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99" r:id="rId6"/>
    <p:sldId id="260" r:id="rId7"/>
    <p:sldId id="261" r:id="rId8"/>
    <p:sldId id="262" r:id="rId9"/>
    <p:sldId id="263" r:id="rId10"/>
    <p:sldId id="264" r:id="rId11"/>
    <p:sldId id="328" r:id="rId12"/>
    <p:sldId id="329" r:id="rId13"/>
    <p:sldId id="269" r:id="rId14"/>
    <p:sldId id="325" r:id="rId15"/>
    <p:sldId id="330" r:id="rId16"/>
    <p:sldId id="270" r:id="rId17"/>
    <p:sldId id="3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3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85789"/>
    <a:srgbClr val="EA7B34"/>
    <a:srgbClr val="5079BC"/>
    <a:srgbClr val="009999"/>
    <a:srgbClr val="D60093"/>
    <a:srgbClr val="FF3399"/>
    <a:srgbClr val="7030A0"/>
    <a:srgbClr val="E9ECF4"/>
    <a:srgbClr val="D5D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82546" autoAdjust="0"/>
  </p:normalViewPr>
  <p:slideViewPr>
    <p:cSldViewPr snapToGrid="0" showGuides="1">
      <p:cViewPr varScale="1">
        <p:scale>
          <a:sx n="158" d="100"/>
          <a:sy n="158" d="100"/>
        </p:scale>
        <p:origin x="264" y="88"/>
      </p:cViewPr>
      <p:guideLst>
        <p:guide orient="horz" pos="3838"/>
        <p:guide pos="3772"/>
      </p:guideLst>
    </p:cSldViewPr>
  </p:slideViewPr>
  <p:outlineViewPr>
    <p:cViewPr>
      <p:scale>
        <a:sx n="33" d="100"/>
        <a:sy n="33" d="100"/>
      </p:scale>
      <p:origin x="0" y="0"/>
    </p:cViewPr>
  </p:outlineViewPr>
  <p:notesTextViewPr>
    <p:cViewPr>
      <p:scale>
        <a:sx n="232" d="100"/>
        <a:sy n="232" d="100"/>
      </p:scale>
      <p:origin x="0" y="0"/>
    </p:cViewPr>
  </p:notesTextViewPr>
  <p:sorterViewPr>
    <p:cViewPr>
      <p:scale>
        <a:sx n="100" d="100"/>
        <a:sy n="100" d="100"/>
      </p:scale>
      <p:origin x="0" y="0"/>
    </p:cViewPr>
  </p:sorterViewPr>
  <p:notesViewPr>
    <p:cSldViewPr snapToGrid="0">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2A8FC9D-F43F-46DF-AB84-D16B4FE96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C44FE1A-0908-41E4-95DB-BFB4F1D675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2DD77A-0ADA-4BD8-8ADF-1A2DE6CE050A}" type="datetimeFigureOut">
              <a:rPr lang="de-DE" smtClean="0"/>
              <a:t>22.10.2023</a:t>
            </a:fld>
            <a:endParaRPr lang="de-DE"/>
          </a:p>
        </p:txBody>
      </p:sp>
      <p:sp>
        <p:nvSpPr>
          <p:cNvPr id="4" name="Fußzeilenplatzhalter 3">
            <a:extLst>
              <a:ext uri="{FF2B5EF4-FFF2-40B4-BE49-F238E27FC236}">
                <a16:creationId xmlns:a16="http://schemas.microsoft.com/office/drawing/2014/main" id="{324E1856-71BD-48F8-BDDC-5816DF8B7A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C3A80C8-98B0-4B0C-886B-24F26E010D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5F6FB-A8E3-4A20-9907-C2813BF103BD}" type="slidenum">
              <a:rPr lang="de-DE" smtClean="0"/>
              <a:t>‹Nr.›</a:t>
            </a:fld>
            <a:endParaRPr lang="de-DE"/>
          </a:p>
        </p:txBody>
      </p:sp>
    </p:spTree>
    <p:extLst>
      <p:ext uri="{BB962C8B-B14F-4D97-AF65-F5344CB8AC3E}">
        <p14:creationId xmlns:p14="http://schemas.microsoft.com/office/powerpoint/2010/main" val="3200727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2847B-1B09-4FB9-A3F6-7C5481EE238A}"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34EE8-1DD6-4929-B7B8-30F750D483F0}" type="slidenum">
              <a:rPr lang="en-US" smtClean="0"/>
              <a:t>‹Nr.›</a:t>
            </a:fld>
            <a:endParaRPr lang="en-US"/>
          </a:p>
        </p:txBody>
      </p:sp>
    </p:spTree>
    <p:extLst>
      <p:ext uri="{BB962C8B-B14F-4D97-AF65-F5344CB8AC3E}">
        <p14:creationId xmlns:p14="http://schemas.microsoft.com/office/powerpoint/2010/main" val="332448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8934EE8-1DD6-4929-B7B8-30F750D483F0}" type="slidenum">
              <a:rPr lang="en-US" smtClean="0"/>
              <a:t>1</a:t>
            </a:fld>
            <a:endParaRPr lang="en-US"/>
          </a:p>
        </p:txBody>
      </p:sp>
    </p:spTree>
    <p:extLst>
      <p:ext uri="{BB962C8B-B14F-4D97-AF65-F5344CB8AC3E}">
        <p14:creationId xmlns:p14="http://schemas.microsoft.com/office/powerpoint/2010/main" val="121871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3154BEC2-D09B-4CD1-9EA2-89FC05B25BF2}"/>
              </a:ext>
            </a:extLst>
          </p:cNvPr>
          <p:cNvSpPr>
            <a:spLocks noGrp="1"/>
          </p:cNvSpPr>
          <p:nvPr>
            <p:ph type="pic" sz="quarter" idx="13"/>
          </p:nvPr>
        </p:nvSpPr>
        <p:spPr>
          <a:xfrm>
            <a:off x="0" y="1089025"/>
            <a:ext cx="12192000" cy="2879725"/>
          </a:xfrm>
          <a:prstGeom prst="rect">
            <a:avLst/>
          </a:prstGeom>
        </p:spPr>
        <p:txBody>
          <a:bodyPr/>
          <a:lstStyle>
            <a:lvl1pPr marL="0">
              <a:defRPr/>
            </a:lvl1pPr>
          </a:lstStyle>
          <a:p>
            <a:endParaRPr lang="en-US" dirty="0"/>
          </a:p>
        </p:txBody>
      </p:sp>
      <p:sp>
        <p:nvSpPr>
          <p:cNvPr id="3" name="Subtitle 2">
            <a:extLst>
              <a:ext uri="{FF2B5EF4-FFF2-40B4-BE49-F238E27FC236}">
                <a16:creationId xmlns:a16="http://schemas.microsoft.com/office/drawing/2014/main" id="{1B17D1ED-732F-4E2D-9A7F-62AAA6BF4E8C}"/>
              </a:ext>
            </a:extLst>
          </p:cNvPr>
          <p:cNvSpPr>
            <a:spLocks noGrp="1"/>
          </p:cNvSpPr>
          <p:nvPr>
            <p:ph type="subTitle" idx="1" hasCustomPrompt="1"/>
          </p:nvPr>
        </p:nvSpPr>
        <p:spPr>
          <a:xfrm>
            <a:off x="695326" y="5311253"/>
            <a:ext cx="10801348" cy="818084"/>
          </a:xfrm>
          <a:prstGeom prst="rect">
            <a:avLst/>
          </a:prstGeom>
        </p:spPr>
        <p:txBody>
          <a:bodyPr lIns="36000" tIns="72000" rIns="0" bIns="0">
            <a:normAutofit/>
          </a:bodyPr>
          <a:lstStyle>
            <a:lvl1pPr marL="0" indent="0" algn="l">
              <a:lnSpc>
                <a:spcPct val="100000"/>
              </a:lnSpc>
              <a:buNone/>
              <a:defRPr sz="1800">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DEA04D85-A798-4EE8-983B-ABFCB9D55E4A}"/>
              </a:ext>
            </a:extLst>
          </p:cNvPr>
          <p:cNvSpPr/>
          <p:nvPr userDrawn="1"/>
        </p:nvSpPr>
        <p:spPr>
          <a:xfrm>
            <a:off x="0" y="3968750"/>
            <a:ext cx="12192000" cy="144463"/>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Picture Placeholder 24">
            <a:extLst>
              <a:ext uri="{FF2B5EF4-FFF2-40B4-BE49-F238E27FC236}">
                <a16:creationId xmlns:a16="http://schemas.microsoft.com/office/drawing/2014/main" id="{1FF7F2E1-BDFC-4820-BDEF-EFCE2E04CADC}"/>
              </a:ext>
            </a:extLst>
          </p:cNvPr>
          <p:cNvSpPr>
            <a:spLocks noGrp="1"/>
          </p:cNvSpPr>
          <p:nvPr>
            <p:ph type="pic" sz="quarter" idx="15"/>
          </p:nvPr>
        </p:nvSpPr>
        <p:spPr>
          <a:xfrm>
            <a:off x="6349835" y="140277"/>
            <a:ext cx="2534303" cy="783648"/>
          </a:xfrm>
          <a:prstGeom prst="rect">
            <a:avLst/>
          </a:prstGeom>
        </p:spPr>
        <p:txBody>
          <a:bodyPr anchor="ctr" anchorCtr="1">
            <a:noAutofit/>
          </a:bodyPr>
          <a:lstStyle>
            <a:lvl1pPr>
              <a:defRPr sz="1600"/>
            </a:lvl1pPr>
          </a:lstStyle>
          <a:p>
            <a:endParaRPr lang="en-US" dirty="0"/>
          </a:p>
        </p:txBody>
      </p:sp>
      <p:sp>
        <p:nvSpPr>
          <p:cNvPr id="27" name="Picture Placeholder 24">
            <a:extLst>
              <a:ext uri="{FF2B5EF4-FFF2-40B4-BE49-F238E27FC236}">
                <a16:creationId xmlns:a16="http://schemas.microsoft.com/office/drawing/2014/main" id="{957E0D45-AD1A-4F04-B48D-D5ED9B2EC5EA}"/>
              </a:ext>
            </a:extLst>
          </p:cNvPr>
          <p:cNvSpPr>
            <a:spLocks noGrp="1"/>
          </p:cNvSpPr>
          <p:nvPr>
            <p:ph type="pic" sz="quarter" idx="16"/>
          </p:nvPr>
        </p:nvSpPr>
        <p:spPr>
          <a:xfrm>
            <a:off x="695325" y="136525"/>
            <a:ext cx="2749020" cy="789871"/>
          </a:xfrm>
          <a:prstGeom prst="rect">
            <a:avLst/>
          </a:prstGeom>
        </p:spPr>
        <p:txBody>
          <a:bodyPr anchor="ctr" anchorCtr="1">
            <a:noAutofit/>
          </a:bodyPr>
          <a:lstStyle>
            <a:lvl1pPr>
              <a:defRPr sz="1600"/>
            </a:lvl1pPr>
          </a:lstStyle>
          <a:p>
            <a:endParaRPr lang="en-US" dirty="0"/>
          </a:p>
        </p:txBody>
      </p:sp>
      <p:sp>
        <p:nvSpPr>
          <p:cNvPr id="19" name="Picture Placeholder 24">
            <a:extLst>
              <a:ext uri="{FF2B5EF4-FFF2-40B4-BE49-F238E27FC236}">
                <a16:creationId xmlns:a16="http://schemas.microsoft.com/office/drawing/2014/main" id="{EA9F3FA5-4FE9-4C17-AD95-3D4AB5051265}"/>
              </a:ext>
            </a:extLst>
          </p:cNvPr>
          <p:cNvSpPr>
            <a:spLocks noGrp="1"/>
          </p:cNvSpPr>
          <p:nvPr>
            <p:ph type="pic" sz="quarter" idx="17"/>
          </p:nvPr>
        </p:nvSpPr>
        <p:spPr>
          <a:xfrm>
            <a:off x="3522580" y="136525"/>
            <a:ext cx="2749020" cy="783648"/>
          </a:xfrm>
          <a:prstGeom prst="rect">
            <a:avLst/>
          </a:prstGeom>
        </p:spPr>
        <p:txBody>
          <a:bodyPr anchor="ctr" anchorCtr="1">
            <a:noAutofit/>
          </a:bodyPr>
          <a:lstStyle>
            <a:lvl1pPr>
              <a:defRPr sz="1600"/>
            </a:lvl1pPr>
          </a:lstStyle>
          <a:p>
            <a:endParaRPr lang="en-US" dirty="0"/>
          </a:p>
        </p:txBody>
      </p:sp>
      <p:sp>
        <p:nvSpPr>
          <p:cNvPr id="35" name="Textplatzhalter 33">
            <a:extLst>
              <a:ext uri="{FF2B5EF4-FFF2-40B4-BE49-F238E27FC236}">
                <a16:creationId xmlns:a16="http://schemas.microsoft.com/office/drawing/2014/main" id="{56E6E3EB-54DB-4637-AC45-F5DBF43AA3C2}"/>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16" name="Picture Placeholder 24">
            <a:extLst>
              <a:ext uri="{FF2B5EF4-FFF2-40B4-BE49-F238E27FC236}">
                <a16:creationId xmlns:a16="http://schemas.microsoft.com/office/drawing/2014/main" id="{AC0CF571-5E53-43BD-818C-433ACA21680A}"/>
              </a:ext>
            </a:extLst>
          </p:cNvPr>
          <p:cNvSpPr>
            <a:spLocks noGrp="1"/>
          </p:cNvSpPr>
          <p:nvPr>
            <p:ph type="pic" sz="quarter" idx="25"/>
          </p:nvPr>
        </p:nvSpPr>
        <p:spPr>
          <a:xfrm>
            <a:off x="8962372" y="140278"/>
            <a:ext cx="2534303" cy="783648"/>
          </a:xfrm>
          <a:prstGeom prst="rect">
            <a:avLst/>
          </a:prstGeom>
        </p:spPr>
        <p:txBody>
          <a:bodyPr anchor="ctr" anchorCtr="1">
            <a:noAutofit/>
          </a:bodyPr>
          <a:lstStyle>
            <a:lvl1pPr>
              <a:defRPr sz="1600"/>
            </a:lvl1pPr>
          </a:lstStyle>
          <a:p>
            <a:endParaRPr lang="en-US" dirty="0"/>
          </a:p>
        </p:txBody>
      </p:sp>
      <p:sp>
        <p:nvSpPr>
          <p:cNvPr id="21" name="Titel 20">
            <a:extLst>
              <a:ext uri="{FF2B5EF4-FFF2-40B4-BE49-F238E27FC236}">
                <a16:creationId xmlns:a16="http://schemas.microsoft.com/office/drawing/2014/main" id="{13CBBE3E-828B-7646-ACDE-06B6FAB071C0}"/>
              </a:ext>
            </a:extLst>
          </p:cNvPr>
          <p:cNvSpPr>
            <a:spLocks noGrp="1"/>
          </p:cNvSpPr>
          <p:nvPr>
            <p:ph type="title"/>
          </p:nvPr>
        </p:nvSpPr>
        <p:spPr>
          <a:xfrm>
            <a:off x="695325" y="4113213"/>
            <a:ext cx="10801350" cy="1198040"/>
          </a:xfrm>
        </p:spPr>
        <p:txBody>
          <a:bodyPr lIns="18000"/>
          <a:lstStyle>
            <a:lvl1pPr>
              <a:defRPr b="0">
                <a:latin typeface="Roboto Medium" panose="02000000000000000000" pitchFamily="2" charset="0"/>
                <a:ea typeface="Roboto Medium" panose="02000000000000000000" pitchFamily="2" charset="0"/>
              </a:defRPr>
            </a:lvl1pPr>
          </a:lstStyle>
          <a:p>
            <a:r>
              <a:rPr lang="de-DE" dirty="0"/>
              <a:t>Mastertitelformat bearbeiten</a:t>
            </a:r>
          </a:p>
        </p:txBody>
      </p:sp>
      <p:sp>
        <p:nvSpPr>
          <p:cNvPr id="28" name="Fußzeilenplatzhalter 27">
            <a:extLst>
              <a:ext uri="{FF2B5EF4-FFF2-40B4-BE49-F238E27FC236}">
                <a16:creationId xmlns:a16="http://schemas.microsoft.com/office/drawing/2014/main" id="{6C84F0FD-6904-5B6A-386E-AF710B56DB76}"/>
              </a:ext>
            </a:extLst>
          </p:cNvPr>
          <p:cNvSpPr>
            <a:spLocks noGrp="1"/>
          </p:cNvSpPr>
          <p:nvPr>
            <p:ph type="ftr" sz="quarter" idx="27"/>
          </p:nvPr>
        </p:nvSpPr>
        <p:spPr/>
        <p:txBody>
          <a:bodyPr/>
          <a:lstStyle/>
          <a:p>
            <a:r>
              <a:rPr lang="de-DE" dirty="0"/>
              <a:t>Prof. Dr. Valentin Schwind</a:t>
            </a:r>
          </a:p>
        </p:txBody>
      </p:sp>
      <p:sp>
        <p:nvSpPr>
          <p:cNvPr id="29" name="Foliennummernplatzhalter 28">
            <a:extLst>
              <a:ext uri="{FF2B5EF4-FFF2-40B4-BE49-F238E27FC236}">
                <a16:creationId xmlns:a16="http://schemas.microsoft.com/office/drawing/2014/main" id="{8EAF4180-5911-342F-B998-F78333FD4A4E}"/>
              </a:ext>
            </a:extLst>
          </p:cNvPr>
          <p:cNvSpPr>
            <a:spLocks noGrp="1"/>
          </p:cNvSpPr>
          <p:nvPr>
            <p:ph type="sldNum" sz="quarter" idx="28"/>
          </p:nvPr>
        </p:nvSpPr>
        <p:spPr/>
        <p:txBody>
          <a:bodyPr/>
          <a:lstStyle/>
          <a:p>
            <a:fld id="{BA24374A-C3A8-471A-8837-3FC31668ABE5}" type="slidenum">
              <a:rPr lang="de-DE" smtClean="0"/>
              <a:pPr/>
              <a:t>‹Nr.›</a:t>
            </a:fld>
            <a:endParaRPr lang="de-DE" dirty="0"/>
          </a:p>
        </p:txBody>
      </p:sp>
    </p:spTree>
    <p:extLst>
      <p:ext uri="{BB962C8B-B14F-4D97-AF65-F5344CB8AC3E}">
        <p14:creationId xmlns:p14="http://schemas.microsoft.com/office/powerpoint/2010/main" val="2176122049"/>
      </p:ext>
    </p:extLst>
  </p:cSld>
  <p:clrMapOvr>
    <a:masterClrMapping/>
  </p:clrMapOvr>
  <p:extLst>
    <p:ext uri="{DCECCB84-F9BA-43D5-87BE-67443E8EF086}">
      <p15:sldGuideLst xmlns:p15="http://schemas.microsoft.com/office/powerpoint/2012/main">
        <p15:guide id="1" pos="438" userDrawn="1">
          <p15:clr>
            <a:srgbClr val="FBAE40"/>
          </p15:clr>
        </p15:guide>
        <p15:guide id="2" pos="3840" userDrawn="1">
          <p15:clr>
            <a:srgbClr val="FBAE40"/>
          </p15:clr>
        </p15:guide>
        <p15:guide id="4" orient="horz" pos="25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itel 22">
            <a:extLst>
              <a:ext uri="{FF2B5EF4-FFF2-40B4-BE49-F238E27FC236}">
                <a16:creationId xmlns:a16="http://schemas.microsoft.com/office/drawing/2014/main" id="{46343520-0773-0CAD-BB26-282AEDB65DAA}"/>
              </a:ext>
            </a:extLst>
          </p:cNvPr>
          <p:cNvSpPr>
            <a:spLocks noGrp="1"/>
          </p:cNvSpPr>
          <p:nvPr>
            <p:ph type="title"/>
          </p:nvPr>
        </p:nvSpPr>
        <p:spPr/>
        <p:txBody>
          <a:bodyPr/>
          <a:lstStyle/>
          <a:p>
            <a:r>
              <a:rPr lang="de-DE" dirty="0"/>
              <a:t>Mastertitelformat bearbeiten</a:t>
            </a:r>
          </a:p>
        </p:txBody>
      </p:sp>
      <p:sp>
        <p:nvSpPr>
          <p:cNvPr id="34" name="Fußzeilenplatzhalter 33">
            <a:extLst>
              <a:ext uri="{FF2B5EF4-FFF2-40B4-BE49-F238E27FC236}">
                <a16:creationId xmlns:a16="http://schemas.microsoft.com/office/drawing/2014/main" id="{5B93AA49-1425-F27D-E1D1-C80F4A2D12B8}"/>
              </a:ext>
            </a:extLst>
          </p:cNvPr>
          <p:cNvSpPr>
            <a:spLocks noGrp="1"/>
          </p:cNvSpPr>
          <p:nvPr>
            <p:ph type="ftr" sz="quarter" idx="27"/>
          </p:nvPr>
        </p:nvSpPr>
        <p:spPr/>
        <p:txBody>
          <a:bodyPr/>
          <a:lstStyle/>
          <a:p>
            <a:r>
              <a:rPr lang="de-DE" dirty="0"/>
              <a:t>Prof. Dr. Valentin Schwind</a:t>
            </a:r>
          </a:p>
        </p:txBody>
      </p:sp>
      <p:sp>
        <p:nvSpPr>
          <p:cNvPr id="35" name="Foliennummernplatzhalter 34">
            <a:extLst>
              <a:ext uri="{FF2B5EF4-FFF2-40B4-BE49-F238E27FC236}">
                <a16:creationId xmlns:a16="http://schemas.microsoft.com/office/drawing/2014/main" id="{660E2210-0B27-653C-4EF3-5ECADF325C0A}"/>
              </a:ext>
            </a:extLst>
          </p:cNvPr>
          <p:cNvSpPr>
            <a:spLocks noGrp="1"/>
          </p:cNvSpPr>
          <p:nvPr>
            <p:ph type="sldNum" sz="quarter" idx="28"/>
          </p:nvPr>
        </p:nvSpPr>
        <p:spPr/>
        <p:txBody>
          <a:bodyPr/>
          <a:lstStyle/>
          <a:p>
            <a:fld id="{BA24374A-C3A8-471A-8837-3FC31668ABE5}" type="slidenum">
              <a:rPr lang="de-DE" smtClean="0"/>
              <a:pPr/>
              <a:t>‹Nr.›</a:t>
            </a:fld>
            <a:endParaRPr lang="de-DE" dirty="0"/>
          </a:p>
        </p:txBody>
      </p:sp>
      <p:sp>
        <p:nvSpPr>
          <p:cNvPr id="9" name="Textplatzhalter 33">
            <a:extLst>
              <a:ext uri="{FF2B5EF4-FFF2-40B4-BE49-F238E27FC236}">
                <a16:creationId xmlns:a16="http://schemas.microsoft.com/office/drawing/2014/main" id="{28B7E8F2-99A2-F107-D262-B99C778BB0C4}"/>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Textplatzhalter 2">
            <a:extLst>
              <a:ext uri="{FF2B5EF4-FFF2-40B4-BE49-F238E27FC236}">
                <a16:creationId xmlns:a16="http://schemas.microsoft.com/office/drawing/2014/main" id="{D6E6ABBB-BDC6-D684-8C01-FEE0B3AB08F7}"/>
              </a:ext>
            </a:extLst>
          </p:cNvPr>
          <p:cNvSpPr>
            <a:spLocks noGrp="1"/>
          </p:cNvSpPr>
          <p:nvPr>
            <p:ph type="body" sz="quarter" idx="29"/>
          </p:nvPr>
        </p:nvSpPr>
        <p:spPr>
          <a:xfrm>
            <a:off x="695325" y="1449388"/>
            <a:ext cx="10801350"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1790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Source">
    <p:spTree>
      <p:nvGrpSpPr>
        <p:cNvPr id="1" name=""/>
        <p:cNvGrpSpPr/>
        <p:nvPr/>
      </p:nvGrpSpPr>
      <p:grpSpPr>
        <a:xfrm>
          <a:off x="0" y="0"/>
          <a:ext cx="0" cy="0"/>
          <a:chOff x="0" y="0"/>
          <a:chExt cx="0" cy="0"/>
        </a:xfrm>
      </p:grpSpPr>
      <p:sp>
        <p:nvSpPr>
          <p:cNvPr id="23" name="Titel 22">
            <a:extLst>
              <a:ext uri="{FF2B5EF4-FFF2-40B4-BE49-F238E27FC236}">
                <a16:creationId xmlns:a16="http://schemas.microsoft.com/office/drawing/2014/main" id="{46343520-0773-0CAD-BB26-282AEDB65DAA}"/>
              </a:ext>
            </a:extLst>
          </p:cNvPr>
          <p:cNvSpPr>
            <a:spLocks noGrp="1"/>
          </p:cNvSpPr>
          <p:nvPr>
            <p:ph type="title"/>
          </p:nvPr>
        </p:nvSpPr>
        <p:spPr/>
        <p:txBody>
          <a:bodyPr/>
          <a:lstStyle/>
          <a:p>
            <a:r>
              <a:rPr lang="de-DE" dirty="0"/>
              <a:t>Mastertitelformat bearbeiten</a:t>
            </a:r>
          </a:p>
        </p:txBody>
      </p:sp>
      <p:sp>
        <p:nvSpPr>
          <p:cNvPr id="15" name="Fußzeilenplatzhalter 14">
            <a:extLst>
              <a:ext uri="{FF2B5EF4-FFF2-40B4-BE49-F238E27FC236}">
                <a16:creationId xmlns:a16="http://schemas.microsoft.com/office/drawing/2014/main" id="{79A8D92A-4687-F9F8-1366-3766BC53D930}"/>
              </a:ext>
            </a:extLst>
          </p:cNvPr>
          <p:cNvSpPr>
            <a:spLocks noGrp="1"/>
          </p:cNvSpPr>
          <p:nvPr>
            <p:ph type="ftr" sz="quarter" idx="32"/>
          </p:nvPr>
        </p:nvSpPr>
        <p:spPr/>
        <p:txBody>
          <a:bodyPr/>
          <a:lstStyle/>
          <a:p>
            <a:r>
              <a:rPr lang="de-DE"/>
              <a:t>Prof. Dr. Valentin Schwind</a:t>
            </a:r>
            <a:endParaRPr lang="de-DE" dirty="0"/>
          </a:p>
        </p:txBody>
      </p:sp>
      <p:sp>
        <p:nvSpPr>
          <p:cNvPr id="17" name="Foliennummernplatzhalter 16">
            <a:extLst>
              <a:ext uri="{FF2B5EF4-FFF2-40B4-BE49-F238E27FC236}">
                <a16:creationId xmlns:a16="http://schemas.microsoft.com/office/drawing/2014/main" id="{567E0EEA-8F0A-69D2-C221-940AD3AA8F4E}"/>
              </a:ext>
            </a:extLst>
          </p:cNvPr>
          <p:cNvSpPr>
            <a:spLocks noGrp="1"/>
          </p:cNvSpPr>
          <p:nvPr>
            <p:ph type="sldNum" sz="quarter" idx="33"/>
          </p:nvPr>
        </p:nvSpPr>
        <p:spPr/>
        <p:txBody>
          <a:bodyPr/>
          <a:lstStyle/>
          <a:p>
            <a:fld id="{BA24374A-C3A8-471A-8837-3FC31668ABE5}" type="slidenum">
              <a:rPr lang="de-DE" smtClean="0"/>
              <a:pPr/>
              <a:t>‹Nr.›</a:t>
            </a:fld>
            <a:endParaRPr lang="de-DE" dirty="0"/>
          </a:p>
        </p:txBody>
      </p:sp>
      <p:sp>
        <p:nvSpPr>
          <p:cNvPr id="13" name="Textplatzhalter 33">
            <a:extLst>
              <a:ext uri="{FF2B5EF4-FFF2-40B4-BE49-F238E27FC236}">
                <a16:creationId xmlns:a16="http://schemas.microsoft.com/office/drawing/2014/main" id="{7175D9F5-A1C5-6CD0-9B3F-A6AB69504B66}"/>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9" name="Textplatzhalter 8">
            <a:extLst>
              <a:ext uri="{FF2B5EF4-FFF2-40B4-BE49-F238E27FC236}">
                <a16:creationId xmlns:a16="http://schemas.microsoft.com/office/drawing/2014/main" id="{535D866B-C56B-D61F-F720-38D2B13B2A89}"/>
              </a:ext>
            </a:extLst>
          </p:cNvPr>
          <p:cNvSpPr>
            <a:spLocks noGrp="1"/>
          </p:cNvSpPr>
          <p:nvPr>
            <p:ph type="body" sz="quarter" idx="34"/>
          </p:nvPr>
        </p:nvSpPr>
        <p:spPr>
          <a:xfrm>
            <a:off x="695325" y="1449388"/>
            <a:ext cx="10801349" cy="405606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a:extLst>
              <a:ext uri="{FF2B5EF4-FFF2-40B4-BE49-F238E27FC236}">
                <a16:creationId xmlns:a16="http://schemas.microsoft.com/office/drawing/2014/main" id="{BFCEAAD2-C619-CDF9-BC17-41B93C1E1A81}"/>
              </a:ext>
            </a:extLst>
          </p:cNvPr>
          <p:cNvSpPr>
            <a:spLocks noGrp="1"/>
          </p:cNvSpPr>
          <p:nvPr>
            <p:ph sz="quarter" idx="35" hasCustomPrompt="1"/>
          </p:nvPr>
        </p:nvSpPr>
        <p:spPr>
          <a:xfrm>
            <a:off x="695325" y="5505450"/>
            <a:ext cx="10801350" cy="623888"/>
          </a:xfrm>
        </p:spPr>
        <p:txBody>
          <a:bodyPr anchor="b">
            <a:noAutofit/>
          </a:bodyPr>
          <a:lstStyle>
            <a:lvl1pPr marL="33750" indent="0">
              <a:lnSpc>
                <a:spcPct val="100000"/>
              </a:lnSpc>
              <a:spcBef>
                <a:spcPts val="100"/>
              </a:spcBef>
              <a:spcAft>
                <a:spcPts val="100"/>
              </a:spcAft>
              <a:buFont typeface="Arial" panose="020B0604020202020204" pitchFamily="34" charset="0"/>
              <a:buNone/>
              <a:defRPr sz="1000">
                <a:solidFill>
                  <a:schemeClr val="tx1">
                    <a:lumMod val="65000"/>
                    <a:lumOff val="35000"/>
                  </a:schemeClr>
                </a:solidFill>
              </a:defRPr>
            </a:lvl1pPr>
            <a:lvl2pPr marL="286163" indent="0">
              <a:buFont typeface="Arial" panose="020B0604020202020204" pitchFamily="34" charset="0"/>
              <a:buNone/>
              <a:defRPr sz="1100">
                <a:solidFill>
                  <a:schemeClr val="tx1">
                    <a:lumMod val="50000"/>
                    <a:lumOff val="50000"/>
                  </a:schemeClr>
                </a:solidFill>
              </a:defRPr>
            </a:lvl2pPr>
            <a:lvl3pPr marL="556038" indent="0">
              <a:buFont typeface="Arial" panose="020B0604020202020204" pitchFamily="34" charset="0"/>
              <a:buNone/>
              <a:defRPr sz="1100">
                <a:solidFill>
                  <a:schemeClr val="tx1">
                    <a:lumMod val="50000"/>
                    <a:lumOff val="50000"/>
                  </a:schemeClr>
                </a:solidFill>
              </a:defRPr>
            </a:lvl3pPr>
            <a:lvl4pPr marL="825913" indent="0">
              <a:buFont typeface="Arial" panose="020B0604020202020204" pitchFamily="34" charset="0"/>
              <a:buNone/>
              <a:defRPr sz="1100">
                <a:solidFill>
                  <a:schemeClr val="tx1">
                    <a:lumMod val="50000"/>
                    <a:lumOff val="50000"/>
                  </a:schemeClr>
                </a:solidFill>
              </a:defRPr>
            </a:lvl4pPr>
            <a:lvl5pPr marL="1094200" indent="0">
              <a:buFont typeface="Arial" panose="020B0604020202020204" pitchFamily="34" charset="0"/>
              <a:buNone/>
              <a:defRPr sz="1100">
                <a:solidFill>
                  <a:schemeClr val="tx1">
                    <a:lumMod val="50000"/>
                    <a:lumOff val="50000"/>
                  </a:schemeClr>
                </a:solidFill>
              </a:defRPr>
            </a:lvl5pPr>
          </a:lstStyle>
          <a:p>
            <a:pPr lvl="0"/>
            <a:r>
              <a:rPr lang="de-DE" dirty="0"/>
              <a:t>[1] Quelle</a:t>
            </a:r>
          </a:p>
        </p:txBody>
      </p:sp>
    </p:spTree>
    <p:extLst>
      <p:ext uri="{BB962C8B-B14F-4D97-AF65-F5344CB8AC3E}">
        <p14:creationId xmlns:p14="http://schemas.microsoft.com/office/powerpoint/2010/main" val="45373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BD77036C-E8A2-7B0E-8A98-8AF7EDA305FF}"/>
              </a:ext>
            </a:extLst>
          </p:cNvPr>
          <p:cNvSpPr>
            <a:spLocks noGrp="1"/>
          </p:cNvSpPr>
          <p:nvPr>
            <p:ph type="title"/>
          </p:nvPr>
        </p:nvSpPr>
        <p:spPr/>
        <p:txBody>
          <a:bodyPr/>
          <a:lstStyle/>
          <a:p>
            <a:r>
              <a:rPr lang="de-DE"/>
              <a:t>Mastertitelformat bearbeiten</a:t>
            </a:r>
          </a:p>
        </p:txBody>
      </p:sp>
      <p:sp>
        <p:nvSpPr>
          <p:cNvPr id="25" name="Fußzeilenplatzhalter 24">
            <a:extLst>
              <a:ext uri="{FF2B5EF4-FFF2-40B4-BE49-F238E27FC236}">
                <a16:creationId xmlns:a16="http://schemas.microsoft.com/office/drawing/2014/main" id="{801A7224-284D-6615-D122-6518DFAC34A7}"/>
              </a:ext>
            </a:extLst>
          </p:cNvPr>
          <p:cNvSpPr>
            <a:spLocks noGrp="1"/>
          </p:cNvSpPr>
          <p:nvPr>
            <p:ph type="ftr" sz="quarter" idx="27"/>
          </p:nvPr>
        </p:nvSpPr>
        <p:spPr/>
        <p:txBody>
          <a:bodyPr/>
          <a:lstStyle/>
          <a:p>
            <a:r>
              <a:rPr lang="de-DE"/>
              <a:t>Prof. Dr. Valentin Schwind</a:t>
            </a:r>
            <a:endParaRPr lang="de-DE" dirty="0"/>
          </a:p>
        </p:txBody>
      </p:sp>
      <p:sp>
        <p:nvSpPr>
          <p:cNvPr id="26" name="Foliennummernplatzhalter 25">
            <a:extLst>
              <a:ext uri="{FF2B5EF4-FFF2-40B4-BE49-F238E27FC236}">
                <a16:creationId xmlns:a16="http://schemas.microsoft.com/office/drawing/2014/main" id="{B701079B-48A8-8C08-E2C3-699147D90B0D}"/>
              </a:ext>
            </a:extLst>
          </p:cNvPr>
          <p:cNvSpPr>
            <a:spLocks noGrp="1"/>
          </p:cNvSpPr>
          <p:nvPr>
            <p:ph type="sldNum" sz="quarter" idx="28"/>
          </p:nvPr>
        </p:nvSpPr>
        <p:spPr/>
        <p:txBody>
          <a:bodyPr/>
          <a:lstStyle/>
          <a:p>
            <a:fld id="{BA24374A-C3A8-471A-8837-3FC31668ABE5}" type="slidenum">
              <a:rPr lang="de-DE" smtClean="0"/>
              <a:pPr/>
              <a:t>‹Nr.›</a:t>
            </a:fld>
            <a:endParaRPr lang="de-DE" dirty="0"/>
          </a:p>
        </p:txBody>
      </p:sp>
      <p:sp>
        <p:nvSpPr>
          <p:cNvPr id="8" name="Textplatzhalter 33">
            <a:extLst>
              <a:ext uri="{FF2B5EF4-FFF2-40B4-BE49-F238E27FC236}">
                <a16:creationId xmlns:a16="http://schemas.microsoft.com/office/drawing/2014/main" id="{1812ABBE-6D1A-6D40-F031-53EA48A3A6B0}"/>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13" name="Textplatzhalter 25">
            <a:extLst>
              <a:ext uri="{FF2B5EF4-FFF2-40B4-BE49-F238E27FC236}">
                <a16:creationId xmlns:a16="http://schemas.microsoft.com/office/drawing/2014/main" id="{C3E88EDE-DEFB-872F-C90F-66CED59F8489}"/>
              </a:ext>
            </a:extLst>
          </p:cNvPr>
          <p:cNvSpPr>
            <a:spLocks noGrp="1"/>
          </p:cNvSpPr>
          <p:nvPr>
            <p:ph type="body" sz="quarter" idx="36" hasCustomPrompt="1"/>
          </p:nvPr>
        </p:nvSpPr>
        <p:spPr>
          <a:xfrm>
            <a:off x="695325" y="1089025"/>
            <a:ext cx="10801350" cy="360363"/>
          </a:xfrm>
        </p:spPr>
        <p:txBody>
          <a:bodyPr lIns="0" tIns="0" rIns="0" bIns="0">
            <a:noAutofit/>
          </a:bodyPr>
          <a:lstStyle>
            <a:lvl1pPr marL="33750" indent="0">
              <a:buNone/>
              <a:defRPr sz="2000">
                <a:solidFill>
                  <a:schemeClr val="accent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err="1"/>
              <a:t>Subtitleformat</a:t>
            </a:r>
            <a:r>
              <a:rPr lang="de-DE" dirty="0"/>
              <a:t> bearbeiten</a:t>
            </a:r>
          </a:p>
        </p:txBody>
      </p:sp>
      <p:sp>
        <p:nvSpPr>
          <p:cNvPr id="15" name="Textplatzhalter 2">
            <a:extLst>
              <a:ext uri="{FF2B5EF4-FFF2-40B4-BE49-F238E27FC236}">
                <a16:creationId xmlns:a16="http://schemas.microsoft.com/office/drawing/2014/main" id="{BE4702DA-6169-C543-E934-4CDBE07CC0DF}"/>
              </a:ext>
            </a:extLst>
          </p:cNvPr>
          <p:cNvSpPr>
            <a:spLocks noGrp="1"/>
          </p:cNvSpPr>
          <p:nvPr>
            <p:ph type="body" sz="quarter" idx="29"/>
          </p:nvPr>
        </p:nvSpPr>
        <p:spPr>
          <a:xfrm>
            <a:off x="695325" y="1449388"/>
            <a:ext cx="10801350"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7432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Source">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BD77036C-E8A2-7B0E-8A98-8AF7EDA305FF}"/>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211D10DA-5083-DBF1-77A8-0D580ECA47B5}"/>
              </a:ext>
            </a:extLst>
          </p:cNvPr>
          <p:cNvSpPr>
            <a:spLocks noGrp="1"/>
          </p:cNvSpPr>
          <p:nvPr>
            <p:ph type="ftr" sz="quarter" idx="31"/>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682ACAC9-B081-4E5E-DA54-1EF762C07B75}"/>
              </a:ext>
            </a:extLst>
          </p:cNvPr>
          <p:cNvSpPr>
            <a:spLocks noGrp="1"/>
          </p:cNvSpPr>
          <p:nvPr>
            <p:ph type="sldNum" sz="quarter" idx="32"/>
          </p:nvPr>
        </p:nvSpPr>
        <p:spPr/>
        <p:txBody>
          <a:bodyPr/>
          <a:lstStyle/>
          <a:p>
            <a:fld id="{BA24374A-C3A8-471A-8837-3FC31668ABE5}" type="slidenum">
              <a:rPr lang="de-DE" smtClean="0"/>
              <a:pPr/>
              <a:t>‹Nr.›</a:t>
            </a:fld>
            <a:endParaRPr lang="de-DE" dirty="0"/>
          </a:p>
        </p:txBody>
      </p:sp>
      <p:sp>
        <p:nvSpPr>
          <p:cNvPr id="15" name="Textplatzhalter 33">
            <a:extLst>
              <a:ext uri="{FF2B5EF4-FFF2-40B4-BE49-F238E27FC236}">
                <a16:creationId xmlns:a16="http://schemas.microsoft.com/office/drawing/2014/main" id="{4B457343-546D-E798-E180-30BFAECBC469}"/>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26" name="Textplatzhalter 25">
            <a:extLst>
              <a:ext uri="{FF2B5EF4-FFF2-40B4-BE49-F238E27FC236}">
                <a16:creationId xmlns:a16="http://schemas.microsoft.com/office/drawing/2014/main" id="{77428857-3E3E-0DB3-32FD-76665C2CF66D}"/>
              </a:ext>
            </a:extLst>
          </p:cNvPr>
          <p:cNvSpPr>
            <a:spLocks noGrp="1"/>
          </p:cNvSpPr>
          <p:nvPr>
            <p:ph type="body" sz="quarter" idx="36" hasCustomPrompt="1"/>
          </p:nvPr>
        </p:nvSpPr>
        <p:spPr>
          <a:xfrm>
            <a:off x="695325" y="1089025"/>
            <a:ext cx="10801350" cy="360363"/>
          </a:xfrm>
        </p:spPr>
        <p:txBody>
          <a:bodyPr lIns="0" tIns="0" rIns="0" bIns="0">
            <a:noAutofit/>
          </a:bodyPr>
          <a:lstStyle>
            <a:lvl1pPr marL="33750" indent="0">
              <a:buNone/>
              <a:defRPr sz="2000">
                <a:solidFill>
                  <a:schemeClr val="accent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err="1"/>
              <a:t>Subtitleformat</a:t>
            </a:r>
            <a:r>
              <a:rPr lang="de-DE" dirty="0"/>
              <a:t> bearbeiten</a:t>
            </a:r>
          </a:p>
        </p:txBody>
      </p:sp>
      <p:sp>
        <p:nvSpPr>
          <p:cNvPr id="28" name="Textplatzhalter 8">
            <a:extLst>
              <a:ext uri="{FF2B5EF4-FFF2-40B4-BE49-F238E27FC236}">
                <a16:creationId xmlns:a16="http://schemas.microsoft.com/office/drawing/2014/main" id="{620BE56C-55F2-5172-241C-387F566466FD}"/>
              </a:ext>
            </a:extLst>
          </p:cNvPr>
          <p:cNvSpPr>
            <a:spLocks noGrp="1"/>
          </p:cNvSpPr>
          <p:nvPr>
            <p:ph type="body" sz="quarter" idx="34"/>
          </p:nvPr>
        </p:nvSpPr>
        <p:spPr>
          <a:xfrm>
            <a:off x="695325" y="1449388"/>
            <a:ext cx="10801349" cy="405606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9" name="Inhaltsplatzhalter 10">
            <a:extLst>
              <a:ext uri="{FF2B5EF4-FFF2-40B4-BE49-F238E27FC236}">
                <a16:creationId xmlns:a16="http://schemas.microsoft.com/office/drawing/2014/main" id="{62714AF4-C070-A75E-F864-D652CF850E45}"/>
              </a:ext>
            </a:extLst>
          </p:cNvPr>
          <p:cNvSpPr>
            <a:spLocks noGrp="1"/>
          </p:cNvSpPr>
          <p:nvPr>
            <p:ph sz="quarter" idx="35" hasCustomPrompt="1"/>
          </p:nvPr>
        </p:nvSpPr>
        <p:spPr>
          <a:xfrm>
            <a:off x="695325" y="5505450"/>
            <a:ext cx="10801350" cy="623888"/>
          </a:xfrm>
        </p:spPr>
        <p:txBody>
          <a:bodyPr anchor="b">
            <a:noAutofit/>
          </a:bodyPr>
          <a:lstStyle>
            <a:lvl1pPr marL="33750" indent="0">
              <a:lnSpc>
                <a:spcPct val="100000"/>
              </a:lnSpc>
              <a:spcBef>
                <a:spcPts val="100"/>
              </a:spcBef>
              <a:spcAft>
                <a:spcPts val="100"/>
              </a:spcAft>
              <a:buFont typeface="Arial" panose="020B0604020202020204" pitchFamily="34" charset="0"/>
              <a:buNone/>
              <a:defRPr sz="1000">
                <a:solidFill>
                  <a:schemeClr val="tx1">
                    <a:lumMod val="65000"/>
                    <a:lumOff val="35000"/>
                  </a:schemeClr>
                </a:solidFill>
              </a:defRPr>
            </a:lvl1pPr>
            <a:lvl2pPr marL="286163" indent="0">
              <a:buFont typeface="Arial" panose="020B0604020202020204" pitchFamily="34" charset="0"/>
              <a:buNone/>
              <a:defRPr sz="1100">
                <a:solidFill>
                  <a:schemeClr val="tx1">
                    <a:lumMod val="50000"/>
                    <a:lumOff val="50000"/>
                  </a:schemeClr>
                </a:solidFill>
              </a:defRPr>
            </a:lvl2pPr>
            <a:lvl3pPr marL="556038" indent="0">
              <a:buFont typeface="Arial" panose="020B0604020202020204" pitchFamily="34" charset="0"/>
              <a:buNone/>
              <a:defRPr sz="1100">
                <a:solidFill>
                  <a:schemeClr val="tx1">
                    <a:lumMod val="50000"/>
                    <a:lumOff val="50000"/>
                  </a:schemeClr>
                </a:solidFill>
              </a:defRPr>
            </a:lvl3pPr>
            <a:lvl4pPr marL="825913" indent="0">
              <a:buFont typeface="Arial" panose="020B0604020202020204" pitchFamily="34" charset="0"/>
              <a:buNone/>
              <a:defRPr sz="1100">
                <a:solidFill>
                  <a:schemeClr val="tx1">
                    <a:lumMod val="50000"/>
                    <a:lumOff val="50000"/>
                  </a:schemeClr>
                </a:solidFill>
              </a:defRPr>
            </a:lvl4pPr>
            <a:lvl5pPr marL="1094200" indent="0">
              <a:buFont typeface="Arial" panose="020B0604020202020204" pitchFamily="34" charset="0"/>
              <a:buNone/>
              <a:defRPr sz="1100">
                <a:solidFill>
                  <a:schemeClr val="tx1">
                    <a:lumMod val="50000"/>
                    <a:lumOff val="50000"/>
                  </a:schemeClr>
                </a:solidFill>
              </a:defRPr>
            </a:lvl5pPr>
          </a:lstStyle>
          <a:p>
            <a:pPr lvl="0"/>
            <a:r>
              <a:rPr lang="de-DE" dirty="0"/>
              <a:t>[1] Quelle</a:t>
            </a:r>
          </a:p>
        </p:txBody>
      </p:sp>
    </p:spTree>
    <p:extLst>
      <p:ext uri="{BB962C8B-B14F-4D97-AF65-F5344CB8AC3E}">
        <p14:creationId xmlns:p14="http://schemas.microsoft.com/office/powerpoint/2010/main" val="421952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18CBDE-B184-4EA4-86DB-E669BB3BB899}"/>
              </a:ext>
            </a:extLst>
          </p:cNvPr>
          <p:cNvSpPr>
            <a:spLocks noGrp="1"/>
          </p:cNvSpPr>
          <p:nvPr>
            <p:ph type="body" idx="1"/>
          </p:nvPr>
        </p:nvSpPr>
        <p:spPr>
          <a:xfrm>
            <a:off x="695325" y="4089747"/>
            <a:ext cx="10801349" cy="2039591"/>
          </a:xfrm>
          <a:prstGeom prst="rect">
            <a:avLst/>
          </a:prstGeom>
        </p:spPr>
        <p:txBody>
          <a:bodyPr lIns="0"/>
          <a:lstStyle>
            <a:lvl1pPr marL="0" indent="0">
              <a:lnSpc>
                <a:spcPct val="10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el 6">
            <a:extLst>
              <a:ext uri="{FF2B5EF4-FFF2-40B4-BE49-F238E27FC236}">
                <a16:creationId xmlns:a16="http://schemas.microsoft.com/office/drawing/2014/main" id="{D8D81471-A712-68FE-7391-8A8FA7A9020C}"/>
              </a:ext>
            </a:extLst>
          </p:cNvPr>
          <p:cNvSpPr>
            <a:spLocks noGrp="1"/>
          </p:cNvSpPr>
          <p:nvPr>
            <p:ph type="title"/>
          </p:nvPr>
        </p:nvSpPr>
        <p:spPr>
          <a:xfrm>
            <a:off x="695325" y="1449388"/>
            <a:ext cx="10801350" cy="2519361"/>
          </a:xfrm>
        </p:spPr>
        <p:txBody>
          <a:bodyPr>
            <a:normAutofit/>
          </a:bodyPr>
          <a:lstStyle>
            <a:lvl1pPr>
              <a:defRPr sz="3600"/>
            </a:lvl1pPr>
          </a:lstStyle>
          <a:p>
            <a:r>
              <a:rPr lang="de-DE" dirty="0"/>
              <a:t>Mastertitelformat bearbeiten</a:t>
            </a:r>
          </a:p>
        </p:txBody>
      </p:sp>
      <p:sp>
        <p:nvSpPr>
          <p:cNvPr id="18" name="Fußzeilenplatzhalter 17">
            <a:extLst>
              <a:ext uri="{FF2B5EF4-FFF2-40B4-BE49-F238E27FC236}">
                <a16:creationId xmlns:a16="http://schemas.microsoft.com/office/drawing/2014/main" id="{34CBC7D4-DC3E-5626-4F81-2E2853A7C180}"/>
              </a:ext>
            </a:extLst>
          </p:cNvPr>
          <p:cNvSpPr>
            <a:spLocks noGrp="1"/>
          </p:cNvSpPr>
          <p:nvPr>
            <p:ph type="ftr" sz="quarter" idx="23"/>
          </p:nvPr>
        </p:nvSpPr>
        <p:spPr/>
        <p:txBody>
          <a:bodyPr/>
          <a:lstStyle/>
          <a:p>
            <a:r>
              <a:rPr lang="de-DE"/>
              <a:t>Prof. Dr. Valentin Schwind</a:t>
            </a:r>
            <a:endParaRPr lang="de-DE" dirty="0"/>
          </a:p>
        </p:txBody>
      </p:sp>
      <p:sp>
        <p:nvSpPr>
          <p:cNvPr id="19" name="Foliennummernplatzhalter 18">
            <a:extLst>
              <a:ext uri="{FF2B5EF4-FFF2-40B4-BE49-F238E27FC236}">
                <a16:creationId xmlns:a16="http://schemas.microsoft.com/office/drawing/2014/main" id="{AE8FFD0C-98D3-A710-E158-A3826A7BAE39}"/>
              </a:ext>
            </a:extLst>
          </p:cNvPr>
          <p:cNvSpPr>
            <a:spLocks noGrp="1"/>
          </p:cNvSpPr>
          <p:nvPr>
            <p:ph type="sldNum" sz="quarter" idx="24"/>
          </p:nvPr>
        </p:nvSpPr>
        <p:spPr/>
        <p:txBody>
          <a:bodyPr/>
          <a:lstStyle/>
          <a:p>
            <a:fld id="{BA24374A-C3A8-471A-8837-3FC31668ABE5}" type="slidenum">
              <a:rPr lang="de-DE" smtClean="0"/>
              <a:pPr/>
              <a:t>‹Nr.›</a:t>
            </a:fld>
            <a:endParaRPr lang="de-DE" dirty="0"/>
          </a:p>
        </p:txBody>
      </p:sp>
      <p:sp>
        <p:nvSpPr>
          <p:cNvPr id="8" name="Textplatzhalter 33">
            <a:extLst>
              <a:ext uri="{FF2B5EF4-FFF2-40B4-BE49-F238E27FC236}">
                <a16:creationId xmlns:a16="http://schemas.microsoft.com/office/drawing/2014/main" id="{501200E2-CBD1-EC5C-A3E9-10FCFE692D53}"/>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4147752153"/>
      </p:ext>
    </p:extLst>
  </p:cSld>
  <p:clrMapOvr>
    <a:masterClrMapping/>
  </p:clrMapOvr>
  <p:extLst>
    <p:ext uri="{DCECCB84-F9BA-43D5-87BE-67443E8EF086}">
      <p15:sldGuideLst xmlns:p15="http://schemas.microsoft.com/office/powerpoint/2012/main">
        <p15:guide id="1" orient="horz" pos="25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308725"/>
          </a:xfrm>
          <a:prstGeom prst="rect">
            <a:avLst/>
          </a:prstGeom>
        </p:spPr>
        <p:txBody>
          <a:bodyPr anchor="ctr" anchorCtr="1"/>
          <a:lstStyle/>
          <a:p>
            <a:endParaRPr lang="de-DE" dirty="0"/>
          </a:p>
        </p:txBody>
      </p:sp>
      <p:sp>
        <p:nvSpPr>
          <p:cNvPr id="15" name="Textplatzhalter 2">
            <a:extLst>
              <a:ext uri="{FF2B5EF4-FFF2-40B4-BE49-F238E27FC236}">
                <a16:creationId xmlns:a16="http://schemas.microsoft.com/office/drawing/2014/main" id="{C8F447B0-EED4-D4D3-FE95-80EEDF4E983D}"/>
              </a:ext>
            </a:extLst>
          </p:cNvPr>
          <p:cNvSpPr>
            <a:spLocks noGrp="1"/>
          </p:cNvSpPr>
          <p:nvPr>
            <p:ph type="body" sz="quarter" idx="29" hasCustomPrompt="1"/>
          </p:nvPr>
        </p:nvSpPr>
        <p:spPr>
          <a:xfrm>
            <a:off x="695325" y="5505450"/>
            <a:ext cx="10801350" cy="623887"/>
          </a:xfrm>
          <a:prstGeom prst="rect">
            <a:avLst/>
          </a:prstGeom>
        </p:spPr>
        <p:txBody>
          <a:bodyPr anchor="b" anchorCtr="0">
            <a:normAutofit/>
          </a:bodyPr>
          <a:lstStyle>
            <a:lvl1pPr marL="33750" indent="0">
              <a:lnSpc>
                <a:spcPct val="100000"/>
              </a:lnSpc>
              <a:spcBef>
                <a:spcPts val="100"/>
              </a:spcBef>
              <a:spcAft>
                <a:spcPts val="200"/>
              </a:spcAft>
              <a:buSzPct val="100000"/>
              <a:buFont typeface="+mj-lt"/>
              <a:buNone/>
              <a:tabLst>
                <a:tab pos="2152650" algn="l"/>
              </a:tabLst>
              <a:defRPr sz="1100">
                <a:solidFill>
                  <a:schemeClr val="tx1">
                    <a:lumMod val="65000"/>
                    <a:lumOff val="35000"/>
                  </a:schemeClr>
                </a:solidFill>
              </a:defRPr>
            </a:lvl1pPr>
          </a:lstStyle>
          <a:p>
            <a:pPr lvl="0"/>
            <a:r>
              <a:rPr lang="de-DE" dirty="0"/>
              <a:t>[1] Quelle</a:t>
            </a:r>
          </a:p>
        </p:txBody>
      </p:sp>
      <p:sp>
        <p:nvSpPr>
          <p:cNvPr id="18" name="Fußzeilenplatzhalter 17">
            <a:extLst>
              <a:ext uri="{FF2B5EF4-FFF2-40B4-BE49-F238E27FC236}">
                <a16:creationId xmlns:a16="http://schemas.microsoft.com/office/drawing/2014/main" id="{934167EF-181B-96CB-4C28-D9AC9834CA49}"/>
              </a:ext>
            </a:extLst>
          </p:cNvPr>
          <p:cNvSpPr>
            <a:spLocks noGrp="1"/>
          </p:cNvSpPr>
          <p:nvPr>
            <p:ph type="ftr" sz="quarter" idx="31"/>
          </p:nvPr>
        </p:nvSpPr>
        <p:spPr/>
        <p:txBody>
          <a:bodyPr/>
          <a:lstStyle/>
          <a:p>
            <a:r>
              <a:rPr lang="de-DE"/>
              <a:t>Prof. Dr. Valentin Schwind</a:t>
            </a:r>
            <a:endParaRPr lang="de-DE" dirty="0"/>
          </a:p>
        </p:txBody>
      </p:sp>
      <p:sp>
        <p:nvSpPr>
          <p:cNvPr id="19" name="Foliennummernplatzhalter 18">
            <a:extLst>
              <a:ext uri="{FF2B5EF4-FFF2-40B4-BE49-F238E27FC236}">
                <a16:creationId xmlns:a16="http://schemas.microsoft.com/office/drawing/2014/main" id="{4F72F9FD-8FDA-EF20-7D56-3E6A703BDA94}"/>
              </a:ext>
            </a:extLst>
          </p:cNvPr>
          <p:cNvSpPr>
            <a:spLocks noGrp="1"/>
          </p:cNvSpPr>
          <p:nvPr>
            <p:ph type="sldNum" sz="quarter" idx="32"/>
          </p:nvPr>
        </p:nvSpPr>
        <p:spPr/>
        <p:txBody>
          <a:bodyPr/>
          <a:lstStyle/>
          <a:p>
            <a:fld id="{BA24374A-C3A8-471A-8837-3FC31668ABE5}" type="slidenum">
              <a:rPr lang="de-DE" smtClean="0"/>
              <a:pPr/>
              <a:t>‹Nr.›</a:t>
            </a:fld>
            <a:endParaRPr lang="de-DE" dirty="0"/>
          </a:p>
        </p:txBody>
      </p:sp>
      <p:sp>
        <p:nvSpPr>
          <p:cNvPr id="7" name="Textplatzhalter 33">
            <a:extLst>
              <a:ext uri="{FF2B5EF4-FFF2-40B4-BE49-F238E27FC236}">
                <a16:creationId xmlns:a16="http://schemas.microsoft.com/office/drawing/2014/main" id="{C6C9D6F4-FD05-1FED-2127-D6F2DBC01A4D}"/>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228518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Picture Full Sc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858000"/>
          </a:xfrm>
          <a:prstGeom prst="rect">
            <a:avLst/>
          </a:prstGeom>
          <a:solidFill>
            <a:schemeClr val="bg1"/>
          </a:solidFill>
        </p:spPr>
        <p:txBody>
          <a:bodyPr anchor="ctr" anchorCtr="1"/>
          <a:lstStyle/>
          <a:p>
            <a:endParaRPr lang="de-DE" dirty="0"/>
          </a:p>
        </p:txBody>
      </p:sp>
      <p:sp>
        <p:nvSpPr>
          <p:cNvPr id="15" name="Textplatzhalter 2">
            <a:extLst>
              <a:ext uri="{FF2B5EF4-FFF2-40B4-BE49-F238E27FC236}">
                <a16:creationId xmlns:a16="http://schemas.microsoft.com/office/drawing/2014/main" id="{C8F447B0-EED4-D4D3-FE95-80EEDF4E983D}"/>
              </a:ext>
            </a:extLst>
          </p:cNvPr>
          <p:cNvSpPr>
            <a:spLocks noGrp="1"/>
          </p:cNvSpPr>
          <p:nvPr>
            <p:ph type="body" sz="quarter" idx="29" hasCustomPrompt="1"/>
          </p:nvPr>
        </p:nvSpPr>
        <p:spPr>
          <a:xfrm>
            <a:off x="695325" y="5505450"/>
            <a:ext cx="10801350" cy="1238250"/>
          </a:xfrm>
          <a:prstGeom prst="rect">
            <a:avLst/>
          </a:prstGeom>
        </p:spPr>
        <p:txBody>
          <a:bodyPr anchor="b" anchorCtr="0">
            <a:normAutofit/>
          </a:bodyPr>
          <a:lstStyle>
            <a:lvl1pPr marL="33750" indent="0">
              <a:lnSpc>
                <a:spcPct val="100000"/>
              </a:lnSpc>
              <a:spcBef>
                <a:spcPts val="100"/>
              </a:spcBef>
              <a:spcAft>
                <a:spcPts val="200"/>
              </a:spcAft>
              <a:buSzPct val="100000"/>
              <a:buFont typeface="+mj-lt"/>
              <a:buNone/>
              <a:tabLst>
                <a:tab pos="2152650" algn="l"/>
              </a:tabLst>
              <a:defRPr sz="1100">
                <a:solidFill>
                  <a:schemeClr val="tx1">
                    <a:lumMod val="65000"/>
                    <a:lumOff val="35000"/>
                  </a:schemeClr>
                </a:solidFill>
              </a:defRPr>
            </a:lvl1pPr>
          </a:lstStyle>
          <a:p>
            <a:pPr lvl="0"/>
            <a:r>
              <a:rPr lang="de-DE" dirty="0"/>
              <a:t>[1] Quelle</a:t>
            </a:r>
          </a:p>
        </p:txBody>
      </p:sp>
    </p:spTree>
    <p:extLst>
      <p:ext uri="{BB962C8B-B14F-4D97-AF65-F5344CB8AC3E}">
        <p14:creationId xmlns:p14="http://schemas.microsoft.com/office/powerpoint/2010/main" val="228949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A914B142-9A3C-4A05-98CF-6ECAAF874762}"/>
              </a:ext>
            </a:extLst>
          </p:cNvPr>
          <p:cNvSpPr/>
          <p:nvPr userDrawn="1"/>
        </p:nvSpPr>
        <p:spPr>
          <a:xfrm>
            <a:off x="8662194" y="6318000"/>
            <a:ext cx="2824161" cy="540000"/>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833A2633-E822-4B21-A181-3E155CEA4670}"/>
              </a:ext>
            </a:extLst>
          </p:cNvPr>
          <p:cNvSpPr/>
          <p:nvPr userDrawn="1"/>
        </p:nvSpPr>
        <p:spPr>
          <a:xfrm>
            <a:off x="0" y="6318000"/>
            <a:ext cx="8651874" cy="540000"/>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1C5AA6"/>
              </a:solidFill>
            </a:endParaRPr>
          </a:p>
        </p:txBody>
      </p:sp>
      <p:sp>
        <p:nvSpPr>
          <p:cNvPr id="3" name="Titelplatzhalter 2">
            <a:extLst>
              <a:ext uri="{FF2B5EF4-FFF2-40B4-BE49-F238E27FC236}">
                <a16:creationId xmlns:a16="http://schemas.microsoft.com/office/drawing/2014/main" id="{BF731D93-13F4-9D67-C9CE-1F9E97CAB11C}"/>
              </a:ext>
            </a:extLst>
          </p:cNvPr>
          <p:cNvSpPr>
            <a:spLocks noGrp="1"/>
          </p:cNvSpPr>
          <p:nvPr>
            <p:ph type="title"/>
          </p:nvPr>
        </p:nvSpPr>
        <p:spPr>
          <a:xfrm>
            <a:off x="695325" y="115889"/>
            <a:ext cx="10801350" cy="973136"/>
          </a:xfrm>
          <a:prstGeom prst="rect">
            <a:avLst/>
          </a:prstGeom>
        </p:spPr>
        <p:txBody>
          <a:bodyPr vert="horz" lIns="0" tIns="0" rIns="0" bIns="0" rtlCol="0" anchor="b">
            <a:normAutofit/>
          </a:bodyPr>
          <a:lstStyle/>
          <a:p>
            <a:r>
              <a:rPr lang="de-DE" dirty="0"/>
              <a:t>Mastertitelformat bearbeiten</a:t>
            </a:r>
          </a:p>
        </p:txBody>
      </p:sp>
      <p:sp>
        <p:nvSpPr>
          <p:cNvPr id="16" name="Fußzeilenplatzhalter 17">
            <a:extLst>
              <a:ext uri="{FF2B5EF4-FFF2-40B4-BE49-F238E27FC236}">
                <a16:creationId xmlns:a16="http://schemas.microsoft.com/office/drawing/2014/main" id="{905FD0EF-C3A0-B922-6CBB-A2BA32256496}"/>
              </a:ext>
            </a:extLst>
          </p:cNvPr>
          <p:cNvSpPr>
            <a:spLocks noGrp="1"/>
          </p:cNvSpPr>
          <p:nvPr>
            <p:ph type="ftr" sz="quarter" idx="3"/>
          </p:nvPr>
        </p:nvSpPr>
        <p:spPr>
          <a:xfrm>
            <a:off x="8651875" y="6318000"/>
            <a:ext cx="2844798" cy="540000"/>
          </a:xfrm>
          <a:prstGeom prst="rect">
            <a:avLst/>
          </a:prstGeom>
        </p:spPr>
        <p:txBody>
          <a:bodyPr lIns="0" tIns="0" rIns="0" bIns="0" anchor="ctr"/>
          <a:lstStyle>
            <a:lvl1pPr algn="ctr">
              <a:defRPr sz="1400">
                <a:solidFill>
                  <a:schemeClr val="bg1"/>
                </a:solidFill>
                <a:latin typeface="Roboto" panose="02000000000000000000" pitchFamily="2" charset="0"/>
                <a:ea typeface="Roboto" panose="02000000000000000000" pitchFamily="2" charset="0"/>
              </a:defRPr>
            </a:lvl1pPr>
          </a:lstStyle>
          <a:p>
            <a:r>
              <a:rPr lang="de-DE" dirty="0"/>
              <a:t>Prof. Dr. Valentin Schwind</a:t>
            </a:r>
          </a:p>
        </p:txBody>
      </p:sp>
      <p:sp>
        <p:nvSpPr>
          <p:cNvPr id="9" name="Rechteck 1">
            <a:extLst>
              <a:ext uri="{FF2B5EF4-FFF2-40B4-BE49-F238E27FC236}">
                <a16:creationId xmlns:a16="http://schemas.microsoft.com/office/drawing/2014/main" id="{F97507DC-D3D9-DABB-A11F-05341148480F}"/>
              </a:ext>
            </a:extLst>
          </p:cNvPr>
          <p:cNvSpPr/>
          <p:nvPr userDrawn="1"/>
        </p:nvSpPr>
        <p:spPr>
          <a:xfrm>
            <a:off x="11496675" y="6318000"/>
            <a:ext cx="695325" cy="540000"/>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Foliennummernplatzhalter 19">
            <a:extLst>
              <a:ext uri="{FF2B5EF4-FFF2-40B4-BE49-F238E27FC236}">
                <a16:creationId xmlns:a16="http://schemas.microsoft.com/office/drawing/2014/main" id="{340149BE-0D54-E3DD-8555-DC3BDC007761}"/>
              </a:ext>
            </a:extLst>
          </p:cNvPr>
          <p:cNvSpPr>
            <a:spLocks noGrp="1"/>
          </p:cNvSpPr>
          <p:nvPr>
            <p:ph type="sldNum" sz="quarter" idx="4"/>
          </p:nvPr>
        </p:nvSpPr>
        <p:spPr>
          <a:xfrm>
            <a:off x="11496674" y="6318000"/>
            <a:ext cx="695325" cy="540000"/>
          </a:xfrm>
          <a:prstGeom prst="rect">
            <a:avLst/>
          </a:prstGeom>
        </p:spPr>
        <p:txBody>
          <a:bodyPr lIns="0" tIns="0" rIns="0" bIns="0" anchor="ctr"/>
          <a:lstStyle>
            <a:lvl1pPr algn="ctr">
              <a:defRPr sz="1400">
                <a:solidFill>
                  <a:schemeClr val="bg1"/>
                </a:solidFill>
              </a:defRPr>
            </a:lvl1pPr>
          </a:lstStyle>
          <a:p>
            <a:fld id="{BA24374A-C3A8-471A-8837-3FC31668ABE5}" type="slidenum">
              <a:rPr lang="de-DE" smtClean="0"/>
              <a:pPr/>
              <a:t>‹Nr.›</a:t>
            </a:fld>
            <a:endParaRPr lang="de-DE" dirty="0"/>
          </a:p>
        </p:txBody>
      </p:sp>
      <p:sp>
        <p:nvSpPr>
          <p:cNvPr id="5" name="Textplatzhalter 4">
            <a:extLst>
              <a:ext uri="{FF2B5EF4-FFF2-40B4-BE49-F238E27FC236}">
                <a16:creationId xmlns:a16="http://schemas.microsoft.com/office/drawing/2014/main" id="{4DEA2D1A-0D86-4912-2608-4CF928FB7584}"/>
              </a:ext>
            </a:extLst>
          </p:cNvPr>
          <p:cNvSpPr>
            <a:spLocks noGrp="1"/>
          </p:cNvSpPr>
          <p:nvPr>
            <p:ph type="body" idx="1"/>
          </p:nvPr>
        </p:nvSpPr>
        <p:spPr>
          <a:xfrm>
            <a:off x="695325" y="1449389"/>
            <a:ext cx="10801350" cy="467995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3755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83" r:id="rId4"/>
    <p:sldLayoutId id="2147483685" r:id="rId5"/>
    <p:sldLayoutId id="2147483651" r:id="rId6"/>
    <p:sldLayoutId id="2147483655" r:id="rId7"/>
    <p:sldLayoutId id="2147483686" r:id="rId8"/>
  </p:sldLayoutIdLst>
  <p:hf hdr="0" dt="0"/>
  <p:txStyles>
    <p:titleStyle>
      <a:lvl1pPr algn="l" defTabSz="914400" rtl="0" eaLnBrk="1" latinLnBrk="0" hangingPunct="1">
        <a:lnSpc>
          <a:spcPct val="90000"/>
        </a:lnSpc>
        <a:spcBef>
          <a:spcPct val="0"/>
        </a:spcBef>
        <a:buNone/>
        <a:defRPr sz="3200" b="0" kern="1200">
          <a:solidFill>
            <a:schemeClr val="tx1"/>
          </a:solidFill>
          <a:latin typeface="Roboto Medium" panose="02000000000000000000" pitchFamily="2" charset="0"/>
          <a:ea typeface="Roboto Medium" panose="02000000000000000000" pitchFamily="2" charset="0"/>
          <a:cs typeface="Arial" panose="020B0604020202020204" pitchFamily="34" charset="0"/>
        </a:defRPr>
      </a:lvl1pPr>
    </p:titleStyle>
    <p:bodyStyle>
      <a:lvl1pPr marL="285750" marR="0" indent="-252000" algn="l" defTabSz="284400" rtl="0" eaLnBrk="1" fontAlgn="auto" latinLnBrk="0" hangingPunct="1">
        <a:lnSpc>
          <a:spcPct val="110000"/>
        </a:lnSpc>
        <a:spcBef>
          <a:spcPts val="300"/>
        </a:spcBef>
        <a:spcAft>
          <a:spcPts val="400"/>
        </a:spcAft>
        <a:buClr>
          <a:srgbClr val="5079BC"/>
        </a:buClr>
        <a:buSzPts val="2400"/>
        <a:buFont typeface="Wingdings" panose="05000000000000000000" pitchFamily="2" charset="2"/>
        <a:buChar char="§"/>
        <a:tabLst/>
        <a:defRPr lang="de-DE" sz="2200" b="0" kern="1200" noProof="0" dirty="0" smtClean="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38163"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08038"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77913"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46200"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1600" kern="1200">
          <a:solidFill>
            <a:schemeClr val="tx1"/>
          </a:solidFill>
          <a:latin typeface="Roboto" panose="02000000000000000000" pitchFamily="2" charset="0"/>
          <a:ea typeface="Roboto" panose="02000000000000000000" pitchFamily="2" charset="0"/>
          <a:cs typeface="Arial" panose="020B0604020202020204" pitchFamily="34" charset="0"/>
          <a:sym typeface="Wingdings" panose="05000000000000000000" pitchFamily="2" charset="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582" userDrawn="1">
          <p15:clr>
            <a:srgbClr val="F26B43"/>
          </p15:clr>
        </p15:guide>
        <p15:guide id="3" pos="2933" userDrawn="1">
          <p15:clr>
            <a:srgbClr val="F26B43"/>
          </p15:clr>
        </p15:guide>
        <p15:guide id="4" pos="5450" userDrawn="1">
          <p15:clr>
            <a:srgbClr val="F26B43"/>
          </p15:clr>
        </p15:guide>
        <p15:guide id="5" orient="horz" pos="2500" userDrawn="1">
          <p15:clr>
            <a:srgbClr val="F26B43"/>
          </p15:clr>
        </p15:guide>
        <p15:guide id="6" orient="horz" pos="3861" userDrawn="1">
          <p15:clr>
            <a:srgbClr val="F26B43"/>
          </p15:clr>
        </p15:guide>
        <p15:guide id="7" orient="horz" pos="3974" userDrawn="1">
          <p15:clr>
            <a:srgbClr val="F26B43"/>
          </p15:clr>
        </p15:guide>
        <p15:guide id="8" orient="horz" pos="73" userDrawn="1">
          <p15:clr>
            <a:srgbClr val="F26B43"/>
          </p15:clr>
        </p15:guide>
        <p15:guide id="9" orient="horz" pos="686" userDrawn="1">
          <p15:clr>
            <a:srgbClr val="F26B43"/>
          </p15:clr>
        </p15:guide>
        <p15:guide id="10" orient="horz" pos="913" userDrawn="1">
          <p15:clr>
            <a:srgbClr val="F26B43"/>
          </p15:clr>
        </p15:guide>
        <p15:guide id="11" pos="7242" userDrawn="1">
          <p15:clr>
            <a:srgbClr val="F26B43"/>
          </p15:clr>
        </p15:guide>
        <p15:guide id="12"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hci-studies.org/methods-and-measure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www.rawpixel.com/image/5914225/image-public-domain-leaves-gree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77%2F0017896907076750" TargetMode="External"/><Relationship Id="rId2" Type="http://schemas.openxmlformats.org/officeDocument/2006/relationships/hyperlink" Target="https://en.wikipedia.org/wiki/Doi_(identifier)" TargetMode="External"/><Relationship Id="rId1" Type="http://schemas.openxmlformats.org/officeDocument/2006/relationships/slideLayout" Target="../slideLayouts/slideLayout3.xml"/><Relationship Id="rId5" Type="http://schemas.openxmlformats.org/officeDocument/2006/relationships/hyperlink" Target="https://api.semanticscholar.org/CorpusID:73248087" TargetMode="External"/><Relationship Id="rId4" Type="http://schemas.openxmlformats.org/officeDocument/2006/relationships/hyperlink" Target="https://en.wikipedia.org/wiki/S2CID_(identifi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Untertitel 21">
            <a:extLst>
              <a:ext uri="{FF2B5EF4-FFF2-40B4-BE49-F238E27FC236}">
                <a16:creationId xmlns:a16="http://schemas.microsoft.com/office/drawing/2014/main" id="{2A9E134A-6386-E5DC-8BB2-7350FB346F5D}"/>
              </a:ext>
            </a:extLst>
          </p:cNvPr>
          <p:cNvSpPr>
            <a:spLocks noGrp="1"/>
          </p:cNvSpPr>
          <p:nvPr>
            <p:ph type="subTitle" idx="1"/>
          </p:nvPr>
        </p:nvSpPr>
        <p:spPr/>
        <p:txBody>
          <a:bodyPr/>
          <a:lstStyle/>
          <a:p>
            <a:r>
              <a:rPr lang="de-DE" sz="1800"/>
              <a:t>Human-Computer </a:t>
            </a:r>
            <a:r>
              <a:rPr lang="de-DE" sz="1800" dirty="0"/>
              <a:t>Interaction </a:t>
            </a:r>
            <a:r>
              <a:rPr lang="de-DE" sz="1800" dirty="0" err="1"/>
              <a:t>Exercise</a:t>
            </a:r>
            <a:endParaRPr lang="de-DE" dirty="0"/>
          </a:p>
        </p:txBody>
      </p:sp>
      <p:sp>
        <p:nvSpPr>
          <p:cNvPr id="16" name="Bildplatzhalter 15">
            <a:extLst>
              <a:ext uri="{FF2B5EF4-FFF2-40B4-BE49-F238E27FC236}">
                <a16:creationId xmlns:a16="http://schemas.microsoft.com/office/drawing/2014/main" id="{B34B2BBD-4B1E-F175-05EC-91A61007CB11}"/>
              </a:ext>
            </a:extLst>
          </p:cNvPr>
          <p:cNvSpPr>
            <a:spLocks noGrp="1"/>
          </p:cNvSpPr>
          <p:nvPr>
            <p:ph type="pic" sz="quarter" idx="15"/>
          </p:nvPr>
        </p:nvSpPr>
        <p:spPr/>
        <p:txBody>
          <a:bodyPr/>
          <a:lstStyle/>
          <a:p>
            <a:endParaRPr lang="de-DE"/>
          </a:p>
        </p:txBody>
      </p:sp>
      <p:sp>
        <p:nvSpPr>
          <p:cNvPr id="17" name="Bildplatzhalter 16">
            <a:extLst>
              <a:ext uri="{FF2B5EF4-FFF2-40B4-BE49-F238E27FC236}">
                <a16:creationId xmlns:a16="http://schemas.microsoft.com/office/drawing/2014/main" id="{CF1F9B04-629C-F4C9-57EC-D11AEB039A86}"/>
              </a:ext>
            </a:extLst>
          </p:cNvPr>
          <p:cNvSpPr>
            <a:spLocks noGrp="1"/>
          </p:cNvSpPr>
          <p:nvPr>
            <p:ph type="pic" sz="quarter" idx="16"/>
          </p:nvPr>
        </p:nvSpPr>
        <p:spPr/>
        <p:txBody>
          <a:bodyPr/>
          <a:lstStyle/>
          <a:p>
            <a:endParaRPr lang="de-DE"/>
          </a:p>
        </p:txBody>
      </p:sp>
      <p:sp>
        <p:nvSpPr>
          <p:cNvPr id="18" name="Bildplatzhalter 17">
            <a:extLst>
              <a:ext uri="{FF2B5EF4-FFF2-40B4-BE49-F238E27FC236}">
                <a16:creationId xmlns:a16="http://schemas.microsoft.com/office/drawing/2014/main" id="{F94EB509-420D-D8D3-FF4C-CF8683876C0A}"/>
              </a:ext>
            </a:extLst>
          </p:cNvPr>
          <p:cNvSpPr>
            <a:spLocks noGrp="1"/>
          </p:cNvSpPr>
          <p:nvPr>
            <p:ph type="pic" sz="quarter" idx="17"/>
          </p:nvPr>
        </p:nvSpPr>
        <p:spPr/>
        <p:txBody>
          <a:bodyPr/>
          <a:lstStyle/>
          <a:p>
            <a:endParaRPr lang="de-DE"/>
          </a:p>
        </p:txBody>
      </p:sp>
      <p:sp>
        <p:nvSpPr>
          <p:cNvPr id="11" name="Textplatzhalter 10">
            <a:extLst>
              <a:ext uri="{FF2B5EF4-FFF2-40B4-BE49-F238E27FC236}">
                <a16:creationId xmlns:a16="http://schemas.microsoft.com/office/drawing/2014/main" id="{027AEEF4-B1F1-A532-EBA0-3D1ED4195ACD}"/>
              </a:ext>
            </a:extLst>
          </p:cNvPr>
          <p:cNvSpPr>
            <a:spLocks noGrp="1"/>
          </p:cNvSpPr>
          <p:nvPr>
            <p:ph type="body" sz="quarter" idx="21"/>
          </p:nvPr>
        </p:nvSpPr>
        <p:spPr>
          <a:xfrm>
            <a:off x="1806129" y="6317998"/>
            <a:ext cx="6845745" cy="540001"/>
          </a:xfrm>
        </p:spPr>
        <p:txBody>
          <a:bodyPr>
            <a:normAutofit/>
          </a:bodyPr>
          <a:lstStyle/>
          <a:p>
            <a:r>
              <a:rPr lang="en-US" sz="1200" dirty="0"/>
              <a:t>The following content is licensed under a Creative Commons Attribution 4.0 International license (</a:t>
            </a:r>
            <a:r>
              <a:rPr lang="en-US" sz="1200"/>
              <a:t>CC BY-SA </a:t>
            </a:r>
            <a:r>
              <a:rPr lang="en-US" sz="1200" dirty="0"/>
              <a:t>4.0)</a:t>
            </a:r>
          </a:p>
        </p:txBody>
      </p:sp>
      <p:pic>
        <p:nvPicPr>
          <p:cNvPr id="26" name="Bildplatzhalter 25">
            <a:extLst>
              <a:ext uri="{FF2B5EF4-FFF2-40B4-BE49-F238E27FC236}">
                <a16:creationId xmlns:a16="http://schemas.microsoft.com/office/drawing/2014/main" id="{B67F61A0-498D-B3E3-81B5-D2F1481BEAE2}"/>
              </a:ext>
            </a:extLst>
          </p:cNvPr>
          <p:cNvPicPr>
            <a:picLocks noGrp="1" noChangeAspect="1"/>
          </p:cNvPicPr>
          <p:nvPr>
            <p:ph type="pic" sz="quarter" idx="25"/>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803" r="-14803"/>
          <a:stretch/>
        </p:blipFill>
        <p:spPr/>
      </p:pic>
      <p:sp>
        <p:nvSpPr>
          <p:cNvPr id="21" name="Titel 20">
            <a:extLst>
              <a:ext uri="{FF2B5EF4-FFF2-40B4-BE49-F238E27FC236}">
                <a16:creationId xmlns:a16="http://schemas.microsoft.com/office/drawing/2014/main" id="{74AE008E-4998-8FBF-E060-8060811B8296}"/>
              </a:ext>
            </a:extLst>
          </p:cNvPr>
          <p:cNvSpPr>
            <a:spLocks noGrp="1"/>
          </p:cNvSpPr>
          <p:nvPr>
            <p:ph type="title"/>
          </p:nvPr>
        </p:nvSpPr>
        <p:spPr/>
        <p:txBody>
          <a:bodyPr/>
          <a:lstStyle/>
          <a:p>
            <a:r>
              <a:rPr lang="de-DE" sz="3200" dirty="0"/>
              <a:t>Research &amp; Evaluations in HCI</a:t>
            </a:r>
            <a:endParaRPr lang="de-DE" dirty="0"/>
          </a:p>
        </p:txBody>
      </p:sp>
      <p:sp>
        <p:nvSpPr>
          <p:cNvPr id="29" name="Fußzeilenplatzhalter 28">
            <a:extLst>
              <a:ext uri="{FF2B5EF4-FFF2-40B4-BE49-F238E27FC236}">
                <a16:creationId xmlns:a16="http://schemas.microsoft.com/office/drawing/2014/main" id="{1AC71F81-F602-A4C2-46BE-A340BF3ABB9D}"/>
              </a:ext>
            </a:extLst>
          </p:cNvPr>
          <p:cNvSpPr>
            <a:spLocks noGrp="1"/>
          </p:cNvSpPr>
          <p:nvPr>
            <p:ph type="ftr" sz="quarter" idx="27"/>
          </p:nvPr>
        </p:nvSpPr>
        <p:spPr/>
        <p:txBody>
          <a:bodyPr/>
          <a:lstStyle/>
          <a:p>
            <a:r>
              <a:rPr lang="de-DE" dirty="0"/>
              <a:t>Prof. Dr. Valentin Schwind</a:t>
            </a:r>
          </a:p>
        </p:txBody>
      </p:sp>
      <p:sp>
        <p:nvSpPr>
          <p:cNvPr id="10" name="Foliennummernplatzhalter 9">
            <a:extLst>
              <a:ext uri="{FF2B5EF4-FFF2-40B4-BE49-F238E27FC236}">
                <a16:creationId xmlns:a16="http://schemas.microsoft.com/office/drawing/2014/main" id="{09B34132-5F57-672E-9E99-94213FE2FAB2}"/>
              </a:ext>
            </a:extLst>
          </p:cNvPr>
          <p:cNvSpPr>
            <a:spLocks noGrp="1"/>
          </p:cNvSpPr>
          <p:nvPr>
            <p:ph type="sldNum" sz="quarter" idx="28"/>
          </p:nvPr>
        </p:nvSpPr>
        <p:spPr/>
        <p:txBody>
          <a:bodyPr/>
          <a:lstStyle/>
          <a:p>
            <a:fld id="{BA24374A-C3A8-471A-8837-3FC31668ABE5}" type="slidenum">
              <a:rPr lang="de-DE" smtClean="0"/>
              <a:pPr/>
              <a:t>1</a:t>
            </a:fld>
            <a:endParaRPr lang="de-DE" dirty="0"/>
          </a:p>
        </p:txBody>
      </p:sp>
      <p:pic>
        <p:nvPicPr>
          <p:cNvPr id="2" name="Picture 2">
            <a:extLst>
              <a:ext uri="{FF2B5EF4-FFF2-40B4-BE49-F238E27FC236}">
                <a16:creationId xmlns:a16="http://schemas.microsoft.com/office/drawing/2014/main" id="{D486E752-767E-CBF0-388D-1E6691652E0E}"/>
              </a:ext>
            </a:extLst>
          </p:cNvPr>
          <p:cNvPicPr>
            <a:picLocks noChangeAspect="1" noChangeArrowheads="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bwMode="auto">
          <a:xfrm>
            <a:off x="695325" y="6432491"/>
            <a:ext cx="974974" cy="3412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37BBDB55-A096-6EC7-6D0B-038D6E73F6C3}"/>
              </a:ext>
              <a:ext uri="{C183D7F6-B498-43B3-948B-1728B52AA6E4}">
                <adec:decorative xmlns:adec="http://schemas.microsoft.com/office/drawing/2017/decorative" val="1"/>
              </a:ext>
            </a:extLst>
          </p:cNvPr>
          <p:cNvPicPr>
            <a:picLocks noGrp="1" noChangeAspect="1" noChangeArrowheads="1"/>
          </p:cNvPicPr>
          <p:nvPr>
            <p:ph type="pic" sz="quarter" idx="13"/>
          </p:nvPr>
        </p:nvPicPr>
        <p:blipFill rotWithShape="1">
          <a:blip r:embed="rId7">
            <a:extLst>
              <a:ext uri="{28A0092B-C50C-407E-A947-70E740481C1C}">
                <a14:useLocalDpi xmlns:a14="http://schemas.microsoft.com/office/drawing/2010/main" val="0"/>
              </a:ext>
            </a:extLst>
          </a:blip>
          <a:srcRect t="34779" b="34779"/>
          <a:stretch/>
        </p:blipFill>
        <p:spPr bwMode="auto">
          <a:xfrm>
            <a:off x="0" y="1089025"/>
            <a:ext cx="12192000"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04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8DD09-70EB-1A31-3C89-77F5E3876A61}"/>
              </a:ext>
            </a:extLst>
          </p:cNvPr>
          <p:cNvSpPr>
            <a:spLocks noGrp="1"/>
          </p:cNvSpPr>
          <p:nvPr>
            <p:ph type="title"/>
          </p:nvPr>
        </p:nvSpPr>
        <p:spPr/>
        <p:txBody>
          <a:bodyPr/>
          <a:lstStyle/>
          <a:p>
            <a:r>
              <a:rPr lang="de-DE" dirty="0"/>
              <a:t>Evaluation </a:t>
            </a:r>
            <a:r>
              <a:rPr lang="de-DE" dirty="0" err="1"/>
              <a:t>Types</a:t>
            </a:r>
            <a:endParaRPr lang="de-DE" dirty="0"/>
          </a:p>
        </p:txBody>
      </p:sp>
      <p:sp>
        <p:nvSpPr>
          <p:cNvPr id="3" name="Fußzeilenplatzhalter 2">
            <a:extLst>
              <a:ext uri="{FF2B5EF4-FFF2-40B4-BE49-F238E27FC236}">
                <a16:creationId xmlns:a16="http://schemas.microsoft.com/office/drawing/2014/main" id="{8B6D3907-6C43-8A46-B27A-C10088F8D8BB}"/>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CC1AF270-9237-B754-D9E6-68C8D0EC6E60}"/>
              </a:ext>
            </a:extLst>
          </p:cNvPr>
          <p:cNvSpPr>
            <a:spLocks noGrp="1"/>
          </p:cNvSpPr>
          <p:nvPr>
            <p:ph type="sldNum" sz="quarter" idx="28"/>
          </p:nvPr>
        </p:nvSpPr>
        <p:spPr/>
        <p:txBody>
          <a:bodyPr/>
          <a:lstStyle/>
          <a:p>
            <a:fld id="{BA24374A-C3A8-471A-8837-3FC31668ABE5}" type="slidenum">
              <a:rPr lang="de-DE" smtClean="0"/>
              <a:pPr/>
              <a:t>10</a:t>
            </a:fld>
            <a:endParaRPr lang="de-DE" dirty="0"/>
          </a:p>
        </p:txBody>
      </p:sp>
      <p:sp>
        <p:nvSpPr>
          <p:cNvPr id="5" name="Textplatzhalter 4">
            <a:extLst>
              <a:ext uri="{FF2B5EF4-FFF2-40B4-BE49-F238E27FC236}">
                <a16:creationId xmlns:a16="http://schemas.microsoft.com/office/drawing/2014/main" id="{BD7F9E48-F9EA-62B3-DBD5-17464389EE97}"/>
              </a:ext>
            </a:extLst>
          </p:cNvPr>
          <p:cNvSpPr>
            <a:spLocks noGrp="1"/>
          </p:cNvSpPr>
          <p:nvPr>
            <p:ph type="body" sz="quarter" idx="21"/>
          </p:nvPr>
        </p:nvSpPr>
        <p:spPr/>
        <p:txBody>
          <a:bodyPr/>
          <a:lstStyle/>
          <a:p>
            <a:r>
              <a:rPr lang="de-DE" dirty="0"/>
              <a:t>Research &amp; Evaluations in HCI</a:t>
            </a:r>
          </a:p>
        </p:txBody>
      </p:sp>
      <p:sp>
        <p:nvSpPr>
          <p:cNvPr id="9" name="TextBox 9">
            <a:extLst>
              <a:ext uri="{FF2B5EF4-FFF2-40B4-BE49-F238E27FC236}">
                <a16:creationId xmlns:a16="http://schemas.microsoft.com/office/drawing/2014/main" id="{FE0B2B16-8288-BDDD-CC99-E8A36D7F3099}"/>
              </a:ext>
            </a:extLst>
          </p:cNvPr>
          <p:cNvSpPr txBox="1"/>
          <p:nvPr/>
        </p:nvSpPr>
        <p:spPr>
          <a:xfrm>
            <a:off x="656169" y="3614876"/>
            <a:ext cx="2034106" cy="338554"/>
          </a:xfrm>
          <a:prstGeom prst="rect">
            <a:avLst/>
          </a:prstGeom>
          <a:noFill/>
        </p:spPr>
        <p:txBody>
          <a:bodyPr wrap="square" rtlCol="0">
            <a:spAutoFit/>
          </a:bodyPr>
          <a:lstStyle/>
          <a:p>
            <a:r>
              <a:rPr lang="de-DE" sz="1600" dirty="0"/>
              <a:t>Research Questions</a:t>
            </a:r>
            <a:endParaRPr lang="de-DE" dirty="0"/>
          </a:p>
        </p:txBody>
      </p:sp>
      <p:sp>
        <p:nvSpPr>
          <p:cNvPr id="14" name="TextBox 18">
            <a:extLst>
              <a:ext uri="{FF2B5EF4-FFF2-40B4-BE49-F238E27FC236}">
                <a16:creationId xmlns:a16="http://schemas.microsoft.com/office/drawing/2014/main" id="{4C2163AA-50F4-A2C9-7B84-DBE9D9BA2A28}"/>
              </a:ext>
            </a:extLst>
          </p:cNvPr>
          <p:cNvSpPr txBox="1"/>
          <p:nvPr/>
        </p:nvSpPr>
        <p:spPr>
          <a:xfrm>
            <a:off x="656169" y="4307295"/>
            <a:ext cx="2034106" cy="338554"/>
          </a:xfrm>
          <a:prstGeom prst="rect">
            <a:avLst/>
          </a:prstGeom>
          <a:noFill/>
        </p:spPr>
        <p:txBody>
          <a:bodyPr wrap="square" rtlCol="0">
            <a:spAutoFit/>
          </a:bodyPr>
          <a:lstStyle/>
          <a:p>
            <a:r>
              <a:rPr lang="de-DE" sz="1600" dirty="0" err="1"/>
              <a:t>Methodology</a:t>
            </a:r>
            <a:endParaRPr lang="de-DE" dirty="0"/>
          </a:p>
        </p:txBody>
      </p:sp>
      <p:sp>
        <p:nvSpPr>
          <p:cNvPr id="20" name="TextBox 23">
            <a:extLst>
              <a:ext uri="{FF2B5EF4-FFF2-40B4-BE49-F238E27FC236}">
                <a16:creationId xmlns:a16="http://schemas.microsoft.com/office/drawing/2014/main" id="{435676D1-891B-4AE2-44B9-B40168BB118C}"/>
              </a:ext>
            </a:extLst>
          </p:cNvPr>
          <p:cNvSpPr txBox="1"/>
          <p:nvPr/>
        </p:nvSpPr>
        <p:spPr>
          <a:xfrm>
            <a:off x="656169" y="1418304"/>
            <a:ext cx="2313716" cy="338554"/>
          </a:xfrm>
          <a:prstGeom prst="rect">
            <a:avLst/>
          </a:prstGeom>
          <a:solidFill>
            <a:schemeClr val="bg1"/>
          </a:solidFill>
        </p:spPr>
        <p:txBody>
          <a:bodyPr wrap="square" rtlCol="0">
            <a:spAutoFit/>
          </a:bodyPr>
          <a:lstStyle/>
          <a:p>
            <a:r>
              <a:rPr lang="de-DE" sz="1600" dirty="0"/>
              <a:t>Development Progress</a:t>
            </a:r>
            <a:endParaRPr lang="de-DE" dirty="0"/>
          </a:p>
        </p:txBody>
      </p:sp>
      <p:sp>
        <p:nvSpPr>
          <p:cNvPr id="11" name="TextBox 13">
            <a:extLst>
              <a:ext uri="{FF2B5EF4-FFF2-40B4-BE49-F238E27FC236}">
                <a16:creationId xmlns:a16="http://schemas.microsoft.com/office/drawing/2014/main" id="{8D13C146-D910-F38E-95F8-7D6DEE1DA038}"/>
              </a:ext>
            </a:extLst>
          </p:cNvPr>
          <p:cNvSpPr txBox="1"/>
          <p:nvPr/>
        </p:nvSpPr>
        <p:spPr>
          <a:xfrm>
            <a:off x="3033941" y="3348178"/>
            <a:ext cx="2051041" cy="804352"/>
          </a:xfrm>
          <a:prstGeom prst="rect">
            <a:avLst/>
          </a:prstGeom>
          <a:solidFill>
            <a:schemeClr val="accent1">
              <a:lumMod val="20000"/>
              <a:lumOff val="80000"/>
            </a:schemeClr>
          </a:solidFill>
        </p:spPr>
        <p:txBody>
          <a:bodyPr wrap="square" rtlCol="0" anchor="ctr">
            <a:noAutofit/>
          </a:bodyPr>
          <a:lstStyle/>
          <a:p>
            <a:pPr algn="ctr"/>
            <a:r>
              <a:rPr lang="en-US" sz="1400" i="1" dirty="0"/>
              <a:t>“What are the requirements or design spaces?”</a:t>
            </a:r>
          </a:p>
        </p:txBody>
      </p:sp>
      <p:sp>
        <p:nvSpPr>
          <p:cNvPr id="12" name="TextBox 15">
            <a:extLst>
              <a:ext uri="{FF2B5EF4-FFF2-40B4-BE49-F238E27FC236}">
                <a16:creationId xmlns:a16="http://schemas.microsoft.com/office/drawing/2014/main" id="{98967759-2979-3E50-CB01-995D4187F16F}"/>
              </a:ext>
            </a:extLst>
          </p:cNvPr>
          <p:cNvSpPr txBox="1"/>
          <p:nvPr/>
        </p:nvSpPr>
        <p:spPr>
          <a:xfrm>
            <a:off x="7291801" y="3348178"/>
            <a:ext cx="2051041" cy="804352"/>
          </a:xfrm>
          <a:prstGeom prst="rect">
            <a:avLst/>
          </a:prstGeom>
          <a:solidFill>
            <a:schemeClr val="accent1">
              <a:lumMod val="20000"/>
              <a:lumOff val="80000"/>
            </a:schemeClr>
          </a:solidFill>
        </p:spPr>
        <p:txBody>
          <a:bodyPr wrap="square" rtlCol="0" anchor="ctr">
            <a:noAutofit/>
          </a:bodyPr>
          <a:lstStyle/>
          <a:p>
            <a:pPr algn="ctr"/>
            <a:r>
              <a:rPr lang="en-US" sz="1400" i="1" dirty="0"/>
              <a:t>“Can users achieve their objectives?”</a:t>
            </a:r>
          </a:p>
        </p:txBody>
      </p:sp>
      <p:sp>
        <p:nvSpPr>
          <p:cNvPr id="13" name="TextBox 17">
            <a:extLst>
              <a:ext uri="{FF2B5EF4-FFF2-40B4-BE49-F238E27FC236}">
                <a16:creationId xmlns:a16="http://schemas.microsoft.com/office/drawing/2014/main" id="{49858AFF-CFD7-CEC2-486D-F1F4F8F70395}"/>
              </a:ext>
            </a:extLst>
          </p:cNvPr>
          <p:cNvSpPr txBox="1"/>
          <p:nvPr/>
        </p:nvSpPr>
        <p:spPr>
          <a:xfrm>
            <a:off x="9420731" y="3349209"/>
            <a:ext cx="2075940" cy="804352"/>
          </a:xfrm>
          <a:prstGeom prst="rect">
            <a:avLst/>
          </a:prstGeom>
          <a:solidFill>
            <a:schemeClr val="accent1">
              <a:lumMod val="20000"/>
              <a:lumOff val="80000"/>
            </a:schemeClr>
          </a:solidFill>
        </p:spPr>
        <p:txBody>
          <a:bodyPr wrap="square" rtlCol="0" anchor="ctr">
            <a:noAutofit/>
          </a:bodyPr>
          <a:lstStyle/>
          <a:p>
            <a:pPr algn="ctr"/>
            <a:r>
              <a:rPr lang="en-US" sz="1400" i="1" dirty="0"/>
              <a:t>“What is the predicted and actual effect?”</a:t>
            </a:r>
          </a:p>
        </p:txBody>
      </p:sp>
      <p:sp>
        <p:nvSpPr>
          <p:cNvPr id="16" name="TextBox 20">
            <a:extLst>
              <a:ext uri="{FF2B5EF4-FFF2-40B4-BE49-F238E27FC236}">
                <a16:creationId xmlns:a16="http://schemas.microsoft.com/office/drawing/2014/main" id="{687372AF-6739-950B-863B-6EDE1C8FDC6F}"/>
              </a:ext>
            </a:extLst>
          </p:cNvPr>
          <p:cNvSpPr txBox="1"/>
          <p:nvPr/>
        </p:nvSpPr>
        <p:spPr>
          <a:xfrm>
            <a:off x="3033943" y="4230909"/>
            <a:ext cx="2051041" cy="493416"/>
          </a:xfrm>
          <a:prstGeom prst="rect">
            <a:avLst/>
          </a:prstGeom>
          <a:solidFill>
            <a:schemeClr val="accent1">
              <a:lumMod val="20000"/>
              <a:lumOff val="80000"/>
            </a:schemeClr>
          </a:solidFill>
        </p:spPr>
        <p:txBody>
          <a:bodyPr wrap="square" rtlCol="0" anchor="ctr">
            <a:noAutofit/>
          </a:bodyPr>
          <a:lstStyle/>
          <a:p>
            <a:pPr algn="ctr"/>
            <a:r>
              <a:rPr lang="en-US" sz="1400" dirty="0"/>
              <a:t>identify design spaces</a:t>
            </a:r>
          </a:p>
        </p:txBody>
      </p:sp>
      <p:sp>
        <p:nvSpPr>
          <p:cNvPr id="17" name="TextBox 21">
            <a:extLst>
              <a:ext uri="{FF2B5EF4-FFF2-40B4-BE49-F238E27FC236}">
                <a16:creationId xmlns:a16="http://schemas.microsoft.com/office/drawing/2014/main" id="{793A5E52-2508-0170-190E-E8E086BE0D96}"/>
              </a:ext>
            </a:extLst>
          </p:cNvPr>
          <p:cNvSpPr txBox="1"/>
          <p:nvPr/>
        </p:nvSpPr>
        <p:spPr>
          <a:xfrm>
            <a:off x="7291801" y="4230909"/>
            <a:ext cx="2051041" cy="493416"/>
          </a:xfrm>
          <a:prstGeom prst="rect">
            <a:avLst/>
          </a:prstGeom>
          <a:solidFill>
            <a:schemeClr val="accent1">
              <a:lumMod val="20000"/>
              <a:lumOff val="80000"/>
            </a:schemeClr>
          </a:solidFill>
        </p:spPr>
        <p:txBody>
          <a:bodyPr wrap="square" rtlCol="0" anchor="ctr">
            <a:noAutofit/>
          </a:bodyPr>
          <a:lstStyle/>
          <a:p>
            <a:pPr algn="ctr"/>
            <a:r>
              <a:rPr lang="en-US" sz="1400" dirty="0"/>
              <a:t>prototype evaluation</a:t>
            </a:r>
          </a:p>
        </p:txBody>
      </p:sp>
      <p:sp>
        <p:nvSpPr>
          <p:cNvPr id="18" name="TextBox 22">
            <a:extLst>
              <a:ext uri="{FF2B5EF4-FFF2-40B4-BE49-F238E27FC236}">
                <a16:creationId xmlns:a16="http://schemas.microsoft.com/office/drawing/2014/main" id="{41BB043C-E26B-71CA-97D3-25233C37147E}"/>
              </a:ext>
            </a:extLst>
          </p:cNvPr>
          <p:cNvSpPr txBox="1"/>
          <p:nvPr/>
        </p:nvSpPr>
        <p:spPr>
          <a:xfrm>
            <a:off x="9420731" y="4231941"/>
            <a:ext cx="2075944" cy="493416"/>
          </a:xfrm>
          <a:prstGeom prst="rect">
            <a:avLst/>
          </a:prstGeom>
          <a:solidFill>
            <a:schemeClr val="accent1">
              <a:lumMod val="20000"/>
              <a:lumOff val="80000"/>
            </a:schemeClr>
          </a:solidFill>
        </p:spPr>
        <p:txBody>
          <a:bodyPr wrap="square" rtlCol="0" anchor="ctr">
            <a:noAutofit/>
          </a:bodyPr>
          <a:lstStyle/>
          <a:p>
            <a:pPr algn="ctr"/>
            <a:r>
              <a:rPr lang="en-US" sz="1400" dirty="0"/>
              <a:t>impact evaluation</a:t>
            </a:r>
          </a:p>
        </p:txBody>
      </p:sp>
      <p:cxnSp>
        <p:nvCxnSpPr>
          <p:cNvPr id="19" name="Straight Arrow Connector 25">
            <a:extLst>
              <a:ext uri="{FF2B5EF4-FFF2-40B4-BE49-F238E27FC236}">
                <a16:creationId xmlns:a16="http://schemas.microsoft.com/office/drawing/2014/main" id="{3077504A-7234-BA0D-78F6-7C84EF7D1772}"/>
              </a:ext>
            </a:extLst>
          </p:cNvPr>
          <p:cNvCxnSpPr>
            <a:cxnSpLocks/>
          </p:cNvCxnSpPr>
          <p:nvPr/>
        </p:nvCxnSpPr>
        <p:spPr>
          <a:xfrm>
            <a:off x="3033944" y="1582253"/>
            <a:ext cx="843782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TextBox 26">
            <a:extLst>
              <a:ext uri="{FF2B5EF4-FFF2-40B4-BE49-F238E27FC236}">
                <a16:creationId xmlns:a16="http://schemas.microsoft.com/office/drawing/2014/main" id="{E7698972-867E-FFA7-8F80-44C6E94B715D}"/>
              </a:ext>
            </a:extLst>
          </p:cNvPr>
          <p:cNvSpPr txBox="1"/>
          <p:nvPr/>
        </p:nvSpPr>
        <p:spPr>
          <a:xfrm>
            <a:off x="3033944" y="1660632"/>
            <a:ext cx="1159406" cy="307777"/>
          </a:xfrm>
          <a:prstGeom prst="rect">
            <a:avLst/>
          </a:prstGeom>
          <a:noFill/>
        </p:spPr>
        <p:txBody>
          <a:bodyPr wrap="square" rtlCol="0">
            <a:spAutoFit/>
          </a:bodyPr>
          <a:lstStyle/>
          <a:p>
            <a:r>
              <a:rPr lang="de-DE" sz="1400" b="1" dirty="0" err="1"/>
              <a:t>planning</a:t>
            </a:r>
            <a:endParaRPr lang="de-DE" sz="1400" b="1" dirty="0"/>
          </a:p>
        </p:txBody>
      </p:sp>
      <p:sp>
        <p:nvSpPr>
          <p:cNvPr id="24" name="Textfeld 23">
            <a:extLst>
              <a:ext uri="{FF2B5EF4-FFF2-40B4-BE49-F238E27FC236}">
                <a16:creationId xmlns:a16="http://schemas.microsoft.com/office/drawing/2014/main" id="{3363FD3D-F1C1-BA4C-AE9E-0FF3DDC61811}"/>
              </a:ext>
            </a:extLst>
          </p:cNvPr>
          <p:cNvSpPr txBox="1"/>
          <p:nvPr/>
        </p:nvSpPr>
        <p:spPr>
          <a:xfrm>
            <a:off x="3033943" y="2887128"/>
            <a:ext cx="2476231" cy="338554"/>
          </a:xfrm>
          <a:prstGeom prst="rect">
            <a:avLst/>
          </a:prstGeom>
          <a:solidFill>
            <a:schemeClr val="accent4"/>
          </a:solidFill>
        </p:spPr>
        <p:txBody>
          <a:bodyPr wrap="square">
            <a:spAutoFit/>
          </a:bodyPr>
          <a:lstStyle/>
          <a:p>
            <a:r>
              <a:rPr lang="de-DE" sz="1600" i="1" dirty="0"/>
              <a:t>   „</a:t>
            </a:r>
            <a:r>
              <a:rPr lang="de-DE" sz="1600" i="1" dirty="0" err="1"/>
              <a:t>How</a:t>
            </a:r>
            <a:r>
              <a:rPr lang="de-DE" sz="1600" i="1" dirty="0"/>
              <a:t> </a:t>
            </a:r>
            <a:r>
              <a:rPr lang="de-DE" sz="1600" i="1" dirty="0" err="1"/>
              <a:t>to</a:t>
            </a:r>
            <a:r>
              <a:rPr lang="de-DE" sz="1600" i="1" dirty="0"/>
              <a:t> design </a:t>
            </a:r>
            <a:r>
              <a:rPr lang="de-DE" sz="1600" i="1" dirty="0" err="1"/>
              <a:t>it</a:t>
            </a:r>
            <a:r>
              <a:rPr lang="de-DE" sz="1600" i="1" dirty="0"/>
              <a:t>?“</a:t>
            </a:r>
          </a:p>
        </p:txBody>
      </p:sp>
      <p:sp>
        <p:nvSpPr>
          <p:cNvPr id="25" name="Textfeld 24">
            <a:extLst>
              <a:ext uri="{FF2B5EF4-FFF2-40B4-BE49-F238E27FC236}">
                <a16:creationId xmlns:a16="http://schemas.microsoft.com/office/drawing/2014/main" id="{F72DAF89-7459-7294-FCA9-E885CE9A8D41}"/>
              </a:ext>
            </a:extLst>
          </p:cNvPr>
          <p:cNvSpPr txBox="1"/>
          <p:nvPr/>
        </p:nvSpPr>
        <p:spPr>
          <a:xfrm>
            <a:off x="8651875" y="2887128"/>
            <a:ext cx="2819899" cy="338554"/>
          </a:xfrm>
          <a:prstGeom prst="rect">
            <a:avLst/>
          </a:prstGeom>
          <a:solidFill>
            <a:schemeClr val="accent4"/>
          </a:solidFill>
        </p:spPr>
        <p:txBody>
          <a:bodyPr wrap="square">
            <a:spAutoFit/>
          </a:bodyPr>
          <a:lstStyle/>
          <a:p>
            <a:pPr algn="ctr"/>
            <a:r>
              <a:rPr lang="de-DE" sz="1600" i="1" dirty="0"/>
              <a:t>„</a:t>
            </a:r>
            <a:r>
              <a:rPr lang="de-DE" sz="1600" i="1" dirty="0" err="1"/>
              <a:t>How</a:t>
            </a:r>
            <a:r>
              <a:rPr lang="de-DE" sz="1600" i="1" dirty="0"/>
              <a:t> </a:t>
            </a:r>
            <a:r>
              <a:rPr lang="de-DE" sz="1600" i="1" dirty="0" err="1"/>
              <a:t>good</a:t>
            </a:r>
            <a:r>
              <a:rPr lang="de-DE" sz="1600" i="1" dirty="0"/>
              <a:t> </a:t>
            </a:r>
            <a:r>
              <a:rPr lang="de-DE" sz="1600" i="1" dirty="0" err="1"/>
              <a:t>is</a:t>
            </a:r>
            <a:r>
              <a:rPr lang="de-DE" sz="1600" i="1" dirty="0"/>
              <a:t> </a:t>
            </a:r>
            <a:r>
              <a:rPr lang="de-DE" sz="1600" i="1" dirty="0" err="1"/>
              <a:t>it</a:t>
            </a:r>
            <a:r>
              <a:rPr lang="de-DE" sz="1600" i="1" dirty="0"/>
              <a:t>?“</a:t>
            </a:r>
          </a:p>
        </p:txBody>
      </p:sp>
      <p:sp>
        <p:nvSpPr>
          <p:cNvPr id="26" name="TextBox 9">
            <a:extLst>
              <a:ext uri="{FF2B5EF4-FFF2-40B4-BE49-F238E27FC236}">
                <a16:creationId xmlns:a16="http://schemas.microsoft.com/office/drawing/2014/main" id="{936FF384-065F-A450-A185-6B391E55FFA8}"/>
              </a:ext>
            </a:extLst>
          </p:cNvPr>
          <p:cNvSpPr txBox="1"/>
          <p:nvPr/>
        </p:nvSpPr>
        <p:spPr>
          <a:xfrm>
            <a:off x="656169" y="2189687"/>
            <a:ext cx="2034106" cy="338554"/>
          </a:xfrm>
          <a:prstGeom prst="rect">
            <a:avLst/>
          </a:prstGeom>
          <a:noFill/>
        </p:spPr>
        <p:txBody>
          <a:bodyPr wrap="square" rtlCol="0">
            <a:spAutoFit/>
          </a:bodyPr>
          <a:lstStyle/>
          <a:p>
            <a:r>
              <a:rPr lang="de-DE" sz="1600" dirty="0"/>
              <a:t>Evaluation </a:t>
            </a:r>
            <a:r>
              <a:rPr lang="de-DE" sz="1600" dirty="0" err="1"/>
              <a:t>Types</a:t>
            </a:r>
            <a:endParaRPr lang="de-DE" dirty="0"/>
          </a:p>
        </p:txBody>
      </p:sp>
      <p:sp>
        <p:nvSpPr>
          <p:cNvPr id="27" name="TextBox 9">
            <a:extLst>
              <a:ext uri="{FF2B5EF4-FFF2-40B4-BE49-F238E27FC236}">
                <a16:creationId xmlns:a16="http://schemas.microsoft.com/office/drawing/2014/main" id="{DA69DFF2-C1D5-F68C-0A55-6CFBEE52C5A7}"/>
              </a:ext>
            </a:extLst>
          </p:cNvPr>
          <p:cNvSpPr txBox="1"/>
          <p:nvPr/>
        </p:nvSpPr>
        <p:spPr>
          <a:xfrm>
            <a:off x="656169" y="2909500"/>
            <a:ext cx="2034106" cy="338554"/>
          </a:xfrm>
          <a:prstGeom prst="rect">
            <a:avLst/>
          </a:prstGeom>
          <a:noFill/>
        </p:spPr>
        <p:txBody>
          <a:bodyPr wrap="square" rtlCol="0">
            <a:spAutoFit/>
          </a:bodyPr>
          <a:lstStyle/>
          <a:p>
            <a:r>
              <a:rPr lang="de-DE" sz="1600" dirty="0"/>
              <a:t>Informal Questions</a:t>
            </a:r>
            <a:endParaRPr lang="de-DE" dirty="0"/>
          </a:p>
        </p:txBody>
      </p:sp>
      <p:sp>
        <p:nvSpPr>
          <p:cNvPr id="34" name="TextBox 13">
            <a:extLst>
              <a:ext uri="{FF2B5EF4-FFF2-40B4-BE49-F238E27FC236}">
                <a16:creationId xmlns:a16="http://schemas.microsoft.com/office/drawing/2014/main" id="{EB64072E-30A7-D082-C66C-04812603EA1E}"/>
              </a:ext>
            </a:extLst>
          </p:cNvPr>
          <p:cNvSpPr txBox="1"/>
          <p:nvPr/>
        </p:nvSpPr>
        <p:spPr>
          <a:xfrm>
            <a:off x="5162871" y="3350313"/>
            <a:ext cx="2051041" cy="804353"/>
          </a:xfrm>
          <a:prstGeom prst="rect">
            <a:avLst/>
          </a:prstGeom>
          <a:solidFill>
            <a:schemeClr val="accent1">
              <a:lumMod val="20000"/>
              <a:lumOff val="80000"/>
            </a:schemeClr>
          </a:solidFill>
        </p:spPr>
        <p:txBody>
          <a:bodyPr wrap="square" rtlCol="0" anchor="ctr">
            <a:noAutofit/>
          </a:bodyPr>
          <a:lstStyle/>
          <a:p>
            <a:pPr algn="ctr"/>
            <a:r>
              <a:rPr lang="en-US" sz="1400" i="1" dirty="0"/>
              <a:t>“How do possible solutions look like?”</a:t>
            </a:r>
          </a:p>
        </p:txBody>
      </p:sp>
      <p:sp>
        <p:nvSpPr>
          <p:cNvPr id="35" name="TextBox 20">
            <a:extLst>
              <a:ext uri="{FF2B5EF4-FFF2-40B4-BE49-F238E27FC236}">
                <a16:creationId xmlns:a16="http://schemas.microsoft.com/office/drawing/2014/main" id="{95B8C6F6-D16F-9F89-A995-B4BE486297AF}"/>
              </a:ext>
            </a:extLst>
          </p:cNvPr>
          <p:cNvSpPr txBox="1"/>
          <p:nvPr/>
        </p:nvSpPr>
        <p:spPr>
          <a:xfrm>
            <a:off x="5162870" y="4230908"/>
            <a:ext cx="2051041" cy="493415"/>
          </a:xfrm>
          <a:prstGeom prst="rect">
            <a:avLst/>
          </a:prstGeom>
          <a:solidFill>
            <a:schemeClr val="accent1">
              <a:lumMod val="20000"/>
              <a:lumOff val="80000"/>
            </a:schemeClr>
          </a:solidFill>
        </p:spPr>
        <p:txBody>
          <a:bodyPr wrap="square" rtlCol="0" anchor="ctr">
            <a:noAutofit/>
          </a:bodyPr>
          <a:lstStyle/>
          <a:p>
            <a:pPr algn="ctr"/>
            <a:r>
              <a:rPr lang="en-US" sz="1400" dirty="0"/>
              <a:t>designing prototypes</a:t>
            </a:r>
          </a:p>
        </p:txBody>
      </p:sp>
      <p:sp>
        <p:nvSpPr>
          <p:cNvPr id="36" name="TextBox 18">
            <a:extLst>
              <a:ext uri="{FF2B5EF4-FFF2-40B4-BE49-F238E27FC236}">
                <a16:creationId xmlns:a16="http://schemas.microsoft.com/office/drawing/2014/main" id="{13BD46CB-E909-2F6E-66FE-8B6A2EC2CD42}"/>
              </a:ext>
            </a:extLst>
          </p:cNvPr>
          <p:cNvSpPr txBox="1"/>
          <p:nvPr/>
        </p:nvSpPr>
        <p:spPr>
          <a:xfrm>
            <a:off x="656169" y="5146182"/>
            <a:ext cx="2313717" cy="338554"/>
          </a:xfrm>
          <a:prstGeom prst="rect">
            <a:avLst/>
          </a:prstGeom>
          <a:noFill/>
        </p:spPr>
        <p:txBody>
          <a:bodyPr wrap="square" rtlCol="0">
            <a:spAutoFit/>
          </a:bodyPr>
          <a:lstStyle/>
          <a:p>
            <a:r>
              <a:rPr lang="de-DE" sz="1600" dirty="0"/>
              <a:t>Analytical Evaluations</a:t>
            </a:r>
            <a:endParaRPr lang="de-DE" dirty="0"/>
          </a:p>
        </p:txBody>
      </p:sp>
      <p:sp>
        <p:nvSpPr>
          <p:cNvPr id="37" name="TextBox 18">
            <a:extLst>
              <a:ext uri="{FF2B5EF4-FFF2-40B4-BE49-F238E27FC236}">
                <a16:creationId xmlns:a16="http://schemas.microsoft.com/office/drawing/2014/main" id="{D72BCB4D-6E55-5220-7D3F-44ED5C86B00D}"/>
              </a:ext>
            </a:extLst>
          </p:cNvPr>
          <p:cNvSpPr txBox="1"/>
          <p:nvPr/>
        </p:nvSpPr>
        <p:spPr>
          <a:xfrm>
            <a:off x="656169" y="5716492"/>
            <a:ext cx="2313717" cy="338554"/>
          </a:xfrm>
          <a:prstGeom prst="rect">
            <a:avLst/>
          </a:prstGeom>
          <a:noFill/>
        </p:spPr>
        <p:txBody>
          <a:bodyPr wrap="square" rtlCol="0">
            <a:spAutoFit/>
          </a:bodyPr>
          <a:lstStyle/>
          <a:p>
            <a:r>
              <a:rPr lang="de-DE" sz="1600" dirty="0" err="1"/>
              <a:t>Empirical</a:t>
            </a:r>
            <a:r>
              <a:rPr lang="de-DE" sz="1600" dirty="0"/>
              <a:t> Evaluations</a:t>
            </a:r>
            <a:endParaRPr lang="de-DE" dirty="0"/>
          </a:p>
        </p:txBody>
      </p:sp>
      <p:sp>
        <p:nvSpPr>
          <p:cNvPr id="38" name="TextBox 20">
            <a:extLst>
              <a:ext uri="{FF2B5EF4-FFF2-40B4-BE49-F238E27FC236}">
                <a16:creationId xmlns:a16="http://schemas.microsoft.com/office/drawing/2014/main" id="{FFB3819E-2E6E-7A4E-E86F-646C06B393AF}"/>
              </a:ext>
            </a:extLst>
          </p:cNvPr>
          <p:cNvSpPr txBox="1"/>
          <p:nvPr/>
        </p:nvSpPr>
        <p:spPr>
          <a:xfrm>
            <a:off x="3033942" y="5063095"/>
            <a:ext cx="8462729" cy="493416"/>
          </a:xfrm>
          <a:prstGeom prst="rect">
            <a:avLst/>
          </a:prstGeom>
          <a:solidFill>
            <a:schemeClr val="accent1">
              <a:lumMod val="20000"/>
              <a:lumOff val="80000"/>
            </a:schemeClr>
          </a:solidFill>
        </p:spPr>
        <p:txBody>
          <a:bodyPr wrap="square" rtlCol="0" anchor="ctr">
            <a:noAutofit/>
          </a:bodyPr>
          <a:lstStyle/>
          <a:p>
            <a:pPr algn="ctr"/>
            <a:r>
              <a:rPr lang="en-US" sz="1400" dirty="0"/>
              <a:t>Data </a:t>
            </a:r>
            <a:r>
              <a:rPr lang="en-US" sz="1400"/>
              <a:t>or model-driven </a:t>
            </a:r>
            <a:r>
              <a:rPr lang="en-US" sz="1400" dirty="0"/>
              <a:t>analyses</a:t>
            </a:r>
          </a:p>
        </p:txBody>
      </p:sp>
      <p:sp>
        <p:nvSpPr>
          <p:cNvPr id="39" name="TextBox 20">
            <a:extLst>
              <a:ext uri="{FF2B5EF4-FFF2-40B4-BE49-F238E27FC236}">
                <a16:creationId xmlns:a16="http://schemas.microsoft.com/office/drawing/2014/main" id="{D11B7E01-1D05-D909-2747-47EC0181280B}"/>
              </a:ext>
            </a:extLst>
          </p:cNvPr>
          <p:cNvSpPr txBox="1"/>
          <p:nvPr/>
        </p:nvSpPr>
        <p:spPr>
          <a:xfrm>
            <a:off x="3033941" y="5635922"/>
            <a:ext cx="8462734" cy="493416"/>
          </a:xfrm>
          <a:prstGeom prst="rect">
            <a:avLst/>
          </a:prstGeom>
          <a:solidFill>
            <a:schemeClr val="accent1">
              <a:lumMod val="20000"/>
              <a:lumOff val="80000"/>
            </a:schemeClr>
          </a:solidFill>
        </p:spPr>
        <p:txBody>
          <a:bodyPr wrap="square" rtlCol="0" anchor="ctr">
            <a:noAutofit/>
          </a:bodyPr>
          <a:lstStyle/>
          <a:p>
            <a:pPr algn="ctr"/>
            <a:r>
              <a:rPr lang="en-US" sz="1400" dirty="0"/>
              <a:t>Observations &amp; measures in experimental user studies</a:t>
            </a:r>
          </a:p>
        </p:txBody>
      </p:sp>
      <p:sp>
        <p:nvSpPr>
          <p:cNvPr id="40" name="Textfeld 39">
            <a:extLst>
              <a:ext uri="{FF2B5EF4-FFF2-40B4-BE49-F238E27FC236}">
                <a16:creationId xmlns:a16="http://schemas.microsoft.com/office/drawing/2014/main" id="{DBDC6922-2604-E64D-ADB0-D822C130B88E}"/>
              </a:ext>
            </a:extLst>
          </p:cNvPr>
          <p:cNvSpPr txBox="1"/>
          <p:nvPr/>
        </p:nvSpPr>
        <p:spPr>
          <a:xfrm>
            <a:off x="5510174" y="2887128"/>
            <a:ext cx="3141701" cy="338554"/>
          </a:xfrm>
          <a:prstGeom prst="rect">
            <a:avLst/>
          </a:prstGeom>
          <a:solidFill>
            <a:schemeClr val="accent4"/>
          </a:solidFill>
        </p:spPr>
        <p:txBody>
          <a:bodyPr wrap="square">
            <a:spAutoFit/>
          </a:bodyPr>
          <a:lstStyle/>
          <a:p>
            <a:pPr algn="ctr"/>
            <a:r>
              <a:rPr lang="de-DE" sz="1600" i="1" dirty="0"/>
              <a:t>   „</a:t>
            </a:r>
            <a:r>
              <a:rPr lang="de-DE" sz="1600" i="1" dirty="0" err="1"/>
              <a:t>How</a:t>
            </a:r>
            <a:r>
              <a:rPr lang="de-DE" sz="1600" i="1" dirty="0"/>
              <a:t> </a:t>
            </a:r>
            <a:r>
              <a:rPr lang="de-DE" sz="1600" i="1" dirty="0" err="1"/>
              <a:t>to</a:t>
            </a:r>
            <a:r>
              <a:rPr lang="de-DE" sz="1600" i="1" dirty="0"/>
              <a:t> </a:t>
            </a:r>
            <a:r>
              <a:rPr lang="de-DE" sz="1600" i="1" dirty="0" err="1"/>
              <a:t>improve</a:t>
            </a:r>
            <a:r>
              <a:rPr lang="de-DE" sz="1600" i="1" dirty="0"/>
              <a:t> </a:t>
            </a:r>
            <a:r>
              <a:rPr lang="de-DE" sz="1600" i="1" dirty="0" err="1"/>
              <a:t>it</a:t>
            </a:r>
            <a:r>
              <a:rPr lang="de-DE" sz="1600" i="1" dirty="0"/>
              <a:t>?“</a:t>
            </a:r>
          </a:p>
        </p:txBody>
      </p:sp>
      <p:sp>
        <p:nvSpPr>
          <p:cNvPr id="50" name="Textfeld 49">
            <a:extLst>
              <a:ext uri="{FF2B5EF4-FFF2-40B4-BE49-F238E27FC236}">
                <a16:creationId xmlns:a16="http://schemas.microsoft.com/office/drawing/2014/main" id="{68026B24-AFF7-C666-B744-1D228D88AC93}"/>
              </a:ext>
            </a:extLst>
          </p:cNvPr>
          <p:cNvSpPr txBox="1"/>
          <p:nvPr/>
        </p:nvSpPr>
        <p:spPr>
          <a:xfrm>
            <a:off x="3033941" y="2092569"/>
            <a:ext cx="4179970" cy="537940"/>
          </a:xfrm>
          <a:prstGeom prst="rect">
            <a:avLst/>
          </a:prstGeom>
          <a:solidFill>
            <a:schemeClr val="accent1"/>
          </a:solidFill>
        </p:spPr>
        <p:txBody>
          <a:bodyPr wrap="square" anchor="ctr">
            <a:noAutofit/>
          </a:bodyPr>
          <a:lstStyle/>
          <a:p>
            <a:pPr algn="ctr"/>
            <a:r>
              <a:rPr lang="de-DE" b="1" dirty="0">
                <a:solidFill>
                  <a:schemeClr val="bg1"/>
                </a:solidFill>
              </a:rPr>
              <a:t>Formative</a:t>
            </a:r>
          </a:p>
        </p:txBody>
      </p:sp>
      <p:sp>
        <p:nvSpPr>
          <p:cNvPr id="51" name="Textfeld 50">
            <a:extLst>
              <a:ext uri="{FF2B5EF4-FFF2-40B4-BE49-F238E27FC236}">
                <a16:creationId xmlns:a16="http://schemas.microsoft.com/office/drawing/2014/main" id="{ECD90402-977A-F5B7-9CAD-226F6543AB68}"/>
              </a:ext>
            </a:extLst>
          </p:cNvPr>
          <p:cNvSpPr txBox="1"/>
          <p:nvPr/>
        </p:nvSpPr>
        <p:spPr>
          <a:xfrm>
            <a:off x="7213911" y="2092569"/>
            <a:ext cx="4257861" cy="537940"/>
          </a:xfrm>
          <a:prstGeom prst="rect">
            <a:avLst/>
          </a:prstGeom>
          <a:solidFill>
            <a:schemeClr val="accent1"/>
          </a:solidFill>
        </p:spPr>
        <p:txBody>
          <a:bodyPr wrap="square" anchor="ctr">
            <a:noAutofit/>
          </a:bodyPr>
          <a:lstStyle/>
          <a:p>
            <a:pPr algn="ctr"/>
            <a:r>
              <a:rPr lang="de-DE" b="1" dirty="0">
                <a:solidFill>
                  <a:schemeClr val="bg1"/>
                </a:solidFill>
              </a:rPr>
              <a:t>Summative</a:t>
            </a:r>
          </a:p>
        </p:txBody>
      </p:sp>
      <p:sp>
        <p:nvSpPr>
          <p:cNvPr id="6" name="TextBox 27">
            <a:extLst>
              <a:ext uri="{FF2B5EF4-FFF2-40B4-BE49-F238E27FC236}">
                <a16:creationId xmlns:a16="http://schemas.microsoft.com/office/drawing/2014/main" id="{65D4B223-76D2-5E01-0B6A-60E58896619C}"/>
              </a:ext>
            </a:extLst>
          </p:cNvPr>
          <p:cNvSpPr txBox="1"/>
          <p:nvPr/>
        </p:nvSpPr>
        <p:spPr>
          <a:xfrm>
            <a:off x="6545868" y="1642561"/>
            <a:ext cx="1336086" cy="307777"/>
          </a:xfrm>
          <a:prstGeom prst="rect">
            <a:avLst/>
          </a:prstGeom>
          <a:noFill/>
        </p:spPr>
        <p:txBody>
          <a:bodyPr wrap="square" rtlCol="0">
            <a:spAutoFit/>
          </a:bodyPr>
          <a:lstStyle/>
          <a:p>
            <a:pPr algn="ctr"/>
            <a:r>
              <a:rPr lang="de-DE" sz="1400" b="1" dirty="0"/>
              <a:t>prototype</a:t>
            </a:r>
          </a:p>
        </p:txBody>
      </p:sp>
      <p:sp>
        <p:nvSpPr>
          <p:cNvPr id="7" name="TextBox 27">
            <a:extLst>
              <a:ext uri="{FF2B5EF4-FFF2-40B4-BE49-F238E27FC236}">
                <a16:creationId xmlns:a16="http://schemas.microsoft.com/office/drawing/2014/main" id="{35D78393-60C8-32E4-65DC-3A0E1108E000}"/>
              </a:ext>
            </a:extLst>
          </p:cNvPr>
          <p:cNvSpPr txBox="1"/>
          <p:nvPr/>
        </p:nvSpPr>
        <p:spPr>
          <a:xfrm>
            <a:off x="10505530" y="1660632"/>
            <a:ext cx="991141" cy="307777"/>
          </a:xfrm>
          <a:prstGeom prst="rect">
            <a:avLst/>
          </a:prstGeom>
          <a:noFill/>
        </p:spPr>
        <p:txBody>
          <a:bodyPr wrap="square" rtlCol="0">
            <a:spAutoFit/>
          </a:bodyPr>
          <a:lstStyle/>
          <a:p>
            <a:pPr algn="r"/>
            <a:r>
              <a:rPr lang="de-DE" sz="1400" b="1" dirty="0"/>
              <a:t>release</a:t>
            </a:r>
          </a:p>
        </p:txBody>
      </p:sp>
      <p:sp>
        <p:nvSpPr>
          <p:cNvPr id="8" name="Bogen 7">
            <a:extLst>
              <a:ext uri="{FF2B5EF4-FFF2-40B4-BE49-F238E27FC236}">
                <a16:creationId xmlns:a16="http://schemas.microsoft.com/office/drawing/2014/main" id="{74AAA00A-FB09-CFDF-E197-41358C8A5502}"/>
              </a:ext>
            </a:extLst>
          </p:cNvPr>
          <p:cNvSpPr/>
          <p:nvPr/>
        </p:nvSpPr>
        <p:spPr>
          <a:xfrm>
            <a:off x="3494156" y="985595"/>
            <a:ext cx="7562573" cy="1096610"/>
          </a:xfrm>
          <a:prstGeom prst="arc">
            <a:avLst>
              <a:gd name="adj1" fmla="val 10857180"/>
              <a:gd name="adj2" fmla="val 21549753"/>
            </a:avLst>
          </a:prstGeom>
          <a:ln w="38100">
            <a:prstDash val="sysDash"/>
            <a:headEnd type="triangle" w="med"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Box 27">
            <a:extLst>
              <a:ext uri="{FF2B5EF4-FFF2-40B4-BE49-F238E27FC236}">
                <a16:creationId xmlns:a16="http://schemas.microsoft.com/office/drawing/2014/main" id="{CF62EC5E-1FEF-2257-B4EE-30601DE1C6A8}"/>
              </a:ext>
            </a:extLst>
          </p:cNvPr>
          <p:cNvSpPr txBox="1"/>
          <p:nvPr/>
        </p:nvSpPr>
        <p:spPr>
          <a:xfrm>
            <a:off x="6096000" y="1011734"/>
            <a:ext cx="2017865" cy="307777"/>
          </a:xfrm>
          <a:prstGeom prst="rect">
            <a:avLst/>
          </a:prstGeom>
          <a:noFill/>
        </p:spPr>
        <p:txBody>
          <a:bodyPr wrap="square" rtlCol="0">
            <a:spAutoFit/>
          </a:bodyPr>
          <a:lstStyle/>
          <a:p>
            <a:pPr algn="ctr"/>
            <a:r>
              <a:rPr lang="de-DE" sz="1400" dirty="0" err="1"/>
              <a:t>iterate</a:t>
            </a:r>
            <a:r>
              <a:rPr lang="de-DE" sz="1400" dirty="0"/>
              <a:t>, </a:t>
            </a:r>
            <a:r>
              <a:rPr lang="de-DE" sz="1400" dirty="0" err="1"/>
              <a:t>if</a:t>
            </a:r>
            <a:r>
              <a:rPr lang="de-DE" sz="1400" dirty="0"/>
              <a:t> </a:t>
            </a:r>
            <a:r>
              <a:rPr lang="de-DE" sz="1400" dirty="0" err="1"/>
              <a:t>required</a:t>
            </a:r>
            <a:endParaRPr lang="de-DE" sz="1400" dirty="0"/>
          </a:p>
        </p:txBody>
      </p:sp>
      <p:sp>
        <p:nvSpPr>
          <p:cNvPr id="15" name="TextBox 27">
            <a:extLst>
              <a:ext uri="{FF2B5EF4-FFF2-40B4-BE49-F238E27FC236}">
                <a16:creationId xmlns:a16="http://schemas.microsoft.com/office/drawing/2014/main" id="{7B7082A9-7255-4F9F-7482-27E5FACFA0A4}"/>
              </a:ext>
            </a:extLst>
          </p:cNvPr>
          <p:cNvSpPr txBox="1"/>
          <p:nvPr/>
        </p:nvSpPr>
        <p:spPr>
          <a:xfrm>
            <a:off x="4635428" y="1660632"/>
            <a:ext cx="1373950" cy="307777"/>
          </a:xfrm>
          <a:prstGeom prst="rect">
            <a:avLst/>
          </a:prstGeom>
          <a:noFill/>
        </p:spPr>
        <p:txBody>
          <a:bodyPr wrap="square" rtlCol="0">
            <a:spAutoFit/>
          </a:bodyPr>
          <a:lstStyle/>
          <a:p>
            <a:pPr algn="ctr"/>
            <a:r>
              <a:rPr lang="de-DE" sz="1400" b="1" dirty="0"/>
              <a:t>design</a:t>
            </a:r>
          </a:p>
        </p:txBody>
      </p:sp>
      <p:sp>
        <p:nvSpPr>
          <p:cNvPr id="22" name="TextBox 27">
            <a:extLst>
              <a:ext uri="{FF2B5EF4-FFF2-40B4-BE49-F238E27FC236}">
                <a16:creationId xmlns:a16="http://schemas.microsoft.com/office/drawing/2014/main" id="{498685ED-FACC-3E18-5437-453F57190ECA}"/>
              </a:ext>
            </a:extLst>
          </p:cNvPr>
          <p:cNvSpPr txBox="1"/>
          <p:nvPr/>
        </p:nvSpPr>
        <p:spPr>
          <a:xfrm>
            <a:off x="8536630" y="1660632"/>
            <a:ext cx="1612421" cy="307777"/>
          </a:xfrm>
          <a:prstGeom prst="rect">
            <a:avLst/>
          </a:prstGeom>
          <a:noFill/>
        </p:spPr>
        <p:txBody>
          <a:bodyPr wrap="square" rtlCol="0">
            <a:spAutoFit/>
          </a:bodyPr>
          <a:lstStyle/>
          <a:p>
            <a:pPr algn="ctr"/>
            <a:r>
              <a:rPr lang="de-DE" sz="1400" b="1" dirty="0" err="1"/>
              <a:t>implementation</a:t>
            </a:r>
            <a:endParaRPr lang="de-DE" sz="1400" b="1" dirty="0"/>
          </a:p>
        </p:txBody>
      </p:sp>
      <p:sp>
        <p:nvSpPr>
          <p:cNvPr id="31" name="Ellipse 30">
            <a:extLst>
              <a:ext uri="{FF2B5EF4-FFF2-40B4-BE49-F238E27FC236}">
                <a16:creationId xmlns:a16="http://schemas.microsoft.com/office/drawing/2014/main" id="{ADBE92E0-9B96-8B7A-424A-16692367EF04}"/>
              </a:ext>
            </a:extLst>
          </p:cNvPr>
          <p:cNvSpPr/>
          <p:nvPr/>
        </p:nvSpPr>
        <p:spPr>
          <a:xfrm>
            <a:off x="6747607" y="2137020"/>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32" name="Ellipse 31">
            <a:extLst>
              <a:ext uri="{FF2B5EF4-FFF2-40B4-BE49-F238E27FC236}">
                <a16:creationId xmlns:a16="http://schemas.microsoft.com/office/drawing/2014/main" id="{D3C43DD0-014B-7E98-77B0-F22CFF9EC280}"/>
              </a:ext>
            </a:extLst>
          </p:cNvPr>
          <p:cNvSpPr/>
          <p:nvPr/>
        </p:nvSpPr>
        <p:spPr>
          <a:xfrm>
            <a:off x="8197381" y="2127471"/>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33" name="Ellipse 32">
            <a:extLst>
              <a:ext uri="{FF2B5EF4-FFF2-40B4-BE49-F238E27FC236}">
                <a16:creationId xmlns:a16="http://schemas.microsoft.com/office/drawing/2014/main" id="{541523B4-D040-B405-948B-66EA174773DD}"/>
              </a:ext>
            </a:extLst>
          </p:cNvPr>
          <p:cNvSpPr/>
          <p:nvPr/>
        </p:nvSpPr>
        <p:spPr>
          <a:xfrm>
            <a:off x="10061824" y="2131101"/>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41" name="Ellipse 40">
            <a:extLst>
              <a:ext uri="{FF2B5EF4-FFF2-40B4-BE49-F238E27FC236}">
                <a16:creationId xmlns:a16="http://schemas.microsoft.com/office/drawing/2014/main" id="{FBA2EA13-772E-5385-18F9-388AF335C62E}"/>
              </a:ext>
            </a:extLst>
          </p:cNvPr>
          <p:cNvSpPr/>
          <p:nvPr/>
        </p:nvSpPr>
        <p:spPr>
          <a:xfrm>
            <a:off x="10836486" y="2137020"/>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42" name="Ellipse 41">
            <a:extLst>
              <a:ext uri="{FF2B5EF4-FFF2-40B4-BE49-F238E27FC236}">
                <a16:creationId xmlns:a16="http://schemas.microsoft.com/office/drawing/2014/main" id="{E95DEC63-D6A6-D8CD-4C4D-187608D0B142}"/>
              </a:ext>
            </a:extLst>
          </p:cNvPr>
          <p:cNvSpPr/>
          <p:nvPr/>
        </p:nvSpPr>
        <p:spPr>
          <a:xfrm>
            <a:off x="7486673" y="2137020"/>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Tree>
    <p:extLst>
      <p:ext uri="{BB962C8B-B14F-4D97-AF65-F5344CB8AC3E}">
        <p14:creationId xmlns:p14="http://schemas.microsoft.com/office/powerpoint/2010/main" val="228870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20" grpId="0" animBg="1"/>
      <p:bldP spid="11" grpId="0" animBg="1"/>
      <p:bldP spid="12" grpId="0" animBg="1"/>
      <p:bldP spid="13" grpId="0" animBg="1"/>
      <p:bldP spid="16" grpId="0" animBg="1"/>
      <p:bldP spid="17" grpId="0" animBg="1"/>
      <p:bldP spid="18" grpId="0" animBg="1"/>
      <p:bldP spid="21" grpId="0"/>
      <p:bldP spid="24" grpId="0" animBg="1"/>
      <p:bldP spid="25" grpId="0" animBg="1"/>
      <p:bldP spid="26" grpId="0"/>
      <p:bldP spid="27" grpId="0"/>
      <p:bldP spid="34" grpId="0" animBg="1"/>
      <p:bldP spid="35" grpId="0" animBg="1"/>
      <p:bldP spid="36" grpId="0"/>
      <p:bldP spid="37" grpId="0"/>
      <p:bldP spid="38" grpId="0" animBg="1"/>
      <p:bldP spid="39" grpId="0" animBg="1"/>
      <p:bldP spid="40" grpId="0" animBg="1"/>
      <p:bldP spid="50" grpId="0" animBg="1"/>
      <p:bldP spid="51" grpId="0" animBg="1"/>
      <p:bldP spid="6" grpId="0"/>
      <p:bldP spid="7" grpId="0"/>
      <p:bldP spid="8" grpId="0" animBg="1"/>
      <p:bldP spid="10" grpId="0"/>
      <p:bldP spid="15" grpId="0"/>
      <p:bldP spid="22" grpId="0"/>
      <p:bldP spid="31" grpId="0" animBg="1"/>
      <p:bldP spid="32" grpId="0" animBg="1"/>
      <p:bldP spid="33"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8DD09-70EB-1A31-3C89-77F5E3876A61}"/>
              </a:ext>
            </a:extLst>
          </p:cNvPr>
          <p:cNvSpPr>
            <a:spLocks noGrp="1"/>
          </p:cNvSpPr>
          <p:nvPr>
            <p:ph type="title"/>
          </p:nvPr>
        </p:nvSpPr>
        <p:spPr/>
        <p:txBody>
          <a:bodyPr/>
          <a:lstStyle/>
          <a:p>
            <a:r>
              <a:rPr lang="de-DE" dirty="0"/>
              <a:t>Evaluation </a:t>
            </a:r>
            <a:r>
              <a:rPr lang="de-DE" dirty="0" err="1"/>
              <a:t>Types</a:t>
            </a:r>
            <a:endParaRPr lang="de-DE" dirty="0"/>
          </a:p>
        </p:txBody>
      </p:sp>
      <p:sp>
        <p:nvSpPr>
          <p:cNvPr id="3" name="Fußzeilenplatzhalter 2">
            <a:extLst>
              <a:ext uri="{FF2B5EF4-FFF2-40B4-BE49-F238E27FC236}">
                <a16:creationId xmlns:a16="http://schemas.microsoft.com/office/drawing/2014/main" id="{8B6D3907-6C43-8A46-B27A-C10088F8D8BB}"/>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CC1AF270-9237-B754-D9E6-68C8D0EC6E60}"/>
              </a:ext>
            </a:extLst>
          </p:cNvPr>
          <p:cNvSpPr>
            <a:spLocks noGrp="1"/>
          </p:cNvSpPr>
          <p:nvPr>
            <p:ph type="sldNum" sz="quarter" idx="28"/>
          </p:nvPr>
        </p:nvSpPr>
        <p:spPr/>
        <p:txBody>
          <a:bodyPr/>
          <a:lstStyle/>
          <a:p>
            <a:fld id="{BA24374A-C3A8-471A-8837-3FC31668ABE5}" type="slidenum">
              <a:rPr lang="de-DE" smtClean="0"/>
              <a:pPr/>
              <a:t>11</a:t>
            </a:fld>
            <a:endParaRPr lang="de-DE" dirty="0"/>
          </a:p>
        </p:txBody>
      </p:sp>
      <p:sp>
        <p:nvSpPr>
          <p:cNvPr id="5" name="Textplatzhalter 4">
            <a:extLst>
              <a:ext uri="{FF2B5EF4-FFF2-40B4-BE49-F238E27FC236}">
                <a16:creationId xmlns:a16="http://schemas.microsoft.com/office/drawing/2014/main" id="{BD7F9E48-F9EA-62B3-DBD5-17464389EE97}"/>
              </a:ext>
            </a:extLst>
          </p:cNvPr>
          <p:cNvSpPr>
            <a:spLocks noGrp="1"/>
          </p:cNvSpPr>
          <p:nvPr>
            <p:ph type="body" sz="quarter" idx="21"/>
          </p:nvPr>
        </p:nvSpPr>
        <p:spPr/>
        <p:txBody>
          <a:bodyPr/>
          <a:lstStyle/>
          <a:p>
            <a:r>
              <a:rPr lang="de-DE" dirty="0"/>
              <a:t>Research &amp; Evaluations in HCI</a:t>
            </a:r>
          </a:p>
        </p:txBody>
      </p:sp>
      <p:sp>
        <p:nvSpPr>
          <p:cNvPr id="9" name="TextBox 9">
            <a:extLst>
              <a:ext uri="{FF2B5EF4-FFF2-40B4-BE49-F238E27FC236}">
                <a16:creationId xmlns:a16="http://schemas.microsoft.com/office/drawing/2014/main" id="{FE0B2B16-8288-BDDD-CC99-E8A36D7F3099}"/>
              </a:ext>
            </a:extLst>
          </p:cNvPr>
          <p:cNvSpPr txBox="1"/>
          <p:nvPr/>
        </p:nvSpPr>
        <p:spPr>
          <a:xfrm>
            <a:off x="656169" y="3614876"/>
            <a:ext cx="2034106" cy="338554"/>
          </a:xfrm>
          <a:prstGeom prst="rect">
            <a:avLst/>
          </a:prstGeom>
          <a:noFill/>
        </p:spPr>
        <p:txBody>
          <a:bodyPr wrap="square" rtlCol="0">
            <a:spAutoFit/>
          </a:bodyPr>
          <a:lstStyle/>
          <a:p>
            <a:r>
              <a:rPr lang="de-DE" sz="1600" dirty="0"/>
              <a:t>Research Questions</a:t>
            </a:r>
            <a:endParaRPr lang="de-DE" dirty="0"/>
          </a:p>
        </p:txBody>
      </p:sp>
      <p:sp>
        <p:nvSpPr>
          <p:cNvPr id="14" name="TextBox 18">
            <a:extLst>
              <a:ext uri="{FF2B5EF4-FFF2-40B4-BE49-F238E27FC236}">
                <a16:creationId xmlns:a16="http://schemas.microsoft.com/office/drawing/2014/main" id="{4C2163AA-50F4-A2C9-7B84-DBE9D9BA2A28}"/>
              </a:ext>
            </a:extLst>
          </p:cNvPr>
          <p:cNvSpPr txBox="1"/>
          <p:nvPr/>
        </p:nvSpPr>
        <p:spPr>
          <a:xfrm>
            <a:off x="656169" y="4307295"/>
            <a:ext cx="2034106" cy="338554"/>
          </a:xfrm>
          <a:prstGeom prst="rect">
            <a:avLst/>
          </a:prstGeom>
          <a:noFill/>
        </p:spPr>
        <p:txBody>
          <a:bodyPr wrap="square" rtlCol="0">
            <a:spAutoFit/>
          </a:bodyPr>
          <a:lstStyle/>
          <a:p>
            <a:r>
              <a:rPr lang="de-DE" sz="1600" dirty="0" err="1"/>
              <a:t>Methodology</a:t>
            </a:r>
            <a:endParaRPr lang="de-DE" dirty="0"/>
          </a:p>
        </p:txBody>
      </p:sp>
      <p:sp>
        <p:nvSpPr>
          <p:cNvPr id="20" name="TextBox 23">
            <a:extLst>
              <a:ext uri="{FF2B5EF4-FFF2-40B4-BE49-F238E27FC236}">
                <a16:creationId xmlns:a16="http://schemas.microsoft.com/office/drawing/2014/main" id="{435676D1-891B-4AE2-44B9-B40168BB118C}"/>
              </a:ext>
            </a:extLst>
          </p:cNvPr>
          <p:cNvSpPr txBox="1"/>
          <p:nvPr/>
        </p:nvSpPr>
        <p:spPr>
          <a:xfrm>
            <a:off x="656169" y="1418304"/>
            <a:ext cx="2313716" cy="338554"/>
          </a:xfrm>
          <a:prstGeom prst="rect">
            <a:avLst/>
          </a:prstGeom>
          <a:solidFill>
            <a:schemeClr val="bg1"/>
          </a:solidFill>
        </p:spPr>
        <p:txBody>
          <a:bodyPr wrap="square" rtlCol="0">
            <a:spAutoFit/>
          </a:bodyPr>
          <a:lstStyle/>
          <a:p>
            <a:r>
              <a:rPr lang="de-DE" sz="1600" dirty="0"/>
              <a:t>Development Progress</a:t>
            </a:r>
            <a:endParaRPr lang="de-DE" dirty="0"/>
          </a:p>
        </p:txBody>
      </p:sp>
      <p:sp>
        <p:nvSpPr>
          <p:cNvPr id="11" name="TextBox 13">
            <a:extLst>
              <a:ext uri="{FF2B5EF4-FFF2-40B4-BE49-F238E27FC236}">
                <a16:creationId xmlns:a16="http://schemas.microsoft.com/office/drawing/2014/main" id="{8D13C146-D910-F38E-95F8-7D6DEE1DA038}"/>
              </a:ext>
            </a:extLst>
          </p:cNvPr>
          <p:cNvSpPr txBox="1"/>
          <p:nvPr/>
        </p:nvSpPr>
        <p:spPr>
          <a:xfrm>
            <a:off x="3033941" y="3348178"/>
            <a:ext cx="2051041" cy="804352"/>
          </a:xfrm>
          <a:prstGeom prst="rect">
            <a:avLst/>
          </a:prstGeom>
          <a:solidFill>
            <a:schemeClr val="accent1">
              <a:lumMod val="20000"/>
              <a:lumOff val="80000"/>
            </a:schemeClr>
          </a:solidFill>
        </p:spPr>
        <p:txBody>
          <a:bodyPr wrap="square" rtlCol="0" anchor="ctr">
            <a:noAutofit/>
          </a:bodyPr>
          <a:lstStyle/>
          <a:p>
            <a:pPr algn="ctr"/>
            <a:r>
              <a:rPr lang="en-US" sz="1400" i="1" dirty="0"/>
              <a:t>“What are the requirements or design spaces?”</a:t>
            </a:r>
          </a:p>
        </p:txBody>
      </p:sp>
      <p:sp>
        <p:nvSpPr>
          <p:cNvPr id="12" name="TextBox 15">
            <a:extLst>
              <a:ext uri="{FF2B5EF4-FFF2-40B4-BE49-F238E27FC236}">
                <a16:creationId xmlns:a16="http://schemas.microsoft.com/office/drawing/2014/main" id="{98967759-2979-3E50-CB01-995D4187F16F}"/>
              </a:ext>
            </a:extLst>
          </p:cNvPr>
          <p:cNvSpPr txBox="1"/>
          <p:nvPr/>
        </p:nvSpPr>
        <p:spPr>
          <a:xfrm>
            <a:off x="7291801" y="3348178"/>
            <a:ext cx="2051041" cy="804352"/>
          </a:xfrm>
          <a:prstGeom prst="rect">
            <a:avLst/>
          </a:prstGeom>
          <a:solidFill>
            <a:schemeClr val="accent1">
              <a:lumMod val="20000"/>
              <a:lumOff val="80000"/>
            </a:schemeClr>
          </a:solidFill>
        </p:spPr>
        <p:txBody>
          <a:bodyPr wrap="square" rtlCol="0" anchor="ctr">
            <a:noAutofit/>
          </a:bodyPr>
          <a:lstStyle/>
          <a:p>
            <a:pPr algn="ctr"/>
            <a:r>
              <a:rPr lang="en-US" sz="1400" i="1" dirty="0"/>
              <a:t>“Can users achieve their objectives?”</a:t>
            </a:r>
          </a:p>
        </p:txBody>
      </p:sp>
      <p:sp>
        <p:nvSpPr>
          <p:cNvPr id="13" name="TextBox 17">
            <a:extLst>
              <a:ext uri="{FF2B5EF4-FFF2-40B4-BE49-F238E27FC236}">
                <a16:creationId xmlns:a16="http://schemas.microsoft.com/office/drawing/2014/main" id="{49858AFF-CFD7-CEC2-486D-F1F4F8F70395}"/>
              </a:ext>
            </a:extLst>
          </p:cNvPr>
          <p:cNvSpPr txBox="1"/>
          <p:nvPr/>
        </p:nvSpPr>
        <p:spPr>
          <a:xfrm>
            <a:off x="9420731" y="3349209"/>
            <a:ext cx="2075940" cy="804352"/>
          </a:xfrm>
          <a:prstGeom prst="rect">
            <a:avLst/>
          </a:prstGeom>
          <a:solidFill>
            <a:schemeClr val="accent1">
              <a:lumMod val="20000"/>
              <a:lumOff val="80000"/>
            </a:schemeClr>
          </a:solidFill>
        </p:spPr>
        <p:txBody>
          <a:bodyPr wrap="square" rtlCol="0" anchor="ctr">
            <a:noAutofit/>
          </a:bodyPr>
          <a:lstStyle/>
          <a:p>
            <a:pPr algn="ctr"/>
            <a:r>
              <a:rPr lang="en-US" sz="1400" i="1" dirty="0"/>
              <a:t>“What is the predicted and actual effect?”</a:t>
            </a:r>
          </a:p>
        </p:txBody>
      </p:sp>
      <p:sp>
        <p:nvSpPr>
          <p:cNvPr id="16" name="TextBox 20">
            <a:extLst>
              <a:ext uri="{FF2B5EF4-FFF2-40B4-BE49-F238E27FC236}">
                <a16:creationId xmlns:a16="http://schemas.microsoft.com/office/drawing/2014/main" id="{687372AF-6739-950B-863B-6EDE1C8FDC6F}"/>
              </a:ext>
            </a:extLst>
          </p:cNvPr>
          <p:cNvSpPr txBox="1"/>
          <p:nvPr/>
        </p:nvSpPr>
        <p:spPr>
          <a:xfrm>
            <a:off x="3033943" y="4230909"/>
            <a:ext cx="2051041" cy="493416"/>
          </a:xfrm>
          <a:prstGeom prst="rect">
            <a:avLst/>
          </a:prstGeom>
          <a:solidFill>
            <a:schemeClr val="accent1">
              <a:lumMod val="20000"/>
              <a:lumOff val="80000"/>
            </a:schemeClr>
          </a:solidFill>
        </p:spPr>
        <p:txBody>
          <a:bodyPr wrap="square" rtlCol="0" anchor="ctr">
            <a:noAutofit/>
          </a:bodyPr>
          <a:lstStyle/>
          <a:p>
            <a:pPr algn="ctr"/>
            <a:r>
              <a:rPr lang="en-US" sz="1400" dirty="0"/>
              <a:t>identify design spaces</a:t>
            </a:r>
          </a:p>
        </p:txBody>
      </p:sp>
      <p:sp>
        <p:nvSpPr>
          <p:cNvPr id="17" name="TextBox 21">
            <a:extLst>
              <a:ext uri="{FF2B5EF4-FFF2-40B4-BE49-F238E27FC236}">
                <a16:creationId xmlns:a16="http://schemas.microsoft.com/office/drawing/2014/main" id="{793A5E52-2508-0170-190E-E8E086BE0D96}"/>
              </a:ext>
            </a:extLst>
          </p:cNvPr>
          <p:cNvSpPr txBox="1"/>
          <p:nvPr/>
        </p:nvSpPr>
        <p:spPr>
          <a:xfrm>
            <a:off x="7291801" y="4230909"/>
            <a:ext cx="2051041" cy="493416"/>
          </a:xfrm>
          <a:prstGeom prst="rect">
            <a:avLst/>
          </a:prstGeom>
          <a:solidFill>
            <a:schemeClr val="accent1">
              <a:lumMod val="20000"/>
              <a:lumOff val="80000"/>
            </a:schemeClr>
          </a:solidFill>
        </p:spPr>
        <p:txBody>
          <a:bodyPr wrap="square" rtlCol="0" anchor="ctr">
            <a:noAutofit/>
          </a:bodyPr>
          <a:lstStyle/>
          <a:p>
            <a:pPr algn="ctr"/>
            <a:r>
              <a:rPr lang="en-US" sz="1400" dirty="0"/>
              <a:t>prototype evaluation</a:t>
            </a:r>
          </a:p>
        </p:txBody>
      </p:sp>
      <p:sp>
        <p:nvSpPr>
          <p:cNvPr id="18" name="TextBox 22">
            <a:extLst>
              <a:ext uri="{FF2B5EF4-FFF2-40B4-BE49-F238E27FC236}">
                <a16:creationId xmlns:a16="http://schemas.microsoft.com/office/drawing/2014/main" id="{41BB043C-E26B-71CA-97D3-25233C37147E}"/>
              </a:ext>
            </a:extLst>
          </p:cNvPr>
          <p:cNvSpPr txBox="1"/>
          <p:nvPr/>
        </p:nvSpPr>
        <p:spPr>
          <a:xfrm>
            <a:off x="9420731" y="4231941"/>
            <a:ext cx="2075944" cy="493416"/>
          </a:xfrm>
          <a:prstGeom prst="rect">
            <a:avLst/>
          </a:prstGeom>
          <a:solidFill>
            <a:schemeClr val="accent1">
              <a:lumMod val="20000"/>
              <a:lumOff val="80000"/>
            </a:schemeClr>
          </a:solidFill>
        </p:spPr>
        <p:txBody>
          <a:bodyPr wrap="square" rtlCol="0" anchor="ctr">
            <a:noAutofit/>
          </a:bodyPr>
          <a:lstStyle/>
          <a:p>
            <a:pPr algn="ctr"/>
            <a:r>
              <a:rPr lang="en-US" sz="1400" dirty="0"/>
              <a:t>impact evaluation</a:t>
            </a:r>
          </a:p>
        </p:txBody>
      </p:sp>
      <p:cxnSp>
        <p:nvCxnSpPr>
          <p:cNvPr id="19" name="Straight Arrow Connector 25">
            <a:extLst>
              <a:ext uri="{FF2B5EF4-FFF2-40B4-BE49-F238E27FC236}">
                <a16:creationId xmlns:a16="http://schemas.microsoft.com/office/drawing/2014/main" id="{3077504A-7234-BA0D-78F6-7C84EF7D1772}"/>
              </a:ext>
            </a:extLst>
          </p:cNvPr>
          <p:cNvCxnSpPr>
            <a:cxnSpLocks/>
          </p:cNvCxnSpPr>
          <p:nvPr/>
        </p:nvCxnSpPr>
        <p:spPr>
          <a:xfrm>
            <a:off x="3033944" y="1582253"/>
            <a:ext cx="843782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TextBox 26">
            <a:extLst>
              <a:ext uri="{FF2B5EF4-FFF2-40B4-BE49-F238E27FC236}">
                <a16:creationId xmlns:a16="http://schemas.microsoft.com/office/drawing/2014/main" id="{E7698972-867E-FFA7-8F80-44C6E94B715D}"/>
              </a:ext>
            </a:extLst>
          </p:cNvPr>
          <p:cNvSpPr txBox="1"/>
          <p:nvPr/>
        </p:nvSpPr>
        <p:spPr>
          <a:xfrm>
            <a:off x="3033944" y="1660632"/>
            <a:ext cx="1159406" cy="307777"/>
          </a:xfrm>
          <a:prstGeom prst="rect">
            <a:avLst/>
          </a:prstGeom>
          <a:noFill/>
        </p:spPr>
        <p:txBody>
          <a:bodyPr wrap="square" rtlCol="0">
            <a:spAutoFit/>
          </a:bodyPr>
          <a:lstStyle/>
          <a:p>
            <a:r>
              <a:rPr lang="de-DE" sz="1400" b="1" dirty="0" err="1"/>
              <a:t>planning</a:t>
            </a:r>
            <a:endParaRPr lang="de-DE" sz="1400" b="1" dirty="0"/>
          </a:p>
        </p:txBody>
      </p:sp>
      <p:sp>
        <p:nvSpPr>
          <p:cNvPr id="24" name="Textfeld 23">
            <a:extLst>
              <a:ext uri="{FF2B5EF4-FFF2-40B4-BE49-F238E27FC236}">
                <a16:creationId xmlns:a16="http://schemas.microsoft.com/office/drawing/2014/main" id="{3363FD3D-F1C1-BA4C-AE9E-0FF3DDC61811}"/>
              </a:ext>
            </a:extLst>
          </p:cNvPr>
          <p:cNvSpPr txBox="1"/>
          <p:nvPr/>
        </p:nvSpPr>
        <p:spPr>
          <a:xfrm>
            <a:off x="3033943" y="2887128"/>
            <a:ext cx="2476231" cy="338554"/>
          </a:xfrm>
          <a:prstGeom prst="rect">
            <a:avLst/>
          </a:prstGeom>
          <a:solidFill>
            <a:schemeClr val="accent4"/>
          </a:solidFill>
        </p:spPr>
        <p:txBody>
          <a:bodyPr wrap="square">
            <a:spAutoFit/>
          </a:bodyPr>
          <a:lstStyle/>
          <a:p>
            <a:r>
              <a:rPr lang="de-DE" sz="1600" i="1" dirty="0"/>
              <a:t>   „</a:t>
            </a:r>
            <a:r>
              <a:rPr lang="de-DE" sz="1600" i="1" dirty="0" err="1"/>
              <a:t>How</a:t>
            </a:r>
            <a:r>
              <a:rPr lang="de-DE" sz="1600" i="1" dirty="0"/>
              <a:t> </a:t>
            </a:r>
            <a:r>
              <a:rPr lang="de-DE" sz="1600" i="1" dirty="0" err="1"/>
              <a:t>to</a:t>
            </a:r>
            <a:r>
              <a:rPr lang="de-DE" sz="1600" i="1" dirty="0"/>
              <a:t> design </a:t>
            </a:r>
            <a:r>
              <a:rPr lang="de-DE" sz="1600" i="1" dirty="0" err="1"/>
              <a:t>it</a:t>
            </a:r>
            <a:r>
              <a:rPr lang="de-DE" sz="1600" i="1" dirty="0"/>
              <a:t>?“</a:t>
            </a:r>
          </a:p>
        </p:txBody>
      </p:sp>
      <p:sp>
        <p:nvSpPr>
          <p:cNvPr id="25" name="Textfeld 24">
            <a:extLst>
              <a:ext uri="{FF2B5EF4-FFF2-40B4-BE49-F238E27FC236}">
                <a16:creationId xmlns:a16="http://schemas.microsoft.com/office/drawing/2014/main" id="{F72DAF89-7459-7294-FCA9-E885CE9A8D41}"/>
              </a:ext>
            </a:extLst>
          </p:cNvPr>
          <p:cNvSpPr txBox="1"/>
          <p:nvPr/>
        </p:nvSpPr>
        <p:spPr>
          <a:xfrm>
            <a:off x="8651875" y="2887128"/>
            <a:ext cx="2819899" cy="338554"/>
          </a:xfrm>
          <a:prstGeom prst="rect">
            <a:avLst/>
          </a:prstGeom>
          <a:solidFill>
            <a:schemeClr val="accent4"/>
          </a:solidFill>
        </p:spPr>
        <p:txBody>
          <a:bodyPr wrap="square">
            <a:spAutoFit/>
          </a:bodyPr>
          <a:lstStyle/>
          <a:p>
            <a:pPr algn="ctr"/>
            <a:r>
              <a:rPr lang="de-DE" sz="1600" i="1" dirty="0"/>
              <a:t>„</a:t>
            </a:r>
            <a:r>
              <a:rPr lang="de-DE" sz="1600" i="1" dirty="0" err="1"/>
              <a:t>How</a:t>
            </a:r>
            <a:r>
              <a:rPr lang="de-DE" sz="1600" i="1" dirty="0"/>
              <a:t> </a:t>
            </a:r>
            <a:r>
              <a:rPr lang="de-DE" sz="1600" i="1" dirty="0" err="1"/>
              <a:t>good</a:t>
            </a:r>
            <a:r>
              <a:rPr lang="de-DE" sz="1600" i="1" dirty="0"/>
              <a:t> </a:t>
            </a:r>
            <a:r>
              <a:rPr lang="de-DE" sz="1600" i="1" dirty="0" err="1"/>
              <a:t>is</a:t>
            </a:r>
            <a:r>
              <a:rPr lang="de-DE" sz="1600" i="1" dirty="0"/>
              <a:t> </a:t>
            </a:r>
            <a:r>
              <a:rPr lang="de-DE" sz="1600" i="1" dirty="0" err="1"/>
              <a:t>it</a:t>
            </a:r>
            <a:r>
              <a:rPr lang="de-DE" sz="1600" i="1" dirty="0"/>
              <a:t>?“</a:t>
            </a:r>
          </a:p>
        </p:txBody>
      </p:sp>
      <p:sp>
        <p:nvSpPr>
          <p:cNvPr id="26" name="TextBox 9">
            <a:extLst>
              <a:ext uri="{FF2B5EF4-FFF2-40B4-BE49-F238E27FC236}">
                <a16:creationId xmlns:a16="http://schemas.microsoft.com/office/drawing/2014/main" id="{936FF384-065F-A450-A185-6B391E55FFA8}"/>
              </a:ext>
            </a:extLst>
          </p:cNvPr>
          <p:cNvSpPr txBox="1"/>
          <p:nvPr/>
        </p:nvSpPr>
        <p:spPr>
          <a:xfrm>
            <a:off x="656169" y="2189687"/>
            <a:ext cx="2034106" cy="338554"/>
          </a:xfrm>
          <a:prstGeom prst="rect">
            <a:avLst/>
          </a:prstGeom>
          <a:noFill/>
        </p:spPr>
        <p:txBody>
          <a:bodyPr wrap="square" rtlCol="0">
            <a:spAutoFit/>
          </a:bodyPr>
          <a:lstStyle/>
          <a:p>
            <a:r>
              <a:rPr lang="de-DE" sz="1600" dirty="0"/>
              <a:t>Evaluation </a:t>
            </a:r>
            <a:r>
              <a:rPr lang="de-DE" sz="1600" dirty="0" err="1"/>
              <a:t>Types</a:t>
            </a:r>
            <a:endParaRPr lang="de-DE" dirty="0"/>
          </a:p>
        </p:txBody>
      </p:sp>
      <p:sp>
        <p:nvSpPr>
          <p:cNvPr id="27" name="TextBox 9">
            <a:extLst>
              <a:ext uri="{FF2B5EF4-FFF2-40B4-BE49-F238E27FC236}">
                <a16:creationId xmlns:a16="http://schemas.microsoft.com/office/drawing/2014/main" id="{DA69DFF2-C1D5-F68C-0A55-6CFBEE52C5A7}"/>
              </a:ext>
            </a:extLst>
          </p:cNvPr>
          <p:cNvSpPr txBox="1"/>
          <p:nvPr/>
        </p:nvSpPr>
        <p:spPr>
          <a:xfrm>
            <a:off x="656169" y="2909500"/>
            <a:ext cx="2034106" cy="338554"/>
          </a:xfrm>
          <a:prstGeom prst="rect">
            <a:avLst/>
          </a:prstGeom>
          <a:noFill/>
        </p:spPr>
        <p:txBody>
          <a:bodyPr wrap="square" rtlCol="0">
            <a:spAutoFit/>
          </a:bodyPr>
          <a:lstStyle/>
          <a:p>
            <a:r>
              <a:rPr lang="de-DE" sz="1600" dirty="0"/>
              <a:t>Informal Questions</a:t>
            </a:r>
            <a:endParaRPr lang="de-DE" dirty="0"/>
          </a:p>
        </p:txBody>
      </p:sp>
      <p:sp>
        <p:nvSpPr>
          <p:cNvPr id="34" name="TextBox 13">
            <a:extLst>
              <a:ext uri="{FF2B5EF4-FFF2-40B4-BE49-F238E27FC236}">
                <a16:creationId xmlns:a16="http://schemas.microsoft.com/office/drawing/2014/main" id="{EB64072E-30A7-D082-C66C-04812603EA1E}"/>
              </a:ext>
            </a:extLst>
          </p:cNvPr>
          <p:cNvSpPr txBox="1"/>
          <p:nvPr/>
        </p:nvSpPr>
        <p:spPr>
          <a:xfrm>
            <a:off x="5162871" y="3350313"/>
            <a:ext cx="2051041" cy="804353"/>
          </a:xfrm>
          <a:prstGeom prst="rect">
            <a:avLst/>
          </a:prstGeom>
          <a:solidFill>
            <a:schemeClr val="accent1">
              <a:lumMod val="20000"/>
              <a:lumOff val="80000"/>
            </a:schemeClr>
          </a:solidFill>
        </p:spPr>
        <p:txBody>
          <a:bodyPr wrap="square" rtlCol="0" anchor="ctr">
            <a:noAutofit/>
          </a:bodyPr>
          <a:lstStyle/>
          <a:p>
            <a:pPr algn="ctr"/>
            <a:r>
              <a:rPr lang="en-US" sz="1400" i="1" dirty="0"/>
              <a:t>“How do possible solutions look like?”</a:t>
            </a:r>
          </a:p>
        </p:txBody>
      </p:sp>
      <p:sp>
        <p:nvSpPr>
          <p:cNvPr id="35" name="TextBox 20">
            <a:extLst>
              <a:ext uri="{FF2B5EF4-FFF2-40B4-BE49-F238E27FC236}">
                <a16:creationId xmlns:a16="http://schemas.microsoft.com/office/drawing/2014/main" id="{95B8C6F6-D16F-9F89-A995-B4BE486297AF}"/>
              </a:ext>
            </a:extLst>
          </p:cNvPr>
          <p:cNvSpPr txBox="1"/>
          <p:nvPr/>
        </p:nvSpPr>
        <p:spPr>
          <a:xfrm>
            <a:off x="5162870" y="4230908"/>
            <a:ext cx="2051041" cy="493415"/>
          </a:xfrm>
          <a:prstGeom prst="rect">
            <a:avLst/>
          </a:prstGeom>
          <a:solidFill>
            <a:schemeClr val="accent1">
              <a:lumMod val="20000"/>
              <a:lumOff val="80000"/>
            </a:schemeClr>
          </a:solidFill>
        </p:spPr>
        <p:txBody>
          <a:bodyPr wrap="square" rtlCol="0" anchor="ctr">
            <a:noAutofit/>
          </a:bodyPr>
          <a:lstStyle/>
          <a:p>
            <a:pPr algn="ctr"/>
            <a:r>
              <a:rPr lang="en-US" sz="1400" dirty="0"/>
              <a:t>designing prototypes</a:t>
            </a:r>
          </a:p>
        </p:txBody>
      </p:sp>
      <p:sp>
        <p:nvSpPr>
          <p:cNvPr id="36" name="TextBox 18">
            <a:extLst>
              <a:ext uri="{FF2B5EF4-FFF2-40B4-BE49-F238E27FC236}">
                <a16:creationId xmlns:a16="http://schemas.microsoft.com/office/drawing/2014/main" id="{13BD46CB-E909-2F6E-66FE-8B6A2EC2CD42}"/>
              </a:ext>
            </a:extLst>
          </p:cNvPr>
          <p:cNvSpPr txBox="1"/>
          <p:nvPr/>
        </p:nvSpPr>
        <p:spPr>
          <a:xfrm>
            <a:off x="656169" y="5146182"/>
            <a:ext cx="2313717" cy="338554"/>
          </a:xfrm>
          <a:prstGeom prst="rect">
            <a:avLst/>
          </a:prstGeom>
          <a:noFill/>
        </p:spPr>
        <p:txBody>
          <a:bodyPr wrap="square" rtlCol="0">
            <a:spAutoFit/>
          </a:bodyPr>
          <a:lstStyle/>
          <a:p>
            <a:r>
              <a:rPr lang="de-DE" sz="1600" dirty="0"/>
              <a:t>Analytical Evaluations</a:t>
            </a:r>
            <a:endParaRPr lang="de-DE" dirty="0"/>
          </a:p>
        </p:txBody>
      </p:sp>
      <p:sp>
        <p:nvSpPr>
          <p:cNvPr id="37" name="TextBox 18">
            <a:extLst>
              <a:ext uri="{FF2B5EF4-FFF2-40B4-BE49-F238E27FC236}">
                <a16:creationId xmlns:a16="http://schemas.microsoft.com/office/drawing/2014/main" id="{D72BCB4D-6E55-5220-7D3F-44ED5C86B00D}"/>
              </a:ext>
            </a:extLst>
          </p:cNvPr>
          <p:cNvSpPr txBox="1"/>
          <p:nvPr/>
        </p:nvSpPr>
        <p:spPr>
          <a:xfrm>
            <a:off x="656169" y="5716492"/>
            <a:ext cx="2313717" cy="338554"/>
          </a:xfrm>
          <a:prstGeom prst="rect">
            <a:avLst/>
          </a:prstGeom>
          <a:noFill/>
        </p:spPr>
        <p:txBody>
          <a:bodyPr wrap="square" rtlCol="0">
            <a:spAutoFit/>
          </a:bodyPr>
          <a:lstStyle/>
          <a:p>
            <a:r>
              <a:rPr lang="de-DE" sz="1600" dirty="0" err="1"/>
              <a:t>Empirical</a:t>
            </a:r>
            <a:r>
              <a:rPr lang="de-DE" sz="1600" dirty="0"/>
              <a:t> Evaluations</a:t>
            </a:r>
            <a:endParaRPr lang="de-DE" dirty="0"/>
          </a:p>
        </p:txBody>
      </p:sp>
      <p:sp>
        <p:nvSpPr>
          <p:cNvPr id="38" name="TextBox 20">
            <a:extLst>
              <a:ext uri="{FF2B5EF4-FFF2-40B4-BE49-F238E27FC236}">
                <a16:creationId xmlns:a16="http://schemas.microsoft.com/office/drawing/2014/main" id="{FFB3819E-2E6E-7A4E-E86F-646C06B393AF}"/>
              </a:ext>
            </a:extLst>
          </p:cNvPr>
          <p:cNvSpPr txBox="1"/>
          <p:nvPr/>
        </p:nvSpPr>
        <p:spPr>
          <a:xfrm>
            <a:off x="3033942" y="5063095"/>
            <a:ext cx="8462729" cy="493416"/>
          </a:xfrm>
          <a:prstGeom prst="rect">
            <a:avLst/>
          </a:prstGeom>
          <a:solidFill>
            <a:schemeClr val="accent1">
              <a:lumMod val="20000"/>
              <a:lumOff val="80000"/>
            </a:schemeClr>
          </a:solidFill>
        </p:spPr>
        <p:txBody>
          <a:bodyPr wrap="square" rtlCol="0" anchor="ctr">
            <a:noAutofit/>
          </a:bodyPr>
          <a:lstStyle/>
          <a:p>
            <a:pPr algn="ctr"/>
            <a:r>
              <a:rPr lang="en-US" sz="1400" dirty="0"/>
              <a:t>Data </a:t>
            </a:r>
            <a:r>
              <a:rPr lang="en-US" sz="1400"/>
              <a:t>or model-driven </a:t>
            </a:r>
            <a:r>
              <a:rPr lang="en-US" sz="1400" dirty="0"/>
              <a:t>analyses</a:t>
            </a:r>
          </a:p>
        </p:txBody>
      </p:sp>
      <p:sp>
        <p:nvSpPr>
          <p:cNvPr id="39" name="TextBox 20">
            <a:extLst>
              <a:ext uri="{FF2B5EF4-FFF2-40B4-BE49-F238E27FC236}">
                <a16:creationId xmlns:a16="http://schemas.microsoft.com/office/drawing/2014/main" id="{D11B7E01-1D05-D909-2747-47EC0181280B}"/>
              </a:ext>
            </a:extLst>
          </p:cNvPr>
          <p:cNvSpPr txBox="1"/>
          <p:nvPr/>
        </p:nvSpPr>
        <p:spPr>
          <a:xfrm>
            <a:off x="3033941" y="5635922"/>
            <a:ext cx="8462734" cy="493416"/>
          </a:xfrm>
          <a:prstGeom prst="rect">
            <a:avLst/>
          </a:prstGeom>
          <a:solidFill>
            <a:schemeClr val="accent1">
              <a:lumMod val="20000"/>
              <a:lumOff val="80000"/>
            </a:schemeClr>
          </a:solidFill>
        </p:spPr>
        <p:txBody>
          <a:bodyPr wrap="square" rtlCol="0" anchor="ctr">
            <a:noAutofit/>
          </a:bodyPr>
          <a:lstStyle/>
          <a:p>
            <a:pPr algn="ctr"/>
            <a:r>
              <a:rPr lang="en-US" sz="1400" dirty="0"/>
              <a:t>Observations &amp; measures in experimental user studies</a:t>
            </a:r>
          </a:p>
        </p:txBody>
      </p:sp>
      <p:sp>
        <p:nvSpPr>
          <p:cNvPr id="40" name="Textfeld 39">
            <a:extLst>
              <a:ext uri="{FF2B5EF4-FFF2-40B4-BE49-F238E27FC236}">
                <a16:creationId xmlns:a16="http://schemas.microsoft.com/office/drawing/2014/main" id="{DBDC6922-2604-E64D-ADB0-D822C130B88E}"/>
              </a:ext>
            </a:extLst>
          </p:cNvPr>
          <p:cNvSpPr txBox="1"/>
          <p:nvPr/>
        </p:nvSpPr>
        <p:spPr>
          <a:xfrm>
            <a:off x="5510174" y="2887128"/>
            <a:ext cx="3141701" cy="338554"/>
          </a:xfrm>
          <a:prstGeom prst="rect">
            <a:avLst/>
          </a:prstGeom>
          <a:solidFill>
            <a:schemeClr val="accent4"/>
          </a:solidFill>
        </p:spPr>
        <p:txBody>
          <a:bodyPr wrap="square">
            <a:spAutoFit/>
          </a:bodyPr>
          <a:lstStyle/>
          <a:p>
            <a:pPr algn="ctr"/>
            <a:r>
              <a:rPr lang="de-DE" sz="1600" i="1" dirty="0"/>
              <a:t>   „</a:t>
            </a:r>
            <a:r>
              <a:rPr lang="de-DE" sz="1600" i="1" dirty="0" err="1"/>
              <a:t>How</a:t>
            </a:r>
            <a:r>
              <a:rPr lang="de-DE" sz="1600" i="1" dirty="0"/>
              <a:t> </a:t>
            </a:r>
            <a:r>
              <a:rPr lang="de-DE" sz="1600" i="1" dirty="0" err="1"/>
              <a:t>to</a:t>
            </a:r>
            <a:r>
              <a:rPr lang="de-DE" sz="1600" i="1" dirty="0"/>
              <a:t> </a:t>
            </a:r>
            <a:r>
              <a:rPr lang="de-DE" sz="1600" i="1" dirty="0" err="1"/>
              <a:t>improve</a:t>
            </a:r>
            <a:r>
              <a:rPr lang="de-DE" sz="1600" i="1" dirty="0"/>
              <a:t> </a:t>
            </a:r>
            <a:r>
              <a:rPr lang="de-DE" sz="1600" i="1" dirty="0" err="1"/>
              <a:t>it</a:t>
            </a:r>
            <a:r>
              <a:rPr lang="de-DE" sz="1600" i="1" dirty="0"/>
              <a:t>?“</a:t>
            </a:r>
          </a:p>
        </p:txBody>
      </p:sp>
      <p:sp>
        <p:nvSpPr>
          <p:cNvPr id="50" name="Textfeld 49">
            <a:extLst>
              <a:ext uri="{FF2B5EF4-FFF2-40B4-BE49-F238E27FC236}">
                <a16:creationId xmlns:a16="http://schemas.microsoft.com/office/drawing/2014/main" id="{68026B24-AFF7-C666-B744-1D228D88AC93}"/>
              </a:ext>
            </a:extLst>
          </p:cNvPr>
          <p:cNvSpPr txBox="1"/>
          <p:nvPr/>
        </p:nvSpPr>
        <p:spPr>
          <a:xfrm>
            <a:off x="3033941" y="2092569"/>
            <a:ext cx="4179970" cy="537940"/>
          </a:xfrm>
          <a:prstGeom prst="rect">
            <a:avLst/>
          </a:prstGeom>
          <a:solidFill>
            <a:schemeClr val="accent1"/>
          </a:solidFill>
        </p:spPr>
        <p:txBody>
          <a:bodyPr wrap="square" anchor="ctr">
            <a:noAutofit/>
          </a:bodyPr>
          <a:lstStyle/>
          <a:p>
            <a:pPr algn="ctr"/>
            <a:r>
              <a:rPr lang="de-DE" b="1" dirty="0">
                <a:solidFill>
                  <a:schemeClr val="bg1"/>
                </a:solidFill>
              </a:rPr>
              <a:t>Formative</a:t>
            </a:r>
          </a:p>
        </p:txBody>
      </p:sp>
      <p:sp>
        <p:nvSpPr>
          <p:cNvPr id="51" name="Textfeld 50">
            <a:extLst>
              <a:ext uri="{FF2B5EF4-FFF2-40B4-BE49-F238E27FC236}">
                <a16:creationId xmlns:a16="http://schemas.microsoft.com/office/drawing/2014/main" id="{ECD90402-977A-F5B7-9CAD-226F6543AB68}"/>
              </a:ext>
            </a:extLst>
          </p:cNvPr>
          <p:cNvSpPr txBox="1"/>
          <p:nvPr/>
        </p:nvSpPr>
        <p:spPr>
          <a:xfrm>
            <a:off x="7213911" y="2092569"/>
            <a:ext cx="4257861" cy="537940"/>
          </a:xfrm>
          <a:prstGeom prst="rect">
            <a:avLst/>
          </a:prstGeom>
          <a:solidFill>
            <a:schemeClr val="accent1"/>
          </a:solidFill>
        </p:spPr>
        <p:txBody>
          <a:bodyPr wrap="square" anchor="ctr">
            <a:noAutofit/>
          </a:bodyPr>
          <a:lstStyle/>
          <a:p>
            <a:pPr algn="ctr"/>
            <a:r>
              <a:rPr lang="de-DE" b="1" dirty="0">
                <a:solidFill>
                  <a:schemeClr val="bg1"/>
                </a:solidFill>
              </a:rPr>
              <a:t>Summative</a:t>
            </a:r>
          </a:p>
        </p:txBody>
      </p:sp>
      <p:sp>
        <p:nvSpPr>
          <p:cNvPr id="6" name="TextBox 27">
            <a:extLst>
              <a:ext uri="{FF2B5EF4-FFF2-40B4-BE49-F238E27FC236}">
                <a16:creationId xmlns:a16="http://schemas.microsoft.com/office/drawing/2014/main" id="{65D4B223-76D2-5E01-0B6A-60E58896619C}"/>
              </a:ext>
            </a:extLst>
          </p:cNvPr>
          <p:cNvSpPr txBox="1"/>
          <p:nvPr/>
        </p:nvSpPr>
        <p:spPr>
          <a:xfrm>
            <a:off x="6545868" y="1642561"/>
            <a:ext cx="1336086" cy="307777"/>
          </a:xfrm>
          <a:prstGeom prst="rect">
            <a:avLst/>
          </a:prstGeom>
          <a:noFill/>
        </p:spPr>
        <p:txBody>
          <a:bodyPr wrap="square" rtlCol="0">
            <a:spAutoFit/>
          </a:bodyPr>
          <a:lstStyle/>
          <a:p>
            <a:pPr algn="ctr"/>
            <a:r>
              <a:rPr lang="de-DE" sz="1400" b="1" dirty="0"/>
              <a:t>prototype</a:t>
            </a:r>
          </a:p>
        </p:txBody>
      </p:sp>
      <p:sp>
        <p:nvSpPr>
          <p:cNvPr id="7" name="TextBox 27">
            <a:extLst>
              <a:ext uri="{FF2B5EF4-FFF2-40B4-BE49-F238E27FC236}">
                <a16:creationId xmlns:a16="http://schemas.microsoft.com/office/drawing/2014/main" id="{35D78393-60C8-32E4-65DC-3A0E1108E000}"/>
              </a:ext>
            </a:extLst>
          </p:cNvPr>
          <p:cNvSpPr txBox="1"/>
          <p:nvPr/>
        </p:nvSpPr>
        <p:spPr>
          <a:xfrm>
            <a:off x="10505530" y="1660632"/>
            <a:ext cx="991141" cy="307777"/>
          </a:xfrm>
          <a:prstGeom prst="rect">
            <a:avLst/>
          </a:prstGeom>
          <a:noFill/>
        </p:spPr>
        <p:txBody>
          <a:bodyPr wrap="square" rtlCol="0">
            <a:spAutoFit/>
          </a:bodyPr>
          <a:lstStyle/>
          <a:p>
            <a:pPr algn="r"/>
            <a:r>
              <a:rPr lang="de-DE" sz="1400" b="1" dirty="0"/>
              <a:t>release</a:t>
            </a:r>
          </a:p>
        </p:txBody>
      </p:sp>
      <p:sp>
        <p:nvSpPr>
          <p:cNvPr id="8" name="Bogen 7">
            <a:extLst>
              <a:ext uri="{FF2B5EF4-FFF2-40B4-BE49-F238E27FC236}">
                <a16:creationId xmlns:a16="http://schemas.microsoft.com/office/drawing/2014/main" id="{74AAA00A-FB09-CFDF-E197-41358C8A5502}"/>
              </a:ext>
            </a:extLst>
          </p:cNvPr>
          <p:cNvSpPr/>
          <p:nvPr/>
        </p:nvSpPr>
        <p:spPr>
          <a:xfrm>
            <a:off x="3494156" y="985595"/>
            <a:ext cx="7562573" cy="1096610"/>
          </a:xfrm>
          <a:prstGeom prst="arc">
            <a:avLst>
              <a:gd name="adj1" fmla="val 10857180"/>
              <a:gd name="adj2" fmla="val 21549753"/>
            </a:avLst>
          </a:prstGeom>
          <a:ln w="38100">
            <a:prstDash val="sysDash"/>
            <a:headEnd type="triangle" w="med"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Box 27">
            <a:extLst>
              <a:ext uri="{FF2B5EF4-FFF2-40B4-BE49-F238E27FC236}">
                <a16:creationId xmlns:a16="http://schemas.microsoft.com/office/drawing/2014/main" id="{CF62EC5E-1FEF-2257-B4EE-30601DE1C6A8}"/>
              </a:ext>
            </a:extLst>
          </p:cNvPr>
          <p:cNvSpPr txBox="1"/>
          <p:nvPr/>
        </p:nvSpPr>
        <p:spPr>
          <a:xfrm>
            <a:off x="6096000" y="1011734"/>
            <a:ext cx="2017865" cy="307777"/>
          </a:xfrm>
          <a:prstGeom prst="rect">
            <a:avLst/>
          </a:prstGeom>
          <a:noFill/>
        </p:spPr>
        <p:txBody>
          <a:bodyPr wrap="square" rtlCol="0">
            <a:spAutoFit/>
          </a:bodyPr>
          <a:lstStyle/>
          <a:p>
            <a:pPr algn="ctr"/>
            <a:r>
              <a:rPr lang="de-DE" sz="1400" dirty="0" err="1"/>
              <a:t>iterate</a:t>
            </a:r>
            <a:r>
              <a:rPr lang="de-DE" sz="1400" dirty="0"/>
              <a:t>, </a:t>
            </a:r>
            <a:r>
              <a:rPr lang="de-DE" sz="1400" dirty="0" err="1"/>
              <a:t>if</a:t>
            </a:r>
            <a:r>
              <a:rPr lang="de-DE" sz="1400" dirty="0"/>
              <a:t> </a:t>
            </a:r>
            <a:r>
              <a:rPr lang="de-DE" sz="1400" dirty="0" err="1"/>
              <a:t>required</a:t>
            </a:r>
            <a:endParaRPr lang="de-DE" sz="1400" dirty="0"/>
          </a:p>
        </p:txBody>
      </p:sp>
      <p:sp>
        <p:nvSpPr>
          <p:cNvPr id="15" name="TextBox 27">
            <a:extLst>
              <a:ext uri="{FF2B5EF4-FFF2-40B4-BE49-F238E27FC236}">
                <a16:creationId xmlns:a16="http://schemas.microsoft.com/office/drawing/2014/main" id="{7B7082A9-7255-4F9F-7482-27E5FACFA0A4}"/>
              </a:ext>
            </a:extLst>
          </p:cNvPr>
          <p:cNvSpPr txBox="1"/>
          <p:nvPr/>
        </p:nvSpPr>
        <p:spPr>
          <a:xfrm>
            <a:off x="4635428" y="1660632"/>
            <a:ext cx="1373950" cy="307777"/>
          </a:xfrm>
          <a:prstGeom prst="rect">
            <a:avLst/>
          </a:prstGeom>
          <a:noFill/>
        </p:spPr>
        <p:txBody>
          <a:bodyPr wrap="square" rtlCol="0">
            <a:spAutoFit/>
          </a:bodyPr>
          <a:lstStyle/>
          <a:p>
            <a:pPr algn="ctr"/>
            <a:r>
              <a:rPr lang="de-DE" sz="1400" b="1" dirty="0"/>
              <a:t>design</a:t>
            </a:r>
          </a:p>
        </p:txBody>
      </p:sp>
      <p:sp>
        <p:nvSpPr>
          <p:cNvPr id="22" name="TextBox 27">
            <a:extLst>
              <a:ext uri="{FF2B5EF4-FFF2-40B4-BE49-F238E27FC236}">
                <a16:creationId xmlns:a16="http://schemas.microsoft.com/office/drawing/2014/main" id="{498685ED-FACC-3E18-5437-453F57190ECA}"/>
              </a:ext>
            </a:extLst>
          </p:cNvPr>
          <p:cNvSpPr txBox="1"/>
          <p:nvPr/>
        </p:nvSpPr>
        <p:spPr>
          <a:xfrm>
            <a:off x="8536630" y="1660632"/>
            <a:ext cx="1612421" cy="307777"/>
          </a:xfrm>
          <a:prstGeom prst="rect">
            <a:avLst/>
          </a:prstGeom>
          <a:noFill/>
        </p:spPr>
        <p:txBody>
          <a:bodyPr wrap="square" rtlCol="0">
            <a:spAutoFit/>
          </a:bodyPr>
          <a:lstStyle/>
          <a:p>
            <a:pPr algn="ctr"/>
            <a:r>
              <a:rPr lang="de-DE" sz="1400" b="1" dirty="0" err="1"/>
              <a:t>implementation</a:t>
            </a:r>
            <a:endParaRPr lang="de-DE" sz="1400" b="1" dirty="0"/>
          </a:p>
        </p:txBody>
      </p:sp>
      <p:sp>
        <p:nvSpPr>
          <p:cNvPr id="31" name="TextBox 20">
            <a:extLst>
              <a:ext uri="{FF2B5EF4-FFF2-40B4-BE49-F238E27FC236}">
                <a16:creationId xmlns:a16="http://schemas.microsoft.com/office/drawing/2014/main" id="{5C054135-4444-7C3D-6E50-2BFBAD775890}"/>
              </a:ext>
            </a:extLst>
          </p:cNvPr>
          <p:cNvSpPr txBox="1"/>
          <p:nvPr/>
        </p:nvSpPr>
        <p:spPr>
          <a:xfrm>
            <a:off x="3033942" y="5063095"/>
            <a:ext cx="8462729" cy="493416"/>
          </a:xfrm>
          <a:prstGeom prst="rect">
            <a:avLst/>
          </a:prstGeom>
          <a:solidFill>
            <a:srgbClr val="C00000"/>
          </a:solidFill>
        </p:spPr>
        <p:txBody>
          <a:bodyPr wrap="square" rtlCol="0" anchor="ctr">
            <a:noAutofit/>
          </a:bodyPr>
          <a:lstStyle/>
          <a:p>
            <a:pPr algn="ctr"/>
            <a:r>
              <a:rPr lang="en-US" sz="1400" dirty="0">
                <a:solidFill>
                  <a:schemeClr val="bg1"/>
                </a:solidFill>
              </a:rPr>
              <a:t>Data </a:t>
            </a:r>
            <a:r>
              <a:rPr lang="en-US" sz="1400">
                <a:solidFill>
                  <a:schemeClr val="bg1"/>
                </a:solidFill>
              </a:rPr>
              <a:t>or model-driven </a:t>
            </a:r>
            <a:r>
              <a:rPr lang="en-US" sz="1400" dirty="0">
                <a:solidFill>
                  <a:schemeClr val="bg1"/>
                </a:solidFill>
              </a:rPr>
              <a:t>analyses</a:t>
            </a:r>
          </a:p>
        </p:txBody>
      </p:sp>
      <p:sp>
        <p:nvSpPr>
          <p:cNvPr id="32" name="Textfeld 31">
            <a:extLst>
              <a:ext uri="{FF2B5EF4-FFF2-40B4-BE49-F238E27FC236}">
                <a16:creationId xmlns:a16="http://schemas.microsoft.com/office/drawing/2014/main" id="{9BCBF00F-3FDB-907E-F157-C7CA90406FE6}"/>
              </a:ext>
            </a:extLst>
          </p:cNvPr>
          <p:cNvSpPr txBox="1"/>
          <p:nvPr/>
        </p:nvSpPr>
        <p:spPr>
          <a:xfrm>
            <a:off x="4058619" y="5306170"/>
            <a:ext cx="1502115" cy="253916"/>
          </a:xfrm>
          <a:prstGeom prst="rect">
            <a:avLst/>
          </a:prstGeom>
          <a:solidFill>
            <a:schemeClr val="accent4"/>
          </a:solidFill>
        </p:spPr>
        <p:txBody>
          <a:bodyPr wrap="none" lIns="108000" rIns="108000" rtlCol="0">
            <a:spAutoFit/>
          </a:bodyPr>
          <a:lstStyle/>
          <a:p>
            <a:r>
              <a:rPr lang="de-DE" sz="1050" dirty="0" err="1">
                <a:solidFill>
                  <a:schemeClr val="bg1"/>
                </a:solidFill>
              </a:rPr>
              <a:t>Requirement</a:t>
            </a:r>
            <a:r>
              <a:rPr lang="de-DE" sz="1050" dirty="0">
                <a:solidFill>
                  <a:schemeClr val="bg1"/>
                </a:solidFill>
              </a:rPr>
              <a:t> </a:t>
            </a:r>
            <a:r>
              <a:rPr lang="de-DE" sz="1050" dirty="0" err="1">
                <a:solidFill>
                  <a:schemeClr val="bg1"/>
                </a:solidFill>
              </a:rPr>
              <a:t>analysis</a:t>
            </a:r>
            <a:endParaRPr lang="de-DE" sz="1050" dirty="0">
              <a:solidFill>
                <a:schemeClr val="bg1"/>
              </a:solidFill>
            </a:endParaRPr>
          </a:p>
        </p:txBody>
      </p:sp>
      <p:sp>
        <p:nvSpPr>
          <p:cNvPr id="33" name="Textfeld 32">
            <a:extLst>
              <a:ext uri="{FF2B5EF4-FFF2-40B4-BE49-F238E27FC236}">
                <a16:creationId xmlns:a16="http://schemas.microsoft.com/office/drawing/2014/main" id="{5E71FFAE-77E1-189B-1880-45776E1B49EB}"/>
              </a:ext>
            </a:extLst>
          </p:cNvPr>
          <p:cNvSpPr txBox="1"/>
          <p:nvPr/>
        </p:nvSpPr>
        <p:spPr>
          <a:xfrm>
            <a:off x="3858094" y="5047433"/>
            <a:ext cx="933516" cy="253916"/>
          </a:xfrm>
          <a:prstGeom prst="rect">
            <a:avLst/>
          </a:prstGeom>
          <a:solidFill>
            <a:schemeClr val="accent6"/>
          </a:solidFill>
        </p:spPr>
        <p:txBody>
          <a:bodyPr wrap="square" lIns="36000" rIns="36000" rtlCol="0">
            <a:spAutoFit/>
          </a:bodyPr>
          <a:lstStyle/>
          <a:p>
            <a:pPr algn="ctr"/>
            <a:r>
              <a:rPr lang="de-DE" sz="1050" dirty="0" err="1">
                <a:solidFill>
                  <a:schemeClr val="bg1"/>
                </a:solidFill>
              </a:rPr>
              <a:t>Ethnography</a:t>
            </a:r>
            <a:endParaRPr lang="de-DE" sz="1050" dirty="0">
              <a:solidFill>
                <a:schemeClr val="bg1"/>
              </a:solidFill>
            </a:endParaRPr>
          </a:p>
        </p:txBody>
      </p:sp>
      <p:sp>
        <p:nvSpPr>
          <p:cNvPr id="41" name="Textfeld 40">
            <a:extLst>
              <a:ext uri="{FF2B5EF4-FFF2-40B4-BE49-F238E27FC236}">
                <a16:creationId xmlns:a16="http://schemas.microsoft.com/office/drawing/2014/main" id="{D0A63ED8-E1B2-F300-B00F-0817A4127648}"/>
              </a:ext>
            </a:extLst>
          </p:cNvPr>
          <p:cNvSpPr txBox="1"/>
          <p:nvPr/>
        </p:nvSpPr>
        <p:spPr>
          <a:xfrm>
            <a:off x="4758281" y="5047433"/>
            <a:ext cx="720316" cy="253916"/>
          </a:xfrm>
          <a:prstGeom prst="rect">
            <a:avLst/>
          </a:prstGeom>
          <a:solidFill>
            <a:schemeClr val="accent6"/>
          </a:solidFill>
        </p:spPr>
        <p:txBody>
          <a:bodyPr wrap="square" lIns="36000" rIns="36000" rtlCol="0">
            <a:spAutoFit/>
          </a:bodyPr>
          <a:lstStyle/>
          <a:p>
            <a:pPr algn="ctr"/>
            <a:r>
              <a:rPr lang="de-DE" sz="1050" dirty="0">
                <a:solidFill>
                  <a:schemeClr val="bg1"/>
                </a:solidFill>
              </a:rPr>
              <a:t>Personas</a:t>
            </a:r>
          </a:p>
        </p:txBody>
      </p:sp>
      <p:sp>
        <p:nvSpPr>
          <p:cNvPr id="42" name="Textfeld 41">
            <a:extLst>
              <a:ext uri="{FF2B5EF4-FFF2-40B4-BE49-F238E27FC236}">
                <a16:creationId xmlns:a16="http://schemas.microsoft.com/office/drawing/2014/main" id="{AD13BB88-EEA7-99AE-1F4F-3C6A46F7404D}"/>
              </a:ext>
            </a:extLst>
          </p:cNvPr>
          <p:cNvSpPr txBox="1"/>
          <p:nvPr/>
        </p:nvSpPr>
        <p:spPr>
          <a:xfrm>
            <a:off x="5445268" y="5047433"/>
            <a:ext cx="1698148" cy="253916"/>
          </a:xfrm>
          <a:prstGeom prst="rect">
            <a:avLst/>
          </a:prstGeom>
          <a:solidFill>
            <a:schemeClr val="accent6"/>
          </a:solidFill>
        </p:spPr>
        <p:txBody>
          <a:bodyPr wrap="square" lIns="36000" rIns="36000" rtlCol="0">
            <a:spAutoFit/>
          </a:bodyPr>
          <a:lstStyle/>
          <a:p>
            <a:pPr algn="ctr"/>
            <a:r>
              <a:rPr lang="de-DE" sz="1050" dirty="0" err="1">
                <a:solidFill>
                  <a:schemeClr val="bg1"/>
                </a:solidFill>
              </a:rPr>
              <a:t>Cognitive</a:t>
            </a:r>
            <a:r>
              <a:rPr lang="de-DE" sz="1050" dirty="0">
                <a:solidFill>
                  <a:schemeClr val="bg1"/>
                </a:solidFill>
              </a:rPr>
              <a:t> Task Analysis</a:t>
            </a:r>
          </a:p>
        </p:txBody>
      </p:sp>
      <p:sp>
        <p:nvSpPr>
          <p:cNvPr id="43" name="Textfeld 42">
            <a:extLst>
              <a:ext uri="{FF2B5EF4-FFF2-40B4-BE49-F238E27FC236}">
                <a16:creationId xmlns:a16="http://schemas.microsoft.com/office/drawing/2014/main" id="{A5C9FEE3-D8AD-ABC1-E145-A3CD12088685}"/>
              </a:ext>
            </a:extLst>
          </p:cNvPr>
          <p:cNvSpPr txBox="1"/>
          <p:nvPr/>
        </p:nvSpPr>
        <p:spPr>
          <a:xfrm>
            <a:off x="5553670" y="5306170"/>
            <a:ext cx="599624" cy="253916"/>
          </a:xfrm>
          <a:prstGeom prst="rect">
            <a:avLst/>
          </a:prstGeom>
          <a:solidFill>
            <a:schemeClr val="accent4"/>
          </a:solidFill>
        </p:spPr>
        <p:txBody>
          <a:bodyPr wrap="none" lIns="108000" rIns="108000" rtlCol="0">
            <a:spAutoFit/>
          </a:bodyPr>
          <a:lstStyle/>
          <a:p>
            <a:r>
              <a:rPr lang="de-DE" sz="1050" dirty="0">
                <a:solidFill>
                  <a:schemeClr val="bg1"/>
                </a:solidFill>
              </a:rPr>
              <a:t>GOMS</a:t>
            </a:r>
          </a:p>
        </p:txBody>
      </p:sp>
      <p:sp>
        <p:nvSpPr>
          <p:cNvPr id="44" name="Textfeld 43">
            <a:extLst>
              <a:ext uri="{FF2B5EF4-FFF2-40B4-BE49-F238E27FC236}">
                <a16:creationId xmlns:a16="http://schemas.microsoft.com/office/drawing/2014/main" id="{F7E519C0-1E1D-BC76-3246-7140E26DF5AD}"/>
              </a:ext>
            </a:extLst>
          </p:cNvPr>
          <p:cNvSpPr txBox="1"/>
          <p:nvPr/>
        </p:nvSpPr>
        <p:spPr>
          <a:xfrm>
            <a:off x="6146230" y="5306170"/>
            <a:ext cx="492223" cy="253916"/>
          </a:xfrm>
          <a:prstGeom prst="rect">
            <a:avLst/>
          </a:prstGeom>
          <a:solidFill>
            <a:schemeClr val="accent4"/>
          </a:solidFill>
        </p:spPr>
        <p:txBody>
          <a:bodyPr wrap="none" lIns="108000" rIns="108000" rtlCol="0">
            <a:spAutoFit/>
          </a:bodyPr>
          <a:lstStyle/>
          <a:p>
            <a:r>
              <a:rPr lang="de-DE" sz="1050" dirty="0">
                <a:solidFill>
                  <a:schemeClr val="bg1"/>
                </a:solidFill>
              </a:rPr>
              <a:t>KLM</a:t>
            </a:r>
          </a:p>
        </p:txBody>
      </p:sp>
      <p:sp>
        <p:nvSpPr>
          <p:cNvPr id="45" name="Textfeld 44">
            <a:extLst>
              <a:ext uri="{FF2B5EF4-FFF2-40B4-BE49-F238E27FC236}">
                <a16:creationId xmlns:a16="http://schemas.microsoft.com/office/drawing/2014/main" id="{D0A78F7E-EA01-4D46-293C-D1F58FE3AA6C}"/>
              </a:ext>
            </a:extLst>
          </p:cNvPr>
          <p:cNvSpPr txBox="1"/>
          <p:nvPr/>
        </p:nvSpPr>
        <p:spPr>
          <a:xfrm>
            <a:off x="6631389" y="5306170"/>
            <a:ext cx="787176" cy="253916"/>
          </a:xfrm>
          <a:prstGeom prst="rect">
            <a:avLst/>
          </a:prstGeom>
          <a:solidFill>
            <a:schemeClr val="accent4"/>
          </a:solidFill>
        </p:spPr>
        <p:txBody>
          <a:bodyPr wrap="none" lIns="108000" rIns="108000" rtlCol="0">
            <a:spAutoFit/>
          </a:bodyPr>
          <a:lstStyle/>
          <a:p>
            <a:r>
              <a:rPr lang="de-DE" sz="1050" dirty="0" err="1">
                <a:solidFill>
                  <a:schemeClr val="bg1"/>
                </a:solidFill>
              </a:rPr>
              <a:t>Fitts</a:t>
            </a:r>
            <a:r>
              <a:rPr lang="de-DE" sz="1050" dirty="0">
                <a:solidFill>
                  <a:schemeClr val="bg1"/>
                </a:solidFill>
              </a:rPr>
              <a:t>‘ Law</a:t>
            </a:r>
          </a:p>
        </p:txBody>
      </p:sp>
      <p:sp>
        <p:nvSpPr>
          <p:cNvPr id="46" name="Textfeld 45">
            <a:extLst>
              <a:ext uri="{FF2B5EF4-FFF2-40B4-BE49-F238E27FC236}">
                <a16:creationId xmlns:a16="http://schemas.microsoft.com/office/drawing/2014/main" id="{72360182-63A5-403D-02A0-518A81E396F6}"/>
              </a:ext>
            </a:extLst>
          </p:cNvPr>
          <p:cNvSpPr txBox="1"/>
          <p:nvPr/>
        </p:nvSpPr>
        <p:spPr>
          <a:xfrm>
            <a:off x="7411501" y="5306170"/>
            <a:ext cx="992360" cy="253916"/>
          </a:xfrm>
          <a:prstGeom prst="rect">
            <a:avLst/>
          </a:prstGeom>
          <a:solidFill>
            <a:schemeClr val="accent4"/>
          </a:solidFill>
        </p:spPr>
        <p:txBody>
          <a:bodyPr wrap="none" lIns="108000" rIns="108000" rtlCol="0">
            <a:spAutoFit/>
          </a:bodyPr>
          <a:lstStyle/>
          <a:p>
            <a:r>
              <a:rPr lang="de-DE" sz="1050" dirty="0">
                <a:solidFill>
                  <a:schemeClr val="bg1"/>
                </a:solidFill>
              </a:rPr>
              <a:t>Steering Law</a:t>
            </a:r>
          </a:p>
        </p:txBody>
      </p:sp>
      <p:sp>
        <p:nvSpPr>
          <p:cNvPr id="47" name="Textfeld 46">
            <a:extLst>
              <a:ext uri="{FF2B5EF4-FFF2-40B4-BE49-F238E27FC236}">
                <a16:creationId xmlns:a16="http://schemas.microsoft.com/office/drawing/2014/main" id="{C5ABFDFF-AB02-BCFD-1DAF-00C9264F81A4}"/>
              </a:ext>
            </a:extLst>
          </p:cNvPr>
          <p:cNvSpPr txBox="1"/>
          <p:nvPr/>
        </p:nvSpPr>
        <p:spPr>
          <a:xfrm>
            <a:off x="8951236" y="5047433"/>
            <a:ext cx="1329457" cy="253916"/>
          </a:xfrm>
          <a:prstGeom prst="rect">
            <a:avLst/>
          </a:prstGeom>
          <a:solidFill>
            <a:schemeClr val="accent6"/>
          </a:solidFill>
        </p:spPr>
        <p:txBody>
          <a:bodyPr wrap="square" lIns="36000" rIns="36000" rtlCol="0">
            <a:spAutoFit/>
          </a:bodyPr>
          <a:lstStyle/>
          <a:p>
            <a:pPr algn="ctr"/>
            <a:r>
              <a:rPr lang="de-DE" sz="1050" dirty="0" err="1">
                <a:solidFill>
                  <a:schemeClr val="bg1"/>
                </a:solidFill>
              </a:rPr>
              <a:t>Thematic</a:t>
            </a:r>
            <a:r>
              <a:rPr lang="de-DE" sz="1050" dirty="0">
                <a:solidFill>
                  <a:schemeClr val="bg1"/>
                </a:solidFill>
              </a:rPr>
              <a:t> Analysis</a:t>
            </a:r>
          </a:p>
        </p:txBody>
      </p:sp>
      <p:sp>
        <p:nvSpPr>
          <p:cNvPr id="48" name="Textfeld 47">
            <a:extLst>
              <a:ext uri="{FF2B5EF4-FFF2-40B4-BE49-F238E27FC236}">
                <a16:creationId xmlns:a16="http://schemas.microsoft.com/office/drawing/2014/main" id="{3CAD4FB3-B299-51BF-5846-E8003C54DFED}"/>
              </a:ext>
            </a:extLst>
          </p:cNvPr>
          <p:cNvSpPr txBox="1"/>
          <p:nvPr/>
        </p:nvSpPr>
        <p:spPr>
          <a:xfrm>
            <a:off x="9220410" y="5306170"/>
            <a:ext cx="990757" cy="253916"/>
          </a:xfrm>
          <a:prstGeom prst="rect">
            <a:avLst/>
          </a:prstGeom>
          <a:solidFill>
            <a:schemeClr val="accent4"/>
          </a:solidFill>
        </p:spPr>
        <p:txBody>
          <a:bodyPr wrap="none" lIns="108000" rIns="108000" rtlCol="0">
            <a:spAutoFit/>
          </a:bodyPr>
          <a:lstStyle/>
          <a:p>
            <a:r>
              <a:rPr lang="de-DE" sz="1050" dirty="0" err="1">
                <a:solidFill>
                  <a:schemeClr val="bg1"/>
                </a:solidFill>
              </a:rPr>
              <a:t>Pointing</a:t>
            </a:r>
            <a:r>
              <a:rPr lang="de-DE" sz="1050" dirty="0">
                <a:solidFill>
                  <a:schemeClr val="bg1"/>
                </a:solidFill>
              </a:rPr>
              <a:t> Law</a:t>
            </a:r>
          </a:p>
        </p:txBody>
      </p:sp>
      <p:sp>
        <p:nvSpPr>
          <p:cNvPr id="49" name="Textfeld 48">
            <a:extLst>
              <a:ext uri="{FF2B5EF4-FFF2-40B4-BE49-F238E27FC236}">
                <a16:creationId xmlns:a16="http://schemas.microsoft.com/office/drawing/2014/main" id="{746AE8DA-2F8B-038B-3BF6-CCDEB98F0C15}"/>
              </a:ext>
            </a:extLst>
          </p:cNvPr>
          <p:cNvSpPr txBox="1"/>
          <p:nvPr/>
        </p:nvSpPr>
        <p:spPr>
          <a:xfrm>
            <a:off x="10247364" y="5047433"/>
            <a:ext cx="1249307" cy="253916"/>
          </a:xfrm>
          <a:prstGeom prst="rect">
            <a:avLst/>
          </a:prstGeom>
          <a:solidFill>
            <a:schemeClr val="accent6"/>
          </a:solidFill>
        </p:spPr>
        <p:txBody>
          <a:bodyPr wrap="square" lIns="36000" rIns="36000" rtlCol="0">
            <a:spAutoFit/>
          </a:bodyPr>
          <a:lstStyle/>
          <a:p>
            <a:pPr algn="ctr"/>
            <a:r>
              <a:rPr lang="de-DE" sz="1050" dirty="0" err="1">
                <a:solidFill>
                  <a:schemeClr val="bg1"/>
                </a:solidFill>
              </a:rPr>
              <a:t>Grounded</a:t>
            </a:r>
            <a:r>
              <a:rPr lang="de-DE" sz="1050" dirty="0">
                <a:solidFill>
                  <a:schemeClr val="bg1"/>
                </a:solidFill>
              </a:rPr>
              <a:t> Theory</a:t>
            </a:r>
          </a:p>
        </p:txBody>
      </p:sp>
      <p:sp>
        <p:nvSpPr>
          <p:cNvPr id="52" name="Textfeld 51">
            <a:extLst>
              <a:ext uri="{FF2B5EF4-FFF2-40B4-BE49-F238E27FC236}">
                <a16:creationId xmlns:a16="http://schemas.microsoft.com/office/drawing/2014/main" id="{5748F171-5A1F-60B7-AF46-58E7BA08A1DB}"/>
              </a:ext>
            </a:extLst>
          </p:cNvPr>
          <p:cNvSpPr txBox="1"/>
          <p:nvPr/>
        </p:nvSpPr>
        <p:spPr>
          <a:xfrm>
            <a:off x="7110087" y="5047433"/>
            <a:ext cx="1874478" cy="253916"/>
          </a:xfrm>
          <a:prstGeom prst="rect">
            <a:avLst/>
          </a:prstGeom>
          <a:solidFill>
            <a:schemeClr val="accent6"/>
          </a:solidFill>
        </p:spPr>
        <p:txBody>
          <a:bodyPr wrap="square" lIns="36000" rIns="36000" rtlCol="0">
            <a:spAutoFit/>
          </a:bodyPr>
          <a:lstStyle/>
          <a:p>
            <a:pPr algn="ctr"/>
            <a:r>
              <a:rPr lang="de-DE" sz="1050" dirty="0" err="1">
                <a:solidFill>
                  <a:schemeClr val="bg1"/>
                </a:solidFill>
              </a:rPr>
              <a:t>Hierarchical</a:t>
            </a:r>
            <a:r>
              <a:rPr lang="de-DE" sz="1050" dirty="0">
                <a:solidFill>
                  <a:schemeClr val="bg1"/>
                </a:solidFill>
              </a:rPr>
              <a:t> Task Analysis</a:t>
            </a:r>
          </a:p>
        </p:txBody>
      </p:sp>
      <p:sp>
        <p:nvSpPr>
          <p:cNvPr id="53" name="Textfeld 52">
            <a:extLst>
              <a:ext uri="{FF2B5EF4-FFF2-40B4-BE49-F238E27FC236}">
                <a16:creationId xmlns:a16="http://schemas.microsoft.com/office/drawing/2014/main" id="{4253506A-C397-E0DA-C031-6D6F757BAC04}"/>
              </a:ext>
            </a:extLst>
          </p:cNvPr>
          <p:cNvSpPr txBox="1"/>
          <p:nvPr/>
        </p:nvSpPr>
        <p:spPr>
          <a:xfrm>
            <a:off x="8396797" y="5298476"/>
            <a:ext cx="830677" cy="261610"/>
          </a:xfrm>
          <a:prstGeom prst="rect">
            <a:avLst/>
          </a:prstGeom>
          <a:solidFill>
            <a:schemeClr val="accent4"/>
          </a:solidFill>
        </p:spPr>
        <p:txBody>
          <a:bodyPr wrap="none" lIns="108000" rIns="108000" rtlCol="0">
            <a:spAutoFit/>
          </a:bodyPr>
          <a:lstStyle/>
          <a:p>
            <a:r>
              <a:rPr lang="de-DE" sz="1050" dirty="0">
                <a:solidFill>
                  <a:schemeClr val="bg1"/>
                </a:solidFill>
              </a:rPr>
              <a:t>Hicks Law</a:t>
            </a:r>
          </a:p>
        </p:txBody>
      </p:sp>
      <p:sp>
        <p:nvSpPr>
          <p:cNvPr id="54" name="Textfeld 53">
            <a:extLst>
              <a:ext uri="{FF2B5EF4-FFF2-40B4-BE49-F238E27FC236}">
                <a16:creationId xmlns:a16="http://schemas.microsoft.com/office/drawing/2014/main" id="{A0868FDA-91DE-8227-4CC5-68B7A9E3C8F1}"/>
              </a:ext>
            </a:extLst>
          </p:cNvPr>
          <p:cNvSpPr txBox="1"/>
          <p:nvPr/>
        </p:nvSpPr>
        <p:spPr>
          <a:xfrm>
            <a:off x="10204101" y="5298476"/>
            <a:ext cx="1292389" cy="261610"/>
          </a:xfrm>
          <a:prstGeom prst="rect">
            <a:avLst/>
          </a:prstGeom>
          <a:solidFill>
            <a:schemeClr val="accent4"/>
          </a:solidFill>
        </p:spPr>
        <p:txBody>
          <a:bodyPr wrap="square" lIns="108000" rIns="108000" rtlCol="0">
            <a:spAutoFit/>
          </a:bodyPr>
          <a:lstStyle/>
          <a:p>
            <a:r>
              <a:rPr lang="de-DE" sz="1050" dirty="0" err="1">
                <a:solidFill>
                  <a:schemeClr val="bg1"/>
                </a:solidFill>
              </a:rPr>
              <a:t>Miller‘s</a:t>
            </a:r>
            <a:r>
              <a:rPr lang="de-DE" sz="1050" dirty="0">
                <a:solidFill>
                  <a:schemeClr val="bg1"/>
                </a:solidFill>
              </a:rPr>
              <a:t> Law</a:t>
            </a:r>
          </a:p>
        </p:txBody>
      </p:sp>
      <p:sp>
        <p:nvSpPr>
          <p:cNvPr id="55" name="Textfeld 54">
            <a:extLst>
              <a:ext uri="{FF2B5EF4-FFF2-40B4-BE49-F238E27FC236}">
                <a16:creationId xmlns:a16="http://schemas.microsoft.com/office/drawing/2014/main" id="{774DE6A6-2095-51CB-B677-2483CCFE0F68}"/>
              </a:ext>
            </a:extLst>
          </p:cNvPr>
          <p:cNvSpPr txBox="1"/>
          <p:nvPr/>
        </p:nvSpPr>
        <p:spPr>
          <a:xfrm>
            <a:off x="3028439" y="5047433"/>
            <a:ext cx="862984" cy="253916"/>
          </a:xfrm>
          <a:prstGeom prst="rect">
            <a:avLst/>
          </a:prstGeom>
          <a:solidFill>
            <a:schemeClr val="accent6"/>
          </a:solidFill>
        </p:spPr>
        <p:txBody>
          <a:bodyPr wrap="square" lIns="72000" rIns="72000" rtlCol="0">
            <a:spAutoFit/>
          </a:bodyPr>
          <a:lstStyle/>
          <a:p>
            <a:r>
              <a:rPr lang="de-DE" sz="1050" dirty="0">
                <a:solidFill>
                  <a:schemeClr val="bg1"/>
                </a:solidFill>
              </a:rPr>
              <a:t>Data-Driven:</a:t>
            </a:r>
          </a:p>
        </p:txBody>
      </p:sp>
      <p:sp>
        <p:nvSpPr>
          <p:cNvPr id="56" name="Textfeld 55">
            <a:extLst>
              <a:ext uri="{FF2B5EF4-FFF2-40B4-BE49-F238E27FC236}">
                <a16:creationId xmlns:a16="http://schemas.microsoft.com/office/drawing/2014/main" id="{7B22F676-A08D-1155-98DE-BE98FED1D706}"/>
              </a:ext>
            </a:extLst>
          </p:cNvPr>
          <p:cNvSpPr txBox="1"/>
          <p:nvPr/>
        </p:nvSpPr>
        <p:spPr>
          <a:xfrm>
            <a:off x="3028439" y="5306170"/>
            <a:ext cx="1109948" cy="253916"/>
          </a:xfrm>
          <a:prstGeom prst="rect">
            <a:avLst/>
          </a:prstGeom>
          <a:solidFill>
            <a:schemeClr val="accent4"/>
          </a:solidFill>
        </p:spPr>
        <p:txBody>
          <a:bodyPr wrap="none" lIns="72000" rIns="216000" rtlCol="0">
            <a:spAutoFit/>
          </a:bodyPr>
          <a:lstStyle/>
          <a:p>
            <a:r>
              <a:rPr lang="de-DE" sz="1050" dirty="0">
                <a:solidFill>
                  <a:schemeClr val="bg1"/>
                </a:solidFill>
              </a:rPr>
              <a:t>Model-Driven:</a:t>
            </a:r>
          </a:p>
        </p:txBody>
      </p:sp>
      <p:sp>
        <p:nvSpPr>
          <p:cNvPr id="57" name="Ellipse 56">
            <a:extLst>
              <a:ext uri="{FF2B5EF4-FFF2-40B4-BE49-F238E27FC236}">
                <a16:creationId xmlns:a16="http://schemas.microsoft.com/office/drawing/2014/main" id="{806EBCE8-9342-41CF-7A69-E1BD69ABB9C9}"/>
              </a:ext>
            </a:extLst>
          </p:cNvPr>
          <p:cNvSpPr/>
          <p:nvPr/>
        </p:nvSpPr>
        <p:spPr>
          <a:xfrm>
            <a:off x="6747607" y="2137020"/>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58" name="Ellipse 57">
            <a:extLst>
              <a:ext uri="{FF2B5EF4-FFF2-40B4-BE49-F238E27FC236}">
                <a16:creationId xmlns:a16="http://schemas.microsoft.com/office/drawing/2014/main" id="{DBBEB32D-ABDD-1FB4-F2B3-ACADED96893C}"/>
              </a:ext>
            </a:extLst>
          </p:cNvPr>
          <p:cNvSpPr/>
          <p:nvPr/>
        </p:nvSpPr>
        <p:spPr>
          <a:xfrm>
            <a:off x="8197381" y="2127471"/>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59" name="Ellipse 58">
            <a:extLst>
              <a:ext uri="{FF2B5EF4-FFF2-40B4-BE49-F238E27FC236}">
                <a16:creationId xmlns:a16="http://schemas.microsoft.com/office/drawing/2014/main" id="{087414B8-9202-A140-D4E0-83023C85DB1C}"/>
              </a:ext>
            </a:extLst>
          </p:cNvPr>
          <p:cNvSpPr/>
          <p:nvPr/>
        </p:nvSpPr>
        <p:spPr>
          <a:xfrm>
            <a:off x="10061824" y="2131101"/>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60" name="Ellipse 59">
            <a:extLst>
              <a:ext uri="{FF2B5EF4-FFF2-40B4-BE49-F238E27FC236}">
                <a16:creationId xmlns:a16="http://schemas.microsoft.com/office/drawing/2014/main" id="{3D8F7715-C4E9-C954-E8AA-EB40B200E30E}"/>
              </a:ext>
            </a:extLst>
          </p:cNvPr>
          <p:cNvSpPr/>
          <p:nvPr/>
        </p:nvSpPr>
        <p:spPr>
          <a:xfrm>
            <a:off x="10836486" y="2137020"/>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61" name="Ellipse 60">
            <a:extLst>
              <a:ext uri="{FF2B5EF4-FFF2-40B4-BE49-F238E27FC236}">
                <a16:creationId xmlns:a16="http://schemas.microsoft.com/office/drawing/2014/main" id="{5105C073-973B-2519-A312-0738C2148ABD}"/>
              </a:ext>
            </a:extLst>
          </p:cNvPr>
          <p:cNvSpPr/>
          <p:nvPr/>
        </p:nvSpPr>
        <p:spPr>
          <a:xfrm>
            <a:off x="7486673" y="2137020"/>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Tree>
    <p:extLst>
      <p:ext uri="{BB962C8B-B14F-4D97-AF65-F5344CB8AC3E}">
        <p14:creationId xmlns:p14="http://schemas.microsoft.com/office/powerpoint/2010/main" val="276122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8DD09-70EB-1A31-3C89-77F5E3876A61}"/>
              </a:ext>
            </a:extLst>
          </p:cNvPr>
          <p:cNvSpPr>
            <a:spLocks noGrp="1"/>
          </p:cNvSpPr>
          <p:nvPr>
            <p:ph type="title"/>
          </p:nvPr>
        </p:nvSpPr>
        <p:spPr/>
        <p:txBody>
          <a:bodyPr/>
          <a:lstStyle/>
          <a:p>
            <a:r>
              <a:rPr lang="de-DE" dirty="0"/>
              <a:t>Evaluation </a:t>
            </a:r>
            <a:r>
              <a:rPr lang="de-DE" dirty="0" err="1"/>
              <a:t>Types</a:t>
            </a:r>
            <a:endParaRPr lang="de-DE" dirty="0"/>
          </a:p>
        </p:txBody>
      </p:sp>
      <p:sp>
        <p:nvSpPr>
          <p:cNvPr id="3" name="Fußzeilenplatzhalter 2">
            <a:extLst>
              <a:ext uri="{FF2B5EF4-FFF2-40B4-BE49-F238E27FC236}">
                <a16:creationId xmlns:a16="http://schemas.microsoft.com/office/drawing/2014/main" id="{8B6D3907-6C43-8A46-B27A-C10088F8D8BB}"/>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CC1AF270-9237-B754-D9E6-68C8D0EC6E60}"/>
              </a:ext>
            </a:extLst>
          </p:cNvPr>
          <p:cNvSpPr>
            <a:spLocks noGrp="1"/>
          </p:cNvSpPr>
          <p:nvPr>
            <p:ph type="sldNum" sz="quarter" idx="28"/>
          </p:nvPr>
        </p:nvSpPr>
        <p:spPr/>
        <p:txBody>
          <a:bodyPr/>
          <a:lstStyle/>
          <a:p>
            <a:fld id="{BA24374A-C3A8-471A-8837-3FC31668ABE5}" type="slidenum">
              <a:rPr lang="de-DE" smtClean="0"/>
              <a:pPr/>
              <a:t>12</a:t>
            </a:fld>
            <a:endParaRPr lang="de-DE" dirty="0"/>
          </a:p>
        </p:txBody>
      </p:sp>
      <p:sp>
        <p:nvSpPr>
          <p:cNvPr id="5" name="Textplatzhalter 4">
            <a:extLst>
              <a:ext uri="{FF2B5EF4-FFF2-40B4-BE49-F238E27FC236}">
                <a16:creationId xmlns:a16="http://schemas.microsoft.com/office/drawing/2014/main" id="{BD7F9E48-F9EA-62B3-DBD5-17464389EE97}"/>
              </a:ext>
            </a:extLst>
          </p:cNvPr>
          <p:cNvSpPr>
            <a:spLocks noGrp="1"/>
          </p:cNvSpPr>
          <p:nvPr>
            <p:ph type="body" sz="quarter" idx="21"/>
          </p:nvPr>
        </p:nvSpPr>
        <p:spPr/>
        <p:txBody>
          <a:bodyPr/>
          <a:lstStyle/>
          <a:p>
            <a:r>
              <a:rPr lang="de-DE" dirty="0"/>
              <a:t>Research &amp; Evaluations in HCI</a:t>
            </a:r>
          </a:p>
        </p:txBody>
      </p:sp>
      <p:sp>
        <p:nvSpPr>
          <p:cNvPr id="9" name="TextBox 9">
            <a:extLst>
              <a:ext uri="{FF2B5EF4-FFF2-40B4-BE49-F238E27FC236}">
                <a16:creationId xmlns:a16="http://schemas.microsoft.com/office/drawing/2014/main" id="{FE0B2B16-8288-BDDD-CC99-E8A36D7F3099}"/>
              </a:ext>
            </a:extLst>
          </p:cNvPr>
          <p:cNvSpPr txBox="1"/>
          <p:nvPr/>
        </p:nvSpPr>
        <p:spPr>
          <a:xfrm>
            <a:off x="656169" y="3614876"/>
            <a:ext cx="2034106" cy="338554"/>
          </a:xfrm>
          <a:prstGeom prst="rect">
            <a:avLst/>
          </a:prstGeom>
          <a:noFill/>
        </p:spPr>
        <p:txBody>
          <a:bodyPr wrap="square" rtlCol="0">
            <a:spAutoFit/>
          </a:bodyPr>
          <a:lstStyle/>
          <a:p>
            <a:r>
              <a:rPr lang="de-DE" sz="1600" dirty="0"/>
              <a:t>Research Questions</a:t>
            </a:r>
            <a:endParaRPr lang="de-DE" dirty="0"/>
          </a:p>
        </p:txBody>
      </p:sp>
      <p:sp>
        <p:nvSpPr>
          <p:cNvPr id="14" name="TextBox 18">
            <a:extLst>
              <a:ext uri="{FF2B5EF4-FFF2-40B4-BE49-F238E27FC236}">
                <a16:creationId xmlns:a16="http://schemas.microsoft.com/office/drawing/2014/main" id="{4C2163AA-50F4-A2C9-7B84-DBE9D9BA2A28}"/>
              </a:ext>
            </a:extLst>
          </p:cNvPr>
          <p:cNvSpPr txBox="1"/>
          <p:nvPr/>
        </p:nvSpPr>
        <p:spPr>
          <a:xfrm>
            <a:off x="656169" y="4307295"/>
            <a:ext cx="2034106" cy="338554"/>
          </a:xfrm>
          <a:prstGeom prst="rect">
            <a:avLst/>
          </a:prstGeom>
          <a:noFill/>
        </p:spPr>
        <p:txBody>
          <a:bodyPr wrap="square" rtlCol="0">
            <a:spAutoFit/>
          </a:bodyPr>
          <a:lstStyle/>
          <a:p>
            <a:r>
              <a:rPr lang="de-DE" sz="1600" dirty="0" err="1"/>
              <a:t>Methodology</a:t>
            </a:r>
            <a:endParaRPr lang="de-DE" dirty="0"/>
          </a:p>
        </p:txBody>
      </p:sp>
      <p:sp>
        <p:nvSpPr>
          <p:cNvPr id="20" name="TextBox 23">
            <a:extLst>
              <a:ext uri="{FF2B5EF4-FFF2-40B4-BE49-F238E27FC236}">
                <a16:creationId xmlns:a16="http://schemas.microsoft.com/office/drawing/2014/main" id="{435676D1-891B-4AE2-44B9-B40168BB118C}"/>
              </a:ext>
            </a:extLst>
          </p:cNvPr>
          <p:cNvSpPr txBox="1"/>
          <p:nvPr/>
        </p:nvSpPr>
        <p:spPr>
          <a:xfrm>
            <a:off x="656169" y="1418304"/>
            <a:ext cx="2313716" cy="338554"/>
          </a:xfrm>
          <a:prstGeom prst="rect">
            <a:avLst/>
          </a:prstGeom>
          <a:solidFill>
            <a:schemeClr val="bg1"/>
          </a:solidFill>
        </p:spPr>
        <p:txBody>
          <a:bodyPr wrap="square" rtlCol="0">
            <a:spAutoFit/>
          </a:bodyPr>
          <a:lstStyle/>
          <a:p>
            <a:r>
              <a:rPr lang="de-DE" sz="1600" dirty="0"/>
              <a:t>Development Progress</a:t>
            </a:r>
            <a:endParaRPr lang="de-DE" dirty="0"/>
          </a:p>
        </p:txBody>
      </p:sp>
      <p:sp>
        <p:nvSpPr>
          <p:cNvPr id="11" name="TextBox 13">
            <a:extLst>
              <a:ext uri="{FF2B5EF4-FFF2-40B4-BE49-F238E27FC236}">
                <a16:creationId xmlns:a16="http://schemas.microsoft.com/office/drawing/2014/main" id="{8D13C146-D910-F38E-95F8-7D6DEE1DA038}"/>
              </a:ext>
            </a:extLst>
          </p:cNvPr>
          <p:cNvSpPr txBox="1"/>
          <p:nvPr/>
        </p:nvSpPr>
        <p:spPr>
          <a:xfrm>
            <a:off x="3033941" y="3348178"/>
            <a:ext cx="2051041" cy="804352"/>
          </a:xfrm>
          <a:prstGeom prst="rect">
            <a:avLst/>
          </a:prstGeom>
          <a:solidFill>
            <a:schemeClr val="accent1">
              <a:lumMod val="20000"/>
              <a:lumOff val="80000"/>
            </a:schemeClr>
          </a:solidFill>
        </p:spPr>
        <p:txBody>
          <a:bodyPr wrap="square" rtlCol="0" anchor="ctr">
            <a:noAutofit/>
          </a:bodyPr>
          <a:lstStyle/>
          <a:p>
            <a:pPr algn="ctr"/>
            <a:r>
              <a:rPr lang="en-US" sz="1400" i="1" dirty="0"/>
              <a:t>“What are the requirements or design spaces?”</a:t>
            </a:r>
          </a:p>
        </p:txBody>
      </p:sp>
      <p:sp>
        <p:nvSpPr>
          <p:cNvPr id="12" name="TextBox 15">
            <a:extLst>
              <a:ext uri="{FF2B5EF4-FFF2-40B4-BE49-F238E27FC236}">
                <a16:creationId xmlns:a16="http://schemas.microsoft.com/office/drawing/2014/main" id="{98967759-2979-3E50-CB01-995D4187F16F}"/>
              </a:ext>
            </a:extLst>
          </p:cNvPr>
          <p:cNvSpPr txBox="1"/>
          <p:nvPr/>
        </p:nvSpPr>
        <p:spPr>
          <a:xfrm>
            <a:off x="7291801" y="3348178"/>
            <a:ext cx="2051041" cy="804352"/>
          </a:xfrm>
          <a:prstGeom prst="rect">
            <a:avLst/>
          </a:prstGeom>
          <a:solidFill>
            <a:schemeClr val="accent1">
              <a:lumMod val="20000"/>
              <a:lumOff val="80000"/>
            </a:schemeClr>
          </a:solidFill>
        </p:spPr>
        <p:txBody>
          <a:bodyPr wrap="square" rtlCol="0" anchor="ctr">
            <a:noAutofit/>
          </a:bodyPr>
          <a:lstStyle/>
          <a:p>
            <a:pPr algn="ctr"/>
            <a:r>
              <a:rPr lang="en-US" sz="1400" i="1" dirty="0"/>
              <a:t>“Can users achieve their objectives?”</a:t>
            </a:r>
          </a:p>
        </p:txBody>
      </p:sp>
      <p:sp>
        <p:nvSpPr>
          <p:cNvPr id="13" name="TextBox 17">
            <a:extLst>
              <a:ext uri="{FF2B5EF4-FFF2-40B4-BE49-F238E27FC236}">
                <a16:creationId xmlns:a16="http://schemas.microsoft.com/office/drawing/2014/main" id="{49858AFF-CFD7-CEC2-486D-F1F4F8F70395}"/>
              </a:ext>
            </a:extLst>
          </p:cNvPr>
          <p:cNvSpPr txBox="1"/>
          <p:nvPr/>
        </p:nvSpPr>
        <p:spPr>
          <a:xfrm>
            <a:off x="9420731" y="3349209"/>
            <a:ext cx="2075940" cy="804352"/>
          </a:xfrm>
          <a:prstGeom prst="rect">
            <a:avLst/>
          </a:prstGeom>
          <a:solidFill>
            <a:schemeClr val="accent1">
              <a:lumMod val="20000"/>
              <a:lumOff val="80000"/>
            </a:schemeClr>
          </a:solidFill>
        </p:spPr>
        <p:txBody>
          <a:bodyPr wrap="square" rtlCol="0" anchor="ctr">
            <a:noAutofit/>
          </a:bodyPr>
          <a:lstStyle/>
          <a:p>
            <a:pPr algn="ctr"/>
            <a:r>
              <a:rPr lang="en-US" sz="1400" i="1" dirty="0"/>
              <a:t>“What is the predicted and actual effect?”</a:t>
            </a:r>
          </a:p>
        </p:txBody>
      </p:sp>
      <p:sp>
        <p:nvSpPr>
          <p:cNvPr id="16" name="TextBox 20">
            <a:extLst>
              <a:ext uri="{FF2B5EF4-FFF2-40B4-BE49-F238E27FC236}">
                <a16:creationId xmlns:a16="http://schemas.microsoft.com/office/drawing/2014/main" id="{687372AF-6739-950B-863B-6EDE1C8FDC6F}"/>
              </a:ext>
            </a:extLst>
          </p:cNvPr>
          <p:cNvSpPr txBox="1"/>
          <p:nvPr/>
        </p:nvSpPr>
        <p:spPr>
          <a:xfrm>
            <a:off x="3033943" y="4230909"/>
            <a:ext cx="2051041" cy="493416"/>
          </a:xfrm>
          <a:prstGeom prst="rect">
            <a:avLst/>
          </a:prstGeom>
          <a:solidFill>
            <a:schemeClr val="accent1">
              <a:lumMod val="20000"/>
              <a:lumOff val="80000"/>
            </a:schemeClr>
          </a:solidFill>
        </p:spPr>
        <p:txBody>
          <a:bodyPr wrap="square" rtlCol="0" anchor="ctr">
            <a:noAutofit/>
          </a:bodyPr>
          <a:lstStyle/>
          <a:p>
            <a:pPr algn="ctr"/>
            <a:r>
              <a:rPr lang="en-US" sz="1400" dirty="0"/>
              <a:t>identify design spaces</a:t>
            </a:r>
          </a:p>
        </p:txBody>
      </p:sp>
      <p:sp>
        <p:nvSpPr>
          <p:cNvPr id="17" name="TextBox 21">
            <a:extLst>
              <a:ext uri="{FF2B5EF4-FFF2-40B4-BE49-F238E27FC236}">
                <a16:creationId xmlns:a16="http://schemas.microsoft.com/office/drawing/2014/main" id="{793A5E52-2508-0170-190E-E8E086BE0D96}"/>
              </a:ext>
            </a:extLst>
          </p:cNvPr>
          <p:cNvSpPr txBox="1"/>
          <p:nvPr/>
        </p:nvSpPr>
        <p:spPr>
          <a:xfrm>
            <a:off x="7291801" y="4230909"/>
            <a:ext cx="2051041" cy="493416"/>
          </a:xfrm>
          <a:prstGeom prst="rect">
            <a:avLst/>
          </a:prstGeom>
          <a:solidFill>
            <a:schemeClr val="accent1">
              <a:lumMod val="20000"/>
              <a:lumOff val="80000"/>
            </a:schemeClr>
          </a:solidFill>
        </p:spPr>
        <p:txBody>
          <a:bodyPr wrap="square" rtlCol="0" anchor="ctr">
            <a:noAutofit/>
          </a:bodyPr>
          <a:lstStyle/>
          <a:p>
            <a:pPr algn="ctr"/>
            <a:r>
              <a:rPr lang="en-US" sz="1400" dirty="0"/>
              <a:t>prototype evaluation</a:t>
            </a:r>
          </a:p>
        </p:txBody>
      </p:sp>
      <p:sp>
        <p:nvSpPr>
          <p:cNvPr id="18" name="TextBox 22">
            <a:extLst>
              <a:ext uri="{FF2B5EF4-FFF2-40B4-BE49-F238E27FC236}">
                <a16:creationId xmlns:a16="http://schemas.microsoft.com/office/drawing/2014/main" id="{41BB043C-E26B-71CA-97D3-25233C37147E}"/>
              </a:ext>
            </a:extLst>
          </p:cNvPr>
          <p:cNvSpPr txBox="1"/>
          <p:nvPr/>
        </p:nvSpPr>
        <p:spPr>
          <a:xfrm>
            <a:off x="9420731" y="4231941"/>
            <a:ext cx="2075944" cy="493416"/>
          </a:xfrm>
          <a:prstGeom prst="rect">
            <a:avLst/>
          </a:prstGeom>
          <a:solidFill>
            <a:schemeClr val="accent1">
              <a:lumMod val="20000"/>
              <a:lumOff val="80000"/>
            </a:schemeClr>
          </a:solidFill>
        </p:spPr>
        <p:txBody>
          <a:bodyPr wrap="square" rtlCol="0" anchor="ctr">
            <a:noAutofit/>
          </a:bodyPr>
          <a:lstStyle/>
          <a:p>
            <a:pPr algn="ctr"/>
            <a:r>
              <a:rPr lang="en-US" sz="1400" dirty="0"/>
              <a:t>impact evaluation</a:t>
            </a:r>
          </a:p>
        </p:txBody>
      </p:sp>
      <p:cxnSp>
        <p:nvCxnSpPr>
          <p:cNvPr id="19" name="Straight Arrow Connector 25">
            <a:extLst>
              <a:ext uri="{FF2B5EF4-FFF2-40B4-BE49-F238E27FC236}">
                <a16:creationId xmlns:a16="http://schemas.microsoft.com/office/drawing/2014/main" id="{3077504A-7234-BA0D-78F6-7C84EF7D1772}"/>
              </a:ext>
            </a:extLst>
          </p:cNvPr>
          <p:cNvCxnSpPr>
            <a:cxnSpLocks/>
          </p:cNvCxnSpPr>
          <p:nvPr/>
        </p:nvCxnSpPr>
        <p:spPr>
          <a:xfrm>
            <a:off x="3033944" y="1582253"/>
            <a:ext cx="843782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TextBox 26">
            <a:extLst>
              <a:ext uri="{FF2B5EF4-FFF2-40B4-BE49-F238E27FC236}">
                <a16:creationId xmlns:a16="http://schemas.microsoft.com/office/drawing/2014/main" id="{E7698972-867E-FFA7-8F80-44C6E94B715D}"/>
              </a:ext>
            </a:extLst>
          </p:cNvPr>
          <p:cNvSpPr txBox="1"/>
          <p:nvPr/>
        </p:nvSpPr>
        <p:spPr>
          <a:xfrm>
            <a:off x="3033944" y="1660632"/>
            <a:ext cx="1159406" cy="307777"/>
          </a:xfrm>
          <a:prstGeom prst="rect">
            <a:avLst/>
          </a:prstGeom>
          <a:noFill/>
        </p:spPr>
        <p:txBody>
          <a:bodyPr wrap="square" rtlCol="0">
            <a:spAutoFit/>
          </a:bodyPr>
          <a:lstStyle/>
          <a:p>
            <a:r>
              <a:rPr lang="de-DE" sz="1400" b="1" dirty="0" err="1"/>
              <a:t>planning</a:t>
            </a:r>
            <a:endParaRPr lang="de-DE" sz="1400" b="1" dirty="0"/>
          </a:p>
        </p:txBody>
      </p:sp>
      <p:sp>
        <p:nvSpPr>
          <p:cNvPr id="24" name="Textfeld 23">
            <a:extLst>
              <a:ext uri="{FF2B5EF4-FFF2-40B4-BE49-F238E27FC236}">
                <a16:creationId xmlns:a16="http://schemas.microsoft.com/office/drawing/2014/main" id="{3363FD3D-F1C1-BA4C-AE9E-0FF3DDC61811}"/>
              </a:ext>
            </a:extLst>
          </p:cNvPr>
          <p:cNvSpPr txBox="1"/>
          <p:nvPr/>
        </p:nvSpPr>
        <p:spPr>
          <a:xfrm>
            <a:off x="3033943" y="2887128"/>
            <a:ext cx="2476231" cy="338554"/>
          </a:xfrm>
          <a:prstGeom prst="rect">
            <a:avLst/>
          </a:prstGeom>
          <a:solidFill>
            <a:schemeClr val="accent4"/>
          </a:solidFill>
        </p:spPr>
        <p:txBody>
          <a:bodyPr wrap="square">
            <a:spAutoFit/>
          </a:bodyPr>
          <a:lstStyle/>
          <a:p>
            <a:r>
              <a:rPr lang="de-DE" sz="1600" i="1" dirty="0"/>
              <a:t>   „</a:t>
            </a:r>
            <a:r>
              <a:rPr lang="de-DE" sz="1600" i="1" dirty="0" err="1"/>
              <a:t>How</a:t>
            </a:r>
            <a:r>
              <a:rPr lang="de-DE" sz="1600" i="1" dirty="0"/>
              <a:t> </a:t>
            </a:r>
            <a:r>
              <a:rPr lang="de-DE" sz="1600" i="1" dirty="0" err="1"/>
              <a:t>to</a:t>
            </a:r>
            <a:r>
              <a:rPr lang="de-DE" sz="1600" i="1" dirty="0"/>
              <a:t> design </a:t>
            </a:r>
            <a:r>
              <a:rPr lang="de-DE" sz="1600" i="1" dirty="0" err="1"/>
              <a:t>it</a:t>
            </a:r>
            <a:r>
              <a:rPr lang="de-DE" sz="1600" i="1" dirty="0"/>
              <a:t>?“</a:t>
            </a:r>
          </a:p>
        </p:txBody>
      </p:sp>
      <p:sp>
        <p:nvSpPr>
          <p:cNvPr id="25" name="Textfeld 24">
            <a:extLst>
              <a:ext uri="{FF2B5EF4-FFF2-40B4-BE49-F238E27FC236}">
                <a16:creationId xmlns:a16="http://schemas.microsoft.com/office/drawing/2014/main" id="{F72DAF89-7459-7294-FCA9-E885CE9A8D41}"/>
              </a:ext>
            </a:extLst>
          </p:cNvPr>
          <p:cNvSpPr txBox="1"/>
          <p:nvPr/>
        </p:nvSpPr>
        <p:spPr>
          <a:xfrm>
            <a:off x="8651875" y="2887128"/>
            <a:ext cx="2819899" cy="338554"/>
          </a:xfrm>
          <a:prstGeom prst="rect">
            <a:avLst/>
          </a:prstGeom>
          <a:solidFill>
            <a:schemeClr val="accent4"/>
          </a:solidFill>
        </p:spPr>
        <p:txBody>
          <a:bodyPr wrap="square">
            <a:spAutoFit/>
          </a:bodyPr>
          <a:lstStyle/>
          <a:p>
            <a:pPr algn="ctr"/>
            <a:r>
              <a:rPr lang="de-DE" sz="1600" i="1" dirty="0"/>
              <a:t>„</a:t>
            </a:r>
            <a:r>
              <a:rPr lang="de-DE" sz="1600" i="1" dirty="0" err="1"/>
              <a:t>How</a:t>
            </a:r>
            <a:r>
              <a:rPr lang="de-DE" sz="1600" i="1" dirty="0"/>
              <a:t> </a:t>
            </a:r>
            <a:r>
              <a:rPr lang="de-DE" sz="1600" i="1" dirty="0" err="1"/>
              <a:t>good</a:t>
            </a:r>
            <a:r>
              <a:rPr lang="de-DE" sz="1600" i="1" dirty="0"/>
              <a:t> </a:t>
            </a:r>
            <a:r>
              <a:rPr lang="de-DE" sz="1600" i="1" dirty="0" err="1"/>
              <a:t>is</a:t>
            </a:r>
            <a:r>
              <a:rPr lang="de-DE" sz="1600" i="1" dirty="0"/>
              <a:t> </a:t>
            </a:r>
            <a:r>
              <a:rPr lang="de-DE" sz="1600" i="1" dirty="0" err="1"/>
              <a:t>it</a:t>
            </a:r>
            <a:r>
              <a:rPr lang="de-DE" sz="1600" i="1" dirty="0"/>
              <a:t>?“</a:t>
            </a:r>
          </a:p>
        </p:txBody>
      </p:sp>
      <p:sp>
        <p:nvSpPr>
          <p:cNvPr id="26" name="TextBox 9">
            <a:extLst>
              <a:ext uri="{FF2B5EF4-FFF2-40B4-BE49-F238E27FC236}">
                <a16:creationId xmlns:a16="http://schemas.microsoft.com/office/drawing/2014/main" id="{936FF384-065F-A450-A185-6B391E55FFA8}"/>
              </a:ext>
            </a:extLst>
          </p:cNvPr>
          <p:cNvSpPr txBox="1"/>
          <p:nvPr/>
        </p:nvSpPr>
        <p:spPr>
          <a:xfrm>
            <a:off x="656169" y="2189687"/>
            <a:ext cx="2034106" cy="338554"/>
          </a:xfrm>
          <a:prstGeom prst="rect">
            <a:avLst/>
          </a:prstGeom>
          <a:noFill/>
        </p:spPr>
        <p:txBody>
          <a:bodyPr wrap="square" rtlCol="0">
            <a:spAutoFit/>
          </a:bodyPr>
          <a:lstStyle/>
          <a:p>
            <a:r>
              <a:rPr lang="de-DE" sz="1600" dirty="0"/>
              <a:t>Evaluation </a:t>
            </a:r>
            <a:r>
              <a:rPr lang="de-DE" sz="1600" dirty="0" err="1"/>
              <a:t>Types</a:t>
            </a:r>
            <a:endParaRPr lang="de-DE" dirty="0"/>
          </a:p>
        </p:txBody>
      </p:sp>
      <p:sp>
        <p:nvSpPr>
          <p:cNvPr id="27" name="TextBox 9">
            <a:extLst>
              <a:ext uri="{FF2B5EF4-FFF2-40B4-BE49-F238E27FC236}">
                <a16:creationId xmlns:a16="http://schemas.microsoft.com/office/drawing/2014/main" id="{DA69DFF2-C1D5-F68C-0A55-6CFBEE52C5A7}"/>
              </a:ext>
            </a:extLst>
          </p:cNvPr>
          <p:cNvSpPr txBox="1"/>
          <p:nvPr/>
        </p:nvSpPr>
        <p:spPr>
          <a:xfrm>
            <a:off x="656169" y="2909500"/>
            <a:ext cx="2034106" cy="338554"/>
          </a:xfrm>
          <a:prstGeom prst="rect">
            <a:avLst/>
          </a:prstGeom>
          <a:noFill/>
        </p:spPr>
        <p:txBody>
          <a:bodyPr wrap="square" rtlCol="0">
            <a:spAutoFit/>
          </a:bodyPr>
          <a:lstStyle/>
          <a:p>
            <a:r>
              <a:rPr lang="de-DE" sz="1600" dirty="0"/>
              <a:t>Informal Questions</a:t>
            </a:r>
            <a:endParaRPr lang="de-DE" dirty="0"/>
          </a:p>
        </p:txBody>
      </p:sp>
      <p:sp>
        <p:nvSpPr>
          <p:cNvPr id="34" name="TextBox 13">
            <a:extLst>
              <a:ext uri="{FF2B5EF4-FFF2-40B4-BE49-F238E27FC236}">
                <a16:creationId xmlns:a16="http://schemas.microsoft.com/office/drawing/2014/main" id="{EB64072E-30A7-D082-C66C-04812603EA1E}"/>
              </a:ext>
            </a:extLst>
          </p:cNvPr>
          <p:cNvSpPr txBox="1"/>
          <p:nvPr/>
        </p:nvSpPr>
        <p:spPr>
          <a:xfrm>
            <a:off x="5162871" y="3350313"/>
            <a:ext cx="2051041" cy="804353"/>
          </a:xfrm>
          <a:prstGeom prst="rect">
            <a:avLst/>
          </a:prstGeom>
          <a:solidFill>
            <a:schemeClr val="accent1">
              <a:lumMod val="20000"/>
              <a:lumOff val="80000"/>
            </a:schemeClr>
          </a:solidFill>
        </p:spPr>
        <p:txBody>
          <a:bodyPr wrap="square" rtlCol="0" anchor="ctr">
            <a:noAutofit/>
          </a:bodyPr>
          <a:lstStyle/>
          <a:p>
            <a:pPr algn="ctr"/>
            <a:r>
              <a:rPr lang="en-US" sz="1400" i="1" dirty="0"/>
              <a:t>“How do possible solutions look like?”</a:t>
            </a:r>
          </a:p>
        </p:txBody>
      </p:sp>
      <p:sp>
        <p:nvSpPr>
          <p:cNvPr id="35" name="TextBox 20">
            <a:extLst>
              <a:ext uri="{FF2B5EF4-FFF2-40B4-BE49-F238E27FC236}">
                <a16:creationId xmlns:a16="http://schemas.microsoft.com/office/drawing/2014/main" id="{95B8C6F6-D16F-9F89-A995-B4BE486297AF}"/>
              </a:ext>
            </a:extLst>
          </p:cNvPr>
          <p:cNvSpPr txBox="1"/>
          <p:nvPr/>
        </p:nvSpPr>
        <p:spPr>
          <a:xfrm>
            <a:off x="5162870" y="4230908"/>
            <a:ext cx="2051041" cy="493415"/>
          </a:xfrm>
          <a:prstGeom prst="rect">
            <a:avLst/>
          </a:prstGeom>
          <a:solidFill>
            <a:schemeClr val="accent1">
              <a:lumMod val="20000"/>
              <a:lumOff val="80000"/>
            </a:schemeClr>
          </a:solidFill>
        </p:spPr>
        <p:txBody>
          <a:bodyPr wrap="square" rtlCol="0" anchor="ctr">
            <a:noAutofit/>
          </a:bodyPr>
          <a:lstStyle/>
          <a:p>
            <a:pPr algn="ctr"/>
            <a:r>
              <a:rPr lang="en-US" sz="1400" dirty="0"/>
              <a:t>designing prototypes</a:t>
            </a:r>
          </a:p>
        </p:txBody>
      </p:sp>
      <p:sp>
        <p:nvSpPr>
          <p:cNvPr id="36" name="TextBox 18">
            <a:extLst>
              <a:ext uri="{FF2B5EF4-FFF2-40B4-BE49-F238E27FC236}">
                <a16:creationId xmlns:a16="http://schemas.microsoft.com/office/drawing/2014/main" id="{13BD46CB-E909-2F6E-66FE-8B6A2EC2CD42}"/>
              </a:ext>
            </a:extLst>
          </p:cNvPr>
          <p:cNvSpPr txBox="1"/>
          <p:nvPr/>
        </p:nvSpPr>
        <p:spPr>
          <a:xfrm>
            <a:off x="656169" y="5146182"/>
            <a:ext cx="2313717" cy="338554"/>
          </a:xfrm>
          <a:prstGeom prst="rect">
            <a:avLst/>
          </a:prstGeom>
          <a:noFill/>
        </p:spPr>
        <p:txBody>
          <a:bodyPr wrap="square" rtlCol="0">
            <a:spAutoFit/>
          </a:bodyPr>
          <a:lstStyle/>
          <a:p>
            <a:r>
              <a:rPr lang="de-DE" sz="1600" dirty="0"/>
              <a:t>Analytical Evaluations</a:t>
            </a:r>
            <a:endParaRPr lang="de-DE" dirty="0"/>
          </a:p>
        </p:txBody>
      </p:sp>
      <p:sp>
        <p:nvSpPr>
          <p:cNvPr id="37" name="TextBox 18">
            <a:extLst>
              <a:ext uri="{FF2B5EF4-FFF2-40B4-BE49-F238E27FC236}">
                <a16:creationId xmlns:a16="http://schemas.microsoft.com/office/drawing/2014/main" id="{D72BCB4D-6E55-5220-7D3F-44ED5C86B00D}"/>
              </a:ext>
            </a:extLst>
          </p:cNvPr>
          <p:cNvSpPr txBox="1"/>
          <p:nvPr/>
        </p:nvSpPr>
        <p:spPr>
          <a:xfrm>
            <a:off x="656169" y="5716492"/>
            <a:ext cx="2313717" cy="338554"/>
          </a:xfrm>
          <a:prstGeom prst="rect">
            <a:avLst/>
          </a:prstGeom>
          <a:noFill/>
        </p:spPr>
        <p:txBody>
          <a:bodyPr wrap="square" rtlCol="0">
            <a:spAutoFit/>
          </a:bodyPr>
          <a:lstStyle/>
          <a:p>
            <a:r>
              <a:rPr lang="de-DE" sz="1600" dirty="0" err="1"/>
              <a:t>Empirical</a:t>
            </a:r>
            <a:r>
              <a:rPr lang="de-DE" sz="1600" dirty="0"/>
              <a:t> Evaluations</a:t>
            </a:r>
            <a:endParaRPr lang="de-DE" dirty="0"/>
          </a:p>
        </p:txBody>
      </p:sp>
      <p:sp>
        <p:nvSpPr>
          <p:cNvPr id="38" name="TextBox 20">
            <a:extLst>
              <a:ext uri="{FF2B5EF4-FFF2-40B4-BE49-F238E27FC236}">
                <a16:creationId xmlns:a16="http://schemas.microsoft.com/office/drawing/2014/main" id="{FFB3819E-2E6E-7A4E-E86F-646C06B393AF}"/>
              </a:ext>
            </a:extLst>
          </p:cNvPr>
          <p:cNvSpPr txBox="1"/>
          <p:nvPr/>
        </p:nvSpPr>
        <p:spPr>
          <a:xfrm>
            <a:off x="3033942" y="5063095"/>
            <a:ext cx="8462729" cy="493416"/>
          </a:xfrm>
          <a:prstGeom prst="rect">
            <a:avLst/>
          </a:prstGeom>
          <a:solidFill>
            <a:schemeClr val="accent1">
              <a:lumMod val="20000"/>
              <a:lumOff val="80000"/>
            </a:schemeClr>
          </a:solidFill>
        </p:spPr>
        <p:txBody>
          <a:bodyPr wrap="square" rtlCol="0" anchor="ctr">
            <a:noAutofit/>
          </a:bodyPr>
          <a:lstStyle/>
          <a:p>
            <a:pPr algn="ctr"/>
            <a:r>
              <a:rPr lang="en-US" sz="1400" dirty="0"/>
              <a:t>Data </a:t>
            </a:r>
            <a:r>
              <a:rPr lang="en-US" sz="1400"/>
              <a:t>or model-driven </a:t>
            </a:r>
            <a:r>
              <a:rPr lang="en-US" sz="1400" dirty="0"/>
              <a:t>analyses</a:t>
            </a:r>
          </a:p>
        </p:txBody>
      </p:sp>
      <p:sp>
        <p:nvSpPr>
          <p:cNvPr id="39" name="TextBox 20">
            <a:extLst>
              <a:ext uri="{FF2B5EF4-FFF2-40B4-BE49-F238E27FC236}">
                <a16:creationId xmlns:a16="http://schemas.microsoft.com/office/drawing/2014/main" id="{D11B7E01-1D05-D909-2747-47EC0181280B}"/>
              </a:ext>
            </a:extLst>
          </p:cNvPr>
          <p:cNvSpPr txBox="1"/>
          <p:nvPr/>
        </p:nvSpPr>
        <p:spPr>
          <a:xfrm>
            <a:off x="3033941" y="5635922"/>
            <a:ext cx="8462734" cy="493416"/>
          </a:xfrm>
          <a:prstGeom prst="rect">
            <a:avLst/>
          </a:prstGeom>
          <a:solidFill>
            <a:schemeClr val="accent1">
              <a:lumMod val="20000"/>
              <a:lumOff val="80000"/>
            </a:schemeClr>
          </a:solidFill>
        </p:spPr>
        <p:txBody>
          <a:bodyPr wrap="square" rtlCol="0" anchor="ctr">
            <a:noAutofit/>
          </a:bodyPr>
          <a:lstStyle/>
          <a:p>
            <a:pPr algn="ctr"/>
            <a:r>
              <a:rPr lang="en-US" sz="1400" dirty="0"/>
              <a:t>Observations &amp; measures in experimental user studies</a:t>
            </a:r>
          </a:p>
        </p:txBody>
      </p:sp>
      <p:sp>
        <p:nvSpPr>
          <p:cNvPr id="40" name="Textfeld 39">
            <a:extLst>
              <a:ext uri="{FF2B5EF4-FFF2-40B4-BE49-F238E27FC236}">
                <a16:creationId xmlns:a16="http://schemas.microsoft.com/office/drawing/2014/main" id="{DBDC6922-2604-E64D-ADB0-D822C130B88E}"/>
              </a:ext>
            </a:extLst>
          </p:cNvPr>
          <p:cNvSpPr txBox="1"/>
          <p:nvPr/>
        </p:nvSpPr>
        <p:spPr>
          <a:xfrm>
            <a:off x="5510174" y="2887128"/>
            <a:ext cx="3141701" cy="338554"/>
          </a:xfrm>
          <a:prstGeom prst="rect">
            <a:avLst/>
          </a:prstGeom>
          <a:solidFill>
            <a:schemeClr val="accent4"/>
          </a:solidFill>
        </p:spPr>
        <p:txBody>
          <a:bodyPr wrap="square">
            <a:spAutoFit/>
          </a:bodyPr>
          <a:lstStyle/>
          <a:p>
            <a:pPr algn="ctr"/>
            <a:r>
              <a:rPr lang="de-DE" sz="1600" i="1" dirty="0"/>
              <a:t>   „</a:t>
            </a:r>
            <a:r>
              <a:rPr lang="de-DE" sz="1600" i="1" dirty="0" err="1"/>
              <a:t>How</a:t>
            </a:r>
            <a:r>
              <a:rPr lang="de-DE" sz="1600" i="1" dirty="0"/>
              <a:t> </a:t>
            </a:r>
            <a:r>
              <a:rPr lang="de-DE" sz="1600" i="1" dirty="0" err="1"/>
              <a:t>to</a:t>
            </a:r>
            <a:r>
              <a:rPr lang="de-DE" sz="1600" i="1" dirty="0"/>
              <a:t> </a:t>
            </a:r>
            <a:r>
              <a:rPr lang="de-DE" sz="1600" i="1" dirty="0" err="1"/>
              <a:t>improve</a:t>
            </a:r>
            <a:r>
              <a:rPr lang="de-DE" sz="1600" i="1" dirty="0"/>
              <a:t> </a:t>
            </a:r>
            <a:r>
              <a:rPr lang="de-DE" sz="1600" i="1" dirty="0" err="1"/>
              <a:t>it</a:t>
            </a:r>
            <a:r>
              <a:rPr lang="de-DE" sz="1600" i="1" dirty="0"/>
              <a:t>?“</a:t>
            </a:r>
          </a:p>
        </p:txBody>
      </p:sp>
      <p:sp>
        <p:nvSpPr>
          <p:cNvPr id="50" name="Textfeld 49">
            <a:extLst>
              <a:ext uri="{FF2B5EF4-FFF2-40B4-BE49-F238E27FC236}">
                <a16:creationId xmlns:a16="http://schemas.microsoft.com/office/drawing/2014/main" id="{68026B24-AFF7-C666-B744-1D228D88AC93}"/>
              </a:ext>
            </a:extLst>
          </p:cNvPr>
          <p:cNvSpPr txBox="1"/>
          <p:nvPr/>
        </p:nvSpPr>
        <p:spPr>
          <a:xfrm>
            <a:off x="3033941" y="2092569"/>
            <a:ext cx="4179970" cy="537940"/>
          </a:xfrm>
          <a:prstGeom prst="rect">
            <a:avLst/>
          </a:prstGeom>
          <a:solidFill>
            <a:schemeClr val="accent1"/>
          </a:solidFill>
        </p:spPr>
        <p:txBody>
          <a:bodyPr wrap="square" anchor="ctr">
            <a:noAutofit/>
          </a:bodyPr>
          <a:lstStyle/>
          <a:p>
            <a:pPr algn="ctr"/>
            <a:r>
              <a:rPr lang="de-DE" b="1" dirty="0">
                <a:solidFill>
                  <a:schemeClr val="bg1"/>
                </a:solidFill>
              </a:rPr>
              <a:t>Formative</a:t>
            </a:r>
          </a:p>
        </p:txBody>
      </p:sp>
      <p:sp>
        <p:nvSpPr>
          <p:cNvPr id="51" name="Textfeld 50">
            <a:extLst>
              <a:ext uri="{FF2B5EF4-FFF2-40B4-BE49-F238E27FC236}">
                <a16:creationId xmlns:a16="http://schemas.microsoft.com/office/drawing/2014/main" id="{ECD90402-977A-F5B7-9CAD-226F6543AB68}"/>
              </a:ext>
            </a:extLst>
          </p:cNvPr>
          <p:cNvSpPr txBox="1"/>
          <p:nvPr/>
        </p:nvSpPr>
        <p:spPr>
          <a:xfrm>
            <a:off x="7213911" y="2092569"/>
            <a:ext cx="4257861" cy="537940"/>
          </a:xfrm>
          <a:prstGeom prst="rect">
            <a:avLst/>
          </a:prstGeom>
          <a:solidFill>
            <a:schemeClr val="accent1"/>
          </a:solidFill>
        </p:spPr>
        <p:txBody>
          <a:bodyPr wrap="square" anchor="ctr">
            <a:noAutofit/>
          </a:bodyPr>
          <a:lstStyle/>
          <a:p>
            <a:pPr algn="ctr"/>
            <a:r>
              <a:rPr lang="de-DE" b="1" dirty="0">
                <a:solidFill>
                  <a:schemeClr val="bg1"/>
                </a:solidFill>
              </a:rPr>
              <a:t>Summative</a:t>
            </a:r>
          </a:p>
        </p:txBody>
      </p:sp>
      <p:sp>
        <p:nvSpPr>
          <p:cNvPr id="6" name="TextBox 27">
            <a:extLst>
              <a:ext uri="{FF2B5EF4-FFF2-40B4-BE49-F238E27FC236}">
                <a16:creationId xmlns:a16="http://schemas.microsoft.com/office/drawing/2014/main" id="{65D4B223-76D2-5E01-0B6A-60E58896619C}"/>
              </a:ext>
            </a:extLst>
          </p:cNvPr>
          <p:cNvSpPr txBox="1"/>
          <p:nvPr/>
        </p:nvSpPr>
        <p:spPr>
          <a:xfrm>
            <a:off x="6545868" y="1642561"/>
            <a:ext cx="1336086" cy="307777"/>
          </a:xfrm>
          <a:prstGeom prst="rect">
            <a:avLst/>
          </a:prstGeom>
          <a:noFill/>
        </p:spPr>
        <p:txBody>
          <a:bodyPr wrap="square" rtlCol="0">
            <a:spAutoFit/>
          </a:bodyPr>
          <a:lstStyle/>
          <a:p>
            <a:pPr algn="ctr"/>
            <a:r>
              <a:rPr lang="de-DE" sz="1400" b="1" dirty="0"/>
              <a:t>prototype</a:t>
            </a:r>
          </a:p>
        </p:txBody>
      </p:sp>
      <p:sp>
        <p:nvSpPr>
          <p:cNvPr id="7" name="TextBox 27">
            <a:extLst>
              <a:ext uri="{FF2B5EF4-FFF2-40B4-BE49-F238E27FC236}">
                <a16:creationId xmlns:a16="http://schemas.microsoft.com/office/drawing/2014/main" id="{35D78393-60C8-32E4-65DC-3A0E1108E000}"/>
              </a:ext>
            </a:extLst>
          </p:cNvPr>
          <p:cNvSpPr txBox="1"/>
          <p:nvPr/>
        </p:nvSpPr>
        <p:spPr>
          <a:xfrm>
            <a:off x="10505530" y="1660632"/>
            <a:ext cx="991141" cy="307777"/>
          </a:xfrm>
          <a:prstGeom prst="rect">
            <a:avLst/>
          </a:prstGeom>
          <a:noFill/>
        </p:spPr>
        <p:txBody>
          <a:bodyPr wrap="square" rtlCol="0">
            <a:spAutoFit/>
          </a:bodyPr>
          <a:lstStyle/>
          <a:p>
            <a:pPr algn="r"/>
            <a:r>
              <a:rPr lang="de-DE" sz="1400" b="1" dirty="0"/>
              <a:t>release</a:t>
            </a:r>
          </a:p>
        </p:txBody>
      </p:sp>
      <p:sp>
        <p:nvSpPr>
          <p:cNvPr id="8" name="Bogen 7">
            <a:extLst>
              <a:ext uri="{FF2B5EF4-FFF2-40B4-BE49-F238E27FC236}">
                <a16:creationId xmlns:a16="http://schemas.microsoft.com/office/drawing/2014/main" id="{74AAA00A-FB09-CFDF-E197-41358C8A5502}"/>
              </a:ext>
            </a:extLst>
          </p:cNvPr>
          <p:cNvSpPr/>
          <p:nvPr/>
        </p:nvSpPr>
        <p:spPr>
          <a:xfrm>
            <a:off x="3494156" y="985595"/>
            <a:ext cx="7562573" cy="1096610"/>
          </a:xfrm>
          <a:prstGeom prst="arc">
            <a:avLst>
              <a:gd name="adj1" fmla="val 10857180"/>
              <a:gd name="adj2" fmla="val 21549753"/>
            </a:avLst>
          </a:prstGeom>
          <a:ln w="38100">
            <a:prstDash val="sysDash"/>
            <a:headEnd type="triangle" w="med"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Box 27">
            <a:extLst>
              <a:ext uri="{FF2B5EF4-FFF2-40B4-BE49-F238E27FC236}">
                <a16:creationId xmlns:a16="http://schemas.microsoft.com/office/drawing/2014/main" id="{CF62EC5E-1FEF-2257-B4EE-30601DE1C6A8}"/>
              </a:ext>
            </a:extLst>
          </p:cNvPr>
          <p:cNvSpPr txBox="1"/>
          <p:nvPr/>
        </p:nvSpPr>
        <p:spPr>
          <a:xfrm>
            <a:off x="6096000" y="1011734"/>
            <a:ext cx="2017865" cy="307777"/>
          </a:xfrm>
          <a:prstGeom prst="rect">
            <a:avLst/>
          </a:prstGeom>
          <a:noFill/>
        </p:spPr>
        <p:txBody>
          <a:bodyPr wrap="square" rtlCol="0">
            <a:spAutoFit/>
          </a:bodyPr>
          <a:lstStyle/>
          <a:p>
            <a:pPr algn="ctr"/>
            <a:r>
              <a:rPr lang="de-DE" sz="1400" dirty="0" err="1"/>
              <a:t>iterate</a:t>
            </a:r>
            <a:r>
              <a:rPr lang="de-DE" sz="1400" dirty="0"/>
              <a:t>, </a:t>
            </a:r>
            <a:r>
              <a:rPr lang="de-DE" sz="1400" dirty="0" err="1"/>
              <a:t>if</a:t>
            </a:r>
            <a:r>
              <a:rPr lang="de-DE" sz="1400" dirty="0"/>
              <a:t> </a:t>
            </a:r>
            <a:r>
              <a:rPr lang="de-DE" sz="1400" dirty="0" err="1"/>
              <a:t>required</a:t>
            </a:r>
            <a:endParaRPr lang="de-DE" sz="1400" dirty="0"/>
          </a:p>
        </p:txBody>
      </p:sp>
      <p:sp>
        <p:nvSpPr>
          <p:cNvPr id="15" name="TextBox 27">
            <a:extLst>
              <a:ext uri="{FF2B5EF4-FFF2-40B4-BE49-F238E27FC236}">
                <a16:creationId xmlns:a16="http://schemas.microsoft.com/office/drawing/2014/main" id="{7B7082A9-7255-4F9F-7482-27E5FACFA0A4}"/>
              </a:ext>
            </a:extLst>
          </p:cNvPr>
          <p:cNvSpPr txBox="1"/>
          <p:nvPr/>
        </p:nvSpPr>
        <p:spPr>
          <a:xfrm>
            <a:off x="4635428" y="1660632"/>
            <a:ext cx="1373950" cy="307777"/>
          </a:xfrm>
          <a:prstGeom prst="rect">
            <a:avLst/>
          </a:prstGeom>
          <a:noFill/>
        </p:spPr>
        <p:txBody>
          <a:bodyPr wrap="square" rtlCol="0">
            <a:spAutoFit/>
          </a:bodyPr>
          <a:lstStyle/>
          <a:p>
            <a:pPr algn="ctr"/>
            <a:r>
              <a:rPr lang="de-DE" sz="1400" b="1" dirty="0"/>
              <a:t>design</a:t>
            </a:r>
          </a:p>
        </p:txBody>
      </p:sp>
      <p:sp>
        <p:nvSpPr>
          <p:cNvPr id="22" name="TextBox 27">
            <a:extLst>
              <a:ext uri="{FF2B5EF4-FFF2-40B4-BE49-F238E27FC236}">
                <a16:creationId xmlns:a16="http://schemas.microsoft.com/office/drawing/2014/main" id="{498685ED-FACC-3E18-5437-453F57190ECA}"/>
              </a:ext>
            </a:extLst>
          </p:cNvPr>
          <p:cNvSpPr txBox="1"/>
          <p:nvPr/>
        </p:nvSpPr>
        <p:spPr>
          <a:xfrm>
            <a:off x="8536630" y="1660632"/>
            <a:ext cx="1612421" cy="307777"/>
          </a:xfrm>
          <a:prstGeom prst="rect">
            <a:avLst/>
          </a:prstGeom>
          <a:noFill/>
        </p:spPr>
        <p:txBody>
          <a:bodyPr wrap="square" rtlCol="0">
            <a:spAutoFit/>
          </a:bodyPr>
          <a:lstStyle/>
          <a:p>
            <a:pPr algn="ctr"/>
            <a:r>
              <a:rPr lang="de-DE" sz="1400" b="1" dirty="0" err="1"/>
              <a:t>implementation</a:t>
            </a:r>
            <a:endParaRPr lang="de-DE" sz="1400" b="1" dirty="0"/>
          </a:p>
        </p:txBody>
      </p:sp>
      <p:sp>
        <p:nvSpPr>
          <p:cNvPr id="23" name="Ellipse 22">
            <a:extLst>
              <a:ext uri="{FF2B5EF4-FFF2-40B4-BE49-F238E27FC236}">
                <a16:creationId xmlns:a16="http://schemas.microsoft.com/office/drawing/2014/main" id="{60762578-975D-0520-C62B-AF515A01E43C}"/>
              </a:ext>
            </a:extLst>
          </p:cNvPr>
          <p:cNvSpPr/>
          <p:nvPr/>
        </p:nvSpPr>
        <p:spPr>
          <a:xfrm>
            <a:off x="6747607" y="2137020"/>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28" name="Ellipse 27">
            <a:extLst>
              <a:ext uri="{FF2B5EF4-FFF2-40B4-BE49-F238E27FC236}">
                <a16:creationId xmlns:a16="http://schemas.microsoft.com/office/drawing/2014/main" id="{0938528E-A1E0-E8BE-6A56-0CB864C9FBEA}"/>
              </a:ext>
            </a:extLst>
          </p:cNvPr>
          <p:cNvSpPr/>
          <p:nvPr/>
        </p:nvSpPr>
        <p:spPr>
          <a:xfrm>
            <a:off x="8197381" y="2127471"/>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29" name="Ellipse 28">
            <a:extLst>
              <a:ext uri="{FF2B5EF4-FFF2-40B4-BE49-F238E27FC236}">
                <a16:creationId xmlns:a16="http://schemas.microsoft.com/office/drawing/2014/main" id="{5961FCDF-10D8-6A0F-61FD-BD5277C9D053}"/>
              </a:ext>
            </a:extLst>
          </p:cNvPr>
          <p:cNvSpPr/>
          <p:nvPr/>
        </p:nvSpPr>
        <p:spPr>
          <a:xfrm>
            <a:off x="10061824" y="2131101"/>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30" name="Ellipse 29">
            <a:extLst>
              <a:ext uri="{FF2B5EF4-FFF2-40B4-BE49-F238E27FC236}">
                <a16:creationId xmlns:a16="http://schemas.microsoft.com/office/drawing/2014/main" id="{75536808-1460-8827-1B6D-26CD7D482663}"/>
              </a:ext>
            </a:extLst>
          </p:cNvPr>
          <p:cNvSpPr/>
          <p:nvPr/>
        </p:nvSpPr>
        <p:spPr>
          <a:xfrm>
            <a:off x="10836486" y="2137020"/>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
        <p:nvSpPr>
          <p:cNvPr id="31" name="TextBox 20">
            <a:extLst>
              <a:ext uri="{FF2B5EF4-FFF2-40B4-BE49-F238E27FC236}">
                <a16:creationId xmlns:a16="http://schemas.microsoft.com/office/drawing/2014/main" id="{5C054135-4444-7C3D-6E50-2BFBAD775890}"/>
              </a:ext>
            </a:extLst>
          </p:cNvPr>
          <p:cNvSpPr txBox="1"/>
          <p:nvPr/>
        </p:nvSpPr>
        <p:spPr>
          <a:xfrm>
            <a:off x="3033942" y="5063095"/>
            <a:ext cx="8462729" cy="493416"/>
          </a:xfrm>
          <a:prstGeom prst="rect">
            <a:avLst/>
          </a:prstGeom>
          <a:solidFill>
            <a:srgbClr val="C00000"/>
          </a:solidFill>
        </p:spPr>
        <p:txBody>
          <a:bodyPr wrap="square" rtlCol="0" anchor="ctr">
            <a:noAutofit/>
          </a:bodyPr>
          <a:lstStyle/>
          <a:p>
            <a:pPr algn="ctr"/>
            <a:r>
              <a:rPr lang="en-US" sz="1400" dirty="0">
                <a:solidFill>
                  <a:schemeClr val="bg1"/>
                </a:solidFill>
              </a:rPr>
              <a:t>Data </a:t>
            </a:r>
            <a:r>
              <a:rPr lang="en-US" sz="1400">
                <a:solidFill>
                  <a:schemeClr val="bg1"/>
                </a:solidFill>
              </a:rPr>
              <a:t>or model-driven </a:t>
            </a:r>
            <a:r>
              <a:rPr lang="en-US" sz="1400" dirty="0">
                <a:solidFill>
                  <a:schemeClr val="bg1"/>
                </a:solidFill>
              </a:rPr>
              <a:t>analyses</a:t>
            </a:r>
          </a:p>
        </p:txBody>
      </p:sp>
      <p:sp>
        <p:nvSpPr>
          <p:cNvPr id="32" name="Textfeld 31">
            <a:extLst>
              <a:ext uri="{FF2B5EF4-FFF2-40B4-BE49-F238E27FC236}">
                <a16:creationId xmlns:a16="http://schemas.microsoft.com/office/drawing/2014/main" id="{9BCBF00F-3FDB-907E-F157-C7CA90406FE6}"/>
              </a:ext>
            </a:extLst>
          </p:cNvPr>
          <p:cNvSpPr txBox="1"/>
          <p:nvPr/>
        </p:nvSpPr>
        <p:spPr>
          <a:xfrm>
            <a:off x="4058619" y="5306170"/>
            <a:ext cx="1502115" cy="253916"/>
          </a:xfrm>
          <a:prstGeom prst="rect">
            <a:avLst/>
          </a:prstGeom>
          <a:solidFill>
            <a:schemeClr val="accent4"/>
          </a:solidFill>
        </p:spPr>
        <p:txBody>
          <a:bodyPr wrap="none" lIns="108000" rIns="108000" rtlCol="0">
            <a:spAutoFit/>
          </a:bodyPr>
          <a:lstStyle/>
          <a:p>
            <a:r>
              <a:rPr lang="de-DE" sz="1050" dirty="0" err="1">
                <a:solidFill>
                  <a:schemeClr val="bg1"/>
                </a:solidFill>
              </a:rPr>
              <a:t>Requirement</a:t>
            </a:r>
            <a:r>
              <a:rPr lang="de-DE" sz="1050" dirty="0">
                <a:solidFill>
                  <a:schemeClr val="bg1"/>
                </a:solidFill>
              </a:rPr>
              <a:t> </a:t>
            </a:r>
            <a:r>
              <a:rPr lang="de-DE" sz="1050" dirty="0" err="1">
                <a:solidFill>
                  <a:schemeClr val="bg1"/>
                </a:solidFill>
              </a:rPr>
              <a:t>analysis</a:t>
            </a:r>
            <a:endParaRPr lang="de-DE" sz="1050" dirty="0">
              <a:solidFill>
                <a:schemeClr val="bg1"/>
              </a:solidFill>
            </a:endParaRPr>
          </a:p>
        </p:txBody>
      </p:sp>
      <p:sp>
        <p:nvSpPr>
          <p:cNvPr id="33" name="Textfeld 32">
            <a:extLst>
              <a:ext uri="{FF2B5EF4-FFF2-40B4-BE49-F238E27FC236}">
                <a16:creationId xmlns:a16="http://schemas.microsoft.com/office/drawing/2014/main" id="{5E71FFAE-77E1-189B-1880-45776E1B49EB}"/>
              </a:ext>
            </a:extLst>
          </p:cNvPr>
          <p:cNvSpPr txBox="1"/>
          <p:nvPr/>
        </p:nvSpPr>
        <p:spPr>
          <a:xfrm>
            <a:off x="3858094" y="5047433"/>
            <a:ext cx="933516" cy="253916"/>
          </a:xfrm>
          <a:prstGeom prst="rect">
            <a:avLst/>
          </a:prstGeom>
          <a:solidFill>
            <a:schemeClr val="accent6"/>
          </a:solidFill>
        </p:spPr>
        <p:txBody>
          <a:bodyPr wrap="square" lIns="36000" rIns="36000" rtlCol="0">
            <a:spAutoFit/>
          </a:bodyPr>
          <a:lstStyle/>
          <a:p>
            <a:pPr algn="ctr"/>
            <a:r>
              <a:rPr lang="de-DE" sz="1050" dirty="0" err="1">
                <a:solidFill>
                  <a:schemeClr val="bg1"/>
                </a:solidFill>
              </a:rPr>
              <a:t>Ethnography</a:t>
            </a:r>
            <a:endParaRPr lang="de-DE" sz="1050" dirty="0">
              <a:solidFill>
                <a:schemeClr val="bg1"/>
              </a:solidFill>
            </a:endParaRPr>
          </a:p>
        </p:txBody>
      </p:sp>
      <p:sp>
        <p:nvSpPr>
          <p:cNvPr id="41" name="Textfeld 40">
            <a:extLst>
              <a:ext uri="{FF2B5EF4-FFF2-40B4-BE49-F238E27FC236}">
                <a16:creationId xmlns:a16="http://schemas.microsoft.com/office/drawing/2014/main" id="{D0A63ED8-E1B2-F300-B00F-0817A4127648}"/>
              </a:ext>
            </a:extLst>
          </p:cNvPr>
          <p:cNvSpPr txBox="1"/>
          <p:nvPr/>
        </p:nvSpPr>
        <p:spPr>
          <a:xfrm>
            <a:off x="4758281" y="5047433"/>
            <a:ext cx="720316" cy="253916"/>
          </a:xfrm>
          <a:prstGeom prst="rect">
            <a:avLst/>
          </a:prstGeom>
          <a:solidFill>
            <a:schemeClr val="accent6"/>
          </a:solidFill>
        </p:spPr>
        <p:txBody>
          <a:bodyPr wrap="square" lIns="36000" rIns="36000" rtlCol="0">
            <a:spAutoFit/>
          </a:bodyPr>
          <a:lstStyle/>
          <a:p>
            <a:pPr algn="ctr"/>
            <a:r>
              <a:rPr lang="de-DE" sz="1050" dirty="0">
                <a:solidFill>
                  <a:schemeClr val="bg1"/>
                </a:solidFill>
              </a:rPr>
              <a:t>Personas</a:t>
            </a:r>
          </a:p>
        </p:txBody>
      </p:sp>
      <p:sp>
        <p:nvSpPr>
          <p:cNvPr id="42" name="Textfeld 41">
            <a:extLst>
              <a:ext uri="{FF2B5EF4-FFF2-40B4-BE49-F238E27FC236}">
                <a16:creationId xmlns:a16="http://schemas.microsoft.com/office/drawing/2014/main" id="{AD13BB88-EEA7-99AE-1F4F-3C6A46F7404D}"/>
              </a:ext>
            </a:extLst>
          </p:cNvPr>
          <p:cNvSpPr txBox="1"/>
          <p:nvPr/>
        </p:nvSpPr>
        <p:spPr>
          <a:xfrm>
            <a:off x="5445268" y="5047433"/>
            <a:ext cx="1698148" cy="253916"/>
          </a:xfrm>
          <a:prstGeom prst="rect">
            <a:avLst/>
          </a:prstGeom>
          <a:solidFill>
            <a:schemeClr val="accent6"/>
          </a:solidFill>
        </p:spPr>
        <p:txBody>
          <a:bodyPr wrap="square" lIns="36000" rIns="36000" rtlCol="0">
            <a:spAutoFit/>
          </a:bodyPr>
          <a:lstStyle/>
          <a:p>
            <a:pPr algn="ctr"/>
            <a:r>
              <a:rPr lang="de-DE" sz="1050" dirty="0" err="1">
                <a:solidFill>
                  <a:schemeClr val="bg1"/>
                </a:solidFill>
              </a:rPr>
              <a:t>Cognitive</a:t>
            </a:r>
            <a:r>
              <a:rPr lang="de-DE" sz="1050" dirty="0">
                <a:solidFill>
                  <a:schemeClr val="bg1"/>
                </a:solidFill>
              </a:rPr>
              <a:t> Task Analysis</a:t>
            </a:r>
          </a:p>
        </p:txBody>
      </p:sp>
      <p:sp>
        <p:nvSpPr>
          <p:cNvPr id="43" name="Textfeld 42">
            <a:extLst>
              <a:ext uri="{FF2B5EF4-FFF2-40B4-BE49-F238E27FC236}">
                <a16:creationId xmlns:a16="http://schemas.microsoft.com/office/drawing/2014/main" id="{A5C9FEE3-D8AD-ABC1-E145-A3CD12088685}"/>
              </a:ext>
            </a:extLst>
          </p:cNvPr>
          <p:cNvSpPr txBox="1"/>
          <p:nvPr/>
        </p:nvSpPr>
        <p:spPr>
          <a:xfrm>
            <a:off x="5553670" y="5306170"/>
            <a:ext cx="599624" cy="253916"/>
          </a:xfrm>
          <a:prstGeom prst="rect">
            <a:avLst/>
          </a:prstGeom>
          <a:solidFill>
            <a:schemeClr val="accent4"/>
          </a:solidFill>
        </p:spPr>
        <p:txBody>
          <a:bodyPr wrap="none" lIns="108000" rIns="108000" rtlCol="0">
            <a:spAutoFit/>
          </a:bodyPr>
          <a:lstStyle/>
          <a:p>
            <a:r>
              <a:rPr lang="de-DE" sz="1050" dirty="0">
                <a:solidFill>
                  <a:schemeClr val="bg1"/>
                </a:solidFill>
              </a:rPr>
              <a:t>GOMS</a:t>
            </a:r>
          </a:p>
        </p:txBody>
      </p:sp>
      <p:sp>
        <p:nvSpPr>
          <p:cNvPr id="44" name="Textfeld 43">
            <a:extLst>
              <a:ext uri="{FF2B5EF4-FFF2-40B4-BE49-F238E27FC236}">
                <a16:creationId xmlns:a16="http://schemas.microsoft.com/office/drawing/2014/main" id="{F7E519C0-1E1D-BC76-3246-7140E26DF5AD}"/>
              </a:ext>
            </a:extLst>
          </p:cNvPr>
          <p:cNvSpPr txBox="1"/>
          <p:nvPr/>
        </p:nvSpPr>
        <p:spPr>
          <a:xfrm>
            <a:off x="6146230" y="5306170"/>
            <a:ext cx="492223" cy="253916"/>
          </a:xfrm>
          <a:prstGeom prst="rect">
            <a:avLst/>
          </a:prstGeom>
          <a:solidFill>
            <a:schemeClr val="accent4"/>
          </a:solidFill>
        </p:spPr>
        <p:txBody>
          <a:bodyPr wrap="none" lIns="108000" rIns="108000" rtlCol="0">
            <a:spAutoFit/>
          </a:bodyPr>
          <a:lstStyle/>
          <a:p>
            <a:r>
              <a:rPr lang="de-DE" sz="1050" dirty="0">
                <a:solidFill>
                  <a:schemeClr val="bg1"/>
                </a:solidFill>
              </a:rPr>
              <a:t>KLM</a:t>
            </a:r>
          </a:p>
        </p:txBody>
      </p:sp>
      <p:sp>
        <p:nvSpPr>
          <p:cNvPr id="45" name="Textfeld 44">
            <a:extLst>
              <a:ext uri="{FF2B5EF4-FFF2-40B4-BE49-F238E27FC236}">
                <a16:creationId xmlns:a16="http://schemas.microsoft.com/office/drawing/2014/main" id="{D0A78F7E-EA01-4D46-293C-D1F58FE3AA6C}"/>
              </a:ext>
            </a:extLst>
          </p:cNvPr>
          <p:cNvSpPr txBox="1"/>
          <p:nvPr/>
        </p:nvSpPr>
        <p:spPr>
          <a:xfrm>
            <a:off x="6631389" y="5306170"/>
            <a:ext cx="787176" cy="253916"/>
          </a:xfrm>
          <a:prstGeom prst="rect">
            <a:avLst/>
          </a:prstGeom>
          <a:solidFill>
            <a:schemeClr val="accent4"/>
          </a:solidFill>
        </p:spPr>
        <p:txBody>
          <a:bodyPr wrap="none" lIns="108000" rIns="108000" rtlCol="0">
            <a:spAutoFit/>
          </a:bodyPr>
          <a:lstStyle/>
          <a:p>
            <a:r>
              <a:rPr lang="de-DE" sz="1050" dirty="0" err="1">
                <a:solidFill>
                  <a:schemeClr val="bg1"/>
                </a:solidFill>
              </a:rPr>
              <a:t>Fitts</a:t>
            </a:r>
            <a:r>
              <a:rPr lang="de-DE" sz="1050" dirty="0">
                <a:solidFill>
                  <a:schemeClr val="bg1"/>
                </a:solidFill>
              </a:rPr>
              <a:t>‘ Law</a:t>
            </a:r>
          </a:p>
        </p:txBody>
      </p:sp>
      <p:sp>
        <p:nvSpPr>
          <p:cNvPr id="46" name="Textfeld 45">
            <a:extLst>
              <a:ext uri="{FF2B5EF4-FFF2-40B4-BE49-F238E27FC236}">
                <a16:creationId xmlns:a16="http://schemas.microsoft.com/office/drawing/2014/main" id="{72360182-63A5-403D-02A0-518A81E396F6}"/>
              </a:ext>
            </a:extLst>
          </p:cNvPr>
          <p:cNvSpPr txBox="1"/>
          <p:nvPr/>
        </p:nvSpPr>
        <p:spPr>
          <a:xfrm>
            <a:off x="7411501" y="5306170"/>
            <a:ext cx="992360" cy="253916"/>
          </a:xfrm>
          <a:prstGeom prst="rect">
            <a:avLst/>
          </a:prstGeom>
          <a:solidFill>
            <a:schemeClr val="accent4"/>
          </a:solidFill>
        </p:spPr>
        <p:txBody>
          <a:bodyPr wrap="none" lIns="108000" rIns="108000" rtlCol="0">
            <a:spAutoFit/>
          </a:bodyPr>
          <a:lstStyle/>
          <a:p>
            <a:r>
              <a:rPr lang="de-DE" sz="1050" dirty="0">
                <a:solidFill>
                  <a:schemeClr val="bg1"/>
                </a:solidFill>
              </a:rPr>
              <a:t>Steering Law</a:t>
            </a:r>
          </a:p>
        </p:txBody>
      </p:sp>
      <p:sp>
        <p:nvSpPr>
          <p:cNvPr id="47" name="Textfeld 46">
            <a:extLst>
              <a:ext uri="{FF2B5EF4-FFF2-40B4-BE49-F238E27FC236}">
                <a16:creationId xmlns:a16="http://schemas.microsoft.com/office/drawing/2014/main" id="{C5ABFDFF-AB02-BCFD-1DAF-00C9264F81A4}"/>
              </a:ext>
            </a:extLst>
          </p:cNvPr>
          <p:cNvSpPr txBox="1"/>
          <p:nvPr/>
        </p:nvSpPr>
        <p:spPr>
          <a:xfrm>
            <a:off x="8951236" y="5047433"/>
            <a:ext cx="1329457" cy="253916"/>
          </a:xfrm>
          <a:prstGeom prst="rect">
            <a:avLst/>
          </a:prstGeom>
          <a:solidFill>
            <a:schemeClr val="accent6"/>
          </a:solidFill>
        </p:spPr>
        <p:txBody>
          <a:bodyPr wrap="square" lIns="36000" rIns="36000" rtlCol="0">
            <a:spAutoFit/>
          </a:bodyPr>
          <a:lstStyle/>
          <a:p>
            <a:pPr algn="ctr"/>
            <a:r>
              <a:rPr lang="de-DE" sz="1050" dirty="0" err="1">
                <a:solidFill>
                  <a:schemeClr val="bg1"/>
                </a:solidFill>
              </a:rPr>
              <a:t>Thematic</a:t>
            </a:r>
            <a:r>
              <a:rPr lang="de-DE" sz="1050" dirty="0">
                <a:solidFill>
                  <a:schemeClr val="bg1"/>
                </a:solidFill>
              </a:rPr>
              <a:t> Analysis</a:t>
            </a:r>
          </a:p>
        </p:txBody>
      </p:sp>
      <p:sp>
        <p:nvSpPr>
          <p:cNvPr id="48" name="Textfeld 47">
            <a:extLst>
              <a:ext uri="{FF2B5EF4-FFF2-40B4-BE49-F238E27FC236}">
                <a16:creationId xmlns:a16="http://schemas.microsoft.com/office/drawing/2014/main" id="{3CAD4FB3-B299-51BF-5846-E8003C54DFED}"/>
              </a:ext>
            </a:extLst>
          </p:cNvPr>
          <p:cNvSpPr txBox="1"/>
          <p:nvPr/>
        </p:nvSpPr>
        <p:spPr>
          <a:xfrm>
            <a:off x="9220410" y="5306170"/>
            <a:ext cx="990757" cy="253916"/>
          </a:xfrm>
          <a:prstGeom prst="rect">
            <a:avLst/>
          </a:prstGeom>
          <a:solidFill>
            <a:schemeClr val="accent4"/>
          </a:solidFill>
        </p:spPr>
        <p:txBody>
          <a:bodyPr wrap="none" lIns="108000" rIns="108000" rtlCol="0">
            <a:spAutoFit/>
          </a:bodyPr>
          <a:lstStyle/>
          <a:p>
            <a:r>
              <a:rPr lang="de-DE" sz="1050" dirty="0" err="1">
                <a:solidFill>
                  <a:schemeClr val="bg1"/>
                </a:solidFill>
              </a:rPr>
              <a:t>Pointing</a:t>
            </a:r>
            <a:r>
              <a:rPr lang="de-DE" sz="1050" dirty="0">
                <a:solidFill>
                  <a:schemeClr val="bg1"/>
                </a:solidFill>
              </a:rPr>
              <a:t> Law</a:t>
            </a:r>
          </a:p>
        </p:txBody>
      </p:sp>
      <p:sp>
        <p:nvSpPr>
          <p:cNvPr id="49" name="Textfeld 48">
            <a:extLst>
              <a:ext uri="{FF2B5EF4-FFF2-40B4-BE49-F238E27FC236}">
                <a16:creationId xmlns:a16="http://schemas.microsoft.com/office/drawing/2014/main" id="{746AE8DA-2F8B-038B-3BF6-CCDEB98F0C15}"/>
              </a:ext>
            </a:extLst>
          </p:cNvPr>
          <p:cNvSpPr txBox="1"/>
          <p:nvPr/>
        </p:nvSpPr>
        <p:spPr>
          <a:xfrm>
            <a:off x="10247364" y="5047433"/>
            <a:ext cx="1249307" cy="253916"/>
          </a:xfrm>
          <a:prstGeom prst="rect">
            <a:avLst/>
          </a:prstGeom>
          <a:solidFill>
            <a:schemeClr val="accent6"/>
          </a:solidFill>
        </p:spPr>
        <p:txBody>
          <a:bodyPr wrap="square" lIns="36000" rIns="36000" rtlCol="0">
            <a:spAutoFit/>
          </a:bodyPr>
          <a:lstStyle/>
          <a:p>
            <a:pPr algn="ctr"/>
            <a:r>
              <a:rPr lang="de-DE" sz="1050" dirty="0" err="1">
                <a:solidFill>
                  <a:schemeClr val="bg1"/>
                </a:solidFill>
              </a:rPr>
              <a:t>Grounded</a:t>
            </a:r>
            <a:r>
              <a:rPr lang="de-DE" sz="1050" dirty="0">
                <a:solidFill>
                  <a:schemeClr val="bg1"/>
                </a:solidFill>
              </a:rPr>
              <a:t> Theory</a:t>
            </a:r>
          </a:p>
        </p:txBody>
      </p:sp>
      <p:sp>
        <p:nvSpPr>
          <p:cNvPr id="52" name="Textfeld 51">
            <a:extLst>
              <a:ext uri="{FF2B5EF4-FFF2-40B4-BE49-F238E27FC236}">
                <a16:creationId xmlns:a16="http://schemas.microsoft.com/office/drawing/2014/main" id="{5748F171-5A1F-60B7-AF46-58E7BA08A1DB}"/>
              </a:ext>
            </a:extLst>
          </p:cNvPr>
          <p:cNvSpPr txBox="1"/>
          <p:nvPr/>
        </p:nvSpPr>
        <p:spPr>
          <a:xfrm>
            <a:off x="7110087" y="5047433"/>
            <a:ext cx="1874478" cy="253916"/>
          </a:xfrm>
          <a:prstGeom prst="rect">
            <a:avLst/>
          </a:prstGeom>
          <a:solidFill>
            <a:schemeClr val="accent6"/>
          </a:solidFill>
        </p:spPr>
        <p:txBody>
          <a:bodyPr wrap="square" lIns="36000" rIns="36000" rtlCol="0">
            <a:spAutoFit/>
          </a:bodyPr>
          <a:lstStyle/>
          <a:p>
            <a:pPr algn="ctr"/>
            <a:r>
              <a:rPr lang="de-DE" sz="1050" dirty="0" err="1">
                <a:solidFill>
                  <a:schemeClr val="bg1"/>
                </a:solidFill>
              </a:rPr>
              <a:t>Hierarchical</a:t>
            </a:r>
            <a:r>
              <a:rPr lang="de-DE" sz="1050" dirty="0">
                <a:solidFill>
                  <a:schemeClr val="bg1"/>
                </a:solidFill>
              </a:rPr>
              <a:t> Task Analysis</a:t>
            </a:r>
          </a:p>
        </p:txBody>
      </p:sp>
      <p:sp>
        <p:nvSpPr>
          <p:cNvPr id="53" name="Textfeld 52">
            <a:extLst>
              <a:ext uri="{FF2B5EF4-FFF2-40B4-BE49-F238E27FC236}">
                <a16:creationId xmlns:a16="http://schemas.microsoft.com/office/drawing/2014/main" id="{4253506A-C397-E0DA-C031-6D6F757BAC04}"/>
              </a:ext>
            </a:extLst>
          </p:cNvPr>
          <p:cNvSpPr txBox="1"/>
          <p:nvPr/>
        </p:nvSpPr>
        <p:spPr>
          <a:xfrm>
            <a:off x="8396797" y="5298476"/>
            <a:ext cx="830677" cy="261610"/>
          </a:xfrm>
          <a:prstGeom prst="rect">
            <a:avLst/>
          </a:prstGeom>
          <a:solidFill>
            <a:schemeClr val="accent4"/>
          </a:solidFill>
        </p:spPr>
        <p:txBody>
          <a:bodyPr wrap="none" lIns="108000" rIns="108000" rtlCol="0">
            <a:spAutoFit/>
          </a:bodyPr>
          <a:lstStyle/>
          <a:p>
            <a:r>
              <a:rPr lang="de-DE" sz="1050" dirty="0">
                <a:solidFill>
                  <a:schemeClr val="bg1"/>
                </a:solidFill>
              </a:rPr>
              <a:t>Hicks Law</a:t>
            </a:r>
          </a:p>
        </p:txBody>
      </p:sp>
      <p:sp>
        <p:nvSpPr>
          <p:cNvPr id="54" name="Textfeld 53">
            <a:extLst>
              <a:ext uri="{FF2B5EF4-FFF2-40B4-BE49-F238E27FC236}">
                <a16:creationId xmlns:a16="http://schemas.microsoft.com/office/drawing/2014/main" id="{A0868FDA-91DE-8227-4CC5-68B7A9E3C8F1}"/>
              </a:ext>
            </a:extLst>
          </p:cNvPr>
          <p:cNvSpPr txBox="1"/>
          <p:nvPr/>
        </p:nvSpPr>
        <p:spPr>
          <a:xfrm>
            <a:off x="10204101" y="5298476"/>
            <a:ext cx="1292389" cy="261610"/>
          </a:xfrm>
          <a:prstGeom prst="rect">
            <a:avLst/>
          </a:prstGeom>
          <a:solidFill>
            <a:schemeClr val="accent4"/>
          </a:solidFill>
        </p:spPr>
        <p:txBody>
          <a:bodyPr wrap="square" lIns="108000" rIns="108000" rtlCol="0">
            <a:spAutoFit/>
          </a:bodyPr>
          <a:lstStyle/>
          <a:p>
            <a:r>
              <a:rPr lang="de-DE" sz="1050" dirty="0" err="1">
                <a:solidFill>
                  <a:schemeClr val="bg1"/>
                </a:solidFill>
              </a:rPr>
              <a:t>Miller‘s</a:t>
            </a:r>
            <a:r>
              <a:rPr lang="de-DE" sz="1050" dirty="0">
                <a:solidFill>
                  <a:schemeClr val="bg1"/>
                </a:solidFill>
              </a:rPr>
              <a:t> Law</a:t>
            </a:r>
          </a:p>
        </p:txBody>
      </p:sp>
      <p:sp>
        <p:nvSpPr>
          <p:cNvPr id="55" name="Textfeld 54">
            <a:extLst>
              <a:ext uri="{FF2B5EF4-FFF2-40B4-BE49-F238E27FC236}">
                <a16:creationId xmlns:a16="http://schemas.microsoft.com/office/drawing/2014/main" id="{774DE6A6-2095-51CB-B677-2483CCFE0F68}"/>
              </a:ext>
            </a:extLst>
          </p:cNvPr>
          <p:cNvSpPr txBox="1"/>
          <p:nvPr/>
        </p:nvSpPr>
        <p:spPr>
          <a:xfrm>
            <a:off x="3028439" y="5047433"/>
            <a:ext cx="862984" cy="253916"/>
          </a:xfrm>
          <a:prstGeom prst="rect">
            <a:avLst/>
          </a:prstGeom>
          <a:solidFill>
            <a:schemeClr val="accent6"/>
          </a:solidFill>
        </p:spPr>
        <p:txBody>
          <a:bodyPr wrap="square" lIns="72000" rIns="72000" rtlCol="0">
            <a:spAutoFit/>
          </a:bodyPr>
          <a:lstStyle/>
          <a:p>
            <a:r>
              <a:rPr lang="de-DE" sz="1050" dirty="0">
                <a:solidFill>
                  <a:schemeClr val="bg1"/>
                </a:solidFill>
              </a:rPr>
              <a:t>Data-Driven:</a:t>
            </a:r>
          </a:p>
        </p:txBody>
      </p:sp>
      <p:sp>
        <p:nvSpPr>
          <p:cNvPr id="56" name="Textfeld 55">
            <a:extLst>
              <a:ext uri="{FF2B5EF4-FFF2-40B4-BE49-F238E27FC236}">
                <a16:creationId xmlns:a16="http://schemas.microsoft.com/office/drawing/2014/main" id="{7B22F676-A08D-1155-98DE-BE98FED1D706}"/>
              </a:ext>
            </a:extLst>
          </p:cNvPr>
          <p:cNvSpPr txBox="1"/>
          <p:nvPr/>
        </p:nvSpPr>
        <p:spPr>
          <a:xfrm>
            <a:off x="3028439" y="5306170"/>
            <a:ext cx="1109948" cy="253916"/>
          </a:xfrm>
          <a:prstGeom prst="rect">
            <a:avLst/>
          </a:prstGeom>
          <a:solidFill>
            <a:schemeClr val="accent4"/>
          </a:solidFill>
        </p:spPr>
        <p:txBody>
          <a:bodyPr wrap="none" lIns="72000" rIns="216000" rtlCol="0">
            <a:spAutoFit/>
          </a:bodyPr>
          <a:lstStyle/>
          <a:p>
            <a:r>
              <a:rPr lang="de-DE" sz="1050" dirty="0">
                <a:solidFill>
                  <a:schemeClr val="bg1"/>
                </a:solidFill>
              </a:rPr>
              <a:t>Model-Driven:</a:t>
            </a:r>
          </a:p>
        </p:txBody>
      </p:sp>
      <p:sp>
        <p:nvSpPr>
          <p:cNvPr id="57" name="TextBox 20">
            <a:extLst>
              <a:ext uri="{FF2B5EF4-FFF2-40B4-BE49-F238E27FC236}">
                <a16:creationId xmlns:a16="http://schemas.microsoft.com/office/drawing/2014/main" id="{A7B0D4AE-0915-B9F1-EE92-B7D1F0F897F0}"/>
              </a:ext>
            </a:extLst>
          </p:cNvPr>
          <p:cNvSpPr txBox="1"/>
          <p:nvPr/>
        </p:nvSpPr>
        <p:spPr>
          <a:xfrm>
            <a:off x="3033756" y="5638300"/>
            <a:ext cx="8462734" cy="493416"/>
          </a:xfrm>
          <a:prstGeom prst="rect">
            <a:avLst/>
          </a:prstGeom>
          <a:solidFill>
            <a:srgbClr val="C00000"/>
          </a:solidFill>
        </p:spPr>
        <p:txBody>
          <a:bodyPr wrap="square" rtlCol="0" anchor="ctr">
            <a:noAutofit/>
          </a:bodyPr>
          <a:lstStyle/>
          <a:p>
            <a:pPr algn="ctr"/>
            <a:r>
              <a:rPr lang="en-US" sz="1400" dirty="0">
                <a:solidFill>
                  <a:schemeClr val="bg1"/>
                </a:solidFill>
              </a:rPr>
              <a:t>Observations &amp; measures in experimental user studies</a:t>
            </a:r>
          </a:p>
        </p:txBody>
      </p:sp>
      <p:sp>
        <p:nvSpPr>
          <p:cNvPr id="58" name="Ellipse 57">
            <a:extLst>
              <a:ext uri="{FF2B5EF4-FFF2-40B4-BE49-F238E27FC236}">
                <a16:creationId xmlns:a16="http://schemas.microsoft.com/office/drawing/2014/main" id="{9CDD2B6A-5884-FD01-70F9-391FD4436D72}"/>
              </a:ext>
            </a:extLst>
          </p:cNvPr>
          <p:cNvSpPr/>
          <p:nvPr/>
        </p:nvSpPr>
        <p:spPr>
          <a:xfrm>
            <a:off x="7486673" y="2137020"/>
            <a:ext cx="440486" cy="447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100" b="1" dirty="0">
                <a:solidFill>
                  <a:schemeClr val="tx1"/>
                </a:solidFill>
              </a:rPr>
              <a:t>Test</a:t>
            </a:r>
          </a:p>
        </p:txBody>
      </p:sp>
    </p:spTree>
    <p:extLst>
      <p:ext uri="{BB962C8B-B14F-4D97-AF65-F5344CB8AC3E}">
        <p14:creationId xmlns:p14="http://schemas.microsoft.com/office/powerpoint/2010/main" val="22704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8DD09-70EB-1A31-3C89-77F5E3876A61}"/>
              </a:ext>
            </a:extLst>
          </p:cNvPr>
          <p:cNvSpPr>
            <a:spLocks noGrp="1"/>
          </p:cNvSpPr>
          <p:nvPr>
            <p:ph type="title"/>
          </p:nvPr>
        </p:nvSpPr>
        <p:spPr/>
        <p:txBody>
          <a:bodyPr/>
          <a:lstStyle/>
          <a:p>
            <a:r>
              <a:rPr lang="de-DE" dirty="0" err="1"/>
              <a:t>Empirical</a:t>
            </a:r>
            <a:r>
              <a:rPr lang="de-DE" dirty="0"/>
              <a:t> Evaluations in HCI</a:t>
            </a:r>
          </a:p>
        </p:txBody>
      </p:sp>
      <p:sp>
        <p:nvSpPr>
          <p:cNvPr id="3" name="Fußzeilenplatzhalter 2">
            <a:extLst>
              <a:ext uri="{FF2B5EF4-FFF2-40B4-BE49-F238E27FC236}">
                <a16:creationId xmlns:a16="http://schemas.microsoft.com/office/drawing/2014/main" id="{8B6D3907-6C43-8A46-B27A-C10088F8D8BB}"/>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CC1AF270-9237-B754-D9E6-68C8D0EC6E60}"/>
              </a:ext>
            </a:extLst>
          </p:cNvPr>
          <p:cNvSpPr>
            <a:spLocks noGrp="1"/>
          </p:cNvSpPr>
          <p:nvPr>
            <p:ph type="sldNum" sz="quarter" idx="28"/>
          </p:nvPr>
        </p:nvSpPr>
        <p:spPr/>
        <p:txBody>
          <a:bodyPr/>
          <a:lstStyle/>
          <a:p>
            <a:fld id="{BA24374A-C3A8-471A-8837-3FC31668ABE5}" type="slidenum">
              <a:rPr lang="de-DE" smtClean="0"/>
              <a:pPr/>
              <a:t>13</a:t>
            </a:fld>
            <a:endParaRPr lang="de-DE" dirty="0"/>
          </a:p>
        </p:txBody>
      </p:sp>
      <p:sp>
        <p:nvSpPr>
          <p:cNvPr id="5" name="Textplatzhalter 4">
            <a:extLst>
              <a:ext uri="{FF2B5EF4-FFF2-40B4-BE49-F238E27FC236}">
                <a16:creationId xmlns:a16="http://schemas.microsoft.com/office/drawing/2014/main" id="{BD7F9E48-F9EA-62B3-DBD5-17464389EE97}"/>
              </a:ext>
            </a:extLst>
          </p:cNvPr>
          <p:cNvSpPr>
            <a:spLocks noGrp="1"/>
          </p:cNvSpPr>
          <p:nvPr>
            <p:ph type="body" sz="quarter" idx="21"/>
          </p:nvPr>
        </p:nvSpPr>
        <p:spPr/>
        <p:txBody>
          <a:bodyPr/>
          <a:lstStyle/>
          <a:p>
            <a:r>
              <a:rPr lang="de-DE" dirty="0"/>
              <a:t>Research &amp; Evaluations in HCI</a:t>
            </a:r>
          </a:p>
        </p:txBody>
      </p:sp>
      <p:sp>
        <p:nvSpPr>
          <p:cNvPr id="20" name="TextBox 23">
            <a:extLst>
              <a:ext uri="{FF2B5EF4-FFF2-40B4-BE49-F238E27FC236}">
                <a16:creationId xmlns:a16="http://schemas.microsoft.com/office/drawing/2014/main" id="{435676D1-891B-4AE2-44B9-B40168BB118C}"/>
              </a:ext>
            </a:extLst>
          </p:cNvPr>
          <p:cNvSpPr txBox="1"/>
          <p:nvPr/>
        </p:nvSpPr>
        <p:spPr>
          <a:xfrm>
            <a:off x="656169" y="1418304"/>
            <a:ext cx="2313742" cy="338554"/>
          </a:xfrm>
          <a:prstGeom prst="rect">
            <a:avLst/>
          </a:prstGeom>
          <a:solidFill>
            <a:schemeClr val="bg1"/>
          </a:solidFill>
        </p:spPr>
        <p:txBody>
          <a:bodyPr wrap="square" rtlCol="0">
            <a:spAutoFit/>
          </a:bodyPr>
          <a:lstStyle/>
          <a:p>
            <a:r>
              <a:rPr lang="de-DE" sz="1600" dirty="0"/>
              <a:t>Development Progress</a:t>
            </a:r>
            <a:endParaRPr lang="de-DE" dirty="0"/>
          </a:p>
        </p:txBody>
      </p:sp>
      <p:cxnSp>
        <p:nvCxnSpPr>
          <p:cNvPr id="19" name="Straight Arrow Connector 25">
            <a:extLst>
              <a:ext uri="{FF2B5EF4-FFF2-40B4-BE49-F238E27FC236}">
                <a16:creationId xmlns:a16="http://schemas.microsoft.com/office/drawing/2014/main" id="{3077504A-7234-BA0D-78F6-7C84EF7D1772}"/>
              </a:ext>
            </a:extLst>
          </p:cNvPr>
          <p:cNvCxnSpPr>
            <a:cxnSpLocks/>
          </p:cNvCxnSpPr>
          <p:nvPr/>
        </p:nvCxnSpPr>
        <p:spPr>
          <a:xfrm>
            <a:off x="3033944" y="1582253"/>
            <a:ext cx="843782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TextBox 20">
            <a:extLst>
              <a:ext uri="{FF2B5EF4-FFF2-40B4-BE49-F238E27FC236}">
                <a16:creationId xmlns:a16="http://schemas.microsoft.com/office/drawing/2014/main" id="{DFB5AF6D-B253-7A06-82D0-7C328E015225}"/>
              </a:ext>
            </a:extLst>
          </p:cNvPr>
          <p:cNvSpPr txBox="1"/>
          <p:nvPr/>
        </p:nvSpPr>
        <p:spPr>
          <a:xfrm>
            <a:off x="3033943" y="4463931"/>
            <a:ext cx="2051041" cy="381611"/>
          </a:xfrm>
          <a:prstGeom prst="rect">
            <a:avLst/>
          </a:prstGeom>
          <a:solidFill>
            <a:schemeClr val="accent4">
              <a:lumMod val="40000"/>
              <a:lumOff val="6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Sketching</a:t>
            </a:r>
            <a:r>
              <a:rPr lang="de-DE" sz="1300" b="0" i="0" dirty="0">
                <a:solidFill>
                  <a:srgbClr val="212529"/>
                </a:solidFill>
                <a:effectLst/>
                <a:latin typeface="Roboto" panose="02000000000000000000" pitchFamily="2" charset="0"/>
              </a:rPr>
              <a:t>/</a:t>
            </a:r>
            <a:r>
              <a:rPr lang="de-DE" sz="1300" b="0" i="0" dirty="0" err="1">
                <a:solidFill>
                  <a:srgbClr val="212529"/>
                </a:solidFill>
                <a:effectLst/>
                <a:latin typeface="Roboto" panose="02000000000000000000" pitchFamily="2" charset="0"/>
              </a:rPr>
              <a:t>Storyboarding</a:t>
            </a:r>
            <a:endParaRPr lang="en-US" sz="1300" dirty="0"/>
          </a:p>
        </p:txBody>
      </p:sp>
      <p:sp>
        <p:nvSpPr>
          <p:cNvPr id="29" name="TextBox 20">
            <a:extLst>
              <a:ext uri="{FF2B5EF4-FFF2-40B4-BE49-F238E27FC236}">
                <a16:creationId xmlns:a16="http://schemas.microsoft.com/office/drawing/2014/main" id="{2B45AE6C-DFC2-346B-47AB-ACCB2CB3C709}"/>
              </a:ext>
            </a:extLst>
          </p:cNvPr>
          <p:cNvSpPr txBox="1"/>
          <p:nvPr/>
        </p:nvSpPr>
        <p:spPr>
          <a:xfrm>
            <a:off x="5142317" y="4463932"/>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Heuristic</a:t>
            </a:r>
            <a:r>
              <a:rPr lang="de-DE" sz="1300" b="0" i="0" dirty="0">
                <a:solidFill>
                  <a:srgbClr val="212529"/>
                </a:solidFill>
                <a:effectLst/>
                <a:latin typeface="Roboto" panose="02000000000000000000" pitchFamily="2" charset="0"/>
              </a:rPr>
              <a:t> Evaluation</a:t>
            </a:r>
            <a:endParaRPr lang="en-US" sz="1300" dirty="0"/>
          </a:p>
        </p:txBody>
      </p:sp>
      <p:sp>
        <p:nvSpPr>
          <p:cNvPr id="30" name="TextBox 20">
            <a:extLst>
              <a:ext uri="{FF2B5EF4-FFF2-40B4-BE49-F238E27FC236}">
                <a16:creationId xmlns:a16="http://schemas.microsoft.com/office/drawing/2014/main" id="{330858E4-2473-4840-0345-81F3CECB7A19}"/>
              </a:ext>
            </a:extLst>
          </p:cNvPr>
          <p:cNvSpPr txBox="1"/>
          <p:nvPr/>
        </p:nvSpPr>
        <p:spPr>
          <a:xfrm>
            <a:off x="5137886" y="4037308"/>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Activity</a:t>
            </a:r>
            <a:r>
              <a:rPr lang="de-DE" sz="1300" b="0" i="0" dirty="0">
                <a:solidFill>
                  <a:srgbClr val="212529"/>
                </a:solidFill>
                <a:effectLst/>
                <a:latin typeface="Roboto" panose="02000000000000000000" pitchFamily="2" charset="0"/>
              </a:rPr>
              <a:t>/Task Analysis</a:t>
            </a:r>
            <a:endParaRPr lang="en-US" sz="1300" dirty="0"/>
          </a:p>
        </p:txBody>
      </p:sp>
      <p:sp>
        <p:nvSpPr>
          <p:cNvPr id="31" name="TextBox 20">
            <a:extLst>
              <a:ext uri="{FF2B5EF4-FFF2-40B4-BE49-F238E27FC236}">
                <a16:creationId xmlns:a16="http://schemas.microsoft.com/office/drawing/2014/main" id="{FB346886-3630-40BE-3049-0250B17FB2C5}"/>
              </a:ext>
            </a:extLst>
          </p:cNvPr>
          <p:cNvSpPr txBox="1"/>
          <p:nvPr/>
        </p:nvSpPr>
        <p:spPr>
          <a:xfrm>
            <a:off x="5137885" y="3606651"/>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Cognitive</a:t>
            </a:r>
            <a:r>
              <a:rPr lang="de-DE" sz="1300" b="0" i="0" dirty="0">
                <a:solidFill>
                  <a:srgbClr val="212529"/>
                </a:solidFill>
                <a:effectLst/>
                <a:latin typeface="Roboto" panose="02000000000000000000" pitchFamily="2" charset="0"/>
              </a:rPr>
              <a:t> Walkthrough</a:t>
            </a:r>
            <a:endParaRPr lang="en-US" sz="1300" dirty="0"/>
          </a:p>
        </p:txBody>
      </p:sp>
      <p:sp>
        <p:nvSpPr>
          <p:cNvPr id="32" name="TextBox 20">
            <a:extLst>
              <a:ext uri="{FF2B5EF4-FFF2-40B4-BE49-F238E27FC236}">
                <a16:creationId xmlns:a16="http://schemas.microsoft.com/office/drawing/2014/main" id="{C947CC25-9410-43E6-EBA4-6621789B32B4}"/>
              </a:ext>
            </a:extLst>
          </p:cNvPr>
          <p:cNvSpPr txBox="1"/>
          <p:nvPr/>
        </p:nvSpPr>
        <p:spPr>
          <a:xfrm>
            <a:off x="5137884" y="3180028"/>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Pluralistic</a:t>
            </a:r>
            <a:r>
              <a:rPr lang="de-DE" sz="1300" b="0" i="0" dirty="0">
                <a:solidFill>
                  <a:srgbClr val="212529"/>
                </a:solidFill>
                <a:effectLst/>
                <a:latin typeface="Roboto" panose="02000000000000000000" pitchFamily="2" charset="0"/>
              </a:rPr>
              <a:t> </a:t>
            </a:r>
            <a:r>
              <a:rPr lang="de-DE" sz="1300" b="0" i="0" dirty="0" err="1">
                <a:solidFill>
                  <a:srgbClr val="212529"/>
                </a:solidFill>
                <a:effectLst/>
                <a:latin typeface="Roboto" panose="02000000000000000000" pitchFamily="2" charset="0"/>
              </a:rPr>
              <a:t>Inspection</a:t>
            </a:r>
            <a:endParaRPr lang="en-US" sz="1300" dirty="0"/>
          </a:p>
        </p:txBody>
      </p:sp>
      <p:sp>
        <p:nvSpPr>
          <p:cNvPr id="33" name="TextBox 20">
            <a:extLst>
              <a:ext uri="{FF2B5EF4-FFF2-40B4-BE49-F238E27FC236}">
                <a16:creationId xmlns:a16="http://schemas.microsoft.com/office/drawing/2014/main" id="{394688AF-7AD4-E366-447F-6AEC7572382C}"/>
              </a:ext>
            </a:extLst>
          </p:cNvPr>
          <p:cNvSpPr txBox="1"/>
          <p:nvPr/>
        </p:nvSpPr>
        <p:spPr>
          <a:xfrm>
            <a:off x="5137883" y="2754621"/>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Benchmark</a:t>
            </a:r>
            <a:endParaRPr lang="en-US" sz="1300" dirty="0"/>
          </a:p>
        </p:txBody>
      </p:sp>
      <p:sp>
        <p:nvSpPr>
          <p:cNvPr id="41" name="TextBox 20">
            <a:extLst>
              <a:ext uri="{FF2B5EF4-FFF2-40B4-BE49-F238E27FC236}">
                <a16:creationId xmlns:a16="http://schemas.microsoft.com/office/drawing/2014/main" id="{AC447D63-C2C9-1AF2-7633-734766D7CD38}"/>
              </a:ext>
            </a:extLst>
          </p:cNvPr>
          <p:cNvSpPr txBox="1"/>
          <p:nvPr/>
        </p:nvSpPr>
        <p:spPr>
          <a:xfrm>
            <a:off x="3033943" y="3180028"/>
            <a:ext cx="2051041" cy="381610"/>
          </a:xfrm>
          <a:prstGeom prst="rect">
            <a:avLst/>
          </a:prstGeom>
          <a:solidFill>
            <a:schemeClr val="accent4">
              <a:lumMod val="40000"/>
              <a:lumOff val="60000"/>
            </a:schemeClr>
          </a:solidFill>
        </p:spPr>
        <p:txBody>
          <a:bodyPr wrap="square" rtlCol="0" anchor="ctr">
            <a:noAutofit/>
          </a:bodyPr>
          <a:lstStyle/>
          <a:p>
            <a:pPr algn="ctr"/>
            <a:r>
              <a:rPr lang="de-DE" sz="1300" dirty="0">
                <a:solidFill>
                  <a:srgbClr val="212529"/>
                </a:solidFill>
                <a:latin typeface="Roboto" panose="02000000000000000000" pitchFamily="2" charset="0"/>
              </a:rPr>
              <a:t>Focus Groups</a:t>
            </a:r>
            <a:endParaRPr lang="en-US" sz="1300" dirty="0"/>
          </a:p>
        </p:txBody>
      </p:sp>
      <p:sp>
        <p:nvSpPr>
          <p:cNvPr id="42" name="TextBox 20">
            <a:extLst>
              <a:ext uri="{FF2B5EF4-FFF2-40B4-BE49-F238E27FC236}">
                <a16:creationId xmlns:a16="http://schemas.microsoft.com/office/drawing/2014/main" id="{FEAE8C96-1182-55AB-67CA-9C07C7AF8BBF}"/>
              </a:ext>
            </a:extLst>
          </p:cNvPr>
          <p:cNvSpPr txBox="1"/>
          <p:nvPr/>
        </p:nvSpPr>
        <p:spPr>
          <a:xfrm>
            <a:off x="3033943" y="4037308"/>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Contextual</a:t>
            </a:r>
            <a:r>
              <a:rPr lang="de-DE" sz="1300" b="0" i="0" dirty="0">
                <a:solidFill>
                  <a:srgbClr val="212529"/>
                </a:solidFill>
                <a:effectLst/>
                <a:latin typeface="Roboto" panose="02000000000000000000" pitchFamily="2" charset="0"/>
              </a:rPr>
              <a:t> </a:t>
            </a:r>
            <a:r>
              <a:rPr lang="de-DE" sz="1300" b="0" i="0" dirty="0" err="1">
                <a:solidFill>
                  <a:srgbClr val="212529"/>
                </a:solidFill>
                <a:effectLst/>
                <a:latin typeface="Roboto" panose="02000000000000000000" pitchFamily="2" charset="0"/>
              </a:rPr>
              <a:t>Inquiries</a:t>
            </a:r>
            <a:endParaRPr lang="en-US" sz="1300" dirty="0"/>
          </a:p>
        </p:txBody>
      </p:sp>
      <p:sp>
        <p:nvSpPr>
          <p:cNvPr id="43" name="TextBox 20">
            <a:extLst>
              <a:ext uri="{FF2B5EF4-FFF2-40B4-BE49-F238E27FC236}">
                <a16:creationId xmlns:a16="http://schemas.microsoft.com/office/drawing/2014/main" id="{7C04908E-2E43-65E2-A6B5-054EE378554E}"/>
              </a:ext>
            </a:extLst>
          </p:cNvPr>
          <p:cNvSpPr txBox="1"/>
          <p:nvPr/>
        </p:nvSpPr>
        <p:spPr>
          <a:xfrm>
            <a:off x="3033943" y="5328716"/>
            <a:ext cx="8358429" cy="381611"/>
          </a:xfrm>
          <a:prstGeom prst="rect">
            <a:avLst/>
          </a:prstGeom>
          <a:solidFill>
            <a:schemeClr val="accent4">
              <a:lumMod val="40000"/>
              <a:lumOff val="60000"/>
            </a:schemeClr>
          </a:solidFill>
        </p:spPr>
        <p:txBody>
          <a:bodyPr wrap="square" rtlCol="0" anchor="ctr">
            <a:noAutofit/>
          </a:bodyPr>
          <a:lstStyle/>
          <a:p>
            <a:pPr algn="ctr"/>
            <a:r>
              <a:rPr lang="en-US" sz="1300" dirty="0"/>
              <a:t>Case Study</a:t>
            </a:r>
          </a:p>
        </p:txBody>
      </p:sp>
      <p:sp>
        <p:nvSpPr>
          <p:cNvPr id="59" name="TextBox 20">
            <a:extLst>
              <a:ext uri="{FF2B5EF4-FFF2-40B4-BE49-F238E27FC236}">
                <a16:creationId xmlns:a16="http://schemas.microsoft.com/office/drawing/2014/main" id="{53E79667-2789-2FE8-B1C9-DC5AACB6174F}"/>
              </a:ext>
            </a:extLst>
          </p:cNvPr>
          <p:cNvSpPr txBox="1"/>
          <p:nvPr/>
        </p:nvSpPr>
        <p:spPr>
          <a:xfrm>
            <a:off x="7246258" y="4037308"/>
            <a:ext cx="4146108" cy="381610"/>
          </a:xfrm>
          <a:prstGeom prst="rect">
            <a:avLst/>
          </a:prstGeom>
          <a:solidFill>
            <a:schemeClr val="accent4">
              <a:lumMod val="40000"/>
              <a:lumOff val="6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Longitudinal Studies/Experience Sampling</a:t>
            </a:r>
          </a:p>
        </p:txBody>
      </p:sp>
      <p:sp>
        <p:nvSpPr>
          <p:cNvPr id="60" name="TextBox 20">
            <a:extLst>
              <a:ext uri="{FF2B5EF4-FFF2-40B4-BE49-F238E27FC236}">
                <a16:creationId xmlns:a16="http://schemas.microsoft.com/office/drawing/2014/main" id="{949B1923-E0EB-84D4-5129-C91FA99F8736}"/>
              </a:ext>
            </a:extLst>
          </p:cNvPr>
          <p:cNvSpPr txBox="1"/>
          <p:nvPr/>
        </p:nvSpPr>
        <p:spPr>
          <a:xfrm>
            <a:off x="7241827" y="3606651"/>
            <a:ext cx="2051041" cy="381610"/>
          </a:xfrm>
          <a:prstGeom prst="rect">
            <a:avLst/>
          </a:prstGeom>
          <a:solidFill>
            <a:schemeClr val="accent4">
              <a:lumMod val="40000"/>
              <a:lumOff val="60000"/>
            </a:schemeClr>
          </a:solidFill>
        </p:spPr>
        <p:txBody>
          <a:bodyPr wrap="square" rtlCol="0" anchor="ctr">
            <a:noAutofit/>
          </a:bodyPr>
          <a:lstStyle/>
          <a:p>
            <a:pPr algn="ctr"/>
            <a:r>
              <a:rPr lang="de-DE" sz="1300" dirty="0">
                <a:solidFill>
                  <a:srgbClr val="212529"/>
                </a:solidFill>
                <a:latin typeface="Roboto" panose="02000000000000000000" pitchFamily="2" charset="0"/>
              </a:rPr>
              <a:t>Post-</a:t>
            </a:r>
            <a:r>
              <a:rPr lang="de-DE" sz="1300" dirty="0" err="1">
                <a:solidFill>
                  <a:srgbClr val="212529"/>
                </a:solidFill>
                <a:latin typeface="Roboto" panose="02000000000000000000" pitchFamily="2" charset="0"/>
              </a:rPr>
              <a:t>Exp</a:t>
            </a:r>
            <a:r>
              <a:rPr lang="de-DE" sz="1300" dirty="0">
                <a:solidFill>
                  <a:srgbClr val="212529"/>
                </a:solidFill>
                <a:latin typeface="Roboto" panose="02000000000000000000" pitchFamily="2" charset="0"/>
              </a:rPr>
              <a:t>. </a:t>
            </a:r>
            <a:r>
              <a:rPr lang="de-DE" sz="1300" b="0" i="0" dirty="0">
                <a:solidFill>
                  <a:srgbClr val="212529"/>
                </a:solidFill>
                <a:effectLst/>
                <a:latin typeface="Roboto" panose="02000000000000000000" pitchFamily="2" charset="0"/>
              </a:rPr>
              <a:t>Interviews</a:t>
            </a:r>
            <a:endParaRPr lang="en-US" sz="1300" dirty="0"/>
          </a:p>
        </p:txBody>
      </p:sp>
      <p:sp>
        <p:nvSpPr>
          <p:cNvPr id="61" name="TextBox 20">
            <a:extLst>
              <a:ext uri="{FF2B5EF4-FFF2-40B4-BE49-F238E27FC236}">
                <a16:creationId xmlns:a16="http://schemas.microsoft.com/office/drawing/2014/main" id="{C83B9428-CABF-D737-A7C4-94D5D768D477}"/>
              </a:ext>
            </a:extLst>
          </p:cNvPr>
          <p:cNvSpPr txBox="1"/>
          <p:nvPr/>
        </p:nvSpPr>
        <p:spPr>
          <a:xfrm>
            <a:off x="7241826" y="3180028"/>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Think-</a:t>
            </a:r>
            <a:r>
              <a:rPr lang="de-DE" sz="1300" b="0" i="0" dirty="0" err="1">
                <a:solidFill>
                  <a:srgbClr val="212529"/>
                </a:solidFill>
                <a:effectLst/>
                <a:latin typeface="Roboto" panose="02000000000000000000" pitchFamily="2" charset="0"/>
              </a:rPr>
              <a:t>Aloud</a:t>
            </a:r>
            <a:endParaRPr lang="en-US" sz="1300" dirty="0"/>
          </a:p>
        </p:txBody>
      </p:sp>
      <p:sp>
        <p:nvSpPr>
          <p:cNvPr id="62" name="TextBox 20">
            <a:extLst>
              <a:ext uri="{FF2B5EF4-FFF2-40B4-BE49-F238E27FC236}">
                <a16:creationId xmlns:a16="http://schemas.microsoft.com/office/drawing/2014/main" id="{3BF47017-CDF0-3411-2772-7C1FD9BBBA3F}"/>
              </a:ext>
            </a:extLst>
          </p:cNvPr>
          <p:cNvSpPr txBox="1"/>
          <p:nvPr/>
        </p:nvSpPr>
        <p:spPr>
          <a:xfrm>
            <a:off x="7241825" y="2754621"/>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Online Surveys</a:t>
            </a:r>
          </a:p>
        </p:txBody>
      </p:sp>
      <p:sp>
        <p:nvSpPr>
          <p:cNvPr id="63" name="TextBox 20">
            <a:extLst>
              <a:ext uri="{FF2B5EF4-FFF2-40B4-BE49-F238E27FC236}">
                <a16:creationId xmlns:a16="http://schemas.microsoft.com/office/drawing/2014/main" id="{1C407E60-FAF9-0339-BFFE-300CE564F2C0}"/>
              </a:ext>
            </a:extLst>
          </p:cNvPr>
          <p:cNvSpPr txBox="1"/>
          <p:nvPr/>
        </p:nvSpPr>
        <p:spPr>
          <a:xfrm>
            <a:off x="7241824" y="2324220"/>
            <a:ext cx="2051041" cy="381610"/>
          </a:xfrm>
          <a:prstGeom prst="rect">
            <a:avLst/>
          </a:prstGeom>
          <a:solidFill>
            <a:schemeClr val="accent4">
              <a:lumMod val="40000"/>
              <a:lumOff val="60000"/>
            </a:schemeClr>
          </a:solidFill>
        </p:spPr>
        <p:txBody>
          <a:bodyPr wrap="square" rtlCol="0" anchor="ctr">
            <a:noAutofit/>
          </a:bodyPr>
          <a:lstStyle/>
          <a:p>
            <a:pPr algn="ctr"/>
            <a:r>
              <a:rPr lang="en-US" sz="1300" dirty="0"/>
              <a:t>Online/Auto Reviews</a:t>
            </a:r>
          </a:p>
        </p:txBody>
      </p:sp>
      <p:sp>
        <p:nvSpPr>
          <p:cNvPr id="65" name="TextBox 20">
            <a:extLst>
              <a:ext uri="{FF2B5EF4-FFF2-40B4-BE49-F238E27FC236}">
                <a16:creationId xmlns:a16="http://schemas.microsoft.com/office/drawing/2014/main" id="{D7C2683B-5AD9-5C16-35EE-B987E70B129A}"/>
              </a:ext>
            </a:extLst>
          </p:cNvPr>
          <p:cNvSpPr txBox="1"/>
          <p:nvPr/>
        </p:nvSpPr>
        <p:spPr>
          <a:xfrm>
            <a:off x="9341335" y="3606651"/>
            <a:ext cx="2051041" cy="392143"/>
          </a:xfrm>
          <a:prstGeom prst="rect">
            <a:avLst/>
          </a:prstGeom>
          <a:solidFill>
            <a:schemeClr val="accent4">
              <a:lumMod val="40000"/>
              <a:lumOff val="60000"/>
            </a:schemeClr>
          </a:solidFill>
        </p:spPr>
        <p:txBody>
          <a:bodyPr wrap="square" rtlCol="0" anchor="ctr">
            <a:noAutofit/>
          </a:bodyPr>
          <a:lstStyle/>
          <a:p>
            <a:pPr algn="ctr"/>
            <a:r>
              <a:rPr lang="de-DE" sz="1300" dirty="0">
                <a:solidFill>
                  <a:srgbClr val="212529"/>
                </a:solidFill>
                <a:latin typeface="Roboto" panose="02000000000000000000" pitchFamily="2" charset="0"/>
              </a:rPr>
              <a:t>Experimental Lab Studies</a:t>
            </a:r>
            <a:endParaRPr lang="en-US" sz="1300" dirty="0"/>
          </a:p>
        </p:txBody>
      </p:sp>
      <p:sp>
        <p:nvSpPr>
          <p:cNvPr id="66" name="TextBox 20">
            <a:extLst>
              <a:ext uri="{FF2B5EF4-FFF2-40B4-BE49-F238E27FC236}">
                <a16:creationId xmlns:a16="http://schemas.microsoft.com/office/drawing/2014/main" id="{01BD5559-4342-B598-FF92-5CC332243975}"/>
              </a:ext>
            </a:extLst>
          </p:cNvPr>
          <p:cNvSpPr txBox="1"/>
          <p:nvPr/>
        </p:nvSpPr>
        <p:spPr>
          <a:xfrm>
            <a:off x="9341334" y="3180028"/>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a:solidFill>
                  <a:srgbClr val="212529"/>
                </a:solidFill>
                <a:effectLst/>
                <a:latin typeface="Roboto" panose="02000000000000000000" pitchFamily="2" charset="0"/>
              </a:rPr>
              <a:t>In-Situ</a:t>
            </a:r>
            <a:r>
              <a:rPr lang="de-DE" sz="1300" b="0" i="0" dirty="0">
                <a:solidFill>
                  <a:srgbClr val="212529"/>
                </a:solidFill>
                <a:effectLst/>
                <a:latin typeface="Roboto" panose="02000000000000000000" pitchFamily="2" charset="0"/>
              </a:rPr>
              <a:t>/Field Studies</a:t>
            </a:r>
            <a:endParaRPr lang="en-US" sz="1300" dirty="0"/>
          </a:p>
        </p:txBody>
      </p:sp>
      <p:sp>
        <p:nvSpPr>
          <p:cNvPr id="68" name="TextBox 20">
            <a:extLst>
              <a:ext uri="{FF2B5EF4-FFF2-40B4-BE49-F238E27FC236}">
                <a16:creationId xmlns:a16="http://schemas.microsoft.com/office/drawing/2014/main" id="{C5DD9D90-C314-0836-5C2E-964F2FE8972D}"/>
              </a:ext>
            </a:extLst>
          </p:cNvPr>
          <p:cNvSpPr txBox="1"/>
          <p:nvPr/>
        </p:nvSpPr>
        <p:spPr>
          <a:xfrm>
            <a:off x="9341332" y="2754621"/>
            <a:ext cx="2051041" cy="381610"/>
          </a:xfrm>
          <a:prstGeom prst="rect">
            <a:avLst/>
          </a:prstGeom>
          <a:solidFill>
            <a:schemeClr val="accent4">
              <a:lumMod val="40000"/>
              <a:lumOff val="60000"/>
            </a:schemeClr>
          </a:solidFill>
        </p:spPr>
        <p:txBody>
          <a:bodyPr wrap="square" rtlCol="0" anchor="ctr">
            <a:noAutofit/>
          </a:bodyPr>
          <a:lstStyle/>
          <a:p>
            <a:pPr algn="ctr"/>
            <a:r>
              <a:rPr lang="en-US" sz="1300" dirty="0"/>
              <a:t>Online Studies</a:t>
            </a:r>
          </a:p>
        </p:txBody>
      </p:sp>
      <p:sp>
        <p:nvSpPr>
          <p:cNvPr id="69" name="TextBox 20">
            <a:extLst>
              <a:ext uri="{FF2B5EF4-FFF2-40B4-BE49-F238E27FC236}">
                <a16:creationId xmlns:a16="http://schemas.microsoft.com/office/drawing/2014/main" id="{CB93D989-7894-1ADC-191C-994050E119F7}"/>
              </a:ext>
            </a:extLst>
          </p:cNvPr>
          <p:cNvSpPr txBox="1"/>
          <p:nvPr/>
        </p:nvSpPr>
        <p:spPr>
          <a:xfrm>
            <a:off x="9341331" y="2324220"/>
            <a:ext cx="2051041" cy="381610"/>
          </a:xfrm>
          <a:prstGeom prst="rect">
            <a:avLst/>
          </a:prstGeom>
          <a:solidFill>
            <a:schemeClr val="accent4">
              <a:lumMod val="40000"/>
              <a:lumOff val="60000"/>
            </a:schemeClr>
          </a:solidFill>
        </p:spPr>
        <p:txBody>
          <a:bodyPr wrap="square" rtlCol="0" anchor="ctr">
            <a:noAutofit/>
          </a:bodyPr>
          <a:lstStyle/>
          <a:p>
            <a:pPr algn="ctr"/>
            <a:r>
              <a:rPr lang="en-US" sz="1300"/>
              <a:t>In-the-wild </a:t>
            </a:r>
            <a:r>
              <a:rPr lang="en-US" sz="1300" dirty="0"/>
              <a:t>Studies</a:t>
            </a:r>
          </a:p>
        </p:txBody>
      </p:sp>
      <p:sp>
        <p:nvSpPr>
          <p:cNvPr id="80" name="TextBox 20">
            <a:extLst>
              <a:ext uri="{FF2B5EF4-FFF2-40B4-BE49-F238E27FC236}">
                <a16:creationId xmlns:a16="http://schemas.microsoft.com/office/drawing/2014/main" id="{F5BF1B83-115B-89C7-F876-A0795008895D}"/>
              </a:ext>
            </a:extLst>
          </p:cNvPr>
          <p:cNvSpPr txBox="1"/>
          <p:nvPr/>
        </p:nvSpPr>
        <p:spPr>
          <a:xfrm>
            <a:off x="3033942" y="2324220"/>
            <a:ext cx="2051041" cy="381610"/>
          </a:xfrm>
          <a:prstGeom prst="rect">
            <a:avLst/>
          </a:prstGeom>
          <a:solidFill>
            <a:schemeClr val="accent4">
              <a:lumMod val="40000"/>
              <a:lumOff val="60000"/>
            </a:schemeClr>
          </a:solidFill>
        </p:spPr>
        <p:txBody>
          <a:bodyPr wrap="square" rtlCol="0" anchor="ctr">
            <a:noAutofit/>
          </a:bodyPr>
          <a:lstStyle/>
          <a:p>
            <a:pPr algn="ctr"/>
            <a:r>
              <a:rPr lang="de-DE" sz="1300" dirty="0" err="1">
                <a:solidFill>
                  <a:srgbClr val="212529"/>
                </a:solidFill>
                <a:latin typeface="Roboto" panose="02000000000000000000" pitchFamily="2" charset="0"/>
              </a:rPr>
              <a:t>Ethnography</a:t>
            </a:r>
            <a:endParaRPr lang="en-US" sz="1300" dirty="0"/>
          </a:p>
        </p:txBody>
      </p:sp>
      <p:sp>
        <p:nvSpPr>
          <p:cNvPr id="82" name="TextBox 20">
            <a:extLst>
              <a:ext uri="{FF2B5EF4-FFF2-40B4-BE49-F238E27FC236}">
                <a16:creationId xmlns:a16="http://schemas.microsoft.com/office/drawing/2014/main" id="{FFE44CCB-E894-19DF-AD20-B49932479EE9}"/>
              </a:ext>
            </a:extLst>
          </p:cNvPr>
          <p:cNvSpPr txBox="1"/>
          <p:nvPr/>
        </p:nvSpPr>
        <p:spPr>
          <a:xfrm>
            <a:off x="3033941" y="4890554"/>
            <a:ext cx="8358423" cy="381611"/>
          </a:xfrm>
          <a:prstGeom prst="rect">
            <a:avLst/>
          </a:prstGeom>
          <a:solidFill>
            <a:schemeClr val="accent4">
              <a:lumMod val="40000"/>
              <a:lumOff val="60000"/>
            </a:schemeClr>
          </a:solidFill>
        </p:spPr>
        <p:txBody>
          <a:bodyPr wrap="square" rtlCol="0" anchor="ctr">
            <a:noAutofit/>
          </a:bodyPr>
          <a:lstStyle/>
          <a:p>
            <a:pPr algn="ctr"/>
            <a:r>
              <a:rPr lang="en-US" sz="1300" dirty="0"/>
              <a:t>Participatory Design</a:t>
            </a:r>
          </a:p>
        </p:txBody>
      </p:sp>
      <p:sp>
        <p:nvSpPr>
          <p:cNvPr id="83" name="TextBox 20">
            <a:extLst>
              <a:ext uri="{FF2B5EF4-FFF2-40B4-BE49-F238E27FC236}">
                <a16:creationId xmlns:a16="http://schemas.microsoft.com/office/drawing/2014/main" id="{327EE4CE-016E-7732-F0BB-BC502A959AC3}"/>
              </a:ext>
            </a:extLst>
          </p:cNvPr>
          <p:cNvSpPr txBox="1"/>
          <p:nvPr/>
        </p:nvSpPr>
        <p:spPr>
          <a:xfrm>
            <a:off x="3033942" y="2754621"/>
            <a:ext cx="2051041" cy="389984"/>
          </a:xfrm>
          <a:prstGeom prst="rect">
            <a:avLst/>
          </a:prstGeom>
          <a:solidFill>
            <a:schemeClr val="accent4">
              <a:lumMod val="40000"/>
              <a:lumOff val="60000"/>
            </a:schemeClr>
          </a:solidFill>
        </p:spPr>
        <p:txBody>
          <a:bodyPr wrap="square" rtlCol="0" anchor="ctr">
            <a:noAutofit/>
          </a:bodyPr>
          <a:lstStyle/>
          <a:p>
            <a:pPr algn="ctr"/>
            <a:r>
              <a:rPr lang="en-US" sz="1300" dirty="0"/>
              <a:t>Guerrilla Sampling</a:t>
            </a:r>
          </a:p>
        </p:txBody>
      </p:sp>
      <p:sp>
        <p:nvSpPr>
          <p:cNvPr id="84" name="TextBox 20">
            <a:extLst>
              <a:ext uri="{FF2B5EF4-FFF2-40B4-BE49-F238E27FC236}">
                <a16:creationId xmlns:a16="http://schemas.microsoft.com/office/drawing/2014/main" id="{763A78D5-61B7-9B0E-E2CB-0C46213B898F}"/>
              </a:ext>
            </a:extLst>
          </p:cNvPr>
          <p:cNvSpPr txBox="1"/>
          <p:nvPr/>
        </p:nvSpPr>
        <p:spPr>
          <a:xfrm>
            <a:off x="5137883" y="2324220"/>
            <a:ext cx="2051041" cy="381610"/>
          </a:xfrm>
          <a:prstGeom prst="rect">
            <a:avLst/>
          </a:prstGeom>
          <a:solidFill>
            <a:schemeClr val="accent4">
              <a:lumMod val="40000"/>
              <a:lumOff val="60000"/>
            </a:schemeClr>
          </a:solidFill>
        </p:spPr>
        <p:txBody>
          <a:bodyPr wrap="square" rtlCol="0" anchor="ctr">
            <a:noAutofit/>
          </a:bodyPr>
          <a:lstStyle/>
          <a:p>
            <a:pPr algn="ctr"/>
            <a:r>
              <a:rPr lang="en-US" sz="1300" dirty="0"/>
              <a:t>Field Surveys</a:t>
            </a:r>
          </a:p>
        </p:txBody>
      </p:sp>
      <p:sp>
        <p:nvSpPr>
          <p:cNvPr id="86" name="TextBox 20">
            <a:extLst>
              <a:ext uri="{FF2B5EF4-FFF2-40B4-BE49-F238E27FC236}">
                <a16:creationId xmlns:a16="http://schemas.microsoft.com/office/drawing/2014/main" id="{3883C7AF-45B0-7956-B9E1-0E15C0B51FFB}"/>
              </a:ext>
            </a:extLst>
          </p:cNvPr>
          <p:cNvSpPr txBox="1"/>
          <p:nvPr/>
        </p:nvSpPr>
        <p:spPr>
          <a:xfrm>
            <a:off x="7250691" y="4463932"/>
            <a:ext cx="4141675" cy="381610"/>
          </a:xfrm>
          <a:prstGeom prst="rect">
            <a:avLst/>
          </a:prstGeom>
          <a:solidFill>
            <a:schemeClr val="accent4">
              <a:lumMod val="40000"/>
              <a:lumOff val="6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Diaries</a:t>
            </a:r>
            <a:endParaRPr lang="en-US" sz="1300" dirty="0"/>
          </a:p>
        </p:txBody>
      </p:sp>
      <p:sp>
        <p:nvSpPr>
          <p:cNvPr id="7" name="TextBox 20">
            <a:extLst>
              <a:ext uri="{FF2B5EF4-FFF2-40B4-BE49-F238E27FC236}">
                <a16:creationId xmlns:a16="http://schemas.microsoft.com/office/drawing/2014/main" id="{CC39DFA1-249F-C73C-017A-EDC3F2A79DA8}"/>
              </a:ext>
            </a:extLst>
          </p:cNvPr>
          <p:cNvSpPr txBox="1"/>
          <p:nvPr/>
        </p:nvSpPr>
        <p:spPr>
          <a:xfrm>
            <a:off x="3033942" y="3606651"/>
            <a:ext cx="2051041" cy="381610"/>
          </a:xfrm>
          <a:prstGeom prst="rect">
            <a:avLst/>
          </a:prstGeom>
          <a:solidFill>
            <a:schemeClr val="accent4">
              <a:lumMod val="40000"/>
              <a:lumOff val="60000"/>
            </a:schemeClr>
          </a:solidFill>
        </p:spPr>
        <p:txBody>
          <a:bodyPr wrap="square" rtlCol="0" anchor="ctr">
            <a:noAutofit/>
          </a:bodyPr>
          <a:lstStyle/>
          <a:p>
            <a:pPr algn="ctr"/>
            <a:r>
              <a:rPr lang="de-DE" sz="1300" dirty="0">
                <a:solidFill>
                  <a:srgbClr val="212529"/>
                </a:solidFill>
                <a:latin typeface="Roboto" panose="02000000000000000000" pitchFamily="2" charset="0"/>
              </a:rPr>
              <a:t>Affinity </a:t>
            </a:r>
            <a:r>
              <a:rPr lang="de-DE" sz="1300" dirty="0" err="1">
                <a:solidFill>
                  <a:srgbClr val="212529"/>
                </a:solidFill>
                <a:latin typeface="Roboto" panose="02000000000000000000" pitchFamily="2" charset="0"/>
              </a:rPr>
              <a:t>Diagramming</a:t>
            </a:r>
            <a:r>
              <a:rPr lang="de-DE" sz="1300" dirty="0">
                <a:solidFill>
                  <a:srgbClr val="212529"/>
                </a:solidFill>
                <a:latin typeface="Roboto" panose="02000000000000000000" pitchFamily="2" charset="0"/>
              </a:rPr>
              <a:t> </a:t>
            </a:r>
            <a:endParaRPr lang="en-US" sz="1300" dirty="0"/>
          </a:p>
        </p:txBody>
      </p:sp>
      <p:sp>
        <p:nvSpPr>
          <p:cNvPr id="8" name="TextBox 23">
            <a:extLst>
              <a:ext uri="{FF2B5EF4-FFF2-40B4-BE49-F238E27FC236}">
                <a16:creationId xmlns:a16="http://schemas.microsoft.com/office/drawing/2014/main" id="{4EF4B979-FE09-53F8-E649-32B405161371}"/>
              </a:ext>
            </a:extLst>
          </p:cNvPr>
          <p:cNvSpPr txBox="1"/>
          <p:nvPr/>
        </p:nvSpPr>
        <p:spPr>
          <a:xfrm>
            <a:off x="656169" y="1909340"/>
            <a:ext cx="2090197" cy="338554"/>
          </a:xfrm>
          <a:prstGeom prst="rect">
            <a:avLst/>
          </a:prstGeom>
          <a:solidFill>
            <a:schemeClr val="bg1"/>
          </a:solidFill>
        </p:spPr>
        <p:txBody>
          <a:bodyPr wrap="square" rtlCol="0">
            <a:spAutoFit/>
          </a:bodyPr>
          <a:lstStyle/>
          <a:p>
            <a:pPr algn="ctr"/>
            <a:r>
              <a:rPr lang="de-DE" sz="1600" dirty="0"/>
              <a:t>Sample Size</a:t>
            </a:r>
            <a:endParaRPr lang="de-DE" dirty="0"/>
          </a:p>
        </p:txBody>
      </p:sp>
      <p:cxnSp>
        <p:nvCxnSpPr>
          <p:cNvPr id="14" name="Straight Arrow Connector 25">
            <a:extLst>
              <a:ext uri="{FF2B5EF4-FFF2-40B4-BE49-F238E27FC236}">
                <a16:creationId xmlns:a16="http://schemas.microsoft.com/office/drawing/2014/main" id="{EFE015CE-670B-5DBD-A81E-AD9AFD6A65D0}"/>
              </a:ext>
            </a:extLst>
          </p:cNvPr>
          <p:cNvCxnSpPr>
            <a:cxnSpLocks/>
            <a:stCxn id="16" idx="2"/>
            <a:endCxn id="15" idx="0"/>
          </p:cNvCxnSpPr>
          <p:nvPr/>
        </p:nvCxnSpPr>
        <p:spPr>
          <a:xfrm>
            <a:off x="1720846" y="2705830"/>
            <a:ext cx="0" cy="2624416"/>
          </a:xfrm>
          <a:prstGeom prst="straightConnector1">
            <a:avLst/>
          </a:prstGeom>
          <a:ln w="7620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20">
            <a:extLst>
              <a:ext uri="{FF2B5EF4-FFF2-40B4-BE49-F238E27FC236}">
                <a16:creationId xmlns:a16="http://schemas.microsoft.com/office/drawing/2014/main" id="{C2A7130B-35A1-D7DD-014E-E385248FBA25}"/>
              </a:ext>
            </a:extLst>
          </p:cNvPr>
          <p:cNvSpPr txBox="1"/>
          <p:nvPr/>
        </p:nvSpPr>
        <p:spPr>
          <a:xfrm>
            <a:off x="695325" y="5330246"/>
            <a:ext cx="2051041" cy="381611"/>
          </a:xfrm>
          <a:prstGeom prst="rect">
            <a:avLst/>
          </a:prstGeom>
          <a:solidFill>
            <a:schemeClr val="accent4"/>
          </a:solidFill>
        </p:spPr>
        <p:txBody>
          <a:bodyPr wrap="square" rtlCol="0" anchor="ctr">
            <a:noAutofit/>
          </a:bodyPr>
          <a:lstStyle/>
          <a:p>
            <a:pPr algn="ctr"/>
            <a:r>
              <a:rPr lang="en-US" sz="1400" dirty="0"/>
              <a:t>Small</a:t>
            </a:r>
          </a:p>
        </p:txBody>
      </p:sp>
      <p:sp>
        <p:nvSpPr>
          <p:cNvPr id="16" name="TextBox 20">
            <a:extLst>
              <a:ext uri="{FF2B5EF4-FFF2-40B4-BE49-F238E27FC236}">
                <a16:creationId xmlns:a16="http://schemas.microsoft.com/office/drawing/2014/main" id="{B28C8CF6-CF11-8572-F8DA-D706E499F065}"/>
              </a:ext>
            </a:extLst>
          </p:cNvPr>
          <p:cNvSpPr txBox="1"/>
          <p:nvPr/>
        </p:nvSpPr>
        <p:spPr>
          <a:xfrm>
            <a:off x="695325" y="2332358"/>
            <a:ext cx="2051041" cy="373472"/>
          </a:xfrm>
          <a:prstGeom prst="rect">
            <a:avLst/>
          </a:prstGeom>
          <a:solidFill>
            <a:schemeClr val="accent4"/>
          </a:solidFill>
        </p:spPr>
        <p:txBody>
          <a:bodyPr wrap="square" rtlCol="0" anchor="ctr">
            <a:noAutofit/>
          </a:bodyPr>
          <a:lstStyle/>
          <a:p>
            <a:pPr algn="ctr"/>
            <a:r>
              <a:rPr lang="en-US" sz="1400" dirty="0"/>
              <a:t>Large</a:t>
            </a:r>
          </a:p>
        </p:txBody>
      </p:sp>
      <p:sp>
        <p:nvSpPr>
          <p:cNvPr id="11" name="TextBox 26">
            <a:extLst>
              <a:ext uri="{FF2B5EF4-FFF2-40B4-BE49-F238E27FC236}">
                <a16:creationId xmlns:a16="http://schemas.microsoft.com/office/drawing/2014/main" id="{644E9856-93C5-E075-E2D1-B63390121081}"/>
              </a:ext>
            </a:extLst>
          </p:cNvPr>
          <p:cNvSpPr txBox="1"/>
          <p:nvPr/>
        </p:nvSpPr>
        <p:spPr>
          <a:xfrm>
            <a:off x="3033944" y="1660632"/>
            <a:ext cx="1159406" cy="307777"/>
          </a:xfrm>
          <a:prstGeom prst="rect">
            <a:avLst/>
          </a:prstGeom>
          <a:noFill/>
        </p:spPr>
        <p:txBody>
          <a:bodyPr wrap="square" rtlCol="0">
            <a:spAutoFit/>
          </a:bodyPr>
          <a:lstStyle/>
          <a:p>
            <a:r>
              <a:rPr lang="de-DE" sz="1400" b="1" dirty="0" err="1"/>
              <a:t>planning</a:t>
            </a:r>
            <a:endParaRPr lang="de-DE" sz="1400" b="1" dirty="0"/>
          </a:p>
        </p:txBody>
      </p:sp>
      <p:sp>
        <p:nvSpPr>
          <p:cNvPr id="12" name="TextBox 27">
            <a:extLst>
              <a:ext uri="{FF2B5EF4-FFF2-40B4-BE49-F238E27FC236}">
                <a16:creationId xmlns:a16="http://schemas.microsoft.com/office/drawing/2014/main" id="{6487B968-5813-CCCF-FF69-00332D0F1C06}"/>
              </a:ext>
            </a:extLst>
          </p:cNvPr>
          <p:cNvSpPr txBox="1"/>
          <p:nvPr/>
        </p:nvSpPr>
        <p:spPr>
          <a:xfrm>
            <a:off x="6545868" y="1642561"/>
            <a:ext cx="1336086" cy="307777"/>
          </a:xfrm>
          <a:prstGeom prst="rect">
            <a:avLst/>
          </a:prstGeom>
          <a:noFill/>
        </p:spPr>
        <p:txBody>
          <a:bodyPr wrap="square" rtlCol="0">
            <a:spAutoFit/>
          </a:bodyPr>
          <a:lstStyle/>
          <a:p>
            <a:pPr algn="ctr"/>
            <a:r>
              <a:rPr lang="de-DE" sz="1400" b="1" dirty="0"/>
              <a:t>prototype</a:t>
            </a:r>
          </a:p>
        </p:txBody>
      </p:sp>
      <p:sp>
        <p:nvSpPr>
          <p:cNvPr id="13" name="TextBox 27">
            <a:extLst>
              <a:ext uri="{FF2B5EF4-FFF2-40B4-BE49-F238E27FC236}">
                <a16:creationId xmlns:a16="http://schemas.microsoft.com/office/drawing/2014/main" id="{E53A6C18-6AAA-75C3-9436-2A529F4297E2}"/>
              </a:ext>
            </a:extLst>
          </p:cNvPr>
          <p:cNvSpPr txBox="1"/>
          <p:nvPr/>
        </p:nvSpPr>
        <p:spPr>
          <a:xfrm>
            <a:off x="10505530" y="1660632"/>
            <a:ext cx="991141" cy="307777"/>
          </a:xfrm>
          <a:prstGeom prst="rect">
            <a:avLst/>
          </a:prstGeom>
          <a:noFill/>
        </p:spPr>
        <p:txBody>
          <a:bodyPr wrap="square" rtlCol="0">
            <a:spAutoFit/>
          </a:bodyPr>
          <a:lstStyle/>
          <a:p>
            <a:pPr algn="r"/>
            <a:r>
              <a:rPr lang="de-DE" sz="1400" b="1" dirty="0"/>
              <a:t>release</a:t>
            </a:r>
          </a:p>
        </p:txBody>
      </p:sp>
      <p:sp>
        <p:nvSpPr>
          <p:cNvPr id="17" name="TextBox 27">
            <a:extLst>
              <a:ext uri="{FF2B5EF4-FFF2-40B4-BE49-F238E27FC236}">
                <a16:creationId xmlns:a16="http://schemas.microsoft.com/office/drawing/2014/main" id="{E5541FCA-48C4-B392-1D1D-D1DCEE546535}"/>
              </a:ext>
            </a:extLst>
          </p:cNvPr>
          <p:cNvSpPr txBox="1"/>
          <p:nvPr/>
        </p:nvSpPr>
        <p:spPr>
          <a:xfrm>
            <a:off x="4635428" y="1660632"/>
            <a:ext cx="1373950" cy="307777"/>
          </a:xfrm>
          <a:prstGeom prst="rect">
            <a:avLst/>
          </a:prstGeom>
          <a:noFill/>
        </p:spPr>
        <p:txBody>
          <a:bodyPr wrap="square" rtlCol="0">
            <a:spAutoFit/>
          </a:bodyPr>
          <a:lstStyle/>
          <a:p>
            <a:pPr algn="ctr"/>
            <a:r>
              <a:rPr lang="de-DE" sz="1400" b="1" dirty="0"/>
              <a:t>design</a:t>
            </a:r>
          </a:p>
        </p:txBody>
      </p:sp>
      <p:sp>
        <p:nvSpPr>
          <p:cNvPr id="18" name="TextBox 27">
            <a:extLst>
              <a:ext uri="{FF2B5EF4-FFF2-40B4-BE49-F238E27FC236}">
                <a16:creationId xmlns:a16="http://schemas.microsoft.com/office/drawing/2014/main" id="{6F344B8A-E6FF-6271-B018-F58C05BC308F}"/>
              </a:ext>
            </a:extLst>
          </p:cNvPr>
          <p:cNvSpPr txBox="1"/>
          <p:nvPr/>
        </p:nvSpPr>
        <p:spPr>
          <a:xfrm>
            <a:off x="8536630" y="1660632"/>
            <a:ext cx="1612421" cy="307777"/>
          </a:xfrm>
          <a:prstGeom prst="rect">
            <a:avLst/>
          </a:prstGeom>
          <a:noFill/>
        </p:spPr>
        <p:txBody>
          <a:bodyPr wrap="square" rtlCol="0">
            <a:spAutoFit/>
          </a:bodyPr>
          <a:lstStyle/>
          <a:p>
            <a:pPr algn="ctr"/>
            <a:r>
              <a:rPr lang="de-DE" sz="1400" b="1" dirty="0" err="1"/>
              <a:t>implementation</a:t>
            </a:r>
            <a:endParaRPr lang="de-DE" sz="1400" b="1" dirty="0"/>
          </a:p>
        </p:txBody>
      </p:sp>
    </p:spTree>
    <p:extLst>
      <p:ext uri="{BB962C8B-B14F-4D97-AF65-F5344CB8AC3E}">
        <p14:creationId xmlns:p14="http://schemas.microsoft.com/office/powerpoint/2010/main" val="124523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8DD09-70EB-1A31-3C89-77F5E3876A61}"/>
              </a:ext>
            </a:extLst>
          </p:cNvPr>
          <p:cNvSpPr>
            <a:spLocks noGrp="1"/>
          </p:cNvSpPr>
          <p:nvPr>
            <p:ph type="title"/>
          </p:nvPr>
        </p:nvSpPr>
        <p:spPr/>
        <p:txBody>
          <a:bodyPr/>
          <a:lstStyle/>
          <a:p>
            <a:r>
              <a:rPr lang="de-DE" dirty="0"/>
              <a:t>Qualitative and Quantitative Evaluations in HCI</a:t>
            </a:r>
          </a:p>
        </p:txBody>
      </p:sp>
      <p:sp>
        <p:nvSpPr>
          <p:cNvPr id="3" name="Fußzeilenplatzhalter 2">
            <a:extLst>
              <a:ext uri="{FF2B5EF4-FFF2-40B4-BE49-F238E27FC236}">
                <a16:creationId xmlns:a16="http://schemas.microsoft.com/office/drawing/2014/main" id="{8B6D3907-6C43-8A46-B27A-C10088F8D8BB}"/>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CC1AF270-9237-B754-D9E6-68C8D0EC6E60}"/>
              </a:ext>
            </a:extLst>
          </p:cNvPr>
          <p:cNvSpPr>
            <a:spLocks noGrp="1"/>
          </p:cNvSpPr>
          <p:nvPr>
            <p:ph type="sldNum" sz="quarter" idx="28"/>
          </p:nvPr>
        </p:nvSpPr>
        <p:spPr/>
        <p:txBody>
          <a:bodyPr/>
          <a:lstStyle/>
          <a:p>
            <a:fld id="{BA24374A-C3A8-471A-8837-3FC31668ABE5}" type="slidenum">
              <a:rPr lang="de-DE" smtClean="0"/>
              <a:pPr/>
              <a:t>14</a:t>
            </a:fld>
            <a:endParaRPr lang="de-DE" dirty="0"/>
          </a:p>
        </p:txBody>
      </p:sp>
      <p:sp>
        <p:nvSpPr>
          <p:cNvPr id="5" name="Textplatzhalter 4">
            <a:extLst>
              <a:ext uri="{FF2B5EF4-FFF2-40B4-BE49-F238E27FC236}">
                <a16:creationId xmlns:a16="http://schemas.microsoft.com/office/drawing/2014/main" id="{BD7F9E48-F9EA-62B3-DBD5-17464389EE97}"/>
              </a:ext>
            </a:extLst>
          </p:cNvPr>
          <p:cNvSpPr>
            <a:spLocks noGrp="1"/>
          </p:cNvSpPr>
          <p:nvPr>
            <p:ph type="body" sz="quarter" idx="21"/>
          </p:nvPr>
        </p:nvSpPr>
        <p:spPr/>
        <p:txBody>
          <a:bodyPr/>
          <a:lstStyle/>
          <a:p>
            <a:r>
              <a:rPr lang="de-DE" dirty="0"/>
              <a:t>Research &amp; Evaluations in HCI</a:t>
            </a:r>
          </a:p>
        </p:txBody>
      </p:sp>
      <p:sp>
        <p:nvSpPr>
          <p:cNvPr id="20" name="TextBox 23">
            <a:extLst>
              <a:ext uri="{FF2B5EF4-FFF2-40B4-BE49-F238E27FC236}">
                <a16:creationId xmlns:a16="http://schemas.microsoft.com/office/drawing/2014/main" id="{435676D1-891B-4AE2-44B9-B40168BB118C}"/>
              </a:ext>
            </a:extLst>
          </p:cNvPr>
          <p:cNvSpPr txBox="1"/>
          <p:nvPr/>
        </p:nvSpPr>
        <p:spPr>
          <a:xfrm>
            <a:off x="656169" y="1418304"/>
            <a:ext cx="2313742" cy="338554"/>
          </a:xfrm>
          <a:prstGeom prst="rect">
            <a:avLst/>
          </a:prstGeom>
          <a:solidFill>
            <a:schemeClr val="bg1"/>
          </a:solidFill>
        </p:spPr>
        <p:txBody>
          <a:bodyPr wrap="square" rtlCol="0">
            <a:spAutoFit/>
          </a:bodyPr>
          <a:lstStyle/>
          <a:p>
            <a:r>
              <a:rPr lang="de-DE" sz="1600" dirty="0"/>
              <a:t>Development Progress</a:t>
            </a:r>
            <a:endParaRPr lang="de-DE" dirty="0"/>
          </a:p>
        </p:txBody>
      </p:sp>
      <p:cxnSp>
        <p:nvCxnSpPr>
          <p:cNvPr id="19" name="Straight Arrow Connector 25">
            <a:extLst>
              <a:ext uri="{FF2B5EF4-FFF2-40B4-BE49-F238E27FC236}">
                <a16:creationId xmlns:a16="http://schemas.microsoft.com/office/drawing/2014/main" id="{3077504A-7234-BA0D-78F6-7C84EF7D1772}"/>
              </a:ext>
            </a:extLst>
          </p:cNvPr>
          <p:cNvCxnSpPr>
            <a:cxnSpLocks/>
          </p:cNvCxnSpPr>
          <p:nvPr/>
        </p:nvCxnSpPr>
        <p:spPr>
          <a:xfrm>
            <a:off x="3033944" y="1582253"/>
            <a:ext cx="843782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25">
            <a:extLst>
              <a:ext uri="{FF2B5EF4-FFF2-40B4-BE49-F238E27FC236}">
                <a16:creationId xmlns:a16="http://schemas.microsoft.com/office/drawing/2014/main" id="{27045231-928C-C921-2335-8118C2F93605}"/>
              </a:ext>
            </a:extLst>
          </p:cNvPr>
          <p:cNvCxnSpPr>
            <a:cxnSpLocks/>
            <a:stCxn id="55" idx="2"/>
            <a:endCxn id="54" idx="0"/>
          </p:cNvCxnSpPr>
          <p:nvPr/>
        </p:nvCxnSpPr>
        <p:spPr>
          <a:xfrm>
            <a:off x="1720846" y="2705830"/>
            <a:ext cx="0" cy="2624416"/>
          </a:xfrm>
          <a:prstGeom prst="straightConnector1">
            <a:avLst/>
          </a:prstGeom>
          <a:ln w="7620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20">
            <a:extLst>
              <a:ext uri="{FF2B5EF4-FFF2-40B4-BE49-F238E27FC236}">
                <a16:creationId xmlns:a16="http://schemas.microsoft.com/office/drawing/2014/main" id="{DD095435-6324-3EB0-D6F4-06352F4B1B05}"/>
              </a:ext>
            </a:extLst>
          </p:cNvPr>
          <p:cNvSpPr txBox="1"/>
          <p:nvPr/>
        </p:nvSpPr>
        <p:spPr>
          <a:xfrm>
            <a:off x="695325" y="5330246"/>
            <a:ext cx="2051041" cy="381611"/>
          </a:xfrm>
          <a:prstGeom prst="rect">
            <a:avLst/>
          </a:prstGeom>
          <a:solidFill>
            <a:schemeClr val="accent4"/>
          </a:solidFill>
        </p:spPr>
        <p:txBody>
          <a:bodyPr wrap="square" rtlCol="0" anchor="ctr">
            <a:noAutofit/>
          </a:bodyPr>
          <a:lstStyle/>
          <a:p>
            <a:pPr algn="ctr"/>
            <a:r>
              <a:rPr lang="en-US" sz="1400" dirty="0"/>
              <a:t>Small</a:t>
            </a:r>
          </a:p>
        </p:txBody>
      </p:sp>
      <p:sp>
        <p:nvSpPr>
          <p:cNvPr id="55" name="TextBox 20">
            <a:extLst>
              <a:ext uri="{FF2B5EF4-FFF2-40B4-BE49-F238E27FC236}">
                <a16:creationId xmlns:a16="http://schemas.microsoft.com/office/drawing/2014/main" id="{89CE9BBA-243F-0E06-9562-5129F0224FD8}"/>
              </a:ext>
            </a:extLst>
          </p:cNvPr>
          <p:cNvSpPr txBox="1"/>
          <p:nvPr/>
        </p:nvSpPr>
        <p:spPr>
          <a:xfrm>
            <a:off x="695325" y="2332358"/>
            <a:ext cx="2051041" cy="373472"/>
          </a:xfrm>
          <a:prstGeom prst="rect">
            <a:avLst/>
          </a:prstGeom>
          <a:solidFill>
            <a:schemeClr val="accent4"/>
          </a:solidFill>
        </p:spPr>
        <p:txBody>
          <a:bodyPr wrap="square" rtlCol="0" anchor="ctr">
            <a:noAutofit/>
          </a:bodyPr>
          <a:lstStyle/>
          <a:p>
            <a:pPr algn="ctr"/>
            <a:r>
              <a:rPr lang="en-US" sz="1400" dirty="0"/>
              <a:t>Large</a:t>
            </a:r>
          </a:p>
        </p:txBody>
      </p:sp>
      <p:sp>
        <p:nvSpPr>
          <p:cNvPr id="23" name="TextBox 20">
            <a:extLst>
              <a:ext uri="{FF2B5EF4-FFF2-40B4-BE49-F238E27FC236}">
                <a16:creationId xmlns:a16="http://schemas.microsoft.com/office/drawing/2014/main" id="{DFB5AF6D-B253-7A06-82D0-7C328E015225}"/>
              </a:ext>
            </a:extLst>
          </p:cNvPr>
          <p:cNvSpPr txBox="1"/>
          <p:nvPr/>
        </p:nvSpPr>
        <p:spPr>
          <a:xfrm>
            <a:off x="3033943" y="4463931"/>
            <a:ext cx="2051041" cy="381611"/>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Sketching</a:t>
            </a:r>
            <a:r>
              <a:rPr lang="de-DE" sz="1300" b="0" i="0" dirty="0">
                <a:solidFill>
                  <a:srgbClr val="212529"/>
                </a:solidFill>
                <a:effectLst/>
                <a:latin typeface="Roboto" panose="02000000000000000000" pitchFamily="2" charset="0"/>
              </a:rPr>
              <a:t>/</a:t>
            </a:r>
            <a:r>
              <a:rPr lang="de-DE" sz="1300" b="0" i="0" dirty="0" err="1">
                <a:solidFill>
                  <a:srgbClr val="212529"/>
                </a:solidFill>
                <a:effectLst/>
                <a:latin typeface="Roboto" panose="02000000000000000000" pitchFamily="2" charset="0"/>
              </a:rPr>
              <a:t>Storyboarding</a:t>
            </a:r>
            <a:endParaRPr lang="en-US" sz="1300" dirty="0"/>
          </a:p>
        </p:txBody>
      </p:sp>
      <p:sp>
        <p:nvSpPr>
          <p:cNvPr id="29" name="TextBox 20">
            <a:extLst>
              <a:ext uri="{FF2B5EF4-FFF2-40B4-BE49-F238E27FC236}">
                <a16:creationId xmlns:a16="http://schemas.microsoft.com/office/drawing/2014/main" id="{2B45AE6C-DFC2-346B-47AB-ACCB2CB3C709}"/>
              </a:ext>
            </a:extLst>
          </p:cNvPr>
          <p:cNvSpPr txBox="1"/>
          <p:nvPr/>
        </p:nvSpPr>
        <p:spPr>
          <a:xfrm>
            <a:off x="5142317" y="4463932"/>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Heuristic</a:t>
            </a:r>
            <a:r>
              <a:rPr lang="de-DE" sz="1300" b="0" i="0" dirty="0">
                <a:solidFill>
                  <a:srgbClr val="212529"/>
                </a:solidFill>
                <a:effectLst/>
                <a:latin typeface="Roboto" panose="02000000000000000000" pitchFamily="2" charset="0"/>
              </a:rPr>
              <a:t> Evaluation</a:t>
            </a:r>
            <a:endParaRPr lang="en-US" sz="1300" dirty="0"/>
          </a:p>
        </p:txBody>
      </p:sp>
      <p:sp>
        <p:nvSpPr>
          <p:cNvPr id="30" name="TextBox 20">
            <a:extLst>
              <a:ext uri="{FF2B5EF4-FFF2-40B4-BE49-F238E27FC236}">
                <a16:creationId xmlns:a16="http://schemas.microsoft.com/office/drawing/2014/main" id="{330858E4-2473-4840-0345-81F3CECB7A19}"/>
              </a:ext>
            </a:extLst>
          </p:cNvPr>
          <p:cNvSpPr txBox="1"/>
          <p:nvPr/>
        </p:nvSpPr>
        <p:spPr>
          <a:xfrm>
            <a:off x="5137886" y="4037308"/>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Activity</a:t>
            </a:r>
            <a:r>
              <a:rPr lang="de-DE" sz="1300" b="0" i="0" dirty="0">
                <a:solidFill>
                  <a:srgbClr val="212529"/>
                </a:solidFill>
                <a:effectLst/>
                <a:latin typeface="Roboto" panose="02000000000000000000" pitchFamily="2" charset="0"/>
              </a:rPr>
              <a:t>/Task Analysis</a:t>
            </a:r>
            <a:endParaRPr lang="en-US" sz="1300" dirty="0"/>
          </a:p>
        </p:txBody>
      </p:sp>
      <p:sp>
        <p:nvSpPr>
          <p:cNvPr id="31" name="TextBox 20">
            <a:extLst>
              <a:ext uri="{FF2B5EF4-FFF2-40B4-BE49-F238E27FC236}">
                <a16:creationId xmlns:a16="http://schemas.microsoft.com/office/drawing/2014/main" id="{FB346886-3630-40BE-3049-0250B17FB2C5}"/>
              </a:ext>
            </a:extLst>
          </p:cNvPr>
          <p:cNvSpPr txBox="1"/>
          <p:nvPr/>
        </p:nvSpPr>
        <p:spPr>
          <a:xfrm>
            <a:off x="5137885" y="3606651"/>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Cognitive</a:t>
            </a:r>
            <a:r>
              <a:rPr lang="de-DE" sz="1300" b="0" i="0" dirty="0">
                <a:solidFill>
                  <a:srgbClr val="212529"/>
                </a:solidFill>
                <a:effectLst/>
                <a:latin typeface="Roboto" panose="02000000000000000000" pitchFamily="2" charset="0"/>
              </a:rPr>
              <a:t> Walkthrough</a:t>
            </a:r>
            <a:endParaRPr lang="en-US" sz="1300" dirty="0"/>
          </a:p>
        </p:txBody>
      </p:sp>
      <p:sp>
        <p:nvSpPr>
          <p:cNvPr id="32" name="TextBox 20">
            <a:extLst>
              <a:ext uri="{FF2B5EF4-FFF2-40B4-BE49-F238E27FC236}">
                <a16:creationId xmlns:a16="http://schemas.microsoft.com/office/drawing/2014/main" id="{C947CC25-9410-43E6-EBA4-6621789B32B4}"/>
              </a:ext>
            </a:extLst>
          </p:cNvPr>
          <p:cNvSpPr txBox="1"/>
          <p:nvPr/>
        </p:nvSpPr>
        <p:spPr>
          <a:xfrm>
            <a:off x="5137884" y="3180028"/>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Pluralistic</a:t>
            </a:r>
            <a:r>
              <a:rPr lang="de-DE" sz="1300" b="0" i="0" dirty="0">
                <a:solidFill>
                  <a:srgbClr val="212529"/>
                </a:solidFill>
                <a:effectLst/>
                <a:latin typeface="Roboto" panose="02000000000000000000" pitchFamily="2" charset="0"/>
              </a:rPr>
              <a:t> </a:t>
            </a:r>
            <a:r>
              <a:rPr lang="de-DE" sz="1300" b="0" i="0" dirty="0" err="1">
                <a:solidFill>
                  <a:srgbClr val="212529"/>
                </a:solidFill>
                <a:effectLst/>
                <a:latin typeface="Roboto" panose="02000000000000000000" pitchFamily="2" charset="0"/>
              </a:rPr>
              <a:t>Inspection</a:t>
            </a:r>
            <a:endParaRPr lang="en-US" sz="1300" dirty="0"/>
          </a:p>
        </p:txBody>
      </p:sp>
      <p:sp>
        <p:nvSpPr>
          <p:cNvPr id="33" name="TextBox 20">
            <a:extLst>
              <a:ext uri="{FF2B5EF4-FFF2-40B4-BE49-F238E27FC236}">
                <a16:creationId xmlns:a16="http://schemas.microsoft.com/office/drawing/2014/main" id="{394688AF-7AD4-E366-447F-6AEC7572382C}"/>
              </a:ext>
            </a:extLst>
          </p:cNvPr>
          <p:cNvSpPr txBox="1"/>
          <p:nvPr/>
        </p:nvSpPr>
        <p:spPr>
          <a:xfrm>
            <a:off x="5137883" y="2754621"/>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Benchmark</a:t>
            </a:r>
            <a:endParaRPr lang="en-US" sz="1300" dirty="0"/>
          </a:p>
        </p:txBody>
      </p:sp>
      <p:sp>
        <p:nvSpPr>
          <p:cNvPr id="41" name="TextBox 20">
            <a:extLst>
              <a:ext uri="{FF2B5EF4-FFF2-40B4-BE49-F238E27FC236}">
                <a16:creationId xmlns:a16="http://schemas.microsoft.com/office/drawing/2014/main" id="{AC447D63-C2C9-1AF2-7633-734766D7CD38}"/>
              </a:ext>
            </a:extLst>
          </p:cNvPr>
          <p:cNvSpPr txBox="1"/>
          <p:nvPr/>
        </p:nvSpPr>
        <p:spPr>
          <a:xfrm>
            <a:off x="3033943" y="3180028"/>
            <a:ext cx="2051041" cy="381610"/>
          </a:xfrm>
          <a:prstGeom prst="rect">
            <a:avLst/>
          </a:prstGeom>
          <a:solidFill>
            <a:schemeClr val="accent6">
              <a:lumMod val="20000"/>
              <a:lumOff val="80000"/>
            </a:schemeClr>
          </a:solidFill>
        </p:spPr>
        <p:txBody>
          <a:bodyPr wrap="square" rtlCol="0" anchor="ctr">
            <a:noAutofit/>
          </a:bodyPr>
          <a:lstStyle/>
          <a:p>
            <a:pPr algn="ctr"/>
            <a:r>
              <a:rPr lang="de-DE" sz="1300" dirty="0">
                <a:solidFill>
                  <a:srgbClr val="212529"/>
                </a:solidFill>
                <a:latin typeface="Roboto" panose="02000000000000000000" pitchFamily="2" charset="0"/>
              </a:rPr>
              <a:t>Focus Groups</a:t>
            </a:r>
            <a:endParaRPr lang="en-US" sz="1300" dirty="0"/>
          </a:p>
        </p:txBody>
      </p:sp>
      <p:sp>
        <p:nvSpPr>
          <p:cNvPr id="42" name="TextBox 20">
            <a:extLst>
              <a:ext uri="{FF2B5EF4-FFF2-40B4-BE49-F238E27FC236}">
                <a16:creationId xmlns:a16="http://schemas.microsoft.com/office/drawing/2014/main" id="{FEAE8C96-1182-55AB-67CA-9C07C7AF8BBF}"/>
              </a:ext>
            </a:extLst>
          </p:cNvPr>
          <p:cNvSpPr txBox="1"/>
          <p:nvPr/>
        </p:nvSpPr>
        <p:spPr>
          <a:xfrm>
            <a:off x="3033943" y="4037308"/>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Contextual</a:t>
            </a:r>
            <a:r>
              <a:rPr lang="de-DE" sz="1300" b="0" i="0" dirty="0">
                <a:solidFill>
                  <a:srgbClr val="212529"/>
                </a:solidFill>
                <a:effectLst/>
                <a:latin typeface="Roboto" panose="02000000000000000000" pitchFamily="2" charset="0"/>
              </a:rPr>
              <a:t> </a:t>
            </a:r>
            <a:r>
              <a:rPr lang="de-DE" sz="1300" b="0" i="0" dirty="0" err="1">
                <a:solidFill>
                  <a:srgbClr val="212529"/>
                </a:solidFill>
                <a:effectLst/>
                <a:latin typeface="Roboto" panose="02000000000000000000" pitchFamily="2" charset="0"/>
              </a:rPr>
              <a:t>Inquiries</a:t>
            </a:r>
            <a:endParaRPr lang="en-US" sz="1300" dirty="0"/>
          </a:p>
        </p:txBody>
      </p:sp>
      <p:sp>
        <p:nvSpPr>
          <p:cNvPr id="43" name="TextBox 20">
            <a:extLst>
              <a:ext uri="{FF2B5EF4-FFF2-40B4-BE49-F238E27FC236}">
                <a16:creationId xmlns:a16="http://schemas.microsoft.com/office/drawing/2014/main" id="{7C04908E-2E43-65E2-A6B5-054EE378554E}"/>
              </a:ext>
            </a:extLst>
          </p:cNvPr>
          <p:cNvSpPr txBox="1"/>
          <p:nvPr/>
        </p:nvSpPr>
        <p:spPr>
          <a:xfrm>
            <a:off x="3033943" y="5330246"/>
            <a:ext cx="8358429" cy="381611"/>
          </a:xfrm>
          <a:prstGeom prst="rect">
            <a:avLst/>
          </a:prstGeom>
          <a:solidFill>
            <a:schemeClr val="accent6">
              <a:lumMod val="20000"/>
              <a:lumOff val="80000"/>
            </a:schemeClr>
          </a:solidFill>
        </p:spPr>
        <p:txBody>
          <a:bodyPr wrap="square" rtlCol="0" anchor="ctr">
            <a:noAutofit/>
          </a:bodyPr>
          <a:lstStyle/>
          <a:p>
            <a:pPr algn="ctr"/>
            <a:r>
              <a:rPr lang="en-US" sz="1300" dirty="0"/>
              <a:t>Case Study</a:t>
            </a:r>
          </a:p>
        </p:txBody>
      </p:sp>
      <p:sp>
        <p:nvSpPr>
          <p:cNvPr id="59" name="TextBox 20">
            <a:extLst>
              <a:ext uri="{FF2B5EF4-FFF2-40B4-BE49-F238E27FC236}">
                <a16:creationId xmlns:a16="http://schemas.microsoft.com/office/drawing/2014/main" id="{53E79667-2789-2FE8-B1C9-DC5AACB6174F}"/>
              </a:ext>
            </a:extLst>
          </p:cNvPr>
          <p:cNvSpPr txBox="1"/>
          <p:nvPr/>
        </p:nvSpPr>
        <p:spPr>
          <a:xfrm>
            <a:off x="7246258" y="4037308"/>
            <a:ext cx="4146108" cy="381610"/>
          </a:xfrm>
          <a:prstGeom prst="rect">
            <a:avLst/>
          </a:prstGeom>
          <a:gradFill>
            <a:gsLst>
              <a:gs pos="0">
                <a:schemeClr val="accent6">
                  <a:lumMod val="20000"/>
                  <a:lumOff val="80000"/>
                </a:schemeClr>
              </a:gs>
              <a:gs pos="100000">
                <a:schemeClr val="accent4">
                  <a:lumMod val="40000"/>
                  <a:lumOff val="60000"/>
                </a:schemeClr>
              </a:gs>
            </a:gsLst>
            <a:lin ang="0" scaled="0"/>
          </a:gradFill>
        </p:spPr>
        <p:txBody>
          <a:bodyPr wrap="square" rtlCol="0" anchor="ctr">
            <a:noAutofit/>
          </a:bodyPr>
          <a:lstStyle/>
          <a:p>
            <a:pPr algn="ctr"/>
            <a:r>
              <a:rPr lang="de-DE" sz="1300" b="0" i="0" dirty="0">
                <a:solidFill>
                  <a:srgbClr val="212529"/>
                </a:solidFill>
                <a:effectLst/>
                <a:latin typeface="Roboto" panose="02000000000000000000" pitchFamily="2" charset="0"/>
              </a:rPr>
              <a:t>Longitudinal Studies/Experience Sampling</a:t>
            </a:r>
          </a:p>
        </p:txBody>
      </p:sp>
      <p:sp>
        <p:nvSpPr>
          <p:cNvPr id="60" name="TextBox 20">
            <a:extLst>
              <a:ext uri="{FF2B5EF4-FFF2-40B4-BE49-F238E27FC236}">
                <a16:creationId xmlns:a16="http://schemas.microsoft.com/office/drawing/2014/main" id="{949B1923-E0EB-84D4-5129-C91FA99F8736}"/>
              </a:ext>
            </a:extLst>
          </p:cNvPr>
          <p:cNvSpPr txBox="1"/>
          <p:nvPr/>
        </p:nvSpPr>
        <p:spPr>
          <a:xfrm>
            <a:off x="7241827" y="3606651"/>
            <a:ext cx="2051041" cy="381610"/>
          </a:xfrm>
          <a:prstGeom prst="rect">
            <a:avLst/>
          </a:prstGeom>
          <a:solidFill>
            <a:schemeClr val="accent6">
              <a:lumMod val="20000"/>
              <a:lumOff val="80000"/>
            </a:schemeClr>
          </a:solidFill>
        </p:spPr>
        <p:txBody>
          <a:bodyPr wrap="square" rtlCol="0" anchor="ctr">
            <a:noAutofit/>
          </a:bodyPr>
          <a:lstStyle/>
          <a:p>
            <a:pPr algn="ctr"/>
            <a:r>
              <a:rPr lang="de-DE" sz="1300" dirty="0">
                <a:solidFill>
                  <a:srgbClr val="212529"/>
                </a:solidFill>
                <a:latin typeface="Roboto" panose="02000000000000000000" pitchFamily="2" charset="0"/>
              </a:rPr>
              <a:t>Post-</a:t>
            </a:r>
            <a:r>
              <a:rPr lang="de-DE" sz="1300" dirty="0" err="1">
                <a:solidFill>
                  <a:srgbClr val="212529"/>
                </a:solidFill>
                <a:latin typeface="Roboto" panose="02000000000000000000" pitchFamily="2" charset="0"/>
              </a:rPr>
              <a:t>Exp</a:t>
            </a:r>
            <a:r>
              <a:rPr lang="de-DE" sz="1300" dirty="0">
                <a:solidFill>
                  <a:srgbClr val="212529"/>
                </a:solidFill>
                <a:latin typeface="Roboto" panose="02000000000000000000" pitchFamily="2" charset="0"/>
              </a:rPr>
              <a:t>. </a:t>
            </a:r>
            <a:r>
              <a:rPr lang="de-DE" sz="1300" b="0" i="0" dirty="0">
                <a:solidFill>
                  <a:srgbClr val="212529"/>
                </a:solidFill>
                <a:effectLst/>
                <a:latin typeface="Roboto" panose="02000000000000000000" pitchFamily="2" charset="0"/>
              </a:rPr>
              <a:t>Interviews</a:t>
            </a:r>
            <a:endParaRPr lang="en-US" sz="1300" dirty="0"/>
          </a:p>
        </p:txBody>
      </p:sp>
      <p:sp>
        <p:nvSpPr>
          <p:cNvPr id="61" name="TextBox 20">
            <a:extLst>
              <a:ext uri="{FF2B5EF4-FFF2-40B4-BE49-F238E27FC236}">
                <a16:creationId xmlns:a16="http://schemas.microsoft.com/office/drawing/2014/main" id="{C83B9428-CABF-D737-A7C4-94D5D768D477}"/>
              </a:ext>
            </a:extLst>
          </p:cNvPr>
          <p:cNvSpPr txBox="1"/>
          <p:nvPr/>
        </p:nvSpPr>
        <p:spPr>
          <a:xfrm>
            <a:off x="7241826" y="3180028"/>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Think-</a:t>
            </a:r>
            <a:r>
              <a:rPr lang="de-DE" sz="1300" b="0" i="0" dirty="0" err="1">
                <a:solidFill>
                  <a:srgbClr val="212529"/>
                </a:solidFill>
                <a:effectLst/>
                <a:latin typeface="Roboto" panose="02000000000000000000" pitchFamily="2" charset="0"/>
              </a:rPr>
              <a:t>Aloud</a:t>
            </a:r>
            <a:endParaRPr lang="en-US" sz="1300" dirty="0"/>
          </a:p>
        </p:txBody>
      </p:sp>
      <p:sp>
        <p:nvSpPr>
          <p:cNvPr id="62" name="TextBox 20">
            <a:extLst>
              <a:ext uri="{FF2B5EF4-FFF2-40B4-BE49-F238E27FC236}">
                <a16:creationId xmlns:a16="http://schemas.microsoft.com/office/drawing/2014/main" id="{3BF47017-CDF0-3411-2772-7C1FD9BBBA3F}"/>
              </a:ext>
            </a:extLst>
          </p:cNvPr>
          <p:cNvSpPr txBox="1"/>
          <p:nvPr/>
        </p:nvSpPr>
        <p:spPr>
          <a:xfrm>
            <a:off x="7241825" y="2754621"/>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Online Surveys</a:t>
            </a:r>
          </a:p>
        </p:txBody>
      </p:sp>
      <p:sp>
        <p:nvSpPr>
          <p:cNvPr id="63" name="TextBox 20">
            <a:extLst>
              <a:ext uri="{FF2B5EF4-FFF2-40B4-BE49-F238E27FC236}">
                <a16:creationId xmlns:a16="http://schemas.microsoft.com/office/drawing/2014/main" id="{1C407E60-FAF9-0339-BFFE-300CE564F2C0}"/>
              </a:ext>
            </a:extLst>
          </p:cNvPr>
          <p:cNvSpPr txBox="1"/>
          <p:nvPr/>
        </p:nvSpPr>
        <p:spPr>
          <a:xfrm>
            <a:off x="7241824" y="2324220"/>
            <a:ext cx="2051041" cy="381610"/>
          </a:xfrm>
          <a:prstGeom prst="rect">
            <a:avLst/>
          </a:prstGeom>
          <a:solidFill>
            <a:schemeClr val="accent6">
              <a:lumMod val="20000"/>
              <a:lumOff val="80000"/>
            </a:schemeClr>
          </a:solidFill>
        </p:spPr>
        <p:txBody>
          <a:bodyPr wrap="square" rtlCol="0" anchor="ctr">
            <a:noAutofit/>
          </a:bodyPr>
          <a:lstStyle/>
          <a:p>
            <a:pPr algn="ctr"/>
            <a:r>
              <a:rPr lang="en-US" sz="1300" dirty="0"/>
              <a:t>Online/Auto Reviews</a:t>
            </a:r>
          </a:p>
        </p:txBody>
      </p:sp>
      <p:sp>
        <p:nvSpPr>
          <p:cNvPr id="65" name="TextBox 20">
            <a:extLst>
              <a:ext uri="{FF2B5EF4-FFF2-40B4-BE49-F238E27FC236}">
                <a16:creationId xmlns:a16="http://schemas.microsoft.com/office/drawing/2014/main" id="{D7C2683B-5AD9-5C16-35EE-B987E70B129A}"/>
              </a:ext>
            </a:extLst>
          </p:cNvPr>
          <p:cNvSpPr txBox="1"/>
          <p:nvPr/>
        </p:nvSpPr>
        <p:spPr>
          <a:xfrm>
            <a:off x="9341335" y="3606651"/>
            <a:ext cx="2051041" cy="392143"/>
          </a:xfrm>
          <a:prstGeom prst="rect">
            <a:avLst/>
          </a:prstGeom>
          <a:solidFill>
            <a:schemeClr val="accent4">
              <a:lumMod val="40000"/>
              <a:lumOff val="60000"/>
            </a:schemeClr>
          </a:solidFill>
        </p:spPr>
        <p:txBody>
          <a:bodyPr wrap="square" rtlCol="0" anchor="ctr">
            <a:noAutofit/>
          </a:bodyPr>
          <a:lstStyle/>
          <a:p>
            <a:pPr algn="ctr"/>
            <a:r>
              <a:rPr lang="de-DE" sz="1300" dirty="0">
                <a:solidFill>
                  <a:srgbClr val="212529"/>
                </a:solidFill>
                <a:latin typeface="Roboto" panose="02000000000000000000" pitchFamily="2" charset="0"/>
              </a:rPr>
              <a:t>Experimental Lab Studies</a:t>
            </a:r>
            <a:endParaRPr lang="en-US" sz="1300" dirty="0"/>
          </a:p>
        </p:txBody>
      </p:sp>
      <p:sp>
        <p:nvSpPr>
          <p:cNvPr id="66" name="TextBox 20">
            <a:extLst>
              <a:ext uri="{FF2B5EF4-FFF2-40B4-BE49-F238E27FC236}">
                <a16:creationId xmlns:a16="http://schemas.microsoft.com/office/drawing/2014/main" id="{01BD5559-4342-B598-FF92-5CC332243975}"/>
              </a:ext>
            </a:extLst>
          </p:cNvPr>
          <p:cNvSpPr txBox="1"/>
          <p:nvPr/>
        </p:nvSpPr>
        <p:spPr>
          <a:xfrm>
            <a:off x="9341334" y="3180028"/>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a:solidFill>
                  <a:srgbClr val="212529"/>
                </a:solidFill>
                <a:effectLst/>
                <a:latin typeface="Roboto" panose="02000000000000000000" pitchFamily="2" charset="0"/>
              </a:rPr>
              <a:t>In-Situ</a:t>
            </a:r>
            <a:r>
              <a:rPr lang="de-DE" sz="1300" b="0" i="0" dirty="0">
                <a:solidFill>
                  <a:srgbClr val="212529"/>
                </a:solidFill>
                <a:effectLst/>
                <a:latin typeface="Roboto" panose="02000000000000000000" pitchFamily="2" charset="0"/>
              </a:rPr>
              <a:t>/Field Studies</a:t>
            </a:r>
            <a:endParaRPr lang="en-US" sz="1300" dirty="0"/>
          </a:p>
        </p:txBody>
      </p:sp>
      <p:sp>
        <p:nvSpPr>
          <p:cNvPr id="68" name="TextBox 20">
            <a:extLst>
              <a:ext uri="{FF2B5EF4-FFF2-40B4-BE49-F238E27FC236}">
                <a16:creationId xmlns:a16="http://schemas.microsoft.com/office/drawing/2014/main" id="{C5DD9D90-C314-0836-5C2E-964F2FE8972D}"/>
              </a:ext>
            </a:extLst>
          </p:cNvPr>
          <p:cNvSpPr txBox="1"/>
          <p:nvPr/>
        </p:nvSpPr>
        <p:spPr>
          <a:xfrm>
            <a:off x="9341332" y="2754621"/>
            <a:ext cx="2051041" cy="381610"/>
          </a:xfrm>
          <a:prstGeom prst="rect">
            <a:avLst/>
          </a:prstGeom>
          <a:solidFill>
            <a:schemeClr val="accent4">
              <a:lumMod val="40000"/>
              <a:lumOff val="60000"/>
            </a:schemeClr>
          </a:solidFill>
        </p:spPr>
        <p:txBody>
          <a:bodyPr wrap="square" rtlCol="0" anchor="ctr">
            <a:noAutofit/>
          </a:bodyPr>
          <a:lstStyle/>
          <a:p>
            <a:pPr algn="ctr"/>
            <a:r>
              <a:rPr lang="en-US" sz="1300" dirty="0"/>
              <a:t>Online Studies</a:t>
            </a:r>
          </a:p>
        </p:txBody>
      </p:sp>
      <p:sp>
        <p:nvSpPr>
          <p:cNvPr id="69" name="TextBox 20">
            <a:extLst>
              <a:ext uri="{FF2B5EF4-FFF2-40B4-BE49-F238E27FC236}">
                <a16:creationId xmlns:a16="http://schemas.microsoft.com/office/drawing/2014/main" id="{CB93D989-7894-1ADC-191C-994050E119F7}"/>
              </a:ext>
            </a:extLst>
          </p:cNvPr>
          <p:cNvSpPr txBox="1"/>
          <p:nvPr/>
        </p:nvSpPr>
        <p:spPr>
          <a:xfrm>
            <a:off x="9341331" y="2324220"/>
            <a:ext cx="2051041" cy="381610"/>
          </a:xfrm>
          <a:prstGeom prst="rect">
            <a:avLst/>
          </a:prstGeom>
          <a:solidFill>
            <a:schemeClr val="accent4">
              <a:lumMod val="40000"/>
              <a:lumOff val="60000"/>
            </a:schemeClr>
          </a:solidFill>
        </p:spPr>
        <p:txBody>
          <a:bodyPr wrap="square" rtlCol="0" anchor="ctr">
            <a:noAutofit/>
          </a:bodyPr>
          <a:lstStyle/>
          <a:p>
            <a:pPr algn="ctr"/>
            <a:r>
              <a:rPr lang="en-US" sz="1300" dirty="0"/>
              <a:t>In-the-wild Studies</a:t>
            </a:r>
          </a:p>
        </p:txBody>
      </p:sp>
      <p:sp>
        <p:nvSpPr>
          <p:cNvPr id="80" name="TextBox 20">
            <a:extLst>
              <a:ext uri="{FF2B5EF4-FFF2-40B4-BE49-F238E27FC236}">
                <a16:creationId xmlns:a16="http://schemas.microsoft.com/office/drawing/2014/main" id="{F5BF1B83-115B-89C7-F876-A0795008895D}"/>
              </a:ext>
            </a:extLst>
          </p:cNvPr>
          <p:cNvSpPr txBox="1"/>
          <p:nvPr/>
        </p:nvSpPr>
        <p:spPr>
          <a:xfrm>
            <a:off x="3033942" y="2324220"/>
            <a:ext cx="2051041" cy="381610"/>
          </a:xfrm>
          <a:prstGeom prst="rect">
            <a:avLst/>
          </a:prstGeom>
          <a:solidFill>
            <a:schemeClr val="accent4">
              <a:lumMod val="40000"/>
              <a:lumOff val="60000"/>
            </a:schemeClr>
          </a:solidFill>
        </p:spPr>
        <p:txBody>
          <a:bodyPr wrap="square" rtlCol="0" anchor="ctr">
            <a:noAutofit/>
          </a:bodyPr>
          <a:lstStyle/>
          <a:p>
            <a:pPr algn="ctr"/>
            <a:r>
              <a:rPr lang="de-DE" sz="1300" dirty="0" err="1">
                <a:solidFill>
                  <a:srgbClr val="212529"/>
                </a:solidFill>
                <a:latin typeface="Roboto" panose="02000000000000000000" pitchFamily="2" charset="0"/>
              </a:rPr>
              <a:t>Ethnography</a:t>
            </a:r>
            <a:endParaRPr lang="en-US" sz="1300" dirty="0"/>
          </a:p>
        </p:txBody>
      </p:sp>
      <p:sp>
        <p:nvSpPr>
          <p:cNvPr id="82" name="TextBox 20">
            <a:extLst>
              <a:ext uri="{FF2B5EF4-FFF2-40B4-BE49-F238E27FC236}">
                <a16:creationId xmlns:a16="http://schemas.microsoft.com/office/drawing/2014/main" id="{FFE44CCB-E894-19DF-AD20-B49932479EE9}"/>
              </a:ext>
            </a:extLst>
          </p:cNvPr>
          <p:cNvSpPr txBox="1"/>
          <p:nvPr/>
        </p:nvSpPr>
        <p:spPr>
          <a:xfrm>
            <a:off x="3033941" y="4896616"/>
            <a:ext cx="8358423" cy="381611"/>
          </a:xfrm>
          <a:prstGeom prst="rect">
            <a:avLst/>
          </a:prstGeom>
          <a:solidFill>
            <a:schemeClr val="accent6">
              <a:lumMod val="20000"/>
              <a:lumOff val="80000"/>
            </a:schemeClr>
          </a:solidFill>
        </p:spPr>
        <p:txBody>
          <a:bodyPr wrap="square" rtlCol="0" anchor="ctr">
            <a:noAutofit/>
          </a:bodyPr>
          <a:lstStyle/>
          <a:p>
            <a:pPr algn="ctr"/>
            <a:r>
              <a:rPr lang="en-US" sz="1300" dirty="0"/>
              <a:t>Participatory Design</a:t>
            </a:r>
          </a:p>
        </p:txBody>
      </p:sp>
      <p:sp>
        <p:nvSpPr>
          <p:cNvPr id="83" name="TextBox 20">
            <a:extLst>
              <a:ext uri="{FF2B5EF4-FFF2-40B4-BE49-F238E27FC236}">
                <a16:creationId xmlns:a16="http://schemas.microsoft.com/office/drawing/2014/main" id="{327EE4CE-016E-7732-F0BB-BC502A959AC3}"/>
              </a:ext>
            </a:extLst>
          </p:cNvPr>
          <p:cNvSpPr txBox="1"/>
          <p:nvPr/>
        </p:nvSpPr>
        <p:spPr>
          <a:xfrm>
            <a:off x="3033942" y="2754621"/>
            <a:ext cx="2051041" cy="389984"/>
          </a:xfrm>
          <a:prstGeom prst="rect">
            <a:avLst/>
          </a:prstGeom>
          <a:solidFill>
            <a:schemeClr val="accent6">
              <a:lumMod val="20000"/>
              <a:lumOff val="80000"/>
            </a:schemeClr>
          </a:solidFill>
        </p:spPr>
        <p:txBody>
          <a:bodyPr wrap="square" rtlCol="0" anchor="ctr">
            <a:noAutofit/>
          </a:bodyPr>
          <a:lstStyle/>
          <a:p>
            <a:pPr algn="ctr"/>
            <a:r>
              <a:rPr lang="en-US" sz="1300" dirty="0"/>
              <a:t>Guerrilla Sampling</a:t>
            </a:r>
          </a:p>
        </p:txBody>
      </p:sp>
      <p:sp>
        <p:nvSpPr>
          <p:cNvPr id="84" name="TextBox 20">
            <a:extLst>
              <a:ext uri="{FF2B5EF4-FFF2-40B4-BE49-F238E27FC236}">
                <a16:creationId xmlns:a16="http://schemas.microsoft.com/office/drawing/2014/main" id="{763A78D5-61B7-9B0E-E2CB-0C46213B898F}"/>
              </a:ext>
            </a:extLst>
          </p:cNvPr>
          <p:cNvSpPr txBox="1"/>
          <p:nvPr/>
        </p:nvSpPr>
        <p:spPr>
          <a:xfrm>
            <a:off x="5137883" y="2324220"/>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Field Surveys</a:t>
            </a:r>
            <a:endParaRPr lang="en-US" sz="1300" dirty="0"/>
          </a:p>
        </p:txBody>
      </p:sp>
      <p:sp>
        <p:nvSpPr>
          <p:cNvPr id="86" name="TextBox 20">
            <a:extLst>
              <a:ext uri="{FF2B5EF4-FFF2-40B4-BE49-F238E27FC236}">
                <a16:creationId xmlns:a16="http://schemas.microsoft.com/office/drawing/2014/main" id="{3883C7AF-45B0-7956-B9E1-0E15C0B51FFB}"/>
              </a:ext>
            </a:extLst>
          </p:cNvPr>
          <p:cNvSpPr txBox="1"/>
          <p:nvPr/>
        </p:nvSpPr>
        <p:spPr>
          <a:xfrm>
            <a:off x="7250691" y="4463932"/>
            <a:ext cx="4141675"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Diaries</a:t>
            </a:r>
            <a:endParaRPr lang="en-US" sz="1300" dirty="0"/>
          </a:p>
        </p:txBody>
      </p:sp>
      <p:sp>
        <p:nvSpPr>
          <p:cNvPr id="7" name="TextBox 20">
            <a:extLst>
              <a:ext uri="{FF2B5EF4-FFF2-40B4-BE49-F238E27FC236}">
                <a16:creationId xmlns:a16="http://schemas.microsoft.com/office/drawing/2014/main" id="{CC39DFA1-249F-C73C-017A-EDC3F2A79DA8}"/>
              </a:ext>
            </a:extLst>
          </p:cNvPr>
          <p:cNvSpPr txBox="1"/>
          <p:nvPr/>
        </p:nvSpPr>
        <p:spPr>
          <a:xfrm>
            <a:off x="3033942" y="3606651"/>
            <a:ext cx="2051041" cy="381610"/>
          </a:xfrm>
          <a:prstGeom prst="rect">
            <a:avLst/>
          </a:prstGeom>
          <a:solidFill>
            <a:schemeClr val="accent6">
              <a:lumMod val="20000"/>
              <a:lumOff val="80000"/>
            </a:schemeClr>
          </a:solidFill>
        </p:spPr>
        <p:txBody>
          <a:bodyPr wrap="square" rtlCol="0" anchor="ctr">
            <a:noAutofit/>
          </a:bodyPr>
          <a:lstStyle/>
          <a:p>
            <a:pPr algn="ctr"/>
            <a:r>
              <a:rPr lang="de-DE" sz="1300" dirty="0">
                <a:solidFill>
                  <a:srgbClr val="212529"/>
                </a:solidFill>
                <a:latin typeface="Roboto" panose="02000000000000000000" pitchFamily="2" charset="0"/>
              </a:rPr>
              <a:t>Affinity </a:t>
            </a:r>
            <a:r>
              <a:rPr lang="de-DE" sz="1300" dirty="0" err="1">
                <a:solidFill>
                  <a:srgbClr val="212529"/>
                </a:solidFill>
                <a:latin typeface="Roboto" panose="02000000000000000000" pitchFamily="2" charset="0"/>
              </a:rPr>
              <a:t>Diagramming</a:t>
            </a:r>
            <a:r>
              <a:rPr lang="de-DE" sz="1300" dirty="0">
                <a:solidFill>
                  <a:srgbClr val="212529"/>
                </a:solidFill>
                <a:latin typeface="Roboto" panose="02000000000000000000" pitchFamily="2" charset="0"/>
              </a:rPr>
              <a:t> </a:t>
            </a:r>
            <a:endParaRPr lang="en-US" sz="1300" dirty="0"/>
          </a:p>
        </p:txBody>
      </p:sp>
      <p:sp>
        <p:nvSpPr>
          <p:cNvPr id="8" name="TextBox 23">
            <a:extLst>
              <a:ext uri="{FF2B5EF4-FFF2-40B4-BE49-F238E27FC236}">
                <a16:creationId xmlns:a16="http://schemas.microsoft.com/office/drawing/2014/main" id="{4EF4B979-FE09-53F8-E649-32B405161371}"/>
              </a:ext>
            </a:extLst>
          </p:cNvPr>
          <p:cNvSpPr txBox="1"/>
          <p:nvPr/>
        </p:nvSpPr>
        <p:spPr>
          <a:xfrm>
            <a:off x="656169" y="1909340"/>
            <a:ext cx="2090197" cy="338554"/>
          </a:xfrm>
          <a:prstGeom prst="rect">
            <a:avLst/>
          </a:prstGeom>
          <a:solidFill>
            <a:schemeClr val="bg1"/>
          </a:solidFill>
        </p:spPr>
        <p:txBody>
          <a:bodyPr wrap="square" rtlCol="0">
            <a:spAutoFit/>
          </a:bodyPr>
          <a:lstStyle/>
          <a:p>
            <a:pPr algn="ctr"/>
            <a:r>
              <a:rPr lang="de-DE" sz="1600" dirty="0"/>
              <a:t>Sample Size</a:t>
            </a:r>
            <a:endParaRPr lang="de-DE" dirty="0"/>
          </a:p>
        </p:txBody>
      </p:sp>
      <p:sp>
        <p:nvSpPr>
          <p:cNvPr id="6" name="TextBox 20">
            <a:extLst>
              <a:ext uri="{FF2B5EF4-FFF2-40B4-BE49-F238E27FC236}">
                <a16:creationId xmlns:a16="http://schemas.microsoft.com/office/drawing/2014/main" id="{97A1BA06-0E8D-35A9-105C-B0CF1E303A89}"/>
              </a:ext>
            </a:extLst>
          </p:cNvPr>
          <p:cNvSpPr txBox="1"/>
          <p:nvPr/>
        </p:nvSpPr>
        <p:spPr>
          <a:xfrm>
            <a:off x="5137883" y="1953617"/>
            <a:ext cx="2051041" cy="325334"/>
          </a:xfrm>
          <a:prstGeom prst="rect">
            <a:avLst/>
          </a:prstGeom>
          <a:solidFill>
            <a:schemeClr val="accent6">
              <a:lumMod val="60000"/>
              <a:lumOff val="40000"/>
            </a:schemeClr>
          </a:solidFill>
        </p:spPr>
        <p:txBody>
          <a:bodyPr wrap="square" rtlCol="0" anchor="ctr">
            <a:noAutofit/>
          </a:bodyPr>
          <a:lstStyle/>
          <a:p>
            <a:pPr algn="ctr"/>
            <a:r>
              <a:rPr lang="en-US" sz="1400" dirty="0"/>
              <a:t>Qualitative</a:t>
            </a:r>
          </a:p>
        </p:txBody>
      </p:sp>
      <p:sp>
        <p:nvSpPr>
          <p:cNvPr id="9" name="TextBox 20">
            <a:extLst>
              <a:ext uri="{FF2B5EF4-FFF2-40B4-BE49-F238E27FC236}">
                <a16:creationId xmlns:a16="http://schemas.microsoft.com/office/drawing/2014/main" id="{45B04665-5F54-CE26-378F-96DE57E8833D}"/>
              </a:ext>
            </a:extLst>
          </p:cNvPr>
          <p:cNvSpPr txBox="1"/>
          <p:nvPr/>
        </p:nvSpPr>
        <p:spPr>
          <a:xfrm>
            <a:off x="9341330" y="1953617"/>
            <a:ext cx="2051041" cy="325334"/>
          </a:xfrm>
          <a:prstGeom prst="rect">
            <a:avLst/>
          </a:prstGeom>
          <a:solidFill>
            <a:schemeClr val="accent4"/>
          </a:solidFill>
        </p:spPr>
        <p:txBody>
          <a:bodyPr wrap="square" rtlCol="0" anchor="ctr">
            <a:noAutofit/>
          </a:bodyPr>
          <a:lstStyle/>
          <a:p>
            <a:pPr algn="ctr"/>
            <a:r>
              <a:rPr lang="en-US" sz="1400" dirty="0"/>
              <a:t>Quantitative</a:t>
            </a:r>
          </a:p>
        </p:txBody>
      </p:sp>
      <p:sp>
        <p:nvSpPr>
          <p:cNvPr id="13" name="TextBox 26">
            <a:extLst>
              <a:ext uri="{FF2B5EF4-FFF2-40B4-BE49-F238E27FC236}">
                <a16:creationId xmlns:a16="http://schemas.microsoft.com/office/drawing/2014/main" id="{5D6D71F1-3ED3-7949-DF43-1F02F5DA9D68}"/>
              </a:ext>
            </a:extLst>
          </p:cNvPr>
          <p:cNvSpPr txBox="1"/>
          <p:nvPr/>
        </p:nvSpPr>
        <p:spPr>
          <a:xfrm>
            <a:off x="3033944" y="1660632"/>
            <a:ext cx="1159406" cy="307777"/>
          </a:xfrm>
          <a:prstGeom prst="rect">
            <a:avLst/>
          </a:prstGeom>
          <a:noFill/>
        </p:spPr>
        <p:txBody>
          <a:bodyPr wrap="square" rtlCol="0">
            <a:spAutoFit/>
          </a:bodyPr>
          <a:lstStyle/>
          <a:p>
            <a:r>
              <a:rPr lang="de-DE" sz="1400" b="1" dirty="0" err="1"/>
              <a:t>planning</a:t>
            </a:r>
            <a:endParaRPr lang="de-DE" sz="1400" b="1" dirty="0"/>
          </a:p>
        </p:txBody>
      </p:sp>
      <p:sp>
        <p:nvSpPr>
          <p:cNvPr id="14" name="TextBox 27">
            <a:extLst>
              <a:ext uri="{FF2B5EF4-FFF2-40B4-BE49-F238E27FC236}">
                <a16:creationId xmlns:a16="http://schemas.microsoft.com/office/drawing/2014/main" id="{180A2E4D-6214-E7FA-F24C-E302CA9583D8}"/>
              </a:ext>
            </a:extLst>
          </p:cNvPr>
          <p:cNvSpPr txBox="1"/>
          <p:nvPr/>
        </p:nvSpPr>
        <p:spPr>
          <a:xfrm>
            <a:off x="6545868" y="1642561"/>
            <a:ext cx="1336086" cy="307777"/>
          </a:xfrm>
          <a:prstGeom prst="rect">
            <a:avLst/>
          </a:prstGeom>
          <a:noFill/>
        </p:spPr>
        <p:txBody>
          <a:bodyPr wrap="square" rtlCol="0">
            <a:spAutoFit/>
          </a:bodyPr>
          <a:lstStyle/>
          <a:p>
            <a:pPr algn="ctr"/>
            <a:r>
              <a:rPr lang="de-DE" sz="1400" b="1" dirty="0"/>
              <a:t>prototype</a:t>
            </a:r>
          </a:p>
        </p:txBody>
      </p:sp>
      <p:sp>
        <p:nvSpPr>
          <p:cNvPr id="15" name="TextBox 27">
            <a:extLst>
              <a:ext uri="{FF2B5EF4-FFF2-40B4-BE49-F238E27FC236}">
                <a16:creationId xmlns:a16="http://schemas.microsoft.com/office/drawing/2014/main" id="{F3DFD4E9-8BDF-33D3-8189-AB03B33DEB43}"/>
              </a:ext>
            </a:extLst>
          </p:cNvPr>
          <p:cNvSpPr txBox="1"/>
          <p:nvPr/>
        </p:nvSpPr>
        <p:spPr>
          <a:xfrm>
            <a:off x="10505530" y="1660632"/>
            <a:ext cx="991141" cy="307777"/>
          </a:xfrm>
          <a:prstGeom prst="rect">
            <a:avLst/>
          </a:prstGeom>
          <a:noFill/>
        </p:spPr>
        <p:txBody>
          <a:bodyPr wrap="square" rtlCol="0">
            <a:spAutoFit/>
          </a:bodyPr>
          <a:lstStyle/>
          <a:p>
            <a:pPr algn="r"/>
            <a:r>
              <a:rPr lang="de-DE" sz="1400" b="1" dirty="0"/>
              <a:t>release</a:t>
            </a:r>
          </a:p>
        </p:txBody>
      </p:sp>
      <p:sp>
        <p:nvSpPr>
          <p:cNvPr id="16" name="TextBox 27">
            <a:extLst>
              <a:ext uri="{FF2B5EF4-FFF2-40B4-BE49-F238E27FC236}">
                <a16:creationId xmlns:a16="http://schemas.microsoft.com/office/drawing/2014/main" id="{2C7D62CA-DEAE-9708-4C03-D10810DFDC91}"/>
              </a:ext>
            </a:extLst>
          </p:cNvPr>
          <p:cNvSpPr txBox="1"/>
          <p:nvPr/>
        </p:nvSpPr>
        <p:spPr>
          <a:xfrm>
            <a:off x="4635428" y="1660632"/>
            <a:ext cx="1373950" cy="307777"/>
          </a:xfrm>
          <a:prstGeom prst="rect">
            <a:avLst/>
          </a:prstGeom>
          <a:noFill/>
        </p:spPr>
        <p:txBody>
          <a:bodyPr wrap="square" rtlCol="0">
            <a:spAutoFit/>
          </a:bodyPr>
          <a:lstStyle/>
          <a:p>
            <a:pPr algn="ctr"/>
            <a:r>
              <a:rPr lang="de-DE" sz="1400" b="1" dirty="0"/>
              <a:t>design</a:t>
            </a:r>
          </a:p>
        </p:txBody>
      </p:sp>
      <p:sp>
        <p:nvSpPr>
          <p:cNvPr id="17" name="TextBox 27">
            <a:extLst>
              <a:ext uri="{FF2B5EF4-FFF2-40B4-BE49-F238E27FC236}">
                <a16:creationId xmlns:a16="http://schemas.microsoft.com/office/drawing/2014/main" id="{6EA474BC-34A0-73B3-EDFC-A8BEC4A810AF}"/>
              </a:ext>
            </a:extLst>
          </p:cNvPr>
          <p:cNvSpPr txBox="1"/>
          <p:nvPr/>
        </p:nvSpPr>
        <p:spPr>
          <a:xfrm>
            <a:off x="8536630" y="1660632"/>
            <a:ext cx="1612421" cy="307777"/>
          </a:xfrm>
          <a:prstGeom prst="rect">
            <a:avLst/>
          </a:prstGeom>
          <a:noFill/>
        </p:spPr>
        <p:txBody>
          <a:bodyPr wrap="square" rtlCol="0">
            <a:spAutoFit/>
          </a:bodyPr>
          <a:lstStyle/>
          <a:p>
            <a:pPr algn="ctr"/>
            <a:r>
              <a:rPr lang="de-DE" sz="1400" b="1" dirty="0" err="1"/>
              <a:t>implementation</a:t>
            </a:r>
            <a:endParaRPr lang="de-DE" sz="1400" b="1" dirty="0"/>
          </a:p>
        </p:txBody>
      </p:sp>
      <p:sp>
        <p:nvSpPr>
          <p:cNvPr id="12" name="Textfeld 11">
            <a:extLst>
              <a:ext uri="{FF2B5EF4-FFF2-40B4-BE49-F238E27FC236}">
                <a16:creationId xmlns:a16="http://schemas.microsoft.com/office/drawing/2014/main" id="{0C5E3C48-6E61-A58F-9F05-AA8E4B9CE38E}"/>
              </a:ext>
            </a:extLst>
          </p:cNvPr>
          <p:cNvSpPr txBox="1"/>
          <p:nvPr/>
        </p:nvSpPr>
        <p:spPr>
          <a:xfrm rot="20786900">
            <a:off x="9776164" y="5102811"/>
            <a:ext cx="2265527" cy="855958"/>
          </a:xfrm>
          <a:prstGeom prst="rect">
            <a:avLst/>
          </a:prstGeom>
          <a:solidFill>
            <a:schemeClr val="accent1"/>
          </a:solidFill>
        </p:spPr>
        <p:txBody>
          <a:bodyPr wrap="square" lIns="360000" tIns="180000" rIns="360000" bIns="180000" rtlCol="0">
            <a:spAutoFit/>
          </a:bodyPr>
          <a:lstStyle/>
          <a:p>
            <a:pPr algn="ctr"/>
            <a:r>
              <a:rPr lang="de-DE" sz="1600" dirty="0" err="1">
                <a:solidFill>
                  <a:schemeClr val="bg1"/>
                </a:solidFill>
              </a:rPr>
              <a:t>There</a:t>
            </a:r>
            <a:r>
              <a:rPr lang="de-DE" sz="1600" dirty="0">
                <a:solidFill>
                  <a:schemeClr val="bg1"/>
                </a:solidFill>
              </a:rPr>
              <a:t> </a:t>
            </a:r>
            <a:r>
              <a:rPr lang="de-DE" sz="1600" dirty="0" err="1">
                <a:solidFill>
                  <a:schemeClr val="bg1"/>
                </a:solidFill>
              </a:rPr>
              <a:t>are</a:t>
            </a:r>
            <a:r>
              <a:rPr lang="de-DE" sz="1600" dirty="0">
                <a:solidFill>
                  <a:schemeClr val="bg1"/>
                </a:solidFill>
              </a:rPr>
              <a:t> </a:t>
            </a:r>
            <a:r>
              <a:rPr lang="de-DE" sz="1600" dirty="0" err="1">
                <a:solidFill>
                  <a:schemeClr val="bg1"/>
                </a:solidFill>
              </a:rPr>
              <a:t>many</a:t>
            </a:r>
            <a:r>
              <a:rPr lang="de-DE" sz="1600" dirty="0">
                <a:solidFill>
                  <a:schemeClr val="bg1"/>
                </a:solidFill>
              </a:rPr>
              <a:t>, </a:t>
            </a:r>
            <a:r>
              <a:rPr lang="de-DE" sz="1600" dirty="0" err="1">
                <a:solidFill>
                  <a:schemeClr val="bg1"/>
                </a:solidFill>
              </a:rPr>
              <a:t>many</a:t>
            </a:r>
            <a:r>
              <a:rPr lang="de-DE" sz="1600" dirty="0">
                <a:solidFill>
                  <a:schemeClr val="bg1"/>
                </a:solidFill>
              </a:rPr>
              <a:t> </a:t>
            </a:r>
            <a:r>
              <a:rPr lang="de-DE" sz="1600" dirty="0" err="1">
                <a:solidFill>
                  <a:schemeClr val="bg1"/>
                </a:solidFill>
              </a:rPr>
              <a:t>more</a:t>
            </a:r>
            <a:r>
              <a:rPr lang="de-DE" sz="1600" dirty="0">
                <a:solidFill>
                  <a:schemeClr val="bg1"/>
                </a:solidFill>
              </a:rPr>
              <a:t>…!</a:t>
            </a:r>
          </a:p>
        </p:txBody>
      </p:sp>
    </p:spTree>
    <p:extLst>
      <p:ext uri="{BB962C8B-B14F-4D97-AF65-F5344CB8AC3E}">
        <p14:creationId xmlns:p14="http://schemas.microsoft.com/office/powerpoint/2010/main" val="57736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8DD09-70EB-1A31-3C89-77F5E3876A61}"/>
              </a:ext>
            </a:extLst>
          </p:cNvPr>
          <p:cNvSpPr>
            <a:spLocks noGrp="1"/>
          </p:cNvSpPr>
          <p:nvPr>
            <p:ph type="title"/>
          </p:nvPr>
        </p:nvSpPr>
        <p:spPr/>
        <p:txBody>
          <a:bodyPr/>
          <a:lstStyle/>
          <a:p>
            <a:r>
              <a:rPr lang="de-DE" dirty="0"/>
              <a:t>Qualitative and Quantitative Evaluations in HCI</a:t>
            </a:r>
          </a:p>
        </p:txBody>
      </p:sp>
      <p:sp>
        <p:nvSpPr>
          <p:cNvPr id="3" name="Fußzeilenplatzhalter 2">
            <a:extLst>
              <a:ext uri="{FF2B5EF4-FFF2-40B4-BE49-F238E27FC236}">
                <a16:creationId xmlns:a16="http://schemas.microsoft.com/office/drawing/2014/main" id="{8B6D3907-6C43-8A46-B27A-C10088F8D8BB}"/>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CC1AF270-9237-B754-D9E6-68C8D0EC6E60}"/>
              </a:ext>
            </a:extLst>
          </p:cNvPr>
          <p:cNvSpPr>
            <a:spLocks noGrp="1"/>
          </p:cNvSpPr>
          <p:nvPr>
            <p:ph type="sldNum" sz="quarter" idx="28"/>
          </p:nvPr>
        </p:nvSpPr>
        <p:spPr/>
        <p:txBody>
          <a:bodyPr/>
          <a:lstStyle/>
          <a:p>
            <a:fld id="{BA24374A-C3A8-471A-8837-3FC31668ABE5}" type="slidenum">
              <a:rPr lang="de-DE" smtClean="0"/>
              <a:pPr/>
              <a:t>15</a:t>
            </a:fld>
            <a:endParaRPr lang="de-DE" dirty="0"/>
          </a:p>
        </p:txBody>
      </p:sp>
      <p:sp>
        <p:nvSpPr>
          <p:cNvPr id="5" name="Textplatzhalter 4">
            <a:extLst>
              <a:ext uri="{FF2B5EF4-FFF2-40B4-BE49-F238E27FC236}">
                <a16:creationId xmlns:a16="http://schemas.microsoft.com/office/drawing/2014/main" id="{BD7F9E48-F9EA-62B3-DBD5-17464389EE97}"/>
              </a:ext>
            </a:extLst>
          </p:cNvPr>
          <p:cNvSpPr>
            <a:spLocks noGrp="1"/>
          </p:cNvSpPr>
          <p:nvPr>
            <p:ph type="body" sz="quarter" idx="21"/>
          </p:nvPr>
        </p:nvSpPr>
        <p:spPr/>
        <p:txBody>
          <a:bodyPr/>
          <a:lstStyle/>
          <a:p>
            <a:r>
              <a:rPr lang="de-DE" dirty="0"/>
              <a:t>Research &amp; Evaluations in HCI</a:t>
            </a:r>
          </a:p>
        </p:txBody>
      </p:sp>
      <p:sp>
        <p:nvSpPr>
          <p:cNvPr id="20" name="TextBox 23">
            <a:extLst>
              <a:ext uri="{FF2B5EF4-FFF2-40B4-BE49-F238E27FC236}">
                <a16:creationId xmlns:a16="http://schemas.microsoft.com/office/drawing/2014/main" id="{435676D1-891B-4AE2-44B9-B40168BB118C}"/>
              </a:ext>
            </a:extLst>
          </p:cNvPr>
          <p:cNvSpPr txBox="1"/>
          <p:nvPr/>
        </p:nvSpPr>
        <p:spPr>
          <a:xfrm>
            <a:off x="656169" y="1418304"/>
            <a:ext cx="2313742" cy="338554"/>
          </a:xfrm>
          <a:prstGeom prst="rect">
            <a:avLst/>
          </a:prstGeom>
          <a:solidFill>
            <a:schemeClr val="bg1"/>
          </a:solidFill>
        </p:spPr>
        <p:txBody>
          <a:bodyPr wrap="square" rtlCol="0">
            <a:spAutoFit/>
          </a:bodyPr>
          <a:lstStyle/>
          <a:p>
            <a:r>
              <a:rPr lang="de-DE" sz="1600" dirty="0"/>
              <a:t>Development Progress</a:t>
            </a:r>
            <a:endParaRPr lang="de-DE" dirty="0"/>
          </a:p>
        </p:txBody>
      </p:sp>
      <p:cxnSp>
        <p:nvCxnSpPr>
          <p:cNvPr id="19" name="Straight Arrow Connector 25">
            <a:extLst>
              <a:ext uri="{FF2B5EF4-FFF2-40B4-BE49-F238E27FC236}">
                <a16:creationId xmlns:a16="http://schemas.microsoft.com/office/drawing/2014/main" id="{3077504A-7234-BA0D-78F6-7C84EF7D1772}"/>
              </a:ext>
            </a:extLst>
          </p:cNvPr>
          <p:cNvCxnSpPr>
            <a:cxnSpLocks/>
          </p:cNvCxnSpPr>
          <p:nvPr/>
        </p:nvCxnSpPr>
        <p:spPr>
          <a:xfrm>
            <a:off x="3033944" y="1582253"/>
            <a:ext cx="843782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25">
            <a:extLst>
              <a:ext uri="{FF2B5EF4-FFF2-40B4-BE49-F238E27FC236}">
                <a16:creationId xmlns:a16="http://schemas.microsoft.com/office/drawing/2014/main" id="{27045231-928C-C921-2335-8118C2F93605}"/>
              </a:ext>
            </a:extLst>
          </p:cNvPr>
          <p:cNvCxnSpPr>
            <a:cxnSpLocks/>
            <a:stCxn id="55" idx="2"/>
            <a:endCxn id="54" idx="0"/>
          </p:cNvCxnSpPr>
          <p:nvPr/>
        </p:nvCxnSpPr>
        <p:spPr>
          <a:xfrm>
            <a:off x="1720846" y="2705830"/>
            <a:ext cx="0" cy="2624416"/>
          </a:xfrm>
          <a:prstGeom prst="straightConnector1">
            <a:avLst/>
          </a:prstGeom>
          <a:ln w="7620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20">
            <a:extLst>
              <a:ext uri="{FF2B5EF4-FFF2-40B4-BE49-F238E27FC236}">
                <a16:creationId xmlns:a16="http://schemas.microsoft.com/office/drawing/2014/main" id="{DD095435-6324-3EB0-D6F4-06352F4B1B05}"/>
              </a:ext>
            </a:extLst>
          </p:cNvPr>
          <p:cNvSpPr txBox="1"/>
          <p:nvPr/>
        </p:nvSpPr>
        <p:spPr>
          <a:xfrm>
            <a:off x="695325" y="5330246"/>
            <a:ext cx="2051041" cy="381611"/>
          </a:xfrm>
          <a:prstGeom prst="rect">
            <a:avLst/>
          </a:prstGeom>
          <a:solidFill>
            <a:schemeClr val="accent4"/>
          </a:solidFill>
        </p:spPr>
        <p:txBody>
          <a:bodyPr wrap="square" rtlCol="0" anchor="ctr">
            <a:noAutofit/>
          </a:bodyPr>
          <a:lstStyle/>
          <a:p>
            <a:pPr algn="ctr"/>
            <a:r>
              <a:rPr lang="en-US" sz="1400" dirty="0"/>
              <a:t>Small</a:t>
            </a:r>
          </a:p>
        </p:txBody>
      </p:sp>
      <p:sp>
        <p:nvSpPr>
          <p:cNvPr id="55" name="TextBox 20">
            <a:extLst>
              <a:ext uri="{FF2B5EF4-FFF2-40B4-BE49-F238E27FC236}">
                <a16:creationId xmlns:a16="http://schemas.microsoft.com/office/drawing/2014/main" id="{89CE9BBA-243F-0E06-9562-5129F0224FD8}"/>
              </a:ext>
            </a:extLst>
          </p:cNvPr>
          <p:cNvSpPr txBox="1"/>
          <p:nvPr/>
        </p:nvSpPr>
        <p:spPr>
          <a:xfrm>
            <a:off x="695325" y="2332358"/>
            <a:ext cx="2051041" cy="373472"/>
          </a:xfrm>
          <a:prstGeom prst="rect">
            <a:avLst/>
          </a:prstGeom>
          <a:solidFill>
            <a:schemeClr val="accent4"/>
          </a:solidFill>
        </p:spPr>
        <p:txBody>
          <a:bodyPr wrap="square" rtlCol="0" anchor="ctr">
            <a:noAutofit/>
          </a:bodyPr>
          <a:lstStyle/>
          <a:p>
            <a:pPr algn="ctr"/>
            <a:r>
              <a:rPr lang="en-US" sz="1400" dirty="0"/>
              <a:t>Large</a:t>
            </a:r>
          </a:p>
        </p:txBody>
      </p:sp>
      <p:sp>
        <p:nvSpPr>
          <p:cNvPr id="23" name="TextBox 20">
            <a:extLst>
              <a:ext uri="{FF2B5EF4-FFF2-40B4-BE49-F238E27FC236}">
                <a16:creationId xmlns:a16="http://schemas.microsoft.com/office/drawing/2014/main" id="{DFB5AF6D-B253-7A06-82D0-7C328E015225}"/>
              </a:ext>
            </a:extLst>
          </p:cNvPr>
          <p:cNvSpPr txBox="1"/>
          <p:nvPr/>
        </p:nvSpPr>
        <p:spPr>
          <a:xfrm>
            <a:off x="3033943" y="4463931"/>
            <a:ext cx="2051041" cy="381611"/>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Sketching</a:t>
            </a:r>
            <a:r>
              <a:rPr lang="de-DE" sz="1300" b="0" i="0" dirty="0">
                <a:solidFill>
                  <a:srgbClr val="212529"/>
                </a:solidFill>
                <a:effectLst/>
                <a:latin typeface="Roboto" panose="02000000000000000000" pitchFamily="2" charset="0"/>
              </a:rPr>
              <a:t>/</a:t>
            </a:r>
            <a:r>
              <a:rPr lang="de-DE" sz="1300" b="0" i="0" dirty="0" err="1">
                <a:solidFill>
                  <a:srgbClr val="212529"/>
                </a:solidFill>
                <a:effectLst/>
                <a:latin typeface="Roboto" panose="02000000000000000000" pitchFamily="2" charset="0"/>
              </a:rPr>
              <a:t>Storyboarding</a:t>
            </a:r>
            <a:endParaRPr lang="en-US" sz="1300" dirty="0"/>
          </a:p>
        </p:txBody>
      </p:sp>
      <p:sp>
        <p:nvSpPr>
          <p:cNvPr id="29" name="TextBox 20">
            <a:extLst>
              <a:ext uri="{FF2B5EF4-FFF2-40B4-BE49-F238E27FC236}">
                <a16:creationId xmlns:a16="http://schemas.microsoft.com/office/drawing/2014/main" id="{2B45AE6C-DFC2-346B-47AB-ACCB2CB3C709}"/>
              </a:ext>
            </a:extLst>
          </p:cNvPr>
          <p:cNvSpPr txBox="1"/>
          <p:nvPr/>
        </p:nvSpPr>
        <p:spPr>
          <a:xfrm>
            <a:off x="5142317" y="4463932"/>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Heuristic</a:t>
            </a:r>
            <a:r>
              <a:rPr lang="de-DE" sz="1300" b="0" i="0" dirty="0">
                <a:solidFill>
                  <a:srgbClr val="212529"/>
                </a:solidFill>
                <a:effectLst/>
                <a:latin typeface="Roboto" panose="02000000000000000000" pitchFamily="2" charset="0"/>
              </a:rPr>
              <a:t> Evaluation</a:t>
            </a:r>
            <a:endParaRPr lang="en-US" sz="1300" dirty="0"/>
          </a:p>
        </p:txBody>
      </p:sp>
      <p:sp>
        <p:nvSpPr>
          <p:cNvPr id="30" name="TextBox 20">
            <a:extLst>
              <a:ext uri="{FF2B5EF4-FFF2-40B4-BE49-F238E27FC236}">
                <a16:creationId xmlns:a16="http://schemas.microsoft.com/office/drawing/2014/main" id="{330858E4-2473-4840-0345-81F3CECB7A19}"/>
              </a:ext>
            </a:extLst>
          </p:cNvPr>
          <p:cNvSpPr txBox="1"/>
          <p:nvPr/>
        </p:nvSpPr>
        <p:spPr>
          <a:xfrm>
            <a:off x="5137886" y="4037308"/>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Activity</a:t>
            </a:r>
            <a:r>
              <a:rPr lang="de-DE" sz="1300" b="0" i="0" dirty="0">
                <a:solidFill>
                  <a:srgbClr val="212529"/>
                </a:solidFill>
                <a:effectLst/>
                <a:latin typeface="Roboto" panose="02000000000000000000" pitchFamily="2" charset="0"/>
              </a:rPr>
              <a:t>/Task Analysis</a:t>
            </a:r>
            <a:endParaRPr lang="en-US" sz="1300" dirty="0"/>
          </a:p>
        </p:txBody>
      </p:sp>
      <p:sp>
        <p:nvSpPr>
          <p:cNvPr id="31" name="TextBox 20">
            <a:extLst>
              <a:ext uri="{FF2B5EF4-FFF2-40B4-BE49-F238E27FC236}">
                <a16:creationId xmlns:a16="http://schemas.microsoft.com/office/drawing/2014/main" id="{FB346886-3630-40BE-3049-0250B17FB2C5}"/>
              </a:ext>
            </a:extLst>
          </p:cNvPr>
          <p:cNvSpPr txBox="1"/>
          <p:nvPr/>
        </p:nvSpPr>
        <p:spPr>
          <a:xfrm>
            <a:off x="5137885" y="3606651"/>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Cognitive</a:t>
            </a:r>
            <a:r>
              <a:rPr lang="de-DE" sz="1300" b="0" i="0" dirty="0">
                <a:solidFill>
                  <a:srgbClr val="212529"/>
                </a:solidFill>
                <a:effectLst/>
                <a:latin typeface="Roboto" panose="02000000000000000000" pitchFamily="2" charset="0"/>
              </a:rPr>
              <a:t> Walkthrough</a:t>
            </a:r>
            <a:endParaRPr lang="en-US" sz="1300" dirty="0"/>
          </a:p>
        </p:txBody>
      </p:sp>
      <p:sp>
        <p:nvSpPr>
          <p:cNvPr id="32" name="TextBox 20">
            <a:extLst>
              <a:ext uri="{FF2B5EF4-FFF2-40B4-BE49-F238E27FC236}">
                <a16:creationId xmlns:a16="http://schemas.microsoft.com/office/drawing/2014/main" id="{C947CC25-9410-43E6-EBA4-6621789B32B4}"/>
              </a:ext>
            </a:extLst>
          </p:cNvPr>
          <p:cNvSpPr txBox="1"/>
          <p:nvPr/>
        </p:nvSpPr>
        <p:spPr>
          <a:xfrm>
            <a:off x="5137884" y="3180028"/>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Pluralistic</a:t>
            </a:r>
            <a:r>
              <a:rPr lang="de-DE" sz="1300" b="0" i="0" dirty="0">
                <a:solidFill>
                  <a:srgbClr val="212529"/>
                </a:solidFill>
                <a:effectLst/>
                <a:latin typeface="Roboto" panose="02000000000000000000" pitchFamily="2" charset="0"/>
              </a:rPr>
              <a:t> </a:t>
            </a:r>
            <a:r>
              <a:rPr lang="de-DE" sz="1300" b="0" i="0" dirty="0" err="1">
                <a:solidFill>
                  <a:srgbClr val="212529"/>
                </a:solidFill>
                <a:effectLst/>
                <a:latin typeface="Roboto" panose="02000000000000000000" pitchFamily="2" charset="0"/>
              </a:rPr>
              <a:t>Inspection</a:t>
            </a:r>
            <a:endParaRPr lang="en-US" sz="1300" dirty="0"/>
          </a:p>
        </p:txBody>
      </p:sp>
      <p:sp>
        <p:nvSpPr>
          <p:cNvPr id="33" name="TextBox 20">
            <a:extLst>
              <a:ext uri="{FF2B5EF4-FFF2-40B4-BE49-F238E27FC236}">
                <a16:creationId xmlns:a16="http://schemas.microsoft.com/office/drawing/2014/main" id="{394688AF-7AD4-E366-447F-6AEC7572382C}"/>
              </a:ext>
            </a:extLst>
          </p:cNvPr>
          <p:cNvSpPr txBox="1"/>
          <p:nvPr/>
        </p:nvSpPr>
        <p:spPr>
          <a:xfrm>
            <a:off x="5137883" y="2754621"/>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Benchmark</a:t>
            </a:r>
            <a:endParaRPr lang="en-US" sz="1300" dirty="0"/>
          </a:p>
        </p:txBody>
      </p:sp>
      <p:sp>
        <p:nvSpPr>
          <p:cNvPr id="41" name="TextBox 20">
            <a:extLst>
              <a:ext uri="{FF2B5EF4-FFF2-40B4-BE49-F238E27FC236}">
                <a16:creationId xmlns:a16="http://schemas.microsoft.com/office/drawing/2014/main" id="{AC447D63-C2C9-1AF2-7633-734766D7CD38}"/>
              </a:ext>
            </a:extLst>
          </p:cNvPr>
          <p:cNvSpPr txBox="1"/>
          <p:nvPr/>
        </p:nvSpPr>
        <p:spPr>
          <a:xfrm>
            <a:off x="3033943" y="3180028"/>
            <a:ext cx="2051041" cy="381610"/>
          </a:xfrm>
          <a:prstGeom prst="rect">
            <a:avLst/>
          </a:prstGeom>
          <a:solidFill>
            <a:schemeClr val="accent6">
              <a:lumMod val="20000"/>
              <a:lumOff val="80000"/>
            </a:schemeClr>
          </a:solidFill>
        </p:spPr>
        <p:txBody>
          <a:bodyPr wrap="square" rtlCol="0" anchor="ctr">
            <a:noAutofit/>
          </a:bodyPr>
          <a:lstStyle/>
          <a:p>
            <a:pPr algn="ctr"/>
            <a:r>
              <a:rPr lang="de-DE" sz="1300" dirty="0">
                <a:solidFill>
                  <a:srgbClr val="212529"/>
                </a:solidFill>
                <a:latin typeface="Roboto" panose="02000000000000000000" pitchFamily="2" charset="0"/>
              </a:rPr>
              <a:t>Focus Groups</a:t>
            </a:r>
            <a:endParaRPr lang="en-US" sz="1300" dirty="0"/>
          </a:p>
        </p:txBody>
      </p:sp>
      <p:sp>
        <p:nvSpPr>
          <p:cNvPr id="42" name="TextBox 20">
            <a:extLst>
              <a:ext uri="{FF2B5EF4-FFF2-40B4-BE49-F238E27FC236}">
                <a16:creationId xmlns:a16="http://schemas.microsoft.com/office/drawing/2014/main" id="{FEAE8C96-1182-55AB-67CA-9C07C7AF8BBF}"/>
              </a:ext>
            </a:extLst>
          </p:cNvPr>
          <p:cNvSpPr txBox="1"/>
          <p:nvPr/>
        </p:nvSpPr>
        <p:spPr>
          <a:xfrm>
            <a:off x="3033943" y="4037308"/>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err="1">
                <a:solidFill>
                  <a:srgbClr val="212529"/>
                </a:solidFill>
                <a:effectLst/>
                <a:latin typeface="Roboto" panose="02000000000000000000" pitchFamily="2" charset="0"/>
              </a:rPr>
              <a:t>Contextual</a:t>
            </a:r>
            <a:r>
              <a:rPr lang="de-DE" sz="1300" b="0" i="0" dirty="0">
                <a:solidFill>
                  <a:srgbClr val="212529"/>
                </a:solidFill>
                <a:effectLst/>
                <a:latin typeface="Roboto" panose="02000000000000000000" pitchFamily="2" charset="0"/>
              </a:rPr>
              <a:t> </a:t>
            </a:r>
            <a:r>
              <a:rPr lang="de-DE" sz="1300" b="0" i="0" dirty="0" err="1">
                <a:solidFill>
                  <a:srgbClr val="212529"/>
                </a:solidFill>
                <a:effectLst/>
                <a:latin typeface="Roboto" panose="02000000000000000000" pitchFamily="2" charset="0"/>
              </a:rPr>
              <a:t>Inquiries</a:t>
            </a:r>
            <a:endParaRPr lang="en-US" sz="1300" dirty="0"/>
          </a:p>
        </p:txBody>
      </p:sp>
      <p:sp>
        <p:nvSpPr>
          <p:cNvPr id="43" name="TextBox 20">
            <a:extLst>
              <a:ext uri="{FF2B5EF4-FFF2-40B4-BE49-F238E27FC236}">
                <a16:creationId xmlns:a16="http://schemas.microsoft.com/office/drawing/2014/main" id="{7C04908E-2E43-65E2-A6B5-054EE378554E}"/>
              </a:ext>
            </a:extLst>
          </p:cNvPr>
          <p:cNvSpPr txBox="1"/>
          <p:nvPr/>
        </p:nvSpPr>
        <p:spPr>
          <a:xfrm>
            <a:off x="3033943" y="5330246"/>
            <a:ext cx="8358429" cy="381611"/>
          </a:xfrm>
          <a:prstGeom prst="rect">
            <a:avLst/>
          </a:prstGeom>
          <a:solidFill>
            <a:schemeClr val="accent6">
              <a:lumMod val="20000"/>
              <a:lumOff val="80000"/>
            </a:schemeClr>
          </a:solidFill>
        </p:spPr>
        <p:txBody>
          <a:bodyPr wrap="square" rtlCol="0" anchor="ctr">
            <a:noAutofit/>
          </a:bodyPr>
          <a:lstStyle/>
          <a:p>
            <a:pPr algn="ctr"/>
            <a:r>
              <a:rPr lang="en-US" sz="1300" dirty="0"/>
              <a:t>Case Study</a:t>
            </a:r>
          </a:p>
        </p:txBody>
      </p:sp>
      <p:sp>
        <p:nvSpPr>
          <p:cNvPr id="59" name="TextBox 20">
            <a:extLst>
              <a:ext uri="{FF2B5EF4-FFF2-40B4-BE49-F238E27FC236}">
                <a16:creationId xmlns:a16="http://schemas.microsoft.com/office/drawing/2014/main" id="{53E79667-2789-2FE8-B1C9-DC5AACB6174F}"/>
              </a:ext>
            </a:extLst>
          </p:cNvPr>
          <p:cNvSpPr txBox="1"/>
          <p:nvPr/>
        </p:nvSpPr>
        <p:spPr>
          <a:xfrm>
            <a:off x="7246258" y="4037308"/>
            <a:ext cx="4146108" cy="381610"/>
          </a:xfrm>
          <a:prstGeom prst="rect">
            <a:avLst/>
          </a:prstGeom>
          <a:gradFill>
            <a:gsLst>
              <a:gs pos="0">
                <a:schemeClr val="accent6">
                  <a:lumMod val="20000"/>
                  <a:lumOff val="80000"/>
                </a:schemeClr>
              </a:gs>
              <a:gs pos="100000">
                <a:schemeClr val="accent4">
                  <a:lumMod val="40000"/>
                  <a:lumOff val="60000"/>
                </a:schemeClr>
              </a:gs>
            </a:gsLst>
            <a:lin ang="0" scaled="0"/>
          </a:gradFill>
        </p:spPr>
        <p:txBody>
          <a:bodyPr wrap="square" rtlCol="0" anchor="ctr">
            <a:noAutofit/>
          </a:bodyPr>
          <a:lstStyle/>
          <a:p>
            <a:pPr algn="ctr"/>
            <a:r>
              <a:rPr lang="de-DE" sz="1300" b="0" i="0" dirty="0">
                <a:solidFill>
                  <a:srgbClr val="212529"/>
                </a:solidFill>
                <a:effectLst/>
                <a:latin typeface="Roboto" panose="02000000000000000000" pitchFamily="2" charset="0"/>
              </a:rPr>
              <a:t>Longitudinal Studies/Experience Sampling</a:t>
            </a:r>
          </a:p>
        </p:txBody>
      </p:sp>
      <p:sp>
        <p:nvSpPr>
          <p:cNvPr id="60" name="TextBox 20">
            <a:extLst>
              <a:ext uri="{FF2B5EF4-FFF2-40B4-BE49-F238E27FC236}">
                <a16:creationId xmlns:a16="http://schemas.microsoft.com/office/drawing/2014/main" id="{949B1923-E0EB-84D4-5129-C91FA99F8736}"/>
              </a:ext>
            </a:extLst>
          </p:cNvPr>
          <p:cNvSpPr txBox="1"/>
          <p:nvPr/>
        </p:nvSpPr>
        <p:spPr>
          <a:xfrm>
            <a:off x="7241827" y="3606651"/>
            <a:ext cx="2051041" cy="381610"/>
          </a:xfrm>
          <a:prstGeom prst="rect">
            <a:avLst/>
          </a:prstGeom>
          <a:solidFill>
            <a:schemeClr val="accent6">
              <a:lumMod val="20000"/>
              <a:lumOff val="80000"/>
            </a:schemeClr>
          </a:solidFill>
        </p:spPr>
        <p:txBody>
          <a:bodyPr wrap="square" rtlCol="0" anchor="ctr">
            <a:noAutofit/>
          </a:bodyPr>
          <a:lstStyle/>
          <a:p>
            <a:pPr algn="ctr"/>
            <a:r>
              <a:rPr lang="de-DE" sz="1300" dirty="0">
                <a:solidFill>
                  <a:srgbClr val="212529"/>
                </a:solidFill>
                <a:latin typeface="Roboto" panose="02000000000000000000" pitchFamily="2" charset="0"/>
              </a:rPr>
              <a:t>Post-</a:t>
            </a:r>
            <a:r>
              <a:rPr lang="de-DE" sz="1300" dirty="0" err="1">
                <a:solidFill>
                  <a:srgbClr val="212529"/>
                </a:solidFill>
                <a:latin typeface="Roboto" panose="02000000000000000000" pitchFamily="2" charset="0"/>
              </a:rPr>
              <a:t>Exp</a:t>
            </a:r>
            <a:r>
              <a:rPr lang="de-DE" sz="1300" dirty="0">
                <a:solidFill>
                  <a:srgbClr val="212529"/>
                </a:solidFill>
                <a:latin typeface="Roboto" panose="02000000000000000000" pitchFamily="2" charset="0"/>
              </a:rPr>
              <a:t>. </a:t>
            </a:r>
            <a:r>
              <a:rPr lang="de-DE" sz="1300" b="0" i="0" dirty="0">
                <a:solidFill>
                  <a:srgbClr val="212529"/>
                </a:solidFill>
                <a:effectLst/>
                <a:latin typeface="Roboto" panose="02000000000000000000" pitchFamily="2" charset="0"/>
              </a:rPr>
              <a:t>Interviews</a:t>
            </a:r>
            <a:endParaRPr lang="en-US" sz="1300" dirty="0"/>
          </a:p>
        </p:txBody>
      </p:sp>
      <p:sp>
        <p:nvSpPr>
          <p:cNvPr id="61" name="TextBox 20">
            <a:extLst>
              <a:ext uri="{FF2B5EF4-FFF2-40B4-BE49-F238E27FC236}">
                <a16:creationId xmlns:a16="http://schemas.microsoft.com/office/drawing/2014/main" id="{C83B9428-CABF-D737-A7C4-94D5D768D477}"/>
              </a:ext>
            </a:extLst>
          </p:cNvPr>
          <p:cNvSpPr txBox="1"/>
          <p:nvPr/>
        </p:nvSpPr>
        <p:spPr>
          <a:xfrm>
            <a:off x="7241826" y="3180028"/>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Think-</a:t>
            </a:r>
            <a:r>
              <a:rPr lang="de-DE" sz="1300" b="0" i="0" dirty="0" err="1">
                <a:solidFill>
                  <a:srgbClr val="212529"/>
                </a:solidFill>
                <a:effectLst/>
                <a:latin typeface="Roboto" panose="02000000000000000000" pitchFamily="2" charset="0"/>
              </a:rPr>
              <a:t>Aloud</a:t>
            </a:r>
            <a:endParaRPr lang="en-US" sz="1300" dirty="0"/>
          </a:p>
        </p:txBody>
      </p:sp>
      <p:sp>
        <p:nvSpPr>
          <p:cNvPr id="62" name="TextBox 20">
            <a:extLst>
              <a:ext uri="{FF2B5EF4-FFF2-40B4-BE49-F238E27FC236}">
                <a16:creationId xmlns:a16="http://schemas.microsoft.com/office/drawing/2014/main" id="{3BF47017-CDF0-3411-2772-7C1FD9BBBA3F}"/>
              </a:ext>
            </a:extLst>
          </p:cNvPr>
          <p:cNvSpPr txBox="1"/>
          <p:nvPr/>
        </p:nvSpPr>
        <p:spPr>
          <a:xfrm>
            <a:off x="7241825" y="2754621"/>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Online Surveys</a:t>
            </a:r>
          </a:p>
        </p:txBody>
      </p:sp>
      <p:sp>
        <p:nvSpPr>
          <p:cNvPr id="63" name="TextBox 20">
            <a:extLst>
              <a:ext uri="{FF2B5EF4-FFF2-40B4-BE49-F238E27FC236}">
                <a16:creationId xmlns:a16="http://schemas.microsoft.com/office/drawing/2014/main" id="{1C407E60-FAF9-0339-BFFE-300CE564F2C0}"/>
              </a:ext>
            </a:extLst>
          </p:cNvPr>
          <p:cNvSpPr txBox="1"/>
          <p:nvPr/>
        </p:nvSpPr>
        <p:spPr>
          <a:xfrm>
            <a:off x="7241824" y="2324220"/>
            <a:ext cx="2051041" cy="381610"/>
          </a:xfrm>
          <a:prstGeom prst="rect">
            <a:avLst/>
          </a:prstGeom>
          <a:solidFill>
            <a:schemeClr val="accent6">
              <a:lumMod val="20000"/>
              <a:lumOff val="80000"/>
            </a:schemeClr>
          </a:solidFill>
        </p:spPr>
        <p:txBody>
          <a:bodyPr wrap="square" rtlCol="0" anchor="ctr">
            <a:noAutofit/>
          </a:bodyPr>
          <a:lstStyle/>
          <a:p>
            <a:pPr algn="ctr"/>
            <a:r>
              <a:rPr lang="en-US" sz="1300" dirty="0"/>
              <a:t>Online/Auto Reviews</a:t>
            </a:r>
          </a:p>
        </p:txBody>
      </p:sp>
      <p:sp>
        <p:nvSpPr>
          <p:cNvPr id="65" name="TextBox 20">
            <a:extLst>
              <a:ext uri="{FF2B5EF4-FFF2-40B4-BE49-F238E27FC236}">
                <a16:creationId xmlns:a16="http://schemas.microsoft.com/office/drawing/2014/main" id="{D7C2683B-5AD9-5C16-35EE-B987E70B129A}"/>
              </a:ext>
            </a:extLst>
          </p:cNvPr>
          <p:cNvSpPr txBox="1"/>
          <p:nvPr/>
        </p:nvSpPr>
        <p:spPr>
          <a:xfrm>
            <a:off x="9341335" y="3606651"/>
            <a:ext cx="2051041" cy="392143"/>
          </a:xfrm>
          <a:prstGeom prst="rect">
            <a:avLst/>
          </a:prstGeom>
          <a:solidFill>
            <a:schemeClr val="accent4">
              <a:lumMod val="40000"/>
              <a:lumOff val="60000"/>
            </a:schemeClr>
          </a:solidFill>
        </p:spPr>
        <p:txBody>
          <a:bodyPr wrap="square" rtlCol="0" anchor="ctr">
            <a:noAutofit/>
          </a:bodyPr>
          <a:lstStyle/>
          <a:p>
            <a:pPr algn="ctr"/>
            <a:r>
              <a:rPr lang="de-DE" sz="1300" dirty="0">
                <a:solidFill>
                  <a:srgbClr val="212529"/>
                </a:solidFill>
                <a:latin typeface="Roboto" panose="02000000000000000000" pitchFamily="2" charset="0"/>
              </a:rPr>
              <a:t>Experimental Lab Studies</a:t>
            </a:r>
            <a:endParaRPr lang="en-US" sz="1300" dirty="0"/>
          </a:p>
        </p:txBody>
      </p:sp>
      <p:sp>
        <p:nvSpPr>
          <p:cNvPr id="66" name="TextBox 20">
            <a:extLst>
              <a:ext uri="{FF2B5EF4-FFF2-40B4-BE49-F238E27FC236}">
                <a16:creationId xmlns:a16="http://schemas.microsoft.com/office/drawing/2014/main" id="{01BD5559-4342-B598-FF92-5CC332243975}"/>
              </a:ext>
            </a:extLst>
          </p:cNvPr>
          <p:cNvSpPr txBox="1"/>
          <p:nvPr/>
        </p:nvSpPr>
        <p:spPr>
          <a:xfrm>
            <a:off x="9341334" y="3180028"/>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a:solidFill>
                  <a:srgbClr val="212529"/>
                </a:solidFill>
                <a:effectLst/>
                <a:latin typeface="Roboto" panose="02000000000000000000" pitchFamily="2" charset="0"/>
              </a:rPr>
              <a:t>In-Situ</a:t>
            </a:r>
            <a:r>
              <a:rPr lang="de-DE" sz="1300" b="0" i="0" dirty="0">
                <a:solidFill>
                  <a:srgbClr val="212529"/>
                </a:solidFill>
                <a:effectLst/>
                <a:latin typeface="Roboto" panose="02000000000000000000" pitchFamily="2" charset="0"/>
              </a:rPr>
              <a:t>/Field Studies</a:t>
            </a:r>
            <a:endParaRPr lang="en-US" sz="1300" dirty="0"/>
          </a:p>
        </p:txBody>
      </p:sp>
      <p:sp>
        <p:nvSpPr>
          <p:cNvPr id="68" name="TextBox 20">
            <a:extLst>
              <a:ext uri="{FF2B5EF4-FFF2-40B4-BE49-F238E27FC236}">
                <a16:creationId xmlns:a16="http://schemas.microsoft.com/office/drawing/2014/main" id="{C5DD9D90-C314-0836-5C2E-964F2FE8972D}"/>
              </a:ext>
            </a:extLst>
          </p:cNvPr>
          <p:cNvSpPr txBox="1"/>
          <p:nvPr/>
        </p:nvSpPr>
        <p:spPr>
          <a:xfrm>
            <a:off x="9341332" y="2754621"/>
            <a:ext cx="2051041" cy="381610"/>
          </a:xfrm>
          <a:prstGeom prst="rect">
            <a:avLst/>
          </a:prstGeom>
          <a:solidFill>
            <a:schemeClr val="accent4">
              <a:lumMod val="40000"/>
              <a:lumOff val="60000"/>
            </a:schemeClr>
          </a:solidFill>
        </p:spPr>
        <p:txBody>
          <a:bodyPr wrap="square" rtlCol="0" anchor="ctr">
            <a:noAutofit/>
          </a:bodyPr>
          <a:lstStyle/>
          <a:p>
            <a:pPr algn="ctr"/>
            <a:r>
              <a:rPr lang="en-US" sz="1300" dirty="0"/>
              <a:t>Online Studies</a:t>
            </a:r>
          </a:p>
        </p:txBody>
      </p:sp>
      <p:sp>
        <p:nvSpPr>
          <p:cNvPr id="69" name="TextBox 20">
            <a:extLst>
              <a:ext uri="{FF2B5EF4-FFF2-40B4-BE49-F238E27FC236}">
                <a16:creationId xmlns:a16="http://schemas.microsoft.com/office/drawing/2014/main" id="{CB93D989-7894-1ADC-191C-994050E119F7}"/>
              </a:ext>
            </a:extLst>
          </p:cNvPr>
          <p:cNvSpPr txBox="1"/>
          <p:nvPr/>
        </p:nvSpPr>
        <p:spPr>
          <a:xfrm>
            <a:off x="9341331" y="2324220"/>
            <a:ext cx="2051041" cy="381610"/>
          </a:xfrm>
          <a:prstGeom prst="rect">
            <a:avLst/>
          </a:prstGeom>
          <a:solidFill>
            <a:schemeClr val="accent4">
              <a:lumMod val="40000"/>
              <a:lumOff val="60000"/>
            </a:schemeClr>
          </a:solidFill>
        </p:spPr>
        <p:txBody>
          <a:bodyPr wrap="square" rtlCol="0" anchor="ctr">
            <a:noAutofit/>
          </a:bodyPr>
          <a:lstStyle/>
          <a:p>
            <a:pPr algn="ctr"/>
            <a:r>
              <a:rPr lang="en-US" sz="1300" dirty="0"/>
              <a:t>In-the-wild Studies</a:t>
            </a:r>
          </a:p>
        </p:txBody>
      </p:sp>
      <p:sp>
        <p:nvSpPr>
          <p:cNvPr id="80" name="TextBox 20">
            <a:extLst>
              <a:ext uri="{FF2B5EF4-FFF2-40B4-BE49-F238E27FC236}">
                <a16:creationId xmlns:a16="http://schemas.microsoft.com/office/drawing/2014/main" id="{F5BF1B83-115B-89C7-F876-A0795008895D}"/>
              </a:ext>
            </a:extLst>
          </p:cNvPr>
          <p:cNvSpPr txBox="1"/>
          <p:nvPr/>
        </p:nvSpPr>
        <p:spPr>
          <a:xfrm>
            <a:off x="3033942" y="2324220"/>
            <a:ext cx="2051041" cy="381610"/>
          </a:xfrm>
          <a:prstGeom prst="rect">
            <a:avLst/>
          </a:prstGeom>
          <a:solidFill>
            <a:schemeClr val="accent4">
              <a:lumMod val="40000"/>
              <a:lumOff val="60000"/>
            </a:schemeClr>
          </a:solidFill>
        </p:spPr>
        <p:txBody>
          <a:bodyPr wrap="square" rtlCol="0" anchor="ctr">
            <a:noAutofit/>
          </a:bodyPr>
          <a:lstStyle/>
          <a:p>
            <a:pPr algn="ctr"/>
            <a:r>
              <a:rPr lang="de-DE" sz="1300" dirty="0" err="1">
                <a:solidFill>
                  <a:srgbClr val="212529"/>
                </a:solidFill>
                <a:latin typeface="Roboto" panose="02000000000000000000" pitchFamily="2" charset="0"/>
              </a:rPr>
              <a:t>Ethnography</a:t>
            </a:r>
            <a:endParaRPr lang="en-US" sz="1300" dirty="0"/>
          </a:p>
        </p:txBody>
      </p:sp>
      <p:sp>
        <p:nvSpPr>
          <p:cNvPr id="82" name="TextBox 20">
            <a:extLst>
              <a:ext uri="{FF2B5EF4-FFF2-40B4-BE49-F238E27FC236}">
                <a16:creationId xmlns:a16="http://schemas.microsoft.com/office/drawing/2014/main" id="{FFE44CCB-E894-19DF-AD20-B49932479EE9}"/>
              </a:ext>
            </a:extLst>
          </p:cNvPr>
          <p:cNvSpPr txBox="1"/>
          <p:nvPr/>
        </p:nvSpPr>
        <p:spPr>
          <a:xfrm>
            <a:off x="3033941" y="4896616"/>
            <a:ext cx="8358423" cy="381611"/>
          </a:xfrm>
          <a:prstGeom prst="rect">
            <a:avLst/>
          </a:prstGeom>
          <a:solidFill>
            <a:schemeClr val="accent6">
              <a:lumMod val="20000"/>
              <a:lumOff val="80000"/>
            </a:schemeClr>
          </a:solidFill>
        </p:spPr>
        <p:txBody>
          <a:bodyPr wrap="square" rtlCol="0" anchor="ctr">
            <a:noAutofit/>
          </a:bodyPr>
          <a:lstStyle/>
          <a:p>
            <a:pPr algn="ctr"/>
            <a:r>
              <a:rPr lang="en-US" sz="1300" dirty="0"/>
              <a:t>Participatory Design</a:t>
            </a:r>
          </a:p>
        </p:txBody>
      </p:sp>
      <p:sp>
        <p:nvSpPr>
          <p:cNvPr id="83" name="TextBox 20">
            <a:extLst>
              <a:ext uri="{FF2B5EF4-FFF2-40B4-BE49-F238E27FC236}">
                <a16:creationId xmlns:a16="http://schemas.microsoft.com/office/drawing/2014/main" id="{327EE4CE-016E-7732-F0BB-BC502A959AC3}"/>
              </a:ext>
            </a:extLst>
          </p:cNvPr>
          <p:cNvSpPr txBox="1"/>
          <p:nvPr/>
        </p:nvSpPr>
        <p:spPr>
          <a:xfrm>
            <a:off x="3033942" y="2754621"/>
            <a:ext cx="2051041" cy="389984"/>
          </a:xfrm>
          <a:prstGeom prst="rect">
            <a:avLst/>
          </a:prstGeom>
          <a:solidFill>
            <a:schemeClr val="accent6">
              <a:lumMod val="20000"/>
              <a:lumOff val="80000"/>
            </a:schemeClr>
          </a:solidFill>
        </p:spPr>
        <p:txBody>
          <a:bodyPr wrap="square" rtlCol="0" anchor="ctr">
            <a:noAutofit/>
          </a:bodyPr>
          <a:lstStyle/>
          <a:p>
            <a:pPr algn="ctr"/>
            <a:r>
              <a:rPr lang="en-US" sz="1300" dirty="0"/>
              <a:t>Guerrilla Sampling</a:t>
            </a:r>
          </a:p>
        </p:txBody>
      </p:sp>
      <p:sp>
        <p:nvSpPr>
          <p:cNvPr id="84" name="TextBox 20">
            <a:extLst>
              <a:ext uri="{FF2B5EF4-FFF2-40B4-BE49-F238E27FC236}">
                <a16:creationId xmlns:a16="http://schemas.microsoft.com/office/drawing/2014/main" id="{763A78D5-61B7-9B0E-E2CB-0C46213B898F}"/>
              </a:ext>
            </a:extLst>
          </p:cNvPr>
          <p:cNvSpPr txBox="1"/>
          <p:nvPr/>
        </p:nvSpPr>
        <p:spPr>
          <a:xfrm>
            <a:off x="5137883" y="2324220"/>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Field Surveys</a:t>
            </a:r>
            <a:endParaRPr lang="en-US" sz="1300" dirty="0"/>
          </a:p>
        </p:txBody>
      </p:sp>
      <p:sp>
        <p:nvSpPr>
          <p:cNvPr id="86" name="TextBox 20">
            <a:extLst>
              <a:ext uri="{FF2B5EF4-FFF2-40B4-BE49-F238E27FC236}">
                <a16:creationId xmlns:a16="http://schemas.microsoft.com/office/drawing/2014/main" id="{3883C7AF-45B0-7956-B9E1-0E15C0B51FFB}"/>
              </a:ext>
            </a:extLst>
          </p:cNvPr>
          <p:cNvSpPr txBox="1"/>
          <p:nvPr/>
        </p:nvSpPr>
        <p:spPr>
          <a:xfrm>
            <a:off x="7250691" y="4463932"/>
            <a:ext cx="4141675"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Diaries</a:t>
            </a:r>
            <a:endParaRPr lang="en-US" sz="1300" dirty="0"/>
          </a:p>
        </p:txBody>
      </p:sp>
      <p:sp>
        <p:nvSpPr>
          <p:cNvPr id="7" name="TextBox 20">
            <a:extLst>
              <a:ext uri="{FF2B5EF4-FFF2-40B4-BE49-F238E27FC236}">
                <a16:creationId xmlns:a16="http://schemas.microsoft.com/office/drawing/2014/main" id="{CC39DFA1-249F-C73C-017A-EDC3F2A79DA8}"/>
              </a:ext>
            </a:extLst>
          </p:cNvPr>
          <p:cNvSpPr txBox="1"/>
          <p:nvPr/>
        </p:nvSpPr>
        <p:spPr>
          <a:xfrm>
            <a:off x="3033942" y="3606651"/>
            <a:ext cx="2051041" cy="381610"/>
          </a:xfrm>
          <a:prstGeom prst="rect">
            <a:avLst/>
          </a:prstGeom>
          <a:solidFill>
            <a:schemeClr val="accent6">
              <a:lumMod val="20000"/>
              <a:lumOff val="80000"/>
            </a:schemeClr>
          </a:solidFill>
        </p:spPr>
        <p:txBody>
          <a:bodyPr wrap="square" rtlCol="0" anchor="ctr">
            <a:noAutofit/>
          </a:bodyPr>
          <a:lstStyle/>
          <a:p>
            <a:pPr algn="ctr"/>
            <a:r>
              <a:rPr lang="de-DE" sz="1300" dirty="0">
                <a:solidFill>
                  <a:srgbClr val="212529"/>
                </a:solidFill>
                <a:latin typeface="Roboto" panose="02000000000000000000" pitchFamily="2" charset="0"/>
              </a:rPr>
              <a:t>Affinity </a:t>
            </a:r>
            <a:r>
              <a:rPr lang="de-DE" sz="1300" dirty="0" err="1">
                <a:solidFill>
                  <a:srgbClr val="212529"/>
                </a:solidFill>
                <a:latin typeface="Roboto" panose="02000000000000000000" pitchFamily="2" charset="0"/>
              </a:rPr>
              <a:t>Diagramming</a:t>
            </a:r>
            <a:r>
              <a:rPr lang="de-DE" sz="1300" dirty="0">
                <a:solidFill>
                  <a:srgbClr val="212529"/>
                </a:solidFill>
                <a:latin typeface="Roboto" panose="02000000000000000000" pitchFamily="2" charset="0"/>
              </a:rPr>
              <a:t> </a:t>
            </a:r>
            <a:endParaRPr lang="en-US" sz="1300" dirty="0"/>
          </a:p>
        </p:txBody>
      </p:sp>
      <p:sp>
        <p:nvSpPr>
          <p:cNvPr id="8" name="TextBox 23">
            <a:extLst>
              <a:ext uri="{FF2B5EF4-FFF2-40B4-BE49-F238E27FC236}">
                <a16:creationId xmlns:a16="http://schemas.microsoft.com/office/drawing/2014/main" id="{4EF4B979-FE09-53F8-E649-32B405161371}"/>
              </a:ext>
            </a:extLst>
          </p:cNvPr>
          <p:cNvSpPr txBox="1"/>
          <p:nvPr/>
        </p:nvSpPr>
        <p:spPr>
          <a:xfrm>
            <a:off x="656169" y="1909340"/>
            <a:ext cx="2090197" cy="338554"/>
          </a:xfrm>
          <a:prstGeom prst="rect">
            <a:avLst/>
          </a:prstGeom>
          <a:solidFill>
            <a:schemeClr val="bg1"/>
          </a:solidFill>
        </p:spPr>
        <p:txBody>
          <a:bodyPr wrap="square" rtlCol="0">
            <a:spAutoFit/>
          </a:bodyPr>
          <a:lstStyle/>
          <a:p>
            <a:pPr algn="ctr"/>
            <a:r>
              <a:rPr lang="de-DE" sz="1600" dirty="0"/>
              <a:t>Sample Size</a:t>
            </a:r>
            <a:endParaRPr lang="de-DE" dirty="0"/>
          </a:p>
        </p:txBody>
      </p:sp>
      <p:sp>
        <p:nvSpPr>
          <p:cNvPr id="6" name="TextBox 20">
            <a:extLst>
              <a:ext uri="{FF2B5EF4-FFF2-40B4-BE49-F238E27FC236}">
                <a16:creationId xmlns:a16="http://schemas.microsoft.com/office/drawing/2014/main" id="{97A1BA06-0E8D-35A9-105C-B0CF1E303A89}"/>
              </a:ext>
            </a:extLst>
          </p:cNvPr>
          <p:cNvSpPr txBox="1"/>
          <p:nvPr/>
        </p:nvSpPr>
        <p:spPr>
          <a:xfrm>
            <a:off x="5137883" y="1953617"/>
            <a:ext cx="2051041" cy="325334"/>
          </a:xfrm>
          <a:prstGeom prst="rect">
            <a:avLst/>
          </a:prstGeom>
          <a:solidFill>
            <a:schemeClr val="accent6">
              <a:lumMod val="60000"/>
              <a:lumOff val="40000"/>
            </a:schemeClr>
          </a:solidFill>
        </p:spPr>
        <p:txBody>
          <a:bodyPr wrap="square" rtlCol="0" anchor="ctr">
            <a:noAutofit/>
          </a:bodyPr>
          <a:lstStyle/>
          <a:p>
            <a:pPr algn="ctr"/>
            <a:r>
              <a:rPr lang="en-US" sz="1400" dirty="0"/>
              <a:t>Qualitative</a:t>
            </a:r>
          </a:p>
        </p:txBody>
      </p:sp>
      <p:sp>
        <p:nvSpPr>
          <p:cNvPr id="9" name="TextBox 20">
            <a:extLst>
              <a:ext uri="{FF2B5EF4-FFF2-40B4-BE49-F238E27FC236}">
                <a16:creationId xmlns:a16="http://schemas.microsoft.com/office/drawing/2014/main" id="{45B04665-5F54-CE26-378F-96DE57E8833D}"/>
              </a:ext>
            </a:extLst>
          </p:cNvPr>
          <p:cNvSpPr txBox="1"/>
          <p:nvPr/>
        </p:nvSpPr>
        <p:spPr>
          <a:xfrm>
            <a:off x="9341330" y="1953617"/>
            <a:ext cx="2051041" cy="325334"/>
          </a:xfrm>
          <a:prstGeom prst="rect">
            <a:avLst/>
          </a:prstGeom>
          <a:solidFill>
            <a:schemeClr val="accent4"/>
          </a:solidFill>
        </p:spPr>
        <p:txBody>
          <a:bodyPr wrap="square" rtlCol="0" anchor="ctr">
            <a:noAutofit/>
          </a:bodyPr>
          <a:lstStyle/>
          <a:p>
            <a:pPr algn="ctr"/>
            <a:r>
              <a:rPr lang="en-US" sz="1400" dirty="0"/>
              <a:t>Quantitative</a:t>
            </a:r>
          </a:p>
        </p:txBody>
      </p:sp>
      <p:sp>
        <p:nvSpPr>
          <p:cNvPr id="13" name="TextBox 26">
            <a:extLst>
              <a:ext uri="{FF2B5EF4-FFF2-40B4-BE49-F238E27FC236}">
                <a16:creationId xmlns:a16="http://schemas.microsoft.com/office/drawing/2014/main" id="{5D6D71F1-3ED3-7949-DF43-1F02F5DA9D68}"/>
              </a:ext>
            </a:extLst>
          </p:cNvPr>
          <p:cNvSpPr txBox="1"/>
          <p:nvPr/>
        </p:nvSpPr>
        <p:spPr>
          <a:xfrm>
            <a:off x="3033944" y="1660632"/>
            <a:ext cx="1159406" cy="307777"/>
          </a:xfrm>
          <a:prstGeom prst="rect">
            <a:avLst/>
          </a:prstGeom>
          <a:noFill/>
        </p:spPr>
        <p:txBody>
          <a:bodyPr wrap="square" rtlCol="0">
            <a:spAutoFit/>
          </a:bodyPr>
          <a:lstStyle/>
          <a:p>
            <a:r>
              <a:rPr lang="de-DE" sz="1400" b="1" dirty="0" err="1"/>
              <a:t>planning</a:t>
            </a:r>
            <a:endParaRPr lang="de-DE" sz="1400" b="1" dirty="0"/>
          </a:p>
        </p:txBody>
      </p:sp>
      <p:sp>
        <p:nvSpPr>
          <p:cNvPr id="14" name="TextBox 27">
            <a:extLst>
              <a:ext uri="{FF2B5EF4-FFF2-40B4-BE49-F238E27FC236}">
                <a16:creationId xmlns:a16="http://schemas.microsoft.com/office/drawing/2014/main" id="{180A2E4D-6214-E7FA-F24C-E302CA9583D8}"/>
              </a:ext>
            </a:extLst>
          </p:cNvPr>
          <p:cNvSpPr txBox="1"/>
          <p:nvPr/>
        </p:nvSpPr>
        <p:spPr>
          <a:xfrm>
            <a:off x="6545868" y="1642561"/>
            <a:ext cx="1336086" cy="307777"/>
          </a:xfrm>
          <a:prstGeom prst="rect">
            <a:avLst/>
          </a:prstGeom>
          <a:noFill/>
        </p:spPr>
        <p:txBody>
          <a:bodyPr wrap="square" rtlCol="0">
            <a:spAutoFit/>
          </a:bodyPr>
          <a:lstStyle/>
          <a:p>
            <a:pPr algn="ctr"/>
            <a:r>
              <a:rPr lang="de-DE" sz="1400" b="1" dirty="0"/>
              <a:t>prototype</a:t>
            </a:r>
          </a:p>
        </p:txBody>
      </p:sp>
      <p:sp>
        <p:nvSpPr>
          <p:cNvPr id="15" name="TextBox 27">
            <a:extLst>
              <a:ext uri="{FF2B5EF4-FFF2-40B4-BE49-F238E27FC236}">
                <a16:creationId xmlns:a16="http://schemas.microsoft.com/office/drawing/2014/main" id="{F3DFD4E9-8BDF-33D3-8189-AB03B33DEB43}"/>
              </a:ext>
            </a:extLst>
          </p:cNvPr>
          <p:cNvSpPr txBox="1"/>
          <p:nvPr/>
        </p:nvSpPr>
        <p:spPr>
          <a:xfrm>
            <a:off x="10505530" y="1660632"/>
            <a:ext cx="991141" cy="307777"/>
          </a:xfrm>
          <a:prstGeom prst="rect">
            <a:avLst/>
          </a:prstGeom>
          <a:noFill/>
        </p:spPr>
        <p:txBody>
          <a:bodyPr wrap="square" rtlCol="0">
            <a:spAutoFit/>
          </a:bodyPr>
          <a:lstStyle/>
          <a:p>
            <a:pPr algn="r"/>
            <a:r>
              <a:rPr lang="de-DE" sz="1400" b="1" dirty="0"/>
              <a:t>release</a:t>
            </a:r>
          </a:p>
        </p:txBody>
      </p:sp>
      <p:sp>
        <p:nvSpPr>
          <p:cNvPr id="16" name="TextBox 27">
            <a:extLst>
              <a:ext uri="{FF2B5EF4-FFF2-40B4-BE49-F238E27FC236}">
                <a16:creationId xmlns:a16="http://schemas.microsoft.com/office/drawing/2014/main" id="{2C7D62CA-DEAE-9708-4C03-D10810DFDC91}"/>
              </a:ext>
            </a:extLst>
          </p:cNvPr>
          <p:cNvSpPr txBox="1"/>
          <p:nvPr/>
        </p:nvSpPr>
        <p:spPr>
          <a:xfrm>
            <a:off x="4635428" y="1660632"/>
            <a:ext cx="1373950" cy="307777"/>
          </a:xfrm>
          <a:prstGeom prst="rect">
            <a:avLst/>
          </a:prstGeom>
          <a:noFill/>
        </p:spPr>
        <p:txBody>
          <a:bodyPr wrap="square" rtlCol="0">
            <a:spAutoFit/>
          </a:bodyPr>
          <a:lstStyle/>
          <a:p>
            <a:pPr algn="ctr"/>
            <a:r>
              <a:rPr lang="de-DE" sz="1400" b="1" dirty="0"/>
              <a:t>design</a:t>
            </a:r>
          </a:p>
        </p:txBody>
      </p:sp>
      <p:sp>
        <p:nvSpPr>
          <p:cNvPr id="17" name="TextBox 27">
            <a:extLst>
              <a:ext uri="{FF2B5EF4-FFF2-40B4-BE49-F238E27FC236}">
                <a16:creationId xmlns:a16="http://schemas.microsoft.com/office/drawing/2014/main" id="{6EA474BC-34A0-73B3-EDFC-A8BEC4A810AF}"/>
              </a:ext>
            </a:extLst>
          </p:cNvPr>
          <p:cNvSpPr txBox="1"/>
          <p:nvPr/>
        </p:nvSpPr>
        <p:spPr>
          <a:xfrm>
            <a:off x="8536630" y="1660632"/>
            <a:ext cx="1612421" cy="307777"/>
          </a:xfrm>
          <a:prstGeom prst="rect">
            <a:avLst/>
          </a:prstGeom>
          <a:noFill/>
        </p:spPr>
        <p:txBody>
          <a:bodyPr wrap="square" rtlCol="0">
            <a:spAutoFit/>
          </a:bodyPr>
          <a:lstStyle/>
          <a:p>
            <a:pPr algn="ctr"/>
            <a:r>
              <a:rPr lang="de-DE" sz="1400" b="1" dirty="0" err="1"/>
              <a:t>implementation</a:t>
            </a:r>
            <a:endParaRPr lang="de-DE" sz="1400" b="1" dirty="0"/>
          </a:p>
        </p:txBody>
      </p:sp>
      <p:sp>
        <p:nvSpPr>
          <p:cNvPr id="10" name="TextBox 20">
            <a:extLst>
              <a:ext uri="{FF2B5EF4-FFF2-40B4-BE49-F238E27FC236}">
                <a16:creationId xmlns:a16="http://schemas.microsoft.com/office/drawing/2014/main" id="{0C8AE259-DEED-4C15-B875-95805AA83C43}"/>
              </a:ext>
            </a:extLst>
          </p:cNvPr>
          <p:cNvSpPr txBox="1"/>
          <p:nvPr/>
        </p:nvSpPr>
        <p:spPr>
          <a:xfrm>
            <a:off x="7241827" y="3613811"/>
            <a:ext cx="2051041" cy="381610"/>
          </a:xfrm>
          <a:prstGeom prst="rect">
            <a:avLst/>
          </a:prstGeom>
          <a:solidFill>
            <a:schemeClr val="accent6">
              <a:lumMod val="20000"/>
              <a:lumOff val="80000"/>
            </a:schemeClr>
          </a:solidFill>
        </p:spPr>
        <p:txBody>
          <a:bodyPr wrap="square" rtlCol="0" anchor="ctr">
            <a:noAutofit/>
          </a:bodyPr>
          <a:lstStyle/>
          <a:p>
            <a:pPr algn="ctr"/>
            <a:r>
              <a:rPr lang="de-DE" sz="1300" dirty="0">
                <a:solidFill>
                  <a:srgbClr val="212529"/>
                </a:solidFill>
                <a:latin typeface="Roboto" panose="02000000000000000000" pitchFamily="2" charset="0"/>
              </a:rPr>
              <a:t>Post-</a:t>
            </a:r>
            <a:r>
              <a:rPr lang="de-DE" sz="1300" dirty="0" err="1">
                <a:solidFill>
                  <a:srgbClr val="212529"/>
                </a:solidFill>
                <a:latin typeface="Roboto" panose="02000000000000000000" pitchFamily="2" charset="0"/>
              </a:rPr>
              <a:t>Exp</a:t>
            </a:r>
            <a:r>
              <a:rPr lang="de-DE" sz="1300" dirty="0">
                <a:solidFill>
                  <a:srgbClr val="212529"/>
                </a:solidFill>
                <a:latin typeface="Roboto" panose="02000000000000000000" pitchFamily="2" charset="0"/>
              </a:rPr>
              <a:t>. </a:t>
            </a:r>
            <a:r>
              <a:rPr lang="de-DE" sz="1300" b="0" i="0" dirty="0">
                <a:solidFill>
                  <a:srgbClr val="212529"/>
                </a:solidFill>
                <a:effectLst/>
                <a:latin typeface="Roboto" panose="02000000000000000000" pitchFamily="2" charset="0"/>
              </a:rPr>
              <a:t>Interviews</a:t>
            </a:r>
            <a:endParaRPr lang="en-US" sz="1300" dirty="0"/>
          </a:p>
        </p:txBody>
      </p:sp>
      <p:sp>
        <p:nvSpPr>
          <p:cNvPr id="11" name="TextBox 20">
            <a:extLst>
              <a:ext uri="{FF2B5EF4-FFF2-40B4-BE49-F238E27FC236}">
                <a16:creationId xmlns:a16="http://schemas.microsoft.com/office/drawing/2014/main" id="{267C4D89-FAB8-CF78-CFF0-8CF0EEC15519}"/>
              </a:ext>
            </a:extLst>
          </p:cNvPr>
          <p:cNvSpPr txBox="1"/>
          <p:nvPr/>
        </p:nvSpPr>
        <p:spPr>
          <a:xfrm>
            <a:off x="7241826" y="3189618"/>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Think-</a:t>
            </a:r>
            <a:r>
              <a:rPr lang="de-DE" sz="1300" b="0" i="0" dirty="0" err="1">
                <a:solidFill>
                  <a:srgbClr val="212529"/>
                </a:solidFill>
                <a:effectLst/>
                <a:latin typeface="Roboto" panose="02000000000000000000" pitchFamily="2" charset="0"/>
              </a:rPr>
              <a:t>Aloud</a:t>
            </a:r>
            <a:endParaRPr lang="en-US" sz="1300" dirty="0"/>
          </a:p>
        </p:txBody>
      </p:sp>
      <p:sp>
        <p:nvSpPr>
          <p:cNvPr id="18" name="TextBox 20">
            <a:extLst>
              <a:ext uri="{FF2B5EF4-FFF2-40B4-BE49-F238E27FC236}">
                <a16:creationId xmlns:a16="http://schemas.microsoft.com/office/drawing/2014/main" id="{A445A015-A084-83E7-DD7D-AC06E9CFB07E}"/>
              </a:ext>
            </a:extLst>
          </p:cNvPr>
          <p:cNvSpPr txBox="1"/>
          <p:nvPr/>
        </p:nvSpPr>
        <p:spPr>
          <a:xfrm>
            <a:off x="7241825" y="2762995"/>
            <a:ext cx="2051041" cy="381610"/>
          </a:xfrm>
          <a:prstGeom prst="rect">
            <a:avLst/>
          </a:prstGeom>
          <a:solidFill>
            <a:schemeClr val="accent6">
              <a:lumMod val="20000"/>
              <a:lumOff val="80000"/>
            </a:schemeClr>
          </a:solidFill>
        </p:spPr>
        <p:txBody>
          <a:bodyPr wrap="square" rtlCol="0" anchor="ctr">
            <a:noAutofit/>
          </a:bodyPr>
          <a:lstStyle/>
          <a:p>
            <a:pPr algn="ctr"/>
            <a:r>
              <a:rPr lang="de-DE" sz="1300" b="0" i="0" dirty="0">
                <a:solidFill>
                  <a:srgbClr val="212529"/>
                </a:solidFill>
                <a:effectLst/>
                <a:latin typeface="Roboto" panose="02000000000000000000" pitchFamily="2" charset="0"/>
              </a:rPr>
              <a:t>Online Surveys</a:t>
            </a:r>
          </a:p>
        </p:txBody>
      </p:sp>
      <p:sp>
        <p:nvSpPr>
          <p:cNvPr id="21" name="TextBox 20">
            <a:extLst>
              <a:ext uri="{FF2B5EF4-FFF2-40B4-BE49-F238E27FC236}">
                <a16:creationId xmlns:a16="http://schemas.microsoft.com/office/drawing/2014/main" id="{3448D02E-66E3-A248-27B1-1C0AE7FA86DF}"/>
              </a:ext>
            </a:extLst>
          </p:cNvPr>
          <p:cNvSpPr txBox="1"/>
          <p:nvPr/>
        </p:nvSpPr>
        <p:spPr>
          <a:xfrm>
            <a:off x="9341335" y="3610801"/>
            <a:ext cx="2051041" cy="392143"/>
          </a:xfrm>
          <a:prstGeom prst="rect">
            <a:avLst/>
          </a:prstGeom>
          <a:solidFill>
            <a:schemeClr val="accent4">
              <a:lumMod val="40000"/>
              <a:lumOff val="60000"/>
            </a:schemeClr>
          </a:solidFill>
        </p:spPr>
        <p:txBody>
          <a:bodyPr wrap="square" rtlCol="0" anchor="ctr">
            <a:noAutofit/>
          </a:bodyPr>
          <a:lstStyle/>
          <a:p>
            <a:pPr algn="ctr"/>
            <a:r>
              <a:rPr lang="de-DE" sz="1300" dirty="0">
                <a:solidFill>
                  <a:srgbClr val="212529"/>
                </a:solidFill>
                <a:latin typeface="Roboto" panose="02000000000000000000" pitchFamily="2" charset="0"/>
              </a:rPr>
              <a:t>Experimental Lab Studies</a:t>
            </a:r>
            <a:endParaRPr lang="en-US" sz="1300" dirty="0"/>
          </a:p>
        </p:txBody>
      </p:sp>
      <p:sp>
        <p:nvSpPr>
          <p:cNvPr id="22" name="TextBox 20">
            <a:extLst>
              <a:ext uri="{FF2B5EF4-FFF2-40B4-BE49-F238E27FC236}">
                <a16:creationId xmlns:a16="http://schemas.microsoft.com/office/drawing/2014/main" id="{A567E3A4-19C3-F918-8769-89578E0B446B}"/>
              </a:ext>
            </a:extLst>
          </p:cNvPr>
          <p:cNvSpPr txBox="1"/>
          <p:nvPr/>
        </p:nvSpPr>
        <p:spPr>
          <a:xfrm>
            <a:off x="9341334" y="3186609"/>
            <a:ext cx="2051041" cy="381610"/>
          </a:xfrm>
          <a:prstGeom prst="rect">
            <a:avLst/>
          </a:prstGeom>
          <a:solidFill>
            <a:schemeClr val="accent4">
              <a:lumMod val="40000"/>
              <a:lumOff val="60000"/>
            </a:schemeClr>
          </a:solidFill>
        </p:spPr>
        <p:txBody>
          <a:bodyPr wrap="square" rtlCol="0" anchor="ctr">
            <a:noAutofit/>
          </a:bodyPr>
          <a:lstStyle/>
          <a:p>
            <a:pPr algn="ctr"/>
            <a:r>
              <a:rPr lang="de-DE" sz="1300" b="0" i="0">
                <a:solidFill>
                  <a:srgbClr val="212529"/>
                </a:solidFill>
                <a:effectLst/>
                <a:latin typeface="Roboto" panose="02000000000000000000" pitchFamily="2" charset="0"/>
              </a:rPr>
              <a:t>In-Situ</a:t>
            </a:r>
            <a:r>
              <a:rPr lang="de-DE" sz="1300" b="0" i="0" dirty="0">
                <a:solidFill>
                  <a:srgbClr val="212529"/>
                </a:solidFill>
                <a:effectLst/>
                <a:latin typeface="Roboto" panose="02000000000000000000" pitchFamily="2" charset="0"/>
              </a:rPr>
              <a:t>/Field Studies</a:t>
            </a:r>
            <a:endParaRPr lang="en-US" sz="1300" dirty="0"/>
          </a:p>
        </p:txBody>
      </p:sp>
      <p:sp>
        <p:nvSpPr>
          <p:cNvPr id="24" name="TextBox 20">
            <a:extLst>
              <a:ext uri="{FF2B5EF4-FFF2-40B4-BE49-F238E27FC236}">
                <a16:creationId xmlns:a16="http://schemas.microsoft.com/office/drawing/2014/main" id="{E83598C4-6B40-41FD-A90F-6F35D6717150}"/>
              </a:ext>
            </a:extLst>
          </p:cNvPr>
          <p:cNvSpPr txBox="1"/>
          <p:nvPr/>
        </p:nvSpPr>
        <p:spPr>
          <a:xfrm>
            <a:off x="9341332" y="2758373"/>
            <a:ext cx="2051041" cy="381610"/>
          </a:xfrm>
          <a:prstGeom prst="rect">
            <a:avLst/>
          </a:prstGeom>
          <a:solidFill>
            <a:schemeClr val="accent4">
              <a:lumMod val="40000"/>
              <a:lumOff val="60000"/>
            </a:schemeClr>
          </a:solidFill>
        </p:spPr>
        <p:txBody>
          <a:bodyPr wrap="square" rtlCol="0" anchor="ctr">
            <a:noAutofit/>
          </a:bodyPr>
          <a:lstStyle/>
          <a:p>
            <a:pPr algn="ctr"/>
            <a:r>
              <a:rPr lang="en-US" sz="1300" dirty="0"/>
              <a:t>Online Studies</a:t>
            </a:r>
          </a:p>
        </p:txBody>
      </p:sp>
      <p:sp>
        <p:nvSpPr>
          <p:cNvPr id="25" name="Rechteck 24">
            <a:extLst>
              <a:ext uri="{FF2B5EF4-FFF2-40B4-BE49-F238E27FC236}">
                <a16:creationId xmlns:a16="http://schemas.microsoft.com/office/drawing/2014/main" id="{B0830CA7-B36C-47DF-EB2B-6FE7698AA84E}"/>
              </a:ext>
            </a:extLst>
          </p:cNvPr>
          <p:cNvSpPr/>
          <p:nvPr/>
        </p:nvSpPr>
        <p:spPr>
          <a:xfrm>
            <a:off x="656169" y="1268413"/>
            <a:ext cx="6546055" cy="498124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C4289587-09EB-1806-8086-FDA44A354A7D}"/>
              </a:ext>
            </a:extLst>
          </p:cNvPr>
          <p:cNvSpPr/>
          <p:nvPr/>
        </p:nvSpPr>
        <p:spPr>
          <a:xfrm flipH="1">
            <a:off x="7202220" y="4012534"/>
            <a:ext cx="4315769" cy="180808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nach rechts 26">
            <a:extLst>
              <a:ext uri="{FF2B5EF4-FFF2-40B4-BE49-F238E27FC236}">
                <a16:creationId xmlns:a16="http://schemas.microsoft.com/office/drawing/2014/main" id="{4E346935-F9D1-544E-A85F-5B6944200ABA}"/>
              </a:ext>
            </a:extLst>
          </p:cNvPr>
          <p:cNvSpPr/>
          <p:nvPr/>
        </p:nvSpPr>
        <p:spPr>
          <a:xfrm rot="18520832">
            <a:off x="8704099" y="4296824"/>
            <a:ext cx="763259" cy="329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5F67E48D-CFEB-ADD7-138C-9AB7A0914125}"/>
              </a:ext>
            </a:extLst>
          </p:cNvPr>
          <p:cNvSpPr txBox="1"/>
          <p:nvPr/>
        </p:nvSpPr>
        <p:spPr>
          <a:xfrm>
            <a:off x="4989781" y="4776461"/>
            <a:ext cx="6367423" cy="461665"/>
          </a:xfrm>
          <a:prstGeom prst="rect">
            <a:avLst/>
          </a:prstGeom>
          <a:noFill/>
        </p:spPr>
        <p:txBody>
          <a:bodyPr wrap="square" rtlCol="0">
            <a:spAutoFit/>
          </a:bodyPr>
          <a:lstStyle/>
          <a:p>
            <a:r>
              <a:rPr lang="de-DE" sz="2400" dirty="0" err="1"/>
              <a:t>We</a:t>
            </a:r>
            <a:r>
              <a:rPr lang="de-DE" sz="2400" dirty="0"/>
              <a:t> </a:t>
            </a:r>
            <a:r>
              <a:rPr lang="de-DE" sz="2400" dirty="0" err="1"/>
              <a:t>are</a:t>
            </a:r>
            <a:r>
              <a:rPr lang="de-DE" sz="2400" dirty="0"/>
              <a:t> </a:t>
            </a:r>
            <a:r>
              <a:rPr lang="de-DE" sz="2400" dirty="0" err="1"/>
              <a:t>often</a:t>
            </a:r>
            <a:r>
              <a:rPr lang="de-DE" sz="2400" dirty="0"/>
              <a:t> </a:t>
            </a:r>
            <a:r>
              <a:rPr lang="de-DE" sz="2400" dirty="0" err="1"/>
              <a:t>doing</a:t>
            </a:r>
            <a:r>
              <a:rPr lang="de-DE" sz="2400" dirty="0"/>
              <a:t> </a:t>
            </a:r>
            <a:r>
              <a:rPr lang="de-DE" sz="2400" dirty="0" err="1"/>
              <a:t>this</a:t>
            </a:r>
            <a:r>
              <a:rPr lang="de-DE" sz="2400" dirty="0"/>
              <a:t>. </a:t>
            </a:r>
            <a:r>
              <a:rPr lang="de-DE" sz="2400" dirty="0" err="1"/>
              <a:t>Why</a:t>
            </a:r>
            <a:r>
              <a:rPr lang="de-DE" sz="2400" dirty="0"/>
              <a:t>?</a:t>
            </a:r>
          </a:p>
        </p:txBody>
      </p:sp>
      <p:sp>
        <p:nvSpPr>
          <p:cNvPr id="34" name="Rechteck 33">
            <a:extLst>
              <a:ext uri="{FF2B5EF4-FFF2-40B4-BE49-F238E27FC236}">
                <a16:creationId xmlns:a16="http://schemas.microsoft.com/office/drawing/2014/main" id="{F44164EB-80B4-DBC2-78FE-4C27A54E1763}"/>
              </a:ext>
            </a:extLst>
          </p:cNvPr>
          <p:cNvSpPr/>
          <p:nvPr/>
        </p:nvSpPr>
        <p:spPr>
          <a:xfrm flipH="1">
            <a:off x="7202222" y="1331896"/>
            <a:ext cx="4315769" cy="139435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23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90736-C56D-76B3-5704-E732487889CB}"/>
              </a:ext>
            </a:extLst>
          </p:cNvPr>
          <p:cNvSpPr>
            <a:spLocks noGrp="1"/>
          </p:cNvSpPr>
          <p:nvPr>
            <p:ph type="title"/>
          </p:nvPr>
        </p:nvSpPr>
        <p:spPr/>
        <p:txBody>
          <a:bodyPr/>
          <a:lstStyle/>
          <a:p>
            <a:r>
              <a:rPr lang="de-DE" dirty="0"/>
              <a:t>Experimental Evaluations</a:t>
            </a:r>
          </a:p>
        </p:txBody>
      </p:sp>
      <p:sp>
        <p:nvSpPr>
          <p:cNvPr id="3" name="Fußzeilenplatzhalter 2">
            <a:extLst>
              <a:ext uri="{FF2B5EF4-FFF2-40B4-BE49-F238E27FC236}">
                <a16:creationId xmlns:a16="http://schemas.microsoft.com/office/drawing/2014/main" id="{D7ABBC37-BF5C-D2B7-9CF6-B83D5558D9B2}"/>
              </a:ext>
            </a:extLst>
          </p:cNvPr>
          <p:cNvSpPr>
            <a:spLocks noGrp="1"/>
          </p:cNvSpPr>
          <p:nvPr>
            <p:ph type="ftr" sz="quarter" idx="32"/>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49FA4A35-3106-4701-298D-D21DEA7AE2B9}"/>
              </a:ext>
            </a:extLst>
          </p:cNvPr>
          <p:cNvSpPr>
            <a:spLocks noGrp="1"/>
          </p:cNvSpPr>
          <p:nvPr>
            <p:ph type="sldNum" sz="quarter" idx="33"/>
          </p:nvPr>
        </p:nvSpPr>
        <p:spPr/>
        <p:txBody>
          <a:bodyPr/>
          <a:lstStyle/>
          <a:p>
            <a:fld id="{BA24374A-C3A8-471A-8837-3FC31668ABE5}" type="slidenum">
              <a:rPr lang="de-DE" smtClean="0"/>
              <a:pPr/>
              <a:t>16</a:t>
            </a:fld>
            <a:endParaRPr lang="de-DE" dirty="0"/>
          </a:p>
        </p:txBody>
      </p:sp>
      <p:sp>
        <p:nvSpPr>
          <p:cNvPr id="8" name="Textplatzhalter 7">
            <a:extLst>
              <a:ext uri="{FF2B5EF4-FFF2-40B4-BE49-F238E27FC236}">
                <a16:creationId xmlns:a16="http://schemas.microsoft.com/office/drawing/2014/main" id="{061B5E83-889F-5C79-1092-A966F0A478DE}"/>
              </a:ext>
            </a:extLst>
          </p:cNvPr>
          <p:cNvSpPr>
            <a:spLocks noGrp="1"/>
          </p:cNvSpPr>
          <p:nvPr>
            <p:ph type="body" sz="quarter" idx="21"/>
          </p:nvPr>
        </p:nvSpPr>
        <p:spPr/>
        <p:txBody>
          <a:bodyPr/>
          <a:lstStyle/>
          <a:p>
            <a:r>
              <a:rPr lang="de-DE" dirty="0"/>
              <a:t>Research &amp; Evaluations in HCI</a:t>
            </a:r>
          </a:p>
        </p:txBody>
      </p:sp>
      <p:sp>
        <p:nvSpPr>
          <p:cNvPr id="6" name="Textplatzhalter 5">
            <a:extLst>
              <a:ext uri="{FF2B5EF4-FFF2-40B4-BE49-F238E27FC236}">
                <a16:creationId xmlns:a16="http://schemas.microsoft.com/office/drawing/2014/main" id="{613F9B7A-F18A-6763-4F2B-1E084F460E64}"/>
              </a:ext>
            </a:extLst>
          </p:cNvPr>
          <p:cNvSpPr>
            <a:spLocks noGrp="1"/>
          </p:cNvSpPr>
          <p:nvPr>
            <p:ph type="body" sz="quarter" idx="34"/>
          </p:nvPr>
        </p:nvSpPr>
        <p:spPr/>
        <p:txBody>
          <a:bodyPr/>
          <a:lstStyle/>
          <a:p>
            <a:r>
              <a:rPr lang="en-US" sz="2400" b="1" i="1" dirty="0">
                <a:solidFill>
                  <a:schemeClr val="accent1"/>
                </a:solidFill>
              </a:rPr>
              <a:t>“An experiment is a methodical investigation for the empirical extraction of information (data)” </a:t>
            </a:r>
            <a:r>
              <a:rPr lang="en-US" sz="2400" dirty="0">
                <a:solidFill>
                  <a:schemeClr val="tx1"/>
                </a:solidFill>
              </a:rPr>
              <a:t>[1] or </a:t>
            </a:r>
            <a:r>
              <a:rPr lang="en-US" sz="2400" b="1" i="1" dirty="0">
                <a:solidFill>
                  <a:schemeClr val="accent1"/>
                </a:solidFill>
              </a:rPr>
              <a:t>“an ‘interrogation’ of nature”</a:t>
            </a:r>
            <a:r>
              <a:rPr lang="en-US" sz="2400" b="1" dirty="0">
                <a:solidFill>
                  <a:schemeClr val="accent1"/>
                </a:solidFill>
              </a:rPr>
              <a:t> </a:t>
            </a:r>
            <a:r>
              <a:rPr lang="en-US" sz="2400" dirty="0">
                <a:solidFill>
                  <a:schemeClr val="tx1"/>
                </a:solidFill>
              </a:rPr>
              <a:t>[2] </a:t>
            </a:r>
          </a:p>
          <a:p>
            <a:r>
              <a:rPr lang="de-DE" dirty="0"/>
              <a:t>Experimental </a:t>
            </a:r>
            <a:r>
              <a:rPr lang="de-DE" dirty="0" err="1"/>
              <a:t>evaluations</a:t>
            </a:r>
            <a:r>
              <a:rPr lang="de-DE" dirty="0"/>
              <a:t>…</a:t>
            </a:r>
          </a:p>
          <a:p>
            <a:pPr lvl="1"/>
            <a:r>
              <a:rPr lang="de-DE" dirty="0"/>
              <a:t>…</a:t>
            </a:r>
            <a:r>
              <a:rPr lang="de-DE" dirty="0" err="1"/>
              <a:t>are</a:t>
            </a:r>
            <a:r>
              <a:rPr lang="de-DE" dirty="0"/>
              <a:t> fundamental in HCI </a:t>
            </a:r>
            <a:r>
              <a:rPr lang="de-DE" dirty="0" err="1"/>
              <a:t>research</a:t>
            </a:r>
            <a:endParaRPr lang="de-DE" dirty="0"/>
          </a:p>
          <a:p>
            <a:pPr lvl="1"/>
            <a:r>
              <a:rPr lang="de-DE" dirty="0"/>
              <a:t>…</a:t>
            </a:r>
            <a:r>
              <a:rPr lang="de-DE" dirty="0" err="1"/>
              <a:t>allow</a:t>
            </a:r>
            <a:r>
              <a:rPr lang="de-DE" dirty="0"/>
              <a:t> </a:t>
            </a:r>
            <a:r>
              <a:rPr lang="de-DE" dirty="0" err="1"/>
              <a:t>us</a:t>
            </a:r>
            <a:r>
              <a:rPr lang="de-DE" dirty="0"/>
              <a:t> </a:t>
            </a:r>
            <a:r>
              <a:rPr lang="de-DE" dirty="0" err="1"/>
              <a:t>to</a:t>
            </a:r>
            <a:r>
              <a:rPr lang="de-DE" dirty="0"/>
              <a:t> </a:t>
            </a:r>
            <a:r>
              <a:rPr lang="de-DE" dirty="0" err="1"/>
              <a:t>assess</a:t>
            </a:r>
            <a:r>
              <a:rPr lang="de-DE" dirty="0"/>
              <a:t> </a:t>
            </a:r>
            <a:r>
              <a:rPr lang="de-DE" dirty="0" err="1"/>
              <a:t>the</a:t>
            </a:r>
            <a:r>
              <a:rPr lang="de-DE" dirty="0"/>
              <a:t> </a:t>
            </a:r>
            <a:r>
              <a:rPr lang="de-DE" dirty="0" err="1"/>
              <a:t>impact</a:t>
            </a:r>
            <a:r>
              <a:rPr lang="de-DE" dirty="0"/>
              <a:t> of a </a:t>
            </a:r>
            <a:r>
              <a:rPr lang="de-DE" dirty="0" err="1"/>
              <a:t>system</a:t>
            </a:r>
            <a:r>
              <a:rPr lang="de-DE" dirty="0"/>
              <a:t> on </a:t>
            </a:r>
            <a:r>
              <a:rPr lang="de-DE" dirty="0" err="1"/>
              <a:t>users</a:t>
            </a:r>
            <a:endParaRPr lang="de-DE" dirty="0"/>
          </a:p>
          <a:p>
            <a:pPr lvl="1"/>
            <a:r>
              <a:rPr lang="de-DE" dirty="0"/>
              <a:t>…</a:t>
            </a:r>
            <a:r>
              <a:rPr lang="de-DE" dirty="0" err="1"/>
              <a:t>allow</a:t>
            </a:r>
            <a:r>
              <a:rPr lang="de-DE" dirty="0"/>
              <a:t> </a:t>
            </a:r>
            <a:r>
              <a:rPr lang="de-DE" dirty="0" err="1"/>
              <a:t>us</a:t>
            </a:r>
            <a:r>
              <a:rPr lang="de-DE" dirty="0"/>
              <a:t> </a:t>
            </a:r>
            <a:r>
              <a:rPr lang="de-DE" dirty="0" err="1"/>
              <a:t>to</a:t>
            </a:r>
            <a:r>
              <a:rPr lang="de-DE" dirty="0"/>
              <a:t> </a:t>
            </a:r>
            <a:r>
              <a:rPr lang="de-DE" dirty="0" err="1"/>
              <a:t>improve</a:t>
            </a:r>
            <a:r>
              <a:rPr lang="de-DE" dirty="0"/>
              <a:t> a </a:t>
            </a:r>
            <a:r>
              <a:rPr lang="de-DE" dirty="0" err="1"/>
              <a:t>system</a:t>
            </a:r>
            <a:endParaRPr lang="de-DE" dirty="0"/>
          </a:p>
          <a:p>
            <a:pPr lvl="1"/>
            <a:r>
              <a:rPr lang="de-DE" dirty="0"/>
              <a:t>…</a:t>
            </a:r>
            <a:r>
              <a:rPr lang="de-DE" dirty="0" err="1"/>
              <a:t>can</a:t>
            </a:r>
            <a:r>
              <a:rPr lang="de-DE" dirty="0"/>
              <a:t> </a:t>
            </a:r>
            <a:r>
              <a:rPr lang="de-DE" dirty="0" err="1"/>
              <a:t>be</a:t>
            </a:r>
            <a:r>
              <a:rPr lang="de-DE" dirty="0"/>
              <a:t> quantitative </a:t>
            </a:r>
            <a:r>
              <a:rPr lang="de-DE" dirty="0" err="1"/>
              <a:t>or</a:t>
            </a:r>
            <a:r>
              <a:rPr lang="de-DE" dirty="0"/>
              <a:t> qualitative (</a:t>
            </a:r>
            <a:r>
              <a:rPr lang="de-DE" dirty="0" err="1"/>
              <a:t>or</a:t>
            </a:r>
            <a:r>
              <a:rPr lang="de-DE" dirty="0"/>
              <a:t> </a:t>
            </a:r>
            <a:r>
              <a:rPr lang="de-DE" dirty="0" err="1"/>
              <a:t>both</a:t>
            </a:r>
            <a:r>
              <a:rPr lang="de-DE" dirty="0"/>
              <a:t>!)</a:t>
            </a:r>
          </a:p>
          <a:p>
            <a:pPr lvl="1"/>
            <a:r>
              <a:rPr lang="de-DE" dirty="0"/>
              <a:t>…</a:t>
            </a:r>
            <a:r>
              <a:rPr lang="de-DE" dirty="0" err="1"/>
              <a:t>must</a:t>
            </a:r>
            <a:r>
              <a:rPr lang="de-DE" dirty="0"/>
              <a:t> </a:t>
            </a:r>
            <a:r>
              <a:rPr lang="de-DE" dirty="0" err="1"/>
              <a:t>be</a:t>
            </a:r>
            <a:r>
              <a:rPr lang="de-DE" dirty="0"/>
              <a:t> </a:t>
            </a:r>
            <a:r>
              <a:rPr lang="de-DE" dirty="0" err="1"/>
              <a:t>carefully</a:t>
            </a:r>
            <a:r>
              <a:rPr lang="de-DE" dirty="0"/>
              <a:t> </a:t>
            </a:r>
            <a:r>
              <a:rPr lang="de-DE" dirty="0" err="1"/>
              <a:t>designed</a:t>
            </a:r>
            <a:r>
              <a:rPr lang="de-DE" dirty="0"/>
              <a:t> to </a:t>
            </a:r>
            <a:r>
              <a:rPr lang="de-DE" dirty="0" err="1"/>
              <a:t>draw</a:t>
            </a:r>
            <a:r>
              <a:rPr lang="de-DE" dirty="0"/>
              <a:t> </a:t>
            </a:r>
            <a:r>
              <a:rPr lang="de-DE" dirty="0" err="1"/>
              <a:t>no</a:t>
            </a:r>
            <a:r>
              <a:rPr lang="de-DE" dirty="0"/>
              <a:t> </a:t>
            </a:r>
            <a:r>
              <a:rPr lang="de-DE" dirty="0" err="1"/>
              <a:t>wrong</a:t>
            </a:r>
            <a:r>
              <a:rPr lang="de-DE" dirty="0"/>
              <a:t> </a:t>
            </a:r>
            <a:r>
              <a:rPr lang="de-DE" dirty="0" err="1"/>
              <a:t>conclusions</a:t>
            </a:r>
            <a:r>
              <a:rPr lang="de-DE" dirty="0"/>
              <a:t>!</a:t>
            </a:r>
          </a:p>
          <a:p>
            <a:pPr lvl="1"/>
            <a:r>
              <a:rPr lang="de-DE" dirty="0"/>
              <a:t>…</a:t>
            </a:r>
            <a:r>
              <a:rPr lang="de-DE" dirty="0" err="1"/>
              <a:t>seek</a:t>
            </a:r>
            <a:r>
              <a:rPr lang="de-DE" dirty="0"/>
              <a:t> </a:t>
            </a:r>
            <a:r>
              <a:rPr lang="de-DE" dirty="0" err="1"/>
              <a:t>for</a:t>
            </a:r>
            <a:r>
              <a:rPr lang="de-DE" dirty="0"/>
              <a:t> high internal and external </a:t>
            </a:r>
            <a:r>
              <a:rPr lang="de-DE" dirty="0" err="1"/>
              <a:t>validity</a:t>
            </a:r>
            <a:endParaRPr lang="de-DE" dirty="0"/>
          </a:p>
          <a:p>
            <a:pPr lvl="1"/>
            <a:endParaRPr lang="de-DE" dirty="0"/>
          </a:p>
          <a:p>
            <a:endParaRPr lang="en-US" sz="2400" dirty="0">
              <a:solidFill>
                <a:schemeClr val="tx1"/>
              </a:solidFill>
            </a:endParaRPr>
          </a:p>
          <a:p>
            <a:endParaRPr lang="de-DE" dirty="0"/>
          </a:p>
        </p:txBody>
      </p:sp>
      <p:sp>
        <p:nvSpPr>
          <p:cNvPr id="9" name="Inhaltsplatzhalter 8">
            <a:extLst>
              <a:ext uri="{FF2B5EF4-FFF2-40B4-BE49-F238E27FC236}">
                <a16:creationId xmlns:a16="http://schemas.microsoft.com/office/drawing/2014/main" id="{EE9CB8E2-4143-954D-1E79-35CA3C80080A}"/>
              </a:ext>
            </a:extLst>
          </p:cNvPr>
          <p:cNvSpPr>
            <a:spLocks noGrp="1"/>
          </p:cNvSpPr>
          <p:nvPr>
            <p:ph sz="quarter" idx="35"/>
          </p:nvPr>
        </p:nvSpPr>
        <p:spPr/>
        <p:txBody>
          <a:bodyPr/>
          <a:lstStyle/>
          <a:p>
            <a:r>
              <a:rPr lang="de-DE" dirty="0"/>
              <a:t>[1] en.wikipedia.org/</a:t>
            </a:r>
            <a:r>
              <a:rPr lang="de-DE" dirty="0" err="1"/>
              <a:t>wiki</a:t>
            </a:r>
            <a:r>
              <a:rPr lang="de-DE" dirty="0"/>
              <a:t>/Experiment</a:t>
            </a:r>
            <a:br>
              <a:rPr lang="de-DE" dirty="0"/>
            </a:br>
            <a:r>
              <a:rPr lang="de-DE" dirty="0"/>
              <a:t>[2] Brockhaus Encyclopedia, 19th </a:t>
            </a:r>
            <a:r>
              <a:rPr lang="de-DE" dirty="0" err="1"/>
              <a:t>edition</a:t>
            </a:r>
            <a:r>
              <a:rPr lang="de-DE" dirty="0"/>
              <a:t>, Mannheim 1988, Keyword "</a:t>
            </a:r>
            <a:r>
              <a:rPr lang="de-DE" dirty="0" err="1"/>
              <a:t>experiment</a:t>
            </a:r>
            <a:r>
              <a:rPr lang="de-DE" dirty="0"/>
              <a:t>".</a:t>
            </a:r>
          </a:p>
        </p:txBody>
      </p:sp>
      <p:pic>
        <p:nvPicPr>
          <p:cNvPr id="5" name="Grafik 4" descr="Marke Fragezeichen mit einfarbiger Füllung">
            <a:extLst>
              <a:ext uri="{FF2B5EF4-FFF2-40B4-BE49-F238E27FC236}">
                <a16:creationId xmlns:a16="http://schemas.microsoft.com/office/drawing/2014/main" id="{2EB3FA76-A05E-0162-2535-423DA3480E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56029">
            <a:off x="6184129" y="4854571"/>
            <a:ext cx="567503" cy="567503"/>
          </a:xfrm>
          <a:prstGeom prst="rect">
            <a:avLst/>
          </a:prstGeom>
        </p:spPr>
      </p:pic>
    </p:spTree>
    <p:extLst>
      <p:ext uri="{BB962C8B-B14F-4D97-AF65-F5344CB8AC3E}">
        <p14:creationId xmlns:p14="http://schemas.microsoft.com/office/powerpoint/2010/main" val="241855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33E7F08D-7E2A-10CB-1C94-93B355E5E8EF}"/>
              </a:ext>
            </a:extLst>
          </p:cNvPr>
          <p:cNvSpPr>
            <a:spLocks noGrp="1"/>
          </p:cNvSpPr>
          <p:nvPr>
            <p:ph type="body" idx="1"/>
          </p:nvPr>
        </p:nvSpPr>
        <p:spPr/>
        <p:txBody>
          <a:bodyPr/>
          <a:lstStyle/>
          <a:p>
            <a:pPr marL="342900" indent="-342900">
              <a:buFont typeface="Wingdings" panose="05000000000000000000" pitchFamily="2" charset="2"/>
              <a:buChar char="§"/>
            </a:pPr>
            <a:r>
              <a:rPr lang="de-DE" dirty="0"/>
              <a:t>Find </a:t>
            </a:r>
            <a:r>
              <a:rPr lang="de-DE" dirty="0" err="1"/>
              <a:t>your</a:t>
            </a:r>
            <a:r>
              <a:rPr lang="de-DE" dirty="0"/>
              <a:t> </a:t>
            </a:r>
            <a:r>
              <a:rPr lang="de-DE" dirty="0" err="1"/>
              <a:t>method</a:t>
            </a:r>
            <a:r>
              <a:rPr lang="de-DE" dirty="0"/>
              <a:t>(s): </a:t>
            </a:r>
            <a:r>
              <a:rPr lang="de-DE" dirty="0">
                <a:hlinkClick r:id="rId2"/>
              </a:rPr>
              <a:t>https://hci-studies.org/methods-and-measures/</a:t>
            </a:r>
            <a:r>
              <a:rPr lang="de-DE" dirty="0"/>
              <a:t> </a:t>
            </a:r>
          </a:p>
          <a:p>
            <a:pPr marL="342900" indent="-342900">
              <a:buFont typeface="Wingdings" panose="05000000000000000000" pitchFamily="2" charset="2"/>
              <a:buChar char="§"/>
            </a:pPr>
            <a:r>
              <a:rPr lang="en-US" dirty="0"/>
              <a:t>Justify whether and why it is the best for your study</a:t>
            </a:r>
          </a:p>
          <a:p>
            <a:pPr marL="342900" indent="-342900">
              <a:buFont typeface="Wingdings" panose="05000000000000000000" pitchFamily="2" charset="2"/>
              <a:buChar char="§"/>
            </a:pPr>
            <a:r>
              <a:rPr lang="de-DE" dirty="0"/>
              <a:t>Find a source (not Wikipedia) </a:t>
            </a:r>
            <a:r>
              <a:rPr lang="de-DE" dirty="0" err="1"/>
              <a:t>describing</a:t>
            </a:r>
            <a:r>
              <a:rPr lang="de-DE" dirty="0"/>
              <a:t> </a:t>
            </a:r>
            <a:r>
              <a:rPr lang="de-DE" dirty="0" err="1"/>
              <a:t>how</a:t>
            </a:r>
            <a:r>
              <a:rPr lang="de-DE" dirty="0"/>
              <a:t> </a:t>
            </a:r>
            <a:r>
              <a:rPr lang="de-DE" dirty="0" err="1"/>
              <a:t>it</a:t>
            </a:r>
            <a:r>
              <a:rPr lang="de-DE" dirty="0"/>
              <a:t> </a:t>
            </a:r>
            <a:r>
              <a:rPr lang="de-DE" dirty="0" err="1"/>
              <a:t>works</a:t>
            </a:r>
            <a:endParaRPr lang="de-DE" dirty="0"/>
          </a:p>
          <a:p>
            <a:pPr marL="342900" indent="-342900">
              <a:buFont typeface="Wingdings" panose="05000000000000000000" pitchFamily="2" charset="2"/>
              <a:buChar char="§"/>
            </a:pPr>
            <a:r>
              <a:rPr lang="de-DE" dirty="0"/>
              <a:t>Read </a:t>
            </a:r>
            <a:r>
              <a:rPr lang="de-DE" dirty="0" err="1"/>
              <a:t>it</a:t>
            </a:r>
            <a:r>
              <a:rPr lang="de-DE" dirty="0"/>
              <a:t> and </a:t>
            </a:r>
            <a:r>
              <a:rPr lang="de-DE" dirty="0" err="1"/>
              <a:t>add</a:t>
            </a:r>
            <a:r>
              <a:rPr lang="de-DE" dirty="0"/>
              <a:t> </a:t>
            </a:r>
            <a:r>
              <a:rPr lang="de-DE" dirty="0" err="1"/>
              <a:t>it</a:t>
            </a:r>
            <a:r>
              <a:rPr lang="de-DE" dirty="0"/>
              <a:t> to </a:t>
            </a:r>
            <a:r>
              <a:rPr lang="de-DE" dirty="0" err="1"/>
              <a:t>your</a:t>
            </a:r>
            <a:r>
              <a:rPr lang="de-DE" dirty="0"/>
              <a:t> </a:t>
            </a:r>
            <a:r>
              <a:rPr lang="de-DE" dirty="0" err="1"/>
              <a:t>problem</a:t>
            </a:r>
            <a:r>
              <a:rPr lang="de-DE" dirty="0"/>
              <a:t> </a:t>
            </a:r>
            <a:r>
              <a:rPr lang="de-DE" dirty="0" err="1"/>
              <a:t>statement</a:t>
            </a:r>
            <a:endParaRPr lang="de-DE" dirty="0"/>
          </a:p>
        </p:txBody>
      </p:sp>
      <p:sp>
        <p:nvSpPr>
          <p:cNvPr id="7" name="Titel 6">
            <a:extLst>
              <a:ext uri="{FF2B5EF4-FFF2-40B4-BE49-F238E27FC236}">
                <a16:creationId xmlns:a16="http://schemas.microsoft.com/office/drawing/2014/main" id="{1E8594EB-CAFD-12FA-EF0F-78F87437EAD3}"/>
              </a:ext>
            </a:extLst>
          </p:cNvPr>
          <p:cNvSpPr>
            <a:spLocks noGrp="1"/>
          </p:cNvSpPr>
          <p:nvPr>
            <p:ph type="title"/>
          </p:nvPr>
        </p:nvSpPr>
        <p:spPr/>
        <p:txBody>
          <a:bodyPr/>
          <a:lstStyle/>
          <a:p>
            <a:r>
              <a:rPr lang="de-DE" dirty="0" err="1"/>
              <a:t>Exercise</a:t>
            </a:r>
            <a:endParaRPr lang="de-DE" dirty="0"/>
          </a:p>
        </p:txBody>
      </p:sp>
      <p:sp>
        <p:nvSpPr>
          <p:cNvPr id="3" name="Fußzeilenplatzhalter 2">
            <a:extLst>
              <a:ext uri="{FF2B5EF4-FFF2-40B4-BE49-F238E27FC236}">
                <a16:creationId xmlns:a16="http://schemas.microsoft.com/office/drawing/2014/main" id="{A82F98D8-C099-C111-4FF0-8A2E5C072237}"/>
              </a:ext>
            </a:extLst>
          </p:cNvPr>
          <p:cNvSpPr>
            <a:spLocks noGrp="1"/>
          </p:cNvSpPr>
          <p:nvPr>
            <p:ph type="ftr" sz="quarter" idx="23"/>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5EA6A82C-4E70-A1FB-A4DB-38123DEAEA21}"/>
              </a:ext>
            </a:extLst>
          </p:cNvPr>
          <p:cNvSpPr>
            <a:spLocks noGrp="1"/>
          </p:cNvSpPr>
          <p:nvPr>
            <p:ph type="sldNum" sz="quarter" idx="24"/>
          </p:nvPr>
        </p:nvSpPr>
        <p:spPr/>
        <p:txBody>
          <a:bodyPr/>
          <a:lstStyle/>
          <a:p>
            <a:fld id="{BA24374A-C3A8-471A-8837-3FC31668ABE5}" type="slidenum">
              <a:rPr lang="de-DE" smtClean="0"/>
              <a:pPr/>
              <a:t>17</a:t>
            </a:fld>
            <a:endParaRPr lang="de-DE" dirty="0"/>
          </a:p>
        </p:txBody>
      </p:sp>
      <p:sp>
        <p:nvSpPr>
          <p:cNvPr id="9" name="Textplatzhalter 8">
            <a:extLst>
              <a:ext uri="{FF2B5EF4-FFF2-40B4-BE49-F238E27FC236}">
                <a16:creationId xmlns:a16="http://schemas.microsoft.com/office/drawing/2014/main" id="{32589842-74BE-4DC6-F3A7-E654777EEC91}"/>
              </a:ext>
            </a:extLst>
          </p:cNvPr>
          <p:cNvSpPr>
            <a:spLocks noGrp="1"/>
          </p:cNvSpPr>
          <p:nvPr>
            <p:ph type="body" sz="quarter" idx="21"/>
          </p:nvPr>
        </p:nvSpPr>
        <p:spPr/>
        <p:txBody>
          <a:bodyPr/>
          <a:lstStyle/>
          <a:p>
            <a:r>
              <a:rPr lang="de-DE" dirty="0"/>
              <a:t>Research &amp; Evaluations in HCI</a:t>
            </a:r>
          </a:p>
        </p:txBody>
      </p:sp>
    </p:spTree>
    <p:extLst>
      <p:ext uri="{BB962C8B-B14F-4D97-AF65-F5344CB8AC3E}">
        <p14:creationId xmlns:p14="http://schemas.microsoft.com/office/powerpoint/2010/main" val="197265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5C437-9395-69EA-D6F1-EE84BB6F3163}"/>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id="{6F09FAAC-6B20-621D-B18F-9B50DB85399C}"/>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E8C0BA87-A7E7-506E-AF81-96D91E6C5088}"/>
              </a:ext>
            </a:extLst>
          </p:cNvPr>
          <p:cNvSpPr>
            <a:spLocks noGrp="1"/>
          </p:cNvSpPr>
          <p:nvPr>
            <p:ph type="sldNum" sz="quarter" idx="28"/>
          </p:nvPr>
        </p:nvSpPr>
        <p:spPr/>
        <p:txBody>
          <a:bodyPr/>
          <a:lstStyle/>
          <a:p>
            <a:fld id="{BA24374A-C3A8-471A-8837-3FC31668ABE5}" type="slidenum">
              <a:rPr lang="de-DE" smtClean="0"/>
              <a:pPr/>
              <a:t>2</a:t>
            </a:fld>
            <a:endParaRPr lang="de-DE" dirty="0"/>
          </a:p>
        </p:txBody>
      </p:sp>
      <p:sp>
        <p:nvSpPr>
          <p:cNvPr id="5" name="Textplatzhalter 4">
            <a:extLst>
              <a:ext uri="{FF2B5EF4-FFF2-40B4-BE49-F238E27FC236}">
                <a16:creationId xmlns:a16="http://schemas.microsoft.com/office/drawing/2014/main" id="{5F4A85E9-DAC1-F908-A982-97DB97A206FF}"/>
              </a:ext>
            </a:extLst>
          </p:cNvPr>
          <p:cNvSpPr>
            <a:spLocks noGrp="1"/>
          </p:cNvSpPr>
          <p:nvPr>
            <p:ph type="body" sz="quarter" idx="21"/>
          </p:nvPr>
        </p:nvSpPr>
        <p:spPr/>
        <p:txBody>
          <a:bodyPr/>
          <a:lstStyle/>
          <a:p>
            <a:r>
              <a:rPr lang="de-DE" sz="1400" dirty="0"/>
              <a:t>Research &amp; Evaluations in HCI</a:t>
            </a:r>
            <a:endParaRPr lang="de-DE" dirty="0"/>
          </a:p>
        </p:txBody>
      </p:sp>
      <p:sp>
        <p:nvSpPr>
          <p:cNvPr id="6" name="Textplatzhalter 5">
            <a:extLst>
              <a:ext uri="{FF2B5EF4-FFF2-40B4-BE49-F238E27FC236}">
                <a16:creationId xmlns:a16="http://schemas.microsoft.com/office/drawing/2014/main" id="{1F3F93E5-356F-ED6F-5D00-35A9D3F890A7}"/>
              </a:ext>
            </a:extLst>
          </p:cNvPr>
          <p:cNvSpPr>
            <a:spLocks noGrp="1"/>
          </p:cNvSpPr>
          <p:nvPr>
            <p:ph type="body" sz="quarter" idx="29"/>
          </p:nvPr>
        </p:nvSpPr>
        <p:spPr/>
        <p:txBody>
          <a:bodyPr/>
          <a:lstStyle/>
          <a:p>
            <a:endParaRPr lang="de-DE"/>
          </a:p>
        </p:txBody>
      </p:sp>
      <p:pic>
        <p:nvPicPr>
          <p:cNvPr id="8" name="Picture 2">
            <a:extLst>
              <a:ext uri="{FF2B5EF4-FFF2-40B4-BE49-F238E27FC236}">
                <a16:creationId xmlns:a16="http://schemas.microsoft.com/office/drawing/2014/main" id="{C9CDEFA1-2A26-67D4-1175-FA887F9C40E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66" b="10042"/>
          <a:stretch/>
        </p:blipFill>
        <p:spPr bwMode="auto">
          <a:xfrm>
            <a:off x="0" y="1"/>
            <a:ext cx="12192000" cy="630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5C437-9395-69EA-D6F1-EE84BB6F3163}"/>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id="{6F09FAAC-6B20-621D-B18F-9B50DB85399C}"/>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E8C0BA87-A7E7-506E-AF81-96D91E6C5088}"/>
              </a:ext>
            </a:extLst>
          </p:cNvPr>
          <p:cNvSpPr>
            <a:spLocks noGrp="1"/>
          </p:cNvSpPr>
          <p:nvPr>
            <p:ph type="sldNum" sz="quarter" idx="28"/>
          </p:nvPr>
        </p:nvSpPr>
        <p:spPr/>
        <p:txBody>
          <a:bodyPr/>
          <a:lstStyle/>
          <a:p>
            <a:fld id="{BA24374A-C3A8-471A-8837-3FC31668ABE5}" type="slidenum">
              <a:rPr lang="de-DE" smtClean="0"/>
              <a:pPr/>
              <a:t>3</a:t>
            </a:fld>
            <a:endParaRPr lang="de-DE" dirty="0"/>
          </a:p>
        </p:txBody>
      </p:sp>
      <p:sp>
        <p:nvSpPr>
          <p:cNvPr id="5" name="Textplatzhalter 4">
            <a:extLst>
              <a:ext uri="{FF2B5EF4-FFF2-40B4-BE49-F238E27FC236}">
                <a16:creationId xmlns:a16="http://schemas.microsoft.com/office/drawing/2014/main" id="{5F4A85E9-DAC1-F908-A982-97DB97A206FF}"/>
              </a:ext>
            </a:extLst>
          </p:cNvPr>
          <p:cNvSpPr>
            <a:spLocks noGrp="1"/>
          </p:cNvSpPr>
          <p:nvPr>
            <p:ph type="body" sz="quarter" idx="21"/>
          </p:nvPr>
        </p:nvSpPr>
        <p:spPr/>
        <p:txBody>
          <a:bodyPr/>
          <a:lstStyle/>
          <a:p>
            <a:r>
              <a:rPr lang="de-DE" sz="1400" dirty="0"/>
              <a:t>Research &amp; Evaluations in HCI</a:t>
            </a:r>
            <a:endParaRPr lang="de-DE" dirty="0"/>
          </a:p>
        </p:txBody>
      </p:sp>
      <p:sp>
        <p:nvSpPr>
          <p:cNvPr id="6" name="Textplatzhalter 5">
            <a:extLst>
              <a:ext uri="{FF2B5EF4-FFF2-40B4-BE49-F238E27FC236}">
                <a16:creationId xmlns:a16="http://schemas.microsoft.com/office/drawing/2014/main" id="{1F3F93E5-356F-ED6F-5D00-35A9D3F890A7}"/>
              </a:ext>
            </a:extLst>
          </p:cNvPr>
          <p:cNvSpPr>
            <a:spLocks noGrp="1"/>
          </p:cNvSpPr>
          <p:nvPr>
            <p:ph type="body" sz="quarter" idx="29"/>
          </p:nvPr>
        </p:nvSpPr>
        <p:spPr/>
        <p:txBody>
          <a:bodyPr/>
          <a:lstStyle/>
          <a:p>
            <a:endParaRPr lang="de-DE"/>
          </a:p>
        </p:txBody>
      </p:sp>
      <p:pic>
        <p:nvPicPr>
          <p:cNvPr id="8" name="Picture 2">
            <a:extLst>
              <a:ext uri="{FF2B5EF4-FFF2-40B4-BE49-F238E27FC236}">
                <a16:creationId xmlns:a16="http://schemas.microsoft.com/office/drawing/2014/main" id="{C9CDEFA1-2A26-67D4-1175-FA887F9C40E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66" b="10042"/>
          <a:stretch/>
        </p:blipFill>
        <p:spPr bwMode="auto">
          <a:xfrm>
            <a:off x="0" y="1"/>
            <a:ext cx="12192000" cy="63087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E535E2C1-BE9E-DA59-0363-C8B5169D8FA9}"/>
              </a:ext>
            </a:extLst>
          </p:cNvPr>
          <p:cNvSpPr txBox="1"/>
          <p:nvPr/>
        </p:nvSpPr>
        <p:spPr>
          <a:xfrm>
            <a:off x="695325" y="5901941"/>
            <a:ext cx="9181705" cy="230832"/>
          </a:xfrm>
          <a:prstGeom prst="rect">
            <a:avLst/>
          </a:prstGeom>
          <a:noFill/>
        </p:spPr>
        <p:txBody>
          <a:bodyPr wrap="square">
            <a:spAutoFit/>
          </a:bodyPr>
          <a:lstStyle/>
          <a:p>
            <a:r>
              <a:rPr lang="de-DE" sz="900" dirty="0">
                <a:solidFill>
                  <a:schemeClr val="bg1"/>
                </a:solidFill>
              </a:rPr>
              <a:t>Image </a:t>
            </a:r>
            <a:r>
              <a:rPr lang="de-DE" sz="900" dirty="0" err="1">
                <a:solidFill>
                  <a:schemeClr val="bg1"/>
                </a:solidFill>
              </a:rPr>
              <a:t>from</a:t>
            </a:r>
            <a:r>
              <a:rPr lang="de-DE" sz="900" dirty="0">
                <a:solidFill>
                  <a:schemeClr val="bg1"/>
                </a:solidFill>
              </a:rPr>
              <a:t> https://en.wikipedia.org/wiki/The_School_of_Athens#/media/File:%22The_School_of_Athens%22_by_Raffaello_Sanzio_da_Urbino.jpg</a:t>
            </a:r>
          </a:p>
        </p:txBody>
      </p:sp>
      <p:grpSp>
        <p:nvGrpSpPr>
          <p:cNvPr id="22" name="Gruppieren 21" descr="Person labels in the school of athens">
            <a:extLst>
              <a:ext uri="{FF2B5EF4-FFF2-40B4-BE49-F238E27FC236}">
                <a16:creationId xmlns:a16="http://schemas.microsoft.com/office/drawing/2014/main" id="{EB74B483-25C8-0901-FF79-67EF2EC69AA1}"/>
              </a:ext>
            </a:extLst>
          </p:cNvPr>
          <p:cNvGrpSpPr/>
          <p:nvPr/>
        </p:nvGrpSpPr>
        <p:grpSpPr>
          <a:xfrm>
            <a:off x="589447" y="2464253"/>
            <a:ext cx="11329359" cy="3341250"/>
            <a:chOff x="589447" y="2464253"/>
            <a:chExt cx="11329359" cy="3341250"/>
          </a:xfrm>
        </p:grpSpPr>
        <p:sp>
          <p:nvSpPr>
            <p:cNvPr id="7" name="Textfeld 6">
              <a:extLst>
                <a:ext uri="{FF2B5EF4-FFF2-40B4-BE49-F238E27FC236}">
                  <a16:creationId xmlns:a16="http://schemas.microsoft.com/office/drawing/2014/main" id="{E016E47E-6C80-7F19-8B6A-FBC3FDD43386}"/>
                </a:ext>
              </a:extLst>
            </p:cNvPr>
            <p:cNvSpPr txBox="1"/>
            <p:nvPr/>
          </p:nvSpPr>
          <p:spPr>
            <a:xfrm>
              <a:off x="5644695" y="2922524"/>
              <a:ext cx="511679" cy="261610"/>
            </a:xfrm>
            <a:prstGeom prst="rect">
              <a:avLst/>
            </a:prstGeom>
            <a:solidFill>
              <a:schemeClr val="bg1"/>
            </a:solidFill>
          </p:spPr>
          <p:txBody>
            <a:bodyPr wrap="none" rtlCol="0">
              <a:spAutoFit/>
            </a:bodyPr>
            <a:lstStyle/>
            <a:p>
              <a:r>
                <a:rPr lang="de-DE" sz="1100" dirty="0"/>
                <a:t>Plato</a:t>
              </a:r>
            </a:p>
          </p:txBody>
        </p:sp>
        <p:sp>
          <p:nvSpPr>
            <p:cNvPr id="9" name="Textfeld 8">
              <a:extLst>
                <a:ext uri="{FF2B5EF4-FFF2-40B4-BE49-F238E27FC236}">
                  <a16:creationId xmlns:a16="http://schemas.microsoft.com/office/drawing/2014/main" id="{59CB66F4-E7AE-45E8-D137-1892029D8A22}"/>
                </a:ext>
              </a:extLst>
            </p:cNvPr>
            <p:cNvSpPr txBox="1"/>
            <p:nvPr/>
          </p:nvSpPr>
          <p:spPr>
            <a:xfrm>
              <a:off x="6343650" y="2917761"/>
              <a:ext cx="712054" cy="261610"/>
            </a:xfrm>
            <a:prstGeom prst="rect">
              <a:avLst/>
            </a:prstGeom>
            <a:solidFill>
              <a:schemeClr val="bg1"/>
            </a:solidFill>
          </p:spPr>
          <p:txBody>
            <a:bodyPr wrap="none" rtlCol="0">
              <a:spAutoFit/>
            </a:bodyPr>
            <a:lstStyle/>
            <a:p>
              <a:r>
                <a:rPr lang="de-DE" sz="1100" dirty="0"/>
                <a:t>Aristotle</a:t>
              </a:r>
            </a:p>
          </p:txBody>
        </p:sp>
        <p:sp>
          <p:nvSpPr>
            <p:cNvPr id="10" name="Textfeld 9">
              <a:extLst>
                <a:ext uri="{FF2B5EF4-FFF2-40B4-BE49-F238E27FC236}">
                  <a16:creationId xmlns:a16="http://schemas.microsoft.com/office/drawing/2014/main" id="{5E11A6E9-B3C4-66B8-3D57-77B128A7CD52}"/>
                </a:ext>
              </a:extLst>
            </p:cNvPr>
            <p:cNvSpPr txBox="1"/>
            <p:nvPr/>
          </p:nvSpPr>
          <p:spPr>
            <a:xfrm>
              <a:off x="2693987" y="4497585"/>
              <a:ext cx="898003" cy="261610"/>
            </a:xfrm>
            <a:prstGeom prst="rect">
              <a:avLst/>
            </a:prstGeom>
            <a:solidFill>
              <a:schemeClr val="bg1"/>
            </a:solidFill>
          </p:spPr>
          <p:txBody>
            <a:bodyPr wrap="none" rtlCol="0">
              <a:spAutoFit/>
            </a:bodyPr>
            <a:lstStyle/>
            <a:p>
              <a:r>
                <a:rPr lang="de-DE" sz="1100" dirty="0"/>
                <a:t>Pythagoras</a:t>
              </a:r>
            </a:p>
          </p:txBody>
        </p:sp>
        <p:sp>
          <p:nvSpPr>
            <p:cNvPr id="12" name="Textfeld 11">
              <a:extLst>
                <a:ext uri="{FF2B5EF4-FFF2-40B4-BE49-F238E27FC236}">
                  <a16:creationId xmlns:a16="http://schemas.microsoft.com/office/drawing/2014/main" id="{2F4896B1-9F5D-6C15-9BFA-4AB470A9A2E1}"/>
                </a:ext>
              </a:extLst>
            </p:cNvPr>
            <p:cNvSpPr txBox="1"/>
            <p:nvPr/>
          </p:nvSpPr>
          <p:spPr>
            <a:xfrm>
              <a:off x="3532187" y="4067933"/>
              <a:ext cx="934871" cy="261610"/>
            </a:xfrm>
            <a:prstGeom prst="rect">
              <a:avLst/>
            </a:prstGeom>
            <a:solidFill>
              <a:schemeClr val="bg1"/>
            </a:solidFill>
          </p:spPr>
          <p:txBody>
            <a:bodyPr wrap="none" rtlCol="0">
              <a:spAutoFit/>
            </a:bodyPr>
            <a:lstStyle/>
            <a:p>
              <a:r>
                <a:rPr lang="de-DE" sz="1100" dirty="0"/>
                <a:t>Archimedes</a:t>
              </a:r>
            </a:p>
          </p:txBody>
        </p:sp>
        <p:sp>
          <p:nvSpPr>
            <p:cNvPr id="14" name="Textfeld 13">
              <a:extLst>
                <a:ext uri="{FF2B5EF4-FFF2-40B4-BE49-F238E27FC236}">
                  <a16:creationId xmlns:a16="http://schemas.microsoft.com/office/drawing/2014/main" id="{12B80777-89DD-44E9-6B55-464823414AA6}"/>
                </a:ext>
              </a:extLst>
            </p:cNvPr>
            <p:cNvSpPr txBox="1"/>
            <p:nvPr/>
          </p:nvSpPr>
          <p:spPr>
            <a:xfrm>
              <a:off x="3915230" y="2464253"/>
              <a:ext cx="740908" cy="261610"/>
            </a:xfrm>
            <a:prstGeom prst="rect">
              <a:avLst/>
            </a:prstGeom>
            <a:solidFill>
              <a:schemeClr val="bg1"/>
            </a:solidFill>
          </p:spPr>
          <p:txBody>
            <a:bodyPr wrap="none" rtlCol="0">
              <a:spAutoFit/>
            </a:bodyPr>
            <a:lstStyle/>
            <a:p>
              <a:r>
                <a:rPr lang="de-DE" sz="1100" dirty="0"/>
                <a:t>Socrates</a:t>
              </a:r>
            </a:p>
          </p:txBody>
        </p:sp>
        <p:sp>
          <p:nvSpPr>
            <p:cNvPr id="15" name="Textfeld 14">
              <a:extLst>
                <a:ext uri="{FF2B5EF4-FFF2-40B4-BE49-F238E27FC236}">
                  <a16:creationId xmlns:a16="http://schemas.microsoft.com/office/drawing/2014/main" id="{56847C4A-FDC5-32AD-7628-A475D11FD133}"/>
                </a:ext>
              </a:extLst>
            </p:cNvPr>
            <p:cNvSpPr txBox="1"/>
            <p:nvPr/>
          </p:nvSpPr>
          <p:spPr>
            <a:xfrm>
              <a:off x="9974755" y="5067099"/>
              <a:ext cx="564578" cy="261610"/>
            </a:xfrm>
            <a:prstGeom prst="rect">
              <a:avLst/>
            </a:prstGeom>
            <a:solidFill>
              <a:schemeClr val="bg1"/>
            </a:solidFill>
          </p:spPr>
          <p:txBody>
            <a:bodyPr wrap="none" rtlCol="0">
              <a:spAutoFit/>
            </a:bodyPr>
            <a:lstStyle/>
            <a:p>
              <a:r>
                <a:rPr lang="de-DE" sz="1100" dirty="0"/>
                <a:t>Euclid</a:t>
              </a:r>
            </a:p>
          </p:txBody>
        </p:sp>
        <p:sp>
          <p:nvSpPr>
            <p:cNvPr id="16" name="Textfeld 15">
              <a:extLst>
                <a:ext uri="{FF2B5EF4-FFF2-40B4-BE49-F238E27FC236}">
                  <a16:creationId xmlns:a16="http://schemas.microsoft.com/office/drawing/2014/main" id="{75374D25-AA19-60E6-15EF-15FC2287D43C}"/>
                </a:ext>
              </a:extLst>
            </p:cNvPr>
            <p:cNvSpPr txBox="1"/>
            <p:nvPr/>
          </p:nvSpPr>
          <p:spPr>
            <a:xfrm>
              <a:off x="9463397" y="2464253"/>
              <a:ext cx="1587294" cy="261610"/>
            </a:xfrm>
            <a:prstGeom prst="rect">
              <a:avLst/>
            </a:prstGeom>
            <a:solidFill>
              <a:schemeClr val="bg1"/>
            </a:solidFill>
          </p:spPr>
          <p:txBody>
            <a:bodyPr wrap="none" rtlCol="0">
              <a:spAutoFit/>
            </a:bodyPr>
            <a:lstStyle/>
            <a:p>
              <a:r>
                <a:rPr lang="de-DE" sz="1100" dirty="0"/>
                <a:t>Karneades von Kyrene</a:t>
              </a:r>
            </a:p>
          </p:txBody>
        </p:sp>
        <p:sp>
          <p:nvSpPr>
            <p:cNvPr id="17" name="Textfeld 16">
              <a:extLst>
                <a:ext uri="{FF2B5EF4-FFF2-40B4-BE49-F238E27FC236}">
                  <a16:creationId xmlns:a16="http://schemas.microsoft.com/office/drawing/2014/main" id="{55EAC741-3841-822A-B47B-5782AD5080CA}"/>
                </a:ext>
              </a:extLst>
            </p:cNvPr>
            <p:cNvSpPr txBox="1"/>
            <p:nvPr/>
          </p:nvSpPr>
          <p:spPr>
            <a:xfrm>
              <a:off x="6826407" y="4284973"/>
              <a:ext cx="771365" cy="261610"/>
            </a:xfrm>
            <a:prstGeom prst="rect">
              <a:avLst/>
            </a:prstGeom>
            <a:solidFill>
              <a:schemeClr val="bg1"/>
            </a:solidFill>
          </p:spPr>
          <p:txBody>
            <a:bodyPr wrap="none" rtlCol="0">
              <a:spAutoFit/>
            </a:bodyPr>
            <a:lstStyle/>
            <a:p>
              <a:r>
                <a:rPr lang="de-DE" sz="1100" dirty="0"/>
                <a:t>Diogenes</a:t>
              </a:r>
            </a:p>
          </p:txBody>
        </p:sp>
        <p:sp>
          <p:nvSpPr>
            <p:cNvPr id="18" name="Textfeld 17">
              <a:extLst>
                <a:ext uri="{FF2B5EF4-FFF2-40B4-BE49-F238E27FC236}">
                  <a16:creationId xmlns:a16="http://schemas.microsoft.com/office/drawing/2014/main" id="{A5A78B45-70E7-4473-26BC-BC9A72C7D5E2}"/>
                </a:ext>
              </a:extLst>
            </p:cNvPr>
            <p:cNvSpPr txBox="1"/>
            <p:nvPr/>
          </p:nvSpPr>
          <p:spPr>
            <a:xfrm>
              <a:off x="9833680" y="3283250"/>
              <a:ext cx="917239" cy="261610"/>
            </a:xfrm>
            <a:prstGeom prst="rect">
              <a:avLst/>
            </a:prstGeom>
            <a:solidFill>
              <a:schemeClr val="bg1"/>
            </a:solidFill>
          </p:spPr>
          <p:txBody>
            <a:bodyPr wrap="none" rtlCol="0">
              <a:spAutoFit/>
            </a:bodyPr>
            <a:lstStyle/>
            <a:p>
              <a:r>
                <a:rPr lang="de-DE" sz="1100" dirty="0"/>
                <a:t>Zarathustra</a:t>
              </a:r>
            </a:p>
          </p:txBody>
        </p:sp>
        <p:sp>
          <p:nvSpPr>
            <p:cNvPr id="19" name="Textfeld 18">
              <a:extLst>
                <a:ext uri="{FF2B5EF4-FFF2-40B4-BE49-F238E27FC236}">
                  <a16:creationId xmlns:a16="http://schemas.microsoft.com/office/drawing/2014/main" id="{3D3C49E2-DF09-6123-6359-583A4CFA99E8}"/>
                </a:ext>
              </a:extLst>
            </p:cNvPr>
            <p:cNvSpPr txBox="1"/>
            <p:nvPr/>
          </p:nvSpPr>
          <p:spPr>
            <a:xfrm>
              <a:off x="11028819" y="3144716"/>
              <a:ext cx="889987" cy="261610"/>
            </a:xfrm>
            <a:prstGeom prst="rect">
              <a:avLst/>
            </a:prstGeom>
            <a:solidFill>
              <a:schemeClr val="bg1"/>
            </a:solidFill>
          </p:spPr>
          <p:txBody>
            <a:bodyPr wrap="none" rtlCol="0">
              <a:spAutoFit/>
            </a:bodyPr>
            <a:lstStyle/>
            <a:p>
              <a:r>
                <a:rPr lang="de-DE" sz="1100" dirty="0"/>
                <a:t>Kopernikus</a:t>
              </a:r>
            </a:p>
          </p:txBody>
        </p:sp>
        <p:sp>
          <p:nvSpPr>
            <p:cNvPr id="20" name="Textfeld 19">
              <a:extLst>
                <a:ext uri="{FF2B5EF4-FFF2-40B4-BE49-F238E27FC236}">
                  <a16:creationId xmlns:a16="http://schemas.microsoft.com/office/drawing/2014/main" id="{91969D5E-7B10-0657-BDAA-2B087BC44023}"/>
                </a:ext>
              </a:extLst>
            </p:cNvPr>
            <p:cNvSpPr txBox="1"/>
            <p:nvPr/>
          </p:nvSpPr>
          <p:spPr>
            <a:xfrm>
              <a:off x="5029604" y="4415778"/>
              <a:ext cx="671979" cy="261610"/>
            </a:xfrm>
            <a:prstGeom prst="rect">
              <a:avLst/>
            </a:prstGeom>
            <a:solidFill>
              <a:schemeClr val="bg1"/>
            </a:solidFill>
          </p:spPr>
          <p:txBody>
            <a:bodyPr wrap="none" rtlCol="0">
              <a:spAutoFit/>
            </a:bodyPr>
            <a:lstStyle/>
            <a:p>
              <a:r>
                <a:rPr lang="de-DE" sz="1100" dirty="0"/>
                <a:t>Heraklit</a:t>
              </a:r>
            </a:p>
          </p:txBody>
        </p:sp>
        <p:sp>
          <p:nvSpPr>
            <p:cNvPr id="21" name="Rechteck 20">
              <a:extLst>
                <a:ext uri="{FF2B5EF4-FFF2-40B4-BE49-F238E27FC236}">
                  <a16:creationId xmlns:a16="http://schemas.microsoft.com/office/drawing/2014/main" id="{E95F8D11-8996-10BC-9349-74AB9A8B005A}"/>
                </a:ext>
              </a:extLst>
            </p:cNvPr>
            <p:cNvSpPr/>
            <p:nvPr/>
          </p:nvSpPr>
          <p:spPr>
            <a:xfrm>
              <a:off x="589447" y="4988753"/>
              <a:ext cx="2826327" cy="81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effectLst/>
                  <a:latin typeface="Arial" panose="020B0604020202020204" pitchFamily="34" charset="0"/>
                </a:rPr>
                <a:t>The School of Athens</a:t>
              </a:r>
            </a:p>
            <a:p>
              <a:pPr algn="ctr"/>
              <a:r>
                <a:rPr lang="de-DE" sz="1400" dirty="0">
                  <a:solidFill>
                    <a:schemeClr val="tx1"/>
                  </a:solidFill>
                  <a:latin typeface="Arial" panose="020B0604020202020204" pitchFamily="34" charset="0"/>
                </a:rPr>
                <a:t>Fresco </a:t>
              </a:r>
              <a:r>
                <a:rPr lang="de-DE" sz="1400" dirty="0" err="1">
                  <a:solidFill>
                    <a:schemeClr val="tx1"/>
                  </a:solidFill>
                  <a:latin typeface="Arial" panose="020B0604020202020204" pitchFamily="34" charset="0"/>
                </a:rPr>
                <a:t>by</a:t>
              </a:r>
              <a:r>
                <a:rPr lang="de-DE" sz="1400" dirty="0">
                  <a:solidFill>
                    <a:schemeClr val="tx1"/>
                  </a:solidFill>
                  <a:latin typeface="Arial" panose="020B0604020202020204" pitchFamily="34" charset="0"/>
                </a:rPr>
                <a:t> Raphael </a:t>
              </a:r>
              <a:r>
                <a:rPr lang="de-DE" sz="1400">
                  <a:solidFill>
                    <a:schemeClr val="tx1"/>
                  </a:solidFill>
                  <a:latin typeface="Arial" panose="020B0604020202020204" pitchFamily="34" charset="0"/>
                </a:rPr>
                <a:t>(1509-1511</a:t>
              </a:r>
              <a:r>
                <a:rPr lang="de-DE" sz="1400" dirty="0">
                  <a:solidFill>
                    <a:schemeClr val="tx1"/>
                  </a:solidFill>
                  <a:latin typeface="Arial" panose="020B0604020202020204" pitchFamily="34" charset="0"/>
                </a:rPr>
                <a:t>),</a:t>
              </a:r>
            </a:p>
            <a:p>
              <a:pPr algn="ctr"/>
              <a:r>
                <a:rPr lang="de-DE" sz="1400" dirty="0" err="1">
                  <a:solidFill>
                    <a:schemeClr val="tx1"/>
                  </a:solidFill>
                </a:rPr>
                <a:t>Apostolic</a:t>
              </a:r>
              <a:r>
                <a:rPr lang="de-DE" sz="1400" dirty="0">
                  <a:solidFill>
                    <a:schemeClr val="tx1"/>
                  </a:solidFill>
                </a:rPr>
                <a:t> Palace, </a:t>
              </a:r>
              <a:r>
                <a:rPr lang="de-DE" sz="1400" dirty="0" err="1">
                  <a:solidFill>
                    <a:schemeClr val="tx1"/>
                  </a:solidFill>
                </a:rPr>
                <a:t>Vatican</a:t>
              </a:r>
              <a:r>
                <a:rPr lang="de-DE" sz="1400" dirty="0">
                  <a:solidFill>
                    <a:schemeClr val="tx1"/>
                  </a:solidFill>
                </a:rPr>
                <a:t> City</a:t>
              </a:r>
            </a:p>
          </p:txBody>
        </p:sp>
      </p:grpSp>
    </p:spTree>
    <p:extLst>
      <p:ext uri="{BB962C8B-B14F-4D97-AF65-F5344CB8AC3E}">
        <p14:creationId xmlns:p14="http://schemas.microsoft.com/office/powerpoint/2010/main" val="116754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5C437-9395-69EA-D6F1-EE84BB6F3163}"/>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id="{6F09FAAC-6B20-621D-B18F-9B50DB85399C}"/>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E8C0BA87-A7E7-506E-AF81-96D91E6C5088}"/>
              </a:ext>
            </a:extLst>
          </p:cNvPr>
          <p:cNvSpPr>
            <a:spLocks noGrp="1"/>
          </p:cNvSpPr>
          <p:nvPr>
            <p:ph type="sldNum" sz="quarter" idx="28"/>
          </p:nvPr>
        </p:nvSpPr>
        <p:spPr/>
        <p:txBody>
          <a:bodyPr/>
          <a:lstStyle/>
          <a:p>
            <a:fld id="{BA24374A-C3A8-471A-8837-3FC31668ABE5}" type="slidenum">
              <a:rPr lang="de-DE" smtClean="0"/>
              <a:pPr/>
              <a:t>4</a:t>
            </a:fld>
            <a:endParaRPr lang="de-DE" dirty="0"/>
          </a:p>
        </p:txBody>
      </p:sp>
      <p:sp>
        <p:nvSpPr>
          <p:cNvPr id="5" name="Textplatzhalter 4">
            <a:extLst>
              <a:ext uri="{FF2B5EF4-FFF2-40B4-BE49-F238E27FC236}">
                <a16:creationId xmlns:a16="http://schemas.microsoft.com/office/drawing/2014/main" id="{5F4A85E9-DAC1-F908-A982-97DB97A206FF}"/>
              </a:ext>
            </a:extLst>
          </p:cNvPr>
          <p:cNvSpPr>
            <a:spLocks noGrp="1"/>
          </p:cNvSpPr>
          <p:nvPr>
            <p:ph type="body" sz="quarter" idx="21"/>
          </p:nvPr>
        </p:nvSpPr>
        <p:spPr/>
        <p:txBody>
          <a:bodyPr/>
          <a:lstStyle/>
          <a:p>
            <a:r>
              <a:rPr lang="de-DE" sz="1400" dirty="0"/>
              <a:t>Research &amp; Evaluations in HCI</a:t>
            </a:r>
            <a:endParaRPr lang="de-DE" dirty="0"/>
          </a:p>
        </p:txBody>
      </p:sp>
      <p:sp>
        <p:nvSpPr>
          <p:cNvPr id="6" name="Textplatzhalter 5">
            <a:extLst>
              <a:ext uri="{FF2B5EF4-FFF2-40B4-BE49-F238E27FC236}">
                <a16:creationId xmlns:a16="http://schemas.microsoft.com/office/drawing/2014/main" id="{1F3F93E5-356F-ED6F-5D00-35A9D3F890A7}"/>
              </a:ext>
            </a:extLst>
          </p:cNvPr>
          <p:cNvSpPr>
            <a:spLocks noGrp="1"/>
          </p:cNvSpPr>
          <p:nvPr>
            <p:ph type="body" sz="quarter" idx="29"/>
          </p:nvPr>
        </p:nvSpPr>
        <p:spPr/>
        <p:txBody>
          <a:bodyPr/>
          <a:lstStyle/>
          <a:p>
            <a:endParaRPr lang="de-DE"/>
          </a:p>
        </p:txBody>
      </p:sp>
      <p:pic>
        <p:nvPicPr>
          <p:cNvPr id="8" name="Picture 2">
            <a:extLst>
              <a:ext uri="{FF2B5EF4-FFF2-40B4-BE49-F238E27FC236}">
                <a16:creationId xmlns:a16="http://schemas.microsoft.com/office/drawing/2014/main" id="{C9CDEFA1-2A26-67D4-1175-FA887F9C40E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66" b="10042"/>
          <a:stretch/>
        </p:blipFill>
        <p:spPr bwMode="auto">
          <a:xfrm>
            <a:off x="0" y="1"/>
            <a:ext cx="12192000" cy="63087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E535E2C1-BE9E-DA59-0363-C8B5169D8FA9}"/>
              </a:ext>
            </a:extLst>
          </p:cNvPr>
          <p:cNvSpPr txBox="1"/>
          <p:nvPr/>
        </p:nvSpPr>
        <p:spPr>
          <a:xfrm>
            <a:off x="695325" y="5901941"/>
            <a:ext cx="9181705" cy="230832"/>
          </a:xfrm>
          <a:prstGeom prst="rect">
            <a:avLst/>
          </a:prstGeom>
          <a:noFill/>
        </p:spPr>
        <p:txBody>
          <a:bodyPr wrap="square">
            <a:spAutoFit/>
          </a:bodyPr>
          <a:lstStyle/>
          <a:p>
            <a:r>
              <a:rPr lang="de-DE" sz="900" dirty="0">
                <a:solidFill>
                  <a:schemeClr val="bg1"/>
                </a:solidFill>
              </a:rPr>
              <a:t>Image </a:t>
            </a:r>
            <a:r>
              <a:rPr lang="de-DE" sz="900" dirty="0" err="1">
                <a:solidFill>
                  <a:schemeClr val="bg1"/>
                </a:solidFill>
              </a:rPr>
              <a:t>from</a:t>
            </a:r>
            <a:r>
              <a:rPr lang="de-DE" sz="900" dirty="0">
                <a:solidFill>
                  <a:schemeClr val="bg1"/>
                </a:solidFill>
              </a:rPr>
              <a:t> https://en.wikipedia.org/wiki/The_School_of_Athens#/media/File:%22The_School_of_Athens%22_by_Raffaello_Sanzio_da_Urbino.jpg</a:t>
            </a:r>
          </a:p>
        </p:txBody>
      </p:sp>
      <p:grpSp>
        <p:nvGrpSpPr>
          <p:cNvPr id="33" name="Gruppieren 32" descr="3D Perspective, in the front researchers, in the back philosophers, right empirists, left rationalists">
            <a:extLst>
              <a:ext uri="{FF2B5EF4-FFF2-40B4-BE49-F238E27FC236}">
                <a16:creationId xmlns:a16="http://schemas.microsoft.com/office/drawing/2014/main" id="{958237E2-3B14-9B7C-A3BB-E94220764CCE}"/>
              </a:ext>
            </a:extLst>
          </p:cNvPr>
          <p:cNvGrpSpPr/>
          <p:nvPr/>
        </p:nvGrpSpPr>
        <p:grpSpPr>
          <a:xfrm>
            <a:off x="589447" y="2470067"/>
            <a:ext cx="10555879" cy="3335436"/>
            <a:chOff x="589447" y="2470067"/>
            <a:chExt cx="10555879" cy="3335436"/>
          </a:xfrm>
        </p:grpSpPr>
        <p:sp>
          <p:nvSpPr>
            <p:cNvPr id="11" name="Rechteck 10">
              <a:extLst>
                <a:ext uri="{FF2B5EF4-FFF2-40B4-BE49-F238E27FC236}">
                  <a16:creationId xmlns:a16="http://schemas.microsoft.com/office/drawing/2014/main" id="{56157622-9662-FB03-7C4F-25B2E4FD647F}"/>
                </a:ext>
              </a:extLst>
            </p:cNvPr>
            <p:cNvSpPr/>
            <p:nvPr/>
          </p:nvSpPr>
          <p:spPr>
            <a:xfrm>
              <a:off x="589447" y="4988753"/>
              <a:ext cx="2826327" cy="81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effectLst/>
                  <a:latin typeface="Arial" panose="020B0604020202020204" pitchFamily="34" charset="0"/>
                </a:rPr>
                <a:t>The School of Athens</a:t>
              </a:r>
            </a:p>
            <a:p>
              <a:pPr algn="ctr"/>
              <a:r>
                <a:rPr lang="de-DE" sz="1400" dirty="0">
                  <a:solidFill>
                    <a:schemeClr val="tx1"/>
                  </a:solidFill>
                  <a:latin typeface="Arial" panose="020B0604020202020204" pitchFamily="34" charset="0"/>
                </a:rPr>
                <a:t>Fresco </a:t>
              </a:r>
              <a:r>
                <a:rPr lang="de-DE" sz="1400" dirty="0" err="1">
                  <a:solidFill>
                    <a:schemeClr val="tx1"/>
                  </a:solidFill>
                  <a:latin typeface="Arial" panose="020B0604020202020204" pitchFamily="34" charset="0"/>
                </a:rPr>
                <a:t>by</a:t>
              </a:r>
              <a:r>
                <a:rPr lang="de-DE" sz="1400" dirty="0">
                  <a:solidFill>
                    <a:schemeClr val="tx1"/>
                  </a:solidFill>
                  <a:latin typeface="Arial" panose="020B0604020202020204" pitchFamily="34" charset="0"/>
                </a:rPr>
                <a:t> Raphael </a:t>
              </a:r>
              <a:r>
                <a:rPr lang="de-DE" sz="1400">
                  <a:solidFill>
                    <a:schemeClr val="tx1"/>
                  </a:solidFill>
                  <a:latin typeface="Arial" panose="020B0604020202020204" pitchFamily="34" charset="0"/>
                </a:rPr>
                <a:t>(1509-1511</a:t>
              </a:r>
              <a:r>
                <a:rPr lang="de-DE" sz="1400" dirty="0">
                  <a:solidFill>
                    <a:schemeClr val="tx1"/>
                  </a:solidFill>
                  <a:latin typeface="Arial" panose="020B0604020202020204" pitchFamily="34" charset="0"/>
                </a:rPr>
                <a:t>),</a:t>
              </a:r>
            </a:p>
            <a:p>
              <a:pPr algn="ctr"/>
              <a:r>
                <a:rPr lang="de-DE" sz="1400" dirty="0" err="1">
                  <a:solidFill>
                    <a:schemeClr val="tx1"/>
                  </a:solidFill>
                </a:rPr>
                <a:t>Apostolic</a:t>
              </a:r>
              <a:r>
                <a:rPr lang="de-DE" sz="1400" dirty="0">
                  <a:solidFill>
                    <a:schemeClr val="tx1"/>
                  </a:solidFill>
                </a:rPr>
                <a:t> Palace, </a:t>
              </a:r>
              <a:r>
                <a:rPr lang="de-DE" sz="1400" dirty="0" err="1">
                  <a:solidFill>
                    <a:schemeClr val="tx1"/>
                  </a:solidFill>
                </a:rPr>
                <a:t>Vatican</a:t>
              </a:r>
              <a:r>
                <a:rPr lang="de-DE" sz="1400" dirty="0">
                  <a:solidFill>
                    <a:schemeClr val="tx1"/>
                  </a:solidFill>
                </a:rPr>
                <a:t> City</a:t>
              </a:r>
            </a:p>
          </p:txBody>
        </p:sp>
        <p:sp>
          <p:nvSpPr>
            <p:cNvPr id="22" name="Trapezoid 21">
              <a:extLst>
                <a:ext uri="{FF2B5EF4-FFF2-40B4-BE49-F238E27FC236}">
                  <a16:creationId xmlns:a16="http://schemas.microsoft.com/office/drawing/2014/main" id="{6002C633-8EBE-C051-A134-8D0531FB98FF}"/>
                </a:ext>
              </a:extLst>
            </p:cNvPr>
            <p:cNvSpPr/>
            <p:nvPr/>
          </p:nvSpPr>
          <p:spPr>
            <a:xfrm>
              <a:off x="2107843" y="2923925"/>
              <a:ext cx="8663945" cy="1256431"/>
            </a:xfrm>
            <a:prstGeom prst="trapezoid">
              <a:avLst>
                <a:gd name="adj" fmla="val 154496"/>
              </a:avLst>
            </a:prstGeom>
            <a:solidFill>
              <a:srgbClr val="5079B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mit Pfeil 24">
              <a:extLst>
                <a:ext uri="{FF2B5EF4-FFF2-40B4-BE49-F238E27FC236}">
                  <a16:creationId xmlns:a16="http://schemas.microsoft.com/office/drawing/2014/main" id="{95043236-E454-3FD4-AF95-C22862CC2383}"/>
                </a:ext>
              </a:extLst>
            </p:cNvPr>
            <p:cNvCxnSpPr>
              <a:stCxn id="22" idx="2"/>
            </p:cNvCxnSpPr>
            <p:nvPr/>
          </p:nvCxnSpPr>
          <p:spPr>
            <a:xfrm flipH="1" flipV="1">
              <a:off x="6432550" y="2901950"/>
              <a:ext cx="7266" cy="1278406"/>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AC45D998-B5EC-13C7-0EE7-CDF5C5443999}"/>
                </a:ext>
              </a:extLst>
            </p:cNvPr>
            <p:cNvCxnSpPr>
              <a:cxnSpLocks/>
              <a:stCxn id="22" idx="3"/>
              <a:endCxn id="22" idx="1"/>
            </p:cNvCxnSpPr>
            <p:nvPr/>
          </p:nvCxnSpPr>
          <p:spPr>
            <a:xfrm flipH="1">
              <a:off x="3078411" y="3552141"/>
              <a:ext cx="6722809" cy="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48FEA40D-D0CE-C046-B94A-5AB9677D396D}"/>
                </a:ext>
              </a:extLst>
            </p:cNvPr>
            <p:cNvSpPr txBox="1"/>
            <p:nvPr/>
          </p:nvSpPr>
          <p:spPr>
            <a:xfrm>
              <a:off x="9877030" y="3341098"/>
              <a:ext cx="1268296" cy="400110"/>
            </a:xfrm>
            <a:prstGeom prst="rect">
              <a:avLst/>
            </a:prstGeom>
            <a:solidFill>
              <a:schemeClr val="bg1"/>
            </a:solidFill>
          </p:spPr>
          <p:txBody>
            <a:bodyPr wrap="none" rtlCol="0">
              <a:spAutoFit/>
            </a:bodyPr>
            <a:lstStyle/>
            <a:p>
              <a:r>
                <a:rPr lang="de-DE" sz="2000" dirty="0" err="1"/>
                <a:t>Empirism</a:t>
              </a:r>
              <a:endParaRPr lang="de-DE" sz="2000" dirty="0"/>
            </a:p>
          </p:txBody>
        </p:sp>
        <p:sp>
          <p:nvSpPr>
            <p:cNvPr id="30" name="Textfeld 29">
              <a:extLst>
                <a:ext uri="{FF2B5EF4-FFF2-40B4-BE49-F238E27FC236}">
                  <a16:creationId xmlns:a16="http://schemas.microsoft.com/office/drawing/2014/main" id="{E0919828-5747-A362-B3A9-0CE08868EAF9}"/>
                </a:ext>
              </a:extLst>
            </p:cNvPr>
            <p:cNvSpPr txBox="1"/>
            <p:nvPr/>
          </p:nvSpPr>
          <p:spPr>
            <a:xfrm>
              <a:off x="1447540" y="3357563"/>
              <a:ext cx="1529586" cy="400110"/>
            </a:xfrm>
            <a:prstGeom prst="rect">
              <a:avLst/>
            </a:prstGeom>
            <a:solidFill>
              <a:schemeClr val="bg1"/>
            </a:solidFill>
          </p:spPr>
          <p:txBody>
            <a:bodyPr wrap="none" rtlCol="0">
              <a:spAutoFit/>
            </a:bodyPr>
            <a:lstStyle/>
            <a:p>
              <a:r>
                <a:rPr lang="de-DE" sz="2000" dirty="0" err="1"/>
                <a:t>Rationalism</a:t>
              </a:r>
              <a:endParaRPr lang="de-DE" sz="2000" dirty="0"/>
            </a:p>
          </p:txBody>
        </p:sp>
        <p:sp>
          <p:nvSpPr>
            <p:cNvPr id="31" name="Textfeld 30">
              <a:extLst>
                <a:ext uri="{FF2B5EF4-FFF2-40B4-BE49-F238E27FC236}">
                  <a16:creationId xmlns:a16="http://schemas.microsoft.com/office/drawing/2014/main" id="{E3208684-870C-CDFE-1604-A37874924450}"/>
                </a:ext>
              </a:extLst>
            </p:cNvPr>
            <p:cNvSpPr txBox="1"/>
            <p:nvPr/>
          </p:nvSpPr>
          <p:spPr>
            <a:xfrm>
              <a:off x="5710237" y="2470067"/>
              <a:ext cx="1444626" cy="400110"/>
            </a:xfrm>
            <a:prstGeom prst="rect">
              <a:avLst/>
            </a:prstGeom>
            <a:solidFill>
              <a:schemeClr val="bg1"/>
            </a:solidFill>
          </p:spPr>
          <p:txBody>
            <a:bodyPr wrap="none" rtlCol="0">
              <a:spAutoFit/>
            </a:bodyPr>
            <a:lstStyle/>
            <a:p>
              <a:r>
                <a:rPr lang="de-DE" sz="2000" dirty="0"/>
                <a:t>Philosophy</a:t>
              </a:r>
            </a:p>
          </p:txBody>
        </p:sp>
        <p:sp>
          <p:nvSpPr>
            <p:cNvPr id="32" name="Textfeld 31">
              <a:extLst>
                <a:ext uri="{FF2B5EF4-FFF2-40B4-BE49-F238E27FC236}">
                  <a16:creationId xmlns:a16="http://schemas.microsoft.com/office/drawing/2014/main" id="{34489277-9890-C992-D6F3-0119A163275D}"/>
                </a:ext>
              </a:extLst>
            </p:cNvPr>
            <p:cNvSpPr txBox="1"/>
            <p:nvPr/>
          </p:nvSpPr>
          <p:spPr>
            <a:xfrm>
              <a:off x="5286177" y="4282177"/>
              <a:ext cx="2382383" cy="400110"/>
            </a:xfrm>
            <a:prstGeom prst="rect">
              <a:avLst/>
            </a:prstGeom>
            <a:solidFill>
              <a:schemeClr val="bg1"/>
            </a:solidFill>
          </p:spPr>
          <p:txBody>
            <a:bodyPr wrap="none" rtlCol="0">
              <a:spAutoFit/>
            </a:bodyPr>
            <a:lstStyle/>
            <a:p>
              <a:r>
                <a:rPr lang="de-DE" sz="2000" dirty="0"/>
                <a:t>Research / Science</a:t>
              </a:r>
            </a:p>
          </p:txBody>
        </p:sp>
      </p:grpSp>
    </p:spTree>
    <p:extLst>
      <p:ext uri="{BB962C8B-B14F-4D97-AF65-F5344CB8AC3E}">
        <p14:creationId xmlns:p14="http://schemas.microsoft.com/office/powerpoint/2010/main" val="411588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67F34-BA5F-940C-338A-E75B07AFE217}"/>
              </a:ext>
            </a:extLst>
          </p:cNvPr>
          <p:cNvSpPr>
            <a:spLocks noGrp="1"/>
          </p:cNvSpPr>
          <p:nvPr>
            <p:ph type="title"/>
          </p:nvPr>
        </p:nvSpPr>
        <p:spPr/>
        <p:txBody>
          <a:bodyPr/>
          <a:lstStyle/>
          <a:p>
            <a:r>
              <a:rPr lang="de-DE" dirty="0"/>
              <a:t>Circle of Science</a:t>
            </a:r>
          </a:p>
        </p:txBody>
      </p:sp>
      <p:sp>
        <p:nvSpPr>
          <p:cNvPr id="3" name="Fußzeilenplatzhalter 2">
            <a:extLst>
              <a:ext uri="{FF2B5EF4-FFF2-40B4-BE49-F238E27FC236}">
                <a16:creationId xmlns:a16="http://schemas.microsoft.com/office/drawing/2014/main" id="{D82C3954-FCC6-A699-E8B7-150985932DE5}"/>
              </a:ext>
            </a:extLst>
          </p:cNvPr>
          <p:cNvSpPr>
            <a:spLocks noGrp="1"/>
          </p:cNvSpPr>
          <p:nvPr>
            <p:ph type="ftr" sz="quarter" idx="32"/>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5C5CC39-4366-E095-A17D-0CCF90754B33}"/>
              </a:ext>
            </a:extLst>
          </p:cNvPr>
          <p:cNvSpPr>
            <a:spLocks noGrp="1"/>
          </p:cNvSpPr>
          <p:nvPr>
            <p:ph type="sldNum" sz="quarter" idx="33"/>
          </p:nvPr>
        </p:nvSpPr>
        <p:spPr/>
        <p:txBody>
          <a:bodyPr/>
          <a:lstStyle/>
          <a:p>
            <a:fld id="{BA24374A-C3A8-471A-8837-3FC31668ABE5}" type="slidenum">
              <a:rPr lang="de-DE" smtClean="0"/>
              <a:pPr/>
              <a:t>5</a:t>
            </a:fld>
            <a:endParaRPr lang="de-DE" dirty="0"/>
          </a:p>
        </p:txBody>
      </p:sp>
      <p:sp>
        <p:nvSpPr>
          <p:cNvPr id="5" name="Textplatzhalter 4">
            <a:extLst>
              <a:ext uri="{FF2B5EF4-FFF2-40B4-BE49-F238E27FC236}">
                <a16:creationId xmlns:a16="http://schemas.microsoft.com/office/drawing/2014/main" id="{D04FC9A9-2197-372C-ABD7-0F1B2F5C74DB}"/>
              </a:ext>
            </a:extLst>
          </p:cNvPr>
          <p:cNvSpPr>
            <a:spLocks noGrp="1"/>
          </p:cNvSpPr>
          <p:nvPr>
            <p:ph type="body" sz="quarter" idx="21"/>
          </p:nvPr>
        </p:nvSpPr>
        <p:spPr/>
        <p:txBody>
          <a:bodyPr/>
          <a:lstStyle/>
          <a:p>
            <a:r>
              <a:rPr lang="de-DE" sz="1400" dirty="0"/>
              <a:t>Research &amp; Evaluations in HCI</a:t>
            </a:r>
            <a:endParaRPr lang="de-DE" dirty="0"/>
          </a:p>
        </p:txBody>
      </p:sp>
      <p:pic>
        <p:nvPicPr>
          <p:cNvPr id="29" name="Picture 18" descr="Entscheidender Beweis vor 100 Jahren: Wie Einstein durch eine  Sonnenfinsternis bestätigt wurde">
            <a:extLst>
              <a:ext uri="{FF2B5EF4-FFF2-40B4-BE49-F238E27FC236}">
                <a16:creationId xmlns:a16="http://schemas.microsoft.com/office/drawing/2014/main" id="{502BE0C2-E46D-6382-0874-6547386E1D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368"/>
          <a:stretch/>
        </p:blipFill>
        <p:spPr bwMode="auto">
          <a:xfrm>
            <a:off x="9621369" y="1866839"/>
            <a:ext cx="2222967" cy="30077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The Solar Eclipse That Validated Einstein's Theory of Relativity ·  Frontiers for Young Minds">
            <a:extLst>
              <a:ext uri="{FF2B5EF4-FFF2-40B4-BE49-F238E27FC236}">
                <a16:creationId xmlns:a16="http://schemas.microsoft.com/office/drawing/2014/main" id="{4DDE6756-E604-95FF-5A24-431DDE41C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688" y="2798956"/>
            <a:ext cx="3346332" cy="188969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Einstein mit Kreide in der Hand vor einer Tafel stehend, auf die er einen Kreidekreis gezeichnet hat, lächelnd, von halblinks, die linke Hand auf dem Pult abstützend">
            <a:extLst>
              <a:ext uri="{FF2B5EF4-FFF2-40B4-BE49-F238E27FC236}">
                <a16:creationId xmlns:a16="http://schemas.microsoft.com/office/drawing/2014/main" id="{EF39E636-FFFE-91C9-7F26-F2D11B93E0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312"/>
          <a:stretch/>
        </p:blipFill>
        <p:spPr bwMode="auto">
          <a:xfrm>
            <a:off x="695325" y="2401182"/>
            <a:ext cx="2095500" cy="2138526"/>
          </a:xfrm>
          <a:prstGeom prst="rect">
            <a:avLst/>
          </a:prstGeom>
          <a:noFill/>
          <a:extLst>
            <a:ext uri="{909E8E84-426E-40DD-AFC4-6F175D3DCCD1}">
              <a14:hiddenFill xmlns:a14="http://schemas.microsoft.com/office/drawing/2010/main">
                <a:solidFill>
                  <a:srgbClr val="FFFFFF"/>
                </a:solidFill>
              </a14:hiddenFill>
            </a:ext>
          </a:extLst>
        </p:spPr>
      </p:pic>
      <p:sp>
        <p:nvSpPr>
          <p:cNvPr id="36" name="Inhaltsplatzhalter 10">
            <a:extLst>
              <a:ext uri="{FF2B5EF4-FFF2-40B4-BE49-F238E27FC236}">
                <a16:creationId xmlns:a16="http://schemas.microsoft.com/office/drawing/2014/main" id="{E83BD62D-5406-3AF9-1DC8-3184A06390B4}"/>
              </a:ext>
            </a:extLst>
          </p:cNvPr>
          <p:cNvSpPr>
            <a:spLocks noGrp="1"/>
          </p:cNvSpPr>
          <p:nvPr>
            <p:ph sz="quarter" idx="35"/>
          </p:nvPr>
        </p:nvSpPr>
        <p:spPr>
          <a:xfrm>
            <a:off x="695325" y="5505450"/>
            <a:ext cx="10801350" cy="623888"/>
          </a:xfrm>
        </p:spPr>
        <p:txBody>
          <a:bodyPr/>
          <a:lstStyle/>
          <a:p>
            <a:r>
              <a:rPr lang="de-DE" dirty="0"/>
              <a:t>Image </a:t>
            </a:r>
            <a:r>
              <a:rPr lang="de-DE" dirty="0" err="1"/>
              <a:t>from</a:t>
            </a:r>
            <a:r>
              <a:rPr lang="de-DE" dirty="0"/>
              <a:t> https://kids.frontiersin.org/articles/10.3389/frym.2022.747040</a:t>
            </a:r>
          </a:p>
        </p:txBody>
      </p:sp>
      <p:grpSp>
        <p:nvGrpSpPr>
          <p:cNvPr id="37" name="Gruppieren 36">
            <a:extLst>
              <a:ext uri="{FF2B5EF4-FFF2-40B4-BE49-F238E27FC236}">
                <a16:creationId xmlns:a16="http://schemas.microsoft.com/office/drawing/2014/main" id="{CF576F5B-E316-72F9-F2E0-DACC2560BE7B}"/>
              </a:ext>
            </a:extLst>
          </p:cNvPr>
          <p:cNvGrpSpPr/>
          <p:nvPr/>
        </p:nvGrpSpPr>
        <p:grpSpPr>
          <a:xfrm>
            <a:off x="2221433" y="3538884"/>
            <a:ext cx="7852841" cy="707048"/>
            <a:chOff x="2449080" y="3297458"/>
            <a:chExt cx="7852841" cy="707048"/>
          </a:xfrm>
        </p:grpSpPr>
        <p:sp>
          <p:nvSpPr>
            <p:cNvPr id="38" name="Textfeld 37">
              <a:extLst>
                <a:ext uri="{FF2B5EF4-FFF2-40B4-BE49-F238E27FC236}">
                  <a16:creationId xmlns:a16="http://schemas.microsoft.com/office/drawing/2014/main" id="{6CA24670-4C0E-CB21-0204-A5865BC5750D}"/>
                </a:ext>
              </a:extLst>
            </p:cNvPr>
            <p:cNvSpPr txBox="1"/>
            <p:nvPr/>
          </p:nvSpPr>
          <p:spPr>
            <a:xfrm>
              <a:off x="7969941" y="3333214"/>
              <a:ext cx="2331980" cy="671292"/>
            </a:xfrm>
            <a:prstGeom prst="rect">
              <a:avLst/>
            </a:prstGeom>
            <a:solidFill>
              <a:schemeClr val="accent1"/>
            </a:solidFill>
          </p:spPr>
          <p:txBody>
            <a:bodyPr wrap="square" lIns="360000" tIns="180000" rIns="360000" bIns="180000" rtlCol="0">
              <a:spAutoFit/>
            </a:bodyPr>
            <a:lstStyle/>
            <a:p>
              <a:pPr algn="ctr"/>
              <a:r>
                <a:rPr lang="de-DE" sz="2000" dirty="0" err="1">
                  <a:solidFill>
                    <a:schemeClr val="bg1"/>
                  </a:solidFill>
                </a:rPr>
                <a:t>Empirism</a:t>
              </a:r>
              <a:endParaRPr lang="de-DE" sz="2000" dirty="0">
                <a:solidFill>
                  <a:schemeClr val="bg1"/>
                </a:solidFill>
              </a:endParaRPr>
            </a:p>
          </p:txBody>
        </p:sp>
        <p:sp>
          <p:nvSpPr>
            <p:cNvPr id="39" name="Textfeld 38">
              <a:extLst>
                <a:ext uri="{FF2B5EF4-FFF2-40B4-BE49-F238E27FC236}">
                  <a16:creationId xmlns:a16="http://schemas.microsoft.com/office/drawing/2014/main" id="{74C42028-EAB6-E6B9-8E4F-6201E3767A53}"/>
                </a:ext>
              </a:extLst>
            </p:cNvPr>
            <p:cNvSpPr txBox="1"/>
            <p:nvPr/>
          </p:nvSpPr>
          <p:spPr>
            <a:xfrm>
              <a:off x="2449080" y="3297458"/>
              <a:ext cx="2331980" cy="671292"/>
            </a:xfrm>
            <a:prstGeom prst="rect">
              <a:avLst/>
            </a:prstGeom>
            <a:solidFill>
              <a:schemeClr val="accent1"/>
            </a:solidFill>
          </p:spPr>
          <p:txBody>
            <a:bodyPr wrap="square" lIns="360000" tIns="180000" rIns="360000" bIns="180000" rtlCol="0">
              <a:spAutoFit/>
            </a:bodyPr>
            <a:lstStyle/>
            <a:p>
              <a:pPr algn="ctr"/>
              <a:r>
                <a:rPr lang="de-DE" sz="2000" dirty="0" err="1">
                  <a:solidFill>
                    <a:schemeClr val="bg1"/>
                  </a:solidFill>
                </a:rPr>
                <a:t>Rationalism</a:t>
              </a:r>
              <a:endParaRPr lang="de-DE" sz="2000" dirty="0">
                <a:solidFill>
                  <a:schemeClr val="bg1"/>
                </a:solidFill>
              </a:endParaRPr>
            </a:p>
          </p:txBody>
        </p:sp>
      </p:grpSp>
      <mc:AlternateContent xmlns:mc="http://schemas.openxmlformats.org/markup-compatibility/2006">
        <mc:Choice xmlns:a14="http://schemas.microsoft.com/office/drawing/2010/main" Requires="a14">
          <p:sp>
            <p:nvSpPr>
              <p:cNvPr id="40" name="Textfeld 39">
                <a:extLst>
                  <a:ext uri="{FF2B5EF4-FFF2-40B4-BE49-F238E27FC236}">
                    <a16:creationId xmlns:a16="http://schemas.microsoft.com/office/drawing/2014/main" id="{5CDDC481-6603-A07B-C1C6-2E2E9C780201}"/>
                  </a:ext>
                </a:extLst>
              </p:cNvPr>
              <p:cNvSpPr txBox="1"/>
              <p:nvPr/>
            </p:nvSpPr>
            <p:spPr>
              <a:xfrm>
                <a:off x="1555487" y="1447793"/>
                <a:ext cx="2450507" cy="749618"/>
              </a:xfrm>
              <a:prstGeom prst="cloudCallout">
                <a:avLst>
                  <a:gd name="adj1" fmla="val -29895"/>
                  <a:gd name="adj2" fmla="val 92042"/>
                </a:avLst>
              </a:prstGeom>
              <a:solidFill>
                <a:schemeClr val="accent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3200" b="0" i="1" smtClean="0">
                          <a:latin typeface="Cambria Math" panose="02040503050406030204" pitchFamily="18" charset="0"/>
                        </a:rPr>
                        <m:t>𝐸</m:t>
                      </m:r>
                      <m:r>
                        <a:rPr lang="de-DE" sz="3200" b="0" i="1" smtClean="0">
                          <a:latin typeface="Cambria Math" panose="02040503050406030204" pitchFamily="18" charset="0"/>
                        </a:rPr>
                        <m:t>=</m:t>
                      </m:r>
                      <m:r>
                        <a:rPr lang="de-DE" sz="3200" b="0" i="1" smtClean="0">
                          <a:latin typeface="Cambria Math" panose="02040503050406030204" pitchFamily="18" charset="0"/>
                        </a:rPr>
                        <m:t>𝑚𝑐</m:t>
                      </m:r>
                      <m:r>
                        <a:rPr lang="de-DE" sz="3200" b="0" i="1" smtClean="0">
                          <a:latin typeface="Cambria Math" panose="02040503050406030204" pitchFamily="18" charset="0"/>
                        </a:rPr>
                        <m:t>²</m:t>
                      </m:r>
                    </m:oMath>
                  </m:oMathPara>
                </a14:m>
                <a:endParaRPr lang="de-DE" sz="3200" dirty="0"/>
              </a:p>
            </p:txBody>
          </p:sp>
        </mc:Choice>
        <mc:Fallback>
          <p:sp>
            <p:nvSpPr>
              <p:cNvPr id="40" name="Textfeld 39">
                <a:extLst>
                  <a:ext uri="{FF2B5EF4-FFF2-40B4-BE49-F238E27FC236}">
                    <a16:creationId xmlns:a16="http://schemas.microsoft.com/office/drawing/2014/main" id="{5CDDC481-6603-A07B-C1C6-2E2E9C780201}"/>
                  </a:ext>
                </a:extLst>
              </p:cNvPr>
              <p:cNvSpPr txBox="1">
                <a:spLocks noRot="1" noChangeAspect="1" noMove="1" noResize="1" noEditPoints="1" noAdjustHandles="1" noChangeArrowheads="1" noChangeShapeType="1" noTextEdit="1"/>
              </p:cNvSpPr>
              <p:nvPr/>
            </p:nvSpPr>
            <p:spPr>
              <a:xfrm>
                <a:off x="1555487" y="1447793"/>
                <a:ext cx="2450507" cy="749618"/>
              </a:xfrm>
              <a:prstGeom prst="cloudCallout">
                <a:avLst>
                  <a:gd name="adj1" fmla="val -29895"/>
                  <a:gd name="adj2" fmla="val 92042"/>
                </a:avLst>
              </a:prstGeom>
              <a:blipFill>
                <a:blip r:embed="rId5"/>
                <a:stretch>
                  <a:fillRect/>
                </a:stretch>
              </a:blipFill>
            </p:spPr>
            <p:txBody>
              <a:bodyPr/>
              <a:lstStyle/>
              <a:p>
                <a:r>
                  <a:rPr lang="de-DE">
                    <a:noFill/>
                  </a:rPr>
                  <a:t> </a:t>
                </a:r>
              </a:p>
            </p:txBody>
          </p:sp>
        </mc:Fallback>
      </mc:AlternateContent>
      <p:cxnSp>
        <p:nvCxnSpPr>
          <p:cNvPr id="41" name="Verbinder: gekrümmt 40">
            <a:extLst>
              <a:ext uri="{FF2B5EF4-FFF2-40B4-BE49-F238E27FC236}">
                <a16:creationId xmlns:a16="http://schemas.microsoft.com/office/drawing/2014/main" id="{187C1899-3E8A-B392-2DEF-117BB65105BE}"/>
              </a:ext>
            </a:extLst>
          </p:cNvPr>
          <p:cNvCxnSpPr>
            <a:stCxn id="39" idx="2"/>
            <a:endCxn id="38" idx="2"/>
          </p:cNvCxnSpPr>
          <p:nvPr/>
        </p:nvCxnSpPr>
        <p:spPr>
          <a:xfrm rot="16200000" flipH="1">
            <a:off x="6129975" y="1467623"/>
            <a:ext cx="35756" cy="5520861"/>
          </a:xfrm>
          <a:prstGeom prst="curvedConnector3">
            <a:avLst>
              <a:gd name="adj1" fmla="val 376983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Verbinder: gekrümmt 41">
            <a:extLst>
              <a:ext uri="{FF2B5EF4-FFF2-40B4-BE49-F238E27FC236}">
                <a16:creationId xmlns:a16="http://schemas.microsoft.com/office/drawing/2014/main" id="{307B16BF-C1C1-C824-E50B-347D171DC85A}"/>
              </a:ext>
            </a:extLst>
          </p:cNvPr>
          <p:cNvCxnSpPr>
            <a:cxnSpLocks/>
            <a:stCxn id="38" idx="0"/>
            <a:endCxn id="39" idx="0"/>
          </p:cNvCxnSpPr>
          <p:nvPr/>
        </p:nvCxnSpPr>
        <p:spPr>
          <a:xfrm rot="16200000" flipV="1">
            <a:off x="6129976" y="796331"/>
            <a:ext cx="35756" cy="5520861"/>
          </a:xfrm>
          <a:prstGeom prst="curvedConnector3">
            <a:avLst>
              <a:gd name="adj1" fmla="val 3961346"/>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A507564C-D8DB-D0CE-65AE-5EE1613E1A6A}"/>
              </a:ext>
            </a:extLst>
          </p:cNvPr>
          <p:cNvSpPr txBox="1"/>
          <p:nvPr/>
        </p:nvSpPr>
        <p:spPr>
          <a:xfrm>
            <a:off x="1425270" y="4855123"/>
            <a:ext cx="1933926" cy="923330"/>
          </a:xfrm>
          <a:prstGeom prst="rect">
            <a:avLst/>
          </a:prstGeom>
          <a:noFill/>
        </p:spPr>
        <p:txBody>
          <a:bodyPr wrap="square">
            <a:spAutoFit/>
          </a:bodyPr>
          <a:lstStyle/>
          <a:p>
            <a:pPr algn="ctr"/>
            <a:r>
              <a:rPr lang="en-US" b="1" i="1" dirty="0" err="1"/>
              <a:t>reasonal</a:t>
            </a:r>
            <a:r>
              <a:rPr lang="en-US" b="1" i="1" dirty="0"/>
              <a:t> thinking </a:t>
            </a:r>
            <a:r>
              <a:rPr lang="en-US" dirty="0"/>
              <a:t>as source of knowledge</a:t>
            </a:r>
            <a:endParaRPr lang="de-DE" dirty="0"/>
          </a:p>
        </p:txBody>
      </p:sp>
      <p:sp>
        <p:nvSpPr>
          <p:cNvPr id="44" name="Textfeld 43">
            <a:extLst>
              <a:ext uri="{FF2B5EF4-FFF2-40B4-BE49-F238E27FC236}">
                <a16:creationId xmlns:a16="http://schemas.microsoft.com/office/drawing/2014/main" id="{2B32009E-61A2-2D31-F3B4-AA34C2C15242}"/>
              </a:ext>
            </a:extLst>
          </p:cNvPr>
          <p:cNvSpPr txBox="1"/>
          <p:nvPr/>
        </p:nvSpPr>
        <p:spPr>
          <a:xfrm>
            <a:off x="9332420" y="4874621"/>
            <a:ext cx="2164253" cy="923330"/>
          </a:xfrm>
          <a:prstGeom prst="rect">
            <a:avLst/>
          </a:prstGeom>
          <a:noFill/>
        </p:spPr>
        <p:txBody>
          <a:bodyPr wrap="square">
            <a:spAutoFit/>
          </a:bodyPr>
          <a:lstStyle/>
          <a:p>
            <a:pPr algn="ctr"/>
            <a:r>
              <a:rPr lang="en-US" b="1" i="1" dirty="0"/>
              <a:t>sensory</a:t>
            </a:r>
            <a:r>
              <a:rPr lang="de-DE" b="1" i="1" dirty="0"/>
              <a:t> </a:t>
            </a:r>
            <a:r>
              <a:rPr lang="de-DE" b="1" i="1" dirty="0" err="1"/>
              <a:t>experience</a:t>
            </a:r>
            <a:endParaRPr lang="de-DE" b="1" i="1" dirty="0"/>
          </a:p>
          <a:p>
            <a:pPr algn="ctr"/>
            <a:r>
              <a:rPr lang="de-DE" dirty="0" err="1"/>
              <a:t>as</a:t>
            </a:r>
            <a:r>
              <a:rPr lang="de-DE" dirty="0"/>
              <a:t> source of </a:t>
            </a:r>
            <a:r>
              <a:rPr lang="de-DE" dirty="0" err="1"/>
              <a:t>knowledge</a:t>
            </a:r>
            <a:endParaRPr lang="en-US" dirty="0"/>
          </a:p>
        </p:txBody>
      </p:sp>
      <p:sp>
        <p:nvSpPr>
          <p:cNvPr id="45" name="Textfeld 44">
            <a:extLst>
              <a:ext uri="{FF2B5EF4-FFF2-40B4-BE49-F238E27FC236}">
                <a16:creationId xmlns:a16="http://schemas.microsoft.com/office/drawing/2014/main" id="{B657D307-2008-9A8C-5018-671EE12A3CD5}"/>
              </a:ext>
            </a:extLst>
          </p:cNvPr>
          <p:cNvSpPr txBox="1"/>
          <p:nvPr/>
        </p:nvSpPr>
        <p:spPr>
          <a:xfrm>
            <a:off x="5021087" y="5336286"/>
            <a:ext cx="2124000" cy="318924"/>
          </a:xfrm>
          <a:prstGeom prst="rect">
            <a:avLst/>
          </a:prstGeom>
          <a:solidFill>
            <a:schemeClr val="accent1"/>
          </a:solidFill>
        </p:spPr>
        <p:txBody>
          <a:bodyPr wrap="square" lIns="360000" tIns="36000" rIns="360000" bIns="36000" rtlCol="0">
            <a:spAutoFit/>
          </a:bodyPr>
          <a:lstStyle/>
          <a:p>
            <a:pPr algn="ctr"/>
            <a:r>
              <a:rPr lang="de-DE" sz="1600" dirty="0" err="1">
                <a:solidFill>
                  <a:schemeClr val="bg1"/>
                </a:solidFill>
              </a:rPr>
              <a:t>confirmed</a:t>
            </a:r>
            <a:r>
              <a:rPr lang="de-DE" sz="1600" dirty="0">
                <a:solidFill>
                  <a:schemeClr val="bg1"/>
                </a:solidFill>
              </a:rPr>
              <a:t> </a:t>
            </a:r>
            <a:r>
              <a:rPr lang="de-DE" sz="1600" dirty="0" err="1">
                <a:solidFill>
                  <a:schemeClr val="bg1"/>
                </a:solidFill>
              </a:rPr>
              <a:t>by</a:t>
            </a:r>
            <a:r>
              <a:rPr lang="de-DE" sz="1600" dirty="0">
                <a:solidFill>
                  <a:schemeClr val="bg1"/>
                </a:solidFill>
              </a:rPr>
              <a:t>?</a:t>
            </a:r>
          </a:p>
        </p:txBody>
      </p:sp>
      <p:sp>
        <p:nvSpPr>
          <p:cNvPr id="46" name="Textfeld 45">
            <a:extLst>
              <a:ext uri="{FF2B5EF4-FFF2-40B4-BE49-F238E27FC236}">
                <a16:creationId xmlns:a16="http://schemas.microsoft.com/office/drawing/2014/main" id="{4E6194EF-0FBE-D318-C74F-4DA49B5CBFEA}"/>
              </a:ext>
            </a:extLst>
          </p:cNvPr>
          <p:cNvSpPr txBox="1"/>
          <p:nvPr/>
        </p:nvSpPr>
        <p:spPr>
          <a:xfrm>
            <a:off x="4970766" y="2049587"/>
            <a:ext cx="2124000" cy="318924"/>
          </a:xfrm>
          <a:prstGeom prst="rect">
            <a:avLst/>
          </a:prstGeom>
          <a:solidFill>
            <a:schemeClr val="accent1"/>
          </a:solidFill>
        </p:spPr>
        <p:txBody>
          <a:bodyPr wrap="square" lIns="360000" tIns="36000" rIns="360000" bIns="36000" rtlCol="0">
            <a:spAutoFit/>
          </a:bodyPr>
          <a:lstStyle/>
          <a:p>
            <a:pPr algn="ctr"/>
            <a:r>
              <a:rPr lang="de-DE" sz="1600" dirty="0" err="1">
                <a:solidFill>
                  <a:schemeClr val="bg1"/>
                </a:solidFill>
              </a:rPr>
              <a:t>confirmed</a:t>
            </a:r>
            <a:r>
              <a:rPr lang="de-DE" sz="1600" dirty="0">
                <a:solidFill>
                  <a:schemeClr val="bg1"/>
                </a:solidFill>
              </a:rPr>
              <a:t> </a:t>
            </a:r>
            <a:r>
              <a:rPr lang="de-DE" sz="1600" dirty="0" err="1">
                <a:solidFill>
                  <a:schemeClr val="bg1"/>
                </a:solidFill>
              </a:rPr>
              <a:t>by</a:t>
            </a:r>
            <a:endParaRPr lang="de-DE" sz="1600" dirty="0">
              <a:solidFill>
                <a:schemeClr val="bg1"/>
              </a:solidFill>
            </a:endParaRPr>
          </a:p>
        </p:txBody>
      </p:sp>
      <p:pic>
        <p:nvPicPr>
          <p:cNvPr id="47" name="Picture 10" descr="Zwei große Wissenschaftler im Gespräch: Während der totalen Sonnenfinsternis am 29. Mai 1919 bestätigte Sir Arthur Eddington (rechts) Einsteins Allgemeine Relativitätstheorie, indem er die Ablenkung des Sternlichts neben der Sonne ermittelte. Das Foto der beiden Forscher entstand im Jahr 1930 an der britischen Universität Cambridge.">
            <a:extLst>
              <a:ext uri="{FF2B5EF4-FFF2-40B4-BE49-F238E27FC236}">
                <a16:creationId xmlns:a16="http://schemas.microsoft.com/office/drawing/2014/main" id="{E506B8C2-9412-CC51-BA72-42A13059C9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6777" y="629603"/>
            <a:ext cx="1718388" cy="184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1F7BF-0E54-860E-FE7C-FFE6E8213894}"/>
              </a:ext>
            </a:extLst>
          </p:cNvPr>
          <p:cNvSpPr>
            <a:spLocks noGrp="1"/>
          </p:cNvSpPr>
          <p:nvPr>
            <p:ph type="title"/>
          </p:nvPr>
        </p:nvSpPr>
        <p:spPr/>
        <p:txBody>
          <a:bodyPr/>
          <a:lstStyle/>
          <a:p>
            <a:endParaRPr lang="de-DE"/>
          </a:p>
        </p:txBody>
      </p:sp>
      <p:sp>
        <p:nvSpPr>
          <p:cNvPr id="3" name="Fußzeilenplatzhalter 2">
            <a:extLst>
              <a:ext uri="{FF2B5EF4-FFF2-40B4-BE49-F238E27FC236}">
                <a16:creationId xmlns:a16="http://schemas.microsoft.com/office/drawing/2014/main" id="{19887EA9-782E-A5FA-6760-5041C03359CE}"/>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9DC1742D-0D50-D107-451A-EA394362839B}"/>
              </a:ext>
            </a:extLst>
          </p:cNvPr>
          <p:cNvSpPr>
            <a:spLocks noGrp="1"/>
          </p:cNvSpPr>
          <p:nvPr>
            <p:ph type="sldNum" sz="quarter" idx="28"/>
          </p:nvPr>
        </p:nvSpPr>
        <p:spPr/>
        <p:txBody>
          <a:bodyPr/>
          <a:lstStyle/>
          <a:p>
            <a:fld id="{BA24374A-C3A8-471A-8837-3FC31668ABE5}" type="slidenum">
              <a:rPr lang="de-DE" smtClean="0"/>
              <a:pPr/>
              <a:t>6</a:t>
            </a:fld>
            <a:endParaRPr lang="de-DE" dirty="0"/>
          </a:p>
        </p:txBody>
      </p:sp>
      <p:sp>
        <p:nvSpPr>
          <p:cNvPr id="5" name="Textplatzhalter 4">
            <a:extLst>
              <a:ext uri="{FF2B5EF4-FFF2-40B4-BE49-F238E27FC236}">
                <a16:creationId xmlns:a16="http://schemas.microsoft.com/office/drawing/2014/main" id="{8DEDDCA9-3579-FB22-76BB-775E54931C9C}"/>
              </a:ext>
            </a:extLst>
          </p:cNvPr>
          <p:cNvSpPr>
            <a:spLocks noGrp="1"/>
          </p:cNvSpPr>
          <p:nvPr>
            <p:ph type="body" sz="quarter" idx="21"/>
          </p:nvPr>
        </p:nvSpPr>
        <p:spPr/>
        <p:txBody>
          <a:bodyPr/>
          <a:lstStyle/>
          <a:p>
            <a:r>
              <a:rPr lang="de-DE" sz="1400" dirty="0"/>
              <a:t>Research &amp; Evaluations in HCI</a:t>
            </a:r>
            <a:endParaRPr lang="de-DE" dirty="0"/>
          </a:p>
        </p:txBody>
      </p:sp>
      <p:sp>
        <p:nvSpPr>
          <p:cNvPr id="6" name="Textplatzhalter 5">
            <a:extLst>
              <a:ext uri="{FF2B5EF4-FFF2-40B4-BE49-F238E27FC236}">
                <a16:creationId xmlns:a16="http://schemas.microsoft.com/office/drawing/2014/main" id="{665444BB-C9E1-BFE5-16B2-DCB8193B2BB4}"/>
              </a:ext>
            </a:extLst>
          </p:cNvPr>
          <p:cNvSpPr>
            <a:spLocks noGrp="1"/>
          </p:cNvSpPr>
          <p:nvPr>
            <p:ph type="body" sz="quarter" idx="29"/>
          </p:nvPr>
        </p:nvSpPr>
        <p:spPr/>
        <p:txBody>
          <a:bodyPr/>
          <a:lstStyle/>
          <a:p>
            <a:endParaRPr lang="de-DE"/>
          </a:p>
        </p:txBody>
      </p:sp>
      <p:pic>
        <p:nvPicPr>
          <p:cNvPr id="9" name="Grafik 8" descr="Photo of an axe">
            <a:extLst>
              <a:ext uri="{FF2B5EF4-FFF2-40B4-BE49-F238E27FC236}">
                <a16:creationId xmlns:a16="http://schemas.microsoft.com/office/drawing/2014/main" id="{D6A7ACF4-1E3F-473F-6D0D-B1A9E43673E4}"/>
              </a:ext>
            </a:extLst>
          </p:cNvPr>
          <p:cNvPicPr>
            <a:picLocks noChangeAspect="1"/>
          </p:cNvPicPr>
          <p:nvPr/>
        </p:nvPicPr>
        <p:blipFill rotWithShape="1">
          <a:blip r:embed="rId2"/>
          <a:srcRect t="3936" b="18476"/>
          <a:stretch/>
        </p:blipFill>
        <p:spPr>
          <a:xfrm>
            <a:off x="0" y="0"/>
            <a:ext cx="12191999" cy="6308725"/>
          </a:xfrm>
          <a:prstGeom prst="rect">
            <a:avLst/>
          </a:prstGeom>
        </p:spPr>
      </p:pic>
      <p:sp>
        <p:nvSpPr>
          <p:cNvPr id="10" name="Textfeld 9">
            <a:extLst>
              <a:ext uri="{FF2B5EF4-FFF2-40B4-BE49-F238E27FC236}">
                <a16:creationId xmlns:a16="http://schemas.microsoft.com/office/drawing/2014/main" id="{86DAA426-5FE8-1BC2-C593-5316E244A9D2}"/>
              </a:ext>
            </a:extLst>
          </p:cNvPr>
          <p:cNvSpPr txBox="1"/>
          <p:nvPr/>
        </p:nvSpPr>
        <p:spPr>
          <a:xfrm>
            <a:off x="695325" y="5901941"/>
            <a:ext cx="9181705" cy="230832"/>
          </a:xfrm>
          <a:prstGeom prst="rect">
            <a:avLst/>
          </a:prstGeom>
          <a:noFill/>
        </p:spPr>
        <p:txBody>
          <a:bodyPr wrap="square">
            <a:spAutoFit/>
          </a:bodyPr>
          <a:lstStyle/>
          <a:p>
            <a:r>
              <a:rPr lang="en-US" sz="900" dirty="0">
                <a:solidFill>
                  <a:schemeClr val="bg1"/>
                </a:solidFill>
              </a:rPr>
              <a:t>Free axe image, public domain equipment CC0 photo. </a:t>
            </a:r>
            <a:r>
              <a:rPr lang="en-US" sz="900" dirty="0">
                <a:solidFill>
                  <a:schemeClr val="bg1"/>
                </a:solidFill>
                <a:hlinkClick r:id="rId3"/>
              </a:rPr>
              <a:t>https://www.rawpixel.com/image/5914225</a:t>
            </a:r>
            <a:r>
              <a:rPr lang="en-US" sz="900">
                <a:solidFill>
                  <a:schemeClr val="bg1"/>
                </a:solidFill>
                <a:hlinkClick r:id="rId3"/>
              </a:rPr>
              <a:t>/image-public-domain-leaves-green</a:t>
            </a:r>
            <a:r>
              <a:rPr lang="en-US" sz="900">
                <a:solidFill>
                  <a:schemeClr val="bg1"/>
                </a:solidFill>
              </a:rPr>
              <a:t> </a:t>
            </a:r>
            <a:endParaRPr lang="de-DE" sz="900" dirty="0">
              <a:solidFill>
                <a:schemeClr val="bg1"/>
              </a:solidFill>
            </a:endParaRPr>
          </a:p>
        </p:txBody>
      </p:sp>
    </p:spTree>
    <p:extLst>
      <p:ext uri="{BB962C8B-B14F-4D97-AF65-F5344CB8AC3E}">
        <p14:creationId xmlns:p14="http://schemas.microsoft.com/office/powerpoint/2010/main" val="135977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081C5-07A0-11CF-45E8-3433AFDCC469}"/>
              </a:ext>
            </a:extLst>
          </p:cNvPr>
          <p:cNvSpPr>
            <a:spLocks noGrp="1"/>
          </p:cNvSpPr>
          <p:nvPr>
            <p:ph type="title"/>
          </p:nvPr>
        </p:nvSpPr>
        <p:spPr/>
        <p:txBody>
          <a:bodyPr/>
          <a:lstStyle/>
          <a:p>
            <a:r>
              <a:rPr lang="de-DE" dirty="0" err="1"/>
              <a:t>Evaluating</a:t>
            </a:r>
            <a:r>
              <a:rPr lang="de-DE" dirty="0"/>
              <a:t> an </a:t>
            </a:r>
            <a:r>
              <a:rPr lang="de-DE" dirty="0" err="1"/>
              <a:t>axe</a:t>
            </a:r>
            <a:endParaRPr lang="de-DE" dirty="0"/>
          </a:p>
        </p:txBody>
      </p:sp>
      <p:sp>
        <p:nvSpPr>
          <p:cNvPr id="3" name="Fußzeilenplatzhalter 2">
            <a:extLst>
              <a:ext uri="{FF2B5EF4-FFF2-40B4-BE49-F238E27FC236}">
                <a16:creationId xmlns:a16="http://schemas.microsoft.com/office/drawing/2014/main" id="{DA46E773-E2F8-5FBE-6CF3-41612472C96B}"/>
              </a:ext>
            </a:extLst>
          </p:cNvPr>
          <p:cNvSpPr>
            <a:spLocks noGrp="1"/>
          </p:cNvSpPr>
          <p:nvPr>
            <p:ph type="ftr" sz="quarter" idx="32"/>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4C747B43-5BC4-D8BF-D448-8154F668E537}"/>
              </a:ext>
            </a:extLst>
          </p:cNvPr>
          <p:cNvSpPr>
            <a:spLocks noGrp="1"/>
          </p:cNvSpPr>
          <p:nvPr>
            <p:ph type="sldNum" sz="quarter" idx="33"/>
          </p:nvPr>
        </p:nvSpPr>
        <p:spPr/>
        <p:txBody>
          <a:bodyPr/>
          <a:lstStyle/>
          <a:p>
            <a:fld id="{BA24374A-C3A8-471A-8837-3FC31668ABE5}" type="slidenum">
              <a:rPr lang="de-DE" smtClean="0"/>
              <a:pPr/>
              <a:t>7</a:t>
            </a:fld>
            <a:endParaRPr lang="de-DE" dirty="0"/>
          </a:p>
        </p:txBody>
      </p:sp>
      <p:sp>
        <p:nvSpPr>
          <p:cNvPr id="7" name="Textplatzhalter 6">
            <a:extLst>
              <a:ext uri="{FF2B5EF4-FFF2-40B4-BE49-F238E27FC236}">
                <a16:creationId xmlns:a16="http://schemas.microsoft.com/office/drawing/2014/main" id="{82E6ABE4-FE93-1280-21CE-BBEFF933DB32}"/>
              </a:ext>
            </a:extLst>
          </p:cNvPr>
          <p:cNvSpPr>
            <a:spLocks noGrp="1"/>
          </p:cNvSpPr>
          <p:nvPr>
            <p:ph type="body" sz="quarter" idx="21"/>
          </p:nvPr>
        </p:nvSpPr>
        <p:spPr/>
        <p:txBody>
          <a:bodyPr/>
          <a:lstStyle/>
          <a:p>
            <a:r>
              <a:rPr lang="de-DE" dirty="0"/>
              <a:t>Research &amp; Evaluations in HCI</a:t>
            </a:r>
          </a:p>
        </p:txBody>
      </p:sp>
      <p:sp>
        <p:nvSpPr>
          <p:cNvPr id="6" name="Textplatzhalter 5">
            <a:extLst>
              <a:ext uri="{FF2B5EF4-FFF2-40B4-BE49-F238E27FC236}">
                <a16:creationId xmlns:a16="http://schemas.microsoft.com/office/drawing/2014/main" id="{DB52152B-B2F2-B8AF-08CA-70F94D82B461}"/>
              </a:ext>
            </a:extLst>
          </p:cNvPr>
          <p:cNvSpPr>
            <a:spLocks noGrp="1"/>
          </p:cNvSpPr>
          <p:nvPr>
            <p:ph type="body" sz="quarter" idx="34"/>
          </p:nvPr>
        </p:nvSpPr>
        <p:spPr/>
        <p:txBody>
          <a:bodyPr>
            <a:normAutofit/>
          </a:bodyPr>
          <a:lstStyle/>
          <a:p>
            <a:r>
              <a:rPr lang="en-US" i="1" dirty="0"/>
              <a:t>“</a:t>
            </a:r>
            <a:r>
              <a:rPr lang="en-US" b="1" i="1" dirty="0">
                <a:solidFill>
                  <a:schemeClr val="accent1"/>
                </a:solidFill>
              </a:rPr>
              <a:t>If you want to evaluate a tool, say an axe</a:t>
            </a:r>
            <a:r>
              <a:rPr lang="en-US" i="1" dirty="0"/>
              <a:t>, you might study the design of the bit, the weight distribution, the steel alloy used, the grade of hickory in the handle, etc., or you may just </a:t>
            </a:r>
            <a:r>
              <a:rPr lang="en-US" b="1" i="1" dirty="0">
                <a:solidFill>
                  <a:schemeClr val="accent1"/>
                </a:solidFill>
              </a:rPr>
              <a:t>study the kind and speed of the cuts it makes in the hands of a good </a:t>
            </a:r>
            <a:r>
              <a:rPr lang="en-US" b="1" i="1" dirty="0" err="1">
                <a:solidFill>
                  <a:schemeClr val="accent1"/>
                </a:solidFill>
              </a:rPr>
              <a:t>axeman</a:t>
            </a:r>
            <a:r>
              <a:rPr lang="en-US" i="1" dirty="0"/>
              <a:t>.” </a:t>
            </a:r>
            <a:r>
              <a:rPr lang="en-US" dirty="0"/>
              <a:t>[1]</a:t>
            </a:r>
          </a:p>
          <a:p>
            <a:r>
              <a:rPr lang="en-US" b="1" dirty="0">
                <a:solidFill>
                  <a:schemeClr val="accent1"/>
                </a:solidFill>
              </a:rPr>
              <a:t>Rationalists (Analysts) </a:t>
            </a:r>
            <a:r>
              <a:rPr lang="en-US" dirty="0"/>
              <a:t>model the design characteristics and predict their impact</a:t>
            </a:r>
          </a:p>
          <a:p>
            <a:pPr lvl="1"/>
            <a:r>
              <a:rPr lang="en-US" dirty="0"/>
              <a:t>“How the handle must be designed to cut well?”</a:t>
            </a:r>
          </a:p>
          <a:p>
            <a:r>
              <a:rPr lang="en-US" b="1" dirty="0">
                <a:solidFill>
                  <a:schemeClr val="accent1"/>
                </a:solidFill>
              </a:rPr>
              <a:t>Empirics (Observers) </a:t>
            </a:r>
            <a:r>
              <a:rPr lang="en-US" dirty="0"/>
              <a:t>measure the impact and understand the context</a:t>
            </a:r>
          </a:p>
          <a:p>
            <a:pPr lvl="1"/>
            <a:r>
              <a:rPr lang="en-US" dirty="0"/>
              <a:t>“If we change the handle, does it still cut well?”</a:t>
            </a:r>
            <a:endParaRPr lang="de-DE" dirty="0"/>
          </a:p>
        </p:txBody>
      </p:sp>
      <p:sp>
        <p:nvSpPr>
          <p:cNvPr id="8" name="Inhaltsplatzhalter 7">
            <a:extLst>
              <a:ext uri="{FF2B5EF4-FFF2-40B4-BE49-F238E27FC236}">
                <a16:creationId xmlns:a16="http://schemas.microsoft.com/office/drawing/2014/main" id="{4EE77BF4-CDD4-AD00-E12F-9C0836AF713A}"/>
              </a:ext>
            </a:extLst>
          </p:cNvPr>
          <p:cNvSpPr>
            <a:spLocks noGrp="1"/>
          </p:cNvSpPr>
          <p:nvPr>
            <p:ph sz="quarter" idx="35"/>
          </p:nvPr>
        </p:nvSpPr>
        <p:spPr/>
        <p:txBody>
          <a:bodyPr/>
          <a:lstStyle/>
          <a:p>
            <a:r>
              <a:rPr lang="en-US" dirty="0"/>
              <a:t>[1] Scriven, M. (2013). Conceptual revolutions in evaluation. Evaluation roots, SAGE Publications</a:t>
            </a:r>
            <a:r>
              <a:rPr lang="en-US"/>
              <a:t>, 167-179</a:t>
            </a:r>
            <a:r>
              <a:rPr lang="en-US" dirty="0"/>
              <a:t>.</a:t>
            </a:r>
          </a:p>
        </p:txBody>
      </p:sp>
    </p:spTree>
    <p:extLst>
      <p:ext uri="{BB962C8B-B14F-4D97-AF65-F5344CB8AC3E}">
        <p14:creationId xmlns:p14="http://schemas.microsoft.com/office/powerpoint/2010/main" val="417164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EFAFA-D4D5-9DEF-4BD3-C9CEA73DCA5B}"/>
              </a:ext>
            </a:extLst>
          </p:cNvPr>
          <p:cNvSpPr>
            <a:spLocks noGrp="1"/>
          </p:cNvSpPr>
          <p:nvPr>
            <p:ph type="title"/>
          </p:nvPr>
        </p:nvSpPr>
        <p:spPr/>
        <p:txBody>
          <a:bodyPr/>
          <a:lstStyle/>
          <a:p>
            <a:r>
              <a:rPr lang="de-DE" dirty="0" err="1"/>
              <a:t>What</a:t>
            </a:r>
            <a:r>
              <a:rPr lang="de-DE" dirty="0"/>
              <a:t> </a:t>
            </a:r>
            <a:r>
              <a:rPr lang="de-DE" dirty="0" err="1"/>
              <a:t>are</a:t>
            </a:r>
            <a:r>
              <a:rPr lang="de-DE" dirty="0"/>
              <a:t> </a:t>
            </a:r>
            <a:r>
              <a:rPr lang="de-DE" dirty="0" err="1"/>
              <a:t>evaluations</a:t>
            </a:r>
            <a:r>
              <a:rPr lang="de-DE" dirty="0"/>
              <a:t>?</a:t>
            </a:r>
          </a:p>
        </p:txBody>
      </p:sp>
      <p:sp>
        <p:nvSpPr>
          <p:cNvPr id="3" name="Fußzeilenplatzhalter 2">
            <a:extLst>
              <a:ext uri="{FF2B5EF4-FFF2-40B4-BE49-F238E27FC236}">
                <a16:creationId xmlns:a16="http://schemas.microsoft.com/office/drawing/2014/main" id="{4ED709E4-A483-CA39-4839-7523257BBECC}"/>
              </a:ext>
            </a:extLst>
          </p:cNvPr>
          <p:cNvSpPr>
            <a:spLocks noGrp="1"/>
          </p:cNvSpPr>
          <p:nvPr>
            <p:ph type="ftr" sz="quarter" idx="32"/>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B8C206E8-DD30-C4E0-E4C7-B5E998BC38F5}"/>
              </a:ext>
            </a:extLst>
          </p:cNvPr>
          <p:cNvSpPr>
            <a:spLocks noGrp="1"/>
          </p:cNvSpPr>
          <p:nvPr>
            <p:ph type="sldNum" sz="quarter" idx="33"/>
          </p:nvPr>
        </p:nvSpPr>
        <p:spPr/>
        <p:txBody>
          <a:bodyPr/>
          <a:lstStyle/>
          <a:p>
            <a:fld id="{BA24374A-C3A8-471A-8837-3FC31668ABE5}" type="slidenum">
              <a:rPr lang="de-DE" smtClean="0"/>
              <a:pPr/>
              <a:t>8</a:t>
            </a:fld>
            <a:endParaRPr lang="de-DE" dirty="0"/>
          </a:p>
        </p:txBody>
      </p:sp>
      <p:sp>
        <p:nvSpPr>
          <p:cNvPr id="7" name="Textplatzhalter 6">
            <a:extLst>
              <a:ext uri="{FF2B5EF4-FFF2-40B4-BE49-F238E27FC236}">
                <a16:creationId xmlns:a16="http://schemas.microsoft.com/office/drawing/2014/main" id="{25E14B06-3340-831C-DC72-9A0FD3CA7466}"/>
              </a:ext>
            </a:extLst>
          </p:cNvPr>
          <p:cNvSpPr>
            <a:spLocks noGrp="1"/>
          </p:cNvSpPr>
          <p:nvPr>
            <p:ph type="body" sz="quarter" idx="21"/>
          </p:nvPr>
        </p:nvSpPr>
        <p:spPr/>
        <p:txBody>
          <a:bodyPr/>
          <a:lstStyle/>
          <a:p>
            <a:r>
              <a:rPr lang="de-DE" dirty="0"/>
              <a:t>Research &amp; Evaluations in HCI</a:t>
            </a:r>
          </a:p>
        </p:txBody>
      </p:sp>
      <p:sp>
        <p:nvSpPr>
          <p:cNvPr id="6" name="Textplatzhalter 5">
            <a:extLst>
              <a:ext uri="{FF2B5EF4-FFF2-40B4-BE49-F238E27FC236}">
                <a16:creationId xmlns:a16="http://schemas.microsoft.com/office/drawing/2014/main" id="{A0A17C7D-E4C7-2D06-6CC5-8F672F23932A}"/>
              </a:ext>
            </a:extLst>
          </p:cNvPr>
          <p:cNvSpPr>
            <a:spLocks noGrp="1"/>
          </p:cNvSpPr>
          <p:nvPr>
            <p:ph type="body" sz="quarter" idx="34"/>
          </p:nvPr>
        </p:nvSpPr>
        <p:spPr/>
        <p:txBody>
          <a:bodyPr/>
          <a:lstStyle/>
          <a:p>
            <a:r>
              <a:rPr lang="en-US" dirty="0"/>
              <a:t>Evaluation is a </a:t>
            </a:r>
            <a:r>
              <a:rPr lang="en-US" b="1" dirty="0">
                <a:solidFill>
                  <a:schemeClr val="accent1"/>
                </a:solidFill>
              </a:rPr>
              <a:t>systematic determination and assessment </a:t>
            </a:r>
            <a:r>
              <a:rPr lang="en-US" dirty="0"/>
              <a:t>of a subject's merit, worth and significance, using criteria governed by a set of standards</a:t>
            </a:r>
          </a:p>
          <a:p>
            <a:pPr lvl="1"/>
            <a:r>
              <a:rPr lang="en-US" dirty="0"/>
              <a:t>The </a:t>
            </a:r>
            <a:r>
              <a:rPr lang="en-US" b="1" dirty="0">
                <a:solidFill>
                  <a:schemeClr val="accent1"/>
                </a:solidFill>
              </a:rPr>
              <a:t>application of scientific methods </a:t>
            </a:r>
            <a:r>
              <a:rPr lang="en-US" dirty="0"/>
              <a:t>to assess the </a:t>
            </a:r>
            <a:r>
              <a:rPr lang="en-US" b="1" dirty="0">
                <a:solidFill>
                  <a:schemeClr val="accent1"/>
                </a:solidFill>
              </a:rPr>
              <a:t>design</a:t>
            </a:r>
            <a:r>
              <a:rPr lang="en-US" dirty="0"/>
              <a:t>, </a:t>
            </a:r>
            <a:r>
              <a:rPr lang="en-US" b="1" dirty="0">
                <a:solidFill>
                  <a:schemeClr val="accent1"/>
                </a:solidFill>
              </a:rPr>
              <a:t>implementation</a:t>
            </a:r>
            <a:r>
              <a:rPr lang="en-US" dirty="0"/>
              <a:t>, </a:t>
            </a:r>
            <a:r>
              <a:rPr lang="en-US" b="1" dirty="0">
                <a:solidFill>
                  <a:schemeClr val="accent1"/>
                </a:solidFill>
              </a:rPr>
              <a:t>improvement</a:t>
            </a:r>
            <a:r>
              <a:rPr lang="en-US" dirty="0"/>
              <a:t>, or </a:t>
            </a:r>
            <a:r>
              <a:rPr lang="en-US" b="1" dirty="0">
                <a:solidFill>
                  <a:schemeClr val="accent1"/>
                </a:solidFill>
              </a:rPr>
              <a:t>outcomes of a subject </a:t>
            </a:r>
            <a:r>
              <a:rPr lang="en-US" dirty="0"/>
              <a:t>[1]</a:t>
            </a:r>
          </a:p>
          <a:p>
            <a:pPr lvl="1"/>
            <a:r>
              <a:rPr lang="en-US" dirty="0"/>
              <a:t>A </a:t>
            </a:r>
            <a:r>
              <a:rPr lang="en-US" b="1" dirty="0">
                <a:solidFill>
                  <a:schemeClr val="accent1"/>
                </a:solidFill>
              </a:rPr>
              <a:t>critical assessment </a:t>
            </a:r>
            <a:r>
              <a:rPr lang="en-US" dirty="0"/>
              <a:t>to which extent a service or component fulfills stated goals [2]</a:t>
            </a:r>
          </a:p>
          <a:p>
            <a:pPr lvl="1"/>
            <a:r>
              <a:rPr lang="en-US" dirty="0"/>
              <a:t>A </a:t>
            </a:r>
            <a:r>
              <a:rPr lang="en-US" b="1" dirty="0">
                <a:solidFill>
                  <a:schemeClr val="accent1"/>
                </a:solidFill>
              </a:rPr>
              <a:t>study to assist the assessment </a:t>
            </a:r>
            <a:r>
              <a:rPr lang="en-US" dirty="0"/>
              <a:t>of an object's merit and worth [3]</a:t>
            </a:r>
          </a:p>
          <a:p>
            <a:r>
              <a:rPr lang="de-DE" dirty="0"/>
              <a:t>Can </a:t>
            </a:r>
            <a:r>
              <a:rPr lang="de-DE" dirty="0" err="1"/>
              <a:t>demonstrate</a:t>
            </a:r>
            <a:r>
              <a:rPr lang="de-DE" dirty="0"/>
              <a:t> a </a:t>
            </a:r>
            <a:r>
              <a:rPr lang="de-DE" dirty="0" err="1"/>
              <a:t>system‘s</a:t>
            </a:r>
            <a:r>
              <a:rPr lang="de-DE" dirty="0"/>
              <a:t> </a:t>
            </a:r>
            <a:r>
              <a:rPr lang="de-DE" dirty="0" err="1"/>
              <a:t>impact</a:t>
            </a:r>
            <a:endParaRPr lang="de-DE" dirty="0"/>
          </a:p>
          <a:p>
            <a:r>
              <a:rPr lang="de-DE" dirty="0">
                <a:sym typeface="Wingdings" panose="05000000000000000000" pitchFamily="2" charset="2"/>
              </a:rPr>
              <a:t>Assessment </a:t>
            </a:r>
            <a:r>
              <a:rPr lang="de-DE" dirty="0" err="1">
                <a:sym typeface="Wingdings" panose="05000000000000000000" pitchFamily="2" charset="2"/>
              </a:rPr>
              <a:t>to</a:t>
            </a:r>
            <a:r>
              <a:rPr lang="de-DE" dirty="0">
                <a:sym typeface="Wingdings" panose="05000000000000000000" pitchFamily="2" charset="2"/>
              </a:rPr>
              <a:t> i</a:t>
            </a:r>
            <a:r>
              <a:rPr lang="en-US" dirty="0" err="1"/>
              <a:t>mprove</a:t>
            </a:r>
            <a:r>
              <a:rPr lang="en-US" dirty="0"/>
              <a:t> the system design and implementation</a:t>
            </a:r>
          </a:p>
          <a:p>
            <a:endParaRPr lang="de-DE" dirty="0"/>
          </a:p>
        </p:txBody>
      </p:sp>
      <p:sp>
        <p:nvSpPr>
          <p:cNvPr id="8" name="Inhaltsplatzhalter 7">
            <a:extLst>
              <a:ext uri="{FF2B5EF4-FFF2-40B4-BE49-F238E27FC236}">
                <a16:creationId xmlns:a16="http://schemas.microsoft.com/office/drawing/2014/main" id="{8A68CDFB-64F0-9F04-6BF0-2E3C1D7D79B3}"/>
              </a:ext>
            </a:extLst>
          </p:cNvPr>
          <p:cNvSpPr>
            <a:spLocks noGrp="1"/>
          </p:cNvSpPr>
          <p:nvPr>
            <p:ph sz="quarter" idx="35"/>
          </p:nvPr>
        </p:nvSpPr>
        <p:spPr/>
        <p:txBody>
          <a:bodyPr/>
          <a:lstStyle/>
          <a:p>
            <a:r>
              <a:rPr lang="en-US" dirty="0"/>
              <a:t>[1] Ross, P.H.; Ellipse, M.W.; Freeman, H.E. (2004). Evaluation: A systematic approach (7th ed.). Thousand Oaks: Sage. </a:t>
            </a:r>
            <a:r>
              <a:rPr lang="en-US"/>
              <a:t>ISBN 978-0-7619-0894-4</a:t>
            </a:r>
            <a:r>
              <a:rPr lang="en-US" dirty="0"/>
              <a:t>.</a:t>
            </a:r>
          </a:p>
          <a:p>
            <a:r>
              <a:rPr lang="en-US" dirty="0"/>
              <a:t>[2] Scriven, M. (2013). Conceptual revolutions in evaluation. Evaluation roots, SAGE Publications</a:t>
            </a:r>
            <a:r>
              <a:rPr lang="en-US"/>
              <a:t>, 167-179</a:t>
            </a:r>
            <a:r>
              <a:rPr lang="en-US" dirty="0"/>
              <a:t>.</a:t>
            </a:r>
          </a:p>
          <a:p>
            <a:r>
              <a:rPr lang="en-US" dirty="0"/>
              <a:t>[3] Reeve, J; Paperboy, D. (2007). "Evaluating the evaluation: Understanding the utility and limitations of evaluation as a tool for organizational learning". Health Education Journal. 66 (2): 120–131. </a:t>
            </a:r>
            <a:r>
              <a:rPr lang="en-US" dirty="0">
                <a:hlinkClick r:id="rId2" tooltip="Doi (identifier)"/>
              </a:rPr>
              <a:t>doi</a:t>
            </a:r>
            <a:r>
              <a:rPr lang="en-US" dirty="0"/>
              <a:t>:</a:t>
            </a:r>
            <a:r>
              <a:rPr lang="en-US" dirty="0">
                <a:hlinkClick r:id="rId3"/>
              </a:rPr>
              <a:t>10.1177/0017896907076750</a:t>
            </a:r>
            <a:r>
              <a:rPr lang="en-US" dirty="0"/>
              <a:t>. </a:t>
            </a:r>
            <a:r>
              <a:rPr lang="en-US" dirty="0">
                <a:hlinkClick r:id="rId4" tooltip="S2CID (identifier)"/>
              </a:rPr>
              <a:t>S2CID</a:t>
            </a:r>
            <a:r>
              <a:rPr lang="en-US" dirty="0"/>
              <a:t> </a:t>
            </a:r>
            <a:r>
              <a:rPr lang="en-US" dirty="0">
                <a:hlinkClick r:id="rId5"/>
              </a:rPr>
              <a:t>73248087</a:t>
            </a:r>
            <a:r>
              <a:rPr lang="en-US" dirty="0"/>
              <a:t>.</a:t>
            </a:r>
          </a:p>
          <a:p>
            <a:r>
              <a:rPr lang="en-US" dirty="0"/>
              <a:t>[4] </a:t>
            </a:r>
            <a:r>
              <a:rPr lang="en-US" dirty="0" err="1"/>
              <a:t>Hurteau</a:t>
            </a:r>
            <a:r>
              <a:rPr lang="en-US" dirty="0"/>
              <a:t>, M.; Houle, S.; </a:t>
            </a:r>
            <a:r>
              <a:rPr lang="en-US" dirty="0" err="1"/>
              <a:t>Mongiat</a:t>
            </a:r>
            <a:r>
              <a:rPr lang="en-US" dirty="0"/>
              <a:t>, S. (2009). "How Legitimate and Justified are Judgments in Program Evaluation?". Evaluation. 15 (3): 307–319. doi:10.1177/1356389009105883. S2CID 145812003.</a:t>
            </a:r>
          </a:p>
        </p:txBody>
      </p:sp>
    </p:spTree>
    <p:extLst>
      <p:ext uri="{BB962C8B-B14F-4D97-AF65-F5344CB8AC3E}">
        <p14:creationId xmlns:p14="http://schemas.microsoft.com/office/powerpoint/2010/main" val="351283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09C4B-80E2-1858-A574-9CCDBA4B5EFA}"/>
              </a:ext>
            </a:extLst>
          </p:cNvPr>
          <p:cNvSpPr>
            <a:spLocks noGrp="1"/>
          </p:cNvSpPr>
          <p:nvPr>
            <p:ph type="title"/>
          </p:nvPr>
        </p:nvSpPr>
        <p:spPr/>
        <p:txBody>
          <a:bodyPr/>
          <a:lstStyle/>
          <a:p>
            <a:r>
              <a:rPr lang="de-DE" dirty="0" err="1"/>
              <a:t>Why</a:t>
            </a:r>
            <a:r>
              <a:rPr lang="de-DE" dirty="0"/>
              <a:t> do </a:t>
            </a:r>
            <a:r>
              <a:rPr lang="de-DE" dirty="0" err="1"/>
              <a:t>we</a:t>
            </a:r>
            <a:r>
              <a:rPr lang="de-DE" dirty="0"/>
              <a:t> </a:t>
            </a:r>
            <a:r>
              <a:rPr lang="de-DE" dirty="0" err="1"/>
              <a:t>need</a:t>
            </a:r>
            <a:r>
              <a:rPr lang="de-DE" dirty="0"/>
              <a:t> </a:t>
            </a:r>
            <a:r>
              <a:rPr lang="de-DE" dirty="0" err="1"/>
              <a:t>research</a:t>
            </a:r>
            <a:r>
              <a:rPr lang="de-DE" dirty="0"/>
              <a:t> </a:t>
            </a:r>
            <a:r>
              <a:rPr lang="de-DE" dirty="0" err="1"/>
              <a:t>or</a:t>
            </a:r>
            <a:r>
              <a:rPr lang="de-DE" dirty="0"/>
              <a:t> </a:t>
            </a:r>
            <a:r>
              <a:rPr lang="de-DE" dirty="0" err="1"/>
              <a:t>science</a:t>
            </a:r>
            <a:r>
              <a:rPr lang="de-DE" dirty="0"/>
              <a:t> </a:t>
            </a:r>
            <a:r>
              <a:rPr lang="de-DE" dirty="0" err="1"/>
              <a:t>to</a:t>
            </a:r>
            <a:r>
              <a:rPr lang="de-DE" dirty="0"/>
              <a:t> </a:t>
            </a:r>
            <a:r>
              <a:rPr lang="de-DE" dirty="0" err="1"/>
              <a:t>evaluate</a:t>
            </a:r>
            <a:r>
              <a:rPr lang="de-DE" dirty="0"/>
              <a:t>?</a:t>
            </a:r>
          </a:p>
        </p:txBody>
      </p:sp>
      <p:sp>
        <p:nvSpPr>
          <p:cNvPr id="3" name="Fußzeilenplatzhalter 2">
            <a:extLst>
              <a:ext uri="{FF2B5EF4-FFF2-40B4-BE49-F238E27FC236}">
                <a16:creationId xmlns:a16="http://schemas.microsoft.com/office/drawing/2014/main" id="{D10F40A1-3869-5296-8C4C-80885DD3D7A0}"/>
              </a:ext>
            </a:extLst>
          </p:cNvPr>
          <p:cNvSpPr>
            <a:spLocks noGrp="1"/>
          </p:cNvSpPr>
          <p:nvPr>
            <p:ph type="ftr" sz="quarter" idx="32"/>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E6987C95-5FE2-48D7-0E67-6947012CCE0C}"/>
              </a:ext>
            </a:extLst>
          </p:cNvPr>
          <p:cNvSpPr>
            <a:spLocks noGrp="1"/>
          </p:cNvSpPr>
          <p:nvPr>
            <p:ph type="sldNum" sz="quarter" idx="33"/>
          </p:nvPr>
        </p:nvSpPr>
        <p:spPr/>
        <p:txBody>
          <a:bodyPr/>
          <a:lstStyle/>
          <a:p>
            <a:fld id="{BA24374A-C3A8-471A-8837-3FC31668ABE5}" type="slidenum">
              <a:rPr lang="de-DE" smtClean="0"/>
              <a:pPr/>
              <a:t>9</a:t>
            </a:fld>
            <a:endParaRPr lang="de-DE" dirty="0"/>
          </a:p>
        </p:txBody>
      </p:sp>
      <p:sp>
        <p:nvSpPr>
          <p:cNvPr id="5" name="Textplatzhalter 4">
            <a:extLst>
              <a:ext uri="{FF2B5EF4-FFF2-40B4-BE49-F238E27FC236}">
                <a16:creationId xmlns:a16="http://schemas.microsoft.com/office/drawing/2014/main" id="{D68FFA7D-ED1C-4CF1-BF80-43FE0F7DFC3C}"/>
              </a:ext>
            </a:extLst>
          </p:cNvPr>
          <p:cNvSpPr>
            <a:spLocks noGrp="1"/>
          </p:cNvSpPr>
          <p:nvPr>
            <p:ph type="body" sz="quarter" idx="21"/>
          </p:nvPr>
        </p:nvSpPr>
        <p:spPr/>
        <p:txBody>
          <a:bodyPr/>
          <a:lstStyle/>
          <a:p>
            <a:r>
              <a:rPr lang="de-DE" dirty="0"/>
              <a:t>Research &amp; Evaluations in HCI</a:t>
            </a:r>
          </a:p>
        </p:txBody>
      </p:sp>
      <p:sp>
        <p:nvSpPr>
          <p:cNvPr id="6" name="Textplatzhalter 5">
            <a:extLst>
              <a:ext uri="{FF2B5EF4-FFF2-40B4-BE49-F238E27FC236}">
                <a16:creationId xmlns:a16="http://schemas.microsoft.com/office/drawing/2014/main" id="{DA41C0D9-2F59-ACB4-6F1A-692F000E94E3}"/>
              </a:ext>
            </a:extLst>
          </p:cNvPr>
          <p:cNvSpPr>
            <a:spLocks noGrp="1"/>
          </p:cNvSpPr>
          <p:nvPr>
            <p:ph type="body" sz="quarter" idx="34"/>
          </p:nvPr>
        </p:nvSpPr>
        <p:spPr/>
        <p:txBody>
          <a:bodyPr>
            <a:normAutofit/>
          </a:bodyPr>
          <a:lstStyle/>
          <a:p>
            <a:r>
              <a:rPr lang="en-US" dirty="0"/>
              <a:t>To gain </a:t>
            </a:r>
            <a:r>
              <a:rPr lang="en-US" b="1" dirty="0">
                <a:solidFill>
                  <a:schemeClr val="accent1"/>
                </a:solidFill>
              </a:rPr>
              <a:t>objective knowledge</a:t>
            </a:r>
            <a:r>
              <a:rPr lang="en-US" dirty="0"/>
              <a:t> we need </a:t>
            </a:r>
            <a:r>
              <a:rPr lang="en-US" b="1" dirty="0">
                <a:solidFill>
                  <a:schemeClr val="accent1"/>
                </a:solidFill>
              </a:rPr>
              <a:t>standardized methods </a:t>
            </a:r>
            <a:r>
              <a:rPr lang="en-US" dirty="0"/>
              <a:t>to measure predetermined concepts (e.g., the </a:t>
            </a:r>
            <a:r>
              <a:rPr lang="en-US" i="1" dirty="0"/>
              <a:t>effectiveness</a:t>
            </a:r>
            <a:r>
              <a:rPr lang="en-US" dirty="0"/>
              <a:t> of the axe)</a:t>
            </a:r>
          </a:p>
          <a:p>
            <a:r>
              <a:rPr lang="en-US" b="1" dirty="0">
                <a:solidFill>
                  <a:schemeClr val="accent1"/>
                </a:solidFill>
              </a:rPr>
              <a:t>Standardized methods to collect and evaluate data emerge from science</a:t>
            </a:r>
          </a:p>
          <a:p>
            <a:pPr lvl="1"/>
            <a:r>
              <a:rPr lang="en-US" dirty="0"/>
              <a:t>not from e.g., companies, governments, individuals, etc.</a:t>
            </a:r>
          </a:p>
          <a:p>
            <a:r>
              <a:rPr lang="en-US" b="1" dirty="0">
                <a:solidFill>
                  <a:schemeClr val="accent1"/>
                </a:solidFill>
              </a:rPr>
              <a:t>Only</a:t>
            </a:r>
            <a:r>
              <a:rPr lang="en-US" dirty="0"/>
              <a:t> the correct application of </a:t>
            </a:r>
            <a:r>
              <a:rPr lang="en-US" b="1" dirty="0">
                <a:solidFill>
                  <a:schemeClr val="accent1"/>
                </a:solidFill>
              </a:rPr>
              <a:t>scientific methods ensure that</a:t>
            </a:r>
            <a:r>
              <a:rPr lang="en-US" dirty="0">
                <a:solidFill>
                  <a:schemeClr val="accent1"/>
                </a:solidFill>
              </a:rPr>
              <a:t> </a:t>
            </a:r>
            <a:r>
              <a:rPr lang="en-US" dirty="0"/>
              <a:t>the </a:t>
            </a:r>
            <a:r>
              <a:rPr lang="en-US" b="1" dirty="0">
                <a:solidFill>
                  <a:schemeClr val="accent1"/>
                </a:solidFill>
              </a:rPr>
              <a:t>results</a:t>
            </a:r>
            <a:r>
              <a:rPr lang="en-US" dirty="0"/>
              <a:t> are </a:t>
            </a:r>
            <a:r>
              <a:rPr lang="en-US" b="1" dirty="0">
                <a:solidFill>
                  <a:schemeClr val="accent1"/>
                </a:solidFill>
              </a:rPr>
              <a:t>comprehensible</a:t>
            </a:r>
            <a:r>
              <a:rPr lang="en-US" dirty="0"/>
              <a:t>, </a:t>
            </a:r>
            <a:r>
              <a:rPr lang="en-US" b="1" dirty="0">
                <a:solidFill>
                  <a:schemeClr val="accent1"/>
                </a:solidFill>
              </a:rPr>
              <a:t>reliable</a:t>
            </a:r>
            <a:r>
              <a:rPr lang="en-US" dirty="0"/>
              <a:t>, </a:t>
            </a:r>
            <a:r>
              <a:rPr lang="en-US" b="1" dirty="0">
                <a:solidFill>
                  <a:schemeClr val="accent1"/>
                </a:solidFill>
              </a:rPr>
              <a:t>replicable</a:t>
            </a:r>
            <a:r>
              <a:rPr lang="en-US" dirty="0"/>
              <a:t>, and </a:t>
            </a:r>
            <a:r>
              <a:rPr lang="en-US" b="1" dirty="0">
                <a:solidFill>
                  <a:schemeClr val="accent1"/>
                </a:solidFill>
              </a:rPr>
              <a:t>verifiable</a:t>
            </a:r>
            <a:r>
              <a:rPr lang="en-US" dirty="0"/>
              <a:t> (validity and reliability)</a:t>
            </a:r>
          </a:p>
          <a:p>
            <a:pPr lvl="1"/>
            <a:r>
              <a:rPr lang="en-US" dirty="0"/>
              <a:t>Important when we iterate the design to improve our product: we can understand the impact of changes</a:t>
            </a:r>
          </a:p>
          <a:p>
            <a:pPr lvl="1"/>
            <a:r>
              <a:rPr lang="en-US" dirty="0"/>
              <a:t>How can we evaluate using scientific methods?</a:t>
            </a:r>
          </a:p>
        </p:txBody>
      </p:sp>
      <p:sp>
        <p:nvSpPr>
          <p:cNvPr id="7" name="Inhaltsplatzhalter 6">
            <a:extLst>
              <a:ext uri="{FF2B5EF4-FFF2-40B4-BE49-F238E27FC236}">
                <a16:creationId xmlns:a16="http://schemas.microsoft.com/office/drawing/2014/main" id="{09309121-2072-E5C6-EC50-5857F3440D31}"/>
              </a:ext>
            </a:extLst>
          </p:cNvPr>
          <p:cNvSpPr>
            <a:spLocks noGrp="1"/>
          </p:cNvSpPr>
          <p:nvPr>
            <p:ph sz="quarter" idx="35"/>
          </p:nvPr>
        </p:nvSpPr>
        <p:spPr/>
        <p:txBody>
          <a:bodyPr/>
          <a:lstStyle/>
          <a:p>
            <a:r>
              <a:rPr lang="en-US" dirty="0"/>
              <a:t>Ross, P.H.; Ellipse, M.W.; Freeman, H.E. (2004). Evaluation: A systematic approach (7th ed.). Thousand Oaks: Sage. </a:t>
            </a:r>
            <a:r>
              <a:rPr lang="en-US"/>
              <a:t>ISBN 978-0-7619-0894-4</a:t>
            </a:r>
            <a:r>
              <a:rPr lang="en-US" dirty="0"/>
              <a:t>.</a:t>
            </a:r>
          </a:p>
        </p:txBody>
      </p:sp>
    </p:spTree>
    <p:extLst>
      <p:ext uri="{BB962C8B-B14F-4D97-AF65-F5344CB8AC3E}">
        <p14:creationId xmlns:p14="http://schemas.microsoft.com/office/powerpoint/2010/main" val="2650191854"/>
      </p:ext>
    </p:extLst>
  </p:cSld>
  <p:clrMapOvr>
    <a:masterClrMapping/>
  </p:clrMapOvr>
</p:sld>
</file>

<file path=ppt/theme/theme1.xml><?xml version="1.0" encoding="utf-8"?>
<a:theme xmlns:a="http://schemas.openxmlformats.org/drawingml/2006/main" name="Lecture Theme">
  <a:themeElements>
    <a:clrScheme name="Lecture Color Theme">
      <a:dk1>
        <a:sysClr val="windowText" lastClr="000000"/>
      </a:dk1>
      <a:lt1>
        <a:sysClr val="window" lastClr="FFFFFF"/>
      </a:lt1>
      <a:dk2>
        <a:srgbClr val="44546A"/>
      </a:dk2>
      <a:lt2>
        <a:srgbClr val="E7E6E6"/>
      </a:lt2>
      <a:accent1>
        <a:srgbClr val="5079BC"/>
      </a:accent1>
      <a:accent2>
        <a:srgbClr val="BCCCE6"/>
      </a:accent2>
      <a:accent3>
        <a:srgbClr val="DBE3F1"/>
      </a:accent3>
      <a:accent4>
        <a:srgbClr val="EA7B34"/>
      </a:accent4>
      <a:accent5>
        <a:srgbClr val="3E444C"/>
      </a:accent5>
      <a:accent6>
        <a:srgbClr val="70AD47"/>
      </a:accent6>
      <a:hlink>
        <a:srgbClr val="5079BC"/>
      </a:hlink>
      <a:folHlink>
        <a:srgbClr val="5079BC"/>
      </a:folHlink>
    </a:clrScheme>
    <a:fontScheme name="Benutzerdefiniert 2">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1780</Words>
  <Application>Microsoft Office PowerPoint</Application>
  <PresentationFormat>Breitbild</PresentationFormat>
  <Paragraphs>381</Paragraphs>
  <Slides>17</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Cambria Math</vt:lpstr>
      <vt:lpstr>Roboto</vt:lpstr>
      <vt:lpstr>Roboto Medium</vt:lpstr>
      <vt:lpstr>Wingdings</vt:lpstr>
      <vt:lpstr>Lecture Theme</vt:lpstr>
      <vt:lpstr>Research &amp; Evaluations in HCI</vt:lpstr>
      <vt:lpstr>PowerPoint-Präsentation</vt:lpstr>
      <vt:lpstr>PowerPoint-Präsentation</vt:lpstr>
      <vt:lpstr>PowerPoint-Präsentation</vt:lpstr>
      <vt:lpstr>Circle of Science</vt:lpstr>
      <vt:lpstr>PowerPoint-Präsentation</vt:lpstr>
      <vt:lpstr>Evaluating an axe</vt:lpstr>
      <vt:lpstr>What are evaluations?</vt:lpstr>
      <vt:lpstr>Why do we need research or science to evaluate?</vt:lpstr>
      <vt:lpstr>Evaluation Types</vt:lpstr>
      <vt:lpstr>Evaluation Types</vt:lpstr>
      <vt:lpstr>Evaluation Types</vt:lpstr>
      <vt:lpstr>Empirical Evaluations in HCI</vt:lpstr>
      <vt:lpstr>Qualitative and Quantitative Evaluations in HCI</vt:lpstr>
      <vt:lpstr>Qualitative and Quantitative Evaluations in HCI</vt:lpstr>
      <vt:lpstr>Experimental Evaluations</vt:lpstr>
      <vt:lpstr>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 Schwind</dc:creator>
  <cp:lastModifiedBy>Valentin Schwind</cp:lastModifiedBy>
  <cp:revision>712</cp:revision>
  <dcterms:created xsi:type="dcterms:W3CDTF">2017-10-10T14:10:45Z</dcterms:created>
  <dcterms:modified xsi:type="dcterms:W3CDTF">2023-10-22T21:49:00Z</dcterms:modified>
</cp:coreProperties>
</file>