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75" r:id="rId2"/>
    <p:sldId id="300" r:id="rId3"/>
    <p:sldId id="273" r:id="rId4"/>
    <p:sldId id="274" r:id="rId5"/>
    <p:sldId id="276" r:id="rId6"/>
    <p:sldId id="281" r:id="rId7"/>
    <p:sldId id="280" r:id="rId8"/>
    <p:sldId id="283" r:id="rId9"/>
    <p:sldId id="284" r:id="rId10"/>
    <p:sldId id="286" r:id="rId11"/>
    <p:sldId id="287" r:id="rId12"/>
    <p:sldId id="330" r:id="rId13"/>
    <p:sldId id="288" r:id="rId14"/>
    <p:sldId id="337" r:id="rId15"/>
    <p:sldId id="301" r:id="rId16"/>
    <p:sldId id="291" r:id="rId17"/>
    <p:sldId id="295" r:id="rId18"/>
    <p:sldId id="313" r:id="rId19"/>
    <p:sldId id="292" r:id="rId20"/>
    <p:sldId id="338" r:id="rId21"/>
    <p:sldId id="293" r:id="rId22"/>
    <p:sldId id="294" r:id="rId23"/>
    <p:sldId id="329" r:id="rId24"/>
    <p:sldId id="289" r:id="rId25"/>
    <p:sldId id="298" r:id="rId26"/>
    <p:sldId id="279" r:id="rId27"/>
    <p:sldId id="323" r:id="rId28"/>
    <p:sldId id="328" r:id="rId29"/>
    <p:sldId id="325" r:id="rId30"/>
    <p:sldId id="324" r:id="rId31"/>
    <p:sldId id="261" r:id="rId32"/>
    <p:sldId id="296" r:id="rId33"/>
    <p:sldId id="331" r:id="rId34"/>
    <p:sldId id="285" r:id="rId35"/>
    <p:sldId id="302" r:id="rId36"/>
    <p:sldId id="303" r:id="rId37"/>
    <p:sldId id="304" r:id="rId38"/>
    <p:sldId id="305" r:id="rId39"/>
    <p:sldId id="306" r:id="rId40"/>
    <p:sldId id="307" r:id="rId41"/>
    <p:sldId id="327" r:id="rId42"/>
    <p:sldId id="332" r:id="rId43"/>
    <p:sldId id="333" r:id="rId44"/>
    <p:sldId id="308" r:id="rId45"/>
    <p:sldId id="309" r:id="rId46"/>
    <p:sldId id="310" r:id="rId47"/>
    <p:sldId id="312" r:id="rId48"/>
    <p:sldId id="314" r:id="rId49"/>
    <p:sldId id="316" r:id="rId50"/>
    <p:sldId id="315" r:id="rId51"/>
    <p:sldId id="317" r:id="rId52"/>
    <p:sldId id="326" r:id="rId53"/>
    <p:sldId id="318" r:id="rId54"/>
    <p:sldId id="322" r:id="rId55"/>
    <p:sldId id="32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37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FFFF"/>
    <a:srgbClr val="385789"/>
    <a:srgbClr val="EA7B34"/>
    <a:srgbClr val="5079BC"/>
    <a:srgbClr val="D60093"/>
    <a:srgbClr val="FF3399"/>
    <a:srgbClr val="7030A0"/>
    <a:srgbClr val="E9ECF4"/>
    <a:srgbClr val="D5D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82546" autoAdjust="0"/>
  </p:normalViewPr>
  <p:slideViewPr>
    <p:cSldViewPr snapToGrid="0" showGuides="1">
      <p:cViewPr>
        <p:scale>
          <a:sx n="117" d="100"/>
          <a:sy n="117" d="100"/>
        </p:scale>
        <p:origin x="101" y="67"/>
      </p:cViewPr>
      <p:guideLst>
        <p:guide orient="horz" pos="3838"/>
        <p:guide pos="37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32" d="100"/>
        <a:sy n="232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50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r>
              <a:rPr lang="en-US" dirty="0"/>
              <a:t>Swipe</a:t>
            </a:r>
            <a:r>
              <a:rPr lang="en-US" baseline="0" dirty="0"/>
              <a:t> vs No Swipe Typing Speed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WPM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Swipe</c:v>
                </c:pt>
                <c:pt idx="1">
                  <c:v>No Swipe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65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FB-48D8-A16E-5A1D00EC81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9047248"/>
        <c:axId val="329044336"/>
      </c:barChart>
      <c:catAx>
        <c:axId val="32904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de-DE"/>
          </a:p>
        </c:txPr>
        <c:crossAx val="329044336"/>
        <c:crosses val="autoZero"/>
        <c:auto val="1"/>
        <c:lblAlgn val="ctr"/>
        <c:lblOffset val="100"/>
        <c:noMultiLvlLbl val="0"/>
      </c:catAx>
      <c:valAx>
        <c:axId val="32904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r>
                  <a:rPr lang="de-DE" dirty="0" err="1"/>
                  <a:t>words</a:t>
                </a:r>
                <a:r>
                  <a:rPr lang="de-DE" baseline="0" dirty="0"/>
                  <a:t> per </a:t>
                </a:r>
                <a:r>
                  <a:rPr lang="de-DE" baseline="0" dirty="0" err="1"/>
                  <a:t>minute</a:t>
                </a:r>
                <a:r>
                  <a:rPr lang="de-DE" baseline="0" dirty="0"/>
                  <a:t> (WPM)</a:t>
                </a:r>
                <a:endParaRPr lang="de-D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de-DE"/>
          </a:p>
        </c:txPr>
        <c:crossAx val="32904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latin typeface="Roboto" panose="02000000000000000000" pitchFamily="2" charset="0"/>
          <a:ea typeface="Roboto" panose="02000000000000000000" pitchFamily="2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61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1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5311253"/>
            <a:ext cx="10801348" cy="818084"/>
          </a:xfrm>
          <a:prstGeom prst="rect">
            <a:avLst/>
          </a:prstGeom>
        </p:spPr>
        <p:txBody>
          <a:bodyPr lIns="36000" tIns="7200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44463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9835" y="140277"/>
            <a:ext cx="2534303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136525"/>
            <a:ext cx="2749020" cy="78987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22580" y="136525"/>
            <a:ext cx="2749020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62372" y="140278"/>
            <a:ext cx="2534303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13CBBE3E-828B-7646-ACDE-06B6FAB0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113213"/>
            <a:ext cx="10801350" cy="1198040"/>
          </a:xfrm>
        </p:spPr>
        <p:txBody>
          <a:bodyPr lIns="18000"/>
          <a:lstStyle>
            <a:lvl1pPr>
              <a:defRPr b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6C84F0FD-6904-5B6A-386E-AF710B56DB7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8EAF4180-5911-342F-B998-F78333FD4A4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orient="horz" pos="25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46343520-0773-0CAD-BB26-282AEDB6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4" name="Fußzeilenplatzhalter 33">
            <a:extLst>
              <a:ext uri="{FF2B5EF4-FFF2-40B4-BE49-F238E27FC236}">
                <a16:creationId xmlns:a16="http://schemas.microsoft.com/office/drawing/2014/main" id="{5B93AA49-1425-F27D-E1D1-C80F4A2D12B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35" name="Foliennummernplatzhalter 34">
            <a:extLst>
              <a:ext uri="{FF2B5EF4-FFF2-40B4-BE49-F238E27FC236}">
                <a16:creationId xmlns:a16="http://schemas.microsoft.com/office/drawing/2014/main" id="{660E2210-0B27-653C-4EF3-5ECADF325C0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28B7E8F2-99A2-F107-D262-B99C778BB0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E6ABBB-BDC6-D684-8C01-FEE0B3AB08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46343520-0773-0CAD-BB26-282AEDB6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79A8D92A-4687-F9F8-1366-3766BC53D93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567E0EEA-8F0A-69D2-C221-940AD3AA8F4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3">
            <a:extLst>
              <a:ext uri="{FF2B5EF4-FFF2-40B4-BE49-F238E27FC236}">
                <a16:creationId xmlns:a16="http://schemas.microsoft.com/office/drawing/2014/main" id="{7175D9F5-A1C5-6CD0-9B3F-A6AB69504B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35D866B-C56B-D61F-F720-38D2B13B2A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10801349" cy="40560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FCEAAD2-C619-CDF9-BC17-41B93C1E1A81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95325" y="5505450"/>
            <a:ext cx="10801350" cy="623888"/>
          </a:xfrm>
        </p:spPr>
        <p:txBody>
          <a:bodyPr anchor="b">
            <a:no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8616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56038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2591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094200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45373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D77036C-E8A2-7B0E-8A98-8AF7EDA3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801A7224-284D-6615-D122-6518DFAC34A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B701079B-48A8-8C08-E2C3-699147D90B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812ABBE-6D1A-6D40-F031-53EA48A3A6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3" name="Textplatzhalter 25">
            <a:extLst>
              <a:ext uri="{FF2B5EF4-FFF2-40B4-BE49-F238E27FC236}">
                <a16:creationId xmlns:a16="http://schemas.microsoft.com/office/drawing/2014/main" id="{C3E88EDE-DEFB-872F-C90F-66CED59F84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325" y="1089025"/>
            <a:ext cx="10801350" cy="360363"/>
          </a:xfrm>
        </p:spPr>
        <p:txBody>
          <a:bodyPr lIns="0" tIns="0" rIns="0" bIns="0">
            <a:noAutofit/>
          </a:bodyPr>
          <a:lstStyle>
            <a:lvl1pPr marL="3375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Subtitleformat</a:t>
            </a:r>
            <a:r>
              <a:rPr lang="de-DE" dirty="0"/>
              <a:t>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BE4702DA-6169-C543-E934-4CDBE07CC0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7432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D77036C-E8A2-7B0E-8A98-8AF7EDA3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1D10DA-5083-DBF1-77A8-0D580ECA47B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2ACAC9-B081-4E5E-DA54-1EF762C07B7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4B457343-546D-E798-E180-30BFAECBC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77428857-3E3E-0DB3-32FD-76665C2CF6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325" y="1089025"/>
            <a:ext cx="10801350" cy="360363"/>
          </a:xfrm>
        </p:spPr>
        <p:txBody>
          <a:bodyPr lIns="0" tIns="0" rIns="0" bIns="0">
            <a:noAutofit/>
          </a:bodyPr>
          <a:lstStyle>
            <a:lvl1pPr marL="3375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Subtitleformat</a:t>
            </a:r>
            <a:r>
              <a:rPr lang="de-DE" dirty="0"/>
              <a:t> bearbeiten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620BE56C-55F2-5172-241C-387F566466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10801349" cy="40560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9" name="Inhaltsplatzhalter 10">
            <a:extLst>
              <a:ext uri="{FF2B5EF4-FFF2-40B4-BE49-F238E27FC236}">
                <a16:creationId xmlns:a16="http://schemas.microsoft.com/office/drawing/2014/main" id="{62714AF4-C070-A75E-F864-D652CF850E4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95325" y="5505450"/>
            <a:ext cx="10801350" cy="623888"/>
          </a:xfrm>
        </p:spPr>
        <p:txBody>
          <a:bodyPr anchor="b">
            <a:no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8616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56038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2591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094200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421952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8D81471-A712-68FE-7391-8A8FA7A9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449388"/>
            <a:ext cx="10801350" cy="25193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4CBC7D4-DC3E-5626-4F81-2E2853A7C18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AE8FFD0C-98D3-A710-E158-A3826A7BAE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501200E2-CBD1-EC5C-A3E9-10FCFE692D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308725"/>
          </a:xfrm>
          <a:prstGeom prst="rect">
            <a:avLst/>
          </a:prstGeom>
        </p:spPr>
        <p:txBody>
          <a:bodyPr anchor="ctr" anchorCtr="1"/>
          <a:lstStyle/>
          <a:p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8F447B0-EED4-D4D3-FE95-80EEDF4E98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5" y="5505450"/>
            <a:ext cx="10801350" cy="62388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SzPct val="100000"/>
              <a:buFont typeface="+mj-lt"/>
              <a:buNone/>
              <a:tabLst>
                <a:tab pos="2152650" algn="l"/>
              </a:tabLst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[1] Quelle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934167EF-181B-96CB-4C28-D9AC9834CA4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4F72F9FD-8FDA-EF20-7D56-3E6A703BDA9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33">
            <a:extLst>
              <a:ext uri="{FF2B5EF4-FFF2-40B4-BE49-F238E27FC236}">
                <a16:creationId xmlns:a16="http://schemas.microsoft.com/office/drawing/2014/main" id="{C6C9D6F4-FD05-1FED-2127-D6F2DBC01A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/>
          <a:p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8F447B0-EED4-D4D3-FE95-80EEDF4E98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5" y="5505450"/>
            <a:ext cx="10801350" cy="12382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SzPct val="100000"/>
              <a:buFont typeface="+mj-lt"/>
              <a:buNone/>
              <a:tabLst>
                <a:tab pos="2152650" algn="l"/>
              </a:tabLst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228949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2194" y="6318000"/>
            <a:ext cx="2824161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318000"/>
            <a:ext cx="8651874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C5AA6"/>
              </a:solidFill>
            </a:endParaRPr>
          </a:p>
        </p:txBody>
      </p:sp>
      <p:sp>
        <p:nvSpPr>
          <p:cNvPr id="3" name="Titelplatzhalter 2">
            <a:extLst>
              <a:ext uri="{FF2B5EF4-FFF2-40B4-BE49-F238E27FC236}">
                <a16:creationId xmlns:a16="http://schemas.microsoft.com/office/drawing/2014/main" id="{BF731D93-13F4-9D67-C9CE-1F9E97CA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5889"/>
            <a:ext cx="10801350" cy="97313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6" name="Fußzeilenplatzhalter 17">
            <a:extLst>
              <a:ext uri="{FF2B5EF4-FFF2-40B4-BE49-F238E27FC236}">
                <a16:creationId xmlns:a16="http://schemas.microsoft.com/office/drawing/2014/main" id="{905FD0EF-C3A0-B922-6CBB-A2BA32256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51875" y="6318000"/>
            <a:ext cx="2844798" cy="540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Prof. Dr. Valentin Schwind</a:t>
            </a:r>
          </a:p>
        </p:txBody>
      </p:sp>
      <p:sp>
        <p:nvSpPr>
          <p:cNvPr id="9" name="Rechteck 1">
            <a:extLst>
              <a:ext uri="{FF2B5EF4-FFF2-40B4-BE49-F238E27FC236}">
                <a16:creationId xmlns:a16="http://schemas.microsoft.com/office/drawing/2014/main" id="{F97507DC-D3D9-DABB-A11F-05341148480F}"/>
              </a:ext>
            </a:extLst>
          </p:cNvPr>
          <p:cNvSpPr/>
          <p:nvPr userDrawn="1"/>
        </p:nvSpPr>
        <p:spPr>
          <a:xfrm>
            <a:off x="11496675" y="6318000"/>
            <a:ext cx="695325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Foliennummernplatzhalter 19">
            <a:extLst>
              <a:ext uri="{FF2B5EF4-FFF2-40B4-BE49-F238E27FC236}">
                <a16:creationId xmlns:a16="http://schemas.microsoft.com/office/drawing/2014/main" id="{340149BE-0D54-E3DD-8555-DC3BDC007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318000"/>
            <a:ext cx="695325" cy="540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EA2D1A-0D86-4912-2608-4CF928FB7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449389"/>
            <a:ext cx="10801350" cy="467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4" r:id="rId3"/>
    <p:sldLayoutId id="2147483683" r:id="rId4"/>
    <p:sldLayoutId id="2147483685" r:id="rId5"/>
    <p:sldLayoutId id="2147483651" r:id="rId6"/>
    <p:sldLayoutId id="2147483655" r:id="rId7"/>
    <p:sldLayoutId id="2147483686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85750" marR="0" indent="-252000" algn="l" defTabSz="284400" rtl="0" eaLnBrk="1" fontAlgn="auto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rgbClr val="5079BC"/>
        </a:buClr>
        <a:buSzPts val="2400"/>
        <a:buFont typeface="Wingdings" panose="05000000000000000000" pitchFamily="2" charset="2"/>
        <a:buChar char="§"/>
        <a:tabLst/>
        <a:defRPr lang="de-DE" sz="2200" b="0" kern="1200" noProof="0" dirty="0" smtClean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538163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808038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077913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1346200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  <a:sym typeface="Wingdings" panose="05000000000000000000" pitchFamily="2" charset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91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boundlessat.com/Keyboards-Mice/Alternative-Keyboard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adget.com/2019-06-03-apple-ios-13-quickpath-swipe-keyboard.html" TargetMode="External"/><Relationship Id="rId2" Type="http://schemas.openxmlformats.org/officeDocument/2006/relationships/hyperlink" Target="https://www.youtube.com/watch?app=desktop&amp;v=1dr068gL03g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55019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12" Type="http://schemas.openxmlformats.org/officeDocument/2006/relationships/image" Target="../media/image37.wmf"/><Relationship Id="rId2" Type="http://schemas.openxmlformats.org/officeDocument/2006/relationships/hyperlink" Target="https://hci-studies.org/balanced-latin-squar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11" Type="http://schemas.openxmlformats.org/officeDocument/2006/relationships/image" Target="../media/image36.wmf"/><Relationship Id="rId5" Type="http://schemas.openxmlformats.org/officeDocument/2006/relationships/image" Target="../media/image30.wmf"/><Relationship Id="rId10" Type="http://schemas.openxmlformats.org/officeDocument/2006/relationships/image" Target="../media/image35.wmf"/><Relationship Id="rId4" Type="http://schemas.openxmlformats.org/officeDocument/2006/relationships/image" Target="../media/image29.wmf"/><Relationship Id="rId9" Type="http://schemas.openxmlformats.org/officeDocument/2006/relationships/image" Target="../media/image3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55019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hci-studies.org/study-design-planner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hyperlink" Target="https://www.flickr.com/photos/nturland/1369489590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6.jpg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/>
              <a:t>Human-Computer </a:t>
            </a:r>
            <a:r>
              <a:rPr lang="de-DE" sz="1800" dirty="0"/>
              <a:t>Interaction </a:t>
            </a:r>
            <a:r>
              <a:rPr lang="de-DE" sz="1800" dirty="0" err="1"/>
              <a:t>Exercise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</a:t>
            </a:r>
            <a:r>
              <a:rPr lang="en-US" sz="1200"/>
              <a:t>CC BY-SA </a:t>
            </a:r>
            <a:r>
              <a:rPr lang="en-US" sz="1200" dirty="0"/>
              <a:t>4.0)</a:t>
            </a:r>
          </a:p>
        </p:txBody>
      </p:sp>
      <p:pic>
        <p:nvPicPr>
          <p:cNvPr id="26" name="Bildplatzhalter 25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Empirical</a:t>
            </a:r>
            <a:r>
              <a:rPr lang="de-DE" sz="3200" dirty="0"/>
              <a:t> Research in HCI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Placeholder 12" descr="A picture containing text&#10;&#10;Description automatically generated">
            <a:extLst>
              <a:ext uri="{FF2B5EF4-FFF2-40B4-BE49-F238E27FC236}">
                <a16:creationId xmlns:a16="http://schemas.microsoft.com/office/drawing/2014/main" id="{8B5920DB-DFF0-1954-7852-51DE6685F1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6" b="32266"/>
          <a:stretch>
            <a:fillRect/>
          </a:stretch>
        </p:blipFill>
        <p:spPr>
          <a:xfrm>
            <a:off x="0" y="1089025"/>
            <a:ext cx="12192000" cy="2879725"/>
          </a:xfrm>
        </p:spPr>
      </p:pic>
    </p:spTree>
    <p:extLst>
      <p:ext uri="{BB962C8B-B14F-4D97-AF65-F5344CB8AC3E}">
        <p14:creationId xmlns:p14="http://schemas.microsoft.com/office/powerpoint/2010/main" val="417121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Stork with baby">
            <a:extLst>
              <a:ext uri="{FF2B5EF4-FFF2-40B4-BE49-F238E27FC236}">
                <a16:creationId xmlns:a16="http://schemas.microsoft.com/office/drawing/2014/main" id="{0C4B02A4-0E69-E9FD-F427-32487139402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 b="11351"/>
          <a:stretch>
            <a:fillRect/>
          </a:stretch>
        </p:blipFill>
        <p:spPr>
          <a:xfrm>
            <a:off x="0" y="9272"/>
            <a:ext cx="12192000" cy="6308725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E7503D8-01F0-CACF-6A51-5119FE9A5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800" dirty="0"/>
              <a:t>Discussion</a:t>
            </a:r>
            <a:endParaRPr lang="de-DE" sz="32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46AA264-FBFA-759B-35E3-3AFE5AE2D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the heck have </a:t>
            </a:r>
            <a:br>
              <a:rPr lang="en-US" sz="2800" dirty="0"/>
            </a:br>
            <a:r>
              <a:rPr lang="en-US" sz="2800" dirty="0"/>
              <a:t>storks to do with HCI?</a:t>
            </a:r>
            <a:endParaRPr lang="de-DE" sz="28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F725E9-C7D9-21D4-1ABC-BA5DB0BF49F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9342E9-E8FB-752C-D691-6AEE84BE5B9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AA23091-4F9F-0772-E65B-FB17A2BC2A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01BDF5A5-5ABF-8E9B-BB54-FB8FB14702D2}"/>
              </a:ext>
            </a:extLst>
          </p:cNvPr>
          <p:cNvGrpSpPr/>
          <p:nvPr/>
        </p:nvGrpSpPr>
        <p:grpSpPr>
          <a:xfrm>
            <a:off x="5338763" y="1255621"/>
            <a:ext cx="5672261" cy="2906894"/>
            <a:chOff x="6024563" y="2126676"/>
            <a:chExt cx="5672261" cy="2906894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D5152D86-60CF-B032-B7D2-6FED146264B2}"/>
                </a:ext>
              </a:extLst>
            </p:cNvPr>
            <p:cNvSpPr/>
            <p:nvPr/>
          </p:nvSpPr>
          <p:spPr>
            <a:xfrm>
              <a:off x="6176479" y="2126676"/>
              <a:ext cx="3997510" cy="290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13641A79-D58B-8DDB-DC36-54DFDC219E67}"/>
                </a:ext>
              </a:extLst>
            </p:cNvPr>
            <p:cNvCxnSpPr>
              <a:cxnSpLocks/>
            </p:cNvCxnSpPr>
            <p:nvPr/>
          </p:nvCxnSpPr>
          <p:spPr>
            <a:xfrm>
              <a:off x="6848976" y="4544924"/>
              <a:ext cx="299995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78D674C4-B7C0-2E23-36D6-E1DE5FA5D3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0236" y="2477887"/>
              <a:ext cx="0" cy="20670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B735A48-F39E-4AFD-41C3-86090F85C14F}"/>
                </a:ext>
              </a:extLst>
            </p:cNvPr>
            <p:cNvSpPr txBox="1"/>
            <p:nvPr/>
          </p:nvSpPr>
          <p:spPr>
            <a:xfrm>
              <a:off x="7118882" y="4643318"/>
              <a:ext cx="359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0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CA97E2C-FC4B-82C0-CE83-C5057BD95E72}"/>
                </a:ext>
              </a:extLst>
            </p:cNvPr>
            <p:cNvSpPr txBox="1"/>
            <p:nvPr/>
          </p:nvSpPr>
          <p:spPr>
            <a:xfrm>
              <a:off x="7648206" y="4643318"/>
              <a:ext cx="359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1 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8AE4718-E0A8-380B-3B38-4198C6886E27}"/>
                </a:ext>
              </a:extLst>
            </p:cNvPr>
            <p:cNvSpPr txBox="1"/>
            <p:nvPr/>
          </p:nvSpPr>
          <p:spPr>
            <a:xfrm>
              <a:off x="8177531" y="4643318"/>
              <a:ext cx="1671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2  </a:t>
              </a:r>
              <a:r>
                <a:rPr lang="de-DE" dirty="0" err="1"/>
                <a:t>weeks</a:t>
              </a:r>
              <a:r>
                <a:rPr lang="de-DE" dirty="0"/>
                <a:t> 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8EE29A6-DF5A-9076-0059-1588E0EEB115}"/>
                </a:ext>
              </a:extLst>
            </p:cNvPr>
            <p:cNvSpPr txBox="1"/>
            <p:nvPr/>
          </p:nvSpPr>
          <p:spPr>
            <a:xfrm>
              <a:off x="6024563" y="2477887"/>
              <a:ext cx="87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100</a:t>
              </a:r>
              <a:br>
                <a:rPr lang="de-DE" dirty="0"/>
              </a:br>
              <a:r>
                <a:rPr lang="de-DE" dirty="0"/>
                <a:t>WPM</a:t>
              </a: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26FFF701-B441-06B2-9AD8-97EAB9AE87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331" y="2780907"/>
              <a:ext cx="1490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CE461838-0FE2-33AF-E23E-9B20689C5889}"/>
                </a:ext>
              </a:extLst>
            </p:cNvPr>
            <p:cNvCxnSpPr>
              <a:cxnSpLocks/>
            </p:cNvCxnSpPr>
            <p:nvPr/>
          </p:nvCxnSpPr>
          <p:spPr>
            <a:xfrm>
              <a:off x="7267322" y="4541928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8A08E3D4-BEB6-D2C2-E29F-6605CA83D4FD}"/>
                </a:ext>
              </a:extLst>
            </p:cNvPr>
            <p:cNvCxnSpPr>
              <a:cxnSpLocks/>
            </p:cNvCxnSpPr>
            <p:nvPr/>
          </p:nvCxnSpPr>
          <p:spPr>
            <a:xfrm>
              <a:off x="7794372" y="4550526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C043CA49-D1EB-5569-03BC-233E9AA79744}"/>
                </a:ext>
              </a:extLst>
            </p:cNvPr>
            <p:cNvCxnSpPr>
              <a:cxnSpLocks/>
            </p:cNvCxnSpPr>
            <p:nvPr/>
          </p:nvCxnSpPr>
          <p:spPr>
            <a:xfrm>
              <a:off x="8315072" y="4544924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C5327516-DB5C-6688-48E5-28E197D1E516}"/>
                </a:ext>
              </a:extLst>
            </p:cNvPr>
            <p:cNvSpPr/>
            <p:nvPr/>
          </p:nvSpPr>
          <p:spPr>
            <a:xfrm>
              <a:off x="7270394" y="3734224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5CEF0549-6485-B0EE-0A0A-9B8DB36F75CC}"/>
                </a:ext>
              </a:extLst>
            </p:cNvPr>
            <p:cNvSpPr/>
            <p:nvPr/>
          </p:nvSpPr>
          <p:spPr>
            <a:xfrm>
              <a:off x="7270394" y="3594119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08041968-EDF1-58FB-298F-0F36FC20E53D}"/>
                </a:ext>
              </a:extLst>
            </p:cNvPr>
            <p:cNvSpPr/>
            <p:nvPr/>
          </p:nvSpPr>
          <p:spPr>
            <a:xfrm rot="597217">
              <a:off x="7270394" y="3978545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53F39C6D-1B71-59DE-5CB9-DE70C584B78B}"/>
                </a:ext>
              </a:extLst>
            </p:cNvPr>
            <p:cNvSpPr/>
            <p:nvPr/>
          </p:nvSpPr>
          <p:spPr>
            <a:xfrm>
              <a:off x="7270394" y="3447184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9CC274E1-138B-D088-6B7B-A7DD0D725AB5}"/>
                </a:ext>
              </a:extLst>
            </p:cNvPr>
            <p:cNvSpPr/>
            <p:nvPr/>
          </p:nvSpPr>
          <p:spPr>
            <a:xfrm>
              <a:off x="7270394" y="3508886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91C27A48-2BF5-A825-C357-7FD82526F353}"/>
                </a:ext>
              </a:extLst>
            </p:cNvPr>
            <p:cNvSpPr/>
            <p:nvPr/>
          </p:nvSpPr>
          <p:spPr>
            <a:xfrm flipH="1">
              <a:off x="7287919" y="3674269"/>
              <a:ext cx="8485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2D294806-B6FF-9B74-7367-0A4418A7D52B}"/>
                </a:ext>
              </a:extLst>
            </p:cNvPr>
            <p:cNvSpPr/>
            <p:nvPr/>
          </p:nvSpPr>
          <p:spPr>
            <a:xfrm>
              <a:off x="7270394" y="3866533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FE744FAE-584C-1DF5-56D1-22A328AFA8A2}"/>
                </a:ext>
              </a:extLst>
            </p:cNvPr>
            <p:cNvSpPr/>
            <p:nvPr/>
          </p:nvSpPr>
          <p:spPr>
            <a:xfrm>
              <a:off x="7270394" y="3342980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0AF40E2-E52A-FE9A-9A98-C1EEBF90D974}"/>
                </a:ext>
              </a:extLst>
            </p:cNvPr>
            <p:cNvSpPr/>
            <p:nvPr/>
          </p:nvSpPr>
          <p:spPr>
            <a:xfrm>
              <a:off x="7270394" y="3242388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45CB69DC-D147-151A-6FE9-8A96319F9C7F}"/>
                </a:ext>
              </a:extLst>
            </p:cNvPr>
            <p:cNvSpPr/>
            <p:nvPr/>
          </p:nvSpPr>
          <p:spPr>
            <a:xfrm>
              <a:off x="7820215" y="3699421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512AAA49-E18C-B559-46DB-EE6035EF1CAF}"/>
                </a:ext>
              </a:extLst>
            </p:cNvPr>
            <p:cNvSpPr/>
            <p:nvPr/>
          </p:nvSpPr>
          <p:spPr>
            <a:xfrm>
              <a:off x="7820215" y="3559316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AED53568-D4B3-6A47-0DA0-2F531BADA9D8}"/>
                </a:ext>
              </a:extLst>
            </p:cNvPr>
            <p:cNvSpPr/>
            <p:nvPr/>
          </p:nvSpPr>
          <p:spPr>
            <a:xfrm rot="597217">
              <a:off x="7820215" y="3943742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021DFF0F-5FA0-6DD3-0AE0-4C9C88A0E260}"/>
                </a:ext>
              </a:extLst>
            </p:cNvPr>
            <p:cNvSpPr/>
            <p:nvPr/>
          </p:nvSpPr>
          <p:spPr>
            <a:xfrm>
              <a:off x="7820215" y="3412381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297A7EEC-584D-74A9-C684-B5AA223DFB2A}"/>
                </a:ext>
              </a:extLst>
            </p:cNvPr>
            <p:cNvSpPr/>
            <p:nvPr/>
          </p:nvSpPr>
          <p:spPr>
            <a:xfrm>
              <a:off x="7820215" y="3474083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D72D9A14-D3D3-A96D-EEF6-24D80C75FFA8}"/>
                </a:ext>
              </a:extLst>
            </p:cNvPr>
            <p:cNvSpPr/>
            <p:nvPr/>
          </p:nvSpPr>
          <p:spPr>
            <a:xfrm flipH="1">
              <a:off x="7837740" y="3639466"/>
              <a:ext cx="8485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5915C5CB-9852-B57A-07CE-DC9B9CC193BD}"/>
                </a:ext>
              </a:extLst>
            </p:cNvPr>
            <p:cNvSpPr/>
            <p:nvPr/>
          </p:nvSpPr>
          <p:spPr>
            <a:xfrm>
              <a:off x="7820215" y="3831730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0CF1593C-8B70-C543-8B4E-4D2F43000115}"/>
                </a:ext>
              </a:extLst>
            </p:cNvPr>
            <p:cNvSpPr/>
            <p:nvPr/>
          </p:nvSpPr>
          <p:spPr>
            <a:xfrm>
              <a:off x="7820215" y="3329777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2EFF5B14-85B9-377A-F49C-5CFBF6392E63}"/>
                </a:ext>
              </a:extLst>
            </p:cNvPr>
            <p:cNvSpPr/>
            <p:nvPr/>
          </p:nvSpPr>
          <p:spPr>
            <a:xfrm>
              <a:off x="7820215" y="3160673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A0D8114C-8C4F-09CB-35A8-CCF647C0A72A}"/>
                </a:ext>
              </a:extLst>
            </p:cNvPr>
            <p:cNvSpPr/>
            <p:nvPr/>
          </p:nvSpPr>
          <p:spPr>
            <a:xfrm>
              <a:off x="8327621" y="3677273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01B76ADF-0B2C-A175-2351-D242A38316AB}"/>
                </a:ext>
              </a:extLst>
            </p:cNvPr>
            <p:cNvSpPr/>
            <p:nvPr/>
          </p:nvSpPr>
          <p:spPr>
            <a:xfrm>
              <a:off x="8327621" y="3537168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46E83CE7-469D-976F-52A7-85C77018F99B}"/>
                </a:ext>
              </a:extLst>
            </p:cNvPr>
            <p:cNvSpPr/>
            <p:nvPr/>
          </p:nvSpPr>
          <p:spPr>
            <a:xfrm rot="597217">
              <a:off x="8327621" y="3921594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41089B0E-685A-7152-6FA9-248B9E4E8324}"/>
                </a:ext>
              </a:extLst>
            </p:cNvPr>
            <p:cNvSpPr/>
            <p:nvPr/>
          </p:nvSpPr>
          <p:spPr>
            <a:xfrm>
              <a:off x="8327621" y="3390233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71B729CB-80FC-9B90-33AB-F7F742D7C8FA}"/>
                </a:ext>
              </a:extLst>
            </p:cNvPr>
            <p:cNvSpPr/>
            <p:nvPr/>
          </p:nvSpPr>
          <p:spPr>
            <a:xfrm>
              <a:off x="8327621" y="3258433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06A5CFD6-018B-1ED1-9279-7C51971EFAB3}"/>
                </a:ext>
              </a:extLst>
            </p:cNvPr>
            <p:cNvSpPr/>
            <p:nvPr/>
          </p:nvSpPr>
          <p:spPr>
            <a:xfrm flipH="1">
              <a:off x="8345146" y="3617318"/>
              <a:ext cx="8485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86E9E64A-FD6E-9FFA-F63C-4E57E920DCA2}"/>
                </a:ext>
              </a:extLst>
            </p:cNvPr>
            <p:cNvSpPr/>
            <p:nvPr/>
          </p:nvSpPr>
          <p:spPr>
            <a:xfrm>
              <a:off x="8327621" y="3809582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896F9AD1-35E4-B81F-FFDE-E2CE7E43B6A9}"/>
                </a:ext>
              </a:extLst>
            </p:cNvPr>
            <p:cNvSpPr/>
            <p:nvPr/>
          </p:nvSpPr>
          <p:spPr>
            <a:xfrm>
              <a:off x="8327621" y="3307629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C79E37F2-1C88-57EC-FF42-8CF40FF8876C}"/>
                </a:ext>
              </a:extLst>
            </p:cNvPr>
            <p:cNvSpPr/>
            <p:nvPr/>
          </p:nvSpPr>
          <p:spPr>
            <a:xfrm>
              <a:off x="8327621" y="3138525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E82CA96F-5A41-693A-98CD-A066A9E6EEDC}"/>
                </a:ext>
              </a:extLst>
            </p:cNvPr>
            <p:cNvSpPr/>
            <p:nvPr/>
          </p:nvSpPr>
          <p:spPr>
            <a:xfrm>
              <a:off x="7139002" y="4152031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15397532-8F97-81E8-5D2E-48D4E236A2A4}"/>
                </a:ext>
              </a:extLst>
            </p:cNvPr>
            <p:cNvSpPr/>
            <p:nvPr/>
          </p:nvSpPr>
          <p:spPr>
            <a:xfrm>
              <a:off x="7139002" y="4011926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8C0C9947-7764-81B8-71CA-9CB9C141FC25}"/>
                </a:ext>
              </a:extLst>
            </p:cNvPr>
            <p:cNvSpPr/>
            <p:nvPr/>
          </p:nvSpPr>
          <p:spPr>
            <a:xfrm rot="597217">
              <a:off x="7139002" y="4396352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A7AA235-35E3-7D89-D4D5-C02EFBBC2479}"/>
                </a:ext>
              </a:extLst>
            </p:cNvPr>
            <p:cNvSpPr/>
            <p:nvPr/>
          </p:nvSpPr>
          <p:spPr>
            <a:xfrm>
              <a:off x="7139002" y="3864991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028D3E03-A909-739F-6310-06C61F6051BD}"/>
                </a:ext>
              </a:extLst>
            </p:cNvPr>
            <p:cNvSpPr/>
            <p:nvPr/>
          </p:nvSpPr>
          <p:spPr>
            <a:xfrm>
              <a:off x="7146613" y="3978140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AF7D7A54-04B2-0921-9EDC-EEE1C4165EF3}"/>
                </a:ext>
              </a:extLst>
            </p:cNvPr>
            <p:cNvSpPr/>
            <p:nvPr/>
          </p:nvSpPr>
          <p:spPr>
            <a:xfrm flipH="1">
              <a:off x="7156527" y="3686615"/>
              <a:ext cx="8485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542BB5E-D6B7-3483-FDA2-90BACE9886C4}"/>
                </a:ext>
              </a:extLst>
            </p:cNvPr>
            <p:cNvSpPr/>
            <p:nvPr/>
          </p:nvSpPr>
          <p:spPr>
            <a:xfrm>
              <a:off x="7139002" y="4284340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BEF7F711-B5A7-4459-2330-A9B5B4119F49}"/>
                </a:ext>
              </a:extLst>
            </p:cNvPr>
            <p:cNvSpPr/>
            <p:nvPr/>
          </p:nvSpPr>
          <p:spPr>
            <a:xfrm>
              <a:off x="7139002" y="3782387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80D166DF-54BD-73B2-CFF7-D207D8527CDF}"/>
                </a:ext>
              </a:extLst>
            </p:cNvPr>
            <p:cNvSpPr/>
            <p:nvPr/>
          </p:nvSpPr>
          <p:spPr>
            <a:xfrm>
              <a:off x="7139002" y="3613283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96E34122-58F3-9C74-0985-12B01B242DC6}"/>
                </a:ext>
              </a:extLst>
            </p:cNvPr>
            <p:cNvSpPr/>
            <p:nvPr/>
          </p:nvSpPr>
          <p:spPr>
            <a:xfrm>
              <a:off x="7686210" y="3244623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A0E20948-DB1F-B515-C280-CA8E6F251E6F}"/>
                </a:ext>
              </a:extLst>
            </p:cNvPr>
            <p:cNvSpPr/>
            <p:nvPr/>
          </p:nvSpPr>
          <p:spPr>
            <a:xfrm>
              <a:off x="7686210" y="3104518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16CD5BB2-F4E5-B2CD-B308-08D588D553E4}"/>
                </a:ext>
              </a:extLst>
            </p:cNvPr>
            <p:cNvSpPr/>
            <p:nvPr/>
          </p:nvSpPr>
          <p:spPr>
            <a:xfrm rot="597217">
              <a:off x="7686210" y="3488944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A7774486-1DC7-A06B-3A19-6197D9336CA2}"/>
                </a:ext>
              </a:extLst>
            </p:cNvPr>
            <p:cNvSpPr/>
            <p:nvPr/>
          </p:nvSpPr>
          <p:spPr>
            <a:xfrm>
              <a:off x="7686210" y="2957583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1571777A-AC71-6B05-AF08-4EC18FD76917}"/>
                </a:ext>
              </a:extLst>
            </p:cNvPr>
            <p:cNvSpPr/>
            <p:nvPr/>
          </p:nvSpPr>
          <p:spPr>
            <a:xfrm>
              <a:off x="7686210" y="3012266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FFA1BF87-ABB7-DF03-C6D9-73A1FA07F51F}"/>
                </a:ext>
              </a:extLst>
            </p:cNvPr>
            <p:cNvSpPr/>
            <p:nvPr/>
          </p:nvSpPr>
          <p:spPr>
            <a:xfrm flipH="1">
              <a:off x="7703735" y="3184668"/>
              <a:ext cx="8485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2FEFCED0-7C21-C5B9-A931-33968C3B0B17}"/>
                </a:ext>
              </a:extLst>
            </p:cNvPr>
            <p:cNvSpPr/>
            <p:nvPr/>
          </p:nvSpPr>
          <p:spPr>
            <a:xfrm>
              <a:off x="7686210" y="3376932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CE0F6484-F7E6-DBB0-4652-9FD45A62FF4C}"/>
                </a:ext>
              </a:extLst>
            </p:cNvPr>
            <p:cNvSpPr/>
            <p:nvPr/>
          </p:nvSpPr>
          <p:spPr>
            <a:xfrm>
              <a:off x="7686210" y="2874979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F398F5CF-E707-A457-4C2A-CA38AB95DBD6}"/>
                </a:ext>
              </a:extLst>
            </p:cNvPr>
            <p:cNvSpPr/>
            <p:nvPr/>
          </p:nvSpPr>
          <p:spPr>
            <a:xfrm>
              <a:off x="7686210" y="3111336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C3A26BC7-C802-E693-D5C8-27FDF965FA46}"/>
                </a:ext>
              </a:extLst>
            </p:cNvPr>
            <p:cNvSpPr/>
            <p:nvPr/>
          </p:nvSpPr>
          <p:spPr>
            <a:xfrm>
              <a:off x="8193616" y="3141360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3BCFC01E-3AC1-6082-8A61-7F21CF224455}"/>
                </a:ext>
              </a:extLst>
            </p:cNvPr>
            <p:cNvSpPr/>
            <p:nvPr/>
          </p:nvSpPr>
          <p:spPr>
            <a:xfrm>
              <a:off x="8193616" y="3001255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F7C72DBC-EC26-6D25-D4FA-AD5D56AFCC1D}"/>
                </a:ext>
              </a:extLst>
            </p:cNvPr>
            <p:cNvSpPr/>
            <p:nvPr/>
          </p:nvSpPr>
          <p:spPr>
            <a:xfrm rot="597217">
              <a:off x="8193616" y="2980220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314A5DF0-A77E-194C-FA96-0FF3BBAF1018}"/>
                </a:ext>
              </a:extLst>
            </p:cNvPr>
            <p:cNvSpPr/>
            <p:nvPr/>
          </p:nvSpPr>
          <p:spPr>
            <a:xfrm>
              <a:off x="8193616" y="2854320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0A6F0DAC-C17C-A685-9317-EE962310B547}"/>
                </a:ext>
              </a:extLst>
            </p:cNvPr>
            <p:cNvSpPr/>
            <p:nvPr/>
          </p:nvSpPr>
          <p:spPr>
            <a:xfrm>
              <a:off x="8193616" y="2503542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CA83D04F-7BAA-0DF9-1B61-C31ED87D70C2}"/>
                </a:ext>
              </a:extLst>
            </p:cNvPr>
            <p:cNvSpPr/>
            <p:nvPr/>
          </p:nvSpPr>
          <p:spPr>
            <a:xfrm flipH="1">
              <a:off x="8211141" y="3081405"/>
              <a:ext cx="8485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115CD015-3587-182D-6AD8-72E58D82D31D}"/>
                </a:ext>
              </a:extLst>
            </p:cNvPr>
            <p:cNvSpPr/>
            <p:nvPr/>
          </p:nvSpPr>
          <p:spPr>
            <a:xfrm>
              <a:off x="8193616" y="2868208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26A2114F-153A-ECF0-AF39-6CDF16AB4E5F}"/>
                </a:ext>
              </a:extLst>
            </p:cNvPr>
            <p:cNvSpPr/>
            <p:nvPr/>
          </p:nvSpPr>
          <p:spPr>
            <a:xfrm>
              <a:off x="8193616" y="2771716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541FB286-08AD-3C74-067E-1A6ECB3BAA4B}"/>
                </a:ext>
              </a:extLst>
            </p:cNvPr>
            <p:cNvSpPr/>
            <p:nvPr/>
          </p:nvSpPr>
          <p:spPr>
            <a:xfrm>
              <a:off x="8193616" y="2602612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A287EDED-CA57-308C-F41F-016F541CFCA4}"/>
                </a:ext>
              </a:extLst>
            </p:cNvPr>
            <p:cNvSpPr txBox="1"/>
            <p:nvPr/>
          </p:nvSpPr>
          <p:spPr>
            <a:xfrm>
              <a:off x="8456990" y="2456609"/>
              <a:ext cx="2420856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New Keyboard Layout</a:t>
              </a:r>
            </a:p>
          </p:txBody>
        </p: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EBF32CEC-C283-FBEB-1CC4-6079D03B403F}"/>
                </a:ext>
              </a:extLst>
            </p:cNvPr>
            <p:cNvSpPr txBox="1"/>
            <p:nvPr/>
          </p:nvSpPr>
          <p:spPr>
            <a:xfrm>
              <a:off x="8637973" y="3313978"/>
              <a:ext cx="3058851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Traditional Keyboard Layout</a:t>
              </a:r>
            </a:p>
          </p:txBody>
        </p:sp>
      </p:grpSp>
      <p:sp>
        <p:nvSpPr>
          <p:cNvPr id="121" name="Rechteck 120">
            <a:extLst>
              <a:ext uri="{FF2B5EF4-FFF2-40B4-BE49-F238E27FC236}">
                <a16:creationId xmlns:a16="http://schemas.microsoft.com/office/drawing/2014/main" id="{98E24150-E3BB-2F25-AD4E-4030B85FFC3F}"/>
              </a:ext>
            </a:extLst>
          </p:cNvPr>
          <p:cNvSpPr/>
          <p:nvPr/>
        </p:nvSpPr>
        <p:spPr>
          <a:xfrm rot="21138565">
            <a:off x="6268996" y="4496894"/>
            <a:ext cx="5445034" cy="9826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The </a:t>
            </a:r>
            <a:r>
              <a:rPr lang="de-DE" sz="2400" dirty="0" err="1">
                <a:solidFill>
                  <a:schemeClr val="bg1"/>
                </a:solidFill>
              </a:rPr>
              <a:t>results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are</a:t>
            </a:r>
            <a:r>
              <a:rPr lang="de-DE" sz="2400" dirty="0">
                <a:solidFill>
                  <a:schemeClr val="bg1"/>
                </a:solidFill>
              </a:rPr>
              <a:t> just </a:t>
            </a:r>
            <a:r>
              <a:rPr lang="de-DE" sz="2400" dirty="0" err="1">
                <a:solidFill>
                  <a:schemeClr val="bg1"/>
                </a:solidFill>
              </a:rPr>
              <a:t>numbers</a:t>
            </a:r>
            <a:r>
              <a:rPr lang="de-DE" sz="2400" dirty="0">
                <a:solidFill>
                  <a:schemeClr val="bg1"/>
                </a:solidFill>
              </a:rPr>
              <a:t>. 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 err="1">
                <a:solidFill>
                  <a:schemeClr val="bg1"/>
                </a:solidFill>
              </a:rPr>
              <a:t>Let‘s</a:t>
            </a:r>
            <a:r>
              <a:rPr lang="de-DE" sz="2400" dirty="0">
                <a:solidFill>
                  <a:schemeClr val="bg1"/>
                </a:solidFill>
              </a:rPr>
              <a:t> do </a:t>
            </a:r>
            <a:r>
              <a:rPr lang="de-DE" sz="2400" dirty="0" err="1">
                <a:solidFill>
                  <a:schemeClr val="bg1"/>
                </a:solidFill>
              </a:rPr>
              <a:t>it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with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keyboards</a:t>
            </a:r>
            <a:r>
              <a:rPr lang="de-DE" sz="24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0805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BEE19B8C-5863-13EC-2523-BC7301304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keyboard</a:t>
            </a:r>
            <a:r>
              <a:rPr lang="de-DE" dirty="0"/>
              <a:t> </a:t>
            </a:r>
            <a:r>
              <a:rPr lang="de-DE" dirty="0" err="1"/>
              <a:t>layout</a:t>
            </a:r>
            <a:r>
              <a:rPr lang="de-DE" dirty="0"/>
              <a:t>!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99801D-0100-C5F5-CB75-050F323676A9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3F4103-F81F-9547-72DB-B02369D4306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D5F777E-C5B6-BD9D-B1BD-D10132F05E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37D03A0-EDD3-15DD-EEA0-5E01A92019E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keyboard</a:t>
            </a:r>
            <a:r>
              <a:rPr lang="de-DE" dirty="0"/>
              <a:t> </a:t>
            </a:r>
            <a:r>
              <a:rPr lang="de-DE" dirty="0" err="1"/>
              <a:t>layouts</a:t>
            </a:r>
            <a:r>
              <a:rPr lang="de-DE" dirty="0"/>
              <a:t>?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046DD5D6-C2E2-C86A-5451-28EF817DA59B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/>
              <a:t>Images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>
                <a:hlinkClick r:id="rId2"/>
              </a:rPr>
              <a:t>https://www.boundlessat.com</a:t>
            </a:r>
            <a:r>
              <a:rPr lang="de-DE">
                <a:hlinkClick r:id="rId2"/>
              </a:rPr>
              <a:t>/Keyboards-Mice/Alternative-Keyboards</a:t>
            </a:r>
            <a:r>
              <a:rPr lang="de-DE"/>
              <a:t> </a:t>
            </a:r>
            <a:endParaRPr lang="de-DE" dirty="0"/>
          </a:p>
        </p:txBody>
      </p:sp>
      <p:pic>
        <p:nvPicPr>
          <p:cNvPr id="2056" name="Picture 8" descr="Dvorak vs Qwerty typing speeds">
            <a:extLst>
              <a:ext uri="{FF2B5EF4-FFF2-40B4-BE49-F238E27FC236}">
                <a16:creationId xmlns:a16="http://schemas.microsoft.com/office/drawing/2014/main" id="{49361A80-26FF-0D93-0EC6-C43A047E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004512"/>
            <a:ext cx="4086225" cy="34861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e QWERTY Keyboard">
            <a:extLst>
              <a:ext uri="{FF2B5EF4-FFF2-40B4-BE49-F238E27FC236}">
                <a16:creationId xmlns:a16="http://schemas.microsoft.com/office/drawing/2014/main" id="{334E2990-3B95-858D-BC6A-D388B581E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44" y="2113629"/>
            <a:ext cx="4342447" cy="144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Dvorak Keyboard">
            <a:extLst>
              <a:ext uri="{FF2B5EF4-FFF2-40B4-BE49-F238E27FC236}">
                <a16:creationId xmlns:a16="http://schemas.microsoft.com/office/drawing/2014/main" id="{55C12231-71E0-ED95-D807-A321684E4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45" y="3856705"/>
            <a:ext cx="4342447" cy="14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9">
            <a:extLst>
              <a:ext uri="{FF2B5EF4-FFF2-40B4-BE49-F238E27FC236}">
                <a16:creationId xmlns:a16="http://schemas.microsoft.com/office/drawing/2014/main" id="{6094DC95-E76C-923C-0483-F29961C1220C}"/>
              </a:ext>
            </a:extLst>
          </p:cNvPr>
          <p:cNvSpPr txBox="1"/>
          <p:nvPr/>
        </p:nvSpPr>
        <p:spPr>
          <a:xfrm>
            <a:off x="695325" y="5215661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DVORAK</a:t>
            </a:r>
          </a:p>
        </p:txBody>
      </p:sp>
      <p:sp>
        <p:nvSpPr>
          <p:cNvPr id="15" name="Textfeld 9">
            <a:extLst>
              <a:ext uri="{FF2B5EF4-FFF2-40B4-BE49-F238E27FC236}">
                <a16:creationId xmlns:a16="http://schemas.microsoft.com/office/drawing/2014/main" id="{FB45283D-65D6-E6A6-4253-8E7ACF30E6DF}"/>
              </a:ext>
            </a:extLst>
          </p:cNvPr>
          <p:cNvSpPr txBox="1"/>
          <p:nvPr/>
        </p:nvSpPr>
        <p:spPr>
          <a:xfrm>
            <a:off x="695325" y="3378255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QWERTY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74A0928-CED6-5576-CC76-D4F0601B59AF}"/>
              </a:ext>
            </a:extLst>
          </p:cNvPr>
          <p:cNvSpPr/>
          <p:nvPr/>
        </p:nvSpPr>
        <p:spPr>
          <a:xfrm rot="20922187">
            <a:off x="8302306" y="5275509"/>
            <a:ext cx="3706238" cy="625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3 </a:t>
            </a:r>
            <a:r>
              <a:rPr lang="de-DE" sz="2400" dirty="0" err="1">
                <a:solidFill>
                  <a:schemeClr val="bg1"/>
                </a:solidFill>
              </a:rPr>
              <a:t>months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training</a:t>
            </a:r>
            <a:r>
              <a:rPr lang="de-DE" sz="24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374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56720-E267-C068-3FA2-E72A3820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Inventing</a:t>
            </a:r>
            <a:r>
              <a:rPr lang="de-DE" dirty="0"/>
              <a:t> </a:t>
            </a:r>
            <a:r>
              <a:rPr lang="de-DE" dirty="0" err="1"/>
              <a:t>Swipe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D518AE9-F00A-917F-9EA2-144E78FE05B2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AB383F-0CE1-3C0F-1C11-B9959807EF0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CC71E2-60AC-FC18-4C58-5CE106AEA5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434F728-B305-6358-F83C-C1D3CDF0A72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imagine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invented</a:t>
            </a:r>
            <a:r>
              <a:rPr lang="de-DE" dirty="0"/>
              <a:t> a </a:t>
            </a:r>
            <a:r>
              <a:rPr lang="de-DE" dirty="0" err="1"/>
              <a:t>gesture-based</a:t>
            </a:r>
            <a:r>
              <a:rPr lang="de-DE" dirty="0"/>
              <a:t> </a:t>
            </a:r>
            <a:r>
              <a:rPr lang="de-DE" dirty="0" err="1"/>
              <a:t>typing</a:t>
            </a:r>
            <a:r>
              <a:rPr lang="de-DE" dirty="0"/>
              <a:t> </a:t>
            </a:r>
            <a:r>
              <a:rPr lang="de-DE" dirty="0" err="1"/>
              <a:t>technique</a:t>
            </a:r>
            <a:r>
              <a:rPr lang="de-DE" dirty="0"/>
              <a:t> and </a:t>
            </a:r>
            <a:r>
              <a:rPr lang="de-DE" dirty="0" err="1"/>
              <a:t>call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SWIPE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E2FF009-2D9B-5AB2-FAA7-9E7D5455EAFB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https://www.youtube.com/watch?app=desktop&amp;v=1dr068gL03g</a:t>
            </a:r>
            <a:endParaRPr lang="de-DE" dirty="0"/>
          </a:p>
          <a:p>
            <a:r>
              <a:rPr lang="de-DE" dirty="0">
                <a:hlinkClick r:id="rId3"/>
              </a:rPr>
              <a:t>https://www.engadget.com/2019-06-03-apple-ios-13-quickpath-swipe-keyboard.html</a:t>
            </a:r>
            <a:r>
              <a:rPr lang="de-DE" dirty="0"/>
              <a:t> </a:t>
            </a:r>
          </a:p>
        </p:txBody>
      </p:sp>
      <p:pic>
        <p:nvPicPr>
          <p:cNvPr id="2050" name="Picture 2" descr="iPhone, Android Keyboards to Speed Up Typing - YouTube">
            <a:extLst>
              <a:ext uri="{FF2B5EF4-FFF2-40B4-BE49-F238E27FC236}">
                <a16:creationId xmlns:a16="http://schemas.microsoft.com/office/drawing/2014/main" id="{2EA8CB5B-E0FF-84FF-1CB6-2B03DBE96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076449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pple is finally adding swipe typing to its iOS keyboard">
            <a:extLst>
              <a:ext uri="{FF2B5EF4-FFF2-40B4-BE49-F238E27FC236}">
                <a16:creationId xmlns:a16="http://schemas.microsoft.com/office/drawing/2014/main" id="{730FD081-26F4-76C3-FBC3-96E39D00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3" y="2076447"/>
            <a:ext cx="583659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093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6D1E0-FE6A-5090-E54D-3108CCDB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Inventing</a:t>
            </a:r>
            <a:r>
              <a:rPr lang="de-DE" dirty="0"/>
              <a:t> </a:t>
            </a:r>
            <a:r>
              <a:rPr lang="de-DE" dirty="0" err="1"/>
              <a:t>Swipe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28F5D0-6E3A-5AC8-5499-422C951B9D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A1A97F-00E9-8B16-03A1-3F87FC76C6C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03B4FC6-B5B8-73EF-AA0F-564793AB2C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E3A4248-175A-0C5D-8A1F-7FA551D7ED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1518" y="1449388"/>
            <a:ext cx="10801350" cy="4679950"/>
          </a:xfrm>
        </p:spPr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promising. But: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real </a:t>
            </a:r>
            <a:r>
              <a:rPr lang="de-DE" dirty="0" err="1"/>
              <a:t>participants</a:t>
            </a:r>
            <a:r>
              <a:rPr lang="de-DE" dirty="0"/>
              <a:t>?</a:t>
            </a:r>
          </a:p>
        </p:txBody>
      </p:sp>
      <p:pic>
        <p:nvPicPr>
          <p:cNvPr id="8196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58EED616-612A-FA92-5332-ACDB7676A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2568739" y="2210264"/>
            <a:ext cx="3834611" cy="15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A1EA329F-52D2-117A-4710-2FCF64B96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2603615" y="3946026"/>
            <a:ext cx="3834611" cy="15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1118B6F4-FF33-AD43-117E-FEB9782E5A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599771"/>
              </p:ext>
            </p:extLst>
          </p:nvPr>
        </p:nvGraphicFramePr>
        <p:xfrm>
          <a:off x="7014058" y="2179179"/>
          <a:ext cx="3487903" cy="3500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9CC7921C-2E22-5A78-17DC-181A229EAF77}"/>
              </a:ext>
            </a:extLst>
          </p:cNvPr>
          <p:cNvSpPr/>
          <p:nvPr/>
        </p:nvSpPr>
        <p:spPr>
          <a:xfrm>
            <a:off x="3637001" y="2508056"/>
            <a:ext cx="2426459" cy="458104"/>
          </a:xfrm>
          <a:custGeom>
            <a:avLst/>
            <a:gdLst>
              <a:gd name="connsiteX0" fmla="*/ 1389305 w 2426459"/>
              <a:gd name="connsiteY0" fmla="*/ 458104 h 458104"/>
              <a:gd name="connsiteX1" fmla="*/ 932105 w 2426459"/>
              <a:gd name="connsiteY1" fmla="*/ 313324 h 458104"/>
              <a:gd name="connsiteX2" fmla="*/ 162485 w 2426459"/>
              <a:gd name="connsiteY2" fmla="*/ 39004 h 458104"/>
              <a:gd name="connsiteX3" fmla="*/ 40565 w 2426459"/>
              <a:gd name="connsiteY3" fmla="*/ 8524 h 458104"/>
              <a:gd name="connsiteX4" fmla="*/ 2465 w 2426459"/>
              <a:gd name="connsiteY4" fmla="*/ 904 h 458104"/>
              <a:gd name="connsiteX5" fmla="*/ 116765 w 2426459"/>
              <a:gd name="connsiteY5" fmla="*/ 31384 h 458104"/>
              <a:gd name="connsiteX6" fmla="*/ 505385 w 2426459"/>
              <a:gd name="connsiteY6" fmla="*/ 145684 h 458104"/>
              <a:gd name="connsiteX7" fmla="*/ 1564565 w 2426459"/>
              <a:gd name="connsiteY7" fmla="*/ 313324 h 458104"/>
              <a:gd name="connsiteX8" fmla="*/ 1899845 w 2426459"/>
              <a:gd name="connsiteY8" fmla="*/ 343804 h 458104"/>
              <a:gd name="connsiteX9" fmla="*/ 2418005 w 2426459"/>
              <a:gd name="connsiteY9" fmla="*/ 404764 h 458104"/>
              <a:gd name="connsiteX10" fmla="*/ 2425625 w 2426459"/>
              <a:gd name="connsiteY10" fmla="*/ 351424 h 458104"/>
              <a:gd name="connsiteX11" fmla="*/ 2326565 w 2426459"/>
              <a:gd name="connsiteY11" fmla="*/ 122824 h 458104"/>
              <a:gd name="connsiteX12" fmla="*/ 2273225 w 2426459"/>
              <a:gd name="connsiteY12" fmla="*/ 23764 h 4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6459" h="458104">
                <a:moveTo>
                  <a:pt x="1389305" y="458104"/>
                </a:moveTo>
                <a:cubicBezTo>
                  <a:pt x="1093623" y="415864"/>
                  <a:pt x="1338085" y="464117"/>
                  <a:pt x="932105" y="313324"/>
                </a:cubicBezTo>
                <a:cubicBezTo>
                  <a:pt x="676798" y="218496"/>
                  <a:pt x="426702" y="105058"/>
                  <a:pt x="162485" y="39004"/>
                </a:cubicBezTo>
                <a:cubicBezTo>
                  <a:pt x="121845" y="28844"/>
                  <a:pt x="81642" y="16739"/>
                  <a:pt x="40565" y="8524"/>
                </a:cubicBezTo>
                <a:cubicBezTo>
                  <a:pt x="27865" y="5984"/>
                  <a:pt x="-9940" y="-2818"/>
                  <a:pt x="2465" y="904"/>
                </a:cubicBezTo>
                <a:cubicBezTo>
                  <a:pt x="40233" y="12235"/>
                  <a:pt x="78873" y="20476"/>
                  <a:pt x="116765" y="31384"/>
                </a:cubicBezTo>
                <a:cubicBezTo>
                  <a:pt x="246522" y="68738"/>
                  <a:pt x="373906" y="114935"/>
                  <a:pt x="505385" y="145684"/>
                </a:cubicBezTo>
                <a:cubicBezTo>
                  <a:pt x="908937" y="240063"/>
                  <a:pt x="1159140" y="269096"/>
                  <a:pt x="1564565" y="313324"/>
                </a:cubicBezTo>
                <a:cubicBezTo>
                  <a:pt x="1676124" y="325494"/>
                  <a:pt x="1788235" y="332112"/>
                  <a:pt x="1899845" y="343804"/>
                </a:cubicBezTo>
                <a:cubicBezTo>
                  <a:pt x="2255908" y="381106"/>
                  <a:pt x="2224855" y="377171"/>
                  <a:pt x="2418005" y="404764"/>
                </a:cubicBezTo>
                <a:cubicBezTo>
                  <a:pt x="2420545" y="386984"/>
                  <a:pt x="2429147" y="369036"/>
                  <a:pt x="2425625" y="351424"/>
                </a:cubicBezTo>
                <a:cubicBezTo>
                  <a:pt x="2417141" y="309002"/>
                  <a:pt x="2339531" y="147892"/>
                  <a:pt x="2326565" y="122824"/>
                </a:cubicBezTo>
                <a:cubicBezTo>
                  <a:pt x="2271945" y="17226"/>
                  <a:pt x="2273225" y="67532"/>
                  <a:pt x="2273225" y="23764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F725DBA4-9DAC-A607-0755-26FAD78A207F}"/>
              </a:ext>
            </a:extLst>
          </p:cNvPr>
          <p:cNvSpPr txBox="1"/>
          <p:nvPr/>
        </p:nvSpPr>
        <p:spPr>
          <a:xfrm>
            <a:off x="1684820" y="5397281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No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Textfeld 9">
            <a:extLst>
              <a:ext uri="{FF2B5EF4-FFF2-40B4-BE49-F238E27FC236}">
                <a16:creationId xmlns:a16="http://schemas.microsoft.com/office/drawing/2014/main" id="{2D978F0B-0F7D-D2C5-618A-A92B1483E049}"/>
              </a:ext>
            </a:extLst>
          </p:cNvPr>
          <p:cNvSpPr txBox="1"/>
          <p:nvPr/>
        </p:nvSpPr>
        <p:spPr>
          <a:xfrm>
            <a:off x="1684820" y="3559875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D2258A2-C0E4-B83D-2EF4-6D36D0848031}"/>
              </a:ext>
            </a:extLst>
          </p:cNvPr>
          <p:cNvSpPr/>
          <p:nvPr/>
        </p:nvSpPr>
        <p:spPr>
          <a:xfrm rot="20922187">
            <a:off x="9430802" y="4763935"/>
            <a:ext cx="2662928" cy="12666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bg1"/>
                </a:solidFill>
              </a:rPr>
              <a:t>30 </a:t>
            </a:r>
            <a:r>
              <a:rPr lang="de-DE" sz="2000" b="1" dirty="0" err="1">
                <a:solidFill>
                  <a:schemeClr val="bg1"/>
                </a:solidFill>
              </a:rPr>
              <a:t>minutes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training</a:t>
            </a:r>
            <a:r>
              <a:rPr lang="de-DE" sz="2000" b="1" dirty="0">
                <a:solidFill>
                  <a:schemeClr val="bg1"/>
                </a:solidFill>
              </a:rPr>
              <a:t>!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 err="1">
                <a:solidFill>
                  <a:schemeClr val="bg1"/>
                </a:solidFill>
              </a:rPr>
              <a:t>Let‘s</a:t>
            </a:r>
            <a:r>
              <a:rPr lang="de-DE" sz="2000" dirty="0">
                <a:solidFill>
                  <a:schemeClr val="bg1"/>
                </a:solidFill>
              </a:rPr>
              <a:t> do a </a:t>
            </a:r>
            <a:r>
              <a:rPr lang="de-DE" sz="2000" dirty="0" err="1">
                <a:solidFill>
                  <a:schemeClr val="bg1"/>
                </a:solidFill>
              </a:rPr>
              <a:t>test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with</a:t>
            </a:r>
            <a:r>
              <a:rPr lang="de-DE" sz="2000" dirty="0">
                <a:solidFill>
                  <a:schemeClr val="bg1"/>
                </a:solidFill>
              </a:rPr>
              <a:t> real </a:t>
            </a:r>
            <a:r>
              <a:rPr lang="de-DE" sz="2000" dirty="0" err="1">
                <a:solidFill>
                  <a:schemeClr val="bg1"/>
                </a:solidFill>
              </a:rPr>
              <a:t>participants</a:t>
            </a:r>
            <a:r>
              <a:rPr lang="de-DE" sz="20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2847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4E94F-9D29-A631-C83D-0BF845949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design an </a:t>
            </a:r>
            <a:r>
              <a:rPr lang="de-DE" dirty="0" err="1"/>
              <a:t>empirical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…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1F6E29-7184-543B-7E43-97FF500907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7A9E89-4DD5-8A75-7B74-7507D9434CF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21086EC-B77B-831F-5EFA-84E915206E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C172F18-3ECA-DF7D-A04C-B25F7F571BF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research question:</a:t>
            </a:r>
            <a:r>
              <a:rPr lang="en-US" b="1" dirty="0">
                <a:solidFill>
                  <a:schemeClr val="accent1"/>
                </a:solidFill>
              </a:rPr>
              <a:t> “Does Swipe improve the typing performance on touch displays (compared to a regular smartphone keyboard)?”</a:t>
            </a:r>
            <a:endParaRPr lang="de-DE" b="1" dirty="0">
              <a:solidFill>
                <a:schemeClr val="accent1"/>
              </a:solidFill>
            </a:endParaRPr>
          </a:p>
          <a:p>
            <a:r>
              <a:rPr lang="en-US" dirty="0"/>
              <a:t>Do we need a </a:t>
            </a:r>
            <a:r>
              <a:rPr lang="en-US" b="1" dirty="0">
                <a:solidFill>
                  <a:schemeClr val="accent1"/>
                </a:solidFill>
              </a:rPr>
              <a:t>qualitative or quantitative research method?</a:t>
            </a:r>
          </a:p>
          <a:p>
            <a:pPr lvl="1"/>
            <a:r>
              <a:rPr lang="en-US" dirty="0"/>
              <a:t>Quantitative because of three reasons: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We can measure performance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We can formulate a hypotheses</a:t>
            </a:r>
            <a:r>
              <a:rPr lang="en-US" dirty="0"/>
              <a:t>: </a:t>
            </a:r>
          </a:p>
          <a:p>
            <a:pPr lvl="3"/>
            <a:r>
              <a:rPr lang="en-US" dirty="0">
                <a:solidFill>
                  <a:schemeClr val="accent6"/>
                </a:solidFill>
              </a:rPr>
              <a:t>H1a: Swipe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improves</a:t>
            </a:r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the typing performance. </a:t>
            </a:r>
          </a:p>
          <a:p>
            <a:pPr lvl="2"/>
            <a:r>
              <a:rPr lang="en-US" dirty="0"/>
              <a:t>… and </a:t>
            </a:r>
            <a:r>
              <a:rPr lang="en-US" b="1" dirty="0">
                <a:solidFill>
                  <a:schemeClr val="accent1"/>
                </a:solidFill>
              </a:rPr>
              <a:t>we can falsify it </a:t>
            </a:r>
            <a:r>
              <a:rPr lang="en-US" dirty="0"/>
              <a:t>(the null hypothesis): 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H0a: Swipe does not improve the typing performance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/>
              <a:t> </a:t>
            </a:r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b="1" dirty="0">
                <a:solidFill>
                  <a:schemeClr val="accent1"/>
                </a:solidFill>
              </a:rPr>
              <a:t>a quantitative </a:t>
            </a:r>
            <a:r>
              <a:rPr lang="de-DE" b="1" dirty="0" err="1">
                <a:solidFill>
                  <a:schemeClr val="accent1"/>
                </a:solidFill>
              </a:rPr>
              <a:t>method</a:t>
            </a:r>
            <a:r>
              <a:rPr lang="de-DE" dirty="0"/>
              <a:t> and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b="1" dirty="0">
              <a:solidFill>
                <a:schemeClr val="accent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/>
              <a:t>We‘ll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, that qualitative </a:t>
            </a:r>
            <a:r>
              <a:rPr lang="en-US" dirty="0"/>
              <a:t>methods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great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, </a:t>
            </a:r>
            <a:r>
              <a:rPr lang="de-DE" dirty="0" err="1"/>
              <a:t>too</a:t>
            </a:r>
            <a:r>
              <a:rPr lang="de-DE" dirty="0"/>
              <a:t>.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757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83895-8E8A-E5A9-174C-0D6A11446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Swipe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Swipe</a:t>
            </a:r>
            <a:r>
              <a:rPr lang="de-DE" dirty="0"/>
              <a:t> – </a:t>
            </a:r>
            <a:r>
              <a:rPr lang="de-DE" dirty="0" err="1"/>
              <a:t>whats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198B330-9BD7-F363-0209-7B48874B8DB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E25A09-AD1E-6BB0-0C0D-F6825FDD821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667690-B764-C28B-0C1D-CF9C8076F32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8E14E87-6AB3-AA80-6A64-18A265376C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We are assuming that “better” = “more performance”, which is not necessarily true.</a:t>
            </a:r>
            <a:endParaRPr lang="de-DE" dirty="0"/>
          </a:p>
        </p:txBody>
      </p:sp>
      <p:pic>
        <p:nvPicPr>
          <p:cNvPr id="7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7863F859-B7E9-4519-D2F3-114DD14D3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6089735" y="2236924"/>
            <a:ext cx="3573000" cy="14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9">
            <a:extLst>
              <a:ext uri="{FF2B5EF4-FFF2-40B4-BE49-F238E27FC236}">
                <a16:creationId xmlns:a16="http://schemas.microsoft.com/office/drawing/2014/main" id="{4F572F3E-89ED-88ED-2075-C8AF9A5CCE31}"/>
              </a:ext>
            </a:extLst>
          </p:cNvPr>
          <p:cNvSpPr txBox="1"/>
          <p:nvPr/>
        </p:nvSpPr>
        <p:spPr>
          <a:xfrm>
            <a:off x="5988050" y="3593264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927DDB81-09EC-1C2C-7230-F68A8DAA560C}"/>
              </a:ext>
            </a:extLst>
          </p:cNvPr>
          <p:cNvSpPr/>
          <p:nvPr/>
        </p:nvSpPr>
        <p:spPr>
          <a:xfrm>
            <a:off x="6679665" y="2638334"/>
            <a:ext cx="2426459" cy="458104"/>
          </a:xfrm>
          <a:custGeom>
            <a:avLst/>
            <a:gdLst>
              <a:gd name="connsiteX0" fmla="*/ 1389305 w 2426459"/>
              <a:gd name="connsiteY0" fmla="*/ 458104 h 458104"/>
              <a:gd name="connsiteX1" fmla="*/ 932105 w 2426459"/>
              <a:gd name="connsiteY1" fmla="*/ 313324 h 458104"/>
              <a:gd name="connsiteX2" fmla="*/ 162485 w 2426459"/>
              <a:gd name="connsiteY2" fmla="*/ 39004 h 458104"/>
              <a:gd name="connsiteX3" fmla="*/ 40565 w 2426459"/>
              <a:gd name="connsiteY3" fmla="*/ 8524 h 458104"/>
              <a:gd name="connsiteX4" fmla="*/ 2465 w 2426459"/>
              <a:gd name="connsiteY4" fmla="*/ 904 h 458104"/>
              <a:gd name="connsiteX5" fmla="*/ 116765 w 2426459"/>
              <a:gd name="connsiteY5" fmla="*/ 31384 h 458104"/>
              <a:gd name="connsiteX6" fmla="*/ 505385 w 2426459"/>
              <a:gd name="connsiteY6" fmla="*/ 145684 h 458104"/>
              <a:gd name="connsiteX7" fmla="*/ 1564565 w 2426459"/>
              <a:gd name="connsiteY7" fmla="*/ 313324 h 458104"/>
              <a:gd name="connsiteX8" fmla="*/ 1899845 w 2426459"/>
              <a:gd name="connsiteY8" fmla="*/ 343804 h 458104"/>
              <a:gd name="connsiteX9" fmla="*/ 2418005 w 2426459"/>
              <a:gd name="connsiteY9" fmla="*/ 404764 h 458104"/>
              <a:gd name="connsiteX10" fmla="*/ 2425625 w 2426459"/>
              <a:gd name="connsiteY10" fmla="*/ 351424 h 458104"/>
              <a:gd name="connsiteX11" fmla="*/ 2326565 w 2426459"/>
              <a:gd name="connsiteY11" fmla="*/ 122824 h 458104"/>
              <a:gd name="connsiteX12" fmla="*/ 2273225 w 2426459"/>
              <a:gd name="connsiteY12" fmla="*/ 23764 h 4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6459" h="458104">
                <a:moveTo>
                  <a:pt x="1389305" y="458104"/>
                </a:moveTo>
                <a:cubicBezTo>
                  <a:pt x="1093623" y="415864"/>
                  <a:pt x="1338085" y="464117"/>
                  <a:pt x="932105" y="313324"/>
                </a:cubicBezTo>
                <a:cubicBezTo>
                  <a:pt x="676798" y="218496"/>
                  <a:pt x="426702" y="105058"/>
                  <a:pt x="162485" y="39004"/>
                </a:cubicBezTo>
                <a:cubicBezTo>
                  <a:pt x="121845" y="28844"/>
                  <a:pt x="81642" y="16739"/>
                  <a:pt x="40565" y="8524"/>
                </a:cubicBezTo>
                <a:cubicBezTo>
                  <a:pt x="27865" y="5984"/>
                  <a:pt x="-9940" y="-2818"/>
                  <a:pt x="2465" y="904"/>
                </a:cubicBezTo>
                <a:cubicBezTo>
                  <a:pt x="40233" y="12235"/>
                  <a:pt x="78873" y="20476"/>
                  <a:pt x="116765" y="31384"/>
                </a:cubicBezTo>
                <a:cubicBezTo>
                  <a:pt x="246522" y="68738"/>
                  <a:pt x="373906" y="114935"/>
                  <a:pt x="505385" y="145684"/>
                </a:cubicBezTo>
                <a:cubicBezTo>
                  <a:pt x="908937" y="240063"/>
                  <a:pt x="1159140" y="269096"/>
                  <a:pt x="1564565" y="313324"/>
                </a:cubicBezTo>
                <a:cubicBezTo>
                  <a:pt x="1676124" y="325494"/>
                  <a:pt x="1788235" y="332112"/>
                  <a:pt x="1899845" y="343804"/>
                </a:cubicBezTo>
                <a:cubicBezTo>
                  <a:pt x="2255908" y="381106"/>
                  <a:pt x="2224855" y="377171"/>
                  <a:pt x="2418005" y="404764"/>
                </a:cubicBezTo>
                <a:cubicBezTo>
                  <a:pt x="2420545" y="386984"/>
                  <a:pt x="2429147" y="369036"/>
                  <a:pt x="2425625" y="351424"/>
                </a:cubicBezTo>
                <a:cubicBezTo>
                  <a:pt x="2417141" y="309002"/>
                  <a:pt x="2339531" y="147892"/>
                  <a:pt x="2326565" y="122824"/>
                </a:cubicBezTo>
                <a:cubicBezTo>
                  <a:pt x="2271945" y="17226"/>
                  <a:pt x="2273225" y="67532"/>
                  <a:pt x="2273225" y="23764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7A48E9E8-99FA-F2A2-971C-DD52CC014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2242112" y="2231796"/>
            <a:ext cx="3569307" cy="143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9">
            <a:extLst>
              <a:ext uri="{FF2B5EF4-FFF2-40B4-BE49-F238E27FC236}">
                <a16:creationId xmlns:a16="http://schemas.microsoft.com/office/drawing/2014/main" id="{12AE2783-15A5-1ACA-9E1D-3B9B3A8734AE}"/>
              </a:ext>
            </a:extLst>
          </p:cNvPr>
          <p:cNvSpPr txBox="1"/>
          <p:nvPr/>
        </p:nvSpPr>
        <p:spPr>
          <a:xfrm>
            <a:off x="2167723" y="3657969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No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feld 9">
            <a:extLst>
              <a:ext uri="{FF2B5EF4-FFF2-40B4-BE49-F238E27FC236}">
                <a16:creationId xmlns:a16="http://schemas.microsoft.com/office/drawing/2014/main" id="{44341FAA-8293-1A49-FA3F-ED849C4D2818}"/>
              </a:ext>
            </a:extLst>
          </p:cNvPr>
          <p:cNvSpPr txBox="1"/>
          <p:nvPr/>
        </p:nvSpPr>
        <p:spPr>
          <a:xfrm>
            <a:off x="6089735" y="4528068"/>
            <a:ext cx="3573000" cy="880544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factor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change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3" name="Textfeld 9">
            <a:extLst>
              <a:ext uri="{FF2B5EF4-FFF2-40B4-BE49-F238E27FC236}">
                <a16:creationId xmlns:a16="http://schemas.microsoft.com/office/drawing/2014/main" id="{32DCBF79-A826-3818-841A-8B9B038B740E}"/>
              </a:ext>
            </a:extLst>
          </p:cNvPr>
          <p:cNvSpPr txBox="1"/>
          <p:nvPr/>
        </p:nvSpPr>
        <p:spPr>
          <a:xfrm>
            <a:off x="2238419" y="4528068"/>
            <a:ext cx="3573000" cy="880544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standard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or</a:t>
            </a:r>
            <a:r>
              <a:rPr lang="de-DE" sz="2000" dirty="0">
                <a:solidFill>
                  <a:schemeClr val="bg1"/>
                </a:solidFill>
              </a:rPr>
              <a:t> „</a:t>
            </a:r>
            <a:r>
              <a:rPr lang="de-DE" sz="2000" dirty="0" err="1">
                <a:solidFill>
                  <a:schemeClr val="bg1"/>
                </a:solidFill>
              </a:rPr>
              <a:t>control</a:t>
            </a:r>
            <a:r>
              <a:rPr lang="de-DE" sz="2000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7977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E39F653-3028-4DB3-2D3A-5B35B8FB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Quantitative Studies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3F0F37-FDC1-D59D-5357-302F420686C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2EF0C8-6271-F721-AC41-52EF4CF4B19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41F95E9-0DD1-1F8F-36BE-A453A7318B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D6AEBA5-4EFD-9ACE-DDE2-B8E4379FF8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The </a:t>
            </a:r>
            <a:r>
              <a:rPr lang="de-DE" b="1" dirty="0" err="1">
                <a:solidFill>
                  <a:schemeClr val="accent1"/>
                </a:solidFill>
              </a:rPr>
              <a:t>factor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you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change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is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the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>
                <a:solidFill>
                  <a:srgbClr val="C00000"/>
                </a:solidFill>
              </a:rPr>
              <a:t>Independent Variable</a:t>
            </a:r>
          </a:p>
          <a:p>
            <a:pPr lvl="1"/>
            <a:r>
              <a:rPr lang="de-DE" b="1" dirty="0">
                <a:solidFill>
                  <a:srgbClr val="C00000"/>
                </a:solidFill>
              </a:rPr>
              <a:t>STORKS		= SWIPE</a:t>
            </a:r>
          </a:p>
          <a:p>
            <a:pPr marL="556038" lvl="2" indent="0">
              <a:buNone/>
            </a:pPr>
            <a:r>
              <a:rPr lang="de-DE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Control Group	= </a:t>
            </a:r>
            <a:r>
              <a:rPr lang="de-DE" b="1" i="1" dirty="0" err="1">
                <a:solidFill>
                  <a:schemeClr val="accent4"/>
                </a:solidFill>
              </a:rPr>
              <a:t>No</a:t>
            </a:r>
            <a:r>
              <a:rPr lang="de-DE" b="1" i="1" dirty="0">
                <a:solidFill>
                  <a:schemeClr val="accent4"/>
                </a:solidFill>
              </a:rPr>
              <a:t> </a:t>
            </a:r>
            <a:r>
              <a:rPr lang="de-DE" b="1" i="1" dirty="0" err="1">
                <a:solidFill>
                  <a:schemeClr val="accent4"/>
                </a:solidFill>
              </a:rPr>
              <a:t>Swipe</a:t>
            </a:r>
            <a:r>
              <a:rPr lang="de-DE" b="1" i="1" dirty="0">
                <a:solidFill>
                  <a:schemeClr val="accent4"/>
                </a:solidFill>
              </a:rPr>
              <a:t> (normal </a:t>
            </a:r>
            <a:r>
              <a:rPr lang="de-DE" b="1" i="1" dirty="0" err="1">
                <a:solidFill>
                  <a:schemeClr val="accent4"/>
                </a:solidFill>
              </a:rPr>
              <a:t>keyboard</a:t>
            </a:r>
            <a:r>
              <a:rPr lang="de-DE" b="1" i="1" dirty="0">
                <a:solidFill>
                  <a:schemeClr val="accent4"/>
                </a:solidFill>
              </a:rPr>
              <a:t>)</a:t>
            </a:r>
          </a:p>
          <a:p>
            <a:pPr marL="556038" lvl="2" indent="0">
              <a:buNone/>
            </a:pPr>
            <a:r>
              <a:rPr lang="de-DE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Test Group		= </a:t>
            </a:r>
            <a:r>
              <a:rPr lang="de-DE" b="1" i="1" dirty="0" err="1">
                <a:solidFill>
                  <a:schemeClr val="accent4"/>
                </a:solidFill>
              </a:rPr>
              <a:t>Swipe</a:t>
            </a:r>
            <a:r>
              <a:rPr lang="de-DE" b="1" i="1" dirty="0">
                <a:solidFill>
                  <a:schemeClr val="accent4"/>
                </a:solidFill>
              </a:rPr>
              <a:t> (</a:t>
            </a:r>
            <a:r>
              <a:rPr lang="de-DE" b="1" i="1" dirty="0" err="1">
                <a:solidFill>
                  <a:schemeClr val="accent4"/>
                </a:solidFill>
              </a:rPr>
              <a:t>our</a:t>
            </a:r>
            <a:r>
              <a:rPr lang="de-DE" b="1" i="1" dirty="0">
                <a:solidFill>
                  <a:schemeClr val="accent4"/>
                </a:solidFill>
              </a:rPr>
              <a:t> </a:t>
            </a:r>
            <a:r>
              <a:rPr lang="de-DE" b="1" i="1" dirty="0" err="1">
                <a:solidFill>
                  <a:schemeClr val="accent4"/>
                </a:solidFill>
              </a:rPr>
              <a:t>technique</a:t>
            </a:r>
            <a:r>
              <a:rPr lang="de-DE" b="1" i="1" dirty="0">
                <a:solidFill>
                  <a:schemeClr val="accent4"/>
                </a:solidFill>
              </a:rPr>
              <a:t>)</a:t>
            </a:r>
          </a:p>
          <a:p>
            <a:r>
              <a:rPr lang="de-DE" b="1" dirty="0" err="1">
                <a:solidFill>
                  <a:schemeClr val="accent1"/>
                </a:solidFill>
              </a:rPr>
              <a:t>Your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measure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is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the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6"/>
                </a:solidFill>
              </a:rPr>
              <a:t>Dependent</a:t>
            </a:r>
            <a:r>
              <a:rPr lang="de-DE" b="1" dirty="0">
                <a:solidFill>
                  <a:schemeClr val="accent6"/>
                </a:solidFill>
              </a:rPr>
              <a:t> Variable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Births</a:t>
            </a:r>
            <a:r>
              <a:rPr lang="de-DE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per </a:t>
            </a:r>
            <a:r>
              <a:rPr lang="de-DE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year</a:t>
            </a:r>
            <a:r>
              <a:rPr lang="de-DE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	= </a:t>
            </a:r>
            <a:r>
              <a:rPr lang="de-DE" b="1" dirty="0">
                <a:solidFill>
                  <a:schemeClr val="accent6"/>
                </a:solidFill>
              </a:rPr>
              <a:t>Words per </a:t>
            </a:r>
            <a:r>
              <a:rPr lang="de-DE" b="1" dirty="0" err="1">
                <a:solidFill>
                  <a:schemeClr val="accent6"/>
                </a:solidFill>
              </a:rPr>
              <a:t>minute</a:t>
            </a:r>
            <a:r>
              <a:rPr lang="de-DE" b="1" dirty="0">
                <a:solidFill>
                  <a:schemeClr val="accent6"/>
                </a:solidFill>
              </a:rPr>
              <a:t> (WPM)</a:t>
            </a:r>
          </a:p>
          <a:p>
            <a:r>
              <a:rPr lang="en-US" dirty="0"/>
              <a:t>But how can we ensure that only that factor is affecting our experiment?</a:t>
            </a:r>
          </a:p>
          <a:p>
            <a:pPr lvl="1"/>
            <a:r>
              <a:rPr lang="en-US" dirty="0"/>
              <a:t>By keeping all other factors in our experiment stable, but is that possible?</a:t>
            </a:r>
          </a:p>
          <a:p>
            <a:pPr lvl="1"/>
            <a:r>
              <a:rPr lang="en-US" dirty="0"/>
              <a:t>No.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</a:rPr>
              <a:t>Confounds</a:t>
            </a:r>
            <a:r>
              <a:rPr lang="de-DE" dirty="0"/>
              <a:t> that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and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distort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. 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Environment, weather, training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, individual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differences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,…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67F072C-74D6-EFC9-100D-D56DED1C8FBD}"/>
              </a:ext>
            </a:extLst>
          </p:cNvPr>
          <p:cNvSpPr txBox="1"/>
          <p:nvPr/>
        </p:nvSpPr>
        <p:spPr>
          <a:xfrm>
            <a:off x="6732106" y="1831612"/>
            <a:ext cx="530431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The Independent Variable</a:t>
            </a:r>
            <a:endParaRPr lang="de-DE" sz="2800" dirty="0">
              <a:solidFill>
                <a:schemeClr val="bg1"/>
              </a:solidFill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C5E93CA1-16B8-CD8B-80B9-B3FA2693335A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5526158" y="2093222"/>
            <a:ext cx="120594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F5A6AED4-5162-4AA8-D674-58F2AFEA2446}"/>
              </a:ext>
            </a:extLst>
          </p:cNvPr>
          <p:cNvSpPr txBox="1"/>
          <p:nvPr/>
        </p:nvSpPr>
        <p:spPr>
          <a:xfrm>
            <a:off x="7887254" y="2475446"/>
            <a:ext cx="40860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?</a:t>
            </a:r>
            <a:endParaRPr lang="de-DE" sz="2800" dirty="0">
              <a:solidFill>
                <a:schemeClr val="bg1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DF9ECA3E-A730-EB60-3526-52BAC002CD52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681305" y="2543492"/>
            <a:ext cx="1205949" cy="193564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1F4E8E9A-460B-9F2D-E921-1E9398ED9A61}"/>
              </a:ext>
            </a:extLst>
          </p:cNvPr>
          <p:cNvSpPr txBox="1"/>
          <p:nvPr/>
        </p:nvSpPr>
        <p:spPr>
          <a:xfrm>
            <a:off x="7887254" y="3521886"/>
            <a:ext cx="4149172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The </a:t>
            </a:r>
            <a:r>
              <a:rPr lang="de-DE" sz="2800" b="1" dirty="0" err="1">
                <a:solidFill>
                  <a:schemeClr val="bg1"/>
                </a:solidFill>
              </a:rPr>
              <a:t>Dependent</a:t>
            </a:r>
            <a:r>
              <a:rPr lang="de-DE" sz="2800" b="1" dirty="0">
                <a:solidFill>
                  <a:schemeClr val="bg1"/>
                </a:solidFill>
              </a:rPr>
              <a:t> Variable</a:t>
            </a:r>
            <a:endParaRPr lang="de-DE" sz="2800" dirty="0">
              <a:solidFill>
                <a:schemeClr val="bg1"/>
              </a:solidFill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A6A7F4DF-9C11-ABAA-F870-C170D0CE885B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681305" y="3783496"/>
            <a:ext cx="1205949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544DEF0B-311C-83ED-2C79-66F8FE0CF716}"/>
              </a:ext>
            </a:extLst>
          </p:cNvPr>
          <p:cNvSpPr txBox="1"/>
          <p:nvPr/>
        </p:nvSpPr>
        <p:spPr>
          <a:xfrm>
            <a:off x="8242332" y="5212160"/>
            <a:ext cx="379409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The </a:t>
            </a:r>
            <a:r>
              <a:rPr lang="de-DE" sz="2800" b="1" dirty="0" err="1">
                <a:solidFill>
                  <a:schemeClr val="bg1"/>
                </a:solidFill>
              </a:rPr>
              <a:t>Confounds</a:t>
            </a:r>
            <a:endParaRPr lang="de-DE" sz="2800" dirty="0">
              <a:solidFill>
                <a:schemeClr val="bg1"/>
              </a:solidFill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2AE78AB-5A09-6E41-8AFB-D32BE4811E3F}"/>
              </a:ext>
            </a:extLst>
          </p:cNvPr>
          <p:cNvCxnSpPr>
            <a:cxnSpLocks/>
          </p:cNvCxnSpPr>
          <p:nvPr/>
        </p:nvCxnSpPr>
        <p:spPr>
          <a:xfrm flipH="1">
            <a:off x="7515933" y="5473770"/>
            <a:ext cx="726400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B83D509A-76B2-A0D8-49A1-8F41BA83987B}"/>
              </a:ext>
            </a:extLst>
          </p:cNvPr>
          <p:cNvSpPr txBox="1"/>
          <p:nvPr/>
        </p:nvSpPr>
        <p:spPr>
          <a:xfrm>
            <a:off x="7887253" y="2475446"/>
            <a:ext cx="414917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The </a:t>
            </a:r>
            <a:r>
              <a:rPr lang="de-DE" sz="2800" b="1" dirty="0" err="1">
                <a:solidFill>
                  <a:schemeClr val="bg1"/>
                </a:solidFill>
              </a:rPr>
              <a:t>levels</a:t>
            </a:r>
            <a:r>
              <a:rPr lang="de-DE" sz="2800" b="1" dirty="0">
                <a:solidFill>
                  <a:schemeClr val="bg1"/>
                </a:solidFill>
              </a:rPr>
              <a:t> of </a:t>
            </a:r>
            <a:r>
              <a:rPr lang="de-DE" sz="2800" b="1" dirty="0" err="1">
                <a:solidFill>
                  <a:schemeClr val="bg1"/>
                </a:solidFill>
              </a:rPr>
              <a:t>the</a:t>
            </a:r>
            <a:r>
              <a:rPr lang="de-DE" sz="2800" b="1" dirty="0">
                <a:solidFill>
                  <a:schemeClr val="bg1"/>
                </a:solidFill>
              </a:rPr>
              <a:t> IV</a:t>
            </a:r>
            <a:endParaRPr lang="de-DE" sz="2800" dirty="0">
              <a:solidFill>
                <a:schemeClr val="bg1"/>
              </a:solidFill>
            </a:endParaRP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8B82E55A-4804-F637-06CE-4CC7B657A966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6147242" y="2737056"/>
            <a:ext cx="1740011" cy="18866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0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5" grpId="0" animBg="1"/>
      <p:bldP spid="18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EFDFC6-464C-35A4-D7DE-39703C8C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Independent Variables (IV) and </a:t>
            </a:r>
            <a:r>
              <a:rPr lang="de-DE" dirty="0" err="1"/>
              <a:t>their</a:t>
            </a:r>
            <a:r>
              <a:rPr lang="de-DE" dirty="0"/>
              <a:t> Levels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D8ED8CD-FFFD-58E4-7202-DB5E52D174F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A13710-E6C0-686B-75B7-ED653B8E1B4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6A02A7-9220-7138-C72A-A6F60E1879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E8C6885-403A-37D2-89B1-3BEBEBDFEB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An IV (</a:t>
            </a:r>
            <a:r>
              <a:rPr lang="de-DE" dirty="0" err="1"/>
              <a:t>here</a:t>
            </a:r>
            <a:r>
              <a:rPr lang="de-DE" dirty="0"/>
              <a:t>: SWIPE) </a:t>
            </a:r>
            <a:r>
              <a:rPr lang="de-DE" dirty="0" err="1"/>
              <a:t>must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b="1" dirty="0">
                <a:solidFill>
                  <a:schemeClr val="accent1"/>
                </a:solidFill>
              </a:rPr>
              <a:t>at least 2 </a:t>
            </a:r>
            <a:r>
              <a:rPr lang="de-DE" b="1" dirty="0" err="1">
                <a:solidFill>
                  <a:schemeClr val="accent1"/>
                </a:solidFill>
              </a:rPr>
              <a:t>levels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/>
              <a:t>that 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b="1" dirty="0">
                <a:solidFill>
                  <a:schemeClr val="accent1"/>
                </a:solidFill>
              </a:rPr>
              <a:t>to </a:t>
            </a:r>
            <a:r>
              <a:rPr lang="de-DE" b="1" dirty="0" err="1">
                <a:solidFill>
                  <a:schemeClr val="accent1"/>
                </a:solidFill>
              </a:rPr>
              <a:t>control</a:t>
            </a:r>
            <a:r>
              <a:rPr lang="de-DE" b="1" dirty="0">
                <a:solidFill>
                  <a:schemeClr val="accent1"/>
                </a:solidFill>
              </a:rPr>
              <a:t> that </a:t>
            </a:r>
            <a:r>
              <a:rPr lang="de-DE" b="1" dirty="0" err="1">
                <a:solidFill>
                  <a:schemeClr val="accent1"/>
                </a:solidFill>
              </a:rPr>
              <a:t>factor</a:t>
            </a:r>
            <a:endParaRPr lang="de-DE" b="1" dirty="0">
              <a:solidFill>
                <a:schemeClr val="accent1"/>
              </a:solidFill>
            </a:endParaRPr>
          </a:p>
          <a:p>
            <a:pPr lvl="1">
              <a:tabLst>
                <a:tab pos="360363" algn="l"/>
              </a:tabLst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. 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called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</a:t>
            </a:r>
            <a:r>
              <a:rPr lang="de-DE" dirty="0" err="1"/>
              <a:t>independent</a:t>
            </a:r>
            <a:r>
              <a:rPr lang="de-DE" dirty="0"/>
              <a:t>“ variable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/>
              <a:t>Levels </a:t>
            </a:r>
            <a:r>
              <a:rPr lang="de-DE" dirty="0" err="1"/>
              <a:t>are</a:t>
            </a:r>
            <a:r>
              <a:rPr lang="de-DE" dirty="0"/>
              <a:t> (nominal) </a:t>
            </a:r>
            <a:r>
              <a:rPr lang="de-DE" dirty="0" err="1"/>
              <a:t>categories</a:t>
            </a:r>
            <a:r>
              <a:rPr lang="de-DE" dirty="0"/>
              <a:t>: e.g., </a:t>
            </a:r>
            <a:r>
              <a:rPr lang="de-DE" i="1" dirty="0" err="1">
                <a:solidFill>
                  <a:schemeClr val="accent4"/>
                </a:solidFill>
              </a:rPr>
              <a:t>No</a:t>
            </a:r>
            <a:r>
              <a:rPr lang="de-DE" i="1" dirty="0">
                <a:solidFill>
                  <a:schemeClr val="accent4"/>
                </a:solidFill>
              </a:rPr>
              <a:t> </a:t>
            </a:r>
            <a:r>
              <a:rPr lang="de-DE" i="1" dirty="0" err="1">
                <a:solidFill>
                  <a:schemeClr val="accent4"/>
                </a:solidFill>
              </a:rPr>
              <a:t>Swipe</a:t>
            </a:r>
            <a:r>
              <a:rPr lang="de-DE" i="1" dirty="0">
                <a:solidFill>
                  <a:schemeClr val="accent4"/>
                </a:solidFill>
              </a:rPr>
              <a:t> (normal)</a:t>
            </a:r>
            <a:r>
              <a:rPr lang="de-DE" dirty="0"/>
              <a:t>, </a:t>
            </a:r>
            <a:r>
              <a:rPr lang="de-DE" i="1" dirty="0" err="1">
                <a:solidFill>
                  <a:schemeClr val="accent4"/>
                </a:solidFill>
              </a:rPr>
              <a:t>Swipe</a:t>
            </a:r>
            <a:r>
              <a:rPr lang="de-DE" i="1" dirty="0">
                <a:solidFill>
                  <a:schemeClr val="accent4"/>
                </a:solidFill>
              </a:rPr>
              <a:t> (</a:t>
            </a:r>
            <a:r>
              <a:rPr lang="de-DE" i="1" dirty="0" err="1">
                <a:solidFill>
                  <a:schemeClr val="accent4"/>
                </a:solidFill>
              </a:rPr>
              <a:t>our</a:t>
            </a:r>
            <a:r>
              <a:rPr lang="de-DE" i="1" dirty="0">
                <a:solidFill>
                  <a:schemeClr val="accent4"/>
                </a:solidFill>
              </a:rPr>
              <a:t> </a:t>
            </a:r>
            <a:r>
              <a:rPr lang="de-DE" i="1" dirty="0" err="1">
                <a:solidFill>
                  <a:schemeClr val="accent4"/>
                </a:solidFill>
              </a:rPr>
              <a:t>awesome</a:t>
            </a:r>
            <a:r>
              <a:rPr lang="de-DE" i="1" dirty="0">
                <a:solidFill>
                  <a:schemeClr val="accent4"/>
                </a:solidFill>
              </a:rPr>
              <a:t> </a:t>
            </a:r>
            <a:r>
              <a:rPr lang="de-DE" i="1" dirty="0" err="1">
                <a:solidFill>
                  <a:schemeClr val="accent4"/>
                </a:solidFill>
              </a:rPr>
              <a:t>technique</a:t>
            </a:r>
            <a:r>
              <a:rPr lang="de-DE" i="1" dirty="0">
                <a:solidFill>
                  <a:schemeClr val="accent4"/>
                </a:solidFill>
              </a:rPr>
              <a:t>)</a:t>
            </a:r>
            <a:endParaRPr lang="de-DE" dirty="0">
              <a:solidFill>
                <a:schemeClr val="accent4"/>
              </a:solidFill>
            </a:endParaRPr>
          </a:p>
          <a:p>
            <a:r>
              <a:rPr lang="de-DE" b="1" dirty="0" err="1">
                <a:solidFill>
                  <a:schemeClr val="accent1"/>
                </a:solidFill>
              </a:rPr>
              <a:t>We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must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assign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 err="1"/>
              <a:t>these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levels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/>
              <a:t>to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participants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do that, </a:t>
            </a:r>
            <a:r>
              <a:rPr lang="de-DE" dirty="0" err="1"/>
              <a:t>levels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1"/>
                </a:solidFill>
              </a:rPr>
              <a:t>conditions</a:t>
            </a:r>
            <a:endParaRPr lang="de-DE" b="1" dirty="0">
              <a:solidFill>
                <a:schemeClr val="accent1"/>
              </a:solidFill>
            </a:endParaRPr>
          </a:p>
          <a:p>
            <a:r>
              <a:rPr lang="en-US" dirty="0"/>
              <a:t>Either we assign participants…</a:t>
            </a:r>
            <a:endParaRPr lang="de-DE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randomly to only one level of the IV </a:t>
            </a:r>
            <a:r>
              <a:rPr lang="en-US" dirty="0"/>
              <a:t>(e.g., in A/B testing or medical treatments)</a:t>
            </a:r>
          </a:p>
          <a:p>
            <a:pPr marL="556038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This is called a </a:t>
            </a:r>
            <a:r>
              <a:rPr lang="en-US" b="1" dirty="0">
                <a:solidFill>
                  <a:schemeClr val="accent1"/>
                </a:solidFill>
              </a:rPr>
              <a:t>between-subject </a:t>
            </a:r>
            <a:r>
              <a:rPr lang="en-US" dirty="0"/>
              <a:t>(or between-groups) </a:t>
            </a:r>
            <a:r>
              <a:rPr lang="en-US" b="1" dirty="0">
                <a:solidFill>
                  <a:schemeClr val="accent1"/>
                </a:solidFill>
              </a:rPr>
              <a:t>variable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to each level of the IV </a:t>
            </a:r>
            <a:r>
              <a:rPr lang="en-US" dirty="0"/>
              <a:t>(e.g., in surveys or many lab studies)</a:t>
            </a:r>
            <a:endParaRPr lang="en-US" b="1" dirty="0">
              <a:solidFill>
                <a:schemeClr val="accent1"/>
              </a:solidFill>
            </a:endParaRPr>
          </a:p>
          <a:p>
            <a:pPr marL="556038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This is called a </a:t>
            </a:r>
            <a:r>
              <a:rPr lang="de-DE" b="1" dirty="0" err="1">
                <a:solidFill>
                  <a:schemeClr val="accent1"/>
                </a:solidFill>
              </a:rPr>
              <a:t>within-subject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/>
              <a:t>(or within-groups)</a:t>
            </a:r>
            <a:r>
              <a:rPr lang="en-US" b="1" dirty="0">
                <a:solidFill>
                  <a:schemeClr val="accent1"/>
                </a:solidFill>
              </a:rPr>
              <a:t> variable</a:t>
            </a:r>
            <a:endParaRPr lang="en-US" dirty="0"/>
          </a:p>
          <a:p>
            <a:pPr lvl="2"/>
            <a:r>
              <a:rPr lang="de-DE" dirty="0"/>
              <a:t>In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, </a:t>
            </a:r>
            <a:r>
              <a:rPr lang="de-DE" b="1" dirty="0" err="1">
                <a:solidFill>
                  <a:schemeClr val="accent1"/>
                </a:solidFill>
              </a:rPr>
              <a:t>within-subject</a:t>
            </a:r>
            <a:r>
              <a:rPr lang="de-DE" b="1" dirty="0">
                <a:solidFill>
                  <a:schemeClr val="accent1"/>
                </a:solidFill>
              </a:rPr>
              <a:t> IVs </a:t>
            </a:r>
            <a:r>
              <a:rPr lang="de-DE" b="1" dirty="0" err="1">
                <a:solidFill>
                  <a:schemeClr val="accent1"/>
                </a:solidFill>
              </a:rPr>
              <a:t>have</a:t>
            </a:r>
            <a:r>
              <a:rPr lang="de-DE" b="1" dirty="0">
                <a:solidFill>
                  <a:schemeClr val="accent1"/>
                </a:solidFill>
              </a:rPr>
              <a:t> indefinite </a:t>
            </a:r>
            <a:r>
              <a:rPr lang="de-DE" b="1" dirty="0" err="1">
                <a:solidFill>
                  <a:schemeClr val="accent1"/>
                </a:solidFill>
              </a:rPr>
              <a:t>levels</a:t>
            </a:r>
            <a:r>
              <a:rPr lang="de-DE" b="1" dirty="0">
                <a:solidFill>
                  <a:schemeClr val="accent1"/>
                </a:solidFill>
              </a:rPr>
              <a:t> and </a:t>
            </a:r>
            <a:r>
              <a:rPr lang="de-DE" b="1" dirty="0" err="1">
                <a:solidFill>
                  <a:schemeClr val="accent1"/>
                </a:solidFill>
              </a:rPr>
              <a:t>are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numeric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</a:p>
          <a:p>
            <a:pPr lvl="3"/>
            <a:r>
              <a:rPr lang="de-DE" dirty="0"/>
              <a:t>„</a:t>
            </a:r>
            <a:r>
              <a:rPr lang="de-DE" dirty="0" err="1"/>
              <a:t>number</a:t>
            </a:r>
            <a:r>
              <a:rPr lang="de-DE" dirty="0"/>
              <a:t> x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function</a:t>
            </a:r>
            <a:r>
              <a:rPr lang="de-DE" dirty="0"/>
              <a:t> of y“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13FE128-0F48-37A3-58A1-E1F9F82BD871}"/>
              </a:ext>
            </a:extLst>
          </p:cNvPr>
          <p:cNvSpPr txBox="1"/>
          <p:nvPr/>
        </p:nvSpPr>
        <p:spPr>
          <a:xfrm>
            <a:off x="7602774" y="2918681"/>
            <a:ext cx="28264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The </a:t>
            </a:r>
            <a:r>
              <a:rPr lang="de-DE" sz="2800" b="1" dirty="0" err="1">
                <a:solidFill>
                  <a:schemeClr val="bg1"/>
                </a:solidFill>
              </a:rPr>
              <a:t>Condition</a:t>
            </a:r>
            <a:endParaRPr lang="de-DE" sz="2800" dirty="0">
              <a:solidFill>
                <a:schemeClr val="bg1"/>
              </a:solidFill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ACC6274-C508-835D-C35B-410C27D6B9CC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396825" y="3180291"/>
            <a:ext cx="120594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1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3D281-2E10-D59F-540D-5305D7F6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Dependent</a:t>
            </a:r>
            <a:r>
              <a:rPr lang="de-DE" dirty="0"/>
              <a:t> Variable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C04AAC0-3E59-894B-7D75-2D70E21AF72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977EE7-FDA9-0129-7D23-8F3293E4685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C2B9F8-0AB8-BB73-E516-AE09A543662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C5C1176-762D-F6B1-0BE6-07E6B62B04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The </a:t>
            </a:r>
            <a:r>
              <a:rPr lang="de-DE" b="1" dirty="0" err="1">
                <a:solidFill>
                  <a:schemeClr val="accent1"/>
                </a:solidFill>
              </a:rPr>
              <a:t>thing</a:t>
            </a:r>
            <a:r>
              <a:rPr lang="de-DE" b="1" dirty="0">
                <a:solidFill>
                  <a:schemeClr val="accent1"/>
                </a:solidFill>
              </a:rPr>
              <a:t> that </a:t>
            </a:r>
            <a:r>
              <a:rPr lang="de-DE" b="1" dirty="0" err="1">
                <a:solidFill>
                  <a:schemeClr val="accent1"/>
                </a:solidFill>
              </a:rPr>
              <a:t>you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measure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/>
              <a:t>(</a:t>
            </a:r>
            <a:r>
              <a:rPr lang="de-DE" dirty="0" err="1"/>
              <a:t>typically</a:t>
            </a:r>
            <a:r>
              <a:rPr lang="de-DE" dirty="0"/>
              <a:t> a </a:t>
            </a:r>
            <a:r>
              <a:rPr lang="de-DE" dirty="0" err="1"/>
              <a:t>metric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stuff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count</a:t>
            </a:r>
            <a:r>
              <a:rPr lang="de-DE" dirty="0"/>
              <a:t>)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of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question</a:t>
            </a:r>
            <a:r>
              <a:rPr lang="de-DE" dirty="0"/>
              <a:t> and </a:t>
            </a:r>
            <a:r>
              <a:rPr lang="de-DE" dirty="0" err="1"/>
              <a:t>hypothesis</a:t>
            </a:r>
            <a:r>
              <a:rPr lang="de-DE" dirty="0"/>
              <a:t>: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/>
              <a:t>The </a:t>
            </a:r>
            <a:r>
              <a:rPr lang="de-DE" dirty="0" err="1"/>
              <a:t>reserach</a:t>
            </a:r>
            <a:r>
              <a:rPr lang="de-DE" dirty="0"/>
              <a:t> </a:t>
            </a:r>
            <a:r>
              <a:rPr lang="de-DE" dirty="0" err="1"/>
              <a:t>question</a:t>
            </a:r>
            <a:r>
              <a:rPr lang="de-DE" dirty="0"/>
              <a:t>: </a:t>
            </a:r>
            <a:r>
              <a:rPr lang="de-DE" b="1" dirty="0">
                <a:solidFill>
                  <a:schemeClr val="accent1"/>
                </a:solidFill>
              </a:rPr>
              <a:t>„</a:t>
            </a:r>
            <a:r>
              <a:rPr lang="en-US" b="1" dirty="0">
                <a:solidFill>
                  <a:schemeClr val="accent1"/>
                </a:solidFill>
              </a:rPr>
              <a:t>Does swipe improve the </a:t>
            </a:r>
            <a:r>
              <a:rPr lang="en-US" b="1" u="sng" dirty="0">
                <a:solidFill>
                  <a:schemeClr val="accent1"/>
                </a:solidFill>
              </a:rPr>
              <a:t>typing performance </a:t>
            </a:r>
            <a:r>
              <a:rPr lang="en-US" b="1" dirty="0">
                <a:solidFill>
                  <a:schemeClr val="accent1"/>
                </a:solidFill>
              </a:rPr>
              <a:t>on touch displays?”</a:t>
            </a:r>
            <a:endParaRPr lang="de-DE" b="1" dirty="0">
              <a:solidFill>
                <a:schemeClr val="accent1"/>
              </a:solidFill>
            </a:endParaRPr>
          </a:p>
          <a:p>
            <a:pPr lvl="2"/>
            <a:r>
              <a:rPr lang="de-DE" dirty="0">
                <a:solidFill>
                  <a:schemeClr val="accent6"/>
                </a:solidFill>
              </a:rPr>
              <a:t>H1a: „</a:t>
            </a:r>
            <a:r>
              <a:rPr lang="en-US" dirty="0">
                <a:solidFill>
                  <a:schemeClr val="accent6"/>
                </a:solidFill>
              </a:rPr>
              <a:t>Swipe improves the </a:t>
            </a:r>
            <a:r>
              <a:rPr lang="en-US" u="sng" dirty="0">
                <a:solidFill>
                  <a:schemeClr val="accent6"/>
                </a:solidFill>
              </a:rPr>
              <a:t>typing performance</a:t>
            </a:r>
            <a:r>
              <a:rPr lang="en-US" dirty="0">
                <a:solidFill>
                  <a:schemeClr val="accent6"/>
                </a:solidFill>
              </a:rPr>
              <a:t>.”</a:t>
            </a:r>
          </a:p>
          <a:p>
            <a:pPr lvl="2"/>
            <a:r>
              <a:rPr lang="de-DE" dirty="0">
                <a:solidFill>
                  <a:srgbClr val="FF0000"/>
                </a:solidFill>
              </a:rPr>
              <a:t>H0a: „</a:t>
            </a:r>
            <a:r>
              <a:rPr lang="en-US" dirty="0">
                <a:solidFill>
                  <a:srgbClr val="FF0000"/>
                </a:solidFill>
              </a:rPr>
              <a:t>Swipe does not improve the </a:t>
            </a:r>
            <a:r>
              <a:rPr lang="en-US" u="sng" dirty="0">
                <a:solidFill>
                  <a:srgbClr val="FF0000"/>
                </a:solidFill>
              </a:rPr>
              <a:t>typing performance</a:t>
            </a:r>
            <a:r>
              <a:rPr lang="en-US" dirty="0">
                <a:solidFill>
                  <a:srgbClr val="FF0000"/>
                </a:solidFill>
              </a:rPr>
              <a:t>.”</a:t>
            </a:r>
          </a:p>
          <a:p>
            <a:pPr lvl="2"/>
            <a:r>
              <a:rPr lang="de-DE" dirty="0">
                <a:solidFill>
                  <a:schemeClr val="accent6"/>
                </a:solidFill>
              </a:rPr>
              <a:t>H1b: „</a:t>
            </a:r>
            <a:r>
              <a:rPr lang="en-US" dirty="0">
                <a:solidFill>
                  <a:schemeClr val="accent6"/>
                </a:solidFill>
              </a:rPr>
              <a:t>Swipe improves the </a:t>
            </a:r>
            <a:r>
              <a:rPr lang="en-US" u="sng" dirty="0">
                <a:solidFill>
                  <a:schemeClr val="accent6"/>
                </a:solidFill>
              </a:rPr>
              <a:t>usability</a:t>
            </a:r>
            <a:r>
              <a:rPr lang="en-US" dirty="0">
                <a:solidFill>
                  <a:schemeClr val="accent6"/>
                </a:solidFill>
              </a:rPr>
              <a:t>.”</a:t>
            </a:r>
          </a:p>
          <a:p>
            <a:pPr lvl="2"/>
            <a:r>
              <a:rPr lang="de-DE" dirty="0">
                <a:solidFill>
                  <a:srgbClr val="FF0000"/>
                </a:solidFill>
              </a:rPr>
              <a:t>H0b: „</a:t>
            </a:r>
            <a:r>
              <a:rPr lang="en-US" dirty="0">
                <a:solidFill>
                  <a:srgbClr val="FF0000"/>
                </a:solidFill>
              </a:rPr>
              <a:t>Swipe does not improve the </a:t>
            </a:r>
            <a:r>
              <a:rPr lang="en-US" u="sng" dirty="0">
                <a:solidFill>
                  <a:srgbClr val="FF0000"/>
                </a:solidFill>
              </a:rPr>
              <a:t>usability</a:t>
            </a:r>
            <a:r>
              <a:rPr lang="en-US" dirty="0">
                <a:solidFill>
                  <a:srgbClr val="FF0000"/>
                </a:solidFill>
              </a:rPr>
              <a:t>.”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/>
              <a:t>The </a:t>
            </a:r>
            <a:r>
              <a:rPr lang="de-DE" b="1" dirty="0" err="1">
                <a:solidFill>
                  <a:schemeClr val="accent4"/>
                </a:solidFill>
              </a:rPr>
              <a:t>dependent</a:t>
            </a:r>
            <a:r>
              <a:rPr lang="de-DE" b="1" dirty="0">
                <a:solidFill>
                  <a:schemeClr val="accent4"/>
                </a:solidFill>
              </a:rPr>
              <a:t> variables </a:t>
            </a:r>
            <a:r>
              <a:rPr lang="de-DE" dirty="0" err="1"/>
              <a:t>are</a:t>
            </a:r>
            <a:r>
              <a:rPr lang="de-DE" dirty="0"/>
              <a:t>…</a:t>
            </a:r>
          </a:p>
          <a:p>
            <a:pPr lvl="1"/>
            <a:r>
              <a:rPr lang="de-DE" b="1" dirty="0" err="1">
                <a:solidFill>
                  <a:schemeClr val="accent4"/>
                </a:solidFill>
              </a:rPr>
              <a:t>typing</a:t>
            </a:r>
            <a:r>
              <a:rPr lang="de-DE" b="1" dirty="0">
                <a:solidFill>
                  <a:schemeClr val="accent4"/>
                </a:solidFill>
              </a:rPr>
              <a:t> </a:t>
            </a:r>
            <a:r>
              <a:rPr lang="de-DE" b="1" dirty="0" err="1">
                <a:solidFill>
                  <a:schemeClr val="accent4"/>
                </a:solidFill>
              </a:rPr>
              <a:t>performance</a:t>
            </a:r>
            <a:r>
              <a:rPr lang="de-DE" b="1" dirty="0">
                <a:solidFill>
                  <a:schemeClr val="accent4"/>
                </a:solidFill>
              </a:rPr>
              <a:t> </a:t>
            </a:r>
            <a:r>
              <a:rPr lang="de-DE" dirty="0"/>
              <a:t>that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: </a:t>
            </a:r>
          </a:p>
          <a:p>
            <a:pPr lvl="2"/>
            <a:r>
              <a:rPr lang="de-DE" dirty="0" err="1"/>
              <a:t>words</a:t>
            </a:r>
            <a:r>
              <a:rPr lang="de-DE" dirty="0"/>
              <a:t> per </a:t>
            </a:r>
            <a:r>
              <a:rPr lang="de-DE" dirty="0" err="1"/>
              <a:t>minute</a:t>
            </a:r>
            <a:r>
              <a:rPr lang="de-DE" dirty="0"/>
              <a:t> (WPM), </a:t>
            </a:r>
            <a:r>
              <a:rPr lang="de-DE" dirty="0" err="1"/>
              <a:t>characters</a:t>
            </a:r>
            <a:r>
              <a:rPr lang="de-DE" dirty="0"/>
              <a:t> per </a:t>
            </a:r>
            <a:r>
              <a:rPr lang="de-DE" dirty="0" err="1"/>
              <a:t>minute</a:t>
            </a:r>
            <a:r>
              <a:rPr lang="de-DE" dirty="0"/>
              <a:t> (CPM), </a:t>
            </a:r>
            <a:r>
              <a:rPr lang="de-DE" dirty="0" err="1"/>
              <a:t>error</a:t>
            </a:r>
            <a:r>
              <a:rPr lang="de-DE" dirty="0"/>
              <a:t> rate (</a:t>
            </a:r>
            <a:r>
              <a:rPr lang="de-DE" dirty="0" err="1"/>
              <a:t>number</a:t>
            </a:r>
            <a:r>
              <a:rPr lang="de-DE" dirty="0"/>
              <a:t> of </a:t>
            </a:r>
            <a:r>
              <a:rPr lang="de-DE" dirty="0" err="1"/>
              <a:t>wrong</a:t>
            </a:r>
            <a:r>
              <a:rPr lang="de-DE" dirty="0"/>
              <a:t> / </a:t>
            </a:r>
            <a:r>
              <a:rPr lang="de-DE" dirty="0" err="1"/>
              <a:t>number</a:t>
            </a:r>
            <a:r>
              <a:rPr lang="de-DE" dirty="0"/>
              <a:t> of total </a:t>
            </a:r>
            <a:r>
              <a:rPr lang="de-DE" dirty="0" err="1"/>
              <a:t>words</a:t>
            </a:r>
            <a:r>
              <a:rPr lang="de-DE" dirty="0"/>
              <a:t>, </a:t>
            </a:r>
            <a:r>
              <a:rPr lang="de-DE" dirty="0" err="1"/>
              <a:t>number</a:t>
            </a:r>
            <a:r>
              <a:rPr lang="de-DE" dirty="0"/>
              <a:t> of </a:t>
            </a:r>
            <a:r>
              <a:rPr lang="de-DE" dirty="0" err="1"/>
              <a:t>backspace</a:t>
            </a:r>
            <a:r>
              <a:rPr lang="de-DE" dirty="0"/>
              <a:t> </a:t>
            </a:r>
            <a:r>
              <a:rPr lang="de-DE" dirty="0" err="1"/>
              <a:t>presses</a:t>
            </a:r>
            <a:r>
              <a:rPr lang="de-DE" dirty="0"/>
              <a:t> / </a:t>
            </a:r>
            <a:r>
              <a:rPr lang="de-DE" dirty="0" err="1"/>
              <a:t>number</a:t>
            </a:r>
            <a:r>
              <a:rPr lang="de-DE" dirty="0"/>
              <a:t> of </a:t>
            </a:r>
            <a:r>
              <a:rPr lang="de-DE" dirty="0" err="1"/>
              <a:t>characters</a:t>
            </a:r>
            <a:r>
              <a:rPr lang="de-DE" dirty="0"/>
              <a:t>, etc.), …</a:t>
            </a:r>
          </a:p>
          <a:p>
            <a:pPr lvl="1"/>
            <a:r>
              <a:rPr lang="de-DE" b="1" dirty="0" err="1">
                <a:solidFill>
                  <a:schemeClr val="accent4"/>
                </a:solidFill>
              </a:rPr>
              <a:t>usability</a:t>
            </a:r>
            <a:r>
              <a:rPr lang="de-DE" dirty="0"/>
              <a:t> that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: </a:t>
            </a:r>
          </a:p>
          <a:p>
            <a:pPr lvl="2"/>
            <a:r>
              <a:rPr lang="de-DE" dirty="0"/>
              <a:t>System Usability </a:t>
            </a:r>
            <a:r>
              <a:rPr lang="de-DE" dirty="0" err="1"/>
              <a:t>Scale</a:t>
            </a:r>
            <a:r>
              <a:rPr lang="de-DE" dirty="0"/>
              <a:t> (SUS), NASA </a:t>
            </a:r>
            <a:r>
              <a:rPr lang="de-DE" dirty="0" err="1"/>
              <a:t>taskload</a:t>
            </a:r>
            <a:r>
              <a:rPr lang="de-DE" dirty="0"/>
              <a:t> </a:t>
            </a:r>
            <a:r>
              <a:rPr lang="de-DE" dirty="0" err="1"/>
              <a:t>index</a:t>
            </a:r>
            <a:r>
              <a:rPr lang="de-DE" dirty="0"/>
              <a:t> (TLX), 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30C8482-E956-4801-DAC3-F66C38C1686A}"/>
              </a:ext>
            </a:extLst>
          </p:cNvPr>
          <p:cNvSpPr txBox="1"/>
          <p:nvPr/>
        </p:nvSpPr>
        <p:spPr>
          <a:xfrm rot="389446">
            <a:off x="7668130" y="2827969"/>
            <a:ext cx="2180892" cy="794507"/>
          </a:xfrm>
          <a:prstGeom prst="rect">
            <a:avLst/>
          </a:prstGeom>
          <a:solidFill>
            <a:schemeClr val="accent6"/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de-DE" sz="1600" dirty="0"/>
              <a:t>„</a:t>
            </a:r>
            <a:r>
              <a:rPr lang="de-DE" sz="1600" dirty="0" err="1"/>
              <a:t>improves</a:t>
            </a:r>
            <a:r>
              <a:rPr lang="de-DE" sz="1600" dirty="0"/>
              <a:t>“ = </a:t>
            </a:r>
            <a:br>
              <a:rPr lang="de-DE" sz="1600" dirty="0"/>
            </a:br>
            <a:r>
              <a:rPr lang="de-DE" sz="1600" dirty="0" err="1"/>
              <a:t>directed</a:t>
            </a:r>
            <a:r>
              <a:rPr lang="de-DE" sz="1600" dirty="0"/>
              <a:t> </a:t>
            </a:r>
            <a:r>
              <a:rPr lang="de-DE" sz="1600" dirty="0" err="1"/>
              <a:t>hypothesis</a:t>
            </a:r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2DB7E8A-C3E2-C8A6-8711-6F14A4AE62E8}"/>
              </a:ext>
            </a:extLst>
          </p:cNvPr>
          <p:cNvSpPr txBox="1"/>
          <p:nvPr/>
        </p:nvSpPr>
        <p:spPr>
          <a:xfrm rot="389446">
            <a:off x="9721720" y="2829240"/>
            <a:ext cx="2180892" cy="794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anchor="ctr" anchorCtr="0">
            <a:noAutofit/>
          </a:bodyPr>
          <a:lstStyle/>
          <a:p>
            <a:pPr algn="ctr"/>
            <a:r>
              <a:rPr lang="de-DE" sz="1600" dirty="0"/>
              <a:t>„</a:t>
            </a:r>
            <a:r>
              <a:rPr lang="de-DE" sz="1600" dirty="0" err="1"/>
              <a:t>changes</a:t>
            </a:r>
            <a:r>
              <a:rPr lang="de-DE" sz="1600" dirty="0"/>
              <a:t>“ = </a:t>
            </a:r>
            <a:br>
              <a:rPr lang="de-DE" sz="1600" dirty="0"/>
            </a:br>
            <a:r>
              <a:rPr lang="de-DE" sz="1600" dirty="0" err="1"/>
              <a:t>undirected</a:t>
            </a:r>
            <a:r>
              <a:rPr lang="de-DE" sz="1600" dirty="0"/>
              <a:t> </a:t>
            </a:r>
            <a:r>
              <a:rPr lang="de-DE" sz="1600" dirty="0" err="1"/>
              <a:t>hypothesis</a:t>
            </a:r>
            <a:endParaRPr lang="de-DE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5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B0853-F4AB-FE49-E004-714EC0A3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Confounds</a:t>
            </a:r>
            <a:r>
              <a:rPr lang="de-DE" dirty="0"/>
              <a:t> / The </a:t>
            </a:r>
            <a:r>
              <a:rPr lang="de-DE" dirty="0" err="1"/>
              <a:t>Covariates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C805B91-4CD8-9F2E-EBBE-69128572CBC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565F64-E18B-C266-D44A-F0C52B2AD12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2283895-46D2-7D0F-94D6-3679DEFEE1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98C6405-E246-11EA-47CF-79B013A5E97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In theory, </a:t>
            </a:r>
            <a:r>
              <a:rPr lang="en-US" b="1" dirty="0">
                <a:solidFill>
                  <a:schemeClr val="accent1"/>
                </a:solidFill>
              </a:rPr>
              <a:t>we need to keep all confounding factors </a:t>
            </a:r>
            <a:r>
              <a:rPr lang="en-US" dirty="0"/>
              <a:t>of the experiment (environment, weather, training, intelligence, mood, …) </a:t>
            </a:r>
            <a:r>
              <a:rPr lang="en-US" b="1" dirty="0">
                <a:solidFill>
                  <a:schemeClr val="accent1"/>
                </a:solidFill>
              </a:rPr>
              <a:t>stable</a:t>
            </a:r>
          </a:p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not possible, but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…</a:t>
            </a:r>
          </a:p>
          <a:p>
            <a:pPr lvl="1"/>
            <a:r>
              <a:rPr lang="de-DE" b="1" dirty="0" err="1">
                <a:solidFill>
                  <a:schemeClr val="accent1"/>
                </a:solidFill>
              </a:rPr>
              <a:t>record</a:t>
            </a:r>
            <a:r>
              <a:rPr lang="de-DE" b="1" dirty="0">
                <a:solidFill>
                  <a:schemeClr val="accent1"/>
                </a:solidFill>
              </a:rPr>
              <a:t> and </a:t>
            </a:r>
            <a:r>
              <a:rPr lang="de-DE" b="1" dirty="0" err="1">
                <a:solidFill>
                  <a:schemeClr val="accent1"/>
                </a:solidFill>
              </a:rPr>
              <a:t>describe</a:t>
            </a:r>
            <a:r>
              <a:rPr lang="de-DE" b="1" dirty="0">
                <a:solidFill>
                  <a:schemeClr val="accent1"/>
                </a:solidFill>
              </a:rPr>
              <a:t> all </a:t>
            </a:r>
            <a:r>
              <a:rPr lang="de-DE" b="1" dirty="0" err="1">
                <a:solidFill>
                  <a:schemeClr val="accent1"/>
                </a:solidFill>
              </a:rPr>
              <a:t>confounds</a:t>
            </a:r>
            <a:r>
              <a:rPr lang="de-DE" b="1" dirty="0">
                <a:solidFill>
                  <a:schemeClr val="accent1"/>
                </a:solidFill>
              </a:rPr>
              <a:t> (also </a:t>
            </a:r>
            <a:r>
              <a:rPr lang="de-DE" b="1" dirty="0" err="1">
                <a:solidFill>
                  <a:schemeClr val="accent1"/>
                </a:solidFill>
              </a:rPr>
              <a:t>called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covariates</a:t>
            </a:r>
            <a:r>
              <a:rPr lang="de-DE" b="1" dirty="0">
                <a:solidFill>
                  <a:schemeClr val="accent1"/>
                </a:solidFill>
              </a:rPr>
              <a:t>) </a:t>
            </a:r>
            <a:r>
              <a:rPr lang="de-DE" dirty="0"/>
              <a:t>in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(</a:t>
            </a:r>
            <a:r>
              <a:rPr lang="de-DE" dirty="0" err="1"/>
              <a:t>gender</a:t>
            </a:r>
            <a:r>
              <a:rPr lang="de-DE" dirty="0"/>
              <a:t>, </a:t>
            </a:r>
            <a:r>
              <a:rPr lang="de-DE" dirty="0" err="1"/>
              <a:t>age</a:t>
            </a:r>
            <a:r>
              <a:rPr lang="de-DE" dirty="0"/>
              <a:t>, </a:t>
            </a: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location</a:t>
            </a:r>
            <a:r>
              <a:rPr lang="de-DE" dirty="0"/>
              <a:t> …) and</a:t>
            </a:r>
          </a:p>
          <a:p>
            <a:pPr lvl="1"/>
            <a:r>
              <a:rPr lang="de-DE" b="1" dirty="0" err="1">
                <a:solidFill>
                  <a:schemeClr val="accent1"/>
                </a:solidFill>
              </a:rPr>
              <a:t>draw</a:t>
            </a:r>
            <a:r>
              <a:rPr lang="de-DE" b="1" dirty="0">
                <a:solidFill>
                  <a:schemeClr val="accent1"/>
                </a:solidFill>
              </a:rPr>
              <a:t> a </a:t>
            </a:r>
            <a:r>
              <a:rPr lang="de-DE" b="1" dirty="0" err="1">
                <a:solidFill>
                  <a:schemeClr val="accent1"/>
                </a:solidFill>
              </a:rPr>
              <a:t>random</a:t>
            </a:r>
            <a:r>
              <a:rPr lang="de-DE" b="1" dirty="0">
                <a:solidFill>
                  <a:schemeClr val="accent1"/>
                </a:solidFill>
              </a:rPr>
              <a:t>/</a:t>
            </a:r>
            <a:r>
              <a:rPr lang="de-DE" b="1" dirty="0" err="1">
                <a:solidFill>
                  <a:schemeClr val="accent1"/>
                </a:solidFill>
              </a:rPr>
              <a:t>representative</a:t>
            </a:r>
            <a:r>
              <a:rPr lang="de-DE" b="1" dirty="0">
                <a:solidFill>
                  <a:schemeClr val="accent1"/>
                </a:solidFill>
              </a:rPr>
              <a:t> sample (</a:t>
            </a:r>
            <a:r>
              <a:rPr lang="de-DE" b="1" dirty="0" err="1">
                <a:solidFill>
                  <a:schemeClr val="accent1"/>
                </a:solidFill>
              </a:rPr>
              <a:t>our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participants</a:t>
            </a:r>
            <a:r>
              <a:rPr lang="de-DE" b="1" dirty="0">
                <a:solidFill>
                  <a:schemeClr val="accent1"/>
                </a:solidFill>
              </a:rPr>
              <a:t>) </a:t>
            </a:r>
            <a:r>
              <a:rPr lang="de-DE" dirty="0"/>
              <a:t>that </a:t>
            </a:r>
            <a:r>
              <a:rPr lang="de-DE" dirty="0" err="1"/>
              <a:t>must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keyboards</a:t>
            </a:r>
            <a:r>
              <a:rPr lang="de-DE" dirty="0"/>
              <a:t>…</a:t>
            </a:r>
          </a:p>
          <a:p>
            <a:pPr lvl="1"/>
            <a:endParaRPr lang="de-DE" dirty="0"/>
          </a:p>
        </p:txBody>
      </p:sp>
      <p:pic>
        <p:nvPicPr>
          <p:cNvPr id="7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0C1ACBEE-A4EB-5DE9-A09D-0E08170A7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2751105" y="4233516"/>
            <a:ext cx="3573000" cy="14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6131C06B-E3A0-91AB-D946-87023975E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7379059" y="4228387"/>
            <a:ext cx="3573000" cy="14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7B75250F-9152-7915-D821-6C5A56FDE5F2}"/>
              </a:ext>
            </a:extLst>
          </p:cNvPr>
          <p:cNvSpPr/>
          <p:nvPr/>
        </p:nvSpPr>
        <p:spPr>
          <a:xfrm>
            <a:off x="8223668" y="4571931"/>
            <a:ext cx="2426459" cy="458104"/>
          </a:xfrm>
          <a:custGeom>
            <a:avLst/>
            <a:gdLst>
              <a:gd name="connsiteX0" fmla="*/ 1389305 w 2426459"/>
              <a:gd name="connsiteY0" fmla="*/ 458104 h 458104"/>
              <a:gd name="connsiteX1" fmla="*/ 932105 w 2426459"/>
              <a:gd name="connsiteY1" fmla="*/ 313324 h 458104"/>
              <a:gd name="connsiteX2" fmla="*/ 162485 w 2426459"/>
              <a:gd name="connsiteY2" fmla="*/ 39004 h 458104"/>
              <a:gd name="connsiteX3" fmla="*/ 40565 w 2426459"/>
              <a:gd name="connsiteY3" fmla="*/ 8524 h 458104"/>
              <a:gd name="connsiteX4" fmla="*/ 2465 w 2426459"/>
              <a:gd name="connsiteY4" fmla="*/ 904 h 458104"/>
              <a:gd name="connsiteX5" fmla="*/ 116765 w 2426459"/>
              <a:gd name="connsiteY5" fmla="*/ 31384 h 458104"/>
              <a:gd name="connsiteX6" fmla="*/ 505385 w 2426459"/>
              <a:gd name="connsiteY6" fmla="*/ 145684 h 458104"/>
              <a:gd name="connsiteX7" fmla="*/ 1564565 w 2426459"/>
              <a:gd name="connsiteY7" fmla="*/ 313324 h 458104"/>
              <a:gd name="connsiteX8" fmla="*/ 1899845 w 2426459"/>
              <a:gd name="connsiteY8" fmla="*/ 343804 h 458104"/>
              <a:gd name="connsiteX9" fmla="*/ 2418005 w 2426459"/>
              <a:gd name="connsiteY9" fmla="*/ 404764 h 458104"/>
              <a:gd name="connsiteX10" fmla="*/ 2425625 w 2426459"/>
              <a:gd name="connsiteY10" fmla="*/ 351424 h 458104"/>
              <a:gd name="connsiteX11" fmla="*/ 2326565 w 2426459"/>
              <a:gd name="connsiteY11" fmla="*/ 122824 h 458104"/>
              <a:gd name="connsiteX12" fmla="*/ 2273225 w 2426459"/>
              <a:gd name="connsiteY12" fmla="*/ 23764 h 4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6459" h="458104">
                <a:moveTo>
                  <a:pt x="1389305" y="458104"/>
                </a:moveTo>
                <a:cubicBezTo>
                  <a:pt x="1093623" y="415864"/>
                  <a:pt x="1338085" y="464117"/>
                  <a:pt x="932105" y="313324"/>
                </a:cubicBezTo>
                <a:cubicBezTo>
                  <a:pt x="676798" y="218496"/>
                  <a:pt x="426702" y="105058"/>
                  <a:pt x="162485" y="39004"/>
                </a:cubicBezTo>
                <a:cubicBezTo>
                  <a:pt x="121845" y="28844"/>
                  <a:pt x="81642" y="16739"/>
                  <a:pt x="40565" y="8524"/>
                </a:cubicBezTo>
                <a:cubicBezTo>
                  <a:pt x="27865" y="5984"/>
                  <a:pt x="-9940" y="-2818"/>
                  <a:pt x="2465" y="904"/>
                </a:cubicBezTo>
                <a:cubicBezTo>
                  <a:pt x="40233" y="12235"/>
                  <a:pt x="78873" y="20476"/>
                  <a:pt x="116765" y="31384"/>
                </a:cubicBezTo>
                <a:cubicBezTo>
                  <a:pt x="246522" y="68738"/>
                  <a:pt x="373906" y="114935"/>
                  <a:pt x="505385" y="145684"/>
                </a:cubicBezTo>
                <a:cubicBezTo>
                  <a:pt x="908937" y="240063"/>
                  <a:pt x="1159140" y="269096"/>
                  <a:pt x="1564565" y="313324"/>
                </a:cubicBezTo>
                <a:cubicBezTo>
                  <a:pt x="1676124" y="325494"/>
                  <a:pt x="1788235" y="332112"/>
                  <a:pt x="1899845" y="343804"/>
                </a:cubicBezTo>
                <a:cubicBezTo>
                  <a:pt x="2255908" y="381106"/>
                  <a:pt x="2224855" y="377171"/>
                  <a:pt x="2418005" y="404764"/>
                </a:cubicBezTo>
                <a:cubicBezTo>
                  <a:pt x="2420545" y="386984"/>
                  <a:pt x="2429147" y="369036"/>
                  <a:pt x="2425625" y="351424"/>
                </a:cubicBezTo>
                <a:cubicBezTo>
                  <a:pt x="2417141" y="309002"/>
                  <a:pt x="2339531" y="147892"/>
                  <a:pt x="2326565" y="122824"/>
                </a:cubicBezTo>
                <a:cubicBezTo>
                  <a:pt x="2271945" y="17226"/>
                  <a:pt x="2273225" y="67532"/>
                  <a:pt x="2273225" y="23764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E2FD5F2-09BE-03A0-6A5F-E2E075651005}"/>
              </a:ext>
            </a:extLst>
          </p:cNvPr>
          <p:cNvSpPr txBox="1"/>
          <p:nvPr/>
        </p:nvSpPr>
        <p:spPr>
          <a:xfrm>
            <a:off x="7227400" y="5598109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9">
            <a:extLst>
              <a:ext uri="{FF2B5EF4-FFF2-40B4-BE49-F238E27FC236}">
                <a16:creationId xmlns:a16="http://schemas.microsoft.com/office/drawing/2014/main" id="{FDB89670-58AA-9E56-40A5-7EA561A5CB3E}"/>
              </a:ext>
            </a:extLst>
          </p:cNvPr>
          <p:cNvSpPr txBox="1"/>
          <p:nvPr/>
        </p:nvSpPr>
        <p:spPr>
          <a:xfrm>
            <a:off x="2649420" y="5589856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No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F579B17F-9378-63F3-76FE-D7E48311B09E}"/>
              </a:ext>
            </a:extLst>
          </p:cNvPr>
          <p:cNvSpPr/>
          <p:nvPr/>
        </p:nvSpPr>
        <p:spPr>
          <a:xfrm>
            <a:off x="1653266" y="4634926"/>
            <a:ext cx="928536" cy="6762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51C411A0-DAFD-17AD-15CB-6414487A7446}"/>
              </a:ext>
            </a:extLst>
          </p:cNvPr>
          <p:cNvSpPr/>
          <p:nvPr/>
        </p:nvSpPr>
        <p:spPr>
          <a:xfrm>
            <a:off x="6408560" y="4634926"/>
            <a:ext cx="928536" cy="6762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864150A-5E10-41D7-C0E9-3E644514FABE}"/>
              </a:ext>
            </a:extLst>
          </p:cNvPr>
          <p:cNvSpPr/>
          <p:nvPr/>
        </p:nvSpPr>
        <p:spPr>
          <a:xfrm rot="21198022">
            <a:off x="8028476" y="5831404"/>
            <a:ext cx="3376526" cy="46677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chemeClr val="bg1"/>
                </a:solidFill>
              </a:rPr>
              <a:t>Whats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problem</a:t>
            </a:r>
            <a:r>
              <a:rPr lang="de-DE" sz="20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8" name="Grafik 17" descr="Benutzer mit einfarbiger Füllung">
            <a:extLst>
              <a:ext uri="{FF2B5EF4-FFF2-40B4-BE49-F238E27FC236}">
                <a16:creationId xmlns:a16="http://schemas.microsoft.com/office/drawing/2014/main" id="{2A6358FD-F5F5-86BA-7354-3CFF2E2F2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92" y="4515833"/>
            <a:ext cx="914400" cy="91440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A2EEF33B-FE0E-9F02-036D-1564A8D75B1F}"/>
              </a:ext>
            </a:extLst>
          </p:cNvPr>
          <p:cNvSpPr/>
          <p:nvPr/>
        </p:nvSpPr>
        <p:spPr>
          <a:xfrm rot="21198022">
            <a:off x="8813852" y="6247776"/>
            <a:ext cx="3376526" cy="4667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bg1"/>
                </a:solidFill>
              </a:rPr>
              <a:t>Carry-</a:t>
            </a:r>
            <a:r>
              <a:rPr lang="de-DE" sz="2000" dirty="0" err="1">
                <a:solidFill>
                  <a:schemeClr val="bg1"/>
                </a:solidFill>
              </a:rPr>
              <a:t>over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effects</a:t>
            </a:r>
            <a:r>
              <a:rPr lang="de-DE" sz="20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17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Stork with baby">
            <a:extLst>
              <a:ext uri="{FF2B5EF4-FFF2-40B4-BE49-F238E27FC236}">
                <a16:creationId xmlns:a16="http://schemas.microsoft.com/office/drawing/2014/main" id="{0C4B02A4-0E69-E9FD-F427-32487139402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 b="11351"/>
          <a:stretch>
            <a:fillRect/>
          </a:stretch>
        </p:blipFill>
        <p:spPr>
          <a:xfrm>
            <a:off x="0" y="0"/>
            <a:ext cx="12192000" cy="6324600"/>
          </a:xfr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AA23091-4F9F-0772-E65B-FB17A2BC2A8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Image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>
                <a:hlinkClick r:id="rId3"/>
              </a:rPr>
              <a:t>https://pxhere.com/en/photo/855019</a:t>
            </a:r>
            <a:r>
              <a:rPr lang="de-DE" dirty="0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F725E9-C7D9-21D4-1ABC-BA5DB0BF49F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9342E9-E8FB-752C-D691-6AEE84BE5B9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E7503D8-01F0-CACF-6A51-5119FE9A5F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2364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AB626-90B0-C47F-3100-0E079868E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Carry-Over </a:t>
            </a:r>
            <a:r>
              <a:rPr lang="de-DE" dirty="0" err="1"/>
              <a:t>Effects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A15CF29-7791-4D1B-A126-89D07358990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DFDDB6-D881-9D75-C48E-5F9DDE786CF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47F83E-0578-F805-C0D0-F51A5042A6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/>
              <a:t>Empirical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5326ED-7416-22AE-1C6E-6B8AF56A651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Carry-over </a:t>
            </a:r>
            <a:r>
              <a:rPr lang="en-US" dirty="0"/>
              <a:t>(or sequence)</a:t>
            </a:r>
            <a:r>
              <a:rPr lang="en-US" b="1" dirty="0">
                <a:solidFill>
                  <a:schemeClr val="accent1"/>
                </a:solidFill>
              </a:rPr>
              <a:t> effects </a:t>
            </a:r>
            <a:r>
              <a:rPr lang="en-US" dirty="0"/>
              <a:t>refer to </a:t>
            </a:r>
            <a:r>
              <a:rPr lang="en-US" b="1" dirty="0">
                <a:solidFill>
                  <a:schemeClr val="accent1"/>
                </a:solidFill>
              </a:rPr>
              <a:t>the influence of a subsequent condition</a:t>
            </a:r>
            <a:endParaRPr lang="en-US" dirty="0"/>
          </a:p>
          <a:p>
            <a:r>
              <a:rPr lang="en-US" dirty="0"/>
              <a:t>These effects can be </a:t>
            </a:r>
          </a:p>
          <a:p>
            <a:pPr lvl="1"/>
            <a:r>
              <a:rPr lang="en-US" dirty="0"/>
              <a:t>physiological</a:t>
            </a:r>
          </a:p>
          <a:p>
            <a:pPr lvl="1"/>
            <a:r>
              <a:rPr lang="en-US" dirty="0"/>
              <a:t>psychological</a:t>
            </a:r>
          </a:p>
          <a:p>
            <a:pPr lvl="1"/>
            <a:r>
              <a:rPr lang="en-US" dirty="0"/>
              <a:t>behavioral</a:t>
            </a:r>
          </a:p>
          <a:p>
            <a:pPr lvl="1"/>
            <a:r>
              <a:rPr lang="en-US" dirty="0"/>
              <a:t>or may manifest as learning, fatigue, or sensitization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Carry-over effects are confounds </a:t>
            </a:r>
            <a:r>
              <a:rPr lang="en-US" dirty="0"/>
              <a:t>and make it unclear whether the observed effects are due to the experimental manipulation or the effects of previous conditions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If you have them, your experiment is broken!</a:t>
            </a:r>
          </a:p>
          <a:p>
            <a:pPr lvl="1"/>
            <a:r>
              <a:rPr lang="en-US" dirty="0"/>
              <a:t>We have them when people are using our smartphone and learn to type two times.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How can we prevent carry-over effects?</a:t>
            </a:r>
          </a:p>
        </p:txBody>
      </p:sp>
    </p:spTree>
    <p:extLst>
      <p:ext uri="{BB962C8B-B14F-4D97-AF65-F5344CB8AC3E}">
        <p14:creationId xmlns:p14="http://schemas.microsoft.com/office/powerpoint/2010/main" val="59593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BA6EBF-A765-0912-E745-1DA2C4B1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Designing</a:t>
            </a:r>
            <a:r>
              <a:rPr lang="de-DE"/>
              <a:t> a Study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13A5E39-F1A2-9C1C-7906-46E69DE0FFA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B3EA4D-7A26-D720-B135-A5B44616432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61A9A0-89F4-DB0F-1E4D-86D741123A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BCF6E84-AD47-F0E7-E3CD-297ECA386A4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(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 of </a:t>
            </a:r>
            <a:r>
              <a:rPr lang="de-DE" dirty="0" err="1"/>
              <a:t>our</a:t>
            </a:r>
            <a:r>
              <a:rPr lang="de-DE" dirty="0"/>
              <a:t> IV). To </a:t>
            </a:r>
            <a:r>
              <a:rPr lang="de-DE" dirty="0" err="1"/>
              <a:t>prevent</a:t>
            </a:r>
            <a:r>
              <a:rPr lang="de-DE" dirty="0"/>
              <a:t> carry-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split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.</a:t>
            </a:r>
          </a:p>
        </p:txBody>
      </p:sp>
      <p:pic>
        <p:nvPicPr>
          <p:cNvPr id="7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30B39C8D-C60A-DF7F-ACE1-0E8FF0447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2415051" y="2445560"/>
            <a:ext cx="3573000" cy="14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9">
            <a:extLst>
              <a:ext uri="{FF2B5EF4-FFF2-40B4-BE49-F238E27FC236}">
                <a16:creationId xmlns:a16="http://schemas.microsoft.com/office/drawing/2014/main" id="{0EBAB585-9D60-C879-4EE8-CA1A979B8C64}"/>
              </a:ext>
            </a:extLst>
          </p:cNvPr>
          <p:cNvSpPr txBox="1"/>
          <p:nvPr/>
        </p:nvSpPr>
        <p:spPr>
          <a:xfrm>
            <a:off x="2313366" y="3801900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No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EB518E10-CE71-7570-22F9-B9530F95C37A}"/>
              </a:ext>
            </a:extLst>
          </p:cNvPr>
          <p:cNvSpPr/>
          <p:nvPr/>
        </p:nvSpPr>
        <p:spPr>
          <a:xfrm>
            <a:off x="1743291" y="2846970"/>
            <a:ext cx="570075" cy="6762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Benutzer mit einfarbiger Füllung">
            <a:extLst>
              <a:ext uri="{FF2B5EF4-FFF2-40B4-BE49-F238E27FC236}">
                <a16:creationId xmlns:a16="http://schemas.microsoft.com/office/drawing/2014/main" id="{C8B15EAA-F021-3776-25D5-D7801D0C4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017" y="2727877"/>
            <a:ext cx="914400" cy="914400"/>
          </a:xfrm>
          <a:prstGeom prst="rect">
            <a:avLst/>
          </a:prstGeom>
        </p:spPr>
      </p:pic>
      <p:pic>
        <p:nvPicPr>
          <p:cNvPr id="12" name="Grafik 11" descr="Benutzer mit einfarbiger Füllung">
            <a:extLst>
              <a:ext uri="{FF2B5EF4-FFF2-40B4-BE49-F238E27FC236}">
                <a16:creationId xmlns:a16="http://schemas.microsoft.com/office/drawing/2014/main" id="{2EB33202-8A73-8ADE-3353-2EC3A45BE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2158" y="3279407"/>
            <a:ext cx="914400" cy="914400"/>
          </a:xfrm>
          <a:prstGeom prst="rect">
            <a:avLst/>
          </a:prstGeom>
        </p:spPr>
      </p:pic>
      <p:pic>
        <p:nvPicPr>
          <p:cNvPr id="13" name="Grafik 12" descr="Benutzer mit einfarbiger Füllung">
            <a:extLst>
              <a:ext uri="{FF2B5EF4-FFF2-40B4-BE49-F238E27FC236}">
                <a16:creationId xmlns:a16="http://schemas.microsoft.com/office/drawing/2014/main" id="{49A048AA-7E4D-B14F-A048-0FD6A1C56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817" y="3292723"/>
            <a:ext cx="914400" cy="914400"/>
          </a:xfrm>
          <a:prstGeom prst="rect">
            <a:avLst/>
          </a:prstGeom>
        </p:spPr>
      </p:pic>
      <p:pic>
        <p:nvPicPr>
          <p:cNvPr id="14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14A57881-C2A3-5C50-4504-33A7A1C53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8469910" y="2445560"/>
            <a:ext cx="3573000" cy="14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353C8071-D8DD-A00F-5ED8-747B6FA24631}"/>
              </a:ext>
            </a:extLst>
          </p:cNvPr>
          <p:cNvSpPr/>
          <p:nvPr/>
        </p:nvSpPr>
        <p:spPr>
          <a:xfrm>
            <a:off x="9314519" y="2789104"/>
            <a:ext cx="2426459" cy="458104"/>
          </a:xfrm>
          <a:custGeom>
            <a:avLst/>
            <a:gdLst>
              <a:gd name="connsiteX0" fmla="*/ 1389305 w 2426459"/>
              <a:gd name="connsiteY0" fmla="*/ 458104 h 458104"/>
              <a:gd name="connsiteX1" fmla="*/ 932105 w 2426459"/>
              <a:gd name="connsiteY1" fmla="*/ 313324 h 458104"/>
              <a:gd name="connsiteX2" fmla="*/ 162485 w 2426459"/>
              <a:gd name="connsiteY2" fmla="*/ 39004 h 458104"/>
              <a:gd name="connsiteX3" fmla="*/ 40565 w 2426459"/>
              <a:gd name="connsiteY3" fmla="*/ 8524 h 458104"/>
              <a:gd name="connsiteX4" fmla="*/ 2465 w 2426459"/>
              <a:gd name="connsiteY4" fmla="*/ 904 h 458104"/>
              <a:gd name="connsiteX5" fmla="*/ 116765 w 2426459"/>
              <a:gd name="connsiteY5" fmla="*/ 31384 h 458104"/>
              <a:gd name="connsiteX6" fmla="*/ 505385 w 2426459"/>
              <a:gd name="connsiteY6" fmla="*/ 145684 h 458104"/>
              <a:gd name="connsiteX7" fmla="*/ 1564565 w 2426459"/>
              <a:gd name="connsiteY7" fmla="*/ 313324 h 458104"/>
              <a:gd name="connsiteX8" fmla="*/ 1899845 w 2426459"/>
              <a:gd name="connsiteY8" fmla="*/ 343804 h 458104"/>
              <a:gd name="connsiteX9" fmla="*/ 2418005 w 2426459"/>
              <a:gd name="connsiteY9" fmla="*/ 404764 h 458104"/>
              <a:gd name="connsiteX10" fmla="*/ 2425625 w 2426459"/>
              <a:gd name="connsiteY10" fmla="*/ 351424 h 458104"/>
              <a:gd name="connsiteX11" fmla="*/ 2326565 w 2426459"/>
              <a:gd name="connsiteY11" fmla="*/ 122824 h 458104"/>
              <a:gd name="connsiteX12" fmla="*/ 2273225 w 2426459"/>
              <a:gd name="connsiteY12" fmla="*/ 23764 h 4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6459" h="458104">
                <a:moveTo>
                  <a:pt x="1389305" y="458104"/>
                </a:moveTo>
                <a:cubicBezTo>
                  <a:pt x="1093623" y="415864"/>
                  <a:pt x="1338085" y="464117"/>
                  <a:pt x="932105" y="313324"/>
                </a:cubicBezTo>
                <a:cubicBezTo>
                  <a:pt x="676798" y="218496"/>
                  <a:pt x="426702" y="105058"/>
                  <a:pt x="162485" y="39004"/>
                </a:cubicBezTo>
                <a:cubicBezTo>
                  <a:pt x="121845" y="28844"/>
                  <a:pt x="81642" y="16739"/>
                  <a:pt x="40565" y="8524"/>
                </a:cubicBezTo>
                <a:cubicBezTo>
                  <a:pt x="27865" y="5984"/>
                  <a:pt x="-9940" y="-2818"/>
                  <a:pt x="2465" y="904"/>
                </a:cubicBezTo>
                <a:cubicBezTo>
                  <a:pt x="40233" y="12235"/>
                  <a:pt x="78873" y="20476"/>
                  <a:pt x="116765" y="31384"/>
                </a:cubicBezTo>
                <a:cubicBezTo>
                  <a:pt x="246522" y="68738"/>
                  <a:pt x="373906" y="114935"/>
                  <a:pt x="505385" y="145684"/>
                </a:cubicBezTo>
                <a:cubicBezTo>
                  <a:pt x="908937" y="240063"/>
                  <a:pt x="1159140" y="269096"/>
                  <a:pt x="1564565" y="313324"/>
                </a:cubicBezTo>
                <a:cubicBezTo>
                  <a:pt x="1676124" y="325494"/>
                  <a:pt x="1788235" y="332112"/>
                  <a:pt x="1899845" y="343804"/>
                </a:cubicBezTo>
                <a:cubicBezTo>
                  <a:pt x="2255908" y="381106"/>
                  <a:pt x="2224855" y="377171"/>
                  <a:pt x="2418005" y="404764"/>
                </a:cubicBezTo>
                <a:cubicBezTo>
                  <a:pt x="2420545" y="386984"/>
                  <a:pt x="2429147" y="369036"/>
                  <a:pt x="2425625" y="351424"/>
                </a:cubicBezTo>
                <a:cubicBezTo>
                  <a:pt x="2417141" y="309002"/>
                  <a:pt x="2339531" y="147892"/>
                  <a:pt x="2326565" y="122824"/>
                </a:cubicBezTo>
                <a:cubicBezTo>
                  <a:pt x="2271945" y="17226"/>
                  <a:pt x="2273225" y="67532"/>
                  <a:pt x="2273225" y="23764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40A034B-BB71-6E33-65B7-CDC167B131F2}"/>
              </a:ext>
            </a:extLst>
          </p:cNvPr>
          <p:cNvSpPr txBox="1"/>
          <p:nvPr/>
        </p:nvSpPr>
        <p:spPr>
          <a:xfrm>
            <a:off x="8318251" y="3815282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EC33AC8C-A7CA-FB8A-45F0-6813810AB8FF}"/>
              </a:ext>
            </a:extLst>
          </p:cNvPr>
          <p:cNvSpPr/>
          <p:nvPr/>
        </p:nvSpPr>
        <p:spPr>
          <a:xfrm>
            <a:off x="7862041" y="2837711"/>
            <a:ext cx="570075" cy="6762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 descr="Benutzer mit einfarbiger Füllung">
            <a:extLst>
              <a:ext uri="{FF2B5EF4-FFF2-40B4-BE49-F238E27FC236}">
                <a16:creationId xmlns:a16="http://schemas.microsoft.com/office/drawing/2014/main" id="{AA3DA913-2CA1-56F5-7C0D-DACD20F12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1767" y="2718618"/>
            <a:ext cx="914400" cy="914400"/>
          </a:xfrm>
          <a:prstGeom prst="rect">
            <a:avLst/>
          </a:prstGeom>
        </p:spPr>
      </p:pic>
      <p:pic>
        <p:nvPicPr>
          <p:cNvPr id="20" name="Grafik 19" descr="Benutzer mit einfarbiger Füllung">
            <a:extLst>
              <a:ext uri="{FF2B5EF4-FFF2-40B4-BE49-F238E27FC236}">
                <a16:creationId xmlns:a16="http://schemas.microsoft.com/office/drawing/2014/main" id="{10039107-7450-71AE-9C50-0FC23A04A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0908" y="3270148"/>
            <a:ext cx="914400" cy="914400"/>
          </a:xfrm>
          <a:prstGeom prst="rect">
            <a:avLst/>
          </a:prstGeom>
        </p:spPr>
      </p:pic>
      <p:pic>
        <p:nvPicPr>
          <p:cNvPr id="21" name="Grafik 20" descr="Benutzer mit einfarbiger Füllung">
            <a:extLst>
              <a:ext uri="{FF2B5EF4-FFF2-40B4-BE49-F238E27FC236}">
                <a16:creationId xmlns:a16="http://schemas.microsoft.com/office/drawing/2014/main" id="{6CDCF68A-354D-EA45-FF61-E201E5022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4567" y="3283464"/>
            <a:ext cx="914400" cy="914400"/>
          </a:xfrm>
          <a:prstGeom prst="rect">
            <a:avLst/>
          </a:prstGeom>
        </p:spPr>
      </p:pic>
      <p:sp>
        <p:nvSpPr>
          <p:cNvPr id="22" name="Textfeld 9">
            <a:extLst>
              <a:ext uri="{FF2B5EF4-FFF2-40B4-BE49-F238E27FC236}">
                <a16:creationId xmlns:a16="http://schemas.microsoft.com/office/drawing/2014/main" id="{97324A88-1D46-2961-2C6A-39FBC1F53A71}"/>
              </a:ext>
            </a:extLst>
          </p:cNvPr>
          <p:cNvSpPr txBox="1"/>
          <p:nvPr/>
        </p:nvSpPr>
        <p:spPr>
          <a:xfrm>
            <a:off x="2313366" y="4194673"/>
            <a:ext cx="367468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The Control Group</a:t>
            </a:r>
          </a:p>
        </p:txBody>
      </p:sp>
      <p:sp>
        <p:nvSpPr>
          <p:cNvPr id="23" name="Textfeld 9">
            <a:extLst>
              <a:ext uri="{FF2B5EF4-FFF2-40B4-BE49-F238E27FC236}">
                <a16:creationId xmlns:a16="http://schemas.microsoft.com/office/drawing/2014/main" id="{D6FCE54A-8CC2-7427-6E41-FF21AAD21A6A}"/>
              </a:ext>
            </a:extLst>
          </p:cNvPr>
          <p:cNvSpPr txBox="1"/>
          <p:nvPr/>
        </p:nvSpPr>
        <p:spPr>
          <a:xfrm>
            <a:off x="8318251" y="4207123"/>
            <a:ext cx="371817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The Test Group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D2F6CB4-8DA5-58F1-6D3B-9E0C869857AB}"/>
              </a:ext>
            </a:extLst>
          </p:cNvPr>
          <p:cNvSpPr/>
          <p:nvPr/>
        </p:nvSpPr>
        <p:spPr>
          <a:xfrm rot="21388238">
            <a:off x="807042" y="4765821"/>
            <a:ext cx="5825694" cy="992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Such </a:t>
            </a:r>
            <a:r>
              <a:rPr lang="de-DE" dirty="0" err="1"/>
              <a:t>designs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common</a:t>
            </a:r>
            <a:r>
              <a:rPr lang="de-DE" dirty="0"/>
              <a:t> in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.</a:t>
            </a:r>
            <a:br>
              <a:rPr lang="de-DE" dirty="0"/>
            </a:br>
            <a:r>
              <a:rPr lang="de-DE" b="1" dirty="0"/>
              <a:t>But </a:t>
            </a:r>
            <a:r>
              <a:rPr lang="de-DE" b="1" dirty="0" err="1"/>
              <a:t>what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problem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such </a:t>
            </a:r>
            <a:r>
              <a:rPr lang="de-DE" b="1" dirty="0" err="1"/>
              <a:t>designs</a:t>
            </a:r>
            <a:r>
              <a:rPr lang="de-DE" b="1" dirty="0"/>
              <a:t>?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CE13547-D0B1-82E8-FFA8-B92B50A3BDB3}"/>
              </a:ext>
            </a:extLst>
          </p:cNvPr>
          <p:cNvSpPr/>
          <p:nvPr/>
        </p:nvSpPr>
        <p:spPr>
          <a:xfrm rot="21388238">
            <a:off x="6694124" y="4783825"/>
            <a:ext cx="5240789" cy="9929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poor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hundreds</a:t>
            </a:r>
            <a:r>
              <a:rPr lang="de-DE" dirty="0"/>
              <a:t> of </a:t>
            </a:r>
            <a:r>
              <a:rPr lang="de-DE" dirty="0" err="1"/>
              <a:t>participants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718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16" grpId="0" animBg="1"/>
      <p:bldP spid="18" grpId="0" animBg="1"/>
      <p:bldP spid="22" grpId="0" animBg="1"/>
      <p:bldP spid="23" grpId="0" animBg="1"/>
      <p:bldP spid="2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A129F-6B8E-F847-552A-EEB6FC6D6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Counterbalancing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1EC7A3-9547-E414-7807-EB836A5A3FD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FB23AE-9DAF-05F8-8F73-BF8DD0D9C69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11B288-C8A2-5052-0272-D7958D6B3F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2B9301F-0064-E42F-6FDA-6A6D7D5E3AA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 err="1"/>
              <a:t>Typically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that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participants</a:t>
            </a:r>
            <a:r>
              <a:rPr lang="de-DE" dirty="0"/>
              <a:t> do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.</a:t>
            </a:r>
          </a:p>
        </p:txBody>
      </p:sp>
      <p:pic>
        <p:nvPicPr>
          <p:cNvPr id="7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3B334206-0F14-8D9D-DB8D-2288BCBC4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2869638" y="1984455"/>
            <a:ext cx="3573000" cy="14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9">
            <a:extLst>
              <a:ext uri="{FF2B5EF4-FFF2-40B4-BE49-F238E27FC236}">
                <a16:creationId xmlns:a16="http://schemas.microsoft.com/office/drawing/2014/main" id="{CC5C9F5A-87AF-8F72-33BB-70AC12644173}"/>
              </a:ext>
            </a:extLst>
          </p:cNvPr>
          <p:cNvSpPr txBox="1"/>
          <p:nvPr/>
        </p:nvSpPr>
        <p:spPr>
          <a:xfrm>
            <a:off x="2767953" y="3340795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94182451-1737-8F57-12AE-0A1E664206EA}"/>
              </a:ext>
            </a:extLst>
          </p:cNvPr>
          <p:cNvSpPr/>
          <p:nvPr/>
        </p:nvSpPr>
        <p:spPr>
          <a:xfrm>
            <a:off x="3459568" y="2385865"/>
            <a:ext cx="2426459" cy="458104"/>
          </a:xfrm>
          <a:custGeom>
            <a:avLst/>
            <a:gdLst>
              <a:gd name="connsiteX0" fmla="*/ 1389305 w 2426459"/>
              <a:gd name="connsiteY0" fmla="*/ 458104 h 458104"/>
              <a:gd name="connsiteX1" fmla="*/ 932105 w 2426459"/>
              <a:gd name="connsiteY1" fmla="*/ 313324 h 458104"/>
              <a:gd name="connsiteX2" fmla="*/ 162485 w 2426459"/>
              <a:gd name="connsiteY2" fmla="*/ 39004 h 458104"/>
              <a:gd name="connsiteX3" fmla="*/ 40565 w 2426459"/>
              <a:gd name="connsiteY3" fmla="*/ 8524 h 458104"/>
              <a:gd name="connsiteX4" fmla="*/ 2465 w 2426459"/>
              <a:gd name="connsiteY4" fmla="*/ 904 h 458104"/>
              <a:gd name="connsiteX5" fmla="*/ 116765 w 2426459"/>
              <a:gd name="connsiteY5" fmla="*/ 31384 h 458104"/>
              <a:gd name="connsiteX6" fmla="*/ 505385 w 2426459"/>
              <a:gd name="connsiteY6" fmla="*/ 145684 h 458104"/>
              <a:gd name="connsiteX7" fmla="*/ 1564565 w 2426459"/>
              <a:gd name="connsiteY7" fmla="*/ 313324 h 458104"/>
              <a:gd name="connsiteX8" fmla="*/ 1899845 w 2426459"/>
              <a:gd name="connsiteY8" fmla="*/ 343804 h 458104"/>
              <a:gd name="connsiteX9" fmla="*/ 2418005 w 2426459"/>
              <a:gd name="connsiteY9" fmla="*/ 404764 h 458104"/>
              <a:gd name="connsiteX10" fmla="*/ 2425625 w 2426459"/>
              <a:gd name="connsiteY10" fmla="*/ 351424 h 458104"/>
              <a:gd name="connsiteX11" fmla="*/ 2326565 w 2426459"/>
              <a:gd name="connsiteY11" fmla="*/ 122824 h 458104"/>
              <a:gd name="connsiteX12" fmla="*/ 2273225 w 2426459"/>
              <a:gd name="connsiteY12" fmla="*/ 23764 h 4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6459" h="458104">
                <a:moveTo>
                  <a:pt x="1389305" y="458104"/>
                </a:moveTo>
                <a:cubicBezTo>
                  <a:pt x="1093623" y="415864"/>
                  <a:pt x="1338085" y="464117"/>
                  <a:pt x="932105" y="313324"/>
                </a:cubicBezTo>
                <a:cubicBezTo>
                  <a:pt x="676798" y="218496"/>
                  <a:pt x="426702" y="105058"/>
                  <a:pt x="162485" y="39004"/>
                </a:cubicBezTo>
                <a:cubicBezTo>
                  <a:pt x="121845" y="28844"/>
                  <a:pt x="81642" y="16739"/>
                  <a:pt x="40565" y="8524"/>
                </a:cubicBezTo>
                <a:cubicBezTo>
                  <a:pt x="27865" y="5984"/>
                  <a:pt x="-9940" y="-2818"/>
                  <a:pt x="2465" y="904"/>
                </a:cubicBezTo>
                <a:cubicBezTo>
                  <a:pt x="40233" y="12235"/>
                  <a:pt x="78873" y="20476"/>
                  <a:pt x="116765" y="31384"/>
                </a:cubicBezTo>
                <a:cubicBezTo>
                  <a:pt x="246522" y="68738"/>
                  <a:pt x="373906" y="114935"/>
                  <a:pt x="505385" y="145684"/>
                </a:cubicBezTo>
                <a:cubicBezTo>
                  <a:pt x="908937" y="240063"/>
                  <a:pt x="1159140" y="269096"/>
                  <a:pt x="1564565" y="313324"/>
                </a:cubicBezTo>
                <a:cubicBezTo>
                  <a:pt x="1676124" y="325494"/>
                  <a:pt x="1788235" y="332112"/>
                  <a:pt x="1899845" y="343804"/>
                </a:cubicBezTo>
                <a:cubicBezTo>
                  <a:pt x="2255908" y="381106"/>
                  <a:pt x="2224855" y="377171"/>
                  <a:pt x="2418005" y="404764"/>
                </a:cubicBezTo>
                <a:cubicBezTo>
                  <a:pt x="2420545" y="386984"/>
                  <a:pt x="2429147" y="369036"/>
                  <a:pt x="2425625" y="351424"/>
                </a:cubicBezTo>
                <a:cubicBezTo>
                  <a:pt x="2417141" y="309002"/>
                  <a:pt x="2339531" y="147892"/>
                  <a:pt x="2326565" y="122824"/>
                </a:cubicBezTo>
                <a:cubicBezTo>
                  <a:pt x="2271945" y="17226"/>
                  <a:pt x="2273225" y="67532"/>
                  <a:pt x="2273225" y="23764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1016B5FF-4BCB-2DF4-62AE-6EC8E4E8642B}"/>
              </a:ext>
            </a:extLst>
          </p:cNvPr>
          <p:cNvSpPr/>
          <p:nvPr/>
        </p:nvSpPr>
        <p:spPr>
          <a:xfrm>
            <a:off x="2197878" y="2385865"/>
            <a:ext cx="570075" cy="6762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Benutzer mit einfarbiger Füllung">
            <a:extLst>
              <a:ext uri="{FF2B5EF4-FFF2-40B4-BE49-F238E27FC236}">
                <a16:creationId xmlns:a16="http://schemas.microsoft.com/office/drawing/2014/main" id="{1735F180-74AB-453B-263C-39AB2FDA1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604" y="2266772"/>
            <a:ext cx="914400" cy="914400"/>
          </a:xfrm>
          <a:prstGeom prst="rect">
            <a:avLst/>
          </a:prstGeom>
        </p:spPr>
      </p:pic>
      <p:pic>
        <p:nvPicPr>
          <p:cNvPr id="12" name="Grafik 11" descr="Benutzer mit einfarbiger Füllung">
            <a:extLst>
              <a:ext uri="{FF2B5EF4-FFF2-40B4-BE49-F238E27FC236}">
                <a16:creationId xmlns:a16="http://schemas.microsoft.com/office/drawing/2014/main" id="{E36DA342-D5B8-FB15-8248-692D9EBB4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6745" y="2818302"/>
            <a:ext cx="914400" cy="914400"/>
          </a:xfrm>
          <a:prstGeom prst="rect">
            <a:avLst/>
          </a:prstGeom>
        </p:spPr>
      </p:pic>
      <p:pic>
        <p:nvPicPr>
          <p:cNvPr id="13" name="Grafik 12" descr="Benutzer mit einfarbiger Füllung">
            <a:extLst>
              <a:ext uri="{FF2B5EF4-FFF2-40B4-BE49-F238E27FC236}">
                <a16:creationId xmlns:a16="http://schemas.microsoft.com/office/drawing/2014/main" id="{F70FF95F-582B-A765-671D-58FAB4A41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404" y="2831618"/>
            <a:ext cx="914400" cy="914400"/>
          </a:xfrm>
          <a:prstGeom prst="rect">
            <a:avLst/>
          </a:prstGeom>
        </p:spPr>
      </p:pic>
      <p:pic>
        <p:nvPicPr>
          <p:cNvPr id="15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8177C6FE-9D59-88ED-3791-722E4E764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7269673" y="1948564"/>
            <a:ext cx="3573000" cy="14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5E0B1BA-4253-F5AB-0FC0-CC009FEA43A3}"/>
              </a:ext>
            </a:extLst>
          </p:cNvPr>
          <p:cNvSpPr txBox="1"/>
          <p:nvPr/>
        </p:nvSpPr>
        <p:spPr>
          <a:xfrm>
            <a:off x="7118014" y="3318286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No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EA586993-46A5-4687-6A6E-BBB8B3D4D70A}"/>
              </a:ext>
            </a:extLst>
          </p:cNvPr>
          <p:cNvSpPr/>
          <p:nvPr/>
        </p:nvSpPr>
        <p:spPr>
          <a:xfrm>
            <a:off x="6661804" y="2340715"/>
            <a:ext cx="570075" cy="6762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46357D12-9689-1459-4C27-953DB03DA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2853398" y="3992895"/>
            <a:ext cx="3573000" cy="14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9">
            <a:extLst>
              <a:ext uri="{FF2B5EF4-FFF2-40B4-BE49-F238E27FC236}">
                <a16:creationId xmlns:a16="http://schemas.microsoft.com/office/drawing/2014/main" id="{F9C382E7-A06D-070D-C78F-C366B057F43F}"/>
              </a:ext>
            </a:extLst>
          </p:cNvPr>
          <p:cNvSpPr txBox="1"/>
          <p:nvPr/>
        </p:nvSpPr>
        <p:spPr>
          <a:xfrm>
            <a:off x="2751713" y="5349235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No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A64EB4DD-01B7-A020-81FC-574DA1179616}"/>
              </a:ext>
            </a:extLst>
          </p:cNvPr>
          <p:cNvSpPr/>
          <p:nvPr/>
        </p:nvSpPr>
        <p:spPr>
          <a:xfrm>
            <a:off x="2181638" y="4394305"/>
            <a:ext cx="570075" cy="6762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 descr="Benutzer mit einfarbiger Füllung">
            <a:extLst>
              <a:ext uri="{FF2B5EF4-FFF2-40B4-BE49-F238E27FC236}">
                <a16:creationId xmlns:a16="http://schemas.microsoft.com/office/drawing/2014/main" id="{A8343364-7E8A-AAA8-DB26-9F3EDDDB0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1144" y="4135732"/>
            <a:ext cx="914400" cy="914400"/>
          </a:xfrm>
          <a:prstGeom prst="rect">
            <a:avLst/>
          </a:prstGeom>
        </p:spPr>
      </p:pic>
      <p:pic>
        <p:nvPicPr>
          <p:cNvPr id="26" name="Grafik 25" descr="Benutzer mit einfarbiger Füllung">
            <a:extLst>
              <a:ext uri="{FF2B5EF4-FFF2-40B4-BE49-F238E27FC236}">
                <a16:creationId xmlns:a16="http://schemas.microsoft.com/office/drawing/2014/main" id="{237BD1C5-FD90-2F72-1321-BE2733B04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0285" y="4687262"/>
            <a:ext cx="914400" cy="914400"/>
          </a:xfrm>
          <a:prstGeom prst="rect">
            <a:avLst/>
          </a:prstGeom>
        </p:spPr>
      </p:pic>
      <p:pic>
        <p:nvPicPr>
          <p:cNvPr id="27" name="Grafik 26" descr="Benutzer mit einfarbiger Füllung">
            <a:extLst>
              <a:ext uri="{FF2B5EF4-FFF2-40B4-BE49-F238E27FC236}">
                <a16:creationId xmlns:a16="http://schemas.microsoft.com/office/drawing/2014/main" id="{4997EF17-A650-3BFF-B460-0ABAA81CA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3944" y="4700578"/>
            <a:ext cx="914400" cy="914400"/>
          </a:xfrm>
          <a:prstGeom prst="rect">
            <a:avLst/>
          </a:prstGeom>
        </p:spPr>
      </p:pic>
      <p:pic>
        <p:nvPicPr>
          <p:cNvPr id="28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C6301D75-865F-72BD-BAF7-A1B50E4F6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7253433" y="3957004"/>
            <a:ext cx="3573000" cy="14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B8835509-5B79-0041-EA31-87BB7C519D23}"/>
              </a:ext>
            </a:extLst>
          </p:cNvPr>
          <p:cNvSpPr/>
          <p:nvPr/>
        </p:nvSpPr>
        <p:spPr>
          <a:xfrm>
            <a:off x="8098042" y="4300548"/>
            <a:ext cx="2426459" cy="458104"/>
          </a:xfrm>
          <a:custGeom>
            <a:avLst/>
            <a:gdLst>
              <a:gd name="connsiteX0" fmla="*/ 1389305 w 2426459"/>
              <a:gd name="connsiteY0" fmla="*/ 458104 h 458104"/>
              <a:gd name="connsiteX1" fmla="*/ 932105 w 2426459"/>
              <a:gd name="connsiteY1" fmla="*/ 313324 h 458104"/>
              <a:gd name="connsiteX2" fmla="*/ 162485 w 2426459"/>
              <a:gd name="connsiteY2" fmla="*/ 39004 h 458104"/>
              <a:gd name="connsiteX3" fmla="*/ 40565 w 2426459"/>
              <a:gd name="connsiteY3" fmla="*/ 8524 h 458104"/>
              <a:gd name="connsiteX4" fmla="*/ 2465 w 2426459"/>
              <a:gd name="connsiteY4" fmla="*/ 904 h 458104"/>
              <a:gd name="connsiteX5" fmla="*/ 116765 w 2426459"/>
              <a:gd name="connsiteY5" fmla="*/ 31384 h 458104"/>
              <a:gd name="connsiteX6" fmla="*/ 505385 w 2426459"/>
              <a:gd name="connsiteY6" fmla="*/ 145684 h 458104"/>
              <a:gd name="connsiteX7" fmla="*/ 1564565 w 2426459"/>
              <a:gd name="connsiteY7" fmla="*/ 313324 h 458104"/>
              <a:gd name="connsiteX8" fmla="*/ 1899845 w 2426459"/>
              <a:gd name="connsiteY8" fmla="*/ 343804 h 458104"/>
              <a:gd name="connsiteX9" fmla="*/ 2418005 w 2426459"/>
              <a:gd name="connsiteY9" fmla="*/ 404764 h 458104"/>
              <a:gd name="connsiteX10" fmla="*/ 2425625 w 2426459"/>
              <a:gd name="connsiteY10" fmla="*/ 351424 h 458104"/>
              <a:gd name="connsiteX11" fmla="*/ 2326565 w 2426459"/>
              <a:gd name="connsiteY11" fmla="*/ 122824 h 458104"/>
              <a:gd name="connsiteX12" fmla="*/ 2273225 w 2426459"/>
              <a:gd name="connsiteY12" fmla="*/ 23764 h 4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6459" h="458104">
                <a:moveTo>
                  <a:pt x="1389305" y="458104"/>
                </a:moveTo>
                <a:cubicBezTo>
                  <a:pt x="1093623" y="415864"/>
                  <a:pt x="1338085" y="464117"/>
                  <a:pt x="932105" y="313324"/>
                </a:cubicBezTo>
                <a:cubicBezTo>
                  <a:pt x="676798" y="218496"/>
                  <a:pt x="426702" y="105058"/>
                  <a:pt x="162485" y="39004"/>
                </a:cubicBezTo>
                <a:cubicBezTo>
                  <a:pt x="121845" y="28844"/>
                  <a:pt x="81642" y="16739"/>
                  <a:pt x="40565" y="8524"/>
                </a:cubicBezTo>
                <a:cubicBezTo>
                  <a:pt x="27865" y="5984"/>
                  <a:pt x="-9940" y="-2818"/>
                  <a:pt x="2465" y="904"/>
                </a:cubicBezTo>
                <a:cubicBezTo>
                  <a:pt x="40233" y="12235"/>
                  <a:pt x="78873" y="20476"/>
                  <a:pt x="116765" y="31384"/>
                </a:cubicBezTo>
                <a:cubicBezTo>
                  <a:pt x="246522" y="68738"/>
                  <a:pt x="373906" y="114935"/>
                  <a:pt x="505385" y="145684"/>
                </a:cubicBezTo>
                <a:cubicBezTo>
                  <a:pt x="908937" y="240063"/>
                  <a:pt x="1159140" y="269096"/>
                  <a:pt x="1564565" y="313324"/>
                </a:cubicBezTo>
                <a:cubicBezTo>
                  <a:pt x="1676124" y="325494"/>
                  <a:pt x="1788235" y="332112"/>
                  <a:pt x="1899845" y="343804"/>
                </a:cubicBezTo>
                <a:cubicBezTo>
                  <a:pt x="2255908" y="381106"/>
                  <a:pt x="2224855" y="377171"/>
                  <a:pt x="2418005" y="404764"/>
                </a:cubicBezTo>
                <a:cubicBezTo>
                  <a:pt x="2420545" y="386984"/>
                  <a:pt x="2429147" y="369036"/>
                  <a:pt x="2425625" y="351424"/>
                </a:cubicBezTo>
                <a:cubicBezTo>
                  <a:pt x="2417141" y="309002"/>
                  <a:pt x="2339531" y="147892"/>
                  <a:pt x="2326565" y="122824"/>
                </a:cubicBezTo>
                <a:cubicBezTo>
                  <a:pt x="2271945" y="17226"/>
                  <a:pt x="2273225" y="67532"/>
                  <a:pt x="2273225" y="23764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7078FF6-B26E-BF8B-ED88-28CE4F1B1349}"/>
              </a:ext>
            </a:extLst>
          </p:cNvPr>
          <p:cNvSpPr txBox="1"/>
          <p:nvPr/>
        </p:nvSpPr>
        <p:spPr>
          <a:xfrm>
            <a:off x="7101774" y="5326726"/>
            <a:ext cx="202501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Swipe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AC944BE0-CA13-9195-83AC-6517DF3815D1}"/>
              </a:ext>
            </a:extLst>
          </p:cNvPr>
          <p:cNvSpPr/>
          <p:nvPr/>
        </p:nvSpPr>
        <p:spPr>
          <a:xfrm>
            <a:off x="6645564" y="4349155"/>
            <a:ext cx="570075" cy="6762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84A3CF2-FD20-1F03-F234-805AD7EE8625}"/>
              </a:ext>
            </a:extLst>
          </p:cNvPr>
          <p:cNvSpPr txBox="1"/>
          <p:nvPr/>
        </p:nvSpPr>
        <p:spPr>
          <a:xfrm>
            <a:off x="989569" y="3613609"/>
            <a:ext cx="131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/>
              <a:t>Participants</a:t>
            </a:r>
            <a:br>
              <a:rPr lang="de-DE" sz="1600" dirty="0"/>
            </a:b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odd</a:t>
            </a:r>
            <a:r>
              <a:rPr lang="de-DE" sz="1600" dirty="0"/>
              <a:t> IDs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BA6DE9D-87A8-21A2-CC83-EA83F66ABCD3}"/>
              </a:ext>
            </a:extLst>
          </p:cNvPr>
          <p:cNvSpPr txBox="1"/>
          <p:nvPr/>
        </p:nvSpPr>
        <p:spPr>
          <a:xfrm>
            <a:off x="941346" y="5447033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/>
              <a:t>Participants</a:t>
            </a:r>
            <a:br>
              <a:rPr lang="de-DE" sz="1600" dirty="0"/>
            </a:b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even</a:t>
            </a:r>
            <a:r>
              <a:rPr lang="de-DE" sz="1600" dirty="0"/>
              <a:t> IDs</a:t>
            </a:r>
          </a:p>
        </p:txBody>
      </p:sp>
    </p:spTree>
    <p:extLst>
      <p:ext uri="{BB962C8B-B14F-4D97-AF65-F5344CB8AC3E}">
        <p14:creationId xmlns:p14="http://schemas.microsoft.com/office/powerpoint/2010/main" val="330163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6D1E0-FE6A-5090-E54D-3108CCDB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Counterbalancing</a:t>
            </a:r>
            <a:r>
              <a:rPr lang="de-DE" dirty="0"/>
              <a:t> 2 </a:t>
            </a:r>
            <a:r>
              <a:rPr lang="de-DE" dirty="0" err="1"/>
              <a:t>Conditions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28F5D0-6E3A-5AC8-5499-422C951B9D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A1A97F-00E9-8B16-03A1-3F87FC76C6C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03B4FC6-B5B8-73EF-AA0F-564793AB2C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E3A4248-175A-0C5D-8A1F-7FA551D7ED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1518" y="1449388"/>
            <a:ext cx="10801350" cy="4679950"/>
          </a:xfrm>
        </p:spPr>
        <p:txBody>
          <a:bodyPr/>
          <a:lstStyle/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just </a:t>
            </a:r>
            <a:r>
              <a:rPr lang="de-DE" dirty="0" err="1"/>
              <a:t>keep</a:t>
            </a:r>
            <a:r>
              <a:rPr lang="de-DE" dirty="0"/>
              <a:t> </a:t>
            </a:r>
            <a:r>
              <a:rPr lang="de-DE" dirty="0" err="1"/>
              <a:t>continue</a:t>
            </a:r>
            <a:r>
              <a:rPr lang="de-DE" dirty="0"/>
              <a:t> </a:t>
            </a:r>
            <a:r>
              <a:rPr lang="de-DE" dirty="0" err="1"/>
              <a:t>switching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IV…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71462E3-C7F6-0569-9DFD-C7234E848C49}"/>
              </a:ext>
            </a:extLst>
          </p:cNvPr>
          <p:cNvGrpSpPr/>
          <p:nvPr/>
        </p:nvGrpSpPr>
        <p:grpSpPr>
          <a:xfrm>
            <a:off x="2852415" y="2144355"/>
            <a:ext cx="6866783" cy="1645008"/>
            <a:chOff x="541881" y="2055632"/>
            <a:chExt cx="7495012" cy="1795505"/>
          </a:xfrm>
        </p:grpSpPr>
        <p:pic>
          <p:nvPicPr>
            <p:cNvPr id="33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52BC6464-F13C-C2D4-6669-2320FCCA1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4463893" y="2060760"/>
              <a:ext cx="3573000" cy="1436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feld 9">
              <a:extLst>
                <a:ext uri="{FF2B5EF4-FFF2-40B4-BE49-F238E27FC236}">
                  <a16:creationId xmlns:a16="http://schemas.microsoft.com/office/drawing/2014/main" id="{AD78BDAD-E798-659E-446C-443E15B8E92D}"/>
                </a:ext>
              </a:extLst>
            </p:cNvPr>
            <p:cNvSpPr txBox="1"/>
            <p:nvPr/>
          </p:nvSpPr>
          <p:spPr>
            <a:xfrm>
              <a:off x="4362208" y="3417100"/>
              <a:ext cx="202501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>
                  <a:solidFill>
                    <a:schemeClr val="bg1"/>
                  </a:solidFill>
                </a:rPr>
                <a:t>Swipe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B99097E0-669E-BE70-6951-9EFB9934C6F4}"/>
                </a:ext>
              </a:extLst>
            </p:cNvPr>
            <p:cNvSpPr/>
            <p:nvPr/>
          </p:nvSpPr>
          <p:spPr>
            <a:xfrm>
              <a:off x="5053823" y="2462170"/>
              <a:ext cx="2426459" cy="458104"/>
            </a:xfrm>
            <a:custGeom>
              <a:avLst/>
              <a:gdLst>
                <a:gd name="connsiteX0" fmla="*/ 1389305 w 2426459"/>
                <a:gd name="connsiteY0" fmla="*/ 458104 h 458104"/>
                <a:gd name="connsiteX1" fmla="*/ 932105 w 2426459"/>
                <a:gd name="connsiteY1" fmla="*/ 313324 h 458104"/>
                <a:gd name="connsiteX2" fmla="*/ 162485 w 2426459"/>
                <a:gd name="connsiteY2" fmla="*/ 39004 h 458104"/>
                <a:gd name="connsiteX3" fmla="*/ 40565 w 2426459"/>
                <a:gd name="connsiteY3" fmla="*/ 8524 h 458104"/>
                <a:gd name="connsiteX4" fmla="*/ 2465 w 2426459"/>
                <a:gd name="connsiteY4" fmla="*/ 904 h 458104"/>
                <a:gd name="connsiteX5" fmla="*/ 116765 w 2426459"/>
                <a:gd name="connsiteY5" fmla="*/ 31384 h 458104"/>
                <a:gd name="connsiteX6" fmla="*/ 505385 w 2426459"/>
                <a:gd name="connsiteY6" fmla="*/ 145684 h 458104"/>
                <a:gd name="connsiteX7" fmla="*/ 1564565 w 2426459"/>
                <a:gd name="connsiteY7" fmla="*/ 313324 h 458104"/>
                <a:gd name="connsiteX8" fmla="*/ 1899845 w 2426459"/>
                <a:gd name="connsiteY8" fmla="*/ 343804 h 458104"/>
                <a:gd name="connsiteX9" fmla="*/ 2418005 w 2426459"/>
                <a:gd name="connsiteY9" fmla="*/ 404764 h 458104"/>
                <a:gd name="connsiteX10" fmla="*/ 2425625 w 2426459"/>
                <a:gd name="connsiteY10" fmla="*/ 351424 h 458104"/>
                <a:gd name="connsiteX11" fmla="*/ 2326565 w 2426459"/>
                <a:gd name="connsiteY11" fmla="*/ 122824 h 458104"/>
                <a:gd name="connsiteX12" fmla="*/ 2273225 w 2426459"/>
                <a:gd name="connsiteY12" fmla="*/ 23764 h 4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6459" h="458104">
                  <a:moveTo>
                    <a:pt x="1389305" y="458104"/>
                  </a:moveTo>
                  <a:cubicBezTo>
                    <a:pt x="1093623" y="415864"/>
                    <a:pt x="1338085" y="464117"/>
                    <a:pt x="932105" y="313324"/>
                  </a:cubicBezTo>
                  <a:cubicBezTo>
                    <a:pt x="676798" y="218496"/>
                    <a:pt x="426702" y="105058"/>
                    <a:pt x="162485" y="39004"/>
                  </a:cubicBezTo>
                  <a:cubicBezTo>
                    <a:pt x="121845" y="28844"/>
                    <a:pt x="81642" y="16739"/>
                    <a:pt x="40565" y="8524"/>
                  </a:cubicBezTo>
                  <a:cubicBezTo>
                    <a:pt x="27865" y="5984"/>
                    <a:pt x="-9940" y="-2818"/>
                    <a:pt x="2465" y="904"/>
                  </a:cubicBezTo>
                  <a:cubicBezTo>
                    <a:pt x="40233" y="12235"/>
                    <a:pt x="78873" y="20476"/>
                    <a:pt x="116765" y="31384"/>
                  </a:cubicBezTo>
                  <a:cubicBezTo>
                    <a:pt x="246522" y="68738"/>
                    <a:pt x="373906" y="114935"/>
                    <a:pt x="505385" y="145684"/>
                  </a:cubicBezTo>
                  <a:cubicBezTo>
                    <a:pt x="908937" y="240063"/>
                    <a:pt x="1159140" y="269096"/>
                    <a:pt x="1564565" y="313324"/>
                  </a:cubicBezTo>
                  <a:cubicBezTo>
                    <a:pt x="1676124" y="325494"/>
                    <a:pt x="1788235" y="332112"/>
                    <a:pt x="1899845" y="343804"/>
                  </a:cubicBezTo>
                  <a:cubicBezTo>
                    <a:pt x="2255908" y="381106"/>
                    <a:pt x="2224855" y="377171"/>
                    <a:pt x="2418005" y="404764"/>
                  </a:cubicBezTo>
                  <a:cubicBezTo>
                    <a:pt x="2420545" y="386984"/>
                    <a:pt x="2429147" y="369036"/>
                    <a:pt x="2425625" y="351424"/>
                  </a:cubicBezTo>
                  <a:cubicBezTo>
                    <a:pt x="2417141" y="309002"/>
                    <a:pt x="2339531" y="147892"/>
                    <a:pt x="2326565" y="122824"/>
                  </a:cubicBezTo>
                  <a:cubicBezTo>
                    <a:pt x="2271945" y="17226"/>
                    <a:pt x="2273225" y="67532"/>
                    <a:pt x="2273225" y="23764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6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8DB13408-DDF0-16C6-6E91-CFADCF7CAD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616270" y="2055632"/>
              <a:ext cx="3569307" cy="1435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feld 9">
              <a:extLst>
                <a:ext uri="{FF2B5EF4-FFF2-40B4-BE49-F238E27FC236}">
                  <a16:creationId xmlns:a16="http://schemas.microsoft.com/office/drawing/2014/main" id="{9FC789A1-E247-5855-33DD-60E66D40BA45}"/>
                </a:ext>
              </a:extLst>
            </p:cNvPr>
            <p:cNvSpPr txBox="1"/>
            <p:nvPr/>
          </p:nvSpPr>
          <p:spPr>
            <a:xfrm>
              <a:off x="541881" y="3481805"/>
              <a:ext cx="202501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>
                  <a:solidFill>
                    <a:schemeClr val="bg1"/>
                  </a:solidFill>
                </a:rPr>
                <a:t>No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Swipe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A5844171-D741-169F-2157-900377337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099020"/>
              </p:ext>
            </p:extLst>
          </p:nvPr>
        </p:nvGraphicFramePr>
        <p:xfrm>
          <a:off x="2743335" y="3979001"/>
          <a:ext cx="6777715" cy="10338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0443">
                  <a:extLst>
                    <a:ext uri="{9D8B030D-6E8A-4147-A177-3AD203B41FA5}">
                      <a16:colId xmlns:a16="http://schemas.microsoft.com/office/drawing/2014/main" val="2774555323"/>
                    </a:ext>
                  </a:extLst>
                </a:gridCol>
                <a:gridCol w="2143636">
                  <a:extLst>
                    <a:ext uri="{9D8B030D-6E8A-4147-A177-3AD203B41FA5}">
                      <a16:colId xmlns:a16="http://schemas.microsoft.com/office/drawing/2014/main" val="1374287303"/>
                    </a:ext>
                  </a:extLst>
                </a:gridCol>
                <a:gridCol w="2143636">
                  <a:extLst>
                    <a:ext uri="{9D8B030D-6E8A-4147-A177-3AD203B41FA5}">
                      <a16:colId xmlns:a16="http://schemas.microsoft.com/office/drawing/2014/main" val="3590906797"/>
                    </a:ext>
                  </a:extLst>
                </a:gridCol>
              </a:tblGrid>
              <a:tr h="28946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 </a:t>
                      </a:r>
                      <a:r>
                        <a:rPr lang="de-DE" sz="16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586332"/>
                  </a:ext>
                </a:extLst>
              </a:tr>
              <a:tr h="37217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#1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/>
                        <a:t>Swipe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NoSwipe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0977259"/>
                  </a:ext>
                </a:extLst>
              </a:tr>
              <a:tr h="37217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#2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NoSwipe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Swipe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0753950"/>
                  </a:ext>
                </a:extLst>
              </a:tr>
            </a:tbl>
          </a:graphicData>
        </a:graphic>
      </p:graphicFrame>
      <p:sp>
        <p:nvSpPr>
          <p:cNvPr id="31" name="Textfeld 9">
            <a:extLst>
              <a:ext uri="{FF2B5EF4-FFF2-40B4-BE49-F238E27FC236}">
                <a16:creationId xmlns:a16="http://schemas.microsoft.com/office/drawing/2014/main" id="{1034FC64-5FD6-73ED-7DF6-540BF1480BB3}"/>
              </a:ext>
            </a:extLst>
          </p:cNvPr>
          <p:cNvSpPr txBox="1"/>
          <p:nvPr/>
        </p:nvSpPr>
        <p:spPr>
          <a:xfrm rot="20967483">
            <a:off x="9692089" y="5305130"/>
            <a:ext cx="2004127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Continue</a:t>
            </a:r>
            <a:r>
              <a:rPr lang="de-DE" dirty="0"/>
              <a:t> </a:t>
            </a:r>
            <a:r>
              <a:rPr lang="de-DE" dirty="0" err="1"/>
              <a:t>switching</a:t>
            </a:r>
            <a:r>
              <a:rPr lang="de-DE" dirty="0"/>
              <a:t>…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C2A7141C-48D9-D6A7-41C8-C1D37DD39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47707"/>
              </p:ext>
            </p:extLst>
          </p:nvPr>
        </p:nvGraphicFramePr>
        <p:xfrm>
          <a:off x="2743335" y="4977408"/>
          <a:ext cx="6777715" cy="1116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0443">
                  <a:extLst>
                    <a:ext uri="{9D8B030D-6E8A-4147-A177-3AD203B41FA5}">
                      <a16:colId xmlns:a16="http://schemas.microsoft.com/office/drawing/2014/main" val="624385752"/>
                    </a:ext>
                  </a:extLst>
                </a:gridCol>
                <a:gridCol w="2143636">
                  <a:extLst>
                    <a:ext uri="{9D8B030D-6E8A-4147-A177-3AD203B41FA5}">
                      <a16:colId xmlns:a16="http://schemas.microsoft.com/office/drawing/2014/main" val="3392451202"/>
                    </a:ext>
                  </a:extLst>
                </a:gridCol>
                <a:gridCol w="2143636">
                  <a:extLst>
                    <a:ext uri="{9D8B030D-6E8A-4147-A177-3AD203B41FA5}">
                      <a16:colId xmlns:a16="http://schemas.microsoft.com/office/drawing/2014/main" val="1903196202"/>
                    </a:ext>
                  </a:extLst>
                </a:gridCol>
              </a:tblGrid>
              <a:tr h="37217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#3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/>
                        <a:t>Swipe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NoSwipe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756211"/>
                  </a:ext>
                </a:extLst>
              </a:tr>
              <a:tr h="37217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#4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NoSwipe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Swipe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5594512"/>
                  </a:ext>
                </a:extLst>
              </a:tr>
              <a:tr h="37217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...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effectLst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effectLst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0787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3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6D1E0-FE6A-5090-E54D-3108CCDB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a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IV: </a:t>
            </a:r>
            <a:r>
              <a:rPr lang="de-DE" dirty="0" err="1"/>
              <a:t>VibroSwipe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28F5D0-6E3A-5AC8-5499-422C951B9D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A1A97F-00E9-8B16-03A1-3F87FC76C6C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03B4FC6-B5B8-73EF-AA0F-564793AB2C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E3A4248-175A-0C5D-8A1F-7FA551D7ED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1518" y="1449388"/>
            <a:ext cx="10801350" cy="4679950"/>
          </a:xfrm>
        </p:spPr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integrate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tactile</a:t>
            </a:r>
            <a:r>
              <a:rPr lang="de-DE" dirty="0"/>
              <a:t> </a:t>
            </a:r>
            <a:r>
              <a:rPr lang="de-DE" dirty="0" err="1"/>
              <a:t>feedback</a:t>
            </a:r>
            <a:r>
              <a:rPr lang="de-DE" dirty="0"/>
              <a:t>!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design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?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6245695-926C-E951-9236-A20B662EAD6B}"/>
              </a:ext>
            </a:extLst>
          </p:cNvPr>
          <p:cNvSpPr txBox="1"/>
          <p:nvPr/>
        </p:nvSpPr>
        <p:spPr>
          <a:xfrm>
            <a:off x="695325" y="3862948"/>
            <a:ext cx="6094740" cy="2266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chemeClr val="accent1"/>
                </a:solidFill>
              </a:rPr>
              <a:t>1. </a:t>
            </a:r>
            <a:r>
              <a:rPr lang="de-DE" sz="1600" b="1" dirty="0" err="1">
                <a:solidFill>
                  <a:schemeClr val="accent1"/>
                </a:solidFill>
              </a:rPr>
              <a:t>Combination</a:t>
            </a:r>
            <a:r>
              <a:rPr lang="de-DE" sz="1600" b="1" dirty="0"/>
              <a:t>: </a:t>
            </a:r>
            <a:r>
              <a:rPr lang="de-DE" sz="1600" b="1" dirty="0" err="1"/>
              <a:t>No</a:t>
            </a:r>
            <a:r>
              <a:rPr lang="de-DE" sz="1600" b="1" dirty="0"/>
              <a:t> </a:t>
            </a:r>
            <a:r>
              <a:rPr lang="de-DE" sz="1600" b="1" dirty="0" err="1"/>
              <a:t>Swipe</a:t>
            </a:r>
            <a:r>
              <a:rPr lang="de-DE" sz="1600" b="1" dirty="0"/>
              <a:t> </a:t>
            </a:r>
            <a:r>
              <a:rPr lang="de-DE" sz="1600" b="1" dirty="0">
                <a:sym typeface="Wingdings" panose="05000000000000000000" pitchFamily="2" charset="2"/>
              </a:rPr>
              <a:t> </a:t>
            </a:r>
            <a:r>
              <a:rPr lang="de-DE" sz="1600" b="1" dirty="0" err="1">
                <a:sym typeface="Wingdings" panose="05000000000000000000" pitchFamily="2" charset="2"/>
              </a:rPr>
              <a:t>Swipe</a:t>
            </a:r>
            <a:r>
              <a:rPr lang="de-DE" sz="1600" b="1" dirty="0">
                <a:sym typeface="Wingdings" panose="05000000000000000000" pitchFamily="2" charset="2"/>
              </a:rPr>
              <a:t>  </a:t>
            </a:r>
            <a:r>
              <a:rPr lang="de-DE" sz="1600" b="1" dirty="0" err="1">
                <a:sym typeface="Wingdings" panose="05000000000000000000" pitchFamily="2" charset="2"/>
              </a:rPr>
              <a:t>VibroSwipe</a:t>
            </a:r>
            <a:endParaRPr lang="de-DE" sz="1600" b="1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chemeClr val="accent1"/>
                </a:solidFill>
              </a:rPr>
              <a:t>2. </a:t>
            </a:r>
            <a:r>
              <a:rPr lang="de-DE" sz="1600" b="1" dirty="0" err="1">
                <a:solidFill>
                  <a:schemeClr val="accent1"/>
                </a:solidFill>
              </a:rPr>
              <a:t>Combination</a:t>
            </a:r>
            <a:r>
              <a:rPr lang="de-DE" sz="1600" b="1" dirty="0"/>
              <a:t>: </a:t>
            </a:r>
            <a:r>
              <a:rPr lang="de-DE" sz="1600" b="1" dirty="0" err="1"/>
              <a:t>Swipe</a:t>
            </a:r>
            <a:r>
              <a:rPr lang="de-DE" sz="1600" b="1" dirty="0"/>
              <a:t> </a:t>
            </a:r>
            <a:r>
              <a:rPr lang="de-DE" sz="1600" b="1" dirty="0">
                <a:sym typeface="Wingdings" panose="05000000000000000000" pitchFamily="2" charset="2"/>
              </a:rPr>
              <a:t> </a:t>
            </a:r>
            <a:r>
              <a:rPr lang="de-DE" sz="1600" b="1" dirty="0" err="1">
                <a:sym typeface="Wingdings" panose="05000000000000000000" pitchFamily="2" charset="2"/>
              </a:rPr>
              <a:t>No</a:t>
            </a:r>
            <a:r>
              <a:rPr lang="de-DE" sz="1600" b="1" dirty="0"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ym typeface="Wingdings" panose="05000000000000000000" pitchFamily="2" charset="2"/>
              </a:rPr>
              <a:t>Swipe</a:t>
            </a:r>
            <a:r>
              <a:rPr lang="de-DE" sz="1600" b="1" dirty="0">
                <a:sym typeface="Wingdings" panose="05000000000000000000" pitchFamily="2" charset="2"/>
              </a:rPr>
              <a:t>  </a:t>
            </a:r>
            <a:r>
              <a:rPr lang="de-DE" sz="1600" b="1" dirty="0" err="1">
                <a:sym typeface="Wingdings" panose="05000000000000000000" pitchFamily="2" charset="2"/>
              </a:rPr>
              <a:t>VibroSwipe</a:t>
            </a:r>
            <a:endParaRPr lang="de-DE" sz="1600" b="1" dirty="0"/>
          </a:p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chemeClr val="accent1"/>
                </a:solidFill>
              </a:rPr>
              <a:t>3. </a:t>
            </a:r>
            <a:r>
              <a:rPr lang="de-DE" sz="1600" b="1" dirty="0" err="1">
                <a:solidFill>
                  <a:schemeClr val="accent1"/>
                </a:solidFill>
              </a:rPr>
              <a:t>Combination</a:t>
            </a:r>
            <a:r>
              <a:rPr lang="de-DE" sz="1600" b="1" dirty="0"/>
              <a:t>: </a:t>
            </a:r>
            <a:r>
              <a:rPr lang="de-DE" sz="1600" b="1" dirty="0" err="1"/>
              <a:t>No</a:t>
            </a:r>
            <a:r>
              <a:rPr lang="de-DE" sz="1600" b="1" dirty="0"/>
              <a:t> </a:t>
            </a:r>
            <a:r>
              <a:rPr lang="de-DE" sz="1600" b="1" dirty="0" err="1"/>
              <a:t>Swipe</a:t>
            </a:r>
            <a:r>
              <a:rPr lang="de-DE" sz="1600" b="1" dirty="0"/>
              <a:t> </a:t>
            </a:r>
            <a:r>
              <a:rPr lang="de-DE" sz="1600" b="1" dirty="0">
                <a:sym typeface="Wingdings" panose="05000000000000000000" pitchFamily="2" charset="2"/>
              </a:rPr>
              <a:t> </a:t>
            </a:r>
            <a:r>
              <a:rPr lang="de-DE" sz="1600" b="1" dirty="0" err="1">
                <a:sym typeface="Wingdings" panose="05000000000000000000" pitchFamily="2" charset="2"/>
              </a:rPr>
              <a:t>VibroSwipe</a:t>
            </a:r>
            <a:r>
              <a:rPr lang="de-DE" sz="1600" b="1" dirty="0">
                <a:sym typeface="Wingdings" panose="05000000000000000000" pitchFamily="2" charset="2"/>
              </a:rPr>
              <a:t>  </a:t>
            </a:r>
            <a:r>
              <a:rPr lang="de-DE" sz="1600" b="1" dirty="0" err="1"/>
              <a:t>Swipe</a:t>
            </a:r>
            <a:endParaRPr lang="de-DE" sz="1600" b="1" dirty="0"/>
          </a:p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chemeClr val="accent1"/>
                </a:solidFill>
              </a:rPr>
              <a:t>4. </a:t>
            </a:r>
            <a:r>
              <a:rPr lang="de-DE" sz="1600" b="1" dirty="0" err="1">
                <a:solidFill>
                  <a:schemeClr val="accent1"/>
                </a:solidFill>
              </a:rPr>
              <a:t>Combination</a:t>
            </a:r>
            <a:r>
              <a:rPr lang="de-DE" sz="1600" b="1" dirty="0"/>
              <a:t>: </a:t>
            </a:r>
            <a:r>
              <a:rPr lang="de-DE" sz="1600" b="1" dirty="0" err="1">
                <a:sym typeface="Wingdings" panose="05000000000000000000" pitchFamily="2" charset="2"/>
              </a:rPr>
              <a:t>VibroSwipe</a:t>
            </a:r>
            <a:r>
              <a:rPr lang="de-DE" sz="1600" b="1" dirty="0">
                <a:sym typeface="Wingdings" panose="05000000000000000000" pitchFamily="2" charset="2"/>
              </a:rPr>
              <a:t>  </a:t>
            </a:r>
            <a:r>
              <a:rPr lang="de-DE" sz="1600" b="1" dirty="0" err="1">
                <a:sym typeface="Wingdings" panose="05000000000000000000" pitchFamily="2" charset="2"/>
              </a:rPr>
              <a:t>No</a:t>
            </a:r>
            <a:r>
              <a:rPr lang="de-DE" sz="1600" b="1" dirty="0">
                <a:sym typeface="Wingdings" panose="05000000000000000000" pitchFamily="2" charset="2"/>
              </a:rPr>
              <a:t> </a:t>
            </a:r>
            <a:r>
              <a:rPr lang="de-DE" sz="1600" b="1" dirty="0" err="1"/>
              <a:t>Swipe</a:t>
            </a:r>
            <a:r>
              <a:rPr lang="de-DE" sz="1600" b="1" dirty="0"/>
              <a:t> </a:t>
            </a:r>
            <a:r>
              <a:rPr lang="de-DE" sz="1600" b="1" dirty="0">
                <a:sym typeface="Wingdings" panose="05000000000000000000" pitchFamily="2" charset="2"/>
              </a:rPr>
              <a:t> </a:t>
            </a:r>
            <a:r>
              <a:rPr lang="de-DE" sz="1600" b="1" dirty="0" err="1"/>
              <a:t>Swipe</a:t>
            </a:r>
            <a:endParaRPr lang="de-DE" sz="1600" b="1" dirty="0"/>
          </a:p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chemeClr val="accent1"/>
                </a:solidFill>
              </a:rPr>
              <a:t>5. </a:t>
            </a:r>
            <a:r>
              <a:rPr lang="de-DE" sz="1600" b="1" dirty="0" err="1">
                <a:solidFill>
                  <a:schemeClr val="accent1"/>
                </a:solidFill>
              </a:rPr>
              <a:t>Combination</a:t>
            </a:r>
            <a:r>
              <a:rPr lang="de-DE" sz="1600" b="1" dirty="0"/>
              <a:t>: </a:t>
            </a:r>
            <a:r>
              <a:rPr lang="de-DE" sz="1600" b="1" dirty="0" err="1"/>
              <a:t>Swipe</a:t>
            </a:r>
            <a:r>
              <a:rPr lang="de-DE" sz="1600" b="1" dirty="0"/>
              <a:t> </a:t>
            </a:r>
            <a:r>
              <a:rPr lang="de-DE" sz="1600" b="1" dirty="0">
                <a:sym typeface="Wingdings" panose="05000000000000000000" pitchFamily="2" charset="2"/>
              </a:rPr>
              <a:t> </a:t>
            </a:r>
            <a:r>
              <a:rPr lang="de-DE" sz="1600" b="1" dirty="0" err="1">
                <a:sym typeface="Wingdings" panose="05000000000000000000" pitchFamily="2" charset="2"/>
              </a:rPr>
              <a:t>VibroSwipe</a:t>
            </a:r>
            <a:r>
              <a:rPr lang="de-DE" sz="1600" b="1" dirty="0">
                <a:sym typeface="Wingdings" panose="05000000000000000000" pitchFamily="2" charset="2"/>
              </a:rPr>
              <a:t>  </a:t>
            </a:r>
            <a:r>
              <a:rPr lang="de-DE" sz="1600" b="1" dirty="0" err="1"/>
              <a:t>No</a:t>
            </a:r>
            <a:r>
              <a:rPr lang="de-DE" sz="1600" b="1" dirty="0"/>
              <a:t> </a:t>
            </a:r>
            <a:r>
              <a:rPr lang="de-DE" sz="1600" b="1" dirty="0" err="1"/>
              <a:t>Swipe</a:t>
            </a:r>
            <a:endParaRPr lang="de-DE" sz="1600" b="1" dirty="0"/>
          </a:p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chemeClr val="accent1"/>
                </a:solidFill>
              </a:rPr>
              <a:t>6. </a:t>
            </a:r>
            <a:r>
              <a:rPr lang="de-DE" sz="1600" b="1" dirty="0" err="1">
                <a:solidFill>
                  <a:schemeClr val="accent1"/>
                </a:solidFill>
              </a:rPr>
              <a:t>Combination</a:t>
            </a:r>
            <a:r>
              <a:rPr lang="de-DE" sz="1600" b="1" dirty="0"/>
              <a:t>: </a:t>
            </a:r>
            <a:r>
              <a:rPr lang="de-DE" sz="1600" b="1" dirty="0" err="1">
                <a:sym typeface="Wingdings" panose="05000000000000000000" pitchFamily="2" charset="2"/>
              </a:rPr>
              <a:t>VibroSwipe</a:t>
            </a:r>
            <a:r>
              <a:rPr lang="de-DE" sz="1600" b="1" dirty="0">
                <a:sym typeface="Wingdings" panose="05000000000000000000" pitchFamily="2" charset="2"/>
              </a:rPr>
              <a:t>  </a:t>
            </a:r>
            <a:r>
              <a:rPr lang="de-DE" sz="1600" b="1" dirty="0" err="1"/>
              <a:t>Swipe</a:t>
            </a:r>
            <a:r>
              <a:rPr lang="de-DE" sz="1600" b="1" dirty="0"/>
              <a:t> </a:t>
            </a:r>
            <a:r>
              <a:rPr lang="de-DE" sz="1600" b="1" dirty="0">
                <a:sym typeface="Wingdings" panose="05000000000000000000" pitchFamily="2" charset="2"/>
              </a:rPr>
              <a:t> </a:t>
            </a:r>
            <a:r>
              <a:rPr lang="de-DE" sz="1600" b="1" dirty="0" err="1">
                <a:sym typeface="Wingdings" panose="05000000000000000000" pitchFamily="2" charset="2"/>
              </a:rPr>
              <a:t>No</a:t>
            </a:r>
            <a:r>
              <a:rPr lang="de-DE" sz="1600" b="1" dirty="0">
                <a:sym typeface="Wingdings" panose="05000000000000000000" pitchFamily="2" charset="2"/>
              </a:rPr>
              <a:t> </a:t>
            </a:r>
            <a:r>
              <a:rPr lang="de-DE" sz="1600" b="1" dirty="0" err="1"/>
              <a:t>Swipe</a:t>
            </a:r>
            <a:endParaRPr lang="de-DE" sz="1600" b="1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9322740-F7B2-7FE0-FFA5-96FE40F8DA15}"/>
              </a:ext>
            </a:extLst>
          </p:cNvPr>
          <p:cNvSpPr txBox="1"/>
          <p:nvPr/>
        </p:nvSpPr>
        <p:spPr>
          <a:xfrm>
            <a:off x="5615303" y="4029208"/>
            <a:ext cx="60183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de-DE" dirty="0" err="1"/>
              <a:t>Calculate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of </a:t>
            </a:r>
            <a:r>
              <a:rPr lang="de-DE" dirty="0" err="1"/>
              <a:t>combinations</a:t>
            </a:r>
            <a:r>
              <a:rPr lang="de-DE" dirty="0"/>
              <a:t>: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N!  X:</a:t>
            </a:r>
            <a:endParaRPr lang="de-DE" dirty="0"/>
          </a:p>
          <a:p>
            <a:pPr lvl="2"/>
            <a:r>
              <a:rPr lang="de-DE" dirty="0"/>
              <a:t>2 </a:t>
            </a:r>
            <a:r>
              <a:rPr lang="de-DE" dirty="0">
                <a:sym typeface="Wingdings" panose="05000000000000000000" pitchFamily="2" charset="2"/>
              </a:rPr>
              <a:t> 2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3  6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4  24</a:t>
            </a:r>
          </a:p>
          <a:p>
            <a:pPr lvl="2"/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5  120</a:t>
            </a:r>
          </a:p>
          <a:p>
            <a:pPr lvl="2"/>
            <a:r>
              <a:rPr lang="de-DE" dirty="0">
                <a:solidFill>
                  <a:srgbClr val="FF0000"/>
                </a:solidFill>
                <a:sym typeface="Wingdings" panose="05000000000000000000" pitchFamily="2" charset="2"/>
              </a:rPr>
              <a:t>6  720</a:t>
            </a:r>
          </a:p>
        </p:txBody>
      </p:sp>
      <p:sp>
        <p:nvSpPr>
          <p:cNvPr id="31" name="Textfeld 9">
            <a:extLst>
              <a:ext uri="{FF2B5EF4-FFF2-40B4-BE49-F238E27FC236}">
                <a16:creationId xmlns:a16="http://schemas.microsoft.com/office/drawing/2014/main" id="{1034FC64-5FD6-73ED-7DF6-540BF1480BB3}"/>
              </a:ext>
            </a:extLst>
          </p:cNvPr>
          <p:cNvSpPr txBox="1"/>
          <p:nvPr/>
        </p:nvSpPr>
        <p:spPr>
          <a:xfrm rot="21339003">
            <a:off x="8616492" y="4881446"/>
            <a:ext cx="3356669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…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defintely</a:t>
            </a:r>
            <a:r>
              <a:rPr lang="de-DE" dirty="0"/>
              <a:t> </a:t>
            </a:r>
            <a:r>
              <a:rPr lang="de-DE" dirty="0" err="1"/>
              <a:t>avoid</a:t>
            </a:r>
            <a:r>
              <a:rPr lang="de-DE" dirty="0"/>
              <a:t> </a:t>
            </a:r>
            <a:r>
              <a:rPr lang="de-DE" dirty="0" err="1"/>
              <a:t>permutations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</a:p>
          <a:p>
            <a:pPr algn="ctr"/>
            <a:r>
              <a:rPr lang="de-DE" dirty="0"/>
              <a:t>4 </a:t>
            </a:r>
            <a:r>
              <a:rPr lang="de-DE" dirty="0" err="1"/>
              <a:t>conditions</a:t>
            </a:r>
            <a:r>
              <a:rPr lang="de-DE" dirty="0"/>
              <a:t>!</a:t>
            </a:r>
            <a:br>
              <a:rPr lang="de-DE" dirty="0"/>
            </a:br>
            <a:r>
              <a:rPr lang="de-DE" dirty="0" err="1"/>
              <a:t>Or</a:t>
            </a:r>
            <a:r>
              <a:rPr lang="de-DE" dirty="0"/>
              <a:t>…?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71462E3-C7F6-0569-9DFD-C7234E848C49}"/>
              </a:ext>
            </a:extLst>
          </p:cNvPr>
          <p:cNvGrpSpPr/>
          <p:nvPr/>
        </p:nvGrpSpPr>
        <p:grpSpPr>
          <a:xfrm>
            <a:off x="1023615" y="2146180"/>
            <a:ext cx="10531076" cy="1979476"/>
            <a:chOff x="541881" y="2055631"/>
            <a:chExt cx="11494544" cy="2160573"/>
          </a:xfrm>
        </p:grpSpPr>
        <p:pic>
          <p:nvPicPr>
            <p:cNvPr id="33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52BC6464-F13C-C2D4-6669-2320FCCA1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4463893" y="2060760"/>
              <a:ext cx="3573000" cy="1436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feld 9">
              <a:extLst>
                <a:ext uri="{FF2B5EF4-FFF2-40B4-BE49-F238E27FC236}">
                  <a16:creationId xmlns:a16="http://schemas.microsoft.com/office/drawing/2014/main" id="{AD78BDAD-E798-659E-446C-443E15B8E92D}"/>
                </a:ext>
              </a:extLst>
            </p:cNvPr>
            <p:cNvSpPr txBox="1"/>
            <p:nvPr/>
          </p:nvSpPr>
          <p:spPr>
            <a:xfrm>
              <a:off x="4362208" y="3417100"/>
              <a:ext cx="202501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>
                  <a:solidFill>
                    <a:schemeClr val="bg1"/>
                  </a:solidFill>
                </a:rPr>
                <a:t>Swipe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B99097E0-669E-BE70-6951-9EFB9934C6F4}"/>
                </a:ext>
              </a:extLst>
            </p:cNvPr>
            <p:cNvSpPr/>
            <p:nvPr/>
          </p:nvSpPr>
          <p:spPr>
            <a:xfrm>
              <a:off x="5053823" y="2462170"/>
              <a:ext cx="2426459" cy="458104"/>
            </a:xfrm>
            <a:custGeom>
              <a:avLst/>
              <a:gdLst>
                <a:gd name="connsiteX0" fmla="*/ 1389305 w 2426459"/>
                <a:gd name="connsiteY0" fmla="*/ 458104 h 458104"/>
                <a:gd name="connsiteX1" fmla="*/ 932105 w 2426459"/>
                <a:gd name="connsiteY1" fmla="*/ 313324 h 458104"/>
                <a:gd name="connsiteX2" fmla="*/ 162485 w 2426459"/>
                <a:gd name="connsiteY2" fmla="*/ 39004 h 458104"/>
                <a:gd name="connsiteX3" fmla="*/ 40565 w 2426459"/>
                <a:gd name="connsiteY3" fmla="*/ 8524 h 458104"/>
                <a:gd name="connsiteX4" fmla="*/ 2465 w 2426459"/>
                <a:gd name="connsiteY4" fmla="*/ 904 h 458104"/>
                <a:gd name="connsiteX5" fmla="*/ 116765 w 2426459"/>
                <a:gd name="connsiteY5" fmla="*/ 31384 h 458104"/>
                <a:gd name="connsiteX6" fmla="*/ 505385 w 2426459"/>
                <a:gd name="connsiteY6" fmla="*/ 145684 h 458104"/>
                <a:gd name="connsiteX7" fmla="*/ 1564565 w 2426459"/>
                <a:gd name="connsiteY7" fmla="*/ 313324 h 458104"/>
                <a:gd name="connsiteX8" fmla="*/ 1899845 w 2426459"/>
                <a:gd name="connsiteY8" fmla="*/ 343804 h 458104"/>
                <a:gd name="connsiteX9" fmla="*/ 2418005 w 2426459"/>
                <a:gd name="connsiteY9" fmla="*/ 404764 h 458104"/>
                <a:gd name="connsiteX10" fmla="*/ 2425625 w 2426459"/>
                <a:gd name="connsiteY10" fmla="*/ 351424 h 458104"/>
                <a:gd name="connsiteX11" fmla="*/ 2326565 w 2426459"/>
                <a:gd name="connsiteY11" fmla="*/ 122824 h 458104"/>
                <a:gd name="connsiteX12" fmla="*/ 2273225 w 2426459"/>
                <a:gd name="connsiteY12" fmla="*/ 23764 h 4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6459" h="458104">
                  <a:moveTo>
                    <a:pt x="1389305" y="458104"/>
                  </a:moveTo>
                  <a:cubicBezTo>
                    <a:pt x="1093623" y="415864"/>
                    <a:pt x="1338085" y="464117"/>
                    <a:pt x="932105" y="313324"/>
                  </a:cubicBezTo>
                  <a:cubicBezTo>
                    <a:pt x="676798" y="218496"/>
                    <a:pt x="426702" y="105058"/>
                    <a:pt x="162485" y="39004"/>
                  </a:cubicBezTo>
                  <a:cubicBezTo>
                    <a:pt x="121845" y="28844"/>
                    <a:pt x="81642" y="16739"/>
                    <a:pt x="40565" y="8524"/>
                  </a:cubicBezTo>
                  <a:cubicBezTo>
                    <a:pt x="27865" y="5984"/>
                    <a:pt x="-9940" y="-2818"/>
                    <a:pt x="2465" y="904"/>
                  </a:cubicBezTo>
                  <a:cubicBezTo>
                    <a:pt x="40233" y="12235"/>
                    <a:pt x="78873" y="20476"/>
                    <a:pt x="116765" y="31384"/>
                  </a:cubicBezTo>
                  <a:cubicBezTo>
                    <a:pt x="246522" y="68738"/>
                    <a:pt x="373906" y="114935"/>
                    <a:pt x="505385" y="145684"/>
                  </a:cubicBezTo>
                  <a:cubicBezTo>
                    <a:pt x="908937" y="240063"/>
                    <a:pt x="1159140" y="269096"/>
                    <a:pt x="1564565" y="313324"/>
                  </a:cubicBezTo>
                  <a:cubicBezTo>
                    <a:pt x="1676124" y="325494"/>
                    <a:pt x="1788235" y="332112"/>
                    <a:pt x="1899845" y="343804"/>
                  </a:cubicBezTo>
                  <a:cubicBezTo>
                    <a:pt x="2255908" y="381106"/>
                    <a:pt x="2224855" y="377171"/>
                    <a:pt x="2418005" y="404764"/>
                  </a:cubicBezTo>
                  <a:cubicBezTo>
                    <a:pt x="2420545" y="386984"/>
                    <a:pt x="2429147" y="369036"/>
                    <a:pt x="2425625" y="351424"/>
                  </a:cubicBezTo>
                  <a:cubicBezTo>
                    <a:pt x="2417141" y="309002"/>
                    <a:pt x="2339531" y="147892"/>
                    <a:pt x="2326565" y="122824"/>
                  </a:cubicBezTo>
                  <a:cubicBezTo>
                    <a:pt x="2271945" y="17226"/>
                    <a:pt x="2273225" y="67532"/>
                    <a:pt x="2273225" y="23764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6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8DB13408-DDF0-16C6-6E91-CFADCF7CAD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616270" y="2055632"/>
              <a:ext cx="3569307" cy="1435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feld 9">
              <a:extLst>
                <a:ext uri="{FF2B5EF4-FFF2-40B4-BE49-F238E27FC236}">
                  <a16:creationId xmlns:a16="http://schemas.microsoft.com/office/drawing/2014/main" id="{9FC789A1-E247-5855-33DD-60E66D40BA45}"/>
                </a:ext>
              </a:extLst>
            </p:cNvPr>
            <p:cNvSpPr txBox="1"/>
            <p:nvPr/>
          </p:nvSpPr>
          <p:spPr>
            <a:xfrm>
              <a:off x="541881" y="3481805"/>
              <a:ext cx="202501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>
                  <a:solidFill>
                    <a:schemeClr val="bg1"/>
                  </a:solidFill>
                </a:rPr>
                <a:t>No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Swipe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38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01A6D1A4-2B83-D636-9131-66FFE005F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8365183" y="2055631"/>
              <a:ext cx="3573000" cy="1436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EAD932B8-E1A8-086D-FAC6-8AD2A4109424}"/>
                </a:ext>
              </a:extLst>
            </p:cNvPr>
            <p:cNvSpPr/>
            <p:nvPr/>
          </p:nvSpPr>
          <p:spPr>
            <a:xfrm>
              <a:off x="9209792" y="2399175"/>
              <a:ext cx="2426459" cy="458104"/>
            </a:xfrm>
            <a:custGeom>
              <a:avLst/>
              <a:gdLst>
                <a:gd name="connsiteX0" fmla="*/ 1389305 w 2426459"/>
                <a:gd name="connsiteY0" fmla="*/ 458104 h 458104"/>
                <a:gd name="connsiteX1" fmla="*/ 932105 w 2426459"/>
                <a:gd name="connsiteY1" fmla="*/ 313324 h 458104"/>
                <a:gd name="connsiteX2" fmla="*/ 162485 w 2426459"/>
                <a:gd name="connsiteY2" fmla="*/ 39004 h 458104"/>
                <a:gd name="connsiteX3" fmla="*/ 40565 w 2426459"/>
                <a:gd name="connsiteY3" fmla="*/ 8524 h 458104"/>
                <a:gd name="connsiteX4" fmla="*/ 2465 w 2426459"/>
                <a:gd name="connsiteY4" fmla="*/ 904 h 458104"/>
                <a:gd name="connsiteX5" fmla="*/ 116765 w 2426459"/>
                <a:gd name="connsiteY5" fmla="*/ 31384 h 458104"/>
                <a:gd name="connsiteX6" fmla="*/ 505385 w 2426459"/>
                <a:gd name="connsiteY6" fmla="*/ 145684 h 458104"/>
                <a:gd name="connsiteX7" fmla="*/ 1564565 w 2426459"/>
                <a:gd name="connsiteY7" fmla="*/ 313324 h 458104"/>
                <a:gd name="connsiteX8" fmla="*/ 1899845 w 2426459"/>
                <a:gd name="connsiteY8" fmla="*/ 343804 h 458104"/>
                <a:gd name="connsiteX9" fmla="*/ 2418005 w 2426459"/>
                <a:gd name="connsiteY9" fmla="*/ 404764 h 458104"/>
                <a:gd name="connsiteX10" fmla="*/ 2425625 w 2426459"/>
                <a:gd name="connsiteY10" fmla="*/ 351424 h 458104"/>
                <a:gd name="connsiteX11" fmla="*/ 2326565 w 2426459"/>
                <a:gd name="connsiteY11" fmla="*/ 122824 h 458104"/>
                <a:gd name="connsiteX12" fmla="*/ 2273225 w 2426459"/>
                <a:gd name="connsiteY12" fmla="*/ 23764 h 4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6459" h="458104">
                  <a:moveTo>
                    <a:pt x="1389305" y="458104"/>
                  </a:moveTo>
                  <a:cubicBezTo>
                    <a:pt x="1093623" y="415864"/>
                    <a:pt x="1338085" y="464117"/>
                    <a:pt x="932105" y="313324"/>
                  </a:cubicBezTo>
                  <a:cubicBezTo>
                    <a:pt x="676798" y="218496"/>
                    <a:pt x="426702" y="105058"/>
                    <a:pt x="162485" y="39004"/>
                  </a:cubicBezTo>
                  <a:cubicBezTo>
                    <a:pt x="121845" y="28844"/>
                    <a:pt x="81642" y="16739"/>
                    <a:pt x="40565" y="8524"/>
                  </a:cubicBezTo>
                  <a:cubicBezTo>
                    <a:pt x="27865" y="5984"/>
                    <a:pt x="-9940" y="-2818"/>
                    <a:pt x="2465" y="904"/>
                  </a:cubicBezTo>
                  <a:cubicBezTo>
                    <a:pt x="40233" y="12235"/>
                    <a:pt x="78873" y="20476"/>
                    <a:pt x="116765" y="31384"/>
                  </a:cubicBezTo>
                  <a:cubicBezTo>
                    <a:pt x="246522" y="68738"/>
                    <a:pt x="373906" y="114935"/>
                    <a:pt x="505385" y="145684"/>
                  </a:cubicBezTo>
                  <a:cubicBezTo>
                    <a:pt x="908937" y="240063"/>
                    <a:pt x="1159140" y="269096"/>
                    <a:pt x="1564565" y="313324"/>
                  </a:cubicBezTo>
                  <a:cubicBezTo>
                    <a:pt x="1676124" y="325494"/>
                    <a:pt x="1788235" y="332112"/>
                    <a:pt x="1899845" y="343804"/>
                  </a:cubicBezTo>
                  <a:cubicBezTo>
                    <a:pt x="2255908" y="381106"/>
                    <a:pt x="2224855" y="377171"/>
                    <a:pt x="2418005" y="404764"/>
                  </a:cubicBezTo>
                  <a:cubicBezTo>
                    <a:pt x="2420545" y="386984"/>
                    <a:pt x="2429147" y="369036"/>
                    <a:pt x="2425625" y="351424"/>
                  </a:cubicBezTo>
                  <a:cubicBezTo>
                    <a:pt x="2417141" y="309002"/>
                    <a:pt x="2339531" y="147892"/>
                    <a:pt x="2326565" y="122824"/>
                  </a:cubicBezTo>
                  <a:cubicBezTo>
                    <a:pt x="2271945" y="17226"/>
                    <a:pt x="2273225" y="67532"/>
                    <a:pt x="2273225" y="23764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9">
              <a:extLst>
                <a:ext uri="{FF2B5EF4-FFF2-40B4-BE49-F238E27FC236}">
                  <a16:creationId xmlns:a16="http://schemas.microsoft.com/office/drawing/2014/main" id="{CBBCE02A-9F20-BAE7-D606-4B1A97BFA9D7}"/>
                </a:ext>
              </a:extLst>
            </p:cNvPr>
            <p:cNvSpPr txBox="1"/>
            <p:nvPr/>
          </p:nvSpPr>
          <p:spPr>
            <a:xfrm>
              <a:off x="8213524" y="3425353"/>
              <a:ext cx="2025015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>
                  <a:solidFill>
                    <a:schemeClr val="bg1"/>
                  </a:solidFill>
                </a:rPr>
                <a:t>VibroSwipe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41" name="Grafik 40" descr="Telefon-Vibration mit einfarbiger Füllung">
              <a:extLst>
                <a:ext uri="{FF2B5EF4-FFF2-40B4-BE49-F238E27FC236}">
                  <a16:creationId xmlns:a16="http://schemas.microsoft.com/office/drawing/2014/main" id="{7F71F58D-C2D8-E25B-EF8D-F6CF350AF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22025" y="3301804"/>
              <a:ext cx="914400" cy="914400"/>
            </a:xfrm>
            <a:prstGeom prst="rect">
              <a:avLst/>
            </a:prstGeom>
          </p:spPr>
        </p:pic>
      </p:grp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847220DA-E996-96B2-669B-EBC3ADD31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394103"/>
              </p:ext>
            </p:extLst>
          </p:nvPr>
        </p:nvGraphicFramePr>
        <p:xfrm>
          <a:off x="695325" y="3963907"/>
          <a:ext cx="5588719" cy="2145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121">
                  <a:extLst>
                    <a:ext uri="{9D8B030D-6E8A-4147-A177-3AD203B41FA5}">
                      <a16:colId xmlns:a16="http://schemas.microsoft.com/office/drawing/2014/main" val="2774555323"/>
                    </a:ext>
                  </a:extLst>
                </a:gridCol>
                <a:gridCol w="1342866">
                  <a:extLst>
                    <a:ext uri="{9D8B030D-6E8A-4147-A177-3AD203B41FA5}">
                      <a16:colId xmlns:a16="http://schemas.microsoft.com/office/drawing/2014/main" val="1374287303"/>
                    </a:ext>
                  </a:extLst>
                </a:gridCol>
                <a:gridCol w="1342866">
                  <a:extLst>
                    <a:ext uri="{9D8B030D-6E8A-4147-A177-3AD203B41FA5}">
                      <a16:colId xmlns:a16="http://schemas.microsoft.com/office/drawing/2014/main" val="3590906797"/>
                    </a:ext>
                  </a:extLst>
                </a:gridCol>
                <a:gridCol w="1342866">
                  <a:extLst>
                    <a:ext uri="{9D8B030D-6E8A-4147-A177-3AD203B41FA5}">
                      <a16:colId xmlns:a16="http://schemas.microsoft.com/office/drawing/2014/main" val="2108349172"/>
                    </a:ext>
                  </a:extLst>
                </a:gridCol>
              </a:tblGrid>
              <a:tr h="246179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 </a:t>
                      </a:r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 </a:t>
                      </a:r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586332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 #1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effectLst/>
                        </a:rPr>
                        <a:t>NoSwipe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effectLst/>
                        </a:rPr>
                        <a:t>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ym typeface="Wingdings" panose="05000000000000000000" pitchFamily="2" charset="2"/>
                        </a:rPr>
                        <a:t>VibroSwipe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0977259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 #2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/>
                        <a:t>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effectLst/>
                        </a:rPr>
                        <a:t>NoSwipe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ym typeface="Wingdings" panose="05000000000000000000" pitchFamily="2" charset="2"/>
                        </a:rPr>
                        <a:t>VibroSwipe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0753950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 #3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effectLst/>
                        </a:rPr>
                        <a:t>NoSwipe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ym typeface="Wingdings" panose="05000000000000000000" pitchFamily="2" charset="2"/>
                        </a:rPr>
                        <a:t>VibroSwipe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0092340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#4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ym typeface="Wingdings" panose="05000000000000000000" pitchFamily="2" charset="2"/>
                        </a:rPr>
                        <a:t>VibroSwipe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effectLst/>
                        </a:rPr>
                        <a:t>NoSwipe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2159414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#5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effectLst/>
                        </a:rPr>
                        <a:t>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ym typeface="Wingdings" panose="05000000000000000000" pitchFamily="2" charset="2"/>
                        </a:rPr>
                        <a:t>VibroSwipe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effectLst/>
                        </a:rPr>
                        <a:t>NoSwipe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5042623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#6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ym typeface="Wingdings" panose="05000000000000000000" pitchFamily="2" charset="2"/>
                        </a:rPr>
                        <a:t>VibroSwipe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effectLst/>
                        </a:rPr>
                        <a:t>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effectLst/>
                        </a:rPr>
                        <a:t>NoSwipe</a:t>
                      </a:r>
                      <a:endParaRPr lang="de-DE" sz="12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5032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8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3F4CF5-558E-3281-DB90-A704A81BA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Balanced</a:t>
            </a:r>
            <a:r>
              <a:rPr lang="de-DE" dirty="0"/>
              <a:t> </a:t>
            </a:r>
            <a:r>
              <a:rPr lang="de-DE" dirty="0" err="1"/>
              <a:t>Latin</a:t>
            </a:r>
            <a:r>
              <a:rPr lang="de-DE" dirty="0"/>
              <a:t> Square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72C0AF-030C-C90B-0CE7-4B06386EFCC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3A5118-7CF9-CD02-9C81-633F668DEC8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9249B7E-1901-B381-864F-77A85BA122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1591295-8BA7-375A-7770-1E0814BFE3C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A Latin square is </a:t>
            </a:r>
            <a:r>
              <a:rPr lang="en-US" b="1" dirty="0">
                <a:solidFill>
                  <a:schemeClr val="accent1"/>
                </a:solidFill>
              </a:rPr>
              <a:t>an N × N array </a:t>
            </a:r>
            <a:r>
              <a:rPr lang="en-US" dirty="0"/>
              <a:t>filled with n different symbols. They are useful to reduce order-effects when designing experiments with many conditions.</a:t>
            </a:r>
          </a:p>
          <a:p>
            <a:r>
              <a:rPr lang="en-US" b="1" dirty="0">
                <a:solidFill>
                  <a:schemeClr val="accent1"/>
                </a:solidFill>
              </a:rPr>
              <a:t>A condition will precede another exactly once </a:t>
            </a:r>
            <a:r>
              <a:rPr lang="en-US" dirty="0"/>
              <a:t>(or twice when condition no. is odd)</a:t>
            </a:r>
          </a:p>
          <a:p>
            <a:r>
              <a:rPr lang="en-US" dirty="0"/>
              <a:t>Balanced Latin Square generator: </a:t>
            </a:r>
            <a:r>
              <a:rPr lang="en-US" dirty="0">
                <a:hlinkClick r:id="rId2"/>
              </a:rPr>
              <a:t>https://hci-studies.org/balanced-latin-square/</a:t>
            </a:r>
            <a:r>
              <a:rPr lang="en-US" dirty="0"/>
              <a:t> </a:t>
            </a:r>
          </a:p>
          <a:p>
            <a:endParaRPr lang="de-DE" dirty="0"/>
          </a:p>
        </p:txBody>
      </p:sp>
      <p:graphicFrame>
        <p:nvGraphicFramePr>
          <p:cNvPr id="28" name="Tabelle 27">
            <a:extLst>
              <a:ext uri="{FF2B5EF4-FFF2-40B4-BE49-F238E27FC236}">
                <a16:creationId xmlns:a16="http://schemas.microsoft.com/office/drawing/2014/main" id="{01D0A601-2148-45E9-AC1A-94FF588A0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157315"/>
              </p:ext>
            </p:extLst>
          </p:nvPr>
        </p:nvGraphicFramePr>
        <p:xfrm>
          <a:off x="695323" y="3392488"/>
          <a:ext cx="10801352" cy="27642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5556">
                  <a:extLst>
                    <a:ext uri="{9D8B030D-6E8A-4147-A177-3AD203B41FA5}">
                      <a16:colId xmlns:a16="http://schemas.microsoft.com/office/drawing/2014/main" val="2774555323"/>
                    </a:ext>
                  </a:extLst>
                </a:gridCol>
                <a:gridCol w="1345966">
                  <a:extLst>
                    <a:ext uri="{9D8B030D-6E8A-4147-A177-3AD203B41FA5}">
                      <a16:colId xmlns:a16="http://schemas.microsoft.com/office/drawing/2014/main" val="1374287303"/>
                    </a:ext>
                  </a:extLst>
                </a:gridCol>
                <a:gridCol w="1345966">
                  <a:extLst>
                    <a:ext uri="{9D8B030D-6E8A-4147-A177-3AD203B41FA5}">
                      <a16:colId xmlns:a16="http://schemas.microsoft.com/office/drawing/2014/main" val="3590906797"/>
                    </a:ext>
                  </a:extLst>
                </a:gridCol>
                <a:gridCol w="1345966">
                  <a:extLst>
                    <a:ext uri="{9D8B030D-6E8A-4147-A177-3AD203B41FA5}">
                      <a16:colId xmlns:a16="http://schemas.microsoft.com/office/drawing/2014/main" val="2108349172"/>
                    </a:ext>
                  </a:extLst>
                </a:gridCol>
                <a:gridCol w="1345966">
                  <a:extLst>
                    <a:ext uri="{9D8B030D-6E8A-4147-A177-3AD203B41FA5}">
                      <a16:colId xmlns:a16="http://schemas.microsoft.com/office/drawing/2014/main" val="3249190382"/>
                    </a:ext>
                  </a:extLst>
                </a:gridCol>
                <a:gridCol w="1345966">
                  <a:extLst>
                    <a:ext uri="{9D8B030D-6E8A-4147-A177-3AD203B41FA5}">
                      <a16:colId xmlns:a16="http://schemas.microsoft.com/office/drawing/2014/main" val="1321149004"/>
                    </a:ext>
                  </a:extLst>
                </a:gridCol>
                <a:gridCol w="1345966">
                  <a:extLst>
                    <a:ext uri="{9D8B030D-6E8A-4147-A177-3AD203B41FA5}">
                      <a16:colId xmlns:a16="http://schemas.microsoft.com/office/drawing/2014/main" val="3430894320"/>
                    </a:ext>
                  </a:extLst>
                </a:gridCol>
              </a:tblGrid>
              <a:tr h="425429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586332"/>
                  </a:ext>
                </a:extLst>
              </a:tr>
              <a:tr h="38980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#1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A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B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F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C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E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D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0977259"/>
                  </a:ext>
                </a:extLst>
              </a:tr>
              <a:tr h="38980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#2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B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C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A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D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F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E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0753950"/>
                  </a:ext>
                </a:extLst>
              </a:tr>
              <a:tr h="38980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#3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C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D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B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A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F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0092340"/>
                  </a:ext>
                </a:extLst>
              </a:tr>
              <a:tr h="38980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#4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D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E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C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F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B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A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2159414"/>
                  </a:ext>
                </a:extLst>
              </a:tr>
              <a:tr h="38980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#5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E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F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D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A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C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B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9723222"/>
                  </a:ext>
                </a:extLst>
              </a:tr>
              <a:tr h="38980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#6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F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A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E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B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D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C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5459295"/>
                  </a:ext>
                </a:extLst>
              </a:tr>
            </a:tbl>
          </a:graphicData>
        </a:graphic>
      </p:graphicFrame>
      <p:pic>
        <p:nvPicPr>
          <p:cNvPr id="9217" name="DefaultOcx">
            <a:extLst>
              <a:ext uri="{FF2B5EF4-FFF2-40B4-BE49-F238E27FC236}">
                <a16:creationId xmlns:a16="http://schemas.microsoft.com/office/drawing/2014/main" id="{992FE850-56A3-764A-12B7-D035ACDBED6A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HTMLText1">
            <a:extLst>
              <a:ext uri="{FF2B5EF4-FFF2-40B4-BE49-F238E27FC236}">
                <a16:creationId xmlns:a16="http://schemas.microsoft.com/office/drawing/2014/main" id="{4D0E3CAA-44D0-DAC9-3884-9475F1C04B6D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HTMLText2">
            <a:extLst>
              <a:ext uri="{FF2B5EF4-FFF2-40B4-BE49-F238E27FC236}">
                <a16:creationId xmlns:a16="http://schemas.microsoft.com/office/drawing/2014/main" id="{329D1C0E-D490-B751-B3E3-03B03CCDD210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HTMLText3">
            <a:extLst>
              <a:ext uri="{FF2B5EF4-FFF2-40B4-BE49-F238E27FC236}">
                <a16:creationId xmlns:a16="http://schemas.microsoft.com/office/drawing/2014/main" id="{171DEB3E-8575-5746-2575-0EA60A5BFE69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HTMLText4">
            <a:extLst>
              <a:ext uri="{FF2B5EF4-FFF2-40B4-BE49-F238E27FC236}">
                <a16:creationId xmlns:a16="http://schemas.microsoft.com/office/drawing/2014/main" id="{672BFBEF-9C5E-3339-9292-683B46BC4F6C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HTMLText5">
            <a:extLst>
              <a:ext uri="{FF2B5EF4-FFF2-40B4-BE49-F238E27FC236}">
                <a16:creationId xmlns:a16="http://schemas.microsoft.com/office/drawing/2014/main" id="{2E300B69-E989-2F76-52F4-D1F176F4E780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HTMLText6">
            <a:extLst>
              <a:ext uri="{FF2B5EF4-FFF2-40B4-BE49-F238E27FC236}">
                <a16:creationId xmlns:a16="http://schemas.microsoft.com/office/drawing/2014/main" id="{DCD9396D-46BE-430E-6A48-8F65ABAB1412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HTMLText7">
            <a:extLst>
              <a:ext uri="{FF2B5EF4-FFF2-40B4-BE49-F238E27FC236}">
                <a16:creationId xmlns:a16="http://schemas.microsoft.com/office/drawing/2014/main" id="{9FAE4003-F802-C316-7BDE-ADBBB03C5978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HTMLText8">
            <a:extLst>
              <a:ext uri="{FF2B5EF4-FFF2-40B4-BE49-F238E27FC236}">
                <a16:creationId xmlns:a16="http://schemas.microsoft.com/office/drawing/2014/main" id="{6BA3C7E7-61D5-1C8A-CCC5-94DB43750D8F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HTMLText9">
            <a:extLst>
              <a:ext uri="{FF2B5EF4-FFF2-40B4-BE49-F238E27FC236}">
                <a16:creationId xmlns:a16="http://schemas.microsoft.com/office/drawing/2014/main" id="{4AA51307-6310-3339-5F3A-9130D8177F52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722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EFEE3A-9821-62EB-988E-B46CE2173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Indepedent</a:t>
            </a:r>
            <a:r>
              <a:rPr lang="de-DE" dirty="0"/>
              <a:t> Variables?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100B04-1445-6C91-ED48-A00B72568F0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3A6C73-2E7C-EB0A-AA72-8E00EFE13B8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72F467D-577E-6DAB-0D0E-3BDD66B2C4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234FE19-2642-A895-BBC3-7B6A0FD6A3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Controlled experiments are the only reliable mean to isolate cause </a:t>
            </a:r>
            <a:r>
              <a:rPr lang="en-US" dirty="0"/>
              <a:t>(of the independent variable) </a:t>
            </a:r>
            <a:r>
              <a:rPr lang="en-US" b="1" dirty="0">
                <a:solidFill>
                  <a:schemeClr val="accent1"/>
                </a:solidFill>
              </a:rPr>
              <a:t>from the effect </a:t>
            </a:r>
            <a:r>
              <a:rPr lang="en-US" dirty="0"/>
              <a:t>(on the dependent variable)</a:t>
            </a:r>
          </a:p>
          <a:p>
            <a:pPr lvl="1"/>
            <a:endParaRPr lang="en-US" dirty="0"/>
          </a:p>
          <a:p>
            <a:pPr lvl="1"/>
            <a:endParaRPr lang="en-US" b="1" dirty="0"/>
          </a:p>
          <a:p>
            <a:pPr lvl="1"/>
            <a:endParaRPr lang="en-US" dirty="0"/>
          </a:p>
          <a:p>
            <a:r>
              <a:rPr lang="en-US" dirty="0"/>
              <a:t>What if there are potential two effects or if they potentially depend on each other?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Can we consider multiple IVs and observe effects on </a:t>
            </a:r>
            <a:r>
              <a:rPr lang="en-US" b="1" dirty="0" err="1">
                <a:solidFill>
                  <a:schemeClr val="accent1"/>
                </a:solidFill>
              </a:rPr>
              <a:t>multipe</a:t>
            </a:r>
            <a:r>
              <a:rPr lang="en-US" b="1" dirty="0">
                <a:solidFill>
                  <a:schemeClr val="accent1"/>
                </a:solidFill>
              </a:rPr>
              <a:t> DVs?</a:t>
            </a:r>
            <a:endParaRPr lang="de-DE" b="1" dirty="0">
              <a:solidFill>
                <a:schemeClr val="accent1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feld 9">
            <a:extLst>
              <a:ext uri="{FF2B5EF4-FFF2-40B4-BE49-F238E27FC236}">
                <a16:creationId xmlns:a16="http://schemas.microsoft.com/office/drawing/2014/main" id="{4471DA3F-DF97-FBA9-8694-49071DAACE15}"/>
              </a:ext>
            </a:extLst>
          </p:cNvPr>
          <p:cNvSpPr txBox="1"/>
          <p:nvPr/>
        </p:nvSpPr>
        <p:spPr>
          <a:xfrm>
            <a:off x="2981326" y="2529794"/>
            <a:ext cx="14859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Independent Variable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7B545EB0-844B-BB03-5DA3-3F44CBBCE6CF}"/>
              </a:ext>
            </a:extLst>
          </p:cNvPr>
          <p:cNvSpPr txBox="1"/>
          <p:nvPr/>
        </p:nvSpPr>
        <p:spPr>
          <a:xfrm>
            <a:off x="4876800" y="2391295"/>
            <a:ext cx="2295525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Controlled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68378859-794B-8A6B-C806-FD5C179A4E1D}"/>
              </a:ext>
            </a:extLst>
          </p:cNvPr>
          <p:cNvSpPr txBox="1"/>
          <p:nvPr/>
        </p:nvSpPr>
        <p:spPr>
          <a:xfrm>
            <a:off x="7569200" y="2529794"/>
            <a:ext cx="14859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Dependent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Variable</a:t>
            </a:r>
          </a:p>
        </p:txBody>
      </p:sp>
      <p:cxnSp>
        <p:nvCxnSpPr>
          <p:cNvPr id="10" name="Gerade Verbindung mit Pfeil 13">
            <a:extLst>
              <a:ext uri="{FF2B5EF4-FFF2-40B4-BE49-F238E27FC236}">
                <a16:creationId xmlns:a16="http://schemas.microsoft.com/office/drawing/2014/main" id="{2A2FB791-1889-6F3F-4C70-352969AA4B0B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4467226" y="2852960"/>
            <a:ext cx="40957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5">
            <a:extLst>
              <a:ext uri="{FF2B5EF4-FFF2-40B4-BE49-F238E27FC236}">
                <a16:creationId xmlns:a16="http://schemas.microsoft.com/office/drawing/2014/main" id="{B2F4599C-976E-463A-4D5E-E7B8C519EAA5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7172325" y="2852960"/>
            <a:ext cx="3968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23">
            <a:extLst>
              <a:ext uri="{FF2B5EF4-FFF2-40B4-BE49-F238E27FC236}">
                <a16:creationId xmlns:a16="http://schemas.microsoft.com/office/drawing/2014/main" id="{E17137F7-EEA4-09A2-CCEF-7565E5A27838}"/>
              </a:ext>
            </a:extLst>
          </p:cNvPr>
          <p:cNvSpPr txBox="1"/>
          <p:nvPr/>
        </p:nvSpPr>
        <p:spPr>
          <a:xfrm>
            <a:off x="2981326" y="4836676"/>
            <a:ext cx="14859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IV1</a:t>
            </a:r>
          </a:p>
        </p:txBody>
      </p:sp>
      <p:sp>
        <p:nvSpPr>
          <p:cNvPr id="14" name="Textfeld 25">
            <a:extLst>
              <a:ext uri="{FF2B5EF4-FFF2-40B4-BE49-F238E27FC236}">
                <a16:creationId xmlns:a16="http://schemas.microsoft.com/office/drawing/2014/main" id="{404B4E31-8097-0617-F29E-0AA643E14337}"/>
              </a:ext>
            </a:extLst>
          </p:cNvPr>
          <p:cNvSpPr txBox="1"/>
          <p:nvPr/>
        </p:nvSpPr>
        <p:spPr>
          <a:xfrm>
            <a:off x="7569200" y="4842320"/>
            <a:ext cx="14859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DV1</a:t>
            </a:r>
          </a:p>
        </p:txBody>
      </p:sp>
      <p:cxnSp>
        <p:nvCxnSpPr>
          <p:cNvPr id="15" name="Gerade Verbindung mit Pfeil 26">
            <a:extLst>
              <a:ext uri="{FF2B5EF4-FFF2-40B4-BE49-F238E27FC236}">
                <a16:creationId xmlns:a16="http://schemas.microsoft.com/office/drawing/2014/main" id="{2BB10772-CF9A-3A4A-5064-01CC03971889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467226" y="5021342"/>
            <a:ext cx="40957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27">
            <a:extLst>
              <a:ext uri="{FF2B5EF4-FFF2-40B4-BE49-F238E27FC236}">
                <a16:creationId xmlns:a16="http://schemas.microsoft.com/office/drawing/2014/main" id="{E416097E-3B9C-6C22-88C9-409833349F5F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172325" y="5026986"/>
            <a:ext cx="3968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28">
            <a:extLst>
              <a:ext uri="{FF2B5EF4-FFF2-40B4-BE49-F238E27FC236}">
                <a16:creationId xmlns:a16="http://schemas.microsoft.com/office/drawing/2014/main" id="{250B0112-43BE-C07E-62E4-C3AD1C75E451}"/>
              </a:ext>
            </a:extLst>
          </p:cNvPr>
          <p:cNvSpPr txBox="1"/>
          <p:nvPr/>
        </p:nvSpPr>
        <p:spPr>
          <a:xfrm>
            <a:off x="2981326" y="5298342"/>
            <a:ext cx="14859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IV2</a:t>
            </a:r>
          </a:p>
        </p:txBody>
      </p:sp>
      <p:cxnSp>
        <p:nvCxnSpPr>
          <p:cNvPr id="18" name="Gerade Verbindung mit Pfeil 29">
            <a:extLst>
              <a:ext uri="{FF2B5EF4-FFF2-40B4-BE49-F238E27FC236}">
                <a16:creationId xmlns:a16="http://schemas.microsoft.com/office/drawing/2014/main" id="{4ADED0F5-336B-8A15-0679-8EB66F341C77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467226" y="5483008"/>
            <a:ext cx="40957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30">
            <a:extLst>
              <a:ext uri="{FF2B5EF4-FFF2-40B4-BE49-F238E27FC236}">
                <a16:creationId xmlns:a16="http://schemas.microsoft.com/office/drawing/2014/main" id="{C41B1D52-DFF0-4AF8-F9B6-8E3D4E56442D}"/>
              </a:ext>
            </a:extLst>
          </p:cNvPr>
          <p:cNvSpPr txBox="1"/>
          <p:nvPr/>
        </p:nvSpPr>
        <p:spPr>
          <a:xfrm>
            <a:off x="7569200" y="5298342"/>
            <a:ext cx="14859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DV2</a:t>
            </a:r>
          </a:p>
        </p:txBody>
      </p:sp>
      <p:cxnSp>
        <p:nvCxnSpPr>
          <p:cNvPr id="20" name="Gerade Verbindung mit Pfeil 31">
            <a:extLst>
              <a:ext uri="{FF2B5EF4-FFF2-40B4-BE49-F238E27FC236}">
                <a16:creationId xmlns:a16="http://schemas.microsoft.com/office/drawing/2014/main" id="{1CF12C4C-AB7B-B1B8-8810-93AE55C4ED5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7172325" y="5483008"/>
            <a:ext cx="3968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 descr="Marke Fragezeichen mit einfarbiger Füllung">
            <a:extLst>
              <a:ext uri="{FF2B5EF4-FFF2-40B4-BE49-F238E27FC236}">
                <a16:creationId xmlns:a16="http://schemas.microsoft.com/office/drawing/2014/main" id="{CFFCC443-9A5E-D05A-6DD3-DC311A845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56029">
            <a:off x="9363754" y="4465446"/>
            <a:ext cx="1744828" cy="1744828"/>
          </a:xfrm>
          <a:prstGeom prst="rect">
            <a:avLst/>
          </a:prstGeom>
        </p:spPr>
      </p:pic>
      <p:sp>
        <p:nvSpPr>
          <p:cNvPr id="28" name="Textfeld 10">
            <a:extLst>
              <a:ext uri="{FF2B5EF4-FFF2-40B4-BE49-F238E27FC236}">
                <a16:creationId xmlns:a16="http://schemas.microsoft.com/office/drawing/2014/main" id="{EBEA034E-3D43-DCD5-86A8-74D7FD77925E}"/>
              </a:ext>
            </a:extLst>
          </p:cNvPr>
          <p:cNvSpPr txBox="1"/>
          <p:nvPr/>
        </p:nvSpPr>
        <p:spPr>
          <a:xfrm>
            <a:off x="4864101" y="4796564"/>
            <a:ext cx="230822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Controlled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46450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9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1B74A-935B-B923-1869-6637CAB2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Full-Factorial</a:t>
            </a:r>
            <a:r>
              <a:rPr lang="de-DE" dirty="0"/>
              <a:t> Designs (2 </a:t>
            </a:r>
            <a:r>
              <a:rPr lang="de-DE" dirty="0" err="1"/>
              <a:t>Factors</a:t>
            </a:r>
            <a:r>
              <a:rPr lang="de-DE" dirty="0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0EC014C-EDFE-4A0D-3AB8-FAE7C17C2A4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EB0300-FB9B-A363-8BB1-E387F8157DD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92DBBD-3FDC-AF2C-335E-27A3CB76B6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C28FC3-1759-6A33-AFFF-200F44259F3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 err="1"/>
              <a:t>Only</a:t>
            </a:r>
            <a:r>
              <a:rPr lang="de-DE" dirty="0"/>
              <a:t> in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, </a:t>
            </a:r>
            <a:r>
              <a:rPr lang="de-DE" b="1" dirty="0" err="1">
                <a:solidFill>
                  <a:schemeClr val="accent1"/>
                </a:solidFill>
              </a:rPr>
              <a:t>we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can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observe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of </a:t>
            </a:r>
            <a:r>
              <a:rPr lang="de-DE" b="1" dirty="0">
                <a:solidFill>
                  <a:schemeClr val="accent1"/>
                </a:solidFill>
              </a:rPr>
              <a:t>multiple </a:t>
            </a:r>
            <a:r>
              <a:rPr lang="de-DE" b="1" dirty="0" err="1">
                <a:solidFill>
                  <a:schemeClr val="accent1"/>
                </a:solidFill>
              </a:rPr>
              <a:t>factors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same time</a:t>
            </a:r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b="1" dirty="0">
                <a:solidFill>
                  <a:schemeClr val="accent1"/>
                </a:solidFill>
              </a:rPr>
              <a:t>SWIPE × VISUAL FEEDBACK</a:t>
            </a: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b="1" dirty="0">
              <a:solidFill>
                <a:schemeClr val="accent1"/>
              </a:solidFill>
            </a:endParaRPr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Balanced</a:t>
            </a:r>
            <a:r>
              <a:rPr lang="de-DE" dirty="0"/>
              <a:t> </a:t>
            </a:r>
            <a:r>
              <a:rPr lang="de-DE" dirty="0" err="1"/>
              <a:t>Latin</a:t>
            </a:r>
            <a:r>
              <a:rPr lang="de-DE" dirty="0"/>
              <a:t> Square </a:t>
            </a:r>
            <a:r>
              <a:rPr lang="de-DE" dirty="0" err="1"/>
              <a:t>looks</a:t>
            </a:r>
            <a:r>
              <a:rPr lang="de-DE" dirty="0"/>
              <a:t> like?</a:t>
            </a:r>
          </a:p>
        </p:txBody>
      </p:sp>
      <p:pic>
        <p:nvPicPr>
          <p:cNvPr id="20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6AD7BE81-7123-D0E7-3BA7-08031AE2C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6139991" y="4253549"/>
            <a:ext cx="2086901" cy="8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9">
            <a:extLst>
              <a:ext uri="{FF2B5EF4-FFF2-40B4-BE49-F238E27FC236}">
                <a16:creationId xmlns:a16="http://schemas.microsoft.com/office/drawing/2014/main" id="{5677FD37-2694-818C-1D6B-3E6FD6BC5F4F}"/>
              </a:ext>
            </a:extLst>
          </p:cNvPr>
          <p:cNvSpPr txBox="1"/>
          <p:nvPr/>
        </p:nvSpPr>
        <p:spPr>
          <a:xfrm>
            <a:off x="6152908" y="3086797"/>
            <a:ext cx="208474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Swipe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D28B1A88-616B-F8B3-3623-BDA99C727FCE}"/>
              </a:ext>
            </a:extLst>
          </p:cNvPr>
          <p:cNvSpPr/>
          <p:nvPr/>
        </p:nvSpPr>
        <p:spPr>
          <a:xfrm>
            <a:off x="6539999" y="4488003"/>
            <a:ext cx="1417235" cy="267567"/>
          </a:xfrm>
          <a:custGeom>
            <a:avLst/>
            <a:gdLst>
              <a:gd name="connsiteX0" fmla="*/ 1389305 w 2426459"/>
              <a:gd name="connsiteY0" fmla="*/ 458104 h 458104"/>
              <a:gd name="connsiteX1" fmla="*/ 932105 w 2426459"/>
              <a:gd name="connsiteY1" fmla="*/ 313324 h 458104"/>
              <a:gd name="connsiteX2" fmla="*/ 162485 w 2426459"/>
              <a:gd name="connsiteY2" fmla="*/ 39004 h 458104"/>
              <a:gd name="connsiteX3" fmla="*/ 40565 w 2426459"/>
              <a:gd name="connsiteY3" fmla="*/ 8524 h 458104"/>
              <a:gd name="connsiteX4" fmla="*/ 2465 w 2426459"/>
              <a:gd name="connsiteY4" fmla="*/ 904 h 458104"/>
              <a:gd name="connsiteX5" fmla="*/ 116765 w 2426459"/>
              <a:gd name="connsiteY5" fmla="*/ 31384 h 458104"/>
              <a:gd name="connsiteX6" fmla="*/ 505385 w 2426459"/>
              <a:gd name="connsiteY6" fmla="*/ 145684 h 458104"/>
              <a:gd name="connsiteX7" fmla="*/ 1564565 w 2426459"/>
              <a:gd name="connsiteY7" fmla="*/ 313324 h 458104"/>
              <a:gd name="connsiteX8" fmla="*/ 1899845 w 2426459"/>
              <a:gd name="connsiteY8" fmla="*/ 343804 h 458104"/>
              <a:gd name="connsiteX9" fmla="*/ 2418005 w 2426459"/>
              <a:gd name="connsiteY9" fmla="*/ 404764 h 458104"/>
              <a:gd name="connsiteX10" fmla="*/ 2425625 w 2426459"/>
              <a:gd name="connsiteY10" fmla="*/ 351424 h 458104"/>
              <a:gd name="connsiteX11" fmla="*/ 2326565 w 2426459"/>
              <a:gd name="connsiteY11" fmla="*/ 122824 h 458104"/>
              <a:gd name="connsiteX12" fmla="*/ 2273225 w 2426459"/>
              <a:gd name="connsiteY12" fmla="*/ 23764 h 4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6459" h="458104">
                <a:moveTo>
                  <a:pt x="1389305" y="458104"/>
                </a:moveTo>
                <a:cubicBezTo>
                  <a:pt x="1093623" y="415864"/>
                  <a:pt x="1338085" y="464117"/>
                  <a:pt x="932105" y="313324"/>
                </a:cubicBezTo>
                <a:cubicBezTo>
                  <a:pt x="676798" y="218496"/>
                  <a:pt x="426702" y="105058"/>
                  <a:pt x="162485" y="39004"/>
                </a:cubicBezTo>
                <a:cubicBezTo>
                  <a:pt x="121845" y="28844"/>
                  <a:pt x="81642" y="16739"/>
                  <a:pt x="40565" y="8524"/>
                </a:cubicBezTo>
                <a:cubicBezTo>
                  <a:pt x="27865" y="5984"/>
                  <a:pt x="-9940" y="-2818"/>
                  <a:pt x="2465" y="904"/>
                </a:cubicBezTo>
                <a:cubicBezTo>
                  <a:pt x="40233" y="12235"/>
                  <a:pt x="78873" y="20476"/>
                  <a:pt x="116765" y="31384"/>
                </a:cubicBezTo>
                <a:cubicBezTo>
                  <a:pt x="246522" y="68738"/>
                  <a:pt x="373906" y="114935"/>
                  <a:pt x="505385" y="145684"/>
                </a:cubicBezTo>
                <a:cubicBezTo>
                  <a:pt x="908937" y="240063"/>
                  <a:pt x="1159140" y="269096"/>
                  <a:pt x="1564565" y="313324"/>
                </a:cubicBezTo>
                <a:cubicBezTo>
                  <a:pt x="1676124" y="325494"/>
                  <a:pt x="1788235" y="332112"/>
                  <a:pt x="1899845" y="343804"/>
                </a:cubicBezTo>
                <a:cubicBezTo>
                  <a:pt x="2255908" y="381106"/>
                  <a:pt x="2224855" y="377171"/>
                  <a:pt x="2418005" y="404764"/>
                </a:cubicBezTo>
                <a:cubicBezTo>
                  <a:pt x="2420545" y="386984"/>
                  <a:pt x="2429147" y="369036"/>
                  <a:pt x="2425625" y="351424"/>
                </a:cubicBezTo>
                <a:cubicBezTo>
                  <a:pt x="2417141" y="309002"/>
                  <a:pt x="2339531" y="147892"/>
                  <a:pt x="2326565" y="122824"/>
                </a:cubicBezTo>
                <a:cubicBezTo>
                  <a:pt x="2271945" y="17226"/>
                  <a:pt x="2273225" y="67532"/>
                  <a:pt x="2273225" y="23764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pic>
        <p:nvPicPr>
          <p:cNvPr id="23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A2B7E906-9145-49BD-4193-CFBBF514F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4004148" y="4250554"/>
            <a:ext cx="2084744" cy="8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9">
            <a:extLst>
              <a:ext uri="{FF2B5EF4-FFF2-40B4-BE49-F238E27FC236}">
                <a16:creationId xmlns:a16="http://schemas.microsoft.com/office/drawing/2014/main" id="{1235C45B-1108-1B91-DBA8-7927C11EE22C}"/>
              </a:ext>
            </a:extLst>
          </p:cNvPr>
          <p:cNvSpPr txBox="1"/>
          <p:nvPr/>
        </p:nvSpPr>
        <p:spPr>
          <a:xfrm>
            <a:off x="4004148" y="3086119"/>
            <a:ext cx="209766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No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Swipe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0D5334F-6B0F-A904-12A1-AD06CC336CF3}"/>
              </a:ext>
            </a:extLst>
          </p:cNvPr>
          <p:cNvSpPr/>
          <p:nvPr/>
        </p:nvSpPr>
        <p:spPr>
          <a:xfrm>
            <a:off x="5150955" y="4584992"/>
            <a:ext cx="194850" cy="194850"/>
          </a:xfrm>
          <a:prstGeom prst="ellipse">
            <a:avLst/>
          </a:prstGeom>
          <a:solidFill>
            <a:srgbClr val="385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724D25F1-9EBF-1E04-6539-1E87D2B98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6152909" y="3392027"/>
            <a:ext cx="2086901" cy="8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89D6C863-4D01-E5E0-A75B-F718138D1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4017065" y="3389031"/>
            <a:ext cx="2084744" cy="8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9">
            <a:extLst>
              <a:ext uri="{FF2B5EF4-FFF2-40B4-BE49-F238E27FC236}">
                <a16:creationId xmlns:a16="http://schemas.microsoft.com/office/drawing/2014/main" id="{F7D0399B-DCBD-7B6C-0B25-FFB7777AFAF5}"/>
              </a:ext>
            </a:extLst>
          </p:cNvPr>
          <p:cNvSpPr txBox="1"/>
          <p:nvPr/>
        </p:nvSpPr>
        <p:spPr>
          <a:xfrm>
            <a:off x="2947085" y="3392554"/>
            <a:ext cx="1018093" cy="83842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No</a:t>
            </a:r>
            <a:r>
              <a:rPr lang="de-DE" sz="1400" dirty="0">
                <a:solidFill>
                  <a:schemeClr val="bg1"/>
                </a:solidFill>
              </a:rPr>
              <a:t> Visual Feedback</a:t>
            </a:r>
          </a:p>
        </p:txBody>
      </p:sp>
      <p:sp>
        <p:nvSpPr>
          <p:cNvPr id="31" name="Textfeld 9">
            <a:extLst>
              <a:ext uri="{FF2B5EF4-FFF2-40B4-BE49-F238E27FC236}">
                <a16:creationId xmlns:a16="http://schemas.microsoft.com/office/drawing/2014/main" id="{E487198B-71E5-D1ED-2B69-3DBD0B0945B6}"/>
              </a:ext>
            </a:extLst>
          </p:cNvPr>
          <p:cNvSpPr txBox="1"/>
          <p:nvPr/>
        </p:nvSpPr>
        <p:spPr>
          <a:xfrm>
            <a:off x="2947085" y="4254077"/>
            <a:ext cx="1018093" cy="83842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With</a:t>
            </a:r>
            <a:r>
              <a:rPr lang="de-DE" sz="1400" dirty="0">
                <a:solidFill>
                  <a:schemeClr val="bg1"/>
                </a:solidFill>
              </a:rPr>
              <a:t> Visual Feedback</a:t>
            </a:r>
          </a:p>
        </p:txBody>
      </p:sp>
    </p:spTree>
    <p:extLst>
      <p:ext uri="{BB962C8B-B14F-4D97-AF65-F5344CB8AC3E}">
        <p14:creationId xmlns:p14="http://schemas.microsoft.com/office/powerpoint/2010/main" val="2234367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64C3DD-D3C2-6BCB-1395-C47C07DF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05" y="115889"/>
            <a:ext cx="10801350" cy="973136"/>
          </a:xfrm>
        </p:spPr>
        <p:txBody>
          <a:bodyPr/>
          <a:lstStyle/>
          <a:p>
            <a:r>
              <a:rPr lang="de-DE" dirty="0" err="1"/>
              <a:t>Balanced</a:t>
            </a:r>
            <a:r>
              <a:rPr lang="de-DE" dirty="0"/>
              <a:t> </a:t>
            </a:r>
            <a:r>
              <a:rPr lang="de-DE" dirty="0" err="1"/>
              <a:t>Latin</a:t>
            </a:r>
            <a:r>
              <a:rPr lang="de-DE" dirty="0"/>
              <a:t> Square of a 2×2 </a:t>
            </a:r>
            <a:r>
              <a:rPr lang="de-DE" dirty="0" err="1"/>
              <a:t>Full-Factorial</a:t>
            </a:r>
            <a:r>
              <a:rPr lang="de-DE" dirty="0"/>
              <a:t> Design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DE2082-7279-50AC-39B7-572F0B357B1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8B1F9E-8209-0906-AC32-7B72EF06BE3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5DE66B-7128-5208-D979-521A37FFA3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E4413-1E35-21F2-8346-B74832710D2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</a:rPr>
              <a:t>The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1"/>
                </a:solidFill>
              </a:rPr>
              <a:t>combination</a:t>
            </a:r>
            <a:r>
              <a:rPr lang="de-DE" b="1" dirty="0">
                <a:solidFill>
                  <a:schemeClr val="accent1"/>
                </a:solidFill>
              </a:rPr>
              <a:t> of </a:t>
            </a:r>
            <a:r>
              <a:rPr lang="de-DE" b="1" dirty="0" err="1">
                <a:solidFill>
                  <a:schemeClr val="accent1"/>
                </a:solidFill>
              </a:rPr>
              <a:t>each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level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becomes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now</a:t>
            </a:r>
            <a:r>
              <a:rPr lang="de-DE" b="1" dirty="0">
                <a:solidFill>
                  <a:schemeClr val="accent1"/>
                </a:solidFill>
              </a:rPr>
              <a:t> a </a:t>
            </a:r>
            <a:r>
              <a:rPr lang="de-DE" b="1" dirty="0" err="1">
                <a:solidFill>
                  <a:schemeClr val="accent1"/>
                </a:solidFill>
              </a:rPr>
              <a:t>condition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/>
              <a:t>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…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70578206-A817-4899-03CD-83B98B441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888249"/>
              </p:ext>
            </p:extLst>
          </p:nvPr>
        </p:nvGraphicFramePr>
        <p:xfrm>
          <a:off x="1228384" y="2281780"/>
          <a:ext cx="9506592" cy="35732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9688">
                  <a:extLst>
                    <a:ext uri="{9D8B030D-6E8A-4147-A177-3AD203B41FA5}">
                      <a16:colId xmlns:a16="http://schemas.microsoft.com/office/drawing/2014/main" val="2774555323"/>
                    </a:ext>
                  </a:extLst>
                </a:gridCol>
                <a:gridCol w="1841726">
                  <a:extLst>
                    <a:ext uri="{9D8B030D-6E8A-4147-A177-3AD203B41FA5}">
                      <a16:colId xmlns:a16="http://schemas.microsoft.com/office/drawing/2014/main" val="1374287303"/>
                    </a:ext>
                  </a:extLst>
                </a:gridCol>
                <a:gridCol w="1841726">
                  <a:extLst>
                    <a:ext uri="{9D8B030D-6E8A-4147-A177-3AD203B41FA5}">
                      <a16:colId xmlns:a16="http://schemas.microsoft.com/office/drawing/2014/main" val="3590906797"/>
                    </a:ext>
                  </a:extLst>
                </a:gridCol>
                <a:gridCol w="1841726">
                  <a:extLst>
                    <a:ext uri="{9D8B030D-6E8A-4147-A177-3AD203B41FA5}">
                      <a16:colId xmlns:a16="http://schemas.microsoft.com/office/drawing/2014/main" val="2108349172"/>
                    </a:ext>
                  </a:extLst>
                </a:gridCol>
                <a:gridCol w="1841726">
                  <a:extLst>
                    <a:ext uri="{9D8B030D-6E8A-4147-A177-3AD203B41FA5}">
                      <a16:colId xmlns:a16="http://schemas.microsoft.com/office/drawing/2014/main" val="3249190382"/>
                    </a:ext>
                  </a:extLst>
                </a:gridCol>
              </a:tblGrid>
              <a:tr h="417804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586332"/>
                  </a:ext>
                </a:extLst>
              </a:tr>
              <a:tr h="63109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#1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NoSwipe-NoVisualFeedback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>
                          <a:effectLst/>
                        </a:rPr>
                        <a:t>NoSwipe-VisualFeedback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>
                          <a:effectLst/>
                        </a:rPr>
                        <a:t>Swipe-VisualFeedback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>
                          <a:effectLst/>
                        </a:rPr>
                        <a:t>Swipe-NoVisualFeedback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0977259"/>
                  </a:ext>
                </a:extLst>
              </a:tr>
              <a:tr h="63109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#2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>
                          <a:effectLst/>
                        </a:rPr>
                        <a:t>NoSwipe-VisualFeedback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Swipe-NoVisualFeedback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NoSwipe-NoVisualFeedback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Swipe</a:t>
                      </a:r>
                      <a:r>
                        <a:rPr lang="de-DE" sz="1400" b="1" dirty="0">
                          <a:effectLst/>
                        </a:rPr>
                        <a:t>-</a:t>
                      </a:r>
                      <a:br>
                        <a:rPr lang="de-DE" sz="1400" b="1" dirty="0">
                          <a:effectLst/>
                        </a:rPr>
                      </a:br>
                      <a:r>
                        <a:rPr lang="de-DE" sz="1400" b="1" dirty="0" err="1">
                          <a:effectLst/>
                        </a:rPr>
                        <a:t>VisualFeedback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0753950"/>
                  </a:ext>
                </a:extLst>
              </a:tr>
              <a:tr h="63109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#3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>
                          <a:effectLst/>
                        </a:rPr>
                        <a:t>Swipe-NoVisualFeedback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Swipe</a:t>
                      </a:r>
                      <a:r>
                        <a:rPr lang="de-DE" sz="1400" b="1" dirty="0">
                          <a:effectLst/>
                        </a:rPr>
                        <a:t>-</a:t>
                      </a:r>
                      <a:br>
                        <a:rPr lang="de-DE" sz="1400" b="1" dirty="0">
                          <a:effectLst/>
                        </a:rPr>
                      </a:br>
                      <a:r>
                        <a:rPr lang="de-DE" sz="1400" b="1" dirty="0" err="1">
                          <a:effectLst/>
                        </a:rPr>
                        <a:t>VisualFeedback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NoSwipe-VisualFeedback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NoSwipe-NoVisualFeedback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0092340"/>
                  </a:ext>
                </a:extLst>
              </a:tr>
              <a:tr h="63109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#4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Swipe</a:t>
                      </a:r>
                      <a:r>
                        <a:rPr lang="de-DE" sz="1400" b="1" dirty="0">
                          <a:effectLst/>
                        </a:rPr>
                        <a:t>-</a:t>
                      </a:r>
                      <a:br>
                        <a:rPr lang="de-DE" sz="1400" b="1" dirty="0">
                          <a:effectLst/>
                        </a:rPr>
                      </a:br>
                      <a:r>
                        <a:rPr lang="de-DE" sz="1400" b="1" dirty="0" err="1">
                          <a:effectLst/>
                        </a:rPr>
                        <a:t>VisualFeedback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NoSwipe-NoVisualFeedback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Swipe-NoVisualFeedback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effectLst/>
                        </a:rPr>
                        <a:t>NoSwipe-VisualFeedback</a:t>
                      </a:r>
                      <a:endParaRPr lang="de-DE" sz="14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2159414"/>
                  </a:ext>
                </a:extLst>
              </a:tr>
              <a:tr h="63109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…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effectLst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effectLst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effectLst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effectLst/>
                        </a:rPr>
                        <a:t>...…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270825"/>
                  </a:ext>
                </a:extLst>
              </a:tr>
            </a:tbl>
          </a:graphicData>
        </a:graphic>
      </p:graphicFrame>
      <p:sp>
        <p:nvSpPr>
          <p:cNvPr id="9" name="Textfeld 9">
            <a:extLst>
              <a:ext uri="{FF2B5EF4-FFF2-40B4-BE49-F238E27FC236}">
                <a16:creationId xmlns:a16="http://schemas.microsoft.com/office/drawing/2014/main" id="{638EFAC1-1EFA-BA29-6F19-85986C50ED84}"/>
              </a:ext>
            </a:extLst>
          </p:cNvPr>
          <p:cNvSpPr txBox="1"/>
          <p:nvPr/>
        </p:nvSpPr>
        <p:spPr>
          <a:xfrm rot="21339003">
            <a:off x="8661046" y="5416137"/>
            <a:ext cx="3356669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ym typeface="Wingdings" panose="05000000000000000000" pitchFamily="2" charset="2"/>
              </a:rPr>
              <a:t> Repeat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Latin</a:t>
            </a:r>
            <a:r>
              <a:rPr lang="de-DE" dirty="0">
                <a:sym typeface="Wingdings" panose="05000000000000000000" pitchFamily="2" charset="2"/>
              </a:rPr>
              <a:t> Square!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08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1B74A-935B-B923-1869-6637CAB2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Full-Factorial</a:t>
            </a:r>
            <a:r>
              <a:rPr lang="de-DE" dirty="0"/>
              <a:t> Designs (3 </a:t>
            </a:r>
            <a:r>
              <a:rPr lang="de-DE" dirty="0" err="1"/>
              <a:t>Factors</a:t>
            </a:r>
            <a:r>
              <a:rPr lang="de-DE" dirty="0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0EC014C-EDFE-4A0D-3AB8-FAE7C17C2A4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EB0300-FB9B-A363-8BB1-E387F8157DD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92DBBD-3FDC-AF2C-335E-27A3CB76B6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C28FC3-1759-6A33-AFFF-200F44259F3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de-DE" dirty="0"/>
              <a:t>Okay,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things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getting</a:t>
            </a:r>
            <a:r>
              <a:rPr lang="de-DE" dirty="0"/>
              <a:t> </a:t>
            </a:r>
            <a:r>
              <a:rPr lang="de-DE" dirty="0" err="1"/>
              <a:t>complicated</a:t>
            </a:r>
            <a:r>
              <a:rPr lang="de-DE" dirty="0"/>
              <a:t>: </a:t>
            </a:r>
            <a:r>
              <a:rPr lang="de-DE" b="1" dirty="0">
                <a:solidFill>
                  <a:schemeClr val="accent1"/>
                </a:solidFill>
              </a:rPr>
              <a:t>Can </a:t>
            </a:r>
            <a:r>
              <a:rPr lang="de-DE" b="1" dirty="0" err="1">
                <a:solidFill>
                  <a:schemeClr val="accent1"/>
                </a:solidFill>
              </a:rPr>
              <a:t>we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observe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the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impact</a:t>
            </a:r>
            <a:r>
              <a:rPr lang="de-DE" b="1" dirty="0">
                <a:solidFill>
                  <a:schemeClr val="accent1"/>
                </a:solidFill>
              </a:rPr>
              <a:t> of 3 </a:t>
            </a:r>
            <a:r>
              <a:rPr lang="de-DE" b="1" dirty="0" err="1">
                <a:solidFill>
                  <a:schemeClr val="accent1"/>
                </a:solidFill>
              </a:rPr>
              <a:t>factors</a:t>
            </a:r>
            <a:r>
              <a:rPr lang="de-DE" b="1" dirty="0">
                <a:solidFill>
                  <a:schemeClr val="accent1"/>
                </a:solidFill>
              </a:rPr>
              <a:t> at </a:t>
            </a:r>
            <a:r>
              <a:rPr lang="de-DE" b="1" dirty="0" err="1">
                <a:solidFill>
                  <a:schemeClr val="accent1"/>
                </a:solidFill>
              </a:rPr>
              <a:t>once</a:t>
            </a:r>
            <a:r>
              <a:rPr lang="de-DE" b="1" dirty="0">
                <a:solidFill>
                  <a:schemeClr val="accent1"/>
                </a:solidFill>
              </a:rPr>
              <a:t>?</a:t>
            </a:r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b="1" dirty="0">
                <a:solidFill>
                  <a:schemeClr val="accent1"/>
                </a:solidFill>
              </a:rPr>
              <a:t>SWIPE × VISUAL FEEDBACK </a:t>
            </a:r>
            <a:r>
              <a:rPr lang="en-US" b="1" dirty="0">
                <a:solidFill>
                  <a:schemeClr val="accent1"/>
                </a:solidFill>
              </a:rPr>
              <a:t>× TACTILE FEEDBACK</a:t>
            </a:r>
            <a:endParaRPr lang="de-DE" b="1" dirty="0">
              <a:solidFill>
                <a:schemeClr val="accent1"/>
              </a:solidFill>
            </a:endParaRP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b="1" dirty="0">
              <a:solidFill>
                <a:schemeClr val="accent1"/>
              </a:solidFill>
            </a:endParaRPr>
          </a:p>
          <a:p>
            <a:endParaRPr lang="de-DE" b="1" dirty="0">
              <a:solidFill>
                <a:schemeClr val="accent1"/>
              </a:solidFill>
            </a:endParaRPr>
          </a:p>
          <a:p>
            <a:r>
              <a:rPr lang="de-DE" dirty="0"/>
              <a:t>Yes. But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balanced</a:t>
            </a:r>
            <a:r>
              <a:rPr lang="de-DE" dirty="0"/>
              <a:t> </a:t>
            </a:r>
            <a:r>
              <a:rPr lang="de-DE" dirty="0" err="1"/>
              <a:t>Latin</a:t>
            </a:r>
            <a:r>
              <a:rPr lang="de-DE" dirty="0"/>
              <a:t> </a:t>
            </a:r>
            <a:r>
              <a:rPr lang="de-DE" dirty="0" err="1"/>
              <a:t>square</a:t>
            </a:r>
            <a:r>
              <a:rPr lang="de-DE" dirty="0"/>
              <a:t> </a:t>
            </a:r>
            <a:r>
              <a:rPr lang="de-DE" dirty="0" err="1"/>
              <a:t>looks</a:t>
            </a:r>
            <a:r>
              <a:rPr lang="de-DE" dirty="0"/>
              <a:t> like?</a:t>
            </a:r>
          </a:p>
        </p:txBody>
      </p:sp>
      <p:pic>
        <p:nvPicPr>
          <p:cNvPr id="20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6AD7BE81-7123-D0E7-3BA7-08031AE2C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3888231" y="4426762"/>
            <a:ext cx="2086901" cy="8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9">
            <a:extLst>
              <a:ext uri="{FF2B5EF4-FFF2-40B4-BE49-F238E27FC236}">
                <a16:creationId xmlns:a16="http://schemas.microsoft.com/office/drawing/2014/main" id="{5677FD37-2694-818C-1D6B-3E6FD6BC5F4F}"/>
              </a:ext>
            </a:extLst>
          </p:cNvPr>
          <p:cNvSpPr txBox="1"/>
          <p:nvPr/>
        </p:nvSpPr>
        <p:spPr>
          <a:xfrm>
            <a:off x="3901148" y="3260010"/>
            <a:ext cx="208474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Swipe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D28B1A88-616B-F8B3-3623-BDA99C727FCE}"/>
              </a:ext>
            </a:extLst>
          </p:cNvPr>
          <p:cNvSpPr/>
          <p:nvPr/>
        </p:nvSpPr>
        <p:spPr>
          <a:xfrm>
            <a:off x="4288239" y="4661216"/>
            <a:ext cx="1417235" cy="267567"/>
          </a:xfrm>
          <a:custGeom>
            <a:avLst/>
            <a:gdLst>
              <a:gd name="connsiteX0" fmla="*/ 1389305 w 2426459"/>
              <a:gd name="connsiteY0" fmla="*/ 458104 h 458104"/>
              <a:gd name="connsiteX1" fmla="*/ 932105 w 2426459"/>
              <a:gd name="connsiteY1" fmla="*/ 313324 h 458104"/>
              <a:gd name="connsiteX2" fmla="*/ 162485 w 2426459"/>
              <a:gd name="connsiteY2" fmla="*/ 39004 h 458104"/>
              <a:gd name="connsiteX3" fmla="*/ 40565 w 2426459"/>
              <a:gd name="connsiteY3" fmla="*/ 8524 h 458104"/>
              <a:gd name="connsiteX4" fmla="*/ 2465 w 2426459"/>
              <a:gd name="connsiteY4" fmla="*/ 904 h 458104"/>
              <a:gd name="connsiteX5" fmla="*/ 116765 w 2426459"/>
              <a:gd name="connsiteY5" fmla="*/ 31384 h 458104"/>
              <a:gd name="connsiteX6" fmla="*/ 505385 w 2426459"/>
              <a:gd name="connsiteY6" fmla="*/ 145684 h 458104"/>
              <a:gd name="connsiteX7" fmla="*/ 1564565 w 2426459"/>
              <a:gd name="connsiteY7" fmla="*/ 313324 h 458104"/>
              <a:gd name="connsiteX8" fmla="*/ 1899845 w 2426459"/>
              <a:gd name="connsiteY8" fmla="*/ 343804 h 458104"/>
              <a:gd name="connsiteX9" fmla="*/ 2418005 w 2426459"/>
              <a:gd name="connsiteY9" fmla="*/ 404764 h 458104"/>
              <a:gd name="connsiteX10" fmla="*/ 2425625 w 2426459"/>
              <a:gd name="connsiteY10" fmla="*/ 351424 h 458104"/>
              <a:gd name="connsiteX11" fmla="*/ 2326565 w 2426459"/>
              <a:gd name="connsiteY11" fmla="*/ 122824 h 458104"/>
              <a:gd name="connsiteX12" fmla="*/ 2273225 w 2426459"/>
              <a:gd name="connsiteY12" fmla="*/ 23764 h 4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6459" h="458104">
                <a:moveTo>
                  <a:pt x="1389305" y="458104"/>
                </a:moveTo>
                <a:cubicBezTo>
                  <a:pt x="1093623" y="415864"/>
                  <a:pt x="1338085" y="464117"/>
                  <a:pt x="932105" y="313324"/>
                </a:cubicBezTo>
                <a:cubicBezTo>
                  <a:pt x="676798" y="218496"/>
                  <a:pt x="426702" y="105058"/>
                  <a:pt x="162485" y="39004"/>
                </a:cubicBezTo>
                <a:cubicBezTo>
                  <a:pt x="121845" y="28844"/>
                  <a:pt x="81642" y="16739"/>
                  <a:pt x="40565" y="8524"/>
                </a:cubicBezTo>
                <a:cubicBezTo>
                  <a:pt x="27865" y="5984"/>
                  <a:pt x="-9940" y="-2818"/>
                  <a:pt x="2465" y="904"/>
                </a:cubicBezTo>
                <a:cubicBezTo>
                  <a:pt x="40233" y="12235"/>
                  <a:pt x="78873" y="20476"/>
                  <a:pt x="116765" y="31384"/>
                </a:cubicBezTo>
                <a:cubicBezTo>
                  <a:pt x="246522" y="68738"/>
                  <a:pt x="373906" y="114935"/>
                  <a:pt x="505385" y="145684"/>
                </a:cubicBezTo>
                <a:cubicBezTo>
                  <a:pt x="908937" y="240063"/>
                  <a:pt x="1159140" y="269096"/>
                  <a:pt x="1564565" y="313324"/>
                </a:cubicBezTo>
                <a:cubicBezTo>
                  <a:pt x="1676124" y="325494"/>
                  <a:pt x="1788235" y="332112"/>
                  <a:pt x="1899845" y="343804"/>
                </a:cubicBezTo>
                <a:cubicBezTo>
                  <a:pt x="2255908" y="381106"/>
                  <a:pt x="2224855" y="377171"/>
                  <a:pt x="2418005" y="404764"/>
                </a:cubicBezTo>
                <a:cubicBezTo>
                  <a:pt x="2420545" y="386984"/>
                  <a:pt x="2429147" y="369036"/>
                  <a:pt x="2425625" y="351424"/>
                </a:cubicBezTo>
                <a:cubicBezTo>
                  <a:pt x="2417141" y="309002"/>
                  <a:pt x="2339531" y="147892"/>
                  <a:pt x="2326565" y="122824"/>
                </a:cubicBezTo>
                <a:cubicBezTo>
                  <a:pt x="2271945" y="17226"/>
                  <a:pt x="2273225" y="67532"/>
                  <a:pt x="2273225" y="23764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pic>
        <p:nvPicPr>
          <p:cNvPr id="23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A2B7E906-9145-49BD-4193-CFBBF514F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1752388" y="4423767"/>
            <a:ext cx="2084744" cy="8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9">
            <a:extLst>
              <a:ext uri="{FF2B5EF4-FFF2-40B4-BE49-F238E27FC236}">
                <a16:creationId xmlns:a16="http://schemas.microsoft.com/office/drawing/2014/main" id="{1235C45B-1108-1B91-DBA8-7927C11EE22C}"/>
              </a:ext>
            </a:extLst>
          </p:cNvPr>
          <p:cNvSpPr txBox="1"/>
          <p:nvPr/>
        </p:nvSpPr>
        <p:spPr>
          <a:xfrm>
            <a:off x="1752388" y="3259332"/>
            <a:ext cx="209766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No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Swipe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0D5334F-6B0F-A904-12A1-AD06CC336CF3}"/>
              </a:ext>
            </a:extLst>
          </p:cNvPr>
          <p:cNvSpPr/>
          <p:nvPr/>
        </p:nvSpPr>
        <p:spPr>
          <a:xfrm>
            <a:off x="2899195" y="4758205"/>
            <a:ext cx="194850" cy="194850"/>
          </a:xfrm>
          <a:prstGeom prst="ellipse">
            <a:avLst/>
          </a:prstGeom>
          <a:solidFill>
            <a:srgbClr val="385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724D25F1-9EBF-1E04-6539-1E87D2B98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3901149" y="3565240"/>
            <a:ext cx="2086901" cy="8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89D6C863-4D01-E5E0-A75B-F718138D1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1765305" y="3562244"/>
            <a:ext cx="2084744" cy="8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9">
            <a:extLst>
              <a:ext uri="{FF2B5EF4-FFF2-40B4-BE49-F238E27FC236}">
                <a16:creationId xmlns:a16="http://schemas.microsoft.com/office/drawing/2014/main" id="{F7D0399B-DCBD-7B6C-0B25-FFB7777AFAF5}"/>
              </a:ext>
            </a:extLst>
          </p:cNvPr>
          <p:cNvSpPr txBox="1"/>
          <p:nvPr/>
        </p:nvSpPr>
        <p:spPr>
          <a:xfrm>
            <a:off x="695325" y="3565767"/>
            <a:ext cx="1018093" cy="83842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No</a:t>
            </a:r>
            <a:r>
              <a:rPr lang="de-DE" sz="1400" dirty="0">
                <a:solidFill>
                  <a:schemeClr val="bg1"/>
                </a:solidFill>
              </a:rPr>
              <a:t> Visual Feedback</a:t>
            </a:r>
          </a:p>
        </p:txBody>
      </p:sp>
      <p:sp>
        <p:nvSpPr>
          <p:cNvPr id="31" name="Textfeld 9">
            <a:extLst>
              <a:ext uri="{FF2B5EF4-FFF2-40B4-BE49-F238E27FC236}">
                <a16:creationId xmlns:a16="http://schemas.microsoft.com/office/drawing/2014/main" id="{E487198B-71E5-D1ED-2B69-3DBD0B0945B6}"/>
              </a:ext>
            </a:extLst>
          </p:cNvPr>
          <p:cNvSpPr txBox="1"/>
          <p:nvPr/>
        </p:nvSpPr>
        <p:spPr>
          <a:xfrm>
            <a:off x="695325" y="4427290"/>
            <a:ext cx="1018093" cy="83842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With</a:t>
            </a:r>
            <a:r>
              <a:rPr lang="de-DE" sz="1400" dirty="0">
                <a:solidFill>
                  <a:schemeClr val="bg1"/>
                </a:solidFill>
              </a:rPr>
              <a:t> Visual Feedback</a:t>
            </a:r>
          </a:p>
        </p:txBody>
      </p:sp>
      <p:sp>
        <p:nvSpPr>
          <p:cNvPr id="54" name="Textfeld 9">
            <a:extLst>
              <a:ext uri="{FF2B5EF4-FFF2-40B4-BE49-F238E27FC236}">
                <a16:creationId xmlns:a16="http://schemas.microsoft.com/office/drawing/2014/main" id="{5649FE51-054C-A958-FDCF-562F0634A7A5}"/>
              </a:ext>
            </a:extLst>
          </p:cNvPr>
          <p:cNvSpPr txBox="1"/>
          <p:nvPr/>
        </p:nvSpPr>
        <p:spPr>
          <a:xfrm>
            <a:off x="1758846" y="2922063"/>
            <a:ext cx="42292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No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Tactile</a:t>
            </a:r>
            <a:r>
              <a:rPr lang="de-DE" sz="1400" dirty="0">
                <a:solidFill>
                  <a:schemeClr val="bg1"/>
                </a:solidFill>
              </a:rPr>
              <a:t> Feedback</a:t>
            </a:r>
          </a:p>
        </p:txBody>
      </p:sp>
      <p:pic>
        <p:nvPicPr>
          <p:cNvPr id="44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4D6BC730-BA95-446E-8A08-7299D6B00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9396854" y="4422899"/>
            <a:ext cx="2086901" cy="8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feld 9">
            <a:extLst>
              <a:ext uri="{FF2B5EF4-FFF2-40B4-BE49-F238E27FC236}">
                <a16:creationId xmlns:a16="http://schemas.microsoft.com/office/drawing/2014/main" id="{114FE399-EF78-973A-CFFC-70C2BA6D4E39}"/>
              </a:ext>
            </a:extLst>
          </p:cNvPr>
          <p:cNvSpPr txBox="1"/>
          <p:nvPr/>
        </p:nvSpPr>
        <p:spPr>
          <a:xfrm>
            <a:off x="9409771" y="3256147"/>
            <a:ext cx="208474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Swipe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6" name="Freihandform: Form 45">
            <a:extLst>
              <a:ext uri="{FF2B5EF4-FFF2-40B4-BE49-F238E27FC236}">
                <a16:creationId xmlns:a16="http://schemas.microsoft.com/office/drawing/2014/main" id="{555ED3D4-3189-8ED4-E515-00B3E8F6DB5F}"/>
              </a:ext>
            </a:extLst>
          </p:cNvPr>
          <p:cNvSpPr/>
          <p:nvPr/>
        </p:nvSpPr>
        <p:spPr>
          <a:xfrm>
            <a:off x="9796862" y="4657353"/>
            <a:ext cx="1417235" cy="267567"/>
          </a:xfrm>
          <a:custGeom>
            <a:avLst/>
            <a:gdLst>
              <a:gd name="connsiteX0" fmla="*/ 1389305 w 2426459"/>
              <a:gd name="connsiteY0" fmla="*/ 458104 h 458104"/>
              <a:gd name="connsiteX1" fmla="*/ 932105 w 2426459"/>
              <a:gd name="connsiteY1" fmla="*/ 313324 h 458104"/>
              <a:gd name="connsiteX2" fmla="*/ 162485 w 2426459"/>
              <a:gd name="connsiteY2" fmla="*/ 39004 h 458104"/>
              <a:gd name="connsiteX3" fmla="*/ 40565 w 2426459"/>
              <a:gd name="connsiteY3" fmla="*/ 8524 h 458104"/>
              <a:gd name="connsiteX4" fmla="*/ 2465 w 2426459"/>
              <a:gd name="connsiteY4" fmla="*/ 904 h 458104"/>
              <a:gd name="connsiteX5" fmla="*/ 116765 w 2426459"/>
              <a:gd name="connsiteY5" fmla="*/ 31384 h 458104"/>
              <a:gd name="connsiteX6" fmla="*/ 505385 w 2426459"/>
              <a:gd name="connsiteY6" fmla="*/ 145684 h 458104"/>
              <a:gd name="connsiteX7" fmla="*/ 1564565 w 2426459"/>
              <a:gd name="connsiteY7" fmla="*/ 313324 h 458104"/>
              <a:gd name="connsiteX8" fmla="*/ 1899845 w 2426459"/>
              <a:gd name="connsiteY8" fmla="*/ 343804 h 458104"/>
              <a:gd name="connsiteX9" fmla="*/ 2418005 w 2426459"/>
              <a:gd name="connsiteY9" fmla="*/ 404764 h 458104"/>
              <a:gd name="connsiteX10" fmla="*/ 2425625 w 2426459"/>
              <a:gd name="connsiteY10" fmla="*/ 351424 h 458104"/>
              <a:gd name="connsiteX11" fmla="*/ 2326565 w 2426459"/>
              <a:gd name="connsiteY11" fmla="*/ 122824 h 458104"/>
              <a:gd name="connsiteX12" fmla="*/ 2273225 w 2426459"/>
              <a:gd name="connsiteY12" fmla="*/ 23764 h 45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6459" h="458104">
                <a:moveTo>
                  <a:pt x="1389305" y="458104"/>
                </a:moveTo>
                <a:cubicBezTo>
                  <a:pt x="1093623" y="415864"/>
                  <a:pt x="1338085" y="464117"/>
                  <a:pt x="932105" y="313324"/>
                </a:cubicBezTo>
                <a:cubicBezTo>
                  <a:pt x="676798" y="218496"/>
                  <a:pt x="426702" y="105058"/>
                  <a:pt x="162485" y="39004"/>
                </a:cubicBezTo>
                <a:cubicBezTo>
                  <a:pt x="121845" y="28844"/>
                  <a:pt x="81642" y="16739"/>
                  <a:pt x="40565" y="8524"/>
                </a:cubicBezTo>
                <a:cubicBezTo>
                  <a:pt x="27865" y="5984"/>
                  <a:pt x="-9940" y="-2818"/>
                  <a:pt x="2465" y="904"/>
                </a:cubicBezTo>
                <a:cubicBezTo>
                  <a:pt x="40233" y="12235"/>
                  <a:pt x="78873" y="20476"/>
                  <a:pt x="116765" y="31384"/>
                </a:cubicBezTo>
                <a:cubicBezTo>
                  <a:pt x="246522" y="68738"/>
                  <a:pt x="373906" y="114935"/>
                  <a:pt x="505385" y="145684"/>
                </a:cubicBezTo>
                <a:cubicBezTo>
                  <a:pt x="908937" y="240063"/>
                  <a:pt x="1159140" y="269096"/>
                  <a:pt x="1564565" y="313324"/>
                </a:cubicBezTo>
                <a:cubicBezTo>
                  <a:pt x="1676124" y="325494"/>
                  <a:pt x="1788235" y="332112"/>
                  <a:pt x="1899845" y="343804"/>
                </a:cubicBezTo>
                <a:cubicBezTo>
                  <a:pt x="2255908" y="381106"/>
                  <a:pt x="2224855" y="377171"/>
                  <a:pt x="2418005" y="404764"/>
                </a:cubicBezTo>
                <a:cubicBezTo>
                  <a:pt x="2420545" y="386984"/>
                  <a:pt x="2429147" y="369036"/>
                  <a:pt x="2425625" y="351424"/>
                </a:cubicBezTo>
                <a:cubicBezTo>
                  <a:pt x="2417141" y="309002"/>
                  <a:pt x="2339531" y="147892"/>
                  <a:pt x="2326565" y="122824"/>
                </a:cubicBezTo>
                <a:cubicBezTo>
                  <a:pt x="2271945" y="17226"/>
                  <a:pt x="2273225" y="67532"/>
                  <a:pt x="2273225" y="23764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pic>
        <p:nvPicPr>
          <p:cNvPr id="47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EA5E7C15-9C0D-05D1-9CD0-D11C43873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7261011" y="4419904"/>
            <a:ext cx="2084744" cy="8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feld 9">
            <a:extLst>
              <a:ext uri="{FF2B5EF4-FFF2-40B4-BE49-F238E27FC236}">
                <a16:creationId xmlns:a16="http://schemas.microsoft.com/office/drawing/2014/main" id="{079B1387-A259-C2BD-0818-15EE61231DC4}"/>
              </a:ext>
            </a:extLst>
          </p:cNvPr>
          <p:cNvSpPr txBox="1"/>
          <p:nvPr/>
        </p:nvSpPr>
        <p:spPr>
          <a:xfrm>
            <a:off x="7261011" y="3255469"/>
            <a:ext cx="209766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No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Swipe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7A10A6E-0AE6-1CE0-E9FD-B1BFC0CFE7A1}"/>
              </a:ext>
            </a:extLst>
          </p:cNvPr>
          <p:cNvSpPr/>
          <p:nvPr/>
        </p:nvSpPr>
        <p:spPr>
          <a:xfrm>
            <a:off x="8407818" y="4754342"/>
            <a:ext cx="194850" cy="194850"/>
          </a:xfrm>
          <a:prstGeom prst="ellipse">
            <a:avLst/>
          </a:prstGeom>
          <a:solidFill>
            <a:srgbClr val="385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0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B9FD4A48-AD10-A2D7-CA24-BF3EA3E72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9409772" y="3561377"/>
            <a:ext cx="2086901" cy="8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Onscreen keyboards - Selection and input - Components - Human Interface  Guidelines - Design - Apple Developer">
            <a:extLst>
              <a:ext uri="{FF2B5EF4-FFF2-40B4-BE49-F238E27FC236}">
                <a16:creationId xmlns:a16="http://schemas.microsoft.com/office/drawing/2014/main" id="{CB61753F-2DE7-B888-CB46-BDA984E76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29146"/>
          <a:stretch/>
        </p:blipFill>
        <p:spPr bwMode="auto">
          <a:xfrm>
            <a:off x="7273928" y="3558381"/>
            <a:ext cx="2084744" cy="8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feld 9">
            <a:extLst>
              <a:ext uri="{FF2B5EF4-FFF2-40B4-BE49-F238E27FC236}">
                <a16:creationId xmlns:a16="http://schemas.microsoft.com/office/drawing/2014/main" id="{7E53CC51-D14F-B930-7C39-E51F73D2C913}"/>
              </a:ext>
            </a:extLst>
          </p:cNvPr>
          <p:cNvSpPr txBox="1"/>
          <p:nvPr/>
        </p:nvSpPr>
        <p:spPr>
          <a:xfrm>
            <a:off x="6203948" y="3561904"/>
            <a:ext cx="1018093" cy="83842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No</a:t>
            </a:r>
            <a:r>
              <a:rPr lang="de-DE" sz="1400" dirty="0">
                <a:solidFill>
                  <a:schemeClr val="bg1"/>
                </a:solidFill>
              </a:rPr>
              <a:t> Visual Feedback</a:t>
            </a:r>
          </a:p>
        </p:txBody>
      </p:sp>
      <p:sp>
        <p:nvSpPr>
          <p:cNvPr id="53" name="Textfeld 9">
            <a:extLst>
              <a:ext uri="{FF2B5EF4-FFF2-40B4-BE49-F238E27FC236}">
                <a16:creationId xmlns:a16="http://schemas.microsoft.com/office/drawing/2014/main" id="{BB0E959A-4437-B021-698C-E32963855B13}"/>
              </a:ext>
            </a:extLst>
          </p:cNvPr>
          <p:cNvSpPr txBox="1"/>
          <p:nvPr/>
        </p:nvSpPr>
        <p:spPr>
          <a:xfrm>
            <a:off x="6203948" y="4423427"/>
            <a:ext cx="1018093" cy="83842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With</a:t>
            </a:r>
            <a:r>
              <a:rPr lang="de-DE" sz="1400" dirty="0">
                <a:solidFill>
                  <a:schemeClr val="bg1"/>
                </a:solidFill>
              </a:rPr>
              <a:t> Visual Feedback</a:t>
            </a:r>
          </a:p>
        </p:txBody>
      </p:sp>
      <p:sp>
        <p:nvSpPr>
          <p:cNvPr id="55" name="Textfeld 9">
            <a:extLst>
              <a:ext uri="{FF2B5EF4-FFF2-40B4-BE49-F238E27FC236}">
                <a16:creationId xmlns:a16="http://schemas.microsoft.com/office/drawing/2014/main" id="{5EA2264D-9F5E-D0DB-90DB-FB3037666B5C}"/>
              </a:ext>
            </a:extLst>
          </p:cNvPr>
          <p:cNvSpPr txBox="1"/>
          <p:nvPr/>
        </p:nvSpPr>
        <p:spPr>
          <a:xfrm>
            <a:off x="7261011" y="2922063"/>
            <a:ext cx="42292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With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Tactile</a:t>
            </a:r>
            <a:r>
              <a:rPr lang="de-DE" sz="1400" dirty="0">
                <a:solidFill>
                  <a:schemeClr val="bg1"/>
                </a:solidFill>
              </a:rPr>
              <a:t> Feedback</a:t>
            </a:r>
          </a:p>
        </p:txBody>
      </p:sp>
      <p:pic>
        <p:nvPicPr>
          <p:cNvPr id="56" name="Grafik 55" descr="Telefon-Vibration mit einfarbiger Füllung">
            <a:extLst>
              <a:ext uri="{FF2B5EF4-FFF2-40B4-BE49-F238E27FC236}">
                <a16:creationId xmlns:a16="http://schemas.microsoft.com/office/drawing/2014/main" id="{311B4137-9B04-F126-3762-CA75891A7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5182" y="3923609"/>
            <a:ext cx="594589" cy="594590"/>
          </a:xfrm>
          <a:prstGeom prst="rect">
            <a:avLst/>
          </a:prstGeom>
        </p:spPr>
      </p:pic>
      <p:pic>
        <p:nvPicPr>
          <p:cNvPr id="57" name="Grafik 56" descr="Telefon-Vibration mit einfarbiger Füllung">
            <a:extLst>
              <a:ext uri="{FF2B5EF4-FFF2-40B4-BE49-F238E27FC236}">
                <a16:creationId xmlns:a16="http://schemas.microsoft.com/office/drawing/2014/main" id="{9D60DD64-1C33-C7D0-B5BA-B158DD4A0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6494" y="3977592"/>
            <a:ext cx="594589" cy="594590"/>
          </a:xfrm>
          <a:prstGeom prst="rect">
            <a:avLst/>
          </a:prstGeom>
        </p:spPr>
      </p:pic>
      <p:pic>
        <p:nvPicPr>
          <p:cNvPr id="59" name="Grafik 58" descr="Telefon-Vibration mit einfarbiger Füllung">
            <a:extLst>
              <a:ext uri="{FF2B5EF4-FFF2-40B4-BE49-F238E27FC236}">
                <a16:creationId xmlns:a16="http://schemas.microsoft.com/office/drawing/2014/main" id="{3E1B608F-EB0B-E8C4-84C8-1B6062447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6715" y="4923670"/>
            <a:ext cx="594589" cy="594590"/>
          </a:xfrm>
          <a:prstGeom prst="rect">
            <a:avLst/>
          </a:prstGeom>
        </p:spPr>
      </p:pic>
      <p:pic>
        <p:nvPicPr>
          <p:cNvPr id="60" name="Grafik 59" descr="Telefon-Vibration mit einfarbiger Füllung">
            <a:extLst>
              <a:ext uri="{FF2B5EF4-FFF2-40B4-BE49-F238E27FC236}">
                <a16:creationId xmlns:a16="http://schemas.microsoft.com/office/drawing/2014/main" id="{1F846BE6-28EC-521F-8972-36CE2AB51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76133" y="5005794"/>
            <a:ext cx="594589" cy="59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03F83C-3F3D-4941-5D2B-3AAE50B6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Storks Deliver </a:t>
            </a:r>
            <a:r>
              <a:rPr lang="de-DE" dirty="0" err="1"/>
              <a:t>Babies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1BADBB-C739-DCAD-B633-D990F3CC65F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2EBFE9-ABB7-CFBC-259D-0F3B51055A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EBB825-D3F7-1356-ACC0-FFBA5F1045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7723029-E255-5FF7-1D22-74047FF8245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4DC7311-4B61-EB5D-9E42-9EB7A4C6C66C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Matthews, R. (2000), Storks Deliver Babies (p= 0.008). Teaching Statistics, 22</a:t>
            </a:r>
            <a:r>
              <a:rPr lang="en-US"/>
              <a:t>: 36-38</a:t>
            </a:r>
            <a:r>
              <a:rPr lang="en-US" dirty="0"/>
              <a:t>. doi</a:t>
            </a:r>
            <a:r>
              <a:rPr lang="en-US"/>
              <a:t>:10.1111/1467-9639.00013</a:t>
            </a:r>
            <a:endParaRPr lang="en-US" dirty="0"/>
          </a:p>
          <a:p>
            <a:r>
              <a:rPr lang="en-US" dirty="0" err="1"/>
              <a:t>Höfer</a:t>
            </a:r>
            <a:r>
              <a:rPr lang="en-US" dirty="0"/>
              <a:t>, Thomas &amp; </a:t>
            </a:r>
            <a:r>
              <a:rPr lang="en-US" dirty="0" err="1"/>
              <a:t>Przyrembel</a:t>
            </a:r>
            <a:r>
              <a:rPr lang="en-US" dirty="0"/>
              <a:t>, Hildegard &amp; </a:t>
            </a:r>
            <a:r>
              <a:rPr lang="en-US" dirty="0" err="1"/>
              <a:t>Höfer</a:t>
            </a:r>
            <a:r>
              <a:rPr lang="en-US" dirty="0"/>
              <a:t>, Silvia. (2004). New evidence for the Theory of the Stork. </a:t>
            </a:r>
            <a:r>
              <a:rPr lang="en-US" dirty="0" err="1"/>
              <a:t>Paediatric</a:t>
            </a:r>
            <a:r>
              <a:rPr lang="en-US" dirty="0"/>
              <a:t> and perinatal epidemiology. 18</a:t>
            </a:r>
            <a:r>
              <a:rPr lang="en-US"/>
              <a:t>. 88-92</a:t>
            </a:r>
            <a:r>
              <a:rPr lang="en-US" dirty="0"/>
              <a:t>. 10.1111/j</a:t>
            </a:r>
            <a:r>
              <a:rPr lang="en-US"/>
              <a:t>.1365-3016.2003.00534</a:t>
            </a:r>
            <a:r>
              <a:rPr lang="en-US" dirty="0"/>
              <a:t>.x. </a:t>
            </a:r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519CF92-2E2A-9135-BF3C-075A8E10D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03" y="1541211"/>
            <a:ext cx="4245645" cy="40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93DAC13-4969-CB45-0334-9111D88A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45" y="1662545"/>
            <a:ext cx="2564628" cy="365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873C664-B8EC-312A-525C-54400032C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490" y="1623043"/>
            <a:ext cx="2803513" cy="3693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9133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64C3DD-D3C2-6BCB-1395-C47C07DF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05" y="115889"/>
            <a:ext cx="10801350" cy="973136"/>
          </a:xfrm>
        </p:spPr>
        <p:txBody>
          <a:bodyPr/>
          <a:lstStyle/>
          <a:p>
            <a:r>
              <a:rPr lang="de-DE" dirty="0" err="1"/>
              <a:t>Balanced</a:t>
            </a:r>
            <a:r>
              <a:rPr lang="de-DE" dirty="0"/>
              <a:t> </a:t>
            </a:r>
            <a:r>
              <a:rPr lang="de-DE" dirty="0" err="1"/>
              <a:t>Latin</a:t>
            </a:r>
            <a:r>
              <a:rPr lang="de-DE" dirty="0"/>
              <a:t> Square of a 2×2×2 </a:t>
            </a:r>
            <a:r>
              <a:rPr lang="de-DE" dirty="0" err="1"/>
              <a:t>Full-Factorial</a:t>
            </a:r>
            <a:r>
              <a:rPr lang="de-DE" dirty="0"/>
              <a:t> Design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DE2082-7279-50AC-39B7-572F0B357B1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8B1F9E-8209-0906-AC32-7B72EF06BE3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5DE66B-7128-5208-D979-521A37FFA3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AFE4413-1E35-21F2-8346-B74832710D2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70578206-A817-4899-03CD-83B98B441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002939"/>
              </p:ext>
            </p:extLst>
          </p:nvPr>
        </p:nvGraphicFramePr>
        <p:xfrm>
          <a:off x="695325" y="1457009"/>
          <a:ext cx="10801359" cy="4679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695">
                  <a:extLst>
                    <a:ext uri="{9D8B030D-6E8A-4147-A177-3AD203B41FA5}">
                      <a16:colId xmlns:a16="http://schemas.microsoft.com/office/drawing/2014/main" val="2774555323"/>
                    </a:ext>
                  </a:extLst>
                </a:gridCol>
                <a:gridCol w="1178958">
                  <a:extLst>
                    <a:ext uri="{9D8B030D-6E8A-4147-A177-3AD203B41FA5}">
                      <a16:colId xmlns:a16="http://schemas.microsoft.com/office/drawing/2014/main" val="1374287303"/>
                    </a:ext>
                  </a:extLst>
                </a:gridCol>
                <a:gridCol w="1178958">
                  <a:extLst>
                    <a:ext uri="{9D8B030D-6E8A-4147-A177-3AD203B41FA5}">
                      <a16:colId xmlns:a16="http://schemas.microsoft.com/office/drawing/2014/main" val="3590906797"/>
                    </a:ext>
                  </a:extLst>
                </a:gridCol>
                <a:gridCol w="1178958">
                  <a:extLst>
                    <a:ext uri="{9D8B030D-6E8A-4147-A177-3AD203B41FA5}">
                      <a16:colId xmlns:a16="http://schemas.microsoft.com/office/drawing/2014/main" val="2108349172"/>
                    </a:ext>
                  </a:extLst>
                </a:gridCol>
                <a:gridCol w="1178958">
                  <a:extLst>
                    <a:ext uri="{9D8B030D-6E8A-4147-A177-3AD203B41FA5}">
                      <a16:colId xmlns:a16="http://schemas.microsoft.com/office/drawing/2014/main" val="3249190382"/>
                    </a:ext>
                  </a:extLst>
                </a:gridCol>
                <a:gridCol w="1178958">
                  <a:extLst>
                    <a:ext uri="{9D8B030D-6E8A-4147-A177-3AD203B41FA5}">
                      <a16:colId xmlns:a16="http://schemas.microsoft.com/office/drawing/2014/main" val="1321149004"/>
                    </a:ext>
                  </a:extLst>
                </a:gridCol>
                <a:gridCol w="1178958">
                  <a:extLst>
                    <a:ext uri="{9D8B030D-6E8A-4147-A177-3AD203B41FA5}">
                      <a16:colId xmlns:a16="http://schemas.microsoft.com/office/drawing/2014/main" val="3430894320"/>
                    </a:ext>
                  </a:extLst>
                </a:gridCol>
                <a:gridCol w="1178958">
                  <a:extLst>
                    <a:ext uri="{9D8B030D-6E8A-4147-A177-3AD203B41FA5}">
                      <a16:colId xmlns:a16="http://schemas.microsoft.com/office/drawing/2014/main" val="150039082"/>
                    </a:ext>
                  </a:extLst>
                </a:gridCol>
                <a:gridCol w="1178958">
                  <a:extLst>
                    <a:ext uri="{9D8B030D-6E8A-4147-A177-3AD203B41FA5}">
                      <a16:colId xmlns:a16="http://schemas.microsoft.com/office/drawing/2014/main" val="3425892421"/>
                    </a:ext>
                  </a:extLst>
                </a:gridCol>
              </a:tblGrid>
              <a:tr h="423751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7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Condition</a:t>
                      </a:r>
                      <a:r>
                        <a:rPr lang="de-D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8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586332"/>
                  </a:ext>
                </a:extLst>
              </a:tr>
              <a:tr h="5320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#1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Swipe-Tactile-Visual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0977259"/>
                  </a:ext>
                </a:extLst>
              </a:tr>
              <a:tr h="5320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#2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Swipe-Tactile-None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0753950"/>
                  </a:ext>
                </a:extLst>
              </a:tr>
              <a:tr h="5320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#3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Swipe-None-None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0092340"/>
                  </a:ext>
                </a:extLst>
              </a:tr>
              <a:tr h="5320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#4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None-Tactile-None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2159414"/>
                  </a:ext>
                </a:extLst>
              </a:tr>
              <a:tr h="5320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#5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None-None-None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99723222"/>
                  </a:ext>
                </a:extLst>
              </a:tr>
              <a:tr h="5320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#6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None-None-Visual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5459295"/>
                  </a:ext>
                </a:extLst>
              </a:tr>
              <a:tr h="5320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#7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None-Tactile-Visual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4700729"/>
                  </a:ext>
                </a:extLst>
              </a:tr>
              <a:tr h="5320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Participant</a:t>
                      </a:r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#8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Swipe-None-None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None-None-Visual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None-Tactile-Visual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Swipe-Tactile-Visual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Swipe</a:t>
                      </a:r>
                      <a:r>
                        <a:rPr lang="de-DE" sz="1200" b="1" dirty="0"/>
                        <a:t>-None-Visual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7253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57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1F10AD-2835-E1C4-8DEE-AAC3ECA0D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3" y="104921"/>
            <a:ext cx="10801350" cy="973136"/>
          </a:xfrm>
        </p:spPr>
        <p:txBody>
          <a:bodyPr/>
          <a:lstStyle/>
          <a:p>
            <a:r>
              <a:rPr lang="de-DE" dirty="0"/>
              <a:t>More Designs…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C8BAC9A-FD60-39C1-F8F6-D43EA8257BD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33F262-6837-2C9D-ECC8-1DDD7334484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8BB44E3-48B3-4149-83CA-37DB76B9F5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8921ECF-D154-F860-7067-157910C9F1E5}"/>
              </a:ext>
            </a:extLst>
          </p:cNvPr>
          <p:cNvSpPr txBox="1"/>
          <p:nvPr/>
        </p:nvSpPr>
        <p:spPr>
          <a:xfrm>
            <a:off x="1035391" y="2229323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Swipe</a:t>
            </a:r>
            <a:endParaRPr lang="de-DE" sz="16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D8EF141-6F02-93F5-20AC-6F1675FFFD32}"/>
              </a:ext>
            </a:extLst>
          </p:cNvPr>
          <p:cNvSpPr/>
          <p:nvPr/>
        </p:nvSpPr>
        <p:spPr>
          <a:xfrm>
            <a:off x="2813656" y="2228895"/>
            <a:ext cx="369638" cy="3696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Y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9E3D134-E058-7A16-2056-BB4A2FD5129D}"/>
              </a:ext>
            </a:extLst>
          </p:cNvPr>
          <p:cNvSpPr/>
          <p:nvPr/>
        </p:nvSpPr>
        <p:spPr>
          <a:xfrm>
            <a:off x="3321236" y="2224360"/>
            <a:ext cx="369638" cy="3696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E334BBA-5C09-DF22-CD81-E45E22D070A4}"/>
              </a:ext>
            </a:extLst>
          </p:cNvPr>
          <p:cNvSpPr txBox="1"/>
          <p:nvPr/>
        </p:nvSpPr>
        <p:spPr>
          <a:xfrm>
            <a:off x="1035391" y="2778310"/>
            <a:ext cx="1683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Visual Feedback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37B9FB2-21F4-D689-9300-E3539D6B68B1}"/>
              </a:ext>
            </a:extLst>
          </p:cNvPr>
          <p:cNvSpPr/>
          <p:nvPr/>
        </p:nvSpPr>
        <p:spPr>
          <a:xfrm>
            <a:off x="2813656" y="2766954"/>
            <a:ext cx="369638" cy="3696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Y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79614E1-6F3E-C132-8047-8C7B9E65D348}"/>
              </a:ext>
            </a:extLst>
          </p:cNvPr>
          <p:cNvSpPr/>
          <p:nvPr/>
        </p:nvSpPr>
        <p:spPr>
          <a:xfrm>
            <a:off x="3321236" y="2762419"/>
            <a:ext cx="369638" cy="3696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BA4FBDB-C729-AC1D-BA1E-251EB53407CF}"/>
              </a:ext>
            </a:extLst>
          </p:cNvPr>
          <p:cNvSpPr txBox="1"/>
          <p:nvPr/>
        </p:nvSpPr>
        <p:spPr>
          <a:xfrm>
            <a:off x="1035391" y="3336756"/>
            <a:ext cx="1739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Tactile</a:t>
            </a:r>
            <a:r>
              <a:rPr lang="de-DE" sz="1600" dirty="0"/>
              <a:t> Feedback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1E5B22D-4DEA-FB31-A445-DAE547431FF5}"/>
              </a:ext>
            </a:extLst>
          </p:cNvPr>
          <p:cNvSpPr/>
          <p:nvPr/>
        </p:nvSpPr>
        <p:spPr>
          <a:xfrm>
            <a:off x="2813656" y="3300055"/>
            <a:ext cx="369638" cy="3696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Y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E8BBAEB-3A98-6795-6F8D-67CC2EAAD095}"/>
              </a:ext>
            </a:extLst>
          </p:cNvPr>
          <p:cNvSpPr/>
          <p:nvPr/>
        </p:nvSpPr>
        <p:spPr>
          <a:xfrm>
            <a:off x="3321236" y="3295520"/>
            <a:ext cx="369638" cy="3696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FB27C2C-68E5-1E16-7E86-2D0B78915717}"/>
              </a:ext>
            </a:extLst>
          </p:cNvPr>
          <p:cNvCxnSpPr>
            <a:stCxn id="8" idx="4"/>
            <a:endCxn id="11" idx="0"/>
          </p:cNvCxnSpPr>
          <p:nvPr/>
        </p:nvCxnSpPr>
        <p:spPr>
          <a:xfrm>
            <a:off x="2998475" y="2598533"/>
            <a:ext cx="0" cy="16842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79031DC-98AB-8BB8-08F5-A6142C4E756A}"/>
              </a:ext>
            </a:extLst>
          </p:cNvPr>
          <p:cNvCxnSpPr>
            <a:cxnSpLocks/>
            <a:stCxn id="14" idx="0"/>
            <a:endCxn id="11" idx="4"/>
          </p:cNvCxnSpPr>
          <p:nvPr/>
        </p:nvCxnSpPr>
        <p:spPr>
          <a:xfrm flipV="1">
            <a:off x="2998475" y="3136592"/>
            <a:ext cx="0" cy="16346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B7D38FC4-2CDF-EFA3-B778-2B154A813345}"/>
              </a:ext>
            </a:extLst>
          </p:cNvPr>
          <p:cNvCxnSpPr>
            <a:cxnSpLocks/>
            <a:stCxn id="11" idx="7"/>
            <a:endCxn id="9" idx="3"/>
          </p:cNvCxnSpPr>
          <p:nvPr/>
        </p:nvCxnSpPr>
        <p:spPr>
          <a:xfrm flipV="1">
            <a:off x="3129162" y="2539866"/>
            <a:ext cx="246206" cy="28122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F922641-FADF-A159-C580-72A9DB819524}"/>
              </a:ext>
            </a:extLst>
          </p:cNvPr>
          <p:cNvCxnSpPr>
            <a:cxnSpLocks/>
            <a:stCxn id="12" idx="1"/>
            <a:endCxn id="8" idx="5"/>
          </p:cNvCxnSpPr>
          <p:nvPr/>
        </p:nvCxnSpPr>
        <p:spPr>
          <a:xfrm flipH="1" flipV="1">
            <a:off x="3129162" y="2544401"/>
            <a:ext cx="246206" cy="27215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EA8F620-AEFB-0746-D7C4-12028759CD5D}"/>
              </a:ext>
            </a:extLst>
          </p:cNvPr>
          <p:cNvCxnSpPr>
            <a:cxnSpLocks/>
            <a:stCxn id="12" idx="0"/>
            <a:endCxn id="9" idx="4"/>
          </p:cNvCxnSpPr>
          <p:nvPr/>
        </p:nvCxnSpPr>
        <p:spPr>
          <a:xfrm flipV="1">
            <a:off x="3506055" y="2593998"/>
            <a:ext cx="0" cy="16842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4D8F8B88-FA4C-EB96-34F7-9C0C391D0682}"/>
              </a:ext>
            </a:extLst>
          </p:cNvPr>
          <p:cNvCxnSpPr>
            <a:cxnSpLocks/>
            <a:stCxn id="12" idx="4"/>
            <a:endCxn id="15" idx="0"/>
          </p:cNvCxnSpPr>
          <p:nvPr/>
        </p:nvCxnSpPr>
        <p:spPr>
          <a:xfrm>
            <a:off x="3506055" y="3132057"/>
            <a:ext cx="0" cy="16346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E1095B37-5D61-5BDD-4391-105EEC3B54DA}"/>
              </a:ext>
            </a:extLst>
          </p:cNvPr>
          <p:cNvCxnSpPr>
            <a:cxnSpLocks/>
            <a:stCxn id="12" idx="3"/>
            <a:endCxn id="14" idx="7"/>
          </p:cNvCxnSpPr>
          <p:nvPr/>
        </p:nvCxnSpPr>
        <p:spPr>
          <a:xfrm flipH="1">
            <a:off x="3129162" y="3077925"/>
            <a:ext cx="246206" cy="2762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A487AEBC-F021-9975-F4DD-4ECAA7C8C065}"/>
              </a:ext>
            </a:extLst>
          </p:cNvPr>
          <p:cNvCxnSpPr>
            <a:cxnSpLocks/>
            <a:stCxn id="11" idx="5"/>
            <a:endCxn id="15" idx="1"/>
          </p:cNvCxnSpPr>
          <p:nvPr/>
        </p:nvCxnSpPr>
        <p:spPr>
          <a:xfrm>
            <a:off x="3129162" y="3082460"/>
            <a:ext cx="246206" cy="26719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441C2D1F-8B5C-90CB-8703-836D5AC79211}"/>
              </a:ext>
            </a:extLst>
          </p:cNvPr>
          <p:cNvSpPr txBox="1"/>
          <p:nvPr/>
        </p:nvSpPr>
        <p:spPr>
          <a:xfrm>
            <a:off x="1260437" y="1601488"/>
            <a:ext cx="2340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/>
              <a:t>Crossed</a:t>
            </a:r>
            <a:r>
              <a:rPr lang="de-DE" sz="1600" b="1" dirty="0"/>
              <a:t> (</a:t>
            </a:r>
            <a:r>
              <a:rPr lang="de-DE" sz="1600" b="1" dirty="0" err="1"/>
              <a:t>Full</a:t>
            </a:r>
            <a:r>
              <a:rPr lang="de-DE" sz="1600" b="1" dirty="0"/>
              <a:t> </a:t>
            </a:r>
            <a:r>
              <a:rPr lang="de-DE" sz="1600" b="1" dirty="0" err="1"/>
              <a:t>Factorial</a:t>
            </a:r>
            <a:r>
              <a:rPr lang="de-DE" sz="1600" b="1" dirty="0"/>
              <a:t>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31DF06E-C1C0-B796-F84F-C55C4F18D5DA}"/>
              </a:ext>
            </a:extLst>
          </p:cNvPr>
          <p:cNvSpPr txBox="1"/>
          <p:nvPr/>
        </p:nvSpPr>
        <p:spPr>
          <a:xfrm>
            <a:off x="4444945" y="2239604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Swipe</a:t>
            </a:r>
            <a:endParaRPr lang="de-DE" sz="1600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D706DAB-8D72-9E14-4898-63E598A620C3}"/>
              </a:ext>
            </a:extLst>
          </p:cNvPr>
          <p:cNvSpPr/>
          <p:nvPr/>
        </p:nvSpPr>
        <p:spPr>
          <a:xfrm>
            <a:off x="6223210" y="2239176"/>
            <a:ext cx="369638" cy="3696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Y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9A70BCF-C370-5AF4-B14C-AC7D1C90A81F}"/>
              </a:ext>
            </a:extLst>
          </p:cNvPr>
          <p:cNvSpPr/>
          <p:nvPr/>
        </p:nvSpPr>
        <p:spPr>
          <a:xfrm>
            <a:off x="6730790" y="2234641"/>
            <a:ext cx="369638" cy="3696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0CB2D0B-30BB-CB99-DE05-2BEE001398D5}"/>
              </a:ext>
            </a:extLst>
          </p:cNvPr>
          <p:cNvSpPr txBox="1"/>
          <p:nvPr/>
        </p:nvSpPr>
        <p:spPr>
          <a:xfrm>
            <a:off x="4444945" y="2766478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Feedback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C158BCF-84B1-1A02-91DE-D0D7EB71AF58}"/>
              </a:ext>
            </a:extLst>
          </p:cNvPr>
          <p:cNvSpPr/>
          <p:nvPr/>
        </p:nvSpPr>
        <p:spPr>
          <a:xfrm>
            <a:off x="6223210" y="2777235"/>
            <a:ext cx="369638" cy="3696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Y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B6407C4-F8BA-1721-9EF5-BDC925B7ED40}"/>
              </a:ext>
            </a:extLst>
          </p:cNvPr>
          <p:cNvSpPr/>
          <p:nvPr/>
        </p:nvSpPr>
        <p:spPr>
          <a:xfrm>
            <a:off x="6730790" y="2772700"/>
            <a:ext cx="369638" cy="3696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</a:t>
            </a: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41C1562-157D-B558-915B-AC4C6286C0A2}"/>
              </a:ext>
            </a:extLst>
          </p:cNvPr>
          <p:cNvCxnSpPr>
            <a:stCxn id="41" idx="4"/>
            <a:endCxn id="44" idx="0"/>
          </p:cNvCxnSpPr>
          <p:nvPr/>
        </p:nvCxnSpPr>
        <p:spPr>
          <a:xfrm>
            <a:off x="6408029" y="2608814"/>
            <a:ext cx="0" cy="16842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8AA21C19-278D-8554-A73A-CF076B1A44EE}"/>
              </a:ext>
            </a:extLst>
          </p:cNvPr>
          <p:cNvSpPr txBox="1"/>
          <p:nvPr/>
        </p:nvSpPr>
        <p:spPr>
          <a:xfrm>
            <a:off x="5356685" y="1601488"/>
            <a:ext cx="840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/>
              <a:t>Nested</a:t>
            </a:r>
            <a:endParaRPr lang="de-DE" sz="1600" b="1" dirty="0"/>
          </a:p>
        </p:txBody>
      </p:sp>
      <p:graphicFrame>
        <p:nvGraphicFramePr>
          <p:cNvPr id="60" name="Tabelle 59">
            <a:extLst>
              <a:ext uri="{FF2B5EF4-FFF2-40B4-BE49-F238E27FC236}">
                <a16:creationId xmlns:a16="http://schemas.microsoft.com/office/drawing/2014/main" id="{E1958730-310C-7482-8B58-F7F07DB4492E}"/>
              </a:ext>
            </a:extLst>
          </p:cNvPr>
          <p:cNvGraphicFramePr>
            <a:graphicFrameLocks noGrp="1"/>
          </p:cNvGraphicFramePr>
          <p:nvPr/>
        </p:nvGraphicFramePr>
        <p:xfrm>
          <a:off x="1035391" y="3974860"/>
          <a:ext cx="2954718" cy="1678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4718">
                  <a:extLst>
                    <a:ext uri="{9D8B030D-6E8A-4147-A177-3AD203B41FA5}">
                      <a16:colId xmlns:a16="http://schemas.microsoft.com/office/drawing/2014/main" val="2489596334"/>
                    </a:ext>
                  </a:extLst>
                </a:gridCol>
              </a:tblGrid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NoSwipe-NoTactile-NoVisual</a:t>
                      </a:r>
                      <a:endParaRPr lang="de-DE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447522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NoSwipe</a:t>
                      </a:r>
                      <a:r>
                        <a:rPr lang="de-DE" sz="1200" b="1" dirty="0"/>
                        <a:t>-</a:t>
                      </a:r>
                      <a:r>
                        <a:rPr lang="de-DE" sz="1200" b="1" dirty="0" err="1"/>
                        <a:t>NoTactile</a:t>
                      </a:r>
                      <a:r>
                        <a:rPr lang="de-DE" sz="1200" b="1" dirty="0"/>
                        <a:t>-Visual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6033350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NoSwipe</a:t>
                      </a:r>
                      <a:r>
                        <a:rPr lang="de-DE" sz="1200" b="1" dirty="0"/>
                        <a:t>-</a:t>
                      </a:r>
                      <a:r>
                        <a:rPr lang="de-DE" sz="1200" b="1" dirty="0" err="1"/>
                        <a:t>Tactile</a:t>
                      </a:r>
                      <a:r>
                        <a:rPr lang="de-DE" sz="1200" b="1" dirty="0"/>
                        <a:t>-Visual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563016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Swipe</a:t>
                      </a:r>
                      <a:r>
                        <a:rPr lang="de-DE" sz="1200" b="1" dirty="0"/>
                        <a:t>-</a:t>
                      </a:r>
                      <a:r>
                        <a:rPr lang="de-DE" sz="1200" b="1" dirty="0" err="1"/>
                        <a:t>NoTactile</a:t>
                      </a:r>
                      <a:r>
                        <a:rPr lang="de-DE" sz="1200" b="1" dirty="0"/>
                        <a:t>-Visual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3610645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/>
                        <a:t>Swipe-Tactile-Visual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3899515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Swipe-Tactile-NoVisual</a:t>
                      </a:r>
                      <a:endParaRPr lang="de-DE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308236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Swipe-NoTactile-NoVisual</a:t>
                      </a:r>
                      <a:endParaRPr lang="de-DE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6837471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NoSwipe-Tactile-NoVisual</a:t>
                      </a:r>
                      <a:endParaRPr lang="de-DE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058072"/>
                  </a:ext>
                </a:extLst>
              </a:tr>
            </a:tbl>
          </a:graphicData>
        </a:graphic>
      </p:graphicFrame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E6E6B9C1-D44F-E930-1755-8E473B255085}"/>
              </a:ext>
            </a:extLst>
          </p:cNvPr>
          <p:cNvCxnSpPr>
            <a:cxnSpLocks/>
            <a:stCxn id="41" idx="5"/>
            <a:endCxn id="45" idx="1"/>
          </p:cNvCxnSpPr>
          <p:nvPr/>
        </p:nvCxnSpPr>
        <p:spPr>
          <a:xfrm>
            <a:off x="6538716" y="2554682"/>
            <a:ext cx="246206" cy="27215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3BABCA5F-2EBA-9C0B-170A-C8535DC477E0}"/>
              </a:ext>
            </a:extLst>
          </p:cNvPr>
          <p:cNvCxnSpPr>
            <a:cxnSpLocks/>
            <a:stCxn id="42" idx="4"/>
            <a:endCxn id="45" idx="0"/>
          </p:cNvCxnSpPr>
          <p:nvPr/>
        </p:nvCxnSpPr>
        <p:spPr>
          <a:xfrm>
            <a:off x="6915609" y="2604279"/>
            <a:ext cx="0" cy="16842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FF3403FE-56F5-2A2C-3742-61DF9E9CEE31}"/>
              </a:ext>
            </a:extLst>
          </p:cNvPr>
          <p:cNvSpPr/>
          <p:nvPr/>
        </p:nvSpPr>
        <p:spPr>
          <a:xfrm>
            <a:off x="5968513" y="3315294"/>
            <a:ext cx="369638" cy="3696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C773CA9-C775-0A7B-492A-66AF2822268B}"/>
              </a:ext>
            </a:extLst>
          </p:cNvPr>
          <p:cNvSpPr/>
          <p:nvPr/>
        </p:nvSpPr>
        <p:spPr>
          <a:xfrm>
            <a:off x="6476093" y="3310759"/>
            <a:ext cx="369638" cy="3696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</a:t>
            </a:r>
          </a:p>
        </p:txBody>
      </p: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B6357A61-5DA4-6919-64DB-3888A5747DE8}"/>
              </a:ext>
            </a:extLst>
          </p:cNvPr>
          <p:cNvCxnSpPr>
            <a:cxnSpLocks/>
            <a:stCxn id="44" idx="4"/>
            <a:endCxn id="73" idx="1"/>
          </p:cNvCxnSpPr>
          <p:nvPr/>
        </p:nvCxnSpPr>
        <p:spPr>
          <a:xfrm>
            <a:off x="6408029" y="3146873"/>
            <a:ext cx="122196" cy="21801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6303E12E-7A72-D34C-8DD8-10103D0952A2}"/>
              </a:ext>
            </a:extLst>
          </p:cNvPr>
          <p:cNvCxnSpPr>
            <a:cxnSpLocks/>
            <a:stCxn id="44" idx="4"/>
            <a:endCxn id="72" idx="7"/>
          </p:cNvCxnSpPr>
          <p:nvPr/>
        </p:nvCxnSpPr>
        <p:spPr>
          <a:xfrm flipH="1">
            <a:off x="6284019" y="3146873"/>
            <a:ext cx="124010" cy="22255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feld 80">
            <a:extLst>
              <a:ext uri="{FF2B5EF4-FFF2-40B4-BE49-F238E27FC236}">
                <a16:creationId xmlns:a16="http://schemas.microsoft.com/office/drawing/2014/main" id="{29D3508E-2A37-CF84-7EDF-AFF8CCC62A42}"/>
              </a:ext>
            </a:extLst>
          </p:cNvPr>
          <p:cNvSpPr txBox="1"/>
          <p:nvPr/>
        </p:nvSpPr>
        <p:spPr>
          <a:xfrm>
            <a:off x="4449739" y="3293352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Type</a:t>
            </a:r>
          </a:p>
        </p:txBody>
      </p:sp>
      <p:graphicFrame>
        <p:nvGraphicFramePr>
          <p:cNvPr id="83" name="Tabelle 82">
            <a:extLst>
              <a:ext uri="{FF2B5EF4-FFF2-40B4-BE49-F238E27FC236}">
                <a16:creationId xmlns:a16="http://schemas.microsoft.com/office/drawing/2014/main" id="{DAEE362E-86C5-B80A-B2A0-97C59C660875}"/>
              </a:ext>
            </a:extLst>
          </p:cNvPr>
          <p:cNvGraphicFramePr>
            <a:graphicFrameLocks noGrp="1"/>
          </p:cNvGraphicFramePr>
          <p:nvPr/>
        </p:nvGraphicFramePr>
        <p:xfrm>
          <a:off x="4444945" y="3976960"/>
          <a:ext cx="2954718" cy="839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4718">
                  <a:extLst>
                    <a:ext uri="{9D8B030D-6E8A-4147-A177-3AD203B41FA5}">
                      <a16:colId xmlns:a16="http://schemas.microsoft.com/office/drawing/2014/main" val="2489596334"/>
                    </a:ext>
                  </a:extLst>
                </a:gridCol>
              </a:tblGrid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NoSwipe-NoFeedback</a:t>
                      </a:r>
                      <a:endParaRPr lang="de-DE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447522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Swipe-NoFeedback</a:t>
                      </a:r>
                      <a:endParaRPr lang="de-DE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6033350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Swipe</a:t>
                      </a:r>
                      <a:r>
                        <a:rPr lang="de-DE" sz="1200" b="1" dirty="0"/>
                        <a:t>-Feedback-</a:t>
                      </a:r>
                      <a:r>
                        <a:rPr lang="de-DE" sz="1200" b="1" dirty="0" err="1"/>
                        <a:t>Tactile</a:t>
                      </a:r>
                      <a:endParaRPr lang="de-DE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563016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 err="1"/>
                        <a:t>Swipe</a:t>
                      </a:r>
                      <a:r>
                        <a:rPr lang="de-DE" sz="1200" b="1" dirty="0"/>
                        <a:t>-Feedback-Visual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3610645"/>
                  </a:ext>
                </a:extLst>
              </a:tr>
            </a:tbl>
          </a:graphicData>
        </a:graphic>
      </p:graphicFrame>
      <p:sp>
        <p:nvSpPr>
          <p:cNvPr id="86" name="Textfeld 85">
            <a:extLst>
              <a:ext uri="{FF2B5EF4-FFF2-40B4-BE49-F238E27FC236}">
                <a16:creationId xmlns:a16="http://schemas.microsoft.com/office/drawing/2014/main" id="{36E2C333-B12A-2C28-A15C-468106A0CA10}"/>
              </a:ext>
            </a:extLst>
          </p:cNvPr>
          <p:cNvSpPr txBox="1"/>
          <p:nvPr/>
        </p:nvSpPr>
        <p:spPr>
          <a:xfrm>
            <a:off x="7933148" y="2234517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World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60437CA1-9596-1ECB-1B7B-3C457CF486EA}"/>
              </a:ext>
            </a:extLst>
          </p:cNvPr>
          <p:cNvSpPr/>
          <p:nvPr/>
        </p:nvSpPr>
        <p:spPr>
          <a:xfrm>
            <a:off x="9970733" y="2234089"/>
            <a:ext cx="369638" cy="3696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DC07F5E2-6F3C-4F70-489F-4555603BC75A}"/>
              </a:ext>
            </a:extLst>
          </p:cNvPr>
          <p:cNvSpPr txBox="1"/>
          <p:nvPr/>
        </p:nvSpPr>
        <p:spPr>
          <a:xfrm>
            <a:off x="7933148" y="2761391"/>
            <a:ext cx="1431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Transparency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526B63F4-9786-A48B-0B00-3614056D99DA}"/>
              </a:ext>
            </a:extLst>
          </p:cNvPr>
          <p:cNvSpPr/>
          <p:nvPr/>
        </p:nvSpPr>
        <p:spPr>
          <a:xfrm>
            <a:off x="9989238" y="3286729"/>
            <a:ext cx="369638" cy="3696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</a:t>
            </a:r>
          </a:p>
        </p:txBody>
      </p: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46B0876F-3EB0-DFBB-2A14-2A043176AB56}"/>
              </a:ext>
            </a:extLst>
          </p:cNvPr>
          <p:cNvCxnSpPr>
            <a:cxnSpLocks/>
            <a:stCxn id="87" idx="4"/>
            <a:endCxn id="162" idx="0"/>
          </p:cNvCxnSpPr>
          <p:nvPr/>
        </p:nvCxnSpPr>
        <p:spPr>
          <a:xfrm>
            <a:off x="10155552" y="2603727"/>
            <a:ext cx="22858" cy="16432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feld 92">
            <a:extLst>
              <a:ext uri="{FF2B5EF4-FFF2-40B4-BE49-F238E27FC236}">
                <a16:creationId xmlns:a16="http://schemas.microsoft.com/office/drawing/2014/main" id="{2BAA2BE6-EEAD-5B86-171A-9AC6E8336D40}"/>
              </a:ext>
            </a:extLst>
          </p:cNvPr>
          <p:cNvSpPr txBox="1"/>
          <p:nvPr/>
        </p:nvSpPr>
        <p:spPr>
          <a:xfrm>
            <a:off x="8476686" y="1596401"/>
            <a:ext cx="2047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/>
              <a:t>Crossed</a:t>
            </a:r>
            <a:r>
              <a:rPr lang="de-DE" sz="1600" b="1" dirty="0"/>
              <a:t> and </a:t>
            </a:r>
            <a:r>
              <a:rPr lang="de-DE" sz="1600" b="1" dirty="0" err="1"/>
              <a:t>Nested</a:t>
            </a:r>
            <a:endParaRPr lang="de-DE" sz="1600" b="1" dirty="0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37AECA95-F2E4-DD43-53FC-B7B8B1987310}"/>
              </a:ext>
            </a:extLst>
          </p:cNvPr>
          <p:cNvSpPr/>
          <p:nvPr/>
        </p:nvSpPr>
        <p:spPr>
          <a:xfrm>
            <a:off x="9407496" y="2768052"/>
            <a:ext cx="369638" cy="3696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dirty="0"/>
              <a:t>0</a:t>
            </a:r>
          </a:p>
        </p:txBody>
      </p:sp>
      <p:sp>
        <p:nvSpPr>
          <p:cNvPr id="100" name="Textfeld 99">
            <a:extLst>
              <a:ext uri="{FF2B5EF4-FFF2-40B4-BE49-F238E27FC236}">
                <a16:creationId xmlns:a16="http://schemas.microsoft.com/office/drawing/2014/main" id="{20F5EE56-877D-BF5A-8CBF-A3C5C5892F57}"/>
              </a:ext>
            </a:extLst>
          </p:cNvPr>
          <p:cNvSpPr txBox="1"/>
          <p:nvPr/>
        </p:nvSpPr>
        <p:spPr>
          <a:xfrm>
            <a:off x="7937942" y="3288265"/>
            <a:ext cx="1420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Virtual Hands</a:t>
            </a:r>
          </a:p>
        </p:txBody>
      </p:sp>
      <p:graphicFrame>
        <p:nvGraphicFramePr>
          <p:cNvPr id="101" name="Tabelle 100">
            <a:extLst>
              <a:ext uri="{FF2B5EF4-FFF2-40B4-BE49-F238E27FC236}">
                <a16:creationId xmlns:a16="http://schemas.microsoft.com/office/drawing/2014/main" id="{6743E79A-D4DF-50FD-AB66-E5A3AB0075D6}"/>
              </a:ext>
            </a:extLst>
          </p:cNvPr>
          <p:cNvGraphicFramePr>
            <a:graphicFrameLocks noGrp="1"/>
          </p:cNvGraphicFramePr>
          <p:nvPr/>
        </p:nvGraphicFramePr>
        <p:xfrm>
          <a:off x="7933148" y="3971873"/>
          <a:ext cx="2954718" cy="1678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4718">
                  <a:extLst>
                    <a:ext uri="{9D8B030D-6E8A-4147-A177-3AD203B41FA5}">
                      <a16:colId xmlns:a16="http://schemas.microsoft.com/office/drawing/2014/main" val="2489596334"/>
                    </a:ext>
                  </a:extLst>
                </a:gridCol>
              </a:tblGrid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/>
                        <a:t>VR-0%Transparency-AbstractHands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447522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/>
                        <a:t>VR-0%Transparency-RealisticHands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6033350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/>
                        <a:t>VR-0%Transparency-PointHands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563016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dirty="0"/>
                        <a:t>VR-50%Transparency-AbstractHands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3610645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/>
                        <a:t>VR-50%Transparency-RealisticHands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710234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/>
                        <a:t>VR-50%Transparency-PointHands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8418616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/>
                        <a:t>VR-100%Transparency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3582132"/>
                  </a:ext>
                </a:extLst>
              </a:tr>
              <a:tr h="2098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/>
                        <a:t>RealWorld</a:t>
                      </a:r>
                      <a:endParaRPr lang="de-DE" sz="1200" b="1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7846888"/>
                  </a:ext>
                </a:extLst>
              </a:tr>
            </a:tbl>
          </a:graphicData>
        </a:graphic>
      </p:graphicFrame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16A73D4B-27A2-7BE3-0A9A-1562B755B735}"/>
              </a:ext>
            </a:extLst>
          </p:cNvPr>
          <p:cNvCxnSpPr>
            <a:cxnSpLocks/>
            <a:stCxn id="90" idx="1"/>
            <a:endCxn id="96" idx="5"/>
          </p:cNvCxnSpPr>
          <p:nvPr/>
        </p:nvCxnSpPr>
        <p:spPr>
          <a:xfrm flipH="1" flipV="1">
            <a:off x="9723002" y="3083558"/>
            <a:ext cx="320368" cy="25730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07AD4857-141F-40A5-98A1-CF666F9E73A1}"/>
              </a:ext>
            </a:extLst>
          </p:cNvPr>
          <p:cNvSpPr/>
          <p:nvPr/>
        </p:nvSpPr>
        <p:spPr>
          <a:xfrm>
            <a:off x="10894065" y="2235467"/>
            <a:ext cx="369638" cy="3696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903C9915-2AF7-86A7-4B61-3ADADD833C51}"/>
              </a:ext>
            </a:extLst>
          </p:cNvPr>
          <p:cNvSpPr/>
          <p:nvPr/>
        </p:nvSpPr>
        <p:spPr>
          <a:xfrm>
            <a:off x="9403143" y="3277106"/>
            <a:ext cx="369638" cy="3696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</a:t>
            </a:r>
          </a:p>
        </p:txBody>
      </p:sp>
      <p:cxnSp>
        <p:nvCxnSpPr>
          <p:cNvPr id="124" name="Gerader Verbinder 123">
            <a:extLst>
              <a:ext uri="{FF2B5EF4-FFF2-40B4-BE49-F238E27FC236}">
                <a16:creationId xmlns:a16="http://schemas.microsoft.com/office/drawing/2014/main" id="{00095C2E-CC12-C0D4-8C08-7D704057CCC8}"/>
              </a:ext>
            </a:extLst>
          </p:cNvPr>
          <p:cNvCxnSpPr>
            <a:cxnSpLocks/>
            <a:stCxn id="87" idx="3"/>
            <a:endCxn id="96" idx="7"/>
          </p:cNvCxnSpPr>
          <p:nvPr/>
        </p:nvCxnSpPr>
        <p:spPr>
          <a:xfrm flipH="1">
            <a:off x="9723002" y="2549595"/>
            <a:ext cx="301863" cy="27258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Ellipse 161">
            <a:extLst>
              <a:ext uri="{FF2B5EF4-FFF2-40B4-BE49-F238E27FC236}">
                <a16:creationId xmlns:a16="http://schemas.microsoft.com/office/drawing/2014/main" id="{8AFD9A3E-DF3E-4E1D-8521-A65ADD1F600C}"/>
              </a:ext>
            </a:extLst>
          </p:cNvPr>
          <p:cNvSpPr/>
          <p:nvPr/>
        </p:nvSpPr>
        <p:spPr>
          <a:xfrm>
            <a:off x="9993591" y="2768052"/>
            <a:ext cx="369638" cy="3696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dirty="0"/>
              <a:t>50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52B17DFD-F1A5-4EFE-E84C-B8FA8087A53A}"/>
              </a:ext>
            </a:extLst>
          </p:cNvPr>
          <p:cNvSpPr/>
          <p:nvPr/>
        </p:nvSpPr>
        <p:spPr>
          <a:xfrm>
            <a:off x="10617781" y="2769138"/>
            <a:ext cx="369638" cy="3696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dirty="0"/>
              <a:t>100</a:t>
            </a:r>
          </a:p>
        </p:txBody>
      </p:sp>
      <p:cxnSp>
        <p:nvCxnSpPr>
          <p:cNvPr id="167" name="Gerader Verbinder 166">
            <a:extLst>
              <a:ext uri="{FF2B5EF4-FFF2-40B4-BE49-F238E27FC236}">
                <a16:creationId xmlns:a16="http://schemas.microsoft.com/office/drawing/2014/main" id="{B29E371B-86FB-7978-722F-4262A40062C4}"/>
              </a:ext>
            </a:extLst>
          </p:cNvPr>
          <p:cNvCxnSpPr>
            <a:cxnSpLocks/>
            <a:stCxn id="119" idx="0"/>
            <a:endCxn id="96" idx="4"/>
          </p:cNvCxnSpPr>
          <p:nvPr/>
        </p:nvCxnSpPr>
        <p:spPr>
          <a:xfrm flipV="1">
            <a:off x="9587962" y="3137690"/>
            <a:ext cx="4353" cy="13941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Gerader Verbinder 172">
            <a:extLst>
              <a:ext uri="{FF2B5EF4-FFF2-40B4-BE49-F238E27FC236}">
                <a16:creationId xmlns:a16="http://schemas.microsoft.com/office/drawing/2014/main" id="{897C7066-3383-C71B-36E2-FAE9797A575D}"/>
              </a:ext>
            </a:extLst>
          </p:cNvPr>
          <p:cNvCxnSpPr>
            <a:cxnSpLocks/>
            <a:stCxn id="90" idx="0"/>
            <a:endCxn id="162" idx="4"/>
          </p:cNvCxnSpPr>
          <p:nvPr/>
        </p:nvCxnSpPr>
        <p:spPr>
          <a:xfrm flipV="1">
            <a:off x="10174057" y="3137690"/>
            <a:ext cx="4353" cy="14903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Gerader Verbinder 177">
            <a:extLst>
              <a:ext uri="{FF2B5EF4-FFF2-40B4-BE49-F238E27FC236}">
                <a16:creationId xmlns:a16="http://schemas.microsoft.com/office/drawing/2014/main" id="{964069AD-66AF-09A3-D575-9AA15FBADAC8}"/>
              </a:ext>
            </a:extLst>
          </p:cNvPr>
          <p:cNvCxnSpPr>
            <a:cxnSpLocks/>
            <a:stCxn id="163" idx="1"/>
            <a:endCxn id="87" idx="5"/>
          </p:cNvCxnSpPr>
          <p:nvPr/>
        </p:nvCxnSpPr>
        <p:spPr>
          <a:xfrm flipH="1" flipV="1">
            <a:off x="10286239" y="2549595"/>
            <a:ext cx="385674" cy="27367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Gerader Verbinder 180">
            <a:extLst>
              <a:ext uri="{FF2B5EF4-FFF2-40B4-BE49-F238E27FC236}">
                <a16:creationId xmlns:a16="http://schemas.microsoft.com/office/drawing/2014/main" id="{4B32C21C-F454-C378-D386-BC06185C4387}"/>
              </a:ext>
            </a:extLst>
          </p:cNvPr>
          <p:cNvCxnSpPr>
            <a:cxnSpLocks/>
            <a:stCxn id="119" idx="7"/>
            <a:endCxn id="162" idx="3"/>
          </p:cNvCxnSpPr>
          <p:nvPr/>
        </p:nvCxnSpPr>
        <p:spPr>
          <a:xfrm flipV="1">
            <a:off x="9718649" y="3083558"/>
            <a:ext cx="329074" cy="24768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Ellipse 244">
            <a:extLst>
              <a:ext uri="{FF2B5EF4-FFF2-40B4-BE49-F238E27FC236}">
                <a16:creationId xmlns:a16="http://schemas.microsoft.com/office/drawing/2014/main" id="{B090DE28-C970-B82D-8CA1-8BB9459A067F}"/>
              </a:ext>
            </a:extLst>
          </p:cNvPr>
          <p:cNvSpPr/>
          <p:nvPr/>
        </p:nvSpPr>
        <p:spPr>
          <a:xfrm>
            <a:off x="10580373" y="3278985"/>
            <a:ext cx="369638" cy="3696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</a:t>
            </a:r>
          </a:p>
        </p:txBody>
      </p:sp>
      <p:cxnSp>
        <p:nvCxnSpPr>
          <p:cNvPr id="246" name="Gerader Verbinder 245">
            <a:extLst>
              <a:ext uri="{FF2B5EF4-FFF2-40B4-BE49-F238E27FC236}">
                <a16:creationId xmlns:a16="http://schemas.microsoft.com/office/drawing/2014/main" id="{E0D1DBDB-F05C-EF88-1471-BF77AD657C89}"/>
              </a:ext>
            </a:extLst>
          </p:cNvPr>
          <p:cNvCxnSpPr>
            <a:cxnSpLocks/>
            <a:stCxn id="245" idx="1"/>
            <a:endCxn id="162" idx="5"/>
          </p:cNvCxnSpPr>
          <p:nvPr/>
        </p:nvCxnSpPr>
        <p:spPr>
          <a:xfrm flipH="1" flipV="1">
            <a:off x="10309097" y="3083558"/>
            <a:ext cx="325408" cy="24955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Gerader Verbinder 248">
            <a:extLst>
              <a:ext uri="{FF2B5EF4-FFF2-40B4-BE49-F238E27FC236}">
                <a16:creationId xmlns:a16="http://schemas.microsoft.com/office/drawing/2014/main" id="{CA86DDDE-363B-7497-4047-DB842CC6894C}"/>
              </a:ext>
            </a:extLst>
          </p:cNvPr>
          <p:cNvCxnSpPr>
            <a:cxnSpLocks/>
            <a:stCxn id="245" idx="1"/>
            <a:endCxn id="96" idx="5"/>
          </p:cNvCxnSpPr>
          <p:nvPr/>
        </p:nvCxnSpPr>
        <p:spPr>
          <a:xfrm flipH="1" flipV="1">
            <a:off x="9723002" y="3083558"/>
            <a:ext cx="911503" cy="24955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Rechteck 252">
            <a:extLst>
              <a:ext uri="{FF2B5EF4-FFF2-40B4-BE49-F238E27FC236}">
                <a16:creationId xmlns:a16="http://schemas.microsoft.com/office/drawing/2014/main" id="{58B55252-693E-3F07-2C98-66B1BD0F1A13}"/>
              </a:ext>
            </a:extLst>
          </p:cNvPr>
          <p:cNvSpPr/>
          <p:nvPr/>
        </p:nvSpPr>
        <p:spPr>
          <a:xfrm rot="21139543">
            <a:off x="5531823" y="4835461"/>
            <a:ext cx="2194330" cy="3830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>
                <a:solidFill>
                  <a:schemeClr val="tx1"/>
                </a:solidFill>
              </a:rPr>
              <a:t>What‘s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the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problem</a:t>
            </a:r>
            <a:r>
              <a:rPr lang="de-DE" sz="1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4" name="Rechteck 253">
            <a:extLst>
              <a:ext uri="{FF2B5EF4-FFF2-40B4-BE49-F238E27FC236}">
                <a16:creationId xmlns:a16="http://schemas.microsoft.com/office/drawing/2014/main" id="{396AD1E6-5D25-EA38-96A2-9C046EB41884}"/>
              </a:ext>
            </a:extLst>
          </p:cNvPr>
          <p:cNvSpPr/>
          <p:nvPr/>
        </p:nvSpPr>
        <p:spPr>
          <a:xfrm rot="21139543">
            <a:off x="9515188" y="5580309"/>
            <a:ext cx="2401000" cy="3830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Alternative Design?</a:t>
            </a:r>
          </a:p>
        </p:txBody>
      </p:sp>
      <p:sp>
        <p:nvSpPr>
          <p:cNvPr id="255" name="Rechteck 254">
            <a:extLst>
              <a:ext uri="{FF2B5EF4-FFF2-40B4-BE49-F238E27FC236}">
                <a16:creationId xmlns:a16="http://schemas.microsoft.com/office/drawing/2014/main" id="{0A6B5CCF-0D45-2276-E650-F0334FFB3D17}"/>
              </a:ext>
            </a:extLst>
          </p:cNvPr>
          <p:cNvSpPr/>
          <p:nvPr/>
        </p:nvSpPr>
        <p:spPr>
          <a:xfrm rot="21139543">
            <a:off x="2237069" y="5618708"/>
            <a:ext cx="2960956" cy="6205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>
                <a:solidFill>
                  <a:schemeClr val="tx1"/>
                </a:solidFill>
              </a:rPr>
              <a:t>We</a:t>
            </a:r>
            <a:r>
              <a:rPr lang="de-DE" sz="1600" dirty="0">
                <a:solidFill>
                  <a:schemeClr val="tx1"/>
                </a:solidFill>
              </a:rPr>
              <a:t> like that. And </a:t>
            </a:r>
            <a:r>
              <a:rPr lang="de-DE" sz="1600" dirty="0" err="1">
                <a:solidFill>
                  <a:schemeClr val="tx1"/>
                </a:solidFill>
              </a:rPr>
              <a:t>why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can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easily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draw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conclusions</a:t>
            </a:r>
            <a:r>
              <a:rPr lang="de-DE" sz="1600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3391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 animBg="1"/>
      <p:bldP spid="43" grpId="0"/>
      <p:bldP spid="44" grpId="0" animBg="1"/>
      <p:bldP spid="45" grpId="0" animBg="1"/>
      <p:bldP spid="59" grpId="0"/>
      <p:bldP spid="72" grpId="0" animBg="1"/>
      <p:bldP spid="73" grpId="0" animBg="1"/>
      <p:bldP spid="81" grpId="0"/>
      <p:bldP spid="86" grpId="0"/>
      <p:bldP spid="87" grpId="0" animBg="1"/>
      <p:bldP spid="89" grpId="0"/>
      <p:bldP spid="90" grpId="0" animBg="1"/>
      <p:bldP spid="93" grpId="0"/>
      <p:bldP spid="96" grpId="0" animBg="1"/>
      <p:bldP spid="100" grpId="0"/>
      <p:bldP spid="116" grpId="0" animBg="1"/>
      <p:bldP spid="119" grpId="0" animBg="1"/>
      <p:bldP spid="162" grpId="0" animBg="1"/>
      <p:bldP spid="163" grpId="0" animBg="1"/>
      <p:bldP spid="245" grpId="0" animBg="1"/>
      <p:bldP spid="253" grpId="0" animBg="1"/>
      <p:bldP spid="254" grpId="0" animBg="1"/>
      <p:bldP spid="2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0E17F0-EF1E-A0DC-57BD-036D53BD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Within-Subject</a:t>
            </a:r>
            <a:r>
              <a:rPr lang="de-DE" dirty="0"/>
              <a:t> Study Designs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3557786-3DD7-67A2-9155-3F0C0AEAC0F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D8E4AC-80DA-D738-AFC1-0800067956D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5BA80A-19F3-4974-8A19-AAC751C0CF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5E9C981-F720-A24F-DE93-53897F2524A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4" y="1449388"/>
            <a:ext cx="11252835" cy="46799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Between-Subject Design</a:t>
            </a:r>
            <a:endParaRPr lang="en-US" dirty="0"/>
          </a:p>
          <a:p>
            <a:pPr lvl="1"/>
            <a:r>
              <a:rPr lang="en-US" dirty="0"/>
              <a:t>Participants are assigned to </a:t>
            </a:r>
            <a:r>
              <a:rPr lang="en-US" b="1" dirty="0">
                <a:solidFill>
                  <a:schemeClr val="accent1"/>
                </a:solidFill>
              </a:rPr>
              <a:t>one level of the IV</a:t>
            </a:r>
            <a:endParaRPr lang="en-US" dirty="0"/>
          </a:p>
          <a:p>
            <a:pPr lvl="1"/>
            <a:r>
              <a:rPr lang="en-US" dirty="0"/>
              <a:t>Advantages: very simple, no sequence effects, required when it is impossible for an individual to participate in all conditions (e.g., gender)</a:t>
            </a:r>
          </a:p>
          <a:p>
            <a:pPr lvl="1"/>
            <a:r>
              <a:rPr lang="en-US" dirty="0"/>
              <a:t>Disadvantages: expense (time, effort, and number of participants), very insensitive to experimental manipulations</a:t>
            </a:r>
          </a:p>
          <a:p>
            <a:r>
              <a:rPr lang="de-DE" b="1" dirty="0" err="1">
                <a:solidFill>
                  <a:schemeClr val="accent1"/>
                </a:solidFill>
              </a:rPr>
              <a:t>Within-Subject</a:t>
            </a:r>
            <a:r>
              <a:rPr lang="en-US" b="1" dirty="0">
                <a:solidFill>
                  <a:schemeClr val="accent1"/>
                </a:solidFill>
              </a:rPr>
              <a:t> Design</a:t>
            </a:r>
            <a:endParaRPr lang="en-US" dirty="0"/>
          </a:p>
          <a:p>
            <a:pPr lvl="1"/>
            <a:r>
              <a:rPr lang="en-US" dirty="0"/>
              <a:t>Participants are assigned to </a:t>
            </a:r>
            <a:r>
              <a:rPr lang="en-US" b="1" dirty="0">
                <a:solidFill>
                  <a:schemeClr val="accent1"/>
                </a:solidFill>
              </a:rPr>
              <a:t>each level of the IV</a:t>
            </a:r>
          </a:p>
          <a:p>
            <a:pPr lvl="1"/>
            <a:r>
              <a:rPr lang="en-US" dirty="0"/>
              <a:t>Advantages: economy, sensitiveness, cancelling out individual differences</a:t>
            </a:r>
          </a:p>
          <a:p>
            <a:pPr lvl="1"/>
            <a:r>
              <a:rPr lang="en-US" dirty="0"/>
              <a:t>Disadvantages: carry-over effects from previous conditions, conditions need to be counter-balanced or randomized</a:t>
            </a:r>
            <a:r>
              <a:rPr lang="de-DE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693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0E17F0-EF1E-A0DC-57BD-036D53BD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Mixed Designs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3557786-3DD7-67A2-9155-3F0C0AEAC0F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D8E4AC-80DA-D738-AFC1-0800067956D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5BA80A-19F3-4974-8A19-AAC751C0CF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5E9C981-F720-A24F-DE93-53897F2524A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4" y="1449388"/>
            <a:ext cx="11252835" cy="467995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Your experiment can also include both types</a:t>
            </a:r>
            <a:r>
              <a:rPr lang="en-US" dirty="0"/>
              <a:t> of independent variables </a:t>
            </a:r>
          </a:p>
          <a:p>
            <a:pPr lvl="1"/>
            <a:r>
              <a:rPr lang="en-US" dirty="0"/>
              <a:t>between-subjects variable(s)</a:t>
            </a:r>
          </a:p>
          <a:p>
            <a:pPr lvl="1"/>
            <a:r>
              <a:rPr lang="en-US" dirty="0"/>
              <a:t>within-subjects variable(s)</a:t>
            </a:r>
          </a:p>
          <a:p>
            <a:pPr lvl="1"/>
            <a:r>
              <a:rPr lang="en-US" dirty="0"/>
              <a:t>e.g., in gender studies: do men or women type faster on my new swipe keyboard?</a:t>
            </a:r>
          </a:p>
          <a:p>
            <a:r>
              <a:rPr lang="en-US" dirty="0"/>
              <a:t>Important: Participants must be </a:t>
            </a:r>
            <a:r>
              <a:rPr lang="en-US" b="1" dirty="0">
                <a:solidFill>
                  <a:schemeClr val="accent1"/>
                </a:solidFill>
              </a:rPr>
              <a:t>randomly assigned </a:t>
            </a:r>
            <a:r>
              <a:rPr lang="en-US" dirty="0"/>
              <a:t>to each level of the </a:t>
            </a:r>
            <a:r>
              <a:rPr lang="en-US" b="1" dirty="0">
                <a:solidFill>
                  <a:schemeClr val="accent1"/>
                </a:solidFill>
              </a:rPr>
              <a:t>between-subjects variable</a:t>
            </a:r>
            <a:r>
              <a:rPr lang="en-US" dirty="0"/>
              <a:t>(s)</a:t>
            </a:r>
          </a:p>
          <a:p>
            <a:pPr lvl="1"/>
            <a:r>
              <a:rPr lang="en-US" dirty="0"/>
              <a:t>Gender is random by birth</a:t>
            </a:r>
          </a:p>
          <a:p>
            <a:r>
              <a:rPr lang="en-US" b="1" dirty="0">
                <a:solidFill>
                  <a:schemeClr val="accent1"/>
                </a:solidFill>
              </a:rPr>
              <a:t>All participants are exposed </a:t>
            </a:r>
            <a:r>
              <a:rPr lang="en-US" dirty="0"/>
              <a:t>to each level of the </a:t>
            </a:r>
            <a:r>
              <a:rPr lang="en-US" b="1" dirty="0">
                <a:solidFill>
                  <a:schemeClr val="accent1"/>
                </a:solidFill>
              </a:rPr>
              <a:t>within-subjects variable</a:t>
            </a:r>
            <a:r>
              <a:rPr lang="en-US" dirty="0"/>
              <a:t>(s)</a:t>
            </a:r>
          </a:p>
          <a:p>
            <a:pPr lvl="1"/>
            <a:r>
              <a:rPr lang="en-US" dirty="0"/>
              <a:t>All men and women test my swipe keyboards. But, we must c</a:t>
            </a:r>
            <a:r>
              <a:rPr lang="de-DE" dirty="0" err="1"/>
              <a:t>onsider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order</a:t>
            </a:r>
            <a:r>
              <a:rPr lang="de-DE" dirty="0"/>
              <a:t> of </a:t>
            </a:r>
            <a:r>
              <a:rPr lang="de-DE" dirty="0" err="1"/>
              <a:t>conditions</a:t>
            </a:r>
            <a:r>
              <a:rPr lang="de-DE" dirty="0"/>
              <a:t>! </a:t>
            </a:r>
          </a:p>
          <a:p>
            <a:pPr lvl="2"/>
            <a:r>
              <a:rPr lang="de-DE" dirty="0" err="1"/>
              <a:t>permutate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order</a:t>
            </a:r>
            <a:r>
              <a:rPr lang="de-DE" dirty="0"/>
              <a:t> (2 </a:t>
            </a:r>
            <a:r>
              <a:rPr lang="de-DE" dirty="0">
                <a:sym typeface="Wingdings" panose="05000000000000000000" pitchFamily="2" charset="2"/>
              </a:rPr>
              <a:t> 2, 3  6, 4  24, 5  120, 6  720, …)</a:t>
            </a:r>
            <a:endParaRPr lang="de-DE" dirty="0"/>
          </a:p>
          <a:p>
            <a:pPr lvl="2"/>
            <a:r>
              <a:rPr lang="en-US" dirty="0"/>
              <a:t>counter-balancing using e.g., a balanced Latin-Square</a:t>
            </a:r>
          </a:p>
          <a:p>
            <a:pPr lvl="2"/>
            <a:r>
              <a:rPr lang="de-DE" dirty="0"/>
              <a:t>fully </a:t>
            </a:r>
            <a:r>
              <a:rPr lang="de-DE" dirty="0" err="1"/>
              <a:t>random</a:t>
            </a:r>
            <a:endParaRPr lang="de-DE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8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E49C6F-2E85-06E3-1875-BE28FF8A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Great. Can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evaluate</a:t>
            </a:r>
            <a:r>
              <a:rPr lang="de-DE" dirty="0"/>
              <a:t> </a:t>
            </a:r>
            <a:r>
              <a:rPr lang="de-DE" dirty="0" err="1"/>
              <a:t>what‘s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31008B0-40CB-F959-1604-6833E0164EE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D3D51F-3834-7852-312D-61748764687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F79A77-AC79-C038-3863-7780CC912F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EB24E72-62AB-31B1-402D-027BFC3EB6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de-DE" dirty="0" err="1"/>
              <a:t>Let‘s</a:t>
            </a:r>
            <a:r>
              <a:rPr lang="de-DE" dirty="0"/>
              <a:t> do </a:t>
            </a:r>
            <a:r>
              <a:rPr lang="de-DE" dirty="0" err="1"/>
              <a:t>the</a:t>
            </a:r>
            <a:r>
              <a:rPr lang="de-DE" dirty="0"/>
              <a:t> 8 </a:t>
            </a:r>
            <a:r>
              <a:rPr lang="de-DE" dirty="0" err="1"/>
              <a:t>conditions</a:t>
            </a:r>
            <a:r>
              <a:rPr lang="de-DE" dirty="0"/>
              <a:t> 4 </a:t>
            </a:r>
            <a:r>
              <a:rPr lang="de-DE" dirty="0" err="1"/>
              <a:t>times</a:t>
            </a:r>
            <a:r>
              <a:rPr lang="de-DE" dirty="0"/>
              <a:t> = 32 </a:t>
            </a:r>
            <a:r>
              <a:rPr lang="de-DE" dirty="0" err="1"/>
              <a:t>participants</a:t>
            </a:r>
            <a:r>
              <a:rPr lang="de-DE" dirty="0"/>
              <a:t>, </a:t>
            </a:r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WPM</a:t>
            </a:r>
          </a:p>
          <a:p>
            <a:r>
              <a:rPr lang="de-DE" dirty="0" err="1"/>
              <a:t>What‘s</a:t>
            </a:r>
            <a:r>
              <a:rPr lang="de-DE" dirty="0"/>
              <a:t> still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?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 err="1">
                <a:solidFill>
                  <a:schemeClr val="accent1"/>
                </a:solidFill>
              </a:rPr>
              <a:t>We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need</a:t>
            </a:r>
            <a:r>
              <a:rPr lang="de-DE" b="1" dirty="0">
                <a:solidFill>
                  <a:schemeClr val="accent1"/>
                </a:solidFill>
              </a:rPr>
              <a:t> to </a:t>
            </a:r>
            <a:r>
              <a:rPr lang="de-DE" b="1" dirty="0" err="1">
                <a:solidFill>
                  <a:schemeClr val="accent1"/>
                </a:solidFill>
              </a:rPr>
              <a:t>be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be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more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specific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„</a:t>
            </a:r>
            <a:r>
              <a:rPr lang="en-US" dirty="0"/>
              <a:t>Swipe improves the </a:t>
            </a:r>
            <a:r>
              <a:rPr lang="en-US" b="1" dirty="0">
                <a:solidFill>
                  <a:schemeClr val="accent1"/>
                </a:solidFill>
              </a:rPr>
              <a:t>typing performance</a:t>
            </a:r>
            <a:r>
              <a:rPr lang="en-US" dirty="0"/>
              <a:t>.</a:t>
            </a:r>
            <a:r>
              <a:rPr lang="de-DE" dirty="0"/>
              <a:t>“ </a:t>
            </a:r>
            <a:endParaRPr lang="de-DE" dirty="0">
              <a:sym typeface="Wingdings" panose="05000000000000000000" pitchFamily="2" charset="2"/>
            </a:endParaRPr>
          </a:p>
          <a:p>
            <a:pPr lvl="2"/>
            <a:r>
              <a:rPr lang="de-DE" b="1" dirty="0">
                <a:solidFill>
                  <a:schemeClr val="accent1"/>
                </a:solidFill>
                <a:sym typeface="Wingdings" panose="05000000000000000000" pitchFamily="2" charset="2"/>
              </a:rPr>
              <a:t>Are </a:t>
            </a:r>
            <a:r>
              <a:rPr lang="de-DE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words</a:t>
            </a:r>
            <a:r>
              <a:rPr lang="de-DE" b="1" dirty="0">
                <a:solidFill>
                  <a:schemeClr val="accent1"/>
                </a:solidFill>
                <a:sym typeface="Wingdings" panose="05000000000000000000" pitchFamily="2" charset="2"/>
              </a:rPr>
              <a:t> per </a:t>
            </a:r>
            <a:r>
              <a:rPr lang="de-DE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minute</a:t>
            </a:r>
            <a:r>
              <a:rPr lang="de-DE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are</a:t>
            </a:r>
            <a:r>
              <a:rPr lang="de-DE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identical</a:t>
            </a:r>
            <a:r>
              <a:rPr lang="de-DE" b="1" dirty="0">
                <a:solidFill>
                  <a:schemeClr val="accent1"/>
                </a:solidFill>
                <a:sym typeface="Wingdings" panose="05000000000000000000" pitchFamily="2" charset="2"/>
              </a:rPr>
              <a:t> to </a:t>
            </a:r>
            <a:r>
              <a:rPr lang="de-DE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performance</a:t>
            </a:r>
            <a:r>
              <a:rPr lang="de-DE" b="1" dirty="0">
                <a:solidFill>
                  <a:schemeClr val="accent1"/>
                </a:solidFill>
                <a:sym typeface="Wingdings" panose="05000000000000000000" pitchFamily="2" charset="2"/>
              </a:rPr>
              <a:t>?</a:t>
            </a:r>
            <a:endParaRPr lang="de-DE" dirty="0"/>
          </a:p>
          <a:p>
            <a:pPr lvl="1"/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„</a:t>
            </a:r>
            <a:r>
              <a:rPr lang="de-DE" dirty="0" err="1"/>
              <a:t>usability</a:t>
            </a:r>
            <a:r>
              <a:rPr lang="de-DE" dirty="0"/>
              <a:t>“?</a:t>
            </a:r>
          </a:p>
          <a:p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147E3D7-A979-77CF-3F86-7D59C203CA6A}"/>
              </a:ext>
            </a:extLst>
          </p:cNvPr>
          <p:cNvSpPr/>
          <p:nvPr/>
        </p:nvSpPr>
        <p:spPr>
          <a:xfrm>
            <a:off x="7034615" y="548519"/>
            <a:ext cx="1411627" cy="5985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links 16">
            <a:extLst>
              <a:ext uri="{FF2B5EF4-FFF2-40B4-BE49-F238E27FC236}">
                <a16:creationId xmlns:a16="http://schemas.microsoft.com/office/drawing/2014/main" id="{9F1401AB-6BC4-A18E-FF16-1BB47A86B260}"/>
              </a:ext>
            </a:extLst>
          </p:cNvPr>
          <p:cNvSpPr/>
          <p:nvPr/>
        </p:nvSpPr>
        <p:spPr>
          <a:xfrm>
            <a:off x="8490623" y="636182"/>
            <a:ext cx="724555" cy="46542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96D811D-C4EA-10C5-D69A-89B94489393E}"/>
              </a:ext>
            </a:extLst>
          </p:cNvPr>
          <p:cNvSpPr txBox="1"/>
          <p:nvPr/>
        </p:nvSpPr>
        <p:spPr>
          <a:xfrm>
            <a:off x="9259558" y="407228"/>
            <a:ext cx="21439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What</a:t>
            </a:r>
            <a:r>
              <a:rPr lang="de-DE" dirty="0">
                <a:solidFill>
                  <a:srgbClr val="FF0000"/>
                </a:solidFill>
              </a:rPr>
              <a:t> do </a:t>
            </a:r>
            <a:r>
              <a:rPr lang="de-DE" dirty="0" err="1">
                <a:solidFill>
                  <a:srgbClr val="FF0000"/>
                </a:solidFill>
              </a:rPr>
              <a:t>you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understand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regarding</a:t>
            </a:r>
            <a:r>
              <a:rPr lang="de-DE" dirty="0">
                <a:solidFill>
                  <a:srgbClr val="FF0000"/>
                </a:solidFill>
              </a:rPr>
              <a:t> „</a:t>
            </a:r>
            <a:r>
              <a:rPr lang="de-DE" dirty="0" err="1">
                <a:solidFill>
                  <a:srgbClr val="FF0000"/>
                </a:solidFill>
              </a:rPr>
              <a:t>better</a:t>
            </a:r>
            <a:r>
              <a:rPr lang="de-DE" dirty="0">
                <a:solidFill>
                  <a:srgbClr val="FF0000"/>
                </a:solidFill>
              </a:rPr>
              <a:t>“?</a:t>
            </a:r>
            <a:endParaRPr lang="de-DE" dirty="0"/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B1C2E81-D055-20FC-BE79-040B635F8A28}"/>
              </a:ext>
            </a:extLst>
          </p:cNvPr>
          <p:cNvGrpSpPr/>
          <p:nvPr/>
        </p:nvGrpSpPr>
        <p:grpSpPr>
          <a:xfrm>
            <a:off x="1783297" y="2503385"/>
            <a:ext cx="8564233" cy="2133173"/>
            <a:chOff x="695325" y="2866643"/>
            <a:chExt cx="10975397" cy="2733741"/>
          </a:xfrm>
        </p:grpSpPr>
        <p:pic>
          <p:nvPicPr>
            <p:cNvPr id="7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041CB8F8-81E3-38A0-2BAB-2ADAAA87E5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3888231" y="4426762"/>
              <a:ext cx="2086901" cy="83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9">
              <a:extLst>
                <a:ext uri="{FF2B5EF4-FFF2-40B4-BE49-F238E27FC236}">
                  <a16:creationId xmlns:a16="http://schemas.microsoft.com/office/drawing/2014/main" id="{1374CD99-5EAD-0578-C456-F3C4B5EAB1BD}"/>
                </a:ext>
              </a:extLst>
            </p:cNvPr>
            <p:cNvSpPr txBox="1"/>
            <p:nvPr/>
          </p:nvSpPr>
          <p:spPr>
            <a:xfrm>
              <a:off x="3901148" y="3246267"/>
              <a:ext cx="2084745" cy="3352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1100" dirty="0" err="1">
                  <a:solidFill>
                    <a:schemeClr val="bg1"/>
                  </a:solidFill>
                </a:rPr>
                <a:t>Swipe</a:t>
              </a:r>
              <a:endParaRPr lang="de-DE" sz="1100" dirty="0">
                <a:solidFill>
                  <a:schemeClr val="bg1"/>
                </a:solidFill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B2A319DF-5F17-CAE9-5474-2020CBBF968C}"/>
                </a:ext>
              </a:extLst>
            </p:cNvPr>
            <p:cNvSpPr/>
            <p:nvPr/>
          </p:nvSpPr>
          <p:spPr>
            <a:xfrm>
              <a:off x="4288239" y="4661216"/>
              <a:ext cx="1417235" cy="267567"/>
            </a:xfrm>
            <a:custGeom>
              <a:avLst/>
              <a:gdLst>
                <a:gd name="connsiteX0" fmla="*/ 1389305 w 2426459"/>
                <a:gd name="connsiteY0" fmla="*/ 458104 h 458104"/>
                <a:gd name="connsiteX1" fmla="*/ 932105 w 2426459"/>
                <a:gd name="connsiteY1" fmla="*/ 313324 h 458104"/>
                <a:gd name="connsiteX2" fmla="*/ 162485 w 2426459"/>
                <a:gd name="connsiteY2" fmla="*/ 39004 h 458104"/>
                <a:gd name="connsiteX3" fmla="*/ 40565 w 2426459"/>
                <a:gd name="connsiteY3" fmla="*/ 8524 h 458104"/>
                <a:gd name="connsiteX4" fmla="*/ 2465 w 2426459"/>
                <a:gd name="connsiteY4" fmla="*/ 904 h 458104"/>
                <a:gd name="connsiteX5" fmla="*/ 116765 w 2426459"/>
                <a:gd name="connsiteY5" fmla="*/ 31384 h 458104"/>
                <a:gd name="connsiteX6" fmla="*/ 505385 w 2426459"/>
                <a:gd name="connsiteY6" fmla="*/ 145684 h 458104"/>
                <a:gd name="connsiteX7" fmla="*/ 1564565 w 2426459"/>
                <a:gd name="connsiteY7" fmla="*/ 313324 h 458104"/>
                <a:gd name="connsiteX8" fmla="*/ 1899845 w 2426459"/>
                <a:gd name="connsiteY8" fmla="*/ 343804 h 458104"/>
                <a:gd name="connsiteX9" fmla="*/ 2418005 w 2426459"/>
                <a:gd name="connsiteY9" fmla="*/ 404764 h 458104"/>
                <a:gd name="connsiteX10" fmla="*/ 2425625 w 2426459"/>
                <a:gd name="connsiteY10" fmla="*/ 351424 h 458104"/>
                <a:gd name="connsiteX11" fmla="*/ 2326565 w 2426459"/>
                <a:gd name="connsiteY11" fmla="*/ 122824 h 458104"/>
                <a:gd name="connsiteX12" fmla="*/ 2273225 w 2426459"/>
                <a:gd name="connsiteY12" fmla="*/ 23764 h 4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6459" h="458104">
                  <a:moveTo>
                    <a:pt x="1389305" y="458104"/>
                  </a:moveTo>
                  <a:cubicBezTo>
                    <a:pt x="1093623" y="415864"/>
                    <a:pt x="1338085" y="464117"/>
                    <a:pt x="932105" y="313324"/>
                  </a:cubicBezTo>
                  <a:cubicBezTo>
                    <a:pt x="676798" y="218496"/>
                    <a:pt x="426702" y="105058"/>
                    <a:pt x="162485" y="39004"/>
                  </a:cubicBezTo>
                  <a:cubicBezTo>
                    <a:pt x="121845" y="28844"/>
                    <a:pt x="81642" y="16739"/>
                    <a:pt x="40565" y="8524"/>
                  </a:cubicBezTo>
                  <a:cubicBezTo>
                    <a:pt x="27865" y="5984"/>
                    <a:pt x="-9940" y="-2818"/>
                    <a:pt x="2465" y="904"/>
                  </a:cubicBezTo>
                  <a:cubicBezTo>
                    <a:pt x="40233" y="12235"/>
                    <a:pt x="78873" y="20476"/>
                    <a:pt x="116765" y="31384"/>
                  </a:cubicBezTo>
                  <a:cubicBezTo>
                    <a:pt x="246522" y="68738"/>
                    <a:pt x="373906" y="114935"/>
                    <a:pt x="505385" y="145684"/>
                  </a:cubicBezTo>
                  <a:cubicBezTo>
                    <a:pt x="908937" y="240063"/>
                    <a:pt x="1159140" y="269096"/>
                    <a:pt x="1564565" y="313324"/>
                  </a:cubicBezTo>
                  <a:cubicBezTo>
                    <a:pt x="1676124" y="325494"/>
                    <a:pt x="1788235" y="332112"/>
                    <a:pt x="1899845" y="343804"/>
                  </a:cubicBezTo>
                  <a:cubicBezTo>
                    <a:pt x="2255908" y="381106"/>
                    <a:pt x="2224855" y="377171"/>
                    <a:pt x="2418005" y="404764"/>
                  </a:cubicBezTo>
                  <a:cubicBezTo>
                    <a:pt x="2420545" y="386984"/>
                    <a:pt x="2429147" y="369036"/>
                    <a:pt x="2425625" y="351424"/>
                  </a:cubicBezTo>
                  <a:cubicBezTo>
                    <a:pt x="2417141" y="309002"/>
                    <a:pt x="2339531" y="147892"/>
                    <a:pt x="2326565" y="122824"/>
                  </a:cubicBezTo>
                  <a:cubicBezTo>
                    <a:pt x="2271945" y="17226"/>
                    <a:pt x="2273225" y="67532"/>
                    <a:pt x="2273225" y="23764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pic>
          <p:nvPicPr>
            <p:cNvPr id="10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0C78E170-C2DA-9A83-75D7-8B85F2EDF6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1752388" y="4423767"/>
              <a:ext cx="2084744" cy="83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9">
              <a:extLst>
                <a:ext uri="{FF2B5EF4-FFF2-40B4-BE49-F238E27FC236}">
                  <a16:creationId xmlns:a16="http://schemas.microsoft.com/office/drawing/2014/main" id="{26F8E024-D0AF-8228-7D68-D1165C908E36}"/>
                </a:ext>
              </a:extLst>
            </p:cNvPr>
            <p:cNvSpPr txBox="1"/>
            <p:nvPr/>
          </p:nvSpPr>
          <p:spPr>
            <a:xfrm>
              <a:off x="1752388" y="3245589"/>
              <a:ext cx="2097661" cy="3352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1100" dirty="0" err="1">
                  <a:solidFill>
                    <a:schemeClr val="bg1"/>
                  </a:solidFill>
                </a:rPr>
                <a:t>No</a:t>
              </a:r>
              <a:r>
                <a:rPr lang="de-DE" sz="1100" dirty="0">
                  <a:solidFill>
                    <a:schemeClr val="bg1"/>
                  </a:solidFill>
                </a:rPr>
                <a:t> </a:t>
              </a:r>
              <a:r>
                <a:rPr lang="de-DE" sz="1100" dirty="0" err="1">
                  <a:solidFill>
                    <a:schemeClr val="bg1"/>
                  </a:solidFill>
                </a:rPr>
                <a:t>Swipe</a:t>
              </a:r>
              <a:endParaRPr lang="de-DE" sz="1100" dirty="0">
                <a:solidFill>
                  <a:schemeClr val="bg1"/>
                </a:solidFill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D70A1881-41A9-8392-66E1-622C307A7749}"/>
                </a:ext>
              </a:extLst>
            </p:cNvPr>
            <p:cNvSpPr/>
            <p:nvPr/>
          </p:nvSpPr>
          <p:spPr>
            <a:xfrm>
              <a:off x="2899195" y="4758205"/>
              <a:ext cx="194850" cy="194850"/>
            </a:xfrm>
            <a:prstGeom prst="ellipse">
              <a:avLst/>
            </a:prstGeom>
            <a:solidFill>
              <a:srgbClr val="385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pic>
          <p:nvPicPr>
            <p:cNvPr id="13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A6A1D739-1956-FFFE-0F42-D08E2F49F4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3901149" y="3565240"/>
              <a:ext cx="2086901" cy="83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A4D1F0AE-4749-AB12-33A7-9F4F70083E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1765305" y="3562244"/>
              <a:ext cx="2084744" cy="83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9">
              <a:extLst>
                <a:ext uri="{FF2B5EF4-FFF2-40B4-BE49-F238E27FC236}">
                  <a16:creationId xmlns:a16="http://schemas.microsoft.com/office/drawing/2014/main" id="{1AC8BF0B-48A9-AA98-345F-9D3989B3670B}"/>
                </a:ext>
              </a:extLst>
            </p:cNvPr>
            <p:cNvSpPr txBox="1"/>
            <p:nvPr/>
          </p:nvSpPr>
          <p:spPr>
            <a:xfrm>
              <a:off x="695325" y="3565767"/>
              <a:ext cx="1018093" cy="8384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1100" dirty="0" err="1">
                  <a:solidFill>
                    <a:schemeClr val="bg1"/>
                  </a:solidFill>
                </a:rPr>
                <a:t>No</a:t>
              </a:r>
              <a:r>
                <a:rPr lang="de-DE" sz="1100" dirty="0">
                  <a:solidFill>
                    <a:schemeClr val="bg1"/>
                  </a:solidFill>
                </a:rPr>
                <a:t> Visual Feedback</a:t>
              </a:r>
            </a:p>
          </p:txBody>
        </p:sp>
        <p:sp>
          <p:nvSpPr>
            <p:cNvPr id="18" name="Textfeld 9">
              <a:extLst>
                <a:ext uri="{FF2B5EF4-FFF2-40B4-BE49-F238E27FC236}">
                  <a16:creationId xmlns:a16="http://schemas.microsoft.com/office/drawing/2014/main" id="{98138B12-9A04-244A-62AD-EB11BAEB5899}"/>
                </a:ext>
              </a:extLst>
            </p:cNvPr>
            <p:cNvSpPr txBox="1"/>
            <p:nvPr/>
          </p:nvSpPr>
          <p:spPr>
            <a:xfrm>
              <a:off x="695325" y="4427290"/>
              <a:ext cx="1018093" cy="8384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1100" dirty="0" err="1">
                  <a:solidFill>
                    <a:schemeClr val="bg1"/>
                  </a:solidFill>
                </a:rPr>
                <a:t>With</a:t>
              </a:r>
              <a:r>
                <a:rPr lang="de-DE" sz="1100" dirty="0">
                  <a:solidFill>
                    <a:schemeClr val="bg1"/>
                  </a:solidFill>
                </a:rPr>
                <a:t> Visual Feedback</a:t>
              </a:r>
            </a:p>
          </p:txBody>
        </p:sp>
        <p:sp>
          <p:nvSpPr>
            <p:cNvPr id="30" name="Textfeld 9">
              <a:extLst>
                <a:ext uri="{FF2B5EF4-FFF2-40B4-BE49-F238E27FC236}">
                  <a16:creationId xmlns:a16="http://schemas.microsoft.com/office/drawing/2014/main" id="{71C06368-26AA-D7E4-0637-2647F7290D80}"/>
                </a:ext>
              </a:extLst>
            </p:cNvPr>
            <p:cNvSpPr txBox="1"/>
            <p:nvPr/>
          </p:nvSpPr>
          <p:spPr>
            <a:xfrm>
              <a:off x="1758846" y="2866644"/>
              <a:ext cx="4229204" cy="3352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 err="1">
                  <a:solidFill>
                    <a:schemeClr val="bg1"/>
                  </a:solidFill>
                </a:rPr>
                <a:t>No</a:t>
              </a:r>
              <a:r>
                <a:rPr lang="de-DE" sz="1100" dirty="0">
                  <a:solidFill>
                    <a:schemeClr val="bg1"/>
                  </a:solidFill>
                </a:rPr>
                <a:t> </a:t>
              </a:r>
              <a:r>
                <a:rPr lang="de-DE" sz="1100" dirty="0" err="1">
                  <a:solidFill>
                    <a:schemeClr val="bg1"/>
                  </a:solidFill>
                </a:rPr>
                <a:t>Tactile</a:t>
              </a:r>
              <a:r>
                <a:rPr lang="de-DE" sz="1100" dirty="0">
                  <a:solidFill>
                    <a:schemeClr val="bg1"/>
                  </a:solidFill>
                </a:rPr>
                <a:t> Feedback</a:t>
              </a:r>
            </a:p>
          </p:txBody>
        </p:sp>
        <p:pic>
          <p:nvPicPr>
            <p:cNvPr id="31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D57ADC89-5EE8-CEC3-C8F3-3203347156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9396854" y="4422899"/>
              <a:ext cx="2086901" cy="83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9">
              <a:extLst>
                <a:ext uri="{FF2B5EF4-FFF2-40B4-BE49-F238E27FC236}">
                  <a16:creationId xmlns:a16="http://schemas.microsoft.com/office/drawing/2014/main" id="{FD45D2DB-9DE3-06BB-978D-CEFE0F7DED42}"/>
                </a:ext>
              </a:extLst>
            </p:cNvPr>
            <p:cNvSpPr txBox="1"/>
            <p:nvPr/>
          </p:nvSpPr>
          <p:spPr>
            <a:xfrm>
              <a:off x="9409771" y="3242404"/>
              <a:ext cx="2084745" cy="3352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1100" dirty="0" err="1">
                  <a:solidFill>
                    <a:schemeClr val="bg1"/>
                  </a:solidFill>
                </a:rPr>
                <a:t>Swipe</a:t>
              </a:r>
              <a:endParaRPr lang="de-DE" sz="1100" dirty="0">
                <a:solidFill>
                  <a:schemeClr val="bg1"/>
                </a:solidFill>
              </a:endParaRPr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D9CE1743-4AB7-ECD8-63FD-91046BBF265F}"/>
                </a:ext>
              </a:extLst>
            </p:cNvPr>
            <p:cNvSpPr/>
            <p:nvPr/>
          </p:nvSpPr>
          <p:spPr>
            <a:xfrm>
              <a:off x="9796862" y="4657353"/>
              <a:ext cx="1417235" cy="267567"/>
            </a:xfrm>
            <a:custGeom>
              <a:avLst/>
              <a:gdLst>
                <a:gd name="connsiteX0" fmla="*/ 1389305 w 2426459"/>
                <a:gd name="connsiteY0" fmla="*/ 458104 h 458104"/>
                <a:gd name="connsiteX1" fmla="*/ 932105 w 2426459"/>
                <a:gd name="connsiteY1" fmla="*/ 313324 h 458104"/>
                <a:gd name="connsiteX2" fmla="*/ 162485 w 2426459"/>
                <a:gd name="connsiteY2" fmla="*/ 39004 h 458104"/>
                <a:gd name="connsiteX3" fmla="*/ 40565 w 2426459"/>
                <a:gd name="connsiteY3" fmla="*/ 8524 h 458104"/>
                <a:gd name="connsiteX4" fmla="*/ 2465 w 2426459"/>
                <a:gd name="connsiteY4" fmla="*/ 904 h 458104"/>
                <a:gd name="connsiteX5" fmla="*/ 116765 w 2426459"/>
                <a:gd name="connsiteY5" fmla="*/ 31384 h 458104"/>
                <a:gd name="connsiteX6" fmla="*/ 505385 w 2426459"/>
                <a:gd name="connsiteY6" fmla="*/ 145684 h 458104"/>
                <a:gd name="connsiteX7" fmla="*/ 1564565 w 2426459"/>
                <a:gd name="connsiteY7" fmla="*/ 313324 h 458104"/>
                <a:gd name="connsiteX8" fmla="*/ 1899845 w 2426459"/>
                <a:gd name="connsiteY8" fmla="*/ 343804 h 458104"/>
                <a:gd name="connsiteX9" fmla="*/ 2418005 w 2426459"/>
                <a:gd name="connsiteY9" fmla="*/ 404764 h 458104"/>
                <a:gd name="connsiteX10" fmla="*/ 2425625 w 2426459"/>
                <a:gd name="connsiteY10" fmla="*/ 351424 h 458104"/>
                <a:gd name="connsiteX11" fmla="*/ 2326565 w 2426459"/>
                <a:gd name="connsiteY11" fmla="*/ 122824 h 458104"/>
                <a:gd name="connsiteX12" fmla="*/ 2273225 w 2426459"/>
                <a:gd name="connsiteY12" fmla="*/ 23764 h 4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6459" h="458104">
                  <a:moveTo>
                    <a:pt x="1389305" y="458104"/>
                  </a:moveTo>
                  <a:cubicBezTo>
                    <a:pt x="1093623" y="415864"/>
                    <a:pt x="1338085" y="464117"/>
                    <a:pt x="932105" y="313324"/>
                  </a:cubicBezTo>
                  <a:cubicBezTo>
                    <a:pt x="676798" y="218496"/>
                    <a:pt x="426702" y="105058"/>
                    <a:pt x="162485" y="39004"/>
                  </a:cubicBezTo>
                  <a:cubicBezTo>
                    <a:pt x="121845" y="28844"/>
                    <a:pt x="81642" y="16739"/>
                    <a:pt x="40565" y="8524"/>
                  </a:cubicBezTo>
                  <a:cubicBezTo>
                    <a:pt x="27865" y="5984"/>
                    <a:pt x="-9940" y="-2818"/>
                    <a:pt x="2465" y="904"/>
                  </a:cubicBezTo>
                  <a:cubicBezTo>
                    <a:pt x="40233" y="12235"/>
                    <a:pt x="78873" y="20476"/>
                    <a:pt x="116765" y="31384"/>
                  </a:cubicBezTo>
                  <a:cubicBezTo>
                    <a:pt x="246522" y="68738"/>
                    <a:pt x="373906" y="114935"/>
                    <a:pt x="505385" y="145684"/>
                  </a:cubicBezTo>
                  <a:cubicBezTo>
                    <a:pt x="908937" y="240063"/>
                    <a:pt x="1159140" y="269096"/>
                    <a:pt x="1564565" y="313324"/>
                  </a:cubicBezTo>
                  <a:cubicBezTo>
                    <a:pt x="1676124" y="325494"/>
                    <a:pt x="1788235" y="332112"/>
                    <a:pt x="1899845" y="343804"/>
                  </a:cubicBezTo>
                  <a:cubicBezTo>
                    <a:pt x="2255908" y="381106"/>
                    <a:pt x="2224855" y="377171"/>
                    <a:pt x="2418005" y="404764"/>
                  </a:cubicBezTo>
                  <a:cubicBezTo>
                    <a:pt x="2420545" y="386984"/>
                    <a:pt x="2429147" y="369036"/>
                    <a:pt x="2425625" y="351424"/>
                  </a:cubicBezTo>
                  <a:cubicBezTo>
                    <a:pt x="2417141" y="309002"/>
                    <a:pt x="2339531" y="147892"/>
                    <a:pt x="2326565" y="122824"/>
                  </a:cubicBezTo>
                  <a:cubicBezTo>
                    <a:pt x="2271945" y="17226"/>
                    <a:pt x="2273225" y="67532"/>
                    <a:pt x="2273225" y="23764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pic>
          <p:nvPicPr>
            <p:cNvPr id="34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CE48A50E-DBB2-C6F5-44D5-42C28797C2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7261011" y="4419904"/>
              <a:ext cx="2084744" cy="83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feld 9">
              <a:extLst>
                <a:ext uri="{FF2B5EF4-FFF2-40B4-BE49-F238E27FC236}">
                  <a16:creationId xmlns:a16="http://schemas.microsoft.com/office/drawing/2014/main" id="{35F20F38-7E3E-A4CA-6673-CB9804659B6B}"/>
                </a:ext>
              </a:extLst>
            </p:cNvPr>
            <p:cNvSpPr txBox="1"/>
            <p:nvPr/>
          </p:nvSpPr>
          <p:spPr>
            <a:xfrm>
              <a:off x="7261011" y="3241726"/>
              <a:ext cx="2097661" cy="3352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1100" dirty="0" err="1">
                  <a:solidFill>
                    <a:schemeClr val="bg1"/>
                  </a:solidFill>
                </a:rPr>
                <a:t>No</a:t>
              </a:r>
              <a:r>
                <a:rPr lang="de-DE" sz="1100" dirty="0">
                  <a:solidFill>
                    <a:schemeClr val="bg1"/>
                  </a:solidFill>
                </a:rPr>
                <a:t> </a:t>
              </a:r>
              <a:r>
                <a:rPr lang="de-DE" sz="1100" dirty="0" err="1">
                  <a:solidFill>
                    <a:schemeClr val="bg1"/>
                  </a:solidFill>
                </a:rPr>
                <a:t>Swipe</a:t>
              </a:r>
              <a:endParaRPr lang="de-DE" sz="1100" dirty="0">
                <a:solidFill>
                  <a:schemeClr val="bg1"/>
                </a:solidFill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0439CAA9-C268-2F9A-BDD2-BDC922F1BB6D}"/>
                </a:ext>
              </a:extLst>
            </p:cNvPr>
            <p:cNvSpPr/>
            <p:nvPr/>
          </p:nvSpPr>
          <p:spPr>
            <a:xfrm>
              <a:off x="8407818" y="4754342"/>
              <a:ext cx="194850" cy="194850"/>
            </a:xfrm>
            <a:prstGeom prst="ellipse">
              <a:avLst/>
            </a:prstGeom>
            <a:solidFill>
              <a:srgbClr val="385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pic>
          <p:nvPicPr>
            <p:cNvPr id="37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47C79CF1-A78F-6338-4876-BF62023EC7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9409772" y="3561377"/>
              <a:ext cx="2086901" cy="83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C4C6FD09-BAB7-8359-5322-33556B3A33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7273928" y="3558381"/>
              <a:ext cx="2084744" cy="83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feld 9">
              <a:extLst>
                <a:ext uri="{FF2B5EF4-FFF2-40B4-BE49-F238E27FC236}">
                  <a16:creationId xmlns:a16="http://schemas.microsoft.com/office/drawing/2014/main" id="{05641CF2-B36B-2CE1-C559-4B7E2A193A3C}"/>
                </a:ext>
              </a:extLst>
            </p:cNvPr>
            <p:cNvSpPr txBox="1"/>
            <p:nvPr/>
          </p:nvSpPr>
          <p:spPr>
            <a:xfrm>
              <a:off x="6203948" y="3561904"/>
              <a:ext cx="1018093" cy="8384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1100" dirty="0" err="1">
                  <a:solidFill>
                    <a:schemeClr val="bg1"/>
                  </a:solidFill>
                </a:rPr>
                <a:t>No</a:t>
              </a:r>
              <a:r>
                <a:rPr lang="de-DE" sz="1100" dirty="0">
                  <a:solidFill>
                    <a:schemeClr val="bg1"/>
                  </a:solidFill>
                </a:rPr>
                <a:t> Visual Feedback</a:t>
              </a:r>
            </a:p>
          </p:txBody>
        </p:sp>
        <p:sp>
          <p:nvSpPr>
            <p:cNvPr id="40" name="Textfeld 9">
              <a:extLst>
                <a:ext uri="{FF2B5EF4-FFF2-40B4-BE49-F238E27FC236}">
                  <a16:creationId xmlns:a16="http://schemas.microsoft.com/office/drawing/2014/main" id="{06B6B320-DF4C-DB0B-64F8-DA12BE822465}"/>
                </a:ext>
              </a:extLst>
            </p:cNvPr>
            <p:cNvSpPr txBox="1"/>
            <p:nvPr/>
          </p:nvSpPr>
          <p:spPr>
            <a:xfrm>
              <a:off x="6203948" y="4423427"/>
              <a:ext cx="1018093" cy="8384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1100" dirty="0" err="1">
                  <a:solidFill>
                    <a:schemeClr val="bg1"/>
                  </a:solidFill>
                </a:rPr>
                <a:t>With</a:t>
              </a:r>
              <a:r>
                <a:rPr lang="de-DE" sz="1100" dirty="0">
                  <a:solidFill>
                    <a:schemeClr val="bg1"/>
                  </a:solidFill>
                </a:rPr>
                <a:t> Visual Feedback</a:t>
              </a:r>
            </a:p>
          </p:txBody>
        </p:sp>
        <p:sp>
          <p:nvSpPr>
            <p:cNvPr id="41" name="Textfeld 9">
              <a:extLst>
                <a:ext uri="{FF2B5EF4-FFF2-40B4-BE49-F238E27FC236}">
                  <a16:creationId xmlns:a16="http://schemas.microsoft.com/office/drawing/2014/main" id="{960E1F1F-10B9-9FC8-33BB-8E2726A2F6FD}"/>
                </a:ext>
              </a:extLst>
            </p:cNvPr>
            <p:cNvSpPr txBox="1"/>
            <p:nvPr/>
          </p:nvSpPr>
          <p:spPr>
            <a:xfrm>
              <a:off x="7261011" y="2866643"/>
              <a:ext cx="4229204" cy="3352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 err="1">
                  <a:solidFill>
                    <a:schemeClr val="bg1"/>
                  </a:solidFill>
                </a:rPr>
                <a:t>With</a:t>
              </a:r>
              <a:r>
                <a:rPr lang="de-DE" sz="1100" dirty="0">
                  <a:solidFill>
                    <a:schemeClr val="bg1"/>
                  </a:solidFill>
                </a:rPr>
                <a:t> </a:t>
              </a:r>
              <a:r>
                <a:rPr lang="de-DE" sz="1100" dirty="0" err="1">
                  <a:solidFill>
                    <a:schemeClr val="bg1"/>
                  </a:solidFill>
                </a:rPr>
                <a:t>Tactile</a:t>
              </a:r>
              <a:r>
                <a:rPr lang="de-DE" sz="1100" dirty="0">
                  <a:solidFill>
                    <a:schemeClr val="bg1"/>
                  </a:solidFill>
                </a:rPr>
                <a:t> Feedback</a:t>
              </a:r>
            </a:p>
          </p:txBody>
        </p:sp>
        <p:pic>
          <p:nvPicPr>
            <p:cNvPr id="42" name="Grafik 41" descr="Telefon-Vibration mit einfarbiger Füllung">
              <a:extLst>
                <a:ext uri="{FF2B5EF4-FFF2-40B4-BE49-F238E27FC236}">
                  <a16:creationId xmlns:a16="http://schemas.microsoft.com/office/drawing/2014/main" id="{A4326CB0-1B0D-13B7-41CF-7F85EF607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15182" y="3923609"/>
              <a:ext cx="594589" cy="594590"/>
            </a:xfrm>
            <a:prstGeom prst="rect">
              <a:avLst/>
            </a:prstGeom>
          </p:spPr>
        </p:pic>
        <p:pic>
          <p:nvPicPr>
            <p:cNvPr id="43" name="Grafik 42" descr="Telefon-Vibration mit einfarbiger Füllung">
              <a:extLst>
                <a:ext uri="{FF2B5EF4-FFF2-40B4-BE49-F238E27FC236}">
                  <a16:creationId xmlns:a16="http://schemas.microsoft.com/office/drawing/2014/main" id="{A116BB0A-CB8E-7677-9697-B5ADF18A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16494" y="3977592"/>
              <a:ext cx="594589" cy="594590"/>
            </a:xfrm>
            <a:prstGeom prst="rect">
              <a:avLst/>
            </a:prstGeom>
          </p:spPr>
        </p:pic>
        <p:pic>
          <p:nvPicPr>
            <p:cNvPr id="44" name="Grafik 43" descr="Telefon-Vibration mit einfarbiger Füllung">
              <a:extLst>
                <a:ext uri="{FF2B5EF4-FFF2-40B4-BE49-F238E27FC236}">
                  <a16:creationId xmlns:a16="http://schemas.microsoft.com/office/drawing/2014/main" id="{CA1110C5-2FC9-55B2-DEAB-370D9C587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6715" y="4923670"/>
              <a:ext cx="594589" cy="594590"/>
            </a:xfrm>
            <a:prstGeom prst="rect">
              <a:avLst/>
            </a:prstGeom>
          </p:spPr>
        </p:pic>
        <p:pic>
          <p:nvPicPr>
            <p:cNvPr id="45" name="Grafik 44" descr="Telefon-Vibration mit einfarbiger Füllung">
              <a:extLst>
                <a:ext uri="{FF2B5EF4-FFF2-40B4-BE49-F238E27FC236}">
                  <a16:creationId xmlns:a16="http://schemas.microsoft.com/office/drawing/2014/main" id="{81B5F906-7417-A6E7-F984-F6C267946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76133" y="5005794"/>
              <a:ext cx="594589" cy="594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749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2E5E4-1548-AE3F-3EE4-AB711D9E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Operationalization</a:t>
            </a:r>
            <a:r>
              <a:rPr lang="de-DE" dirty="0"/>
              <a:t>: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to </a:t>
            </a:r>
            <a:r>
              <a:rPr lang="de-DE" dirty="0" err="1"/>
              <a:t>Measures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B0A333-12B9-1A4A-A1C2-D70DF8A3119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574A6D-97A4-FBC2-9030-251981FF89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09462D-71E1-1FBA-F5F6-7A98D194AE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68F7D03-4DA0-C9AD-1821-9D0D97025F5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b="1" dirty="0" err="1">
                <a:solidFill>
                  <a:schemeClr val="accent1"/>
                </a:solidFill>
              </a:rPr>
              <a:t>What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is</a:t>
            </a:r>
            <a:r>
              <a:rPr lang="de-DE" b="1" dirty="0">
                <a:solidFill>
                  <a:schemeClr val="accent1"/>
                </a:solidFill>
              </a:rPr>
              <a:t> „</a:t>
            </a:r>
            <a:r>
              <a:rPr lang="de-DE" b="1" dirty="0" err="1">
                <a:solidFill>
                  <a:schemeClr val="accent1"/>
                </a:solidFill>
              </a:rPr>
              <a:t>performance</a:t>
            </a:r>
            <a:r>
              <a:rPr lang="de-DE" b="1" dirty="0">
                <a:solidFill>
                  <a:schemeClr val="accent1"/>
                </a:solidFill>
              </a:rPr>
              <a:t>“? </a:t>
            </a:r>
            <a:r>
              <a:rPr lang="de-DE" b="1" dirty="0" err="1">
                <a:solidFill>
                  <a:schemeClr val="accent1"/>
                </a:solidFill>
              </a:rPr>
              <a:t>What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is</a:t>
            </a:r>
            <a:r>
              <a:rPr lang="de-DE" b="1" dirty="0">
                <a:solidFill>
                  <a:schemeClr val="accent1"/>
                </a:solidFill>
              </a:rPr>
              <a:t> „</a:t>
            </a:r>
            <a:r>
              <a:rPr lang="de-DE" b="1" dirty="0" err="1">
                <a:solidFill>
                  <a:schemeClr val="accent1"/>
                </a:solidFill>
              </a:rPr>
              <a:t>usability</a:t>
            </a:r>
            <a:r>
              <a:rPr lang="de-DE" b="1" dirty="0">
                <a:solidFill>
                  <a:schemeClr val="accent1"/>
                </a:solidFill>
              </a:rPr>
              <a:t>“? </a:t>
            </a:r>
            <a:r>
              <a:rPr lang="de-DE" b="1" dirty="0" err="1">
                <a:solidFill>
                  <a:schemeClr val="accent1"/>
                </a:solidFill>
              </a:rPr>
              <a:t>Measures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can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be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ambigous</a:t>
            </a:r>
            <a:r>
              <a:rPr lang="de-DE" b="1" dirty="0">
                <a:solidFill>
                  <a:schemeClr val="accent1"/>
                </a:solidFill>
              </a:rPr>
              <a:t>!</a:t>
            </a:r>
          </a:p>
          <a:p>
            <a:pPr lvl="1"/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„</a:t>
            </a:r>
            <a:r>
              <a:rPr lang="de-DE" dirty="0" err="1"/>
              <a:t>usability</a:t>
            </a:r>
            <a:r>
              <a:rPr lang="de-DE" dirty="0"/>
              <a:t>“</a:t>
            </a:r>
          </a:p>
          <a:p>
            <a:r>
              <a:rPr lang="de-DE" dirty="0" err="1"/>
              <a:t>Concepts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usability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contain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refer</a:t>
            </a:r>
            <a:r>
              <a:rPr lang="de-DE" dirty="0"/>
              <a:t> to </a:t>
            </a:r>
            <a:r>
              <a:rPr lang="de-DE" b="1" dirty="0" err="1">
                <a:solidFill>
                  <a:schemeClr val="accent1"/>
                </a:solidFill>
              </a:rPr>
              <a:t>other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concepts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/>
              <a:t>e.g., „</a:t>
            </a:r>
            <a:r>
              <a:rPr lang="de-DE" dirty="0" err="1"/>
              <a:t>workload</a:t>
            </a:r>
            <a:r>
              <a:rPr lang="de-DE" dirty="0"/>
              <a:t>“, „</a:t>
            </a:r>
            <a:r>
              <a:rPr lang="de-DE" dirty="0" err="1"/>
              <a:t>efficiency</a:t>
            </a:r>
            <a:r>
              <a:rPr lang="de-DE" dirty="0"/>
              <a:t>“, „</a:t>
            </a:r>
            <a:r>
              <a:rPr lang="de-DE" dirty="0" err="1"/>
              <a:t>satisfaction</a:t>
            </a:r>
            <a:r>
              <a:rPr lang="de-DE" dirty="0"/>
              <a:t>“</a:t>
            </a:r>
          </a:p>
          <a:p>
            <a:r>
              <a:rPr lang="de-DE" dirty="0" err="1"/>
              <a:t>Concepts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workload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composed</a:t>
            </a:r>
            <a:r>
              <a:rPr lang="de-DE" dirty="0"/>
              <a:t> of </a:t>
            </a:r>
            <a:r>
              <a:rPr lang="de-DE" b="1" dirty="0">
                <a:solidFill>
                  <a:schemeClr val="accent1"/>
                </a:solidFill>
              </a:rPr>
              <a:t>different variables </a:t>
            </a:r>
          </a:p>
          <a:p>
            <a:pPr lvl="1"/>
            <a:r>
              <a:rPr lang="de-DE" dirty="0"/>
              <a:t>e.g., „</a:t>
            </a:r>
            <a:r>
              <a:rPr lang="de-DE" dirty="0" err="1"/>
              <a:t>cognitive</a:t>
            </a:r>
            <a:r>
              <a:rPr lang="de-DE" dirty="0"/>
              <a:t> </a:t>
            </a:r>
            <a:r>
              <a:rPr lang="de-DE" dirty="0" err="1"/>
              <a:t>workload</a:t>
            </a:r>
            <a:r>
              <a:rPr lang="de-DE" dirty="0"/>
              <a:t>“ and „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workload</a:t>
            </a:r>
            <a:r>
              <a:rPr lang="de-DE" dirty="0"/>
              <a:t>“</a:t>
            </a:r>
          </a:p>
          <a:p>
            <a:r>
              <a:rPr lang="de-DE" dirty="0"/>
              <a:t>Variables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1"/>
                </a:solidFill>
              </a:rPr>
              <a:t>definitions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1"/>
                </a:solidFill>
              </a:rPr>
              <a:t>working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definitions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/>
              <a:t>(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sure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e.g., </a:t>
            </a:r>
            <a:r>
              <a:rPr lang="de-DE" i="1" dirty="0"/>
              <a:t>„</a:t>
            </a:r>
            <a:r>
              <a:rPr lang="en-US" dirty="0"/>
              <a:t>Cognitive workload refers to the amount of mental effort that is exerted or required while reasoning and thinking, to process information, make decisions, and solve problems.</a:t>
            </a:r>
            <a:r>
              <a:rPr lang="en-US" i="1" dirty="0"/>
              <a:t>“</a:t>
            </a:r>
            <a:r>
              <a:rPr lang="en-US" dirty="0"/>
              <a:t> [3]</a:t>
            </a:r>
            <a:endParaRPr lang="de-DE" i="1" dirty="0"/>
          </a:p>
          <a:p>
            <a:r>
              <a:rPr lang="de-DE" dirty="0" err="1"/>
              <a:t>Finally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to </a:t>
            </a:r>
            <a:r>
              <a:rPr lang="de-DE" b="1" dirty="0" err="1">
                <a:solidFill>
                  <a:schemeClr val="accent1"/>
                </a:solidFill>
              </a:rPr>
              <a:t>operationalize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 of </a:t>
            </a:r>
            <a:r>
              <a:rPr lang="de-DE" b="1" dirty="0">
                <a:solidFill>
                  <a:schemeClr val="accent1"/>
                </a:solidFill>
              </a:rPr>
              <a:t>a </a:t>
            </a:r>
            <a:r>
              <a:rPr lang="de-DE" b="1" dirty="0" err="1">
                <a:solidFill>
                  <a:schemeClr val="accent1"/>
                </a:solidFill>
              </a:rPr>
              <a:t>concept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methods</a:t>
            </a:r>
            <a:r>
              <a:rPr lang="de-DE" dirty="0"/>
              <a:t> and </a:t>
            </a:r>
            <a:r>
              <a:rPr lang="de-DE" dirty="0" err="1"/>
              <a:t>consensus</a:t>
            </a:r>
            <a:endParaRPr lang="de-DE" dirty="0"/>
          </a:p>
          <a:p>
            <a:pPr lvl="1"/>
            <a:r>
              <a:rPr lang="de-DE" dirty="0"/>
              <a:t>e.g., NASA </a:t>
            </a:r>
            <a:r>
              <a:rPr lang="de-DE" dirty="0" err="1"/>
              <a:t>Taskload</a:t>
            </a:r>
            <a:r>
              <a:rPr lang="de-DE" dirty="0"/>
              <a:t> Index (TLX) [1], </a:t>
            </a:r>
            <a:r>
              <a:rPr lang="de-DE" dirty="0" err="1"/>
              <a:t>Cognitive</a:t>
            </a:r>
            <a:r>
              <a:rPr lang="de-DE" dirty="0"/>
              <a:t> Load </a:t>
            </a:r>
            <a:r>
              <a:rPr lang="de-DE" dirty="0" err="1"/>
              <a:t>Questionnaire</a:t>
            </a:r>
            <a:r>
              <a:rPr lang="de-DE" dirty="0"/>
              <a:t> [2]</a:t>
            </a:r>
          </a:p>
          <a:p>
            <a:pPr lvl="2"/>
            <a:r>
              <a:rPr lang="de-DE" dirty="0"/>
              <a:t>And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cognitive</a:t>
            </a:r>
            <a:r>
              <a:rPr lang="de-DE" dirty="0"/>
              <a:t> </a:t>
            </a:r>
            <a:r>
              <a:rPr lang="de-DE" dirty="0" err="1"/>
              <a:t>load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subconcepts</a:t>
            </a:r>
            <a:r>
              <a:rPr lang="de-DE" dirty="0"/>
              <a:t>: </a:t>
            </a:r>
            <a:r>
              <a:rPr lang="de-DE" dirty="0" err="1"/>
              <a:t>intrinsic</a:t>
            </a:r>
            <a:r>
              <a:rPr lang="de-DE" dirty="0"/>
              <a:t>, </a:t>
            </a:r>
            <a:r>
              <a:rPr lang="de-DE" dirty="0" err="1"/>
              <a:t>extraneaous</a:t>
            </a:r>
            <a:r>
              <a:rPr lang="de-DE" dirty="0"/>
              <a:t>, </a:t>
            </a:r>
            <a:r>
              <a:rPr lang="de-DE" dirty="0" err="1"/>
              <a:t>germane</a:t>
            </a:r>
            <a:r>
              <a:rPr lang="de-DE" dirty="0"/>
              <a:t> [3] (but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happy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cognitive</a:t>
            </a:r>
            <a:r>
              <a:rPr lang="de-DE" dirty="0"/>
              <a:t> </a:t>
            </a:r>
            <a:r>
              <a:rPr lang="de-DE" dirty="0" err="1"/>
              <a:t>load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F4752C7-4285-AD47-9624-00D01E708C37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sz="900" dirty="0"/>
              <a:t>[1] Hart, S. G., &amp; </a:t>
            </a:r>
            <a:r>
              <a:rPr lang="en-US" sz="900" dirty="0" err="1"/>
              <a:t>Staveland</a:t>
            </a:r>
            <a:r>
              <a:rPr lang="en-US" sz="900" dirty="0"/>
              <a:t>, L. E. (1988). Development of NASA-TLX (Task Load Index): Results of empirical and theoretical research. In </a:t>
            </a:r>
            <a:r>
              <a:rPr lang="en-US" sz="900" i="1" dirty="0"/>
              <a:t>Advances in psychology</a:t>
            </a:r>
            <a:r>
              <a:rPr lang="en-US" sz="900" dirty="0"/>
              <a:t> (Vol. 52, pp. 139-183). North-Holland.</a:t>
            </a:r>
          </a:p>
          <a:p>
            <a:r>
              <a:rPr lang="en-US" sz="900" dirty="0"/>
              <a:t>[2] </a:t>
            </a:r>
            <a:r>
              <a:rPr lang="en-US" sz="900" dirty="0" err="1"/>
              <a:t>Paas</a:t>
            </a:r>
            <a:r>
              <a:rPr lang="en-US" sz="900" dirty="0"/>
              <a:t>, F., </a:t>
            </a:r>
            <a:r>
              <a:rPr lang="en-US" sz="900" dirty="0" err="1"/>
              <a:t>Tuovinen</a:t>
            </a:r>
            <a:r>
              <a:rPr lang="en-US" sz="900" dirty="0"/>
              <a:t>, J. E., Tabbers, H., &amp; Van </a:t>
            </a:r>
            <a:r>
              <a:rPr lang="en-US" sz="900" dirty="0" err="1"/>
              <a:t>Gerven</a:t>
            </a:r>
            <a:r>
              <a:rPr lang="en-US" sz="900" dirty="0"/>
              <a:t>, P. W. (2016). Cognitive load measurement as a means to advance cognitive load theory. In </a:t>
            </a:r>
            <a:r>
              <a:rPr lang="en-US" sz="900" i="1" dirty="0"/>
              <a:t>Cognitive Load Theory</a:t>
            </a:r>
            <a:r>
              <a:rPr lang="en-US" sz="900" dirty="0"/>
              <a:t> (pp. 63-71). Routledge.</a:t>
            </a:r>
          </a:p>
          <a:p>
            <a:r>
              <a:rPr lang="en-US" sz="900" dirty="0"/>
              <a:t>[3] </a:t>
            </a:r>
            <a:r>
              <a:rPr lang="en-US" sz="900" dirty="0" err="1"/>
              <a:t>Skulmowski</a:t>
            </a:r>
            <a:r>
              <a:rPr lang="en-US" sz="900" dirty="0"/>
              <a:t>, Alexander; Rey, Günter Daniel (2020). "Subjective cognitive load surveys lead to divergent results for interactive learning media". Human Behavior and Emerging Technologies. 2 (2): 149–157. doi:10.1002/hbe2.184</a:t>
            </a:r>
          </a:p>
        </p:txBody>
      </p:sp>
    </p:spTree>
    <p:extLst>
      <p:ext uri="{BB962C8B-B14F-4D97-AF65-F5344CB8AC3E}">
        <p14:creationId xmlns:p14="http://schemas.microsoft.com/office/powerpoint/2010/main" val="18312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BB41E1-0ECB-1965-C016-4881EBA00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Standardized</a:t>
            </a:r>
            <a:r>
              <a:rPr lang="de-DE" dirty="0"/>
              <a:t> Tools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663ED4-EC18-7099-F17D-090DBE3F2A6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9FADFD-EE83-7C16-5940-C62FCD4D400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92F2712-4D0F-F4C4-8C16-E2B0BBA0D3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3B7484B-E90F-9802-3FCA-DFC3BB18D4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</a:t>
            </a:r>
            <a:r>
              <a:rPr lang="en-US" dirty="0"/>
              <a:t>process of </a:t>
            </a:r>
            <a:r>
              <a:rPr lang="en-US" b="1" dirty="0">
                <a:solidFill>
                  <a:schemeClr val="accent1"/>
                </a:solidFill>
              </a:rPr>
              <a:t>defining the measurement for a concept </a:t>
            </a:r>
            <a:r>
              <a:rPr lang="en-US" dirty="0"/>
              <a:t>that is not directly measurable (even objective measures such as “performance”)</a:t>
            </a:r>
          </a:p>
          <a:p>
            <a:r>
              <a:rPr lang="en-US" dirty="0"/>
              <a:t>Depends on theoretical definitions</a:t>
            </a:r>
          </a:p>
          <a:p>
            <a:r>
              <a:rPr lang="en-US" dirty="0"/>
              <a:t>Makes a fuzzy concept (e.g., “emotions”, “user experience”, “likeability”, “memorability”, “usability”, “health”, …) </a:t>
            </a:r>
            <a:r>
              <a:rPr lang="en-US" b="1" dirty="0">
                <a:solidFill>
                  <a:schemeClr val="accent1"/>
                </a:solidFill>
              </a:rPr>
              <a:t>distinguishable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measurable</a:t>
            </a:r>
            <a:r>
              <a:rPr lang="en-US" dirty="0"/>
              <a:t>, and </a:t>
            </a:r>
            <a:r>
              <a:rPr lang="en-US" b="1" dirty="0">
                <a:solidFill>
                  <a:schemeClr val="accent1"/>
                </a:solidFill>
              </a:rPr>
              <a:t>understandable</a:t>
            </a:r>
          </a:p>
          <a:p>
            <a:r>
              <a:rPr lang="de-DE" dirty="0"/>
              <a:t>Even </a:t>
            </a:r>
            <a:r>
              <a:rPr lang="de-DE" dirty="0" err="1"/>
              <a:t>helps</a:t>
            </a:r>
            <a:r>
              <a:rPr lang="de-DE" dirty="0"/>
              <a:t> </a:t>
            </a:r>
            <a:r>
              <a:rPr lang="de-DE" dirty="0" err="1"/>
              <a:t>infer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1"/>
                </a:solidFill>
              </a:rPr>
              <a:t>existence</a:t>
            </a:r>
            <a:r>
              <a:rPr lang="de-DE" b="1" dirty="0">
                <a:solidFill>
                  <a:schemeClr val="accent1"/>
                </a:solidFill>
              </a:rPr>
              <a:t> of a </a:t>
            </a:r>
            <a:r>
              <a:rPr lang="de-DE" b="1" dirty="0" err="1">
                <a:solidFill>
                  <a:schemeClr val="accent1"/>
                </a:solidFill>
              </a:rPr>
              <a:t>concept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/>
              <a:t>(e.g., </a:t>
            </a:r>
            <a:r>
              <a:rPr lang="de-DE" dirty="0" err="1"/>
              <a:t>realism</a:t>
            </a:r>
            <a:r>
              <a:rPr lang="de-DE" dirty="0"/>
              <a:t>) </a:t>
            </a:r>
            <a:r>
              <a:rPr lang="de-DE" dirty="0" err="1"/>
              <a:t>using</a:t>
            </a:r>
            <a:r>
              <a:rPr lang="de-DE" dirty="0"/>
              <a:t> a </a:t>
            </a:r>
            <a:r>
              <a:rPr lang="de-DE" dirty="0" err="1"/>
              <a:t>tool</a:t>
            </a:r>
            <a:r>
              <a:rPr lang="de-DE" dirty="0"/>
              <a:t> </a:t>
            </a:r>
          </a:p>
          <a:p>
            <a:pPr lvl="1"/>
            <a:r>
              <a:rPr lang="en-US" dirty="0"/>
              <a:t>If a standardized tool exist: take it</a:t>
            </a:r>
          </a:p>
          <a:p>
            <a:pPr lvl="1"/>
            <a:r>
              <a:rPr lang="en-US" dirty="0"/>
              <a:t>If multiple standardized tools exist: take the most appropriate or validated one</a:t>
            </a:r>
          </a:p>
          <a:p>
            <a:pPr lvl="1"/>
            <a:r>
              <a:rPr lang="en-US" dirty="0"/>
              <a:t>If no standardized tool exist: use own questions </a:t>
            </a:r>
            <a:r>
              <a:rPr lang="en-US" dirty="0">
                <a:sym typeface="Wingdings" panose="05000000000000000000" pitchFamily="2" charset="2"/>
              </a:rPr>
              <a:t> we’ll talk about that, later</a:t>
            </a:r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403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E49C6F-2E85-06E3-1875-BE28FF8A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Can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evaluate</a:t>
            </a:r>
            <a:r>
              <a:rPr lang="de-DE" dirty="0"/>
              <a:t> </a:t>
            </a:r>
            <a:r>
              <a:rPr lang="de-DE" dirty="0" err="1"/>
              <a:t>what‘s</a:t>
            </a:r>
            <a:r>
              <a:rPr lang="de-DE" dirty="0"/>
              <a:t> </a:t>
            </a:r>
            <a:r>
              <a:rPr lang="de-DE" strike="sngStrike" dirty="0" err="1">
                <a:solidFill>
                  <a:srgbClr val="FF0000"/>
                </a:solidFill>
              </a:rPr>
              <a:t>better</a:t>
            </a:r>
            <a:r>
              <a:rPr lang="de-DE" strike="sngStrike" dirty="0">
                <a:solidFill>
                  <a:srgbClr val="FF0000"/>
                </a:solidFill>
              </a:rPr>
              <a:t>? </a:t>
            </a:r>
            <a:r>
              <a:rPr lang="de-DE" dirty="0" err="1"/>
              <a:t>faster</a:t>
            </a:r>
            <a:r>
              <a:rPr lang="de-DE" dirty="0"/>
              <a:t>/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usable</a:t>
            </a:r>
            <a:r>
              <a:rPr lang="de-DE" dirty="0"/>
              <a:t>?</a:t>
            </a:r>
            <a:endParaRPr lang="de-DE" strike="sngStrike" dirty="0">
              <a:solidFill>
                <a:srgbClr val="FF0000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31008B0-40CB-F959-1604-6833E0164EE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D3D51F-3834-7852-312D-61748764687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F79A77-AC79-C038-3863-7780CC912F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EB24E72-62AB-31B1-402D-027BFC3EB6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de-DE" b="1" dirty="0" err="1">
                <a:solidFill>
                  <a:schemeClr val="accent1"/>
                </a:solidFill>
              </a:rPr>
              <a:t>Important</a:t>
            </a:r>
            <a:r>
              <a:rPr lang="de-DE" b="1" dirty="0">
                <a:solidFill>
                  <a:schemeClr val="accent1"/>
                </a:solidFill>
              </a:rPr>
              <a:t>: </a:t>
            </a:r>
          </a:p>
          <a:p>
            <a:pPr lvl="1"/>
            <a:r>
              <a:rPr lang="de-DE" b="1" dirty="0" err="1">
                <a:solidFill>
                  <a:schemeClr val="accent1"/>
                </a:solidFill>
              </a:rPr>
              <a:t>Each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concept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must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be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part</a:t>
            </a:r>
            <a:r>
              <a:rPr lang="de-DE" b="1" dirty="0">
                <a:solidFill>
                  <a:schemeClr val="accent1"/>
                </a:solidFill>
              </a:rPr>
              <a:t> of </a:t>
            </a:r>
            <a:r>
              <a:rPr lang="de-DE" b="1" dirty="0" err="1">
                <a:solidFill>
                  <a:schemeClr val="accent1"/>
                </a:solidFill>
              </a:rPr>
              <a:t>your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research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question</a:t>
            </a:r>
            <a:r>
              <a:rPr lang="de-DE" dirty="0"/>
              <a:t> (</a:t>
            </a:r>
            <a:r>
              <a:rPr lang="de-DE" dirty="0" err="1"/>
              <a:t>performance</a:t>
            </a:r>
            <a:r>
              <a:rPr lang="de-DE" dirty="0"/>
              <a:t>/</a:t>
            </a:r>
            <a:r>
              <a:rPr lang="de-DE" dirty="0" err="1"/>
              <a:t>usability</a:t>
            </a:r>
            <a:r>
              <a:rPr lang="de-DE" dirty="0"/>
              <a:t>) </a:t>
            </a:r>
          </a:p>
          <a:p>
            <a:pPr lvl="1"/>
            <a:r>
              <a:rPr lang="de-DE" b="1" dirty="0" err="1">
                <a:solidFill>
                  <a:schemeClr val="accent1"/>
                </a:solidFill>
              </a:rPr>
              <a:t>Each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dependent</a:t>
            </a:r>
            <a:r>
              <a:rPr lang="de-DE" b="1" dirty="0">
                <a:solidFill>
                  <a:schemeClr val="accent1"/>
                </a:solidFill>
              </a:rPr>
              <a:t> variable </a:t>
            </a:r>
            <a:r>
              <a:rPr lang="de-DE" b="1" dirty="0" err="1">
                <a:solidFill>
                  <a:schemeClr val="accent1"/>
                </a:solidFill>
              </a:rPr>
              <a:t>must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be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part</a:t>
            </a:r>
            <a:r>
              <a:rPr lang="de-DE" b="1" dirty="0">
                <a:solidFill>
                  <a:schemeClr val="accent1"/>
                </a:solidFill>
              </a:rPr>
              <a:t> of </a:t>
            </a:r>
            <a:r>
              <a:rPr lang="de-DE" b="1" dirty="0" err="1">
                <a:solidFill>
                  <a:schemeClr val="accent1"/>
                </a:solidFill>
              </a:rPr>
              <a:t>your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hypothesis</a:t>
            </a:r>
            <a:r>
              <a:rPr lang="de-DE" dirty="0"/>
              <a:t> (WPM/CPM/</a:t>
            </a:r>
            <a:r>
              <a:rPr lang="de-DE" dirty="0" err="1"/>
              <a:t>error</a:t>
            </a:r>
            <a:r>
              <a:rPr lang="de-DE" dirty="0"/>
              <a:t> rate)</a:t>
            </a:r>
          </a:p>
          <a:p>
            <a:pPr lvl="2"/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operationalized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6"/>
                </a:solidFill>
              </a:rPr>
              <a:t>objective</a:t>
            </a:r>
            <a:r>
              <a:rPr lang="de-DE" b="1" dirty="0">
                <a:solidFill>
                  <a:schemeClr val="accent6"/>
                </a:solidFill>
              </a:rPr>
              <a:t> </a:t>
            </a:r>
            <a:r>
              <a:rPr lang="de-DE" b="1" dirty="0" err="1">
                <a:solidFill>
                  <a:schemeClr val="accent6"/>
                </a:solidFill>
              </a:rPr>
              <a:t>measure</a:t>
            </a:r>
            <a:r>
              <a:rPr lang="de-DE" b="1" dirty="0">
                <a:solidFill>
                  <a:schemeClr val="accent6"/>
                </a:solidFill>
              </a:rPr>
              <a:t> </a:t>
            </a:r>
            <a:r>
              <a:rPr lang="de-DE" dirty="0"/>
              <a:t>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6"/>
                </a:solidFill>
              </a:rPr>
              <a:t>performance</a:t>
            </a:r>
            <a:r>
              <a:rPr lang="de-DE" dirty="0"/>
              <a:t>: WPM, CPM, </a:t>
            </a:r>
            <a:r>
              <a:rPr lang="de-DE" dirty="0" err="1"/>
              <a:t>error</a:t>
            </a:r>
            <a:r>
              <a:rPr lang="de-DE" dirty="0"/>
              <a:t> rate</a:t>
            </a:r>
          </a:p>
          <a:p>
            <a:pPr lvl="2"/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operationalized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4"/>
                </a:solidFill>
              </a:rPr>
              <a:t>subjective</a:t>
            </a:r>
            <a:r>
              <a:rPr lang="de-DE" b="1" dirty="0">
                <a:solidFill>
                  <a:schemeClr val="accent4"/>
                </a:solidFill>
              </a:rPr>
              <a:t> </a:t>
            </a:r>
            <a:r>
              <a:rPr lang="de-DE" b="1" dirty="0" err="1">
                <a:solidFill>
                  <a:schemeClr val="accent4"/>
                </a:solidFill>
              </a:rPr>
              <a:t>measure</a:t>
            </a:r>
            <a:r>
              <a:rPr lang="de-DE" b="1" dirty="0">
                <a:solidFill>
                  <a:schemeClr val="accent4"/>
                </a:solidFill>
              </a:rPr>
              <a:t> </a:t>
            </a:r>
            <a:r>
              <a:rPr lang="de-DE" dirty="0"/>
              <a:t>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4"/>
                </a:solidFill>
              </a:rPr>
              <a:t>usability</a:t>
            </a:r>
            <a:r>
              <a:rPr lang="de-DE" dirty="0"/>
              <a:t>: SUS, TLX Score</a:t>
            </a:r>
          </a:p>
          <a:p>
            <a:r>
              <a:rPr lang="de-DE" b="1" dirty="0" err="1">
                <a:solidFill>
                  <a:schemeClr val="accent1"/>
                </a:solidFill>
              </a:rPr>
              <a:t>Hypotheses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should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be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precise</a:t>
            </a:r>
            <a:r>
              <a:rPr lang="de-DE" b="1" dirty="0">
                <a:solidFill>
                  <a:schemeClr val="accent1"/>
                </a:solidFill>
              </a:rPr>
              <a:t>!</a:t>
            </a:r>
            <a:r>
              <a:rPr lang="de-DE" dirty="0"/>
              <a:t> </a:t>
            </a:r>
          </a:p>
          <a:p>
            <a:pPr lvl="1"/>
            <a:r>
              <a:rPr lang="en-US" sz="1800" b="1" dirty="0">
                <a:solidFill>
                  <a:schemeClr val="accent6"/>
                </a:solidFill>
              </a:rPr>
              <a:t>H1a</a:t>
            </a:r>
            <a:r>
              <a:rPr lang="en-US" sz="1800" dirty="0">
                <a:solidFill>
                  <a:schemeClr val="accent6"/>
                </a:solidFill>
              </a:rPr>
              <a:t>: </a:t>
            </a:r>
            <a:r>
              <a:rPr lang="de-DE" sz="1800" dirty="0">
                <a:solidFill>
                  <a:schemeClr val="accent6"/>
                </a:solidFill>
              </a:rPr>
              <a:t>„</a:t>
            </a:r>
            <a:r>
              <a:rPr lang="en-US" sz="1800" dirty="0">
                <a:solidFill>
                  <a:schemeClr val="accent6"/>
                </a:solidFill>
              </a:rPr>
              <a:t>Typing using Swipe increases the WPM on a touch display of smartphone.</a:t>
            </a:r>
            <a:r>
              <a:rPr lang="de-DE" sz="1800" dirty="0">
                <a:solidFill>
                  <a:schemeClr val="accent6"/>
                </a:solidFill>
              </a:rPr>
              <a:t>“</a:t>
            </a:r>
            <a:br>
              <a:rPr lang="de-DE" sz="1800" dirty="0">
                <a:solidFill>
                  <a:schemeClr val="accent6"/>
                </a:solidFill>
              </a:rPr>
            </a:br>
            <a:r>
              <a:rPr lang="en-US" sz="1800" b="1" dirty="0">
                <a:solidFill>
                  <a:schemeClr val="accent6"/>
                </a:solidFill>
              </a:rPr>
              <a:t>H0a</a:t>
            </a:r>
            <a:r>
              <a:rPr lang="en-US" sz="1800" dirty="0">
                <a:solidFill>
                  <a:schemeClr val="accent6"/>
                </a:solidFill>
              </a:rPr>
              <a:t>: </a:t>
            </a:r>
            <a:r>
              <a:rPr lang="de-DE" sz="1800" dirty="0">
                <a:solidFill>
                  <a:schemeClr val="accent6"/>
                </a:solidFill>
              </a:rPr>
              <a:t>„</a:t>
            </a:r>
            <a:r>
              <a:rPr lang="en-US" sz="1800" dirty="0">
                <a:solidFill>
                  <a:schemeClr val="accent6"/>
                </a:solidFill>
              </a:rPr>
              <a:t>Typing using Swipe does not increase the WPM on a touch display of smartphone.</a:t>
            </a:r>
            <a:r>
              <a:rPr lang="de-DE" sz="1800" dirty="0">
                <a:solidFill>
                  <a:schemeClr val="accent6"/>
                </a:solidFill>
              </a:rPr>
              <a:t>“</a:t>
            </a:r>
          </a:p>
          <a:p>
            <a:pPr lvl="1"/>
            <a:r>
              <a:rPr lang="en-US" sz="1800" b="1" dirty="0">
                <a:solidFill>
                  <a:schemeClr val="accent4"/>
                </a:solidFill>
              </a:rPr>
              <a:t>H1b</a:t>
            </a:r>
            <a:r>
              <a:rPr lang="en-US" sz="1800" dirty="0">
                <a:solidFill>
                  <a:schemeClr val="accent4"/>
                </a:solidFill>
              </a:rPr>
              <a:t>: </a:t>
            </a:r>
            <a:r>
              <a:rPr lang="de-DE" sz="1800" dirty="0">
                <a:solidFill>
                  <a:schemeClr val="accent4"/>
                </a:solidFill>
              </a:rPr>
              <a:t>„</a:t>
            </a:r>
            <a:r>
              <a:rPr lang="en-US" sz="1800" dirty="0">
                <a:solidFill>
                  <a:schemeClr val="accent4"/>
                </a:solidFill>
              </a:rPr>
              <a:t>Typing using Swipe increases the SUS score on a touch display of smartphone.</a:t>
            </a:r>
            <a:r>
              <a:rPr lang="de-DE" sz="1800" dirty="0">
                <a:solidFill>
                  <a:schemeClr val="accent4"/>
                </a:solidFill>
              </a:rPr>
              <a:t>“</a:t>
            </a:r>
            <a:br>
              <a:rPr lang="de-DE" sz="1800" dirty="0">
                <a:solidFill>
                  <a:schemeClr val="accent4"/>
                </a:solidFill>
              </a:rPr>
            </a:br>
            <a:r>
              <a:rPr lang="en-US" sz="1800" b="1" dirty="0">
                <a:solidFill>
                  <a:schemeClr val="accent4"/>
                </a:solidFill>
              </a:rPr>
              <a:t>H0b</a:t>
            </a:r>
            <a:r>
              <a:rPr lang="en-US" sz="1800" dirty="0">
                <a:solidFill>
                  <a:schemeClr val="accent4"/>
                </a:solidFill>
              </a:rPr>
              <a:t>: </a:t>
            </a:r>
            <a:r>
              <a:rPr lang="de-DE" sz="1800" dirty="0">
                <a:solidFill>
                  <a:schemeClr val="accent4"/>
                </a:solidFill>
              </a:rPr>
              <a:t>„</a:t>
            </a:r>
            <a:r>
              <a:rPr lang="en-US" sz="1800" dirty="0">
                <a:solidFill>
                  <a:schemeClr val="accent4"/>
                </a:solidFill>
              </a:rPr>
              <a:t>Typing using Swipe does not increase the SUS score on a touch display of smartphone.</a:t>
            </a:r>
            <a:r>
              <a:rPr lang="de-DE" sz="1800" dirty="0">
                <a:solidFill>
                  <a:schemeClr val="accent4"/>
                </a:solidFill>
              </a:rPr>
              <a:t>“ </a:t>
            </a:r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44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94210-70B4-7E4D-6A9A-899EC2C1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Tasks in HCI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D013A0C-1F03-2842-C757-02C2E513541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EA1552-82FE-6B68-85CE-8163EE336F9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9F27E0-C7BE-0B01-30D8-FE83A53F0C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B04C7AA-D198-53CD-3972-209453FA58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In HCI/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1"/>
                </a:solidFill>
              </a:rPr>
              <a:t>standardized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tasks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things</a:t>
            </a:r>
            <a:r>
              <a:rPr lang="de-DE" dirty="0"/>
              <a:t> (not </a:t>
            </a:r>
            <a:r>
              <a:rPr lang="de-DE" dirty="0" err="1"/>
              <a:t>everything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(</a:t>
            </a:r>
            <a:r>
              <a:rPr lang="de-DE" dirty="0" err="1"/>
              <a:t>or</a:t>
            </a:r>
            <a:r>
              <a:rPr lang="de-DE" dirty="0"/>
              <a:t> Google): </a:t>
            </a:r>
            <a:r>
              <a:rPr lang="de-DE" i="1" dirty="0"/>
              <a:t>„</a:t>
            </a:r>
            <a:r>
              <a:rPr lang="de-DE" i="1" dirty="0" err="1"/>
              <a:t>evaluating</a:t>
            </a:r>
            <a:r>
              <a:rPr lang="de-DE" i="1" dirty="0"/>
              <a:t> </a:t>
            </a:r>
            <a:r>
              <a:rPr lang="de-DE" i="1" dirty="0" err="1"/>
              <a:t>text</a:t>
            </a:r>
            <a:r>
              <a:rPr lang="de-DE" i="1" dirty="0"/>
              <a:t> </a:t>
            </a:r>
            <a:r>
              <a:rPr lang="de-DE" i="1" dirty="0" err="1"/>
              <a:t>entry</a:t>
            </a:r>
            <a:r>
              <a:rPr lang="de-DE" i="1" dirty="0"/>
              <a:t>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CD060D-F7CE-6019-F720-15CD713E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319" y="2591882"/>
            <a:ext cx="7889534" cy="3242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F804547-74E4-6467-A538-E53F340BCFD8}"/>
              </a:ext>
            </a:extLst>
          </p:cNvPr>
          <p:cNvSpPr/>
          <p:nvPr/>
        </p:nvSpPr>
        <p:spPr>
          <a:xfrm>
            <a:off x="2765871" y="3325091"/>
            <a:ext cx="5886003" cy="9068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CC93EB0B-DAC0-4B55-5607-3440419627FC}"/>
              </a:ext>
            </a:extLst>
          </p:cNvPr>
          <p:cNvSpPr/>
          <p:nvPr/>
        </p:nvSpPr>
        <p:spPr>
          <a:xfrm rot="10800000">
            <a:off x="8651874" y="3177730"/>
            <a:ext cx="1036232" cy="70280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6975CD1-36A7-A4D5-0638-A427AB1CE5E2}"/>
              </a:ext>
            </a:extLst>
          </p:cNvPr>
          <p:cNvSpPr/>
          <p:nvPr/>
        </p:nvSpPr>
        <p:spPr>
          <a:xfrm rot="21050405">
            <a:off x="7882936" y="4622468"/>
            <a:ext cx="4245104" cy="143750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We</a:t>
            </a:r>
            <a:r>
              <a:rPr lang="de-DE" sz="1600" dirty="0"/>
              <a:t> </a:t>
            </a:r>
            <a:r>
              <a:rPr lang="de-DE" sz="1600" dirty="0" err="1"/>
              <a:t>discuss</a:t>
            </a:r>
            <a:r>
              <a:rPr lang="de-DE" sz="1600" dirty="0"/>
              <a:t>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tool</a:t>
            </a:r>
            <a:r>
              <a:rPr lang="de-DE" sz="1600" dirty="0"/>
              <a:t> in</a:t>
            </a:r>
            <a:br>
              <a:rPr lang="de-DE" sz="1600" dirty="0"/>
            </a:br>
            <a:r>
              <a:rPr lang="de-DE" sz="1600" dirty="0"/>
              <a:t>„</a:t>
            </a:r>
            <a:r>
              <a:rPr lang="de-DE" sz="1600" dirty="0" err="1"/>
              <a:t>How</a:t>
            </a:r>
            <a:r>
              <a:rPr lang="de-DE" sz="1600" dirty="0"/>
              <a:t> to </a:t>
            </a:r>
            <a:r>
              <a:rPr lang="de-DE" sz="1600" dirty="0" err="1"/>
              <a:t>read</a:t>
            </a:r>
            <a:r>
              <a:rPr lang="de-DE" sz="1600" dirty="0"/>
              <a:t> a </a:t>
            </a:r>
            <a:r>
              <a:rPr lang="de-DE" sz="1600" dirty="0" err="1"/>
              <a:t>paper</a:t>
            </a:r>
            <a:r>
              <a:rPr lang="de-DE" sz="1600" dirty="0"/>
              <a:t>“</a:t>
            </a:r>
            <a:br>
              <a:rPr lang="de-DE" sz="1600" dirty="0"/>
            </a:br>
            <a:r>
              <a:rPr lang="de-DE" sz="1600" dirty="0"/>
              <a:t>„</a:t>
            </a:r>
            <a:r>
              <a:rPr lang="de-DE" sz="1600" dirty="0" err="1"/>
              <a:t>How</a:t>
            </a:r>
            <a:r>
              <a:rPr lang="de-DE" sz="1600" dirty="0"/>
              <a:t> to review </a:t>
            </a:r>
            <a:r>
              <a:rPr lang="de-DE" sz="1600" dirty="0" err="1"/>
              <a:t>literature</a:t>
            </a:r>
            <a:r>
              <a:rPr lang="de-DE" sz="160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71395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D1C3-73FA-0C0B-5AB5-8C29CC97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Science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strange</a:t>
            </a:r>
            <a:r>
              <a:rPr lang="de-DE" dirty="0"/>
              <a:t>, but nice, </a:t>
            </a:r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download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…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EA01AEE-F3FB-3691-5BDF-E2C075D5812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A11DA6-C24A-BC36-DDBE-D47B0E8D3CA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25FC3B-A4C1-E472-EE13-3571328017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F932353-2DFA-0A87-AD78-79C9BFB62A8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575733-EC62-7876-734F-7232B37B5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5" y="1449387"/>
            <a:ext cx="3637826" cy="4679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DB07C694-4443-406E-55BF-158E08C72A44}"/>
              </a:ext>
            </a:extLst>
          </p:cNvPr>
          <p:cNvSpPr/>
          <p:nvPr/>
        </p:nvSpPr>
        <p:spPr>
          <a:xfrm rot="10800000">
            <a:off x="3637367" y="4998303"/>
            <a:ext cx="1036232" cy="70280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99DE10C-574C-C228-CD5E-D088FD6CD3FA}"/>
              </a:ext>
            </a:extLst>
          </p:cNvPr>
          <p:cNvSpPr/>
          <p:nvPr/>
        </p:nvSpPr>
        <p:spPr>
          <a:xfrm>
            <a:off x="2508250" y="5272088"/>
            <a:ext cx="1104900" cy="155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362" name="Picture 2" descr="Evaluation of Text Entry Techniques">
            <a:extLst>
              <a:ext uri="{FF2B5EF4-FFF2-40B4-BE49-F238E27FC236}">
                <a16:creationId xmlns:a16="http://schemas.microsoft.com/office/drawing/2014/main" id="{B51C66AE-D95D-4836-B96C-BD6C00EE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81" y="2124058"/>
            <a:ext cx="3639113" cy="333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68F30B9-44B6-CFDE-F242-B3F9F7881BFA}"/>
              </a:ext>
            </a:extLst>
          </p:cNvPr>
          <p:cNvSpPr txBox="1"/>
          <p:nvPr/>
        </p:nvSpPr>
        <p:spPr>
          <a:xfrm>
            <a:off x="8651874" y="2045646"/>
            <a:ext cx="338455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 err="1">
                <a:solidFill>
                  <a:srgbClr val="FF0000"/>
                </a:solidFill>
              </a:rPr>
              <a:t>It‘s</a:t>
            </a:r>
            <a:r>
              <a:rPr lang="de-DE" sz="2400" b="1" dirty="0">
                <a:solidFill>
                  <a:srgbClr val="FF0000"/>
                </a:solidFill>
              </a:rPr>
              <a:t> a Java </a:t>
            </a:r>
            <a:r>
              <a:rPr lang="de-DE" sz="2400" b="1" dirty="0" err="1">
                <a:solidFill>
                  <a:srgbClr val="FF0000"/>
                </a:solidFill>
              </a:rPr>
              <a:t>program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 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we</a:t>
            </a:r>
            <a:r>
              <a:rPr lang="de-DE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need</a:t>
            </a:r>
            <a:r>
              <a:rPr lang="de-DE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14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that</a:t>
            </a:r>
            <a:r>
              <a:rPr lang="de-DE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 on a </a:t>
            </a:r>
            <a:r>
              <a:rPr lang="de-DE" sz="14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smartphone</a:t>
            </a:r>
            <a:endParaRPr lang="de-DE" sz="1400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F73D1701-DADA-D643-94E1-ECFB1B48AA51}"/>
              </a:ext>
            </a:extLst>
          </p:cNvPr>
          <p:cNvSpPr/>
          <p:nvPr/>
        </p:nvSpPr>
        <p:spPr>
          <a:xfrm rot="10800000">
            <a:off x="7570099" y="2271477"/>
            <a:ext cx="1036232" cy="70280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9">
            <a:extLst>
              <a:ext uri="{FF2B5EF4-FFF2-40B4-BE49-F238E27FC236}">
                <a16:creationId xmlns:a16="http://schemas.microsoft.com/office/drawing/2014/main" id="{61A5C86B-CA85-F882-A161-B97C71508E51}"/>
              </a:ext>
            </a:extLst>
          </p:cNvPr>
          <p:cNvSpPr txBox="1"/>
          <p:nvPr/>
        </p:nvSpPr>
        <p:spPr>
          <a:xfrm rot="21198328">
            <a:off x="9087040" y="4158331"/>
            <a:ext cx="2514218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u="sng" dirty="0" err="1">
                <a:solidFill>
                  <a:schemeClr val="bg1"/>
                </a:solidFill>
              </a:rPr>
              <a:t>Your</a:t>
            </a:r>
            <a:r>
              <a:rPr lang="de-DE" sz="2000" u="sng" dirty="0">
                <a:solidFill>
                  <a:schemeClr val="bg1"/>
                </a:solidFill>
              </a:rPr>
              <a:t> </a:t>
            </a:r>
            <a:r>
              <a:rPr lang="de-DE" sz="2000" u="sng" dirty="0" err="1">
                <a:solidFill>
                  <a:schemeClr val="bg1"/>
                </a:solidFill>
              </a:rPr>
              <a:t>task</a:t>
            </a:r>
            <a:r>
              <a:rPr lang="de-DE" sz="2000" u="sng" dirty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in </a:t>
            </a:r>
            <a:r>
              <a:rPr lang="de-DE" sz="2000" u="sng" dirty="0" err="1">
                <a:solidFill>
                  <a:schemeClr val="bg1"/>
                </a:solidFill>
              </a:rPr>
              <a:t>your</a:t>
            </a:r>
            <a:r>
              <a:rPr lang="de-DE" sz="2000" u="sng" dirty="0">
                <a:solidFill>
                  <a:schemeClr val="bg1"/>
                </a:solidFill>
              </a:rPr>
              <a:t> </a:t>
            </a:r>
            <a:r>
              <a:rPr lang="de-DE" sz="2000" u="sng" dirty="0" err="1">
                <a:solidFill>
                  <a:schemeClr val="bg1"/>
                </a:solidFill>
              </a:rPr>
              <a:t>project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would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be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to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develop</a:t>
            </a:r>
            <a:r>
              <a:rPr lang="de-DE" sz="2000" dirty="0">
                <a:solidFill>
                  <a:schemeClr val="bg1"/>
                </a:solidFill>
              </a:rPr>
              <a:t> and log </a:t>
            </a:r>
            <a:r>
              <a:rPr lang="de-DE" sz="2000" dirty="0" err="1">
                <a:solidFill>
                  <a:schemeClr val="bg1"/>
                </a:solidFill>
              </a:rPr>
              <a:t>everything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correctly</a:t>
            </a:r>
            <a:r>
              <a:rPr lang="de-DE" sz="20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29AA4A0-4031-B0AF-4F5E-50036C1EF9D6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6167120" y="4892040"/>
            <a:ext cx="2928491" cy="7456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85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Stork with baby">
            <a:extLst>
              <a:ext uri="{FF2B5EF4-FFF2-40B4-BE49-F238E27FC236}">
                <a16:creationId xmlns:a16="http://schemas.microsoft.com/office/drawing/2014/main" id="{0C4B02A4-0E69-E9FD-F427-32487139402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 b="11351"/>
          <a:stretch>
            <a:fillRect/>
          </a:stretch>
        </p:blipFill>
        <p:spPr>
          <a:xfrm>
            <a:off x="0" y="0"/>
            <a:ext cx="12192000" cy="6317997"/>
          </a:xfr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AA23091-4F9F-0772-E65B-FB17A2BC2A8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Image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>
                <a:hlinkClick r:id="rId3"/>
              </a:rPr>
              <a:t>https://pxhere.com/en/photo/855019</a:t>
            </a:r>
            <a:r>
              <a:rPr lang="de-DE" dirty="0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F725E9-C7D9-21D4-1ABC-BA5DB0BF49F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9342E9-E8FB-752C-D691-6AEE84BE5B9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E7503D8-01F0-CACF-6A51-5119FE9A5F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pic>
        <p:nvPicPr>
          <p:cNvPr id="16" name="Grafik 15" descr="Ein Bild, das Text, Uhr, dunkel enthält.&#10;&#10;Automatisch generierte Beschreibung">
            <a:extLst>
              <a:ext uri="{FF2B5EF4-FFF2-40B4-BE49-F238E27FC236}">
                <a16:creationId xmlns:a16="http://schemas.microsoft.com/office/drawing/2014/main" id="{E00955D6-6CA4-4EC1-05C3-749C411BF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743" y="-613384"/>
            <a:ext cx="8469544" cy="5646364"/>
          </a:xfrm>
          <a:prstGeom prst="rect">
            <a:avLst/>
          </a:prstGeom>
        </p:spPr>
      </p:pic>
      <p:pic>
        <p:nvPicPr>
          <p:cNvPr id="17" name="Grafik 16" descr="Marke Fragezeichen mit einfarbiger Füllung">
            <a:extLst>
              <a:ext uri="{FF2B5EF4-FFF2-40B4-BE49-F238E27FC236}">
                <a16:creationId xmlns:a16="http://schemas.microsoft.com/office/drawing/2014/main" id="{9DEDBB5D-679F-1C8C-AB24-286C550A6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56029">
            <a:off x="4020321" y="1013672"/>
            <a:ext cx="1744828" cy="17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9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37506-2AA1-E03C-6C03-CB3E1F9F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Can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evaluate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keyboard</a:t>
            </a:r>
            <a:r>
              <a:rPr lang="de-DE" dirty="0"/>
              <a:t>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09CAF7E-8B1F-4B01-59A5-775D69BDC5E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ADF034-D7F2-B11B-9F4F-8FF2650BB95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6E4BD2-87AB-9BE5-2F05-CF5419E055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38D4ECB-2D30-93E7-42B3-932FEBC5747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2×2×2 </a:t>
            </a:r>
            <a:r>
              <a:rPr lang="de-DE" dirty="0" err="1"/>
              <a:t>Within-Subject</a:t>
            </a:r>
            <a:r>
              <a:rPr lang="de-DE" dirty="0"/>
              <a:t> Design, 8 </a:t>
            </a:r>
            <a:r>
              <a:rPr lang="de-DE" dirty="0" err="1"/>
              <a:t>Conditions</a:t>
            </a:r>
            <a:r>
              <a:rPr lang="de-DE" dirty="0"/>
              <a:t>, WPM, CPM, SUS, TLX, </a:t>
            </a:r>
            <a:r>
              <a:rPr lang="de-DE" dirty="0" err="1"/>
              <a:t>we</a:t>
            </a:r>
            <a:r>
              <a:rPr lang="de-DE" dirty="0"/>
              <a:t> have a </a:t>
            </a:r>
            <a:r>
              <a:rPr lang="de-DE" dirty="0" err="1"/>
              <a:t>task</a:t>
            </a:r>
            <a:r>
              <a:rPr lang="de-DE" dirty="0"/>
              <a:t>, …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do?</a:t>
            </a:r>
          </a:p>
          <a:p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0D85C21-548B-43CA-A64B-3E04D21B86B0}"/>
              </a:ext>
            </a:extLst>
          </p:cNvPr>
          <p:cNvSpPr/>
          <p:nvPr/>
        </p:nvSpPr>
        <p:spPr>
          <a:xfrm>
            <a:off x="1017268" y="4968931"/>
            <a:ext cx="1464098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Outside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56E4EB3-4172-76A7-D196-28DF60566E37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481366" y="5333316"/>
            <a:ext cx="268659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41A62092-5AF9-9EF8-7CC5-5A54A41C8673}"/>
              </a:ext>
            </a:extLst>
          </p:cNvPr>
          <p:cNvSpPr txBox="1"/>
          <p:nvPr/>
        </p:nvSpPr>
        <p:spPr>
          <a:xfrm>
            <a:off x="2471292" y="5374535"/>
            <a:ext cx="267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Quantitative Methods</a:t>
            </a:r>
          </a:p>
        </p:txBody>
      </p:sp>
      <p:pic>
        <p:nvPicPr>
          <p:cNvPr id="21" name="Grafik 20" descr="Benutzer mit einfarbiger Füllung">
            <a:extLst>
              <a:ext uri="{FF2B5EF4-FFF2-40B4-BE49-F238E27FC236}">
                <a16:creationId xmlns:a16="http://schemas.microsoft.com/office/drawing/2014/main" id="{6849BF94-AA92-57C0-1732-04CA100EC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5306" y="4487537"/>
            <a:ext cx="914400" cy="914400"/>
          </a:xfrm>
          <a:prstGeom prst="rect">
            <a:avLst/>
          </a:prstGeom>
        </p:spPr>
      </p:pic>
      <p:pic>
        <p:nvPicPr>
          <p:cNvPr id="22" name="Grafik 21" descr="Benutzer mit einfarbiger Füllung">
            <a:extLst>
              <a:ext uri="{FF2B5EF4-FFF2-40B4-BE49-F238E27FC236}">
                <a16:creationId xmlns:a16="http://schemas.microsoft.com/office/drawing/2014/main" id="{862C39ED-905C-0785-40D7-5E046E598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4306" y="5180928"/>
            <a:ext cx="914400" cy="914400"/>
          </a:xfrm>
          <a:prstGeom prst="rect">
            <a:avLst/>
          </a:prstGeom>
        </p:spPr>
      </p:pic>
      <p:pic>
        <p:nvPicPr>
          <p:cNvPr id="23" name="Grafik 22" descr="Benutzer mit einfarbiger Füllung">
            <a:extLst>
              <a:ext uri="{FF2B5EF4-FFF2-40B4-BE49-F238E27FC236}">
                <a16:creationId xmlns:a16="http://schemas.microsoft.com/office/drawing/2014/main" id="{3944CE9A-8568-4953-C04C-0C4FA791D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67965" y="5194244"/>
            <a:ext cx="914400" cy="91440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6BD06AA9-DE31-3DF5-99F8-F96127FFC714}"/>
              </a:ext>
            </a:extLst>
          </p:cNvPr>
          <p:cNvSpPr/>
          <p:nvPr/>
        </p:nvSpPr>
        <p:spPr>
          <a:xfrm>
            <a:off x="9887309" y="4968931"/>
            <a:ext cx="1464098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Inside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F6A546F5-070E-B862-C988-24716BA93CE3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6878706" y="5333316"/>
            <a:ext cx="300860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06345F61-4686-AA95-D343-8C282F40D530}"/>
              </a:ext>
            </a:extLst>
          </p:cNvPr>
          <p:cNvSpPr txBox="1"/>
          <p:nvPr/>
        </p:nvSpPr>
        <p:spPr>
          <a:xfrm>
            <a:off x="7172294" y="5374535"/>
            <a:ext cx="267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Qualitative Methods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690BB7F-6FE4-14EF-D20C-C21D7E568455}"/>
              </a:ext>
            </a:extLst>
          </p:cNvPr>
          <p:cNvGrpSpPr/>
          <p:nvPr/>
        </p:nvGrpSpPr>
        <p:grpSpPr>
          <a:xfrm>
            <a:off x="2240193" y="2156108"/>
            <a:ext cx="7342474" cy="1828858"/>
            <a:chOff x="695325" y="2866643"/>
            <a:chExt cx="10975397" cy="2733741"/>
          </a:xfrm>
        </p:grpSpPr>
        <p:pic>
          <p:nvPicPr>
            <p:cNvPr id="8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109C2B4A-C34C-6B26-C36B-F5ACD6085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3888231" y="4426762"/>
              <a:ext cx="2086901" cy="83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9">
              <a:extLst>
                <a:ext uri="{FF2B5EF4-FFF2-40B4-BE49-F238E27FC236}">
                  <a16:creationId xmlns:a16="http://schemas.microsoft.com/office/drawing/2014/main" id="{A85D68A8-794D-2022-018C-72DDB652F01B}"/>
                </a:ext>
              </a:extLst>
            </p:cNvPr>
            <p:cNvSpPr txBox="1"/>
            <p:nvPr/>
          </p:nvSpPr>
          <p:spPr>
            <a:xfrm>
              <a:off x="3901148" y="3241377"/>
              <a:ext cx="2084745" cy="34504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900" dirty="0" err="1">
                  <a:solidFill>
                    <a:schemeClr val="bg1"/>
                  </a:solidFill>
                </a:rPr>
                <a:t>Swipe</a:t>
              </a:r>
              <a:endParaRPr lang="de-DE" sz="9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803307A-61C1-E9B3-662E-F8F7C2B9110D}"/>
                </a:ext>
              </a:extLst>
            </p:cNvPr>
            <p:cNvSpPr/>
            <p:nvPr/>
          </p:nvSpPr>
          <p:spPr>
            <a:xfrm>
              <a:off x="4288239" y="4661216"/>
              <a:ext cx="1417235" cy="267567"/>
            </a:xfrm>
            <a:custGeom>
              <a:avLst/>
              <a:gdLst>
                <a:gd name="connsiteX0" fmla="*/ 1389305 w 2426459"/>
                <a:gd name="connsiteY0" fmla="*/ 458104 h 458104"/>
                <a:gd name="connsiteX1" fmla="*/ 932105 w 2426459"/>
                <a:gd name="connsiteY1" fmla="*/ 313324 h 458104"/>
                <a:gd name="connsiteX2" fmla="*/ 162485 w 2426459"/>
                <a:gd name="connsiteY2" fmla="*/ 39004 h 458104"/>
                <a:gd name="connsiteX3" fmla="*/ 40565 w 2426459"/>
                <a:gd name="connsiteY3" fmla="*/ 8524 h 458104"/>
                <a:gd name="connsiteX4" fmla="*/ 2465 w 2426459"/>
                <a:gd name="connsiteY4" fmla="*/ 904 h 458104"/>
                <a:gd name="connsiteX5" fmla="*/ 116765 w 2426459"/>
                <a:gd name="connsiteY5" fmla="*/ 31384 h 458104"/>
                <a:gd name="connsiteX6" fmla="*/ 505385 w 2426459"/>
                <a:gd name="connsiteY6" fmla="*/ 145684 h 458104"/>
                <a:gd name="connsiteX7" fmla="*/ 1564565 w 2426459"/>
                <a:gd name="connsiteY7" fmla="*/ 313324 h 458104"/>
                <a:gd name="connsiteX8" fmla="*/ 1899845 w 2426459"/>
                <a:gd name="connsiteY8" fmla="*/ 343804 h 458104"/>
                <a:gd name="connsiteX9" fmla="*/ 2418005 w 2426459"/>
                <a:gd name="connsiteY9" fmla="*/ 404764 h 458104"/>
                <a:gd name="connsiteX10" fmla="*/ 2425625 w 2426459"/>
                <a:gd name="connsiteY10" fmla="*/ 351424 h 458104"/>
                <a:gd name="connsiteX11" fmla="*/ 2326565 w 2426459"/>
                <a:gd name="connsiteY11" fmla="*/ 122824 h 458104"/>
                <a:gd name="connsiteX12" fmla="*/ 2273225 w 2426459"/>
                <a:gd name="connsiteY12" fmla="*/ 23764 h 4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6459" h="458104">
                  <a:moveTo>
                    <a:pt x="1389305" y="458104"/>
                  </a:moveTo>
                  <a:cubicBezTo>
                    <a:pt x="1093623" y="415864"/>
                    <a:pt x="1338085" y="464117"/>
                    <a:pt x="932105" y="313324"/>
                  </a:cubicBezTo>
                  <a:cubicBezTo>
                    <a:pt x="676798" y="218496"/>
                    <a:pt x="426702" y="105058"/>
                    <a:pt x="162485" y="39004"/>
                  </a:cubicBezTo>
                  <a:cubicBezTo>
                    <a:pt x="121845" y="28844"/>
                    <a:pt x="81642" y="16739"/>
                    <a:pt x="40565" y="8524"/>
                  </a:cubicBezTo>
                  <a:cubicBezTo>
                    <a:pt x="27865" y="5984"/>
                    <a:pt x="-9940" y="-2818"/>
                    <a:pt x="2465" y="904"/>
                  </a:cubicBezTo>
                  <a:cubicBezTo>
                    <a:pt x="40233" y="12235"/>
                    <a:pt x="78873" y="20476"/>
                    <a:pt x="116765" y="31384"/>
                  </a:cubicBezTo>
                  <a:cubicBezTo>
                    <a:pt x="246522" y="68738"/>
                    <a:pt x="373906" y="114935"/>
                    <a:pt x="505385" y="145684"/>
                  </a:cubicBezTo>
                  <a:cubicBezTo>
                    <a:pt x="908937" y="240063"/>
                    <a:pt x="1159140" y="269096"/>
                    <a:pt x="1564565" y="313324"/>
                  </a:cubicBezTo>
                  <a:cubicBezTo>
                    <a:pt x="1676124" y="325494"/>
                    <a:pt x="1788235" y="332112"/>
                    <a:pt x="1899845" y="343804"/>
                  </a:cubicBezTo>
                  <a:cubicBezTo>
                    <a:pt x="2255908" y="381106"/>
                    <a:pt x="2224855" y="377171"/>
                    <a:pt x="2418005" y="404764"/>
                  </a:cubicBezTo>
                  <a:cubicBezTo>
                    <a:pt x="2420545" y="386984"/>
                    <a:pt x="2429147" y="369036"/>
                    <a:pt x="2425625" y="351424"/>
                  </a:cubicBezTo>
                  <a:cubicBezTo>
                    <a:pt x="2417141" y="309002"/>
                    <a:pt x="2339531" y="147892"/>
                    <a:pt x="2326565" y="122824"/>
                  </a:cubicBezTo>
                  <a:cubicBezTo>
                    <a:pt x="2271945" y="17226"/>
                    <a:pt x="2273225" y="67532"/>
                    <a:pt x="2273225" y="23764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pic>
          <p:nvPicPr>
            <p:cNvPr id="11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3B7AACFE-CC33-2ABB-D247-E675C4117C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1752388" y="4423767"/>
              <a:ext cx="2084744" cy="83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9">
              <a:extLst>
                <a:ext uri="{FF2B5EF4-FFF2-40B4-BE49-F238E27FC236}">
                  <a16:creationId xmlns:a16="http://schemas.microsoft.com/office/drawing/2014/main" id="{779B6E7B-3649-2464-C24A-F83A68F97347}"/>
                </a:ext>
              </a:extLst>
            </p:cNvPr>
            <p:cNvSpPr txBox="1"/>
            <p:nvPr/>
          </p:nvSpPr>
          <p:spPr>
            <a:xfrm>
              <a:off x="1752388" y="3240700"/>
              <a:ext cx="2097660" cy="34504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900" dirty="0" err="1">
                  <a:solidFill>
                    <a:schemeClr val="bg1"/>
                  </a:solidFill>
                </a:rPr>
                <a:t>No</a:t>
              </a:r>
              <a:r>
                <a:rPr lang="de-DE" sz="900" dirty="0">
                  <a:solidFill>
                    <a:schemeClr val="bg1"/>
                  </a:solidFill>
                </a:rPr>
                <a:t> </a:t>
              </a:r>
              <a:r>
                <a:rPr lang="de-DE" sz="900" dirty="0" err="1">
                  <a:solidFill>
                    <a:schemeClr val="bg1"/>
                  </a:solidFill>
                </a:rPr>
                <a:t>Swipe</a:t>
              </a:r>
              <a:endParaRPr lang="de-DE" sz="900" dirty="0">
                <a:solidFill>
                  <a:schemeClr val="bg1"/>
                </a:solidFill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E5329841-4F68-34B3-1DAD-F6987DA5C8D0}"/>
                </a:ext>
              </a:extLst>
            </p:cNvPr>
            <p:cNvSpPr/>
            <p:nvPr/>
          </p:nvSpPr>
          <p:spPr>
            <a:xfrm>
              <a:off x="2899195" y="4758205"/>
              <a:ext cx="194850" cy="194850"/>
            </a:xfrm>
            <a:prstGeom prst="ellipse">
              <a:avLst/>
            </a:prstGeom>
            <a:solidFill>
              <a:srgbClr val="385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/>
            </a:p>
          </p:txBody>
        </p:sp>
        <p:pic>
          <p:nvPicPr>
            <p:cNvPr id="14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3056E115-9461-21A4-BF89-4D5E28B9EF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3901149" y="3565240"/>
              <a:ext cx="2086901" cy="83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7E1FC179-2B66-EED4-E561-0B5EDAEE20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1765305" y="3562244"/>
              <a:ext cx="2084744" cy="83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feld 9">
              <a:extLst>
                <a:ext uri="{FF2B5EF4-FFF2-40B4-BE49-F238E27FC236}">
                  <a16:creationId xmlns:a16="http://schemas.microsoft.com/office/drawing/2014/main" id="{BEDCBFCD-93E7-93A9-11DE-30888F8480D8}"/>
                </a:ext>
              </a:extLst>
            </p:cNvPr>
            <p:cNvSpPr txBox="1"/>
            <p:nvPr/>
          </p:nvSpPr>
          <p:spPr>
            <a:xfrm>
              <a:off x="695325" y="3565767"/>
              <a:ext cx="1018093" cy="8384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 err="1">
                  <a:solidFill>
                    <a:schemeClr val="bg1"/>
                  </a:solidFill>
                </a:rPr>
                <a:t>No</a:t>
              </a:r>
              <a:r>
                <a:rPr lang="de-DE" sz="900" dirty="0">
                  <a:solidFill>
                    <a:schemeClr val="bg1"/>
                  </a:solidFill>
                </a:rPr>
                <a:t> Visual Feedback</a:t>
              </a:r>
            </a:p>
          </p:txBody>
        </p:sp>
        <p:sp>
          <p:nvSpPr>
            <p:cNvPr id="20" name="Textfeld 9">
              <a:extLst>
                <a:ext uri="{FF2B5EF4-FFF2-40B4-BE49-F238E27FC236}">
                  <a16:creationId xmlns:a16="http://schemas.microsoft.com/office/drawing/2014/main" id="{CA71944F-C42E-65CF-197D-358D6E289A7C}"/>
                </a:ext>
              </a:extLst>
            </p:cNvPr>
            <p:cNvSpPr txBox="1"/>
            <p:nvPr/>
          </p:nvSpPr>
          <p:spPr>
            <a:xfrm>
              <a:off x="695325" y="4427290"/>
              <a:ext cx="1018093" cy="8384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 err="1">
                  <a:solidFill>
                    <a:schemeClr val="bg1"/>
                  </a:solidFill>
                </a:rPr>
                <a:t>With</a:t>
              </a:r>
              <a:r>
                <a:rPr lang="de-DE" sz="900" dirty="0">
                  <a:solidFill>
                    <a:schemeClr val="bg1"/>
                  </a:solidFill>
                </a:rPr>
                <a:t> Visual Feedback</a:t>
              </a:r>
            </a:p>
          </p:txBody>
        </p:sp>
        <p:sp>
          <p:nvSpPr>
            <p:cNvPr id="27" name="Textfeld 9">
              <a:extLst>
                <a:ext uri="{FF2B5EF4-FFF2-40B4-BE49-F238E27FC236}">
                  <a16:creationId xmlns:a16="http://schemas.microsoft.com/office/drawing/2014/main" id="{ED3A4B09-5905-A2B9-1525-07CEAD1A2171}"/>
                </a:ext>
              </a:extLst>
            </p:cNvPr>
            <p:cNvSpPr txBox="1"/>
            <p:nvPr/>
          </p:nvSpPr>
          <p:spPr>
            <a:xfrm>
              <a:off x="1758846" y="2866644"/>
              <a:ext cx="4229204" cy="34504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err="1">
                  <a:solidFill>
                    <a:schemeClr val="bg1"/>
                  </a:solidFill>
                </a:rPr>
                <a:t>No</a:t>
              </a:r>
              <a:r>
                <a:rPr lang="de-DE" sz="900" dirty="0">
                  <a:solidFill>
                    <a:schemeClr val="bg1"/>
                  </a:solidFill>
                </a:rPr>
                <a:t> </a:t>
              </a:r>
              <a:r>
                <a:rPr lang="de-DE" sz="900" dirty="0" err="1">
                  <a:solidFill>
                    <a:schemeClr val="bg1"/>
                  </a:solidFill>
                </a:rPr>
                <a:t>Tactile</a:t>
              </a:r>
              <a:r>
                <a:rPr lang="de-DE" sz="900" dirty="0">
                  <a:solidFill>
                    <a:schemeClr val="bg1"/>
                  </a:solidFill>
                </a:rPr>
                <a:t> Feedback</a:t>
              </a:r>
            </a:p>
          </p:txBody>
        </p:sp>
        <p:pic>
          <p:nvPicPr>
            <p:cNvPr id="28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8B6CA109-6A32-AA47-88AB-5DAE139156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9396854" y="4422899"/>
              <a:ext cx="2086901" cy="83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feld 9">
              <a:extLst>
                <a:ext uri="{FF2B5EF4-FFF2-40B4-BE49-F238E27FC236}">
                  <a16:creationId xmlns:a16="http://schemas.microsoft.com/office/drawing/2014/main" id="{F5DB4BFB-15D4-3652-73DE-CD8DB1CC7554}"/>
                </a:ext>
              </a:extLst>
            </p:cNvPr>
            <p:cNvSpPr txBox="1"/>
            <p:nvPr/>
          </p:nvSpPr>
          <p:spPr>
            <a:xfrm>
              <a:off x="9409770" y="3237514"/>
              <a:ext cx="2084745" cy="34504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900" dirty="0" err="1">
                  <a:solidFill>
                    <a:schemeClr val="bg1"/>
                  </a:solidFill>
                </a:rPr>
                <a:t>Swipe</a:t>
              </a:r>
              <a:endParaRPr lang="de-DE" sz="900" dirty="0">
                <a:solidFill>
                  <a:schemeClr val="bg1"/>
                </a:solidFill>
              </a:endParaRPr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D55ED1C6-3D60-CB27-3822-A65635609A87}"/>
                </a:ext>
              </a:extLst>
            </p:cNvPr>
            <p:cNvSpPr/>
            <p:nvPr/>
          </p:nvSpPr>
          <p:spPr>
            <a:xfrm>
              <a:off x="9796862" y="4657353"/>
              <a:ext cx="1417235" cy="267567"/>
            </a:xfrm>
            <a:custGeom>
              <a:avLst/>
              <a:gdLst>
                <a:gd name="connsiteX0" fmla="*/ 1389305 w 2426459"/>
                <a:gd name="connsiteY0" fmla="*/ 458104 h 458104"/>
                <a:gd name="connsiteX1" fmla="*/ 932105 w 2426459"/>
                <a:gd name="connsiteY1" fmla="*/ 313324 h 458104"/>
                <a:gd name="connsiteX2" fmla="*/ 162485 w 2426459"/>
                <a:gd name="connsiteY2" fmla="*/ 39004 h 458104"/>
                <a:gd name="connsiteX3" fmla="*/ 40565 w 2426459"/>
                <a:gd name="connsiteY3" fmla="*/ 8524 h 458104"/>
                <a:gd name="connsiteX4" fmla="*/ 2465 w 2426459"/>
                <a:gd name="connsiteY4" fmla="*/ 904 h 458104"/>
                <a:gd name="connsiteX5" fmla="*/ 116765 w 2426459"/>
                <a:gd name="connsiteY5" fmla="*/ 31384 h 458104"/>
                <a:gd name="connsiteX6" fmla="*/ 505385 w 2426459"/>
                <a:gd name="connsiteY6" fmla="*/ 145684 h 458104"/>
                <a:gd name="connsiteX7" fmla="*/ 1564565 w 2426459"/>
                <a:gd name="connsiteY7" fmla="*/ 313324 h 458104"/>
                <a:gd name="connsiteX8" fmla="*/ 1899845 w 2426459"/>
                <a:gd name="connsiteY8" fmla="*/ 343804 h 458104"/>
                <a:gd name="connsiteX9" fmla="*/ 2418005 w 2426459"/>
                <a:gd name="connsiteY9" fmla="*/ 404764 h 458104"/>
                <a:gd name="connsiteX10" fmla="*/ 2425625 w 2426459"/>
                <a:gd name="connsiteY10" fmla="*/ 351424 h 458104"/>
                <a:gd name="connsiteX11" fmla="*/ 2326565 w 2426459"/>
                <a:gd name="connsiteY11" fmla="*/ 122824 h 458104"/>
                <a:gd name="connsiteX12" fmla="*/ 2273225 w 2426459"/>
                <a:gd name="connsiteY12" fmla="*/ 23764 h 45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6459" h="458104">
                  <a:moveTo>
                    <a:pt x="1389305" y="458104"/>
                  </a:moveTo>
                  <a:cubicBezTo>
                    <a:pt x="1093623" y="415864"/>
                    <a:pt x="1338085" y="464117"/>
                    <a:pt x="932105" y="313324"/>
                  </a:cubicBezTo>
                  <a:cubicBezTo>
                    <a:pt x="676798" y="218496"/>
                    <a:pt x="426702" y="105058"/>
                    <a:pt x="162485" y="39004"/>
                  </a:cubicBezTo>
                  <a:cubicBezTo>
                    <a:pt x="121845" y="28844"/>
                    <a:pt x="81642" y="16739"/>
                    <a:pt x="40565" y="8524"/>
                  </a:cubicBezTo>
                  <a:cubicBezTo>
                    <a:pt x="27865" y="5984"/>
                    <a:pt x="-9940" y="-2818"/>
                    <a:pt x="2465" y="904"/>
                  </a:cubicBezTo>
                  <a:cubicBezTo>
                    <a:pt x="40233" y="12235"/>
                    <a:pt x="78873" y="20476"/>
                    <a:pt x="116765" y="31384"/>
                  </a:cubicBezTo>
                  <a:cubicBezTo>
                    <a:pt x="246522" y="68738"/>
                    <a:pt x="373906" y="114935"/>
                    <a:pt x="505385" y="145684"/>
                  </a:cubicBezTo>
                  <a:cubicBezTo>
                    <a:pt x="908937" y="240063"/>
                    <a:pt x="1159140" y="269096"/>
                    <a:pt x="1564565" y="313324"/>
                  </a:cubicBezTo>
                  <a:cubicBezTo>
                    <a:pt x="1676124" y="325494"/>
                    <a:pt x="1788235" y="332112"/>
                    <a:pt x="1899845" y="343804"/>
                  </a:cubicBezTo>
                  <a:cubicBezTo>
                    <a:pt x="2255908" y="381106"/>
                    <a:pt x="2224855" y="377171"/>
                    <a:pt x="2418005" y="404764"/>
                  </a:cubicBezTo>
                  <a:cubicBezTo>
                    <a:pt x="2420545" y="386984"/>
                    <a:pt x="2429147" y="369036"/>
                    <a:pt x="2425625" y="351424"/>
                  </a:cubicBezTo>
                  <a:cubicBezTo>
                    <a:pt x="2417141" y="309002"/>
                    <a:pt x="2339531" y="147892"/>
                    <a:pt x="2326565" y="122824"/>
                  </a:cubicBezTo>
                  <a:cubicBezTo>
                    <a:pt x="2271945" y="17226"/>
                    <a:pt x="2273225" y="67532"/>
                    <a:pt x="2273225" y="23764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/>
            </a:p>
          </p:txBody>
        </p:sp>
        <p:pic>
          <p:nvPicPr>
            <p:cNvPr id="31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A8D27F14-A1BD-76A9-1747-377737C647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7261011" y="4419904"/>
              <a:ext cx="2084744" cy="83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feld 9">
              <a:extLst>
                <a:ext uri="{FF2B5EF4-FFF2-40B4-BE49-F238E27FC236}">
                  <a16:creationId xmlns:a16="http://schemas.microsoft.com/office/drawing/2014/main" id="{0E349EB9-79AF-4A0D-B48C-ABC317590647}"/>
                </a:ext>
              </a:extLst>
            </p:cNvPr>
            <p:cNvSpPr txBox="1"/>
            <p:nvPr/>
          </p:nvSpPr>
          <p:spPr>
            <a:xfrm>
              <a:off x="7261011" y="3236837"/>
              <a:ext cx="2097660" cy="34504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de-DE" sz="900" dirty="0" err="1">
                  <a:solidFill>
                    <a:schemeClr val="bg1"/>
                  </a:solidFill>
                </a:rPr>
                <a:t>No</a:t>
              </a:r>
              <a:r>
                <a:rPr lang="de-DE" sz="900" dirty="0">
                  <a:solidFill>
                    <a:schemeClr val="bg1"/>
                  </a:solidFill>
                </a:rPr>
                <a:t> </a:t>
              </a:r>
              <a:r>
                <a:rPr lang="de-DE" sz="900" dirty="0" err="1">
                  <a:solidFill>
                    <a:schemeClr val="bg1"/>
                  </a:solidFill>
                </a:rPr>
                <a:t>Swipe</a:t>
              </a:r>
              <a:endParaRPr lang="de-DE" sz="900" dirty="0">
                <a:solidFill>
                  <a:schemeClr val="bg1"/>
                </a:solidFill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ABC7C257-9518-E7F8-26E7-CF09241C99E1}"/>
                </a:ext>
              </a:extLst>
            </p:cNvPr>
            <p:cNvSpPr/>
            <p:nvPr/>
          </p:nvSpPr>
          <p:spPr>
            <a:xfrm>
              <a:off x="8407818" y="4754342"/>
              <a:ext cx="194850" cy="194850"/>
            </a:xfrm>
            <a:prstGeom prst="ellipse">
              <a:avLst/>
            </a:prstGeom>
            <a:solidFill>
              <a:srgbClr val="385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/>
            </a:p>
          </p:txBody>
        </p:sp>
        <p:pic>
          <p:nvPicPr>
            <p:cNvPr id="44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EA704024-430E-D25F-6A02-73F817BE69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9409772" y="3561377"/>
              <a:ext cx="2086901" cy="83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Onscreen keyboards - Selection and input - Components - Human Interface  Guidelines - Design - Apple Developer">
              <a:extLst>
                <a:ext uri="{FF2B5EF4-FFF2-40B4-BE49-F238E27FC236}">
                  <a16:creationId xmlns:a16="http://schemas.microsoft.com/office/drawing/2014/main" id="{B6DA7D23-D00F-9592-735E-B2BC8374B3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36" b="29146"/>
            <a:stretch/>
          </p:blipFill>
          <p:spPr bwMode="auto">
            <a:xfrm>
              <a:off x="7273928" y="3558381"/>
              <a:ext cx="2084744" cy="83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feld 9">
              <a:extLst>
                <a:ext uri="{FF2B5EF4-FFF2-40B4-BE49-F238E27FC236}">
                  <a16:creationId xmlns:a16="http://schemas.microsoft.com/office/drawing/2014/main" id="{1018BB56-85B9-E2D1-CED3-19DB0B460978}"/>
                </a:ext>
              </a:extLst>
            </p:cNvPr>
            <p:cNvSpPr txBox="1"/>
            <p:nvPr/>
          </p:nvSpPr>
          <p:spPr>
            <a:xfrm>
              <a:off x="6203948" y="3561904"/>
              <a:ext cx="1018093" cy="8384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 err="1">
                  <a:solidFill>
                    <a:schemeClr val="bg1"/>
                  </a:solidFill>
                </a:rPr>
                <a:t>No</a:t>
              </a:r>
              <a:r>
                <a:rPr lang="de-DE" sz="900" dirty="0">
                  <a:solidFill>
                    <a:schemeClr val="bg1"/>
                  </a:solidFill>
                </a:rPr>
                <a:t> Visual Feedback</a:t>
              </a:r>
            </a:p>
          </p:txBody>
        </p:sp>
        <p:sp>
          <p:nvSpPr>
            <p:cNvPr id="47" name="Textfeld 9">
              <a:extLst>
                <a:ext uri="{FF2B5EF4-FFF2-40B4-BE49-F238E27FC236}">
                  <a16:creationId xmlns:a16="http://schemas.microsoft.com/office/drawing/2014/main" id="{FB1BEAF9-27A6-3D6D-F130-030BC1306C87}"/>
                </a:ext>
              </a:extLst>
            </p:cNvPr>
            <p:cNvSpPr txBox="1"/>
            <p:nvPr/>
          </p:nvSpPr>
          <p:spPr>
            <a:xfrm>
              <a:off x="6203948" y="4423427"/>
              <a:ext cx="1018093" cy="83842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 err="1">
                  <a:solidFill>
                    <a:schemeClr val="bg1"/>
                  </a:solidFill>
                </a:rPr>
                <a:t>With</a:t>
              </a:r>
              <a:r>
                <a:rPr lang="de-DE" sz="900" dirty="0">
                  <a:solidFill>
                    <a:schemeClr val="bg1"/>
                  </a:solidFill>
                </a:rPr>
                <a:t> Visual Feedback</a:t>
              </a:r>
            </a:p>
          </p:txBody>
        </p:sp>
        <p:sp>
          <p:nvSpPr>
            <p:cNvPr id="48" name="Textfeld 9">
              <a:extLst>
                <a:ext uri="{FF2B5EF4-FFF2-40B4-BE49-F238E27FC236}">
                  <a16:creationId xmlns:a16="http://schemas.microsoft.com/office/drawing/2014/main" id="{E4323561-C047-BF8E-94FA-E4496B834678}"/>
                </a:ext>
              </a:extLst>
            </p:cNvPr>
            <p:cNvSpPr txBox="1"/>
            <p:nvPr/>
          </p:nvSpPr>
          <p:spPr>
            <a:xfrm>
              <a:off x="7261011" y="2866643"/>
              <a:ext cx="4229204" cy="34504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err="1">
                  <a:solidFill>
                    <a:schemeClr val="bg1"/>
                  </a:solidFill>
                </a:rPr>
                <a:t>With</a:t>
              </a:r>
              <a:r>
                <a:rPr lang="de-DE" sz="900" dirty="0">
                  <a:solidFill>
                    <a:schemeClr val="bg1"/>
                  </a:solidFill>
                </a:rPr>
                <a:t> </a:t>
              </a:r>
              <a:r>
                <a:rPr lang="de-DE" sz="900" dirty="0" err="1">
                  <a:solidFill>
                    <a:schemeClr val="bg1"/>
                  </a:solidFill>
                </a:rPr>
                <a:t>Tactile</a:t>
              </a:r>
              <a:r>
                <a:rPr lang="de-DE" sz="900" dirty="0">
                  <a:solidFill>
                    <a:schemeClr val="bg1"/>
                  </a:solidFill>
                </a:rPr>
                <a:t> Feedback</a:t>
              </a:r>
            </a:p>
          </p:txBody>
        </p:sp>
        <p:pic>
          <p:nvPicPr>
            <p:cNvPr id="49" name="Grafik 48" descr="Telefon-Vibration mit einfarbiger Füllung">
              <a:extLst>
                <a:ext uri="{FF2B5EF4-FFF2-40B4-BE49-F238E27FC236}">
                  <a16:creationId xmlns:a16="http://schemas.microsoft.com/office/drawing/2014/main" id="{90F860D2-1C69-56E2-2C88-A693E3BEF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15182" y="3923609"/>
              <a:ext cx="594589" cy="594590"/>
            </a:xfrm>
            <a:prstGeom prst="rect">
              <a:avLst/>
            </a:prstGeom>
          </p:spPr>
        </p:pic>
        <p:pic>
          <p:nvPicPr>
            <p:cNvPr id="50" name="Grafik 49" descr="Telefon-Vibration mit einfarbiger Füllung">
              <a:extLst>
                <a:ext uri="{FF2B5EF4-FFF2-40B4-BE49-F238E27FC236}">
                  <a16:creationId xmlns:a16="http://schemas.microsoft.com/office/drawing/2014/main" id="{D01D3463-3B76-0A46-05D0-89DDF5EF5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16494" y="3977592"/>
              <a:ext cx="594589" cy="594590"/>
            </a:xfrm>
            <a:prstGeom prst="rect">
              <a:avLst/>
            </a:prstGeom>
          </p:spPr>
        </p:pic>
        <p:pic>
          <p:nvPicPr>
            <p:cNvPr id="51" name="Grafik 50" descr="Telefon-Vibration mit einfarbiger Füllung">
              <a:extLst>
                <a:ext uri="{FF2B5EF4-FFF2-40B4-BE49-F238E27FC236}">
                  <a16:creationId xmlns:a16="http://schemas.microsoft.com/office/drawing/2014/main" id="{0DA57838-D92E-FE4F-84A5-F9FECEE83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76715" y="4923670"/>
              <a:ext cx="594589" cy="594590"/>
            </a:xfrm>
            <a:prstGeom prst="rect">
              <a:avLst/>
            </a:prstGeom>
          </p:spPr>
        </p:pic>
        <p:pic>
          <p:nvPicPr>
            <p:cNvPr id="52" name="Grafik 51" descr="Telefon-Vibration mit einfarbiger Füllung">
              <a:extLst>
                <a:ext uri="{FF2B5EF4-FFF2-40B4-BE49-F238E27FC236}">
                  <a16:creationId xmlns:a16="http://schemas.microsoft.com/office/drawing/2014/main" id="{4B7C560C-553D-EBF8-F6F6-46E969194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76133" y="5005794"/>
              <a:ext cx="594589" cy="594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22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4" grpId="0" animBg="1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DF495-E47C-8847-B71D-E3FA6AB1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Qualitative </a:t>
            </a:r>
            <a:r>
              <a:rPr lang="de-DE" dirty="0" err="1"/>
              <a:t>or</a:t>
            </a:r>
            <a:r>
              <a:rPr lang="de-DE" dirty="0"/>
              <a:t> Quantitative Method?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1B840D-99DF-7F4C-3DA9-B531ABF2D9F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815228-9A90-1609-31D6-60A84C4AF23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6A3397-0F3B-8455-F470-4B0F6A48D1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EDD46E-2D2B-2001-073F-24E3931DF5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006BCFA6-2BA2-1B2C-6368-F3FA88C56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741864"/>
              </p:ext>
            </p:extLst>
          </p:nvPr>
        </p:nvGraphicFramePr>
        <p:xfrm>
          <a:off x="695325" y="1449387"/>
          <a:ext cx="10801350" cy="464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552">
                  <a:extLst>
                    <a:ext uri="{9D8B030D-6E8A-4147-A177-3AD203B41FA5}">
                      <a16:colId xmlns:a16="http://schemas.microsoft.com/office/drawing/2014/main" val="3290599610"/>
                    </a:ext>
                  </a:extLst>
                </a:gridCol>
                <a:gridCol w="4328399">
                  <a:extLst>
                    <a:ext uri="{9D8B030D-6E8A-4147-A177-3AD203B41FA5}">
                      <a16:colId xmlns:a16="http://schemas.microsoft.com/office/drawing/2014/main" val="1447298974"/>
                    </a:ext>
                  </a:extLst>
                </a:gridCol>
                <a:gridCol w="4328399">
                  <a:extLst>
                    <a:ext uri="{9D8B030D-6E8A-4147-A177-3AD203B41FA5}">
                      <a16:colId xmlns:a16="http://schemas.microsoft.com/office/drawing/2014/main" val="3384213666"/>
                    </a:ext>
                  </a:extLst>
                </a:gridCol>
              </a:tblGrid>
              <a:tr h="388764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What?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Quantitative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de-DE" sz="1600" dirty="0"/>
                        <a:t>Qualitative</a:t>
                      </a:r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079855"/>
                  </a:ext>
                </a:extLst>
              </a:tr>
              <a:tr h="777527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When</a:t>
                      </a: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To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confirm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hypothesis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using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a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objectively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or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subjective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measure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Complex contexts, when little is known about the underlying mechanisms.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669760"/>
                  </a:ext>
                </a:extLst>
              </a:tr>
              <a:tr h="1004306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General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Procedure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400" dirty="0"/>
                        <a:t>Selection of the quantitative methods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400" dirty="0"/>
                        <a:t>Invitation of representative population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400" dirty="0"/>
                        <a:t>Measurements in a controlled experiment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400" dirty="0"/>
                        <a:t>Statistical analysis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400" dirty="0"/>
                        <a:t>Selection of the qualitative methods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400" dirty="0"/>
                        <a:t>Selection of people (e.g., experts and/or users)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400" dirty="0"/>
                        <a:t>Data collection of feedback and/or observation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sz="1400" dirty="0"/>
                        <a:t>Transcription, translation, analysis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3204171"/>
                  </a:ext>
                </a:extLst>
              </a:tr>
              <a:tr h="356367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Data Analysis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Statistical (numerical data)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400" dirty="0"/>
                        <a:t>Interpretative (non-numerical data)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2037854"/>
                  </a:ext>
                </a:extLst>
              </a:tr>
              <a:tr h="544197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Method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Examples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Controlled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, A-B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testing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Semi-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structured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interview,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group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interviews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focus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groups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),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field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survey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observation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, 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7276324"/>
                  </a:ext>
                </a:extLst>
              </a:tr>
              <a:tr h="79475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Advantages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Confirmation of important assumptions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Objective, unbiased data and evaluation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Standardized procedures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Generation of new knowledge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Small sample is often sufficient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Subjective, detailed, in-depth insights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9852431"/>
                  </a:ext>
                </a:extLst>
              </a:tr>
              <a:tr h="777527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Disadvantages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Needs larger samples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deeper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insights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into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causes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inconclusive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biased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by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participant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researcher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Needs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interpretation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by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researcher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Researchers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tend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quantify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feedback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5503643"/>
                  </a:ext>
                </a:extLst>
              </a:tr>
            </a:tbl>
          </a:graphicData>
        </a:graphic>
      </p:graphicFrame>
      <p:sp>
        <p:nvSpPr>
          <p:cNvPr id="8" name="Textfeld 9">
            <a:extLst>
              <a:ext uri="{FF2B5EF4-FFF2-40B4-BE49-F238E27FC236}">
                <a16:creationId xmlns:a16="http://schemas.microsoft.com/office/drawing/2014/main" id="{5CD63F67-9C10-7202-3B36-8754DA528754}"/>
              </a:ext>
            </a:extLst>
          </p:cNvPr>
          <p:cNvSpPr txBox="1"/>
          <p:nvPr/>
        </p:nvSpPr>
        <p:spPr>
          <a:xfrm rot="21120498">
            <a:off x="9420579" y="6081431"/>
            <a:ext cx="2756995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</a:rPr>
              <a:t>We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often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need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both</a:t>
            </a:r>
            <a:r>
              <a:rPr lang="de-DE" sz="20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52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2534387-918D-7CAF-E3A8-8695CE53D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there independent or dependent variables in qualitative research?</a:t>
            </a:r>
          </a:p>
          <a:p>
            <a:r>
              <a:rPr lang="en-US" dirty="0"/>
              <a:t>Do we need a Balanced Latin Square in qualitative research?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B5601F5-6B37-3A70-82EE-81949DCC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Question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BCA861-2726-E1EC-6ECA-B92184EDF43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180FB8-4E34-A359-B5AD-4BBC29638AA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B4D98C3-94D6-9238-6A7C-CBE10653D3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751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2E872AA3-4A63-6C87-AF82-3E591B6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IVs and DVs in Qualitative Studies?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90C3B7-E23F-204A-1F0A-EA5F82FCB03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AADC98-0B3D-CF8C-663C-EA8F25BD2DE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817C3BE-D62D-DA7B-E3D5-9AB1DF2B12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AFD49B-B50F-4E5F-CF3F-C87BAAC0D96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While </a:t>
            </a:r>
            <a:r>
              <a:rPr lang="en-US" b="1" dirty="0">
                <a:solidFill>
                  <a:schemeClr val="accent1"/>
                </a:solidFill>
              </a:rPr>
              <a:t>quantitative research </a:t>
            </a:r>
            <a:r>
              <a:rPr lang="en-US" dirty="0"/>
              <a:t>aim to understand the </a:t>
            </a:r>
            <a:r>
              <a:rPr lang="en-US" b="1" dirty="0">
                <a:solidFill>
                  <a:schemeClr val="accent1"/>
                </a:solidFill>
              </a:rPr>
              <a:t>cause-and-effect relationship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qualitative studies </a:t>
            </a:r>
            <a:r>
              <a:rPr lang="en-US" dirty="0"/>
              <a:t>aim to understand more </a:t>
            </a:r>
            <a:r>
              <a:rPr lang="en-US" b="1" dirty="0">
                <a:solidFill>
                  <a:schemeClr val="accent1"/>
                </a:solidFill>
              </a:rPr>
              <a:t>complex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mechanisms behind</a:t>
            </a:r>
          </a:p>
          <a:p>
            <a:pPr lvl="1"/>
            <a:r>
              <a:rPr lang="en-US" dirty="0" err="1"/>
              <a:t>Consquently</a:t>
            </a:r>
            <a:r>
              <a:rPr lang="en-US" dirty="0"/>
              <a:t>, the </a:t>
            </a:r>
            <a:r>
              <a:rPr lang="en-US" b="1" dirty="0">
                <a:solidFill>
                  <a:schemeClr val="accent1"/>
                </a:solidFill>
              </a:rPr>
              <a:t>concept of IV and DV does not apply in the same manner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Qualitative research is not driven by hypotheses </a:t>
            </a:r>
            <a:r>
              <a:rPr lang="en-US" dirty="0"/>
              <a:t>and focuses on exploring and </a:t>
            </a:r>
            <a:r>
              <a:rPr lang="en-US" b="1" dirty="0">
                <a:solidFill>
                  <a:schemeClr val="accent1"/>
                </a:solidFill>
              </a:rPr>
              <a:t>open-ended results </a:t>
            </a:r>
            <a:r>
              <a:rPr lang="en-US" dirty="0"/>
              <a:t>gained by the collected </a:t>
            </a:r>
            <a:r>
              <a:rPr lang="en-US" b="1" dirty="0">
                <a:solidFill>
                  <a:schemeClr val="accent1"/>
                </a:solidFill>
              </a:rPr>
              <a:t>feedback or observations</a:t>
            </a:r>
          </a:p>
          <a:p>
            <a:r>
              <a:rPr lang="en-US" b="1" dirty="0">
                <a:solidFill>
                  <a:schemeClr val="accent1"/>
                </a:solidFill>
              </a:rPr>
              <a:t>Independent variables </a:t>
            </a:r>
            <a:r>
              <a:rPr lang="en-US" dirty="0"/>
              <a:t>in qualitative research can be considered as the factor or</a:t>
            </a:r>
            <a:r>
              <a:rPr lang="en-US" b="1" dirty="0">
                <a:solidFill>
                  <a:schemeClr val="accent1"/>
                </a:solidFill>
              </a:rPr>
              <a:t> “subject of the investigation”</a:t>
            </a:r>
          </a:p>
          <a:p>
            <a:pPr lvl="1"/>
            <a:r>
              <a:rPr lang="en-US" dirty="0"/>
              <a:t>The order of “discussion stimuli” should be counterbalanced, too (see: “How to conduct a user study”)</a:t>
            </a:r>
          </a:p>
          <a:p>
            <a:r>
              <a:rPr lang="en-US" b="1" dirty="0">
                <a:solidFill>
                  <a:schemeClr val="accent1"/>
                </a:solidFill>
              </a:rPr>
              <a:t>Dependent variables </a:t>
            </a:r>
            <a:r>
              <a:rPr lang="en-US" dirty="0"/>
              <a:t>in qualitative research can be considered as the </a:t>
            </a:r>
            <a:r>
              <a:rPr lang="en-US" b="1" dirty="0">
                <a:solidFill>
                  <a:schemeClr val="accent1"/>
                </a:solidFill>
              </a:rPr>
              <a:t>analyzed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“outcome”, “feedback”, </a:t>
            </a:r>
            <a:r>
              <a:rPr lang="en-US" dirty="0"/>
              <a:t>or</a:t>
            </a:r>
            <a:r>
              <a:rPr lang="en-US" b="1" dirty="0">
                <a:solidFill>
                  <a:schemeClr val="accent1"/>
                </a:solidFill>
              </a:rPr>
              <a:t> “responses” </a:t>
            </a:r>
            <a:r>
              <a:rPr lang="en-US" dirty="0"/>
              <a:t>from the participants</a:t>
            </a:r>
          </a:p>
          <a:p>
            <a:pPr lvl="1"/>
            <a:r>
              <a:rPr lang="de-DE" dirty="0" err="1"/>
              <a:t>Results</a:t>
            </a:r>
            <a:r>
              <a:rPr lang="de-DE" dirty="0"/>
              <a:t> = DVs in quantitative </a:t>
            </a:r>
            <a:r>
              <a:rPr lang="de-DE" dirty="0" err="1"/>
              <a:t>studies</a:t>
            </a:r>
            <a:r>
              <a:rPr lang="de-DE" dirty="0"/>
              <a:t> = </a:t>
            </a:r>
            <a:r>
              <a:rPr lang="en-US" dirty="0"/>
              <a:t>feedback or observations in qualitative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363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9730F8-D0FD-906F-0145-BE6A6714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Quantiative</a:t>
            </a:r>
            <a:r>
              <a:rPr lang="de-DE" dirty="0"/>
              <a:t> and Qualitative („Mixed“) Methods: </a:t>
            </a:r>
            <a:r>
              <a:rPr lang="de-DE" dirty="0" err="1"/>
              <a:t>Example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4434DFA-F62A-F6CC-60CC-C60464CA8A5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4867AD-FBCA-2E37-FF21-A35A816FAE6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15C890-287A-F2D7-0A85-2D97086930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318232-2213-5ACD-1850-6F93AEBBA8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Let’s assume:</a:t>
            </a:r>
          </a:p>
          <a:p>
            <a:pPr lvl="1"/>
            <a:r>
              <a:rPr lang="en-US" sz="2200" b="1" dirty="0">
                <a:solidFill>
                  <a:schemeClr val="accent6"/>
                </a:solidFill>
              </a:rPr>
              <a:t>H1a: </a:t>
            </a:r>
            <a:r>
              <a:rPr lang="de-DE" sz="2200" dirty="0">
                <a:solidFill>
                  <a:schemeClr val="accent6"/>
                </a:solidFill>
              </a:rPr>
              <a:t>„</a:t>
            </a:r>
            <a:r>
              <a:rPr lang="en-US" sz="2200" dirty="0">
                <a:solidFill>
                  <a:schemeClr val="accent6"/>
                </a:solidFill>
              </a:rPr>
              <a:t>Typing using Swipe improves the WPM on a touch display of smartphone.</a:t>
            </a:r>
            <a:r>
              <a:rPr lang="de-DE" sz="2200" dirty="0">
                <a:solidFill>
                  <a:schemeClr val="accent6"/>
                </a:solidFill>
              </a:rPr>
              <a:t>“ </a:t>
            </a:r>
          </a:p>
          <a:p>
            <a:pPr marL="556038" lvl="2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chemeClr val="accent1"/>
                </a:solidFill>
              </a:rPr>
              <a:t> H1a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confirmed</a:t>
            </a:r>
            <a:endParaRPr lang="de-DE" sz="2000" b="1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lvl="1"/>
            <a:r>
              <a:rPr lang="en-US" sz="2200" b="1" dirty="0">
                <a:solidFill>
                  <a:schemeClr val="accent6"/>
                </a:solidFill>
              </a:rPr>
              <a:t>H1b: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de-DE" sz="2200" dirty="0">
                <a:solidFill>
                  <a:schemeClr val="accent6"/>
                </a:solidFill>
              </a:rPr>
              <a:t>„</a:t>
            </a:r>
            <a:r>
              <a:rPr lang="en-US" sz="2200" dirty="0">
                <a:solidFill>
                  <a:schemeClr val="accent6"/>
                </a:solidFill>
              </a:rPr>
              <a:t>Typing using Swipe decreases the SUS score on a touch display of smartphone.</a:t>
            </a:r>
            <a:r>
              <a:rPr lang="de-DE" sz="2200" dirty="0">
                <a:solidFill>
                  <a:schemeClr val="accent6"/>
                </a:solidFill>
              </a:rPr>
              <a:t>“</a:t>
            </a:r>
          </a:p>
          <a:p>
            <a:pPr marL="556038" lvl="2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FF0000"/>
                </a:solidFill>
              </a:rPr>
              <a:t>H1b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not </a:t>
            </a:r>
            <a:r>
              <a:rPr lang="de-DE" sz="2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confirmed</a:t>
            </a:r>
            <a:r>
              <a:rPr lang="de-DE" sz="20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>
                <a:solidFill>
                  <a:srgbClr val="FF0000"/>
                </a:solidFill>
                <a:sym typeface="Wingdings" panose="05000000000000000000" pitchFamily="2" charset="2"/>
              </a:rPr>
              <a:t>The SUS score </a:t>
            </a:r>
            <a:r>
              <a:rPr lang="de-DE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decreases</a:t>
            </a:r>
            <a:r>
              <a:rPr lang="de-DE" sz="2000" dirty="0">
                <a:solidFill>
                  <a:srgbClr val="FF0000"/>
                </a:solidFill>
                <a:sym typeface="Wingdings" panose="05000000000000000000" pitchFamily="2" charset="2"/>
              </a:rPr>
              <a:t>.  </a:t>
            </a:r>
            <a:r>
              <a:rPr lang="de-DE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Swipe</a:t>
            </a:r>
            <a:r>
              <a:rPr lang="de-DE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has</a:t>
            </a:r>
            <a:r>
              <a:rPr lang="de-DE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less</a:t>
            </a:r>
            <a:r>
              <a:rPr lang="de-DE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FF0000"/>
                </a:solidFill>
                <a:sym typeface="Wingdings" panose="05000000000000000000" pitchFamily="2" charset="2"/>
              </a:rPr>
              <a:t>usability</a:t>
            </a:r>
            <a:r>
              <a:rPr lang="de-DE" sz="2000" dirty="0">
                <a:solidFill>
                  <a:srgbClr val="FF0000"/>
                </a:solidFill>
                <a:sym typeface="Wingdings" panose="05000000000000000000" pitchFamily="2" charset="2"/>
              </a:rPr>
              <a:t>!</a:t>
            </a:r>
            <a:endParaRPr lang="de-DE" sz="2000" dirty="0">
              <a:solidFill>
                <a:srgbClr val="FF0000"/>
              </a:solidFill>
            </a:endParaRPr>
          </a:p>
          <a:p>
            <a:r>
              <a:rPr lang="de-DE" b="1" dirty="0" err="1">
                <a:solidFill>
                  <a:schemeClr val="accent1"/>
                </a:solidFill>
              </a:rPr>
              <a:t>Using</a:t>
            </a:r>
            <a:r>
              <a:rPr lang="de-DE" b="1" dirty="0">
                <a:solidFill>
                  <a:schemeClr val="accent1"/>
                </a:solidFill>
              </a:rPr>
              <a:t> quantitative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1"/>
                </a:solidFill>
              </a:rPr>
              <a:t>methods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>
                <a:sym typeface="Wingdings" panose="05000000000000000000" pitchFamily="2" charset="2"/>
              </a:rPr>
              <a:t>only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learned</a:t>
            </a:r>
            <a:r>
              <a:rPr lang="de-DE" dirty="0">
                <a:sym typeface="Wingdings" panose="05000000000000000000" pitchFamily="2" charset="2"/>
              </a:rPr>
              <a:t> that </a:t>
            </a:r>
            <a:r>
              <a:rPr lang="de-DE" dirty="0" err="1">
                <a:sym typeface="Wingdings" panose="05000000000000000000" pitchFamily="2" charset="2"/>
              </a:rPr>
              <a:t>higher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typing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performance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objectively</a:t>
            </a:r>
            <a:r>
              <a:rPr lang="de-DE" dirty="0">
                <a:sym typeface="Wingdings" panose="05000000000000000000" pitchFamily="2" charset="2"/>
              </a:rPr>
              <a:t>)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negatively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correlated</a:t>
            </a:r>
            <a:r>
              <a:rPr lang="de-DE" dirty="0">
                <a:sym typeface="Wingdings" panose="05000000000000000000" pitchFamily="2" charset="2"/>
              </a:rPr>
              <a:t> to </a:t>
            </a:r>
            <a:r>
              <a:rPr lang="de-DE" dirty="0" err="1">
                <a:sym typeface="Wingdings" panose="05000000000000000000" pitchFamily="2" charset="2"/>
              </a:rPr>
              <a:t>usability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subjectively</a:t>
            </a:r>
            <a:r>
              <a:rPr lang="de-DE" dirty="0">
                <a:sym typeface="Wingdings" panose="05000000000000000000" pitchFamily="2" charset="2"/>
              </a:rPr>
              <a:t>).</a:t>
            </a:r>
          </a:p>
          <a:p>
            <a:r>
              <a:rPr lang="de-DE" b="1" dirty="0" err="1">
                <a:solidFill>
                  <a:schemeClr val="accent1"/>
                </a:solidFill>
              </a:rPr>
              <a:t>Using</a:t>
            </a:r>
            <a:r>
              <a:rPr lang="de-DE" b="1" dirty="0">
                <a:solidFill>
                  <a:schemeClr val="accent1"/>
                </a:solidFill>
              </a:rPr>
              <a:t> qualitative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1"/>
                </a:solidFill>
              </a:rPr>
              <a:t>methods</a:t>
            </a:r>
            <a:r>
              <a:rPr lang="de-DE" dirty="0"/>
              <a:t> (e.g., in a semi-</a:t>
            </a:r>
            <a:r>
              <a:rPr lang="de-DE" dirty="0" err="1"/>
              <a:t>structured</a:t>
            </a:r>
            <a:r>
              <a:rPr lang="de-DE" dirty="0"/>
              <a:t> interview after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) </a:t>
            </a:r>
            <a:r>
              <a:rPr lang="de-DE" b="1" dirty="0" err="1">
                <a:solidFill>
                  <a:schemeClr val="accent1"/>
                </a:solidFill>
              </a:rPr>
              <a:t>we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would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learn</a:t>
            </a:r>
            <a:r>
              <a:rPr lang="de-DE" b="1" dirty="0">
                <a:solidFill>
                  <a:schemeClr val="accent1"/>
                </a:solidFill>
              </a:rPr>
              <a:t> that </a:t>
            </a:r>
            <a:r>
              <a:rPr lang="de-DE" b="1" dirty="0" err="1">
                <a:solidFill>
                  <a:schemeClr val="accent1"/>
                </a:solidFill>
              </a:rPr>
              <a:t>there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is</a:t>
            </a:r>
            <a:r>
              <a:rPr lang="de-DE" b="1" dirty="0">
                <a:solidFill>
                  <a:schemeClr val="accent1"/>
                </a:solidFill>
              </a:rPr>
              <a:t> a </a:t>
            </a:r>
            <a:r>
              <a:rPr lang="de-DE" b="1" dirty="0" err="1">
                <a:solidFill>
                  <a:schemeClr val="accent1"/>
                </a:solidFill>
              </a:rPr>
              <a:t>reason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behind</a:t>
            </a:r>
            <a:r>
              <a:rPr lang="de-DE" b="1" dirty="0">
                <a:solidFill>
                  <a:schemeClr val="accent1"/>
                </a:solidFill>
              </a:rPr>
              <a:t> that </a:t>
            </a:r>
            <a:r>
              <a:rPr lang="de-DE" b="1" dirty="0" err="1">
                <a:solidFill>
                  <a:schemeClr val="accent1"/>
                </a:solidFill>
              </a:rPr>
              <a:t>mechanism</a:t>
            </a:r>
            <a:r>
              <a:rPr lang="de-DE" b="1" dirty="0">
                <a:solidFill>
                  <a:schemeClr val="accent1"/>
                </a:solidFill>
              </a:rPr>
              <a:t>:</a:t>
            </a:r>
            <a:r>
              <a:rPr lang="de-DE" dirty="0"/>
              <a:t> </a:t>
            </a:r>
          </a:p>
          <a:p>
            <a:pPr lvl="1"/>
            <a:r>
              <a:rPr lang="de-DE" i="1" dirty="0">
                <a:sym typeface="Wingdings" panose="05000000000000000000" pitchFamily="2" charset="2"/>
              </a:rPr>
              <a:t>„The </a:t>
            </a:r>
            <a:r>
              <a:rPr lang="de-DE" i="1" dirty="0" err="1">
                <a:sym typeface="Wingdings" panose="05000000000000000000" pitchFamily="2" charset="2"/>
              </a:rPr>
              <a:t>analysis</a:t>
            </a:r>
            <a:r>
              <a:rPr lang="de-DE" i="1" dirty="0">
                <a:sym typeface="Wingdings" panose="05000000000000000000" pitchFamily="2" charset="2"/>
              </a:rPr>
              <a:t> of </a:t>
            </a:r>
            <a:r>
              <a:rPr lang="de-DE" i="1" dirty="0" err="1">
                <a:sym typeface="Wingdings" panose="05000000000000000000" pitchFamily="2" charset="2"/>
              </a:rPr>
              <a:t>the</a:t>
            </a:r>
            <a:r>
              <a:rPr lang="de-DE" i="1" dirty="0">
                <a:sym typeface="Wingdings" panose="05000000000000000000" pitchFamily="2" charset="2"/>
              </a:rPr>
              <a:t> qualitative </a:t>
            </a:r>
            <a:r>
              <a:rPr lang="de-DE" i="1" dirty="0" err="1">
                <a:sym typeface="Wingdings" panose="05000000000000000000" pitchFamily="2" charset="2"/>
              </a:rPr>
              <a:t>feedback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from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showed</a:t>
            </a:r>
            <a:r>
              <a:rPr lang="de-DE" i="1" dirty="0">
                <a:sym typeface="Wingdings" panose="05000000000000000000" pitchFamily="2" charset="2"/>
              </a:rPr>
              <a:t> that </a:t>
            </a:r>
            <a:r>
              <a:rPr lang="de-DE" i="1" dirty="0" err="1">
                <a:sym typeface="Wingdings" panose="05000000000000000000" pitchFamily="2" charset="2"/>
              </a:rPr>
              <a:t>the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participants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perceived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Swipe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as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faster</a:t>
            </a:r>
            <a:r>
              <a:rPr lang="de-DE" i="1" dirty="0">
                <a:sym typeface="Wingdings" panose="05000000000000000000" pitchFamily="2" charset="2"/>
              </a:rPr>
              <a:t>, </a:t>
            </a:r>
            <a:r>
              <a:rPr lang="de-DE" i="1" dirty="0" err="1">
                <a:sym typeface="Wingdings" panose="05000000000000000000" pitchFamily="2" charset="2"/>
              </a:rPr>
              <a:t>however</a:t>
            </a:r>
            <a:r>
              <a:rPr lang="de-DE" i="1" dirty="0">
                <a:sym typeface="Wingdings" panose="05000000000000000000" pitchFamily="2" charset="2"/>
              </a:rPr>
              <a:t>, </a:t>
            </a:r>
            <a:r>
              <a:rPr lang="de-DE" i="1" dirty="0" err="1">
                <a:sym typeface="Wingdings" panose="05000000000000000000" pitchFamily="2" charset="2"/>
              </a:rPr>
              <a:t>mentally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more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demanding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b="1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as</a:t>
            </a:r>
            <a:r>
              <a:rPr lang="de-DE" b="1" i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b="1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its</a:t>
            </a:r>
            <a:r>
              <a:rPr lang="de-DE" b="1" i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b="1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visual</a:t>
            </a:r>
            <a:r>
              <a:rPr lang="de-DE" b="1" i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b="1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feedback</a:t>
            </a:r>
            <a:r>
              <a:rPr lang="de-DE" b="1" i="1" dirty="0">
                <a:solidFill>
                  <a:schemeClr val="accent1"/>
                </a:solidFill>
                <a:sym typeface="Wingdings" panose="05000000000000000000" pitchFamily="2" charset="2"/>
              </a:rPr>
              <a:t> was ‚</a:t>
            </a:r>
            <a:r>
              <a:rPr lang="de-DE" b="1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distracting</a:t>
            </a:r>
            <a:r>
              <a:rPr lang="de-DE" b="1" i="1" dirty="0">
                <a:solidFill>
                  <a:schemeClr val="accent1"/>
                </a:solidFill>
                <a:sym typeface="Wingdings" panose="05000000000000000000" pitchFamily="2" charset="2"/>
              </a:rPr>
              <a:t>‘ </a:t>
            </a:r>
            <a:r>
              <a:rPr lang="de-DE" i="1" dirty="0">
                <a:sym typeface="Wingdings" panose="05000000000000000000" pitchFamily="2" charset="2"/>
              </a:rPr>
              <a:t>(P1-P6, P8, and P12). P7 </a:t>
            </a:r>
            <a:r>
              <a:rPr lang="de-DE" i="1" dirty="0" err="1">
                <a:sym typeface="Wingdings" panose="05000000000000000000" pitchFamily="2" charset="2"/>
              </a:rPr>
              <a:t>stated</a:t>
            </a:r>
            <a:r>
              <a:rPr lang="de-DE" i="1" dirty="0">
                <a:sym typeface="Wingdings" panose="05000000000000000000" pitchFamily="2" charset="2"/>
              </a:rPr>
              <a:t> to </a:t>
            </a:r>
            <a:r>
              <a:rPr lang="de-DE" b="1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need</a:t>
            </a:r>
            <a:r>
              <a:rPr lang="de-DE" b="1" i="1" dirty="0">
                <a:solidFill>
                  <a:schemeClr val="accent1"/>
                </a:solidFill>
                <a:sym typeface="Wingdings" panose="05000000000000000000" pitchFamily="2" charset="2"/>
              </a:rPr>
              <a:t> „</a:t>
            </a:r>
            <a:r>
              <a:rPr lang="de-DE" b="1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more</a:t>
            </a:r>
            <a:r>
              <a:rPr lang="de-DE" b="1" i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b="1" i="1" dirty="0" err="1">
                <a:solidFill>
                  <a:schemeClr val="accent1"/>
                </a:solidFill>
                <a:sym typeface="Wingdings" panose="05000000000000000000" pitchFamily="2" charset="2"/>
              </a:rPr>
              <a:t>training</a:t>
            </a:r>
            <a:r>
              <a:rPr lang="de-DE" b="1" i="1" dirty="0">
                <a:solidFill>
                  <a:schemeClr val="accent1"/>
                </a:solidFill>
                <a:sym typeface="Wingdings" panose="05000000000000000000" pitchFamily="2" charset="2"/>
              </a:rPr>
              <a:t>“</a:t>
            </a:r>
            <a:r>
              <a:rPr lang="de-DE" i="1" dirty="0">
                <a:sym typeface="Wingdings" panose="05000000000000000000" pitchFamily="2" charset="2"/>
              </a:rPr>
              <a:t> to </a:t>
            </a:r>
            <a:r>
              <a:rPr lang="de-DE" i="1" dirty="0" err="1">
                <a:sym typeface="Wingdings" panose="05000000000000000000" pitchFamily="2" charset="2"/>
              </a:rPr>
              <a:t>master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the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Swipe</a:t>
            </a:r>
            <a:r>
              <a:rPr lang="de-DE" i="1" dirty="0">
                <a:sym typeface="Wingdings" panose="05000000000000000000" pitchFamily="2" charset="2"/>
              </a:rPr>
              <a:t> </a:t>
            </a:r>
            <a:r>
              <a:rPr lang="de-DE" i="1" dirty="0" err="1">
                <a:sym typeface="Wingdings" panose="05000000000000000000" pitchFamily="2" charset="2"/>
              </a:rPr>
              <a:t>technique</a:t>
            </a:r>
            <a:r>
              <a:rPr lang="de-DE" i="1" dirty="0">
                <a:sym typeface="Wingdings" panose="05000000000000000000" pitchFamily="2" charset="2"/>
              </a:rPr>
              <a:t>.“</a:t>
            </a:r>
          </a:p>
          <a:p>
            <a:pPr marL="556038" lvl="2" indent="0">
              <a:buNone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They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higher</a:t>
            </a:r>
            <a:r>
              <a:rPr lang="de-DE" dirty="0">
                <a:sym typeface="Wingdings" panose="05000000000000000000" pitchFamily="2" charset="2"/>
              </a:rPr>
              <a:t> mental </a:t>
            </a:r>
            <a:r>
              <a:rPr lang="de-DE" dirty="0" err="1">
                <a:sym typeface="Wingdings" panose="05000000000000000000" pitchFamily="2" charset="2"/>
              </a:rPr>
              <a:t>workload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because</a:t>
            </a:r>
            <a:r>
              <a:rPr lang="de-DE" dirty="0">
                <a:sym typeface="Wingdings" panose="05000000000000000000" pitchFamily="2" charset="2"/>
              </a:rPr>
              <a:t> of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visual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distraction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probably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more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training</a:t>
            </a:r>
            <a:r>
              <a:rPr lang="de-DE" dirty="0">
                <a:sym typeface="Wingdings" panose="05000000000000000000" pitchFamily="2" charset="2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6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C845C-E003-19D1-7A38-91EA1EAA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Study Designs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288D38-640A-C7FA-7761-6DDF316A005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165767-60D6-6A63-2B0C-6D906991C45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8EBB0C3-FF7C-1391-1E91-F9C2E0FF28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44DD8A1-FB83-66A5-1728-DBC6407CA93D}"/>
              </a:ext>
            </a:extLst>
          </p:cNvPr>
          <p:cNvSpPr/>
          <p:nvPr/>
        </p:nvSpPr>
        <p:spPr>
          <a:xfrm>
            <a:off x="695324" y="1867224"/>
            <a:ext cx="1813607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Experiment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40F2213-49A8-1A84-0E09-EA362F67FD00}"/>
              </a:ext>
            </a:extLst>
          </p:cNvPr>
          <p:cNvSpPr/>
          <p:nvPr/>
        </p:nvSpPr>
        <p:spPr>
          <a:xfrm>
            <a:off x="5341677" y="1449388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Qualitative Analysis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D3DBFC1-BFD7-F090-43AC-624985C452F6}"/>
              </a:ext>
            </a:extLst>
          </p:cNvPr>
          <p:cNvCxnSpPr>
            <a:cxnSpLocks/>
            <a:stCxn id="7" idx="3"/>
            <a:endCxn id="10" idx="2"/>
          </p:cNvCxnSpPr>
          <p:nvPr/>
        </p:nvCxnSpPr>
        <p:spPr>
          <a:xfrm>
            <a:off x="2508931" y="2231609"/>
            <a:ext cx="82115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ussdiagramm: Magnetplattenspeicher 9">
            <a:extLst>
              <a:ext uri="{FF2B5EF4-FFF2-40B4-BE49-F238E27FC236}">
                <a16:creationId xmlns:a16="http://schemas.microsoft.com/office/drawing/2014/main" id="{8E2B4C8B-8525-A33A-4DA5-65240F2DFF86}"/>
              </a:ext>
            </a:extLst>
          </p:cNvPr>
          <p:cNvSpPr/>
          <p:nvPr/>
        </p:nvSpPr>
        <p:spPr>
          <a:xfrm>
            <a:off x="3330083" y="1814933"/>
            <a:ext cx="1201776" cy="833351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Data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3CA2265-FB50-76B6-5940-9CE63534111B}"/>
              </a:ext>
            </a:extLst>
          </p:cNvPr>
          <p:cNvSpPr/>
          <p:nvPr/>
        </p:nvSpPr>
        <p:spPr>
          <a:xfrm>
            <a:off x="5341677" y="2283899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Quantitative Analysis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7752B9F-B2DC-AC54-5354-111DA8889B90}"/>
              </a:ext>
            </a:extLst>
          </p:cNvPr>
          <p:cNvCxnSpPr>
            <a:cxnSpLocks/>
            <a:stCxn id="10" idx="4"/>
            <a:endCxn id="8" idx="1"/>
          </p:cNvCxnSpPr>
          <p:nvPr/>
        </p:nvCxnSpPr>
        <p:spPr>
          <a:xfrm flipV="1">
            <a:off x="4531859" y="1813773"/>
            <a:ext cx="809818" cy="4178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183F13C-2E34-92F0-4150-7DDB5F7AD711}"/>
              </a:ext>
            </a:extLst>
          </p:cNvPr>
          <p:cNvCxnSpPr>
            <a:cxnSpLocks/>
            <a:stCxn id="10" idx="4"/>
            <a:endCxn id="11" idx="1"/>
          </p:cNvCxnSpPr>
          <p:nvPr/>
        </p:nvCxnSpPr>
        <p:spPr>
          <a:xfrm>
            <a:off x="4531859" y="2231609"/>
            <a:ext cx="809818" cy="4166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21">
            <a:extLst>
              <a:ext uri="{FF2B5EF4-FFF2-40B4-BE49-F238E27FC236}">
                <a16:creationId xmlns:a16="http://schemas.microsoft.com/office/drawing/2014/main" id="{F4910E01-497F-76DE-B28A-D4180B6D9A7E}"/>
              </a:ext>
            </a:extLst>
          </p:cNvPr>
          <p:cNvSpPr/>
          <p:nvPr/>
        </p:nvSpPr>
        <p:spPr>
          <a:xfrm>
            <a:off x="7499224" y="1449388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Theory</a:t>
            </a:r>
          </a:p>
        </p:txBody>
      </p:sp>
      <p:sp>
        <p:nvSpPr>
          <p:cNvPr id="15" name="Rechteck 22">
            <a:extLst>
              <a:ext uri="{FF2B5EF4-FFF2-40B4-BE49-F238E27FC236}">
                <a16:creationId xmlns:a16="http://schemas.microsoft.com/office/drawing/2014/main" id="{50CBE0A2-9D7F-571E-9A6D-82B75D31564D}"/>
              </a:ext>
            </a:extLst>
          </p:cNvPr>
          <p:cNvSpPr/>
          <p:nvPr/>
        </p:nvSpPr>
        <p:spPr>
          <a:xfrm>
            <a:off x="7499224" y="2283899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Model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7DC26EA5-1BF8-ECAB-B8FC-3706A6B2B1B9}"/>
              </a:ext>
            </a:extLst>
          </p:cNvPr>
          <p:cNvCxnSpPr>
            <a:cxnSpLocks/>
            <a:stCxn id="11" idx="3"/>
            <a:endCxn id="15" idx="1"/>
          </p:cNvCxnSpPr>
          <p:nvPr/>
        </p:nvCxnSpPr>
        <p:spPr>
          <a:xfrm>
            <a:off x="6956226" y="2648284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AF0D5AA-5F69-197D-4313-8E1B98E061E5}"/>
              </a:ext>
            </a:extLst>
          </p:cNvPr>
          <p:cNvCxnSpPr>
            <a:cxnSpLocks/>
            <a:stCxn id="8" idx="3"/>
            <a:endCxn id="14" idx="1"/>
          </p:cNvCxnSpPr>
          <p:nvPr/>
        </p:nvCxnSpPr>
        <p:spPr>
          <a:xfrm>
            <a:off x="6956226" y="1813773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0F0AA46B-3B8A-342F-804A-7DE99F9730BF}"/>
              </a:ext>
            </a:extLst>
          </p:cNvPr>
          <p:cNvSpPr/>
          <p:nvPr/>
        </p:nvSpPr>
        <p:spPr>
          <a:xfrm>
            <a:off x="9636362" y="1449388"/>
            <a:ext cx="1860313" cy="1563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they</a:t>
            </a:r>
            <a:r>
              <a:rPr lang="de-DE" sz="1600" dirty="0"/>
              <a:t> support </a:t>
            </a:r>
            <a:r>
              <a:rPr lang="de-DE" sz="1600" dirty="0" err="1"/>
              <a:t>each</a:t>
            </a:r>
            <a:r>
              <a:rPr lang="de-DE" sz="1600" dirty="0"/>
              <a:t> </a:t>
            </a:r>
            <a:r>
              <a:rPr lang="de-DE" sz="1600" dirty="0" err="1"/>
              <a:t>other</a:t>
            </a:r>
            <a:r>
              <a:rPr lang="de-DE" sz="1600" dirty="0"/>
              <a:t>?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1204E624-025B-D27E-815A-7F029D208670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9113773" y="2648284"/>
            <a:ext cx="5225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6528D10B-8A97-B562-0AB9-19664702596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9113773" y="1813773"/>
            <a:ext cx="5225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>
            <a:extLst>
              <a:ext uri="{FF2B5EF4-FFF2-40B4-BE49-F238E27FC236}">
                <a16:creationId xmlns:a16="http://schemas.microsoft.com/office/drawing/2014/main" id="{57CFCF41-A949-84D9-8B48-48618EEA88EF}"/>
              </a:ext>
            </a:extLst>
          </p:cNvPr>
          <p:cNvSpPr/>
          <p:nvPr/>
        </p:nvSpPr>
        <p:spPr>
          <a:xfrm>
            <a:off x="695322" y="3790869"/>
            <a:ext cx="1813607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Experiment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F1D6CB86-B8BB-0D66-F330-189FD5371BD4}"/>
              </a:ext>
            </a:extLst>
          </p:cNvPr>
          <p:cNvSpPr/>
          <p:nvPr/>
        </p:nvSpPr>
        <p:spPr>
          <a:xfrm>
            <a:off x="5341675" y="3786846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Qualitative Analysis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4D900424-B2E6-430F-4AB8-4E3EA2192F11}"/>
              </a:ext>
            </a:extLst>
          </p:cNvPr>
          <p:cNvCxnSpPr>
            <a:cxnSpLocks/>
            <a:stCxn id="31" idx="3"/>
            <a:endCxn id="34" idx="2"/>
          </p:cNvCxnSpPr>
          <p:nvPr/>
        </p:nvCxnSpPr>
        <p:spPr>
          <a:xfrm>
            <a:off x="2508929" y="4155254"/>
            <a:ext cx="82115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ussdiagramm: Magnetplattenspeicher 33">
            <a:extLst>
              <a:ext uri="{FF2B5EF4-FFF2-40B4-BE49-F238E27FC236}">
                <a16:creationId xmlns:a16="http://schemas.microsoft.com/office/drawing/2014/main" id="{E19018C7-DB52-6044-EF28-C65EC35687AD}"/>
              </a:ext>
            </a:extLst>
          </p:cNvPr>
          <p:cNvSpPr/>
          <p:nvPr/>
        </p:nvSpPr>
        <p:spPr>
          <a:xfrm>
            <a:off x="3330081" y="3738578"/>
            <a:ext cx="1201776" cy="833351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Data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A3713D7-B72A-B595-47FC-966A7F4383EF}"/>
              </a:ext>
            </a:extLst>
          </p:cNvPr>
          <p:cNvSpPr/>
          <p:nvPr/>
        </p:nvSpPr>
        <p:spPr>
          <a:xfrm>
            <a:off x="5341675" y="5152754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Quantitative Analysis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05EB7F12-72BC-CE0F-8BF4-713781741BEF}"/>
              </a:ext>
            </a:extLst>
          </p:cNvPr>
          <p:cNvCxnSpPr>
            <a:cxnSpLocks/>
            <a:stCxn id="34" idx="4"/>
            <a:endCxn id="32" idx="1"/>
          </p:cNvCxnSpPr>
          <p:nvPr/>
        </p:nvCxnSpPr>
        <p:spPr>
          <a:xfrm flipV="1">
            <a:off x="4531857" y="4151231"/>
            <a:ext cx="809818" cy="40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0B14D550-8C67-F6F7-5AD0-92566E7D4A9A}"/>
              </a:ext>
            </a:extLst>
          </p:cNvPr>
          <p:cNvCxnSpPr>
            <a:cxnSpLocks/>
          </p:cNvCxnSpPr>
          <p:nvPr/>
        </p:nvCxnSpPr>
        <p:spPr>
          <a:xfrm flipV="1">
            <a:off x="4531857" y="5498755"/>
            <a:ext cx="809818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21">
            <a:extLst>
              <a:ext uri="{FF2B5EF4-FFF2-40B4-BE49-F238E27FC236}">
                <a16:creationId xmlns:a16="http://schemas.microsoft.com/office/drawing/2014/main" id="{1BA20118-3024-0648-48C3-7218AE8E77E2}"/>
              </a:ext>
            </a:extLst>
          </p:cNvPr>
          <p:cNvSpPr/>
          <p:nvPr/>
        </p:nvSpPr>
        <p:spPr>
          <a:xfrm>
            <a:off x="7499222" y="3786846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Theory</a:t>
            </a:r>
          </a:p>
        </p:txBody>
      </p:sp>
      <p:sp>
        <p:nvSpPr>
          <p:cNvPr id="39" name="Rechteck 22">
            <a:extLst>
              <a:ext uri="{FF2B5EF4-FFF2-40B4-BE49-F238E27FC236}">
                <a16:creationId xmlns:a16="http://schemas.microsoft.com/office/drawing/2014/main" id="{10499652-3895-4E4E-24B3-1E5934CB9F52}"/>
              </a:ext>
            </a:extLst>
          </p:cNvPr>
          <p:cNvSpPr/>
          <p:nvPr/>
        </p:nvSpPr>
        <p:spPr>
          <a:xfrm>
            <a:off x="7499222" y="5152754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Model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B06131AC-197F-BA34-5F87-8A8473F57E7F}"/>
              </a:ext>
            </a:extLst>
          </p:cNvPr>
          <p:cNvCxnSpPr>
            <a:cxnSpLocks/>
            <a:stCxn id="35" idx="3"/>
            <a:endCxn id="39" idx="1"/>
          </p:cNvCxnSpPr>
          <p:nvPr/>
        </p:nvCxnSpPr>
        <p:spPr>
          <a:xfrm>
            <a:off x="6956224" y="5517139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C903F8C2-746C-8A65-FEA9-D319ADD1B6E5}"/>
              </a:ext>
            </a:extLst>
          </p:cNvPr>
          <p:cNvCxnSpPr>
            <a:cxnSpLocks/>
            <a:stCxn id="32" idx="3"/>
            <a:endCxn id="38" idx="1"/>
          </p:cNvCxnSpPr>
          <p:nvPr/>
        </p:nvCxnSpPr>
        <p:spPr>
          <a:xfrm>
            <a:off x="6956224" y="4151231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hteck 41">
            <a:extLst>
              <a:ext uri="{FF2B5EF4-FFF2-40B4-BE49-F238E27FC236}">
                <a16:creationId xmlns:a16="http://schemas.microsoft.com/office/drawing/2014/main" id="{E9A918B4-BE29-6CBB-3218-97FF867BA0B0}"/>
              </a:ext>
            </a:extLst>
          </p:cNvPr>
          <p:cNvSpPr/>
          <p:nvPr/>
        </p:nvSpPr>
        <p:spPr>
          <a:xfrm>
            <a:off x="9636360" y="3786845"/>
            <a:ext cx="1860313" cy="20622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they</a:t>
            </a:r>
            <a:r>
              <a:rPr lang="de-DE" sz="1600" dirty="0"/>
              <a:t> support </a:t>
            </a:r>
            <a:r>
              <a:rPr lang="de-DE" sz="1600" dirty="0" err="1"/>
              <a:t>each</a:t>
            </a:r>
            <a:r>
              <a:rPr lang="de-DE" sz="1600" dirty="0"/>
              <a:t> </a:t>
            </a:r>
            <a:r>
              <a:rPr lang="de-DE" sz="1600" dirty="0" err="1"/>
              <a:t>other</a:t>
            </a:r>
            <a:r>
              <a:rPr lang="de-DE" sz="1600" dirty="0"/>
              <a:t>?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644D3F8B-FDA6-0C7E-3965-B77E28D56BFD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9113771" y="5517139"/>
            <a:ext cx="5225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5D81D4EA-470B-9349-A299-C1E577B74963}"/>
              </a:ext>
            </a:extLst>
          </p:cNvPr>
          <p:cNvCxnSpPr>
            <a:cxnSpLocks/>
          </p:cNvCxnSpPr>
          <p:nvPr/>
        </p:nvCxnSpPr>
        <p:spPr>
          <a:xfrm>
            <a:off x="8862068" y="4151231"/>
            <a:ext cx="77429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88207985-4A3B-EA12-BFD7-EB53AB237187}"/>
              </a:ext>
            </a:extLst>
          </p:cNvPr>
          <p:cNvSpPr/>
          <p:nvPr/>
        </p:nvSpPr>
        <p:spPr>
          <a:xfrm>
            <a:off x="695322" y="5152754"/>
            <a:ext cx="1813607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Experiment</a:t>
            </a:r>
          </a:p>
        </p:txBody>
      </p:sp>
      <p:sp>
        <p:nvSpPr>
          <p:cNvPr id="46" name="Flussdiagramm: Magnetplattenspeicher 45">
            <a:extLst>
              <a:ext uri="{FF2B5EF4-FFF2-40B4-BE49-F238E27FC236}">
                <a16:creationId xmlns:a16="http://schemas.microsoft.com/office/drawing/2014/main" id="{453EE3A3-3EF4-BF98-2550-C6C64AF13822}"/>
              </a:ext>
            </a:extLst>
          </p:cNvPr>
          <p:cNvSpPr/>
          <p:nvPr/>
        </p:nvSpPr>
        <p:spPr>
          <a:xfrm>
            <a:off x="3330081" y="5100464"/>
            <a:ext cx="1201776" cy="833351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Data</a:t>
            </a:r>
          </a:p>
        </p:txBody>
      </p: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F4CD6FE0-81DF-60B6-D1F4-65D9BDC46152}"/>
              </a:ext>
            </a:extLst>
          </p:cNvPr>
          <p:cNvCxnSpPr>
            <a:cxnSpLocks/>
          </p:cNvCxnSpPr>
          <p:nvPr/>
        </p:nvCxnSpPr>
        <p:spPr>
          <a:xfrm>
            <a:off x="2508929" y="5517139"/>
            <a:ext cx="821152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Verbinder: gewinkelt 52">
            <a:extLst>
              <a:ext uri="{FF2B5EF4-FFF2-40B4-BE49-F238E27FC236}">
                <a16:creationId xmlns:a16="http://schemas.microsoft.com/office/drawing/2014/main" id="{85DBA300-65A4-874C-4B82-70493D370567}"/>
              </a:ext>
            </a:extLst>
          </p:cNvPr>
          <p:cNvCxnSpPr>
            <a:cxnSpLocks/>
            <a:stCxn id="38" idx="2"/>
            <a:endCxn id="45" idx="0"/>
          </p:cNvCxnSpPr>
          <p:nvPr/>
        </p:nvCxnSpPr>
        <p:spPr>
          <a:xfrm rot="5400000">
            <a:off x="4635743" y="1482000"/>
            <a:ext cx="637138" cy="6704371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feld 76">
            <a:extLst>
              <a:ext uri="{FF2B5EF4-FFF2-40B4-BE49-F238E27FC236}">
                <a16:creationId xmlns:a16="http://schemas.microsoft.com/office/drawing/2014/main" id="{A449BD63-8140-7B5F-C3D9-674B06A09C94}"/>
              </a:ext>
            </a:extLst>
          </p:cNvPr>
          <p:cNvSpPr txBox="1"/>
          <p:nvPr/>
        </p:nvSpPr>
        <p:spPr>
          <a:xfrm>
            <a:off x="695322" y="1402043"/>
            <a:ext cx="1957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Our</a:t>
            </a:r>
            <a:r>
              <a:rPr lang="de-DE" dirty="0"/>
              <a:t> Study Design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6196C41E-22A9-ABDC-0E8F-7504C920A9F9}"/>
              </a:ext>
            </a:extLst>
          </p:cNvPr>
          <p:cNvSpPr txBox="1"/>
          <p:nvPr/>
        </p:nvSpPr>
        <p:spPr>
          <a:xfrm>
            <a:off x="695321" y="3320741"/>
            <a:ext cx="283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Alternative Study Design</a:t>
            </a:r>
          </a:p>
        </p:txBody>
      </p:sp>
    </p:spTree>
    <p:extLst>
      <p:ext uri="{BB962C8B-B14F-4D97-AF65-F5344CB8AC3E}">
        <p14:creationId xmlns:p14="http://schemas.microsoft.com/office/powerpoint/2010/main" val="2426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8" grpId="0" animBg="1"/>
      <p:bldP spid="39" grpId="0" animBg="1"/>
      <p:bldP spid="42" grpId="0" animBg="1"/>
      <p:bldP spid="45" grpId="0" animBg="1"/>
      <p:bldP spid="46" grpId="0" animBg="1"/>
      <p:bldP spid="7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EE9DE-5BCD-7AC0-FA9F-CEED0D7D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 Study Design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F2C06E-7C93-8B26-570C-7102B280CA0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4108DF-1701-7CDA-4D14-36DCBB3BF8F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C72E42-5A07-35A9-5B93-B0659DA671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05946A2-1972-78EA-B012-5C3899A9E19D}"/>
              </a:ext>
            </a:extLst>
          </p:cNvPr>
          <p:cNvSpPr/>
          <p:nvPr/>
        </p:nvSpPr>
        <p:spPr>
          <a:xfrm>
            <a:off x="9636360" y="1449388"/>
            <a:ext cx="1860313" cy="4432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they</a:t>
            </a:r>
            <a:r>
              <a:rPr lang="de-DE" sz="1600" dirty="0"/>
              <a:t> support </a:t>
            </a:r>
            <a:r>
              <a:rPr lang="de-DE" sz="1600" dirty="0" err="1"/>
              <a:t>each</a:t>
            </a:r>
            <a:r>
              <a:rPr lang="de-DE" sz="1600" dirty="0"/>
              <a:t> </a:t>
            </a:r>
            <a:r>
              <a:rPr lang="de-DE" sz="1600" dirty="0" err="1"/>
              <a:t>other</a:t>
            </a:r>
            <a:r>
              <a:rPr lang="de-DE" sz="1600" dirty="0"/>
              <a:t>?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B28D2E6-D1DD-F26D-E94A-4F5BF00021AE}"/>
              </a:ext>
            </a:extLst>
          </p:cNvPr>
          <p:cNvSpPr/>
          <p:nvPr/>
        </p:nvSpPr>
        <p:spPr>
          <a:xfrm>
            <a:off x="695324" y="1867224"/>
            <a:ext cx="1813607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Experiment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09D3096-4616-DA5E-44B2-1F99ADFC0D62}"/>
              </a:ext>
            </a:extLst>
          </p:cNvPr>
          <p:cNvSpPr/>
          <p:nvPr/>
        </p:nvSpPr>
        <p:spPr>
          <a:xfrm>
            <a:off x="5341677" y="1449388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Qualitative Analysis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44DBC6A4-E333-C2C6-5386-97295D8C7C0F}"/>
              </a:ext>
            </a:extLst>
          </p:cNvPr>
          <p:cNvCxnSpPr>
            <a:cxnSpLocks/>
            <a:stCxn id="27" idx="3"/>
            <a:endCxn id="30" idx="2"/>
          </p:cNvCxnSpPr>
          <p:nvPr/>
        </p:nvCxnSpPr>
        <p:spPr>
          <a:xfrm>
            <a:off x="2508931" y="2231609"/>
            <a:ext cx="82115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ussdiagramm: Magnetplattenspeicher 29">
            <a:extLst>
              <a:ext uri="{FF2B5EF4-FFF2-40B4-BE49-F238E27FC236}">
                <a16:creationId xmlns:a16="http://schemas.microsoft.com/office/drawing/2014/main" id="{2CC916E1-9BBF-4C61-D5E9-43322F4923A6}"/>
              </a:ext>
            </a:extLst>
          </p:cNvPr>
          <p:cNvSpPr/>
          <p:nvPr/>
        </p:nvSpPr>
        <p:spPr>
          <a:xfrm>
            <a:off x="3330083" y="1814933"/>
            <a:ext cx="1201776" cy="833351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Data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B08D52E4-F103-EBF6-B078-1040D5058435}"/>
              </a:ext>
            </a:extLst>
          </p:cNvPr>
          <p:cNvSpPr/>
          <p:nvPr/>
        </p:nvSpPr>
        <p:spPr>
          <a:xfrm>
            <a:off x="5341677" y="2283899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Quantitative Analysis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45DC60E0-48A0-0E90-730F-7CBFD28ACFA3}"/>
              </a:ext>
            </a:extLst>
          </p:cNvPr>
          <p:cNvCxnSpPr>
            <a:cxnSpLocks/>
            <a:stCxn id="30" idx="4"/>
            <a:endCxn id="28" idx="1"/>
          </p:cNvCxnSpPr>
          <p:nvPr/>
        </p:nvCxnSpPr>
        <p:spPr>
          <a:xfrm flipV="1">
            <a:off x="4531859" y="1813773"/>
            <a:ext cx="809818" cy="4178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AAE697AF-B8E9-6B8E-805A-3611E6355598}"/>
              </a:ext>
            </a:extLst>
          </p:cNvPr>
          <p:cNvCxnSpPr>
            <a:cxnSpLocks/>
            <a:stCxn id="30" idx="4"/>
            <a:endCxn id="31" idx="1"/>
          </p:cNvCxnSpPr>
          <p:nvPr/>
        </p:nvCxnSpPr>
        <p:spPr>
          <a:xfrm>
            <a:off x="4531859" y="2231609"/>
            <a:ext cx="809818" cy="4166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21">
            <a:extLst>
              <a:ext uri="{FF2B5EF4-FFF2-40B4-BE49-F238E27FC236}">
                <a16:creationId xmlns:a16="http://schemas.microsoft.com/office/drawing/2014/main" id="{6A1EB5B7-A3C3-0916-0018-E1832E1F1365}"/>
              </a:ext>
            </a:extLst>
          </p:cNvPr>
          <p:cNvSpPr/>
          <p:nvPr/>
        </p:nvSpPr>
        <p:spPr>
          <a:xfrm>
            <a:off x="7499224" y="1449388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Theory</a:t>
            </a:r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784199F0-ADFE-1F65-6EDB-A8365E5ECEC5}"/>
              </a:ext>
            </a:extLst>
          </p:cNvPr>
          <p:cNvSpPr/>
          <p:nvPr/>
        </p:nvSpPr>
        <p:spPr>
          <a:xfrm>
            <a:off x="7499224" y="2283899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Model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31EE725-7331-A1F3-7EBC-9669F398726A}"/>
              </a:ext>
            </a:extLst>
          </p:cNvPr>
          <p:cNvCxnSpPr>
            <a:cxnSpLocks/>
            <a:stCxn id="31" idx="3"/>
            <a:endCxn id="35" idx="1"/>
          </p:cNvCxnSpPr>
          <p:nvPr/>
        </p:nvCxnSpPr>
        <p:spPr>
          <a:xfrm>
            <a:off x="6956226" y="2648284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8A285B67-5BEC-1960-63A0-AE6F7B02F412}"/>
              </a:ext>
            </a:extLst>
          </p:cNvPr>
          <p:cNvCxnSpPr>
            <a:cxnSpLocks/>
            <a:stCxn id="28" idx="3"/>
            <a:endCxn id="34" idx="1"/>
          </p:cNvCxnSpPr>
          <p:nvPr/>
        </p:nvCxnSpPr>
        <p:spPr>
          <a:xfrm>
            <a:off x="6956226" y="1813773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1DDBF50C-58CE-7ED8-DF2A-423B37C13B52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9113773" y="2648284"/>
            <a:ext cx="5225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B48893FB-6D26-8AFA-EB24-A2DA83FEE728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9113773" y="1813773"/>
            <a:ext cx="5225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eck 54">
            <a:extLst>
              <a:ext uri="{FF2B5EF4-FFF2-40B4-BE49-F238E27FC236}">
                <a16:creationId xmlns:a16="http://schemas.microsoft.com/office/drawing/2014/main" id="{4A67F4D9-2CFB-7B23-6885-BBE433D9AE6A}"/>
              </a:ext>
            </a:extLst>
          </p:cNvPr>
          <p:cNvSpPr/>
          <p:nvPr/>
        </p:nvSpPr>
        <p:spPr>
          <a:xfrm>
            <a:off x="695327" y="4736079"/>
            <a:ext cx="1813607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Experiment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F5398AE5-7A9D-3E9C-DEB8-022046A53BE5}"/>
              </a:ext>
            </a:extLst>
          </p:cNvPr>
          <p:cNvSpPr/>
          <p:nvPr/>
        </p:nvSpPr>
        <p:spPr>
          <a:xfrm>
            <a:off x="5341680" y="4318243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Qualitative Analysis</a:t>
            </a:r>
          </a:p>
        </p:txBody>
      </p: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9DC21452-3065-DCB6-A9FE-8F5BBA063754}"/>
              </a:ext>
            </a:extLst>
          </p:cNvPr>
          <p:cNvCxnSpPr>
            <a:cxnSpLocks/>
            <a:stCxn id="55" idx="3"/>
            <a:endCxn id="58" idx="2"/>
          </p:cNvCxnSpPr>
          <p:nvPr/>
        </p:nvCxnSpPr>
        <p:spPr>
          <a:xfrm>
            <a:off x="2508934" y="5100464"/>
            <a:ext cx="82115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lussdiagramm: Magnetplattenspeicher 57">
            <a:extLst>
              <a:ext uri="{FF2B5EF4-FFF2-40B4-BE49-F238E27FC236}">
                <a16:creationId xmlns:a16="http://schemas.microsoft.com/office/drawing/2014/main" id="{C727A606-D225-3F1E-34FF-D1E90385E24C}"/>
              </a:ext>
            </a:extLst>
          </p:cNvPr>
          <p:cNvSpPr/>
          <p:nvPr/>
        </p:nvSpPr>
        <p:spPr>
          <a:xfrm>
            <a:off x="3330086" y="4683788"/>
            <a:ext cx="1201776" cy="833351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Data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2FD29310-0A4C-6FD9-0A4A-86FA0395C617}"/>
              </a:ext>
            </a:extLst>
          </p:cNvPr>
          <p:cNvSpPr/>
          <p:nvPr/>
        </p:nvSpPr>
        <p:spPr>
          <a:xfrm>
            <a:off x="5341680" y="5152754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Quantitative Analysis</a:t>
            </a: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5DD7BD8B-CA7D-D2C5-A503-C550772FAE2E}"/>
              </a:ext>
            </a:extLst>
          </p:cNvPr>
          <p:cNvCxnSpPr>
            <a:cxnSpLocks/>
            <a:stCxn id="58" idx="4"/>
            <a:endCxn id="56" idx="1"/>
          </p:cNvCxnSpPr>
          <p:nvPr/>
        </p:nvCxnSpPr>
        <p:spPr>
          <a:xfrm flipV="1">
            <a:off x="4531862" y="4682628"/>
            <a:ext cx="809818" cy="4178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0966444C-E562-E7D1-142E-857535BA5C01}"/>
              </a:ext>
            </a:extLst>
          </p:cNvPr>
          <p:cNvCxnSpPr>
            <a:cxnSpLocks/>
            <a:stCxn id="58" idx="4"/>
            <a:endCxn id="59" idx="1"/>
          </p:cNvCxnSpPr>
          <p:nvPr/>
        </p:nvCxnSpPr>
        <p:spPr>
          <a:xfrm>
            <a:off x="4531862" y="5100464"/>
            <a:ext cx="809818" cy="4166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hteck 21">
            <a:extLst>
              <a:ext uri="{FF2B5EF4-FFF2-40B4-BE49-F238E27FC236}">
                <a16:creationId xmlns:a16="http://schemas.microsoft.com/office/drawing/2014/main" id="{5BEF32AF-F75C-401D-64A3-DD99F5F5462D}"/>
              </a:ext>
            </a:extLst>
          </p:cNvPr>
          <p:cNvSpPr/>
          <p:nvPr/>
        </p:nvSpPr>
        <p:spPr>
          <a:xfrm>
            <a:off x="7499227" y="4318243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Theory</a:t>
            </a:r>
          </a:p>
        </p:txBody>
      </p:sp>
      <p:sp>
        <p:nvSpPr>
          <p:cNvPr id="63" name="Rechteck 22">
            <a:extLst>
              <a:ext uri="{FF2B5EF4-FFF2-40B4-BE49-F238E27FC236}">
                <a16:creationId xmlns:a16="http://schemas.microsoft.com/office/drawing/2014/main" id="{0CB08F1B-489C-7017-8436-51BBFA6CB917}"/>
              </a:ext>
            </a:extLst>
          </p:cNvPr>
          <p:cNvSpPr/>
          <p:nvPr/>
        </p:nvSpPr>
        <p:spPr>
          <a:xfrm>
            <a:off x="7499227" y="5152754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Model</a:t>
            </a:r>
          </a:p>
        </p:txBody>
      </p: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D86069CA-C51F-3069-B401-B82C24192746}"/>
              </a:ext>
            </a:extLst>
          </p:cNvPr>
          <p:cNvCxnSpPr>
            <a:cxnSpLocks/>
            <a:stCxn id="59" idx="3"/>
            <a:endCxn id="63" idx="1"/>
          </p:cNvCxnSpPr>
          <p:nvPr/>
        </p:nvCxnSpPr>
        <p:spPr>
          <a:xfrm>
            <a:off x="6956229" y="5517139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746DF78D-F467-2D80-B5AA-D7CC1A69FC8D}"/>
              </a:ext>
            </a:extLst>
          </p:cNvPr>
          <p:cNvCxnSpPr>
            <a:cxnSpLocks/>
            <a:stCxn id="56" idx="3"/>
            <a:endCxn id="62" idx="1"/>
          </p:cNvCxnSpPr>
          <p:nvPr/>
        </p:nvCxnSpPr>
        <p:spPr>
          <a:xfrm>
            <a:off x="6956229" y="4682628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8FAEDEF0-FB04-BE1D-714D-3F6A572CA6E1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9113776" y="5517139"/>
            <a:ext cx="5225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9E5A2389-51E0-A29A-5150-EF25C9333290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9113776" y="4682628"/>
            <a:ext cx="5225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Verbinder: gewinkelt 68">
            <a:extLst>
              <a:ext uri="{FF2B5EF4-FFF2-40B4-BE49-F238E27FC236}">
                <a16:creationId xmlns:a16="http://schemas.microsoft.com/office/drawing/2014/main" id="{1948F8CF-07E3-B887-9850-B049FF779F55}"/>
              </a:ext>
            </a:extLst>
          </p:cNvPr>
          <p:cNvCxnSpPr>
            <a:cxnSpLocks/>
            <a:stCxn id="35" idx="2"/>
            <a:endCxn id="55" idx="0"/>
          </p:cNvCxnSpPr>
          <p:nvPr/>
        </p:nvCxnSpPr>
        <p:spPr>
          <a:xfrm rot="5400000">
            <a:off x="4092610" y="522190"/>
            <a:ext cx="1723410" cy="6704368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5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EE9DE-5BCD-7AC0-FA9F-CEED0D7D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 Study Design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F2C06E-7C93-8B26-570C-7102B280CA0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4108DF-1701-7CDA-4D14-36DCBB3BF8F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C72E42-5A07-35A9-5B93-B0659DA671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05946A2-1972-78EA-B012-5C3899A9E19D}"/>
              </a:ext>
            </a:extLst>
          </p:cNvPr>
          <p:cNvSpPr/>
          <p:nvPr/>
        </p:nvSpPr>
        <p:spPr>
          <a:xfrm>
            <a:off x="9636360" y="1449388"/>
            <a:ext cx="1860313" cy="4432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they</a:t>
            </a:r>
            <a:r>
              <a:rPr lang="de-DE" sz="1600" dirty="0"/>
              <a:t> support </a:t>
            </a:r>
            <a:r>
              <a:rPr lang="de-DE" sz="1600" dirty="0" err="1"/>
              <a:t>each</a:t>
            </a:r>
            <a:r>
              <a:rPr lang="de-DE" sz="1600" dirty="0"/>
              <a:t> </a:t>
            </a:r>
            <a:r>
              <a:rPr lang="de-DE" sz="1600" dirty="0" err="1"/>
              <a:t>other</a:t>
            </a:r>
            <a:r>
              <a:rPr lang="de-DE" sz="1600" dirty="0"/>
              <a:t>?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B28D2E6-D1DD-F26D-E94A-4F5BF00021AE}"/>
              </a:ext>
            </a:extLst>
          </p:cNvPr>
          <p:cNvSpPr/>
          <p:nvPr/>
        </p:nvSpPr>
        <p:spPr>
          <a:xfrm>
            <a:off x="695324" y="1867224"/>
            <a:ext cx="1813607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Experiment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09D3096-4616-DA5E-44B2-1F99ADFC0D62}"/>
              </a:ext>
            </a:extLst>
          </p:cNvPr>
          <p:cNvSpPr/>
          <p:nvPr/>
        </p:nvSpPr>
        <p:spPr>
          <a:xfrm>
            <a:off x="5341677" y="1449388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Qualitative Analysis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44DBC6A4-E333-C2C6-5386-97295D8C7C0F}"/>
              </a:ext>
            </a:extLst>
          </p:cNvPr>
          <p:cNvCxnSpPr>
            <a:cxnSpLocks/>
            <a:stCxn id="27" idx="3"/>
            <a:endCxn id="30" idx="2"/>
          </p:cNvCxnSpPr>
          <p:nvPr/>
        </p:nvCxnSpPr>
        <p:spPr>
          <a:xfrm>
            <a:off x="2508931" y="2231609"/>
            <a:ext cx="82115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ussdiagramm: Magnetplattenspeicher 29">
            <a:extLst>
              <a:ext uri="{FF2B5EF4-FFF2-40B4-BE49-F238E27FC236}">
                <a16:creationId xmlns:a16="http://schemas.microsoft.com/office/drawing/2014/main" id="{2CC916E1-9BBF-4C61-D5E9-43322F4923A6}"/>
              </a:ext>
            </a:extLst>
          </p:cNvPr>
          <p:cNvSpPr/>
          <p:nvPr/>
        </p:nvSpPr>
        <p:spPr>
          <a:xfrm>
            <a:off x="3330083" y="1814933"/>
            <a:ext cx="1201776" cy="833351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Data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B08D52E4-F103-EBF6-B078-1040D5058435}"/>
              </a:ext>
            </a:extLst>
          </p:cNvPr>
          <p:cNvSpPr/>
          <p:nvPr/>
        </p:nvSpPr>
        <p:spPr>
          <a:xfrm>
            <a:off x="5341677" y="2283899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Quantitative Analysis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45DC60E0-48A0-0E90-730F-7CBFD28ACFA3}"/>
              </a:ext>
            </a:extLst>
          </p:cNvPr>
          <p:cNvCxnSpPr>
            <a:cxnSpLocks/>
            <a:stCxn id="30" idx="4"/>
            <a:endCxn id="28" idx="1"/>
          </p:cNvCxnSpPr>
          <p:nvPr/>
        </p:nvCxnSpPr>
        <p:spPr>
          <a:xfrm flipV="1">
            <a:off x="4531859" y="1813773"/>
            <a:ext cx="809818" cy="4178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AAE697AF-B8E9-6B8E-805A-3611E6355598}"/>
              </a:ext>
            </a:extLst>
          </p:cNvPr>
          <p:cNvCxnSpPr>
            <a:cxnSpLocks/>
            <a:stCxn id="30" idx="4"/>
            <a:endCxn id="31" idx="1"/>
          </p:cNvCxnSpPr>
          <p:nvPr/>
        </p:nvCxnSpPr>
        <p:spPr>
          <a:xfrm>
            <a:off x="4531859" y="2231609"/>
            <a:ext cx="809818" cy="4166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21">
            <a:extLst>
              <a:ext uri="{FF2B5EF4-FFF2-40B4-BE49-F238E27FC236}">
                <a16:creationId xmlns:a16="http://schemas.microsoft.com/office/drawing/2014/main" id="{6A1EB5B7-A3C3-0916-0018-E1832E1F1365}"/>
              </a:ext>
            </a:extLst>
          </p:cNvPr>
          <p:cNvSpPr/>
          <p:nvPr/>
        </p:nvSpPr>
        <p:spPr>
          <a:xfrm>
            <a:off x="7499224" y="1449388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Theory</a:t>
            </a:r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784199F0-ADFE-1F65-6EDB-A8365E5ECEC5}"/>
              </a:ext>
            </a:extLst>
          </p:cNvPr>
          <p:cNvSpPr/>
          <p:nvPr/>
        </p:nvSpPr>
        <p:spPr>
          <a:xfrm>
            <a:off x="7499224" y="2283899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Model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31EE725-7331-A1F3-7EBC-9669F398726A}"/>
              </a:ext>
            </a:extLst>
          </p:cNvPr>
          <p:cNvCxnSpPr>
            <a:cxnSpLocks/>
            <a:stCxn id="31" idx="3"/>
            <a:endCxn id="35" idx="1"/>
          </p:cNvCxnSpPr>
          <p:nvPr/>
        </p:nvCxnSpPr>
        <p:spPr>
          <a:xfrm>
            <a:off x="6956226" y="2648284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8A285B67-5BEC-1960-63A0-AE6F7B02F412}"/>
              </a:ext>
            </a:extLst>
          </p:cNvPr>
          <p:cNvCxnSpPr>
            <a:cxnSpLocks/>
            <a:stCxn id="28" idx="3"/>
            <a:endCxn id="34" idx="1"/>
          </p:cNvCxnSpPr>
          <p:nvPr/>
        </p:nvCxnSpPr>
        <p:spPr>
          <a:xfrm>
            <a:off x="6956226" y="1813773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1DDBF50C-58CE-7ED8-DF2A-423B37C13B52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9113773" y="2648284"/>
            <a:ext cx="5225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B48893FB-6D26-8AFA-EB24-A2DA83FEE728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9113773" y="1813773"/>
            <a:ext cx="5225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eck 54">
            <a:extLst>
              <a:ext uri="{FF2B5EF4-FFF2-40B4-BE49-F238E27FC236}">
                <a16:creationId xmlns:a16="http://schemas.microsoft.com/office/drawing/2014/main" id="{4A67F4D9-2CFB-7B23-6885-BBE433D9AE6A}"/>
              </a:ext>
            </a:extLst>
          </p:cNvPr>
          <p:cNvSpPr/>
          <p:nvPr/>
        </p:nvSpPr>
        <p:spPr>
          <a:xfrm>
            <a:off x="695327" y="4736079"/>
            <a:ext cx="1813607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Experiment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F5398AE5-7A9D-3E9C-DEB8-022046A53BE5}"/>
              </a:ext>
            </a:extLst>
          </p:cNvPr>
          <p:cNvSpPr/>
          <p:nvPr/>
        </p:nvSpPr>
        <p:spPr>
          <a:xfrm>
            <a:off x="5341680" y="4318243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Qualitative Analysis</a:t>
            </a:r>
          </a:p>
        </p:txBody>
      </p: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9DC21452-3065-DCB6-A9FE-8F5BBA063754}"/>
              </a:ext>
            </a:extLst>
          </p:cNvPr>
          <p:cNvCxnSpPr>
            <a:cxnSpLocks/>
            <a:stCxn id="55" idx="3"/>
            <a:endCxn id="58" idx="2"/>
          </p:cNvCxnSpPr>
          <p:nvPr/>
        </p:nvCxnSpPr>
        <p:spPr>
          <a:xfrm>
            <a:off x="2508934" y="5100464"/>
            <a:ext cx="82115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lussdiagramm: Magnetplattenspeicher 57">
            <a:extLst>
              <a:ext uri="{FF2B5EF4-FFF2-40B4-BE49-F238E27FC236}">
                <a16:creationId xmlns:a16="http://schemas.microsoft.com/office/drawing/2014/main" id="{C727A606-D225-3F1E-34FF-D1E90385E24C}"/>
              </a:ext>
            </a:extLst>
          </p:cNvPr>
          <p:cNvSpPr/>
          <p:nvPr/>
        </p:nvSpPr>
        <p:spPr>
          <a:xfrm>
            <a:off x="3330086" y="4683788"/>
            <a:ext cx="1201776" cy="833351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Data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2FD29310-0A4C-6FD9-0A4A-86FA0395C617}"/>
              </a:ext>
            </a:extLst>
          </p:cNvPr>
          <p:cNvSpPr/>
          <p:nvPr/>
        </p:nvSpPr>
        <p:spPr>
          <a:xfrm>
            <a:off x="5341680" y="5152754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Quantitative Analysis</a:t>
            </a:r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5DD7BD8B-CA7D-D2C5-A503-C550772FAE2E}"/>
              </a:ext>
            </a:extLst>
          </p:cNvPr>
          <p:cNvCxnSpPr>
            <a:cxnSpLocks/>
            <a:stCxn id="58" idx="4"/>
            <a:endCxn id="56" idx="1"/>
          </p:cNvCxnSpPr>
          <p:nvPr/>
        </p:nvCxnSpPr>
        <p:spPr>
          <a:xfrm flipV="1">
            <a:off x="4531862" y="4682628"/>
            <a:ext cx="809818" cy="4178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0966444C-E562-E7D1-142E-857535BA5C01}"/>
              </a:ext>
            </a:extLst>
          </p:cNvPr>
          <p:cNvCxnSpPr>
            <a:cxnSpLocks/>
            <a:stCxn id="58" idx="4"/>
            <a:endCxn id="59" idx="1"/>
          </p:cNvCxnSpPr>
          <p:nvPr/>
        </p:nvCxnSpPr>
        <p:spPr>
          <a:xfrm>
            <a:off x="4531862" y="5100464"/>
            <a:ext cx="809818" cy="4166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hteck 21">
            <a:extLst>
              <a:ext uri="{FF2B5EF4-FFF2-40B4-BE49-F238E27FC236}">
                <a16:creationId xmlns:a16="http://schemas.microsoft.com/office/drawing/2014/main" id="{5BEF32AF-F75C-401D-64A3-DD99F5F5462D}"/>
              </a:ext>
            </a:extLst>
          </p:cNvPr>
          <p:cNvSpPr/>
          <p:nvPr/>
        </p:nvSpPr>
        <p:spPr>
          <a:xfrm>
            <a:off x="7499227" y="4318243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Theory</a:t>
            </a:r>
          </a:p>
        </p:txBody>
      </p:sp>
      <p:sp>
        <p:nvSpPr>
          <p:cNvPr id="63" name="Rechteck 22">
            <a:extLst>
              <a:ext uri="{FF2B5EF4-FFF2-40B4-BE49-F238E27FC236}">
                <a16:creationId xmlns:a16="http://schemas.microsoft.com/office/drawing/2014/main" id="{0CB08F1B-489C-7017-8436-51BBFA6CB917}"/>
              </a:ext>
            </a:extLst>
          </p:cNvPr>
          <p:cNvSpPr/>
          <p:nvPr/>
        </p:nvSpPr>
        <p:spPr>
          <a:xfrm>
            <a:off x="7499227" y="5152754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Model</a:t>
            </a:r>
          </a:p>
        </p:txBody>
      </p: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D86069CA-C51F-3069-B401-B82C24192746}"/>
              </a:ext>
            </a:extLst>
          </p:cNvPr>
          <p:cNvCxnSpPr>
            <a:cxnSpLocks/>
            <a:stCxn id="59" idx="3"/>
            <a:endCxn id="63" idx="1"/>
          </p:cNvCxnSpPr>
          <p:nvPr/>
        </p:nvCxnSpPr>
        <p:spPr>
          <a:xfrm>
            <a:off x="6956229" y="5517139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746DF78D-F467-2D80-B5AA-D7CC1A69FC8D}"/>
              </a:ext>
            </a:extLst>
          </p:cNvPr>
          <p:cNvCxnSpPr>
            <a:cxnSpLocks/>
            <a:stCxn id="56" idx="3"/>
            <a:endCxn id="62" idx="1"/>
          </p:cNvCxnSpPr>
          <p:nvPr/>
        </p:nvCxnSpPr>
        <p:spPr>
          <a:xfrm>
            <a:off x="6956229" y="4682628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8FAEDEF0-FB04-BE1D-714D-3F6A572CA6E1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9113776" y="5517139"/>
            <a:ext cx="5225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9E5A2389-51E0-A29A-5150-EF25C9333290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9113776" y="4682628"/>
            <a:ext cx="52258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Verbinder: gewinkelt 68">
            <a:extLst>
              <a:ext uri="{FF2B5EF4-FFF2-40B4-BE49-F238E27FC236}">
                <a16:creationId xmlns:a16="http://schemas.microsoft.com/office/drawing/2014/main" id="{1948F8CF-07E3-B887-9850-B049FF779F55}"/>
              </a:ext>
            </a:extLst>
          </p:cNvPr>
          <p:cNvCxnSpPr>
            <a:cxnSpLocks/>
            <a:stCxn id="35" idx="2"/>
            <a:endCxn id="55" idx="0"/>
          </p:cNvCxnSpPr>
          <p:nvPr/>
        </p:nvCxnSpPr>
        <p:spPr>
          <a:xfrm rot="5400000">
            <a:off x="4092610" y="522190"/>
            <a:ext cx="1723410" cy="6704368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9">
            <a:extLst>
              <a:ext uri="{FF2B5EF4-FFF2-40B4-BE49-F238E27FC236}">
                <a16:creationId xmlns:a16="http://schemas.microsoft.com/office/drawing/2014/main" id="{6C22E06D-1E30-7E2F-40C2-C0415507F0FB}"/>
              </a:ext>
            </a:extLst>
          </p:cNvPr>
          <p:cNvSpPr txBox="1"/>
          <p:nvPr/>
        </p:nvSpPr>
        <p:spPr>
          <a:xfrm>
            <a:off x="8429299" y="3389252"/>
            <a:ext cx="202501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„</a:t>
            </a:r>
            <a:r>
              <a:rPr lang="de-DE" sz="2800" b="1" dirty="0" err="1">
                <a:solidFill>
                  <a:schemeClr val="bg1"/>
                </a:solidFill>
              </a:rPr>
              <a:t>Evidence</a:t>
            </a:r>
            <a:r>
              <a:rPr lang="de-DE" sz="280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7" name="Textfeld 9">
            <a:extLst>
              <a:ext uri="{FF2B5EF4-FFF2-40B4-BE49-F238E27FC236}">
                <a16:creationId xmlns:a16="http://schemas.microsoft.com/office/drawing/2014/main" id="{EA169E7F-B6A8-99E5-009D-75C4293879B4}"/>
              </a:ext>
            </a:extLst>
          </p:cNvPr>
          <p:cNvSpPr txBox="1"/>
          <p:nvPr/>
        </p:nvSpPr>
        <p:spPr>
          <a:xfrm>
            <a:off x="8429299" y="3933776"/>
            <a:ext cx="202501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You </a:t>
            </a:r>
            <a:r>
              <a:rPr lang="de-DE" dirty="0" err="1">
                <a:solidFill>
                  <a:schemeClr val="bg1"/>
                </a:solidFill>
              </a:rPr>
              <a:t>can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never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prove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theories</a:t>
            </a:r>
            <a:r>
              <a:rPr lang="de-DE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You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can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only</a:t>
            </a:r>
            <a:r>
              <a:rPr lang="de-DE" dirty="0">
                <a:solidFill>
                  <a:schemeClr val="bg1"/>
                </a:solidFill>
              </a:rPr>
              <a:t> find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evidence</a:t>
            </a:r>
            <a:r>
              <a:rPr lang="de-DE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39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799FB3-F18C-F157-B36C-DDB8B89A8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Data-Driven Model Validation in HCI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D540721-52DD-EBC4-FF3C-8A03AD43059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A3CFD2-0365-FEF3-819E-F687D9D28B2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FF3BC11-1E07-84DD-69B7-BBF70E0835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3E4DD4C9-8CCB-6737-5E39-C35ABD8C5F79}"/>
              </a:ext>
            </a:extLst>
          </p:cNvPr>
          <p:cNvSpPr/>
          <p:nvPr/>
        </p:nvSpPr>
        <p:spPr>
          <a:xfrm>
            <a:off x="695322" y="2606865"/>
            <a:ext cx="1813607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Experiment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DC8FC46D-58F2-D3FB-FAC9-A6571D0A8EAA}"/>
              </a:ext>
            </a:extLst>
          </p:cNvPr>
          <p:cNvSpPr/>
          <p:nvPr/>
        </p:nvSpPr>
        <p:spPr>
          <a:xfrm>
            <a:off x="4885387" y="2602842"/>
            <a:ext cx="2176528" cy="728770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Machine</a:t>
            </a:r>
            <a:r>
              <a:rPr lang="de-DE" sz="1400" dirty="0"/>
              <a:t> Learning,</a:t>
            </a:r>
            <a:br>
              <a:rPr lang="de-DE" sz="1400" dirty="0"/>
            </a:br>
            <a:r>
              <a:rPr lang="de-DE" sz="1400" dirty="0" err="1"/>
              <a:t>Labelling</a:t>
            </a:r>
            <a:r>
              <a:rPr lang="de-DE" sz="1400" dirty="0"/>
              <a:t>, Annotation,…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D0510A59-0911-FB81-5866-CFEC2D52719A}"/>
              </a:ext>
            </a:extLst>
          </p:cNvPr>
          <p:cNvCxnSpPr>
            <a:cxnSpLocks/>
            <a:stCxn id="47" idx="3"/>
            <a:endCxn id="50" idx="2"/>
          </p:cNvCxnSpPr>
          <p:nvPr/>
        </p:nvCxnSpPr>
        <p:spPr>
          <a:xfrm>
            <a:off x="2508929" y="2971250"/>
            <a:ext cx="82115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lussdiagramm: Magnetplattenspeicher 49">
            <a:extLst>
              <a:ext uri="{FF2B5EF4-FFF2-40B4-BE49-F238E27FC236}">
                <a16:creationId xmlns:a16="http://schemas.microsoft.com/office/drawing/2014/main" id="{F6822082-77D9-70ED-8D53-2B995671C3D7}"/>
              </a:ext>
            </a:extLst>
          </p:cNvPr>
          <p:cNvSpPr/>
          <p:nvPr/>
        </p:nvSpPr>
        <p:spPr>
          <a:xfrm>
            <a:off x="3330081" y="2554574"/>
            <a:ext cx="1201776" cy="833351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Data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2E93180B-4F5F-AA69-3E50-8DB82D3FF774}"/>
              </a:ext>
            </a:extLst>
          </p:cNvPr>
          <p:cNvSpPr/>
          <p:nvPr/>
        </p:nvSpPr>
        <p:spPr>
          <a:xfrm>
            <a:off x="5341675" y="3968750"/>
            <a:ext cx="161454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Quantitative Analysis</a:t>
            </a:r>
          </a:p>
        </p:txBody>
      </p: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BA446EF1-181E-BC7F-9031-D7C16B5F403C}"/>
              </a:ext>
            </a:extLst>
          </p:cNvPr>
          <p:cNvCxnSpPr>
            <a:cxnSpLocks/>
            <a:stCxn id="50" idx="4"/>
            <a:endCxn id="48" idx="1"/>
          </p:cNvCxnSpPr>
          <p:nvPr/>
        </p:nvCxnSpPr>
        <p:spPr>
          <a:xfrm flipV="1">
            <a:off x="4531857" y="2967227"/>
            <a:ext cx="353530" cy="40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1959C829-130B-4452-35D3-892013FEF98E}"/>
              </a:ext>
            </a:extLst>
          </p:cNvPr>
          <p:cNvCxnSpPr>
            <a:cxnSpLocks/>
          </p:cNvCxnSpPr>
          <p:nvPr/>
        </p:nvCxnSpPr>
        <p:spPr>
          <a:xfrm flipV="1">
            <a:off x="4531857" y="4314751"/>
            <a:ext cx="809818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hteck 21">
            <a:extLst>
              <a:ext uri="{FF2B5EF4-FFF2-40B4-BE49-F238E27FC236}">
                <a16:creationId xmlns:a16="http://schemas.microsoft.com/office/drawing/2014/main" id="{95DF432A-340E-1A1D-3DA3-5B78078E224C}"/>
              </a:ext>
            </a:extLst>
          </p:cNvPr>
          <p:cNvSpPr/>
          <p:nvPr/>
        </p:nvSpPr>
        <p:spPr>
          <a:xfrm>
            <a:off x="7499222" y="2602842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Model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F68B4018-F39D-EC45-3B4B-EC3ACF53EBF8}"/>
              </a:ext>
            </a:extLst>
          </p:cNvPr>
          <p:cNvSpPr/>
          <p:nvPr/>
        </p:nvSpPr>
        <p:spPr>
          <a:xfrm>
            <a:off x="7499222" y="3968750"/>
            <a:ext cx="1614549" cy="7287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Model</a:t>
            </a:r>
          </a:p>
        </p:txBody>
      </p: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29F14BCC-3BFD-DD5A-708B-39084BA8CB02}"/>
              </a:ext>
            </a:extLst>
          </p:cNvPr>
          <p:cNvCxnSpPr>
            <a:cxnSpLocks/>
            <a:stCxn id="51" idx="3"/>
            <a:endCxn id="55" idx="1"/>
          </p:cNvCxnSpPr>
          <p:nvPr/>
        </p:nvCxnSpPr>
        <p:spPr>
          <a:xfrm>
            <a:off x="6956224" y="4333135"/>
            <a:ext cx="54299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B2BE3EC3-C24D-BB47-36CD-8682E63025B4}"/>
              </a:ext>
            </a:extLst>
          </p:cNvPr>
          <p:cNvCxnSpPr>
            <a:cxnSpLocks/>
            <a:stCxn id="48" idx="3"/>
            <a:endCxn id="54" idx="1"/>
          </p:cNvCxnSpPr>
          <p:nvPr/>
        </p:nvCxnSpPr>
        <p:spPr>
          <a:xfrm>
            <a:off x="7061915" y="2967227"/>
            <a:ext cx="4373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hteck 57">
            <a:extLst>
              <a:ext uri="{FF2B5EF4-FFF2-40B4-BE49-F238E27FC236}">
                <a16:creationId xmlns:a16="http://schemas.microsoft.com/office/drawing/2014/main" id="{99D0A165-F207-EE85-63D6-E8F6D3671A5E}"/>
              </a:ext>
            </a:extLst>
          </p:cNvPr>
          <p:cNvSpPr/>
          <p:nvPr/>
        </p:nvSpPr>
        <p:spPr>
          <a:xfrm>
            <a:off x="9636360" y="3968750"/>
            <a:ext cx="1860313" cy="6963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Validation</a:t>
            </a:r>
          </a:p>
        </p:txBody>
      </p: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C2FCABA1-1B00-FFA4-5396-09AADAF1CF10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9113771" y="4333135"/>
            <a:ext cx="52258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hteck 59">
            <a:extLst>
              <a:ext uri="{FF2B5EF4-FFF2-40B4-BE49-F238E27FC236}">
                <a16:creationId xmlns:a16="http://schemas.microsoft.com/office/drawing/2014/main" id="{9CB4CD9B-D3AF-A423-F180-7149EF61AFF3}"/>
              </a:ext>
            </a:extLst>
          </p:cNvPr>
          <p:cNvSpPr/>
          <p:nvPr/>
        </p:nvSpPr>
        <p:spPr>
          <a:xfrm>
            <a:off x="695322" y="3968750"/>
            <a:ext cx="1813607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Experiment</a:t>
            </a:r>
          </a:p>
        </p:txBody>
      </p:sp>
      <p:sp>
        <p:nvSpPr>
          <p:cNvPr id="61" name="Flussdiagramm: Magnetplattenspeicher 60">
            <a:extLst>
              <a:ext uri="{FF2B5EF4-FFF2-40B4-BE49-F238E27FC236}">
                <a16:creationId xmlns:a16="http://schemas.microsoft.com/office/drawing/2014/main" id="{9DF2B980-AF17-CA04-77EF-92A1A4DCD002}"/>
              </a:ext>
            </a:extLst>
          </p:cNvPr>
          <p:cNvSpPr/>
          <p:nvPr/>
        </p:nvSpPr>
        <p:spPr>
          <a:xfrm>
            <a:off x="3330081" y="3916460"/>
            <a:ext cx="1201776" cy="833351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Data</a:t>
            </a:r>
          </a:p>
        </p:txBody>
      </p: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1585434E-4474-F329-C758-A23B3A06B7D9}"/>
              </a:ext>
            </a:extLst>
          </p:cNvPr>
          <p:cNvCxnSpPr>
            <a:cxnSpLocks/>
          </p:cNvCxnSpPr>
          <p:nvPr/>
        </p:nvCxnSpPr>
        <p:spPr>
          <a:xfrm>
            <a:off x="2508929" y="4333135"/>
            <a:ext cx="821152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Verbinder: gewinkelt 62">
            <a:extLst>
              <a:ext uri="{FF2B5EF4-FFF2-40B4-BE49-F238E27FC236}">
                <a16:creationId xmlns:a16="http://schemas.microsoft.com/office/drawing/2014/main" id="{6B2DAF01-116A-6C99-C5B8-95AC5A5F5BF4}"/>
              </a:ext>
            </a:extLst>
          </p:cNvPr>
          <p:cNvCxnSpPr>
            <a:cxnSpLocks/>
            <a:stCxn id="54" idx="2"/>
            <a:endCxn id="60" idx="0"/>
          </p:cNvCxnSpPr>
          <p:nvPr/>
        </p:nvCxnSpPr>
        <p:spPr>
          <a:xfrm rot="5400000">
            <a:off x="4635743" y="297996"/>
            <a:ext cx="637138" cy="6704371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Verbinder: gewinkelt 63">
            <a:extLst>
              <a:ext uri="{FF2B5EF4-FFF2-40B4-BE49-F238E27FC236}">
                <a16:creationId xmlns:a16="http://schemas.microsoft.com/office/drawing/2014/main" id="{702F6B5F-39C1-50E7-470F-FF20CDA89DD0}"/>
              </a:ext>
            </a:extLst>
          </p:cNvPr>
          <p:cNvCxnSpPr>
            <a:cxnSpLocks/>
            <a:stCxn id="54" idx="3"/>
            <a:endCxn id="58" idx="0"/>
          </p:cNvCxnSpPr>
          <p:nvPr/>
        </p:nvCxnSpPr>
        <p:spPr>
          <a:xfrm>
            <a:off x="9113771" y="2967227"/>
            <a:ext cx="1452746" cy="1001523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4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 animBg="1"/>
      <p:bldP spid="51" grpId="0" animBg="1"/>
      <p:bldP spid="54" grpId="0" animBg="1"/>
      <p:bldP spid="55" grpId="0" animBg="1"/>
      <p:bldP spid="58" grpId="0" animBg="1"/>
      <p:bldP spid="60" grpId="0" animBg="1"/>
      <p:bldP spid="6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68777A-0CEC-8140-D113-FADFB3429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Objective</a:t>
            </a:r>
            <a:r>
              <a:rPr lang="de-DE" dirty="0"/>
              <a:t> Data (</a:t>
            </a:r>
            <a:r>
              <a:rPr lang="de-DE" dirty="0" err="1"/>
              <a:t>Examples</a:t>
            </a:r>
            <a:r>
              <a:rPr lang="de-DE" dirty="0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44E2CD5-214D-DC5D-A43C-F80CDDD6A1E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1DCE1F-7582-B7FD-A8F6-CDBA2CACD67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8C8F6D-9A48-715A-A160-22DF18D894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E732E5-8842-5927-C3F1-BC2608BB8C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05948BED-6AFC-F4AD-643F-AF33BE224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72213"/>
              </p:ext>
            </p:extLst>
          </p:nvPr>
        </p:nvGraphicFramePr>
        <p:xfrm>
          <a:off x="695325" y="1449388"/>
          <a:ext cx="10801350" cy="4679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966">
                  <a:extLst>
                    <a:ext uri="{9D8B030D-6E8A-4147-A177-3AD203B41FA5}">
                      <a16:colId xmlns:a16="http://schemas.microsoft.com/office/drawing/2014/main" val="823559771"/>
                    </a:ext>
                  </a:extLst>
                </a:gridCol>
                <a:gridCol w="7814384">
                  <a:extLst>
                    <a:ext uri="{9D8B030D-6E8A-4147-A177-3AD203B41FA5}">
                      <a16:colId xmlns:a16="http://schemas.microsoft.com/office/drawing/2014/main" val="3959251338"/>
                    </a:ext>
                  </a:extLst>
                </a:gridCol>
              </a:tblGrid>
              <a:tr h="1611638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Task Performance</a:t>
                      </a:r>
                      <a:endParaRPr lang="de-D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400"/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Task Completion Time (TCT)</a:t>
                      </a: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Success Rate</a:t>
                      </a: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Throughput (e.g.,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Fitts‘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Law)</a:t>
                      </a: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Word/Character input speed (e.g., typing)</a:t>
                      </a: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Error rate, Corrected error rate</a:t>
                      </a: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Accuracy, Precision</a:t>
                      </a: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Distance, Movements, Taps,…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230875"/>
                  </a:ext>
                </a:extLst>
              </a:tr>
              <a:tr h="743833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Arousal/</a:t>
                      </a:r>
                      <a:endParaRPr lang="de-D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Stress/Relaxation</a:t>
                      </a:r>
                      <a:endParaRPr lang="de-D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400"/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Galvanic Skin Response/Electrodermal Activity (GSR/EDA)</a:t>
                      </a: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Blood pressure/Heart rate (BP/HR)</a:t>
                      </a:r>
                    </a:p>
                    <a:p>
                      <a:pPr marL="285750" marR="0" indent="-28575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Electromyography (EMG)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69326891"/>
                  </a:ext>
                </a:extLst>
              </a:tr>
              <a:tr h="743833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 kern="1200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Emotions</a:t>
                      </a:r>
                      <a:endParaRPr lang="de-D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400"/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Face recognition</a:t>
                      </a: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Electroencephalography (EEG)</a:t>
                      </a:r>
                    </a:p>
                    <a:p>
                      <a:pPr marL="285750" indent="-28575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Heart Rate Variation (HRV)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251530"/>
                  </a:ext>
                </a:extLst>
              </a:tr>
              <a:tr h="526882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Gaze</a:t>
                      </a:r>
                      <a:endParaRPr lang="de-DE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400"/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Eye-Tracking</a:t>
                      </a:r>
                    </a:p>
                    <a:p>
                      <a:pPr marL="285750" marR="0" indent="-28575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Electroencephalography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(EEG)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764795"/>
                  </a:ext>
                </a:extLst>
              </a:tr>
              <a:tr h="526882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 kern="1200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Sensual</a:t>
                      </a:r>
                      <a:r>
                        <a:rPr lang="de-DE" sz="16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600" b="1" i="0" u="none" strike="noStrike" kern="1200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Acuity</a:t>
                      </a:r>
                      <a:endParaRPr lang="de-D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400"/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Discrimination/Just-noticeable-difference (JND)</a:t>
                      </a:r>
                    </a:p>
                    <a:p>
                      <a:pPr marL="285750" marR="0" indent="-28575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Lateral/Sensory Inhibition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057102"/>
                  </a:ext>
                </a:extLst>
              </a:tr>
              <a:tr h="5268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Fitness / </a:t>
                      </a:r>
                      <a:r>
                        <a:rPr lang="de-DE" sz="1600" b="1" i="0" u="none" strike="noStrike" kern="1200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Ergonomics</a:t>
                      </a:r>
                      <a:endParaRPr lang="de-DE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b="0" noProof="0" dirty="0">
                          <a:solidFill>
                            <a:schemeClr val="tx1"/>
                          </a:solidFill>
                        </a:rPr>
                        <a:t>Grip </a:t>
                      </a:r>
                      <a:r>
                        <a:rPr lang="de-DE" sz="1400" b="0" noProof="0" dirty="0" err="1">
                          <a:solidFill>
                            <a:schemeClr val="tx1"/>
                          </a:solidFill>
                        </a:rPr>
                        <a:t>Strength</a:t>
                      </a:r>
                      <a:r>
                        <a:rPr lang="de-DE" sz="1400" b="0" noProof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400" b="0" noProof="0" dirty="0" err="1">
                          <a:solidFill>
                            <a:schemeClr val="tx1"/>
                          </a:solidFill>
                        </a:rPr>
                        <a:t>ergometer</a:t>
                      </a:r>
                      <a:r>
                        <a:rPr lang="de-DE" sz="1400" b="0" noProof="0" dirty="0">
                          <a:solidFill>
                            <a:schemeClr val="tx1"/>
                          </a:solidFill>
                        </a:rPr>
                        <a:t> Range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b="0" noProof="0" dirty="0" err="1">
                          <a:solidFill>
                            <a:schemeClr val="tx1"/>
                          </a:solidFill>
                        </a:rPr>
                        <a:t>Posture</a:t>
                      </a:r>
                      <a:r>
                        <a:rPr lang="de-DE" sz="14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noProof="0" dirty="0" err="1">
                          <a:solidFill>
                            <a:schemeClr val="tx1"/>
                          </a:solidFill>
                        </a:rPr>
                        <a:t>assessment</a:t>
                      </a:r>
                      <a:endParaRPr lang="de-DE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290353"/>
                  </a:ext>
                </a:extLst>
              </a:tr>
            </a:tbl>
          </a:graphicData>
        </a:graphic>
      </p:graphicFrame>
      <p:sp>
        <p:nvSpPr>
          <p:cNvPr id="7" name="TextBox 8">
            <a:extLst>
              <a:ext uri="{FF2B5EF4-FFF2-40B4-BE49-F238E27FC236}">
                <a16:creationId xmlns:a16="http://schemas.microsoft.com/office/drawing/2014/main" id="{38F9DFD7-3DB6-95DB-15F3-264F13A0170D}"/>
              </a:ext>
            </a:extLst>
          </p:cNvPr>
          <p:cNvSpPr txBox="1"/>
          <p:nvPr/>
        </p:nvSpPr>
        <p:spPr>
          <a:xfrm>
            <a:off x="8651873" y="5854335"/>
            <a:ext cx="3384551" cy="369332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and </a:t>
            </a:r>
            <a:r>
              <a:rPr lang="de-DE" dirty="0" err="1">
                <a:solidFill>
                  <a:schemeClr val="bg1"/>
                </a:solidFill>
              </a:rPr>
              <a:t>many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more</a:t>
            </a:r>
            <a:r>
              <a:rPr lang="de-DE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1720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6B4145B4-0462-C9D4-DDA5-F77716092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Causation</a:t>
            </a:r>
            <a:r>
              <a:rPr lang="de-DE" dirty="0"/>
              <a:t> and </a:t>
            </a:r>
            <a:r>
              <a:rPr lang="de-DE" dirty="0" err="1"/>
              <a:t>Correlation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328811-9FB0-E614-724E-9550384A00B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599226-7E2E-02A2-9BD7-0A4163476AD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E63E9F7-ACF4-68F0-8A49-72BB70466C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C0A4F91-BAE4-1DBA-15E7-9D7D634B33C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A correlation cannot separate cause from effect, however,…</a:t>
            </a:r>
          </a:p>
          <a:p>
            <a:r>
              <a:rPr lang="en-US" dirty="0"/>
              <a:t>… it’s still a fact: birthrate and number of stork correlate. Any implications?</a:t>
            </a:r>
          </a:p>
          <a:p>
            <a:pPr lvl="1"/>
            <a:r>
              <a:rPr lang="en-US" dirty="0"/>
              <a:t>Question: “If I want more babies, should I move to an area with many storks?”</a:t>
            </a:r>
          </a:p>
          <a:p>
            <a:pPr lvl="1"/>
            <a:endParaRPr lang="en-US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7" name="Textfeld 9">
            <a:extLst>
              <a:ext uri="{FF2B5EF4-FFF2-40B4-BE49-F238E27FC236}">
                <a16:creationId xmlns:a16="http://schemas.microsoft.com/office/drawing/2014/main" id="{C713A2F4-E855-D67D-1361-5F1AA7A3DA39}"/>
              </a:ext>
            </a:extLst>
          </p:cNvPr>
          <p:cNvSpPr txBox="1"/>
          <p:nvPr/>
        </p:nvSpPr>
        <p:spPr>
          <a:xfrm>
            <a:off x="1283447" y="3280678"/>
            <a:ext cx="24168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more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storks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Textfeld 11">
            <a:extLst>
              <a:ext uri="{FF2B5EF4-FFF2-40B4-BE49-F238E27FC236}">
                <a16:creationId xmlns:a16="http://schemas.microsoft.com/office/drawing/2014/main" id="{A5B505A1-3A5C-8E4F-6FAC-69D286BE66C7}"/>
              </a:ext>
            </a:extLst>
          </p:cNvPr>
          <p:cNvSpPr txBox="1"/>
          <p:nvPr/>
        </p:nvSpPr>
        <p:spPr>
          <a:xfrm>
            <a:off x="4193502" y="3280678"/>
            <a:ext cx="249062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more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children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19" name="Gerade Verbindung mit Pfeil 13">
            <a:extLst>
              <a:ext uri="{FF2B5EF4-FFF2-40B4-BE49-F238E27FC236}">
                <a16:creationId xmlns:a16="http://schemas.microsoft.com/office/drawing/2014/main" id="{E3364B61-ACE6-58CA-3322-E67492508FAD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3700290" y="3465344"/>
            <a:ext cx="49321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9">
            <a:extLst>
              <a:ext uri="{FF2B5EF4-FFF2-40B4-BE49-F238E27FC236}">
                <a16:creationId xmlns:a16="http://schemas.microsoft.com/office/drawing/2014/main" id="{A26BD335-2ACA-BE31-C6F8-5466E232439B}"/>
              </a:ext>
            </a:extLst>
          </p:cNvPr>
          <p:cNvSpPr txBox="1"/>
          <p:nvPr/>
        </p:nvSpPr>
        <p:spPr>
          <a:xfrm>
            <a:off x="1283448" y="3968584"/>
            <a:ext cx="24168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more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children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1" name="Textfeld 11">
            <a:extLst>
              <a:ext uri="{FF2B5EF4-FFF2-40B4-BE49-F238E27FC236}">
                <a16:creationId xmlns:a16="http://schemas.microsoft.com/office/drawing/2014/main" id="{E39EEC7C-5BE8-E792-FFD7-4E0BBBE9E865}"/>
              </a:ext>
            </a:extLst>
          </p:cNvPr>
          <p:cNvSpPr txBox="1"/>
          <p:nvPr/>
        </p:nvSpPr>
        <p:spPr>
          <a:xfrm>
            <a:off x="4193503" y="3968584"/>
            <a:ext cx="249062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err="1">
                <a:solidFill>
                  <a:schemeClr val="bg1"/>
                </a:solidFill>
              </a:rPr>
              <a:t>more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storks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22" name="Gerade Verbindung mit Pfeil 13">
            <a:extLst>
              <a:ext uri="{FF2B5EF4-FFF2-40B4-BE49-F238E27FC236}">
                <a16:creationId xmlns:a16="http://schemas.microsoft.com/office/drawing/2014/main" id="{1C987DB8-30AF-8AF6-96A7-588065A8E144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3700291" y="4153250"/>
            <a:ext cx="49321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9">
            <a:extLst>
              <a:ext uri="{FF2B5EF4-FFF2-40B4-BE49-F238E27FC236}">
                <a16:creationId xmlns:a16="http://schemas.microsoft.com/office/drawing/2014/main" id="{70FED51B-9DBA-0590-4D6D-62841C4B370B}"/>
              </a:ext>
            </a:extLst>
          </p:cNvPr>
          <p:cNvSpPr txBox="1"/>
          <p:nvPr/>
        </p:nvSpPr>
        <p:spPr>
          <a:xfrm>
            <a:off x="1283447" y="4656489"/>
            <a:ext cx="24168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more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children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4" name="Textfeld 11">
            <a:extLst>
              <a:ext uri="{FF2B5EF4-FFF2-40B4-BE49-F238E27FC236}">
                <a16:creationId xmlns:a16="http://schemas.microsoft.com/office/drawing/2014/main" id="{4C35FC60-0460-00CA-BE9D-11779E618DD6}"/>
              </a:ext>
            </a:extLst>
          </p:cNvPr>
          <p:cNvSpPr txBox="1"/>
          <p:nvPr/>
        </p:nvSpPr>
        <p:spPr>
          <a:xfrm>
            <a:off x="4193502" y="4656489"/>
            <a:ext cx="249062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err="1">
                <a:solidFill>
                  <a:schemeClr val="bg1"/>
                </a:solidFill>
              </a:rPr>
              <a:t>more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storks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25" name="Connector: Elbow 34">
            <a:extLst>
              <a:ext uri="{FF2B5EF4-FFF2-40B4-BE49-F238E27FC236}">
                <a16:creationId xmlns:a16="http://schemas.microsoft.com/office/drawing/2014/main" id="{9C4908BC-075F-13E2-8970-89A8FDB51A8C}"/>
              </a:ext>
            </a:extLst>
          </p:cNvPr>
          <p:cNvCxnSpPr>
            <a:stCxn id="23" idx="2"/>
            <a:endCxn id="24" idx="2"/>
          </p:cNvCxnSpPr>
          <p:nvPr/>
        </p:nvCxnSpPr>
        <p:spPr>
          <a:xfrm rot="16200000" flipH="1">
            <a:off x="3965341" y="3552349"/>
            <a:ext cx="12700" cy="2946944"/>
          </a:xfrm>
          <a:prstGeom prst="bentConnector3">
            <a:avLst>
              <a:gd name="adj1" fmla="val 3631583"/>
            </a:avLst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32">
            <a:extLst>
              <a:ext uri="{FF2B5EF4-FFF2-40B4-BE49-F238E27FC236}">
                <a16:creationId xmlns:a16="http://schemas.microsoft.com/office/drawing/2014/main" id="{E4AFAFE6-E2C9-6A2B-B53C-82F40FAE2BE5}"/>
              </a:ext>
            </a:extLst>
          </p:cNvPr>
          <p:cNvSpPr/>
          <p:nvPr/>
        </p:nvSpPr>
        <p:spPr>
          <a:xfrm>
            <a:off x="3022567" y="5307039"/>
            <a:ext cx="184865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indent="0" algn="ctr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“Tertium Quid”</a:t>
            </a:r>
            <a:endParaRPr lang="de-DE" dirty="0"/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3885E071-787F-2F33-C2AF-DD6B0EC35B06}"/>
              </a:ext>
            </a:extLst>
          </p:cNvPr>
          <p:cNvSpPr/>
          <p:nvPr/>
        </p:nvSpPr>
        <p:spPr>
          <a:xfrm>
            <a:off x="6774178" y="3280678"/>
            <a:ext cx="20968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en-US" dirty="0">
                <a:sym typeface="Wingdings" panose="05000000000000000000" pitchFamily="2" charset="2"/>
              </a:rPr>
              <a:t>“Yes, do it!”</a:t>
            </a:r>
            <a:endParaRPr lang="de-DE" dirty="0"/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C0E2026F-E16E-630A-5185-D807ACEA19F4}"/>
              </a:ext>
            </a:extLst>
          </p:cNvPr>
          <p:cNvSpPr/>
          <p:nvPr/>
        </p:nvSpPr>
        <p:spPr>
          <a:xfrm>
            <a:off x="6774178" y="3968584"/>
            <a:ext cx="195834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en-US" dirty="0">
                <a:sym typeface="Wingdings" panose="05000000000000000000" pitchFamily="2" charset="2"/>
              </a:rPr>
              <a:t>“No. Let it be.”</a:t>
            </a:r>
            <a:endParaRPr lang="de-DE" dirty="0"/>
          </a:p>
        </p:txBody>
      </p:sp>
      <p:sp>
        <p:nvSpPr>
          <p:cNvPr id="29" name="Rectangle 39">
            <a:extLst>
              <a:ext uri="{FF2B5EF4-FFF2-40B4-BE49-F238E27FC236}">
                <a16:creationId xmlns:a16="http://schemas.microsoft.com/office/drawing/2014/main" id="{B27C3FEA-1F36-3A99-D4C9-186C34D899AB}"/>
              </a:ext>
            </a:extLst>
          </p:cNvPr>
          <p:cNvSpPr/>
          <p:nvPr/>
        </p:nvSpPr>
        <p:spPr>
          <a:xfrm>
            <a:off x="6774178" y="4656489"/>
            <a:ext cx="13617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indent="0">
              <a:buNone/>
            </a:pPr>
            <a:r>
              <a:rPr lang="en-US" dirty="0">
                <a:sym typeface="Wingdings" panose="05000000000000000000" pitchFamily="2" charset="2"/>
              </a:rPr>
              <a:t>“Depends.”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8596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68777A-0CEC-8140-D113-FADFB3429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Subjective</a:t>
            </a:r>
            <a:r>
              <a:rPr lang="de-DE" dirty="0"/>
              <a:t> Data (</a:t>
            </a:r>
            <a:r>
              <a:rPr lang="de-DE" dirty="0" err="1"/>
              <a:t>Examples</a:t>
            </a:r>
            <a:r>
              <a:rPr lang="de-DE" dirty="0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44E2CD5-214D-DC5D-A43C-F80CDDD6A1E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1DCE1F-7582-B7FD-A8F6-CDBA2CACD67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8C8F6D-9A48-715A-A160-22DF18D894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E732E5-8842-5927-C3F1-BC2608BB8C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05948BED-6AFC-F4AD-643F-AF33BE224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025031"/>
              </p:ext>
            </p:extLst>
          </p:nvPr>
        </p:nvGraphicFramePr>
        <p:xfrm>
          <a:off x="695325" y="1449388"/>
          <a:ext cx="10801350" cy="4679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966">
                  <a:extLst>
                    <a:ext uri="{9D8B030D-6E8A-4147-A177-3AD203B41FA5}">
                      <a16:colId xmlns:a16="http://schemas.microsoft.com/office/drawing/2014/main" val="823559771"/>
                    </a:ext>
                  </a:extLst>
                </a:gridCol>
                <a:gridCol w="7814384">
                  <a:extLst>
                    <a:ext uri="{9D8B030D-6E8A-4147-A177-3AD203B41FA5}">
                      <a16:colId xmlns:a16="http://schemas.microsoft.com/office/drawing/2014/main" val="3959251338"/>
                    </a:ext>
                  </a:extLst>
                </a:gridCol>
              </a:tblGrid>
              <a:tr h="53756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Workload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Nasa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Task Load Index (TLX)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kern="1200" dirty="0" err="1">
                          <a:solidFill>
                            <a:schemeClr val="tx1"/>
                          </a:solidFill>
                          <a:effectLst/>
                        </a:rPr>
                        <a:t>Subjective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</a:rPr>
                        <a:t> Mental </a:t>
                      </a:r>
                      <a:r>
                        <a:rPr lang="de-DE" sz="1400" b="0" kern="1200" dirty="0" err="1">
                          <a:solidFill>
                            <a:schemeClr val="tx1"/>
                          </a:solidFill>
                          <a:effectLst/>
                        </a:rPr>
                        <a:t>Effort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0" kern="1200" dirty="0" err="1">
                          <a:solidFill>
                            <a:schemeClr val="tx1"/>
                          </a:solidFill>
                          <a:effectLst/>
                        </a:rPr>
                        <a:t>Questionnaire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</a:rPr>
                        <a:t> (SMEQ)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230875"/>
                  </a:ext>
                </a:extLst>
              </a:tr>
              <a:tr h="53756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User Experience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Usability Metric for User Experience (UMUX)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Questionnaire for User Interaction Satisfaction 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(QUIS)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69326891"/>
                  </a:ext>
                </a:extLst>
              </a:tr>
              <a:tr h="53756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Usability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System Usability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Scale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(SUS)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</a:rPr>
                        <a:t>Computer System Usability </a:t>
                      </a:r>
                      <a:r>
                        <a:rPr lang="de-DE" sz="1400" b="0" kern="1200" dirty="0" err="1">
                          <a:solidFill>
                            <a:schemeClr val="tx1"/>
                          </a:solidFill>
                          <a:effectLst/>
                        </a:rPr>
                        <a:t>Questionnaire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251530"/>
                  </a:ext>
                </a:extLst>
              </a:tr>
              <a:tr h="347834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Hedonic</a:t>
                      </a: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Pragmatic</a:t>
                      </a:r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 Quality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AttrakDIFF</a:t>
                      </a:r>
                      <a:r>
                        <a:rPr kumimoji="0" lang="de-DE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/ </a:t>
                      </a:r>
                      <a:r>
                        <a:rPr kumimoji="0" lang="de-DE" sz="1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AttrakDIFF</a:t>
                      </a:r>
                      <a:r>
                        <a:rPr kumimoji="0" lang="de-DE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 mini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764795"/>
                  </a:ext>
                </a:extLst>
              </a:tr>
              <a:tr h="53756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Acceptance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</a:rPr>
                        <a:t>Technology Acceptance Model (TAM)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Stereotype Content Model (SCM)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057102"/>
                  </a:ext>
                </a:extLst>
              </a:tr>
              <a:tr h="758911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Emotions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</a:rPr>
                        <a:t>Emotional </a:t>
                      </a:r>
                      <a:r>
                        <a:rPr lang="de-DE" sz="1400" b="0" kern="1200" dirty="0" err="1">
                          <a:solidFill>
                            <a:schemeClr val="tx1"/>
                          </a:solidFill>
                          <a:effectLst/>
                        </a:rPr>
                        <a:t>Metric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</a:rPr>
                        <a:t> Outcomes (EMO)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Differential Emotion Scale (DES)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Positive and Negative Affect Schedule (PANAS)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290353"/>
                  </a:ext>
                </a:extLst>
              </a:tr>
              <a:tr h="347834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Gaming Experience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Game Experience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Questionnaire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(GEQ)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556537"/>
                  </a:ext>
                </a:extLst>
              </a:tr>
              <a:tr h="53756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Immersion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Presence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Questionnaire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(PQ)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iGroup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Presence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Questionnaire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(IPQ)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612594"/>
                  </a:ext>
                </a:extLst>
              </a:tr>
              <a:tr h="537562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Motivation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Intrinisic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Motivation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Inventory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(IMI)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Motivation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Questionnaire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(MQ)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87871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B7EB655-6D4F-B38E-AB1F-80F04DDD6495}"/>
              </a:ext>
            </a:extLst>
          </p:cNvPr>
          <p:cNvSpPr txBox="1"/>
          <p:nvPr/>
        </p:nvSpPr>
        <p:spPr>
          <a:xfrm>
            <a:off x="8651873" y="5854335"/>
            <a:ext cx="3384551" cy="369332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and </a:t>
            </a:r>
            <a:r>
              <a:rPr lang="de-DE" dirty="0" err="1">
                <a:solidFill>
                  <a:schemeClr val="bg1"/>
                </a:solidFill>
              </a:rPr>
              <a:t>many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more</a:t>
            </a:r>
            <a:r>
              <a:rPr lang="de-DE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181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EE2AA-207B-6D3E-FB39-3FEBB853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Qualitative Data (</a:t>
            </a:r>
            <a:r>
              <a:rPr lang="de-DE" dirty="0" err="1"/>
              <a:t>Examples</a:t>
            </a:r>
            <a:r>
              <a:rPr lang="de-DE" dirty="0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3FBC98C-C31E-DEF3-D0E6-6C0BF49B37B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3CFACF-E758-2737-06C0-57E1CF4F5E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8EECC55-85BF-7218-09D0-113D940E2C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B4EC87D-9356-0D07-08A2-71752566D7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667828-2F3C-F4FD-F275-80288D6AFB41}"/>
              </a:ext>
            </a:extLst>
          </p:cNvPr>
          <p:cNvSpPr txBox="1"/>
          <p:nvPr/>
        </p:nvSpPr>
        <p:spPr>
          <a:xfrm>
            <a:off x="8651873" y="5854335"/>
            <a:ext cx="3384551" cy="369332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and </a:t>
            </a:r>
            <a:r>
              <a:rPr lang="de-DE" dirty="0" err="1">
                <a:solidFill>
                  <a:schemeClr val="bg1"/>
                </a:solidFill>
              </a:rPr>
              <a:t>many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more</a:t>
            </a:r>
            <a:r>
              <a:rPr lang="de-DE" dirty="0">
                <a:solidFill>
                  <a:schemeClr val="bg1"/>
                </a:solidFill>
              </a:rPr>
              <a:t>…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E7F7C9C1-B2A8-965E-0CFE-08AF8D978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473155"/>
              </p:ext>
            </p:extLst>
          </p:nvPr>
        </p:nvGraphicFramePr>
        <p:xfrm>
          <a:off x="695325" y="1449387"/>
          <a:ext cx="10801350" cy="4679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966">
                  <a:extLst>
                    <a:ext uri="{9D8B030D-6E8A-4147-A177-3AD203B41FA5}">
                      <a16:colId xmlns:a16="http://schemas.microsoft.com/office/drawing/2014/main" val="3290599610"/>
                    </a:ext>
                  </a:extLst>
                </a:gridCol>
                <a:gridCol w="7814384">
                  <a:extLst>
                    <a:ext uri="{9D8B030D-6E8A-4147-A177-3AD203B41FA5}">
                      <a16:colId xmlns:a16="http://schemas.microsoft.com/office/drawing/2014/main" val="2633762994"/>
                    </a:ext>
                  </a:extLst>
                </a:gridCol>
              </a:tblGrid>
              <a:tr h="951311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Inquiries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Structured,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Unstructured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, Semi-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structured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Interviews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Task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analysis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Focus Groups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Questionnaires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/ Surveys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079855"/>
                  </a:ext>
                </a:extLst>
              </a:tr>
              <a:tr h="521687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Prototyping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Rapid Prototyping / Paper Prototyping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Tool Kit / Parts Kit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669760"/>
                  </a:ext>
                </a:extLst>
              </a:tr>
              <a:tr h="1166123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Observations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Think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Aloud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Protocol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Cooperative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Evaluation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Contextual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Inquiries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Case Study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b="0" i="0" dirty="0" err="1">
                          <a:solidFill>
                            <a:srgbClr val="212529"/>
                          </a:solidFill>
                          <a:effectLst/>
                          <a:latin typeface="Roboto" panose="02000000000000000000" pitchFamily="2" charset="0"/>
                        </a:rPr>
                        <a:t>Activity</a:t>
                      </a:r>
                      <a:r>
                        <a:rPr lang="de-DE" sz="1400" b="0" i="0" dirty="0">
                          <a:solidFill>
                            <a:srgbClr val="212529"/>
                          </a:solidFill>
                          <a:effectLst/>
                          <a:latin typeface="Roboto" panose="02000000000000000000" pitchFamily="2" charset="0"/>
                        </a:rPr>
                        <a:t> / Task Analysis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204171"/>
                  </a:ext>
                </a:extLst>
              </a:tr>
              <a:tr h="544759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Longitudinal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Observations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Experience Sampling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Diary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276324"/>
                  </a:ext>
                </a:extLst>
              </a:tr>
              <a:tr h="951311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Inspections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Cognitive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Walktrough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Heuristic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Evaluation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Card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Sorting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Tree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Tests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Activity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Analysis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Pluralistic</a:t>
                      </a:r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/ Consistency </a:t>
                      </a: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Inspection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852431"/>
                  </a:ext>
                </a:extLst>
              </a:tr>
              <a:tr h="544759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Elicitation</a:t>
                      </a:r>
                      <a:endParaRPr lang="de-DE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Agreement Rate (AR)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Repertory</a:t>
                      </a:r>
                      <a:r>
                        <a:rPr lang="de-DE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>
                          <a:solidFill>
                            <a:schemeClr val="tx1"/>
                          </a:solidFill>
                        </a:rPr>
                        <a:t>Grid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503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09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799FB3-F18C-F157-B36C-DDB8B89A8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Analysis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D540721-52DD-EBC4-FF3C-8A03AD43059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A3CFD2-0365-FEF3-819E-F687D9D28B2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FF3BC11-1E07-84DD-69B7-BBF70E0835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C484049-049E-85A7-6454-2E650AEF4085}"/>
              </a:ext>
            </a:extLst>
          </p:cNvPr>
          <p:cNvSpPr/>
          <p:nvPr/>
        </p:nvSpPr>
        <p:spPr>
          <a:xfrm>
            <a:off x="695327" y="2143544"/>
            <a:ext cx="1245769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Experiment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0DC28E9-70F2-96CC-9986-565BB74D9290}"/>
              </a:ext>
            </a:extLst>
          </p:cNvPr>
          <p:cNvSpPr/>
          <p:nvPr/>
        </p:nvSpPr>
        <p:spPr>
          <a:xfrm>
            <a:off x="4206368" y="405242"/>
            <a:ext cx="2561888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Qualitative</a:t>
            </a:r>
          </a:p>
        </p:txBody>
      </p:sp>
      <p:sp>
        <p:nvSpPr>
          <p:cNvPr id="8" name="Flussdiagramm: Magnetplattenspeicher 7">
            <a:extLst>
              <a:ext uri="{FF2B5EF4-FFF2-40B4-BE49-F238E27FC236}">
                <a16:creationId xmlns:a16="http://schemas.microsoft.com/office/drawing/2014/main" id="{77F0666A-1D09-EC67-2306-12B189993FBC}"/>
              </a:ext>
            </a:extLst>
          </p:cNvPr>
          <p:cNvSpPr/>
          <p:nvPr/>
        </p:nvSpPr>
        <p:spPr>
          <a:xfrm>
            <a:off x="2375243" y="2091253"/>
            <a:ext cx="1201776" cy="833351"/>
          </a:xfrm>
          <a:prstGeom prst="flowChartMagneticDisk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Data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B2A9892-7D4D-6592-46A2-5FF182C8B41E}"/>
              </a:ext>
            </a:extLst>
          </p:cNvPr>
          <p:cNvSpPr/>
          <p:nvPr/>
        </p:nvSpPr>
        <p:spPr>
          <a:xfrm>
            <a:off x="4206368" y="2895389"/>
            <a:ext cx="2561888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Quantitative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B481C7A-103B-AE23-D38E-676E2101B30A}"/>
              </a:ext>
            </a:extLst>
          </p:cNvPr>
          <p:cNvCxnSpPr>
            <a:cxnSpLocks/>
            <a:stCxn id="6" idx="3"/>
            <a:endCxn id="8" idx="2"/>
          </p:cNvCxnSpPr>
          <p:nvPr/>
        </p:nvCxnSpPr>
        <p:spPr>
          <a:xfrm>
            <a:off x="1941096" y="2507929"/>
            <a:ext cx="43414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F4B0C47F-9947-22E9-82C1-07AD0BCF0688}"/>
              </a:ext>
            </a:extLst>
          </p:cNvPr>
          <p:cNvSpPr/>
          <p:nvPr/>
        </p:nvSpPr>
        <p:spPr>
          <a:xfrm>
            <a:off x="8173994" y="405242"/>
            <a:ext cx="1889082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Qualitative Analysis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6243CEC-21F6-C971-68F6-DC26066BC666}"/>
              </a:ext>
            </a:extLst>
          </p:cNvPr>
          <p:cNvCxnSpPr>
            <a:cxnSpLocks/>
            <a:stCxn id="7" idx="3"/>
            <a:endCxn id="15" idx="1"/>
          </p:cNvCxnSpPr>
          <p:nvPr/>
        </p:nvCxnSpPr>
        <p:spPr>
          <a:xfrm>
            <a:off x="6768256" y="769627"/>
            <a:ext cx="140573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1CC30EAD-BEAA-6E1F-0DB2-999E447A6682}"/>
              </a:ext>
            </a:extLst>
          </p:cNvPr>
          <p:cNvSpPr/>
          <p:nvPr/>
        </p:nvSpPr>
        <p:spPr>
          <a:xfrm>
            <a:off x="10775092" y="1268413"/>
            <a:ext cx="1248178" cy="14386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Findings</a:t>
            </a:r>
            <a:endParaRPr lang="de-DE" sz="1600" dirty="0"/>
          </a:p>
        </p:txBody>
      </p:sp>
      <p:graphicFrame>
        <p:nvGraphicFramePr>
          <p:cNvPr id="65" name="Tabelle 64">
            <a:extLst>
              <a:ext uri="{FF2B5EF4-FFF2-40B4-BE49-F238E27FC236}">
                <a16:creationId xmlns:a16="http://schemas.microsoft.com/office/drawing/2014/main" id="{DEC34CE5-1A66-19BC-2CCD-640F43AC1232}"/>
              </a:ext>
            </a:extLst>
          </p:cNvPr>
          <p:cNvGraphicFramePr>
            <a:graphicFrameLocks noGrp="1"/>
          </p:cNvGraphicFramePr>
          <p:nvPr/>
        </p:nvGraphicFramePr>
        <p:xfrm>
          <a:off x="4215892" y="1134012"/>
          <a:ext cx="2552364" cy="1485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2364">
                  <a:extLst>
                    <a:ext uri="{9D8B030D-6E8A-4147-A177-3AD203B41FA5}">
                      <a16:colId xmlns:a16="http://schemas.microsoft.com/office/drawing/2014/main" val="195292274"/>
                    </a:ext>
                  </a:extLst>
                </a:gridCol>
              </a:tblGrid>
              <a:tr h="247550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Inquiries</a:t>
                      </a:r>
                      <a:endParaRPr lang="de-DE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029283"/>
                  </a:ext>
                </a:extLst>
              </a:tr>
              <a:tr h="247550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Prototyping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504622"/>
                  </a:ext>
                </a:extLst>
              </a:tr>
              <a:tr h="247550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Observations</a:t>
                      </a:r>
                      <a:endParaRPr lang="de-DE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087556"/>
                  </a:ext>
                </a:extLst>
              </a:tr>
              <a:tr h="247550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Longitudinal </a:t>
                      </a:r>
                      <a:r>
                        <a:rPr lang="de-DE" sz="1000" dirty="0" err="1"/>
                        <a:t>Observations</a:t>
                      </a:r>
                      <a:endParaRPr lang="de-DE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92838"/>
                  </a:ext>
                </a:extLst>
              </a:tr>
              <a:tr h="247550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Inspections</a:t>
                      </a:r>
                      <a:endParaRPr lang="de-DE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0901"/>
                  </a:ext>
                </a:extLst>
              </a:tr>
              <a:tr h="247550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Elicitation</a:t>
                      </a:r>
                      <a:endParaRPr lang="de-DE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584918"/>
                  </a:ext>
                </a:extLst>
              </a:tr>
            </a:tbl>
          </a:graphicData>
        </a:graphic>
      </p:graphicFrame>
      <p:sp>
        <p:nvSpPr>
          <p:cNvPr id="74" name="Rechteck 73">
            <a:extLst>
              <a:ext uri="{FF2B5EF4-FFF2-40B4-BE49-F238E27FC236}">
                <a16:creationId xmlns:a16="http://schemas.microsoft.com/office/drawing/2014/main" id="{DD0AB3CC-5B23-0632-2F7A-D6CD6A62BE62}"/>
              </a:ext>
            </a:extLst>
          </p:cNvPr>
          <p:cNvSpPr/>
          <p:nvPr/>
        </p:nvSpPr>
        <p:spPr>
          <a:xfrm>
            <a:off x="8173994" y="2895389"/>
            <a:ext cx="1889082" cy="728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Statistical Analysis</a:t>
            </a:r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208C63C7-5995-4115-4148-D81B64C86ADC}"/>
              </a:ext>
            </a:extLst>
          </p:cNvPr>
          <p:cNvSpPr/>
          <p:nvPr/>
        </p:nvSpPr>
        <p:spPr>
          <a:xfrm>
            <a:off x="4206370" y="3643814"/>
            <a:ext cx="1269135" cy="3766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Subjective</a:t>
            </a:r>
            <a:endParaRPr lang="de-DE" sz="1400" dirty="0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206C0F26-322F-F4DC-7A57-64C5B2E43AB0}"/>
              </a:ext>
            </a:extLst>
          </p:cNvPr>
          <p:cNvSpPr/>
          <p:nvPr/>
        </p:nvSpPr>
        <p:spPr>
          <a:xfrm>
            <a:off x="5499120" y="3643813"/>
            <a:ext cx="1277747" cy="3766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Objective</a:t>
            </a:r>
            <a:endParaRPr lang="de-DE" sz="1400" dirty="0"/>
          </a:p>
        </p:txBody>
      </p:sp>
      <p:graphicFrame>
        <p:nvGraphicFramePr>
          <p:cNvPr id="125" name="Tabelle 124">
            <a:extLst>
              <a:ext uri="{FF2B5EF4-FFF2-40B4-BE49-F238E27FC236}">
                <a16:creationId xmlns:a16="http://schemas.microsoft.com/office/drawing/2014/main" id="{98A2BF4B-54F9-9559-C196-0A682318EF30}"/>
              </a:ext>
            </a:extLst>
          </p:cNvPr>
          <p:cNvGraphicFramePr>
            <a:graphicFrameLocks noGrp="1"/>
          </p:cNvGraphicFramePr>
          <p:nvPr/>
        </p:nvGraphicFramePr>
        <p:xfrm>
          <a:off x="5499120" y="4020441"/>
          <a:ext cx="1269136" cy="20595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9136">
                  <a:extLst>
                    <a:ext uri="{9D8B030D-6E8A-4147-A177-3AD203B41FA5}">
                      <a16:colId xmlns:a16="http://schemas.microsoft.com/office/drawing/2014/main" val="195292274"/>
                    </a:ext>
                  </a:extLst>
                </a:gridCol>
              </a:tblGrid>
              <a:tr h="284072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900" dirty="0"/>
                        <a:t>Task Performance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029283"/>
                  </a:ext>
                </a:extLst>
              </a:tr>
              <a:tr h="461617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900" dirty="0"/>
                        <a:t>Arousal /</a:t>
                      </a:r>
                    </a:p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900" dirty="0"/>
                        <a:t>Stress / Relaxation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504622"/>
                  </a:ext>
                </a:extLst>
              </a:tr>
              <a:tr h="284072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900" dirty="0" err="1"/>
                        <a:t>Emotions</a:t>
                      </a:r>
                      <a:endParaRPr lang="de-DE" sz="9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087556"/>
                  </a:ext>
                </a:extLst>
              </a:tr>
              <a:tr h="284072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900" dirty="0"/>
                        <a:t>Gaze / Attention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92838"/>
                  </a:ext>
                </a:extLst>
              </a:tr>
              <a:tr h="284072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900" dirty="0" err="1"/>
                        <a:t>Sensual</a:t>
                      </a:r>
                      <a:r>
                        <a:rPr lang="de-DE" sz="900" dirty="0"/>
                        <a:t> </a:t>
                      </a:r>
                      <a:r>
                        <a:rPr lang="de-DE" sz="900" dirty="0" err="1"/>
                        <a:t>Acuity</a:t>
                      </a:r>
                      <a:endParaRPr lang="de-DE" sz="9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0901"/>
                  </a:ext>
                </a:extLst>
              </a:tr>
              <a:tr h="4616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/>
                        <a:t>Fitness / </a:t>
                      </a:r>
                      <a:r>
                        <a:rPr lang="de-DE" sz="900" dirty="0" err="1"/>
                        <a:t>Ergonomics</a:t>
                      </a:r>
                      <a:endParaRPr lang="de-DE" sz="9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584918"/>
                  </a:ext>
                </a:extLst>
              </a:tr>
            </a:tbl>
          </a:graphicData>
        </a:graphic>
      </p:graphicFrame>
      <p:graphicFrame>
        <p:nvGraphicFramePr>
          <p:cNvPr id="132" name="Tabelle 131">
            <a:extLst>
              <a:ext uri="{FF2B5EF4-FFF2-40B4-BE49-F238E27FC236}">
                <a16:creationId xmlns:a16="http://schemas.microsoft.com/office/drawing/2014/main" id="{E7497A1F-4228-1BD1-EA62-3BE8DC258679}"/>
              </a:ext>
            </a:extLst>
          </p:cNvPr>
          <p:cNvGraphicFramePr>
            <a:graphicFrameLocks noGrp="1"/>
          </p:cNvGraphicFramePr>
          <p:nvPr/>
        </p:nvGraphicFramePr>
        <p:xfrm>
          <a:off x="4206369" y="4022564"/>
          <a:ext cx="1269136" cy="205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9136">
                  <a:extLst>
                    <a:ext uri="{9D8B030D-6E8A-4147-A177-3AD203B41FA5}">
                      <a16:colId xmlns:a16="http://schemas.microsoft.com/office/drawing/2014/main" val="195292274"/>
                    </a:ext>
                  </a:extLst>
                </a:gridCol>
              </a:tblGrid>
              <a:tr h="203581">
                <a:tc>
                  <a:txBody>
                    <a:bodyPr/>
                    <a:lstStyle/>
                    <a:p>
                      <a:pPr algn="ctr"/>
                      <a:r>
                        <a:rPr lang="de-DE" sz="900" dirty="0"/>
                        <a:t>Workload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029283"/>
                  </a:ext>
                </a:extLst>
              </a:tr>
              <a:tr h="203581">
                <a:tc>
                  <a:txBody>
                    <a:bodyPr/>
                    <a:lstStyle/>
                    <a:p>
                      <a:pPr algn="ctr"/>
                      <a:r>
                        <a:rPr lang="de-DE" sz="900" dirty="0"/>
                        <a:t>User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504622"/>
                  </a:ext>
                </a:extLst>
              </a:tr>
              <a:tr h="203581">
                <a:tc>
                  <a:txBody>
                    <a:bodyPr/>
                    <a:lstStyle/>
                    <a:p>
                      <a:pPr algn="ctr"/>
                      <a:r>
                        <a:rPr lang="de-DE" sz="900" dirty="0"/>
                        <a:t>Usability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087556"/>
                  </a:ext>
                </a:extLst>
              </a:tr>
              <a:tr h="203581">
                <a:tc>
                  <a:txBody>
                    <a:bodyPr/>
                    <a:lstStyle/>
                    <a:p>
                      <a:pPr algn="ctr"/>
                      <a:r>
                        <a:rPr lang="de-DE" sz="900" dirty="0" err="1"/>
                        <a:t>Hedonic</a:t>
                      </a:r>
                      <a:r>
                        <a:rPr lang="de-DE" sz="900" dirty="0"/>
                        <a:t> Quality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92838"/>
                  </a:ext>
                </a:extLst>
              </a:tr>
              <a:tr h="203581">
                <a:tc>
                  <a:txBody>
                    <a:bodyPr/>
                    <a:lstStyle/>
                    <a:p>
                      <a:pPr algn="ctr"/>
                      <a:r>
                        <a:rPr lang="de-DE" sz="900" dirty="0" err="1"/>
                        <a:t>Social</a:t>
                      </a:r>
                      <a:r>
                        <a:rPr lang="de-DE" sz="900" dirty="0"/>
                        <a:t> Acceptance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0901"/>
                  </a:ext>
                </a:extLst>
              </a:tr>
              <a:tr h="203581">
                <a:tc>
                  <a:txBody>
                    <a:bodyPr/>
                    <a:lstStyle/>
                    <a:p>
                      <a:pPr algn="ctr"/>
                      <a:r>
                        <a:rPr lang="de-DE" sz="900" dirty="0" err="1"/>
                        <a:t>Emotions</a:t>
                      </a:r>
                      <a:endParaRPr lang="de-DE" sz="9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584918"/>
                  </a:ext>
                </a:extLst>
              </a:tr>
              <a:tr h="203581">
                <a:tc>
                  <a:txBody>
                    <a:bodyPr/>
                    <a:lstStyle/>
                    <a:p>
                      <a:pPr algn="ctr"/>
                      <a:r>
                        <a:rPr lang="de-DE" sz="900" dirty="0"/>
                        <a:t>Gaming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0982"/>
                  </a:ext>
                </a:extLst>
              </a:tr>
              <a:tr h="203581">
                <a:tc>
                  <a:txBody>
                    <a:bodyPr/>
                    <a:lstStyle/>
                    <a:p>
                      <a:pPr algn="ctr"/>
                      <a:r>
                        <a:rPr lang="de-DE" sz="900" dirty="0"/>
                        <a:t>Immersion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432029"/>
                  </a:ext>
                </a:extLst>
              </a:tr>
              <a:tr h="203581">
                <a:tc>
                  <a:txBody>
                    <a:bodyPr/>
                    <a:lstStyle/>
                    <a:p>
                      <a:pPr algn="ctr"/>
                      <a:r>
                        <a:rPr lang="de-DE" sz="900" dirty="0"/>
                        <a:t>Motivation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78874"/>
                  </a:ext>
                </a:extLst>
              </a:tr>
            </a:tbl>
          </a:graphicData>
        </a:graphic>
      </p:graphicFrame>
      <p:cxnSp>
        <p:nvCxnSpPr>
          <p:cNvPr id="138" name="Verbinder: gewinkelt 137">
            <a:extLst>
              <a:ext uri="{FF2B5EF4-FFF2-40B4-BE49-F238E27FC236}">
                <a16:creationId xmlns:a16="http://schemas.microsoft.com/office/drawing/2014/main" id="{0C13914A-FB67-CD00-A1E2-AC2A109D38C8}"/>
              </a:ext>
            </a:extLst>
          </p:cNvPr>
          <p:cNvCxnSpPr>
            <a:cxnSpLocks/>
            <a:stCxn id="8" idx="4"/>
            <a:endCxn id="9" idx="1"/>
          </p:cNvCxnSpPr>
          <p:nvPr/>
        </p:nvCxnSpPr>
        <p:spPr>
          <a:xfrm>
            <a:off x="3577019" y="2507929"/>
            <a:ext cx="629349" cy="751845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Verbinder: gewinkelt 139">
            <a:extLst>
              <a:ext uri="{FF2B5EF4-FFF2-40B4-BE49-F238E27FC236}">
                <a16:creationId xmlns:a16="http://schemas.microsoft.com/office/drawing/2014/main" id="{9C72AE4A-6E5E-EF84-C9D0-2B9FF78EF1CB}"/>
              </a:ext>
            </a:extLst>
          </p:cNvPr>
          <p:cNvCxnSpPr>
            <a:cxnSpLocks/>
            <a:stCxn id="8" idx="4"/>
            <a:endCxn id="7" idx="1"/>
          </p:cNvCxnSpPr>
          <p:nvPr/>
        </p:nvCxnSpPr>
        <p:spPr>
          <a:xfrm flipV="1">
            <a:off x="3577019" y="769627"/>
            <a:ext cx="629349" cy="1738302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Verbinder: gewinkelt 147">
            <a:extLst>
              <a:ext uri="{FF2B5EF4-FFF2-40B4-BE49-F238E27FC236}">
                <a16:creationId xmlns:a16="http://schemas.microsoft.com/office/drawing/2014/main" id="{76F7CAC0-17FD-3532-7282-CE6AA8105C47}"/>
              </a:ext>
            </a:extLst>
          </p:cNvPr>
          <p:cNvCxnSpPr>
            <a:cxnSpLocks/>
            <a:stCxn id="15" idx="3"/>
            <a:endCxn id="26" idx="1"/>
          </p:cNvCxnSpPr>
          <p:nvPr/>
        </p:nvCxnSpPr>
        <p:spPr>
          <a:xfrm>
            <a:off x="10063076" y="769627"/>
            <a:ext cx="712016" cy="1218088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Verbinder: gewinkelt 149">
            <a:extLst>
              <a:ext uri="{FF2B5EF4-FFF2-40B4-BE49-F238E27FC236}">
                <a16:creationId xmlns:a16="http://schemas.microsoft.com/office/drawing/2014/main" id="{721FE7F9-945B-501F-7FC6-010F83DF55BC}"/>
              </a:ext>
            </a:extLst>
          </p:cNvPr>
          <p:cNvCxnSpPr>
            <a:cxnSpLocks/>
            <a:stCxn id="74" idx="3"/>
            <a:endCxn id="26" idx="1"/>
          </p:cNvCxnSpPr>
          <p:nvPr/>
        </p:nvCxnSpPr>
        <p:spPr>
          <a:xfrm flipV="1">
            <a:off x="10063076" y="1987715"/>
            <a:ext cx="712016" cy="1272059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Zylinder 162">
            <a:extLst>
              <a:ext uri="{FF2B5EF4-FFF2-40B4-BE49-F238E27FC236}">
                <a16:creationId xmlns:a16="http://schemas.microsoft.com/office/drawing/2014/main" id="{5EE2A0C2-9809-12CE-A38C-F7DB77E4B9FC}"/>
              </a:ext>
            </a:extLst>
          </p:cNvPr>
          <p:cNvSpPr/>
          <p:nvPr/>
        </p:nvSpPr>
        <p:spPr>
          <a:xfrm>
            <a:off x="6930347" y="405241"/>
            <a:ext cx="953564" cy="1405021"/>
          </a:xfrm>
          <a:prstGeom prst="ca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Text</a:t>
            </a:r>
          </a:p>
          <a:p>
            <a:pPr algn="ctr"/>
            <a:r>
              <a:rPr lang="de-DE" sz="1400" dirty="0"/>
              <a:t>Audio</a:t>
            </a:r>
            <a:br>
              <a:rPr lang="de-DE" sz="1400" dirty="0"/>
            </a:br>
            <a:r>
              <a:rPr lang="de-DE" sz="1400" dirty="0"/>
              <a:t>Video</a:t>
            </a:r>
          </a:p>
        </p:txBody>
      </p:sp>
      <p:cxnSp>
        <p:nvCxnSpPr>
          <p:cNvPr id="165" name="Gerade Verbindung mit Pfeil 164">
            <a:extLst>
              <a:ext uri="{FF2B5EF4-FFF2-40B4-BE49-F238E27FC236}">
                <a16:creationId xmlns:a16="http://schemas.microsoft.com/office/drawing/2014/main" id="{763E2E4D-FDE1-4359-61B8-02E0F87A6577}"/>
              </a:ext>
            </a:extLst>
          </p:cNvPr>
          <p:cNvCxnSpPr>
            <a:cxnSpLocks/>
          </p:cNvCxnSpPr>
          <p:nvPr/>
        </p:nvCxnSpPr>
        <p:spPr>
          <a:xfrm>
            <a:off x="6758732" y="3262792"/>
            <a:ext cx="140573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Zylinder 165">
            <a:extLst>
              <a:ext uri="{FF2B5EF4-FFF2-40B4-BE49-F238E27FC236}">
                <a16:creationId xmlns:a16="http://schemas.microsoft.com/office/drawing/2014/main" id="{D3CCAA9A-7E81-538A-0E33-4B6878A33181}"/>
              </a:ext>
            </a:extLst>
          </p:cNvPr>
          <p:cNvSpPr/>
          <p:nvPr/>
        </p:nvSpPr>
        <p:spPr>
          <a:xfrm>
            <a:off x="6920823" y="2898406"/>
            <a:ext cx="953564" cy="1405021"/>
          </a:xfrm>
          <a:prstGeom prst="ca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Numeric</a:t>
            </a:r>
            <a:br>
              <a:rPr lang="de-DE" sz="1400" dirty="0"/>
            </a:br>
            <a:r>
              <a:rPr lang="de-DE" sz="1400" dirty="0" err="1"/>
              <a:t>Tables</a:t>
            </a:r>
            <a:endParaRPr lang="de-DE" sz="1400" dirty="0"/>
          </a:p>
          <a:p>
            <a:pPr algn="ctr"/>
            <a:r>
              <a:rPr lang="de-DE" sz="1400" dirty="0"/>
              <a:t>Plots</a:t>
            </a:r>
          </a:p>
        </p:txBody>
      </p:sp>
      <p:graphicFrame>
        <p:nvGraphicFramePr>
          <p:cNvPr id="172" name="Tabelle 171">
            <a:extLst>
              <a:ext uri="{FF2B5EF4-FFF2-40B4-BE49-F238E27FC236}">
                <a16:creationId xmlns:a16="http://schemas.microsoft.com/office/drawing/2014/main" id="{85020107-A5DB-4320-00C4-CB2125FB825A}"/>
              </a:ext>
            </a:extLst>
          </p:cNvPr>
          <p:cNvGraphicFramePr>
            <a:graphicFrameLocks noGrp="1"/>
          </p:cNvGraphicFramePr>
          <p:nvPr/>
        </p:nvGraphicFramePr>
        <p:xfrm>
          <a:off x="8173994" y="1134012"/>
          <a:ext cx="1889082" cy="1002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9082">
                  <a:extLst>
                    <a:ext uri="{9D8B030D-6E8A-4147-A177-3AD203B41FA5}">
                      <a16:colId xmlns:a16="http://schemas.microsoft.com/office/drawing/2014/main" val="195292274"/>
                    </a:ext>
                  </a:extLst>
                </a:gridCol>
              </a:tblGrid>
              <a:tr h="250513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Thematic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analysis</a:t>
                      </a:r>
                      <a:endParaRPr lang="de-DE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029283"/>
                  </a:ext>
                </a:extLst>
              </a:tr>
              <a:tr h="250513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Discourse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analysis</a:t>
                      </a:r>
                      <a:endParaRPr lang="de-DE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504622"/>
                  </a:ext>
                </a:extLst>
              </a:tr>
              <a:tr h="250513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/>
                        <a:t>Narrative </a:t>
                      </a:r>
                      <a:r>
                        <a:rPr lang="de-DE" sz="1000" dirty="0" err="1"/>
                        <a:t>analysis</a:t>
                      </a:r>
                      <a:endParaRPr lang="de-DE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087556"/>
                  </a:ext>
                </a:extLst>
              </a:tr>
              <a:tr h="250513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Grounded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theory</a:t>
                      </a:r>
                      <a:endParaRPr lang="de-DE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92838"/>
                  </a:ext>
                </a:extLst>
              </a:tr>
            </a:tbl>
          </a:graphicData>
        </a:graphic>
      </p:graphicFrame>
      <p:graphicFrame>
        <p:nvGraphicFramePr>
          <p:cNvPr id="173" name="Tabelle 172">
            <a:extLst>
              <a:ext uri="{FF2B5EF4-FFF2-40B4-BE49-F238E27FC236}">
                <a16:creationId xmlns:a16="http://schemas.microsoft.com/office/drawing/2014/main" id="{D75385E3-2211-9B10-1658-E75DE2601B9F}"/>
              </a:ext>
            </a:extLst>
          </p:cNvPr>
          <p:cNvGraphicFramePr>
            <a:graphicFrameLocks noGrp="1"/>
          </p:cNvGraphicFramePr>
          <p:nvPr/>
        </p:nvGraphicFramePr>
        <p:xfrm>
          <a:off x="8173994" y="3624159"/>
          <a:ext cx="1889082" cy="509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9082">
                  <a:extLst>
                    <a:ext uri="{9D8B030D-6E8A-4147-A177-3AD203B41FA5}">
                      <a16:colId xmlns:a16="http://schemas.microsoft.com/office/drawing/2014/main" val="195292274"/>
                    </a:ext>
                  </a:extLst>
                </a:gridCol>
              </a:tblGrid>
              <a:tr h="254731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Descriptive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Statistics</a:t>
                      </a:r>
                      <a:endParaRPr lang="de-DE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029283"/>
                  </a:ext>
                </a:extLst>
              </a:tr>
              <a:tr h="254731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err="1"/>
                        <a:t>Inferential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Statistics</a:t>
                      </a:r>
                      <a:endParaRPr lang="de-DE" sz="1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504622"/>
                  </a:ext>
                </a:extLst>
              </a:tr>
            </a:tbl>
          </a:graphicData>
        </a:graphic>
      </p:graphicFrame>
      <p:cxnSp>
        <p:nvCxnSpPr>
          <p:cNvPr id="174" name="Gerade Verbindung mit Pfeil 173">
            <a:extLst>
              <a:ext uri="{FF2B5EF4-FFF2-40B4-BE49-F238E27FC236}">
                <a16:creationId xmlns:a16="http://schemas.microsoft.com/office/drawing/2014/main" id="{6BB1636D-ADA8-2A48-9AE0-D5CDFB6E37D7}"/>
              </a:ext>
            </a:extLst>
          </p:cNvPr>
          <p:cNvCxnSpPr>
            <a:cxnSpLocks/>
            <a:stCxn id="190" idx="0"/>
          </p:cNvCxnSpPr>
          <p:nvPr/>
        </p:nvCxnSpPr>
        <p:spPr>
          <a:xfrm flipH="1" flipV="1">
            <a:off x="9762584" y="4261826"/>
            <a:ext cx="1012508" cy="52869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hteck 179">
            <a:extLst>
              <a:ext uri="{FF2B5EF4-FFF2-40B4-BE49-F238E27FC236}">
                <a16:creationId xmlns:a16="http://schemas.microsoft.com/office/drawing/2014/main" id="{4246DBAC-F7E2-B9E4-9E19-B1C1125CC335}"/>
              </a:ext>
            </a:extLst>
          </p:cNvPr>
          <p:cNvSpPr/>
          <p:nvPr/>
        </p:nvSpPr>
        <p:spPr>
          <a:xfrm>
            <a:off x="6791871" y="5418291"/>
            <a:ext cx="5302085" cy="6444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ysClr val="windowText" lastClr="000000"/>
                </a:solidFill>
              </a:rPr>
              <a:t>Qualitative + Quantitative Methods = „Mixed Methods“</a:t>
            </a:r>
          </a:p>
        </p:txBody>
      </p:sp>
      <p:cxnSp>
        <p:nvCxnSpPr>
          <p:cNvPr id="181" name="Gerade Verbindung mit Pfeil 180">
            <a:extLst>
              <a:ext uri="{FF2B5EF4-FFF2-40B4-BE49-F238E27FC236}">
                <a16:creationId xmlns:a16="http://schemas.microsoft.com/office/drawing/2014/main" id="{D5C7553E-67DC-3555-609B-C780469F7B82}"/>
              </a:ext>
            </a:extLst>
          </p:cNvPr>
          <p:cNvCxnSpPr>
            <a:cxnSpLocks/>
            <a:stCxn id="190" idx="0"/>
          </p:cNvCxnSpPr>
          <p:nvPr/>
        </p:nvCxnSpPr>
        <p:spPr>
          <a:xfrm flipH="1" flipV="1">
            <a:off x="9947189" y="2247176"/>
            <a:ext cx="827903" cy="254334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feld 9">
            <a:extLst>
              <a:ext uri="{FF2B5EF4-FFF2-40B4-BE49-F238E27FC236}">
                <a16:creationId xmlns:a16="http://schemas.microsoft.com/office/drawing/2014/main" id="{2737B0AD-167F-92EB-87BD-DAA234730C24}"/>
              </a:ext>
            </a:extLst>
          </p:cNvPr>
          <p:cNvSpPr txBox="1"/>
          <p:nvPr/>
        </p:nvSpPr>
        <p:spPr>
          <a:xfrm>
            <a:off x="9762584" y="4790517"/>
            <a:ext cx="2025015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Results</a:t>
            </a:r>
            <a:r>
              <a:rPr lang="de-DE" dirty="0">
                <a:solidFill>
                  <a:schemeClr val="bg1"/>
                </a:solidFill>
              </a:rPr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38731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7C3AD-D486-3214-4C80-763533379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Analysis in HCI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BD56B2-3174-0F07-81FE-228FCE173AB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C8CC1C-CDC0-93E2-3E23-CFECDA7283F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1AA2A6-4C09-942E-5E0F-DAFC79B361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87F7591-547A-7621-263F-B1CE2EB87EB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You don't need to know all of the data collection methods - just the ones you need to </a:t>
            </a:r>
            <a:r>
              <a:rPr lang="en-US" b="1" dirty="0">
                <a:solidFill>
                  <a:schemeClr val="accent1"/>
                </a:solidFill>
              </a:rPr>
              <a:t>answer your research question</a:t>
            </a:r>
          </a:p>
          <a:p>
            <a:r>
              <a:rPr lang="de-DE" b="1" dirty="0">
                <a:solidFill>
                  <a:schemeClr val="accent1"/>
                </a:solidFill>
              </a:rPr>
              <a:t>Every </a:t>
            </a:r>
            <a:r>
              <a:rPr lang="de-DE" b="1" dirty="0" err="1">
                <a:solidFill>
                  <a:schemeClr val="accent1"/>
                </a:solidFill>
              </a:rPr>
              <a:t>measure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needs</a:t>
            </a:r>
            <a:r>
              <a:rPr lang="de-DE" b="1" dirty="0">
                <a:solidFill>
                  <a:schemeClr val="accent1"/>
                </a:solidFill>
              </a:rPr>
              <a:t> a </a:t>
            </a:r>
            <a:r>
              <a:rPr lang="de-DE" b="1" dirty="0" err="1">
                <a:solidFill>
                  <a:schemeClr val="accent1"/>
                </a:solidFill>
              </a:rPr>
              <a:t>method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for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its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analysis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b="1" dirty="0" err="1">
                <a:solidFill>
                  <a:schemeClr val="accent1"/>
                </a:solidFill>
              </a:rPr>
              <a:t>Objective</a:t>
            </a:r>
            <a:r>
              <a:rPr lang="de-DE" b="1" dirty="0">
                <a:solidFill>
                  <a:schemeClr val="accent1"/>
                </a:solidFill>
              </a:rPr>
              <a:t> and </a:t>
            </a:r>
            <a:r>
              <a:rPr lang="de-DE" b="1" dirty="0" err="1">
                <a:solidFill>
                  <a:schemeClr val="accent1"/>
                </a:solidFill>
              </a:rPr>
              <a:t>subjective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measures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evaluated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1"/>
                </a:solidFill>
              </a:rPr>
              <a:t>statistical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tests</a:t>
            </a:r>
            <a:endParaRPr lang="de-DE" b="1" dirty="0">
              <a:solidFill>
                <a:schemeClr val="accent1"/>
              </a:solidFill>
            </a:endParaRPr>
          </a:p>
          <a:p>
            <a:pPr lvl="2"/>
            <a:r>
              <a:rPr lang="de-DE" dirty="0"/>
              <a:t>Statistical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depend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hypothesis</a:t>
            </a:r>
            <a:endParaRPr lang="de-DE" dirty="0"/>
          </a:p>
          <a:p>
            <a:pPr lvl="2"/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statistical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 (you will </a:t>
            </a:r>
            <a:r>
              <a:rPr lang="de-DE" dirty="0" err="1"/>
              <a:t>love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)</a:t>
            </a:r>
          </a:p>
          <a:p>
            <a:pPr lvl="1"/>
            <a:r>
              <a:rPr lang="de-DE" b="1" dirty="0" err="1">
                <a:solidFill>
                  <a:schemeClr val="accent1"/>
                </a:solidFill>
              </a:rPr>
              <a:t>Observations</a:t>
            </a:r>
            <a:r>
              <a:rPr lang="de-DE" b="1" dirty="0">
                <a:solidFill>
                  <a:schemeClr val="accent1"/>
                </a:solidFill>
              </a:rPr>
              <a:t> and qualitative </a:t>
            </a:r>
            <a:r>
              <a:rPr lang="de-DE" b="1" dirty="0" err="1">
                <a:solidFill>
                  <a:schemeClr val="accent1"/>
                </a:solidFill>
              </a:rPr>
              <a:t>feedback</a:t>
            </a:r>
            <a:r>
              <a:rPr lang="de-DE" dirty="0"/>
              <a:t>?</a:t>
            </a:r>
          </a:p>
          <a:p>
            <a:pPr lvl="2"/>
            <a:r>
              <a:rPr lang="de-DE" b="1" dirty="0" err="1">
                <a:solidFill>
                  <a:schemeClr val="accent1"/>
                </a:solidFill>
              </a:rPr>
              <a:t>Thematical</a:t>
            </a:r>
            <a:r>
              <a:rPr lang="de-DE" b="1" dirty="0">
                <a:solidFill>
                  <a:schemeClr val="accent1"/>
                </a:solidFill>
              </a:rPr>
              <a:t> Analysis</a:t>
            </a:r>
          </a:p>
          <a:p>
            <a:pPr lvl="2"/>
            <a:r>
              <a:rPr lang="de-DE" b="1" dirty="0">
                <a:solidFill>
                  <a:schemeClr val="accent1"/>
                </a:solidFill>
              </a:rPr>
              <a:t>Content Analysis</a:t>
            </a:r>
          </a:p>
          <a:p>
            <a:pPr lvl="2"/>
            <a:r>
              <a:rPr lang="de-DE" b="1" dirty="0">
                <a:solidFill>
                  <a:schemeClr val="accent1"/>
                </a:solidFill>
              </a:rPr>
              <a:t>Narrative Analysis</a:t>
            </a:r>
          </a:p>
          <a:p>
            <a:pPr lvl="2"/>
            <a:r>
              <a:rPr lang="de-DE" b="1" dirty="0" err="1">
                <a:solidFill>
                  <a:schemeClr val="accent1"/>
                </a:solidFill>
              </a:rPr>
              <a:t>Grounded</a:t>
            </a:r>
            <a:r>
              <a:rPr lang="de-DE" b="1" dirty="0">
                <a:solidFill>
                  <a:schemeClr val="accent1"/>
                </a:solidFill>
              </a:rPr>
              <a:t> Theory</a:t>
            </a:r>
          </a:p>
          <a:p>
            <a:pPr lvl="2"/>
            <a:r>
              <a:rPr lang="de-DE" b="1" dirty="0">
                <a:solidFill>
                  <a:schemeClr val="accent1"/>
                </a:solidFill>
              </a:rPr>
              <a:t>…</a:t>
            </a:r>
          </a:p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analyze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22078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95E03-9C62-084C-B3F5-0314960C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Exercise</a:t>
            </a:r>
            <a:r>
              <a:rPr lang="de-DE" dirty="0"/>
              <a:t>: Study Design Plan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44EE9B-5A92-5E0B-3A79-C6825BDFBC1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C89CEE-1B34-9776-6953-5CCEEB9C051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B57B05-3B0C-51CA-D43E-35B9AA730C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2F5C2A8-41B8-8D4C-7783-856F9BDD708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7600365" cy="46799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Use </a:t>
            </a:r>
            <a:r>
              <a:rPr lang="en-US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our tool to find and plan your study design</a:t>
            </a:r>
          </a:p>
          <a:p>
            <a:pPr lvl="1"/>
            <a:r>
              <a:rPr lang="en-US" dirty="0"/>
              <a:t>Goto: </a:t>
            </a:r>
            <a:r>
              <a:rPr lang="de-DE" dirty="0">
                <a:hlinkClick r:id="rId2"/>
              </a:rPr>
              <a:t>https://hci-studies.org/study-design-planner/</a:t>
            </a:r>
            <a:r>
              <a:rPr lang="de-DE" dirty="0"/>
              <a:t> </a:t>
            </a:r>
          </a:p>
          <a:p>
            <a:r>
              <a:rPr lang="en-US" b="1" dirty="0">
                <a:solidFill>
                  <a:schemeClr val="accent1"/>
                </a:solidFill>
              </a:rPr>
              <a:t>Enter are </a:t>
            </a:r>
            <a:r>
              <a:rPr lang="en-US" b="1" u="sng" dirty="0">
                <a:solidFill>
                  <a:schemeClr val="accent1"/>
                </a:solidFill>
              </a:rPr>
              <a:t>your</a:t>
            </a:r>
            <a:r>
              <a:rPr lang="en-US" b="1" dirty="0">
                <a:solidFill>
                  <a:schemeClr val="accent1"/>
                </a:solidFill>
              </a:rPr>
              <a:t> IVs, levels and DVs</a:t>
            </a:r>
          </a:p>
          <a:p>
            <a:pPr lvl="1"/>
            <a:r>
              <a:rPr lang="en-US" dirty="0"/>
              <a:t>Ignore the sliders and statistics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Go to “Instructions for your experimental design”</a:t>
            </a:r>
            <a:endParaRPr lang="en-US" dirty="0"/>
          </a:p>
          <a:p>
            <a:r>
              <a:rPr lang="de-DE" b="1" dirty="0" err="1">
                <a:solidFill>
                  <a:schemeClr val="accent1"/>
                </a:solidFill>
              </a:rPr>
              <a:t>Discuss</a:t>
            </a:r>
            <a:r>
              <a:rPr lang="de-DE" b="1" dirty="0">
                <a:solidFill>
                  <a:schemeClr val="accent1"/>
                </a:solidFill>
              </a:rPr>
              <a:t> in </a:t>
            </a:r>
            <a:r>
              <a:rPr lang="de-DE" b="1" dirty="0" err="1">
                <a:solidFill>
                  <a:schemeClr val="accent1"/>
                </a:solidFill>
              </a:rPr>
              <a:t>your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group</a:t>
            </a:r>
            <a:r>
              <a:rPr lang="de-DE" b="1" dirty="0">
                <a:solidFill>
                  <a:schemeClr val="accent1"/>
                </a:solidFill>
              </a:rPr>
              <a:t>:</a:t>
            </a:r>
          </a:p>
          <a:p>
            <a:pPr marL="743363" lvl="1" indent="-457200">
              <a:buFont typeface="+mj-lt"/>
              <a:buAutoNum type="arabicPeriod"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proposed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design of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? </a:t>
            </a:r>
          </a:p>
          <a:p>
            <a:pPr marL="743363" lvl="1" indent="-457200">
              <a:buFont typeface="+mj-lt"/>
              <a:buAutoNum type="arabicPeriod"/>
            </a:pP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qualitative </a:t>
            </a:r>
            <a:r>
              <a:rPr lang="de-DE" dirty="0" err="1"/>
              <a:t>study</a:t>
            </a:r>
            <a:r>
              <a:rPr lang="de-DE" dirty="0"/>
              <a:t>?</a:t>
            </a:r>
          </a:p>
          <a:p>
            <a:pPr marL="743363" lvl="1" indent="-457200">
              <a:buFont typeface="+mj-lt"/>
              <a:buAutoNum type="arabicPeriod"/>
            </a:pPr>
            <a:r>
              <a:rPr lang="de-DE" dirty="0" err="1"/>
              <a:t>Is</a:t>
            </a:r>
            <a:r>
              <a:rPr lang="de-DE" dirty="0"/>
              <a:t> that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do a </a:t>
            </a:r>
            <a:r>
              <a:rPr lang="de-DE" dirty="0" err="1"/>
              <a:t>literature</a:t>
            </a:r>
            <a:r>
              <a:rPr lang="de-DE" dirty="0"/>
              <a:t> review?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38DD6CD-3349-051D-E5FC-B6FF13306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960" y="360363"/>
            <a:ext cx="3628348" cy="576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72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746C2-C88C-1BEA-9136-4301FB08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Tasks Next Time (TNT): Study Design / Study Plan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641180B-0A0C-9270-2677-A3CDACA27AF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843C76-085A-1692-5E52-C1019045DFA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35D3BF-17C6-C354-7E63-A1A4F830C3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B86BFC4-FB3C-9BC5-6CD0-48A0CFE036E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Update </a:t>
            </a:r>
            <a:r>
              <a:rPr lang="de-DE" b="1" dirty="0" err="1">
                <a:solidFill>
                  <a:schemeClr val="accent1"/>
                </a:solidFill>
              </a:rPr>
              <a:t>your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problem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statement</a:t>
            </a:r>
            <a:r>
              <a:rPr lang="de-DE" b="1" dirty="0">
                <a:solidFill>
                  <a:schemeClr val="accent1"/>
                </a:solidFill>
              </a:rPr>
              <a:t>, </a:t>
            </a:r>
            <a:r>
              <a:rPr lang="de-DE" b="1" dirty="0" err="1">
                <a:solidFill>
                  <a:schemeClr val="accent1"/>
                </a:solidFill>
              </a:rPr>
              <a:t>add</a:t>
            </a:r>
            <a:r>
              <a:rPr lang="de-DE" b="1" dirty="0">
                <a:solidFill>
                  <a:schemeClr val="accent1"/>
                </a:solidFill>
              </a:rPr>
              <a:t> a </a:t>
            </a:r>
            <a:r>
              <a:rPr lang="de-DE" b="1" dirty="0" err="1">
                <a:solidFill>
                  <a:schemeClr val="accent1"/>
                </a:solidFill>
              </a:rPr>
              <a:t>section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called</a:t>
            </a:r>
            <a:r>
              <a:rPr lang="de-DE" b="1" dirty="0">
                <a:solidFill>
                  <a:schemeClr val="accent1"/>
                </a:solidFill>
              </a:rPr>
              <a:t> „Method“</a:t>
            </a:r>
          </a:p>
          <a:p>
            <a:pPr lvl="1"/>
            <a:r>
              <a:rPr lang="de-DE" dirty="0"/>
              <a:t>Write down in </a:t>
            </a:r>
            <a:r>
              <a:rPr lang="de-DE" dirty="0" err="1"/>
              <a:t>your</a:t>
            </a:r>
            <a:r>
              <a:rPr lang="de-DE" dirty="0"/>
              <a:t> own </a:t>
            </a:r>
            <a:r>
              <a:rPr lang="de-DE" dirty="0" err="1"/>
              <a:t>words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„</a:t>
            </a:r>
            <a:r>
              <a:rPr lang="en-US" dirty="0"/>
              <a:t>Instructions for your experimental design” or explain in your own words your study plan</a:t>
            </a:r>
            <a:endParaRPr lang="de-DE" b="1" dirty="0">
              <a:solidFill>
                <a:schemeClr val="accent1"/>
              </a:solidFill>
            </a:endParaRPr>
          </a:p>
          <a:p>
            <a:r>
              <a:rPr lang="de-DE" b="1" dirty="0">
                <a:solidFill>
                  <a:schemeClr val="accent1"/>
                </a:solidFill>
              </a:rPr>
              <a:t>Update and </a:t>
            </a:r>
            <a:r>
              <a:rPr lang="de-DE" b="1" dirty="0" err="1">
                <a:solidFill>
                  <a:schemeClr val="accent1"/>
                </a:solidFill>
              </a:rPr>
              <a:t>upload</a:t>
            </a:r>
            <a:r>
              <a:rPr lang="de-DE" b="1" dirty="0">
                <a:solidFill>
                  <a:schemeClr val="accent1"/>
                </a:solidFill>
              </a:rPr>
              <a:t> your </a:t>
            </a:r>
            <a:r>
              <a:rPr lang="de-DE" b="1" dirty="0" err="1">
                <a:solidFill>
                  <a:schemeClr val="accent1"/>
                </a:solidFill>
              </a:rPr>
              <a:t>presentation</a:t>
            </a:r>
            <a:r>
              <a:rPr lang="de-DE" b="1" dirty="0">
                <a:solidFill>
                  <a:schemeClr val="accent1"/>
                </a:solidFill>
              </a:rPr>
              <a:t> (PDF) </a:t>
            </a:r>
            <a:r>
              <a:rPr lang="de-DE" dirty="0" err="1"/>
              <a:t>with</a:t>
            </a:r>
            <a:r>
              <a:rPr lang="de-DE" b="1" dirty="0">
                <a:solidFill>
                  <a:schemeClr val="accent1"/>
                </a:solidFill>
              </a:rPr>
              <a:t> a </a:t>
            </a:r>
            <a:r>
              <a:rPr lang="de-DE" b="1" dirty="0" err="1">
                <a:solidFill>
                  <a:schemeClr val="accent1"/>
                </a:solidFill>
              </a:rPr>
              <a:t>study</a:t>
            </a:r>
            <a:r>
              <a:rPr lang="de-DE" b="1" dirty="0">
                <a:solidFill>
                  <a:schemeClr val="accent1"/>
                </a:solidFill>
              </a:rPr>
              <a:t> design </a:t>
            </a:r>
            <a:r>
              <a:rPr lang="de-DE" dirty="0"/>
              <a:t>that </a:t>
            </a:r>
            <a:r>
              <a:rPr lang="de-DE" dirty="0" err="1"/>
              <a:t>includes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The incorporated </a:t>
            </a:r>
            <a:r>
              <a:rPr lang="de-DE" dirty="0" err="1"/>
              <a:t>feedback</a:t>
            </a:r>
            <a:r>
              <a:rPr lang="de-DE" dirty="0"/>
              <a:t> and </a:t>
            </a:r>
            <a:r>
              <a:rPr lang="de-DE" dirty="0" err="1"/>
              <a:t>things</a:t>
            </a:r>
            <a:r>
              <a:rPr lang="de-DE" dirty="0"/>
              <a:t> you </a:t>
            </a:r>
            <a:r>
              <a:rPr lang="de-DE" dirty="0" err="1"/>
              <a:t>need</a:t>
            </a:r>
            <a:r>
              <a:rPr lang="de-DE" dirty="0"/>
              <a:t> to update</a:t>
            </a:r>
          </a:p>
          <a:p>
            <a:pPr lvl="1"/>
            <a:r>
              <a:rPr lang="de-DE" dirty="0" err="1"/>
              <a:t>Your</a:t>
            </a:r>
            <a:r>
              <a:rPr lang="de-DE" dirty="0"/>
              <a:t> update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question</a:t>
            </a:r>
            <a:r>
              <a:rPr lang="de-DE" dirty="0"/>
              <a:t>(s) and </a:t>
            </a:r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operationalization</a:t>
            </a:r>
            <a:r>
              <a:rPr lang="de-DE" dirty="0"/>
              <a:t> of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(s)</a:t>
            </a:r>
          </a:p>
          <a:p>
            <a:pPr lvl="1"/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in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. </a:t>
            </a:r>
            <a:r>
              <a:rPr lang="de-DE" dirty="0" err="1"/>
              <a:t>Depending</a:t>
            </a:r>
            <a:r>
              <a:rPr lang="de-DE" dirty="0"/>
              <a:t> on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…</a:t>
            </a:r>
          </a:p>
          <a:p>
            <a:pPr lvl="2"/>
            <a:r>
              <a:rPr lang="de-DE" dirty="0"/>
              <a:t>quantitative: Name </a:t>
            </a:r>
            <a:r>
              <a:rPr lang="de-DE" dirty="0" err="1"/>
              <a:t>your</a:t>
            </a:r>
            <a:r>
              <a:rPr lang="de-DE" dirty="0"/>
              <a:t> IVs/DVs? </a:t>
            </a:r>
            <a:r>
              <a:rPr lang="de-DE" dirty="0" err="1"/>
              <a:t>within-subject</a:t>
            </a:r>
            <a:r>
              <a:rPr lang="de-DE" dirty="0"/>
              <a:t>? </a:t>
            </a:r>
            <a:r>
              <a:rPr lang="de-DE" dirty="0" err="1"/>
              <a:t>between-subject</a:t>
            </a:r>
            <a:r>
              <a:rPr lang="de-DE" dirty="0"/>
              <a:t>? </a:t>
            </a:r>
            <a:r>
              <a:rPr lang="de-DE" dirty="0" err="1"/>
              <a:t>levels</a:t>
            </a:r>
            <a:r>
              <a:rPr lang="de-DE" dirty="0"/>
              <a:t>? </a:t>
            </a:r>
            <a:r>
              <a:rPr lang="de-DE" dirty="0" err="1"/>
              <a:t>hypotheses</a:t>
            </a:r>
            <a:r>
              <a:rPr lang="de-DE" dirty="0"/>
              <a:t>?</a:t>
            </a:r>
          </a:p>
          <a:p>
            <a:pPr lvl="2"/>
            <a:r>
              <a:rPr lang="de-DE" dirty="0"/>
              <a:t>qualitative: Name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and </a:t>
            </a:r>
            <a:r>
              <a:rPr lang="de-DE" dirty="0" err="1"/>
              <a:t>study</a:t>
            </a:r>
            <a:r>
              <a:rPr lang="de-DE" dirty="0"/>
              <a:t> plan? (</a:t>
            </a:r>
            <a:r>
              <a:rPr lang="de-DE" dirty="0" err="1"/>
              <a:t>factor</a:t>
            </a:r>
            <a:r>
              <a:rPr lang="de-DE" dirty="0"/>
              <a:t>, </a:t>
            </a:r>
            <a:r>
              <a:rPr lang="de-DE" dirty="0" err="1"/>
              <a:t>desired</a:t>
            </a:r>
            <a:r>
              <a:rPr lang="de-DE" dirty="0"/>
              <a:t> </a:t>
            </a:r>
            <a:r>
              <a:rPr lang="de-DE" dirty="0" err="1"/>
              <a:t>feedback</a:t>
            </a:r>
            <a:r>
              <a:rPr lang="de-DE" dirty="0"/>
              <a:t>, … )</a:t>
            </a:r>
          </a:p>
          <a:p>
            <a:pPr lvl="2"/>
            <a:r>
              <a:rPr lang="de-DE" dirty="0" err="1"/>
              <a:t>literature</a:t>
            </a:r>
            <a:r>
              <a:rPr lang="de-DE" dirty="0"/>
              <a:t> review: </a:t>
            </a:r>
            <a:r>
              <a:rPr lang="de-DE" dirty="0" err="1"/>
              <a:t>Explain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of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stuff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? </a:t>
            </a:r>
          </a:p>
          <a:p>
            <a:pPr lvl="1"/>
            <a:r>
              <a:rPr lang="de-DE" b="1" dirty="0">
                <a:solidFill>
                  <a:schemeClr val="accent1"/>
                </a:solidFill>
              </a:rPr>
              <a:t>Draw </a:t>
            </a:r>
            <a:r>
              <a:rPr lang="de-DE" b="1" dirty="0" err="1">
                <a:solidFill>
                  <a:schemeClr val="accent1"/>
                </a:solidFill>
              </a:rPr>
              <a:t>your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study</a:t>
            </a:r>
            <a:r>
              <a:rPr lang="de-DE" b="1" dirty="0">
                <a:solidFill>
                  <a:schemeClr val="accent1"/>
                </a:solidFill>
              </a:rPr>
              <a:t> design / </a:t>
            </a:r>
            <a:r>
              <a:rPr lang="de-DE" b="1" dirty="0" err="1">
                <a:solidFill>
                  <a:schemeClr val="accent1"/>
                </a:solidFill>
              </a:rPr>
              <a:t>study</a:t>
            </a:r>
            <a:r>
              <a:rPr lang="de-DE" b="1" dirty="0">
                <a:solidFill>
                  <a:schemeClr val="accent1"/>
                </a:solidFill>
              </a:rPr>
              <a:t> plan!</a:t>
            </a:r>
          </a:p>
        </p:txBody>
      </p:sp>
    </p:spTree>
    <p:extLst>
      <p:ext uri="{BB962C8B-B14F-4D97-AF65-F5344CB8AC3E}">
        <p14:creationId xmlns:p14="http://schemas.microsoft.com/office/powerpoint/2010/main" val="2824734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2534387-918D-7CAF-E3A8-8695CE53D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B5601F5-6B37-3A70-82EE-81949DCC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Everything</a:t>
            </a:r>
            <a:r>
              <a:rPr lang="de-DE" dirty="0"/>
              <a:t> </a:t>
            </a:r>
            <a:r>
              <a:rPr lang="de-DE" dirty="0" err="1"/>
              <a:t>starts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question</a:t>
            </a:r>
            <a:r>
              <a:rPr lang="de-DE" dirty="0"/>
              <a:t>…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BCA861-2726-E1EC-6ECA-B92184EDF43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180FB8-4E34-A359-B5AD-4BBC29638AA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B4D98C3-94D6-9238-6A7C-CBE10653D3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 err="1"/>
              <a:t>Empirical</a:t>
            </a:r>
            <a:r>
              <a:rPr lang="de-DE" sz="1400" dirty="0"/>
              <a:t> Research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2246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Stork with baby">
            <a:extLst>
              <a:ext uri="{FF2B5EF4-FFF2-40B4-BE49-F238E27FC236}">
                <a16:creationId xmlns:a16="http://schemas.microsoft.com/office/drawing/2014/main" id="{0C4B02A4-0E69-E9FD-F427-32487139402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 b="11351"/>
          <a:stretch>
            <a:fillRect/>
          </a:stretch>
        </p:blipFill>
        <p:spPr>
          <a:xfrm>
            <a:off x="0" y="9272"/>
            <a:ext cx="12192000" cy="6308725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E7503D8-01F0-CACF-6A51-5119FE9A5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800" dirty="0" err="1"/>
              <a:t>How</a:t>
            </a:r>
            <a:r>
              <a:rPr lang="de-DE" sz="1800" dirty="0"/>
              <a:t> </a:t>
            </a:r>
            <a:r>
              <a:rPr lang="de-DE" sz="1800" dirty="0" err="1"/>
              <a:t>would</a:t>
            </a:r>
            <a:r>
              <a:rPr lang="de-DE" sz="1800" dirty="0"/>
              <a:t> </a:t>
            </a:r>
            <a:r>
              <a:rPr lang="de-DE" sz="1800" u="sng" dirty="0" err="1"/>
              <a:t>you</a:t>
            </a:r>
            <a:r>
              <a:rPr lang="de-DE" sz="1800" dirty="0"/>
              <a:t> </a:t>
            </a:r>
            <a:r>
              <a:rPr lang="de-DE" sz="1800" dirty="0" err="1"/>
              <a:t>answer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research</a:t>
            </a:r>
            <a:r>
              <a:rPr lang="de-DE" sz="1800" dirty="0"/>
              <a:t> </a:t>
            </a:r>
            <a:r>
              <a:rPr lang="de-DE" sz="1800" dirty="0" err="1"/>
              <a:t>question</a:t>
            </a:r>
            <a:r>
              <a:rPr lang="de-DE" sz="1800" dirty="0"/>
              <a:t>?</a:t>
            </a:r>
            <a:endParaRPr lang="de-DE" sz="32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46AA264-FBFA-759B-35E3-3AFE5AE2D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“If you want to increase the likeability to</a:t>
            </a:r>
            <a:br>
              <a:rPr lang="en-US" sz="2800" dirty="0"/>
            </a:br>
            <a:r>
              <a:rPr lang="en-US" sz="2800" dirty="0"/>
              <a:t>have more babies, should you move to an </a:t>
            </a:r>
            <a:br>
              <a:rPr lang="en-US" sz="2800" dirty="0"/>
            </a:br>
            <a:r>
              <a:rPr lang="en-US" sz="2800" dirty="0"/>
              <a:t>area with many storks?”</a:t>
            </a:r>
            <a:endParaRPr lang="de-DE" sz="28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F725E9-C7D9-21D4-1ABC-BA5DB0BF49F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9342E9-E8FB-752C-D691-6AEE84BE5B9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AA23091-4F9F-0772-E65B-FB17A2BC2A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</p:spTree>
    <p:extLst>
      <p:ext uri="{BB962C8B-B14F-4D97-AF65-F5344CB8AC3E}">
        <p14:creationId xmlns:p14="http://schemas.microsoft.com/office/powerpoint/2010/main" val="3365386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4C7B778-C2CA-C5F6-9EDF-D49B91FFB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6241C4-A378-3979-435B-7A301C1E4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11D51A-C978-99BF-3C69-B004FD68A76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71A553-EE1F-3ED6-124D-F1FF3C94299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6954C64-71CD-80DE-D5D0-15679A5E10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CB9EE9-BFF0-8F29-9ACE-512DF6B1D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3097"/>
            <a:ext cx="12192000" cy="670109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5D9B9259-5C8C-9AF7-58D1-087B026D4146}"/>
              </a:ext>
            </a:extLst>
          </p:cNvPr>
          <p:cNvSpPr/>
          <p:nvPr/>
        </p:nvSpPr>
        <p:spPr>
          <a:xfrm>
            <a:off x="2456033" y="1262023"/>
            <a:ext cx="2357792" cy="2357792"/>
          </a:xfrm>
          <a:prstGeom prst="ellipse">
            <a:avLst/>
          </a:prstGeom>
          <a:solidFill>
            <a:srgbClr val="5079B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Test</a:t>
            </a:r>
            <a:br>
              <a:rPr lang="de-DE" b="1" dirty="0"/>
            </a:br>
            <a:r>
              <a:rPr lang="de-DE" b="1" dirty="0"/>
              <a:t>Group</a:t>
            </a:r>
          </a:p>
          <a:p>
            <a:pPr algn="ctr"/>
            <a:endParaRPr lang="de-DE" b="1" dirty="0"/>
          </a:p>
          <a:p>
            <a:pPr algn="ctr"/>
            <a:r>
              <a:rPr lang="de-DE" sz="1400" dirty="0"/>
              <a:t>25 </a:t>
            </a:r>
            <a:r>
              <a:rPr lang="de-DE" sz="1400" dirty="0" err="1"/>
              <a:t>babies</a:t>
            </a:r>
            <a:r>
              <a:rPr lang="de-DE" sz="1400" dirty="0"/>
              <a:t> / </a:t>
            </a:r>
            <a:r>
              <a:rPr lang="de-DE" sz="1400" dirty="0" err="1"/>
              <a:t>year</a:t>
            </a:r>
            <a:endParaRPr lang="de-DE" sz="1400" dirty="0"/>
          </a:p>
          <a:p>
            <a:pPr algn="ctr"/>
            <a:endParaRPr lang="de-DE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27F7C78-AD25-E01E-60C0-349C20F8B6FC}"/>
              </a:ext>
            </a:extLst>
          </p:cNvPr>
          <p:cNvSpPr/>
          <p:nvPr/>
        </p:nvSpPr>
        <p:spPr>
          <a:xfrm>
            <a:off x="7472979" y="2603854"/>
            <a:ext cx="2357792" cy="2357792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Control</a:t>
            </a:r>
            <a:br>
              <a:rPr lang="de-DE" b="1" dirty="0"/>
            </a:br>
            <a:r>
              <a:rPr lang="de-DE" b="1" dirty="0"/>
              <a:t>Group</a:t>
            </a:r>
          </a:p>
          <a:p>
            <a:pPr algn="ctr"/>
            <a:br>
              <a:rPr lang="de-DE" dirty="0"/>
            </a:br>
            <a:r>
              <a:rPr lang="de-DE" sz="1400" dirty="0"/>
              <a:t>25 </a:t>
            </a:r>
            <a:r>
              <a:rPr lang="de-DE" sz="1400" dirty="0" err="1"/>
              <a:t>babies</a:t>
            </a:r>
            <a:r>
              <a:rPr lang="de-DE" sz="1400" dirty="0"/>
              <a:t> / </a:t>
            </a:r>
            <a:r>
              <a:rPr lang="de-DE" sz="1400" dirty="0" err="1"/>
              <a:t>year</a:t>
            </a:r>
            <a:endParaRPr lang="de-DE" sz="1800" dirty="0"/>
          </a:p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75337B3-8E2A-73D6-572A-858B236B0A3B}"/>
              </a:ext>
            </a:extLst>
          </p:cNvPr>
          <p:cNvSpPr txBox="1"/>
          <p:nvPr/>
        </p:nvSpPr>
        <p:spPr>
          <a:xfrm>
            <a:off x="695325" y="5960415"/>
            <a:ext cx="60947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"</a:t>
            </a:r>
            <a:r>
              <a:rPr lang="de-DE" sz="900" dirty="0">
                <a:solidFill>
                  <a:schemeClr val="bg1"/>
                </a:solidFill>
                <a:hlinkClick r:id="rId3" tooltip="https://www.flickr.com/photos/nturland/136948959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DE" sz="900" dirty="0">
                <a:solidFill>
                  <a:schemeClr val="bg1"/>
                </a:solidFill>
              </a:rPr>
              <a:t>" von Unbekannter Autor ist lizenziert gemäß </a:t>
            </a:r>
            <a:r>
              <a:rPr lang="de-DE" sz="900">
                <a:solidFill>
                  <a:schemeClr val="bg1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de-DE" sz="900" dirty="0">
              <a:solidFill>
                <a:schemeClr val="bg1"/>
              </a:solidFill>
            </a:endParaRPr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CED9E3A4-DE01-A61C-A76F-462C869A2F53}"/>
              </a:ext>
            </a:extLst>
          </p:cNvPr>
          <p:cNvSpPr/>
          <p:nvPr/>
        </p:nvSpPr>
        <p:spPr>
          <a:xfrm rot="2759446">
            <a:off x="4589535" y="1271971"/>
            <a:ext cx="607081" cy="115198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Vogel, draußen, Himmel, Storch enthält.&#10;&#10;Automatisch generierte Beschreibung">
            <a:extLst>
              <a:ext uri="{FF2B5EF4-FFF2-40B4-BE49-F238E27FC236}">
                <a16:creationId xmlns:a16="http://schemas.microsoft.com/office/drawing/2014/main" id="{4990EF9C-CADF-77BD-3F99-2388F0287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78548" y="415950"/>
            <a:ext cx="1874267" cy="1405700"/>
          </a:xfrm>
          <a:prstGeom prst="rect">
            <a:avLst/>
          </a:prstGeom>
        </p:spPr>
      </p:pic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F29389B5-7A4F-D073-1FF6-C53FF5121B6B}"/>
              </a:ext>
            </a:extLst>
          </p:cNvPr>
          <p:cNvGrpSpPr/>
          <p:nvPr/>
        </p:nvGrpSpPr>
        <p:grpSpPr>
          <a:xfrm>
            <a:off x="430132" y="3222444"/>
            <a:ext cx="4258736" cy="2906894"/>
            <a:chOff x="430132" y="3222444"/>
            <a:chExt cx="4258736" cy="290689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2A23DABB-15D2-7E39-C264-0323A15D0E1C}"/>
                </a:ext>
              </a:extLst>
            </p:cNvPr>
            <p:cNvSpPr/>
            <p:nvPr/>
          </p:nvSpPr>
          <p:spPr>
            <a:xfrm>
              <a:off x="582048" y="3222444"/>
              <a:ext cx="3997510" cy="290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0110F2DB-C06B-7429-A0E5-BBC04AD8735B}"/>
                </a:ext>
              </a:extLst>
            </p:cNvPr>
            <p:cNvCxnSpPr>
              <a:cxnSpLocks/>
            </p:cNvCxnSpPr>
            <p:nvPr/>
          </p:nvCxnSpPr>
          <p:spPr>
            <a:xfrm>
              <a:off x="1254545" y="5640692"/>
              <a:ext cx="299995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61C3D1A5-76CC-D1DA-595B-7C9AE6743B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5805" y="3573655"/>
              <a:ext cx="0" cy="20670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CC75233D-4B7C-3508-7B51-DCD5DF925FF7}"/>
                </a:ext>
              </a:extLst>
            </p:cNvPr>
            <p:cNvSpPr txBox="1"/>
            <p:nvPr/>
          </p:nvSpPr>
          <p:spPr>
            <a:xfrm>
              <a:off x="1522270" y="5739086"/>
              <a:ext cx="38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-2</a:t>
              </a:r>
              <a:endParaRPr lang="de-DE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C3E2BCA9-5E51-9276-AB0F-36A7A3FAC67A}"/>
                </a:ext>
              </a:extLst>
            </p:cNvPr>
            <p:cNvSpPr txBox="1"/>
            <p:nvPr/>
          </p:nvSpPr>
          <p:spPr>
            <a:xfrm>
              <a:off x="2019300" y="5739086"/>
              <a:ext cx="48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-1</a:t>
              </a:r>
              <a:endParaRPr lang="de-DE" dirty="0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96DA20BF-689F-2C5E-27DD-CDEDEB0C22BD}"/>
                </a:ext>
              </a:extLst>
            </p:cNvPr>
            <p:cNvSpPr txBox="1"/>
            <p:nvPr/>
          </p:nvSpPr>
          <p:spPr>
            <a:xfrm>
              <a:off x="2609500" y="5739086"/>
              <a:ext cx="359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0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2188A52F-EA63-2944-192A-FB834F993DB9}"/>
                </a:ext>
              </a:extLst>
            </p:cNvPr>
            <p:cNvSpPr txBox="1"/>
            <p:nvPr/>
          </p:nvSpPr>
          <p:spPr>
            <a:xfrm>
              <a:off x="3138824" y="5739086"/>
              <a:ext cx="359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1 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D71F0C2C-AA3F-8767-B11D-5191F03B9D9B}"/>
                </a:ext>
              </a:extLst>
            </p:cNvPr>
            <p:cNvSpPr txBox="1"/>
            <p:nvPr/>
          </p:nvSpPr>
          <p:spPr>
            <a:xfrm>
              <a:off x="3668150" y="5739086"/>
              <a:ext cx="1020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2 </a:t>
              </a:r>
              <a:r>
                <a:rPr lang="de-DE" dirty="0" err="1"/>
                <a:t>years</a:t>
              </a:r>
              <a:r>
                <a:rPr lang="de-DE" dirty="0"/>
                <a:t> 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62BFD90-68A3-6FE1-DF18-9DC04CBBC3DF}"/>
                </a:ext>
              </a:extLst>
            </p:cNvPr>
            <p:cNvSpPr txBox="1"/>
            <p:nvPr/>
          </p:nvSpPr>
          <p:spPr>
            <a:xfrm>
              <a:off x="866196" y="5423295"/>
              <a:ext cx="38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0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94E3DBD3-6067-53A8-CCC8-6F4656F551D0}"/>
                </a:ext>
              </a:extLst>
            </p:cNvPr>
            <p:cNvSpPr txBox="1"/>
            <p:nvPr/>
          </p:nvSpPr>
          <p:spPr>
            <a:xfrm>
              <a:off x="430132" y="3573655"/>
              <a:ext cx="87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100</a:t>
              </a:r>
              <a:br>
                <a:rPr lang="de-DE" dirty="0"/>
              </a:br>
              <a:r>
                <a:rPr lang="de-DE" dirty="0"/>
                <a:t>b/y</a:t>
              </a: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451F3C3C-299B-9A70-3A68-9F333A1E4611}"/>
                </a:ext>
              </a:extLst>
            </p:cNvPr>
            <p:cNvSpPr/>
            <p:nvPr/>
          </p:nvSpPr>
          <p:spPr>
            <a:xfrm>
              <a:off x="1559660" y="5153236"/>
              <a:ext cx="159578" cy="1755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AFB8BBA-F346-EE71-9048-36ED8D59F794}"/>
                </a:ext>
              </a:extLst>
            </p:cNvPr>
            <p:cNvSpPr/>
            <p:nvPr/>
          </p:nvSpPr>
          <p:spPr>
            <a:xfrm>
              <a:off x="2084716" y="5146006"/>
              <a:ext cx="175536" cy="1755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70707E2-E38A-1659-1A98-87ECB4344F66}"/>
                </a:ext>
              </a:extLst>
            </p:cNvPr>
            <p:cNvSpPr/>
            <p:nvPr/>
          </p:nvSpPr>
          <p:spPr>
            <a:xfrm>
              <a:off x="2580506" y="5143841"/>
              <a:ext cx="175536" cy="1755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A3C93085-A7CF-B6F1-27B1-40BF6D1476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0" y="3876675"/>
              <a:ext cx="1490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1E26EA93-F526-90B0-9062-00B46BBE9719}"/>
                </a:ext>
              </a:extLst>
            </p:cNvPr>
            <p:cNvCxnSpPr>
              <a:cxnSpLocks/>
            </p:cNvCxnSpPr>
            <p:nvPr/>
          </p:nvCxnSpPr>
          <p:spPr>
            <a:xfrm>
              <a:off x="1257300" y="4029075"/>
              <a:ext cx="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FE257B9F-0B14-87F3-B6D1-4EA5EEEF3199}"/>
                </a:ext>
              </a:extLst>
            </p:cNvPr>
            <p:cNvCxnSpPr>
              <a:cxnSpLocks/>
            </p:cNvCxnSpPr>
            <p:nvPr/>
          </p:nvCxnSpPr>
          <p:spPr>
            <a:xfrm>
              <a:off x="1684790" y="5625923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0BDCB692-763F-2C7F-8DCE-988C21C2B2F7}"/>
                </a:ext>
              </a:extLst>
            </p:cNvPr>
            <p:cNvCxnSpPr>
              <a:cxnSpLocks/>
            </p:cNvCxnSpPr>
            <p:nvPr/>
          </p:nvCxnSpPr>
          <p:spPr>
            <a:xfrm>
              <a:off x="2240415" y="5632273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2CC1040D-0DCF-0A91-1016-1D5C9266DC29}"/>
                </a:ext>
              </a:extLst>
            </p:cNvPr>
            <p:cNvCxnSpPr>
              <a:cxnSpLocks/>
            </p:cNvCxnSpPr>
            <p:nvPr/>
          </p:nvCxnSpPr>
          <p:spPr>
            <a:xfrm>
              <a:off x="2757940" y="5637696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3E63C01A-923D-4881-1C41-64212EAF7FB3}"/>
                </a:ext>
              </a:extLst>
            </p:cNvPr>
            <p:cNvCxnSpPr>
              <a:cxnSpLocks/>
            </p:cNvCxnSpPr>
            <p:nvPr/>
          </p:nvCxnSpPr>
          <p:spPr>
            <a:xfrm>
              <a:off x="3284990" y="5646294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6BA348B5-BF66-85C6-3746-9B84EFC420D9}"/>
                </a:ext>
              </a:extLst>
            </p:cNvPr>
            <p:cNvCxnSpPr>
              <a:cxnSpLocks/>
            </p:cNvCxnSpPr>
            <p:nvPr/>
          </p:nvCxnSpPr>
          <p:spPr>
            <a:xfrm>
              <a:off x="3805690" y="5640692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D4B247A0-9815-8BC4-1F62-5448BCA831AF}"/>
                </a:ext>
              </a:extLst>
            </p:cNvPr>
            <p:cNvSpPr/>
            <p:nvPr/>
          </p:nvSpPr>
          <p:spPr>
            <a:xfrm>
              <a:off x="1749423" y="5168364"/>
              <a:ext cx="175536" cy="17553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23DAB71E-1CEF-41F4-D76B-6FC0B92D6975}"/>
                </a:ext>
              </a:extLst>
            </p:cNvPr>
            <p:cNvSpPr/>
            <p:nvPr/>
          </p:nvSpPr>
          <p:spPr>
            <a:xfrm>
              <a:off x="2259787" y="5184224"/>
              <a:ext cx="175536" cy="17553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184F76D7-27DA-16D0-50B5-6B954537CB78}"/>
                </a:ext>
              </a:extLst>
            </p:cNvPr>
            <p:cNvSpPr/>
            <p:nvPr/>
          </p:nvSpPr>
          <p:spPr>
            <a:xfrm>
              <a:off x="2774628" y="5136224"/>
              <a:ext cx="175536" cy="17553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1" name="Ellipse 80">
            <a:extLst>
              <a:ext uri="{FF2B5EF4-FFF2-40B4-BE49-F238E27FC236}">
                <a16:creationId xmlns:a16="http://schemas.microsoft.com/office/drawing/2014/main" id="{8B2293A6-5F58-3FFE-9CFF-A32EAC952062}"/>
              </a:ext>
            </a:extLst>
          </p:cNvPr>
          <p:cNvSpPr/>
          <p:nvPr/>
        </p:nvSpPr>
        <p:spPr>
          <a:xfrm>
            <a:off x="3230625" y="4745764"/>
            <a:ext cx="175536" cy="1755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BEDFA2D5-7808-836D-9D97-5113E6737870}"/>
              </a:ext>
            </a:extLst>
          </p:cNvPr>
          <p:cNvSpPr/>
          <p:nvPr/>
        </p:nvSpPr>
        <p:spPr>
          <a:xfrm>
            <a:off x="3824773" y="4209913"/>
            <a:ext cx="175536" cy="1755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5BFAE06D-306E-4DAD-4DEB-F18A3207C6B0}"/>
              </a:ext>
            </a:extLst>
          </p:cNvPr>
          <p:cNvSpPr/>
          <p:nvPr/>
        </p:nvSpPr>
        <p:spPr>
          <a:xfrm>
            <a:off x="3288224" y="5102073"/>
            <a:ext cx="175536" cy="1755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79F4CA13-1CFD-5B6F-A008-CF5D2D9AFEB9}"/>
              </a:ext>
            </a:extLst>
          </p:cNvPr>
          <p:cNvSpPr/>
          <p:nvPr/>
        </p:nvSpPr>
        <p:spPr>
          <a:xfrm>
            <a:off x="3824773" y="5105744"/>
            <a:ext cx="175536" cy="1755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Pfeil: nach unten 84">
            <a:extLst>
              <a:ext uri="{FF2B5EF4-FFF2-40B4-BE49-F238E27FC236}">
                <a16:creationId xmlns:a16="http://schemas.microsoft.com/office/drawing/2014/main" id="{F55B97C5-EF39-6842-51FE-26BB24F318A2}"/>
              </a:ext>
            </a:extLst>
          </p:cNvPr>
          <p:cNvSpPr/>
          <p:nvPr/>
        </p:nvSpPr>
        <p:spPr>
          <a:xfrm>
            <a:off x="2626517" y="4508498"/>
            <a:ext cx="257994" cy="48956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6" name="Grafik 85" descr="Ein Bild, das Text, Uhr, dunkel enthält.&#10;&#10;Automatisch generierte Beschreibung">
            <a:extLst>
              <a:ext uri="{FF2B5EF4-FFF2-40B4-BE49-F238E27FC236}">
                <a16:creationId xmlns:a16="http://schemas.microsoft.com/office/drawing/2014/main" id="{9E7D3BD1-1A9C-6DBB-F15A-CCD407751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300" y="-613384"/>
            <a:ext cx="8469544" cy="5646364"/>
          </a:xfrm>
          <a:prstGeom prst="rect">
            <a:avLst/>
          </a:prstGeom>
        </p:spPr>
      </p:pic>
      <p:pic>
        <p:nvPicPr>
          <p:cNvPr id="89" name="Grafik 88" descr="Marke Fragezeichen mit einfarbiger Füllung">
            <a:extLst>
              <a:ext uri="{FF2B5EF4-FFF2-40B4-BE49-F238E27FC236}">
                <a16:creationId xmlns:a16="http://schemas.microsoft.com/office/drawing/2014/main" id="{F4F303E1-A0A7-AB6B-C096-BFE357209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56029">
            <a:off x="4710547" y="1123703"/>
            <a:ext cx="1744828" cy="17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4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  <p:bldP spid="15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4A04085-C55D-1A1F-52BB-9347C335A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BA6CC4-BB0B-0EEA-B446-F601A411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C91AAB-98B1-7C83-B571-CDBB43FB18E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FFCE107-F2AE-4317-CF62-86BE1769DE7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E0DBC94-319E-91BD-7718-B00D539D32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 err="1"/>
              <a:t>Empirical</a:t>
            </a:r>
            <a:r>
              <a:rPr lang="de-DE" dirty="0"/>
              <a:t> Research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AF00C88-F6D5-F4CC-95A2-CF39FFB06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95"/>
          <a:stretch/>
        </p:blipFill>
        <p:spPr>
          <a:xfrm>
            <a:off x="0" y="-549277"/>
            <a:ext cx="12191999" cy="6867274"/>
          </a:xfrm>
          <a:prstGeom prst="rect">
            <a:avLst/>
          </a:prstGeom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1FE73E68-DEFB-D475-7980-CE2D06C47B55}"/>
              </a:ext>
            </a:extLst>
          </p:cNvPr>
          <p:cNvSpPr/>
          <p:nvPr/>
        </p:nvSpPr>
        <p:spPr>
          <a:xfrm>
            <a:off x="8060812" y="4176616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43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4493851-A712-02FA-FADD-B39C09A82E1C}"/>
              </a:ext>
            </a:extLst>
          </p:cNvPr>
          <p:cNvSpPr/>
          <p:nvPr/>
        </p:nvSpPr>
        <p:spPr>
          <a:xfrm>
            <a:off x="10255861" y="4006315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26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173F6CA-449F-6047-ED09-4F0A17C62CBD}"/>
              </a:ext>
            </a:extLst>
          </p:cNvPr>
          <p:cNvSpPr/>
          <p:nvPr/>
        </p:nvSpPr>
        <p:spPr>
          <a:xfrm>
            <a:off x="6295197" y="4702235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27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0F578F7-7C6F-75DB-22DC-3E69FA9BECC5}"/>
              </a:ext>
            </a:extLst>
          </p:cNvPr>
          <p:cNvSpPr/>
          <p:nvPr/>
        </p:nvSpPr>
        <p:spPr>
          <a:xfrm>
            <a:off x="9938105" y="115888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13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40C4F95-148B-9241-F153-1771F80FD887}"/>
              </a:ext>
            </a:extLst>
          </p:cNvPr>
          <p:cNvSpPr/>
          <p:nvPr/>
        </p:nvSpPr>
        <p:spPr>
          <a:xfrm>
            <a:off x="8651874" y="2549772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25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50982E4-6DC8-E803-8659-D99B54017176}"/>
              </a:ext>
            </a:extLst>
          </p:cNvPr>
          <p:cNvSpPr/>
          <p:nvPr/>
        </p:nvSpPr>
        <p:spPr>
          <a:xfrm>
            <a:off x="6666841" y="1571768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25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0FA324C-BC5C-9458-8F2F-DA0FD9B046D6}"/>
              </a:ext>
            </a:extLst>
          </p:cNvPr>
          <p:cNvSpPr/>
          <p:nvPr/>
        </p:nvSpPr>
        <p:spPr>
          <a:xfrm>
            <a:off x="2580803" y="1049781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35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8A67D2F-C739-1504-86F4-914BFA5B12D2}"/>
              </a:ext>
            </a:extLst>
          </p:cNvPr>
          <p:cNvSpPr/>
          <p:nvPr/>
        </p:nvSpPr>
        <p:spPr>
          <a:xfrm>
            <a:off x="10356715" y="1883292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12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0480E19-4E61-3847-D924-E2679AC2E0F7}"/>
              </a:ext>
            </a:extLst>
          </p:cNvPr>
          <p:cNvSpPr/>
          <p:nvPr/>
        </p:nvSpPr>
        <p:spPr>
          <a:xfrm>
            <a:off x="582048" y="169230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8A06A69-2CE9-787A-4CF1-41DAF934ADAB}"/>
              </a:ext>
            </a:extLst>
          </p:cNvPr>
          <p:cNvSpPr/>
          <p:nvPr/>
        </p:nvSpPr>
        <p:spPr>
          <a:xfrm>
            <a:off x="3572551" y="-2466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25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7CCF5FBE-9296-2521-E264-8F6DE0AA946B}"/>
              </a:ext>
            </a:extLst>
          </p:cNvPr>
          <p:cNvSpPr/>
          <p:nvPr/>
        </p:nvSpPr>
        <p:spPr>
          <a:xfrm>
            <a:off x="530522" y="1520897"/>
            <a:ext cx="991748" cy="99174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Test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25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A075919E-277B-9838-2956-9AAD2D6B469A}"/>
              </a:ext>
            </a:extLst>
          </p:cNvPr>
          <p:cNvSpPr/>
          <p:nvPr/>
        </p:nvSpPr>
        <p:spPr>
          <a:xfrm>
            <a:off x="1285906" y="834076"/>
            <a:ext cx="991748" cy="99174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Test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4B3D1C72-B1C8-A6F9-78B0-EDB039890EDE}"/>
              </a:ext>
            </a:extLst>
          </p:cNvPr>
          <p:cNvSpPr/>
          <p:nvPr/>
        </p:nvSpPr>
        <p:spPr>
          <a:xfrm>
            <a:off x="2246388" y="2113924"/>
            <a:ext cx="991748" cy="99174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Test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418E92AB-0C73-0D5F-F586-39178EED79B6}"/>
              </a:ext>
            </a:extLst>
          </p:cNvPr>
          <p:cNvSpPr/>
          <p:nvPr/>
        </p:nvSpPr>
        <p:spPr>
          <a:xfrm>
            <a:off x="4544003" y="2273330"/>
            <a:ext cx="991748" cy="99174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Test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40BCCCB2-4C81-8F82-93AB-E6E0ACB4A07F}"/>
              </a:ext>
            </a:extLst>
          </p:cNvPr>
          <p:cNvSpPr/>
          <p:nvPr/>
        </p:nvSpPr>
        <p:spPr>
          <a:xfrm>
            <a:off x="7524039" y="690927"/>
            <a:ext cx="991748" cy="99174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Test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8A96B25E-2A4E-E097-DDE4-2CEBACC8F98E}"/>
              </a:ext>
            </a:extLst>
          </p:cNvPr>
          <p:cNvSpPr/>
          <p:nvPr/>
        </p:nvSpPr>
        <p:spPr>
          <a:xfrm>
            <a:off x="5498907" y="3056283"/>
            <a:ext cx="991748" cy="99174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Test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1B778832-E4FD-D971-69CE-A01DAC517BAA}"/>
              </a:ext>
            </a:extLst>
          </p:cNvPr>
          <p:cNvSpPr/>
          <p:nvPr/>
        </p:nvSpPr>
        <p:spPr>
          <a:xfrm>
            <a:off x="6500580" y="3638627"/>
            <a:ext cx="991748" cy="99174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Test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F9396E03-AC09-DC45-E14E-74F30E11D3C6}"/>
              </a:ext>
            </a:extLst>
          </p:cNvPr>
          <p:cNvSpPr/>
          <p:nvPr/>
        </p:nvSpPr>
        <p:spPr>
          <a:xfrm>
            <a:off x="7512389" y="2339223"/>
            <a:ext cx="991748" cy="99174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Test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49ED5620-0CD2-F3C9-2F64-4FEF1E34D8EF}"/>
              </a:ext>
            </a:extLst>
          </p:cNvPr>
          <p:cNvSpPr/>
          <p:nvPr/>
        </p:nvSpPr>
        <p:spPr>
          <a:xfrm>
            <a:off x="8818936" y="1133755"/>
            <a:ext cx="991748" cy="99174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Test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7E0C3ED7-B217-9218-C86F-3EDE29952217}"/>
              </a:ext>
            </a:extLst>
          </p:cNvPr>
          <p:cNvSpPr/>
          <p:nvPr/>
        </p:nvSpPr>
        <p:spPr>
          <a:xfrm>
            <a:off x="3303858" y="3408540"/>
            <a:ext cx="991748" cy="99174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Test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15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DCC6BF67-6DFA-403E-DB68-28897E9E9EFD}"/>
              </a:ext>
            </a:extLst>
          </p:cNvPr>
          <p:cNvSpPr/>
          <p:nvPr/>
        </p:nvSpPr>
        <p:spPr>
          <a:xfrm>
            <a:off x="1925177" y="4206361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27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sp>
        <p:nvSpPr>
          <p:cNvPr id="248" name="Ellipse 247">
            <a:extLst>
              <a:ext uri="{FF2B5EF4-FFF2-40B4-BE49-F238E27FC236}">
                <a16:creationId xmlns:a16="http://schemas.microsoft.com/office/drawing/2014/main" id="{841123DF-3649-C2AE-F7C6-48699E53A3B6}"/>
              </a:ext>
            </a:extLst>
          </p:cNvPr>
          <p:cNvSpPr/>
          <p:nvPr/>
        </p:nvSpPr>
        <p:spPr>
          <a:xfrm>
            <a:off x="684364" y="3724496"/>
            <a:ext cx="991748" cy="991748"/>
          </a:xfrm>
          <a:prstGeom prst="ellipse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/>
              <a:t>Control</a:t>
            </a:r>
            <a:br>
              <a:rPr lang="de-DE" sz="1050" b="1" dirty="0"/>
            </a:br>
            <a:r>
              <a:rPr lang="de-DE" sz="1050" b="1" dirty="0"/>
              <a:t>Group</a:t>
            </a:r>
            <a:br>
              <a:rPr lang="de-DE" sz="1050" dirty="0"/>
            </a:br>
            <a:r>
              <a:rPr lang="de-DE" sz="900" dirty="0"/>
              <a:t>27 </a:t>
            </a:r>
            <a:r>
              <a:rPr lang="de-DE" sz="900" dirty="0" err="1"/>
              <a:t>babies</a:t>
            </a:r>
            <a:r>
              <a:rPr lang="de-DE" sz="900" dirty="0"/>
              <a:t> / </a:t>
            </a:r>
            <a:r>
              <a:rPr lang="de-DE" sz="900" dirty="0" err="1"/>
              <a:t>year</a:t>
            </a:r>
            <a:endParaRPr lang="de-DE" sz="1050" dirty="0"/>
          </a:p>
          <a:p>
            <a:pPr algn="ctr"/>
            <a:endParaRPr lang="de-DE" sz="1050" dirty="0"/>
          </a:p>
        </p:txBody>
      </p:sp>
      <p:grpSp>
        <p:nvGrpSpPr>
          <p:cNvPr id="249" name="Gruppieren 248">
            <a:extLst>
              <a:ext uri="{FF2B5EF4-FFF2-40B4-BE49-F238E27FC236}">
                <a16:creationId xmlns:a16="http://schemas.microsoft.com/office/drawing/2014/main" id="{A1DE5697-C3EE-29EA-D4B3-9E4660F9C33B}"/>
              </a:ext>
            </a:extLst>
          </p:cNvPr>
          <p:cNvGrpSpPr/>
          <p:nvPr/>
        </p:nvGrpSpPr>
        <p:grpSpPr>
          <a:xfrm>
            <a:off x="430132" y="3222444"/>
            <a:ext cx="4258736" cy="2906894"/>
            <a:chOff x="430132" y="3222444"/>
            <a:chExt cx="4258736" cy="2906894"/>
          </a:xfrm>
        </p:grpSpPr>
        <p:sp>
          <p:nvSpPr>
            <p:cNvPr id="250" name="Rechteck 249">
              <a:extLst>
                <a:ext uri="{FF2B5EF4-FFF2-40B4-BE49-F238E27FC236}">
                  <a16:creationId xmlns:a16="http://schemas.microsoft.com/office/drawing/2014/main" id="{5AE069BD-6FF8-F72A-B7E5-DF7E22D892E6}"/>
                </a:ext>
              </a:extLst>
            </p:cNvPr>
            <p:cNvSpPr/>
            <p:nvPr/>
          </p:nvSpPr>
          <p:spPr>
            <a:xfrm>
              <a:off x="582048" y="3222444"/>
              <a:ext cx="3997510" cy="290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251" name="Gerade Verbindung mit Pfeil 250">
              <a:extLst>
                <a:ext uri="{FF2B5EF4-FFF2-40B4-BE49-F238E27FC236}">
                  <a16:creationId xmlns:a16="http://schemas.microsoft.com/office/drawing/2014/main" id="{7C680893-DE0E-2E6E-CB15-379248DC72E6}"/>
                </a:ext>
              </a:extLst>
            </p:cNvPr>
            <p:cNvCxnSpPr>
              <a:cxnSpLocks/>
            </p:cNvCxnSpPr>
            <p:nvPr/>
          </p:nvCxnSpPr>
          <p:spPr>
            <a:xfrm>
              <a:off x="1254545" y="5640692"/>
              <a:ext cx="299995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Gerade Verbindung mit Pfeil 251">
              <a:extLst>
                <a:ext uri="{FF2B5EF4-FFF2-40B4-BE49-F238E27FC236}">
                  <a16:creationId xmlns:a16="http://schemas.microsoft.com/office/drawing/2014/main" id="{184A39BC-2BA1-3402-27FE-00C1854209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5805" y="3573655"/>
              <a:ext cx="0" cy="20670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Textfeld 252">
              <a:extLst>
                <a:ext uri="{FF2B5EF4-FFF2-40B4-BE49-F238E27FC236}">
                  <a16:creationId xmlns:a16="http://schemas.microsoft.com/office/drawing/2014/main" id="{3BBCCA5E-AA67-23F0-A5B0-0D947CB4AD07}"/>
                </a:ext>
              </a:extLst>
            </p:cNvPr>
            <p:cNvSpPr txBox="1"/>
            <p:nvPr/>
          </p:nvSpPr>
          <p:spPr>
            <a:xfrm>
              <a:off x="1522270" y="5739086"/>
              <a:ext cx="38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-2</a:t>
              </a:r>
              <a:endParaRPr lang="de-DE" dirty="0"/>
            </a:p>
          </p:txBody>
        </p:sp>
        <p:sp>
          <p:nvSpPr>
            <p:cNvPr id="254" name="Textfeld 253">
              <a:extLst>
                <a:ext uri="{FF2B5EF4-FFF2-40B4-BE49-F238E27FC236}">
                  <a16:creationId xmlns:a16="http://schemas.microsoft.com/office/drawing/2014/main" id="{7F3DED87-F102-B686-79E0-3D9E8050DD20}"/>
                </a:ext>
              </a:extLst>
            </p:cNvPr>
            <p:cNvSpPr txBox="1"/>
            <p:nvPr/>
          </p:nvSpPr>
          <p:spPr>
            <a:xfrm>
              <a:off x="2019300" y="5739086"/>
              <a:ext cx="48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-1</a:t>
              </a:r>
              <a:endParaRPr lang="de-DE" dirty="0"/>
            </a:p>
          </p:txBody>
        </p:sp>
        <p:sp>
          <p:nvSpPr>
            <p:cNvPr id="255" name="Textfeld 254">
              <a:extLst>
                <a:ext uri="{FF2B5EF4-FFF2-40B4-BE49-F238E27FC236}">
                  <a16:creationId xmlns:a16="http://schemas.microsoft.com/office/drawing/2014/main" id="{1BE056C6-F4F5-7F0C-442D-26EB6D03D7A5}"/>
                </a:ext>
              </a:extLst>
            </p:cNvPr>
            <p:cNvSpPr txBox="1"/>
            <p:nvPr/>
          </p:nvSpPr>
          <p:spPr>
            <a:xfrm>
              <a:off x="2609500" y="5739086"/>
              <a:ext cx="359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0</a:t>
              </a:r>
            </a:p>
          </p:txBody>
        </p:sp>
        <p:sp>
          <p:nvSpPr>
            <p:cNvPr id="256" name="Textfeld 255">
              <a:extLst>
                <a:ext uri="{FF2B5EF4-FFF2-40B4-BE49-F238E27FC236}">
                  <a16:creationId xmlns:a16="http://schemas.microsoft.com/office/drawing/2014/main" id="{14B11598-683F-3F95-0C90-C968885A15B3}"/>
                </a:ext>
              </a:extLst>
            </p:cNvPr>
            <p:cNvSpPr txBox="1"/>
            <p:nvPr/>
          </p:nvSpPr>
          <p:spPr>
            <a:xfrm>
              <a:off x="3138824" y="5739086"/>
              <a:ext cx="359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1 </a:t>
              </a:r>
            </a:p>
          </p:txBody>
        </p:sp>
        <p:sp>
          <p:nvSpPr>
            <p:cNvPr id="257" name="Textfeld 256">
              <a:extLst>
                <a:ext uri="{FF2B5EF4-FFF2-40B4-BE49-F238E27FC236}">
                  <a16:creationId xmlns:a16="http://schemas.microsoft.com/office/drawing/2014/main" id="{C8C35D06-35AB-0F76-EB6D-04317C5D0E2E}"/>
                </a:ext>
              </a:extLst>
            </p:cNvPr>
            <p:cNvSpPr txBox="1"/>
            <p:nvPr/>
          </p:nvSpPr>
          <p:spPr>
            <a:xfrm>
              <a:off x="3668150" y="5739086"/>
              <a:ext cx="1020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2 </a:t>
              </a:r>
              <a:r>
                <a:rPr lang="de-DE" dirty="0" err="1"/>
                <a:t>years</a:t>
              </a:r>
              <a:r>
                <a:rPr lang="de-DE" dirty="0"/>
                <a:t> </a:t>
              </a:r>
            </a:p>
          </p:txBody>
        </p:sp>
        <p:sp>
          <p:nvSpPr>
            <p:cNvPr id="258" name="Textfeld 257">
              <a:extLst>
                <a:ext uri="{FF2B5EF4-FFF2-40B4-BE49-F238E27FC236}">
                  <a16:creationId xmlns:a16="http://schemas.microsoft.com/office/drawing/2014/main" id="{2EA1B12F-E79F-0B0C-5F54-796510A18FF5}"/>
                </a:ext>
              </a:extLst>
            </p:cNvPr>
            <p:cNvSpPr txBox="1"/>
            <p:nvPr/>
          </p:nvSpPr>
          <p:spPr>
            <a:xfrm>
              <a:off x="430132" y="3573655"/>
              <a:ext cx="87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100</a:t>
              </a:r>
              <a:br>
                <a:rPr lang="de-DE" dirty="0"/>
              </a:br>
              <a:r>
                <a:rPr lang="de-DE" dirty="0"/>
                <a:t>b/y</a:t>
              </a:r>
            </a:p>
          </p:txBody>
        </p:sp>
        <p:cxnSp>
          <p:nvCxnSpPr>
            <p:cNvPr id="259" name="Gerader Verbinder 258">
              <a:extLst>
                <a:ext uri="{FF2B5EF4-FFF2-40B4-BE49-F238E27FC236}">
                  <a16:creationId xmlns:a16="http://schemas.microsoft.com/office/drawing/2014/main" id="{B56113A4-8BBF-EB94-0549-7ED2A68B2B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4900" y="3876675"/>
              <a:ext cx="1490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Gerader Verbinder 259">
              <a:extLst>
                <a:ext uri="{FF2B5EF4-FFF2-40B4-BE49-F238E27FC236}">
                  <a16:creationId xmlns:a16="http://schemas.microsoft.com/office/drawing/2014/main" id="{B477FC7F-A477-B05D-88FB-4935C3F01761}"/>
                </a:ext>
              </a:extLst>
            </p:cNvPr>
            <p:cNvCxnSpPr>
              <a:cxnSpLocks/>
            </p:cNvCxnSpPr>
            <p:nvPr/>
          </p:nvCxnSpPr>
          <p:spPr>
            <a:xfrm>
              <a:off x="1684790" y="5625923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Gerader Verbinder 260">
              <a:extLst>
                <a:ext uri="{FF2B5EF4-FFF2-40B4-BE49-F238E27FC236}">
                  <a16:creationId xmlns:a16="http://schemas.microsoft.com/office/drawing/2014/main" id="{655B91FE-2D72-A845-C39D-8C40D1E1DE70}"/>
                </a:ext>
              </a:extLst>
            </p:cNvPr>
            <p:cNvCxnSpPr>
              <a:cxnSpLocks/>
            </p:cNvCxnSpPr>
            <p:nvPr/>
          </p:nvCxnSpPr>
          <p:spPr>
            <a:xfrm>
              <a:off x="2240415" y="5632273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Gerader Verbinder 261">
              <a:extLst>
                <a:ext uri="{FF2B5EF4-FFF2-40B4-BE49-F238E27FC236}">
                  <a16:creationId xmlns:a16="http://schemas.microsoft.com/office/drawing/2014/main" id="{4C6C8EEC-1D39-0932-820B-2C9234971384}"/>
                </a:ext>
              </a:extLst>
            </p:cNvPr>
            <p:cNvCxnSpPr>
              <a:cxnSpLocks/>
            </p:cNvCxnSpPr>
            <p:nvPr/>
          </p:nvCxnSpPr>
          <p:spPr>
            <a:xfrm>
              <a:off x="2757940" y="5637696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Gerader Verbinder 262">
              <a:extLst>
                <a:ext uri="{FF2B5EF4-FFF2-40B4-BE49-F238E27FC236}">
                  <a16:creationId xmlns:a16="http://schemas.microsoft.com/office/drawing/2014/main" id="{7EE7DD5B-F5B9-99C9-B4CD-D13341443543}"/>
                </a:ext>
              </a:extLst>
            </p:cNvPr>
            <p:cNvCxnSpPr>
              <a:cxnSpLocks/>
            </p:cNvCxnSpPr>
            <p:nvPr/>
          </p:nvCxnSpPr>
          <p:spPr>
            <a:xfrm>
              <a:off x="3284990" y="5646294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Gerader Verbinder 263">
              <a:extLst>
                <a:ext uri="{FF2B5EF4-FFF2-40B4-BE49-F238E27FC236}">
                  <a16:creationId xmlns:a16="http://schemas.microsoft.com/office/drawing/2014/main" id="{F7C775E4-A14A-3CA5-95E7-8651488FBEF7}"/>
                </a:ext>
              </a:extLst>
            </p:cNvPr>
            <p:cNvCxnSpPr>
              <a:cxnSpLocks/>
            </p:cNvCxnSpPr>
            <p:nvPr/>
          </p:nvCxnSpPr>
          <p:spPr>
            <a:xfrm>
              <a:off x="3805690" y="5640692"/>
              <a:ext cx="0" cy="138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Ellipse 264">
              <a:extLst>
                <a:ext uri="{FF2B5EF4-FFF2-40B4-BE49-F238E27FC236}">
                  <a16:creationId xmlns:a16="http://schemas.microsoft.com/office/drawing/2014/main" id="{5B1F7ED1-F940-B1D7-1E5A-B1CCF932FE65}"/>
                </a:ext>
              </a:extLst>
            </p:cNvPr>
            <p:cNvSpPr/>
            <p:nvPr/>
          </p:nvSpPr>
          <p:spPr>
            <a:xfrm>
              <a:off x="1713363" y="5200649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6" name="Pfeil: nach unten 265">
              <a:extLst>
                <a:ext uri="{FF2B5EF4-FFF2-40B4-BE49-F238E27FC236}">
                  <a16:creationId xmlns:a16="http://schemas.microsoft.com/office/drawing/2014/main" id="{10F9005A-53C7-866E-5909-E2264B9DA8CC}"/>
                </a:ext>
              </a:extLst>
            </p:cNvPr>
            <p:cNvSpPr/>
            <p:nvPr/>
          </p:nvSpPr>
          <p:spPr>
            <a:xfrm>
              <a:off x="2626517" y="3944265"/>
              <a:ext cx="257994" cy="4895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7" name="Ellipse 266">
              <a:extLst>
                <a:ext uri="{FF2B5EF4-FFF2-40B4-BE49-F238E27FC236}">
                  <a16:creationId xmlns:a16="http://schemas.microsoft.com/office/drawing/2014/main" id="{33A7D61B-DC79-6FA5-42D2-AF1C0B874067}"/>
                </a:ext>
              </a:extLst>
            </p:cNvPr>
            <p:cNvSpPr/>
            <p:nvPr/>
          </p:nvSpPr>
          <p:spPr>
            <a:xfrm>
              <a:off x="1713363" y="5060544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8" name="Ellipse 267">
              <a:extLst>
                <a:ext uri="{FF2B5EF4-FFF2-40B4-BE49-F238E27FC236}">
                  <a16:creationId xmlns:a16="http://schemas.microsoft.com/office/drawing/2014/main" id="{1EE72450-B322-152A-FD7A-E9F22FA3AEF5}"/>
                </a:ext>
              </a:extLst>
            </p:cNvPr>
            <p:cNvSpPr/>
            <p:nvPr/>
          </p:nvSpPr>
          <p:spPr>
            <a:xfrm rot="597217">
              <a:off x="1713363" y="5444970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9" name="Ellipse 268">
              <a:extLst>
                <a:ext uri="{FF2B5EF4-FFF2-40B4-BE49-F238E27FC236}">
                  <a16:creationId xmlns:a16="http://schemas.microsoft.com/office/drawing/2014/main" id="{397CA357-C9FC-F05F-9C26-C1D29C8D0EF1}"/>
                </a:ext>
              </a:extLst>
            </p:cNvPr>
            <p:cNvSpPr/>
            <p:nvPr/>
          </p:nvSpPr>
          <p:spPr>
            <a:xfrm>
              <a:off x="1713363" y="4913609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0" name="Ellipse 269">
              <a:extLst>
                <a:ext uri="{FF2B5EF4-FFF2-40B4-BE49-F238E27FC236}">
                  <a16:creationId xmlns:a16="http://schemas.microsoft.com/office/drawing/2014/main" id="{DF0540B3-CD55-30A5-2EF8-6882D0AFC556}"/>
                </a:ext>
              </a:extLst>
            </p:cNvPr>
            <p:cNvSpPr/>
            <p:nvPr/>
          </p:nvSpPr>
          <p:spPr>
            <a:xfrm>
              <a:off x="1713363" y="4975311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1" name="Ellipse 270">
              <a:extLst>
                <a:ext uri="{FF2B5EF4-FFF2-40B4-BE49-F238E27FC236}">
                  <a16:creationId xmlns:a16="http://schemas.microsoft.com/office/drawing/2014/main" id="{95CE11C3-CEAD-EBC9-CC6C-68B1EB683598}"/>
                </a:ext>
              </a:extLst>
            </p:cNvPr>
            <p:cNvSpPr/>
            <p:nvPr/>
          </p:nvSpPr>
          <p:spPr>
            <a:xfrm flipH="1">
              <a:off x="1730888" y="5140694"/>
              <a:ext cx="8485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2" name="Ellipse 271">
              <a:extLst>
                <a:ext uri="{FF2B5EF4-FFF2-40B4-BE49-F238E27FC236}">
                  <a16:creationId xmlns:a16="http://schemas.microsoft.com/office/drawing/2014/main" id="{9E4CEABA-75E4-EC26-FA07-621ECD3E158E}"/>
                </a:ext>
              </a:extLst>
            </p:cNvPr>
            <p:cNvSpPr/>
            <p:nvPr/>
          </p:nvSpPr>
          <p:spPr>
            <a:xfrm>
              <a:off x="1713363" y="5332958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3" name="Ellipse 272">
              <a:extLst>
                <a:ext uri="{FF2B5EF4-FFF2-40B4-BE49-F238E27FC236}">
                  <a16:creationId xmlns:a16="http://schemas.microsoft.com/office/drawing/2014/main" id="{A62E0F81-0964-0EA0-C916-99A4A9FDBEB1}"/>
                </a:ext>
              </a:extLst>
            </p:cNvPr>
            <p:cNvSpPr/>
            <p:nvPr/>
          </p:nvSpPr>
          <p:spPr>
            <a:xfrm>
              <a:off x="1713363" y="4739525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4" name="Ellipse 273">
              <a:extLst>
                <a:ext uri="{FF2B5EF4-FFF2-40B4-BE49-F238E27FC236}">
                  <a16:creationId xmlns:a16="http://schemas.microsoft.com/office/drawing/2014/main" id="{DD009B6C-D221-1DC6-1B48-4D16885E2F4D}"/>
                </a:ext>
              </a:extLst>
            </p:cNvPr>
            <p:cNvSpPr/>
            <p:nvPr/>
          </p:nvSpPr>
          <p:spPr>
            <a:xfrm>
              <a:off x="1713363" y="4570421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5" name="Ellipse 274">
              <a:extLst>
                <a:ext uri="{FF2B5EF4-FFF2-40B4-BE49-F238E27FC236}">
                  <a16:creationId xmlns:a16="http://schemas.microsoft.com/office/drawing/2014/main" id="{0F07AE76-1642-4BCF-53B2-D9903F27E15F}"/>
                </a:ext>
              </a:extLst>
            </p:cNvPr>
            <p:cNvSpPr/>
            <p:nvPr/>
          </p:nvSpPr>
          <p:spPr>
            <a:xfrm>
              <a:off x="2246388" y="5200649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6" name="Ellipse 275">
              <a:extLst>
                <a:ext uri="{FF2B5EF4-FFF2-40B4-BE49-F238E27FC236}">
                  <a16:creationId xmlns:a16="http://schemas.microsoft.com/office/drawing/2014/main" id="{8D6DE849-1A41-32DB-524D-2096A54D8DC4}"/>
                </a:ext>
              </a:extLst>
            </p:cNvPr>
            <p:cNvSpPr/>
            <p:nvPr/>
          </p:nvSpPr>
          <p:spPr>
            <a:xfrm>
              <a:off x="2246388" y="5060544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7" name="Ellipse 276">
              <a:extLst>
                <a:ext uri="{FF2B5EF4-FFF2-40B4-BE49-F238E27FC236}">
                  <a16:creationId xmlns:a16="http://schemas.microsoft.com/office/drawing/2014/main" id="{C4D07257-D729-BC6B-B041-1C9847B1CA93}"/>
                </a:ext>
              </a:extLst>
            </p:cNvPr>
            <p:cNvSpPr/>
            <p:nvPr/>
          </p:nvSpPr>
          <p:spPr>
            <a:xfrm rot="597217">
              <a:off x="2246388" y="5444970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8" name="Ellipse 277">
              <a:extLst>
                <a:ext uri="{FF2B5EF4-FFF2-40B4-BE49-F238E27FC236}">
                  <a16:creationId xmlns:a16="http://schemas.microsoft.com/office/drawing/2014/main" id="{6924F15C-40CA-0312-D7C0-47C4AD5E9A19}"/>
                </a:ext>
              </a:extLst>
            </p:cNvPr>
            <p:cNvSpPr/>
            <p:nvPr/>
          </p:nvSpPr>
          <p:spPr>
            <a:xfrm>
              <a:off x="2246388" y="4913609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9" name="Ellipse 278">
              <a:extLst>
                <a:ext uri="{FF2B5EF4-FFF2-40B4-BE49-F238E27FC236}">
                  <a16:creationId xmlns:a16="http://schemas.microsoft.com/office/drawing/2014/main" id="{699305B6-3DB8-6812-9E72-E53C8E54C2BB}"/>
                </a:ext>
              </a:extLst>
            </p:cNvPr>
            <p:cNvSpPr/>
            <p:nvPr/>
          </p:nvSpPr>
          <p:spPr>
            <a:xfrm>
              <a:off x="2246388" y="4975311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0" name="Ellipse 279">
              <a:extLst>
                <a:ext uri="{FF2B5EF4-FFF2-40B4-BE49-F238E27FC236}">
                  <a16:creationId xmlns:a16="http://schemas.microsoft.com/office/drawing/2014/main" id="{E3817A55-2CC0-3BF5-EBD7-A1FF185ECEAF}"/>
                </a:ext>
              </a:extLst>
            </p:cNvPr>
            <p:cNvSpPr/>
            <p:nvPr/>
          </p:nvSpPr>
          <p:spPr>
            <a:xfrm flipH="1">
              <a:off x="2263913" y="5140694"/>
              <a:ext cx="8485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1" name="Ellipse 280">
              <a:extLst>
                <a:ext uri="{FF2B5EF4-FFF2-40B4-BE49-F238E27FC236}">
                  <a16:creationId xmlns:a16="http://schemas.microsoft.com/office/drawing/2014/main" id="{1E06E390-2E26-7688-45D0-54A10577D08D}"/>
                </a:ext>
              </a:extLst>
            </p:cNvPr>
            <p:cNvSpPr/>
            <p:nvPr/>
          </p:nvSpPr>
          <p:spPr>
            <a:xfrm>
              <a:off x="2246388" y="5332958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2" name="Ellipse 281">
              <a:extLst>
                <a:ext uri="{FF2B5EF4-FFF2-40B4-BE49-F238E27FC236}">
                  <a16:creationId xmlns:a16="http://schemas.microsoft.com/office/drawing/2014/main" id="{AC905F3D-D088-5C91-C44A-6FE46E7B69F6}"/>
                </a:ext>
              </a:extLst>
            </p:cNvPr>
            <p:cNvSpPr/>
            <p:nvPr/>
          </p:nvSpPr>
          <p:spPr>
            <a:xfrm>
              <a:off x="2246388" y="4837881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3" name="Ellipse 282">
              <a:extLst>
                <a:ext uri="{FF2B5EF4-FFF2-40B4-BE49-F238E27FC236}">
                  <a16:creationId xmlns:a16="http://schemas.microsoft.com/office/drawing/2014/main" id="{D22046CC-2276-0976-BFC1-06DBD47AE1AD}"/>
                </a:ext>
              </a:extLst>
            </p:cNvPr>
            <p:cNvSpPr/>
            <p:nvPr/>
          </p:nvSpPr>
          <p:spPr>
            <a:xfrm>
              <a:off x="2246388" y="4664054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4" name="Ellipse 283">
              <a:extLst>
                <a:ext uri="{FF2B5EF4-FFF2-40B4-BE49-F238E27FC236}">
                  <a16:creationId xmlns:a16="http://schemas.microsoft.com/office/drawing/2014/main" id="{9CE89720-9B59-C975-3D5C-7678A9F956FD}"/>
                </a:ext>
              </a:extLst>
            </p:cNvPr>
            <p:cNvSpPr/>
            <p:nvPr/>
          </p:nvSpPr>
          <p:spPr>
            <a:xfrm>
              <a:off x="2761012" y="5235453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5" name="Ellipse 284">
              <a:extLst>
                <a:ext uri="{FF2B5EF4-FFF2-40B4-BE49-F238E27FC236}">
                  <a16:creationId xmlns:a16="http://schemas.microsoft.com/office/drawing/2014/main" id="{52A73A38-87E3-68FF-3662-17E0D1104820}"/>
                </a:ext>
              </a:extLst>
            </p:cNvPr>
            <p:cNvSpPr/>
            <p:nvPr/>
          </p:nvSpPr>
          <p:spPr>
            <a:xfrm>
              <a:off x="2761012" y="5095348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6" name="Ellipse 285">
              <a:extLst>
                <a:ext uri="{FF2B5EF4-FFF2-40B4-BE49-F238E27FC236}">
                  <a16:creationId xmlns:a16="http://schemas.microsoft.com/office/drawing/2014/main" id="{013B8969-119E-70A9-BD0C-BE7D7A615558}"/>
                </a:ext>
              </a:extLst>
            </p:cNvPr>
            <p:cNvSpPr/>
            <p:nvPr/>
          </p:nvSpPr>
          <p:spPr>
            <a:xfrm rot="597217">
              <a:off x="2761012" y="5479774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7" name="Ellipse 286">
              <a:extLst>
                <a:ext uri="{FF2B5EF4-FFF2-40B4-BE49-F238E27FC236}">
                  <a16:creationId xmlns:a16="http://schemas.microsoft.com/office/drawing/2014/main" id="{5898C7D0-66EB-DB81-47A7-A485F9FD92EE}"/>
                </a:ext>
              </a:extLst>
            </p:cNvPr>
            <p:cNvSpPr/>
            <p:nvPr/>
          </p:nvSpPr>
          <p:spPr>
            <a:xfrm>
              <a:off x="2761012" y="4948413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8" name="Ellipse 287">
              <a:extLst>
                <a:ext uri="{FF2B5EF4-FFF2-40B4-BE49-F238E27FC236}">
                  <a16:creationId xmlns:a16="http://schemas.microsoft.com/office/drawing/2014/main" id="{E0902BA1-9CBC-FDD3-FDA3-D71EB69BA781}"/>
                </a:ext>
              </a:extLst>
            </p:cNvPr>
            <p:cNvSpPr/>
            <p:nvPr/>
          </p:nvSpPr>
          <p:spPr>
            <a:xfrm>
              <a:off x="2761012" y="5010115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9" name="Ellipse 288">
              <a:extLst>
                <a:ext uri="{FF2B5EF4-FFF2-40B4-BE49-F238E27FC236}">
                  <a16:creationId xmlns:a16="http://schemas.microsoft.com/office/drawing/2014/main" id="{2D164223-D19D-88B2-BFC2-5768D7E66DB1}"/>
                </a:ext>
              </a:extLst>
            </p:cNvPr>
            <p:cNvSpPr/>
            <p:nvPr/>
          </p:nvSpPr>
          <p:spPr>
            <a:xfrm flipH="1">
              <a:off x="2778537" y="5175498"/>
              <a:ext cx="8485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0" name="Ellipse 289">
              <a:extLst>
                <a:ext uri="{FF2B5EF4-FFF2-40B4-BE49-F238E27FC236}">
                  <a16:creationId xmlns:a16="http://schemas.microsoft.com/office/drawing/2014/main" id="{2BB61362-694F-2A15-0460-D149A5D50419}"/>
                </a:ext>
              </a:extLst>
            </p:cNvPr>
            <p:cNvSpPr/>
            <p:nvPr/>
          </p:nvSpPr>
          <p:spPr>
            <a:xfrm>
              <a:off x="2761012" y="5367762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1" name="Ellipse 290">
              <a:extLst>
                <a:ext uri="{FF2B5EF4-FFF2-40B4-BE49-F238E27FC236}">
                  <a16:creationId xmlns:a16="http://schemas.microsoft.com/office/drawing/2014/main" id="{97513F72-C9F7-97C3-7C56-8E9C481449C2}"/>
                </a:ext>
              </a:extLst>
            </p:cNvPr>
            <p:cNvSpPr/>
            <p:nvPr/>
          </p:nvSpPr>
          <p:spPr>
            <a:xfrm>
              <a:off x="2761012" y="4844209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2" name="Ellipse 291">
              <a:extLst>
                <a:ext uri="{FF2B5EF4-FFF2-40B4-BE49-F238E27FC236}">
                  <a16:creationId xmlns:a16="http://schemas.microsoft.com/office/drawing/2014/main" id="{4AACE291-8EA0-121C-58AE-B770EC22D7EB}"/>
                </a:ext>
              </a:extLst>
            </p:cNvPr>
            <p:cNvSpPr/>
            <p:nvPr/>
          </p:nvSpPr>
          <p:spPr>
            <a:xfrm>
              <a:off x="2761012" y="4743617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3" name="Ellipse 292">
              <a:extLst>
                <a:ext uri="{FF2B5EF4-FFF2-40B4-BE49-F238E27FC236}">
                  <a16:creationId xmlns:a16="http://schemas.microsoft.com/office/drawing/2014/main" id="{71491E5C-F388-C14D-54A1-0D9A8CDBC3F0}"/>
                </a:ext>
              </a:extLst>
            </p:cNvPr>
            <p:cNvSpPr/>
            <p:nvPr/>
          </p:nvSpPr>
          <p:spPr>
            <a:xfrm>
              <a:off x="3310833" y="5200650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4" name="Ellipse 293">
              <a:extLst>
                <a:ext uri="{FF2B5EF4-FFF2-40B4-BE49-F238E27FC236}">
                  <a16:creationId xmlns:a16="http://schemas.microsoft.com/office/drawing/2014/main" id="{0803C659-54DE-11F2-D1FF-840E4F2760DE}"/>
                </a:ext>
              </a:extLst>
            </p:cNvPr>
            <p:cNvSpPr/>
            <p:nvPr/>
          </p:nvSpPr>
          <p:spPr>
            <a:xfrm>
              <a:off x="3310833" y="5060545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5" name="Ellipse 294">
              <a:extLst>
                <a:ext uri="{FF2B5EF4-FFF2-40B4-BE49-F238E27FC236}">
                  <a16:creationId xmlns:a16="http://schemas.microsoft.com/office/drawing/2014/main" id="{F3500953-1879-267E-B7F9-10C2E547307B}"/>
                </a:ext>
              </a:extLst>
            </p:cNvPr>
            <p:cNvSpPr/>
            <p:nvPr/>
          </p:nvSpPr>
          <p:spPr>
            <a:xfrm rot="597217">
              <a:off x="3310833" y="5444971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6" name="Ellipse 295">
              <a:extLst>
                <a:ext uri="{FF2B5EF4-FFF2-40B4-BE49-F238E27FC236}">
                  <a16:creationId xmlns:a16="http://schemas.microsoft.com/office/drawing/2014/main" id="{74EF4D1B-7D33-679B-B7CA-766E3F41062E}"/>
                </a:ext>
              </a:extLst>
            </p:cNvPr>
            <p:cNvSpPr/>
            <p:nvPr/>
          </p:nvSpPr>
          <p:spPr>
            <a:xfrm>
              <a:off x="3310833" y="4913610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7" name="Ellipse 296">
              <a:extLst>
                <a:ext uri="{FF2B5EF4-FFF2-40B4-BE49-F238E27FC236}">
                  <a16:creationId xmlns:a16="http://schemas.microsoft.com/office/drawing/2014/main" id="{CAE894B0-4FAE-0A63-E5C5-62184C97F1E5}"/>
                </a:ext>
              </a:extLst>
            </p:cNvPr>
            <p:cNvSpPr/>
            <p:nvPr/>
          </p:nvSpPr>
          <p:spPr>
            <a:xfrm>
              <a:off x="3310833" y="4975312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8" name="Ellipse 297">
              <a:extLst>
                <a:ext uri="{FF2B5EF4-FFF2-40B4-BE49-F238E27FC236}">
                  <a16:creationId xmlns:a16="http://schemas.microsoft.com/office/drawing/2014/main" id="{F889E68A-2D57-75AD-BF73-CF7CE1EF1136}"/>
                </a:ext>
              </a:extLst>
            </p:cNvPr>
            <p:cNvSpPr/>
            <p:nvPr/>
          </p:nvSpPr>
          <p:spPr>
            <a:xfrm flipH="1">
              <a:off x="3328358" y="5140695"/>
              <a:ext cx="8485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9" name="Ellipse 298">
              <a:extLst>
                <a:ext uri="{FF2B5EF4-FFF2-40B4-BE49-F238E27FC236}">
                  <a16:creationId xmlns:a16="http://schemas.microsoft.com/office/drawing/2014/main" id="{34118DBC-CE74-2153-E8D9-4C0331ACD6F4}"/>
                </a:ext>
              </a:extLst>
            </p:cNvPr>
            <p:cNvSpPr/>
            <p:nvPr/>
          </p:nvSpPr>
          <p:spPr>
            <a:xfrm>
              <a:off x="3310833" y="5332959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0" name="Ellipse 299">
              <a:extLst>
                <a:ext uri="{FF2B5EF4-FFF2-40B4-BE49-F238E27FC236}">
                  <a16:creationId xmlns:a16="http://schemas.microsoft.com/office/drawing/2014/main" id="{C9B20BB5-FF86-3136-8A8D-60742D3491E9}"/>
                </a:ext>
              </a:extLst>
            </p:cNvPr>
            <p:cNvSpPr/>
            <p:nvPr/>
          </p:nvSpPr>
          <p:spPr>
            <a:xfrm>
              <a:off x="3310833" y="4831006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1" name="Ellipse 300">
              <a:extLst>
                <a:ext uri="{FF2B5EF4-FFF2-40B4-BE49-F238E27FC236}">
                  <a16:creationId xmlns:a16="http://schemas.microsoft.com/office/drawing/2014/main" id="{FE7C0DBA-D0D9-F651-4F80-6C97FAF646EF}"/>
                </a:ext>
              </a:extLst>
            </p:cNvPr>
            <p:cNvSpPr/>
            <p:nvPr/>
          </p:nvSpPr>
          <p:spPr>
            <a:xfrm>
              <a:off x="3310833" y="4661902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2" name="Ellipse 301">
              <a:extLst>
                <a:ext uri="{FF2B5EF4-FFF2-40B4-BE49-F238E27FC236}">
                  <a16:creationId xmlns:a16="http://schemas.microsoft.com/office/drawing/2014/main" id="{A59518BC-7304-1832-8364-D327E51749D3}"/>
                </a:ext>
              </a:extLst>
            </p:cNvPr>
            <p:cNvSpPr/>
            <p:nvPr/>
          </p:nvSpPr>
          <p:spPr>
            <a:xfrm>
              <a:off x="3818239" y="5178502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3" name="Ellipse 302">
              <a:extLst>
                <a:ext uri="{FF2B5EF4-FFF2-40B4-BE49-F238E27FC236}">
                  <a16:creationId xmlns:a16="http://schemas.microsoft.com/office/drawing/2014/main" id="{F751C383-DE0A-4D12-14BF-282E0792F950}"/>
                </a:ext>
              </a:extLst>
            </p:cNvPr>
            <p:cNvSpPr/>
            <p:nvPr/>
          </p:nvSpPr>
          <p:spPr>
            <a:xfrm>
              <a:off x="3818239" y="5038397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4" name="Ellipse 303">
              <a:extLst>
                <a:ext uri="{FF2B5EF4-FFF2-40B4-BE49-F238E27FC236}">
                  <a16:creationId xmlns:a16="http://schemas.microsoft.com/office/drawing/2014/main" id="{8B0D2DC2-89C6-7C70-8047-4AA14D790F50}"/>
                </a:ext>
              </a:extLst>
            </p:cNvPr>
            <p:cNvSpPr/>
            <p:nvPr/>
          </p:nvSpPr>
          <p:spPr>
            <a:xfrm rot="597217">
              <a:off x="3818239" y="5422823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5" name="Ellipse 304">
              <a:extLst>
                <a:ext uri="{FF2B5EF4-FFF2-40B4-BE49-F238E27FC236}">
                  <a16:creationId xmlns:a16="http://schemas.microsoft.com/office/drawing/2014/main" id="{3A2C1D49-5613-C1D0-C059-DA6C66DE525F}"/>
                </a:ext>
              </a:extLst>
            </p:cNvPr>
            <p:cNvSpPr/>
            <p:nvPr/>
          </p:nvSpPr>
          <p:spPr>
            <a:xfrm>
              <a:off x="3818239" y="4891462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6" name="Ellipse 305">
              <a:extLst>
                <a:ext uri="{FF2B5EF4-FFF2-40B4-BE49-F238E27FC236}">
                  <a16:creationId xmlns:a16="http://schemas.microsoft.com/office/drawing/2014/main" id="{9DDA3EA4-6EF5-91B4-C0E2-E78DF131A49E}"/>
                </a:ext>
              </a:extLst>
            </p:cNvPr>
            <p:cNvSpPr/>
            <p:nvPr/>
          </p:nvSpPr>
          <p:spPr>
            <a:xfrm>
              <a:off x="3818239" y="4540684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7" name="Ellipse 306">
              <a:extLst>
                <a:ext uri="{FF2B5EF4-FFF2-40B4-BE49-F238E27FC236}">
                  <a16:creationId xmlns:a16="http://schemas.microsoft.com/office/drawing/2014/main" id="{D953D3B4-A667-6D24-09DE-DE05F4E728BC}"/>
                </a:ext>
              </a:extLst>
            </p:cNvPr>
            <p:cNvSpPr/>
            <p:nvPr/>
          </p:nvSpPr>
          <p:spPr>
            <a:xfrm flipH="1">
              <a:off x="3835764" y="5118547"/>
              <a:ext cx="8485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8" name="Ellipse 307">
              <a:extLst>
                <a:ext uri="{FF2B5EF4-FFF2-40B4-BE49-F238E27FC236}">
                  <a16:creationId xmlns:a16="http://schemas.microsoft.com/office/drawing/2014/main" id="{7B51747F-1F2B-9065-7BF5-1B350B69E5DC}"/>
                </a:ext>
              </a:extLst>
            </p:cNvPr>
            <p:cNvSpPr/>
            <p:nvPr/>
          </p:nvSpPr>
          <p:spPr>
            <a:xfrm>
              <a:off x="3818239" y="5310811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9" name="Ellipse 308">
              <a:extLst>
                <a:ext uri="{FF2B5EF4-FFF2-40B4-BE49-F238E27FC236}">
                  <a16:creationId xmlns:a16="http://schemas.microsoft.com/office/drawing/2014/main" id="{9F69D040-C6DF-EACD-D771-3599050F8F65}"/>
                </a:ext>
              </a:extLst>
            </p:cNvPr>
            <p:cNvSpPr/>
            <p:nvPr/>
          </p:nvSpPr>
          <p:spPr>
            <a:xfrm>
              <a:off x="3818239" y="4808858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0" name="Ellipse 309">
              <a:extLst>
                <a:ext uri="{FF2B5EF4-FFF2-40B4-BE49-F238E27FC236}">
                  <a16:creationId xmlns:a16="http://schemas.microsoft.com/office/drawing/2014/main" id="{CA3EAD88-B576-2727-B0D5-F6E4451509C5}"/>
                </a:ext>
              </a:extLst>
            </p:cNvPr>
            <p:cNvSpPr/>
            <p:nvPr/>
          </p:nvSpPr>
          <p:spPr>
            <a:xfrm>
              <a:off x="3818239" y="4639754"/>
              <a:ext cx="119908" cy="11990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1" name="Ellipse 310">
              <a:extLst>
                <a:ext uri="{FF2B5EF4-FFF2-40B4-BE49-F238E27FC236}">
                  <a16:creationId xmlns:a16="http://schemas.microsoft.com/office/drawing/2014/main" id="{9FD20606-44E6-0BD5-5320-4327274E8C8A}"/>
                </a:ext>
              </a:extLst>
            </p:cNvPr>
            <p:cNvSpPr/>
            <p:nvPr/>
          </p:nvSpPr>
          <p:spPr>
            <a:xfrm>
              <a:off x="1561712" y="5198140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2" name="Ellipse 311">
              <a:extLst>
                <a:ext uri="{FF2B5EF4-FFF2-40B4-BE49-F238E27FC236}">
                  <a16:creationId xmlns:a16="http://schemas.microsoft.com/office/drawing/2014/main" id="{61753EB0-2113-3955-C742-4699A7A7FFA5}"/>
                </a:ext>
              </a:extLst>
            </p:cNvPr>
            <p:cNvSpPr/>
            <p:nvPr/>
          </p:nvSpPr>
          <p:spPr>
            <a:xfrm>
              <a:off x="1561712" y="5058035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3" name="Ellipse 312">
              <a:extLst>
                <a:ext uri="{FF2B5EF4-FFF2-40B4-BE49-F238E27FC236}">
                  <a16:creationId xmlns:a16="http://schemas.microsoft.com/office/drawing/2014/main" id="{90731812-71FA-8432-90AA-4EC17723F7A1}"/>
                </a:ext>
              </a:extLst>
            </p:cNvPr>
            <p:cNvSpPr/>
            <p:nvPr/>
          </p:nvSpPr>
          <p:spPr>
            <a:xfrm rot="597217">
              <a:off x="1561712" y="5442461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4" name="Ellipse 313">
              <a:extLst>
                <a:ext uri="{FF2B5EF4-FFF2-40B4-BE49-F238E27FC236}">
                  <a16:creationId xmlns:a16="http://schemas.microsoft.com/office/drawing/2014/main" id="{4EEBE0A0-30D7-B11A-8E66-DC9BFD341E6B}"/>
                </a:ext>
              </a:extLst>
            </p:cNvPr>
            <p:cNvSpPr/>
            <p:nvPr/>
          </p:nvSpPr>
          <p:spPr>
            <a:xfrm>
              <a:off x="1561712" y="4911100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5" name="Ellipse 314">
              <a:extLst>
                <a:ext uri="{FF2B5EF4-FFF2-40B4-BE49-F238E27FC236}">
                  <a16:creationId xmlns:a16="http://schemas.microsoft.com/office/drawing/2014/main" id="{72BB72EE-02FD-701A-3FA6-7773D9F7FD5C}"/>
                </a:ext>
              </a:extLst>
            </p:cNvPr>
            <p:cNvSpPr/>
            <p:nvPr/>
          </p:nvSpPr>
          <p:spPr>
            <a:xfrm>
              <a:off x="1561712" y="4560322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6" name="Ellipse 315">
              <a:extLst>
                <a:ext uri="{FF2B5EF4-FFF2-40B4-BE49-F238E27FC236}">
                  <a16:creationId xmlns:a16="http://schemas.microsoft.com/office/drawing/2014/main" id="{4A67FAE4-BE6B-F19A-A9D1-1C5CAB6A37FA}"/>
                </a:ext>
              </a:extLst>
            </p:cNvPr>
            <p:cNvSpPr/>
            <p:nvPr/>
          </p:nvSpPr>
          <p:spPr>
            <a:xfrm flipH="1">
              <a:off x="1579237" y="5138185"/>
              <a:ext cx="8485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7" name="Ellipse 316">
              <a:extLst>
                <a:ext uri="{FF2B5EF4-FFF2-40B4-BE49-F238E27FC236}">
                  <a16:creationId xmlns:a16="http://schemas.microsoft.com/office/drawing/2014/main" id="{C35DAC0B-E136-A296-E135-F4520CCB790A}"/>
                </a:ext>
              </a:extLst>
            </p:cNvPr>
            <p:cNvSpPr/>
            <p:nvPr/>
          </p:nvSpPr>
          <p:spPr>
            <a:xfrm>
              <a:off x="1561712" y="5330449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8" name="Ellipse 317">
              <a:extLst>
                <a:ext uri="{FF2B5EF4-FFF2-40B4-BE49-F238E27FC236}">
                  <a16:creationId xmlns:a16="http://schemas.microsoft.com/office/drawing/2014/main" id="{A40EC72A-8CDA-3309-1618-CCFD3FFA047C}"/>
                </a:ext>
              </a:extLst>
            </p:cNvPr>
            <p:cNvSpPr/>
            <p:nvPr/>
          </p:nvSpPr>
          <p:spPr>
            <a:xfrm>
              <a:off x="1561712" y="4828496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9" name="Ellipse 318">
              <a:extLst>
                <a:ext uri="{FF2B5EF4-FFF2-40B4-BE49-F238E27FC236}">
                  <a16:creationId xmlns:a16="http://schemas.microsoft.com/office/drawing/2014/main" id="{6D4F8702-130D-2BDD-8C33-67EF58AA07F6}"/>
                </a:ext>
              </a:extLst>
            </p:cNvPr>
            <p:cNvSpPr/>
            <p:nvPr/>
          </p:nvSpPr>
          <p:spPr>
            <a:xfrm>
              <a:off x="1561712" y="4659392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0" name="Ellipse 319">
              <a:extLst>
                <a:ext uri="{FF2B5EF4-FFF2-40B4-BE49-F238E27FC236}">
                  <a16:creationId xmlns:a16="http://schemas.microsoft.com/office/drawing/2014/main" id="{4C17C29B-95FE-CC20-B832-09C3F4FA5D03}"/>
                </a:ext>
              </a:extLst>
            </p:cNvPr>
            <p:cNvSpPr/>
            <p:nvPr/>
          </p:nvSpPr>
          <p:spPr>
            <a:xfrm>
              <a:off x="2089947" y="5238456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1" name="Ellipse 320">
              <a:extLst>
                <a:ext uri="{FF2B5EF4-FFF2-40B4-BE49-F238E27FC236}">
                  <a16:creationId xmlns:a16="http://schemas.microsoft.com/office/drawing/2014/main" id="{B53ECA24-E39C-1377-161F-C9AEAF64CA25}"/>
                </a:ext>
              </a:extLst>
            </p:cNvPr>
            <p:cNvSpPr/>
            <p:nvPr/>
          </p:nvSpPr>
          <p:spPr>
            <a:xfrm>
              <a:off x="2089947" y="5098351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2" name="Ellipse 321">
              <a:extLst>
                <a:ext uri="{FF2B5EF4-FFF2-40B4-BE49-F238E27FC236}">
                  <a16:creationId xmlns:a16="http://schemas.microsoft.com/office/drawing/2014/main" id="{1F2FEFB4-6A71-578E-9FCD-4EE131FC14F3}"/>
                </a:ext>
              </a:extLst>
            </p:cNvPr>
            <p:cNvSpPr/>
            <p:nvPr/>
          </p:nvSpPr>
          <p:spPr>
            <a:xfrm rot="597217">
              <a:off x="2089947" y="5482777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3" name="Ellipse 322">
              <a:extLst>
                <a:ext uri="{FF2B5EF4-FFF2-40B4-BE49-F238E27FC236}">
                  <a16:creationId xmlns:a16="http://schemas.microsoft.com/office/drawing/2014/main" id="{046527D3-B0C3-A5F3-1FA7-4931E3BD4620}"/>
                </a:ext>
              </a:extLst>
            </p:cNvPr>
            <p:cNvSpPr/>
            <p:nvPr/>
          </p:nvSpPr>
          <p:spPr>
            <a:xfrm>
              <a:off x="2089947" y="4951416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4" name="Ellipse 323">
              <a:extLst>
                <a:ext uri="{FF2B5EF4-FFF2-40B4-BE49-F238E27FC236}">
                  <a16:creationId xmlns:a16="http://schemas.microsoft.com/office/drawing/2014/main" id="{F38DB0E0-D896-A192-421E-8C1F89B3E820}"/>
                </a:ext>
              </a:extLst>
            </p:cNvPr>
            <p:cNvSpPr/>
            <p:nvPr/>
          </p:nvSpPr>
          <p:spPr>
            <a:xfrm>
              <a:off x="2089947" y="4600638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5" name="Ellipse 324">
              <a:extLst>
                <a:ext uri="{FF2B5EF4-FFF2-40B4-BE49-F238E27FC236}">
                  <a16:creationId xmlns:a16="http://schemas.microsoft.com/office/drawing/2014/main" id="{A2A8D6B1-2A78-8CC2-3525-E88174FDB2D4}"/>
                </a:ext>
              </a:extLst>
            </p:cNvPr>
            <p:cNvSpPr/>
            <p:nvPr/>
          </p:nvSpPr>
          <p:spPr>
            <a:xfrm flipH="1">
              <a:off x="2107472" y="5178501"/>
              <a:ext cx="8485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6" name="Ellipse 325">
              <a:extLst>
                <a:ext uri="{FF2B5EF4-FFF2-40B4-BE49-F238E27FC236}">
                  <a16:creationId xmlns:a16="http://schemas.microsoft.com/office/drawing/2014/main" id="{1D22646B-095A-CB48-F3CE-784B2126C5E2}"/>
                </a:ext>
              </a:extLst>
            </p:cNvPr>
            <p:cNvSpPr/>
            <p:nvPr/>
          </p:nvSpPr>
          <p:spPr>
            <a:xfrm>
              <a:off x="2089947" y="5370765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7" name="Ellipse 326">
              <a:extLst>
                <a:ext uri="{FF2B5EF4-FFF2-40B4-BE49-F238E27FC236}">
                  <a16:creationId xmlns:a16="http://schemas.microsoft.com/office/drawing/2014/main" id="{2E7A8553-E081-4417-FF59-921D96179492}"/>
                </a:ext>
              </a:extLst>
            </p:cNvPr>
            <p:cNvSpPr/>
            <p:nvPr/>
          </p:nvSpPr>
          <p:spPr>
            <a:xfrm>
              <a:off x="2089947" y="4868812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8" name="Ellipse 327">
              <a:extLst>
                <a:ext uri="{FF2B5EF4-FFF2-40B4-BE49-F238E27FC236}">
                  <a16:creationId xmlns:a16="http://schemas.microsoft.com/office/drawing/2014/main" id="{04F9A468-138A-49BB-8C3F-FA5D3AA29C12}"/>
                </a:ext>
              </a:extLst>
            </p:cNvPr>
            <p:cNvSpPr/>
            <p:nvPr/>
          </p:nvSpPr>
          <p:spPr>
            <a:xfrm>
              <a:off x="2089947" y="4699708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9" name="Ellipse 328">
              <a:extLst>
                <a:ext uri="{FF2B5EF4-FFF2-40B4-BE49-F238E27FC236}">
                  <a16:creationId xmlns:a16="http://schemas.microsoft.com/office/drawing/2014/main" id="{8581214D-AE43-E61B-2F40-BEC46AE4B6CE}"/>
                </a:ext>
              </a:extLst>
            </p:cNvPr>
            <p:cNvSpPr/>
            <p:nvPr/>
          </p:nvSpPr>
          <p:spPr>
            <a:xfrm>
              <a:off x="2629620" y="5247799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0" name="Ellipse 329">
              <a:extLst>
                <a:ext uri="{FF2B5EF4-FFF2-40B4-BE49-F238E27FC236}">
                  <a16:creationId xmlns:a16="http://schemas.microsoft.com/office/drawing/2014/main" id="{7FAF2AB5-9453-440A-82ED-DEB0D420CEA3}"/>
                </a:ext>
              </a:extLst>
            </p:cNvPr>
            <p:cNvSpPr/>
            <p:nvPr/>
          </p:nvSpPr>
          <p:spPr>
            <a:xfrm>
              <a:off x="2629620" y="5107694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1" name="Ellipse 330">
              <a:extLst>
                <a:ext uri="{FF2B5EF4-FFF2-40B4-BE49-F238E27FC236}">
                  <a16:creationId xmlns:a16="http://schemas.microsoft.com/office/drawing/2014/main" id="{E7766C08-FEE5-8FA1-537C-247D0ABF5AF0}"/>
                </a:ext>
              </a:extLst>
            </p:cNvPr>
            <p:cNvSpPr/>
            <p:nvPr/>
          </p:nvSpPr>
          <p:spPr>
            <a:xfrm rot="597217">
              <a:off x="2629620" y="5492120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2" name="Ellipse 331">
              <a:extLst>
                <a:ext uri="{FF2B5EF4-FFF2-40B4-BE49-F238E27FC236}">
                  <a16:creationId xmlns:a16="http://schemas.microsoft.com/office/drawing/2014/main" id="{4272B32A-AE5A-FB2F-7A4E-AC1279A647F9}"/>
                </a:ext>
              </a:extLst>
            </p:cNvPr>
            <p:cNvSpPr/>
            <p:nvPr/>
          </p:nvSpPr>
          <p:spPr>
            <a:xfrm>
              <a:off x="2629620" y="4960759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3" name="Ellipse 332">
              <a:extLst>
                <a:ext uri="{FF2B5EF4-FFF2-40B4-BE49-F238E27FC236}">
                  <a16:creationId xmlns:a16="http://schemas.microsoft.com/office/drawing/2014/main" id="{A2F3563C-7F1E-5E56-3C7E-3AF66532B57D}"/>
                </a:ext>
              </a:extLst>
            </p:cNvPr>
            <p:cNvSpPr/>
            <p:nvPr/>
          </p:nvSpPr>
          <p:spPr>
            <a:xfrm>
              <a:off x="2629620" y="4609981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4" name="Ellipse 333">
              <a:extLst>
                <a:ext uri="{FF2B5EF4-FFF2-40B4-BE49-F238E27FC236}">
                  <a16:creationId xmlns:a16="http://schemas.microsoft.com/office/drawing/2014/main" id="{B34807DA-59EF-83B3-DE0F-C6612AD7DDDD}"/>
                </a:ext>
              </a:extLst>
            </p:cNvPr>
            <p:cNvSpPr/>
            <p:nvPr/>
          </p:nvSpPr>
          <p:spPr>
            <a:xfrm flipH="1">
              <a:off x="2647145" y="5187844"/>
              <a:ext cx="8485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5" name="Ellipse 334">
              <a:extLst>
                <a:ext uri="{FF2B5EF4-FFF2-40B4-BE49-F238E27FC236}">
                  <a16:creationId xmlns:a16="http://schemas.microsoft.com/office/drawing/2014/main" id="{6F2D06EE-49E6-2016-E1AD-CBB3936208DA}"/>
                </a:ext>
              </a:extLst>
            </p:cNvPr>
            <p:cNvSpPr/>
            <p:nvPr/>
          </p:nvSpPr>
          <p:spPr>
            <a:xfrm>
              <a:off x="2629620" y="5380108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6" name="Ellipse 335">
              <a:extLst>
                <a:ext uri="{FF2B5EF4-FFF2-40B4-BE49-F238E27FC236}">
                  <a16:creationId xmlns:a16="http://schemas.microsoft.com/office/drawing/2014/main" id="{6783D84A-9CF8-B976-DD64-D7E6A7D3AE8F}"/>
                </a:ext>
              </a:extLst>
            </p:cNvPr>
            <p:cNvSpPr/>
            <p:nvPr/>
          </p:nvSpPr>
          <p:spPr>
            <a:xfrm>
              <a:off x="2629620" y="4878155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7" name="Ellipse 336">
              <a:extLst>
                <a:ext uri="{FF2B5EF4-FFF2-40B4-BE49-F238E27FC236}">
                  <a16:creationId xmlns:a16="http://schemas.microsoft.com/office/drawing/2014/main" id="{99BCE890-473F-1E3C-3525-872EAD25DFF8}"/>
                </a:ext>
              </a:extLst>
            </p:cNvPr>
            <p:cNvSpPr/>
            <p:nvPr/>
          </p:nvSpPr>
          <p:spPr>
            <a:xfrm>
              <a:off x="2629620" y="4709051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8" name="Ellipse 337">
              <a:extLst>
                <a:ext uri="{FF2B5EF4-FFF2-40B4-BE49-F238E27FC236}">
                  <a16:creationId xmlns:a16="http://schemas.microsoft.com/office/drawing/2014/main" id="{9EE8723A-C2C8-1DA7-B4AB-132ED7AE7B03}"/>
                </a:ext>
              </a:extLst>
            </p:cNvPr>
            <p:cNvSpPr/>
            <p:nvPr/>
          </p:nvSpPr>
          <p:spPr>
            <a:xfrm>
              <a:off x="3176828" y="4745852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9" name="Ellipse 338">
              <a:extLst>
                <a:ext uri="{FF2B5EF4-FFF2-40B4-BE49-F238E27FC236}">
                  <a16:creationId xmlns:a16="http://schemas.microsoft.com/office/drawing/2014/main" id="{097F291D-25D5-2FB5-9D93-C03DB5D5D452}"/>
                </a:ext>
              </a:extLst>
            </p:cNvPr>
            <p:cNvSpPr/>
            <p:nvPr/>
          </p:nvSpPr>
          <p:spPr>
            <a:xfrm>
              <a:off x="3176828" y="4605747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0" name="Ellipse 339">
              <a:extLst>
                <a:ext uri="{FF2B5EF4-FFF2-40B4-BE49-F238E27FC236}">
                  <a16:creationId xmlns:a16="http://schemas.microsoft.com/office/drawing/2014/main" id="{D9C5C41A-FB8C-E38E-0127-587063D8D216}"/>
                </a:ext>
              </a:extLst>
            </p:cNvPr>
            <p:cNvSpPr/>
            <p:nvPr/>
          </p:nvSpPr>
          <p:spPr>
            <a:xfrm rot="597217">
              <a:off x="3176828" y="4990173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1" name="Ellipse 340">
              <a:extLst>
                <a:ext uri="{FF2B5EF4-FFF2-40B4-BE49-F238E27FC236}">
                  <a16:creationId xmlns:a16="http://schemas.microsoft.com/office/drawing/2014/main" id="{E56EDDD9-1D54-8DAB-DD32-30A3CD9214CC}"/>
                </a:ext>
              </a:extLst>
            </p:cNvPr>
            <p:cNvSpPr/>
            <p:nvPr/>
          </p:nvSpPr>
          <p:spPr>
            <a:xfrm>
              <a:off x="3176828" y="4458812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2" name="Ellipse 341">
              <a:extLst>
                <a:ext uri="{FF2B5EF4-FFF2-40B4-BE49-F238E27FC236}">
                  <a16:creationId xmlns:a16="http://schemas.microsoft.com/office/drawing/2014/main" id="{79321604-5F5B-DD87-DCEE-103AD0E0EA20}"/>
                </a:ext>
              </a:extLst>
            </p:cNvPr>
            <p:cNvSpPr/>
            <p:nvPr/>
          </p:nvSpPr>
          <p:spPr>
            <a:xfrm>
              <a:off x="3176828" y="4108034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3" name="Ellipse 342">
              <a:extLst>
                <a:ext uri="{FF2B5EF4-FFF2-40B4-BE49-F238E27FC236}">
                  <a16:creationId xmlns:a16="http://schemas.microsoft.com/office/drawing/2014/main" id="{664E4F9D-4C8D-DEAC-1963-713188011B00}"/>
                </a:ext>
              </a:extLst>
            </p:cNvPr>
            <p:cNvSpPr/>
            <p:nvPr/>
          </p:nvSpPr>
          <p:spPr>
            <a:xfrm flipH="1">
              <a:off x="3194353" y="4685897"/>
              <a:ext cx="8485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845C32B8-4DB3-77FC-DB08-4FC8B8B3465C}"/>
                </a:ext>
              </a:extLst>
            </p:cNvPr>
            <p:cNvSpPr/>
            <p:nvPr/>
          </p:nvSpPr>
          <p:spPr>
            <a:xfrm>
              <a:off x="3176828" y="4878161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59E1D10A-ADE3-6CEF-F1C9-9401FB742AB8}"/>
                </a:ext>
              </a:extLst>
            </p:cNvPr>
            <p:cNvSpPr/>
            <p:nvPr/>
          </p:nvSpPr>
          <p:spPr>
            <a:xfrm>
              <a:off x="3176828" y="4376208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6" name="Ellipse 345">
              <a:extLst>
                <a:ext uri="{FF2B5EF4-FFF2-40B4-BE49-F238E27FC236}">
                  <a16:creationId xmlns:a16="http://schemas.microsoft.com/office/drawing/2014/main" id="{BC70FE8F-B8CF-3255-41D2-561C9F405B9A}"/>
                </a:ext>
              </a:extLst>
            </p:cNvPr>
            <p:cNvSpPr/>
            <p:nvPr/>
          </p:nvSpPr>
          <p:spPr>
            <a:xfrm>
              <a:off x="3176828" y="4207104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D23D0DEF-C2A9-E0FB-0D29-4063C6B256CF}"/>
                </a:ext>
              </a:extLst>
            </p:cNvPr>
            <p:cNvSpPr/>
            <p:nvPr/>
          </p:nvSpPr>
          <p:spPr>
            <a:xfrm>
              <a:off x="3684234" y="4237128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27CDCC2E-DF36-6A0C-5397-5CD3A7CC3C1F}"/>
                </a:ext>
              </a:extLst>
            </p:cNvPr>
            <p:cNvSpPr/>
            <p:nvPr/>
          </p:nvSpPr>
          <p:spPr>
            <a:xfrm>
              <a:off x="3684234" y="4097023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9" name="Ellipse 348">
              <a:extLst>
                <a:ext uri="{FF2B5EF4-FFF2-40B4-BE49-F238E27FC236}">
                  <a16:creationId xmlns:a16="http://schemas.microsoft.com/office/drawing/2014/main" id="{1AD7A4D1-BE84-2309-5889-6F8337AAE334}"/>
                </a:ext>
              </a:extLst>
            </p:cNvPr>
            <p:cNvSpPr/>
            <p:nvPr/>
          </p:nvSpPr>
          <p:spPr>
            <a:xfrm rot="597217">
              <a:off x="3684234" y="4481449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2053D894-0819-EA99-7D11-569916BC78C4}"/>
                </a:ext>
              </a:extLst>
            </p:cNvPr>
            <p:cNvSpPr/>
            <p:nvPr/>
          </p:nvSpPr>
          <p:spPr>
            <a:xfrm>
              <a:off x="3684234" y="3950088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081F3091-53F0-1EC6-CD5F-C976C0C1ECF4}"/>
                </a:ext>
              </a:extLst>
            </p:cNvPr>
            <p:cNvSpPr/>
            <p:nvPr/>
          </p:nvSpPr>
          <p:spPr>
            <a:xfrm>
              <a:off x="3684234" y="3599310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2" name="Ellipse 351">
              <a:extLst>
                <a:ext uri="{FF2B5EF4-FFF2-40B4-BE49-F238E27FC236}">
                  <a16:creationId xmlns:a16="http://schemas.microsoft.com/office/drawing/2014/main" id="{2D390E54-5D43-1806-94E6-E87C29D845DA}"/>
                </a:ext>
              </a:extLst>
            </p:cNvPr>
            <p:cNvSpPr/>
            <p:nvPr/>
          </p:nvSpPr>
          <p:spPr>
            <a:xfrm flipH="1">
              <a:off x="3701759" y="4177173"/>
              <a:ext cx="8485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59BAEE8F-D683-9845-CE52-9F1FFEA3D4DF}"/>
                </a:ext>
              </a:extLst>
            </p:cNvPr>
            <p:cNvSpPr/>
            <p:nvPr/>
          </p:nvSpPr>
          <p:spPr>
            <a:xfrm>
              <a:off x="3684234" y="4369437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CDC3F968-AB6B-D3CF-F723-9DBCD87B966A}"/>
                </a:ext>
              </a:extLst>
            </p:cNvPr>
            <p:cNvSpPr/>
            <p:nvPr/>
          </p:nvSpPr>
          <p:spPr>
            <a:xfrm>
              <a:off x="3684234" y="3867484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5" name="Ellipse 354">
              <a:extLst>
                <a:ext uri="{FF2B5EF4-FFF2-40B4-BE49-F238E27FC236}">
                  <a16:creationId xmlns:a16="http://schemas.microsoft.com/office/drawing/2014/main" id="{4ADE488D-BAF8-665A-ADF6-A43B0856B8DE}"/>
                </a:ext>
              </a:extLst>
            </p:cNvPr>
            <p:cNvSpPr/>
            <p:nvPr/>
          </p:nvSpPr>
          <p:spPr>
            <a:xfrm>
              <a:off x="3684234" y="3698380"/>
              <a:ext cx="119908" cy="119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58" name="Grafik 357" descr="Ein Bild, das Text, Uhr, dunkel enthält.&#10;&#10;Automatisch generierte Beschreibung">
            <a:extLst>
              <a:ext uri="{FF2B5EF4-FFF2-40B4-BE49-F238E27FC236}">
                <a16:creationId xmlns:a16="http://schemas.microsoft.com/office/drawing/2014/main" id="{CDB72EE6-7FDA-FBED-AE9F-A99AF3B5D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300" y="-613384"/>
            <a:ext cx="8469544" cy="5646364"/>
          </a:xfrm>
          <a:prstGeom prst="rect">
            <a:avLst/>
          </a:prstGeom>
        </p:spPr>
      </p:pic>
      <p:pic>
        <p:nvPicPr>
          <p:cNvPr id="359" name="Grafik 358" descr="Marke Fragezeichen mit einfarbiger Füllung">
            <a:extLst>
              <a:ext uri="{FF2B5EF4-FFF2-40B4-BE49-F238E27FC236}">
                <a16:creationId xmlns:a16="http://schemas.microsoft.com/office/drawing/2014/main" id="{949FB53B-BC6F-134B-95E8-C86A259C7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56029">
            <a:off x="4372110" y="1045914"/>
            <a:ext cx="1744828" cy="1744828"/>
          </a:xfrm>
          <a:prstGeom prst="rect">
            <a:avLst/>
          </a:prstGeom>
        </p:spPr>
      </p:pic>
      <p:sp>
        <p:nvSpPr>
          <p:cNvPr id="362" name="Rechteck 361">
            <a:extLst>
              <a:ext uri="{FF2B5EF4-FFF2-40B4-BE49-F238E27FC236}">
                <a16:creationId xmlns:a16="http://schemas.microsoft.com/office/drawing/2014/main" id="{0DEA20BC-785C-A0B3-E2C9-0C045B56E9FE}"/>
              </a:ext>
            </a:extLst>
          </p:cNvPr>
          <p:cNvSpPr/>
          <p:nvPr/>
        </p:nvSpPr>
        <p:spPr>
          <a:xfrm rot="20922187">
            <a:off x="4430260" y="4148121"/>
            <a:ext cx="5445034" cy="131580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err="1">
                <a:solidFill>
                  <a:schemeClr val="bg1"/>
                </a:solidFill>
              </a:rPr>
              <a:t>Now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we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need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statistical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tests</a:t>
            </a:r>
            <a:r>
              <a:rPr lang="de-DE" sz="2800" dirty="0">
                <a:solidFill>
                  <a:schemeClr val="bg1"/>
                </a:solidFill>
              </a:rPr>
              <a:t>!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(</a:t>
            </a:r>
            <a:r>
              <a:rPr lang="de-DE" sz="1600" dirty="0" err="1">
                <a:solidFill>
                  <a:schemeClr val="bg1"/>
                </a:solidFill>
              </a:rPr>
              <a:t>which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one</a:t>
            </a:r>
            <a:r>
              <a:rPr lang="de-DE" sz="1600" dirty="0">
                <a:solidFill>
                  <a:schemeClr val="bg1"/>
                </a:solidFill>
              </a:rPr>
              <a:t> will </a:t>
            </a:r>
            <a:r>
              <a:rPr lang="de-DE" sz="1600" dirty="0" err="1">
                <a:solidFill>
                  <a:schemeClr val="bg1"/>
                </a:solidFill>
              </a:rPr>
              <a:t>be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discussed</a:t>
            </a:r>
            <a:r>
              <a:rPr lang="de-DE" sz="1600" dirty="0">
                <a:solidFill>
                  <a:schemeClr val="bg1"/>
                </a:solidFill>
              </a:rPr>
              <a:t> in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exercises</a:t>
            </a:r>
            <a:r>
              <a:rPr lang="de-DE" sz="1600" dirty="0">
                <a:solidFill>
                  <a:schemeClr val="bg1"/>
                </a:solidFill>
              </a:rPr>
              <a:t>)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6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 animBg="1"/>
    </p:bldLst>
  </p:timing>
</p:sld>
</file>

<file path=ppt/theme/theme1.xml><?xml version="1.0" encoding="utf-8"?>
<a:theme xmlns:a="http://schemas.openxmlformats.org/drawingml/2006/main" name="Lecture Theme">
  <a:themeElements>
    <a:clrScheme name="Lecture Colo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9BC"/>
      </a:accent1>
      <a:accent2>
        <a:srgbClr val="BCCCE6"/>
      </a:accent2>
      <a:accent3>
        <a:srgbClr val="DBE3F1"/>
      </a:accent3>
      <a:accent4>
        <a:srgbClr val="EA7B34"/>
      </a:accent4>
      <a:accent5>
        <a:srgbClr val="3E444C"/>
      </a:accent5>
      <a:accent6>
        <a:srgbClr val="70AD47"/>
      </a:accent6>
      <a:hlink>
        <a:srgbClr val="5079BC"/>
      </a:hlink>
      <a:folHlink>
        <a:srgbClr val="5079BC"/>
      </a:folHlink>
    </a:clrScheme>
    <a:fontScheme name="Benutzerdefiniert 2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5362</Words>
  <Application>Microsoft Office PowerPoint</Application>
  <PresentationFormat>Breitbild</PresentationFormat>
  <Paragraphs>1090</Paragraphs>
  <Slides>55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61" baseType="lpstr">
      <vt:lpstr>Arial</vt:lpstr>
      <vt:lpstr>Calibri</vt:lpstr>
      <vt:lpstr>Roboto</vt:lpstr>
      <vt:lpstr>Roboto Medium</vt:lpstr>
      <vt:lpstr>Wingdings</vt:lpstr>
      <vt:lpstr>Lecture Theme</vt:lpstr>
      <vt:lpstr>Empirical Research in HCI</vt:lpstr>
      <vt:lpstr>PowerPoint-Präsentation</vt:lpstr>
      <vt:lpstr>Storks Deliver Babies</vt:lpstr>
      <vt:lpstr>PowerPoint-Präsentation</vt:lpstr>
      <vt:lpstr>Causation and Correlation</vt:lpstr>
      <vt:lpstr>Everything starts with a research question…</vt:lpstr>
      <vt:lpstr>“If you want to increase the likeability to have more babies, should you move to an  area with many storks?”</vt:lpstr>
      <vt:lpstr>PowerPoint-Präsentation</vt:lpstr>
      <vt:lpstr>PowerPoint-Präsentation</vt:lpstr>
      <vt:lpstr>What the heck have  storks to do with HCI?</vt:lpstr>
      <vt:lpstr>Let‘s test our new keyboard layout!</vt:lpstr>
      <vt:lpstr>Inventing Swipe</vt:lpstr>
      <vt:lpstr>Inventing Swipe</vt:lpstr>
      <vt:lpstr>Let‘s design an empirical study…</vt:lpstr>
      <vt:lpstr>Swipe vs No Swipe – whats better?</vt:lpstr>
      <vt:lpstr>Quantitative Studies</vt:lpstr>
      <vt:lpstr>Independent Variables (IV) and their Levels</vt:lpstr>
      <vt:lpstr>The Dependent Variable </vt:lpstr>
      <vt:lpstr>The Confounds / The Covariates</vt:lpstr>
      <vt:lpstr>Carry-Over Effects</vt:lpstr>
      <vt:lpstr>Designing a Study</vt:lpstr>
      <vt:lpstr>Counterbalancing</vt:lpstr>
      <vt:lpstr>Counterbalancing 2 Conditions</vt:lpstr>
      <vt:lpstr>Let add a third level of the IV: VibroSwipe</vt:lpstr>
      <vt:lpstr>Balanced Latin Square</vt:lpstr>
      <vt:lpstr>More Indepedent Variables?</vt:lpstr>
      <vt:lpstr>Full-Factorial Designs (2 Factors)</vt:lpstr>
      <vt:lpstr>Balanced Latin Square of a 2×2 Full-Factorial Design</vt:lpstr>
      <vt:lpstr>Full-Factorial Designs (3 Factors)</vt:lpstr>
      <vt:lpstr>Balanced Latin Square of a 2×2×2 Full-Factorial Design</vt:lpstr>
      <vt:lpstr>More Designs…</vt:lpstr>
      <vt:lpstr>Between vs Within-Subject Study Designs</vt:lpstr>
      <vt:lpstr>Mixed Designs</vt:lpstr>
      <vt:lpstr>Great. Can we now evaluate what‘s better?</vt:lpstr>
      <vt:lpstr>Operationalization: From Concepts to Measures</vt:lpstr>
      <vt:lpstr>Standardized Tools</vt:lpstr>
      <vt:lpstr>Can we now evaluate what‘s better? faster/more usable?</vt:lpstr>
      <vt:lpstr>Tasks in HCI</vt:lpstr>
      <vt:lpstr>Science is strange, but nice, let‘s download it…</vt:lpstr>
      <vt:lpstr>Can we now evaluate our keyboard?</vt:lpstr>
      <vt:lpstr>Qualitative or Quantitative Method?</vt:lpstr>
      <vt:lpstr>Question</vt:lpstr>
      <vt:lpstr>IVs and DVs in Qualitative Studies?</vt:lpstr>
      <vt:lpstr>Quantiative and Qualitative („Mixed“) Methods: Example</vt:lpstr>
      <vt:lpstr>Study Designs</vt:lpstr>
      <vt:lpstr>Alternative Study Design</vt:lpstr>
      <vt:lpstr>Alternative Study Design</vt:lpstr>
      <vt:lpstr>Data-Driven Model Validation in HCI</vt:lpstr>
      <vt:lpstr>Objective Data (Examples)</vt:lpstr>
      <vt:lpstr>Subjective Data (Examples)</vt:lpstr>
      <vt:lpstr>Qualitative Data (Examples)</vt:lpstr>
      <vt:lpstr>Data Analysis</vt:lpstr>
      <vt:lpstr>Data Analysis in HCI</vt:lpstr>
      <vt:lpstr>Exercise: Study Design Plan</vt:lpstr>
      <vt:lpstr>Tasks Next Time (TNT): Study Design / Study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Schwind, Valentin</cp:lastModifiedBy>
  <cp:revision>747</cp:revision>
  <dcterms:created xsi:type="dcterms:W3CDTF">2017-10-10T14:10:45Z</dcterms:created>
  <dcterms:modified xsi:type="dcterms:W3CDTF">2024-11-13T10:28:40Z</dcterms:modified>
</cp:coreProperties>
</file>