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7" r:id="rId3"/>
    <p:sldId id="284" r:id="rId4"/>
    <p:sldId id="305" r:id="rId5"/>
    <p:sldId id="304" r:id="rId6"/>
    <p:sldId id="306" r:id="rId7"/>
    <p:sldId id="301" r:id="rId8"/>
    <p:sldId id="302" r:id="rId9"/>
    <p:sldId id="303" r:id="rId10"/>
    <p:sldId id="257" r:id="rId11"/>
    <p:sldId id="258" r:id="rId12"/>
    <p:sldId id="259" r:id="rId13"/>
    <p:sldId id="260" r:id="rId14"/>
    <p:sldId id="261" r:id="rId15"/>
    <p:sldId id="308" r:id="rId16"/>
    <p:sldId id="281" r:id="rId17"/>
    <p:sldId id="262" r:id="rId18"/>
    <p:sldId id="263" r:id="rId19"/>
    <p:sldId id="287" r:id="rId20"/>
    <p:sldId id="264" r:id="rId21"/>
    <p:sldId id="265" r:id="rId22"/>
    <p:sldId id="266" r:id="rId23"/>
    <p:sldId id="268" r:id="rId24"/>
    <p:sldId id="269" r:id="rId25"/>
    <p:sldId id="288" r:id="rId26"/>
    <p:sldId id="289" r:id="rId27"/>
    <p:sldId id="290" r:id="rId28"/>
    <p:sldId id="291" r:id="rId29"/>
    <p:sldId id="292" r:id="rId30"/>
    <p:sldId id="293" r:id="rId31"/>
    <p:sldId id="294" r:id="rId32"/>
    <p:sldId id="295" r:id="rId33"/>
    <p:sldId id="296" r:id="rId34"/>
    <p:sldId id="297" r:id="rId35"/>
    <p:sldId id="270" r:id="rId36"/>
    <p:sldId id="272" r:id="rId37"/>
    <p:sldId id="274" r:id="rId38"/>
    <p:sldId id="275" r:id="rId39"/>
    <p:sldId id="276" r:id="rId40"/>
    <p:sldId id="273" r:id="rId41"/>
    <p:sldId id="286" r:id="rId42"/>
    <p:sldId id="277" r:id="rId43"/>
    <p:sldId id="285" r:id="rId44"/>
    <p:sldId id="283" r:id="rId45"/>
    <p:sldId id="298" r:id="rId46"/>
    <p:sldId id="299" r:id="rId47"/>
    <p:sldId id="280" r:id="rId48"/>
    <p:sldId id="30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B34"/>
    <a:srgbClr val="FFFFFF"/>
    <a:srgbClr val="385789"/>
    <a:srgbClr val="5079BC"/>
    <a:srgbClr val="009999"/>
    <a:srgbClr val="D60093"/>
    <a:srgbClr val="FF3399"/>
    <a:srgbClr val="7030A0"/>
    <a:srgbClr val="E9ECF4"/>
    <a:srgbClr val="D5D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82546" autoAdjust="0"/>
  </p:normalViewPr>
  <p:slideViewPr>
    <p:cSldViewPr snapToGrid="0" showGuides="1">
      <p:cViewPr varScale="1">
        <p:scale>
          <a:sx n="130" d="100"/>
          <a:sy n="130" d="100"/>
        </p:scale>
        <p:origin x="1620" y="68"/>
      </p:cViewPr>
      <p:guideLst>
        <p:guide orient="horz" pos="3861"/>
        <p:guide pos="3772"/>
      </p:guideLst>
    </p:cSldViewPr>
  </p:slideViewPr>
  <p:outlineViewPr>
    <p:cViewPr>
      <p:scale>
        <a:sx n="33" d="100"/>
        <a:sy n="33" d="100"/>
      </p:scale>
      <p:origin x="0" y="0"/>
    </p:cViewPr>
  </p:outlineViewPr>
  <p:notesTextViewPr>
    <p:cViewPr>
      <p:scale>
        <a:sx n="232" d="100"/>
        <a:sy n="232" d="100"/>
      </p:scale>
      <p:origin x="0" y="0"/>
    </p:cViewPr>
  </p:notesTextViewPr>
  <p:sorterViewPr>
    <p:cViewPr>
      <p:scale>
        <a:sx n="100" d="100"/>
        <a:sy n="100" d="100"/>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DD77A-0ADA-4BD8-8ADF-1A2DE6CE050A}" type="datetimeFigureOut">
              <a:rPr lang="de-DE" smtClean="0"/>
              <a:t>22.11.2023</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5F6FB-A8E3-4A20-9907-C2813BF103BD}" type="slidenum">
              <a:rPr lang="de-DE" smtClean="0"/>
              <a:t>‹Nr.›</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847B-1B09-4FB9-A3F6-7C5481EE238A}"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34EE8-1DD6-4929-B7B8-30F750D483F0}" type="slidenum">
              <a:rPr lang="en-US" smtClean="0"/>
              <a:t>‹Nr.›</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a:p>
        </p:txBody>
      </p:sp>
    </p:spTree>
    <p:extLst>
      <p:ext uri="{BB962C8B-B14F-4D97-AF65-F5344CB8AC3E}">
        <p14:creationId xmlns:p14="http://schemas.microsoft.com/office/powerpoint/2010/main" val="121871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hasCustomPrompt="1"/>
          </p:nvPr>
        </p:nvSpPr>
        <p:spPr>
          <a:xfrm>
            <a:off x="695326" y="5311253"/>
            <a:ext cx="10801348" cy="818084"/>
          </a:xfrm>
          <a:prstGeom prst="rect">
            <a:avLst/>
          </a:prstGeom>
        </p:spPr>
        <p:txBody>
          <a:bodyPr lIns="36000" tIns="72000" rIns="0" bIns="0">
            <a:normAutofit/>
          </a:bodyPr>
          <a:lstStyle>
            <a:lvl1pPr marL="0" indent="0" algn="l">
              <a:lnSpc>
                <a:spcPct val="100000"/>
              </a:lnSpc>
              <a:buNone/>
              <a:defRPr sz="18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A04D85-A798-4EE8-983B-ABFCB9D55E4A}"/>
              </a:ext>
            </a:extLst>
          </p:cNvPr>
          <p:cNvSpPr/>
          <p:nvPr userDrawn="1"/>
        </p:nvSpPr>
        <p:spPr>
          <a:xfrm>
            <a:off x="0" y="3968750"/>
            <a:ext cx="12192000" cy="144463"/>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349835" y="140277"/>
            <a:ext cx="2534303" cy="783648"/>
          </a:xfrm>
          <a:prstGeom prst="rect">
            <a:avLst/>
          </a:prstGeom>
        </p:spPr>
        <p:txBody>
          <a:bodyPr anchor="ctr" anchorCtr="1">
            <a:noAutofit/>
          </a:bodyPr>
          <a:lstStyle>
            <a:lvl1pPr>
              <a:defRPr sz="1600"/>
            </a:lvl1p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136525"/>
            <a:ext cx="2749020" cy="789871"/>
          </a:xfrm>
          <a:prstGeom prst="rect">
            <a:avLst/>
          </a:prstGeom>
        </p:spPr>
        <p:txBody>
          <a:bodyPr anchor="ctr" anchorCtr="1">
            <a:noAutofit/>
          </a:bodyPr>
          <a:lstStyle>
            <a:lvl1pPr>
              <a:defRPr sz="1600"/>
            </a:lvl1p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522580" y="136525"/>
            <a:ext cx="2749020" cy="783648"/>
          </a:xfrm>
          <a:prstGeom prst="rect">
            <a:avLst/>
          </a:prstGeom>
        </p:spPr>
        <p:txBody>
          <a:bodyPr anchor="ctr" anchorCtr="1">
            <a:noAutofit/>
          </a:bodyPr>
          <a:lstStyle>
            <a:lvl1pPr>
              <a:defRPr sz="1600"/>
            </a:lvl1p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962372" y="140278"/>
            <a:ext cx="2534303" cy="783648"/>
          </a:xfrm>
          <a:prstGeom prst="rect">
            <a:avLst/>
          </a:prstGeom>
        </p:spPr>
        <p:txBody>
          <a:bodyPr anchor="ctr" anchorCtr="1">
            <a:noAutofit/>
          </a:bodyPr>
          <a:lstStyle>
            <a:lvl1pPr>
              <a:defRPr sz="1600"/>
            </a:lvl1pPr>
          </a:lstStyle>
          <a:p>
            <a:endParaRPr lang="en-US" dirty="0"/>
          </a:p>
        </p:txBody>
      </p:sp>
      <p:sp>
        <p:nvSpPr>
          <p:cNvPr id="21" name="Titel 20">
            <a:extLst>
              <a:ext uri="{FF2B5EF4-FFF2-40B4-BE49-F238E27FC236}">
                <a16:creationId xmlns:a16="http://schemas.microsoft.com/office/drawing/2014/main" id="{13CBBE3E-828B-7646-ACDE-06B6FAB071C0}"/>
              </a:ext>
            </a:extLst>
          </p:cNvPr>
          <p:cNvSpPr>
            <a:spLocks noGrp="1"/>
          </p:cNvSpPr>
          <p:nvPr>
            <p:ph type="title"/>
          </p:nvPr>
        </p:nvSpPr>
        <p:spPr>
          <a:xfrm>
            <a:off x="695325" y="4113213"/>
            <a:ext cx="10801350" cy="1198040"/>
          </a:xfrm>
        </p:spPr>
        <p:txBody>
          <a:bodyPr lIns="18000"/>
          <a:lstStyle>
            <a:lvl1pPr>
              <a:defRPr b="0">
                <a:latin typeface="Roboto Medium" panose="02000000000000000000" pitchFamily="2" charset="0"/>
                <a:ea typeface="Roboto Medium" panose="02000000000000000000" pitchFamily="2" charset="0"/>
              </a:defRPr>
            </a:lvl1pPr>
          </a:lstStyle>
          <a:p>
            <a:r>
              <a:rPr lang="de-DE" dirty="0"/>
              <a:t>Mastertitelformat bearbeiten</a:t>
            </a:r>
          </a:p>
        </p:txBody>
      </p:sp>
      <p:sp>
        <p:nvSpPr>
          <p:cNvPr id="28" name="Fußzeilenplatzhalter 27">
            <a:extLst>
              <a:ext uri="{FF2B5EF4-FFF2-40B4-BE49-F238E27FC236}">
                <a16:creationId xmlns:a16="http://schemas.microsoft.com/office/drawing/2014/main" id="{6C84F0FD-6904-5B6A-386E-AF710B56DB76}"/>
              </a:ext>
            </a:extLst>
          </p:cNvPr>
          <p:cNvSpPr>
            <a:spLocks noGrp="1"/>
          </p:cNvSpPr>
          <p:nvPr>
            <p:ph type="ftr" sz="quarter" idx="27"/>
          </p:nvPr>
        </p:nvSpPr>
        <p:spPr/>
        <p:txBody>
          <a:bodyPr/>
          <a:lstStyle/>
          <a:p>
            <a:r>
              <a:rPr lang="de-DE" dirty="0"/>
              <a:t>Prof. Dr. Valentin Schwind</a:t>
            </a:r>
          </a:p>
        </p:txBody>
      </p:sp>
      <p:sp>
        <p:nvSpPr>
          <p:cNvPr id="29" name="Foliennummernplatzhalter 28">
            <a:extLst>
              <a:ext uri="{FF2B5EF4-FFF2-40B4-BE49-F238E27FC236}">
                <a16:creationId xmlns:a16="http://schemas.microsoft.com/office/drawing/2014/main" id="{8EAF4180-5911-342F-B998-F78333FD4A4E}"/>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Tree>
    <p:extLst>
      <p:ext uri="{BB962C8B-B14F-4D97-AF65-F5344CB8AC3E}">
        <p14:creationId xmlns:p14="http://schemas.microsoft.com/office/powerpoint/2010/main" val="2176122049"/>
      </p:ext>
    </p:extLst>
  </p:cSld>
  <p:clrMapOvr>
    <a:masterClrMapping/>
  </p:clrMapOvr>
  <p:extLst>
    <p:ext uri="{DCECCB84-F9BA-43D5-87BE-67443E8EF086}">
      <p15:sldGuideLst xmlns:p15="http://schemas.microsoft.com/office/powerpoint/2012/main">
        <p15:guide id="1" pos="438" userDrawn="1">
          <p15:clr>
            <a:srgbClr val="FBAE40"/>
          </p15:clr>
        </p15:guide>
        <p15:guide id="2" pos="3840" userDrawn="1">
          <p15:clr>
            <a:srgbClr val="FBAE40"/>
          </p15:clr>
        </p15:guide>
        <p15:guide id="4" orient="horz" pos="25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34" name="Fußzeilenplatzhalter 33">
            <a:extLst>
              <a:ext uri="{FF2B5EF4-FFF2-40B4-BE49-F238E27FC236}">
                <a16:creationId xmlns:a16="http://schemas.microsoft.com/office/drawing/2014/main" id="{5B93AA49-1425-F27D-E1D1-C80F4A2D12B8}"/>
              </a:ext>
            </a:extLst>
          </p:cNvPr>
          <p:cNvSpPr>
            <a:spLocks noGrp="1"/>
          </p:cNvSpPr>
          <p:nvPr>
            <p:ph type="ftr" sz="quarter" idx="27"/>
          </p:nvPr>
        </p:nvSpPr>
        <p:spPr/>
        <p:txBody>
          <a:bodyPr/>
          <a:lstStyle/>
          <a:p>
            <a:r>
              <a:rPr lang="de-DE" dirty="0"/>
              <a:t>Prof. Dr. Valentin Schwind</a:t>
            </a:r>
          </a:p>
        </p:txBody>
      </p:sp>
      <p:sp>
        <p:nvSpPr>
          <p:cNvPr id="35" name="Foliennummernplatzhalter 34">
            <a:extLst>
              <a:ext uri="{FF2B5EF4-FFF2-40B4-BE49-F238E27FC236}">
                <a16:creationId xmlns:a16="http://schemas.microsoft.com/office/drawing/2014/main" id="{660E2210-0B27-653C-4EF3-5ECADF325C0A}"/>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9" name="Textplatzhalter 33">
            <a:extLst>
              <a:ext uri="{FF2B5EF4-FFF2-40B4-BE49-F238E27FC236}">
                <a16:creationId xmlns:a16="http://schemas.microsoft.com/office/drawing/2014/main" id="{28B7E8F2-99A2-F107-D262-B99C778BB0C4}"/>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Textplatzhalter 2">
            <a:extLst>
              <a:ext uri="{FF2B5EF4-FFF2-40B4-BE49-F238E27FC236}">
                <a16:creationId xmlns:a16="http://schemas.microsoft.com/office/drawing/2014/main" id="{D6E6ABBB-BDC6-D684-8C01-FEE0B3AB08F7}"/>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Source">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15" name="Fußzeilenplatzhalter 14">
            <a:extLst>
              <a:ext uri="{FF2B5EF4-FFF2-40B4-BE49-F238E27FC236}">
                <a16:creationId xmlns:a16="http://schemas.microsoft.com/office/drawing/2014/main" id="{79A8D92A-4687-F9F8-1366-3766BC53D930}"/>
              </a:ext>
            </a:extLst>
          </p:cNvPr>
          <p:cNvSpPr>
            <a:spLocks noGrp="1"/>
          </p:cNvSpPr>
          <p:nvPr>
            <p:ph type="ftr" sz="quarter" idx="32"/>
          </p:nvPr>
        </p:nvSpPr>
        <p:spPr/>
        <p:txBody>
          <a:bodyPr/>
          <a:lstStyle/>
          <a:p>
            <a:r>
              <a:rPr lang="de-DE"/>
              <a:t>Prof. Dr. Valentin Schwind</a:t>
            </a:r>
            <a:endParaRPr lang="de-DE" dirty="0"/>
          </a:p>
        </p:txBody>
      </p:sp>
      <p:sp>
        <p:nvSpPr>
          <p:cNvPr id="17" name="Foliennummernplatzhalter 16">
            <a:extLst>
              <a:ext uri="{FF2B5EF4-FFF2-40B4-BE49-F238E27FC236}">
                <a16:creationId xmlns:a16="http://schemas.microsoft.com/office/drawing/2014/main" id="{567E0EEA-8F0A-69D2-C221-940AD3AA8F4E}"/>
              </a:ext>
            </a:extLst>
          </p:cNvPr>
          <p:cNvSpPr>
            <a:spLocks noGrp="1"/>
          </p:cNvSpPr>
          <p:nvPr>
            <p:ph type="sldNum" sz="quarter" idx="33"/>
          </p:nvPr>
        </p:nvSpPr>
        <p:spPr/>
        <p:txBody>
          <a:bodyPr/>
          <a:lstStyle/>
          <a:p>
            <a:fld id="{BA24374A-C3A8-471A-8837-3FC31668ABE5}" type="slidenum">
              <a:rPr lang="de-DE" smtClean="0"/>
              <a:pPr/>
              <a:t>‹Nr.›</a:t>
            </a:fld>
            <a:endParaRPr lang="de-DE" dirty="0"/>
          </a:p>
        </p:txBody>
      </p:sp>
      <p:sp>
        <p:nvSpPr>
          <p:cNvPr id="13" name="Textplatzhalter 33">
            <a:extLst>
              <a:ext uri="{FF2B5EF4-FFF2-40B4-BE49-F238E27FC236}">
                <a16:creationId xmlns:a16="http://schemas.microsoft.com/office/drawing/2014/main" id="{7175D9F5-A1C5-6CD0-9B3F-A6AB69504B66}"/>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9" name="Textplatzhalter 8">
            <a:extLst>
              <a:ext uri="{FF2B5EF4-FFF2-40B4-BE49-F238E27FC236}">
                <a16:creationId xmlns:a16="http://schemas.microsoft.com/office/drawing/2014/main" id="{535D866B-C56B-D61F-F720-38D2B13B2A89}"/>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a:extLst>
              <a:ext uri="{FF2B5EF4-FFF2-40B4-BE49-F238E27FC236}">
                <a16:creationId xmlns:a16="http://schemas.microsoft.com/office/drawing/2014/main" id="{BFCEAAD2-C619-CDF9-BC17-41B93C1E1A81}"/>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5373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25" name="Fußzeilenplatzhalter 24">
            <a:extLst>
              <a:ext uri="{FF2B5EF4-FFF2-40B4-BE49-F238E27FC236}">
                <a16:creationId xmlns:a16="http://schemas.microsoft.com/office/drawing/2014/main" id="{801A7224-284D-6615-D122-6518DFAC34A7}"/>
              </a:ext>
            </a:extLst>
          </p:cNvPr>
          <p:cNvSpPr>
            <a:spLocks noGrp="1"/>
          </p:cNvSpPr>
          <p:nvPr>
            <p:ph type="ftr" sz="quarter" idx="27"/>
          </p:nvPr>
        </p:nvSpPr>
        <p:spPr/>
        <p:txBody>
          <a:bodyPr/>
          <a:lstStyle/>
          <a:p>
            <a:r>
              <a:rPr lang="de-DE"/>
              <a:t>Prof. Dr. Valentin Schwind</a:t>
            </a:r>
            <a:endParaRPr lang="de-DE" dirty="0"/>
          </a:p>
        </p:txBody>
      </p:sp>
      <p:sp>
        <p:nvSpPr>
          <p:cNvPr id="26" name="Foliennummernplatzhalter 25">
            <a:extLst>
              <a:ext uri="{FF2B5EF4-FFF2-40B4-BE49-F238E27FC236}">
                <a16:creationId xmlns:a16="http://schemas.microsoft.com/office/drawing/2014/main" id="{B701079B-48A8-8C08-E2C3-699147D90B0D}"/>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1812ABBE-6D1A-6D40-F031-53EA48A3A6B0}"/>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3" name="Textplatzhalter 25">
            <a:extLst>
              <a:ext uri="{FF2B5EF4-FFF2-40B4-BE49-F238E27FC236}">
                <a16:creationId xmlns:a16="http://schemas.microsoft.com/office/drawing/2014/main" id="{C3E88EDE-DEFB-872F-C90F-66CED59F8489}"/>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15" name="Textplatzhalter 2">
            <a:extLst>
              <a:ext uri="{FF2B5EF4-FFF2-40B4-BE49-F238E27FC236}">
                <a16:creationId xmlns:a16="http://schemas.microsoft.com/office/drawing/2014/main" id="{BE4702DA-6169-C543-E934-4CDBE07CC0DF}"/>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432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Source">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211D10DA-5083-DBF1-77A8-0D580ECA47B5}"/>
              </a:ext>
            </a:extLst>
          </p:cNvPr>
          <p:cNvSpPr>
            <a:spLocks noGrp="1"/>
          </p:cNvSpPr>
          <p:nvPr>
            <p:ph type="ftr" sz="quarter" idx="31"/>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82ACAC9-B081-4E5E-DA54-1EF762C07B75}"/>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15" name="Textplatzhalter 33">
            <a:extLst>
              <a:ext uri="{FF2B5EF4-FFF2-40B4-BE49-F238E27FC236}">
                <a16:creationId xmlns:a16="http://schemas.microsoft.com/office/drawing/2014/main" id="{4B457343-546D-E798-E180-30BFAECBC469}"/>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26" name="Textplatzhalter 25">
            <a:extLst>
              <a:ext uri="{FF2B5EF4-FFF2-40B4-BE49-F238E27FC236}">
                <a16:creationId xmlns:a16="http://schemas.microsoft.com/office/drawing/2014/main" id="{77428857-3E3E-0DB3-32FD-76665C2CF66D}"/>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28" name="Textplatzhalter 8">
            <a:extLst>
              <a:ext uri="{FF2B5EF4-FFF2-40B4-BE49-F238E27FC236}">
                <a16:creationId xmlns:a16="http://schemas.microsoft.com/office/drawing/2014/main" id="{620BE56C-55F2-5172-241C-387F566466FD}"/>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9" name="Inhaltsplatzhalter 10">
            <a:extLst>
              <a:ext uri="{FF2B5EF4-FFF2-40B4-BE49-F238E27FC236}">
                <a16:creationId xmlns:a16="http://schemas.microsoft.com/office/drawing/2014/main" id="{62714AF4-C070-A75E-F864-D652CF850E45}"/>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21952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el 6">
            <a:extLst>
              <a:ext uri="{FF2B5EF4-FFF2-40B4-BE49-F238E27FC236}">
                <a16:creationId xmlns:a16="http://schemas.microsoft.com/office/drawing/2014/main" id="{D8D81471-A712-68FE-7391-8A8FA7A9020C}"/>
              </a:ext>
            </a:extLst>
          </p:cNvPr>
          <p:cNvSpPr>
            <a:spLocks noGrp="1"/>
          </p:cNvSpPr>
          <p:nvPr>
            <p:ph type="title"/>
          </p:nvPr>
        </p:nvSpPr>
        <p:spPr>
          <a:xfrm>
            <a:off x="695325" y="1449388"/>
            <a:ext cx="10801350" cy="2519361"/>
          </a:xfrm>
        </p:spPr>
        <p:txBody>
          <a:bodyPr>
            <a:normAutofit/>
          </a:bodyPr>
          <a:lstStyle>
            <a:lvl1pPr>
              <a:defRPr sz="3600"/>
            </a:lvl1pPr>
          </a:lstStyle>
          <a:p>
            <a:r>
              <a:rPr lang="de-DE" dirty="0"/>
              <a:t>Mastertitelformat bearbeiten</a:t>
            </a:r>
          </a:p>
        </p:txBody>
      </p:sp>
      <p:sp>
        <p:nvSpPr>
          <p:cNvPr id="18" name="Fußzeilenplatzhalter 17">
            <a:extLst>
              <a:ext uri="{FF2B5EF4-FFF2-40B4-BE49-F238E27FC236}">
                <a16:creationId xmlns:a16="http://schemas.microsoft.com/office/drawing/2014/main" id="{34CBC7D4-DC3E-5626-4F81-2E2853A7C180}"/>
              </a:ext>
            </a:extLst>
          </p:cNvPr>
          <p:cNvSpPr>
            <a:spLocks noGrp="1"/>
          </p:cNvSpPr>
          <p:nvPr>
            <p:ph type="ftr" sz="quarter" idx="23"/>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AE8FFD0C-98D3-A710-E158-A3826A7BAE39}"/>
              </a:ext>
            </a:extLst>
          </p:cNvPr>
          <p:cNvSpPr>
            <a:spLocks noGrp="1"/>
          </p:cNvSpPr>
          <p:nvPr>
            <p:ph type="sldNum" sz="quarter" idx="24"/>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501200E2-CBD1-EC5C-A3E9-10FCFE692D53}"/>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147752153"/>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308725"/>
          </a:xfrm>
          <a:prstGeom prst="rect">
            <a:avLst/>
          </a:prstGeom>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623887"/>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
        <p:nvSpPr>
          <p:cNvPr id="18" name="Fußzeilenplatzhalter 17">
            <a:extLst>
              <a:ext uri="{FF2B5EF4-FFF2-40B4-BE49-F238E27FC236}">
                <a16:creationId xmlns:a16="http://schemas.microsoft.com/office/drawing/2014/main" id="{934167EF-181B-96CB-4C28-D9AC9834CA49}"/>
              </a:ext>
            </a:extLst>
          </p:cNvPr>
          <p:cNvSpPr>
            <a:spLocks noGrp="1"/>
          </p:cNvSpPr>
          <p:nvPr>
            <p:ph type="ftr" sz="quarter" idx="31"/>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4F72F9FD-8FDA-EF20-7D56-3E6A703BDA94}"/>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7" name="Textplatzhalter 33">
            <a:extLst>
              <a:ext uri="{FF2B5EF4-FFF2-40B4-BE49-F238E27FC236}">
                <a16:creationId xmlns:a16="http://schemas.microsoft.com/office/drawing/2014/main" id="{C6C9D6F4-FD05-1FED-2127-D6F2DBC01A4D}"/>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Full 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858000"/>
          </a:xfrm>
          <a:prstGeom prst="rect">
            <a:avLst/>
          </a:prstGeom>
          <a:solidFill>
            <a:schemeClr val="bg1"/>
          </a:solidFill>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1238250"/>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Tree>
    <p:extLst>
      <p:ext uri="{BB962C8B-B14F-4D97-AF65-F5344CB8AC3E}">
        <p14:creationId xmlns:p14="http://schemas.microsoft.com/office/powerpoint/2010/main" val="22894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2194" y="6318000"/>
            <a:ext cx="2824161"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318000"/>
            <a:ext cx="8651874"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C5AA6"/>
              </a:solidFill>
            </a:endParaRPr>
          </a:p>
        </p:txBody>
      </p:sp>
      <p:sp>
        <p:nvSpPr>
          <p:cNvPr id="3" name="Titelplatzhalter 2">
            <a:extLst>
              <a:ext uri="{FF2B5EF4-FFF2-40B4-BE49-F238E27FC236}">
                <a16:creationId xmlns:a16="http://schemas.microsoft.com/office/drawing/2014/main" id="{BF731D93-13F4-9D67-C9CE-1F9E97CAB11C}"/>
              </a:ext>
            </a:extLst>
          </p:cNvPr>
          <p:cNvSpPr>
            <a:spLocks noGrp="1"/>
          </p:cNvSpPr>
          <p:nvPr>
            <p:ph type="title"/>
          </p:nvPr>
        </p:nvSpPr>
        <p:spPr>
          <a:xfrm>
            <a:off x="695325" y="115889"/>
            <a:ext cx="10801350" cy="973136"/>
          </a:xfrm>
          <a:prstGeom prst="rect">
            <a:avLst/>
          </a:prstGeom>
        </p:spPr>
        <p:txBody>
          <a:bodyPr vert="horz" lIns="0" tIns="0" rIns="0" bIns="0" rtlCol="0" anchor="b">
            <a:normAutofit/>
          </a:bodyPr>
          <a:lstStyle/>
          <a:p>
            <a:r>
              <a:rPr lang="de-DE" dirty="0"/>
              <a:t>Mastertitelformat bearbeiten</a:t>
            </a:r>
          </a:p>
        </p:txBody>
      </p:sp>
      <p:sp>
        <p:nvSpPr>
          <p:cNvPr id="16" name="Fußzeilenplatzhalter 17">
            <a:extLst>
              <a:ext uri="{FF2B5EF4-FFF2-40B4-BE49-F238E27FC236}">
                <a16:creationId xmlns:a16="http://schemas.microsoft.com/office/drawing/2014/main" id="{905FD0EF-C3A0-B922-6CBB-A2BA32256496}"/>
              </a:ext>
            </a:extLst>
          </p:cNvPr>
          <p:cNvSpPr>
            <a:spLocks noGrp="1"/>
          </p:cNvSpPr>
          <p:nvPr>
            <p:ph type="ftr" sz="quarter" idx="3"/>
          </p:nvPr>
        </p:nvSpPr>
        <p:spPr>
          <a:xfrm>
            <a:off x="8651875" y="6318000"/>
            <a:ext cx="2844798" cy="540000"/>
          </a:xfrm>
          <a:prstGeom prst="rect">
            <a:avLst/>
          </a:prstGeom>
        </p:spPr>
        <p:txBody>
          <a:bodyPr lIns="0" tIns="0" rIns="0" bIns="0" anchor="ctr"/>
          <a:lstStyle>
            <a:lvl1pPr algn="ctr">
              <a:defRPr sz="1400">
                <a:solidFill>
                  <a:schemeClr val="bg1"/>
                </a:solidFill>
                <a:latin typeface="Roboto" panose="02000000000000000000" pitchFamily="2" charset="0"/>
                <a:ea typeface="Roboto" panose="02000000000000000000" pitchFamily="2" charset="0"/>
              </a:defRPr>
            </a:lvl1pPr>
          </a:lstStyle>
          <a:p>
            <a:r>
              <a:rPr lang="de-DE" dirty="0"/>
              <a:t>Prof. Dr. Valentin Schwind</a:t>
            </a:r>
          </a:p>
        </p:txBody>
      </p:sp>
      <p:sp>
        <p:nvSpPr>
          <p:cNvPr id="9" name="Rechteck 1">
            <a:extLst>
              <a:ext uri="{FF2B5EF4-FFF2-40B4-BE49-F238E27FC236}">
                <a16:creationId xmlns:a16="http://schemas.microsoft.com/office/drawing/2014/main" id="{F97507DC-D3D9-DABB-A11F-05341148480F}"/>
              </a:ext>
            </a:extLst>
          </p:cNvPr>
          <p:cNvSpPr/>
          <p:nvPr userDrawn="1"/>
        </p:nvSpPr>
        <p:spPr>
          <a:xfrm>
            <a:off x="11496675" y="6318000"/>
            <a:ext cx="695325"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Foliennummernplatzhalter 19">
            <a:extLst>
              <a:ext uri="{FF2B5EF4-FFF2-40B4-BE49-F238E27FC236}">
                <a16:creationId xmlns:a16="http://schemas.microsoft.com/office/drawing/2014/main" id="{340149BE-0D54-E3DD-8555-DC3BDC007761}"/>
              </a:ext>
            </a:extLst>
          </p:cNvPr>
          <p:cNvSpPr>
            <a:spLocks noGrp="1"/>
          </p:cNvSpPr>
          <p:nvPr>
            <p:ph type="sldNum" sz="quarter" idx="4"/>
          </p:nvPr>
        </p:nvSpPr>
        <p:spPr>
          <a:xfrm>
            <a:off x="11496674" y="6318000"/>
            <a:ext cx="695325" cy="540000"/>
          </a:xfrm>
          <a:prstGeom prst="rect">
            <a:avLst/>
          </a:prstGeom>
        </p:spPr>
        <p:txBody>
          <a:bodyPr lIns="0" tIns="0" rIns="0" bIns="0" anchor="ctr"/>
          <a:lstStyle>
            <a:lvl1pPr algn="ctr">
              <a:defRPr sz="1400">
                <a:solidFill>
                  <a:schemeClr val="bg1"/>
                </a:solidFill>
              </a:defRPr>
            </a:lvl1pPr>
          </a:lstStyle>
          <a:p>
            <a:fld id="{BA24374A-C3A8-471A-8837-3FC31668ABE5}" type="slidenum">
              <a:rPr lang="de-DE" smtClean="0"/>
              <a:pPr/>
              <a:t>‹Nr.›</a:t>
            </a:fld>
            <a:endParaRPr lang="de-DE" dirty="0"/>
          </a:p>
        </p:txBody>
      </p:sp>
      <p:sp>
        <p:nvSpPr>
          <p:cNvPr id="5" name="Textplatzhalter 4">
            <a:extLst>
              <a:ext uri="{FF2B5EF4-FFF2-40B4-BE49-F238E27FC236}">
                <a16:creationId xmlns:a16="http://schemas.microsoft.com/office/drawing/2014/main" id="{4DEA2D1A-0D86-4912-2608-4CF928FB7584}"/>
              </a:ext>
            </a:extLst>
          </p:cNvPr>
          <p:cNvSpPr>
            <a:spLocks noGrp="1"/>
          </p:cNvSpPr>
          <p:nvPr>
            <p:ph type="body" idx="1"/>
          </p:nvPr>
        </p:nvSpPr>
        <p:spPr>
          <a:xfrm>
            <a:off x="695325" y="1449389"/>
            <a:ext cx="10801350" cy="467995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3" r:id="rId4"/>
    <p:sldLayoutId id="2147483685" r:id="rId5"/>
    <p:sldLayoutId id="2147483651" r:id="rId6"/>
    <p:sldLayoutId id="2147483655" r:id="rId7"/>
    <p:sldLayoutId id="2147483686" r:id="rId8"/>
  </p:sldLayoutIdLst>
  <p:hf hdr="0" dt="0"/>
  <p:txStyles>
    <p:titleStyle>
      <a:lvl1pPr algn="l" defTabSz="914400" rtl="0" eaLnBrk="1" latinLnBrk="0" hangingPunct="1">
        <a:lnSpc>
          <a:spcPct val="90000"/>
        </a:lnSpc>
        <a:spcBef>
          <a:spcPct val="0"/>
        </a:spcBef>
        <a:buNone/>
        <a:defRPr sz="3200" b="0" kern="1200">
          <a:solidFill>
            <a:schemeClr val="tx1"/>
          </a:solidFill>
          <a:latin typeface="Roboto Medium" panose="02000000000000000000" pitchFamily="2" charset="0"/>
          <a:ea typeface="Roboto Medium" panose="02000000000000000000" pitchFamily="2" charset="0"/>
          <a:cs typeface="Arial" panose="020B0604020202020204" pitchFamily="34" charset="0"/>
        </a:defRPr>
      </a:lvl1pPr>
    </p:titleStyle>
    <p:bodyStyle>
      <a:lvl1pPr marL="285750" marR="0" indent="-252000" algn="l" defTabSz="284400" rtl="0" eaLnBrk="1" fontAlgn="auto" latinLnBrk="0" hangingPunct="1">
        <a:lnSpc>
          <a:spcPct val="110000"/>
        </a:lnSpc>
        <a:spcBef>
          <a:spcPts val="300"/>
        </a:spcBef>
        <a:spcAft>
          <a:spcPts val="400"/>
        </a:spcAft>
        <a:buClr>
          <a:srgbClr val="5079BC"/>
        </a:buClr>
        <a:buSzPts val="2400"/>
        <a:buFont typeface="Wingdings" panose="05000000000000000000" pitchFamily="2" charset="2"/>
        <a:buChar char="§"/>
        <a:tabLst/>
        <a:defRPr lang="de-DE" sz="2200" b="0" kern="1200" noProof="0" dirty="0" smtClean="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3816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08038"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7791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46200"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sym typeface="Wingdings" panose="05000000000000000000" pitchFamily="2" charset="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861" userDrawn="1">
          <p15:clr>
            <a:srgbClr val="F26B43"/>
          </p15:clr>
        </p15:guide>
        <p15:guide id="7" orient="horz" pos="3974" userDrawn="1">
          <p15:clr>
            <a:srgbClr val="F26B43"/>
          </p15:clr>
        </p15:guide>
        <p15:guide id="8" orient="horz" pos="73" userDrawn="1">
          <p15:clr>
            <a:srgbClr val="F26B43"/>
          </p15:clr>
        </p15:guide>
        <p15:guide id="9" orient="horz" pos="686" userDrawn="1">
          <p15:clr>
            <a:srgbClr val="F26B43"/>
          </p15:clr>
        </p15:guide>
        <p15:guide id="10" orient="horz" pos="913" userDrawn="1">
          <p15:clr>
            <a:srgbClr val="F26B43"/>
          </p15:clr>
        </p15:guide>
        <p15:guide id="11" pos="7242" userDrawn="1">
          <p15:clr>
            <a:srgbClr val="F26B43"/>
          </p15:clr>
        </p15:guide>
        <p15:guide id="12"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cholar.google.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IMRAD"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1145/3116595.3116596"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rankfurt-university.de/de/hochschule/bibliothek/citavi-zotero/" TargetMode="External"/><Relationship Id="rId2" Type="http://schemas.openxmlformats.org/officeDocument/2006/relationships/hyperlink" Target="https://www.frankfurt-university.de/de/hochschule/bibliothek/fernzugrif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tatistics-help-for-students.com/" TargetMode="Externa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jstor.org/" TargetMode="External"/><Relationship Id="rId3" Type="http://schemas.openxmlformats.org/officeDocument/2006/relationships/hyperlink" Target="https://dl.acm.org/" TargetMode="External"/><Relationship Id="rId7" Type="http://schemas.openxmlformats.org/officeDocument/2006/relationships/hyperlink" Target="https://idp.hebis.de/" TargetMode="External"/><Relationship Id="rId2" Type="http://schemas.openxmlformats.org/officeDocument/2006/relationships/hyperlink" Target="https://scholar.google.de/" TargetMode="External"/><Relationship Id="rId1" Type="http://schemas.openxmlformats.org/officeDocument/2006/relationships/slideLayout" Target="../slideLayouts/slideLayout2.xml"/><Relationship Id="rId6" Type="http://schemas.openxmlformats.org/officeDocument/2006/relationships/hyperlink" Target="https://www.scopus.com/" TargetMode="External"/><Relationship Id="rId5" Type="http://schemas.openxmlformats.org/officeDocument/2006/relationships/hyperlink" Target="https://www.webofscience.com/" TargetMode="External"/><Relationship Id="rId10" Type="http://schemas.openxmlformats.org/officeDocument/2006/relationships/hyperlink" Target="https://pubmed.ncbi.nlm.nih.gov/" TargetMode="External"/><Relationship Id="rId4" Type="http://schemas.openxmlformats.org/officeDocument/2006/relationships/hyperlink" Target="https://ieeexplore.ieee.org/" TargetMode="External"/><Relationship Id="rId9" Type="http://schemas.openxmlformats.org/officeDocument/2006/relationships/hyperlink" Target="https://muse.jhu.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cholar.google.com/"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Untertitel 21">
            <a:extLst>
              <a:ext uri="{FF2B5EF4-FFF2-40B4-BE49-F238E27FC236}">
                <a16:creationId xmlns:a16="http://schemas.microsoft.com/office/drawing/2014/main" id="{2A9E134A-6386-E5DC-8BB2-7350FB346F5D}"/>
              </a:ext>
            </a:extLst>
          </p:cNvPr>
          <p:cNvSpPr>
            <a:spLocks noGrp="1"/>
          </p:cNvSpPr>
          <p:nvPr>
            <p:ph type="subTitle" idx="1"/>
          </p:nvPr>
        </p:nvSpPr>
        <p:spPr/>
        <p:txBody>
          <a:bodyPr/>
          <a:lstStyle/>
          <a:p>
            <a:r>
              <a:rPr lang="de-DE" sz="1800" dirty="0"/>
              <a:t>Human-Computer Interaction </a:t>
            </a:r>
            <a:r>
              <a:rPr lang="de-DE" sz="1800"/>
              <a:t>Exercise</a:t>
            </a:r>
            <a:endParaRPr lang="de-DE" dirty="0"/>
          </a:p>
        </p:txBody>
      </p:sp>
      <p:sp>
        <p:nvSpPr>
          <p:cNvPr id="11" name="Textplatzhalter 10">
            <a:extLst>
              <a:ext uri="{FF2B5EF4-FFF2-40B4-BE49-F238E27FC236}">
                <a16:creationId xmlns:a16="http://schemas.microsoft.com/office/drawing/2014/main" id="{027AEEF4-B1F1-A532-EBA0-3D1ED4195ACD}"/>
              </a:ext>
            </a:extLst>
          </p:cNvPr>
          <p:cNvSpPr>
            <a:spLocks noGrp="1"/>
          </p:cNvSpPr>
          <p:nvPr>
            <p:ph type="body" sz="quarter" idx="21"/>
          </p:nvPr>
        </p:nvSpPr>
        <p:spPr>
          <a:xfrm>
            <a:off x="1806129" y="6317998"/>
            <a:ext cx="6845745" cy="540001"/>
          </a:xfrm>
        </p:spPr>
        <p:txBody>
          <a:bodyPr>
            <a:normAutofit/>
          </a:bodyPr>
          <a:lstStyle/>
          <a:p>
            <a:r>
              <a:rPr lang="en-US" sz="1200" dirty="0"/>
              <a:t>The following content is licensed under a Creative Commons Attribution 4.0 International license (</a:t>
            </a:r>
            <a:r>
              <a:rPr lang="en-US" sz="1200"/>
              <a:t>CC BY-SA </a:t>
            </a:r>
            <a:r>
              <a:rPr lang="en-US" sz="1200" dirty="0"/>
              <a:t>4.0)</a:t>
            </a:r>
          </a:p>
        </p:txBody>
      </p:sp>
      <p:pic>
        <p:nvPicPr>
          <p:cNvPr id="26" name="Bildplatzhalter 25">
            <a:extLst>
              <a:ext uri="{FF2B5EF4-FFF2-40B4-BE49-F238E27FC236}">
                <a16:creationId xmlns:a16="http://schemas.microsoft.com/office/drawing/2014/main" id="{B67F61A0-498D-B3E3-81B5-D2F1481BEAE2}"/>
              </a:ext>
            </a:extLst>
          </p:cNvPr>
          <p:cNvPicPr>
            <a:picLocks noGrp="1" noChangeAspect="1"/>
          </p:cNvPicPr>
          <p:nvPr>
            <p:ph type="pic" sz="quarter" idx="2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803" r="-14803"/>
          <a:stretch/>
        </p:blipFill>
        <p:spPr/>
      </p:pic>
      <p:sp>
        <p:nvSpPr>
          <p:cNvPr id="21" name="Titel 20">
            <a:extLst>
              <a:ext uri="{FF2B5EF4-FFF2-40B4-BE49-F238E27FC236}">
                <a16:creationId xmlns:a16="http://schemas.microsoft.com/office/drawing/2014/main" id="{74AE008E-4998-8FBF-E060-8060811B8296}"/>
              </a:ext>
            </a:extLst>
          </p:cNvPr>
          <p:cNvSpPr>
            <a:spLocks noGrp="1"/>
          </p:cNvSpPr>
          <p:nvPr>
            <p:ph type="title"/>
          </p:nvPr>
        </p:nvSpPr>
        <p:spPr/>
        <p:txBody>
          <a:bodyPr/>
          <a:lstStyle/>
          <a:p>
            <a:r>
              <a:rPr lang="en-US" sz="3200" dirty="0"/>
              <a:t>How to Read a Paper</a:t>
            </a:r>
            <a:endParaRPr lang="de-DE" dirty="0"/>
          </a:p>
        </p:txBody>
      </p:sp>
      <p:sp>
        <p:nvSpPr>
          <p:cNvPr id="29" name="Fußzeilenplatzhalter 28">
            <a:extLst>
              <a:ext uri="{FF2B5EF4-FFF2-40B4-BE49-F238E27FC236}">
                <a16:creationId xmlns:a16="http://schemas.microsoft.com/office/drawing/2014/main" id="{1AC71F81-F602-A4C2-46BE-A340BF3ABB9D}"/>
              </a:ext>
            </a:extLst>
          </p:cNvPr>
          <p:cNvSpPr>
            <a:spLocks noGrp="1"/>
          </p:cNvSpPr>
          <p:nvPr>
            <p:ph type="ftr" sz="quarter" idx="27"/>
          </p:nvPr>
        </p:nvSpPr>
        <p:spPr/>
        <p:txBody>
          <a:bodyPr/>
          <a:lstStyle/>
          <a:p>
            <a:r>
              <a:rPr lang="de-DE" dirty="0"/>
              <a:t>Prof. Dr. Valentin Schwind</a:t>
            </a:r>
          </a:p>
        </p:txBody>
      </p:sp>
      <p:sp>
        <p:nvSpPr>
          <p:cNvPr id="10" name="Foliennummernplatzhalter 9">
            <a:extLst>
              <a:ext uri="{FF2B5EF4-FFF2-40B4-BE49-F238E27FC236}">
                <a16:creationId xmlns:a16="http://schemas.microsoft.com/office/drawing/2014/main" id="{09B34132-5F57-672E-9E99-94213FE2FAB2}"/>
              </a:ext>
            </a:extLst>
          </p:cNvPr>
          <p:cNvSpPr>
            <a:spLocks noGrp="1"/>
          </p:cNvSpPr>
          <p:nvPr>
            <p:ph type="sldNum" sz="quarter" idx="28"/>
          </p:nvPr>
        </p:nvSpPr>
        <p:spPr/>
        <p:txBody>
          <a:bodyPr/>
          <a:lstStyle/>
          <a:p>
            <a:fld id="{BA24374A-C3A8-471A-8837-3FC31668ABE5}" type="slidenum">
              <a:rPr lang="de-DE" smtClean="0"/>
              <a:pPr/>
              <a:t>1</a:t>
            </a:fld>
            <a:endParaRPr lang="de-DE" dirty="0"/>
          </a:p>
        </p:txBody>
      </p:sp>
      <p:pic>
        <p:nvPicPr>
          <p:cNvPr id="2" name="Picture 2">
            <a:extLst>
              <a:ext uri="{FF2B5EF4-FFF2-40B4-BE49-F238E27FC236}">
                <a16:creationId xmlns:a16="http://schemas.microsoft.com/office/drawing/2014/main" id="{D486E752-767E-CBF0-388D-1E6691652E0E}"/>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695325" y="6432491"/>
            <a:ext cx="974974" cy="341241"/>
          </a:xfrm>
          <a:prstGeom prst="rect">
            <a:avLst/>
          </a:prstGeom>
          <a:noFill/>
          <a:extLst>
            <a:ext uri="{909E8E84-426E-40DD-AFC4-6F175D3DCCD1}">
              <a14:hiddenFill xmlns:a14="http://schemas.microsoft.com/office/drawing/2010/main">
                <a:solidFill>
                  <a:srgbClr val="FFFFFF"/>
                </a:solidFill>
              </a14:hiddenFill>
            </a:ext>
          </a:extLst>
        </p:spPr>
      </p:pic>
      <p:pic>
        <p:nvPicPr>
          <p:cNvPr id="5" name="Bildplatzhalter 4">
            <a:extLst>
              <a:ext uri="{FF2B5EF4-FFF2-40B4-BE49-F238E27FC236}">
                <a16:creationId xmlns:a16="http://schemas.microsoft.com/office/drawing/2014/main" id="{0829D772-9091-CCA4-9C27-6B8DBEFACE9F}"/>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32279" b="32279"/>
          <a:stretch/>
        </p:blipFill>
        <p:spPr/>
      </p:pic>
    </p:spTree>
    <p:extLst>
      <p:ext uri="{BB962C8B-B14F-4D97-AF65-F5344CB8AC3E}">
        <p14:creationId xmlns:p14="http://schemas.microsoft.com/office/powerpoint/2010/main" val="128504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DA3F06A8-CE0F-036A-959C-BEAC9FE2F1D2}"/>
              </a:ext>
            </a:extLst>
          </p:cNvPr>
          <p:cNvSpPr>
            <a:spLocks noGrp="1"/>
          </p:cNvSpPr>
          <p:nvPr>
            <p:ph type="body" idx="1"/>
          </p:nvPr>
        </p:nvSpPr>
        <p:spPr>
          <a:xfrm>
            <a:off x="695325" y="4089747"/>
            <a:ext cx="10801349" cy="2039591"/>
          </a:xfrm>
        </p:spPr>
        <p:txBody>
          <a:bodyPr>
            <a:normAutofit lnSpcReduction="10000"/>
          </a:bodyPr>
          <a:lstStyle/>
          <a:p>
            <a:r>
              <a:rPr lang="de-DE" sz="1800" dirty="0"/>
              <a:t>1. Go to </a:t>
            </a:r>
            <a:r>
              <a:rPr lang="de-DE" sz="1800" dirty="0">
                <a:hlinkClick r:id="rId2"/>
              </a:rPr>
              <a:t>https://scholar.google.com</a:t>
            </a:r>
            <a:r>
              <a:rPr lang="de-DE" sz="1800" dirty="0"/>
              <a:t> …</a:t>
            </a:r>
          </a:p>
          <a:p>
            <a:r>
              <a:rPr lang="de-DE" sz="1800" dirty="0"/>
              <a:t>2. Enter </a:t>
            </a:r>
            <a:r>
              <a:rPr lang="de-DE" sz="1800" dirty="0" err="1"/>
              <a:t>the</a:t>
            </a:r>
            <a:r>
              <a:rPr lang="de-DE" sz="1800" dirty="0"/>
              <a:t> </a:t>
            </a:r>
            <a:r>
              <a:rPr lang="de-DE" sz="1800" dirty="0" err="1"/>
              <a:t>related</a:t>
            </a:r>
            <a:r>
              <a:rPr lang="de-DE" sz="1800" dirty="0"/>
              <a:t> </a:t>
            </a:r>
            <a:r>
              <a:rPr lang="de-DE" sz="1800" dirty="0" err="1"/>
              <a:t>keywords</a:t>
            </a:r>
            <a:r>
              <a:rPr lang="de-DE" sz="1800" dirty="0"/>
              <a:t> </a:t>
            </a:r>
          </a:p>
          <a:p>
            <a:r>
              <a:rPr lang="de-DE" sz="1800" dirty="0"/>
              <a:t>3. Click on </a:t>
            </a:r>
            <a:r>
              <a:rPr lang="de-DE" sz="1800" dirty="0" err="1"/>
              <a:t>results</a:t>
            </a:r>
            <a:r>
              <a:rPr lang="de-DE" sz="1800" dirty="0"/>
              <a:t> that </a:t>
            </a:r>
            <a:r>
              <a:rPr lang="de-DE" sz="1800" dirty="0" err="1"/>
              <a:t>seems</a:t>
            </a:r>
            <a:r>
              <a:rPr lang="de-DE" sz="1800" dirty="0"/>
              <a:t> to </a:t>
            </a:r>
            <a:r>
              <a:rPr lang="de-DE" sz="1800" dirty="0" err="1"/>
              <a:t>be</a:t>
            </a:r>
            <a:r>
              <a:rPr lang="de-DE" sz="1800" dirty="0"/>
              <a:t> relevant…</a:t>
            </a:r>
          </a:p>
          <a:p>
            <a:r>
              <a:rPr lang="de-DE" sz="1800" dirty="0"/>
              <a:t>4. Find and open a </a:t>
            </a:r>
            <a:r>
              <a:rPr lang="de-DE" sz="1800" dirty="0" err="1"/>
              <a:t>paper</a:t>
            </a:r>
            <a:r>
              <a:rPr lang="de-DE" sz="1800" dirty="0"/>
              <a:t> (</a:t>
            </a:r>
            <a:r>
              <a:rPr lang="de-DE" sz="1800" dirty="0" err="1"/>
              <a:t>if</a:t>
            </a:r>
            <a:r>
              <a:rPr lang="de-DE" sz="1800" dirty="0"/>
              <a:t> not possible open </a:t>
            </a:r>
            <a:r>
              <a:rPr lang="de-DE" sz="1800" dirty="0" err="1"/>
              <a:t>the</a:t>
            </a:r>
            <a:r>
              <a:rPr lang="de-DE" sz="1800" dirty="0"/>
              <a:t> </a:t>
            </a:r>
            <a:r>
              <a:rPr lang="de-DE" sz="1800" dirty="0" err="1"/>
              <a:t>next</a:t>
            </a:r>
            <a:r>
              <a:rPr lang="de-DE" sz="1800" dirty="0"/>
              <a:t> </a:t>
            </a:r>
            <a:r>
              <a:rPr lang="de-DE" sz="1800" dirty="0" err="1"/>
              <a:t>one</a:t>
            </a:r>
            <a:r>
              <a:rPr lang="de-DE" sz="1800" dirty="0"/>
              <a:t>)…</a:t>
            </a:r>
          </a:p>
          <a:p>
            <a:r>
              <a:rPr lang="de-DE" sz="1800" dirty="0"/>
              <a:t>5. Find and </a:t>
            </a:r>
            <a:r>
              <a:rPr lang="de-DE" sz="1800" dirty="0" err="1"/>
              <a:t>describe</a:t>
            </a:r>
            <a:r>
              <a:rPr lang="de-DE" sz="1800" dirty="0"/>
              <a:t> </a:t>
            </a:r>
            <a:r>
              <a:rPr lang="de-DE" sz="1800" dirty="0" err="1"/>
              <a:t>what</a:t>
            </a:r>
            <a:r>
              <a:rPr lang="de-DE" sz="1800" dirty="0"/>
              <a:t> </a:t>
            </a:r>
            <a:r>
              <a:rPr lang="de-DE" sz="1800" dirty="0" err="1"/>
              <a:t>they</a:t>
            </a:r>
            <a:r>
              <a:rPr lang="de-DE" sz="1800" dirty="0"/>
              <a:t> </a:t>
            </a:r>
            <a:r>
              <a:rPr lang="de-DE" sz="1800" dirty="0" err="1"/>
              <a:t>measured</a:t>
            </a:r>
            <a:r>
              <a:rPr lang="de-DE" sz="1800" dirty="0"/>
              <a:t>…</a:t>
            </a:r>
          </a:p>
          <a:p>
            <a:r>
              <a:rPr lang="de-DE" sz="1800" b="1" dirty="0" err="1">
                <a:solidFill>
                  <a:schemeClr val="accent1"/>
                </a:solidFill>
              </a:rPr>
              <a:t>You</a:t>
            </a:r>
            <a:r>
              <a:rPr lang="de-DE" sz="1800" b="1" dirty="0">
                <a:solidFill>
                  <a:schemeClr val="accent1"/>
                </a:solidFill>
              </a:rPr>
              <a:t> </a:t>
            </a:r>
            <a:r>
              <a:rPr lang="de-DE" sz="1800" b="1" dirty="0" err="1">
                <a:solidFill>
                  <a:schemeClr val="accent1"/>
                </a:solidFill>
              </a:rPr>
              <a:t>have</a:t>
            </a:r>
            <a:r>
              <a:rPr lang="de-DE" sz="1800" b="1" dirty="0">
                <a:solidFill>
                  <a:schemeClr val="accent1"/>
                </a:solidFill>
              </a:rPr>
              <a:t> 5 </a:t>
            </a:r>
            <a:r>
              <a:rPr lang="de-DE" sz="1800" b="1" dirty="0" err="1">
                <a:solidFill>
                  <a:schemeClr val="accent1"/>
                </a:solidFill>
              </a:rPr>
              <a:t>minutes</a:t>
            </a:r>
            <a:r>
              <a:rPr lang="de-DE" sz="1800" b="1" dirty="0">
                <a:solidFill>
                  <a:schemeClr val="accent1"/>
                </a:solidFill>
              </a:rPr>
              <a:t>…</a:t>
            </a:r>
          </a:p>
        </p:txBody>
      </p:sp>
      <p:sp>
        <p:nvSpPr>
          <p:cNvPr id="11" name="Titel 10">
            <a:extLst>
              <a:ext uri="{FF2B5EF4-FFF2-40B4-BE49-F238E27FC236}">
                <a16:creationId xmlns:a16="http://schemas.microsoft.com/office/drawing/2014/main" id="{43E6C7A9-9CB5-FC6A-48C2-FC1DA771B9F9}"/>
              </a:ext>
            </a:extLst>
          </p:cNvPr>
          <p:cNvSpPr>
            <a:spLocks noGrp="1"/>
          </p:cNvSpPr>
          <p:nvPr>
            <p:ph type="title"/>
          </p:nvPr>
        </p:nvSpPr>
        <p:spPr/>
        <p:txBody>
          <a:bodyPr>
            <a:normAutofit/>
          </a:bodyPr>
          <a:lstStyle/>
          <a:p>
            <a:pPr>
              <a:tabLst>
                <a:tab pos="90488" algn="l"/>
              </a:tabLst>
            </a:pPr>
            <a:r>
              <a:rPr lang="de-DE" sz="3200" dirty="0" err="1"/>
              <a:t>Exercise</a:t>
            </a:r>
            <a:r>
              <a:rPr lang="de-DE" sz="3200" dirty="0"/>
              <a:t>: Find and </a:t>
            </a:r>
            <a:r>
              <a:rPr lang="de-DE" sz="3200" dirty="0" err="1"/>
              <a:t>describe</a:t>
            </a:r>
            <a:r>
              <a:rPr lang="de-DE" sz="3200" dirty="0"/>
              <a:t> a </a:t>
            </a:r>
            <a:r>
              <a:rPr lang="de-DE" sz="3200" dirty="0" err="1"/>
              <a:t>paper</a:t>
            </a:r>
            <a:r>
              <a:rPr lang="de-DE" sz="3200" dirty="0"/>
              <a:t> that </a:t>
            </a:r>
            <a:br>
              <a:rPr lang="de-DE" sz="3200" dirty="0"/>
            </a:br>
            <a:r>
              <a:rPr lang="de-DE" sz="3200" dirty="0" err="1">
                <a:solidFill>
                  <a:schemeClr val="accent1"/>
                </a:solidFill>
              </a:rPr>
              <a:t>measuring</a:t>
            </a:r>
            <a:r>
              <a:rPr lang="de-DE" sz="3200" dirty="0">
                <a:solidFill>
                  <a:schemeClr val="accent1"/>
                </a:solidFill>
              </a:rPr>
              <a:t> </a:t>
            </a:r>
            <a:r>
              <a:rPr lang="de-DE" sz="3200" dirty="0" err="1">
                <a:solidFill>
                  <a:schemeClr val="accent1"/>
                </a:solidFill>
              </a:rPr>
              <a:t>user</a:t>
            </a:r>
            <a:r>
              <a:rPr lang="de-DE" sz="3200" dirty="0">
                <a:solidFill>
                  <a:schemeClr val="accent1"/>
                </a:solidFill>
              </a:rPr>
              <a:t> </a:t>
            </a:r>
            <a:r>
              <a:rPr lang="de-DE" sz="3200" dirty="0" err="1">
                <a:solidFill>
                  <a:schemeClr val="accent1"/>
                </a:solidFill>
              </a:rPr>
              <a:t>experience</a:t>
            </a:r>
            <a:r>
              <a:rPr lang="de-DE" sz="3200" dirty="0"/>
              <a:t> </a:t>
            </a:r>
            <a:r>
              <a:rPr lang="de-DE" sz="3200" dirty="0">
                <a:solidFill>
                  <a:schemeClr val="accent1"/>
                </a:solidFill>
              </a:rPr>
              <a:t>in </a:t>
            </a:r>
            <a:r>
              <a:rPr lang="de-DE" sz="3200" dirty="0" err="1">
                <a:solidFill>
                  <a:schemeClr val="accent1"/>
                </a:solidFill>
              </a:rPr>
              <a:t>video</a:t>
            </a:r>
            <a:r>
              <a:rPr lang="de-DE" sz="3200" dirty="0"/>
              <a:t> </a:t>
            </a:r>
            <a:r>
              <a:rPr lang="de-DE" sz="3200" dirty="0" err="1">
                <a:solidFill>
                  <a:schemeClr val="accent1"/>
                </a:solidFill>
              </a:rPr>
              <a:t>games</a:t>
            </a:r>
            <a:endParaRPr lang="de-DE" sz="3200" dirty="0">
              <a:solidFill>
                <a:schemeClr val="accent1"/>
              </a:solidFill>
            </a:endParaRPr>
          </a:p>
        </p:txBody>
      </p:sp>
      <p:sp>
        <p:nvSpPr>
          <p:cNvPr id="3" name="Fußzeilenplatzhalter 2">
            <a:extLst>
              <a:ext uri="{FF2B5EF4-FFF2-40B4-BE49-F238E27FC236}">
                <a16:creationId xmlns:a16="http://schemas.microsoft.com/office/drawing/2014/main" id="{7A31B46A-FA36-FC62-2007-D27BF2FBCA3E}"/>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73BA74C-4DA1-7FB8-6578-30DCDB12CECC}"/>
              </a:ext>
            </a:extLst>
          </p:cNvPr>
          <p:cNvSpPr>
            <a:spLocks noGrp="1"/>
          </p:cNvSpPr>
          <p:nvPr>
            <p:ph type="sldNum" sz="quarter" idx="24"/>
          </p:nvPr>
        </p:nvSpPr>
        <p:spPr/>
        <p:txBody>
          <a:bodyPr/>
          <a:lstStyle/>
          <a:p>
            <a:fld id="{BA24374A-C3A8-471A-8837-3FC31668ABE5}" type="slidenum">
              <a:rPr lang="de-DE" smtClean="0"/>
              <a:pPr/>
              <a:t>10</a:t>
            </a:fld>
            <a:endParaRPr lang="de-DE" dirty="0"/>
          </a:p>
        </p:txBody>
      </p:sp>
      <p:sp>
        <p:nvSpPr>
          <p:cNvPr id="15" name="Textplatzhalter 14">
            <a:extLst>
              <a:ext uri="{FF2B5EF4-FFF2-40B4-BE49-F238E27FC236}">
                <a16:creationId xmlns:a16="http://schemas.microsoft.com/office/drawing/2014/main" id="{3AA9F69C-2E7A-2100-5214-E07379BA2F34}"/>
              </a:ext>
            </a:extLst>
          </p:cNvPr>
          <p:cNvSpPr>
            <a:spLocks noGrp="1"/>
          </p:cNvSpPr>
          <p:nvPr>
            <p:ph type="body" sz="quarter" idx="21"/>
          </p:nvPr>
        </p:nvSpPr>
        <p:spPr/>
        <p:txBody>
          <a:bodyPr/>
          <a:lstStyle/>
          <a:p>
            <a:r>
              <a:rPr lang="en-US" sz="1400" dirty="0"/>
              <a:t>How to Read a Paper</a:t>
            </a:r>
            <a:endParaRPr lang="de-DE" dirty="0"/>
          </a:p>
        </p:txBody>
      </p:sp>
      <p:pic>
        <p:nvPicPr>
          <p:cNvPr id="17" name="Grafik 16">
            <a:extLst>
              <a:ext uri="{FF2B5EF4-FFF2-40B4-BE49-F238E27FC236}">
                <a16:creationId xmlns:a16="http://schemas.microsoft.com/office/drawing/2014/main" id="{B4B26881-51EB-B32D-D769-D04193F6C80C}"/>
              </a:ext>
            </a:extLst>
          </p:cNvPr>
          <p:cNvPicPr>
            <a:picLocks noChangeAspect="1"/>
          </p:cNvPicPr>
          <p:nvPr/>
        </p:nvPicPr>
        <p:blipFill>
          <a:blip r:embed="rId3"/>
          <a:stretch>
            <a:fillRect/>
          </a:stretch>
        </p:blipFill>
        <p:spPr>
          <a:xfrm>
            <a:off x="3063240" y="588264"/>
            <a:ext cx="6065520" cy="1883614"/>
          </a:xfrm>
          <a:prstGeom prst="rect">
            <a:avLst/>
          </a:prstGeom>
        </p:spPr>
      </p:pic>
      <p:sp>
        <p:nvSpPr>
          <p:cNvPr id="2" name="Rechteck 1">
            <a:extLst>
              <a:ext uri="{FF2B5EF4-FFF2-40B4-BE49-F238E27FC236}">
                <a16:creationId xmlns:a16="http://schemas.microsoft.com/office/drawing/2014/main" id="{998039C5-1341-95EA-575B-77B65E19CDE4}"/>
              </a:ext>
            </a:extLst>
          </p:cNvPr>
          <p:cNvSpPr/>
          <p:nvPr/>
        </p:nvSpPr>
        <p:spPr>
          <a:xfrm>
            <a:off x="10676679" y="4592715"/>
            <a:ext cx="223940" cy="231806"/>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B43AE2B9-4233-2229-548B-8B7A80E25EA7}"/>
              </a:ext>
            </a:extLst>
          </p:cNvPr>
          <p:cNvSpPr/>
          <p:nvPr/>
        </p:nvSpPr>
        <p:spPr>
          <a:xfrm>
            <a:off x="10251760" y="4713713"/>
            <a:ext cx="1073780" cy="1073778"/>
          </a:xfrm>
          <a:prstGeom prst="ellipse">
            <a:avLst/>
          </a:prstGeom>
          <a:solidFill>
            <a:schemeClr val="accent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2BCD06D8-1BF6-4A58-E41F-A9EBEA1962BB}"/>
              </a:ext>
            </a:extLst>
          </p:cNvPr>
          <p:cNvSpPr/>
          <p:nvPr/>
        </p:nvSpPr>
        <p:spPr>
          <a:xfrm>
            <a:off x="10251760" y="4713713"/>
            <a:ext cx="1073780" cy="1073778"/>
          </a:xfrm>
          <a:prstGeom prst="ellipse">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29E6BA6-BA4A-5A82-2855-657E5EAB4E6C}"/>
              </a:ext>
            </a:extLst>
          </p:cNvPr>
          <p:cNvSpPr/>
          <p:nvPr/>
        </p:nvSpPr>
        <p:spPr>
          <a:xfrm>
            <a:off x="10606939" y="4424040"/>
            <a:ext cx="363420" cy="170632"/>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09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26E3824-2340-9000-BE90-1E7666F5AF66}"/>
              </a:ext>
            </a:extLst>
          </p:cNvPr>
          <p:cNvSpPr>
            <a:spLocks noGrp="1"/>
          </p:cNvSpPr>
          <p:nvPr>
            <p:ph type="title"/>
          </p:nvPr>
        </p:nvSpPr>
        <p:spPr/>
        <p:txBody>
          <a:bodyPr/>
          <a:lstStyle/>
          <a:p>
            <a:r>
              <a:rPr lang="de-DE" dirty="0"/>
              <a:t>Issues in Understanding Scientific Reports in HCI</a:t>
            </a:r>
          </a:p>
        </p:txBody>
      </p:sp>
      <p:sp>
        <p:nvSpPr>
          <p:cNvPr id="4" name="Fußzeilenplatzhalter 3">
            <a:extLst>
              <a:ext uri="{FF2B5EF4-FFF2-40B4-BE49-F238E27FC236}">
                <a16:creationId xmlns:a16="http://schemas.microsoft.com/office/drawing/2014/main" id="{5E487A3B-A754-9888-4BF0-C743BE0365C2}"/>
              </a:ext>
            </a:extLst>
          </p:cNvPr>
          <p:cNvSpPr>
            <a:spLocks noGrp="1"/>
          </p:cNvSpPr>
          <p:nvPr>
            <p:ph type="ftr" sz="quarter" idx="27"/>
          </p:nvPr>
        </p:nvSpPr>
        <p:spPr/>
        <p:txBody>
          <a:bodyPr/>
          <a:lstStyle/>
          <a:p>
            <a:r>
              <a:rPr lang="de-DE"/>
              <a:t>Prof. Dr. Valentin Schwind</a:t>
            </a:r>
            <a:endParaRPr lang="de-DE" dirty="0"/>
          </a:p>
        </p:txBody>
      </p:sp>
      <p:sp>
        <p:nvSpPr>
          <p:cNvPr id="5" name="Foliennummernplatzhalter 4">
            <a:extLst>
              <a:ext uri="{FF2B5EF4-FFF2-40B4-BE49-F238E27FC236}">
                <a16:creationId xmlns:a16="http://schemas.microsoft.com/office/drawing/2014/main" id="{3E30565D-ED4C-F81C-0C90-B7F77B19493C}"/>
              </a:ext>
            </a:extLst>
          </p:cNvPr>
          <p:cNvSpPr>
            <a:spLocks noGrp="1"/>
          </p:cNvSpPr>
          <p:nvPr>
            <p:ph type="sldNum" sz="quarter" idx="28"/>
          </p:nvPr>
        </p:nvSpPr>
        <p:spPr/>
        <p:txBody>
          <a:bodyPr/>
          <a:lstStyle/>
          <a:p>
            <a:fld id="{BA24374A-C3A8-471A-8837-3FC31668ABE5}" type="slidenum">
              <a:rPr lang="de-DE" smtClean="0"/>
              <a:pPr/>
              <a:t>11</a:t>
            </a:fld>
            <a:endParaRPr lang="de-DE" dirty="0"/>
          </a:p>
        </p:txBody>
      </p:sp>
      <p:sp>
        <p:nvSpPr>
          <p:cNvPr id="8" name="Textplatzhalter 7">
            <a:extLst>
              <a:ext uri="{FF2B5EF4-FFF2-40B4-BE49-F238E27FC236}">
                <a16:creationId xmlns:a16="http://schemas.microsoft.com/office/drawing/2014/main" id="{39358C83-C36E-0BF9-4A53-194057DD6CA7}"/>
              </a:ext>
            </a:extLst>
          </p:cNvPr>
          <p:cNvSpPr>
            <a:spLocks noGrp="1"/>
          </p:cNvSpPr>
          <p:nvPr>
            <p:ph type="body" sz="quarter" idx="21"/>
          </p:nvPr>
        </p:nvSpPr>
        <p:spPr/>
        <p:txBody>
          <a:bodyPr/>
          <a:lstStyle/>
          <a:p>
            <a:r>
              <a:rPr lang="en-US" sz="1400" dirty="0"/>
              <a:t>How to Read a Paper</a:t>
            </a:r>
            <a:endParaRPr lang="de-DE" dirty="0"/>
          </a:p>
        </p:txBody>
      </p:sp>
      <p:sp>
        <p:nvSpPr>
          <p:cNvPr id="9" name="Textplatzhalter 8">
            <a:extLst>
              <a:ext uri="{FF2B5EF4-FFF2-40B4-BE49-F238E27FC236}">
                <a16:creationId xmlns:a16="http://schemas.microsoft.com/office/drawing/2014/main" id="{CC379891-7588-2A1B-FB40-9AC0C336A339}"/>
              </a:ext>
            </a:extLst>
          </p:cNvPr>
          <p:cNvSpPr>
            <a:spLocks noGrp="1"/>
          </p:cNvSpPr>
          <p:nvPr>
            <p:ph type="body" sz="quarter" idx="29"/>
          </p:nvPr>
        </p:nvSpPr>
        <p:spPr/>
        <p:txBody>
          <a:bodyPr/>
          <a:lstStyle/>
          <a:p>
            <a:r>
              <a:rPr lang="en-US" dirty="0"/>
              <a:t>What could you find?</a:t>
            </a:r>
          </a:p>
          <a:p>
            <a:r>
              <a:rPr lang="de-DE" dirty="0" err="1"/>
              <a:t>How</a:t>
            </a:r>
            <a:r>
              <a:rPr lang="de-DE" dirty="0"/>
              <a:t> </a:t>
            </a:r>
            <a:r>
              <a:rPr lang="de-DE" dirty="0" err="1"/>
              <a:t>did</a:t>
            </a:r>
            <a:r>
              <a:rPr lang="de-DE" dirty="0"/>
              <a:t> </a:t>
            </a:r>
            <a:r>
              <a:rPr lang="de-DE" dirty="0" err="1"/>
              <a:t>you</a:t>
            </a:r>
            <a:r>
              <a:rPr lang="de-DE" dirty="0"/>
              <a:t> </a:t>
            </a:r>
            <a:r>
              <a:rPr lang="de-DE" dirty="0" err="1"/>
              <a:t>select</a:t>
            </a:r>
            <a:r>
              <a:rPr lang="de-DE" dirty="0"/>
              <a:t> </a:t>
            </a:r>
            <a:r>
              <a:rPr lang="de-DE" dirty="0" err="1"/>
              <a:t>the</a:t>
            </a:r>
            <a:r>
              <a:rPr lang="de-DE" dirty="0"/>
              <a:t> </a:t>
            </a:r>
            <a:r>
              <a:rPr lang="de-DE" dirty="0" err="1"/>
              <a:t>paper</a:t>
            </a:r>
            <a:r>
              <a:rPr lang="de-DE" dirty="0"/>
              <a:t>? </a:t>
            </a:r>
          </a:p>
          <a:p>
            <a:r>
              <a:rPr lang="de-DE" dirty="0" err="1"/>
              <a:t>How</a:t>
            </a:r>
            <a:r>
              <a:rPr lang="de-DE" dirty="0"/>
              <a:t> </a:t>
            </a:r>
            <a:r>
              <a:rPr lang="de-DE" dirty="0" err="1"/>
              <a:t>did</a:t>
            </a:r>
            <a:r>
              <a:rPr lang="de-DE" dirty="0"/>
              <a:t> </a:t>
            </a:r>
            <a:r>
              <a:rPr lang="de-DE" dirty="0" err="1"/>
              <a:t>you</a:t>
            </a:r>
            <a:r>
              <a:rPr lang="de-DE" dirty="0"/>
              <a:t> </a:t>
            </a:r>
            <a:r>
              <a:rPr lang="de-DE" dirty="0" err="1"/>
              <a:t>ensure</a:t>
            </a:r>
            <a:r>
              <a:rPr lang="de-DE" dirty="0"/>
              <a:t> </a:t>
            </a:r>
            <a:r>
              <a:rPr lang="de-DE" dirty="0" err="1"/>
              <a:t>that</a:t>
            </a:r>
            <a:r>
              <a:rPr lang="de-DE" dirty="0"/>
              <a:t> </a:t>
            </a:r>
            <a:r>
              <a:rPr lang="de-DE" dirty="0" err="1"/>
              <a:t>you</a:t>
            </a:r>
            <a:r>
              <a:rPr lang="de-DE" dirty="0"/>
              <a:t> </a:t>
            </a:r>
            <a:r>
              <a:rPr lang="de-DE" dirty="0" err="1"/>
              <a:t>found</a:t>
            </a:r>
            <a:r>
              <a:rPr lang="de-DE" dirty="0"/>
              <a:t> a </a:t>
            </a:r>
            <a:r>
              <a:rPr lang="de-DE" dirty="0" err="1"/>
              <a:t>good</a:t>
            </a:r>
            <a:r>
              <a:rPr lang="de-DE" dirty="0"/>
              <a:t> </a:t>
            </a:r>
            <a:r>
              <a:rPr lang="de-DE" dirty="0" err="1"/>
              <a:t>paper</a:t>
            </a:r>
            <a:r>
              <a:rPr lang="de-DE" dirty="0"/>
              <a:t>?</a:t>
            </a:r>
          </a:p>
          <a:p>
            <a:r>
              <a:rPr lang="de-DE" dirty="0"/>
              <a:t>Do </a:t>
            </a:r>
            <a:r>
              <a:rPr lang="de-DE" dirty="0" err="1"/>
              <a:t>you</a:t>
            </a:r>
            <a:r>
              <a:rPr lang="de-DE" dirty="0"/>
              <a:t> </a:t>
            </a:r>
            <a:r>
              <a:rPr lang="de-DE" dirty="0" err="1"/>
              <a:t>understand</a:t>
            </a:r>
            <a:r>
              <a:rPr lang="de-DE" dirty="0"/>
              <a:t> </a:t>
            </a:r>
            <a:r>
              <a:rPr lang="de-DE" dirty="0" err="1"/>
              <a:t>it</a:t>
            </a:r>
            <a:r>
              <a:rPr lang="de-DE" dirty="0"/>
              <a:t>?</a:t>
            </a:r>
          </a:p>
          <a:p>
            <a:r>
              <a:rPr lang="de-DE" dirty="0" err="1"/>
              <a:t>What</a:t>
            </a:r>
            <a:r>
              <a:rPr lang="de-DE" dirty="0"/>
              <a:t> was your </a:t>
            </a:r>
            <a:r>
              <a:rPr lang="de-DE" dirty="0" err="1"/>
              <a:t>problem</a:t>
            </a:r>
            <a:r>
              <a:rPr lang="de-DE" dirty="0"/>
              <a:t>?</a:t>
            </a:r>
          </a:p>
          <a:p>
            <a:r>
              <a:rPr lang="de-DE" dirty="0" err="1"/>
              <a:t>Why</a:t>
            </a:r>
            <a:r>
              <a:rPr lang="de-DE" dirty="0"/>
              <a:t> was </a:t>
            </a:r>
            <a:r>
              <a:rPr lang="de-DE" dirty="0" err="1"/>
              <a:t>is</a:t>
            </a:r>
            <a:r>
              <a:rPr lang="de-DE" dirty="0"/>
              <a:t> </a:t>
            </a:r>
            <a:r>
              <a:rPr lang="de-DE" dirty="0" err="1"/>
              <a:t>difficult</a:t>
            </a:r>
            <a:r>
              <a:rPr lang="de-DE" dirty="0"/>
              <a:t> to </a:t>
            </a:r>
            <a:r>
              <a:rPr lang="de-DE" dirty="0" err="1"/>
              <a:t>understand</a:t>
            </a:r>
            <a:r>
              <a:rPr lang="de-DE" dirty="0"/>
              <a:t>?</a:t>
            </a:r>
          </a:p>
          <a:p>
            <a:endParaRPr lang="de-DE" dirty="0"/>
          </a:p>
          <a:p>
            <a:endParaRPr lang="de-DE" dirty="0"/>
          </a:p>
          <a:p>
            <a:endParaRPr lang="de-DE" dirty="0"/>
          </a:p>
        </p:txBody>
      </p:sp>
    </p:spTree>
    <p:extLst>
      <p:ext uri="{BB962C8B-B14F-4D97-AF65-F5344CB8AC3E}">
        <p14:creationId xmlns:p14="http://schemas.microsoft.com/office/powerpoint/2010/main" val="50974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0EA40-B3EE-294C-746E-7C6354815B56}"/>
              </a:ext>
            </a:extLst>
          </p:cNvPr>
          <p:cNvSpPr>
            <a:spLocks noGrp="1"/>
          </p:cNvSpPr>
          <p:nvPr>
            <p:ph type="title"/>
          </p:nvPr>
        </p:nvSpPr>
        <p:spPr/>
        <p:txBody>
          <a:bodyPr/>
          <a:lstStyle/>
          <a:p>
            <a:r>
              <a:rPr lang="de-DE" dirty="0"/>
              <a:t>Research Paper in HCI</a:t>
            </a:r>
          </a:p>
        </p:txBody>
      </p:sp>
      <p:sp>
        <p:nvSpPr>
          <p:cNvPr id="3" name="Fußzeilenplatzhalter 2">
            <a:extLst>
              <a:ext uri="{FF2B5EF4-FFF2-40B4-BE49-F238E27FC236}">
                <a16:creationId xmlns:a16="http://schemas.microsoft.com/office/drawing/2014/main" id="{5B57598E-9C0D-C7AD-A735-39ABA9C6B49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FF401D07-AE82-E0B0-43CA-FF77605A751C}"/>
              </a:ext>
            </a:extLst>
          </p:cNvPr>
          <p:cNvSpPr>
            <a:spLocks noGrp="1"/>
          </p:cNvSpPr>
          <p:nvPr>
            <p:ph type="sldNum" sz="quarter" idx="28"/>
          </p:nvPr>
        </p:nvSpPr>
        <p:spPr/>
        <p:txBody>
          <a:bodyPr/>
          <a:lstStyle/>
          <a:p>
            <a:fld id="{BA24374A-C3A8-471A-8837-3FC31668ABE5}" type="slidenum">
              <a:rPr lang="de-DE" smtClean="0"/>
              <a:pPr/>
              <a:t>12</a:t>
            </a:fld>
            <a:endParaRPr lang="de-DE" dirty="0"/>
          </a:p>
        </p:txBody>
      </p:sp>
      <p:sp>
        <p:nvSpPr>
          <p:cNvPr id="5" name="Textplatzhalter 4">
            <a:extLst>
              <a:ext uri="{FF2B5EF4-FFF2-40B4-BE49-F238E27FC236}">
                <a16:creationId xmlns:a16="http://schemas.microsoft.com/office/drawing/2014/main" id="{D91314AB-5A2D-040F-C879-1491EE1CAC22}"/>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692AE063-B755-DF82-9CD5-C519D668312C}"/>
              </a:ext>
            </a:extLst>
          </p:cNvPr>
          <p:cNvSpPr>
            <a:spLocks noGrp="1"/>
          </p:cNvSpPr>
          <p:nvPr>
            <p:ph type="body" sz="quarter" idx="29"/>
          </p:nvPr>
        </p:nvSpPr>
        <p:spPr/>
        <p:txBody>
          <a:bodyPr>
            <a:normAutofit lnSpcReduction="10000"/>
          </a:bodyPr>
          <a:lstStyle/>
          <a:p>
            <a:r>
              <a:rPr lang="en-US" b="1" dirty="0">
                <a:solidFill>
                  <a:schemeClr val="accent1"/>
                </a:solidFill>
              </a:rPr>
              <a:t>Empirical Papers</a:t>
            </a:r>
            <a:r>
              <a:rPr lang="en-US" dirty="0"/>
              <a:t>: Describes material and data used for an empirical user study, the methodologies applied to answer the research questions and the results obtained.  </a:t>
            </a:r>
          </a:p>
          <a:p>
            <a:r>
              <a:rPr lang="en-US" b="1" dirty="0">
                <a:solidFill>
                  <a:schemeClr val="accent1"/>
                </a:solidFill>
              </a:rPr>
              <a:t>Case Study Papers</a:t>
            </a:r>
            <a:r>
              <a:rPr lang="en-US" dirty="0"/>
              <a:t>: Used to describe the study of a certain person, group, location, event, or situation.</a:t>
            </a:r>
          </a:p>
          <a:p>
            <a:r>
              <a:rPr lang="en-US" b="1" dirty="0">
                <a:solidFill>
                  <a:schemeClr val="accent1"/>
                </a:solidFill>
              </a:rPr>
              <a:t>Methodology Papers</a:t>
            </a:r>
            <a:r>
              <a:rPr lang="en-US" dirty="0"/>
              <a:t>: Describe a novel method which may be intended for use in research or practical settings (or both). </a:t>
            </a:r>
          </a:p>
          <a:p>
            <a:r>
              <a:rPr lang="en-US" b="1" dirty="0">
                <a:solidFill>
                  <a:schemeClr val="accent1"/>
                </a:solidFill>
              </a:rPr>
              <a:t>System/Data Papers</a:t>
            </a:r>
            <a:r>
              <a:rPr lang="en-US" dirty="0"/>
              <a:t>: Describes material and design process of a system or data set. They contain no empirical user study.</a:t>
            </a:r>
          </a:p>
          <a:p>
            <a:r>
              <a:rPr lang="en-US" b="1" dirty="0">
                <a:solidFill>
                  <a:schemeClr val="accent1"/>
                </a:solidFill>
              </a:rPr>
              <a:t>Literature Reviews/Survey Papers</a:t>
            </a:r>
            <a:r>
              <a:rPr lang="en-US" dirty="0"/>
              <a:t>: Provide insights and an overview about the field and have their own contribution</a:t>
            </a:r>
          </a:p>
          <a:p>
            <a:r>
              <a:rPr lang="en-US" b="1" dirty="0">
                <a:solidFill>
                  <a:schemeClr val="accent1"/>
                </a:solidFill>
              </a:rPr>
              <a:t>Theory/Position/White/Ontology Papers</a:t>
            </a:r>
            <a:r>
              <a:rPr lang="en-US" dirty="0"/>
              <a:t>: Describe definitions, principles, concepts or models on which work in the field (empirical, experience, methodology).</a:t>
            </a:r>
          </a:p>
          <a:p>
            <a:endParaRPr lang="de-DE" dirty="0"/>
          </a:p>
        </p:txBody>
      </p:sp>
      <p:sp>
        <p:nvSpPr>
          <p:cNvPr id="7" name="Rechteck 6">
            <a:extLst>
              <a:ext uri="{FF2B5EF4-FFF2-40B4-BE49-F238E27FC236}">
                <a16:creationId xmlns:a16="http://schemas.microsoft.com/office/drawing/2014/main" id="{A4EDB842-F4A1-B9FD-6A50-6D2DEC2478CF}"/>
              </a:ext>
            </a:extLst>
          </p:cNvPr>
          <p:cNvSpPr/>
          <p:nvPr/>
        </p:nvSpPr>
        <p:spPr>
          <a:xfrm>
            <a:off x="695325" y="1449388"/>
            <a:ext cx="10801348" cy="29790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B077994-C50C-8EEB-10D7-C7ED2384676A}"/>
              </a:ext>
            </a:extLst>
          </p:cNvPr>
          <p:cNvSpPr txBox="1"/>
          <p:nvPr/>
        </p:nvSpPr>
        <p:spPr>
          <a:xfrm>
            <a:off x="8980607" y="3812901"/>
            <a:ext cx="2516068" cy="646331"/>
          </a:xfrm>
          <a:prstGeom prst="rect">
            <a:avLst/>
          </a:prstGeom>
          <a:solidFill>
            <a:srgbClr val="FF0000"/>
          </a:solidFill>
          <a:ln>
            <a:noFill/>
          </a:ln>
        </p:spPr>
        <p:txBody>
          <a:bodyPr wrap="square" rtlCol="0">
            <a:spAutoFit/>
          </a:bodyPr>
          <a:lstStyle/>
          <a:p>
            <a:pPr algn="ctr"/>
            <a:r>
              <a:rPr lang="de-DE" dirty="0">
                <a:solidFill>
                  <a:schemeClr val="bg1"/>
                </a:solidFill>
              </a:rPr>
              <a:t>Original Research / Primary Research</a:t>
            </a:r>
          </a:p>
        </p:txBody>
      </p:sp>
      <p:sp>
        <p:nvSpPr>
          <p:cNvPr id="9" name="Rechteck 8">
            <a:extLst>
              <a:ext uri="{FF2B5EF4-FFF2-40B4-BE49-F238E27FC236}">
                <a16:creationId xmlns:a16="http://schemas.microsoft.com/office/drawing/2014/main" id="{DCD8C354-DBF2-C451-AE58-E598CEC1F26B}"/>
              </a:ext>
            </a:extLst>
          </p:cNvPr>
          <p:cNvSpPr/>
          <p:nvPr/>
        </p:nvSpPr>
        <p:spPr>
          <a:xfrm>
            <a:off x="695323" y="4496430"/>
            <a:ext cx="10801348" cy="816454"/>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EB303F2-94FE-C450-5CC6-24D75528C8FC}"/>
              </a:ext>
            </a:extLst>
          </p:cNvPr>
          <p:cNvSpPr txBox="1"/>
          <p:nvPr/>
        </p:nvSpPr>
        <p:spPr>
          <a:xfrm>
            <a:off x="8980607" y="4904657"/>
            <a:ext cx="2516068" cy="369332"/>
          </a:xfrm>
          <a:prstGeom prst="rect">
            <a:avLst/>
          </a:prstGeom>
          <a:solidFill>
            <a:schemeClr val="accent4">
              <a:lumMod val="75000"/>
            </a:schemeClr>
          </a:solidFill>
          <a:ln>
            <a:noFill/>
          </a:ln>
        </p:spPr>
        <p:txBody>
          <a:bodyPr wrap="square" rtlCol="0">
            <a:spAutoFit/>
          </a:bodyPr>
          <a:lstStyle/>
          <a:p>
            <a:pPr algn="ctr"/>
            <a:r>
              <a:rPr lang="de-DE" dirty="0" err="1">
                <a:solidFill>
                  <a:schemeClr val="bg1"/>
                </a:solidFill>
              </a:rPr>
              <a:t>Secondary</a:t>
            </a:r>
            <a:r>
              <a:rPr lang="de-DE" dirty="0">
                <a:solidFill>
                  <a:schemeClr val="bg1"/>
                </a:solidFill>
              </a:rPr>
              <a:t> Research</a:t>
            </a:r>
          </a:p>
        </p:txBody>
      </p:sp>
      <p:sp>
        <p:nvSpPr>
          <p:cNvPr id="11" name="Rechteck 10">
            <a:extLst>
              <a:ext uri="{FF2B5EF4-FFF2-40B4-BE49-F238E27FC236}">
                <a16:creationId xmlns:a16="http://schemas.microsoft.com/office/drawing/2014/main" id="{ADE4F68D-7A7D-482B-7DE3-49C0DFCEF822}"/>
              </a:ext>
            </a:extLst>
          </p:cNvPr>
          <p:cNvSpPr/>
          <p:nvPr/>
        </p:nvSpPr>
        <p:spPr>
          <a:xfrm>
            <a:off x="695327" y="5380602"/>
            <a:ext cx="10801348" cy="62185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890970F-7256-A854-FECC-5D64D54EAFFE}"/>
              </a:ext>
            </a:extLst>
          </p:cNvPr>
          <p:cNvSpPr txBox="1"/>
          <p:nvPr/>
        </p:nvSpPr>
        <p:spPr>
          <a:xfrm>
            <a:off x="8980611" y="5633120"/>
            <a:ext cx="2516068" cy="369332"/>
          </a:xfrm>
          <a:prstGeom prst="rect">
            <a:avLst/>
          </a:prstGeom>
          <a:solidFill>
            <a:srgbClr val="FFC000"/>
          </a:solidFill>
          <a:ln>
            <a:noFill/>
          </a:ln>
        </p:spPr>
        <p:txBody>
          <a:bodyPr wrap="square" rtlCol="0">
            <a:spAutoFit/>
          </a:bodyPr>
          <a:lstStyle/>
          <a:p>
            <a:pPr algn="ctr"/>
            <a:r>
              <a:rPr lang="de-DE" dirty="0">
                <a:solidFill>
                  <a:sysClr val="windowText" lastClr="000000"/>
                </a:solidFill>
              </a:rPr>
              <a:t>Popular </a:t>
            </a:r>
            <a:r>
              <a:rPr lang="de-DE" dirty="0" err="1">
                <a:solidFill>
                  <a:sysClr val="windowText" lastClr="000000"/>
                </a:solidFill>
              </a:rPr>
              <a:t>science</a:t>
            </a:r>
            <a:endParaRPr lang="de-DE" dirty="0">
              <a:solidFill>
                <a:sysClr val="windowText" lastClr="000000"/>
              </a:solidFill>
            </a:endParaRPr>
          </a:p>
        </p:txBody>
      </p:sp>
    </p:spTree>
    <p:extLst>
      <p:ext uri="{BB962C8B-B14F-4D97-AF65-F5344CB8AC3E}">
        <p14:creationId xmlns:p14="http://schemas.microsoft.com/office/powerpoint/2010/main" val="668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D9544-E7C8-B349-F69F-B589E3315C24}"/>
              </a:ext>
            </a:extLst>
          </p:cNvPr>
          <p:cNvSpPr>
            <a:spLocks noGrp="1"/>
          </p:cNvSpPr>
          <p:nvPr>
            <p:ph type="title"/>
          </p:nvPr>
        </p:nvSpPr>
        <p:spPr/>
        <p:txBody>
          <a:bodyPr/>
          <a:lstStyle/>
          <a:p>
            <a:r>
              <a:rPr lang="en-US" dirty="0"/>
              <a:t>The IMRAD Structure</a:t>
            </a:r>
            <a:endParaRPr lang="de-DE" dirty="0"/>
          </a:p>
        </p:txBody>
      </p:sp>
      <p:sp>
        <p:nvSpPr>
          <p:cNvPr id="3" name="Fußzeilenplatzhalter 2">
            <a:extLst>
              <a:ext uri="{FF2B5EF4-FFF2-40B4-BE49-F238E27FC236}">
                <a16:creationId xmlns:a16="http://schemas.microsoft.com/office/drawing/2014/main" id="{C789003C-462D-D8A5-E7B6-4E56489D8D94}"/>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F4C67BD9-8E96-5ECF-FBC3-8DA5E6E38F28}"/>
              </a:ext>
            </a:extLst>
          </p:cNvPr>
          <p:cNvSpPr>
            <a:spLocks noGrp="1"/>
          </p:cNvSpPr>
          <p:nvPr>
            <p:ph type="sldNum" sz="quarter" idx="33"/>
          </p:nvPr>
        </p:nvSpPr>
        <p:spPr/>
        <p:txBody>
          <a:bodyPr/>
          <a:lstStyle/>
          <a:p>
            <a:fld id="{BA24374A-C3A8-471A-8837-3FC31668ABE5}" type="slidenum">
              <a:rPr lang="de-DE" smtClean="0"/>
              <a:pPr/>
              <a:t>13</a:t>
            </a:fld>
            <a:endParaRPr lang="de-DE" dirty="0"/>
          </a:p>
        </p:txBody>
      </p:sp>
      <p:sp>
        <p:nvSpPr>
          <p:cNvPr id="7" name="Textplatzhalter 6">
            <a:extLst>
              <a:ext uri="{FF2B5EF4-FFF2-40B4-BE49-F238E27FC236}">
                <a16:creationId xmlns:a16="http://schemas.microsoft.com/office/drawing/2014/main" id="{07842829-6986-1915-AD09-05D627A69182}"/>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6464129C-97D4-77C0-CAF1-2A63DB11A2F0}"/>
              </a:ext>
            </a:extLst>
          </p:cNvPr>
          <p:cNvSpPr>
            <a:spLocks noGrp="1"/>
          </p:cNvSpPr>
          <p:nvPr>
            <p:ph type="body" sz="quarter" idx="34"/>
          </p:nvPr>
        </p:nvSpPr>
        <p:spPr/>
        <p:txBody>
          <a:bodyPr>
            <a:normAutofit lnSpcReduction="10000"/>
          </a:bodyPr>
          <a:lstStyle/>
          <a:p>
            <a:r>
              <a:rPr lang="de-DE" b="1" dirty="0">
                <a:solidFill>
                  <a:schemeClr val="accent1"/>
                </a:solidFill>
              </a:rPr>
              <a:t>IMRAD</a:t>
            </a:r>
            <a:r>
              <a:rPr lang="de-DE" dirty="0"/>
              <a:t>: </a:t>
            </a:r>
            <a:r>
              <a:rPr lang="en-US" b="1" i="0" dirty="0">
                <a:solidFill>
                  <a:schemeClr val="accent1"/>
                </a:solidFill>
                <a:effectLst/>
                <a:latin typeface="Arial" panose="020B0604020202020204" pitchFamily="34" charset="0"/>
              </a:rPr>
              <a:t>I</a:t>
            </a:r>
            <a:r>
              <a:rPr lang="en-US" i="0" dirty="0">
                <a:solidFill>
                  <a:srgbClr val="202122"/>
                </a:solidFill>
                <a:effectLst/>
                <a:latin typeface="Arial" panose="020B0604020202020204" pitchFamily="34" charset="0"/>
              </a:rPr>
              <a:t>ntroduction, </a:t>
            </a:r>
            <a:r>
              <a:rPr lang="en-US" b="1" i="0" dirty="0">
                <a:solidFill>
                  <a:schemeClr val="accent1"/>
                </a:solidFill>
                <a:effectLst/>
                <a:latin typeface="Arial" panose="020B0604020202020204" pitchFamily="34" charset="0"/>
              </a:rPr>
              <a:t>M</a:t>
            </a:r>
            <a:r>
              <a:rPr lang="en-US" i="0" dirty="0">
                <a:solidFill>
                  <a:srgbClr val="202122"/>
                </a:solidFill>
                <a:effectLst/>
                <a:latin typeface="Arial" panose="020B0604020202020204" pitchFamily="34" charset="0"/>
              </a:rPr>
              <a:t>ethods, </a:t>
            </a:r>
            <a:r>
              <a:rPr lang="en-US" b="1" i="0" dirty="0">
                <a:solidFill>
                  <a:schemeClr val="accent1"/>
                </a:solidFill>
                <a:effectLst/>
                <a:latin typeface="Arial" panose="020B0604020202020204" pitchFamily="34" charset="0"/>
              </a:rPr>
              <a:t>R</a:t>
            </a:r>
            <a:r>
              <a:rPr lang="en-US" i="0" dirty="0">
                <a:solidFill>
                  <a:srgbClr val="202122"/>
                </a:solidFill>
                <a:effectLst/>
                <a:latin typeface="Arial" panose="020B0604020202020204" pitchFamily="34" charset="0"/>
              </a:rPr>
              <a:t>esults, </a:t>
            </a:r>
            <a:r>
              <a:rPr lang="en-US" b="1" i="0" dirty="0">
                <a:solidFill>
                  <a:schemeClr val="accent1"/>
                </a:solidFill>
                <a:effectLst/>
                <a:latin typeface="Arial" panose="020B0604020202020204" pitchFamily="34" charset="0"/>
              </a:rPr>
              <a:t>a</a:t>
            </a:r>
            <a:r>
              <a:rPr lang="en-US" i="0" dirty="0">
                <a:solidFill>
                  <a:srgbClr val="202122"/>
                </a:solidFill>
                <a:effectLst/>
                <a:latin typeface="Arial" panose="020B0604020202020204" pitchFamily="34" charset="0"/>
              </a:rPr>
              <a:t>nd </a:t>
            </a:r>
            <a:r>
              <a:rPr lang="en-US" b="1" i="0" dirty="0">
                <a:solidFill>
                  <a:schemeClr val="accent1"/>
                </a:solidFill>
                <a:effectLst/>
                <a:latin typeface="Arial" panose="020B0604020202020204" pitchFamily="34" charset="0"/>
              </a:rPr>
              <a:t>D</a:t>
            </a:r>
            <a:r>
              <a:rPr lang="en-US" i="0" dirty="0">
                <a:solidFill>
                  <a:srgbClr val="202122"/>
                </a:solidFill>
                <a:effectLst/>
                <a:latin typeface="Arial" panose="020B0604020202020204" pitchFamily="34" charset="0"/>
              </a:rPr>
              <a:t>iscussion</a:t>
            </a:r>
          </a:p>
          <a:p>
            <a:r>
              <a:rPr lang="en-US" dirty="0"/>
              <a:t>All research articles (and yours) are typically structured in this order</a:t>
            </a:r>
          </a:p>
          <a:p>
            <a:pPr lvl="1"/>
            <a:r>
              <a:rPr lang="en-US" b="1" dirty="0">
                <a:solidFill>
                  <a:schemeClr val="accent1"/>
                </a:solidFill>
              </a:rPr>
              <a:t>Introduction</a:t>
            </a:r>
            <a:r>
              <a:rPr lang="en-US" dirty="0"/>
              <a:t> – Why was the study undertaken? What was the research question, the tested hypothesis or the purpose of the research?</a:t>
            </a:r>
          </a:p>
          <a:p>
            <a:pPr lvl="1"/>
            <a:r>
              <a:rPr lang="en-US" b="1" dirty="0">
                <a:solidFill>
                  <a:schemeClr val="accent1">
                    <a:lumMod val="60000"/>
                    <a:lumOff val="40000"/>
                  </a:schemeClr>
                </a:solidFill>
              </a:rPr>
              <a:t>Related Work </a:t>
            </a:r>
            <a:r>
              <a:rPr lang="en-US" dirty="0">
                <a:solidFill>
                  <a:schemeClr val="bg2">
                    <a:lumMod val="75000"/>
                  </a:schemeClr>
                </a:solidFill>
              </a:rPr>
              <a:t>– What are findings of previous work before the study was undertaken? </a:t>
            </a:r>
          </a:p>
          <a:p>
            <a:pPr lvl="1"/>
            <a:r>
              <a:rPr lang="en-US" b="1" dirty="0">
                <a:solidFill>
                  <a:schemeClr val="accent1"/>
                </a:solidFill>
              </a:rPr>
              <a:t>Methods</a:t>
            </a:r>
            <a:r>
              <a:rPr lang="en-US" dirty="0"/>
              <a:t> – When, where, and how was the study done? What materials were used or who was included in the study groups (patients, etc.)?</a:t>
            </a:r>
          </a:p>
          <a:p>
            <a:pPr lvl="1"/>
            <a:r>
              <a:rPr lang="en-US" b="1" dirty="0">
                <a:solidFill>
                  <a:schemeClr val="accent1"/>
                </a:solidFill>
              </a:rPr>
              <a:t>Results</a:t>
            </a:r>
            <a:r>
              <a:rPr lang="en-US" dirty="0"/>
              <a:t> – What answer was found to the research question; what did the study find? Was the tested hypothesis true?</a:t>
            </a:r>
          </a:p>
          <a:p>
            <a:pPr lvl="1"/>
            <a:r>
              <a:rPr lang="en-US" b="1" dirty="0">
                <a:solidFill>
                  <a:schemeClr val="accent1"/>
                </a:solidFill>
              </a:rPr>
              <a:t>Discussion</a:t>
            </a:r>
            <a:r>
              <a:rPr lang="en-US" dirty="0"/>
              <a:t> – What might the answer imply and why does it matter? How does it fit in with what other researchers have found? What are the perspectives for future research?</a:t>
            </a:r>
            <a:endParaRPr lang="de-DE" dirty="0"/>
          </a:p>
        </p:txBody>
      </p:sp>
      <p:sp>
        <p:nvSpPr>
          <p:cNvPr id="8" name="Inhaltsplatzhalter 7">
            <a:extLst>
              <a:ext uri="{FF2B5EF4-FFF2-40B4-BE49-F238E27FC236}">
                <a16:creationId xmlns:a16="http://schemas.microsoft.com/office/drawing/2014/main" id="{D3ED5FFA-B150-8445-2336-F07D1D56B4B3}"/>
              </a:ext>
            </a:extLst>
          </p:cNvPr>
          <p:cNvSpPr>
            <a:spLocks noGrp="1"/>
          </p:cNvSpPr>
          <p:nvPr>
            <p:ph sz="quarter" idx="35"/>
          </p:nvPr>
        </p:nvSpPr>
        <p:spPr/>
        <p:txBody>
          <a:bodyPr/>
          <a:lstStyle/>
          <a:p>
            <a:r>
              <a:rPr lang="de-DE" dirty="0"/>
              <a:t>[1] </a:t>
            </a:r>
            <a:r>
              <a:rPr lang="de-DE" dirty="0">
                <a:hlinkClick r:id="rId2"/>
              </a:rPr>
              <a:t>https://en.wikipedia.org/wiki/IMRAD</a:t>
            </a:r>
            <a:r>
              <a:rPr lang="de-DE" dirty="0"/>
              <a:t> </a:t>
            </a:r>
          </a:p>
        </p:txBody>
      </p:sp>
    </p:spTree>
    <p:extLst>
      <p:ext uri="{BB962C8B-B14F-4D97-AF65-F5344CB8AC3E}">
        <p14:creationId xmlns:p14="http://schemas.microsoft.com/office/powerpoint/2010/main" val="376228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6B753-557F-B38C-2433-4A0CCA541FCC}"/>
              </a:ext>
            </a:extLst>
          </p:cNvPr>
          <p:cNvSpPr>
            <a:spLocks noGrp="1"/>
          </p:cNvSpPr>
          <p:nvPr>
            <p:ph type="title"/>
          </p:nvPr>
        </p:nvSpPr>
        <p:spPr/>
        <p:txBody>
          <a:bodyPr/>
          <a:lstStyle/>
          <a:p>
            <a:r>
              <a:rPr lang="de-DE" dirty="0"/>
              <a:t>The Paper </a:t>
            </a:r>
            <a:r>
              <a:rPr lang="de-DE" dirty="0" err="1"/>
              <a:t>as</a:t>
            </a:r>
            <a:r>
              <a:rPr lang="de-DE" dirty="0"/>
              <a:t> an </a:t>
            </a:r>
            <a:r>
              <a:rPr lang="de-DE" dirty="0" err="1"/>
              <a:t>Hourglass</a:t>
            </a:r>
            <a:endParaRPr lang="de-DE" dirty="0"/>
          </a:p>
        </p:txBody>
      </p:sp>
      <p:sp>
        <p:nvSpPr>
          <p:cNvPr id="3" name="Fußzeilenplatzhalter 2">
            <a:extLst>
              <a:ext uri="{FF2B5EF4-FFF2-40B4-BE49-F238E27FC236}">
                <a16:creationId xmlns:a16="http://schemas.microsoft.com/office/drawing/2014/main" id="{3B5E98F6-E6E0-4AFB-BAE9-0C9D672AFF8B}"/>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7459DDF-5D5C-5C77-4B1D-3A214BB45CC2}"/>
              </a:ext>
            </a:extLst>
          </p:cNvPr>
          <p:cNvSpPr>
            <a:spLocks noGrp="1"/>
          </p:cNvSpPr>
          <p:nvPr>
            <p:ph type="sldNum" sz="quarter" idx="33"/>
          </p:nvPr>
        </p:nvSpPr>
        <p:spPr/>
        <p:txBody>
          <a:bodyPr/>
          <a:lstStyle/>
          <a:p>
            <a:fld id="{BA24374A-C3A8-471A-8837-3FC31668ABE5}" type="slidenum">
              <a:rPr lang="de-DE" smtClean="0"/>
              <a:pPr/>
              <a:t>14</a:t>
            </a:fld>
            <a:endParaRPr lang="de-DE" dirty="0"/>
          </a:p>
        </p:txBody>
      </p:sp>
      <p:sp>
        <p:nvSpPr>
          <p:cNvPr id="104" name="Textplatzhalter 103">
            <a:extLst>
              <a:ext uri="{FF2B5EF4-FFF2-40B4-BE49-F238E27FC236}">
                <a16:creationId xmlns:a16="http://schemas.microsoft.com/office/drawing/2014/main" id="{EC09974B-8B92-481D-D0A6-DF6F5169673D}"/>
              </a:ext>
            </a:extLst>
          </p:cNvPr>
          <p:cNvSpPr>
            <a:spLocks noGrp="1"/>
          </p:cNvSpPr>
          <p:nvPr>
            <p:ph type="body" sz="quarter" idx="21"/>
          </p:nvPr>
        </p:nvSpPr>
        <p:spPr/>
        <p:txBody>
          <a:bodyPr/>
          <a:lstStyle/>
          <a:p>
            <a:r>
              <a:rPr lang="en-US" sz="1400" dirty="0"/>
              <a:t>How to Read a Paper</a:t>
            </a:r>
            <a:endParaRPr lang="de-DE" dirty="0"/>
          </a:p>
        </p:txBody>
      </p:sp>
      <p:sp>
        <p:nvSpPr>
          <p:cNvPr id="105" name="Textplatzhalter 104">
            <a:extLst>
              <a:ext uri="{FF2B5EF4-FFF2-40B4-BE49-F238E27FC236}">
                <a16:creationId xmlns:a16="http://schemas.microsoft.com/office/drawing/2014/main" id="{0D774E26-D567-7689-D2AE-92119AC2F7B2}"/>
              </a:ext>
            </a:extLst>
          </p:cNvPr>
          <p:cNvSpPr>
            <a:spLocks noGrp="1"/>
          </p:cNvSpPr>
          <p:nvPr>
            <p:ph type="body" sz="quarter" idx="34"/>
          </p:nvPr>
        </p:nvSpPr>
        <p:spPr>
          <a:xfrm>
            <a:off x="695325" y="1449388"/>
            <a:ext cx="3084195" cy="4679950"/>
          </a:xfrm>
        </p:spPr>
        <p:txBody>
          <a:bodyPr>
            <a:normAutofit fontScale="70000" lnSpcReduction="20000"/>
          </a:bodyPr>
          <a:lstStyle/>
          <a:p>
            <a:r>
              <a:rPr lang="en-US" b="1" dirty="0"/>
              <a:t>ABSTRACT</a:t>
            </a:r>
          </a:p>
          <a:p>
            <a:r>
              <a:rPr lang="en-US" b="1" dirty="0"/>
              <a:t>INTRODUCTION</a:t>
            </a:r>
          </a:p>
          <a:p>
            <a:pPr lvl="1"/>
            <a:r>
              <a:rPr lang="en-US" dirty="0"/>
              <a:t>Motivation &amp; Problem Statement</a:t>
            </a:r>
          </a:p>
          <a:p>
            <a:pPr lvl="1"/>
            <a:r>
              <a:rPr lang="en-US" dirty="0"/>
              <a:t>Theoretical Background</a:t>
            </a:r>
          </a:p>
          <a:p>
            <a:pPr lvl="1"/>
            <a:r>
              <a:rPr lang="en-US" dirty="0"/>
              <a:t>Research Question</a:t>
            </a:r>
          </a:p>
          <a:p>
            <a:pPr lvl="1"/>
            <a:r>
              <a:rPr lang="en-US" dirty="0"/>
              <a:t>Hypothesis</a:t>
            </a:r>
          </a:p>
          <a:p>
            <a:r>
              <a:rPr lang="en-US" b="1" dirty="0"/>
              <a:t>RELATED WORK</a:t>
            </a:r>
          </a:p>
          <a:p>
            <a:r>
              <a:rPr lang="en-US" b="1" dirty="0"/>
              <a:t>METHOD</a:t>
            </a:r>
          </a:p>
          <a:p>
            <a:pPr lvl="1"/>
            <a:r>
              <a:rPr lang="en-US" dirty="0"/>
              <a:t>Study Design</a:t>
            </a:r>
          </a:p>
          <a:p>
            <a:pPr lvl="1"/>
            <a:r>
              <a:rPr lang="en-US" dirty="0"/>
              <a:t>Independent Variables</a:t>
            </a:r>
          </a:p>
          <a:p>
            <a:pPr lvl="1"/>
            <a:r>
              <a:rPr lang="en-US" dirty="0"/>
              <a:t>Dependent Variables</a:t>
            </a:r>
          </a:p>
          <a:p>
            <a:pPr lvl="1"/>
            <a:r>
              <a:rPr lang="en-US" dirty="0"/>
              <a:t>Apparatus</a:t>
            </a:r>
          </a:p>
          <a:p>
            <a:pPr lvl="1"/>
            <a:r>
              <a:rPr lang="en-US" dirty="0"/>
              <a:t>Tasks</a:t>
            </a:r>
          </a:p>
          <a:p>
            <a:pPr lvl="1"/>
            <a:r>
              <a:rPr lang="en-US" dirty="0"/>
              <a:t>Procedure</a:t>
            </a:r>
          </a:p>
          <a:p>
            <a:pPr lvl="1"/>
            <a:r>
              <a:rPr lang="en-US" dirty="0"/>
              <a:t>Participants</a:t>
            </a:r>
          </a:p>
          <a:p>
            <a:endParaRPr lang="de-DE" dirty="0"/>
          </a:p>
        </p:txBody>
      </p:sp>
      <p:grpSp>
        <p:nvGrpSpPr>
          <p:cNvPr id="91" name="Gruppieren 90">
            <a:extLst>
              <a:ext uri="{FF2B5EF4-FFF2-40B4-BE49-F238E27FC236}">
                <a16:creationId xmlns:a16="http://schemas.microsoft.com/office/drawing/2014/main" id="{9D475CCB-087E-48F1-8785-BB177417617C}"/>
              </a:ext>
            </a:extLst>
          </p:cNvPr>
          <p:cNvGrpSpPr/>
          <p:nvPr/>
        </p:nvGrpSpPr>
        <p:grpSpPr>
          <a:xfrm>
            <a:off x="9235322" y="209937"/>
            <a:ext cx="1195782" cy="861126"/>
            <a:chOff x="4238686" y="2290685"/>
            <a:chExt cx="2686594" cy="3163528"/>
          </a:xfrm>
        </p:grpSpPr>
        <p:sp>
          <p:nvSpPr>
            <p:cNvPr id="79" name="Trapezoid 78">
              <a:extLst>
                <a:ext uri="{FF2B5EF4-FFF2-40B4-BE49-F238E27FC236}">
                  <a16:creationId xmlns:a16="http://schemas.microsoft.com/office/drawing/2014/main" id="{FB6FA5CE-2D6A-E397-3346-00B0A1112278}"/>
                </a:ext>
              </a:extLst>
            </p:cNvPr>
            <p:cNvSpPr/>
            <p:nvPr/>
          </p:nvSpPr>
          <p:spPr>
            <a:xfrm>
              <a:off x="4245006" y="4930853"/>
              <a:ext cx="2680274" cy="523360"/>
            </a:xfrm>
            <a:prstGeom prst="trapezoid">
              <a:avLst>
                <a:gd name="adj" fmla="val 2552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0" name="Trapezoid 79">
              <a:extLst>
                <a:ext uri="{FF2B5EF4-FFF2-40B4-BE49-F238E27FC236}">
                  <a16:creationId xmlns:a16="http://schemas.microsoft.com/office/drawing/2014/main" id="{65CDFFBD-0A06-FE49-8185-1CBD850C0B8A}"/>
                </a:ext>
              </a:extLst>
            </p:cNvPr>
            <p:cNvSpPr/>
            <p:nvPr/>
          </p:nvSpPr>
          <p:spPr>
            <a:xfrm>
              <a:off x="4382166" y="4402312"/>
              <a:ext cx="2405952" cy="529477"/>
            </a:xfrm>
            <a:prstGeom prst="trapezoid">
              <a:avLst>
                <a:gd name="adj" fmla="val 7904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1" name="Trapezoid 80">
              <a:extLst>
                <a:ext uri="{FF2B5EF4-FFF2-40B4-BE49-F238E27FC236}">
                  <a16:creationId xmlns:a16="http://schemas.microsoft.com/office/drawing/2014/main" id="{71A75F53-BCB7-7906-9A0E-44692AABD758}"/>
                </a:ext>
              </a:extLst>
            </p:cNvPr>
            <p:cNvSpPr/>
            <p:nvPr/>
          </p:nvSpPr>
          <p:spPr>
            <a:xfrm>
              <a:off x="4800601" y="3874792"/>
              <a:ext cx="1569082" cy="534568"/>
            </a:xfrm>
            <a:prstGeom prst="trapezoid">
              <a:avLst>
                <a:gd name="adj" fmla="val 3788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2" name="Trapezoid 81">
              <a:extLst>
                <a:ext uri="{FF2B5EF4-FFF2-40B4-BE49-F238E27FC236}">
                  <a16:creationId xmlns:a16="http://schemas.microsoft.com/office/drawing/2014/main" id="{A6EFD834-CF0C-111A-B795-2B7697876472}"/>
                </a:ext>
              </a:extLst>
            </p:cNvPr>
            <p:cNvSpPr/>
            <p:nvPr/>
          </p:nvSpPr>
          <p:spPr>
            <a:xfrm rot="10800000">
              <a:off x="4238686" y="2294382"/>
              <a:ext cx="2680274" cy="523362"/>
            </a:xfrm>
            <a:prstGeom prst="trapezoid">
              <a:avLst>
                <a:gd name="adj" fmla="val 24069"/>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3" name="Trapezoid 82">
              <a:extLst>
                <a:ext uri="{FF2B5EF4-FFF2-40B4-BE49-F238E27FC236}">
                  <a16:creationId xmlns:a16="http://schemas.microsoft.com/office/drawing/2014/main" id="{83A2C72B-B79B-F4AF-1926-CB0601C6C5A3}"/>
                </a:ext>
              </a:extLst>
            </p:cNvPr>
            <p:cNvSpPr/>
            <p:nvPr/>
          </p:nvSpPr>
          <p:spPr>
            <a:xfrm rot="10800000">
              <a:off x="4375848" y="2822889"/>
              <a:ext cx="2405952" cy="529477"/>
            </a:xfrm>
            <a:prstGeom prst="trapezoid">
              <a:avLst>
                <a:gd name="adj" fmla="val 77601"/>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4" name="Trapezoid 83">
              <a:extLst>
                <a:ext uri="{FF2B5EF4-FFF2-40B4-BE49-F238E27FC236}">
                  <a16:creationId xmlns:a16="http://schemas.microsoft.com/office/drawing/2014/main" id="{BCA11A45-174E-CA9C-74FA-A52519184250}"/>
                </a:ext>
              </a:extLst>
            </p:cNvPr>
            <p:cNvSpPr/>
            <p:nvPr/>
          </p:nvSpPr>
          <p:spPr>
            <a:xfrm rot="10800000">
              <a:off x="4794948" y="3345319"/>
              <a:ext cx="1567752" cy="534568"/>
            </a:xfrm>
            <a:prstGeom prst="trapezoid">
              <a:avLst>
                <a:gd name="adj" fmla="val 3788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100" dirty="0"/>
            </a:p>
          </p:txBody>
        </p:sp>
        <p:sp>
          <p:nvSpPr>
            <p:cNvPr id="85" name="Textfeld 84">
              <a:extLst>
                <a:ext uri="{FF2B5EF4-FFF2-40B4-BE49-F238E27FC236}">
                  <a16:creationId xmlns:a16="http://schemas.microsoft.com/office/drawing/2014/main" id="{A269C2D9-77B6-2F28-F9E0-71070B6A25B3}"/>
                </a:ext>
              </a:extLst>
            </p:cNvPr>
            <p:cNvSpPr txBox="1"/>
            <p:nvPr/>
          </p:nvSpPr>
          <p:spPr>
            <a:xfrm>
              <a:off x="4986378" y="2290685"/>
              <a:ext cx="1184894" cy="452274"/>
            </a:xfrm>
            <a:prstGeom prst="rect">
              <a:avLst/>
            </a:prstGeom>
            <a:noFill/>
            <a:ln>
              <a:noFill/>
            </a:ln>
          </p:spPr>
          <p:txBody>
            <a:bodyPr wrap="none" lIns="0" tIns="0" rIns="0" bIns="0" rtlCol="0">
              <a:spAutoFit/>
            </a:bodyPr>
            <a:lstStyle/>
            <a:p>
              <a:pPr algn="ctr"/>
              <a:r>
                <a:rPr lang="de-DE" sz="800" b="1" dirty="0"/>
                <a:t>ABSTRACT</a:t>
              </a:r>
            </a:p>
          </p:txBody>
        </p:sp>
        <p:sp>
          <p:nvSpPr>
            <p:cNvPr id="86" name="Textfeld 85">
              <a:extLst>
                <a:ext uri="{FF2B5EF4-FFF2-40B4-BE49-F238E27FC236}">
                  <a16:creationId xmlns:a16="http://schemas.microsoft.com/office/drawing/2014/main" id="{43C8A5D0-A368-FA81-48D1-C261540E7174}"/>
                </a:ext>
              </a:extLst>
            </p:cNvPr>
            <p:cNvSpPr txBox="1"/>
            <p:nvPr/>
          </p:nvSpPr>
          <p:spPr>
            <a:xfrm>
              <a:off x="4283722" y="2815886"/>
              <a:ext cx="2590200" cy="452274"/>
            </a:xfrm>
            <a:prstGeom prst="rect">
              <a:avLst/>
            </a:prstGeom>
            <a:noFill/>
            <a:ln>
              <a:noFill/>
            </a:ln>
          </p:spPr>
          <p:txBody>
            <a:bodyPr wrap="square" lIns="0" tIns="0" rIns="0" bIns="0" rtlCol="0">
              <a:spAutoFit/>
            </a:bodyPr>
            <a:lstStyle/>
            <a:p>
              <a:pPr algn="ctr"/>
              <a:r>
                <a:rPr lang="de-DE" sz="800" dirty="0"/>
                <a:t>Problem</a:t>
              </a:r>
            </a:p>
          </p:txBody>
        </p:sp>
        <p:sp>
          <p:nvSpPr>
            <p:cNvPr id="87" name="Textfeld 86">
              <a:extLst>
                <a:ext uri="{FF2B5EF4-FFF2-40B4-BE49-F238E27FC236}">
                  <a16:creationId xmlns:a16="http://schemas.microsoft.com/office/drawing/2014/main" id="{E4165A07-9D25-F620-E549-8075360F8738}"/>
                </a:ext>
              </a:extLst>
            </p:cNvPr>
            <p:cNvSpPr txBox="1"/>
            <p:nvPr/>
          </p:nvSpPr>
          <p:spPr>
            <a:xfrm>
              <a:off x="5184454" y="3358192"/>
              <a:ext cx="788729" cy="452274"/>
            </a:xfrm>
            <a:prstGeom prst="rect">
              <a:avLst/>
            </a:prstGeom>
            <a:noFill/>
            <a:ln>
              <a:noFill/>
            </a:ln>
          </p:spPr>
          <p:txBody>
            <a:bodyPr wrap="none" lIns="0" tIns="0" rIns="0" bIns="0" rtlCol="0">
              <a:spAutoFit/>
            </a:bodyPr>
            <a:lstStyle/>
            <a:p>
              <a:pPr algn="ctr"/>
              <a:r>
                <a:rPr lang="de-DE" sz="800" dirty="0"/>
                <a:t>Method</a:t>
              </a:r>
            </a:p>
          </p:txBody>
        </p:sp>
        <p:sp>
          <p:nvSpPr>
            <p:cNvPr id="88" name="Textfeld 87">
              <a:extLst>
                <a:ext uri="{FF2B5EF4-FFF2-40B4-BE49-F238E27FC236}">
                  <a16:creationId xmlns:a16="http://schemas.microsoft.com/office/drawing/2014/main" id="{FC08F02D-B11F-6B7A-1E3B-C391BAD959BA}"/>
                </a:ext>
              </a:extLst>
            </p:cNvPr>
            <p:cNvSpPr txBox="1"/>
            <p:nvPr/>
          </p:nvSpPr>
          <p:spPr>
            <a:xfrm>
              <a:off x="5183380" y="3870807"/>
              <a:ext cx="759917" cy="452274"/>
            </a:xfrm>
            <a:prstGeom prst="rect">
              <a:avLst/>
            </a:prstGeom>
            <a:noFill/>
            <a:ln>
              <a:noFill/>
            </a:ln>
          </p:spPr>
          <p:txBody>
            <a:bodyPr wrap="none" lIns="0" tIns="0" rIns="0" bIns="0" rtlCol="0">
              <a:spAutoFit/>
            </a:bodyPr>
            <a:lstStyle/>
            <a:p>
              <a:pPr algn="ctr"/>
              <a:r>
                <a:rPr lang="de-DE" sz="800" dirty="0" err="1"/>
                <a:t>Results</a:t>
              </a:r>
              <a:endParaRPr lang="de-DE" sz="800" dirty="0"/>
            </a:p>
          </p:txBody>
        </p:sp>
        <p:sp>
          <p:nvSpPr>
            <p:cNvPr id="89" name="Textfeld 88">
              <a:extLst>
                <a:ext uri="{FF2B5EF4-FFF2-40B4-BE49-F238E27FC236}">
                  <a16:creationId xmlns:a16="http://schemas.microsoft.com/office/drawing/2014/main" id="{7576EAE7-B627-86BE-9CE8-24586EF0A0A8}"/>
                </a:ext>
              </a:extLst>
            </p:cNvPr>
            <p:cNvSpPr txBox="1"/>
            <p:nvPr/>
          </p:nvSpPr>
          <p:spPr>
            <a:xfrm>
              <a:off x="5139834" y="4399682"/>
              <a:ext cx="871566" cy="452274"/>
            </a:xfrm>
            <a:prstGeom prst="rect">
              <a:avLst/>
            </a:prstGeom>
            <a:noFill/>
            <a:ln>
              <a:noFill/>
            </a:ln>
          </p:spPr>
          <p:txBody>
            <a:bodyPr wrap="none" lIns="0" tIns="0" rIns="0" bIns="0" rtlCol="0">
              <a:spAutoFit/>
            </a:bodyPr>
            <a:lstStyle/>
            <a:p>
              <a:pPr algn="ctr"/>
              <a:r>
                <a:rPr lang="de-DE" sz="800" dirty="0" err="1"/>
                <a:t>Findings</a:t>
              </a:r>
              <a:endParaRPr lang="de-DE" sz="800" dirty="0"/>
            </a:p>
          </p:txBody>
        </p:sp>
        <p:sp>
          <p:nvSpPr>
            <p:cNvPr id="90" name="Textfeld 89">
              <a:extLst>
                <a:ext uri="{FF2B5EF4-FFF2-40B4-BE49-F238E27FC236}">
                  <a16:creationId xmlns:a16="http://schemas.microsoft.com/office/drawing/2014/main" id="{4EE6D8EF-6DDE-7DA4-74E8-53CE7DB60C9F}"/>
                </a:ext>
              </a:extLst>
            </p:cNvPr>
            <p:cNvSpPr txBox="1"/>
            <p:nvPr/>
          </p:nvSpPr>
          <p:spPr>
            <a:xfrm>
              <a:off x="4643604" y="4922844"/>
              <a:ext cx="1897996" cy="452274"/>
            </a:xfrm>
            <a:prstGeom prst="rect">
              <a:avLst/>
            </a:prstGeom>
            <a:noFill/>
            <a:ln>
              <a:noFill/>
            </a:ln>
          </p:spPr>
          <p:txBody>
            <a:bodyPr wrap="none" lIns="0" tIns="0" rIns="0" bIns="0" rtlCol="0">
              <a:spAutoFit/>
            </a:bodyPr>
            <a:lstStyle/>
            <a:p>
              <a:pPr algn="ctr"/>
              <a:r>
                <a:rPr lang="de-DE" sz="800" dirty="0"/>
                <a:t>Basic </a:t>
              </a:r>
              <a:r>
                <a:rPr lang="de-DE" sz="800" dirty="0" err="1"/>
                <a:t>Conclusions</a:t>
              </a:r>
              <a:endParaRPr lang="de-DE" sz="800" dirty="0"/>
            </a:p>
          </p:txBody>
        </p:sp>
      </p:grpSp>
      <p:sp>
        <p:nvSpPr>
          <p:cNvPr id="62" name="Trapezoid 61">
            <a:extLst>
              <a:ext uri="{FF2B5EF4-FFF2-40B4-BE49-F238E27FC236}">
                <a16:creationId xmlns:a16="http://schemas.microsoft.com/office/drawing/2014/main" id="{A963DE65-3443-705F-5B4F-B00B8100786B}"/>
              </a:ext>
            </a:extLst>
          </p:cNvPr>
          <p:cNvSpPr/>
          <p:nvPr/>
        </p:nvSpPr>
        <p:spPr>
          <a:xfrm>
            <a:off x="8286527" y="5241040"/>
            <a:ext cx="3102828" cy="279188"/>
          </a:xfrm>
          <a:prstGeom prst="trapezoid">
            <a:avLst>
              <a:gd name="adj" fmla="val 1387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63" name="Trapezoid 62">
            <a:extLst>
              <a:ext uri="{FF2B5EF4-FFF2-40B4-BE49-F238E27FC236}">
                <a16:creationId xmlns:a16="http://schemas.microsoft.com/office/drawing/2014/main" id="{BDE3382F-6628-901D-65CE-81E7BE137E5C}"/>
              </a:ext>
            </a:extLst>
          </p:cNvPr>
          <p:cNvSpPr/>
          <p:nvPr/>
        </p:nvSpPr>
        <p:spPr>
          <a:xfrm>
            <a:off x="8329702" y="4965914"/>
            <a:ext cx="3016478" cy="273897"/>
          </a:xfrm>
          <a:prstGeom prst="trapezoid">
            <a:avLst>
              <a:gd name="adj" fmla="val 57128"/>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64" name="Trapezoid 63">
            <a:extLst>
              <a:ext uri="{FF2B5EF4-FFF2-40B4-BE49-F238E27FC236}">
                <a16:creationId xmlns:a16="http://schemas.microsoft.com/office/drawing/2014/main" id="{B20CCE39-3984-FC2C-EA1F-52EB0BB3C052}"/>
              </a:ext>
            </a:extLst>
          </p:cNvPr>
          <p:cNvSpPr/>
          <p:nvPr/>
        </p:nvSpPr>
        <p:spPr>
          <a:xfrm>
            <a:off x="8497342" y="4708959"/>
            <a:ext cx="2681198" cy="256956"/>
          </a:xfrm>
          <a:prstGeom prst="trapezoid">
            <a:avLst>
              <a:gd name="adj" fmla="val 8981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65" name="Trapezoid 64">
            <a:extLst>
              <a:ext uri="{FF2B5EF4-FFF2-40B4-BE49-F238E27FC236}">
                <a16:creationId xmlns:a16="http://schemas.microsoft.com/office/drawing/2014/main" id="{2A4AA2E5-D87F-19E6-A15F-BB3659723440}"/>
              </a:ext>
            </a:extLst>
          </p:cNvPr>
          <p:cNvSpPr/>
          <p:nvPr/>
        </p:nvSpPr>
        <p:spPr>
          <a:xfrm>
            <a:off x="8748802" y="4452003"/>
            <a:ext cx="2178278" cy="256956"/>
          </a:xfrm>
          <a:prstGeom prst="trapezoid">
            <a:avLst>
              <a:gd name="adj" fmla="val 125561"/>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66" name="Trapezoid 65">
            <a:extLst>
              <a:ext uri="{FF2B5EF4-FFF2-40B4-BE49-F238E27FC236}">
                <a16:creationId xmlns:a16="http://schemas.microsoft.com/office/drawing/2014/main" id="{7380F8AF-8CA7-BC49-A43D-4D74AF7C84B7}"/>
              </a:ext>
            </a:extLst>
          </p:cNvPr>
          <p:cNvSpPr/>
          <p:nvPr/>
        </p:nvSpPr>
        <p:spPr>
          <a:xfrm>
            <a:off x="9106943" y="3956128"/>
            <a:ext cx="1461996" cy="495877"/>
          </a:xfrm>
          <a:prstGeom prst="trapezoid">
            <a:avLst>
              <a:gd name="adj" fmla="val 445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67" name="Trapezoid 66">
            <a:extLst>
              <a:ext uri="{FF2B5EF4-FFF2-40B4-BE49-F238E27FC236}">
                <a16:creationId xmlns:a16="http://schemas.microsoft.com/office/drawing/2014/main" id="{FD9FA6D5-2919-7FC7-49EC-EE8CA3FF0CDB}"/>
              </a:ext>
            </a:extLst>
          </p:cNvPr>
          <p:cNvSpPr/>
          <p:nvPr/>
        </p:nvSpPr>
        <p:spPr>
          <a:xfrm>
            <a:off x="9331086" y="3462084"/>
            <a:ext cx="1013711" cy="500645"/>
          </a:xfrm>
          <a:prstGeom prst="trapezoid">
            <a:avLst>
              <a:gd name="adj" fmla="val 13651"/>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9" name="Trapezoid 18">
            <a:extLst>
              <a:ext uri="{FF2B5EF4-FFF2-40B4-BE49-F238E27FC236}">
                <a16:creationId xmlns:a16="http://schemas.microsoft.com/office/drawing/2014/main" id="{5B53E508-AEB6-7D01-CA3E-065734FFAE51}"/>
              </a:ext>
            </a:extLst>
          </p:cNvPr>
          <p:cNvSpPr/>
          <p:nvPr/>
        </p:nvSpPr>
        <p:spPr>
          <a:xfrm rot="10800000">
            <a:off x="8286527" y="1408712"/>
            <a:ext cx="3102828" cy="279188"/>
          </a:xfrm>
          <a:prstGeom prst="trapezoid">
            <a:avLst>
              <a:gd name="adj" fmla="val 1387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20" name="Trapezoid 19">
            <a:extLst>
              <a:ext uri="{FF2B5EF4-FFF2-40B4-BE49-F238E27FC236}">
                <a16:creationId xmlns:a16="http://schemas.microsoft.com/office/drawing/2014/main" id="{419DF68A-8D61-69C3-CA54-DDEB5B1B062B}"/>
              </a:ext>
            </a:extLst>
          </p:cNvPr>
          <p:cNvSpPr/>
          <p:nvPr/>
        </p:nvSpPr>
        <p:spPr>
          <a:xfrm rot="10800000">
            <a:off x="8329702" y="1689128"/>
            <a:ext cx="3016478" cy="273897"/>
          </a:xfrm>
          <a:prstGeom prst="trapezoid">
            <a:avLst>
              <a:gd name="adj" fmla="val 57128"/>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21" name="Trapezoid 20">
            <a:extLst>
              <a:ext uri="{FF2B5EF4-FFF2-40B4-BE49-F238E27FC236}">
                <a16:creationId xmlns:a16="http://schemas.microsoft.com/office/drawing/2014/main" id="{27646CFB-93A4-33BC-6F2F-A90F7A7B89EB}"/>
              </a:ext>
            </a:extLst>
          </p:cNvPr>
          <p:cNvSpPr/>
          <p:nvPr/>
        </p:nvSpPr>
        <p:spPr>
          <a:xfrm rot="10800000">
            <a:off x="8497342" y="1963025"/>
            <a:ext cx="2681198" cy="256956"/>
          </a:xfrm>
          <a:prstGeom prst="trapezoid">
            <a:avLst>
              <a:gd name="adj" fmla="val 8981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22" name="Trapezoid 21">
            <a:extLst>
              <a:ext uri="{FF2B5EF4-FFF2-40B4-BE49-F238E27FC236}">
                <a16:creationId xmlns:a16="http://schemas.microsoft.com/office/drawing/2014/main" id="{10C6B8D6-338A-04F2-2308-C4F20E4F998C}"/>
              </a:ext>
            </a:extLst>
          </p:cNvPr>
          <p:cNvSpPr/>
          <p:nvPr/>
        </p:nvSpPr>
        <p:spPr>
          <a:xfrm rot="10800000">
            <a:off x="8748802" y="2219981"/>
            <a:ext cx="2178278" cy="256956"/>
          </a:xfrm>
          <a:prstGeom prst="trapezoid">
            <a:avLst>
              <a:gd name="adj" fmla="val 125561"/>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28" name="Trapezoid 27">
            <a:extLst>
              <a:ext uri="{FF2B5EF4-FFF2-40B4-BE49-F238E27FC236}">
                <a16:creationId xmlns:a16="http://schemas.microsoft.com/office/drawing/2014/main" id="{A1D98F3F-AFE1-3754-2DB9-323EE0E0F81C}"/>
              </a:ext>
            </a:extLst>
          </p:cNvPr>
          <p:cNvSpPr/>
          <p:nvPr/>
        </p:nvSpPr>
        <p:spPr>
          <a:xfrm rot="10800000">
            <a:off x="9106943" y="2476934"/>
            <a:ext cx="1461996" cy="495877"/>
          </a:xfrm>
          <a:prstGeom prst="trapezoid">
            <a:avLst>
              <a:gd name="adj" fmla="val 445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29" name="Trapezoid 28">
            <a:extLst>
              <a:ext uri="{FF2B5EF4-FFF2-40B4-BE49-F238E27FC236}">
                <a16:creationId xmlns:a16="http://schemas.microsoft.com/office/drawing/2014/main" id="{7B42ECA4-51F5-6243-C9FB-A8CFFDF6FCDD}"/>
              </a:ext>
            </a:extLst>
          </p:cNvPr>
          <p:cNvSpPr/>
          <p:nvPr/>
        </p:nvSpPr>
        <p:spPr>
          <a:xfrm rot="10800000">
            <a:off x="9331086" y="2966210"/>
            <a:ext cx="1013711" cy="500645"/>
          </a:xfrm>
          <a:prstGeom prst="trapezoid">
            <a:avLst>
              <a:gd name="adj" fmla="val 13651"/>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37" name="Rechteck 36">
            <a:extLst>
              <a:ext uri="{FF2B5EF4-FFF2-40B4-BE49-F238E27FC236}">
                <a16:creationId xmlns:a16="http://schemas.microsoft.com/office/drawing/2014/main" id="{336D3448-11AA-10AD-6B5E-5045ED83D384}"/>
              </a:ext>
            </a:extLst>
          </p:cNvPr>
          <p:cNvSpPr/>
          <p:nvPr/>
        </p:nvSpPr>
        <p:spPr>
          <a:xfrm>
            <a:off x="8179209" y="5512895"/>
            <a:ext cx="3317464" cy="31687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53F1AD3E-9818-4C07-E7CC-F1D1F9D51280}"/>
              </a:ext>
            </a:extLst>
          </p:cNvPr>
          <p:cNvSpPr txBox="1"/>
          <p:nvPr/>
        </p:nvSpPr>
        <p:spPr>
          <a:xfrm>
            <a:off x="9242265" y="1435549"/>
            <a:ext cx="1191352" cy="245009"/>
          </a:xfrm>
          <a:prstGeom prst="rect">
            <a:avLst/>
          </a:prstGeom>
          <a:noFill/>
        </p:spPr>
        <p:txBody>
          <a:bodyPr wrap="none" rtlCol="0">
            <a:spAutoFit/>
          </a:bodyPr>
          <a:lstStyle/>
          <a:p>
            <a:pPr algn="ctr"/>
            <a:r>
              <a:rPr lang="de-DE" sz="1100" b="1" dirty="0">
                <a:solidFill>
                  <a:schemeClr val="bg1"/>
                </a:solidFill>
              </a:rPr>
              <a:t>INTRODUCTION</a:t>
            </a:r>
          </a:p>
        </p:txBody>
      </p:sp>
      <p:sp>
        <p:nvSpPr>
          <p:cNvPr id="58" name="Textfeld 57">
            <a:extLst>
              <a:ext uri="{FF2B5EF4-FFF2-40B4-BE49-F238E27FC236}">
                <a16:creationId xmlns:a16="http://schemas.microsoft.com/office/drawing/2014/main" id="{7E7D621D-8B3F-B32F-7CCA-F8C2F6C3737F}"/>
              </a:ext>
            </a:extLst>
          </p:cNvPr>
          <p:cNvSpPr txBox="1"/>
          <p:nvPr/>
        </p:nvSpPr>
        <p:spPr>
          <a:xfrm>
            <a:off x="9445847" y="2532118"/>
            <a:ext cx="784189" cy="403544"/>
          </a:xfrm>
          <a:prstGeom prst="rect">
            <a:avLst/>
          </a:prstGeom>
          <a:noFill/>
        </p:spPr>
        <p:txBody>
          <a:bodyPr wrap="none" rtlCol="0">
            <a:spAutoFit/>
          </a:bodyPr>
          <a:lstStyle/>
          <a:p>
            <a:pPr algn="ctr"/>
            <a:r>
              <a:rPr lang="de-DE" sz="1100" b="1" dirty="0">
                <a:solidFill>
                  <a:schemeClr val="bg1"/>
                </a:solidFill>
              </a:rPr>
              <a:t>RELATED</a:t>
            </a:r>
            <a:br>
              <a:rPr lang="de-DE" sz="1100" b="1" dirty="0">
                <a:solidFill>
                  <a:schemeClr val="bg1"/>
                </a:solidFill>
              </a:rPr>
            </a:br>
            <a:r>
              <a:rPr lang="de-DE" sz="1100" b="1" dirty="0">
                <a:solidFill>
                  <a:schemeClr val="bg1"/>
                </a:solidFill>
              </a:rPr>
              <a:t>WORK</a:t>
            </a:r>
          </a:p>
        </p:txBody>
      </p:sp>
      <p:sp>
        <p:nvSpPr>
          <p:cNvPr id="59" name="Textfeld 58">
            <a:extLst>
              <a:ext uri="{FF2B5EF4-FFF2-40B4-BE49-F238E27FC236}">
                <a16:creationId xmlns:a16="http://schemas.microsoft.com/office/drawing/2014/main" id="{B589B565-33E3-C02A-85FF-1D0270B9F600}"/>
              </a:ext>
            </a:extLst>
          </p:cNvPr>
          <p:cNvSpPr txBox="1"/>
          <p:nvPr/>
        </p:nvSpPr>
        <p:spPr>
          <a:xfrm>
            <a:off x="9455464" y="3088577"/>
            <a:ext cx="764954" cy="245009"/>
          </a:xfrm>
          <a:prstGeom prst="rect">
            <a:avLst/>
          </a:prstGeom>
          <a:noFill/>
        </p:spPr>
        <p:txBody>
          <a:bodyPr wrap="none" rtlCol="0">
            <a:spAutoFit/>
          </a:bodyPr>
          <a:lstStyle/>
          <a:p>
            <a:pPr algn="ctr"/>
            <a:r>
              <a:rPr lang="de-DE" sz="1100" b="1" dirty="0">
                <a:solidFill>
                  <a:schemeClr val="bg1"/>
                </a:solidFill>
              </a:rPr>
              <a:t>METHOD</a:t>
            </a:r>
          </a:p>
        </p:txBody>
      </p:sp>
      <p:sp>
        <p:nvSpPr>
          <p:cNvPr id="60" name="Textfeld 59">
            <a:extLst>
              <a:ext uri="{FF2B5EF4-FFF2-40B4-BE49-F238E27FC236}">
                <a16:creationId xmlns:a16="http://schemas.microsoft.com/office/drawing/2014/main" id="{2183CD69-9525-75E2-AF98-662C6F36B37D}"/>
              </a:ext>
            </a:extLst>
          </p:cNvPr>
          <p:cNvSpPr txBox="1"/>
          <p:nvPr/>
        </p:nvSpPr>
        <p:spPr>
          <a:xfrm>
            <a:off x="9445847" y="3586863"/>
            <a:ext cx="784189" cy="245009"/>
          </a:xfrm>
          <a:prstGeom prst="rect">
            <a:avLst/>
          </a:prstGeom>
          <a:noFill/>
        </p:spPr>
        <p:txBody>
          <a:bodyPr wrap="none" rtlCol="0">
            <a:spAutoFit/>
          </a:bodyPr>
          <a:lstStyle/>
          <a:p>
            <a:pPr algn="ctr"/>
            <a:r>
              <a:rPr lang="de-DE" sz="1100" b="1" dirty="0">
                <a:solidFill>
                  <a:schemeClr val="bg1"/>
                </a:solidFill>
              </a:rPr>
              <a:t>RESULTS</a:t>
            </a:r>
          </a:p>
        </p:txBody>
      </p:sp>
      <p:sp>
        <p:nvSpPr>
          <p:cNvPr id="61" name="Textfeld 60">
            <a:extLst>
              <a:ext uri="{FF2B5EF4-FFF2-40B4-BE49-F238E27FC236}">
                <a16:creationId xmlns:a16="http://schemas.microsoft.com/office/drawing/2014/main" id="{BFEED8EE-9D86-40B2-B469-830CCB8A6834}"/>
              </a:ext>
            </a:extLst>
          </p:cNvPr>
          <p:cNvSpPr txBox="1"/>
          <p:nvPr/>
        </p:nvSpPr>
        <p:spPr>
          <a:xfrm>
            <a:off x="9336843" y="4079322"/>
            <a:ext cx="1002197" cy="245009"/>
          </a:xfrm>
          <a:prstGeom prst="rect">
            <a:avLst/>
          </a:prstGeom>
          <a:noFill/>
        </p:spPr>
        <p:txBody>
          <a:bodyPr wrap="none" rtlCol="0">
            <a:spAutoFit/>
          </a:bodyPr>
          <a:lstStyle/>
          <a:p>
            <a:pPr algn="ctr"/>
            <a:r>
              <a:rPr lang="de-DE" sz="1100" b="1" dirty="0">
                <a:solidFill>
                  <a:schemeClr val="bg1"/>
                </a:solidFill>
              </a:rPr>
              <a:t>DISCUSSION</a:t>
            </a:r>
          </a:p>
        </p:txBody>
      </p:sp>
      <p:sp>
        <p:nvSpPr>
          <p:cNvPr id="70" name="Textfeld 69">
            <a:extLst>
              <a:ext uri="{FF2B5EF4-FFF2-40B4-BE49-F238E27FC236}">
                <a16:creationId xmlns:a16="http://schemas.microsoft.com/office/drawing/2014/main" id="{AE684E56-32C3-969D-0563-35C7119235AF}"/>
              </a:ext>
            </a:extLst>
          </p:cNvPr>
          <p:cNvSpPr txBox="1"/>
          <p:nvPr/>
        </p:nvSpPr>
        <p:spPr>
          <a:xfrm>
            <a:off x="9311194" y="5256682"/>
            <a:ext cx="1053495" cy="245009"/>
          </a:xfrm>
          <a:prstGeom prst="rect">
            <a:avLst/>
          </a:prstGeom>
          <a:noFill/>
        </p:spPr>
        <p:txBody>
          <a:bodyPr wrap="none" rtlCol="0">
            <a:spAutoFit/>
          </a:bodyPr>
          <a:lstStyle/>
          <a:p>
            <a:pPr algn="ctr"/>
            <a:r>
              <a:rPr lang="de-DE" sz="1100" b="1" dirty="0">
                <a:solidFill>
                  <a:schemeClr val="bg1"/>
                </a:solidFill>
              </a:rPr>
              <a:t>CONCLUSION</a:t>
            </a:r>
          </a:p>
        </p:txBody>
      </p:sp>
      <p:sp>
        <p:nvSpPr>
          <p:cNvPr id="71" name="Textfeld 70">
            <a:extLst>
              <a:ext uri="{FF2B5EF4-FFF2-40B4-BE49-F238E27FC236}">
                <a16:creationId xmlns:a16="http://schemas.microsoft.com/office/drawing/2014/main" id="{10FCDC03-37BA-FCD6-3B6D-F9C00028F4D8}"/>
              </a:ext>
            </a:extLst>
          </p:cNvPr>
          <p:cNvSpPr txBox="1"/>
          <p:nvPr/>
        </p:nvSpPr>
        <p:spPr>
          <a:xfrm>
            <a:off x="9321614" y="5565607"/>
            <a:ext cx="1032655" cy="245009"/>
          </a:xfrm>
          <a:prstGeom prst="rect">
            <a:avLst/>
          </a:prstGeom>
          <a:noFill/>
        </p:spPr>
        <p:txBody>
          <a:bodyPr wrap="none" rtlCol="0">
            <a:spAutoFit/>
          </a:bodyPr>
          <a:lstStyle/>
          <a:p>
            <a:pPr algn="ctr"/>
            <a:r>
              <a:rPr lang="de-DE" sz="1100" b="1" dirty="0">
                <a:solidFill>
                  <a:schemeClr val="bg1"/>
                </a:solidFill>
              </a:rPr>
              <a:t>REFERENCES</a:t>
            </a:r>
          </a:p>
        </p:txBody>
      </p:sp>
      <p:sp>
        <p:nvSpPr>
          <p:cNvPr id="72" name="Textfeld 71">
            <a:extLst>
              <a:ext uri="{FF2B5EF4-FFF2-40B4-BE49-F238E27FC236}">
                <a16:creationId xmlns:a16="http://schemas.microsoft.com/office/drawing/2014/main" id="{AC1FE2C4-8664-D747-9FE3-1D3E773481AE}"/>
              </a:ext>
            </a:extLst>
          </p:cNvPr>
          <p:cNvSpPr txBox="1"/>
          <p:nvPr/>
        </p:nvSpPr>
        <p:spPr>
          <a:xfrm>
            <a:off x="9139673" y="1699105"/>
            <a:ext cx="1396537" cy="245009"/>
          </a:xfrm>
          <a:prstGeom prst="rect">
            <a:avLst/>
          </a:prstGeom>
          <a:noFill/>
        </p:spPr>
        <p:txBody>
          <a:bodyPr wrap="none" rtlCol="0">
            <a:spAutoFit/>
          </a:bodyPr>
          <a:lstStyle/>
          <a:p>
            <a:pPr algn="ctr"/>
            <a:r>
              <a:rPr lang="de-DE" sz="1100" dirty="0" err="1">
                <a:solidFill>
                  <a:schemeClr val="bg1"/>
                </a:solidFill>
              </a:rPr>
              <a:t>establish</a:t>
            </a:r>
            <a:r>
              <a:rPr lang="de-DE" sz="1100" dirty="0">
                <a:solidFill>
                  <a:schemeClr val="bg1"/>
                </a:solidFill>
              </a:rPr>
              <a:t> a </a:t>
            </a:r>
            <a:r>
              <a:rPr lang="de-DE" sz="1100" dirty="0" err="1">
                <a:solidFill>
                  <a:schemeClr val="bg1"/>
                </a:solidFill>
              </a:rPr>
              <a:t>territory</a:t>
            </a:r>
            <a:endParaRPr lang="de-DE" sz="1100" dirty="0">
              <a:solidFill>
                <a:schemeClr val="bg1"/>
              </a:solidFill>
            </a:endParaRPr>
          </a:p>
        </p:txBody>
      </p:sp>
      <p:sp>
        <p:nvSpPr>
          <p:cNvPr id="73" name="Textfeld 72">
            <a:extLst>
              <a:ext uri="{FF2B5EF4-FFF2-40B4-BE49-F238E27FC236}">
                <a16:creationId xmlns:a16="http://schemas.microsoft.com/office/drawing/2014/main" id="{25104834-F62D-B6EA-519B-CCD72C639865}"/>
              </a:ext>
            </a:extLst>
          </p:cNvPr>
          <p:cNvSpPr txBox="1"/>
          <p:nvPr/>
        </p:nvSpPr>
        <p:spPr>
          <a:xfrm>
            <a:off x="9122040" y="1968888"/>
            <a:ext cx="1431803" cy="245009"/>
          </a:xfrm>
          <a:prstGeom prst="rect">
            <a:avLst/>
          </a:prstGeom>
          <a:noFill/>
        </p:spPr>
        <p:txBody>
          <a:bodyPr wrap="none" rtlCol="0">
            <a:spAutoFit/>
          </a:bodyPr>
          <a:lstStyle/>
          <a:p>
            <a:pPr algn="ctr"/>
            <a:r>
              <a:rPr lang="de-DE" sz="1100" dirty="0" err="1">
                <a:solidFill>
                  <a:schemeClr val="bg1"/>
                </a:solidFill>
              </a:rPr>
              <a:t>establishing</a:t>
            </a:r>
            <a:r>
              <a:rPr lang="de-DE" sz="1100" dirty="0">
                <a:solidFill>
                  <a:schemeClr val="bg1"/>
                </a:solidFill>
              </a:rPr>
              <a:t> a </a:t>
            </a:r>
            <a:r>
              <a:rPr lang="de-DE" sz="1100" dirty="0" err="1">
                <a:solidFill>
                  <a:schemeClr val="bg1"/>
                </a:solidFill>
              </a:rPr>
              <a:t>niche</a:t>
            </a:r>
            <a:endParaRPr lang="de-DE" sz="1100" dirty="0">
              <a:solidFill>
                <a:schemeClr val="bg1"/>
              </a:solidFill>
            </a:endParaRPr>
          </a:p>
        </p:txBody>
      </p:sp>
      <p:sp>
        <p:nvSpPr>
          <p:cNvPr id="74" name="Textfeld 73">
            <a:extLst>
              <a:ext uri="{FF2B5EF4-FFF2-40B4-BE49-F238E27FC236}">
                <a16:creationId xmlns:a16="http://schemas.microsoft.com/office/drawing/2014/main" id="{38528391-2801-D5B1-51BA-FF5DE616E213}"/>
              </a:ext>
            </a:extLst>
          </p:cNvPr>
          <p:cNvSpPr txBox="1"/>
          <p:nvPr/>
        </p:nvSpPr>
        <p:spPr>
          <a:xfrm>
            <a:off x="9111621" y="2219608"/>
            <a:ext cx="1452641" cy="245009"/>
          </a:xfrm>
          <a:prstGeom prst="rect">
            <a:avLst/>
          </a:prstGeom>
          <a:noFill/>
        </p:spPr>
        <p:txBody>
          <a:bodyPr wrap="none" rtlCol="0">
            <a:spAutoFit/>
          </a:bodyPr>
          <a:lstStyle/>
          <a:p>
            <a:pPr algn="ctr"/>
            <a:r>
              <a:rPr lang="de-DE" sz="1100" dirty="0" err="1">
                <a:solidFill>
                  <a:schemeClr val="bg1"/>
                </a:solidFill>
              </a:rPr>
              <a:t>occupying</a:t>
            </a:r>
            <a:r>
              <a:rPr lang="de-DE" sz="1100" dirty="0">
                <a:solidFill>
                  <a:schemeClr val="bg1"/>
                </a:solidFill>
              </a:rPr>
              <a:t> </a:t>
            </a:r>
            <a:r>
              <a:rPr lang="de-DE" sz="1100" dirty="0" err="1">
                <a:solidFill>
                  <a:schemeClr val="bg1"/>
                </a:solidFill>
              </a:rPr>
              <a:t>the</a:t>
            </a:r>
            <a:r>
              <a:rPr lang="de-DE" sz="1100" dirty="0">
                <a:solidFill>
                  <a:schemeClr val="bg1"/>
                </a:solidFill>
              </a:rPr>
              <a:t> </a:t>
            </a:r>
            <a:r>
              <a:rPr lang="de-DE" sz="1100" dirty="0" err="1">
                <a:solidFill>
                  <a:schemeClr val="bg1"/>
                </a:solidFill>
              </a:rPr>
              <a:t>niche</a:t>
            </a:r>
            <a:endParaRPr lang="de-DE" sz="1100" dirty="0">
              <a:solidFill>
                <a:schemeClr val="bg1"/>
              </a:solidFill>
            </a:endParaRPr>
          </a:p>
        </p:txBody>
      </p:sp>
      <p:sp>
        <p:nvSpPr>
          <p:cNvPr id="75" name="Textfeld 74">
            <a:extLst>
              <a:ext uri="{FF2B5EF4-FFF2-40B4-BE49-F238E27FC236}">
                <a16:creationId xmlns:a16="http://schemas.microsoft.com/office/drawing/2014/main" id="{F49FC036-D5E5-5819-3269-E9831A906912}"/>
              </a:ext>
            </a:extLst>
          </p:cNvPr>
          <p:cNvSpPr txBox="1"/>
          <p:nvPr/>
        </p:nvSpPr>
        <p:spPr>
          <a:xfrm>
            <a:off x="9014639" y="4460466"/>
            <a:ext cx="1646605" cy="245009"/>
          </a:xfrm>
          <a:prstGeom prst="rect">
            <a:avLst/>
          </a:prstGeom>
          <a:noFill/>
        </p:spPr>
        <p:txBody>
          <a:bodyPr wrap="none" rtlCol="0">
            <a:spAutoFit/>
          </a:bodyPr>
          <a:lstStyle/>
          <a:p>
            <a:pPr algn="ctr"/>
            <a:r>
              <a:rPr lang="de-DE" sz="1100" dirty="0" err="1">
                <a:solidFill>
                  <a:schemeClr val="bg1"/>
                </a:solidFill>
              </a:rPr>
              <a:t>summary</a:t>
            </a:r>
            <a:r>
              <a:rPr lang="de-DE" sz="1100" dirty="0">
                <a:solidFill>
                  <a:schemeClr val="bg1"/>
                </a:solidFill>
              </a:rPr>
              <a:t> and </a:t>
            </a:r>
            <a:r>
              <a:rPr lang="de-DE" sz="1100" dirty="0" err="1">
                <a:solidFill>
                  <a:schemeClr val="bg1"/>
                </a:solidFill>
              </a:rPr>
              <a:t>findings</a:t>
            </a:r>
            <a:endParaRPr lang="de-DE" sz="1100" dirty="0">
              <a:solidFill>
                <a:schemeClr val="bg1"/>
              </a:solidFill>
            </a:endParaRPr>
          </a:p>
        </p:txBody>
      </p:sp>
      <p:sp>
        <p:nvSpPr>
          <p:cNvPr id="76" name="Textfeld 75">
            <a:extLst>
              <a:ext uri="{FF2B5EF4-FFF2-40B4-BE49-F238E27FC236}">
                <a16:creationId xmlns:a16="http://schemas.microsoft.com/office/drawing/2014/main" id="{E6D37A25-2107-72E3-DB05-E165B330C8D7}"/>
              </a:ext>
            </a:extLst>
          </p:cNvPr>
          <p:cNvSpPr txBox="1"/>
          <p:nvPr/>
        </p:nvSpPr>
        <p:spPr>
          <a:xfrm>
            <a:off x="8775792" y="4724390"/>
            <a:ext cx="2124299" cy="245009"/>
          </a:xfrm>
          <a:prstGeom prst="rect">
            <a:avLst/>
          </a:prstGeom>
          <a:noFill/>
        </p:spPr>
        <p:txBody>
          <a:bodyPr wrap="none" rtlCol="0">
            <a:spAutoFit/>
          </a:bodyPr>
          <a:lstStyle/>
          <a:p>
            <a:pPr algn="ctr"/>
            <a:r>
              <a:rPr lang="de-DE" sz="1100" dirty="0" err="1">
                <a:solidFill>
                  <a:schemeClr val="bg1"/>
                </a:solidFill>
              </a:rPr>
              <a:t>evaluation</a:t>
            </a:r>
            <a:r>
              <a:rPr lang="de-DE" sz="1100" dirty="0">
                <a:solidFill>
                  <a:schemeClr val="bg1"/>
                </a:solidFill>
              </a:rPr>
              <a:t> and </a:t>
            </a:r>
            <a:r>
              <a:rPr lang="de-DE" sz="1100" dirty="0" err="1">
                <a:solidFill>
                  <a:schemeClr val="bg1"/>
                </a:solidFill>
              </a:rPr>
              <a:t>deeper</a:t>
            </a:r>
            <a:r>
              <a:rPr lang="de-DE" sz="1100" dirty="0">
                <a:solidFill>
                  <a:schemeClr val="bg1"/>
                </a:solidFill>
              </a:rPr>
              <a:t> </a:t>
            </a:r>
            <a:r>
              <a:rPr lang="de-DE" sz="1100" dirty="0" err="1">
                <a:solidFill>
                  <a:schemeClr val="bg1"/>
                </a:solidFill>
              </a:rPr>
              <a:t>analysis</a:t>
            </a:r>
            <a:endParaRPr lang="de-DE" sz="1100" dirty="0">
              <a:solidFill>
                <a:schemeClr val="bg1"/>
              </a:solidFill>
            </a:endParaRPr>
          </a:p>
        </p:txBody>
      </p:sp>
      <p:sp>
        <p:nvSpPr>
          <p:cNvPr id="77" name="Textfeld 76">
            <a:extLst>
              <a:ext uri="{FF2B5EF4-FFF2-40B4-BE49-F238E27FC236}">
                <a16:creationId xmlns:a16="http://schemas.microsoft.com/office/drawing/2014/main" id="{F7FB4891-72B4-171D-B6EF-BEC4FAC93724}"/>
              </a:ext>
            </a:extLst>
          </p:cNvPr>
          <p:cNvSpPr txBox="1"/>
          <p:nvPr/>
        </p:nvSpPr>
        <p:spPr>
          <a:xfrm>
            <a:off x="9153298" y="4995417"/>
            <a:ext cx="1369286" cy="245009"/>
          </a:xfrm>
          <a:prstGeom prst="rect">
            <a:avLst/>
          </a:prstGeom>
          <a:noFill/>
        </p:spPr>
        <p:txBody>
          <a:bodyPr wrap="none" rtlCol="0">
            <a:spAutoFit/>
          </a:bodyPr>
          <a:lstStyle/>
          <a:p>
            <a:pPr algn="ctr"/>
            <a:r>
              <a:rPr lang="de-DE" sz="1100" dirty="0" err="1">
                <a:solidFill>
                  <a:schemeClr val="bg1"/>
                </a:solidFill>
              </a:rPr>
              <a:t>recommendations</a:t>
            </a:r>
            <a:endParaRPr lang="de-DE" sz="1100" dirty="0">
              <a:solidFill>
                <a:schemeClr val="bg1"/>
              </a:solidFill>
            </a:endParaRPr>
          </a:p>
        </p:txBody>
      </p:sp>
      <p:cxnSp>
        <p:nvCxnSpPr>
          <p:cNvPr id="93" name="Gerade Verbindung mit Pfeil 92">
            <a:extLst>
              <a:ext uri="{FF2B5EF4-FFF2-40B4-BE49-F238E27FC236}">
                <a16:creationId xmlns:a16="http://schemas.microsoft.com/office/drawing/2014/main" id="{D1F9F6A5-C8F8-849F-BF49-AF733CAD27FD}"/>
              </a:ext>
            </a:extLst>
          </p:cNvPr>
          <p:cNvCxnSpPr/>
          <p:nvPr/>
        </p:nvCxnSpPr>
        <p:spPr>
          <a:xfrm>
            <a:off x="7856220" y="1408712"/>
            <a:ext cx="0" cy="44019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4" name="Textfeld 93">
            <a:extLst>
              <a:ext uri="{FF2B5EF4-FFF2-40B4-BE49-F238E27FC236}">
                <a16:creationId xmlns:a16="http://schemas.microsoft.com/office/drawing/2014/main" id="{41C2E0C5-06CA-26EB-08E7-EBA88ED254C9}"/>
              </a:ext>
            </a:extLst>
          </p:cNvPr>
          <p:cNvSpPr txBox="1"/>
          <p:nvPr/>
        </p:nvSpPr>
        <p:spPr>
          <a:xfrm>
            <a:off x="7279781" y="3159425"/>
            <a:ext cx="1152878" cy="523220"/>
          </a:xfrm>
          <a:prstGeom prst="rect">
            <a:avLst/>
          </a:prstGeom>
          <a:solidFill>
            <a:schemeClr val="bg1"/>
          </a:solidFill>
          <a:ln>
            <a:noFill/>
          </a:ln>
        </p:spPr>
        <p:txBody>
          <a:bodyPr wrap="square" rtlCol="0">
            <a:spAutoFit/>
          </a:bodyPr>
          <a:lstStyle/>
          <a:p>
            <a:pPr algn="ctr"/>
            <a:r>
              <a:rPr lang="de-DE" sz="1400" dirty="0"/>
              <a:t>Logical</a:t>
            </a:r>
            <a:br>
              <a:rPr lang="de-DE" sz="1400" dirty="0"/>
            </a:br>
            <a:r>
              <a:rPr lang="de-DE" sz="1400" dirty="0"/>
              <a:t>Order</a:t>
            </a:r>
          </a:p>
        </p:txBody>
      </p:sp>
      <p:cxnSp>
        <p:nvCxnSpPr>
          <p:cNvPr id="96" name="Gerade Verbindung mit Pfeil 95">
            <a:extLst>
              <a:ext uri="{FF2B5EF4-FFF2-40B4-BE49-F238E27FC236}">
                <a16:creationId xmlns:a16="http://schemas.microsoft.com/office/drawing/2014/main" id="{B4CA84BD-B8E5-4BFB-C04D-13DFB78D7B32}"/>
              </a:ext>
            </a:extLst>
          </p:cNvPr>
          <p:cNvCxnSpPr>
            <a:cxnSpLocks/>
          </p:cNvCxnSpPr>
          <p:nvPr/>
        </p:nvCxnSpPr>
        <p:spPr>
          <a:xfrm flipH="1">
            <a:off x="8192400" y="6054456"/>
            <a:ext cx="3304273"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FC17B46F-8943-E642-9572-2FD2DD01692D}"/>
              </a:ext>
            </a:extLst>
          </p:cNvPr>
          <p:cNvSpPr txBox="1"/>
          <p:nvPr/>
        </p:nvSpPr>
        <p:spPr>
          <a:xfrm>
            <a:off x="8975352" y="5894617"/>
            <a:ext cx="1738368" cy="338554"/>
          </a:xfrm>
          <a:prstGeom prst="rect">
            <a:avLst/>
          </a:prstGeom>
          <a:solidFill>
            <a:schemeClr val="bg1"/>
          </a:solidFill>
          <a:ln>
            <a:noFill/>
          </a:ln>
        </p:spPr>
        <p:txBody>
          <a:bodyPr wrap="square" rtlCol="0">
            <a:spAutoFit/>
          </a:bodyPr>
          <a:lstStyle/>
          <a:p>
            <a:pPr algn="ctr"/>
            <a:r>
              <a:rPr lang="de-DE" sz="1600" dirty="0" err="1"/>
              <a:t>Thematic</a:t>
            </a:r>
            <a:r>
              <a:rPr lang="de-DE" sz="1600" dirty="0"/>
              <a:t> </a:t>
            </a:r>
            <a:r>
              <a:rPr lang="de-DE" sz="1600" dirty="0" err="1"/>
              <a:t>Scope</a:t>
            </a:r>
            <a:endParaRPr lang="de-DE" sz="1600" dirty="0"/>
          </a:p>
        </p:txBody>
      </p:sp>
      <p:sp>
        <p:nvSpPr>
          <p:cNvPr id="100" name="Textfeld 99">
            <a:extLst>
              <a:ext uri="{FF2B5EF4-FFF2-40B4-BE49-F238E27FC236}">
                <a16:creationId xmlns:a16="http://schemas.microsoft.com/office/drawing/2014/main" id="{467D5EA9-B52E-786C-E254-7FA84683E0EC}"/>
              </a:ext>
            </a:extLst>
          </p:cNvPr>
          <p:cNvSpPr txBox="1"/>
          <p:nvPr/>
        </p:nvSpPr>
        <p:spPr>
          <a:xfrm>
            <a:off x="9021072" y="5902237"/>
            <a:ext cx="1692648" cy="307777"/>
          </a:xfrm>
          <a:prstGeom prst="rect">
            <a:avLst/>
          </a:prstGeom>
          <a:solidFill>
            <a:schemeClr val="bg1"/>
          </a:solidFill>
          <a:ln>
            <a:noFill/>
          </a:ln>
        </p:spPr>
        <p:txBody>
          <a:bodyPr wrap="square" rtlCol="0">
            <a:spAutoFit/>
          </a:bodyPr>
          <a:lstStyle/>
          <a:p>
            <a:pPr algn="ctr"/>
            <a:r>
              <a:rPr lang="de-DE" sz="1400" dirty="0" err="1"/>
              <a:t>Thematic</a:t>
            </a:r>
            <a:r>
              <a:rPr lang="de-DE" sz="1400" dirty="0"/>
              <a:t> </a:t>
            </a:r>
            <a:r>
              <a:rPr lang="de-DE" sz="1400" dirty="0" err="1"/>
              <a:t>Scope</a:t>
            </a:r>
            <a:endParaRPr lang="de-DE" sz="1400" dirty="0"/>
          </a:p>
        </p:txBody>
      </p:sp>
      <p:sp>
        <p:nvSpPr>
          <p:cNvPr id="107" name="Textplatzhalter 104">
            <a:extLst>
              <a:ext uri="{FF2B5EF4-FFF2-40B4-BE49-F238E27FC236}">
                <a16:creationId xmlns:a16="http://schemas.microsoft.com/office/drawing/2014/main" id="{9169F7A5-47C4-C7CD-F6AB-3151937E05AB}"/>
              </a:ext>
            </a:extLst>
          </p:cNvPr>
          <p:cNvSpPr txBox="1">
            <a:spLocks/>
          </p:cNvSpPr>
          <p:nvPr/>
        </p:nvSpPr>
        <p:spPr>
          <a:xfrm>
            <a:off x="3789939" y="1457041"/>
            <a:ext cx="3056456" cy="4056061"/>
          </a:xfrm>
          <a:prstGeom prst="rect">
            <a:avLst/>
          </a:prstGeom>
        </p:spPr>
        <p:txBody>
          <a:bodyPr vert="horz" lIns="91440" tIns="45720" rIns="91440" bIns="45720" rtlCol="0">
            <a:normAutofit fontScale="70000" lnSpcReduction="20000"/>
          </a:bodyPr>
          <a:lstStyle>
            <a:lvl1pPr marL="285750" marR="0" indent="-252000" algn="l" defTabSz="284400" rtl="0" eaLnBrk="1" fontAlgn="auto" latinLnBrk="0" hangingPunct="1">
              <a:lnSpc>
                <a:spcPct val="110000"/>
              </a:lnSpc>
              <a:spcBef>
                <a:spcPts val="300"/>
              </a:spcBef>
              <a:spcAft>
                <a:spcPts val="400"/>
              </a:spcAft>
              <a:buClr>
                <a:srgbClr val="5079BC"/>
              </a:buClr>
              <a:buSzPts val="2400"/>
              <a:buFont typeface="Wingdings" panose="05000000000000000000" pitchFamily="2" charset="2"/>
              <a:buChar char="§"/>
              <a:tabLst/>
              <a:defRPr lang="de-DE" sz="2200" b="0" kern="1200" noProof="0" dirty="0" smtClean="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38163" indent="-252000" algn="l" defTabSz="914400" rtl="0" eaLnBrk="1" latinLnBrk="0" hangingPunct="1">
              <a:lnSpc>
                <a:spcPct val="110000"/>
              </a:lnSpc>
              <a:spcBef>
                <a:spcPts val="300"/>
              </a:spcBef>
              <a:spcAft>
                <a:spcPts val="400"/>
              </a:spcAft>
              <a:buClr>
                <a:schemeClr val="accent2"/>
              </a:buClr>
              <a:buFontTx/>
              <a:buBlip>
                <a:blip r:embed="rId2">
                  <a:extLst>
                    <a:ext uri="{96DAC541-7B7A-43D3-8B79-37D633B846F1}">
                      <asvg:svgBlip xmlns:asvg="http://schemas.microsoft.com/office/drawing/2016/SVG/main" r:embed="rId3"/>
                    </a:ext>
                  </a:extLst>
                </a:blip>
              </a:buBlip>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08038" indent="-252000" algn="l" defTabSz="914400" rtl="0" eaLnBrk="1" latinLnBrk="0" hangingPunct="1">
              <a:lnSpc>
                <a:spcPct val="110000"/>
              </a:lnSpc>
              <a:spcBef>
                <a:spcPts val="300"/>
              </a:spcBef>
              <a:spcAft>
                <a:spcPts val="400"/>
              </a:spcAft>
              <a:buClr>
                <a:schemeClr val="accent2"/>
              </a:buClr>
              <a:buFontTx/>
              <a:buBlip>
                <a:blip r:embed="rId2">
                  <a:extLst>
                    <a:ext uri="{96DAC541-7B7A-43D3-8B79-37D633B846F1}">
                      <asvg:svgBlip xmlns:asvg="http://schemas.microsoft.com/office/drawing/2016/SVG/main" r:embed="rId3"/>
                    </a:ext>
                  </a:extLst>
                </a:blip>
              </a:buBlip>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77913" indent="-252000" algn="l" defTabSz="914400" rtl="0" eaLnBrk="1" latinLnBrk="0" hangingPunct="1">
              <a:lnSpc>
                <a:spcPct val="110000"/>
              </a:lnSpc>
              <a:spcBef>
                <a:spcPts val="300"/>
              </a:spcBef>
              <a:spcAft>
                <a:spcPts val="400"/>
              </a:spcAft>
              <a:buClr>
                <a:schemeClr val="accent2"/>
              </a:buClr>
              <a:buFontTx/>
              <a:buBlip>
                <a:blip r:embed="rId2">
                  <a:extLst>
                    <a:ext uri="{96DAC541-7B7A-43D3-8B79-37D633B846F1}">
                      <asvg:svgBlip xmlns:asvg="http://schemas.microsoft.com/office/drawing/2016/SVG/main" r:embed="rId3"/>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46200" indent="-252000" algn="l" defTabSz="914400" rtl="0" eaLnBrk="1" latinLnBrk="0" hangingPunct="1">
              <a:lnSpc>
                <a:spcPct val="110000"/>
              </a:lnSpc>
              <a:spcBef>
                <a:spcPts val="300"/>
              </a:spcBef>
              <a:spcAft>
                <a:spcPts val="400"/>
              </a:spcAft>
              <a:buClr>
                <a:schemeClr val="accent2"/>
              </a:buClr>
              <a:buFontTx/>
              <a:buBlip>
                <a:blip r:embed="rId2">
                  <a:extLst>
                    <a:ext uri="{96DAC541-7B7A-43D3-8B79-37D633B846F1}">
                      <asvg:svgBlip xmlns:asvg="http://schemas.microsoft.com/office/drawing/2016/SVG/main" r:embed="rId3"/>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sym typeface="Wingdings" panose="05000000000000000000" pitchFamily="2" charset="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RESULTS</a:t>
            </a:r>
          </a:p>
          <a:p>
            <a:pPr lvl="1"/>
            <a:r>
              <a:rPr lang="en-US" dirty="0"/>
              <a:t>Descriptive statistics </a:t>
            </a:r>
          </a:p>
          <a:p>
            <a:pPr lvl="1"/>
            <a:r>
              <a:rPr lang="en-US" dirty="0"/>
              <a:t>Inferential statistics</a:t>
            </a:r>
            <a:br>
              <a:rPr lang="en-US" dirty="0"/>
            </a:br>
            <a:r>
              <a:rPr lang="en-US" dirty="0"/>
              <a:t>(No interpretation!)</a:t>
            </a:r>
          </a:p>
          <a:p>
            <a:r>
              <a:rPr lang="en-US" b="1" dirty="0"/>
              <a:t>DISCUSSION</a:t>
            </a:r>
          </a:p>
          <a:p>
            <a:pPr lvl="1"/>
            <a:r>
              <a:rPr lang="en-US" dirty="0"/>
              <a:t>Brief summary of findings</a:t>
            </a:r>
          </a:p>
          <a:p>
            <a:pPr lvl="1"/>
            <a:r>
              <a:rPr lang="en-US" dirty="0"/>
              <a:t>Discussion/Interpretation of findings</a:t>
            </a:r>
          </a:p>
          <a:p>
            <a:pPr lvl="1"/>
            <a:r>
              <a:rPr lang="en-US" dirty="0"/>
              <a:t>Relation to previous/related work</a:t>
            </a:r>
          </a:p>
          <a:p>
            <a:pPr lvl="1"/>
            <a:r>
              <a:rPr lang="en-US" dirty="0"/>
              <a:t>Limitation of the study</a:t>
            </a:r>
          </a:p>
          <a:p>
            <a:r>
              <a:rPr lang="en-US" b="1" dirty="0"/>
              <a:t>CONCLUSION</a:t>
            </a:r>
          </a:p>
          <a:p>
            <a:r>
              <a:rPr lang="en-US" dirty="0"/>
              <a:t>(CONTRIBUTION)</a:t>
            </a:r>
          </a:p>
          <a:p>
            <a:r>
              <a:rPr lang="en-US" dirty="0"/>
              <a:t>(ACKNOWLEDGEMENTS)</a:t>
            </a:r>
          </a:p>
        </p:txBody>
      </p:sp>
      <p:sp>
        <p:nvSpPr>
          <p:cNvPr id="121" name="Rechteck 120">
            <a:extLst>
              <a:ext uri="{FF2B5EF4-FFF2-40B4-BE49-F238E27FC236}">
                <a16:creationId xmlns:a16="http://schemas.microsoft.com/office/drawing/2014/main" id="{676A720C-3BC9-8370-7173-8113318D8F55}"/>
              </a:ext>
            </a:extLst>
          </p:cNvPr>
          <p:cNvSpPr/>
          <p:nvPr/>
        </p:nvSpPr>
        <p:spPr>
          <a:xfrm>
            <a:off x="8179209" y="1085408"/>
            <a:ext cx="3317464" cy="31687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TITLE + AUTHORS</a:t>
            </a:r>
          </a:p>
        </p:txBody>
      </p:sp>
    </p:spTree>
    <p:extLst>
      <p:ext uri="{BB962C8B-B14F-4D97-AF65-F5344CB8AC3E}">
        <p14:creationId xmlns:p14="http://schemas.microsoft.com/office/powerpoint/2010/main" val="83242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262BC-D85C-061F-0201-2D527E89F6EE}"/>
              </a:ext>
            </a:extLst>
          </p:cNvPr>
          <p:cNvSpPr>
            <a:spLocks noGrp="1"/>
          </p:cNvSpPr>
          <p:nvPr>
            <p:ph type="title"/>
          </p:nvPr>
        </p:nvSpPr>
        <p:spPr/>
        <p:txBody>
          <a:bodyPr/>
          <a:lstStyle/>
          <a:p>
            <a:r>
              <a:rPr lang="de-DE" dirty="0" err="1"/>
              <a:t>Example</a:t>
            </a:r>
            <a:r>
              <a:rPr lang="de-DE" dirty="0"/>
              <a:t>:</a:t>
            </a:r>
          </a:p>
        </p:txBody>
      </p:sp>
      <p:sp>
        <p:nvSpPr>
          <p:cNvPr id="3" name="Fußzeilenplatzhalter 2">
            <a:extLst>
              <a:ext uri="{FF2B5EF4-FFF2-40B4-BE49-F238E27FC236}">
                <a16:creationId xmlns:a16="http://schemas.microsoft.com/office/drawing/2014/main" id="{378A9515-1005-CF83-FDD7-CDDC1F347702}"/>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A0D26DE-FB85-6A02-FC1B-7EF59B61863D}"/>
              </a:ext>
            </a:extLst>
          </p:cNvPr>
          <p:cNvSpPr>
            <a:spLocks noGrp="1"/>
          </p:cNvSpPr>
          <p:nvPr>
            <p:ph type="sldNum" sz="quarter" idx="33"/>
          </p:nvPr>
        </p:nvSpPr>
        <p:spPr/>
        <p:txBody>
          <a:bodyPr/>
          <a:lstStyle/>
          <a:p>
            <a:fld id="{BA24374A-C3A8-471A-8837-3FC31668ABE5}" type="slidenum">
              <a:rPr lang="de-DE" smtClean="0"/>
              <a:pPr/>
              <a:t>15</a:t>
            </a:fld>
            <a:endParaRPr lang="de-DE" dirty="0"/>
          </a:p>
        </p:txBody>
      </p:sp>
      <p:sp>
        <p:nvSpPr>
          <p:cNvPr id="5" name="Textplatzhalter 4">
            <a:extLst>
              <a:ext uri="{FF2B5EF4-FFF2-40B4-BE49-F238E27FC236}">
                <a16:creationId xmlns:a16="http://schemas.microsoft.com/office/drawing/2014/main" id="{5101EE45-8050-3FEC-CAE3-592AF6427269}"/>
              </a:ext>
            </a:extLst>
          </p:cNvPr>
          <p:cNvSpPr>
            <a:spLocks noGrp="1"/>
          </p:cNvSpPr>
          <p:nvPr>
            <p:ph type="body" sz="quarter" idx="21"/>
          </p:nvPr>
        </p:nvSpPr>
        <p:spPr/>
        <p:txBody>
          <a:bodyPr/>
          <a:lstStyle/>
          <a:p>
            <a:endParaRPr lang="de-DE"/>
          </a:p>
        </p:txBody>
      </p:sp>
      <p:sp>
        <p:nvSpPr>
          <p:cNvPr id="6" name="Textplatzhalter 5">
            <a:extLst>
              <a:ext uri="{FF2B5EF4-FFF2-40B4-BE49-F238E27FC236}">
                <a16:creationId xmlns:a16="http://schemas.microsoft.com/office/drawing/2014/main" id="{CA5762F0-9D8F-78E2-78D9-F1D7DA1E9015}"/>
              </a:ext>
            </a:extLst>
          </p:cNvPr>
          <p:cNvSpPr>
            <a:spLocks noGrp="1"/>
          </p:cNvSpPr>
          <p:nvPr>
            <p:ph type="body" sz="quarter" idx="34"/>
          </p:nvPr>
        </p:nvSpPr>
        <p:spPr>
          <a:xfrm>
            <a:off x="695326" y="1449388"/>
            <a:ext cx="6106442" cy="4056061"/>
          </a:xfrm>
        </p:spPr>
        <p:txBody>
          <a:bodyPr>
            <a:normAutofit/>
          </a:bodyPr>
          <a:lstStyle/>
          <a:p>
            <a:r>
              <a:rPr lang="en-US" sz="1600" dirty="0"/>
              <a:t>Valentin Schwind, Pascal Knierim, Lewis Chuang, and Niels Henze. 2017. "Where's Pinky?": The Effects of a Reduced Number of Fingers in Virtual Reality. In Proceedings of the Annual Symposium on Computer-Human Interaction in Play (CHI PLAY '17). Association for Computing Machinery, New York, NY, USA, 507–515. </a:t>
            </a:r>
            <a:r>
              <a:rPr lang="en-US" sz="1600" dirty="0">
                <a:hlinkClick r:id="rId2"/>
              </a:rPr>
              <a:t>https://doi.org/10.1145/3116595.3116596</a:t>
            </a:r>
            <a:endParaRPr lang="en-US" sz="1600" dirty="0"/>
          </a:p>
          <a:p>
            <a:endParaRPr lang="de-DE" sz="1600" dirty="0"/>
          </a:p>
        </p:txBody>
      </p:sp>
      <p:sp>
        <p:nvSpPr>
          <p:cNvPr id="7" name="Inhaltsplatzhalter 6">
            <a:extLst>
              <a:ext uri="{FF2B5EF4-FFF2-40B4-BE49-F238E27FC236}">
                <a16:creationId xmlns:a16="http://schemas.microsoft.com/office/drawing/2014/main" id="{4431FD21-8018-B21F-0717-A0595F61EA4F}"/>
              </a:ext>
            </a:extLst>
          </p:cNvPr>
          <p:cNvSpPr>
            <a:spLocks noGrp="1"/>
          </p:cNvSpPr>
          <p:nvPr>
            <p:ph sz="quarter" idx="35"/>
          </p:nvPr>
        </p:nvSpPr>
        <p:spPr/>
        <p:txBody>
          <a:bodyPr/>
          <a:lstStyle/>
          <a:p>
            <a:endParaRPr lang="de-DE"/>
          </a:p>
        </p:txBody>
      </p:sp>
      <p:pic>
        <p:nvPicPr>
          <p:cNvPr id="8" name="Grafik 7">
            <a:extLst>
              <a:ext uri="{FF2B5EF4-FFF2-40B4-BE49-F238E27FC236}">
                <a16:creationId xmlns:a16="http://schemas.microsoft.com/office/drawing/2014/main" id="{997C71B4-FD13-C9A4-1705-8D1A11AA2841}"/>
              </a:ext>
            </a:extLst>
          </p:cNvPr>
          <p:cNvPicPr>
            <a:picLocks noChangeAspect="1"/>
          </p:cNvPicPr>
          <p:nvPr/>
        </p:nvPicPr>
        <p:blipFill rotWithShape="1">
          <a:blip r:embed="rId3"/>
          <a:srcRect b="-229"/>
          <a:stretch/>
        </p:blipFill>
        <p:spPr>
          <a:xfrm rot="186020">
            <a:off x="7531823" y="635678"/>
            <a:ext cx="4174608" cy="5212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051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79CBF-DF39-69C9-7843-A7CB72871558}"/>
              </a:ext>
            </a:extLst>
          </p:cNvPr>
          <p:cNvSpPr>
            <a:spLocks noGrp="1"/>
          </p:cNvSpPr>
          <p:nvPr>
            <p:ph type="title"/>
          </p:nvPr>
        </p:nvSpPr>
        <p:spPr/>
        <p:txBody>
          <a:bodyPr/>
          <a:lstStyle/>
          <a:p>
            <a:r>
              <a:rPr lang="de-DE" dirty="0" err="1"/>
              <a:t>Example</a:t>
            </a:r>
            <a:r>
              <a:rPr lang="de-DE" dirty="0"/>
              <a:t>: Title and </a:t>
            </a:r>
            <a:r>
              <a:rPr lang="de-DE" dirty="0" err="1"/>
              <a:t>Authors</a:t>
            </a:r>
            <a:endParaRPr lang="de-DE" dirty="0"/>
          </a:p>
        </p:txBody>
      </p:sp>
      <p:sp>
        <p:nvSpPr>
          <p:cNvPr id="3" name="Fußzeilenplatzhalter 2">
            <a:extLst>
              <a:ext uri="{FF2B5EF4-FFF2-40B4-BE49-F238E27FC236}">
                <a16:creationId xmlns:a16="http://schemas.microsoft.com/office/drawing/2014/main" id="{0CFA818D-E06E-F255-BE8D-3DD390893C62}"/>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DB88D36F-ED9F-2724-86FE-D59FC87B4557}"/>
              </a:ext>
            </a:extLst>
          </p:cNvPr>
          <p:cNvSpPr>
            <a:spLocks noGrp="1"/>
          </p:cNvSpPr>
          <p:nvPr>
            <p:ph type="sldNum" sz="quarter" idx="33"/>
          </p:nvPr>
        </p:nvSpPr>
        <p:spPr/>
        <p:txBody>
          <a:bodyPr/>
          <a:lstStyle/>
          <a:p>
            <a:fld id="{BA24374A-C3A8-471A-8837-3FC31668ABE5}" type="slidenum">
              <a:rPr lang="de-DE" smtClean="0"/>
              <a:pPr/>
              <a:t>16</a:t>
            </a:fld>
            <a:endParaRPr lang="de-DE" dirty="0"/>
          </a:p>
        </p:txBody>
      </p:sp>
      <p:sp>
        <p:nvSpPr>
          <p:cNvPr id="5" name="Textplatzhalter 4">
            <a:extLst>
              <a:ext uri="{FF2B5EF4-FFF2-40B4-BE49-F238E27FC236}">
                <a16:creationId xmlns:a16="http://schemas.microsoft.com/office/drawing/2014/main" id="{FE071AFF-1F80-19CA-CAB2-C83790CC298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FE3C5A00-D945-8833-71A0-E4EC45D8284A}"/>
              </a:ext>
            </a:extLst>
          </p:cNvPr>
          <p:cNvSpPr>
            <a:spLocks noGrp="1"/>
          </p:cNvSpPr>
          <p:nvPr>
            <p:ph type="body" sz="quarter" idx="34"/>
          </p:nvPr>
        </p:nvSpPr>
        <p:spPr/>
        <p:txBody>
          <a:bodyPr/>
          <a:lstStyle/>
          <a:p>
            <a:endParaRPr lang="de-DE" dirty="0"/>
          </a:p>
        </p:txBody>
      </p:sp>
      <p:sp>
        <p:nvSpPr>
          <p:cNvPr id="7" name="Inhaltsplatzhalter 6">
            <a:extLst>
              <a:ext uri="{FF2B5EF4-FFF2-40B4-BE49-F238E27FC236}">
                <a16:creationId xmlns:a16="http://schemas.microsoft.com/office/drawing/2014/main" id="{9071765D-93A7-C558-094A-3D0A5197A39F}"/>
              </a:ext>
            </a:extLst>
          </p:cNvPr>
          <p:cNvSpPr>
            <a:spLocks noGrp="1"/>
          </p:cNvSpPr>
          <p:nvPr>
            <p:ph sz="quarter" idx="35"/>
          </p:nvPr>
        </p:nvSpPr>
        <p:spPr/>
        <p:txBody>
          <a:bodyPr/>
          <a:lstStyle/>
          <a:p>
            <a:endParaRPr lang="de-DE"/>
          </a:p>
        </p:txBody>
      </p:sp>
      <p:pic>
        <p:nvPicPr>
          <p:cNvPr id="8" name="Grafik 7">
            <a:extLst>
              <a:ext uri="{FF2B5EF4-FFF2-40B4-BE49-F238E27FC236}">
                <a16:creationId xmlns:a16="http://schemas.microsoft.com/office/drawing/2014/main" id="{1841B12F-6C65-09B7-FB49-6D2B4CED01B7}"/>
              </a:ext>
            </a:extLst>
          </p:cNvPr>
          <p:cNvPicPr>
            <a:picLocks noChangeAspect="1"/>
          </p:cNvPicPr>
          <p:nvPr/>
        </p:nvPicPr>
        <p:blipFill rotWithShape="1">
          <a:blip r:embed="rId2"/>
          <a:srcRect b="69565"/>
          <a:stretch/>
        </p:blipFill>
        <p:spPr>
          <a:xfrm>
            <a:off x="2472853" y="2382794"/>
            <a:ext cx="7030393" cy="26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a:extLst>
              <a:ext uri="{FF2B5EF4-FFF2-40B4-BE49-F238E27FC236}">
                <a16:creationId xmlns:a16="http://schemas.microsoft.com/office/drawing/2014/main" id="{D3D14766-F27C-ECC3-5278-1E99BFA5B9C6}"/>
              </a:ext>
            </a:extLst>
          </p:cNvPr>
          <p:cNvSpPr txBox="1"/>
          <p:nvPr/>
        </p:nvSpPr>
        <p:spPr>
          <a:xfrm>
            <a:off x="928270" y="1601061"/>
            <a:ext cx="2488278" cy="923330"/>
          </a:xfrm>
          <a:prstGeom prst="rect">
            <a:avLst/>
          </a:prstGeom>
          <a:solidFill>
            <a:schemeClr val="accent1"/>
          </a:solidFill>
          <a:ln>
            <a:noFill/>
          </a:ln>
        </p:spPr>
        <p:txBody>
          <a:bodyPr wrap="square" rtlCol="0">
            <a:spAutoFit/>
          </a:bodyPr>
          <a:lstStyle/>
          <a:p>
            <a:pPr algn="ctr"/>
            <a:r>
              <a:rPr lang="de-DE" dirty="0" err="1">
                <a:solidFill>
                  <a:schemeClr val="bg1"/>
                </a:solidFill>
              </a:rPr>
              <a:t>Sometimes</a:t>
            </a:r>
            <a:r>
              <a:rPr lang="de-DE" dirty="0">
                <a:solidFill>
                  <a:schemeClr val="bg1"/>
                </a:solidFill>
              </a:rPr>
              <a:t> </a:t>
            </a:r>
            <a:r>
              <a:rPr lang="de-DE" dirty="0" err="1">
                <a:solidFill>
                  <a:schemeClr val="bg1"/>
                </a:solidFill>
              </a:rPr>
              <a:t>papers</a:t>
            </a:r>
            <a:r>
              <a:rPr lang="de-DE" dirty="0">
                <a:solidFill>
                  <a:schemeClr val="bg1"/>
                </a:solidFill>
              </a:rPr>
              <a:t> </a:t>
            </a:r>
            <a:r>
              <a:rPr lang="de-DE" dirty="0" err="1">
                <a:solidFill>
                  <a:schemeClr val="bg1"/>
                </a:solidFill>
              </a:rPr>
              <a:t>have</a:t>
            </a:r>
            <a:r>
              <a:rPr lang="de-DE" dirty="0">
                <a:solidFill>
                  <a:schemeClr val="bg1"/>
                </a:solidFill>
              </a:rPr>
              <a:t> </a:t>
            </a:r>
            <a:r>
              <a:rPr lang="de-DE" dirty="0" err="1">
                <a:solidFill>
                  <a:schemeClr val="bg1"/>
                </a:solidFill>
              </a:rPr>
              <a:t>catchy</a:t>
            </a:r>
            <a:r>
              <a:rPr lang="de-DE" dirty="0">
                <a:solidFill>
                  <a:schemeClr val="bg1"/>
                </a:solidFill>
              </a:rPr>
              <a:t> </a:t>
            </a:r>
            <a:r>
              <a:rPr lang="de-DE" dirty="0" err="1">
                <a:solidFill>
                  <a:schemeClr val="bg1"/>
                </a:solidFill>
              </a:rPr>
              <a:t>titles</a:t>
            </a:r>
            <a:r>
              <a:rPr lang="de-DE" dirty="0">
                <a:solidFill>
                  <a:schemeClr val="bg1"/>
                </a:solidFill>
              </a:rPr>
              <a:t> </a:t>
            </a:r>
            <a:r>
              <a:rPr lang="de-DE" dirty="0" err="1">
                <a:solidFill>
                  <a:schemeClr val="bg1"/>
                </a:solidFill>
              </a:rPr>
              <a:t>or</a:t>
            </a:r>
            <a:r>
              <a:rPr lang="de-DE" dirty="0">
                <a:solidFill>
                  <a:schemeClr val="bg1"/>
                </a:solidFill>
              </a:rPr>
              <a:t> </a:t>
            </a:r>
            <a:r>
              <a:rPr lang="de-DE" dirty="0" err="1">
                <a:solidFill>
                  <a:schemeClr val="bg1"/>
                </a:solidFill>
              </a:rPr>
              <a:t>acronyms</a:t>
            </a:r>
            <a:r>
              <a:rPr lang="de-DE" dirty="0">
                <a:solidFill>
                  <a:schemeClr val="bg1"/>
                </a:solidFill>
              </a:rPr>
              <a:t>…</a:t>
            </a:r>
          </a:p>
        </p:txBody>
      </p:sp>
      <p:sp>
        <p:nvSpPr>
          <p:cNvPr id="10" name="Textfeld 9">
            <a:extLst>
              <a:ext uri="{FF2B5EF4-FFF2-40B4-BE49-F238E27FC236}">
                <a16:creationId xmlns:a16="http://schemas.microsoft.com/office/drawing/2014/main" id="{10F56918-ED9E-57FB-B44B-49A0D2300705}"/>
              </a:ext>
            </a:extLst>
          </p:cNvPr>
          <p:cNvSpPr txBox="1"/>
          <p:nvPr/>
        </p:nvSpPr>
        <p:spPr>
          <a:xfrm>
            <a:off x="7490608" y="1486534"/>
            <a:ext cx="2868476" cy="646331"/>
          </a:xfrm>
          <a:prstGeom prst="rect">
            <a:avLst/>
          </a:prstGeom>
          <a:solidFill>
            <a:schemeClr val="accent1"/>
          </a:solidFill>
          <a:ln>
            <a:noFill/>
          </a:ln>
        </p:spPr>
        <p:txBody>
          <a:bodyPr wrap="square" rtlCol="0">
            <a:spAutoFit/>
          </a:bodyPr>
          <a:lstStyle/>
          <a:p>
            <a:pPr algn="ctr"/>
            <a:r>
              <a:rPr lang="de-DE" dirty="0" err="1">
                <a:solidFill>
                  <a:schemeClr val="bg1"/>
                </a:solidFill>
              </a:rPr>
              <a:t>It‘s</a:t>
            </a:r>
            <a:r>
              <a:rPr lang="de-DE" dirty="0">
                <a:solidFill>
                  <a:schemeClr val="bg1"/>
                </a:solidFill>
              </a:rPr>
              <a:t> a </a:t>
            </a:r>
            <a:r>
              <a:rPr lang="de-DE" dirty="0" err="1">
                <a:solidFill>
                  <a:schemeClr val="bg1"/>
                </a:solidFill>
              </a:rPr>
              <a:t>conference</a:t>
            </a:r>
            <a:r>
              <a:rPr lang="de-DE" dirty="0">
                <a:solidFill>
                  <a:schemeClr val="bg1"/>
                </a:solidFill>
              </a:rPr>
              <a:t> </a:t>
            </a:r>
            <a:r>
              <a:rPr lang="de-DE" dirty="0" err="1">
                <a:solidFill>
                  <a:schemeClr val="bg1"/>
                </a:solidFill>
              </a:rPr>
              <a:t>paper</a:t>
            </a:r>
            <a:r>
              <a:rPr lang="de-DE" dirty="0">
                <a:solidFill>
                  <a:schemeClr val="bg1"/>
                </a:solidFill>
              </a:rPr>
              <a:t> and </a:t>
            </a:r>
            <a:r>
              <a:rPr lang="de-DE" dirty="0" err="1">
                <a:solidFill>
                  <a:schemeClr val="bg1"/>
                </a:solidFill>
              </a:rPr>
              <a:t>obviously</a:t>
            </a:r>
            <a:r>
              <a:rPr lang="de-DE" dirty="0">
                <a:solidFill>
                  <a:schemeClr val="bg1"/>
                </a:solidFill>
              </a:rPr>
              <a:t> </a:t>
            </a:r>
            <a:r>
              <a:rPr lang="de-DE" dirty="0" err="1">
                <a:solidFill>
                  <a:schemeClr val="bg1"/>
                </a:solidFill>
              </a:rPr>
              <a:t>from</a:t>
            </a:r>
            <a:r>
              <a:rPr lang="de-DE" dirty="0">
                <a:solidFill>
                  <a:schemeClr val="bg1"/>
                </a:solidFill>
              </a:rPr>
              <a:t> 2017</a:t>
            </a:r>
          </a:p>
        </p:txBody>
      </p:sp>
      <p:sp>
        <p:nvSpPr>
          <p:cNvPr id="11" name="Textfeld 10">
            <a:extLst>
              <a:ext uri="{FF2B5EF4-FFF2-40B4-BE49-F238E27FC236}">
                <a16:creationId xmlns:a16="http://schemas.microsoft.com/office/drawing/2014/main" id="{94A1416B-1C8F-2068-FCBE-4363A6804954}"/>
              </a:ext>
            </a:extLst>
          </p:cNvPr>
          <p:cNvSpPr txBox="1"/>
          <p:nvPr/>
        </p:nvSpPr>
        <p:spPr>
          <a:xfrm>
            <a:off x="479425" y="3105834"/>
            <a:ext cx="2488278" cy="646331"/>
          </a:xfrm>
          <a:prstGeom prst="rect">
            <a:avLst/>
          </a:prstGeom>
          <a:solidFill>
            <a:schemeClr val="accent1"/>
          </a:solidFill>
          <a:ln>
            <a:noFill/>
          </a:ln>
        </p:spPr>
        <p:txBody>
          <a:bodyPr wrap="square" rtlCol="0">
            <a:spAutoFit/>
          </a:bodyPr>
          <a:lstStyle/>
          <a:p>
            <a:pPr algn="ctr"/>
            <a:r>
              <a:rPr lang="de-DE" dirty="0" err="1">
                <a:solidFill>
                  <a:schemeClr val="bg1"/>
                </a:solidFill>
              </a:rPr>
              <a:t>Obviously</a:t>
            </a:r>
            <a:r>
              <a:rPr lang="de-DE" dirty="0">
                <a:solidFill>
                  <a:schemeClr val="bg1"/>
                </a:solidFill>
              </a:rPr>
              <a:t> </a:t>
            </a:r>
            <a:r>
              <a:rPr lang="de-DE" dirty="0" err="1">
                <a:solidFill>
                  <a:schemeClr val="bg1"/>
                </a:solidFill>
              </a:rPr>
              <a:t>it‘s</a:t>
            </a:r>
            <a:r>
              <a:rPr lang="de-DE" dirty="0">
                <a:solidFill>
                  <a:schemeClr val="bg1"/>
                </a:solidFill>
              </a:rPr>
              <a:t> </a:t>
            </a:r>
            <a:r>
              <a:rPr lang="de-DE" dirty="0" err="1">
                <a:solidFill>
                  <a:schemeClr val="bg1"/>
                </a:solidFill>
              </a:rPr>
              <a:t>about</a:t>
            </a:r>
            <a:br>
              <a:rPr lang="de-DE" dirty="0">
                <a:solidFill>
                  <a:schemeClr val="bg1"/>
                </a:solidFill>
              </a:rPr>
            </a:br>
            <a:r>
              <a:rPr lang="de-DE" dirty="0" err="1">
                <a:solidFill>
                  <a:schemeClr val="bg1"/>
                </a:solidFill>
              </a:rPr>
              <a:t>missing</a:t>
            </a:r>
            <a:r>
              <a:rPr lang="de-DE" dirty="0">
                <a:solidFill>
                  <a:schemeClr val="bg1"/>
                </a:solidFill>
              </a:rPr>
              <a:t> </a:t>
            </a:r>
            <a:r>
              <a:rPr lang="de-DE" dirty="0" err="1">
                <a:solidFill>
                  <a:schemeClr val="bg1"/>
                </a:solidFill>
              </a:rPr>
              <a:t>fingers</a:t>
            </a:r>
            <a:r>
              <a:rPr lang="de-DE" dirty="0">
                <a:solidFill>
                  <a:schemeClr val="bg1"/>
                </a:solidFill>
              </a:rPr>
              <a:t> in VR</a:t>
            </a:r>
          </a:p>
        </p:txBody>
      </p:sp>
      <p:sp>
        <p:nvSpPr>
          <p:cNvPr id="13" name="Textfeld 12">
            <a:extLst>
              <a:ext uri="{FF2B5EF4-FFF2-40B4-BE49-F238E27FC236}">
                <a16:creationId xmlns:a16="http://schemas.microsoft.com/office/drawing/2014/main" id="{1BC75939-05FB-5815-7767-557582DBCAA1}"/>
              </a:ext>
            </a:extLst>
          </p:cNvPr>
          <p:cNvSpPr txBox="1"/>
          <p:nvPr/>
        </p:nvSpPr>
        <p:spPr>
          <a:xfrm>
            <a:off x="8760971" y="3843228"/>
            <a:ext cx="2488278" cy="369332"/>
          </a:xfrm>
          <a:prstGeom prst="rect">
            <a:avLst/>
          </a:prstGeom>
          <a:solidFill>
            <a:schemeClr val="accent1"/>
          </a:solidFill>
          <a:ln>
            <a:noFill/>
          </a:ln>
        </p:spPr>
        <p:txBody>
          <a:bodyPr wrap="square" rtlCol="0">
            <a:spAutoFit/>
          </a:bodyPr>
          <a:lstStyle/>
          <a:p>
            <a:pPr algn="ctr"/>
            <a:r>
              <a:rPr lang="de-DE" dirty="0" err="1">
                <a:solidFill>
                  <a:schemeClr val="bg1"/>
                </a:solidFill>
              </a:rPr>
              <a:t>Authors</a:t>
            </a:r>
            <a:endParaRPr lang="de-DE" dirty="0">
              <a:solidFill>
                <a:schemeClr val="bg1"/>
              </a:solidFill>
            </a:endParaRPr>
          </a:p>
        </p:txBody>
      </p:sp>
      <p:sp>
        <p:nvSpPr>
          <p:cNvPr id="15" name="Textfeld 14">
            <a:extLst>
              <a:ext uri="{FF2B5EF4-FFF2-40B4-BE49-F238E27FC236}">
                <a16:creationId xmlns:a16="http://schemas.microsoft.com/office/drawing/2014/main" id="{A5ED90CA-B6E7-3300-EB33-0665AFB00A44}"/>
              </a:ext>
            </a:extLst>
          </p:cNvPr>
          <p:cNvSpPr txBox="1"/>
          <p:nvPr/>
        </p:nvSpPr>
        <p:spPr>
          <a:xfrm>
            <a:off x="6163597" y="4947456"/>
            <a:ext cx="2488278" cy="369332"/>
          </a:xfrm>
          <a:prstGeom prst="rect">
            <a:avLst/>
          </a:prstGeom>
          <a:solidFill>
            <a:schemeClr val="accent1"/>
          </a:solidFill>
          <a:ln>
            <a:noFill/>
          </a:ln>
        </p:spPr>
        <p:txBody>
          <a:bodyPr wrap="square" rtlCol="0">
            <a:spAutoFit/>
          </a:bodyPr>
          <a:lstStyle/>
          <a:p>
            <a:pPr algn="ctr"/>
            <a:r>
              <a:rPr lang="de-DE" dirty="0">
                <a:solidFill>
                  <a:schemeClr val="bg1"/>
                </a:solidFill>
              </a:rPr>
              <a:t>The </a:t>
            </a:r>
            <a:r>
              <a:rPr lang="de-DE" dirty="0" err="1">
                <a:solidFill>
                  <a:schemeClr val="bg1"/>
                </a:solidFill>
              </a:rPr>
              <a:t>affiliations</a:t>
            </a:r>
            <a:endParaRPr lang="de-DE" dirty="0">
              <a:solidFill>
                <a:schemeClr val="bg1"/>
              </a:solidFill>
            </a:endParaRPr>
          </a:p>
        </p:txBody>
      </p:sp>
      <p:sp>
        <p:nvSpPr>
          <p:cNvPr id="16" name="Textfeld 15">
            <a:extLst>
              <a:ext uri="{FF2B5EF4-FFF2-40B4-BE49-F238E27FC236}">
                <a16:creationId xmlns:a16="http://schemas.microsoft.com/office/drawing/2014/main" id="{A1F22746-2D5B-AD3C-4521-8E015A5D071A}"/>
              </a:ext>
            </a:extLst>
          </p:cNvPr>
          <p:cNvSpPr txBox="1"/>
          <p:nvPr/>
        </p:nvSpPr>
        <p:spPr>
          <a:xfrm>
            <a:off x="3021133" y="5130937"/>
            <a:ext cx="2767547" cy="646331"/>
          </a:xfrm>
          <a:prstGeom prst="rect">
            <a:avLst/>
          </a:prstGeom>
          <a:solidFill>
            <a:schemeClr val="accent1"/>
          </a:solidFill>
          <a:ln>
            <a:noFill/>
          </a:ln>
        </p:spPr>
        <p:txBody>
          <a:bodyPr wrap="square" rtlCol="0">
            <a:spAutoFit/>
          </a:bodyPr>
          <a:lstStyle/>
          <a:p>
            <a:pPr algn="ctr"/>
            <a:r>
              <a:rPr lang="de-DE" dirty="0">
                <a:solidFill>
                  <a:schemeClr val="bg1"/>
                </a:solidFill>
              </a:rPr>
              <a:t>I still </a:t>
            </a:r>
            <a:r>
              <a:rPr lang="de-DE" dirty="0" err="1">
                <a:solidFill>
                  <a:schemeClr val="bg1"/>
                </a:solidFill>
              </a:rPr>
              <a:t>have</a:t>
            </a:r>
            <a:r>
              <a:rPr lang="de-DE" dirty="0">
                <a:solidFill>
                  <a:schemeClr val="bg1"/>
                </a:solidFill>
              </a:rPr>
              <a:t> a </a:t>
            </a:r>
            <a:r>
              <a:rPr lang="de-DE" dirty="0" err="1">
                <a:solidFill>
                  <a:schemeClr val="bg1"/>
                </a:solidFill>
              </a:rPr>
              <a:t>redirection</a:t>
            </a:r>
            <a:r>
              <a:rPr lang="de-DE" dirty="0">
                <a:solidFill>
                  <a:schemeClr val="bg1"/>
                </a:solidFill>
              </a:rPr>
              <a:t> on </a:t>
            </a:r>
            <a:r>
              <a:rPr lang="de-DE" dirty="0" err="1">
                <a:solidFill>
                  <a:schemeClr val="bg1"/>
                </a:solidFill>
              </a:rPr>
              <a:t>that</a:t>
            </a:r>
            <a:r>
              <a:rPr lang="de-DE" dirty="0">
                <a:solidFill>
                  <a:schemeClr val="bg1"/>
                </a:solidFill>
              </a:rPr>
              <a:t> mail</a:t>
            </a:r>
          </a:p>
        </p:txBody>
      </p:sp>
      <p:cxnSp>
        <p:nvCxnSpPr>
          <p:cNvPr id="18" name="Gerade Verbindung mit Pfeil 17">
            <a:extLst>
              <a:ext uri="{FF2B5EF4-FFF2-40B4-BE49-F238E27FC236}">
                <a16:creationId xmlns:a16="http://schemas.microsoft.com/office/drawing/2014/main" id="{8FA014AA-E3A1-B689-A5F2-CBCF99D44986}"/>
              </a:ext>
            </a:extLst>
          </p:cNvPr>
          <p:cNvCxnSpPr>
            <a:cxnSpLocks/>
          </p:cNvCxnSpPr>
          <p:nvPr/>
        </p:nvCxnSpPr>
        <p:spPr>
          <a:xfrm>
            <a:off x="2446059" y="2187414"/>
            <a:ext cx="1780688" cy="11991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4A40753-2768-3623-CDE3-0D92EA1A75E5}"/>
              </a:ext>
            </a:extLst>
          </p:cNvPr>
          <p:cNvCxnSpPr>
            <a:cxnSpLocks/>
            <a:stCxn id="11" idx="3"/>
          </p:cNvCxnSpPr>
          <p:nvPr/>
        </p:nvCxnSpPr>
        <p:spPr>
          <a:xfrm>
            <a:off x="2967703" y="3429000"/>
            <a:ext cx="742796" cy="1341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3CD8FB13-5953-A9A9-C101-F94C346BB46E}"/>
              </a:ext>
            </a:extLst>
          </p:cNvPr>
          <p:cNvCxnSpPr>
            <a:cxnSpLocks/>
            <a:stCxn id="16" idx="0"/>
          </p:cNvCxnSpPr>
          <p:nvPr/>
        </p:nvCxnSpPr>
        <p:spPr>
          <a:xfrm flipV="1">
            <a:off x="4404907" y="4484606"/>
            <a:ext cx="251231" cy="6463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58024578-138F-1465-46E4-0FBA4BCF8B7D}"/>
              </a:ext>
            </a:extLst>
          </p:cNvPr>
          <p:cNvCxnSpPr>
            <a:cxnSpLocks/>
            <a:stCxn id="15" idx="0"/>
          </p:cNvCxnSpPr>
          <p:nvPr/>
        </p:nvCxnSpPr>
        <p:spPr>
          <a:xfrm flipH="1" flipV="1">
            <a:off x="5411668" y="4375417"/>
            <a:ext cx="1996068" cy="5720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DF42F39D-C017-C3DC-8FFA-6A5B84D419ED}"/>
              </a:ext>
            </a:extLst>
          </p:cNvPr>
          <p:cNvCxnSpPr>
            <a:cxnSpLocks/>
            <a:stCxn id="15" idx="0"/>
          </p:cNvCxnSpPr>
          <p:nvPr/>
        </p:nvCxnSpPr>
        <p:spPr>
          <a:xfrm flipH="1" flipV="1">
            <a:off x="7247187" y="4247048"/>
            <a:ext cx="160549" cy="7004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48A48266-499C-462D-FE63-D87D78A153A6}"/>
              </a:ext>
            </a:extLst>
          </p:cNvPr>
          <p:cNvCxnSpPr>
            <a:cxnSpLocks/>
            <a:stCxn id="13" idx="1"/>
          </p:cNvCxnSpPr>
          <p:nvPr/>
        </p:nvCxnSpPr>
        <p:spPr>
          <a:xfrm flipH="1">
            <a:off x="8163266" y="4027894"/>
            <a:ext cx="5977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3DC01056-5981-06D9-720C-CA52723D23B2}"/>
              </a:ext>
            </a:extLst>
          </p:cNvPr>
          <p:cNvCxnSpPr>
            <a:cxnSpLocks/>
          </p:cNvCxnSpPr>
          <p:nvPr/>
        </p:nvCxnSpPr>
        <p:spPr>
          <a:xfrm flipH="1">
            <a:off x="8300807" y="2095719"/>
            <a:ext cx="624039" cy="5616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6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12B89-193A-46C5-12C6-54A5892DCC57}"/>
              </a:ext>
            </a:extLst>
          </p:cNvPr>
          <p:cNvSpPr>
            <a:spLocks noGrp="1"/>
          </p:cNvSpPr>
          <p:nvPr>
            <p:ph type="title"/>
          </p:nvPr>
        </p:nvSpPr>
        <p:spPr/>
        <p:txBody>
          <a:bodyPr/>
          <a:lstStyle/>
          <a:p>
            <a:r>
              <a:rPr lang="de-DE" dirty="0"/>
              <a:t>Abstract</a:t>
            </a:r>
          </a:p>
        </p:txBody>
      </p:sp>
      <p:sp>
        <p:nvSpPr>
          <p:cNvPr id="3" name="Fußzeilenplatzhalter 2">
            <a:extLst>
              <a:ext uri="{FF2B5EF4-FFF2-40B4-BE49-F238E27FC236}">
                <a16:creationId xmlns:a16="http://schemas.microsoft.com/office/drawing/2014/main" id="{CD9CC055-B0FD-DD42-B4B9-2279A37E619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E7BE078-4818-42EF-159E-568D5A5598E0}"/>
              </a:ext>
            </a:extLst>
          </p:cNvPr>
          <p:cNvSpPr>
            <a:spLocks noGrp="1"/>
          </p:cNvSpPr>
          <p:nvPr>
            <p:ph type="sldNum" sz="quarter" idx="28"/>
          </p:nvPr>
        </p:nvSpPr>
        <p:spPr/>
        <p:txBody>
          <a:bodyPr/>
          <a:lstStyle/>
          <a:p>
            <a:fld id="{BA24374A-C3A8-471A-8837-3FC31668ABE5}" type="slidenum">
              <a:rPr lang="de-DE" smtClean="0"/>
              <a:pPr/>
              <a:t>17</a:t>
            </a:fld>
            <a:endParaRPr lang="de-DE" dirty="0"/>
          </a:p>
        </p:txBody>
      </p:sp>
      <p:sp>
        <p:nvSpPr>
          <p:cNvPr id="8" name="Textplatzhalter 7">
            <a:extLst>
              <a:ext uri="{FF2B5EF4-FFF2-40B4-BE49-F238E27FC236}">
                <a16:creationId xmlns:a16="http://schemas.microsoft.com/office/drawing/2014/main" id="{25C63184-7955-584E-7467-9D310BE83519}"/>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106A6B22-B577-EF7F-E286-3703DD02787D}"/>
              </a:ext>
            </a:extLst>
          </p:cNvPr>
          <p:cNvSpPr>
            <a:spLocks noGrp="1"/>
          </p:cNvSpPr>
          <p:nvPr>
            <p:ph type="body" sz="quarter" idx="29"/>
          </p:nvPr>
        </p:nvSpPr>
        <p:spPr/>
        <p:txBody>
          <a:bodyPr>
            <a:normAutofit fontScale="92500" lnSpcReduction="10000"/>
          </a:bodyPr>
          <a:lstStyle/>
          <a:p>
            <a:r>
              <a:rPr lang="de-DE" dirty="0" err="1"/>
              <a:t>Typically</a:t>
            </a:r>
            <a:r>
              <a:rPr lang="de-DE" dirty="0"/>
              <a:t>, 150 - 250 </a:t>
            </a:r>
            <a:r>
              <a:rPr lang="de-DE" dirty="0" err="1"/>
              <a:t>words</a:t>
            </a:r>
            <a:endParaRPr lang="de-DE" dirty="0"/>
          </a:p>
          <a:p>
            <a:r>
              <a:rPr lang="de-DE" b="1" dirty="0" err="1">
                <a:solidFill>
                  <a:schemeClr val="accent1"/>
                </a:solidFill>
              </a:rPr>
              <a:t>Briefly</a:t>
            </a:r>
            <a:r>
              <a:rPr lang="de-DE" b="1" dirty="0">
                <a:solidFill>
                  <a:schemeClr val="accent1"/>
                </a:solidFill>
              </a:rPr>
              <a:t> </a:t>
            </a:r>
            <a:r>
              <a:rPr lang="de-DE" b="1" dirty="0" err="1">
                <a:solidFill>
                  <a:schemeClr val="accent1"/>
                </a:solidFill>
              </a:rPr>
              <a:t>introduces</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reader</a:t>
            </a:r>
            <a:r>
              <a:rPr lang="de-DE" b="1" dirty="0">
                <a:solidFill>
                  <a:schemeClr val="accent1"/>
                </a:solidFill>
              </a:rPr>
              <a:t> </a:t>
            </a:r>
            <a:r>
              <a:rPr lang="de-DE" dirty="0" err="1"/>
              <a:t>to</a:t>
            </a:r>
            <a:endParaRPr lang="de-DE" dirty="0"/>
          </a:p>
          <a:p>
            <a:pPr lvl="1"/>
            <a:r>
              <a:rPr lang="de-DE" dirty="0" err="1"/>
              <a:t>motivation</a:t>
            </a:r>
            <a:r>
              <a:rPr lang="de-DE" dirty="0"/>
              <a:t>, </a:t>
            </a:r>
            <a:r>
              <a:rPr lang="de-DE" dirty="0" err="1"/>
              <a:t>problem</a:t>
            </a:r>
            <a:r>
              <a:rPr lang="de-DE" dirty="0"/>
              <a:t>, and </a:t>
            </a:r>
            <a:r>
              <a:rPr lang="de-DE" dirty="0" err="1"/>
              <a:t>relevance</a:t>
            </a:r>
            <a:endParaRPr lang="de-DE" dirty="0"/>
          </a:p>
          <a:p>
            <a:pPr lvl="1"/>
            <a:r>
              <a:rPr lang="de-DE" dirty="0" err="1"/>
              <a:t>the</a:t>
            </a:r>
            <a:r>
              <a:rPr lang="de-DE" dirty="0"/>
              <a:t> </a:t>
            </a:r>
            <a:r>
              <a:rPr lang="de-DE" dirty="0" err="1"/>
              <a:t>aims</a:t>
            </a:r>
            <a:r>
              <a:rPr lang="de-DE" dirty="0"/>
              <a:t> of </a:t>
            </a:r>
            <a:r>
              <a:rPr lang="de-DE" dirty="0" err="1"/>
              <a:t>the</a:t>
            </a:r>
            <a:r>
              <a:rPr lang="de-DE" dirty="0"/>
              <a:t> </a:t>
            </a:r>
            <a:r>
              <a:rPr lang="de-DE" dirty="0" err="1"/>
              <a:t>study</a:t>
            </a:r>
            <a:r>
              <a:rPr lang="de-DE" dirty="0"/>
              <a:t> and </a:t>
            </a:r>
            <a:r>
              <a:rPr lang="de-DE" dirty="0" err="1"/>
              <a:t>which</a:t>
            </a:r>
            <a:r>
              <a:rPr lang="de-DE" dirty="0"/>
              <a:t> </a:t>
            </a:r>
            <a:r>
              <a:rPr lang="de-DE" dirty="0" err="1"/>
              <a:t>methods</a:t>
            </a:r>
            <a:r>
              <a:rPr lang="de-DE" dirty="0"/>
              <a:t> </a:t>
            </a:r>
            <a:r>
              <a:rPr lang="de-DE" dirty="0" err="1"/>
              <a:t>were</a:t>
            </a:r>
            <a:r>
              <a:rPr lang="de-DE" dirty="0"/>
              <a:t> </a:t>
            </a:r>
            <a:r>
              <a:rPr lang="de-DE" dirty="0" err="1"/>
              <a:t>used</a:t>
            </a:r>
            <a:endParaRPr lang="de-DE" dirty="0"/>
          </a:p>
          <a:p>
            <a:pPr lvl="1"/>
            <a:r>
              <a:rPr lang="en-US" dirty="0"/>
              <a:t>results and findings</a:t>
            </a:r>
          </a:p>
          <a:p>
            <a:pPr lvl="1"/>
            <a:r>
              <a:rPr lang="en-US" dirty="0"/>
              <a:t>conclusion &amp; contribution</a:t>
            </a:r>
          </a:p>
          <a:p>
            <a:r>
              <a:rPr lang="en-US" dirty="0"/>
              <a:t>Ideally, each sentence deals about one section in your paper</a:t>
            </a:r>
          </a:p>
          <a:p>
            <a:r>
              <a:rPr lang="en-US" dirty="0"/>
              <a:t>The abstract </a:t>
            </a:r>
            <a:r>
              <a:rPr lang="en-US" b="1" dirty="0">
                <a:solidFill>
                  <a:schemeClr val="accent1"/>
                </a:solidFill>
              </a:rPr>
              <a:t>always answers</a:t>
            </a:r>
            <a:r>
              <a:rPr lang="en-US" dirty="0"/>
              <a:t> these four questions: </a:t>
            </a:r>
          </a:p>
          <a:p>
            <a:pPr lvl="1"/>
            <a:r>
              <a:rPr lang="en-US" dirty="0"/>
              <a:t>Why did you do this?</a:t>
            </a:r>
          </a:p>
          <a:p>
            <a:pPr lvl="1"/>
            <a:r>
              <a:rPr lang="en-US" dirty="0"/>
              <a:t>What did you do?</a:t>
            </a:r>
          </a:p>
          <a:p>
            <a:pPr lvl="1"/>
            <a:r>
              <a:rPr lang="en-US" dirty="0"/>
              <a:t>What did you find?</a:t>
            </a:r>
          </a:p>
          <a:p>
            <a:pPr lvl="1"/>
            <a:r>
              <a:rPr lang="en-US" dirty="0"/>
              <a:t>What do your findings mean?</a:t>
            </a:r>
          </a:p>
          <a:p>
            <a:endParaRPr lang="de-DE" dirty="0"/>
          </a:p>
          <a:p>
            <a:endParaRPr lang="de-DE" dirty="0"/>
          </a:p>
        </p:txBody>
      </p:sp>
      <p:grpSp>
        <p:nvGrpSpPr>
          <p:cNvPr id="37" name="Gruppieren 36">
            <a:extLst>
              <a:ext uri="{FF2B5EF4-FFF2-40B4-BE49-F238E27FC236}">
                <a16:creationId xmlns:a16="http://schemas.microsoft.com/office/drawing/2014/main" id="{63ACE24A-6F8C-96B5-5963-FCAC337F5DED}"/>
              </a:ext>
            </a:extLst>
          </p:cNvPr>
          <p:cNvGrpSpPr/>
          <p:nvPr/>
        </p:nvGrpSpPr>
        <p:grpSpPr>
          <a:xfrm>
            <a:off x="8214369" y="1676787"/>
            <a:ext cx="3282306" cy="3840546"/>
            <a:chOff x="4238686" y="2294382"/>
            <a:chExt cx="2686594" cy="3159831"/>
          </a:xfrm>
        </p:grpSpPr>
        <p:sp>
          <p:nvSpPr>
            <p:cNvPr id="38" name="Trapezoid 37">
              <a:extLst>
                <a:ext uri="{FF2B5EF4-FFF2-40B4-BE49-F238E27FC236}">
                  <a16:creationId xmlns:a16="http://schemas.microsoft.com/office/drawing/2014/main" id="{3E0EF4A0-0758-A453-B933-9CA3D12841B2}"/>
                </a:ext>
              </a:extLst>
            </p:cNvPr>
            <p:cNvSpPr/>
            <p:nvPr/>
          </p:nvSpPr>
          <p:spPr>
            <a:xfrm>
              <a:off x="4245006" y="4930853"/>
              <a:ext cx="2680274" cy="523360"/>
            </a:xfrm>
            <a:prstGeom prst="trapezoid">
              <a:avLst>
                <a:gd name="adj" fmla="val 2552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39" name="Trapezoid 38">
              <a:extLst>
                <a:ext uri="{FF2B5EF4-FFF2-40B4-BE49-F238E27FC236}">
                  <a16:creationId xmlns:a16="http://schemas.microsoft.com/office/drawing/2014/main" id="{FA220D3A-4627-DB93-0FB7-004760BC5381}"/>
                </a:ext>
              </a:extLst>
            </p:cNvPr>
            <p:cNvSpPr/>
            <p:nvPr/>
          </p:nvSpPr>
          <p:spPr>
            <a:xfrm>
              <a:off x="4382166" y="4402312"/>
              <a:ext cx="2405952" cy="529477"/>
            </a:xfrm>
            <a:prstGeom prst="trapezoid">
              <a:avLst>
                <a:gd name="adj" fmla="val 7904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40" name="Trapezoid 39">
              <a:extLst>
                <a:ext uri="{FF2B5EF4-FFF2-40B4-BE49-F238E27FC236}">
                  <a16:creationId xmlns:a16="http://schemas.microsoft.com/office/drawing/2014/main" id="{417A7B90-EB12-173F-EB4C-1061CF01CC48}"/>
                </a:ext>
              </a:extLst>
            </p:cNvPr>
            <p:cNvSpPr/>
            <p:nvPr/>
          </p:nvSpPr>
          <p:spPr>
            <a:xfrm>
              <a:off x="4800601" y="3874792"/>
              <a:ext cx="1569082" cy="534568"/>
            </a:xfrm>
            <a:prstGeom prst="trapezoid">
              <a:avLst>
                <a:gd name="adj" fmla="val 3788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41" name="Trapezoid 40">
              <a:extLst>
                <a:ext uri="{FF2B5EF4-FFF2-40B4-BE49-F238E27FC236}">
                  <a16:creationId xmlns:a16="http://schemas.microsoft.com/office/drawing/2014/main" id="{4D451896-429E-0640-0AC4-A417CB6A8528}"/>
                </a:ext>
              </a:extLst>
            </p:cNvPr>
            <p:cNvSpPr/>
            <p:nvPr/>
          </p:nvSpPr>
          <p:spPr>
            <a:xfrm rot="10800000">
              <a:off x="4238686" y="2294382"/>
              <a:ext cx="2680274" cy="523362"/>
            </a:xfrm>
            <a:prstGeom prst="trapezoid">
              <a:avLst>
                <a:gd name="adj" fmla="val 24069"/>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42" name="Trapezoid 41">
              <a:extLst>
                <a:ext uri="{FF2B5EF4-FFF2-40B4-BE49-F238E27FC236}">
                  <a16:creationId xmlns:a16="http://schemas.microsoft.com/office/drawing/2014/main" id="{F3D36AEB-60BA-B6F9-BA9F-8E02AB5CAE96}"/>
                </a:ext>
              </a:extLst>
            </p:cNvPr>
            <p:cNvSpPr/>
            <p:nvPr/>
          </p:nvSpPr>
          <p:spPr>
            <a:xfrm rot="10800000">
              <a:off x="4375848" y="2822889"/>
              <a:ext cx="2405952" cy="529477"/>
            </a:xfrm>
            <a:prstGeom prst="trapezoid">
              <a:avLst>
                <a:gd name="adj" fmla="val 77601"/>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43" name="Trapezoid 42">
              <a:extLst>
                <a:ext uri="{FF2B5EF4-FFF2-40B4-BE49-F238E27FC236}">
                  <a16:creationId xmlns:a16="http://schemas.microsoft.com/office/drawing/2014/main" id="{2ECE1FE7-8A16-AC95-208A-49B178514DDC}"/>
                </a:ext>
              </a:extLst>
            </p:cNvPr>
            <p:cNvSpPr/>
            <p:nvPr/>
          </p:nvSpPr>
          <p:spPr>
            <a:xfrm rot="10800000">
              <a:off x="4794948" y="3345319"/>
              <a:ext cx="1567752" cy="534568"/>
            </a:xfrm>
            <a:prstGeom prst="trapezoid">
              <a:avLst>
                <a:gd name="adj" fmla="val 3788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sz="1400" dirty="0"/>
            </a:p>
          </p:txBody>
        </p:sp>
        <p:sp>
          <p:nvSpPr>
            <p:cNvPr id="44" name="Textfeld 43">
              <a:extLst>
                <a:ext uri="{FF2B5EF4-FFF2-40B4-BE49-F238E27FC236}">
                  <a16:creationId xmlns:a16="http://schemas.microsoft.com/office/drawing/2014/main" id="{8DD8784C-086C-1B83-040C-E6D8731A6FDA}"/>
                </a:ext>
              </a:extLst>
            </p:cNvPr>
            <p:cNvSpPr txBox="1"/>
            <p:nvPr/>
          </p:nvSpPr>
          <p:spPr>
            <a:xfrm>
              <a:off x="5110942" y="2445253"/>
              <a:ext cx="1013181" cy="278547"/>
            </a:xfrm>
            <a:prstGeom prst="rect">
              <a:avLst/>
            </a:prstGeom>
            <a:noFill/>
            <a:ln>
              <a:noFill/>
            </a:ln>
          </p:spPr>
          <p:txBody>
            <a:bodyPr wrap="none" rtlCol="0" anchor="ctr">
              <a:spAutoFit/>
            </a:bodyPr>
            <a:lstStyle/>
            <a:p>
              <a:pPr algn="ctr"/>
              <a:r>
                <a:rPr lang="de-DE" sz="1600" b="1" dirty="0"/>
                <a:t>ABSTRACT</a:t>
              </a:r>
            </a:p>
          </p:txBody>
        </p:sp>
        <p:sp>
          <p:nvSpPr>
            <p:cNvPr id="45" name="Textfeld 44">
              <a:extLst>
                <a:ext uri="{FF2B5EF4-FFF2-40B4-BE49-F238E27FC236}">
                  <a16:creationId xmlns:a16="http://schemas.microsoft.com/office/drawing/2014/main" id="{E7E1141F-A1BA-3C83-F637-80399EEA9D23}"/>
                </a:ext>
              </a:extLst>
            </p:cNvPr>
            <p:cNvSpPr txBox="1"/>
            <p:nvPr/>
          </p:nvSpPr>
          <p:spPr>
            <a:xfrm>
              <a:off x="4283721" y="2815887"/>
              <a:ext cx="2590200" cy="455805"/>
            </a:xfrm>
            <a:prstGeom prst="rect">
              <a:avLst/>
            </a:prstGeom>
            <a:noFill/>
            <a:ln>
              <a:noFill/>
            </a:ln>
          </p:spPr>
          <p:txBody>
            <a:bodyPr wrap="square" rtlCol="0">
              <a:spAutoFit/>
            </a:bodyPr>
            <a:lstStyle/>
            <a:p>
              <a:pPr algn="ctr"/>
              <a:r>
                <a:rPr lang="de-DE" sz="1000" b="1" dirty="0"/>
                <a:t>Problem</a:t>
              </a:r>
              <a:br>
                <a:rPr lang="de-DE" sz="1000" dirty="0"/>
              </a:br>
              <a:r>
                <a:rPr lang="de-DE" sz="1000" dirty="0" err="1"/>
                <a:t>What</a:t>
              </a:r>
              <a:r>
                <a:rPr lang="de-DE" sz="1000" dirty="0"/>
                <a:t> </a:t>
              </a:r>
              <a:r>
                <a:rPr lang="de-DE" sz="1000" dirty="0" err="1"/>
                <a:t>is</a:t>
              </a:r>
              <a:r>
                <a:rPr lang="de-DE" sz="1000" dirty="0"/>
                <a:t> </a:t>
              </a:r>
              <a:r>
                <a:rPr lang="de-DE" sz="1000" dirty="0" err="1"/>
                <a:t>the</a:t>
              </a:r>
              <a:r>
                <a:rPr lang="de-DE" sz="1000" dirty="0"/>
                <a:t> </a:t>
              </a:r>
              <a:r>
                <a:rPr lang="de-DE" sz="1000" dirty="0" err="1"/>
                <a:t>problem</a:t>
              </a:r>
              <a:r>
                <a:rPr lang="de-DE" sz="1000" dirty="0"/>
                <a:t> and </a:t>
              </a:r>
              <a:r>
                <a:rPr lang="de-DE" sz="1000" dirty="0" err="1"/>
                <a:t>why</a:t>
              </a:r>
              <a:r>
                <a:rPr lang="de-DE" sz="1000" dirty="0"/>
                <a:t> </a:t>
              </a:r>
              <a:r>
                <a:rPr lang="de-DE" sz="1000" dirty="0" err="1"/>
                <a:t>is</a:t>
              </a:r>
              <a:r>
                <a:rPr lang="de-DE" sz="1000" dirty="0"/>
                <a:t> </a:t>
              </a:r>
              <a:r>
                <a:rPr lang="de-DE" sz="1000" dirty="0" err="1"/>
                <a:t>it</a:t>
              </a:r>
              <a:br>
                <a:rPr lang="de-DE" sz="1000" dirty="0"/>
              </a:br>
              <a:r>
                <a:rPr lang="de-DE" sz="1000" dirty="0" err="1"/>
                <a:t>important</a:t>
              </a:r>
              <a:r>
                <a:rPr lang="de-DE" sz="1000" dirty="0"/>
                <a:t>? </a:t>
              </a:r>
              <a:r>
                <a:rPr lang="de-DE" sz="1000" dirty="0" err="1"/>
                <a:t>For</a:t>
              </a:r>
              <a:r>
                <a:rPr lang="de-DE" sz="1000" dirty="0"/>
                <a:t> </a:t>
              </a:r>
              <a:r>
                <a:rPr lang="de-DE" sz="1000" dirty="0" err="1"/>
                <a:t>whom</a:t>
              </a:r>
              <a:r>
                <a:rPr lang="de-DE" sz="1000" dirty="0"/>
                <a:t>?</a:t>
              </a:r>
            </a:p>
          </p:txBody>
        </p:sp>
        <p:sp>
          <p:nvSpPr>
            <p:cNvPr id="46" name="Textfeld 45">
              <a:extLst>
                <a:ext uri="{FF2B5EF4-FFF2-40B4-BE49-F238E27FC236}">
                  <a16:creationId xmlns:a16="http://schemas.microsoft.com/office/drawing/2014/main" id="{CE0E33C8-8F4B-E002-3CED-8904AF87A400}"/>
                </a:ext>
              </a:extLst>
            </p:cNvPr>
            <p:cNvSpPr txBox="1"/>
            <p:nvPr/>
          </p:nvSpPr>
          <p:spPr>
            <a:xfrm>
              <a:off x="5033529" y="3358193"/>
              <a:ext cx="1090594" cy="455805"/>
            </a:xfrm>
            <a:prstGeom prst="rect">
              <a:avLst/>
            </a:prstGeom>
            <a:noFill/>
            <a:ln>
              <a:noFill/>
            </a:ln>
          </p:spPr>
          <p:txBody>
            <a:bodyPr wrap="none" rtlCol="0">
              <a:spAutoFit/>
            </a:bodyPr>
            <a:lstStyle/>
            <a:p>
              <a:pPr algn="ctr"/>
              <a:r>
                <a:rPr lang="de-DE" sz="1000" b="1" dirty="0"/>
                <a:t>Method</a:t>
              </a:r>
            </a:p>
            <a:p>
              <a:pPr algn="ctr"/>
              <a:r>
                <a:rPr lang="de-DE" sz="1000" dirty="0" err="1"/>
                <a:t>How</a:t>
              </a:r>
              <a:r>
                <a:rPr lang="de-DE" sz="1000" dirty="0"/>
                <a:t> </a:t>
              </a:r>
              <a:r>
                <a:rPr lang="de-DE" sz="1000" dirty="0" err="1"/>
                <a:t>did</a:t>
              </a:r>
              <a:r>
                <a:rPr lang="de-DE" sz="1000" dirty="0"/>
                <a:t> </a:t>
              </a:r>
              <a:r>
                <a:rPr lang="de-DE" sz="1000" dirty="0" err="1"/>
                <a:t>the</a:t>
              </a:r>
              <a:r>
                <a:rPr lang="de-DE" sz="1000" dirty="0"/>
                <a:t> </a:t>
              </a:r>
              <a:r>
                <a:rPr lang="de-DE" sz="1000" dirty="0" err="1"/>
                <a:t>authors</a:t>
              </a:r>
              <a:br>
                <a:rPr lang="de-DE" sz="1000" dirty="0"/>
              </a:br>
              <a:r>
                <a:rPr lang="de-DE" sz="1000" dirty="0" err="1"/>
                <a:t>answered</a:t>
              </a:r>
              <a:r>
                <a:rPr lang="de-DE" sz="1000" dirty="0"/>
                <a:t> </a:t>
              </a:r>
              <a:r>
                <a:rPr lang="de-DE" sz="1000" dirty="0" err="1"/>
                <a:t>the</a:t>
              </a:r>
              <a:r>
                <a:rPr lang="de-DE" sz="1000" dirty="0"/>
                <a:t> RQ?</a:t>
              </a:r>
            </a:p>
          </p:txBody>
        </p:sp>
        <p:sp>
          <p:nvSpPr>
            <p:cNvPr id="47" name="Textfeld 46">
              <a:extLst>
                <a:ext uri="{FF2B5EF4-FFF2-40B4-BE49-F238E27FC236}">
                  <a16:creationId xmlns:a16="http://schemas.microsoft.com/office/drawing/2014/main" id="{CE472477-63B9-62F1-932D-9A96BFC2C053}"/>
                </a:ext>
              </a:extLst>
            </p:cNvPr>
            <p:cNvSpPr txBox="1"/>
            <p:nvPr/>
          </p:nvSpPr>
          <p:spPr>
            <a:xfrm>
              <a:off x="4857326" y="3870805"/>
              <a:ext cx="1412051" cy="455805"/>
            </a:xfrm>
            <a:prstGeom prst="rect">
              <a:avLst/>
            </a:prstGeom>
            <a:noFill/>
            <a:ln>
              <a:noFill/>
            </a:ln>
          </p:spPr>
          <p:txBody>
            <a:bodyPr wrap="none" rtlCol="0">
              <a:spAutoFit/>
            </a:bodyPr>
            <a:lstStyle/>
            <a:p>
              <a:pPr algn="ctr"/>
              <a:r>
                <a:rPr lang="de-DE" sz="1000" b="1" dirty="0" err="1"/>
                <a:t>Results</a:t>
              </a:r>
              <a:endParaRPr lang="de-DE" sz="1000" b="1" dirty="0"/>
            </a:p>
            <a:p>
              <a:pPr algn="ctr"/>
              <a:r>
                <a:rPr lang="de-DE" sz="1000" dirty="0" err="1"/>
                <a:t>What</a:t>
              </a:r>
              <a:r>
                <a:rPr lang="de-DE" sz="1000" dirty="0"/>
                <a:t> was </a:t>
              </a:r>
              <a:r>
                <a:rPr lang="de-DE" sz="1000" dirty="0" err="1"/>
                <a:t>the</a:t>
              </a:r>
              <a:r>
                <a:rPr lang="de-DE" sz="1000" dirty="0"/>
                <a:t> </a:t>
              </a:r>
              <a:r>
                <a:rPr lang="de-DE" sz="1000" dirty="0" err="1"/>
                <a:t>result</a:t>
              </a:r>
              <a:r>
                <a:rPr lang="de-DE" sz="1000" dirty="0"/>
                <a:t>?</a:t>
              </a:r>
              <a:br>
                <a:rPr lang="de-DE" sz="1000" dirty="0"/>
              </a:br>
              <a:r>
                <a:rPr lang="de-DE" sz="1000" dirty="0"/>
                <a:t>Any </a:t>
              </a:r>
              <a:r>
                <a:rPr lang="de-DE" sz="1000" dirty="0" err="1"/>
                <a:t>hypothesis</a:t>
              </a:r>
              <a:r>
                <a:rPr lang="de-DE" sz="1000" dirty="0"/>
                <a:t> </a:t>
              </a:r>
              <a:r>
                <a:rPr lang="de-DE" sz="1000" dirty="0" err="1"/>
                <a:t>confirmed</a:t>
              </a:r>
              <a:r>
                <a:rPr lang="de-DE" sz="1000" dirty="0"/>
                <a:t>?</a:t>
              </a:r>
            </a:p>
          </p:txBody>
        </p:sp>
        <p:sp>
          <p:nvSpPr>
            <p:cNvPr id="48" name="Textfeld 47">
              <a:extLst>
                <a:ext uri="{FF2B5EF4-FFF2-40B4-BE49-F238E27FC236}">
                  <a16:creationId xmlns:a16="http://schemas.microsoft.com/office/drawing/2014/main" id="{64CD635A-F619-7271-01C2-CAAB83AB59C5}"/>
                </a:ext>
              </a:extLst>
            </p:cNvPr>
            <p:cNvSpPr txBox="1"/>
            <p:nvPr/>
          </p:nvSpPr>
          <p:spPr>
            <a:xfrm>
              <a:off x="4616367" y="4399683"/>
              <a:ext cx="1918510" cy="455805"/>
            </a:xfrm>
            <a:prstGeom prst="rect">
              <a:avLst/>
            </a:prstGeom>
            <a:noFill/>
            <a:ln>
              <a:noFill/>
            </a:ln>
          </p:spPr>
          <p:txBody>
            <a:bodyPr wrap="none" rtlCol="0">
              <a:spAutoFit/>
            </a:bodyPr>
            <a:lstStyle/>
            <a:p>
              <a:pPr algn="ctr"/>
              <a:r>
                <a:rPr lang="de-DE" sz="1000" b="1" dirty="0" err="1"/>
                <a:t>Findings</a:t>
              </a:r>
              <a:endParaRPr lang="de-DE" sz="1000" b="1" dirty="0"/>
            </a:p>
            <a:p>
              <a:pPr algn="ctr"/>
              <a:r>
                <a:rPr lang="de-DE" sz="1000" dirty="0" err="1"/>
                <a:t>What</a:t>
              </a:r>
              <a:r>
                <a:rPr lang="de-DE" sz="1000" dirty="0"/>
                <a:t> was </a:t>
              </a:r>
              <a:r>
                <a:rPr lang="de-DE" sz="1000" dirty="0" err="1"/>
                <a:t>the</a:t>
              </a:r>
              <a:r>
                <a:rPr lang="de-DE" sz="1000" dirty="0"/>
                <a:t> </a:t>
              </a:r>
              <a:r>
                <a:rPr lang="de-DE" sz="1000" dirty="0" err="1"/>
                <a:t>main</a:t>
              </a:r>
              <a:r>
                <a:rPr lang="de-DE" sz="1000" dirty="0"/>
                <a:t> </a:t>
              </a:r>
              <a:r>
                <a:rPr lang="de-DE" sz="1000" dirty="0" err="1"/>
                <a:t>finding</a:t>
              </a:r>
              <a:r>
                <a:rPr lang="de-DE" sz="1000" dirty="0"/>
                <a:t> and</a:t>
              </a:r>
              <a:br>
                <a:rPr lang="de-DE" sz="1000" dirty="0"/>
              </a:br>
              <a:r>
                <a:rPr lang="de-DE" sz="1000" dirty="0" err="1"/>
                <a:t>what</a:t>
              </a:r>
              <a:r>
                <a:rPr lang="de-DE" sz="1000" dirty="0"/>
                <a:t> </a:t>
              </a:r>
              <a:r>
                <a:rPr lang="de-DE" sz="1000" dirty="0" err="1"/>
                <a:t>is</a:t>
              </a:r>
              <a:r>
                <a:rPr lang="de-DE" sz="1000" dirty="0"/>
                <a:t> </a:t>
              </a:r>
              <a:r>
                <a:rPr lang="de-DE" sz="1000" dirty="0" err="1"/>
                <a:t>important</a:t>
              </a:r>
              <a:r>
                <a:rPr lang="de-DE" sz="1000" dirty="0"/>
                <a:t> </a:t>
              </a:r>
              <a:r>
                <a:rPr lang="de-DE" sz="1000" dirty="0" err="1"/>
                <a:t>to</a:t>
              </a:r>
              <a:r>
                <a:rPr lang="de-DE" sz="1000" dirty="0"/>
                <a:t> </a:t>
              </a:r>
              <a:r>
                <a:rPr lang="de-DE" sz="1000" dirty="0" err="1"/>
                <a:t>know</a:t>
              </a:r>
              <a:r>
                <a:rPr lang="de-DE" sz="1000" dirty="0"/>
                <a:t> </a:t>
              </a:r>
              <a:r>
                <a:rPr lang="de-DE" sz="1000" dirty="0" err="1"/>
                <a:t>about</a:t>
              </a:r>
              <a:r>
                <a:rPr lang="de-DE" sz="1000" dirty="0"/>
                <a:t> </a:t>
              </a:r>
              <a:r>
                <a:rPr lang="de-DE" sz="1000" dirty="0" err="1"/>
                <a:t>that</a:t>
              </a:r>
              <a:r>
                <a:rPr lang="de-DE" sz="1000" dirty="0"/>
                <a:t>?</a:t>
              </a:r>
            </a:p>
          </p:txBody>
        </p:sp>
        <p:sp>
          <p:nvSpPr>
            <p:cNvPr id="49" name="Textfeld 48">
              <a:extLst>
                <a:ext uri="{FF2B5EF4-FFF2-40B4-BE49-F238E27FC236}">
                  <a16:creationId xmlns:a16="http://schemas.microsoft.com/office/drawing/2014/main" id="{8609EA4D-927D-B0F2-87F3-4FC8B3776388}"/>
                </a:ext>
              </a:extLst>
            </p:cNvPr>
            <p:cNvSpPr txBox="1"/>
            <p:nvPr/>
          </p:nvSpPr>
          <p:spPr>
            <a:xfrm>
              <a:off x="4360442" y="4922844"/>
              <a:ext cx="2464331" cy="455805"/>
            </a:xfrm>
            <a:prstGeom prst="rect">
              <a:avLst/>
            </a:prstGeom>
            <a:noFill/>
            <a:ln>
              <a:noFill/>
            </a:ln>
          </p:spPr>
          <p:txBody>
            <a:bodyPr wrap="none" rtlCol="0">
              <a:spAutoFit/>
            </a:bodyPr>
            <a:lstStyle/>
            <a:p>
              <a:pPr algn="ctr"/>
              <a:r>
                <a:rPr lang="de-DE" sz="1000" b="1" dirty="0" err="1"/>
                <a:t>Contribution</a:t>
              </a:r>
              <a:r>
                <a:rPr lang="de-DE" sz="1000" b="1" dirty="0"/>
                <a:t> / </a:t>
              </a:r>
              <a:r>
                <a:rPr lang="de-DE" sz="1000" b="1" dirty="0" err="1"/>
                <a:t>Conclusion</a:t>
              </a:r>
              <a:endParaRPr lang="de-DE" sz="1000" b="1" dirty="0"/>
            </a:p>
            <a:p>
              <a:pPr algn="ctr"/>
              <a:r>
                <a:rPr lang="de-DE" sz="1000" dirty="0" err="1"/>
                <a:t>What</a:t>
              </a:r>
              <a:r>
                <a:rPr lang="de-DE" sz="1000" dirty="0"/>
                <a:t> </a:t>
              </a:r>
              <a:r>
                <a:rPr lang="de-DE" sz="1000" dirty="0" err="1"/>
                <a:t>are</a:t>
              </a:r>
              <a:r>
                <a:rPr lang="de-DE" sz="1000" dirty="0"/>
                <a:t> </a:t>
              </a:r>
              <a:r>
                <a:rPr lang="de-DE" sz="1000" dirty="0" err="1"/>
                <a:t>the</a:t>
              </a:r>
              <a:r>
                <a:rPr lang="de-DE" sz="1000" dirty="0"/>
                <a:t> </a:t>
              </a:r>
              <a:r>
                <a:rPr lang="de-DE" sz="1000" dirty="0" err="1"/>
                <a:t>implications</a:t>
              </a:r>
              <a:r>
                <a:rPr lang="de-DE" sz="1000" dirty="0"/>
                <a:t> and </a:t>
              </a:r>
              <a:r>
                <a:rPr lang="de-DE" sz="1000" dirty="0" err="1"/>
                <a:t>recommendations</a:t>
              </a:r>
              <a:r>
                <a:rPr lang="de-DE" sz="1000" dirty="0"/>
                <a:t>?</a:t>
              </a:r>
            </a:p>
            <a:p>
              <a:pPr algn="ctr"/>
              <a:r>
                <a:rPr lang="de-DE" sz="1000" dirty="0" err="1"/>
                <a:t>What</a:t>
              </a:r>
              <a:r>
                <a:rPr lang="de-DE" sz="1000" dirty="0"/>
                <a:t> ist </a:t>
              </a:r>
              <a:r>
                <a:rPr lang="de-DE" sz="1000" dirty="0" err="1"/>
                <a:t>the</a:t>
              </a:r>
              <a:r>
                <a:rPr lang="de-DE" sz="1000" dirty="0"/>
                <a:t> </a:t>
              </a:r>
              <a:r>
                <a:rPr lang="de-DE" sz="1000" dirty="0" err="1"/>
                <a:t>contribution</a:t>
              </a:r>
              <a:r>
                <a:rPr lang="de-DE" sz="1000" dirty="0"/>
                <a:t> of </a:t>
              </a:r>
              <a:r>
                <a:rPr lang="de-DE" sz="1000" dirty="0" err="1"/>
                <a:t>the</a:t>
              </a:r>
              <a:r>
                <a:rPr lang="de-DE" sz="1000" dirty="0"/>
                <a:t> </a:t>
              </a:r>
              <a:r>
                <a:rPr lang="de-DE" sz="1000" dirty="0" err="1"/>
                <a:t>paper</a:t>
              </a:r>
              <a:r>
                <a:rPr lang="de-DE" sz="1000" dirty="0"/>
                <a:t>?</a:t>
              </a:r>
            </a:p>
          </p:txBody>
        </p:sp>
      </p:grpSp>
    </p:spTree>
    <p:extLst>
      <p:ext uri="{BB962C8B-B14F-4D97-AF65-F5344CB8AC3E}">
        <p14:creationId xmlns:p14="http://schemas.microsoft.com/office/powerpoint/2010/main" val="12921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81081-FCAC-C045-3008-13EC8C495BD4}"/>
              </a:ext>
            </a:extLst>
          </p:cNvPr>
          <p:cNvSpPr>
            <a:spLocks noGrp="1"/>
          </p:cNvSpPr>
          <p:nvPr>
            <p:ph type="title"/>
          </p:nvPr>
        </p:nvSpPr>
        <p:spPr/>
        <p:txBody>
          <a:bodyPr/>
          <a:lstStyle/>
          <a:p>
            <a:r>
              <a:rPr lang="de-DE" dirty="0"/>
              <a:t>Abstract: </a:t>
            </a:r>
            <a:r>
              <a:rPr lang="de-DE" dirty="0" err="1"/>
              <a:t>Tips</a:t>
            </a:r>
            <a:r>
              <a:rPr lang="de-DE" dirty="0"/>
              <a:t> </a:t>
            </a:r>
            <a:r>
              <a:rPr lang="de-DE" dirty="0" err="1"/>
              <a:t>for</a:t>
            </a:r>
            <a:r>
              <a:rPr lang="de-DE" dirty="0"/>
              <a:t> </a:t>
            </a:r>
            <a:r>
              <a:rPr lang="de-DE" dirty="0" err="1"/>
              <a:t>reading</a:t>
            </a:r>
            <a:endParaRPr lang="de-DE" dirty="0"/>
          </a:p>
        </p:txBody>
      </p:sp>
      <p:sp>
        <p:nvSpPr>
          <p:cNvPr id="3" name="Fußzeilenplatzhalter 2">
            <a:extLst>
              <a:ext uri="{FF2B5EF4-FFF2-40B4-BE49-F238E27FC236}">
                <a16:creationId xmlns:a16="http://schemas.microsoft.com/office/drawing/2014/main" id="{CE46249D-15F3-F2AE-C21F-3140B4010E56}"/>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A2916FFF-399B-C5D4-DF6C-B42C97679D8E}"/>
              </a:ext>
            </a:extLst>
          </p:cNvPr>
          <p:cNvSpPr>
            <a:spLocks noGrp="1"/>
          </p:cNvSpPr>
          <p:nvPr>
            <p:ph type="sldNum" sz="quarter" idx="28"/>
          </p:nvPr>
        </p:nvSpPr>
        <p:spPr/>
        <p:txBody>
          <a:bodyPr/>
          <a:lstStyle/>
          <a:p>
            <a:fld id="{BA24374A-C3A8-471A-8837-3FC31668ABE5}" type="slidenum">
              <a:rPr lang="de-DE" smtClean="0"/>
              <a:pPr/>
              <a:t>18</a:t>
            </a:fld>
            <a:endParaRPr lang="de-DE" dirty="0"/>
          </a:p>
        </p:txBody>
      </p:sp>
      <p:sp>
        <p:nvSpPr>
          <p:cNvPr id="5" name="Textplatzhalter 4">
            <a:extLst>
              <a:ext uri="{FF2B5EF4-FFF2-40B4-BE49-F238E27FC236}">
                <a16:creationId xmlns:a16="http://schemas.microsoft.com/office/drawing/2014/main" id="{11692AEA-7633-CB47-F007-D229407978B1}"/>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BE2D32EE-9473-838E-55B7-4B66E5968015}"/>
              </a:ext>
            </a:extLst>
          </p:cNvPr>
          <p:cNvSpPr>
            <a:spLocks noGrp="1"/>
          </p:cNvSpPr>
          <p:nvPr>
            <p:ph type="body" sz="quarter" idx="29"/>
          </p:nvPr>
        </p:nvSpPr>
        <p:spPr/>
        <p:txBody>
          <a:bodyPr>
            <a:normAutofit fontScale="92500" lnSpcReduction="10000"/>
          </a:bodyPr>
          <a:lstStyle/>
          <a:p>
            <a:r>
              <a:rPr lang="de-DE" b="1" dirty="0" err="1">
                <a:solidFill>
                  <a:schemeClr val="accent1"/>
                </a:solidFill>
              </a:rPr>
              <a:t>Reflect</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structure</a:t>
            </a:r>
            <a:r>
              <a:rPr lang="de-DE" b="1" dirty="0">
                <a:solidFill>
                  <a:schemeClr val="accent1"/>
                </a:solidFill>
              </a:rPr>
              <a:t> </a:t>
            </a:r>
            <a:r>
              <a:rPr lang="de-DE" dirty="0"/>
              <a:t>of </a:t>
            </a:r>
            <a:r>
              <a:rPr lang="de-DE" dirty="0" err="1"/>
              <a:t>the</a:t>
            </a:r>
            <a:r>
              <a:rPr lang="de-DE" dirty="0"/>
              <a:t> </a:t>
            </a:r>
            <a:r>
              <a:rPr lang="de-DE" dirty="0" err="1"/>
              <a:t>paper</a:t>
            </a:r>
            <a:endParaRPr lang="de-DE" dirty="0"/>
          </a:p>
          <a:p>
            <a:pPr lvl="1"/>
            <a:r>
              <a:rPr lang="en-US" dirty="0"/>
              <a:t>Bear in mind that there is a match between abstract and paper</a:t>
            </a:r>
          </a:p>
          <a:p>
            <a:pPr lvl="1"/>
            <a:r>
              <a:rPr lang="en-US" dirty="0"/>
              <a:t>Ideally, each section of your paper belongs to one sentence in the paper</a:t>
            </a:r>
          </a:p>
          <a:p>
            <a:r>
              <a:rPr lang="en-US" b="1" dirty="0">
                <a:solidFill>
                  <a:schemeClr val="accent1"/>
                </a:solidFill>
              </a:rPr>
              <a:t>Search for what they did and why</a:t>
            </a:r>
          </a:p>
          <a:p>
            <a:pPr lvl="1"/>
            <a:r>
              <a:rPr lang="en-US" dirty="0"/>
              <a:t>What did they developed?</a:t>
            </a:r>
          </a:p>
          <a:p>
            <a:pPr lvl="1"/>
            <a:r>
              <a:rPr lang="en-US" dirty="0"/>
              <a:t>How many participants were tested?</a:t>
            </a:r>
          </a:p>
          <a:p>
            <a:pPr lvl="1"/>
            <a:r>
              <a:rPr lang="en-US" dirty="0"/>
              <a:t>What happened during the study? </a:t>
            </a:r>
          </a:p>
          <a:p>
            <a:r>
              <a:rPr lang="en-US" b="1" dirty="0">
                <a:solidFill>
                  <a:schemeClr val="accent1"/>
                </a:solidFill>
              </a:rPr>
              <a:t>Find the contribution</a:t>
            </a:r>
          </a:p>
          <a:p>
            <a:pPr lvl="1"/>
            <a:r>
              <a:rPr lang="en-US" dirty="0"/>
              <a:t>What is the key benefit for readers?</a:t>
            </a:r>
          </a:p>
          <a:p>
            <a:pPr lvl="1"/>
            <a:r>
              <a:rPr lang="en-US" dirty="0"/>
              <a:t>For whom it is interesting?</a:t>
            </a:r>
          </a:p>
          <a:p>
            <a:pPr lvl="1"/>
            <a:r>
              <a:rPr lang="en-US" dirty="0"/>
              <a:t>How is the contribution articulated? (Which words are used, are there any ‘modulators’, e.g. ‘Perhaps … suggests … might … could …?)</a:t>
            </a:r>
          </a:p>
          <a:p>
            <a:endParaRPr lang="de-DE" dirty="0"/>
          </a:p>
          <a:p>
            <a:endParaRPr lang="de-DE" dirty="0"/>
          </a:p>
        </p:txBody>
      </p:sp>
    </p:spTree>
    <p:extLst>
      <p:ext uri="{BB962C8B-B14F-4D97-AF65-F5344CB8AC3E}">
        <p14:creationId xmlns:p14="http://schemas.microsoft.com/office/powerpoint/2010/main" val="347419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06721-3D89-B698-D894-B88D880449BB}"/>
              </a:ext>
            </a:extLst>
          </p:cNvPr>
          <p:cNvSpPr>
            <a:spLocks noGrp="1"/>
          </p:cNvSpPr>
          <p:nvPr>
            <p:ph type="title"/>
          </p:nvPr>
        </p:nvSpPr>
        <p:spPr/>
        <p:txBody>
          <a:bodyPr/>
          <a:lstStyle/>
          <a:p>
            <a:r>
              <a:rPr lang="de-DE" dirty="0"/>
              <a:t>The Abstract</a:t>
            </a:r>
          </a:p>
        </p:txBody>
      </p:sp>
      <p:sp>
        <p:nvSpPr>
          <p:cNvPr id="3" name="Fußzeilenplatzhalter 2">
            <a:extLst>
              <a:ext uri="{FF2B5EF4-FFF2-40B4-BE49-F238E27FC236}">
                <a16:creationId xmlns:a16="http://schemas.microsoft.com/office/drawing/2014/main" id="{C84EF0BE-730B-8F7D-D9C1-C52725F73EA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CB055E1-BBC7-B530-A238-EFB3A0271FDF}"/>
              </a:ext>
            </a:extLst>
          </p:cNvPr>
          <p:cNvSpPr>
            <a:spLocks noGrp="1"/>
          </p:cNvSpPr>
          <p:nvPr>
            <p:ph type="sldNum" sz="quarter" idx="28"/>
          </p:nvPr>
        </p:nvSpPr>
        <p:spPr/>
        <p:txBody>
          <a:bodyPr/>
          <a:lstStyle/>
          <a:p>
            <a:fld id="{BA24374A-C3A8-471A-8837-3FC31668ABE5}" type="slidenum">
              <a:rPr lang="de-DE" smtClean="0"/>
              <a:pPr/>
              <a:t>19</a:t>
            </a:fld>
            <a:endParaRPr lang="de-DE" dirty="0"/>
          </a:p>
        </p:txBody>
      </p:sp>
      <p:sp>
        <p:nvSpPr>
          <p:cNvPr id="5" name="Textplatzhalter 4">
            <a:extLst>
              <a:ext uri="{FF2B5EF4-FFF2-40B4-BE49-F238E27FC236}">
                <a16:creationId xmlns:a16="http://schemas.microsoft.com/office/drawing/2014/main" id="{69A21B7E-8583-C5B6-FCFE-003D541C7426}"/>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DE29B1F6-2762-081C-4A94-35885E181EB2}"/>
              </a:ext>
            </a:extLst>
          </p:cNvPr>
          <p:cNvSpPr>
            <a:spLocks noGrp="1"/>
          </p:cNvSpPr>
          <p:nvPr>
            <p:ph type="body" sz="quarter" idx="29"/>
          </p:nvPr>
        </p:nvSpPr>
        <p:spPr/>
        <p:txBody>
          <a:bodyPr/>
          <a:lstStyle/>
          <a:p>
            <a:endParaRPr lang="de-DE"/>
          </a:p>
        </p:txBody>
      </p:sp>
      <p:pic>
        <p:nvPicPr>
          <p:cNvPr id="7" name="Grafik 6">
            <a:extLst>
              <a:ext uri="{FF2B5EF4-FFF2-40B4-BE49-F238E27FC236}">
                <a16:creationId xmlns:a16="http://schemas.microsoft.com/office/drawing/2014/main" id="{148AA25B-8ECD-AF78-12A7-351C4CE2E217}"/>
              </a:ext>
            </a:extLst>
          </p:cNvPr>
          <p:cNvPicPr>
            <a:picLocks noChangeAspect="1"/>
          </p:cNvPicPr>
          <p:nvPr/>
        </p:nvPicPr>
        <p:blipFill>
          <a:blip r:embed="rId2"/>
          <a:stretch>
            <a:fillRect/>
          </a:stretch>
        </p:blipFill>
        <p:spPr>
          <a:xfrm>
            <a:off x="7344911" y="477663"/>
            <a:ext cx="4401065" cy="5482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hteck 7">
            <a:extLst>
              <a:ext uri="{FF2B5EF4-FFF2-40B4-BE49-F238E27FC236}">
                <a16:creationId xmlns:a16="http://schemas.microsoft.com/office/drawing/2014/main" id="{69108A13-5675-2D5E-B711-69D2DC74CCCA}"/>
              </a:ext>
            </a:extLst>
          </p:cNvPr>
          <p:cNvSpPr/>
          <p:nvPr/>
        </p:nvSpPr>
        <p:spPr>
          <a:xfrm>
            <a:off x="7590263" y="1880839"/>
            <a:ext cx="1955181" cy="16057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13E45A91-3536-7E67-6778-241DCE8DAECA}"/>
              </a:ext>
            </a:extLst>
          </p:cNvPr>
          <p:cNvCxnSpPr>
            <a:cxnSpLocks/>
          </p:cNvCxnSpPr>
          <p:nvPr/>
        </p:nvCxnSpPr>
        <p:spPr>
          <a:xfrm flipH="1" flipV="1">
            <a:off x="1653540" y="1592264"/>
            <a:ext cx="5936724" cy="28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8F697BC4-9BA1-AC68-3924-E8FA5C5F74FE}"/>
              </a:ext>
            </a:extLst>
          </p:cNvPr>
          <p:cNvCxnSpPr>
            <a:cxnSpLocks/>
          </p:cNvCxnSpPr>
          <p:nvPr/>
        </p:nvCxnSpPr>
        <p:spPr>
          <a:xfrm>
            <a:off x="6305550" y="1592264"/>
            <a:ext cx="3239894" cy="28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C44B385-9714-F429-96D4-53E5A1254550}"/>
              </a:ext>
            </a:extLst>
          </p:cNvPr>
          <p:cNvCxnSpPr>
            <a:cxnSpLocks/>
          </p:cNvCxnSpPr>
          <p:nvPr/>
        </p:nvCxnSpPr>
        <p:spPr>
          <a:xfrm flipV="1">
            <a:off x="6305550" y="3486616"/>
            <a:ext cx="3239894" cy="2398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04EDBFE-39C6-E573-3A1E-CB1B8199BB59}"/>
              </a:ext>
            </a:extLst>
          </p:cNvPr>
          <p:cNvCxnSpPr>
            <a:cxnSpLocks/>
          </p:cNvCxnSpPr>
          <p:nvPr/>
        </p:nvCxnSpPr>
        <p:spPr>
          <a:xfrm flipH="1">
            <a:off x="1710099" y="3486615"/>
            <a:ext cx="5880165" cy="2398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EEEE32D2-2137-FC01-56DA-0A156398D6A1}"/>
              </a:ext>
            </a:extLst>
          </p:cNvPr>
          <p:cNvPicPr>
            <a:picLocks noChangeAspect="1"/>
          </p:cNvPicPr>
          <p:nvPr/>
        </p:nvPicPr>
        <p:blipFill>
          <a:blip r:embed="rId3"/>
          <a:stretch>
            <a:fillRect/>
          </a:stretch>
        </p:blipFill>
        <p:spPr>
          <a:xfrm>
            <a:off x="1710099" y="1592264"/>
            <a:ext cx="4573200" cy="429259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053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EF8E1-1269-718C-B958-352E7BE04D85}"/>
              </a:ext>
            </a:extLst>
          </p:cNvPr>
          <p:cNvSpPr>
            <a:spLocks noGrp="1"/>
          </p:cNvSpPr>
          <p:nvPr>
            <p:ph type="title"/>
          </p:nvPr>
        </p:nvSpPr>
        <p:spPr/>
        <p:txBody>
          <a:bodyPr/>
          <a:lstStyle/>
          <a:p>
            <a:r>
              <a:rPr lang="de-DE" dirty="0" err="1"/>
              <a:t>Preperation</a:t>
            </a:r>
            <a:endParaRPr lang="de-DE" dirty="0"/>
          </a:p>
        </p:txBody>
      </p:sp>
      <p:sp>
        <p:nvSpPr>
          <p:cNvPr id="3" name="Fußzeilenplatzhalter 2">
            <a:extLst>
              <a:ext uri="{FF2B5EF4-FFF2-40B4-BE49-F238E27FC236}">
                <a16:creationId xmlns:a16="http://schemas.microsoft.com/office/drawing/2014/main" id="{EC043438-4C36-79B7-9FD3-B639E01754A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A0FC109-2218-136E-E6AA-2DD0F96C66C6}"/>
              </a:ext>
            </a:extLst>
          </p:cNvPr>
          <p:cNvSpPr>
            <a:spLocks noGrp="1"/>
          </p:cNvSpPr>
          <p:nvPr>
            <p:ph type="sldNum" sz="quarter" idx="28"/>
          </p:nvPr>
        </p:nvSpPr>
        <p:spPr/>
        <p:txBody>
          <a:bodyPr/>
          <a:lstStyle/>
          <a:p>
            <a:fld id="{BA24374A-C3A8-471A-8837-3FC31668ABE5}" type="slidenum">
              <a:rPr lang="de-DE" smtClean="0"/>
              <a:pPr/>
              <a:t>2</a:t>
            </a:fld>
            <a:endParaRPr lang="de-DE" dirty="0"/>
          </a:p>
        </p:txBody>
      </p:sp>
      <p:sp>
        <p:nvSpPr>
          <p:cNvPr id="5" name="Textplatzhalter 4">
            <a:extLst>
              <a:ext uri="{FF2B5EF4-FFF2-40B4-BE49-F238E27FC236}">
                <a16:creationId xmlns:a16="http://schemas.microsoft.com/office/drawing/2014/main" id="{4AB07F0A-C100-E7E3-6957-6BFE4C71E538}"/>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FA181D61-70D4-659E-8B23-D6B48402AFB1}"/>
              </a:ext>
            </a:extLst>
          </p:cNvPr>
          <p:cNvSpPr>
            <a:spLocks noGrp="1"/>
          </p:cNvSpPr>
          <p:nvPr>
            <p:ph type="body" sz="quarter" idx="29"/>
          </p:nvPr>
        </p:nvSpPr>
        <p:spPr/>
        <p:txBody>
          <a:bodyPr/>
          <a:lstStyle/>
          <a:p>
            <a:r>
              <a:rPr lang="de-DE" b="1" dirty="0">
                <a:solidFill>
                  <a:schemeClr val="accent1"/>
                </a:solidFill>
              </a:rPr>
              <a:t>Be in </a:t>
            </a:r>
            <a:r>
              <a:rPr lang="de-DE" b="1" dirty="0" err="1">
                <a:solidFill>
                  <a:schemeClr val="accent1"/>
                </a:solidFill>
              </a:rPr>
              <a:t>the</a:t>
            </a:r>
            <a:r>
              <a:rPr lang="de-DE" b="1" dirty="0">
                <a:solidFill>
                  <a:schemeClr val="accent1"/>
                </a:solidFill>
              </a:rPr>
              <a:t> </a:t>
            </a:r>
            <a:r>
              <a:rPr lang="de-DE" b="1" dirty="0" err="1">
                <a:solidFill>
                  <a:schemeClr val="accent1"/>
                </a:solidFill>
              </a:rPr>
              <a:t>university‘s</a:t>
            </a:r>
            <a:r>
              <a:rPr lang="de-DE" b="1" dirty="0">
                <a:solidFill>
                  <a:schemeClr val="accent1"/>
                </a:solidFill>
              </a:rPr>
              <a:t> </a:t>
            </a:r>
            <a:r>
              <a:rPr lang="de-DE" b="1" dirty="0" err="1">
                <a:solidFill>
                  <a:schemeClr val="accent1"/>
                </a:solidFill>
              </a:rPr>
              <a:t>subnet</a:t>
            </a:r>
            <a:endParaRPr lang="de-DE" b="1" dirty="0">
              <a:solidFill>
                <a:schemeClr val="accent1"/>
              </a:solidFill>
            </a:endParaRPr>
          </a:p>
          <a:p>
            <a:pPr lvl="1"/>
            <a:r>
              <a:rPr lang="de-DE" dirty="0" err="1"/>
              <a:t>If</a:t>
            </a:r>
            <a:r>
              <a:rPr lang="de-DE" dirty="0"/>
              <a:t> not: </a:t>
            </a:r>
            <a:r>
              <a:rPr lang="de-DE" dirty="0" err="1"/>
              <a:t>goto</a:t>
            </a:r>
            <a:r>
              <a:rPr lang="de-DE" dirty="0"/>
              <a:t> </a:t>
            </a:r>
            <a:r>
              <a:rPr lang="de-DE" dirty="0">
                <a:hlinkClick r:id="rId2"/>
              </a:rPr>
              <a:t>https://www.frankfurt-university.de/de/hochschule/bibliothek/fernzugriff/</a:t>
            </a:r>
            <a:r>
              <a:rPr lang="de-DE" dirty="0"/>
              <a:t> </a:t>
            </a:r>
          </a:p>
          <a:p>
            <a:pPr lvl="1"/>
            <a:r>
              <a:rPr lang="de-DE" dirty="0" err="1"/>
              <a:t>Install</a:t>
            </a:r>
            <a:r>
              <a:rPr lang="de-DE" dirty="0"/>
              <a:t> VPN (</a:t>
            </a:r>
            <a:r>
              <a:rPr lang="de-DE" dirty="0" err="1"/>
              <a:t>Forticlient</a:t>
            </a:r>
            <a:r>
              <a:rPr lang="de-DE" dirty="0"/>
              <a:t>)</a:t>
            </a:r>
          </a:p>
          <a:p>
            <a:r>
              <a:rPr lang="de-DE" dirty="0" err="1"/>
              <a:t>Later</a:t>
            </a:r>
            <a:r>
              <a:rPr lang="de-DE" dirty="0"/>
              <a:t> </a:t>
            </a:r>
            <a:r>
              <a:rPr lang="de-DE" dirty="0" err="1"/>
              <a:t>you</a:t>
            </a:r>
            <a:r>
              <a:rPr lang="de-DE" dirty="0"/>
              <a:t> will </a:t>
            </a:r>
            <a:r>
              <a:rPr lang="de-DE" dirty="0" err="1"/>
              <a:t>need</a:t>
            </a:r>
            <a:r>
              <a:rPr lang="de-DE" dirty="0"/>
              <a:t> and </a:t>
            </a:r>
            <a:r>
              <a:rPr lang="de-DE" dirty="0" err="1"/>
              <a:t>use</a:t>
            </a:r>
            <a:r>
              <a:rPr lang="de-DE" dirty="0"/>
              <a:t> </a:t>
            </a:r>
            <a:r>
              <a:rPr lang="de-DE" b="1" dirty="0">
                <a:solidFill>
                  <a:schemeClr val="accent1"/>
                </a:solidFill>
              </a:rPr>
              <a:t>a </a:t>
            </a:r>
            <a:r>
              <a:rPr lang="de-DE" b="1" dirty="0" err="1">
                <a:solidFill>
                  <a:schemeClr val="accent1"/>
                </a:solidFill>
              </a:rPr>
              <a:t>literature</a:t>
            </a:r>
            <a:r>
              <a:rPr lang="de-DE" b="1" dirty="0">
                <a:solidFill>
                  <a:schemeClr val="accent1"/>
                </a:solidFill>
              </a:rPr>
              <a:t> </a:t>
            </a:r>
            <a:r>
              <a:rPr lang="de-DE" b="1" dirty="0" err="1">
                <a:solidFill>
                  <a:schemeClr val="accent1"/>
                </a:solidFill>
              </a:rPr>
              <a:t>management</a:t>
            </a:r>
            <a:r>
              <a:rPr lang="de-DE" b="1" dirty="0">
                <a:solidFill>
                  <a:schemeClr val="accent1"/>
                </a:solidFill>
              </a:rPr>
              <a:t> </a:t>
            </a:r>
            <a:r>
              <a:rPr lang="de-DE" b="1" dirty="0" err="1">
                <a:solidFill>
                  <a:schemeClr val="accent1"/>
                </a:solidFill>
              </a:rPr>
              <a:t>system</a:t>
            </a:r>
            <a:endParaRPr lang="de-DE" b="1" dirty="0">
              <a:solidFill>
                <a:schemeClr val="accent1"/>
              </a:solidFill>
            </a:endParaRPr>
          </a:p>
          <a:p>
            <a:pPr lvl="1"/>
            <a:r>
              <a:rPr lang="de-DE" dirty="0" err="1"/>
              <a:t>You</a:t>
            </a:r>
            <a:r>
              <a:rPr lang="de-DE" dirty="0"/>
              <a:t> </a:t>
            </a:r>
            <a:r>
              <a:rPr lang="de-DE" dirty="0" err="1"/>
              <a:t>can</a:t>
            </a:r>
            <a:r>
              <a:rPr lang="de-DE" dirty="0"/>
              <a:t> </a:t>
            </a:r>
            <a:r>
              <a:rPr lang="de-DE" dirty="0" err="1"/>
              <a:t>use</a:t>
            </a:r>
            <a:r>
              <a:rPr lang="de-DE" dirty="0"/>
              <a:t> </a:t>
            </a:r>
            <a:r>
              <a:rPr lang="de-DE" dirty="0" err="1"/>
              <a:t>Zitavi</a:t>
            </a:r>
            <a:r>
              <a:rPr lang="de-DE" dirty="0"/>
              <a:t> </a:t>
            </a:r>
            <a:r>
              <a:rPr lang="de-DE" dirty="0" err="1"/>
              <a:t>or</a:t>
            </a:r>
            <a:r>
              <a:rPr lang="de-DE" dirty="0"/>
              <a:t> </a:t>
            </a:r>
            <a:r>
              <a:rPr lang="de-DE" dirty="0" err="1"/>
              <a:t>Zotero</a:t>
            </a:r>
            <a:r>
              <a:rPr lang="de-DE" dirty="0"/>
              <a:t>: </a:t>
            </a:r>
            <a:r>
              <a:rPr lang="de-DE" dirty="0">
                <a:hlinkClick r:id="rId3"/>
              </a:rPr>
              <a:t>https://www.frankfurt-university.de/de/hochschule/bibliothek/citavi-zotero/</a:t>
            </a:r>
            <a:r>
              <a:rPr lang="de-DE" dirty="0"/>
              <a:t> </a:t>
            </a:r>
          </a:p>
          <a:p>
            <a:pPr lvl="1"/>
            <a:r>
              <a:rPr lang="de-DE" dirty="0"/>
              <a:t>Both </a:t>
            </a:r>
            <a:r>
              <a:rPr lang="de-DE" dirty="0" err="1"/>
              <a:t>are</a:t>
            </a:r>
            <a:r>
              <a:rPr lang="de-DE" dirty="0"/>
              <a:t> </a:t>
            </a:r>
            <a:r>
              <a:rPr lang="de-DE" dirty="0" err="1"/>
              <a:t>free</a:t>
            </a:r>
            <a:r>
              <a:rPr lang="de-DE" dirty="0"/>
              <a:t> (</a:t>
            </a:r>
            <a:r>
              <a:rPr lang="de-DE" dirty="0" err="1"/>
              <a:t>for</a:t>
            </a:r>
            <a:r>
              <a:rPr lang="de-DE" dirty="0"/>
              <a:t> </a:t>
            </a:r>
            <a:r>
              <a:rPr lang="de-DE" dirty="0" err="1"/>
              <a:t>you</a:t>
            </a:r>
            <a:r>
              <a:rPr lang="de-DE" dirty="0"/>
              <a:t>)</a:t>
            </a:r>
          </a:p>
          <a:p>
            <a:r>
              <a:rPr lang="de-DE" b="1" dirty="0">
                <a:solidFill>
                  <a:schemeClr val="accent1"/>
                </a:solidFill>
              </a:rPr>
              <a:t>A </a:t>
            </a:r>
            <a:r>
              <a:rPr lang="de-DE" b="1" dirty="0" err="1">
                <a:solidFill>
                  <a:schemeClr val="accent1"/>
                </a:solidFill>
              </a:rPr>
              <a:t>ChatGPT</a:t>
            </a:r>
            <a:r>
              <a:rPr lang="de-DE" b="1" dirty="0">
                <a:solidFill>
                  <a:schemeClr val="accent1"/>
                </a:solidFill>
              </a:rPr>
              <a:t> Account </a:t>
            </a:r>
            <a:r>
              <a:rPr lang="de-DE" dirty="0" err="1"/>
              <a:t>is</a:t>
            </a:r>
            <a:r>
              <a:rPr lang="de-DE" dirty="0"/>
              <a:t> </a:t>
            </a:r>
            <a:r>
              <a:rPr lang="de-DE" dirty="0" err="1"/>
              <a:t>helpful</a:t>
            </a:r>
            <a:endParaRPr lang="de-DE" dirty="0"/>
          </a:p>
          <a:p>
            <a:pPr lvl="1"/>
            <a:r>
              <a:rPr lang="de-DE" dirty="0" err="1"/>
              <a:t>ChatGPT</a:t>
            </a:r>
            <a:r>
              <a:rPr lang="de-DE" dirty="0"/>
              <a:t> Plus </a:t>
            </a:r>
            <a:r>
              <a:rPr lang="de-DE" dirty="0" err="1"/>
              <a:t>is</a:t>
            </a:r>
            <a:r>
              <a:rPr lang="de-DE" dirty="0"/>
              <a:t> </a:t>
            </a:r>
            <a:r>
              <a:rPr lang="de-DE" dirty="0" err="1"/>
              <a:t>even</a:t>
            </a:r>
            <a:r>
              <a:rPr lang="de-DE" dirty="0"/>
              <a:t> </a:t>
            </a:r>
            <a:r>
              <a:rPr lang="de-DE" dirty="0" err="1"/>
              <a:t>more</a:t>
            </a:r>
            <a:r>
              <a:rPr lang="de-DE" dirty="0"/>
              <a:t> </a:t>
            </a:r>
            <a:r>
              <a:rPr lang="de-DE" dirty="0" err="1"/>
              <a:t>helpful</a:t>
            </a:r>
            <a:r>
              <a:rPr lang="de-DE" dirty="0"/>
              <a:t> </a:t>
            </a:r>
          </a:p>
        </p:txBody>
      </p:sp>
    </p:spTree>
    <p:extLst>
      <p:ext uri="{BB962C8B-B14F-4D97-AF65-F5344CB8AC3E}">
        <p14:creationId xmlns:p14="http://schemas.microsoft.com/office/powerpoint/2010/main" val="23207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06721-3D89-B698-D894-B88D880449BB}"/>
              </a:ext>
            </a:extLst>
          </p:cNvPr>
          <p:cNvSpPr>
            <a:spLocks noGrp="1"/>
          </p:cNvSpPr>
          <p:nvPr>
            <p:ph type="title"/>
          </p:nvPr>
        </p:nvSpPr>
        <p:spPr/>
        <p:txBody>
          <a:bodyPr/>
          <a:lstStyle/>
          <a:p>
            <a:r>
              <a:rPr lang="de-DE" dirty="0"/>
              <a:t>The Keywords </a:t>
            </a:r>
          </a:p>
        </p:txBody>
      </p:sp>
      <p:sp>
        <p:nvSpPr>
          <p:cNvPr id="3" name="Fußzeilenplatzhalter 2">
            <a:extLst>
              <a:ext uri="{FF2B5EF4-FFF2-40B4-BE49-F238E27FC236}">
                <a16:creationId xmlns:a16="http://schemas.microsoft.com/office/drawing/2014/main" id="{C84EF0BE-730B-8F7D-D9C1-C52725F73EA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CB055E1-BBC7-B530-A238-EFB3A0271FDF}"/>
              </a:ext>
            </a:extLst>
          </p:cNvPr>
          <p:cNvSpPr>
            <a:spLocks noGrp="1"/>
          </p:cNvSpPr>
          <p:nvPr>
            <p:ph type="sldNum" sz="quarter" idx="28"/>
          </p:nvPr>
        </p:nvSpPr>
        <p:spPr/>
        <p:txBody>
          <a:bodyPr/>
          <a:lstStyle/>
          <a:p>
            <a:fld id="{BA24374A-C3A8-471A-8837-3FC31668ABE5}" type="slidenum">
              <a:rPr lang="de-DE" smtClean="0"/>
              <a:pPr/>
              <a:t>20</a:t>
            </a:fld>
            <a:endParaRPr lang="de-DE" dirty="0"/>
          </a:p>
        </p:txBody>
      </p:sp>
      <p:sp>
        <p:nvSpPr>
          <p:cNvPr id="5" name="Textplatzhalter 4">
            <a:extLst>
              <a:ext uri="{FF2B5EF4-FFF2-40B4-BE49-F238E27FC236}">
                <a16:creationId xmlns:a16="http://schemas.microsoft.com/office/drawing/2014/main" id="{69A21B7E-8583-C5B6-FCFE-003D541C7426}"/>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DE29B1F6-2762-081C-4A94-35885E181EB2}"/>
              </a:ext>
            </a:extLst>
          </p:cNvPr>
          <p:cNvSpPr>
            <a:spLocks noGrp="1"/>
          </p:cNvSpPr>
          <p:nvPr>
            <p:ph type="body" sz="quarter" idx="29"/>
          </p:nvPr>
        </p:nvSpPr>
        <p:spPr/>
        <p:txBody>
          <a:bodyPr/>
          <a:lstStyle/>
          <a:p>
            <a:endParaRPr lang="de-DE" dirty="0"/>
          </a:p>
        </p:txBody>
      </p:sp>
      <p:pic>
        <p:nvPicPr>
          <p:cNvPr id="7" name="Grafik 6">
            <a:extLst>
              <a:ext uri="{FF2B5EF4-FFF2-40B4-BE49-F238E27FC236}">
                <a16:creationId xmlns:a16="http://schemas.microsoft.com/office/drawing/2014/main" id="{148AA25B-8ECD-AF78-12A7-351C4CE2E217}"/>
              </a:ext>
            </a:extLst>
          </p:cNvPr>
          <p:cNvPicPr>
            <a:picLocks noChangeAspect="1"/>
          </p:cNvPicPr>
          <p:nvPr/>
        </p:nvPicPr>
        <p:blipFill>
          <a:blip r:embed="rId2"/>
          <a:stretch>
            <a:fillRect/>
          </a:stretch>
        </p:blipFill>
        <p:spPr>
          <a:xfrm>
            <a:off x="7344911" y="477663"/>
            <a:ext cx="4401065" cy="5482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hteck 7">
            <a:extLst>
              <a:ext uri="{FF2B5EF4-FFF2-40B4-BE49-F238E27FC236}">
                <a16:creationId xmlns:a16="http://schemas.microsoft.com/office/drawing/2014/main" id="{69108A13-5675-2D5E-B711-69D2DC74CCCA}"/>
              </a:ext>
            </a:extLst>
          </p:cNvPr>
          <p:cNvSpPr/>
          <p:nvPr/>
        </p:nvSpPr>
        <p:spPr>
          <a:xfrm>
            <a:off x="7590263" y="3608702"/>
            <a:ext cx="1955181" cy="5655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13E45A91-3536-7E67-6778-241DCE8DAECA}"/>
              </a:ext>
            </a:extLst>
          </p:cNvPr>
          <p:cNvCxnSpPr>
            <a:cxnSpLocks/>
          </p:cNvCxnSpPr>
          <p:nvPr/>
        </p:nvCxnSpPr>
        <p:spPr>
          <a:xfrm flipH="1" flipV="1">
            <a:off x="6182874" y="2961416"/>
            <a:ext cx="3362570" cy="647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8F697BC4-9BA1-AC68-3924-E8FA5C5F74FE}"/>
              </a:ext>
            </a:extLst>
          </p:cNvPr>
          <p:cNvCxnSpPr>
            <a:cxnSpLocks/>
          </p:cNvCxnSpPr>
          <p:nvPr/>
        </p:nvCxnSpPr>
        <p:spPr>
          <a:xfrm flipV="1">
            <a:off x="6182874" y="4174272"/>
            <a:ext cx="3362570" cy="260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C44B385-9714-F429-96D4-53E5A1254550}"/>
              </a:ext>
            </a:extLst>
          </p:cNvPr>
          <p:cNvCxnSpPr>
            <a:cxnSpLocks/>
          </p:cNvCxnSpPr>
          <p:nvPr/>
        </p:nvCxnSpPr>
        <p:spPr>
          <a:xfrm flipV="1">
            <a:off x="1356845" y="4174272"/>
            <a:ext cx="6233418" cy="260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04EDBFE-39C6-E573-3A1E-CB1B8199BB59}"/>
              </a:ext>
            </a:extLst>
          </p:cNvPr>
          <p:cNvCxnSpPr>
            <a:cxnSpLocks/>
          </p:cNvCxnSpPr>
          <p:nvPr/>
        </p:nvCxnSpPr>
        <p:spPr>
          <a:xfrm flipH="1" flipV="1">
            <a:off x="1356845" y="2961417"/>
            <a:ext cx="6233418" cy="647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892407AF-AF1C-E1D3-DC74-B2D3ACFB9DFB}"/>
              </a:ext>
            </a:extLst>
          </p:cNvPr>
          <p:cNvPicPr>
            <a:picLocks noChangeAspect="1"/>
          </p:cNvPicPr>
          <p:nvPr/>
        </p:nvPicPr>
        <p:blipFill rotWithShape="1">
          <a:blip r:embed="rId2"/>
          <a:srcRect l="6528" t="57365" r="50918" b="32204"/>
          <a:stretch/>
        </p:blipFill>
        <p:spPr>
          <a:xfrm>
            <a:off x="1356845" y="2961418"/>
            <a:ext cx="4826029" cy="1473666"/>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876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B302BEA-A1A1-4CCB-B280-03DE165FE227}"/>
              </a:ext>
            </a:extLst>
          </p:cNvPr>
          <p:cNvSpPr>
            <a:spLocks noGrp="1"/>
          </p:cNvSpPr>
          <p:nvPr>
            <p:ph type="title"/>
          </p:nvPr>
        </p:nvSpPr>
        <p:spPr/>
        <p:txBody>
          <a:bodyPr/>
          <a:lstStyle/>
          <a:p>
            <a:r>
              <a:rPr lang="de-DE" dirty="0" err="1"/>
              <a:t>Dissecting</a:t>
            </a:r>
            <a:r>
              <a:rPr lang="de-DE" dirty="0"/>
              <a:t> </a:t>
            </a:r>
            <a:r>
              <a:rPr lang="de-DE" dirty="0" err="1"/>
              <a:t>the</a:t>
            </a:r>
            <a:r>
              <a:rPr lang="de-DE" dirty="0"/>
              <a:t> Abstract</a:t>
            </a:r>
          </a:p>
        </p:txBody>
      </p:sp>
      <p:sp>
        <p:nvSpPr>
          <p:cNvPr id="3" name="Fußzeilenplatzhalter 2">
            <a:extLst>
              <a:ext uri="{FF2B5EF4-FFF2-40B4-BE49-F238E27FC236}">
                <a16:creationId xmlns:a16="http://schemas.microsoft.com/office/drawing/2014/main" id="{390B31EB-460A-9371-87FA-2BE8796E447A}"/>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06002435-071B-94A9-C13A-2D4810F482EB}"/>
              </a:ext>
            </a:extLst>
          </p:cNvPr>
          <p:cNvSpPr>
            <a:spLocks noGrp="1"/>
          </p:cNvSpPr>
          <p:nvPr>
            <p:ph type="sldNum" sz="quarter" idx="28"/>
          </p:nvPr>
        </p:nvSpPr>
        <p:spPr/>
        <p:txBody>
          <a:bodyPr/>
          <a:lstStyle/>
          <a:p>
            <a:fld id="{BA24374A-C3A8-471A-8837-3FC31668ABE5}" type="slidenum">
              <a:rPr lang="de-DE" smtClean="0"/>
              <a:pPr/>
              <a:t>21</a:t>
            </a:fld>
            <a:endParaRPr lang="de-DE" dirty="0"/>
          </a:p>
        </p:txBody>
      </p:sp>
      <p:sp>
        <p:nvSpPr>
          <p:cNvPr id="11" name="Textplatzhalter 10">
            <a:extLst>
              <a:ext uri="{FF2B5EF4-FFF2-40B4-BE49-F238E27FC236}">
                <a16:creationId xmlns:a16="http://schemas.microsoft.com/office/drawing/2014/main" id="{46A8D8E6-AAFF-6798-F60B-E748B1AE3399}"/>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AA1C091A-011C-BE21-C950-EF7DE3F89953}"/>
              </a:ext>
            </a:extLst>
          </p:cNvPr>
          <p:cNvSpPr>
            <a:spLocks noGrp="1"/>
          </p:cNvSpPr>
          <p:nvPr>
            <p:ph type="body" sz="quarter" idx="29"/>
          </p:nvPr>
        </p:nvSpPr>
        <p:spPr/>
        <p:txBody>
          <a:bodyPr>
            <a:normAutofit fontScale="77500" lnSpcReduction="20000"/>
          </a:bodyPr>
          <a:lstStyle/>
          <a:p>
            <a:r>
              <a:rPr lang="en-US" b="1" dirty="0">
                <a:solidFill>
                  <a:schemeClr val="accent1"/>
                </a:solidFill>
              </a:rPr>
              <a:t>RELEVANCE</a:t>
            </a:r>
            <a:r>
              <a:rPr lang="en-US" dirty="0"/>
              <a:t>: The hands of one’s avatar are possibly the most visible aspect when interacting in virtual reality (VR). As video games in VR proliferate, it is important to understand how the appearance of avatar hands influence the user experience. Designers of video games often stylize hands and reduce the number of fingers of game characters. </a:t>
            </a:r>
          </a:p>
          <a:p>
            <a:r>
              <a:rPr lang="en-US" b="1" dirty="0">
                <a:solidFill>
                  <a:schemeClr val="accent1"/>
                </a:solidFill>
              </a:rPr>
              <a:t>PREVIOUS WORK</a:t>
            </a:r>
            <a:r>
              <a:rPr lang="en-US" dirty="0"/>
              <a:t>: Previous work shows that the appearance of avatar hands has significant effects on the user’s presence—the feeling of ‘being’ and ‘acting’ in VR. </a:t>
            </a:r>
          </a:p>
          <a:p>
            <a:r>
              <a:rPr lang="en-US" b="1" dirty="0">
                <a:solidFill>
                  <a:schemeClr val="accent1"/>
                </a:solidFill>
              </a:rPr>
              <a:t>THE PROBLEM</a:t>
            </a:r>
            <a:r>
              <a:rPr lang="en-US" dirty="0"/>
              <a:t>: However, little is known about the effects of missing fingers of an avatar in VR </a:t>
            </a:r>
          </a:p>
          <a:p>
            <a:r>
              <a:rPr lang="en-US" b="1" dirty="0">
                <a:solidFill>
                  <a:schemeClr val="accent1"/>
                </a:solidFill>
              </a:rPr>
              <a:t>THE STUDY</a:t>
            </a:r>
            <a:r>
              <a:rPr lang="en-US" dirty="0"/>
              <a:t>: In this paper, we present a study (N = 24) that investigated the effect of hand representations by parametrically varying the number of fingers of abstract and realistically rendered hands.</a:t>
            </a:r>
          </a:p>
          <a:p>
            <a:r>
              <a:rPr lang="en-US" b="1" dirty="0">
                <a:solidFill>
                  <a:schemeClr val="accent1"/>
                </a:solidFill>
              </a:rPr>
              <a:t>RESULTS + FINDINGS</a:t>
            </a:r>
            <a:r>
              <a:rPr lang="en-US" dirty="0"/>
              <a:t>: We show that decreasing the number of fingers of realistic hands leads to significantly lower levels of presence, which is not the case for abstract hands. Qualitative feedback collected through think-aloud and video revealed potential reasons for the different assessment of realistic and abstract hands with fewer fingers in VR. </a:t>
            </a:r>
          </a:p>
          <a:p>
            <a:r>
              <a:rPr lang="en-US" b="1" dirty="0">
                <a:solidFill>
                  <a:schemeClr val="accent1"/>
                </a:solidFill>
              </a:rPr>
              <a:t>INTEPRETATION, CONCLUSION, CONTRIBUTION</a:t>
            </a:r>
            <a:r>
              <a:rPr lang="en-US" dirty="0"/>
              <a:t>: We contribute design implications and recommend considering the human-likeness when a reduction of the number of fingers of avatar hands is desired.</a:t>
            </a:r>
          </a:p>
        </p:txBody>
      </p:sp>
    </p:spTree>
    <p:extLst>
      <p:ext uri="{BB962C8B-B14F-4D97-AF65-F5344CB8AC3E}">
        <p14:creationId xmlns:p14="http://schemas.microsoft.com/office/powerpoint/2010/main" val="187790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592FA-DA37-35AF-0ED4-9B9C8501F88C}"/>
              </a:ext>
            </a:extLst>
          </p:cNvPr>
          <p:cNvSpPr>
            <a:spLocks noGrp="1"/>
          </p:cNvSpPr>
          <p:nvPr>
            <p:ph type="title"/>
          </p:nvPr>
        </p:nvSpPr>
        <p:spPr/>
        <p:txBody>
          <a:bodyPr/>
          <a:lstStyle/>
          <a:p>
            <a:r>
              <a:rPr lang="de-DE" dirty="0" err="1"/>
              <a:t>Introduction</a:t>
            </a:r>
            <a:endParaRPr lang="de-DE" dirty="0"/>
          </a:p>
        </p:txBody>
      </p:sp>
      <p:sp>
        <p:nvSpPr>
          <p:cNvPr id="3" name="Fußzeilenplatzhalter 2">
            <a:extLst>
              <a:ext uri="{FF2B5EF4-FFF2-40B4-BE49-F238E27FC236}">
                <a16:creationId xmlns:a16="http://schemas.microsoft.com/office/drawing/2014/main" id="{84F71FC2-85B0-114C-8546-A0E5E8810455}"/>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3787D17E-CA86-BFB4-F557-B2AF1270FA0B}"/>
              </a:ext>
            </a:extLst>
          </p:cNvPr>
          <p:cNvSpPr>
            <a:spLocks noGrp="1"/>
          </p:cNvSpPr>
          <p:nvPr>
            <p:ph type="sldNum" sz="quarter" idx="28"/>
          </p:nvPr>
        </p:nvSpPr>
        <p:spPr/>
        <p:txBody>
          <a:bodyPr/>
          <a:lstStyle/>
          <a:p>
            <a:fld id="{BA24374A-C3A8-471A-8837-3FC31668ABE5}" type="slidenum">
              <a:rPr lang="de-DE" smtClean="0"/>
              <a:pPr/>
              <a:t>22</a:t>
            </a:fld>
            <a:endParaRPr lang="de-DE" dirty="0"/>
          </a:p>
        </p:txBody>
      </p:sp>
      <p:sp>
        <p:nvSpPr>
          <p:cNvPr id="5" name="Textplatzhalter 4">
            <a:extLst>
              <a:ext uri="{FF2B5EF4-FFF2-40B4-BE49-F238E27FC236}">
                <a16:creationId xmlns:a16="http://schemas.microsoft.com/office/drawing/2014/main" id="{FAF93EC3-C5BD-F953-D40E-24A7CCA70E67}"/>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DD994C30-3A38-7B62-6A32-925062813DCF}"/>
              </a:ext>
            </a:extLst>
          </p:cNvPr>
          <p:cNvSpPr>
            <a:spLocks noGrp="1"/>
          </p:cNvSpPr>
          <p:nvPr>
            <p:ph type="body" sz="quarter" idx="29"/>
          </p:nvPr>
        </p:nvSpPr>
        <p:spPr>
          <a:xfrm>
            <a:off x="5682463" y="1286170"/>
            <a:ext cx="5814212" cy="4843168"/>
          </a:xfrm>
        </p:spPr>
        <p:txBody>
          <a:bodyPr/>
          <a:lstStyle/>
          <a:p>
            <a:r>
              <a:rPr lang="de-DE" dirty="0"/>
              <a:t>The </a:t>
            </a:r>
            <a:r>
              <a:rPr lang="de-DE" dirty="0" err="1"/>
              <a:t>big</a:t>
            </a:r>
            <a:r>
              <a:rPr lang="de-DE" dirty="0"/>
              <a:t> </a:t>
            </a:r>
            <a:r>
              <a:rPr lang="de-DE" dirty="0" err="1"/>
              <a:t>picture</a:t>
            </a:r>
            <a:endParaRPr lang="de-DE" dirty="0"/>
          </a:p>
          <a:p>
            <a:r>
              <a:rPr lang="de-DE" dirty="0"/>
              <a:t>The </a:t>
            </a:r>
            <a:r>
              <a:rPr lang="de-DE" dirty="0" err="1"/>
              <a:t>statement</a:t>
            </a:r>
            <a:r>
              <a:rPr lang="de-DE" dirty="0"/>
              <a:t> </a:t>
            </a:r>
            <a:r>
              <a:rPr lang="de-DE" dirty="0" err="1"/>
              <a:t>problem</a:t>
            </a:r>
            <a:endParaRPr lang="de-DE" dirty="0"/>
          </a:p>
          <a:p>
            <a:r>
              <a:rPr lang="de-DE"/>
              <a:t>The  </a:t>
            </a:r>
            <a:r>
              <a:rPr lang="de-DE" dirty="0" err="1"/>
              <a:t>audience</a:t>
            </a:r>
            <a:endParaRPr lang="de-DE" dirty="0"/>
          </a:p>
          <a:p>
            <a:r>
              <a:rPr lang="de-DE" dirty="0"/>
              <a:t>Brief </a:t>
            </a:r>
            <a:r>
              <a:rPr lang="de-DE" dirty="0" err="1"/>
              <a:t>background</a:t>
            </a:r>
            <a:r>
              <a:rPr lang="de-DE" dirty="0"/>
              <a:t> </a:t>
            </a:r>
            <a:r>
              <a:rPr lang="de-DE" dirty="0" err="1"/>
              <a:t>or</a:t>
            </a:r>
            <a:r>
              <a:rPr lang="de-DE" dirty="0"/>
              <a:t> relevant </a:t>
            </a:r>
            <a:r>
              <a:rPr lang="de-DE" dirty="0" err="1"/>
              <a:t>theory</a:t>
            </a:r>
            <a:endParaRPr lang="de-DE" dirty="0"/>
          </a:p>
          <a:p>
            <a:r>
              <a:rPr lang="de-DE" dirty="0"/>
              <a:t>Practices </a:t>
            </a:r>
            <a:r>
              <a:rPr lang="de-DE" dirty="0" err="1"/>
              <a:t>for</a:t>
            </a:r>
            <a:r>
              <a:rPr lang="de-DE" dirty="0"/>
              <a:t> </a:t>
            </a:r>
            <a:r>
              <a:rPr lang="de-DE" dirty="0" err="1"/>
              <a:t>the</a:t>
            </a:r>
            <a:r>
              <a:rPr lang="de-DE" dirty="0"/>
              <a:t> </a:t>
            </a:r>
            <a:r>
              <a:rPr lang="de-DE" dirty="0" err="1"/>
              <a:t>topic</a:t>
            </a:r>
            <a:endParaRPr lang="de-DE" dirty="0"/>
          </a:p>
          <a:p>
            <a:r>
              <a:rPr lang="de-DE" dirty="0"/>
              <a:t>Overall </a:t>
            </a:r>
            <a:r>
              <a:rPr lang="de-DE" dirty="0" err="1"/>
              <a:t>purpose</a:t>
            </a:r>
            <a:r>
              <a:rPr lang="de-DE" dirty="0"/>
              <a:t>, </a:t>
            </a:r>
            <a:r>
              <a:rPr lang="de-DE" dirty="0" err="1"/>
              <a:t>motivation</a:t>
            </a:r>
            <a:endParaRPr lang="de-DE" dirty="0"/>
          </a:p>
          <a:p>
            <a:r>
              <a:rPr lang="de-DE" dirty="0"/>
              <a:t>The </a:t>
            </a:r>
            <a:r>
              <a:rPr lang="de-DE" dirty="0" err="1"/>
              <a:t>research</a:t>
            </a:r>
            <a:r>
              <a:rPr lang="de-DE" dirty="0"/>
              <a:t> </a:t>
            </a:r>
            <a:r>
              <a:rPr lang="de-DE" dirty="0" err="1"/>
              <a:t>question</a:t>
            </a:r>
            <a:r>
              <a:rPr lang="de-DE" dirty="0"/>
              <a:t> and </a:t>
            </a:r>
            <a:r>
              <a:rPr lang="de-DE" dirty="0" err="1"/>
              <a:t>hypotheses</a:t>
            </a:r>
            <a:endParaRPr lang="de-DE" dirty="0"/>
          </a:p>
          <a:p>
            <a:r>
              <a:rPr lang="de-DE" dirty="0" err="1"/>
              <a:t>Overview</a:t>
            </a:r>
            <a:r>
              <a:rPr lang="de-DE" dirty="0"/>
              <a:t> </a:t>
            </a:r>
            <a:r>
              <a:rPr lang="de-DE" dirty="0" err="1"/>
              <a:t>about</a:t>
            </a:r>
            <a:r>
              <a:rPr lang="de-DE" dirty="0"/>
              <a:t> </a:t>
            </a:r>
            <a:r>
              <a:rPr lang="de-DE" dirty="0" err="1"/>
              <a:t>the</a:t>
            </a:r>
            <a:r>
              <a:rPr lang="de-DE" dirty="0"/>
              <a:t> </a:t>
            </a:r>
            <a:r>
              <a:rPr lang="de-DE" dirty="0" err="1"/>
              <a:t>rest</a:t>
            </a:r>
            <a:r>
              <a:rPr lang="de-DE" dirty="0"/>
              <a:t> of </a:t>
            </a:r>
            <a:r>
              <a:rPr lang="de-DE" dirty="0" err="1"/>
              <a:t>the</a:t>
            </a:r>
            <a:r>
              <a:rPr lang="de-DE" dirty="0"/>
              <a:t> </a:t>
            </a:r>
            <a:r>
              <a:rPr lang="de-DE" dirty="0" err="1"/>
              <a:t>paper</a:t>
            </a:r>
            <a:endParaRPr lang="de-DE" dirty="0"/>
          </a:p>
          <a:p>
            <a:r>
              <a:rPr lang="de-DE" dirty="0" err="1"/>
              <a:t>Findings</a:t>
            </a:r>
            <a:r>
              <a:rPr lang="de-DE" dirty="0"/>
              <a:t> and </a:t>
            </a:r>
            <a:r>
              <a:rPr lang="de-DE" dirty="0" err="1"/>
              <a:t>contribution</a:t>
            </a:r>
            <a:endParaRPr lang="de-DE" dirty="0"/>
          </a:p>
          <a:p>
            <a:endParaRPr lang="de-DE" dirty="0"/>
          </a:p>
          <a:p>
            <a:endParaRPr lang="de-DE" dirty="0"/>
          </a:p>
        </p:txBody>
      </p:sp>
      <p:pic>
        <p:nvPicPr>
          <p:cNvPr id="7" name="Grafik 6">
            <a:extLst>
              <a:ext uri="{FF2B5EF4-FFF2-40B4-BE49-F238E27FC236}">
                <a16:creationId xmlns:a16="http://schemas.microsoft.com/office/drawing/2014/main" id="{75C70EBE-A7FD-B039-1405-6BD9B0C5EEC8}"/>
              </a:ext>
            </a:extLst>
          </p:cNvPr>
          <p:cNvPicPr>
            <a:picLocks noChangeAspect="1"/>
          </p:cNvPicPr>
          <p:nvPr/>
        </p:nvPicPr>
        <p:blipFill>
          <a:blip r:embed="rId2"/>
          <a:stretch>
            <a:fillRect/>
          </a:stretch>
        </p:blipFill>
        <p:spPr>
          <a:xfrm>
            <a:off x="735457" y="1277685"/>
            <a:ext cx="4815585" cy="5040312"/>
          </a:xfrm>
          <a:prstGeom prst="rect">
            <a:avLst/>
          </a:prstGeom>
        </p:spPr>
      </p:pic>
      <p:sp>
        <p:nvSpPr>
          <p:cNvPr id="8" name="Rechteck 7">
            <a:extLst>
              <a:ext uri="{FF2B5EF4-FFF2-40B4-BE49-F238E27FC236}">
                <a16:creationId xmlns:a16="http://schemas.microsoft.com/office/drawing/2014/main" id="{B95E74C4-9A3A-7AA8-FD64-662D8B0672BF}"/>
              </a:ext>
            </a:extLst>
          </p:cNvPr>
          <p:cNvSpPr/>
          <p:nvPr/>
        </p:nvSpPr>
        <p:spPr>
          <a:xfrm>
            <a:off x="735456" y="1286171"/>
            <a:ext cx="2324899" cy="287742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591D285-7F86-F8E9-AB62-6EA537A24490}"/>
              </a:ext>
            </a:extLst>
          </p:cNvPr>
          <p:cNvSpPr/>
          <p:nvPr/>
        </p:nvSpPr>
        <p:spPr>
          <a:xfrm>
            <a:off x="782561" y="4338977"/>
            <a:ext cx="2277793" cy="998916"/>
          </a:xfrm>
          <a:prstGeom prst="rect">
            <a:avLst/>
          </a:prstGeom>
          <a:solidFill>
            <a:schemeClr val="accent4">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Topic</a:t>
            </a:r>
            <a:endParaRPr lang="LID4096" dirty="0">
              <a:solidFill>
                <a:schemeClr val="tx1"/>
              </a:solidFill>
            </a:endParaRPr>
          </a:p>
        </p:txBody>
      </p:sp>
      <p:sp>
        <p:nvSpPr>
          <p:cNvPr id="10" name="Rechteck 9">
            <a:extLst>
              <a:ext uri="{FF2B5EF4-FFF2-40B4-BE49-F238E27FC236}">
                <a16:creationId xmlns:a16="http://schemas.microsoft.com/office/drawing/2014/main" id="{B1B64301-6E00-8207-15A8-D6700C360DFB}"/>
              </a:ext>
            </a:extLst>
          </p:cNvPr>
          <p:cNvSpPr/>
          <p:nvPr/>
        </p:nvSpPr>
        <p:spPr>
          <a:xfrm>
            <a:off x="3191775" y="3531956"/>
            <a:ext cx="2324899" cy="1355128"/>
          </a:xfrm>
          <a:prstGeom prst="rect">
            <a:avLst/>
          </a:prstGeom>
          <a:solidFill>
            <a:srgbClr val="FFFF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Background &amp; </a:t>
            </a:r>
            <a:r>
              <a:rPr lang="de-DE" dirty="0" err="1">
                <a:solidFill>
                  <a:schemeClr val="tx1"/>
                </a:solidFill>
              </a:rPr>
              <a:t>practices</a:t>
            </a:r>
            <a:endParaRPr lang="LID4096" dirty="0">
              <a:solidFill>
                <a:schemeClr val="tx1"/>
              </a:solidFill>
            </a:endParaRPr>
          </a:p>
        </p:txBody>
      </p:sp>
      <p:sp>
        <p:nvSpPr>
          <p:cNvPr id="11" name="Rechteck 16">
            <a:extLst>
              <a:ext uri="{FF2B5EF4-FFF2-40B4-BE49-F238E27FC236}">
                <a16:creationId xmlns:a16="http://schemas.microsoft.com/office/drawing/2014/main" id="{6A8F9D01-AADC-B1CA-BE76-B56EDA5A6ECA}"/>
              </a:ext>
            </a:extLst>
          </p:cNvPr>
          <p:cNvSpPr/>
          <p:nvPr/>
        </p:nvSpPr>
        <p:spPr>
          <a:xfrm>
            <a:off x="3191776" y="2354732"/>
            <a:ext cx="2277793" cy="1177226"/>
          </a:xfrm>
          <a:prstGeom prst="rect">
            <a:avLst/>
          </a:prstGeom>
          <a:solidFill>
            <a:srgbClr val="FF0D0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a:t>
            </a:r>
            <a:r>
              <a:rPr lang="de-DE" dirty="0" err="1">
                <a:solidFill>
                  <a:schemeClr val="tx1"/>
                </a:solidFill>
              </a:rPr>
              <a:t>problem</a:t>
            </a:r>
            <a:r>
              <a:rPr lang="de-DE" dirty="0">
                <a:solidFill>
                  <a:schemeClr val="tx1"/>
                </a:solidFill>
              </a:rPr>
              <a:t> &amp; </a:t>
            </a:r>
            <a:br>
              <a:rPr lang="de-DE" dirty="0">
                <a:solidFill>
                  <a:schemeClr val="tx1"/>
                </a:solidFill>
              </a:rPr>
            </a:br>
            <a:r>
              <a:rPr lang="de-DE" dirty="0" err="1">
                <a:solidFill>
                  <a:schemeClr val="tx1"/>
                </a:solidFill>
              </a:rPr>
              <a:t>audience</a:t>
            </a:r>
            <a:endParaRPr lang="LID4096" dirty="0">
              <a:solidFill>
                <a:schemeClr val="tx1"/>
              </a:solidFill>
            </a:endParaRPr>
          </a:p>
        </p:txBody>
      </p:sp>
      <p:sp>
        <p:nvSpPr>
          <p:cNvPr id="12" name="Rechteck 23">
            <a:extLst>
              <a:ext uri="{FF2B5EF4-FFF2-40B4-BE49-F238E27FC236}">
                <a16:creationId xmlns:a16="http://schemas.microsoft.com/office/drawing/2014/main" id="{DDF14076-6B19-EED2-CDB8-C612EBF72B05}"/>
              </a:ext>
            </a:extLst>
          </p:cNvPr>
          <p:cNvSpPr/>
          <p:nvPr/>
        </p:nvSpPr>
        <p:spPr>
          <a:xfrm>
            <a:off x="3191776" y="4887085"/>
            <a:ext cx="2324896" cy="1301748"/>
          </a:xfrm>
          <a:prstGeom prst="rect">
            <a:avLst/>
          </a:prstGeom>
          <a:solidFill>
            <a:schemeClr val="accent1">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a:t>
            </a:r>
            <a:r>
              <a:rPr lang="de-DE" b="1" dirty="0" err="1">
                <a:solidFill>
                  <a:schemeClr val="tx1"/>
                </a:solidFill>
              </a:rPr>
              <a:t>research</a:t>
            </a:r>
            <a:r>
              <a:rPr lang="de-DE" b="1" dirty="0">
                <a:solidFill>
                  <a:schemeClr val="tx1"/>
                </a:solidFill>
              </a:rPr>
              <a:t> </a:t>
            </a:r>
            <a:r>
              <a:rPr lang="de-DE" b="1" dirty="0" err="1">
                <a:solidFill>
                  <a:schemeClr val="tx1"/>
                </a:solidFill>
              </a:rPr>
              <a:t>question</a:t>
            </a:r>
            <a:r>
              <a:rPr lang="de-DE" b="1" dirty="0">
                <a:solidFill>
                  <a:schemeClr val="tx1"/>
                </a:solidFill>
              </a:rPr>
              <a:t> and </a:t>
            </a:r>
            <a:r>
              <a:rPr lang="de-DE" b="1" dirty="0" err="1">
                <a:solidFill>
                  <a:schemeClr val="tx1"/>
                </a:solidFill>
              </a:rPr>
              <a:t>the</a:t>
            </a:r>
            <a:r>
              <a:rPr lang="de-DE" b="1" dirty="0">
                <a:solidFill>
                  <a:schemeClr val="tx1"/>
                </a:solidFill>
              </a:rPr>
              <a:t> </a:t>
            </a:r>
            <a:r>
              <a:rPr lang="de-DE" b="1" dirty="0" err="1">
                <a:solidFill>
                  <a:schemeClr val="tx1"/>
                </a:solidFill>
              </a:rPr>
              <a:t>findings</a:t>
            </a:r>
            <a:endParaRPr lang="LID4096" b="1" dirty="0">
              <a:solidFill>
                <a:schemeClr val="tx1"/>
              </a:solidFill>
            </a:endParaRPr>
          </a:p>
        </p:txBody>
      </p:sp>
      <p:sp>
        <p:nvSpPr>
          <p:cNvPr id="13" name="Rechteck 12">
            <a:extLst>
              <a:ext uri="{FF2B5EF4-FFF2-40B4-BE49-F238E27FC236}">
                <a16:creationId xmlns:a16="http://schemas.microsoft.com/office/drawing/2014/main" id="{F259EFF2-0B0E-995A-BACE-78EA6BE2FB6D}"/>
              </a:ext>
            </a:extLst>
          </p:cNvPr>
          <p:cNvSpPr/>
          <p:nvPr/>
        </p:nvSpPr>
        <p:spPr>
          <a:xfrm>
            <a:off x="3191776" y="1286170"/>
            <a:ext cx="2277793" cy="1068562"/>
          </a:xfrm>
          <a:prstGeom prst="rect">
            <a:avLst/>
          </a:prstGeom>
          <a:solidFill>
            <a:schemeClr val="accent6">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a:t>
            </a:r>
            <a:r>
              <a:rPr lang="de-DE" dirty="0" err="1">
                <a:solidFill>
                  <a:schemeClr val="tx1"/>
                </a:solidFill>
              </a:rPr>
              <a:t>Relevance</a:t>
            </a:r>
            <a:endParaRPr lang="LID4096" dirty="0">
              <a:solidFill>
                <a:schemeClr val="tx1"/>
              </a:solidFill>
            </a:endParaRPr>
          </a:p>
        </p:txBody>
      </p:sp>
    </p:spTree>
    <p:extLst>
      <p:ext uri="{BB962C8B-B14F-4D97-AF65-F5344CB8AC3E}">
        <p14:creationId xmlns:p14="http://schemas.microsoft.com/office/powerpoint/2010/main" val="42245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54459-2C0D-9338-3672-90A4AB9EBCDA}"/>
              </a:ext>
            </a:extLst>
          </p:cNvPr>
          <p:cNvSpPr>
            <a:spLocks noGrp="1"/>
          </p:cNvSpPr>
          <p:nvPr>
            <p:ph type="title"/>
          </p:nvPr>
        </p:nvSpPr>
        <p:spPr/>
        <p:txBody>
          <a:bodyPr/>
          <a:lstStyle/>
          <a:p>
            <a:r>
              <a:rPr lang="de-DE" dirty="0" err="1"/>
              <a:t>Related</a:t>
            </a:r>
            <a:r>
              <a:rPr lang="de-DE" dirty="0"/>
              <a:t> Work</a:t>
            </a:r>
          </a:p>
        </p:txBody>
      </p:sp>
      <p:sp>
        <p:nvSpPr>
          <p:cNvPr id="3" name="Fußzeilenplatzhalter 2">
            <a:extLst>
              <a:ext uri="{FF2B5EF4-FFF2-40B4-BE49-F238E27FC236}">
                <a16:creationId xmlns:a16="http://schemas.microsoft.com/office/drawing/2014/main" id="{4D3EB87F-A5BC-15A2-2DAC-3782FF88E91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1FEDF456-ED99-9E27-D98A-34A82A2AA860}"/>
              </a:ext>
            </a:extLst>
          </p:cNvPr>
          <p:cNvSpPr>
            <a:spLocks noGrp="1"/>
          </p:cNvSpPr>
          <p:nvPr>
            <p:ph type="sldNum" sz="quarter" idx="28"/>
          </p:nvPr>
        </p:nvSpPr>
        <p:spPr/>
        <p:txBody>
          <a:bodyPr/>
          <a:lstStyle/>
          <a:p>
            <a:fld id="{BA24374A-C3A8-471A-8837-3FC31668ABE5}" type="slidenum">
              <a:rPr lang="de-DE" smtClean="0"/>
              <a:pPr/>
              <a:t>23</a:t>
            </a:fld>
            <a:endParaRPr lang="de-DE" dirty="0"/>
          </a:p>
        </p:txBody>
      </p:sp>
      <p:sp>
        <p:nvSpPr>
          <p:cNvPr id="5" name="Textplatzhalter 4">
            <a:extLst>
              <a:ext uri="{FF2B5EF4-FFF2-40B4-BE49-F238E27FC236}">
                <a16:creationId xmlns:a16="http://schemas.microsoft.com/office/drawing/2014/main" id="{8F5F7B67-5E1E-A3F0-4ECF-C12248451632}"/>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2833F9A0-573E-E818-C468-853CE1785B54}"/>
              </a:ext>
            </a:extLst>
          </p:cNvPr>
          <p:cNvSpPr>
            <a:spLocks noGrp="1"/>
          </p:cNvSpPr>
          <p:nvPr>
            <p:ph type="body" sz="quarter" idx="29"/>
          </p:nvPr>
        </p:nvSpPr>
        <p:spPr>
          <a:xfrm>
            <a:off x="5637985" y="1449388"/>
            <a:ext cx="6398440" cy="4679950"/>
          </a:xfrm>
        </p:spPr>
        <p:txBody>
          <a:bodyPr/>
          <a:lstStyle/>
          <a:p>
            <a:r>
              <a:rPr lang="de-DE" b="1" dirty="0" err="1">
                <a:solidFill>
                  <a:schemeClr val="accent1"/>
                </a:solidFill>
              </a:rPr>
              <a:t>Summarizes</a:t>
            </a:r>
            <a:r>
              <a:rPr lang="de-DE" b="1" dirty="0">
                <a:solidFill>
                  <a:schemeClr val="accent1"/>
                </a:solidFill>
              </a:rPr>
              <a:t> and </a:t>
            </a:r>
            <a:r>
              <a:rPr lang="de-DE" b="1" dirty="0" err="1">
                <a:solidFill>
                  <a:schemeClr val="accent1"/>
                </a:solidFill>
              </a:rPr>
              <a:t>presents</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state</a:t>
            </a:r>
            <a:r>
              <a:rPr lang="de-DE" b="1" dirty="0">
                <a:solidFill>
                  <a:schemeClr val="accent1"/>
                </a:solidFill>
              </a:rPr>
              <a:t> of </a:t>
            </a:r>
            <a:r>
              <a:rPr lang="de-DE" b="1" dirty="0" err="1">
                <a:solidFill>
                  <a:schemeClr val="accent1"/>
                </a:solidFill>
              </a:rPr>
              <a:t>knowledge</a:t>
            </a:r>
            <a:r>
              <a:rPr lang="de-DE" b="1" dirty="0">
                <a:solidFill>
                  <a:schemeClr val="accent1"/>
                </a:solidFill>
              </a:rPr>
              <a:t> </a:t>
            </a:r>
            <a:r>
              <a:rPr lang="de-DE" dirty="0" err="1"/>
              <a:t>using</a:t>
            </a:r>
            <a:r>
              <a:rPr lang="de-DE" dirty="0"/>
              <a:t> a simple narrative</a:t>
            </a:r>
          </a:p>
          <a:p>
            <a:r>
              <a:rPr lang="de-DE" dirty="0" err="1"/>
              <a:t>Mostly</a:t>
            </a:r>
            <a:r>
              <a:rPr lang="de-DE" dirty="0"/>
              <a:t> </a:t>
            </a:r>
            <a:r>
              <a:rPr lang="de-DE" dirty="0" err="1"/>
              <a:t>structured</a:t>
            </a:r>
            <a:r>
              <a:rPr lang="de-DE" dirty="0"/>
              <a:t> </a:t>
            </a:r>
            <a:r>
              <a:rPr lang="de-DE" dirty="0" err="1"/>
              <a:t>by</a:t>
            </a:r>
            <a:r>
              <a:rPr lang="de-DE" dirty="0"/>
              <a:t> </a:t>
            </a:r>
            <a:r>
              <a:rPr lang="de-DE" dirty="0" err="1"/>
              <a:t>related</a:t>
            </a:r>
            <a:r>
              <a:rPr lang="de-DE" dirty="0"/>
              <a:t> </a:t>
            </a:r>
            <a:r>
              <a:rPr lang="de-DE" dirty="0" err="1"/>
              <a:t>fields</a:t>
            </a:r>
            <a:endParaRPr lang="de-DE" dirty="0"/>
          </a:p>
          <a:p>
            <a:r>
              <a:rPr lang="de-DE" dirty="0" err="1"/>
              <a:t>Conclusions</a:t>
            </a:r>
            <a:r>
              <a:rPr lang="de-DE" dirty="0"/>
              <a:t> </a:t>
            </a:r>
            <a:r>
              <a:rPr lang="de-DE" dirty="0" err="1"/>
              <a:t>that</a:t>
            </a:r>
            <a:r>
              <a:rPr lang="de-DE" dirty="0"/>
              <a:t> </a:t>
            </a:r>
            <a:r>
              <a:rPr lang="de-DE" dirty="0" err="1"/>
              <a:t>have</a:t>
            </a:r>
            <a:r>
              <a:rPr lang="de-DE" dirty="0"/>
              <a:t> </a:t>
            </a:r>
            <a:r>
              <a:rPr lang="de-DE" dirty="0" err="1"/>
              <a:t>been</a:t>
            </a:r>
            <a:r>
              <a:rPr lang="de-DE" dirty="0"/>
              <a:t> </a:t>
            </a:r>
            <a:r>
              <a:rPr lang="de-DE" dirty="0" err="1"/>
              <a:t>reached</a:t>
            </a:r>
            <a:r>
              <a:rPr lang="de-DE" dirty="0"/>
              <a:t> </a:t>
            </a:r>
            <a:r>
              <a:rPr lang="de-DE" dirty="0" err="1"/>
              <a:t>until</a:t>
            </a:r>
            <a:r>
              <a:rPr lang="de-DE" dirty="0"/>
              <a:t> </a:t>
            </a:r>
            <a:r>
              <a:rPr lang="de-DE" dirty="0" err="1"/>
              <a:t>today</a:t>
            </a:r>
            <a:endParaRPr lang="de-DE" dirty="0"/>
          </a:p>
          <a:p>
            <a:pPr lvl="1"/>
            <a:r>
              <a:rPr lang="de-DE" dirty="0"/>
              <a:t>Do all </a:t>
            </a:r>
            <a:r>
              <a:rPr lang="de-DE" dirty="0" err="1"/>
              <a:t>writers</a:t>
            </a:r>
            <a:r>
              <a:rPr lang="de-DE" dirty="0"/>
              <a:t> </a:t>
            </a:r>
            <a:r>
              <a:rPr lang="de-DE" dirty="0" err="1"/>
              <a:t>agree</a:t>
            </a:r>
            <a:r>
              <a:rPr lang="de-DE" dirty="0"/>
              <a:t> </a:t>
            </a:r>
            <a:r>
              <a:rPr lang="de-DE" dirty="0" err="1"/>
              <a:t>with</a:t>
            </a:r>
            <a:r>
              <a:rPr lang="de-DE" dirty="0"/>
              <a:t> </a:t>
            </a:r>
            <a:r>
              <a:rPr lang="de-DE" dirty="0" err="1"/>
              <a:t>each</a:t>
            </a:r>
            <a:r>
              <a:rPr lang="de-DE" dirty="0"/>
              <a:t> </a:t>
            </a:r>
            <a:r>
              <a:rPr lang="de-DE" dirty="0" err="1"/>
              <a:t>other</a:t>
            </a:r>
            <a:r>
              <a:rPr lang="de-DE" dirty="0"/>
              <a:t>?</a:t>
            </a:r>
          </a:p>
          <a:p>
            <a:pPr lvl="1"/>
            <a:r>
              <a:rPr lang="de-DE" dirty="0"/>
              <a:t>Are </a:t>
            </a:r>
            <a:r>
              <a:rPr lang="de-DE" dirty="0" err="1"/>
              <a:t>the</a:t>
            </a:r>
            <a:r>
              <a:rPr lang="de-DE" dirty="0"/>
              <a:t> </a:t>
            </a:r>
            <a:r>
              <a:rPr lang="de-DE" dirty="0" err="1"/>
              <a:t>experiments</a:t>
            </a:r>
            <a:r>
              <a:rPr lang="de-DE" dirty="0"/>
              <a:t> </a:t>
            </a:r>
            <a:r>
              <a:rPr lang="de-DE" dirty="0" err="1"/>
              <a:t>comparable</a:t>
            </a:r>
            <a:r>
              <a:rPr lang="de-DE" dirty="0"/>
              <a:t>?</a:t>
            </a:r>
          </a:p>
          <a:p>
            <a:pPr lvl="1"/>
            <a:r>
              <a:rPr lang="de-DE" dirty="0" err="1"/>
              <a:t>What</a:t>
            </a:r>
            <a:r>
              <a:rPr lang="de-DE" dirty="0"/>
              <a:t> </a:t>
            </a:r>
            <a:r>
              <a:rPr lang="de-DE" dirty="0" err="1"/>
              <a:t>is</a:t>
            </a:r>
            <a:r>
              <a:rPr lang="de-DE" dirty="0"/>
              <a:t> </a:t>
            </a:r>
            <a:r>
              <a:rPr lang="de-DE" dirty="0" err="1"/>
              <a:t>the</a:t>
            </a:r>
            <a:r>
              <a:rPr lang="de-DE" dirty="0"/>
              <a:t> </a:t>
            </a:r>
            <a:r>
              <a:rPr lang="de-DE" dirty="0" err="1"/>
              <a:t>quality</a:t>
            </a:r>
            <a:r>
              <a:rPr lang="de-DE" dirty="0"/>
              <a:t> of </a:t>
            </a:r>
            <a:r>
              <a:rPr lang="de-DE" dirty="0" err="1"/>
              <a:t>the</a:t>
            </a:r>
            <a:r>
              <a:rPr lang="de-DE" dirty="0"/>
              <a:t> </a:t>
            </a:r>
            <a:r>
              <a:rPr lang="de-DE" dirty="0" err="1"/>
              <a:t>studies</a:t>
            </a:r>
            <a:r>
              <a:rPr lang="de-DE" dirty="0"/>
              <a:t>?</a:t>
            </a:r>
          </a:p>
          <a:p>
            <a:pPr lvl="1"/>
            <a:r>
              <a:rPr lang="de-DE" dirty="0"/>
              <a:t>Main </a:t>
            </a:r>
            <a:r>
              <a:rPr lang="de-DE" dirty="0" err="1"/>
              <a:t>issue</a:t>
            </a:r>
            <a:r>
              <a:rPr lang="de-DE" dirty="0"/>
              <a:t> and </a:t>
            </a:r>
            <a:r>
              <a:rPr lang="de-DE" dirty="0" err="1"/>
              <a:t>controversies</a:t>
            </a:r>
            <a:r>
              <a:rPr lang="de-DE" dirty="0"/>
              <a:t> </a:t>
            </a:r>
            <a:r>
              <a:rPr lang="de-DE" dirty="0" err="1"/>
              <a:t>around</a:t>
            </a:r>
            <a:r>
              <a:rPr lang="de-DE" dirty="0"/>
              <a:t> </a:t>
            </a:r>
            <a:r>
              <a:rPr lang="de-DE" dirty="0" err="1"/>
              <a:t>the</a:t>
            </a:r>
            <a:r>
              <a:rPr lang="de-DE" dirty="0"/>
              <a:t> </a:t>
            </a:r>
            <a:r>
              <a:rPr lang="de-DE" dirty="0" err="1"/>
              <a:t>problem</a:t>
            </a:r>
            <a:endParaRPr lang="de-DE" dirty="0"/>
          </a:p>
          <a:p>
            <a:r>
              <a:rPr lang="de-DE" dirty="0"/>
              <a:t>Summary at </a:t>
            </a:r>
            <a:r>
              <a:rPr lang="de-DE" dirty="0" err="1"/>
              <a:t>the</a:t>
            </a:r>
            <a:r>
              <a:rPr lang="de-DE" dirty="0"/>
              <a:t> end of </a:t>
            </a:r>
            <a:r>
              <a:rPr lang="de-DE" dirty="0" err="1"/>
              <a:t>the</a:t>
            </a:r>
            <a:r>
              <a:rPr lang="de-DE" dirty="0"/>
              <a:t> </a:t>
            </a:r>
            <a:r>
              <a:rPr lang="de-DE" dirty="0" err="1"/>
              <a:t>section</a:t>
            </a:r>
            <a:endParaRPr lang="de-DE" dirty="0"/>
          </a:p>
          <a:p>
            <a:endParaRPr lang="de-DE" dirty="0"/>
          </a:p>
        </p:txBody>
      </p:sp>
      <p:pic>
        <p:nvPicPr>
          <p:cNvPr id="7" name="Grafik 6">
            <a:extLst>
              <a:ext uri="{FF2B5EF4-FFF2-40B4-BE49-F238E27FC236}">
                <a16:creationId xmlns:a16="http://schemas.microsoft.com/office/drawing/2014/main" id="{EFF3B809-2868-6AA4-F5BC-89A4EF259619}"/>
              </a:ext>
            </a:extLst>
          </p:cNvPr>
          <p:cNvPicPr>
            <a:picLocks noChangeAspect="1"/>
          </p:cNvPicPr>
          <p:nvPr/>
        </p:nvPicPr>
        <p:blipFill>
          <a:blip r:embed="rId2"/>
          <a:stretch>
            <a:fillRect/>
          </a:stretch>
        </p:blipFill>
        <p:spPr>
          <a:xfrm>
            <a:off x="695327" y="1352539"/>
            <a:ext cx="3777742" cy="4692309"/>
          </a:xfrm>
          <a:prstGeom prst="rect">
            <a:avLst/>
          </a:prstGeom>
        </p:spPr>
      </p:pic>
      <p:sp>
        <p:nvSpPr>
          <p:cNvPr id="8" name="Rechteck 8">
            <a:extLst>
              <a:ext uri="{FF2B5EF4-FFF2-40B4-BE49-F238E27FC236}">
                <a16:creationId xmlns:a16="http://schemas.microsoft.com/office/drawing/2014/main" id="{98DB4A8F-39B2-06A3-781B-80220668CEF9}"/>
              </a:ext>
            </a:extLst>
          </p:cNvPr>
          <p:cNvSpPr/>
          <p:nvPr/>
        </p:nvSpPr>
        <p:spPr>
          <a:xfrm>
            <a:off x="695326" y="1496764"/>
            <a:ext cx="1762004" cy="759325"/>
          </a:xfrm>
          <a:prstGeom prst="rect">
            <a:avLst/>
          </a:prstGeom>
          <a:solidFill>
            <a:srgbClr val="FF0D0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What</a:t>
            </a:r>
            <a:r>
              <a:rPr lang="de-DE" sz="1400" dirty="0">
                <a:solidFill>
                  <a:schemeClr val="tx1"/>
                </a:solidFill>
              </a:rPr>
              <a:t> do </a:t>
            </a:r>
            <a:r>
              <a:rPr lang="de-DE" sz="1400" dirty="0" err="1">
                <a:solidFill>
                  <a:schemeClr val="tx1"/>
                </a:solidFill>
              </a:rPr>
              <a:t>we</a:t>
            </a:r>
            <a:r>
              <a:rPr lang="de-DE" sz="1400" dirty="0">
                <a:solidFill>
                  <a:schemeClr val="tx1"/>
                </a:solidFill>
              </a:rPr>
              <a:t> </a:t>
            </a:r>
            <a:r>
              <a:rPr lang="de-DE" sz="1400" dirty="0" err="1">
                <a:solidFill>
                  <a:schemeClr val="tx1"/>
                </a:solidFill>
              </a:rPr>
              <a:t>read</a:t>
            </a:r>
            <a:r>
              <a:rPr lang="de-DE" sz="1400" dirty="0">
                <a:solidFill>
                  <a:schemeClr val="tx1"/>
                </a:solidFill>
              </a:rPr>
              <a:t> </a:t>
            </a:r>
            <a:r>
              <a:rPr lang="de-DE" sz="1400" dirty="0" err="1">
                <a:solidFill>
                  <a:schemeClr val="tx1"/>
                </a:solidFill>
              </a:rPr>
              <a:t>now</a:t>
            </a:r>
            <a:r>
              <a:rPr lang="de-DE" sz="1400" dirty="0">
                <a:solidFill>
                  <a:schemeClr val="tx1"/>
                </a:solidFill>
              </a:rPr>
              <a:t>?</a:t>
            </a:r>
            <a:endParaRPr lang="LID4096" sz="1400" dirty="0">
              <a:solidFill>
                <a:schemeClr val="tx1"/>
              </a:solidFill>
            </a:endParaRPr>
          </a:p>
        </p:txBody>
      </p:sp>
      <p:sp>
        <p:nvSpPr>
          <p:cNvPr id="9" name="Rechteck 9">
            <a:extLst>
              <a:ext uri="{FF2B5EF4-FFF2-40B4-BE49-F238E27FC236}">
                <a16:creationId xmlns:a16="http://schemas.microsoft.com/office/drawing/2014/main" id="{D691ADE5-63AA-D88C-B1B2-05C48945A37C}"/>
              </a:ext>
            </a:extLst>
          </p:cNvPr>
          <p:cNvSpPr/>
          <p:nvPr/>
        </p:nvSpPr>
        <p:spPr>
          <a:xfrm>
            <a:off x="695325" y="2256089"/>
            <a:ext cx="1762004" cy="2192297"/>
          </a:xfrm>
          <a:prstGeom prst="rect">
            <a:avLst/>
          </a:prstGeom>
          <a:solidFill>
            <a:schemeClr val="accent4">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Topic </a:t>
            </a:r>
            <a:r>
              <a:rPr lang="de-DE" sz="1400" dirty="0" err="1">
                <a:solidFill>
                  <a:schemeClr val="tx1"/>
                </a:solidFill>
              </a:rPr>
              <a:t>Category</a:t>
            </a:r>
            <a:r>
              <a:rPr lang="de-DE" sz="1400" dirty="0">
                <a:solidFill>
                  <a:schemeClr val="tx1"/>
                </a:solidFill>
              </a:rPr>
              <a:t> #1</a:t>
            </a:r>
            <a:br>
              <a:rPr lang="de-DE" sz="1400" dirty="0">
                <a:solidFill>
                  <a:schemeClr val="tx1"/>
                </a:solidFill>
              </a:rPr>
            </a:br>
            <a:r>
              <a:rPr lang="de-DE" sz="1400" dirty="0">
                <a:solidFill>
                  <a:schemeClr val="tx1"/>
                </a:solidFill>
              </a:rPr>
              <a:t>(Rubber Hand Illusion)</a:t>
            </a:r>
            <a:endParaRPr lang="LID4096" sz="1400" dirty="0">
              <a:solidFill>
                <a:schemeClr val="tx1"/>
              </a:solidFill>
            </a:endParaRPr>
          </a:p>
        </p:txBody>
      </p:sp>
      <p:sp>
        <p:nvSpPr>
          <p:cNvPr id="10" name="Rechteck 10">
            <a:extLst>
              <a:ext uri="{FF2B5EF4-FFF2-40B4-BE49-F238E27FC236}">
                <a16:creationId xmlns:a16="http://schemas.microsoft.com/office/drawing/2014/main" id="{9BB804C4-75FE-2AB1-0D19-D3AA65AE13FE}"/>
              </a:ext>
            </a:extLst>
          </p:cNvPr>
          <p:cNvSpPr/>
          <p:nvPr/>
        </p:nvSpPr>
        <p:spPr>
          <a:xfrm>
            <a:off x="695325" y="4448386"/>
            <a:ext cx="1762004" cy="1230788"/>
          </a:xfrm>
          <a:prstGeom prst="rect">
            <a:avLst/>
          </a:prstGeom>
          <a:solidFill>
            <a:schemeClr val="accent6">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Topic </a:t>
            </a:r>
            <a:r>
              <a:rPr lang="de-DE" sz="1400" dirty="0" err="1">
                <a:solidFill>
                  <a:schemeClr val="tx1"/>
                </a:solidFill>
              </a:rPr>
              <a:t>Category</a:t>
            </a:r>
            <a:r>
              <a:rPr lang="de-DE" sz="1400" dirty="0">
                <a:solidFill>
                  <a:schemeClr val="tx1"/>
                </a:solidFill>
              </a:rPr>
              <a:t> #2</a:t>
            </a:r>
            <a:br>
              <a:rPr lang="de-DE" sz="1400" dirty="0">
                <a:solidFill>
                  <a:schemeClr val="tx1"/>
                </a:solidFill>
              </a:rPr>
            </a:br>
            <a:r>
              <a:rPr lang="de-DE" sz="1400" dirty="0">
                <a:solidFill>
                  <a:schemeClr val="tx1"/>
                </a:solidFill>
              </a:rPr>
              <a:t>(Virtual Hands)</a:t>
            </a:r>
            <a:endParaRPr lang="LID4096" sz="1400" dirty="0">
              <a:solidFill>
                <a:schemeClr val="tx1"/>
              </a:solidFill>
            </a:endParaRPr>
          </a:p>
        </p:txBody>
      </p:sp>
      <p:sp>
        <p:nvSpPr>
          <p:cNvPr id="11" name="Rechteck 10">
            <a:extLst>
              <a:ext uri="{FF2B5EF4-FFF2-40B4-BE49-F238E27FC236}">
                <a16:creationId xmlns:a16="http://schemas.microsoft.com/office/drawing/2014/main" id="{4F851711-4DC0-F800-54AB-FAD7EE7E552F}"/>
              </a:ext>
            </a:extLst>
          </p:cNvPr>
          <p:cNvSpPr/>
          <p:nvPr/>
        </p:nvSpPr>
        <p:spPr>
          <a:xfrm>
            <a:off x="2584722" y="1356880"/>
            <a:ext cx="1762004" cy="1086746"/>
          </a:xfrm>
          <a:prstGeom prst="rect">
            <a:avLst/>
          </a:prstGeom>
          <a:solidFill>
            <a:schemeClr val="accent5">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Topic </a:t>
            </a:r>
            <a:r>
              <a:rPr lang="de-DE" sz="1400" dirty="0" err="1">
                <a:solidFill>
                  <a:schemeClr val="tx1"/>
                </a:solidFill>
              </a:rPr>
              <a:t>Category</a:t>
            </a:r>
            <a:r>
              <a:rPr lang="de-DE" sz="1400" dirty="0">
                <a:solidFill>
                  <a:schemeClr val="tx1"/>
                </a:solidFill>
              </a:rPr>
              <a:t> #3</a:t>
            </a:r>
            <a:br>
              <a:rPr lang="de-DE" sz="1400" dirty="0">
                <a:solidFill>
                  <a:schemeClr val="tx1"/>
                </a:solidFill>
              </a:rPr>
            </a:br>
            <a:r>
              <a:rPr lang="de-DE" sz="1400" dirty="0">
                <a:solidFill>
                  <a:schemeClr val="tx1"/>
                </a:solidFill>
              </a:rPr>
              <a:t>(Concept </a:t>
            </a:r>
            <a:r>
              <a:rPr lang="de-DE" sz="1400" dirty="0" err="1">
                <a:solidFill>
                  <a:schemeClr val="tx1"/>
                </a:solidFill>
              </a:rPr>
              <a:t>we</a:t>
            </a:r>
            <a:br>
              <a:rPr lang="de-DE" sz="1400" dirty="0">
                <a:solidFill>
                  <a:schemeClr val="tx1"/>
                </a:solidFill>
              </a:rPr>
            </a:br>
            <a:r>
              <a:rPr lang="de-DE" sz="1400" dirty="0" err="1">
                <a:solidFill>
                  <a:schemeClr val="tx1"/>
                </a:solidFill>
              </a:rPr>
              <a:t>measured</a:t>
            </a:r>
            <a:r>
              <a:rPr lang="de-DE" sz="1400" dirty="0">
                <a:solidFill>
                  <a:schemeClr val="tx1"/>
                </a:solidFill>
              </a:rPr>
              <a:t>)</a:t>
            </a:r>
            <a:endParaRPr lang="LID4096" sz="1400" dirty="0">
              <a:solidFill>
                <a:schemeClr val="tx1"/>
              </a:solidFill>
            </a:endParaRPr>
          </a:p>
        </p:txBody>
      </p:sp>
      <p:sp>
        <p:nvSpPr>
          <p:cNvPr id="12" name="Rechteck 10">
            <a:extLst>
              <a:ext uri="{FF2B5EF4-FFF2-40B4-BE49-F238E27FC236}">
                <a16:creationId xmlns:a16="http://schemas.microsoft.com/office/drawing/2014/main" id="{87414A68-E52E-558F-E79F-D8CBAEF35AD9}"/>
              </a:ext>
            </a:extLst>
          </p:cNvPr>
          <p:cNvSpPr/>
          <p:nvPr/>
        </p:nvSpPr>
        <p:spPr>
          <a:xfrm>
            <a:off x="2584196" y="2443626"/>
            <a:ext cx="1762004" cy="843167"/>
          </a:xfrm>
          <a:prstGeom prst="rect">
            <a:avLst/>
          </a:prstGeom>
          <a:solidFill>
            <a:srgbClr val="0070C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Summary</a:t>
            </a:r>
            <a:endParaRPr lang="LID4096" sz="1400" dirty="0">
              <a:solidFill>
                <a:schemeClr val="tx1"/>
              </a:solidFill>
            </a:endParaRPr>
          </a:p>
        </p:txBody>
      </p:sp>
      <p:sp>
        <p:nvSpPr>
          <p:cNvPr id="13" name="Rechteck 10">
            <a:extLst>
              <a:ext uri="{FF2B5EF4-FFF2-40B4-BE49-F238E27FC236}">
                <a16:creationId xmlns:a16="http://schemas.microsoft.com/office/drawing/2014/main" id="{8BC0E4EF-FCDB-A74E-1584-2B91F99C8621}"/>
              </a:ext>
            </a:extLst>
          </p:cNvPr>
          <p:cNvSpPr/>
          <p:nvPr/>
        </p:nvSpPr>
        <p:spPr>
          <a:xfrm>
            <a:off x="695325" y="5679174"/>
            <a:ext cx="1762004" cy="474841"/>
          </a:xfrm>
          <a:prstGeom prst="rect">
            <a:avLst/>
          </a:prstGeom>
          <a:solidFill>
            <a:schemeClr val="accent5">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solidFill>
                <a:schemeClr val="tx1"/>
              </a:solidFill>
            </a:endParaRPr>
          </a:p>
        </p:txBody>
      </p:sp>
      <p:sp>
        <p:nvSpPr>
          <p:cNvPr id="14" name="Rechteck 13">
            <a:extLst>
              <a:ext uri="{FF2B5EF4-FFF2-40B4-BE49-F238E27FC236}">
                <a16:creationId xmlns:a16="http://schemas.microsoft.com/office/drawing/2014/main" id="{0D4C357C-A9AE-B529-90EC-C6F10CEF20AA}"/>
              </a:ext>
            </a:extLst>
          </p:cNvPr>
          <p:cNvSpPr/>
          <p:nvPr/>
        </p:nvSpPr>
        <p:spPr>
          <a:xfrm>
            <a:off x="2584196" y="3298495"/>
            <a:ext cx="1762004" cy="274635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a:extLst>
              <a:ext uri="{FF2B5EF4-FFF2-40B4-BE49-F238E27FC236}">
                <a16:creationId xmlns:a16="http://schemas.microsoft.com/office/drawing/2014/main" id="{745732EC-1DA3-7B5E-2FB8-A04CDF125A7A}"/>
              </a:ext>
            </a:extLst>
          </p:cNvPr>
          <p:cNvCxnSpPr>
            <a:cxnSpLocks/>
            <a:stCxn id="16" idx="0"/>
          </p:cNvCxnSpPr>
          <p:nvPr/>
        </p:nvCxnSpPr>
        <p:spPr>
          <a:xfrm flipH="1" flipV="1">
            <a:off x="4386741" y="3061455"/>
            <a:ext cx="280064" cy="4099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E89783C8-74ED-3C3B-70F9-6CB75C7A6660}"/>
              </a:ext>
            </a:extLst>
          </p:cNvPr>
          <p:cNvSpPr/>
          <p:nvPr/>
        </p:nvSpPr>
        <p:spPr>
          <a:xfrm>
            <a:off x="3797362" y="3471438"/>
            <a:ext cx="1738886" cy="20950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Last </a:t>
            </a:r>
            <a:r>
              <a:rPr lang="de-DE" sz="1400" dirty="0" err="1">
                <a:solidFill>
                  <a:schemeClr val="tx1"/>
                </a:solidFill>
              </a:rPr>
              <a:t>paragraph</a:t>
            </a:r>
            <a:r>
              <a:rPr lang="de-DE" sz="1400" dirty="0">
                <a:solidFill>
                  <a:schemeClr val="tx1"/>
                </a:solidFill>
              </a:rPr>
              <a:t> </a:t>
            </a:r>
            <a:r>
              <a:rPr lang="de-DE" sz="1400" dirty="0" err="1">
                <a:solidFill>
                  <a:schemeClr val="tx1"/>
                </a:solidFill>
              </a:rPr>
              <a:t>summarizes</a:t>
            </a:r>
            <a:r>
              <a:rPr lang="de-DE" sz="1400" dirty="0">
                <a:solidFill>
                  <a:schemeClr val="tx1"/>
                </a:solidFill>
              </a:rPr>
              <a:t> </a:t>
            </a:r>
            <a:r>
              <a:rPr lang="de-DE" sz="1400" dirty="0" err="1">
                <a:solidFill>
                  <a:schemeClr val="tx1"/>
                </a:solidFill>
              </a:rPr>
              <a:t>the</a:t>
            </a:r>
            <a:r>
              <a:rPr lang="de-DE" sz="1400" dirty="0">
                <a:solidFill>
                  <a:schemeClr val="tx1"/>
                </a:solidFill>
              </a:rPr>
              <a:t> RW </a:t>
            </a:r>
            <a:r>
              <a:rPr lang="de-DE" sz="1400" u="sng" dirty="0">
                <a:solidFill>
                  <a:schemeClr val="tx1"/>
                </a:solidFill>
              </a:rPr>
              <a:t>and </a:t>
            </a:r>
            <a:r>
              <a:rPr lang="de-DE" sz="1400" u="sng" dirty="0" err="1">
                <a:solidFill>
                  <a:schemeClr val="tx1"/>
                </a:solidFill>
              </a:rPr>
              <a:t>definitions</a:t>
            </a:r>
            <a:r>
              <a:rPr lang="de-DE" sz="1400" dirty="0">
                <a:solidFill>
                  <a:schemeClr val="tx1"/>
                </a:solidFill>
              </a:rPr>
              <a:t>!</a:t>
            </a:r>
          </a:p>
          <a:p>
            <a:pPr algn="ctr"/>
            <a:r>
              <a:rPr lang="de-DE" sz="1400" dirty="0" err="1">
                <a:solidFill>
                  <a:schemeClr val="tx1"/>
                </a:solidFill>
              </a:rPr>
              <a:t>You</a:t>
            </a:r>
            <a:r>
              <a:rPr lang="de-DE" sz="1400" dirty="0">
                <a:solidFill>
                  <a:schemeClr val="tx1"/>
                </a:solidFill>
              </a:rPr>
              <a:t> </a:t>
            </a:r>
            <a:r>
              <a:rPr lang="de-DE" sz="1400" dirty="0" err="1">
                <a:solidFill>
                  <a:schemeClr val="tx1"/>
                </a:solidFill>
              </a:rPr>
              <a:t>can</a:t>
            </a:r>
            <a:r>
              <a:rPr lang="de-DE" sz="1400" dirty="0">
                <a:solidFill>
                  <a:schemeClr val="tx1"/>
                </a:solidFill>
              </a:rPr>
              <a:t> </a:t>
            </a:r>
            <a:r>
              <a:rPr lang="de-DE" sz="1400" dirty="0" err="1">
                <a:solidFill>
                  <a:schemeClr val="tx1"/>
                </a:solidFill>
              </a:rPr>
              <a:t>contrast</a:t>
            </a:r>
            <a:r>
              <a:rPr lang="de-DE" sz="1400" dirty="0">
                <a:solidFill>
                  <a:schemeClr val="tx1"/>
                </a:solidFill>
              </a:rPr>
              <a:t> </a:t>
            </a:r>
            <a:r>
              <a:rPr lang="de-DE" sz="1400" dirty="0" err="1">
                <a:solidFill>
                  <a:schemeClr val="tx1"/>
                </a:solidFill>
              </a:rPr>
              <a:t>your</a:t>
            </a:r>
            <a:r>
              <a:rPr lang="de-DE" sz="1400" dirty="0">
                <a:solidFill>
                  <a:schemeClr val="tx1"/>
                </a:solidFill>
              </a:rPr>
              <a:t> </a:t>
            </a:r>
            <a:r>
              <a:rPr lang="de-DE" sz="1400" dirty="0" err="1">
                <a:solidFill>
                  <a:schemeClr val="tx1"/>
                </a:solidFill>
              </a:rPr>
              <a:t>work</a:t>
            </a:r>
            <a:r>
              <a:rPr lang="de-DE" sz="1400" dirty="0">
                <a:solidFill>
                  <a:schemeClr val="tx1"/>
                </a:solidFill>
              </a:rPr>
              <a:t>: </a:t>
            </a:r>
            <a:r>
              <a:rPr lang="de-DE" sz="1400" dirty="0" err="1">
                <a:solidFill>
                  <a:schemeClr val="tx1"/>
                </a:solidFill>
              </a:rPr>
              <a:t>How</a:t>
            </a:r>
            <a:r>
              <a:rPr lang="de-DE" sz="1400" dirty="0">
                <a:solidFill>
                  <a:schemeClr val="tx1"/>
                </a:solidFill>
              </a:rPr>
              <a:t> </a:t>
            </a:r>
            <a:r>
              <a:rPr lang="de-DE" sz="1400" dirty="0" err="1">
                <a:solidFill>
                  <a:schemeClr val="tx1"/>
                </a:solidFill>
              </a:rPr>
              <a:t>is</a:t>
            </a:r>
            <a:r>
              <a:rPr lang="de-DE" sz="1400" dirty="0">
                <a:solidFill>
                  <a:schemeClr val="tx1"/>
                </a:solidFill>
              </a:rPr>
              <a:t> </a:t>
            </a:r>
            <a:r>
              <a:rPr lang="de-DE" sz="1400" dirty="0" err="1">
                <a:solidFill>
                  <a:schemeClr val="tx1"/>
                </a:solidFill>
              </a:rPr>
              <a:t>it</a:t>
            </a:r>
            <a:r>
              <a:rPr lang="de-DE" sz="1400" dirty="0">
                <a:solidFill>
                  <a:schemeClr val="tx1"/>
                </a:solidFill>
              </a:rPr>
              <a:t> </a:t>
            </a:r>
            <a:r>
              <a:rPr lang="de-DE" sz="1400" dirty="0" err="1">
                <a:solidFill>
                  <a:schemeClr val="tx1"/>
                </a:solidFill>
              </a:rPr>
              <a:t>related</a:t>
            </a:r>
            <a:r>
              <a:rPr lang="de-DE" sz="1400" dirty="0">
                <a:solidFill>
                  <a:schemeClr val="tx1"/>
                </a:solidFill>
              </a:rPr>
              <a:t> </a:t>
            </a:r>
            <a:r>
              <a:rPr lang="de-DE" sz="1400" dirty="0" err="1">
                <a:solidFill>
                  <a:schemeClr val="tx1"/>
                </a:solidFill>
              </a:rPr>
              <a:t>to</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previous</a:t>
            </a:r>
            <a:r>
              <a:rPr lang="de-DE" sz="1400" dirty="0">
                <a:solidFill>
                  <a:schemeClr val="tx1"/>
                </a:solidFill>
              </a:rPr>
              <a:t> </a:t>
            </a:r>
            <a:r>
              <a:rPr lang="de-DE" sz="1400" dirty="0" err="1">
                <a:solidFill>
                  <a:schemeClr val="tx1"/>
                </a:solidFill>
              </a:rPr>
              <a:t>work</a:t>
            </a:r>
            <a:r>
              <a:rPr lang="de-DE" sz="1400" dirty="0">
                <a:solidFill>
                  <a:schemeClr val="tx1"/>
                </a:solidFill>
              </a:rPr>
              <a:t>?</a:t>
            </a:r>
            <a:endParaRPr lang="LID4096" sz="1400" dirty="0">
              <a:solidFill>
                <a:schemeClr val="tx1"/>
              </a:solidFill>
            </a:endParaRPr>
          </a:p>
        </p:txBody>
      </p:sp>
    </p:spTree>
    <p:extLst>
      <p:ext uri="{BB962C8B-B14F-4D97-AF65-F5344CB8AC3E}">
        <p14:creationId xmlns:p14="http://schemas.microsoft.com/office/powerpoint/2010/main" val="61974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F6692-6304-5E6C-376D-903EA2E32703}"/>
              </a:ext>
            </a:extLst>
          </p:cNvPr>
          <p:cNvSpPr>
            <a:spLocks noGrp="1"/>
          </p:cNvSpPr>
          <p:nvPr>
            <p:ph type="title"/>
          </p:nvPr>
        </p:nvSpPr>
        <p:spPr/>
        <p:txBody>
          <a:bodyPr/>
          <a:lstStyle/>
          <a:p>
            <a:r>
              <a:rPr lang="de-DE" dirty="0"/>
              <a:t>Method</a:t>
            </a:r>
          </a:p>
        </p:txBody>
      </p:sp>
      <p:sp>
        <p:nvSpPr>
          <p:cNvPr id="3" name="Fußzeilenplatzhalter 2">
            <a:extLst>
              <a:ext uri="{FF2B5EF4-FFF2-40B4-BE49-F238E27FC236}">
                <a16:creationId xmlns:a16="http://schemas.microsoft.com/office/drawing/2014/main" id="{51ABB9D6-53B3-A559-749C-26799415AF16}"/>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0F619633-3E55-4940-07F4-03C3BFA57589}"/>
              </a:ext>
            </a:extLst>
          </p:cNvPr>
          <p:cNvSpPr>
            <a:spLocks noGrp="1"/>
          </p:cNvSpPr>
          <p:nvPr>
            <p:ph type="sldNum" sz="quarter" idx="28"/>
          </p:nvPr>
        </p:nvSpPr>
        <p:spPr/>
        <p:txBody>
          <a:bodyPr/>
          <a:lstStyle/>
          <a:p>
            <a:fld id="{BA24374A-C3A8-471A-8837-3FC31668ABE5}" type="slidenum">
              <a:rPr lang="de-DE" smtClean="0"/>
              <a:pPr/>
              <a:t>24</a:t>
            </a:fld>
            <a:endParaRPr lang="de-DE" dirty="0"/>
          </a:p>
        </p:txBody>
      </p:sp>
      <p:sp>
        <p:nvSpPr>
          <p:cNvPr id="5" name="Textplatzhalter 4">
            <a:extLst>
              <a:ext uri="{FF2B5EF4-FFF2-40B4-BE49-F238E27FC236}">
                <a16:creationId xmlns:a16="http://schemas.microsoft.com/office/drawing/2014/main" id="{6EADEA00-4E74-5953-E5FF-FC57CA738105}"/>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6AE31FD1-82AF-8755-5C94-1CB6B19E92C6}"/>
              </a:ext>
            </a:extLst>
          </p:cNvPr>
          <p:cNvSpPr>
            <a:spLocks noGrp="1"/>
          </p:cNvSpPr>
          <p:nvPr>
            <p:ph type="body" sz="quarter" idx="29"/>
          </p:nvPr>
        </p:nvSpPr>
        <p:spPr/>
        <p:txBody>
          <a:bodyPr/>
          <a:lstStyle/>
          <a:p>
            <a:endParaRPr lang="de-DE" dirty="0"/>
          </a:p>
        </p:txBody>
      </p:sp>
      <p:pic>
        <p:nvPicPr>
          <p:cNvPr id="7" name="Grafik 6">
            <a:extLst>
              <a:ext uri="{FF2B5EF4-FFF2-40B4-BE49-F238E27FC236}">
                <a16:creationId xmlns:a16="http://schemas.microsoft.com/office/drawing/2014/main" id="{3336F944-B715-E841-FBAC-D1469CD351EA}"/>
              </a:ext>
            </a:extLst>
          </p:cNvPr>
          <p:cNvPicPr>
            <a:picLocks noChangeAspect="1"/>
          </p:cNvPicPr>
          <p:nvPr/>
        </p:nvPicPr>
        <p:blipFill>
          <a:blip r:embed="rId2"/>
          <a:stretch>
            <a:fillRect/>
          </a:stretch>
        </p:blipFill>
        <p:spPr>
          <a:xfrm>
            <a:off x="2306942" y="1036212"/>
            <a:ext cx="4396895" cy="5192186"/>
          </a:xfrm>
          <a:prstGeom prst="rect">
            <a:avLst/>
          </a:prstGeom>
        </p:spPr>
      </p:pic>
      <p:pic>
        <p:nvPicPr>
          <p:cNvPr id="8" name="Grafik 7">
            <a:extLst>
              <a:ext uri="{FF2B5EF4-FFF2-40B4-BE49-F238E27FC236}">
                <a16:creationId xmlns:a16="http://schemas.microsoft.com/office/drawing/2014/main" id="{F2347AB8-18FF-2A44-BAD7-1B810409F717}"/>
              </a:ext>
            </a:extLst>
          </p:cNvPr>
          <p:cNvPicPr>
            <a:picLocks noChangeAspect="1"/>
          </p:cNvPicPr>
          <p:nvPr/>
        </p:nvPicPr>
        <p:blipFill>
          <a:blip r:embed="rId3"/>
          <a:stretch>
            <a:fillRect/>
          </a:stretch>
        </p:blipFill>
        <p:spPr>
          <a:xfrm>
            <a:off x="686051" y="2698584"/>
            <a:ext cx="1953331" cy="2860385"/>
          </a:xfrm>
          <a:prstGeom prst="rect">
            <a:avLst/>
          </a:prstGeom>
        </p:spPr>
      </p:pic>
      <p:sp>
        <p:nvSpPr>
          <p:cNvPr id="9" name="Rechteck 18">
            <a:extLst>
              <a:ext uri="{FF2B5EF4-FFF2-40B4-BE49-F238E27FC236}">
                <a16:creationId xmlns:a16="http://schemas.microsoft.com/office/drawing/2014/main" id="{C92FB3CA-2561-E612-BBB3-66C45E582DBA}"/>
              </a:ext>
            </a:extLst>
          </p:cNvPr>
          <p:cNvSpPr/>
          <p:nvPr/>
        </p:nvSpPr>
        <p:spPr>
          <a:xfrm>
            <a:off x="686050" y="2769058"/>
            <a:ext cx="1867788" cy="1117221"/>
          </a:xfrm>
          <a:prstGeom prst="rect">
            <a:avLst/>
          </a:prstGeom>
          <a:solidFill>
            <a:srgbClr val="FF0D0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Research </a:t>
            </a:r>
            <a:r>
              <a:rPr lang="de-DE" dirty="0" err="1">
                <a:solidFill>
                  <a:schemeClr val="tx1"/>
                </a:solidFill>
              </a:rPr>
              <a:t>question</a:t>
            </a:r>
            <a:r>
              <a:rPr lang="de-DE" dirty="0">
                <a:solidFill>
                  <a:schemeClr val="tx1"/>
                </a:solidFill>
              </a:rPr>
              <a:t> and</a:t>
            </a:r>
            <a:br>
              <a:rPr lang="de-DE" dirty="0">
                <a:solidFill>
                  <a:schemeClr val="tx1"/>
                </a:solidFill>
              </a:rPr>
            </a:br>
            <a:r>
              <a:rPr lang="de-DE" dirty="0">
                <a:solidFill>
                  <a:schemeClr val="tx1"/>
                </a:solidFill>
              </a:rPr>
              <a:t> </a:t>
            </a:r>
            <a:r>
              <a:rPr lang="de-DE" dirty="0" err="1">
                <a:solidFill>
                  <a:schemeClr val="tx1"/>
                </a:solidFill>
              </a:rPr>
              <a:t>study</a:t>
            </a:r>
            <a:r>
              <a:rPr lang="de-DE" dirty="0">
                <a:solidFill>
                  <a:schemeClr val="tx1"/>
                </a:solidFill>
              </a:rPr>
              <a:t> design</a:t>
            </a:r>
            <a:endParaRPr lang="LID4096" dirty="0">
              <a:solidFill>
                <a:schemeClr val="tx1"/>
              </a:solidFill>
            </a:endParaRPr>
          </a:p>
        </p:txBody>
      </p:sp>
      <p:sp>
        <p:nvSpPr>
          <p:cNvPr id="10" name="Rechteck 19">
            <a:extLst>
              <a:ext uri="{FF2B5EF4-FFF2-40B4-BE49-F238E27FC236}">
                <a16:creationId xmlns:a16="http://schemas.microsoft.com/office/drawing/2014/main" id="{BAE2FBB9-EE2B-D379-75F9-33372B411991}"/>
              </a:ext>
            </a:extLst>
          </p:cNvPr>
          <p:cNvSpPr/>
          <p:nvPr/>
        </p:nvSpPr>
        <p:spPr>
          <a:xfrm>
            <a:off x="686049" y="3886279"/>
            <a:ext cx="1881483" cy="1672690"/>
          </a:xfrm>
          <a:prstGeom prst="rect">
            <a:avLst/>
          </a:prstGeom>
          <a:solidFill>
            <a:schemeClr val="accent1">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Stimuli </a:t>
            </a:r>
            <a:r>
              <a:rPr lang="de-DE" dirty="0" err="1">
                <a:solidFill>
                  <a:schemeClr val="tx1"/>
                </a:solidFill>
              </a:rPr>
              <a:t>creation</a:t>
            </a:r>
            <a:endParaRPr lang="LID4096" dirty="0">
              <a:solidFill>
                <a:schemeClr val="tx1"/>
              </a:solidFill>
            </a:endParaRPr>
          </a:p>
        </p:txBody>
      </p:sp>
      <p:sp>
        <p:nvSpPr>
          <p:cNvPr id="11" name="Rechteck 23">
            <a:extLst>
              <a:ext uri="{FF2B5EF4-FFF2-40B4-BE49-F238E27FC236}">
                <a16:creationId xmlns:a16="http://schemas.microsoft.com/office/drawing/2014/main" id="{BB14DE01-0FD9-601F-4440-525273D206F8}"/>
              </a:ext>
            </a:extLst>
          </p:cNvPr>
          <p:cNvSpPr/>
          <p:nvPr/>
        </p:nvSpPr>
        <p:spPr>
          <a:xfrm>
            <a:off x="2639382" y="2690550"/>
            <a:ext cx="1953331" cy="1305075"/>
          </a:xfrm>
          <a:prstGeom prst="rect">
            <a:avLst/>
          </a:prstGeom>
          <a:solidFill>
            <a:schemeClr val="accent3">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What</a:t>
            </a:r>
            <a:r>
              <a:rPr lang="de-DE" dirty="0">
                <a:solidFill>
                  <a:schemeClr val="tx1"/>
                </a:solidFill>
              </a:rPr>
              <a:t> </a:t>
            </a:r>
            <a:r>
              <a:rPr lang="de-DE" dirty="0" err="1">
                <a:solidFill>
                  <a:schemeClr val="tx1"/>
                </a:solidFill>
              </a:rPr>
              <a:t>has</a:t>
            </a:r>
            <a:r>
              <a:rPr lang="de-DE" dirty="0">
                <a:solidFill>
                  <a:schemeClr val="tx1"/>
                </a:solidFill>
              </a:rPr>
              <a:t> </a:t>
            </a:r>
            <a:r>
              <a:rPr lang="de-DE" dirty="0" err="1">
                <a:solidFill>
                  <a:schemeClr val="tx1"/>
                </a:solidFill>
              </a:rPr>
              <a:t>been</a:t>
            </a:r>
            <a:r>
              <a:rPr lang="de-DE" dirty="0">
                <a:solidFill>
                  <a:schemeClr val="tx1"/>
                </a:solidFill>
              </a:rPr>
              <a:t> </a:t>
            </a:r>
            <a:r>
              <a:rPr lang="de-DE" dirty="0" err="1">
                <a:solidFill>
                  <a:schemeClr val="tx1"/>
                </a:solidFill>
              </a:rPr>
              <a:t>developed</a:t>
            </a:r>
            <a:r>
              <a:rPr lang="de-DE" dirty="0">
                <a:solidFill>
                  <a:schemeClr val="tx1"/>
                </a:solidFill>
              </a:rPr>
              <a:t>?</a:t>
            </a:r>
            <a:endParaRPr lang="LID4096" dirty="0">
              <a:solidFill>
                <a:schemeClr val="tx1"/>
              </a:solidFill>
            </a:endParaRPr>
          </a:p>
        </p:txBody>
      </p:sp>
      <p:sp>
        <p:nvSpPr>
          <p:cNvPr id="12" name="Rechteck 23">
            <a:extLst>
              <a:ext uri="{FF2B5EF4-FFF2-40B4-BE49-F238E27FC236}">
                <a16:creationId xmlns:a16="http://schemas.microsoft.com/office/drawing/2014/main" id="{0302033F-01C1-0B48-E079-240487537D67}"/>
              </a:ext>
            </a:extLst>
          </p:cNvPr>
          <p:cNvSpPr/>
          <p:nvPr/>
        </p:nvSpPr>
        <p:spPr>
          <a:xfrm>
            <a:off x="2639381" y="3968751"/>
            <a:ext cx="1953331" cy="1283456"/>
          </a:xfrm>
          <a:prstGeom prst="rect">
            <a:avLst/>
          </a:prstGeom>
          <a:solidFill>
            <a:schemeClr val="accent6">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a:t>
            </a:r>
            <a:r>
              <a:rPr lang="de-DE" dirty="0" err="1">
                <a:solidFill>
                  <a:schemeClr val="tx1"/>
                </a:solidFill>
              </a:rPr>
              <a:t>tasks</a:t>
            </a:r>
            <a:endParaRPr lang="LID4096" dirty="0">
              <a:solidFill>
                <a:schemeClr val="tx1"/>
              </a:solidFill>
            </a:endParaRPr>
          </a:p>
        </p:txBody>
      </p:sp>
      <p:sp>
        <p:nvSpPr>
          <p:cNvPr id="13" name="Rechteck 23">
            <a:extLst>
              <a:ext uri="{FF2B5EF4-FFF2-40B4-BE49-F238E27FC236}">
                <a16:creationId xmlns:a16="http://schemas.microsoft.com/office/drawing/2014/main" id="{026A8256-DCAD-FD3B-0E97-94C542686DA7}"/>
              </a:ext>
            </a:extLst>
          </p:cNvPr>
          <p:cNvSpPr/>
          <p:nvPr/>
        </p:nvSpPr>
        <p:spPr>
          <a:xfrm>
            <a:off x="2639380" y="5252207"/>
            <a:ext cx="1953331" cy="722486"/>
          </a:xfrm>
          <a:prstGeom prst="rect">
            <a:avLst/>
          </a:prstGeom>
          <a:solidFill>
            <a:schemeClr val="accent4">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 </a:t>
            </a:r>
            <a:r>
              <a:rPr lang="de-DE" dirty="0" err="1">
                <a:solidFill>
                  <a:schemeClr val="tx1"/>
                </a:solidFill>
              </a:rPr>
              <a:t>measures</a:t>
            </a:r>
            <a:r>
              <a:rPr lang="de-DE" dirty="0">
                <a:solidFill>
                  <a:schemeClr val="tx1"/>
                </a:solidFill>
              </a:rPr>
              <a:t>/ </a:t>
            </a:r>
            <a:endParaRPr lang="LID4096" dirty="0">
              <a:solidFill>
                <a:schemeClr val="tx1"/>
              </a:solidFill>
            </a:endParaRPr>
          </a:p>
        </p:txBody>
      </p:sp>
      <p:sp>
        <p:nvSpPr>
          <p:cNvPr id="14" name="Rechteck 23">
            <a:extLst>
              <a:ext uri="{FF2B5EF4-FFF2-40B4-BE49-F238E27FC236}">
                <a16:creationId xmlns:a16="http://schemas.microsoft.com/office/drawing/2014/main" id="{4D8B1500-AEF0-B0CA-C6A3-56E3025058BC}"/>
              </a:ext>
            </a:extLst>
          </p:cNvPr>
          <p:cNvSpPr/>
          <p:nvPr/>
        </p:nvSpPr>
        <p:spPr>
          <a:xfrm>
            <a:off x="4678256" y="2612513"/>
            <a:ext cx="1953331" cy="755043"/>
          </a:xfrm>
          <a:prstGeom prst="rect">
            <a:avLst/>
          </a:prstGeom>
          <a:solidFill>
            <a:schemeClr val="accent4">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dependent</a:t>
            </a:r>
            <a:r>
              <a:rPr lang="de-DE" dirty="0">
                <a:solidFill>
                  <a:schemeClr val="tx1"/>
                </a:solidFill>
              </a:rPr>
              <a:t> variables</a:t>
            </a:r>
            <a:endParaRPr lang="LID4096" dirty="0">
              <a:solidFill>
                <a:schemeClr val="tx1"/>
              </a:solidFill>
            </a:endParaRPr>
          </a:p>
        </p:txBody>
      </p:sp>
      <p:sp>
        <p:nvSpPr>
          <p:cNvPr id="15" name="Rechteck 23">
            <a:extLst>
              <a:ext uri="{FF2B5EF4-FFF2-40B4-BE49-F238E27FC236}">
                <a16:creationId xmlns:a16="http://schemas.microsoft.com/office/drawing/2014/main" id="{240061CA-A33D-3CA5-9953-5C5B0A01FC13}"/>
              </a:ext>
            </a:extLst>
          </p:cNvPr>
          <p:cNvSpPr/>
          <p:nvPr/>
        </p:nvSpPr>
        <p:spPr>
          <a:xfrm>
            <a:off x="4678256" y="3367558"/>
            <a:ext cx="1953331" cy="1846983"/>
          </a:xfrm>
          <a:prstGeom prst="rect">
            <a:avLst/>
          </a:prstGeom>
          <a:solidFill>
            <a:schemeClr val="accent3">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Experimental </a:t>
            </a:r>
            <a:r>
              <a:rPr lang="de-DE" dirty="0" err="1">
                <a:solidFill>
                  <a:schemeClr val="tx1"/>
                </a:solidFill>
              </a:rPr>
              <a:t>procedure</a:t>
            </a:r>
            <a:endParaRPr lang="LID4096" dirty="0">
              <a:solidFill>
                <a:schemeClr val="tx1"/>
              </a:solidFill>
            </a:endParaRPr>
          </a:p>
        </p:txBody>
      </p:sp>
      <p:cxnSp>
        <p:nvCxnSpPr>
          <p:cNvPr id="18" name="Gerade Verbindung mit Pfeil 24">
            <a:extLst>
              <a:ext uri="{FF2B5EF4-FFF2-40B4-BE49-F238E27FC236}">
                <a16:creationId xmlns:a16="http://schemas.microsoft.com/office/drawing/2014/main" id="{46E3D677-D588-619C-302F-DBB5935A434B}"/>
              </a:ext>
            </a:extLst>
          </p:cNvPr>
          <p:cNvCxnSpPr>
            <a:cxnSpLocks/>
          </p:cNvCxnSpPr>
          <p:nvPr/>
        </p:nvCxnSpPr>
        <p:spPr>
          <a:xfrm flipH="1">
            <a:off x="6631587" y="1691902"/>
            <a:ext cx="72553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25">
            <a:extLst>
              <a:ext uri="{FF2B5EF4-FFF2-40B4-BE49-F238E27FC236}">
                <a16:creationId xmlns:a16="http://schemas.microsoft.com/office/drawing/2014/main" id="{0947C892-D116-2105-4A31-E7E22806BBE6}"/>
              </a:ext>
            </a:extLst>
          </p:cNvPr>
          <p:cNvSpPr/>
          <p:nvPr/>
        </p:nvSpPr>
        <p:spPr>
          <a:xfrm>
            <a:off x="7357124" y="1390843"/>
            <a:ext cx="3127996" cy="5771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What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participants</a:t>
            </a:r>
            <a:r>
              <a:rPr lang="de-DE" dirty="0">
                <a:solidFill>
                  <a:schemeClr val="tx1"/>
                </a:solidFill>
              </a:rPr>
              <a:t> </a:t>
            </a:r>
            <a:r>
              <a:rPr lang="de-DE" dirty="0" err="1">
                <a:solidFill>
                  <a:schemeClr val="tx1"/>
                </a:solidFill>
              </a:rPr>
              <a:t>saw</a:t>
            </a:r>
            <a:endParaRPr lang="LID4096" dirty="0">
              <a:solidFill>
                <a:schemeClr val="tx1"/>
              </a:solidFill>
            </a:endParaRPr>
          </a:p>
        </p:txBody>
      </p:sp>
      <p:cxnSp>
        <p:nvCxnSpPr>
          <p:cNvPr id="20" name="Gerade Verbindung mit Pfeil 24">
            <a:extLst>
              <a:ext uri="{FF2B5EF4-FFF2-40B4-BE49-F238E27FC236}">
                <a16:creationId xmlns:a16="http://schemas.microsoft.com/office/drawing/2014/main" id="{0067B76E-38A5-02CA-8686-3DF119833967}"/>
              </a:ext>
            </a:extLst>
          </p:cNvPr>
          <p:cNvCxnSpPr>
            <a:cxnSpLocks/>
          </p:cNvCxnSpPr>
          <p:nvPr/>
        </p:nvCxnSpPr>
        <p:spPr>
          <a:xfrm flipH="1">
            <a:off x="6631587" y="5696472"/>
            <a:ext cx="81327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5">
            <a:extLst>
              <a:ext uri="{FF2B5EF4-FFF2-40B4-BE49-F238E27FC236}">
                <a16:creationId xmlns:a16="http://schemas.microsoft.com/office/drawing/2014/main" id="{490001A1-3E30-E4CF-CC2C-B30C7A2FE0A2}"/>
              </a:ext>
            </a:extLst>
          </p:cNvPr>
          <p:cNvSpPr/>
          <p:nvPr/>
        </p:nvSpPr>
        <p:spPr>
          <a:xfrm>
            <a:off x="7357124" y="5408612"/>
            <a:ext cx="3067036" cy="5771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What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experimenter</a:t>
            </a:r>
            <a:r>
              <a:rPr lang="de-DE" dirty="0">
                <a:solidFill>
                  <a:schemeClr val="tx1"/>
                </a:solidFill>
              </a:rPr>
              <a:t> </a:t>
            </a:r>
            <a:r>
              <a:rPr lang="de-DE" dirty="0" err="1">
                <a:solidFill>
                  <a:schemeClr val="tx1"/>
                </a:solidFill>
              </a:rPr>
              <a:t>saw</a:t>
            </a:r>
            <a:endParaRPr lang="LID4096" dirty="0">
              <a:solidFill>
                <a:schemeClr val="tx1"/>
              </a:solidFill>
            </a:endParaRPr>
          </a:p>
        </p:txBody>
      </p:sp>
    </p:spTree>
    <p:extLst>
      <p:ext uri="{BB962C8B-B14F-4D97-AF65-F5344CB8AC3E}">
        <p14:creationId xmlns:p14="http://schemas.microsoft.com/office/powerpoint/2010/main" val="34872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Study Description</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25</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p:cNvCxnSpPr>
          <p:nvPr/>
        </p:nvCxnSpPr>
        <p:spPr>
          <a:xfrm>
            <a:off x="3427778" y="2352013"/>
            <a:ext cx="1672325" cy="11197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5184277" y="3388659"/>
            <a:ext cx="1823445" cy="119312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341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Stimuli</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26</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they</a:t>
            </a:r>
            <a:r>
              <a:rPr lang="de-DE" b="1" dirty="0">
                <a:solidFill>
                  <a:schemeClr val="accent1"/>
                </a:solidFill>
              </a:rPr>
              <a:t> </a:t>
            </a:r>
            <a:r>
              <a:rPr lang="de-DE" b="1" dirty="0" err="1">
                <a:solidFill>
                  <a:schemeClr val="accent1"/>
                </a:solidFill>
              </a:rPr>
              <a:t>compare</a:t>
            </a:r>
            <a:r>
              <a:rPr lang="de-DE" b="1" dirty="0">
                <a:solidFill>
                  <a:schemeClr val="accent1"/>
                </a:solidFill>
              </a:rPr>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p:cNvCxnSpPr>
          <p:nvPr/>
        </p:nvCxnSpPr>
        <p:spPr>
          <a:xfrm>
            <a:off x="3721168" y="2635624"/>
            <a:ext cx="1463108" cy="1843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5184276" y="4537771"/>
            <a:ext cx="1823445" cy="165765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097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a:t>
            </a:r>
            <a:r>
              <a:rPr lang="de-DE" dirty="0" err="1"/>
              <a:t>Apparatus</a:t>
            </a:r>
            <a:endParaRPr lang="de-DE" dirty="0"/>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27</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b="1" dirty="0" err="1">
                <a:solidFill>
                  <a:schemeClr val="accent1"/>
                </a:solidFill>
              </a:rPr>
              <a:t>How</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to </a:t>
            </a:r>
            <a:r>
              <a:rPr lang="de-DE" b="1" dirty="0" err="1">
                <a:solidFill>
                  <a:schemeClr val="accent1"/>
                </a:solidFill>
              </a:rPr>
              <a:t>answer</a:t>
            </a:r>
            <a:br>
              <a:rPr lang="de-DE" b="1" dirty="0">
                <a:solidFill>
                  <a:schemeClr val="accent1"/>
                </a:solidFill>
              </a:rPr>
            </a:b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p:cNvCxnSpPr>
          <p:nvPr/>
        </p:nvCxnSpPr>
        <p:spPr>
          <a:xfrm>
            <a:off x="3711388" y="3158836"/>
            <a:ext cx="3178396" cy="1760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6949112" y="2990136"/>
            <a:ext cx="1808592" cy="122490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3654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Link to </a:t>
            </a:r>
            <a:r>
              <a:rPr lang="de-DE" dirty="0" err="1"/>
              <a:t>the</a:t>
            </a:r>
            <a:r>
              <a:rPr lang="de-DE" dirty="0"/>
              <a:t> </a:t>
            </a:r>
            <a:r>
              <a:rPr lang="de-DE" dirty="0" err="1"/>
              <a:t>repository</a:t>
            </a:r>
            <a:endParaRPr lang="de-DE" dirty="0"/>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28</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b="1" dirty="0" err="1">
                <a:solidFill>
                  <a:schemeClr val="accent1"/>
                </a:solidFill>
              </a:rPr>
              <a:t>Where</a:t>
            </a:r>
            <a:r>
              <a:rPr lang="de-DE" b="1" dirty="0">
                <a:solidFill>
                  <a:schemeClr val="accent1"/>
                </a:solidFill>
              </a:rPr>
              <a:t> </a:t>
            </a:r>
            <a:r>
              <a:rPr lang="de-DE" b="1" dirty="0" err="1">
                <a:solidFill>
                  <a:schemeClr val="accent1"/>
                </a:solidFill>
              </a:rPr>
              <a:t>can</a:t>
            </a:r>
            <a:r>
              <a:rPr lang="de-DE" b="1" dirty="0">
                <a:solidFill>
                  <a:schemeClr val="accent1"/>
                </a:solidFill>
              </a:rPr>
              <a:t> I find </a:t>
            </a:r>
            <a:r>
              <a:rPr lang="de-DE" b="1" dirty="0" err="1">
                <a:solidFill>
                  <a:schemeClr val="accent1"/>
                </a:solidFill>
              </a:rPr>
              <a:t>it</a:t>
            </a:r>
            <a:r>
              <a:rPr lang="de-DE" b="1" dirty="0">
                <a:solidFill>
                  <a:schemeClr val="accent1"/>
                </a:solidFill>
              </a:rPr>
              <a:t>,</a:t>
            </a:r>
            <a:br>
              <a:rPr lang="de-DE" b="1" dirty="0">
                <a:solidFill>
                  <a:schemeClr val="accent1"/>
                </a:solidFill>
              </a:rPr>
            </a:br>
            <a:r>
              <a:rPr lang="de-DE" b="1" dirty="0" err="1">
                <a:solidFill>
                  <a:schemeClr val="accent1"/>
                </a:solidFill>
              </a:rPr>
              <a:t>if</a:t>
            </a:r>
            <a:r>
              <a:rPr lang="de-DE" b="1" dirty="0">
                <a:solidFill>
                  <a:schemeClr val="accent1"/>
                </a:solidFill>
              </a:rPr>
              <a:t> I </a:t>
            </a:r>
            <a:r>
              <a:rPr lang="de-DE" b="1" dirty="0" err="1">
                <a:solidFill>
                  <a:schemeClr val="accent1"/>
                </a:solidFill>
              </a:rPr>
              <a:t>want</a:t>
            </a:r>
            <a:r>
              <a:rPr lang="de-DE" b="1" dirty="0">
                <a:solidFill>
                  <a:schemeClr val="accent1"/>
                </a:solidFill>
              </a:rPr>
              <a:t> to </a:t>
            </a:r>
            <a:r>
              <a:rPr lang="de-DE" b="1" dirty="0" err="1">
                <a:solidFill>
                  <a:schemeClr val="accent1"/>
                </a:solidFill>
              </a:rPr>
              <a:t>repeat</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study</a:t>
            </a:r>
            <a:r>
              <a:rPr lang="de-DE" b="1" dirty="0">
                <a:solidFill>
                  <a:schemeClr val="accent1"/>
                </a:solidFill>
              </a:rPr>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a:endCxn id="12" idx="1"/>
          </p:cNvCxnSpPr>
          <p:nvPr/>
        </p:nvCxnSpPr>
        <p:spPr>
          <a:xfrm>
            <a:off x="4058567" y="3667380"/>
            <a:ext cx="2890545" cy="2323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6949112" y="5853138"/>
            <a:ext cx="1808592" cy="27620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477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Tasks</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29</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participants</a:t>
            </a:r>
            <a:r>
              <a:rPr lang="de-DE" b="1" dirty="0">
                <a:solidFill>
                  <a:schemeClr val="accent1"/>
                </a:solidFill>
              </a:rPr>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a:endCxn id="12" idx="1"/>
          </p:cNvCxnSpPr>
          <p:nvPr/>
        </p:nvCxnSpPr>
        <p:spPr>
          <a:xfrm>
            <a:off x="4239491" y="4000285"/>
            <a:ext cx="2689994" cy="734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6929485" y="4188947"/>
            <a:ext cx="1808592" cy="109208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642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53DB3-3407-20C9-86FD-6B522D866E67}"/>
              </a:ext>
            </a:extLst>
          </p:cNvPr>
          <p:cNvSpPr>
            <a:spLocks noGrp="1"/>
          </p:cNvSpPr>
          <p:nvPr>
            <p:ph type="title"/>
          </p:nvPr>
        </p:nvSpPr>
        <p:spPr/>
        <p:txBody>
          <a:bodyPr/>
          <a:lstStyle/>
          <a:p>
            <a:r>
              <a:rPr lang="de-DE" dirty="0"/>
              <a:t>Find </a:t>
            </a:r>
            <a:r>
              <a:rPr lang="de-DE" dirty="0" err="1"/>
              <a:t>your</a:t>
            </a:r>
            <a:r>
              <a:rPr lang="de-DE" dirty="0"/>
              <a:t> Keywords</a:t>
            </a:r>
          </a:p>
        </p:txBody>
      </p:sp>
      <p:sp>
        <p:nvSpPr>
          <p:cNvPr id="3" name="Fußzeilenplatzhalter 2">
            <a:extLst>
              <a:ext uri="{FF2B5EF4-FFF2-40B4-BE49-F238E27FC236}">
                <a16:creationId xmlns:a16="http://schemas.microsoft.com/office/drawing/2014/main" id="{E7CB9FFD-AECB-21FC-E30B-C8227C199108}"/>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B9718E3A-72CB-4E84-4A07-DA2AF501AEAE}"/>
              </a:ext>
            </a:extLst>
          </p:cNvPr>
          <p:cNvSpPr>
            <a:spLocks noGrp="1"/>
          </p:cNvSpPr>
          <p:nvPr>
            <p:ph type="sldNum" sz="quarter" idx="28"/>
          </p:nvPr>
        </p:nvSpPr>
        <p:spPr/>
        <p:txBody>
          <a:bodyPr/>
          <a:lstStyle/>
          <a:p>
            <a:fld id="{BA24374A-C3A8-471A-8837-3FC31668ABE5}" type="slidenum">
              <a:rPr lang="de-DE" smtClean="0"/>
              <a:pPr/>
              <a:t>3</a:t>
            </a:fld>
            <a:endParaRPr lang="de-DE" dirty="0"/>
          </a:p>
        </p:txBody>
      </p:sp>
      <p:sp>
        <p:nvSpPr>
          <p:cNvPr id="5" name="Textplatzhalter 4">
            <a:extLst>
              <a:ext uri="{FF2B5EF4-FFF2-40B4-BE49-F238E27FC236}">
                <a16:creationId xmlns:a16="http://schemas.microsoft.com/office/drawing/2014/main" id="{FD9B101F-F320-F59A-29C3-7C2B1DF0CF6F}"/>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B34FE667-1419-0F90-704B-1B3C07030B54}"/>
              </a:ext>
            </a:extLst>
          </p:cNvPr>
          <p:cNvSpPr>
            <a:spLocks noGrp="1"/>
          </p:cNvSpPr>
          <p:nvPr>
            <p:ph type="body" sz="quarter" idx="29"/>
          </p:nvPr>
        </p:nvSpPr>
        <p:spPr/>
        <p:txBody>
          <a:bodyPr>
            <a:normAutofit lnSpcReduction="10000"/>
          </a:bodyPr>
          <a:lstStyle/>
          <a:p>
            <a:r>
              <a:rPr lang="en-US" b="1" dirty="0">
                <a:solidFill>
                  <a:schemeClr val="accent1"/>
                </a:solidFill>
              </a:rPr>
              <a:t>Use your keywords from your research question </a:t>
            </a:r>
            <a:r>
              <a:rPr lang="en-US" dirty="0"/>
              <a:t>to start searching for literature </a:t>
            </a:r>
          </a:p>
          <a:p>
            <a:r>
              <a:rPr lang="en-US" b="1" dirty="0">
                <a:solidFill>
                  <a:schemeClr val="accent1"/>
                </a:solidFill>
              </a:rPr>
              <a:t>Make a list </a:t>
            </a:r>
            <a:r>
              <a:rPr lang="en-US" dirty="0"/>
              <a:t>of other </a:t>
            </a:r>
            <a:r>
              <a:rPr lang="en-US" b="1" dirty="0">
                <a:solidFill>
                  <a:schemeClr val="accent1"/>
                </a:solidFill>
              </a:rPr>
              <a:t>keywords/annotations</a:t>
            </a:r>
          </a:p>
          <a:p>
            <a:pPr lvl="1"/>
            <a:r>
              <a:rPr lang="en-US" dirty="0"/>
              <a:t>Include each of the key concepts or variables you’re interested</a:t>
            </a:r>
          </a:p>
          <a:p>
            <a:pPr lvl="1"/>
            <a:r>
              <a:rPr lang="en-US" dirty="0"/>
              <a:t>Find synonyms and related terms</a:t>
            </a:r>
          </a:p>
          <a:p>
            <a:r>
              <a:rPr lang="en-US" dirty="0"/>
              <a:t>How to find keywords? Identify your </a:t>
            </a:r>
            <a:r>
              <a:rPr lang="en-US" b="1" dirty="0">
                <a:solidFill>
                  <a:schemeClr val="accent1"/>
                </a:solidFill>
              </a:rPr>
              <a:t>research</a:t>
            </a:r>
            <a:r>
              <a:rPr lang="en-US" dirty="0"/>
              <a:t> </a:t>
            </a:r>
            <a:r>
              <a:rPr lang="en-US" b="1" dirty="0">
                <a:solidFill>
                  <a:schemeClr val="accent1"/>
                </a:solidFill>
              </a:rPr>
              <a:t>fields</a:t>
            </a:r>
            <a:r>
              <a:rPr lang="en-US" dirty="0"/>
              <a:t>, </a:t>
            </a:r>
            <a:r>
              <a:rPr lang="en-US" b="1" dirty="0">
                <a:solidFill>
                  <a:schemeClr val="accent1"/>
                </a:solidFill>
              </a:rPr>
              <a:t>theoretical frameworks</a:t>
            </a:r>
            <a:r>
              <a:rPr lang="en-US" dirty="0"/>
              <a:t>, </a:t>
            </a:r>
            <a:r>
              <a:rPr lang="en-US" b="1" dirty="0">
                <a:solidFill>
                  <a:schemeClr val="accent1"/>
                </a:solidFill>
              </a:rPr>
              <a:t>device categories</a:t>
            </a:r>
            <a:r>
              <a:rPr lang="en-US" dirty="0"/>
              <a:t>, and </a:t>
            </a:r>
            <a:r>
              <a:rPr lang="en-US" b="1" dirty="0">
                <a:solidFill>
                  <a:schemeClr val="accent1"/>
                </a:solidFill>
              </a:rPr>
              <a:t>measures (or methods)</a:t>
            </a:r>
          </a:p>
          <a:p>
            <a:pPr lvl="1"/>
            <a:r>
              <a:rPr lang="en-US" b="1" dirty="0">
                <a:solidFill>
                  <a:schemeClr val="accent1"/>
                </a:solidFill>
              </a:rPr>
              <a:t>Research</a:t>
            </a:r>
            <a:r>
              <a:rPr lang="en-US" dirty="0"/>
              <a:t> </a:t>
            </a:r>
            <a:r>
              <a:rPr lang="en-US" b="1" dirty="0">
                <a:solidFill>
                  <a:schemeClr val="accent1"/>
                </a:solidFill>
              </a:rPr>
              <a:t>field(s): </a:t>
            </a:r>
            <a:r>
              <a:rPr lang="en-US" dirty="0"/>
              <a:t>“</a:t>
            </a:r>
            <a:r>
              <a:rPr lang="de-DE" dirty="0"/>
              <a:t>human-computer </a:t>
            </a:r>
            <a:r>
              <a:rPr lang="de-DE" dirty="0" err="1"/>
              <a:t>interaction</a:t>
            </a:r>
            <a:r>
              <a:rPr lang="de-DE" dirty="0"/>
              <a:t>“ (</a:t>
            </a:r>
            <a:r>
              <a:rPr lang="de-DE" dirty="0" err="1"/>
              <a:t>rarely</a:t>
            </a:r>
            <a:r>
              <a:rPr lang="de-DE" dirty="0"/>
              <a:t> </a:t>
            </a:r>
            <a:r>
              <a:rPr lang="de-DE" dirty="0" err="1"/>
              <a:t>required</a:t>
            </a:r>
            <a:r>
              <a:rPr lang="de-DE" dirty="0"/>
              <a:t>),…</a:t>
            </a:r>
          </a:p>
          <a:p>
            <a:pPr lvl="1"/>
            <a:r>
              <a:rPr lang="en-US" b="1" dirty="0">
                <a:solidFill>
                  <a:schemeClr val="accent1"/>
                </a:solidFill>
              </a:rPr>
              <a:t>Theoretical frameworks: </a:t>
            </a:r>
            <a:r>
              <a:rPr lang="en-US" dirty="0"/>
              <a:t>“</a:t>
            </a:r>
            <a:r>
              <a:rPr lang="de-DE" dirty="0"/>
              <a:t>social </a:t>
            </a:r>
            <a:r>
              <a:rPr lang="de-DE" dirty="0" err="1"/>
              <a:t>acceptability</a:t>
            </a:r>
            <a:r>
              <a:rPr lang="de-DE" dirty="0"/>
              <a:t>“, „</a:t>
            </a:r>
            <a:r>
              <a:rPr lang="de-DE" dirty="0" err="1"/>
              <a:t>accessibility</a:t>
            </a:r>
            <a:r>
              <a:rPr lang="de-DE" dirty="0"/>
              <a:t>“, „</a:t>
            </a:r>
            <a:r>
              <a:rPr lang="de-DE" dirty="0" err="1"/>
              <a:t>ergonomics</a:t>
            </a:r>
            <a:r>
              <a:rPr lang="de-DE" dirty="0"/>
              <a:t>“, …</a:t>
            </a:r>
            <a:endParaRPr lang="en-US" b="1" dirty="0">
              <a:solidFill>
                <a:schemeClr val="accent1"/>
              </a:solidFill>
            </a:endParaRPr>
          </a:p>
          <a:p>
            <a:pPr lvl="1"/>
            <a:r>
              <a:rPr lang="en-US" b="1" dirty="0">
                <a:solidFill>
                  <a:schemeClr val="accent1"/>
                </a:solidFill>
              </a:rPr>
              <a:t>Device categories: </a:t>
            </a:r>
            <a:r>
              <a:rPr lang="en-US" dirty="0"/>
              <a:t>“</a:t>
            </a:r>
            <a:r>
              <a:rPr lang="de-DE" dirty="0"/>
              <a:t>virtual </a:t>
            </a:r>
            <a:r>
              <a:rPr lang="de-DE" dirty="0" err="1"/>
              <a:t>reality</a:t>
            </a:r>
            <a:r>
              <a:rPr lang="de-DE" dirty="0"/>
              <a:t>“, „</a:t>
            </a:r>
            <a:r>
              <a:rPr lang="de-DE" dirty="0" err="1"/>
              <a:t>augmented</a:t>
            </a:r>
            <a:r>
              <a:rPr lang="de-DE" dirty="0"/>
              <a:t> </a:t>
            </a:r>
            <a:r>
              <a:rPr lang="de-DE" dirty="0" err="1"/>
              <a:t>reality</a:t>
            </a:r>
            <a:r>
              <a:rPr lang="de-DE" dirty="0"/>
              <a:t>“, „</a:t>
            </a:r>
            <a:r>
              <a:rPr lang="de-DE" dirty="0" err="1"/>
              <a:t>wearables</a:t>
            </a:r>
            <a:r>
              <a:rPr lang="de-DE" dirty="0"/>
              <a:t>“, „mobile </a:t>
            </a:r>
            <a:r>
              <a:rPr lang="de-DE" dirty="0" err="1"/>
              <a:t>devices</a:t>
            </a:r>
            <a:r>
              <a:rPr lang="de-DE" dirty="0"/>
              <a:t>“, …</a:t>
            </a:r>
            <a:endParaRPr lang="en-US" b="1" dirty="0">
              <a:solidFill>
                <a:schemeClr val="accent1"/>
              </a:solidFill>
            </a:endParaRPr>
          </a:p>
          <a:p>
            <a:pPr lvl="1"/>
            <a:r>
              <a:rPr lang="en-US" b="1" dirty="0">
                <a:solidFill>
                  <a:schemeClr val="accent1"/>
                </a:solidFill>
              </a:rPr>
              <a:t>Measures/Tasks: </a:t>
            </a:r>
            <a:r>
              <a:rPr lang="en-US" dirty="0"/>
              <a:t>“</a:t>
            </a:r>
            <a:r>
              <a:rPr lang="de-DE" dirty="0" err="1"/>
              <a:t>target</a:t>
            </a:r>
            <a:r>
              <a:rPr lang="de-DE" dirty="0"/>
              <a:t> </a:t>
            </a:r>
            <a:r>
              <a:rPr lang="de-DE" dirty="0" err="1"/>
              <a:t>selection</a:t>
            </a:r>
            <a:r>
              <a:rPr lang="de-DE" dirty="0"/>
              <a:t>“, „</a:t>
            </a:r>
            <a:r>
              <a:rPr lang="de-DE" dirty="0" err="1"/>
              <a:t>Fitts</a:t>
            </a:r>
            <a:r>
              <a:rPr lang="de-DE" dirty="0"/>
              <a:t>‘ </a:t>
            </a:r>
            <a:r>
              <a:rPr lang="de-DE" dirty="0" err="1"/>
              <a:t>law</a:t>
            </a:r>
            <a:r>
              <a:rPr lang="de-DE" dirty="0"/>
              <a:t>“, “EMG“,“</a:t>
            </a:r>
            <a:r>
              <a:rPr lang="de-DE" dirty="0" err="1"/>
              <a:t>electromyography</a:t>
            </a:r>
            <a:r>
              <a:rPr lang="de-DE" dirty="0"/>
              <a:t>“, …</a:t>
            </a:r>
          </a:p>
          <a:p>
            <a:pPr lvl="1"/>
            <a:r>
              <a:rPr lang="de-DE" b="1" dirty="0">
                <a:solidFill>
                  <a:schemeClr val="accent1"/>
                </a:solidFill>
              </a:rPr>
              <a:t>Be </a:t>
            </a:r>
            <a:r>
              <a:rPr lang="de-DE" b="1" dirty="0" err="1">
                <a:solidFill>
                  <a:schemeClr val="accent1"/>
                </a:solidFill>
              </a:rPr>
              <a:t>more</a:t>
            </a:r>
            <a:r>
              <a:rPr lang="de-DE" b="1" dirty="0">
                <a:solidFill>
                  <a:schemeClr val="accent1"/>
                </a:solidFill>
              </a:rPr>
              <a:t> </a:t>
            </a:r>
            <a:r>
              <a:rPr lang="de-DE" b="1" dirty="0" err="1">
                <a:solidFill>
                  <a:schemeClr val="accent1"/>
                </a:solidFill>
              </a:rPr>
              <a:t>specific</a:t>
            </a:r>
            <a:r>
              <a:rPr lang="de-DE" b="1" dirty="0">
                <a:solidFill>
                  <a:schemeClr val="accent1"/>
                </a:solidFill>
              </a:rPr>
              <a:t>, </a:t>
            </a:r>
            <a:r>
              <a:rPr lang="de-DE" b="1" dirty="0" err="1">
                <a:solidFill>
                  <a:schemeClr val="accent1"/>
                </a:solidFill>
              </a:rPr>
              <a:t>if</a:t>
            </a:r>
            <a:r>
              <a:rPr lang="de-DE" b="1" dirty="0">
                <a:solidFill>
                  <a:schemeClr val="accent1"/>
                </a:solidFill>
              </a:rPr>
              <a:t> </a:t>
            </a:r>
            <a:r>
              <a:rPr lang="de-DE" b="1" dirty="0" err="1">
                <a:solidFill>
                  <a:schemeClr val="accent1"/>
                </a:solidFill>
              </a:rPr>
              <a:t>required</a:t>
            </a:r>
            <a:r>
              <a:rPr lang="de-DE" b="1" dirty="0">
                <a:solidFill>
                  <a:schemeClr val="accent1"/>
                </a:solidFill>
              </a:rPr>
              <a:t>: </a:t>
            </a:r>
            <a:r>
              <a:rPr lang="en-US" dirty="0"/>
              <a:t>“</a:t>
            </a:r>
            <a:r>
              <a:rPr lang="de-DE" dirty="0" err="1"/>
              <a:t>heart</a:t>
            </a:r>
            <a:r>
              <a:rPr lang="de-DE" dirty="0"/>
              <a:t> rate“, „</a:t>
            </a:r>
            <a:r>
              <a:rPr lang="de-DE" dirty="0" err="1"/>
              <a:t>privacy</a:t>
            </a:r>
            <a:r>
              <a:rPr lang="de-DE" dirty="0"/>
              <a:t>“, „</a:t>
            </a:r>
            <a:r>
              <a:rPr lang="de-DE" dirty="0" err="1"/>
              <a:t>face</a:t>
            </a:r>
            <a:r>
              <a:rPr lang="de-DE" dirty="0"/>
              <a:t> </a:t>
            </a:r>
            <a:r>
              <a:rPr lang="de-DE" dirty="0" err="1"/>
              <a:t>detection</a:t>
            </a:r>
            <a:r>
              <a:rPr lang="de-DE" dirty="0"/>
              <a:t>“, …</a:t>
            </a:r>
          </a:p>
        </p:txBody>
      </p:sp>
    </p:spTree>
    <p:extLst>
      <p:ext uri="{BB962C8B-B14F-4D97-AF65-F5344CB8AC3E}">
        <p14:creationId xmlns:p14="http://schemas.microsoft.com/office/powerpoint/2010/main" val="236173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a:t>
            </a:r>
            <a:r>
              <a:rPr lang="de-DE" dirty="0" err="1"/>
              <a:t>Measures</a:t>
            </a:r>
            <a:r>
              <a:rPr lang="de-DE" dirty="0"/>
              <a:t> / </a:t>
            </a:r>
            <a:r>
              <a:rPr lang="de-DE" dirty="0" err="1"/>
              <a:t>Dependent</a:t>
            </a:r>
            <a:r>
              <a:rPr lang="de-DE" dirty="0"/>
              <a:t> Variables</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30</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measure</a:t>
            </a:r>
            <a:r>
              <a:rPr lang="de-DE" b="1" dirty="0">
                <a:solidFill>
                  <a:schemeClr val="accent1"/>
                </a:solidFill>
              </a:rPr>
              <a:t>?</a:t>
            </a:r>
          </a:p>
          <a:p>
            <a:pPr lvl="1"/>
            <a:r>
              <a:rPr lang="de-DE" dirty="0" err="1"/>
              <a:t>What</a:t>
            </a:r>
            <a:r>
              <a:rPr lang="de-DE" dirty="0"/>
              <a:t> was </a:t>
            </a:r>
            <a:r>
              <a:rPr lang="de-DE" dirty="0" err="1"/>
              <a:t>the</a:t>
            </a:r>
            <a:r>
              <a:rPr lang="de-DE" dirty="0"/>
              <a:t> experimental </a:t>
            </a:r>
            <a:r>
              <a:rPr lang="de-DE" dirty="0" err="1"/>
              <a:t>procedure</a:t>
            </a:r>
            <a:r>
              <a:rPr lang="de-DE" dirty="0"/>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cxnSp>
        <p:nvCxnSpPr>
          <p:cNvPr id="9" name="Gerade Verbindung mit Pfeil 8">
            <a:extLst>
              <a:ext uri="{FF2B5EF4-FFF2-40B4-BE49-F238E27FC236}">
                <a16:creationId xmlns:a16="http://schemas.microsoft.com/office/drawing/2014/main" id="{DABA589D-D225-BA0C-108E-2C5385B15E44}"/>
              </a:ext>
            </a:extLst>
          </p:cNvPr>
          <p:cNvCxnSpPr>
            <a:cxnSpLocks/>
            <a:endCxn id="12" idx="1"/>
          </p:cNvCxnSpPr>
          <p:nvPr/>
        </p:nvCxnSpPr>
        <p:spPr>
          <a:xfrm>
            <a:off x="4410635" y="4356847"/>
            <a:ext cx="2512253" cy="12330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F425F737-CC69-B1B7-2C72-638C286B855B}"/>
              </a:ext>
            </a:extLst>
          </p:cNvPr>
          <p:cNvSpPr/>
          <p:nvPr/>
        </p:nvSpPr>
        <p:spPr>
          <a:xfrm>
            <a:off x="6922888" y="5225144"/>
            <a:ext cx="1808592" cy="729508"/>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3BBF0E2B-1A4F-3607-C1FF-7F8E3AD932A3}"/>
              </a:ext>
            </a:extLst>
          </p:cNvPr>
          <p:cNvSpPr/>
          <p:nvPr/>
        </p:nvSpPr>
        <p:spPr>
          <a:xfrm>
            <a:off x="8731479" y="2985689"/>
            <a:ext cx="1770937" cy="621669"/>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32BD7FAA-921B-55F1-7281-9385B4EF738E}"/>
              </a:ext>
            </a:extLst>
          </p:cNvPr>
          <p:cNvCxnSpPr>
            <a:cxnSpLocks/>
          </p:cNvCxnSpPr>
          <p:nvPr/>
        </p:nvCxnSpPr>
        <p:spPr>
          <a:xfrm flipV="1">
            <a:off x="4410635" y="3383769"/>
            <a:ext cx="4241239" cy="973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08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a:t>
            </a:r>
            <a:r>
              <a:rPr lang="de-DE" dirty="0" err="1"/>
              <a:t>Procedure</a:t>
            </a:r>
            <a:endParaRPr lang="de-DE" dirty="0"/>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31</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b="1" dirty="0" err="1">
                <a:solidFill>
                  <a:schemeClr val="accent1"/>
                </a:solidFill>
              </a:rPr>
              <a:t>What</a:t>
            </a:r>
            <a:r>
              <a:rPr lang="de-DE" b="1" dirty="0">
                <a:solidFill>
                  <a:schemeClr val="accent1"/>
                </a:solidFill>
              </a:rPr>
              <a:t> was </a:t>
            </a:r>
            <a:r>
              <a:rPr lang="de-DE" b="1" dirty="0" err="1">
                <a:solidFill>
                  <a:schemeClr val="accent1"/>
                </a:solidFill>
              </a:rPr>
              <a:t>the</a:t>
            </a:r>
            <a:r>
              <a:rPr lang="de-DE" b="1" dirty="0">
                <a:solidFill>
                  <a:schemeClr val="accent1"/>
                </a:solidFill>
              </a:rPr>
              <a:t> experimental </a:t>
            </a:r>
            <a:r>
              <a:rPr lang="de-DE" b="1" dirty="0" err="1">
                <a:solidFill>
                  <a:schemeClr val="accent1"/>
                </a:solidFill>
              </a:rPr>
              <a:t>procedure</a:t>
            </a:r>
            <a:r>
              <a:rPr lang="de-DE" b="1" dirty="0">
                <a:solidFill>
                  <a:schemeClr val="accent1"/>
                </a:solidFill>
              </a:rPr>
              <a:t>?</a:t>
            </a: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sp>
        <p:nvSpPr>
          <p:cNvPr id="14" name="Rechteck 13">
            <a:extLst>
              <a:ext uri="{FF2B5EF4-FFF2-40B4-BE49-F238E27FC236}">
                <a16:creationId xmlns:a16="http://schemas.microsoft.com/office/drawing/2014/main" id="{3BBF0E2B-1A4F-3607-C1FF-7F8E3AD932A3}"/>
              </a:ext>
            </a:extLst>
          </p:cNvPr>
          <p:cNvSpPr/>
          <p:nvPr/>
        </p:nvSpPr>
        <p:spPr>
          <a:xfrm>
            <a:off x="8709164" y="3559472"/>
            <a:ext cx="1770937" cy="166567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32BD7FAA-921B-55F1-7281-9385B4EF738E}"/>
              </a:ext>
            </a:extLst>
          </p:cNvPr>
          <p:cNvCxnSpPr>
            <a:cxnSpLocks/>
          </p:cNvCxnSpPr>
          <p:nvPr/>
        </p:nvCxnSpPr>
        <p:spPr>
          <a:xfrm flipV="1">
            <a:off x="5149001" y="4278610"/>
            <a:ext cx="3502874" cy="366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447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a:t>
            </a:r>
            <a:r>
              <a:rPr lang="de-DE" dirty="0" err="1"/>
              <a:t>Participants</a:t>
            </a:r>
            <a:endParaRPr lang="de-DE" dirty="0"/>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32</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endParaRPr lang="de-DE" b="1" dirty="0">
              <a:solidFill>
                <a:schemeClr val="accent1"/>
              </a:solidFill>
            </a:endParaRPr>
          </a:p>
          <a:p>
            <a:pPr lvl="1"/>
            <a:r>
              <a:rPr lang="de-DE" b="1" dirty="0">
                <a:solidFill>
                  <a:schemeClr val="accent1"/>
                </a:solidFill>
              </a:rPr>
              <a:t>Who </a:t>
            </a:r>
            <a:r>
              <a:rPr lang="de-DE" b="1" dirty="0" err="1">
                <a:solidFill>
                  <a:schemeClr val="accent1"/>
                </a:solidFill>
              </a:rPr>
              <a:t>were</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participants</a:t>
            </a:r>
            <a:r>
              <a:rPr lang="de-DE" b="1" dirty="0">
                <a:solidFill>
                  <a:schemeClr val="accent1"/>
                </a:solidFill>
              </a:rPr>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sp>
        <p:nvSpPr>
          <p:cNvPr id="14" name="Rechteck 13">
            <a:extLst>
              <a:ext uri="{FF2B5EF4-FFF2-40B4-BE49-F238E27FC236}">
                <a16:creationId xmlns:a16="http://schemas.microsoft.com/office/drawing/2014/main" id="{3BBF0E2B-1A4F-3607-C1FF-7F8E3AD932A3}"/>
              </a:ext>
            </a:extLst>
          </p:cNvPr>
          <p:cNvSpPr/>
          <p:nvPr/>
        </p:nvSpPr>
        <p:spPr>
          <a:xfrm>
            <a:off x="10499380" y="2870005"/>
            <a:ext cx="1770937" cy="737353"/>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32BD7FAA-921B-55F1-7281-9385B4EF738E}"/>
              </a:ext>
            </a:extLst>
          </p:cNvPr>
          <p:cNvCxnSpPr>
            <a:cxnSpLocks/>
          </p:cNvCxnSpPr>
          <p:nvPr/>
        </p:nvCxnSpPr>
        <p:spPr>
          <a:xfrm flipV="1">
            <a:off x="4068347" y="3240338"/>
            <a:ext cx="6395910" cy="17277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06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Images</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33</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endParaRPr lang="de-DE" b="1" dirty="0">
              <a:solidFill>
                <a:schemeClr val="accent1"/>
              </a:solidFill>
            </a:endParaRP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participants</a:t>
            </a:r>
            <a:r>
              <a:rPr lang="de-DE" b="1" dirty="0">
                <a:solidFill>
                  <a:schemeClr val="accent1"/>
                </a:solidFill>
              </a:rPr>
              <a:t> </a:t>
            </a:r>
            <a:r>
              <a:rPr lang="de-DE" b="1" dirty="0" err="1">
                <a:solidFill>
                  <a:schemeClr val="accent1"/>
                </a:solidFill>
              </a:rPr>
              <a:t>see</a:t>
            </a:r>
            <a:r>
              <a:rPr lang="de-DE" b="1" dirty="0">
                <a:solidFill>
                  <a:schemeClr val="accent1"/>
                </a:solidFill>
              </a:rPr>
              <a:t>?</a:t>
            </a:r>
          </a:p>
          <a:p>
            <a:pPr lvl="1"/>
            <a:r>
              <a:rPr lang="de-DE" dirty="0" err="1"/>
              <a:t>What</a:t>
            </a:r>
            <a:r>
              <a:rPr lang="de-DE" dirty="0"/>
              <a:t> </a:t>
            </a:r>
            <a:r>
              <a:rPr lang="de-DE" dirty="0" err="1"/>
              <a:t>did</a:t>
            </a:r>
            <a:r>
              <a:rPr lang="de-DE" dirty="0"/>
              <a:t> </a:t>
            </a:r>
            <a:r>
              <a:rPr lang="de-DE" dirty="0" err="1"/>
              <a:t>the</a:t>
            </a:r>
            <a:r>
              <a:rPr lang="de-DE" dirty="0"/>
              <a:t> </a:t>
            </a:r>
            <a:r>
              <a:rPr lang="de-DE" dirty="0" err="1"/>
              <a:t>experimenters</a:t>
            </a:r>
            <a:r>
              <a:rPr lang="de-DE" dirty="0"/>
              <a:t> </a:t>
            </a:r>
            <a:r>
              <a:rPr lang="de-DE" dirty="0" err="1"/>
              <a:t>see</a:t>
            </a:r>
            <a:r>
              <a:rPr lang="de-DE" dirty="0"/>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sp>
        <p:nvSpPr>
          <p:cNvPr id="14" name="Rechteck 13">
            <a:extLst>
              <a:ext uri="{FF2B5EF4-FFF2-40B4-BE49-F238E27FC236}">
                <a16:creationId xmlns:a16="http://schemas.microsoft.com/office/drawing/2014/main" id="{3BBF0E2B-1A4F-3607-C1FF-7F8E3AD932A3}"/>
              </a:ext>
            </a:extLst>
          </p:cNvPr>
          <p:cNvSpPr/>
          <p:nvPr/>
        </p:nvSpPr>
        <p:spPr>
          <a:xfrm>
            <a:off x="6993947" y="1612291"/>
            <a:ext cx="3426301" cy="1315284"/>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32BD7FAA-921B-55F1-7281-9385B4EF738E}"/>
              </a:ext>
            </a:extLst>
          </p:cNvPr>
          <p:cNvCxnSpPr>
            <a:cxnSpLocks/>
          </p:cNvCxnSpPr>
          <p:nvPr/>
        </p:nvCxnSpPr>
        <p:spPr>
          <a:xfrm flipV="1">
            <a:off x="4307949" y="2992582"/>
            <a:ext cx="2601394" cy="2232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0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D2AD-614D-1FD0-55D6-4114C4378CAE}"/>
              </a:ext>
            </a:extLst>
          </p:cNvPr>
          <p:cNvSpPr>
            <a:spLocks noGrp="1"/>
          </p:cNvSpPr>
          <p:nvPr>
            <p:ph type="title"/>
          </p:nvPr>
        </p:nvSpPr>
        <p:spPr/>
        <p:txBody>
          <a:bodyPr/>
          <a:lstStyle/>
          <a:p>
            <a:r>
              <a:rPr lang="de-DE" dirty="0"/>
              <a:t>Method: Images </a:t>
            </a:r>
          </a:p>
        </p:txBody>
      </p:sp>
      <p:sp>
        <p:nvSpPr>
          <p:cNvPr id="3" name="Fußzeilenplatzhalter 2">
            <a:extLst>
              <a:ext uri="{FF2B5EF4-FFF2-40B4-BE49-F238E27FC236}">
                <a16:creationId xmlns:a16="http://schemas.microsoft.com/office/drawing/2014/main" id="{F52727A2-6AE0-EA80-29CC-062BAFA98C5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A47B1AE-FC3D-ED37-55D1-2FDCEB8A32A7}"/>
              </a:ext>
            </a:extLst>
          </p:cNvPr>
          <p:cNvSpPr>
            <a:spLocks noGrp="1"/>
          </p:cNvSpPr>
          <p:nvPr>
            <p:ph type="sldNum" sz="quarter" idx="28"/>
          </p:nvPr>
        </p:nvSpPr>
        <p:spPr/>
        <p:txBody>
          <a:bodyPr/>
          <a:lstStyle/>
          <a:p>
            <a:fld id="{BA24374A-C3A8-471A-8837-3FC31668ABE5}" type="slidenum">
              <a:rPr lang="de-DE" smtClean="0"/>
              <a:pPr/>
              <a:t>34</a:t>
            </a:fld>
            <a:endParaRPr lang="de-DE" dirty="0"/>
          </a:p>
        </p:txBody>
      </p:sp>
      <p:sp>
        <p:nvSpPr>
          <p:cNvPr id="5" name="Textplatzhalter 4">
            <a:extLst>
              <a:ext uri="{FF2B5EF4-FFF2-40B4-BE49-F238E27FC236}">
                <a16:creationId xmlns:a16="http://schemas.microsoft.com/office/drawing/2014/main" id="{A4B58E78-6DBF-2B2D-74D7-B5AA514B583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7628DB7E-94DB-08CC-AC41-96F45BB4CA21}"/>
              </a:ext>
            </a:extLst>
          </p:cNvPr>
          <p:cNvSpPr>
            <a:spLocks noGrp="1"/>
          </p:cNvSpPr>
          <p:nvPr>
            <p:ph type="body" sz="quarter" idx="29"/>
          </p:nvPr>
        </p:nvSpPr>
        <p:spPr/>
        <p:txBody>
          <a:bodyPr>
            <a:normAutofit fontScale="85000" lnSpcReduction="20000"/>
          </a:bodyPr>
          <a:lstStyle/>
          <a:p>
            <a:r>
              <a:rPr lang="de-DE" b="1" dirty="0">
                <a:solidFill>
                  <a:schemeClr val="accent1"/>
                </a:solidFill>
              </a:rPr>
              <a:t>„</a:t>
            </a:r>
            <a:r>
              <a:rPr lang="de-DE" b="1" dirty="0" err="1">
                <a:solidFill>
                  <a:schemeClr val="accent1"/>
                </a:solidFill>
              </a:rPr>
              <a:t>How</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authors</a:t>
            </a:r>
            <a:r>
              <a:rPr lang="de-DE" b="1" dirty="0">
                <a:solidFill>
                  <a:schemeClr val="accent1"/>
                </a:solidFill>
              </a:rPr>
              <a:t> </a:t>
            </a:r>
            <a:r>
              <a:rPr lang="de-DE" b="1" dirty="0" err="1">
                <a:solidFill>
                  <a:schemeClr val="accent1"/>
                </a:solidFill>
              </a:rPr>
              <a:t>answered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r>
              <a:rPr lang="de-DE" b="1" dirty="0">
                <a:solidFill>
                  <a:schemeClr val="accent1"/>
                </a:solidFill>
              </a:rPr>
              <a:t>“</a:t>
            </a:r>
            <a:endParaRPr lang="de-DE" dirty="0"/>
          </a:p>
          <a:p>
            <a:r>
              <a:rPr lang="de-DE" b="1" dirty="0" err="1">
                <a:solidFill>
                  <a:schemeClr val="accent1"/>
                </a:solidFill>
              </a:rPr>
              <a:t>Typical</a:t>
            </a:r>
            <a:r>
              <a:rPr lang="de-DE" b="1" dirty="0">
                <a:solidFill>
                  <a:schemeClr val="accent1"/>
                </a:solidFill>
              </a:rPr>
              <a:t> </a:t>
            </a:r>
            <a:r>
              <a:rPr lang="de-DE" b="1" dirty="0" err="1">
                <a:solidFill>
                  <a:schemeClr val="accent1"/>
                </a:solidFill>
              </a:rPr>
              <a:t>Sections</a:t>
            </a:r>
            <a:r>
              <a:rPr lang="de-DE" b="1" dirty="0">
                <a:solidFill>
                  <a:schemeClr val="accent1"/>
                </a:solidFill>
              </a:rPr>
              <a:t>: </a:t>
            </a:r>
          </a:p>
          <a:p>
            <a:pPr lvl="1"/>
            <a:r>
              <a:rPr lang="de-DE" dirty="0" err="1"/>
              <a:t>What</a:t>
            </a:r>
            <a:r>
              <a:rPr lang="de-DE" dirty="0"/>
              <a:t> </a:t>
            </a:r>
            <a:r>
              <a:rPr lang="de-DE" dirty="0" err="1"/>
              <a:t>the</a:t>
            </a:r>
            <a:r>
              <a:rPr lang="de-DE" dirty="0"/>
              <a:t> </a:t>
            </a:r>
            <a:r>
              <a:rPr lang="de-DE" dirty="0" err="1"/>
              <a:t>authors</a:t>
            </a:r>
            <a:r>
              <a:rPr lang="de-DE" dirty="0"/>
              <a:t> do?</a:t>
            </a:r>
          </a:p>
          <a:p>
            <a:pPr lvl="1"/>
            <a:r>
              <a:rPr lang="de-DE" dirty="0" err="1"/>
              <a:t>What</a:t>
            </a:r>
            <a:r>
              <a:rPr lang="de-DE" dirty="0"/>
              <a:t> </a:t>
            </a:r>
            <a:r>
              <a:rPr lang="de-DE" dirty="0" err="1"/>
              <a:t>did</a:t>
            </a:r>
            <a:r>
              <a:rPr lang="de-DE" dirty="0"/>
              <a:t> </a:t>
            </a:r>
            <a:r>
              <a:rPr lang="de-DE" dirty="0" err="1"/>
              <a:t>they</a:t>
            </a:r>
            <a:r>
              <a:rPr lang="de-DE" dirty="0"/>
              <a:t> </a:t>
            </a:r>
            <a:r>
              <a:rPr lang="de-DE" dirty="0" err="1"/>
              <a:t>compare</a:t>
            </a:r>
            <a:r>
              <a:rPr lang="de-DE" dirty="0"/>
              <a:t>?</a:t>
            </a:r>
          </a:p>
          <a:p>
            <a:pPr lvl="1"/>
            <a:r>
              <a:rPr lang="de-DE" dirty="0" err="1"/>
              <a:t>How</a:t>
            </a:r>
            <a:r>
              <a:rPr lang="de-DE" dirty="0"/>
              <a:t> </a:t>
            </a:r>
            <a:r>
              <a:rPr lang="de-DE" dirty="0" err="1"/>
              <a:t>did</a:t>
            </a:r>
            <a:r>
              <a:rPr lang="de-DE" dirty="0"/>
              <a:t> </a:t>
            </a:r>
            <a:r>
              <a:rPr lang="de-DE" dirty="0" err="1"/>
              <a:t>the</a:t>
            </a:r>
            <a:r>
              <a:rPr lang="de-DE" dirty="0"/>
              <a:t> </a:t>
            </a:r>
            <a:r>
              <a:rPr lang="de-DE" dirty="0" err="1"/>
              <a:t>authors</a:t>
            </a:r>
            <a:r>
              <a:rPr lang="de-DE" dirty="0"/>
              <a:t> to </a:t>
            </a:r>
            <a:r>
              <a:rPr lang="de-DE" dirty="0" err="1"/>
              <a:t>answer</a:t>
            </a:r>
            <a:br>
              <a:rPr lang="de-DE" dirty="0"/>
            </a:br>
            <a:r>
              <a:rPr lang="de-DE" dirty="0" err="1"/>
              <a:t>the</a:t>
            </a:r>
            <a:r>
              <a:rPr lang="de-DE" dirty="0"/>
              <a:t> </a:t>
            </a:r>
            <a:r>
              <a:rPr lang="de-DE" dirty="0" err="1"/>
              <a:t>research</a:t>
            </a:r>
            <a:r>
              <a:rPr lang="de-DE" dirty="0"/>
              <a:t> </a:t>
            </a:r>
            <a:r>
              <a:rPr lang="de-DE" dirty="0" err="1"/>
              <a:t>question</a:t>
            </a:r>
            <a:r>
              <a:rPr lang="de-DE" dirty="0"/>
              <a:t>?</a:t>
            </a:r>
          </a:p>
          <a:p>
            <a:pPr lvl="2"/>
            <a:r>
              <a:rPr lang="de-DE" dirty="0" err="1"/>
              <a:t>Where</a:t>
            </a:r>
            <a:r>
              <a:rPr lang="de-DE" dirty="0"/>
              <a:t> </a:t>
            </a:r>
            <a:r>
              <a:rPr lang="de-DE" dirty="0" err="1"/>
              <a:t>can</a:t>
            </a:r>
            <a:r>
              <a:rPr lang="de-DE" dirty="0"/>
              <a:t> I find </a:t>
            </a:r>
            <a:r>
              <a:rPr lang="de-DE" dirty="0" err="1"/>
              <a:t>it</a:t>
            </a:r>
            <a:r>
              <a:rPr lang="de-DE" dirty="0"/>
              <a:t>,</a:t>
            </a:r>
            <a:br>
              <a:rPr lang="de-DE" dirty="0"/>
            </a:br>
            <a:r>
              <a:rPr lang="de-DE" dirty="0" err="1"/>
              <a:t>if</a:t>
            </a:r>
            <a:r>
              <a:rPr lang="de-DE" dirty="0"/>
              <a:t> I </a:t>
            </a:r>
            <a:r>
              <a:rPr lang="de-DE" dirty="0" err="1"/>
              <a:t>want</a:t>
            </a:r>
            <a:r>
              <a:rPr lang="de-DE" dirty="0"/>
              <a:t> to </a:t>
            </a:r>
            <a:r>
              <a:rPr lang="de-DE" dirty="0" err="1"/>
              <a:t>repeat</a:t>
            </a:r>
            <a:r>
              <a:rPr lang="de-DE" dirty="0"/>
              <a:t> </a:t>
            </a:r>
            <a:r>
              <a:rPr lang="de-DE" dirty="0" err="1"/>
              <a:t>the</a:t>
            </a:r>
            <a:r>
              <a:rPr lang="de-DE" dirty="0"/>
              <a:t> </a:t>
            </a:r>
            <a:r>
              <a:rPr lang="de-DE" dirty="0" err="1"/>
              <a:t>study</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a:t>
            </a:r>
            <a:r>
              <a:rPr lang="de-DE" dirty="0" err="1"/>
              <a:t>measure</a:t>
            </a:r>
            <a:r>
              <a:rPr lang="de-DE" dirty="0"/>
              <a:t>?</a:t>
            </a:r>
          </a:p>
          <a:p>
            <a:pPr lvl="1"/>
            <a:r>
              <a:rPr lang="de-DE" dirty="0" err="1"/>
              <a:t>What</a:t>
            </a:r>
            <a:r>
              <a:rPr lang="de-DE" dirty="0"/>
              <a:t> was </a:t>
            </a:r>
            <a:r>
              <a:rPr lang="de-DE" dirty="0" err="1"/>
              <a:t>the</a:t>
            </a:r>
            <a:r>
              <a:rPr lang="de-DE" dirty="0"/>
              <a:t> experimental </a:t>
            </a:r>
            <a:r>
              <a:rPr lang="de-DE" dirty="0" err="1"/>
              <a:t>procedure</a:t>
            </a:r>
            <a:r>
              <a:rPr lang="de-DE" dirty="0"/>
              <a:t>?</a:t>
            </a:r>
            <a:endParaRPr lang="de-DE" b="1" dirty="0">
              <a:solidFill>
                <a:schemeClr val="accent1"/>
              </a:solidFill>
            </a:endParaRPr>
          </a:p>
          <a:p>
            <a:pPr lvl="1"/>
            <a:r>
              <a:rPr lang="de-DE" dirty="0"/>
              <a:t>Who </a:t>
            </a:r>
            <a:r>
              <a:rPr lang="de-DE" dirty="0" err="1"/>
              <a:t>were</a:t>
            </a:r>
            <a:r>
              <a:rPr lang="de-DE" dirty="0"/>
              <a:t> </a:t>
            </a:r>
            <a:r>
              <a:rPr lang="de-DE" dirty="0" err="1"/>
              <a:t>the</a:t>
            </a:r>
            <a:r>
              <a:rPr lang="de-DE" dirty="0"/>
              <a:t> </a:t>
            </a:r>
            <a:r>
              <a:rPr lang="de-DE" dirty="0" err="1"/>
              <a:t>participants</a:t>
            </a:r>
            <a:r>
              <a:rPr lang="de-DE" dirty="0"/>
              <a:t>?</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a:t>
            </a:r>
            <a:r>
              <a:rPr lang="de-DE" dirty="0" err="1"/>
              <a:t>see</a:t>
            </a:r>
            <a:r>
              <a:rPr lang="de-DE" dirty="0"/>
              <a:t>?</a:t>
            </a:r>
          </a:p>
          <a:p>
            <a:pPr lvl="1"/>
            <a:r>
              <a:rPr lang="de-DE" b="1" dirty="0" err="1">
                <a:solidFill>
                  <a:schemeClr val="accent1"/>
                </a:solidFill>
              </a:rPr>
              <a:t>What</a:t>
            </a:r>
            <a:r>
              <a:rPr lang="de-DE" b="1" dirty="0">
                <a:solidFill>
                  <a:schemeClr val="accent1"/>
                </a:solidFill>
              </a:rPr>
              <a:t> </a:t>
            </a:r>
            <a:r>
              <a:rPr lang="de-DE" b="1" dirty="0" err="1">
                <a:solidFill>
                  <a:schemeClr val="accent1"/>
                </a:solidFill>
              </a:rPr>
              <a:t>did</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experimenters</a:t>
            </a:r>
            <a:r>
              <a:rPr lang="de-DE" b="1" dirty="0">
                <a:solidFill>
                  <a:schemeClr val="accent1"/>
                </a:solidFill>
              </a:rPr>
              <a:t> </a:t>
            </a:r>
            <a:r>
              <a:rPr lang="de-DE" b="1" dirty="0" err="1">
                <a:solidFill>
                  <a:schemeClr val="accent1"/>
                </a:solidFill>
              </a:rPr>
              <a:t>see</a:t>
            </a:r>
            <a:r>
              <a:rPr lang="de-DE" b="1" dirty="0">
                <a:solidFill>
                  <a:schemeClr val="accent1"/>
                </a:solidFill>
              </a:rPr>
              <a:t>?</a:t>
            </a:r>
          </a:p>
          <a:p>
            <a:pPr lvl="1"/>
            <a:endParaRPr lang="de-DE" u="sng" dirty="0"/>
          </a:p>
          <a:p>
            <a:pPr lvl="1"/>
            <a:endParaRPr lang="de-DE" dirty="0"/>
          </a:p>
          <a:p>
            <a:endParaRPr lang="LID4096" dirty="0"/>
          </a:p>
          <a:p>
            <a:endParaRPr lang="de-DE" dirty="0"/>
          </a:p>
          <a:p>
            <a:endParaRPr lang="de-DE" dirty="0"/>
          </a:p>
        </p:txBody>
      </p:sp>
      <p:pic>
        <p:nvPicPr>
          <p:cNvPr id="7" name="Grafik 6">
            <a:extLst>
              <a:ext uri="{FF2B5EF4-FFF2-40B4-BE49-F238E27FC236}">
                <a16:creationId xmlns:a16="http://schemas.microsoft.com/office/drawing/2014/main" id="{6467119F-AF95-FB5F-0B46-4D8418B328C0}"/>
              </a:ext>
            </a:extLst>
          </p:cNvPr>
          <p:cNvPicPr>
            <a:picLocks noChangeAspect="1"/>
          </p:cNvPicPr>
          <p:nvPr/>
        </p:nvPicPr>
        <p:blipFill>
          <a:blip r:embed="rId2"/>
          <a:stretch>
            <a:fillRect/>
          </a:stretch>
        </p:blipFill>
        <p:spPr>
          <a:xfrm>
            <a:off x="6729639" y="1632856"/>
            <a:ext cx="3807752" cy="4496481"/>
          </a:xfrm>
          <a:prstGeom prst="rect">
            <a:avLst/>
          </a:prstGeom>
        </p:spPr>
      </p:pic>
      <p:pic>
        <p:nvPicPr>
          <p:cNvPr id="10" name="Grafik 9">
            <a:extLst>
              <a:ext uri="{FF2B5EF4-FFF2-40B4-BE49-F238E27FC236}">
                <a16:creationId xmlns:a16="http://schemas.microsoft.com/office/drawing/2014/main" id="{AB60DFD4-B1C2-F6F0-E858-A7022961B4CB}"/>
              </a:ext>
            </a:extLst>
          </p:cNvPr>
          <p:cNvPicPr>
            <a:picLocks noChangeAspect="1"/>
          </p:cNvPicPr>
          <p:nvPr/>
        </p:nvPicPr>
        <p:blipFill rotWithShape="1">
          <a:blip r:embed="rId3"/>
          <a:srcRect l="48132" t="40954" r="1630" b="-40954"/>
          <a:stretch/>
        </p:blipFill>
        <p:spPr>
          <a:xfrm>
            <a:off x="5184277" y="3429000"/>
            <a:ext cx="1823445" cy="4508355"/>
          </a:xfrm>
          <a:prstGeom prst="rect">
            <a:avLst/>
          </a:prstGeom>
        </p:spPr>
      </p:pic>
      <p:pic>
        <p:nvPicPr>
          <p:cNvPr id="13" name="Grafik 12">
            <a:extLst>
              <a:ext uri="{FF2B5EF4-FFF2-40B4-BE49-F238E27FC236}">
                <a16:creationId xmlns:a16="http://schemas.microsoft.com/office/drawing/2014/main" id="{9848AC82-2498-D31A-3BD8-AFDE9E892419}"/>
              </a:ext>
            </a:extLst>
          </p:cNvPr>
          <p:cNvPicPr>
            <a:picLocks noChangeAspect="1"/>
          </p:cNvPicPr>
          <p:nvPr/>
        </p:nvPicPr>
        <p:blipFill rotWithShape="1">
          <a:blip r:embed="rId4"/>
          <a:srcRect l="4627" t="28619" r="50000" b="56620"/>
          <a:stretch/>
        </p:blipFill>
        <p:spPr>
          <a:xfrm>
            <a:off x="10537391" y="2927575"/>
            <a:ext cx="1624840" cy="679783"/>
          </a:xfrm>
          <a:prstGeom prst="rect">
            <a:avLst/>
          </a:prstGeom>
        </p:spPr>
      </p:pic>
      <p:sp>
        <p:nvSpPr>
          <p:cNvPr id="14" name="Rechteck 13">
            <a:extLst>
              <a:ext uri="{FF2B5EF4-FFF2-40B4-BE49-F238E27FC236}">
                <a16:creationId xmlns:a16="http://schemas.microsoft.com/office/drawing/2014/main" id="{3BBF0E2B-1A4F-3607-C1FF-7F8E3AD932A3}"/>
              </a:ext>
            </a:extLst>
          </p:cNvPr>
          <p:cNvSpPr/>
          <p:nvPr/>
        </p:nvSpPr>
        <p:spPr>
          <a:xfrm>
            <a:off x="8708803" y="5178340"/>
            <a:ext cx="1766517" cy="950998"/>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32BD7FAA-921B-55F1-7281-9385B4EF738E}"/>
              </a:ext>
            </a:extLst>
          </p:cNvPr>
          <p:cNvCxnSpPr>
            <a:cxnSpLocks/>
          </p:cNvCxnSpPr>
          <p:nvPr/>
        </p:nvCxnSpPr>
        <p:spPr>
          <a:xfrm>
            <a:off x="4523102" y="5633095"/>
            <a:ext cx="41236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418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7F37C-3280-8D7C-780B-93FB107625FD}"/>
              </a:ext>
            </a:extLst>
          </p:cNvPr>
          <p:cNvSpPr>
            <a:spLocks noGrp="1"/>
          </p:cNvSpPr>
          <p:nvPr>
            <p:ph type="title"/>
          </p:nvPr>
        </p:nvSpPr>
        <p:spPr/>
        <p:txBody>
          <a:bodyPr/>
          <a:lstStyle/>
          <a:p>
            <a:r>
              <a:rPr lang="de-DE" dirty="0"/>
              <a:t>Study Design</a:t>
            </a:r>
          </a:p>
        </p:txBody>
      </p:sp>
      <p:sp>
        <p:nvSpPr>
          <p:cNvPr id="3" name="Fußzeilenplatzhalter 2">
            <a:extLst>
              <a:ext uri="{FF2B5EF4-FFF2-40B4-BE49-F238E27FC236}">
                <a16:creationId xmlns:a16="http://schemas.microsoft.com/office/drawing/2014/main" id="{0F53426C-35E2-244E-8B0A-2F6C94473F29}"/>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FA01BC84-2335-404F-DECC-9267C5B462BA}"/>
              </a:ext>
            </a:extLst>
          </p:cNvPr>
          <p:cNvSpPr>
            <a:spLocks noGrp="1"/>
          </p:cNvSpPr>
          <p:nvPr>
            <p:ph type="sldNum" sz="quarter" idx="28"/>
          </p:nvPr>
        </p:nvSpPr>
        <p:spPr/>
        <p:txBody>
          <a:bodyPr/>
          <a:lstStyle/>
          <a:p>
            <a:fld id="{BA24374A-C3A8-471A-8837-3FC31668ABE5}" type="slidenum">
              <a:rPr lang="de-DE" smtClean="0"/>
              <a:pPr/>
              <a:t>35</a:t>
            </a:fld>
            <a:endParaRPr lang="de-DE" dirty="0"/>
          </a:p>
        </p:txBody>
      </p:sp>
      <p:sp>
        <p:nvSpPr>
          <p:cNvPr id="5" name="Textplatzhalter 4">
            <a:extLst>
              <a:ext uri="{FF2B5EF4-FFF2-40B4-BE49-F238E27FC236}">
                <a16:creationId xmlns:a16="http://schemas.microsoft.com/office/drawing/2014/main" id="{D19BF4BD-AD0E-D84F-2870-1EFC8D83F413}"/>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141E7147-A362-A3F5-66E6-1803AD3DAF2F}"/>
              </a:ext>
            </a:extLst>
          </p:cNvPr>
          <p:cNvSpPr>
            <a:spLocks noGrp="1"/>
          </p:cNvSpPr>
          <p:nvPr>
            <p:ph type="body" sz="quarter" idx="29"/>
          </p:nvPr>
        </p:nvSpPr>
        <p:spPr/>
        <p:txBody>
          <a:bodyPr>
            <a:normAutofit lnSpcReduction="10000"/>
          </a:bodyPr>
          <a:lstStyle/>
          <a:p>
            <a:r>
              <a:rPr lang="en-US" b="1" dirty="0">
                <a:solidFill>
                  <a:srgbClr val="FF0D0D"/>
                </a:solidFill>
              </a:rPr>
              <a:t>What is the hypothesis </a:t>
            </a:r>
            <a:r>
              <a:rPr lang="en-US" dirty="0"/>
              <a:t>and </a:t>
            </a:r>
            <a:r>
              <a:rPr lang="en-US" b="1" dirty="0">
                <a:solidFill>
                  <a:srgbClr val="0070C0"/>
                </a:solidFill>
              </a:rPr>
              <a:t>how do the authors want to answer it?</a:t>
            </a:r>
          </a:p>
          <a:p>
            <a:pPr lvl="1"/>
            <a:r>
              <a:rPr lang="en-US" dirty="0">
                <a:latin typeface="Times New Roman" panose="02020603050405020304" pitchFamily="18" charset="0"/>
                <a:cs typeface="Times New Roman" panose="02020603050405020304" pitchFamily="18" charset="0"/>
              </a:rPr>
              <a:t>“[…] previous work did not investigate the effects of removing limbs of VR avatars, however, shows that the degree of realism of the own body has an impact on how users perceive presence. Therefore, we decided to </a:t>
            </a:r>
            <a:r>
              <a:rPr lang="en-US" b="1" dirty="0">
                <a:solidFill>
                  <a:srgbClr val="FF0000"/>
                </a:solidFill>
                <a:latin typeface="Times New Roman" panose="02020603050405020304" pitchFamily="18" charset="0"/>
                <a:cs typeface="Times New Roman" panose="02020603050405020304" pitchFamily="18" charset="0"/>
              </a:rPr>
              <a:t>test the effect of fewer fingers with realistic as well as abstract avatar hands</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in a user study in VR</a:t>
            </a:r>
            <a:r>
              <a:rPr lang="en-US" dirty="0">
                <a:latin typeface="Times New Roman" panose="02020603050405020304" pitchFamily="18" charset="0"/>
                <a:cs typeface="Times New Roman" panose="02020603050405020304" pitchFamily="18" charset="0"/>
              </a:rPr>
              <a:t>.”</a:t>
            </a:r>
          </a:p>
          <a:p>
            <a:r>
              <a:rPr lang="en-US" dirty="0"/>
              <a:t>What is </a:t>
            </a:r>
            <a:r>
              <a:rPr lang="en-US" b="1" dirty="0">
                <a:solidFill>
                  <a:schemeClr val="accent6"/>
                </a:solidFill>
              </a:rPr>
              <a:t>the study design</a:t>
            </a:r>
            <a:r>
              <a:rPr lang="en-US" dirty="0"/>
              <a:t>? What are </a:t>
            </a:r>
            <a:r>
              <a:rPr lang="en-US" b="1" dirty="0">
                <a:solidFill>
                  <a:schemeClr val="accent4"/>
                </a:solidFill>
              </a:rPr>
              <a:t>the IVs</a:t>
            </a:r>
            <a:r>
              <a:rPr lang="en-US" dirty="0"/>
              <a:t>? </a:t>
            </a:r>
          </a:p>
          <a:p>
            <a:pPr lvl="1"/>
            <a:r>
              <a:rPr lang="en-US" dirty="0">
                <a:latin typeface="Times New Roman" panose="02020603050405020304" pitchFamily="18" charset="0"/>
                <a:cs typeface="Times New Roman" panose="02020603050405020304" pitchFamily="18" charset="0"/>
              </a:rPr>
              <a:t>We used a </a:t>
            </a:r>
            <a:r>
              <a:rPr lang="en-US" b="1" dirty="0">
                <a:solidFill>
                  <a:schemeClr val="accent6"/>
                </a:solidFill>
                <a:latin typeface="Times New Roman" panose="02020603050405020304" pitchFamily="18" charset="0"/>
                <a:cs typeface="Times New Roman" panose="02020603050405020304" pitchFamily="18" charset="0"/>
              </a:rPr>
              <a:t>within-subject study design </a:t>
            </a:r>
            <a:r>
              <a:rPr lang="en-US" b="1" dirty="0">
                <a:solidFill>
                  <a:schemeClr val="accent4"/>
                </a:solidFill>
                <a:latin typeface="Times New Roman" panose="02020603050405020304" pitchFamily="18" charset="0"/>
                <a:cs typeface="Times New Roman" panose="02020603050405020304" pitchFamily="18" charset="0"/>
              </a:rPr>
              <a:t>with the two independent variables REALISM (abstract and realistic) and FINGERS PER HAND (two, three, four, five)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resulting in eight conditions. </a:t>
            </a:r>
          </a:p>
          <a:p>
            <a:r>
              <a:rPr lang="en-US" dirty="0"/>
              <a:t>Which </a:t>
            </a:r>
            <a:r>
              <a:rPr lang="en-US" b="1" dirty="0">
                <a:solidFill>
                  <a:srgbClr val="7030A0"/>
                </a:solidFill>
              </a:rPr>
              <a:t>data</a:t>
            </a:r>
            <a:r>
              <a:rPr lang="en-US" dirty="0"/>
              <a:t> was </a:t>
            </a:r>
            <a:r>
              <a:rPr lang="en-US" b="1" dirty="0">
                <a:solidFill>
                  <a:srgbClr val="7030A0"/>
                </a:solidFill>
              </a:rPr>
              <a:t>collected</a:t>
            </a:r>
            <a:r>
              <a:rPr lang="en-US" dirty="0"/>
              <a:t>? And </a:t>
            </a:r>
            <a:r>
              <a:rPr lang="en-US" b="1" dirty="0">
                <a:solidFill>
                  <a:srgbClr val="7030A0"/>
                </a:solidFill>
              </a:rPr>
              <a:t>how</a:t>
            </a:r>
            <a:r>
              <a:rPr lang="en-US" dirty="0"/>
              <a:t>?</a:t>
            </a:r>
          </a:p>
          <a:p>
            <a:pPr lvl="1"/>
            <a:r>
              <a:rPr lang="en-US" dirty="0">
                <a:latin typeface="Times New Roman" panose="02020603050405020304" pitchFamily="18" charset="0"/>
                <a:cs typeface="Times New Roman" panose="02020603050405020304" pitchFamily="18" charset="0"/>
              </a:rPr>
              <a:t>“Data was collected </a:t>
            </a:r>
            <a:r>
              <a:rPr lang="en-US" b="1" dirty="0">
                <a:solidFill>
                  <a:srgbClr val="7030A0"/>
                </a:solidFill>
                <a:latin typeface="Times New Roman" panose="02020603050405020304" pitchFamily="18" charset="0"/>
                <a:cs typeface="Times New Roman" panose="02020603050405020304" pitchFamily="18" charset="0"/>
              </a:rPr>
              <a:t>quantitatively through questionnaires</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VR and </a:t>
            </a:r>
            <a:r>
              <a:rPr lang="en-US" b="1" dirty="0">
                <a:solidFill>
                  <a:srgbClr val="7030A0"/>
                </a:solidFill>
                <a:latin typeface="Times New Roman" panose="02020603050405020304" pitchFamily="18" charset="0"/>
                <a:cs typeface="Times New Roman" panose="02020603050405020304" pitchFamily="18" charset="0"/>
              </a:rPr>
              <a:t>qualitatively through the think-aloud method and video observations.</a:t>
            </a:r>
            <a:r>
              <a:rPr lang="en-US"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06929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AFB5883-06C1-83AA-9B29-E0859FA31AC7}"/>
              </a:ext>
            </a:extLst>
          </p:cNvPr>
          <p:cNvSpPr>
            <a:spLocks noGrp="1"/>
          </p:cNvSpPr>
          <p:nvPr>
            <p:ph type="title"/>
          </p:nvPr>
        </p:nvSpPr>
        <p:spPr/>
        <p:txBody>
          <a:bodyPr/>
          <a:lstStyle/>
          <a:p>
            <a:r>
              <a:rPr lang="de-DE" dirty="0"/>
              <a:t>Method</a:t>
            </a:r>
          </a:p>
        </p:txBody>
      </p:sp>
      <p:sp>
        <p:nvSpPr>
          <p:cNvPr id="3" name="Fußzeilenplatzhalter 2">
            <a:extLst>
              <a:ext uri="{FF2B5EF4-FFF2-40B4-BE49-F238E27FC236}">
                <a16:creationId xmlns:a16="http://schemas.microsoft.com/office/drawing/2014/main" id="{1723D1D0-2D39-D3F9-6D67-CCB004D98A3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D48F3B3F-B739-7092-2F09-0FB8560F8A4E}"/>
              </a:ext>
            </a:extLst>
          </p:cNvPr>
          <p:cNvSpPr>
            <a:spLocks noGrp="1"/>
          </p:cNvSpPr>
          <p:nvPr>
            <p:ph type="sldNum" sz="quarter" idx="28"/>
          </p:nvPr>
        </p:nvSpPr>
        <p:spPr/>
        <p:txBody>
          <a:bodyPr/>
          <a:lstStyle/>
          <a:p>
            <a:fld id="{BA24374A-C3A8-471A-8837-3FC31668ABE5}" type="slidenum">
              <a:rPr lang="de-DE" smtClean="0"/>
              <a:pPr/>
              <a:t>36</a:t>
            </a:fld>
            <a:endParaRPr lang="de-DE" dirty="0"/>
          </a:p>
        </p:txBody>
      </p:sp>
      <p:sp>
        <p:nvSpPr>
          <p:cNvPr id="11" name="Textplatzhalter 10">
            <a:extLst>
              <a:ext uri="{FF2B5EF4-FFF2-40B4-BE49-F238E27FC236}">
                <a16:creationId xmlns:a16="http://schemas.microsoft.com/office/drawing/2014/main" id="{9BC7256B-6799-63B0-C562-13651AFB29AC}"/>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40EA6000-97F5-B2C2-E110-5859F4C9046C}"/>
              </a:ext>
            </a:extLst>
          </p:cNvPr>
          <p:cNvSpPr>
            <a:spLocks noGrp="1"/>
          </p:cNvSpPr>
          <p:nvPr>
            <p:ph type="body" sz="quarter" idx="29"/>
          </p:nvPr>
        </p:nvSpPr>
        <p:spPr/>
        <p:txBody>
          <a:bodyPr>
            <a:normAutofit fontScale="92500" lnSpcReduction="10000"/>
          </a:bodyPr>
          <a:lstStyle/>
          <a:p>
            <a:r>
              <a:rPr lang="de-DE" b="1" dirty="0" err="1">
                <a:solidFill>
                  <a:schemeClr val="accent1"/>
                </a:solidFill>
              </a:rPr>
              <a:t>Apparatus</a:t>
            </a:r>
            <a:endParaRPr lang="de-DE" b="1" dirty="0">
              <a:solidFill>
                <a:schemeClr val="accent1"/>
              </a:solidFill>
            </a:endParaRPr>
          </a:p>
          <a:p>
            <a:pPr lvl="1"/>
            <a:r>
              <a:rPr lang="de-DE" dirty="0" err="1"/>
              <a:t>There</a:t>
            </a:r>
            <a:r>
              <a:rPr lang="de-DE" dirty="0"/>
              <a:t> </a:t>
            </a:r>
            <a:r>
              <a:rPr lang="de-DE" dirty="0" err="1"/>
              <a:t>must</a:t>
            </a:r>
            <a:r>
              <a:rPr lang="de-DE" dirty="0"/>
              <a:t> </a:t>
            </a:r>
            <a:r>
              <a:rPr lang="de-DE" dirty="0" err="1"/>
              <a:t>be</a:t>
            </a:r>
            <a:r>
              <a:rPr lang="de-DE" dirty="0"/>
              <a:t> a </a:t>
            </a:r>
            <a:r>
              <a:rPr lang="de-DE" dirty="0" err="1"/>
              <a:t>picture</a:t>
            </a:r>
            <a:r>
              <a:rPr lang="de-DE" dirty="0"/>
              <a:t> </a:t>
            </a:r>
            <a:r>
              <a:rPr lang="de-DE" dirty="0">
                <a:sym typeface="Wingdings" panose="05000000000000000000" pitchFamily="2" charset="2"/>
              </a:rPr>
              <a:t> </a:t>
            </a:r>
            <a:r>
              <a:rPr lang="de-DE" dirty="0" err="1">
                <a:sym typeface="Wingdings" panose="05000000000000000000" pitchFamily="2" charset="2"/>
              </a:rPr>
              <a:t>if</a:t>
            </a:r>
            <a:r>
              <a:rPr lang="de-DE" dirty="0">
                <a:sym typeface="Wingdings" panose="05000000000000000000" pitchFamily="2" charset="2"/>
              </a:rPr>
              <a:t> not, </a:t>
            </a:r>
            <a:r>
              <a:rPr lang="de-DE" dirty="0" err="1">
                <a:sym typeface="Wingdings" panose="05000000000000000000" pitchFamily="2" charset="2"/>
              </a:rPr>
              <a:t>search</a:t>
            </a:r>
            <a:r>
              <a:rPr lang="de-DE" dirty="0">
                <a:sym typeface="Wingdings" panose="05000000000000000000" pitchFamily="2" charset="2"/>
              </a:rPr>
              <a:t> </a:t>
            </a:r>
            <a:r>
              <a:rPr lang="de-DE" dirty="0" err="1">
                <a:sym typeface="Wingdings" panose="05000000000000000000" pitchFamily="2" charset="2"/>
              </a:rPr>
              <a:t>for</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source code</a:t>
            </a:r>
            <a:r>
              <a:rPr lang="de-DE" dirty="0"/>
              <a:t> </a:t>
            </a:r>
          </a:p>
          <a:p>
            <a:pPr lvl="1"/>
            <a:r>
              <a:rPr lang="de-DE" dirty="0" err="1"/>
              <a:t>What</a:t>
            </a:r>
            <a:r>
              <a:rPr lang="de-DE" dirty="0"/>
              <a:t> </a:t>
            </a:r>
            <a:r>
              <a:rPr lang="de-DE" dirty="0" err="1"/>
              <a:t>did</a:t>
            </a:r>
            <a:r>
              <a:rPr lang="de-DE" dirty="0"/>
              <a:t> </a:t>
            </a:r>
            <a:r>
              <a:rPr lang="de-DE" dirty="0" err="1"/>
              <a:t>they</a:t>
            </a:r>
            <a:r>
              <a:rPr lang="de-DE" dirty="0"/>
              <a:t> </a:t>
            </a:r>
            <a:r>
              <a:rPr lang="de-DE" dirty="0" err="1"/>
              <a:t>build</a:t>
            </a:r>
            <a:r>
              <a:rPr lang="de-DE" dirty="0"/>
              <a:t> ?</a:t>
            </a:r>
          </a:p>
          <a:p>
            <a:pPr lvl="1"/>
            <a:r>
              <a:rPr lang="de-DE" dirty="0" err="1"/>
              <a:t>How</a:t>
            </a:r>
            <a:r>
              <a:rPr lang="de-DE" dirty="0"/>
              <a:t> </a:t>
            </a:r>
            <a:r>
              <a:rPr lang="de-DE" dirty="0" err="1"/>
              <a:t>did</a:t>
            </a:r>
            <a:r>
              <a:rPr lang="de-DE" dirty="0"/>
              <a:t> </a:t>
            </a:r>
            <a:r>
              <a:rPr lang="de-DE" dirty="0" err="1"/>
              <a:t>participants</a:t>
            </a:r>
            <a:r>
              <a:rPr lang="de-DE" dirty="0"/>
              <a:t> </a:t>
            </a:r>
            <a:r>
              <a:rPr lang="de-DE" dirty="0" err="1"/>
              <a:t>use</a:t>
            </a:r>
            <a:r>
              <a:rPr lang="de-DE" dirty="0"/>
              <a:t> </a:t>
            </a:r>
            <a:r>
              <a:rPr lang="de-DE" dirty="0" err="1"/>
              <a:t>it</a:t>
            </a:r>
            <a:r>
              <a:rPr lang="de-DE" dirty="0"/>
              <a:t>?</a:t>
            </a:r>
          </a:p>
          <a:p>
            <a:pPr lvl="1"/>
            <a:r>
              <a:rPr lang="de-DE" dirty="0" err="1"/>
              <a:t>Often</a:t>
            </a:r>
            <a:r>
              <a:rPr lang="de-DE" dirty="0"/>
              <a:t> </a:t>
            </a:r>
            <a:r>
              <a:rPr lang="de-DE" dirty="0" err="1"/>
              <a:t>contain</a:t>
            </a:r>
            <a:r>
              <a:rPr lang="de-DE" dirty="0"/>
              <a:t> </a:t>
            </a:r>
            <a:r>
              <a:rPr lang="de-DE" dirty="0" err="1"/>
              <a:t>condensed</a:t>
            </a:r>
            <a:r>
              <a:rPr lang="de-DE" dirty="0"/>
              <a:t>: </a:t>
            </a:r>
            <a:r>
              <a:rPr lang="de-DE"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To</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prevent</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motion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sickness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used</a:t>
            </a:r>
            <a:r>
              <a:rPr lang="de-DE" dirty="0">
                <a:latin typeface="Times New Roman" panose="02020603050405020304" pitchFamily="18" charset="0"/>
                <a:cs typeface="Times New Roman" panose="02020603050405020304" pitchFamily="18" charset="0"/>
              </a:rPr>
              <a:t> an HMD </a:t>
            </a:r>
            <a:r>
              <a:rPr lang="de-DE" dirty="0" err="1">
                <a:latin typeface="Times New Roman" panose="02020603050405020304" pitchFamily="18" charset="0"/>
                <a:cs typeface="Times New Roman" panose="02020603050405020304" pitchFamily="18" charset="0"/>
              </a:rPr>
              <a:t>with</a:t>
            </a:r>
            <a:r>
              <a:rPr lang="de-DE" dirty="0">
                <a:latin typeface="Times New Roman" panose="02020603050405020304" pitchFamily="18" charset="0"/>
                <a:cs typeface="Times New Roman" panose="02020603050405020304" pitchFamily="18" charset="0"/>
              </a:rPr>
              <a:t> 90 FPS“</a:t>
            </a:r>
          </a:p>
          <a:p>
            <a:r>
              <a:rPr lang="de-DE" b="1" dirty="0">
                <a:solidFill>
                  <a:schemeClr val="accent1"/>
                </a:solidFill>
              </a:rPr>
              <a:t>Tasks</a:t>
            </a:r>
          </a:p>
          <a:p>
            <a:pPr lvl="1"/>
            <a:r>
              <a:rPr lang="de-DE" dirty="0" err="1"/>
              <a:t>What</a:t>
            </a:r>
            <a:r>
              <a:rPr lang="de-DE" dirty="0"/>
              <a:t> </a:t>
            </a:r>
            <a:r>
              <a:rPr lang="de-DE" dirty="0" err="1"/>
              <a:t>did</a:t>
            </a:r>
            <a:r>
              <a:rPr lang="de-DE" dirty="0"/>
              <a:t> </a:t>
            </a:r>
            <a:r>
              <a:rPr lang="de-DE" dirty="0" err="1"/>
              <a:t>the</a:t>
            </a:r>
            <a:r>
              <a:rPr lang="de-DE" dirty="0"/>
              <a:t> </a:t>
            </a:r>
            <a:r>
              <a:rPr lang="de-DE" dirty="0" err="1"/>
              <a:t>participants</a:t>
            </a:r>
            <a:r>
              <a:rPr lang="de-DE" dirty="0"/>
              <a:t> do?</a:t>
            </a:r>
          </a:p>
          <a:p>
            <a:pPr lvl="1"/>
            <a:r>
              <a:rPr lang="de-DE" dirty="0" err="1"/>
              <a:t>Why</a:t>
            </a:r>
            <a:r>
              <a:rPr lang="de-DE" dirty="0"/>
              <a:t>/</a:t>
            </a:r>
            <a:r>
              <a:rPr lang="de-DE" dirty="0" err="1"/>
              <a:t>How</a:t>
            </a:r>
            <a:r>
              <a:rPr lang="de-DE" dirty="0"/>
              <a:t> </a:t>
            </a:r>
            <a:r>
              <a:rPr lang="de-DE" dirty="0" err="1"/>
              <a:t>did</a:t>
            </a:r>
            <a:r>
              <a:rPr lang="de-DE" dirty="0"/>
              <a:t> </a:t>
            </a:r>
            <a:r>
              <a:rPr lang="de-DE" dirty="0" err="1"/>
              <a:t>they</a:t>
            </a:r>
            <a:r>
              <a:rPr lang="de-DE" dirty="0"/>
              <a:t> do </a:t>
            </a:r>
            <a:r>
              <a:rPr lang="de-DE" dirty="0" err="1"/>
              <a:t>the</a:t>
            </a:r>
            <a:r>
              <a:rPr lang="de-DE" dirty="0"/>
              <a:t> </a:t>
            </a:r>
            <a:r>
              <a:rPr lang="de-DE" dirty="0" err="1"/>
              <a:t>tasks</a:t>
            </a:r>
            <a:r>
              <a:rPr lang="de-DE" dirty="0"/>
              <a:t>? And </a:t>
            </a:r>
            <a:r>
              <a:rPr lang="de-DE" dirty="0" err="1"/>
              <a:t>why</a:t>
            </a:r>
            <a:r>
              <a:rPr lang="de-DE" dirty="0"/>
              <a:t>?</a:t>
            </a:r>
          </a:p>
          <a:p>
            <a:r>
              <a:rPr lang="de-DE" b="1" dirty="0" err="1">
                <a:solidFill>
                  <a:schemeClr val="accent1"/>
                </a:solidFill>
              </a:rPr>
              <a:t>Procedure</a:t>
            </a:r>
            <a:endParaRPr lang="de-DE" b="1" dirty="0">
              <a:solidFill>
                <a:schemeClr val="accent1"/>
              </a:solidFill>
            </a:endParaRPr>
          </a:p>
          <a:p>
            <a:pPr lvl="1"/>
            <a:r>
              <a:rPr lang="en-US" dirty="0"/>
              <a:t>Describes what happened to every participant</a:t>
            </a:r>
          </a:p>
          <a:p>
            <a:pPr lvl="2"/>
            <a:r>
              <a:rPr lang="de-DE" dirty="0"/>
              <a:t>e.g., </a:t>
            </a:r>
            <a:r>
              <a:rPr lang="de-DE" dirty="0" err="1"/>
              <a:t>How</a:t>
            </a:r>
            <a:r>
              <a:rPr lang="de-DE" dirty="0"/>
              <a:t> </a:t>
            </a:r>
            <a:r>
              <a:rPr lang="de-DE" dirty="0" err="1"/>
              <a:t>were</a:t>
            </a:r>
            <a:r>
              <a:rPr lang="de-DE" dirty="0"/>
              <a:t> </a:t>
            </a:r>
            <a:r>
              <a:rPr lang="de-DE" dirty="0" err="1"/>
              <a:t>stimuli</a:t>
            </a:r>
            <a:r>
              <a:rPr lang="de-DE" dirty="0"/>
              <a:t> </a:t>
            </a:r>
            <a:r>
              <a:rPr lang="de-DE" dirty="0" err="1"/>
              <a:t>ordered</a:t>
            </a:r>
            <a:r>
              <a:rPr lang="de-DE" dirty="0"/>
              <a:t> in </a:t>
            </a:r>
            <a:r>
              <a:rPr lang="de-DE" dirty="0" err="1"/>
              <a:t>the</a:t>
            </a:r>
            <a:r>
              <a:rPr lang="de-DE" dirty="0"/>
              <a:t> </a:t>
            </a:r>
            <a:r>
              <a:rPr lang="de-DE" dirty="0" err="1"/>
              <a:t>procedure</a:t>
            </a:r>
            <a:r>
              <a:rPr lang="de-DE" dirty="0"/>
              <a:t>  </a:t>
            </a:r>
            <a:r>
              <a:rPr lang="de-D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order of the conditions was randomized for each participant.”</a:t>
            </a:r>
            <a:r>
              <a:rPr lang="en-US" dirty="0"/>
              <a:t>)?</a:t>
            </a:r>
            <a:endParaRPr lang="de-DE" dirty="0"/>
          </a:p>
          <a:p>
            <a:endParaRPr lang="de-DE" dirty="0"/>
          </a:p>
        </p:txBody>
      </p:sp>
    </p:spTree>
    <p:extLst>
      <p:ext uri="{BB962C8B-B14F-4D97-AF65-F5344CB8AC3E}">
        <p14:creationId xmlns:p14="http://schemas.microsoft.com/office/powerpoint/2010/main" val="2522047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17CD2-99C5-5BCB-2922-4DF717ADD6F7}"/>
              </a:ext>
            </a:extLst>
          </p:cNvPr>
          <p:cNvSpPr>
            <a:spLocks noGrp="1"/>
          </p:cNvSpPr>
          <p:nvPr>
            <p:ph type="title"/>
          </p:nvPr>
        </p:nvSpPr>
        <p:spPr/>
        <p:txBody>
          <a:bodyPr/>
          <a:lstStyle/>
          <a:p>
            <a:r>
              <a:rPr lang="de-DE" dirty="0" err="1"/>
              <a:t>Results</a:t>
            </a:r>
            <a:endParaRPr lang="de-DE" dirty="0"/>
          </a:p>
        </p:txBody>
      </p:sp>
      <p:sp>
        <p:nvSpPr>
          <p:cNvPr id="3" name="Fußzeilenplatzhalter 2">
            <a:extLst>
              <a:ext uri="{FF2B5EF4-FFF2-40B4-BE49-F238E27FC236}">
                <a16:creationId xmlns:a16="http://schemas.microsoft.com/office/drawing/2014/main" id="{384B475A-0430-078D-79C3-E01ADD73449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7C4A870C-A96C-8E6C-77C4-B7074873D604}"/>
              </a:ext>
            </a:extLst>
          </p:cNvPr>
          <p:cNvSpPr>
            <a:spLocks noGrp="1"/>
          </p:cNvSpPr>
          <p:nvPr>
            <p:ph type="sldNum" sz="quarter" idx="28"/>
          </p:nvPr>
        </p:nvSpPr>
        <p:spPr/>
        <p:txBody>
          <a:bodyPr/>
          <a:lstStyle/>
          <a:p>
            <a:fld id="{BA24374A-C3A8-471A-8837-3FC31668ABE5}" type="slidenum">
              <a:rPr lang="de-DE" smtClean="0"/>
              <a:pPr/>
              <a:t>37</a:t>
            </a:fld>
            <a:endParaRPr lang="de-DE" dirty="0"/>
          </a:p>
        </p:txBody>
      </p:sp>
      <p:sp>
        <p:nvSpPr>
          <p:cNvPr id="5" name="Textplatzhalter 4">
            <a:extLst>
              <a:ext uri="{FF2B5EF4-FFF2-40B4-BE49-F238E27FC236}">
                <a16:creationId xmlns:a16="http://schemas.microsoft.com/office/drawing/2014/main" id="{AFAA2CB7-7C0F-39AB-CC24-BCA8B002758A}"/>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427EC9BF-1FE8-AD23-73B3-166158629273}"/>
              </a:ext>
            </a:extLst>
          </p:cNvPr>
          <p:cNvSpPr>
            <a:spLocks noGrp="1"/>
          </p:cNvSpPr>
          <p:nvPr>
            <p:ph type="body" sz="quarter" idx="29"/>
          </p:nvPr>
        </p:nvSpPr>
        <p:spPr/>
        <p:txBody>
          <a:bodyPr/>
          <a:lstStyle/>
          <a:p>
            <a:endParaRPr lang="de-DE" dirty="0"/>
          </a:p>
        </p:txBody>
      </p:sp>
      <p:pic>
        <p:nvPicPr>
          <p:cNvPr id="20" name="Grafik 19">
            <a:extLst>
              <a:ext uri="{FF2B5EF4-FFF2-40B4-BE49-F238E27FC236}">
                <a16:creationId xmlns:a16="http://schemas.microsoft.com/office/drawing/2014/main" id="{858D1D8A-3786-7397-A344-CB50A683694E}"/>
              </a:ext>
            </a:extLst>
          </p:cNvPr>
          <p:cNvPicPr>
            <a:picLocks noChangeAspect="1"/>
          </p:cNvPicPr>
          <p:nvPr/>
        </p:nvPicPr>
        <p:blipFill>
          <a:blip r:embed="rId2"/>
          <a:stretch>
            <a:fillRect/>
          </a:stretch>
        </p:blipFill>
        <p:spPr>
          <a:xfrm>
            <a:off x="632460" y="1421615"/>
            <a:ext cx="3727183" cy="4793330"/>
          </a:xfrm>
          <a:prstGeom prst="rect">
            <a:avLst/>
          </a:prstGeom>
        </p:spPr>
      </p:pic>
      <p:sp>
        <p:nvSpPr>
          <p:cNvPr id="21" name="Rechteck 20">
            <a:extLst>
              <a:ext uri="{FF2B5EF4-FFF2-40B4-BE49-F238E27FC236}">
                <a16:creationId xmlns:a16="http://schemas.microsoft.com/office/drawing/2014/main" id="{FD1A9728-1FD5-2EB4-DB7C-37F6905BB7FE}"/>
              </a:ext>
            </a:extLst>
          </p:cNvPr>
          <p:cNvSpPr/>
          <p:nvPr/>
        </p:nvSpPr>
        <p:spPr>
          <a:xfrm>
            <a:off x="824296" y="2737984"/>
            <a:ext cx="1669762" cy="114792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5EA19791-57BE-93FE-EB2D-A2DFCA05BB9A}"/>
              </a:ext>
            </a:extLst>
          </p:cNvPr>
          <p:cNvPicPr>
            <a:picLocks noChangeAspect="1"/>
          </p:cNvPicPr>
          <p:nvPr/>
        </p:nvPicPr>
        <p:blipFill>
          <a:blip r:embed="rId3"/>
          <a:stretch>
            <a:fillRect/>
          </a:stretch>
        </p:blipFill>
        <p:spPr>
          <a:xfrm>
            <a:off x="4228213" y="1734013"/>
            <a:ext cx="3257849" cy="4335012"/>
          </a:xfrm>
          <a:prstGeom prst="rect">
            <a:avLst/>
          </a:prstGeom>
        </p:spPr>
      </p:pic>
      <p:pic>
        <p:nvPicPr>
          <p:cNvPr id="23" name="Grafik 22">
            <a:extLst>
              <a:ext uri="{FF2B5EF4-FFF2-40B4-BE49-F238E27FC236}">
                <a16:creationId xmlns:a16="http://schemas.microsoft.com/office/drawing/2014/main" id="{F2F15A34-C473-66EB-01FA-E66D4E88531C}"/>
              </a:ext>
            </a:extLst>
          </p:cNvPr>
          <p:cNvPicPr>
            <a:picLocks noChangeAspect="1"/>
          </p:cNvPicPr>
          <p:nvPr/>
        </p:nvPicPr>
        <p:blipFill>
          <a:blip r:embed="rId4"/>
          <a:stretch>
            <a:fillRect/>
          </a:stretch>
        </p:blipFill>
        <p:spPr>
          <a:xfrm>
            <a:off x="7486062" y="1830399"/>
            <a:ext cx="3190425" cy="3975761"/>
          </a:xfrm>
          <a:prstGeom prst="rect">
            <a:avLst/>
          </a:prstGeom>
        </p:spPr>
      </p:pic>
      <p:sp>
        <p:nvSpPr>
          <p:cNvPr id="24" name="Rechteck 23">
            <a:extLst>
              <a:ext uri="{FF2B5EF4-FFF2-40B4-BE49-F238E27FC236}">
                <a16:creationId xmlns:a16="http://schemas.microsoft.com/office/drawing/2014/main" id="{16636DC1-678A-06B5-59E4-FA4FEB1FBF5E}"/>
              </a:ext>
            </a:extLst>
          </p:cNvPr>
          <p:cNvSpPr/>
          <p:nvPr/>
        </p:nvSpPr>
        <p:spPr>
          <a:xfrm>
            <a:off x="9118310" y="4035668"/>
            <a:ext cx="1669762" cy="177049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Form 24">
            <a:extLst>
              <a:ext uri="{FF2B5EF4-FFF2-40B4-BE49-F238E27FC236}">
                <a16:creationId xmlns:a16="http://schemas.microsoft.com/office/drawing/2014/main" id="{FC4F4ECC-DAB5-FF76-5B3F-72C21C8EF4C8}"/>
              </a:ext>
            </a:extLst>
          </p:cNvPr>
          <p:cNvSpPr/>
          <p:nvPr/>
        </p:nvSpPr>
        <p:spPr>
          <a:xfrm>
            <a:off x="863698" y="2815487"/>
            <a:ext cx="5042470" cy="3272918"/>
          </a:xfrm>
          <a:custGeom>
            <a:avLst/>
            <a:gdLst>
              <a:gd name="connsiteX0" fmla="*/ 1881875 w 5592815"/>
              <a:gd name="connsiteY0" fmla="*/ 0 h 3657484"/>
              <a:gd name="connsiteX1" fmla="*/ 5592815 w 5592815"/>
              <a:gd name="connsiteY1" fmla="*/ 0 h 3657484"/>
              <a:gd name="connsiteX2" fmla="*/ 5592815 w 5592815"/>
              <a:gd name="connsiteY2" fmla="*/ 3657484 h 3657484"/>
              <a:gd name="connsiteX3" fmla="*/ 0 w 5592815"/>
              <a:gd name="connsiteY3" fmla="*/ 3657484 h 3657484"/>
              <a:gd name="connsiteX4" fmla="*/ 0 w 5592815"/>
              <a:gd name="connsiteY4" fmla="*/ 1187269 h 3657484"/>
              <a:gd name="connsiteX5" fmla="*/ 1881875 w 5592815"/>
              <a:gd name="connsiteY5" fmla="*/ 1187269 h 365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815" h="3657484">
                <a:moveTo>
                  <a:pt x="1881875" y="0"/>
                </a:moveTo>
                <a:lnTo>
                  <a:pt x="5592815" y="0"/>
                </a:lnTo>
                <a:lnTo>
                  <a:pt x="5592815" y="3657484"/>
                </a:lnTo>
                <a:lnTo>
                  <a:pt x="0" y="3657484"/>
                </a:lnTo>
                <a:lnTo>
                  <a:pt x="0" y="1187269"/>
                </a:lnTo>
                <a:lnTo>
                  <a:pt x="1881875" y="1187269"/>
                </a:lnTo>
                <a:close/>
              </a:path>
            </a:pathLst>
          </a:custGeom>
          <a:solidFill>
            <a:schemeClr val="accent6">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dirty="0">
                <a:solidFill>
                  <a:schemeClr val="tx1"/>
                </a:solidFill>
              </a:rPr>
              <a:t>Quantitative + </a:t>
            </a:r>
            <a:r>
              <a:rPr lang="de-DE" dirty="0" err="1">
                <a:solidFill>
                  <a:schemeClr val="tx1"/>
                </a:solidFill>
              </a:rPr>
              <a:t>Inferential</a:t>
            </a:r>
            <a:r>
              <a:rPr lang="de-DE" dirty="0">
                <a:solidFill>
                  <a:schemeClr val="tx1"/>
                </a:solidFill>
              </a:rPr>
              <a:t> </a:t>
            </a:r>
            <a:r>
              <a:rPr lang="de-DE" dirty="0" err="1">
                <a:solidFill>
                  <a:schemeClr val="tx1"/>
                </a:solidFill>
              </a:rPr>
              <a:t>Statistics</a:t>
            </a:r>
            <a:endParaRPr lang="LID4096" dirty="0">
              <a:solidFill>
                <a:schemeClr val="tx1"/>
              </a:solidFill>
            </a:endParaRPr>
          </a:p>
          <a:p>
            <a:pPr algn="ctr"/>
            <a:endParaRPr lang="LID4096" dirty="0">
              <a:solidFill>
                <a:schemeClr val="tx1"/>
              </a:solidFill>
            </a:endParaRPr>
          </a:p>
        </p:txBody>
      </p:sp>
      <p:sp>
        <p:nvSpPr>
          <p:cNvPr id="26" name="Freihandform: Form 25">
            <a:extLst>
              <a:ext uri="{FF2B5EF4-FFF2-40B4-BE49-F238E27FC236}">
                <a16:creationId xmlns:a16="http://schemas.microsoft.com/office/drawing/2014/main" id="{3322CD25-3559-1A02-29DC-C40E6C4D3391}"/>
              </a:ext>
            </a:extLst>
          </p:cNvPr>
          <p:cNvSpPr/>
          <p:nvPr/>
        </p:nvSpPr>
        <p:spPr>
          <a:xfrm>
            <a:off x="5906169" y="1818235"/>
            <a:ext cx="4762112" cy="4250790"/>
          </a:xfrm>
          <a:custGeom>
            <a:avLst/>
            <a:gdLst>
              <a:gd name="connsiteX0" fmla="*/ 1882363 w 5340959"/>
              <a:gd name="connsiteY0" fmla="*/ 0 h 4767484"/>
              <a:gd name="connsiteX1" fmla="*/ 5340958 w 5340959"/>
              <a:gd name="connsiteY1" fmla="*/ 0 h 4767484"/>
              <a:gd name="connsiteX2" fmla="*/ 5340958 w 5340959"/>
              <a:gd name="connsiteY2" fmla="*/ 1110000 h 4767484"/>
              <a:gd name="connsiteX3" fmla="*/ 5340959 w 5340959"/>
              <a:gd name="connsiteY3" fmla="*/ 1110000 h 4767484"/>
              <a:gd name="connsiteX4" fmla="*/ 5340959 w 5340959"/>
              <a:gd name="connsiteY4" fmla="*/ 2541436 h 4767484"/>
              <a:gd name="connsiteX5" fmla="*/ 3663598 w 5340959"/>
              <a:gd name="connsiteY5" fmla="*/ 2541436 h 4767484"/>
              <a:gd name="connsiteX6" fmla="*/ 3663598 w 5340959"/>
              <a:gd name="connsiteY6" fmla="*/ 4767484 h 4767484"/>
              <a:gd name="connsiteX7" fmla="*/ 0 w 5340959"/>
              <a:gd name="connsiteY7" fmla="*/ 4767484 h 4767484"/>
              <a:gd name="connsiteX8" fmla="*/ 0 w 5340959"/>
              <a:gd name="connsiteY8" fmla="*/ 1110000 h 4767484"/>
              <a:gd name="connsiteX9" fmla="*/ 1882363 w 5340959"/>
              <a:gd name="connsiteY9" fmla="*/ 1110000 h 47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959" h="4767484">
                <a:moveTo>
                  <a:pt x="1882363" y="0"/>
                </a:moveTo>
                <a:lnTo>
                  <a:pt x="5340958" y="0"/>
                </a:lnTo>
                <a:lnTo>
                  <a:pt x="5340958" y="1110000"/>
                </a:lnTo>
                <a:lnTo>
                  <a:pt x="5340959" y="1110000"/>
                </a:lnTo>
                <a:lnTo>
                  <a:pt x="5340959" y="2541436"/>
                </a:lnTo>
                <a:lnTo>
                  <a:pt x="3663598" y="2541436"/>
                </a:lnTo>
                <a:lnTo>
                  <a:pt x="3663598" y="4767484"/>
                </a:lnTo>
                <a:lnTo>
                  <a:pt x="0" y="4767484"/>
                </a:lnTo>
                <a:lnTo>
                  <a:pt x="0" y="1110000"/>
                </a:lnTo>
                <a:lnTo>
                  <a:pt x="1882363" y="1110000"/>
                </a:lnTo>
                <a:close/>
              </a:path>
            </a:pathLst>
          </a:custGeom>
          <a:solidFill>
            <a:schemeClr val="accent1">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dirty="0">
                <a:solidFill>
                  <a:schemeClr val="tx1"/>
                </a:solidFill>
              </a:rPr>
              <a:t>Qualitative</a:t>
            </a:r>
            <a:endParaRPr lang="LID4096" dirty="0">
              <a:solidFill>
                <a:schemeClr val="tx1"/>
              </a:solidFill>
            </a:endParaRPr>
          </a:p>
        </p:txBody>
      </p:sp>
      <p:cxnSp>
        <p:nvCxnSpPr>
          <p:cNvPr id="27" name="Gerade Verbindung mit Pfeil 26">
            <a:extLst>
              <a:ext uri="{FF2B5EF4-FFF2-40B4-BE49-F238E27FC236}">
                <a16:creationId xmlns:a16="http://schemas.microsoft.com/office/drawing/2014/main" id="{241BE808-2EA9-A83B-B67F-2DAA22A14FB3}"/>
              </a:ext>
            </a:extLst>
          </p:cNvPr>
          <p:cNvCxnSpPr>
            <a:cxnSpLocks/>
          </p:cNvCxnSpPr>
          <p:nvPr/>
        </p:nvCxnSpPr>
        <p:spPr>
          <a:xfrm flipH="1" flipV="1">
            <a:off x="3453095" y="4572914"/>
            <a:ext cx="419598" cy="1316842"/>
          </a:xfrm>
          <a:prstGeom prst="straightConnector1">
            <a:avLst/>
          </a:prstGeom>
          <a:ln w="762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8" name="Rechteck 11">
            <a:extLst>
              <a:ext uri="{FF2B5EF4-FFF2-40B4-BE49-F238E27FC236}">
                <a16:creationId xmlns:a16="http://schemas.microsoft.com/office/drawing/2014/main" id="{EFAB5985-F233-4985-B9E3-B27933E111D2}"/>
              </a:ext>
            </a:extLst>
          </p:cNvPr>
          <p:cNvSpPr/>
          <p:nvPr/>
        </p:nvSpPr>
        <p:spPr>
          <a:xfrm>
            <a:off x="1897392" y="5562334"/>
            <a:ext cx="5394947" cy="646331"/>
          </a:xfrm>
          <a:prstGeom prst="rect">
            <a:avLst/>
          </a:prstGeom>
          <a:solidFill>
            <a:schemeClr val="bg1"/>
          </a:solidFill>
          <a:ln>
            <a:solidFill>
              <a:schemeClr val="tx1"/>
            </a:solidFill>
          </a:ln>
        </p:spPr>
        <p:txBody>
          <a:bodyPr wrap="square">
            <a:spAutoFit/>
          </a:bodyPr>
          <a:lstStyle/>
          <a:p>
            <a:r>
              <a:rPr lang="de-DE" dirty="0" err="1"/>
              <a:t>Currently</a:t>
            </a:r>
            <a:r>
              <a:rPr lang="de-DE" dirty="0"/>
              <a:t>, </a:t>
            </a:r>
            <a:r>
              <a:rPr lang="de-DE" dirty="0" err="1"/>
              <a:t>we</a:t>
            </a:r>
            <a:r>
              <a:rPr lang="de-DE" dirty="0"/>
              <a:t> </a:t>
            </a:r>
            <a:r>
              <a:rPr lang="de-DE" dirty="0" err="1"/>
              <a:t>have</a:t>
            </a:r>
            <a:r>
              <a:rPr lang="de-DE" dirty="0"/>
              <a:t> </a:t>
            </a:r>
            <a:r>
              <a:rPr lang="de-DE" dirty="0" err="1"/>
              <a:t>no</a:t>
            </a:r>
            <a:r>
              <a:rPr lang="de-DE" dirty="0"/>
              <a:t> </a:t>
            </a:r>
            <a:r>
              <a:rPr lang="de-DE" dirty="0" err="1"/>
              <a:t>idea</a:t>
            </a:r>
            <a:r>
              <a:rPr lang="de-DE" dirty="0"/>
              <a:t> </a:t>
            </a:r>
            <a:r>
              <a:rPr lang="de-DE" dirty="0" err="1"/>
              <a:t>whats</a:t>
            </a:r>
            <a:r>
              <a:rPr lang="de-DE" dirty="0"/>
              <a:t> </a:t>
            </a:r>
            <a:r>
              <a:rPr lang="de-DE" dirty="0" err="1"/>
              <a:t>going</a:t>
            </a:r>
            <a:r>
              <a:rPr lang="de-DE" dirty="0"/>
              <a:t> on </a:t>
            </a:r>
            <a:r>
              <a:rPr lang="de-DE" dirty="0" err="1"/>
              <a:t>here</a:t>
            </a:r>
            <a:r>
              <a:rPr lang="de-DE" dirty="0"/>
              <a:t>: </a:t>
            </a:r>
            <a:r>
              <a:rPr lang="de-DE" dirty="0">
                <a:hlinkClick r:id="rId5"/>
              </a:rPr>
              <a:t>http://statistics-help-for-students.com/</a:t>
            </a:r>
            <a:endParaRPr lang="LID4096" dirty="0"/>
          </a:p>
        </p:txBody>
      </p:sp>
      <p:sp>
        <p:nvSpPr>
          <p:cNvPr id="29" name="Rechteck 16">
            <a:extLst>
              <a:ext uri="{FF2B5EF4-FFF2-40B4-BE49-F238E27FC236}">
                <a16:creationId xmlns:a16="http://schemas.microsoft.com/office/drawing/2014/main" id="{0A4B3C27-018D-39C1-C481-0C91ED62BCFB}"/>
              </a:ext>
            </a:extLst>
          </p:cNvPr>
          <p:cNvSpPr/>
          <p:nvPr/>
        </p:nvSpPr>
        <p:spPr>
          <a:xfrm>
            <a:off x="4310098" y="1624821"/>
            <a:ext cx="3271802" cy="1184386"/>
          </a:xfrm>
          <a:prstGeom prst="rect">
            <a:avLst/>
          </a:prstGeom>
          <a:solidFill>
            <a:srgbClr val="7030A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Results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presented</a:t>
            </a:r>
            <a:r>
              <a:rPr lang="de-DE" dirty="0">
                <a:solidFill>
                  <a:schemeClr val="tx1"/>
                </a:solidFill>
              </a:rPr>
              <a:t> </a:t>
            </a:r>
            <a:r>
              <a:rPr lang="de-DE" dirty="0" err="1">
                <a:solidFill>
                  <a:schemeClr val="tx1"/>
                </a:solidFill>
              </a:rPr>
              <a:t>using</a:t>
            </a:r>
            <a:r>
              <a:rPr lang="de-DE" dirty="0">
                <a:solidFill>
                  <a:schemeClr val="tx1"/>
                </a:solidFill>
              </a:rPr>
              <a:t> </a:t>
            </a:r>
            <a:r>
              <a:rPr lang="de-DE" dirty="0" err="1">
                <a:solidFill>
                  <a:schemeClr val="tx1"/>
                </a:solidFill>
              </a:rPr>
              <a:t>tables</a:t>
            </a:r>
            <a:r>
              <a:rPr lang="de-DE" dirty="0">
                <a:solidFill>
                  <a:schemeClr val="tx1"/>
                </a:solidFill>
              </a:rPr>
              <a:t>!</a:t>
            </a:r>
            <a:endParaRPr lang="LID4096" dirty="0">
              <a:solidFill>
                <a:schemeClr val="tx1"/>
              </a:solidFill>
            </a:endParaRPr>
          </a:p>
        </p:txBody>
      </p:sp>
      <p:sp>
        <p:nvSpPr>
          <p:cNvPr id="30" name="Rechteck 16">
            <a:extLst>
              <a:ext uri="{FF2B5EF4-FFF2-40B4-BE49-F238E27FC236}">
                <a16:creationId xmlns:a16="http://schemas.microsoft.com/office/drawing/2014/main" id="{E78F5AA5-D58A-845B-6018-33D7D218F75E}"/>
              </a:ext>
            </a:extLst>
          </p:cNvPr>
          <p:cNvSpPr/>
          <p:nvPr/>
        </p:nvSpPr>
        <p:spPr>
          <a:xfrm>
            <a:off x="816089" y="1624822"/>
            <a:ext cx="3494009" cy="1186478"/>
          </a:xfrm>
          <a:prstGeom prst="rect">
            <a:avLst/>
          </a:prstGeom>
          <a:solidFill>
            <a:schemeClr val="accent3">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Results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presented</a:t>
            </a:r>
            <a:r>
              <a:rPr lang="de-DE" dirty="0">
                <a:solidFill>
                  <a:schemeClr val="tx1"/>
                </a:solidFill>
              </a:rPr>
              <a:t> </a:t>
            </a:r>
            <a:r>
              <a:rPr lang="de-DE" dirty="0" err="1">
                <a:solidFill>
                  <a:schemeClr val="tx1"/>
                </a:solidFill>
              </a:rPr>
              <a:t>using</a:t>
            </a:r>
            <a:r>
              <a:rPr lang="de-DE" dirty="0">
                <a:solidFill>
                  <a:schemeClr val="tx1"/>
                </a:solidFill>
              </a:rPr>
              <a:t> </a:t>
            </a:r>
            <a:r>
              <a:rPr lang="de-DE" dirty="0" err="1">
                <a:solidFill>
                  <a:schemeClr val="tx1"/>
                </a:solidFill>
              </a:rPr>
              <a:t>figures</a:t>
            </a:r>
            <a:r>
              <a:rPr lang="de-DE" dirty="0">
                <a:solidFill>
                  <a:schemeClr val="tx1"/>
                </a:solidFill>
              </a:rPr>
              <a:t>!</a:t>
            </a:r>
            <a:endParaRPr lang="LID4096" dirty="0">
              <a:solidFill>
                <a:schemeClr val="tx1"/>
              </a:solidFill>
            </a:endParaRPr>
          </a:p>
        </p:txBody>
      </p:sp>
      <p:cxnSp>
        <p:nvCxnSpPr>
          <p:cNvPr id="31" name="Gerade Verbindung mit Pfeil 30">
            <a:extLst>
              <a:ext uri="{FF2B5EF4-FFF2-40B4-BE49-F238E27FC236}">
                <a16:creationId xmlns:a16="http://schemas.microsoft.com/office/drawing/2014/main" id="{AD59A857-8DEB-F63F-940F-6C951F5F129E}"/>
              </a:ext>
            </a:extLst>
          </p:cNvPr>
          <p:cNvCxnSpPr>
            <a:cxnSpLocks/>
          </p:cNvCxnSpPr>
          <p:nvPr/>
        </p:nvCxnSpPr>
        <p:spPr>
          <a:xfrm flipH="1" flipV="1">
            <a:off x="8693601" y="4312169"/>
            <a:ext cx="419598" cy="1316842"/>
          </a:xfrm>
          <a:prstGeom prst="straightConnector1">
            <a:avLst/>
          </a:prstGeom>
          <a:ln w="762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32" name="Rechteck 11">
            <a:extLst>
              <a:ext uri="{FF2B5EF4-FFF2-40B4-BE49-F238E27FC236}">
                <a16:creationId xmlns:a16="http://schemas.microsoft.com/office/drawing/2014/main" id="{CBC68AC3-CF81-D8E1-72CE-0485AE722353}"/>
              </a:ext>
            </a:extLst>
          </p:cNvPr>
          <p:cNvSpPr/>
          <p:nvPr/>
        </p:nvSpPr>
        <p:spPr>
          <a:xfrm>
            <a:off x="8240671" y="5442074"/>
            <a:ext cx="3340726" cy="646331"/>
          </a:xfrm>
          <a:prstGeom prst="rect">
            <a:avLst/>
          </a:prstGeom>
          <a:solidFill>
            <a:schemeClr val="bg1"/>
          </a:solidFill>
          <a:ln>
            <a:solidFill>
              <a:schemeClr val="tx1"/>
            </a:solidFill>
          </a:ln>
        </p:spPr>
        <p:txBody>
          <a:bodyPr wrap="square">
            <a:spAutoFit/>
          </a:bodyPr>
          <a:lstStyle/>
          <a:p>
            <a:r>
              <a:rPr lang="de-DE" dirty="0" err="1"/>
              <a:t>Important</a:t>
            </a:r>
            <a:r>
              <a:rPr lang="de-DE" dirty="0"/>
              <a:t>: </a:t>
            </a:r>
            <a:r>
              <a:rPr lang="de-DE" dirty="0" err="1"/>
              <a:t>How</a:t>
            </a:r>
            <a:r>
              <a:rPr lang="de-DE" dirty="0"/>
              <a:t> </a:t>
            </a:r>
            <a:r>
              <a:rPr lang="de-DE" dirty="0" err="1"/>
              <a:t>the</a:t>
            </a:r>
            <a:r>
              <a:rPr lang="de-DE" dirty="0"/>
              <a:t> </a:t>
            </a:r>
            <a:r>
              <a:rPr lang="de-DE" dirty="0" err="1"/>
              <a:t>data</a:t>
            </a:r>
            <a:r>
              <a:rPr lang="de-DE" dirty="0"/>
              <a:t> was </a:t>
            </a:r>
            <a:r>
              <a:rPr lang="de-DE" dirty="0" err="1"/>
              <a:t>analyzed</a:t>
            </a:r>
            <a:r>
              <a:rPr lang="de-DE" dirty="0"/>
              <a:t>?</a:t>
            </a:r>
            <a:endParaRPr lang="LID4096" dirty="0"/>
          </a:p>
        </p:txBody>
      </p:sp>
    </p:spTree>
    <p:extLst>
      <p:ext uri="{BB962C8B-B14F-4D97-AF65-F5344CB8AC3E}">
        <p14:creationId xmlns:p14="http://schemas.microsoft.com/office/powerpoint/2010/main" val="29944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2C101-06EE-89AC-6CC9-975D267F5D19}"/>
              </a:ext>
            </a:extLst>
          </p:cNvPr>
          <p:cNvSpPr>
            <a:spLocks noGrp="1"/>
          </p:cNvSpPr>
          <p:nvPr>
            <p:ph type="title"/>
          </p:nvPr>
        </p:nvSpPr>
        <p:spPr/>
        <p:txBody>
          <a:bodyPr/>
          <a:lstStyle/>
          <a:p>
            <a:r>
              <a:rPr lang="de-DE" dirty="0"/>
              <a:t>The </a:t>
            </a:r>
            <a:r>
              <a:rPr lang="de-DE" dirty="0" err="1"/>
              <a:t>Results</a:t>
            </a:r>
            <a:endParaRPr lang="de-DE" dirty="0"/>
          </a:p>
        </p:txBody>
      </p:sp>
      <p:sp>
        <p:nvSpPr>
          <p:cNvPr id="3" name="Fußzeilenplatzhalter 2">
            <a:extLst>
              <a:ext uri="{FF2B5EF4-FFF2-40B4-BE49-F238E27FC236}">
                <a16:creationId xmlns:a16="http://schemas.microsoft.com/office/drawing/2014/main" id="{855BB0C7-C167-4F7F-EA37-F9477B46F7C9}"/>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1606E3C3-DE1D-C7D6-9BA4-0D19981234B8}"/>
              </a:ext>
            </a:extLst>
          </p:cNvPr>
          <p:cNvSpPr>
            <a:spLocks noGrp="1"/>
          </p:cNvSpPr>
          <p:nvPr>
            <p:ph type="sldNum" sz="quarter" idx="28"/>
          </p:nvPr>
        </p:nvSpPr>
        <p:spPr/>
        <p:txBody>
          <a:bodyPr/>
          <a:lstStyle/>
          <a:p>
            <a:fld id="{BA24374A-C3A8-471A-8837-3FC31668ABE5}" type="slidenum">
              <a:rPr lang="de-DE" smtClean="0"/>
              <a:pPr/>
              <a:t>38</a:t>
            </a:fld>
            <a:endParaRPr lang="de-DE" dirty="0"/>
          </a:p>
        </p:txBody>
      </p:sp>
      <p:sp>
        <p:nvSpPr>
          <p:cNvPr id="5" name="Textplatzhalter 4">
            <a:extLst>
              <a:ext uri="{FF2B5EF4-FFF2-40B4-BE49-F238E27FC236}">
                <a16:creationId xmlns:a16="http://schemas.microsoft.com/office/drawing/2014/main" id="{060A70C1-905E-EDEE-544F-7D95F036A843}"/>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18FD1BA2-B469-EAC7-BA10-6DC6332D071F}"/>
              </a:ext>
            </a:extLst>
          </p:cNvPr>
          <p:cNvSpPr>
            <a:spLocks noGrp="1"/>
          </p:cNvSpPr>
          <p:nvPr>
            <p:ph type="body" sz="quarter" idx="29"/>
          </p:nvPr>
        </p:nvSpPr>
        <p:spPr/>
        <p:txBody>
          <a:bodyPr/>
          <a:lstStyle/>
          <a:p>
            <a:r>
              <a:rPr lang="de-DE" dirty="0" err="1"/>
              <a:t>Objective</a:t>
            </a:r>
            <a:r>
              <a:rPr lang="de-DE" dirty="0"/>
              <a:t> </a:t>
            </a:r>
            <a:r>
              <a:rPr lang="de-DE" dirty="0" err="1"/>
              <a:t>findings</a:t>
            </a:r>
            <a:r>
              <a:rPr lang="de-DE" dirty="0"/>
              <a:t> of </a:t>
            </a:r>
            <a:r>
              <a:rPr lang="de-DE" dirty="0" err="1"/>
              <a:t>the</a:t>
            </a:r>
            <a:r>
              <a:rPr lang="de-DE" dirty="0"/>
              <a:t> </a:t>
            </a:r>
            <a:r>
              <a:rPr lang="de-DE" dirty="0" err="1"/>
              <a:t>research</a:t>
            </a:r>
            <a:r>
              <a:rPr lang="de-DE" dirty="0"/>
              <a:t> (not </a:t>
            </a:r>
            <a:r>
              <a:rPr lang="de-DE" dirty="0" err="1"/>
              <a:t>the</a:t>
            </a:r>
            <a:r>
              <a:rPr lang="de-DE" dirty="0"/>
              <a:t> </a:t>
            </a:r>
            <a:r>
              <a:rPr lang="de-DE" dirty="0" err="1"/>
              <a:t>interpretation</a:t>
            </a:r>
            <a:r>
              <a:rPr lang="de-DE" dirty="0"/>
              <a:t>!)</a:t>
            </a:r>
          </a:p>
          <a:p>
            <a:r>
              <a:rPr lang="de-DE" dirty="0"/>
              <a:t>Main </a:t>
            </a:r>
            <a:r>
              <a:rPr lang="de-DE" dirty="0" err="1"/>
              <a:t>results</a:t>
            </a:r>
            <a:r>
              <a:rPr lang="de-DE" dirty="0"/>
              <a:t> </a:t>
            </a:r>
            <a:r>
              <a:rPr lang="de-DE" dirty="0" err="1"/>
              <a:t>are</a:t>
            </a:r>
            <a:r>
              <a:rPr lang="de-DE" dirty="0"/>
              <a:t> </a:t>
            </a:r>
            <a:r>
              <a:rPr lang="de-DE" dirty="0" err="1"/>
              <a:t>always</a:t>
            </a:r>
            <a:r>
              <a:rPr lang="de-DE" dirty="0"/>
              <a:t> </a:t>
            </a:r>
            <a:r>
              <a:rPr lang="de-DE" dirty="0" err="1"/>
              <a:t>plotted</a:t>
            </a:r>
            <a:endParaRPr lang="de-DE" dirty="0"/>
          </a:p>
          <a:p>
            <a:endParaRPr lang="de-DE" dirty="0"/>
          </a:p>
        </p:txBody>
      </p:sp>
      <p:pic>
        <p:nvPicPr>
          <p:cNvPr id="7" name="Grafik 6">
            <a:extLst>
              <a:ext uri="{FF2B5EF4-FFF2-40B4-BE49-F238E27FC236}">
                <a16:creationId xmlns:a16="http://schemas.microsoft.com/office/drawing/2014/main" id="{C25A05C8-23E0-E8C1-3F13-0693614F3784}"/>
              </a:ext>
            </a:extLst>
          </p:cNvPr>
          <p:cNvPicPr>
            <a:picLocks noChangeAspect="1"/>
          </p:cNvPicPr>
          <p:nvPr/>
        </p:nvPicPr>
        <p:blipFill>
          <a:blip r:embed="rId2"/>
          <a:stretch>
            <a:fillRect/>
          </a:stretch>
        </p:blipFill>
        <p:spPr>
          <a:xfrm>
            <a:off x="695325" y="2572980"/>
            <a:ext cx="10753009" cy="3065005"/>
          </a:xfrm>
          <a:prstGeom prst="rect">
            <a:avLst/>
          </a:prstGeom>
        </p:spPr>
      </p:pic>
    </p:spTree>
    <p:extLst>
      <p:ext uri="{BB962C8B-B14F-4D97-AF65-F5344CB8AC3E}">
        <p14:creationId xmlns:p14="http://schemas.microsoft.com/office/powerpoint/2010/main" val="172020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1B8C9-1B38-0AFC-027F-4AAFF6D8097D}"/>
              </a:ext>
            </a:extLst>
          </p:cNvPr>
          <p:cNvSpPr>
            <a:spLocks noGrp="1"/>
          </p:cNvSpPr>
          <p:nvPr>
            <p:ph type="title"/>
          </p:nvPr>
        </p:nvSpPr>
        <p:spPr/>
        <p:txBody>
          <a:bodyPr/>
          <a:lstStyle/>
          <a:p>
            <a:r>
              <a:rPr lang="de-DE" dirty="0"/>
              <a:t>Discussion</a:t>
            </a:r>
          </a:p>
        </p:txBody>
      </p:sp>
      <p:sp>
        <p:nvSpPr>
          <p:cNvPr id="3" name="Fußzeilenplatzhalter 2">
            <a:extLst>
              <a:ext uri="{FF2B5EF4-FFF2-40B4-BE49-F238E27FC236}">
                <a16:creationId xmlns:a16="http://schemas.microsoft.com/office/drawing/2014/main" id="{150D4ABF-2468-FD77-4A6F-CEE9870440EF}"/>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5085478B-448C-6F2E-DD94-4F93DB8E45FE}"/>
              </a:ext>
            </a:extLst>
          </p:cNvPr>
          <p:cNvSpPr>
            <a:spLocks noGrp="1"/>
          </p:cNvSpPr>
          <p:nvPr>
            <p:ph type="sldNum" sz="quarter" idx="28"/>
          </p:nvPr>
        </p:nvSpPr>
        <p:spPr/>
        <p:txBody>
          <a:bodyPr/>
          <a:lstStyle/>
          <a:p>
            <a:fld id="{BA24374A-C3A8-471A-8837-3FC31668ABE5}" type="slidenum">
              <a:rPr lang="de-DE" smtClean="0"/>
              <a:pPr/>
              <a:t>39</a:t>
            </a:fld>
            <a:endParaRPr lang="de-DE" dirty="0"/>
          </a:p>
        </p:txBody>
      </p:sp>
      <p:sp>
        <p:nvSpPr>
          <p:cNvPr id="5" name="Textplatzhalter 4">
            <a:extLst>
              <a:ext uri="{FF2B5EF4-FFF2-40B4-BE49-F238E27FC236}">
                <a16:creationId xmlns:a16="http://schemas.microsoft.com/office/drawing/2014/main" id="{94EB4844-A63B-A10E-EBC6-196DE2DF7CC7}"/>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2B48F5E6-F9C5-12C4-C775-AB93128E07B0}"/>
              </a:ext>
            </a:extLst>
          </p:cNvPr>
          <p:cNvSpPr>
            <a:spLocks noGrp="1"/>
          </p:cNvSpPr>
          <p:nvPr>
            <p:ph type="body" sz="quarter" idx="29"/>
          </p:nvPr>
        </p:nvSpPr>
        <p:spPr>
          <a:xfrm>
            <a:off x="8651873" y="1449388"/>
            <a:ext cx="2844801" cy="4679950"/>
          </a:xfrm>
        </p:spPr>
        <p:txBody>
          <a:bodyPr>
            <a:normAutofit/>
          </a:bodyPr>
          <a:lstStyle/>
          <a:p>
            <a:r>
              <a:rPr lang="de-DE" dirty="0"/>
              <a:t>The </a:t>
            </a:r>
            <a:r>
              <a:rPr lang="de-DE" dirty="0" err="1"/>
              <a:t>findings</a:t>
            </a:r>
            <a:endParaRPr lang="de-DE" dirty="0"/>
          </a:p>
          <a:p>
            <a:r>
              <a:rPr lang="de-DE" dirty="0"/>
              <a:t>The </a:t>
            </a:r>
            <a:r>
              <a:rPr lang="de-DE" dirty="0" err="1"/>
              <a:t>reason</a:t>
            </a:r>
            <a:r>
              <a:rPr lang="de-DE" dirty="0"/>
              <a:t> </a:t>
            </a:r>
            <a:r>
              <a:rPr lang="de-DE" dirty="0" err="1"/>
              <a:t>for</a:t>
            </a:r>
            <a:r>
              <a:rPr lang="de-DE" dirty="0"/>
              <a:t> </a:t>
            </a:r>
            <a:r>
              <a:rPr lang="de-DE" dirty="0" err="1"/>
              <a:t>those</a:t>
            </a:r>
            <a:r>
              <a:rPr lang="de-DE" dirty="0"/>
              <a:t> </a:t>
            </a:r>
            <a:r>
              <a:rPr lang="de-DE" dirty="0" err="1"/>
              <a:t>findings</a:t>
            </a:r>
            <a:endParaRPr lang="de-DE" dirty="0"/>
          </a:p>
          <a:p>
            <a:r>
              <a:rPr lang="de-DE" dirty="0"/>
              <a:t>The </a:t>
            </a:r>
            <a:r>
              <a:rPr lang="de-DE" dirty="0" err="1"/>
              <a:t>implications</a:t>
            </a:r>
            <a:endParaRPr lang="de-DE" dirty="0"/>
          </a:p>
          <a:p>
            <a:r>
              <a:rPr lang="de-DE" dirty="0" err="1"/>
              <a:t>Illustrate</a:t>
            </a:r>
            <a:r>
              <a:rPr lang="de-DE" dirty="0"/>
              <a:t> </a:t>
            </a:r>
            <a:r>
              <a:rPr lang="de-DE" dirty="0" err="1"/>
              <a:t>the</a:t>
            </a:r>
            <a:r>
              <a:rPr lang="de-DE" dirty="0"/>
              <a:t> </a:t>
            </a:r>
            <a:br>
              <a:rPr lang="de-DE" dirty="0"/>
            </a:br>
            <a:r>
              <a:rPr lang="de-DE" dirty="0" err="1"/>
              <a:t>limitations</a:t>
            </a:r>
            <a:endParaRPr lang="de-DE" dirty="0"/>
          </a:p>
          <a:p>
            <a:r>
              <a:rPr lang="de-DE" dirty="0"/>
              <a:t>Future Research</a:t>
            </a:r>
          </a:p>
          <a:p>
            <a:r>
              <a:rPr lang="de-DE" dirty="0" err="1"/>
              <a:t>Oftenr</a:t>
            </a:r>
            <a:r>
              <a:rPr lang="de-DE" dirty="0"/>
              <a:t> </a:t>
            </a:r>
            <a:r>
              <a:rPr lang="de-DE" dirty="0" err="1"/>
              <a:t>provides</a:t>
            </a:r>
            <a:r>
              <a:rPr lang="de-DE" dirty="0"/>
              <a:t> </a:t>
            </a:r>
            <a:r>
              <a:rPr lang="de-DE" dirty="0" err="1"/>
              <a:t>clear</a:t>
            </a:r>
            <a:r>
              <a:rPr lang="de-DE" dirty="0"/>
              <a:t> design </a:t>
            </a:r>
            <a:r>
              <a:rPr lang="de-DE" dirty="0" err="1"/>
              <a:t>guidelines</a:t>
            </a:r>
            <a:br>
              <a:rPr lang="de-DE" dirty="0"/>
            </a:br>
            <a:endParaRPr lang="de-DE" dirty="0"/>
          </a:p>
          <a:p>
            <a:endParaRPr lang="de-DE" dirty="0"/>
          </a:p>
          <a:p>
            <a:endParaRPr lang="de-DE" dirty="0"/>
          </a:p>
        </p:txBody>
      </p:sp>
      <p:grpSp>
        <p:nvGrpSpPr>
          <p:cNvPr id="7" name="Gruppieren 6">
            <a:extLst>
              <a:ext uri="{FF2B5EF4-FFF2-40B4-BE49-F238E27FC236}">
                <a16:creationId xmlns:a16="http://schemas.microsoft.com/office/drawing/2014/main" id="{82F0007B-75FF-F7BB-DB85-39B69087755E}"/>
              </a:ext>
            </a:extLst>
          </p:cNvPr>
          <p:cNvGrpSpPr/>
          <p:nvPr/>
        </p:nvGrpSpPr>
        <p:grpSpPr>
          <a:xfrm>
            <a:off x="531555" y="1302449"/>
            <a:ext cx="7732194" cy="4973827"/>
            <a:chOff x="645854" y="0"/>
            <a:chExt cx="10661285" cy="6858000"/>
          </a:xfrm>
        </p:grpSpPr>
        <p:pic>
          <p:nvPicPr>
            <p:cNvPr id="8" name="Grafik 7">
              <a:extLst>
                <a:ext uri="{FF2B5EF4-FFF2-40B4-BE49-F238E27FC236}">
                  <a16:creationId xmlns:a16="http://schemas.microsoft.com/office/drawing/2014/main" id="{D8E91F47-66AF-97D0-DA52-CF47710489A5}"/>
                </a:ext>
              </a:extLst>
            </p:cNvPr>
            <p:cNvPicPr>
              <a:picLocks noChangeAspect="1"/>
            </p:cNvPicPr>
            <p:nvPr/>
          </p:nvPicPr>
          <p:blipFill>
            <a:blip r:embed="rId2"/>
            <a:stretch>
              <a:fillRect/>
            </a:stretch>
          </p:blipFill>
          <p:spPr>
            <a:xfrm>
              <a:off x="645854" y="0"/>
              <a:ext cx="5450146" cy="6858000"/>
            </a:xfrm>
            <a:prstGeom prst="rect">
              <a:avLst/>
            </a:prstGeom>
          </p:spPr>
        </p:pic>
        <p:sp>
          <p:nvSpPr>
            <p:cNvPr id="9" name="Rechteck 8">
              <a:extLst>
                <a:ext uri="{FF2B5EF4-FFF2-40B4-BE49-F238E27FC236}">
                  <a16:creationId xmlns:a16="http://schemas.microsoft.com/office/drawing/2014/main" id="{0FA26552-038E-2D7E-B428-6A3CC0EDEA36}"/>
                </a:ext>
              </a:extLst>
            </p:cNvPr>
            <p:cNvSpPr/>
            <p:nvPr/>
          </p:nvSpPr>
          <p:spPr>
            <a:xfrm>
              <a:off x="856273" y="441960"/>
              <a:ext cx="2514654" cy="410914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148A0BC-E369-850E-1492-B9D5B1D6ED16}"/>
                </a:ext>
              </a:extLst>
            </p:cNvPr>
            <p:cNvPicPr>
              <a:picLocks noChangeAspect="1"/>
            </p:cNvPicPr>
            <p:nvPr/>
          </p:nvPicPr>
          <p:blipFill>
            <a:blip r:embed="rId3"/>
            <a:stretch>
              <a:fillRect/>
            </a:stretch>
          </p:blipFill>
          <p:spPr>
            <a:xfrm>
              <a:off x="5855908" y="0"/>
              <a:ext cx="5451231" cy="6858000"/>
            </a:xfrm>
            <a:prstGeom prst="rect">
              <a:avLst/>
            </a:prstGeom>
          </p:spPr>
        </p:pic>
        <p:sp>
          <p:nvSpPr>
            <p:cNvPr id="11" name="Rechteck 10">
              <a:extLst>
                <a:ext uri="{FF2B5EF4-FFF2-40B4-BE49-F238E27FC236}">
                  <a16:creationId xmlns:a16="http://schemas.microsoft.com/office/drawing/2014/main" id="{968B5ECF-B528-BA42-84FA-CB43B9596F58}"/>
                </a:ext>
              </a:extLst>
            </p:cNvPr>
            <p:cNvSpPr/>
            <p:nvPr/>
          </p:nvSpPr>
          <p:spPr>
            <a:xfrm>
              <a:off x="8790531" y="510541"/>
              <a:ext cx="2514654" cy="602462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6C0010A2-BD8F-7E13-5287-2D389F918FC3}"/>
                </a:ext>
              </a:extLst>
            </p:cNvPr>
            <p:cNvSpPr/>
            <p:nvPr/>
          </p:nvSpPr>
          <p:spPr>
            <a:xfrm>
              <a:off x="6275606" y="5067299"/>
              <a:ext cx="2514654" cy="138540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Freihandform: Form 12">
            <a:extLst>
              <a:ext uri="{FF2B5EF4-FFF2-40B4-BE49-F238E27FC236}">
                <a16:creationId xmlns:a16="http://schemas.microsoft.com/office/drawing/2014/main" id="{26E08448-6CB2-4D8A-3E1B-42B48C5DF04E}"/>
              </a:ext>
            </a:extLst>
          </p:cNvPr>
          <p:cNvSpPr/>
          <p:nvPr/>
        </p:nvSpPr>
        <p:spPr>
          <a:xfrm>
            <a:off x="715097" y="1622985"/>
            <a:ext cx="3595098" cy="4415115"/>
          </a:xfrm>
          <a:custGeom>
            <a:avLst/>
            <a:gdLst>
              <a:gd name="connsiteX0" fmla="*/ 1945026 w 3855570"/>
              <a:gd name="connsiteY0" fmla="*/ 0 h 4734998"/>
              <a:gd name="connsiteX1" fmla="*/ 3855570 w 3855570"/>
              <a:gd name="connsiteY1" fmla="*/ 0 h 4734998"/>
              <a:gd name="connsiteX2" fmla="*/ 3855570 w 3855570"/>
              <a:gd name="connsiteY2" fmla="*/ 4132039 h 4734998"/>
              <a:gd name="connsiteX3" fmla="*/ 1955912 w 3855570"/>
              <a:gd name="connsiteY3" fmla="*/ 4132039 h 4734998"/>
              <a:gd name="connsiteX4" fmla="*/ 1955912 w 3855570"/>
              <a:gd name="connsiteY4" fmla="*/ 4734998 h 4734998"/>
              <a:gd name="connsiteX5" fmla="*/ 0 w 3855570"/>
              <a:gd name="connsiteY5" fmla="*/ 4734998 h 4734998"/>
              <a:gd name="connsiteX6" fmla="*/ 0 w 3855570"/>
              <a:gd name="connsiteY6" fmla="*/ 3196112 h 4734998"/>
              <a:gd name="connsiteX7" fmla="*/ 1922737 w 3855570"/>
              <a:gd name="connsiteY7" fmla="*/ 3196112 h 4734998"/>
              <a:gd name="connsiteX8" fmla="*/ 1922737 w 3855570"/>
              <a:gd name="connsiteY8" fmla="*/ 1544548 h 4734998"/>
              <a:gd name="connsiteX9" fmla="*/ 1952645 w 3855570"/>
              <a:gd name="connsiteY9" fmla="*/ 1544665 h 4734998"/>
              <a:gd name="connsiteX10" fmla="*/ 1945026 w 3855570"/>
              <a:gd name="connsiteY10" fmla="*/ 0 h 473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5570" h="4734998">
                <a:moveTo>
                  <a:pt x="1945026" y="0"/>
                </a:moveTo>
                <a:lnTo>
                  <a:pt x="3855570" y="0"/>
                </a:lnTo>
                <a:lnTo>
                  <a:pt x="3855570" y="4132039"/>
                </a:lnTo>
                <a:lnTo>
                  <a:pt x="1955912" y="4132039"/>
                </a:lnTo>
                <a:lnTo>
                  <a:pt x="1955912" y="4734998"/>
                </a:lnTo>
                <a:lnTo>
                  <a:pt x="0" y="4734998"/>
                </a:lnTo>
                <a:lnTo>
                  <a:pt x="0" y="3196112"/>
                </a:lnTo>
                <a:lnTo>
                  <a:pt x="1922737" y="3196112"/>
                </a:lnTo>
                <a:lnTo>
                  <a:pt x="1922737" y="1544548"/>
                </a:lnTo>
                <a:lnTo>
                  <a:pt x="1952645" y="1544665"/>
                </a:lnTo>
                <a:cubicBezTo>
                  <a:pt x="1952645" y="1032317"/>
                  <a:pt x="1945026" y="512348"/>
                  <a:pt x="1945026" y="0"/>
                </a:cubicBezTo>
                <a:close/>
              </a:path>
            </a:pathLst>
          </a:custGeom>
          <a:solidFill>
            <a:schemeClr val="accent6">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dirty="0">
                <a:solidFill>
                  <a:schemeClr val="tx1"/>
                </a:solidFill>
              </a:rPr>
              <a:t>General Discussion +</a:t>
            </a:r>
            <a:br>
              <a:rPr lang="de-DE" dirty="0">
                <a:solidFill>
                  <a:schemeClr val="tx1"/>
                </a:solidFill>
              </a:rPr>
            </a:br>
            <a:r>
              <a:rPr lang="de-DE" dirty="0" err="1">
                <a:solidFill>
                  <a:schemeClr val="tx1"/>
                </a:solidFill>
              </a:rPr>
              <a:t>Conclusion</a:t>
            </a:r>
            <a:endParaRPr lang="LID4096" dirty="0">
              <a:solidFill>
                <a:schemeClr val="tx1"/>
              </a:solidFill>
            </a:endParaRPr>
          </a:p>
        </p:txBody>
      </p:sp>
      <p:sp>
        <p:nvSpPr>
          <p:cNvPr id="14" name="Rechteck 13">
            <a:extLst>
              <a:ext uri="{FF2B5EF4-FFF2-40B4-BE49-F238E27FC236}">
                <a16:creationId xmlns:a16="http://schemas.microsoft.com/office/drawing/2014/main" id="{FA5FE42A-8B72-9520-1B00-201653CE4CE2}"/>
              </a:ext>
            </a:extLst>
          </p:cNvPr>
          <p:cNvSpPr/>
          <p:nvPr/>
        </p:nvSpPr>
        <p:spPr>
          <a:xfrm>
            <a:off x="2537460" y="5471017"/>
            <a:ext cx="1772735" cy="56708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F2183717-22FB-78D1-3D9B-0F11D6B846C4}"/>
              </a:ext>
            </a:extLst>
          </p:cNvPr>
          <p:cNvSpPr/>
          <p:nvPr/>
        </p:nvSpPr>
        <p:spPr>
          <a:xfrm>
            <a:off x="4614584" y="1653949"/>
            <a:ext cx="1671994" cy="169746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ysClr val="windowText" lastClr="000000"/>
                </a:solidFill>
              </a:rPr>
              <a:t>Limitations</a:t>
            </a:r>
            <a:r>
              <a:rPr lang="de-DE" dirty="0">
                <a:solidFill>
                  <a:sysClr val="windowText" lastClr="000000"/>
                </a:solidFill>
              </a:rPr>
              <a:t> + Future Work</a:t>
            </a:r>
          </a:p>
        </p:txBody>
      </p:sp>
      <p:sp>
        <p:nvSpPr>
          <p:cNvPr id="16" name="Rechteck 15">
            <a:extLst>
              <a:ext uri="{FF2B5EF4-FFF2-40B4-BE49-F238E27FC236}">
                <a16:creationId xmlns:a16="http://schemas.microsoft.com/office/drawing/2014/main" id="{3BAA8223-88E0-4995-234D-6DB95E2FFB36}"/>
              </a:ext>
            </a:extLst>
          </p:cNvPr>
          <p:cNvSpPr/>
          <p:nvPr/>
        </p:nvSpPr>
        <p:spPr>
          <a:xfrm>
            <a:off x="4598809" y="3357469"/>
            <a:ext cx="1671994" cy="16974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ysClr val="windowText" lastClr="000000"/>
                </a:solidFill>
              </a:rPr>
              <a:t>Implications</a:t>
            </a:r>
            <a:r>
              <a:rPr lang="de-DE" dirty="0">
                <a:solidFill>
                  <a:sysClr val="windowText" lastClr="000000"/>
                </a:solidFill>
              </a:rPr>
              <a:t>/Design Guidelines</a:t>
            </a:r>
          </a:p>
        </p:txBody>
      </p:sp>
    </p:spTree>
    <p:extLst>
      <p:ext uri="{BB962C8B-B14F-4D97-AF65-F5344CB8AC3E}">
        <p14:creationId xmlns:p14="http://schemas.microsoft.com/office/powerpoint/2010/main" val="23207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1C64F-9F3B-C3DE-1792-B44F5CF0AFC0}"/>
              </a:ext>
            </a:extLst>
          </p:cNvPr>
          <p:cNvSpPr>
            <a:spLocks noGrp="1"/>
          </p:cNvSpPr>
          <p:nvPr>
            <p:ph type="title"/>
          </p:nvPr>
        </p:nvSpPr>
        <p:spPr/>
        <p:txBody>
          <a:bodyPr/>
          <a:lstStyle/>
          <a:p>
            <a:r>
              <a:rPr lang="de-DE" dirty="0"/>
              <a:t>Databases</a:t>
            </a:r>
          </a:p>
        </p:txBody>
      </p:sp>
      <p:sp>
        <p:nvSpPr>
          <p:cNvPr id="3" name="Fußzeilenplatzhalter 2">
            <a:extLst>
              <a:ext uri="{FF2B5EF4-FFF2-40B4-BE49-F238E27FC236}">
                <a16:creationId xmlns:a16="http://schemas.microsoft.com/office/drawing/2014/main" id="{47EE1752-B231-DF6F-1B32-6FB91DB2E2F3}"/>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0F3D831-A795-6FF0-6509-484BF957B209}"/>
              </a:ext>
            </a:extLst>
          </p:cNvPr>
          <p:cNvSpPr>
            <a:spLocks noGrp="1"/>
          </p:cNvSpPr>
          <p:nvPr>
            <p:ph type="sldNum" sz="quarter" idx="28"/>
          </p:nvPr>
        </p:nvSpPr>
        <p:spPr/>
        <p:txBody>
          <a:bodyPr/>
          <a:lstStyle/>
          <a:p>
            <a:fld id="{BA24374A-C3A8-471A-8837-3FC31668ABE5}" type="slidenum">
              <a:rPr lang="de-DE" smtClean="0"/>
              <a:pPr/>
              <a:t>4</a:t>
            </a:fld>
            <a:endParaRPr lang="de-DE" dirty="0"/>
          </a:p>
        </p:txBody>
      </p:sp>
      <p:sp>
        <p:nvSpPr>
          <p:cNvPr id="5" name="Textplatzhalter 4">
            <a:extLst>
              <a:ext uri="{FF2B5EF4-FFF2-40B4-BE49-F238E27FC236}">
                <a16:creationId xmlns:a16="http://schemas.microsoft.com/office/drawing/2014/main" id="{2FD716ED-CC72-9169-FA61-16B55EFE4777}"/>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DFF44687-353D-121F-6F07-1DF5453F5C03}"/>
              </a:ext>
            </a:extLst>
          </p:cNvPr>
          <p:cNvSpPr>
            <a:spLocks noGrp="1"/>
          </p:cNvSpPr>
          <p:nvPr>
            <p:ph type="body" sz="quarter" idx="29"/>
          </p:nvPr>
        </p:nvSpPr>
        <p:spPr/>
        <p:txBody>
          <a:bodyPr>
            <a:normAutofit/>
          </a:bodyPr>
          <a:lstStyle/>
          <a:p>
            <a:r>
              <a:rPr lang="en-US" dirty="0"/>
              <a:t>Some useful databases to </a:t>
            </a:r>
            <a:r>
              <a:rPr lang="en-US" b="1" dirty="0">
                <a:solidFill>
                  <a:schemeClr val="accent1"/>
                </a:solidFill>
              </a:rPr>
              <a:t>search for journals and conferences articles</a:t>
            </a:r>
            <a:r>
              <a:rPr lang="en-US" dirty="0"/>
              <a:t>:</a:t>
            </a:r>
          </a:p>
          <a:p>
            <a:pPr lvl="1"/>
            <a:r>
              <a:rPr lang="de-DE" dirty="0"/>
              <a:t>Google Scholar </a:t>
            </a:r>
            <a:r>
              <a:rPr lang="de-DE" dirty="0">
                <a:hlinkClick r:id="rId2"/>
              </a:rPr>
              <a:t>https://scholar.google.de/</a:t>
            </a:r>
            <a:r>
              <a:rPr lang="de-DE" dirty="0"/>
              <a:t> </a:t>
            </a:r>
          </a:p>
          <a:p>
            <a:pPr lvl="1"/>
            <a:r>
              <a:rPr lang="de-DE" dirty="0"/>
              <a:t>ACM </a:t>
            </a:r>
            <a:r>
              <a:rPr lang="de-DE" dirty="0">
                <a:hlinkClick r:id="rId3"/>
              </a:rPr>
              <a:t>https://dl.acm.org/</a:t>
            </a:r>
            <a:endParaRPr lang="de-DE" dirty="0"/>
          </a:p>
          <a:p>
            <a:pPr lvl="1"/>
            <a:r>
              <a:rPr lang="de-DE" dirty="0"/>
              <a:t>IEEE </a:t>
            </a:r>
            <a:r>
              <a:rPr lang="de-DE" dirty="0">
                <a:hlinkClick r:id="rId4"/>
              </a:rPr>
              <a:t>https://ieeexplore.ieee.org/</a:t>
            </a:r>
            <a:r>
              <a:rPr lang="de-DE" dirty="0"/>
              <a:t> </a:t>
            </a:r>
          </a:p>
          <a:p>
            <a:pPr lvl="1"/>
            <a:r>
              <a:rPr lang="de-DE" dirty="0"/>
              <a:t>Web of Science </a:t>
            </a:r>
            <a:r>
              <a:rPr lang="de-DE" dirty="0">
                <a:hlinkClick r:id="rId5"/>
              </a:rPr>
              <a:t>https://www.webofscience.com/</a:t>
            </a:r>
            <a:r>
              <a:rPr lang="de-DE" dirty="0"/>
              <a:t> </a:t>
            </a:r>
          </a:p>
          <a:p>
            <a:pPr lvl="1"/>
            <a:r>
              <a:rPr lang="de-DE" dirty="0" err="1"/>
              <a:t>Scopus</a:t>
            </a:r>
            <a:r>
              <a:rPr lang="de-DE" dirty="0"/>
              <a:t> </a:t>
            </a:r>
            <a:r>
              <a:rPr lang="de-DE" dirty="0">
                <a:hlinkClick r:id="rId6"/>
              </a:rPr>
              <a:t>https://www.scopus.com/</a:t>
            </a:r>
            <a:r>
              <a:rPr lang="de-DE" dirty="0"/>
              <a:t> </a:t>
            </a:r>
          </a:p>
          <a:p>
            <a:pPr lvl="1"/>
            <a:r>
              <a:rPr lang="de-DE" dirty="0"/>
              <a:t>The </a:t>
            </a:r>
            <a:r>
              <a:rPr lang="de-DE" dirty="0" err="1"/>
              <a:t>university’s</a:t>
            </a:r>
            <a:r>
              <a:rPr lang="de-DE" dirty="0"/>
              <a:t> </a:t>
            </a:r>
            <a:r>
              <a:rPr lang="de-DE" dirty="0" err="1"/>
              <a:t>library</a:t>
            </a:r>
            <a:r>
              <a:rPr lang="de-DE" dirty="0"/>
              <a:t> </a:t>
            </a:r>
            <a:r>
              <a:rPr lang="de-DE" dirty="0">
                <a:hlinkClick r:id="rId7"/>
              </a:rPr>
              <a:t>https://idp.hebis.de/</a:t>
            </a:r>
            <a:r>
              <a:rPr lang="de-DE" dirty="0"/>
              <a:t> </a:t>
            </a:r>
          </a:p>
          <a:p>
            <a:pPr lvl="1"/>
            <a:r>
              <a:rPr lang="de-DE" dirty="0"/>
              <a:t>JSTOR (</a:t>
            </a:r>
            <a:r>
              <a:rPr lang="de-DE" dirty="0" err="1"/>
              <a:t>history</a:t>
            </a:r>
            <a:r>
              <a:rPr lang="de-DE" dirty="0"/>
              <a:t>) </a:t>
            </a:r>
            <a:r>
              <a:rPr lang="de-DE" dirty="0">
                <a:hlinkClick r:id="rId8"/>
              </a:rPr>
              <a:t>https://www.jstor.org/</a:t>
            </a:r>
            <a:r>
              <a:rPr lang="de-DE" dirty="0"/>
              <a:t> </a:t>
            </a:r>
          </a:p>
          <a:p>
            <a:pPr lvl="1"/>
            <a:r>
              <a:rPr lang="de-DE" dirty="0"/>
              <a:t>Project Muse (</a:t>
            </a:r>
            <a:r>
              <a:rPr lang="de-DE" dirty="0" err="1"/>
              <a:t>humanities</a:t>
            </a:r>
            <a:r>
              <a:rPr lang="de-DE" dirty="0"/>
              <a:t> and social </a:t>
            </a:r>
            <a:r>
              <a:rPr lang="de-DE" dirty="0" err="1"/>
              <a:t>sciences</a:t>
            </a:r>
            <a:r>
              <a:rPr lang="de-DE" dirty="0"/>
              <a:t>) </a:t>
            </a:r>
            <a:r>
              <a:rPr lang="de-DE" dirty="0">
                <a:hlinkClick r:id="rId9"/>
              </a:rPr>
              <a:t>https://muse.jhu.edu</a:t>
            </a:r>
            <a:r>
              <a:rPr lang="de-DE" dirty="0"/>
              <a:t> </a:t>
            </a:r>
          </a:p>
          <a:p>
            <a:pPr lvl="1"/>
            <a:r>
              <a:rPr lang="de-DE" dirty="0" err="1"/>
              <a:t>PubMed</a:t>
            </a:r>
            <a:r>
              <a:rPr lang="de-DE" dirty="0"/>
              <a:t> (</a:t>
            </a:r>
            <a:r>
              <a:rPr lang="de-DE" dirty="0" err="1"/>
              <a:t>life</a:t>
            </a:r>
            <a:r>
              <a:rPr lang="de-DE" dirty="0"/>
              <a:t> </a:t>
            </a:r>
            <a:r>
              <a:rPr lang="de-DE" dirty="0" err="1"/>
              <a:t>sciences</a:t>
            </a:r>
            <a:r>
              <a:rPr lang="de-DE" dirty="0"/>
              <a:t> and </a:t>
            </a:r>
            <a:r>
              <a:rPr lang="de-DE" dirty="0" err="1"/>
              <a:t>biomedicine</a:t>
            </a:r>
            <a:r>
              <a:rPr lang="de-DE" dirty="0"/>
              <a:t>) </a:t>
            </a:r>
            <a:r>
              <a:rPr lang="de-DE" dirty="0">
                <a:hlinkClick r:id="rId10"/>
              </a:rPr>
              <a:t>https://pubmed.ncbi.nlm.nih.gov/</a:t>
            </a:r>
            <a:r>
              <a:rPr lang="de-DE" dirty="0"/>
              <a:t>  </a:t>
            </a:r>
          </a:p>
        </p:txBody>
      </p:sp>
    </p:spTree>
    <p:extLst>
      <p:ext uri="{BB962C8B-B14F-4D97-AF65-F5344CB8AC3E}">
        <p14:creationId xmlns:p14="http://schemas.microsoft.com/office/powerpoint/2010/main" val="106780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7225F-0EDD-F21E-2E52-BE93A474C3C3}"/>
              </a:ext>
            </a:extLst>
          </p:cNvPr>
          <p:cNvSpPr>
            <a:spLocks noGrp="1"/>
          </p:cNvSpPr>
          <p:nvPr>
            <p:ph type="title"/>
          </p:nvPr>
        </p:nvSpPr>
        <p:spPr/>
        <p:txBody>
          <a:bodyPr/>
          <a:lstStyle/>
          <a:p>
            <a:r>
              <a:rPr lang="de-DE" dirty="0"/>
              <a:t>Discussion</a:t>
            </a:r>
          </a:p>
        </p:txBody>
      </p:sp>
      <p:sp>
        <p:nvSpPr>
          <p:cNvPr id="3" name="Fußzeilenplatzhalter 2">
            <a:extLst>
              <a:ext uri="{FF2B5EF4-FFF2-40B4-BE49-F238E27FC236}">
                <a16:creationId xmlns:a16="http://schemas.microsoft.com/office/drawing/2014/main" id="{9BF2D1D3-162B-7625-60C6-89E6FD9DC22F}"/>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F680B127-7490-A3A2-180D-9B40439E10F2}"/>
              </a:ext>
            </a:extLst>
          </p:cNvPr>
          <p:cNvSpPr>
            <a:spLocks noGrp="1"/>
          </p:cNvSpPr>
          <p:nvPr>
            <p:ph type="sldNum" sz="quarter" idx="28"/>
          </p:nvPr>
        </p:nvSpPr>
        <p:spPr/>
        <p:txBody>
          <a:bodyPr/>
          <a:lstStyle/>
          <a:p>
            <a:fld id="{BA24374A-C3A8-471A-8837-3FC31668ABE5}" type="slidenum">
              <a:rPr lang="de-DE" smtClean="0"/>
              <a:pPr/>
              <a:t>40</a:t>
            </a:fld>
            <a:endParaRPr lang="de-DE" dirty="0"/>
          </a:p>
        </p:txBody>
      </p:sp>
      <p:sp>
        <p:nvSpPr>
          <p:cNvPr id="11" name="Textplatzhalter 10">
            <a:extLst>
              <a:ext uri="{FF2B5EF4-FFF2-40B4-BE49-F238E27FC236}">
                <a16:creationId xmlns:a16="http://schemas.microsoft.com/office/drawing/2014/main" id="{56F8F8FA-20B0-2314-2066-902947BBAC14}"/>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FB9EA375-D107-E021-0148-E21924DC0F60}"/>
              </a:ext>
            </a:extLst>
          </p:cNvPr>
          <p:cNvSpPr>
            <a:spLocks noGrp="1"/>
          </p:cNvSpPr>
          <p:nvPr>
            <p:ph type="body" sz="quarter" idx="29"/>
          </p:nvPr>
        </p:nvSpPr>
        <p:spPr/>
        <p:txBody>
          <a:bodyPr>
            <a:normAutofit lnSpcReduction="10000"/>
          </a:bodyPr>
          <a:lstStyle/>
          <a:p>
            <a:r>
              <a:rPr lang="en-US" dirty="0"/>
              <a:t>A presentation of </a:t>
            </a:r>
            <a:r>
              <a:rPr lang="en-US" b="1" dirty="0">
                <a:solidFill>
                  <a:schemeClr val="accent1"/>
                </a:solidFill>
              </a:rPr>
              <a:t>background information </a:t>
            </a:r>
            <a:r>
              <a:rPr lang="en-US" dirty="0"/>
              <a:t>as well as recapitulation of the research aims of the study.</a:t>
            </a:r>
          </a:p>
          <a:p>
            <a:r>
              <a:rPr lang="en-US" dirty="0"/>
              <a:t>A brief </a:t>
            </a:r>
            <a:r>
              <a:rPr lang="en-US" b="1" dirty="0">
                <a:solidFill>
                  <a:schemeClr val="accent1"/>
                </a:solidFill>
              </a:rPr>
              <a:t>summary of the results</a:t>
            </a:r>
            <a:r>
              <a:rPr lang="en-US" dirty="0"/>
              <a:t>, whereas the focus lies on discussing and not recapitulating the results.</a:t>
            </a:r>
          </a:p>
          <a:p>
            <a:r>
              <a:rPr lang="de-DE" dirty="0"/>
              <a:t>Explanation of </a:t>
            </a:r>
            <a:r>
              <a:rPr lang="de-DE" dirty="0" err="1"/>
              <a:t>the</a:t>
            </a:r>
            <a:r>
              <a:rPr lang="de-DE" dirty="0"/>
              <a:t> </a:t>
            </a:r>
            <a:r>
              <a:rPr lang="de-DE" b="1" dirty="0" err="1">
                <a:solidFill>
                  <a:schemeClr val="accent1"/>
                </a:solidFill>
              </a:rPr>
              <a:t>results</a:t>
            </a:r>
            <a:r>
              <a:rPr lang="de-DE" b="1" dirty="0">
                <a:solidFill>
                  <a:schemeClr val="accent1"/>
                </a:solidFill>
              </a:rPr>
              <a:t> </a:t>
            </a:r>
            <a:r>
              <a:rPr lang="de-DE" b="1" dirty="0" err="1">
                <a:solidFill>
                  <a:schemeClr val="accent1"/>
                </a:solidFill>
              </a:rPr>
              <a:t>for</a:t>
            </a:r>
            <a:r>
              <a:rPr lang="de-DE" b="1" dirty="0">
                <a:solidFill>
                  <a:schemeClr val="accent1"/>
                </a:solidFill>
              </a:rPr>
              <a:t> normal </a:t>
            </a:r>
            <a:r>
              <a:rPr lang="de-DE" b="1" dirty="0" err="1">
                <a:solidFill>
                  <a:schemeClr val="accent1"/>
                </a:solidFill>
              </a:rPr>
              <a:t>humans</a:t>
            </a:r>
            <a:endParaRPr lang="de-DE" b="1" dirty="0">
              <a:solidFill>
                <a:schemeClr val="accent1"/>
              </a:solidFill>
            </a:endParaRPr>
          </a:p>
          <a:p>
            <a:r>
              <a:rPr lang="en-US" dirty="0"/>
              <a:t>A </a:t>
            </a:r>
            <a:r>
              <a:rPr lang="en-US" b="1" dirty="0">
                <a:solidFill>
                  <a:schemeClr val="accent1"/>
                </a:solidFill>
              </a:rPr>
              <a:t>comparison of results with previously published studies</a:t>
            </a:r>
          </a:p>
          <a:p>
            <a:r>
              <a:rPr lang="en-US" b="1" dirty="0">
                <a:solidFill>
                  <a:schemeClr val="accent1"/>
                </a:solidFill>
              </a:rPr>
              <a:t>Conclusions or hypotheses drawn from the results,</a:t>
            </a:r>
            <a:r>
              <a:rPr lang="en-US" dirty="0"/>
              <a:t> with summary of evidence for each conclusion</a:t>
            </a:r>
          </a:p>
          <a:p>
            <a:r>
              <a:rPr lang="en-US" b="1" dirty="0">
                <a:solidFill>
                  <a:schemeClr val="accent1"/>
                </a:solidFill>
              </a:rPr>
              <a:t>Proposed follow-up research questions </a:t>
            </a:r>
            <a:r>
              <a:rPr lang="en-US" dirty="0"/>
              <a:t>and outlook on further work</a:t>
            </a:r>
            <a:endParaRPr lang="de-DE" dirty="0"/>
          </a:p>
          <a:p>
            <a:r>
              <a:rPr lang="de-DE" b="1" dirty="0" err="1">
                <a:solidFill>
                  <a:schemeClr val="accent1"/>
                </a:solidFill>
              </a:rPr>
              <a:t>Weaknesses</a:t>
            </a:r>
            <a:r>
              <a:rPr lang="de-DE" b="1" dirty="0">
                <a:solidFill>
                  <a:schemeClr val="accent1"/>
                </a:solidFill>
              </a:rPr>
              <a:t>? Non-</a:t>
            </a:r>
            <a:r>
              <a:rPr lang="de-DE" b="1" dirty="0" err="1">
                <a:solidFill>
                  <a:schemeClr val="accent1"/>
                </a:solidFill>
              </a:rPr>
              <a:t>significant</a:t>
            </a:r>
            <a:r>
              <a:rPr lang="de-DE" b="1" dirty="0">
                <a:solidFill>
                  <a:schemeClr val="accent1"/>
                </a:solidFill>
              </a:rPr>
              <a:t> </a:t>
            </a:r>
            <a:r>
              <a:rPr lang="de-DE" b="1" dirty="0" err="1">
                <a:solidFill>
                  <a:schemeClr val="accent1"/>
                </a:solidFill>
              </a:rPr>
              <a:t>results</a:t>
            </a:r>
            <a:r>
              <a:rPr lang="de-DE" b="1" dirty="0">
                <a:solidFill>
                  <a:schemeClr val="accent1"/>
                </a:solidFill>
              </a:rPr>
              <a:t>? </a:t>
            </a:r>
            <a:r>
              <a:rPr lang="de-DE" b="1" dirty="0" err="1">
                <a:solidFill>
                  <a:schemeClr val="accent1"/>
                </a:solidFill>
              </a:rPr>
              <a:t>Unexpected</a:t>
            </a:r>
            <a:r>
              <a:rPr lang="de-DE" b="1" dirty="0">
                <a:solidFill>
                  <a:schemeClr val="accent1"/>
                </a:solidFill>
              </a:rPr>
              <a:t> </a:t>
            </a:r>
            <a:r>
              <a:rPr lang="de-DE" b="1" dirty="0" err="1">
                <a:solidFill>
                  <a:schemeClr val="accent1"/>
                </a:solidFill>
              </a:rPr>
              <a:t>data</a:t>
            </a:r>
            <a:r>
              <a:rPr lang="de-DE" b="1" dirty="0">
                <a:solidFill>
                  <a:schemeClr val="accent1"/>
                </a:solidFill>
              </a:rPr>
              <a:t>?</a:t>
            </a:r>
          </a:p>
          <a:p>
            <a:r>
              <a:rPr lang="de-DE" dirty="0" err="1"/>
              <a:t>If</a:t>
            </a:r>
            <a:r>
              <a:rPr lang="de-DE" dirty="0"/>
              <a:t> </a:t>
            </a:r>
            <a:r>
              <a:rPr lang="de-DE" dirty="0" err="1"/>
              <a:t>you</a:t>
            </a:r>
            <a:r>
              <a:rPr lang="de-DE" dirty="0"/>
              <a:t> </a:t>
            </a:r>
            <a:r>
              <a:rPr lang="de-DE" dirty="0" err="1"/>
              <a:t>are</a:t>
            </a:r>
            <a:r>
              <a:rPr lang="de-DE" dirty="0"/>
              <a:t> a non-</a:t>
            </a:r>
            <a:r>
              <a:rPr lang="de-DE" dirty="0" err="1"/>
              <a:t>scientist</a:t>
            </a:r>
            <a:r>
              <a:rPr lang="de-DE" dirty="0"/>
              <a:t>, </a:t>
            </a:r>
            <a:r>
              <a:rPr lang="de-DE" b="1" dirty="0" err="1">
                <a:solidFill>
                  <a:schemeClr val="accent1"/>
                </a:solidFill>
              </a:rPr>
              <a:t>where</a:t>
            </a:r>
            <a:r>
              <a:rPr lang="de-DE" b="1" dirty="0">
                <a:solidFill>
                  <a:schemeClr val="accent1"/>
                </a:solidFill>
              </a:rPr>
              <a:t> </a:t>
            </a:r>
            <a:r>
              <a:rPr lang="de-DE" b="1" dirty="0" err="1">
                <a:solidFill>
                  <a:schemeClr val="accent1"/>
                </a:solidFill>
              </a:rPr>
              <a:t>to</a:t>
            </a:r>
            <a:r>
              <a:rPr lang="de-DE" b="1" dirty="0">
                <a:solidFill>
                  <a:schemeClr val="accent1"/>
                </a:solidFill>
              </a:rPr>
              <a:t> find </a:t>
            </a:r>
            <a:r>
              <a:rPr lang="de-DE" b="1" dirty="0" err="1">
                <a:solidFill>
                  <a:schemeClr val="accent1"/>
                </a:solidFill>
              </a:rPr>
              <a:t>the</a:t>
            </a:r>
            <a:r>
              <a:rPr lang="de-DE" b="1" dirty="0">
                <a:solidFill>
                  <a:schemeClr val="accent1"/>
                </a:solidFill>
              </a:rPr>
              <a:t> </a:t>
            </a:r>
            <a:r>
              <a:rPr lang="de-DE" b="1" dirty="0" err="1">
                <a:solidFill>
                  <a:schemeClr val="accent1"/>
                </a:solidFill>
              </a:rPr>
              <a:t>interesting</a:t>
            </a:r>
            <a:r>
              <a:rPr lang="de-DE" b="1" dirty="0">
                <a:solidFill>
                  <a:schemeClr val="accent1"/>
                </a:solidFill>
              </a:rPr>
              <a:t> </a:t>
            </a:r>
            <a:r>
              <a:rPr lang="de-DE" b="1" dirty="0" err="1">
                <a:solidFill>
                  <a:schemeClr val="accent1"/>
                </a:solidFill>
              </a:rPr>
              <a:t>stuff</a:t>
            </a:r>
            <a:r>
              <a:rPr lang="de-DE" dirty="0"/>
              <a:t>?</a:t>
            </a:r>
          </a:p>
          <a:p>
            <a:endParaRPr lang="de-DE" dirty="0"/>
          </a:p>
          <a:p>
            <a:endParaRPr lang="de-DE" dirty="0"/>
          </a:p>
        </p:txBody>
      </p:sp>
    </p:spTree>
    <p:extLst>
      <p:ext uri="{BB962C8B-B14F-4D97-AF65-F5344CB8AC3E}">
        <p14:creationId xmlns:p14="http://schemas.microsoft.com/office/powerpoint/2010/main" val="1010108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DA3F06A8-CE0F-036A-959C-BEAC9FE2F1D2}"/>
              </a:ext>
            </a:extLst>
          </p:cNvPr>
          <p:cNvSpPr>
            <a:spLocks noGrp="1"/>
          </p:cNvSpPr>
          <p:nvPr>
            <p:ph type="body" idx="1"/>
          </p:nvPr>
        </p:nvSpPr>
        <p:spPr>
          <a:xfrm>
            <a:off x="695325" y="4089747"/>
            <a:ext cx="10801349" cy="2039591"/>
          </a:xfrm>
        </p:spPr>
        <p:txBody>
          <a:bodyPr>
            <a:normAutofit/>
          </a:bodyPr>
          <a:lstStyle/>
          <a:p>
            <a:r>
              <a:rPr lang="de-DE" sz="1800" dirty="0"/>
              <a:t>Demonstration</a:t>
            </a:r>
          </a:p>
        </p:txBody>
      </p:sp>
      <p:sp>
        <p:nvSpPr>
          <p:cNvPr id="11" name="Titel 10">
            <a:extLst>
              <a:ext uri="{FF2B5EF4-FFF2-40B4-BE49-F238E27FC236}">
                <a16:creationId xmlns:a16="http://schemas.microsoft.com/office/drawing/2014/main" id="{43E6C7A9-9CB5-FC6A-48C2-FC1DA771B9F9}"/>
              </a:ext>
            </a:extLst>
          </p:cNvPr>
          <p:cNvSpPr>
            <a:spLocks noGrp="1"/>
          </p:cNvSpPr>
          <p:nvPr>
            <p:ph type="title"/>
          </p:nvPr>
        </p:nvSpPr>
        <p:spPr/>
        <p:txBody>
          <a:bodyPr>
            <a:normAutofit/>
          </a:bodyPr>
          <a:lstStyle/>
          <a:p>
            <a:pPr>
              <a:tabLst>
                <a:tab pos="90488" algn="l"/>
              </a:tabLst>
            </a:pPr>
            <a:r>
              <a:rPr lang="de-DE" sz="3200" dirty="0" err="1"/>
              <a:t>How</a:t>
            </a:r>
            <a:r>
              <a:rPr lang="de-DE" sz="3200" dirty="0"/>
              <a:t> I do </a:t>
            </a:r>
            <a:r>
              <a:rPr lang="de-DE" sz="3200" dirty="0" err="1"/>
              <a:t>read</a:t>
            </a:r>
            <a:r>
              <a:rPr lang="de-DE" sz="3200" dirty="0"/>
              <a:t> </a:t>
            </a:r>
            <a:r>
              <a:rPr lang="de-DE" sz="3200" dirty="0" err="1"/>
              <a:t>research</a:t>
            </a:r>
            <a:r>
              <a:rPr lang="de-DE" sz="3200" dirty="0"/>
              <a:t> </a:t>
            </a:r>
            <a:r>
              <a:rPr lang="de-DE" sz="3200" dirty="0" err="1"/>
              <a:t>papers</a:t>
            </a:r>
            <a:r>
              <a:rPr lang="de-DE" sz="3200" dirty="0"/>
              <a:t>…</a:t>
            </a:r>
            <a:endParaRPr lang="de-DE" sz="3200" dirty="0">
              <a:solidFill>
                <a:schemeClr val="accent1"/>
              </a:solidFill>
            </a:endParaRPr>
          </a:p>
        </p:txBody>
      </p:sp>
      <p:sp>
        <p:nvSpPr>
          <p:cNvPr id="3" name="Fußzeilenplatzhalter 2">
            <a:extLst>
              <a:ext uri="{FF2B5EF4-FFF2-40B4-BE49-F238E27FC236}">
                <a16:creationId xmlns:a16="http://schemas.microsoft.com/office/drawing/2014/main" id="{7A31B46A-FA36-FC62-2007-D27BF2FBCA3E}"/>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73BA74C-4DA1-7FB8-6578-30DCDB12CECC}"/>
              </a:ext>
            </a:extLst>
          </p:cNvPr>
          <p:cNvSpPr>
            <a:spLocks noGrp="1"/>
          </p:cNvSpPr>
          <p:nvPr>
            <p:ph type="sldNum" sz="quarter" idx="24"/>
          </p:nvPr>
        </p:nvSpPr>
        <p:spPr/>
        <p:txBody>
          <a:bodyPr/>
          <a:lstStyle/>
          <a:p>
            <a:fld id="{BA24374A-C3A8-471A-8837-3FC31668ABE5}" type="slidenum">
              <a:rPr lang="de-DE" smtClean="0"/>
              <a:pPr/>
              <a:t>41</a:t>
            </a:fld>
            <a:endParaRPr lang="de-DE" dirty="0"/>
          </a:p>
        </p:txBody>
      </p:sp>
      <p:sp>
        <p:nvSpPr>
          <p:cNvPr id="15" name="Textplatzhalter 14">
            <a:extLst>
              <a:ext uri="{FF2B5EF4-FFF2-40B4-BE49-F238E27FC236}">
                <a16:creationId xmlns:a16="http://schemas.microsoft.com/office/drawing/2014/main" id="{3AA9F69C-2E7A-2100-5214-E07379BA2F34}"/>
              </a:ext>
            </a:extLst>
          </p:cNvPr>
          <p:cNvSpPr>
            <a:spLocks noGrp="1"/>
          </p:cNvSpPr>
          <p:nvPr>
            <p:ph type="body" sz="quarter" idx="21"/>
          </p:nvPr>
        </p:nvSpPr>
        <p:spPr/>
        <p:txBody>
          <a:bodyPr/>
          <a:lstStyle/>
          <a:p>
            <a:r>
              <a:rPr lang="en-US" sz="1400" dirty="0"/>
              <a:t>How to Read a Paper</a:t>
            </a:r>
            <a:endParaRPr lang="de-DE" dirty="0"/>
          </a:p>
        </p:txBody>
      </p:sp>
    </p:spTree>
    <p:extLst>
      <p:ext uri="{BB962C8B-B14F-4D97-AF65-F5344CB8AC3E}">
        <p14:creationId xmlns:p14="http://schemas.microsoft.com/office/powerpoint/2010/main" val="677891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82A39-54EC-4059-F339-24E9EAABBEF1}"/>
              </a:ext>
            </a:extLst>
          </p:cNvPr>
          <p:cNvSpPr>
            <a:spLocks noGrp="1"/>
          </p:cNvSpPr>
          <p:nvPr>
            <p:ph type="title"/>
          </p:nvPr>
        </p:nvSpPr>
        <p:spPr/>
        <p:txBody>
          <a:bodyPr/>
          <a:lstStyle/>
          <a:p>
            <a:r>
              <a:rPr lang="de-DE" dirty="0"/>
              <a:t>Future Work</a:t>
            </a:r>
          </a:p>
        </p:txBody>
      </p:sp>
      <p:sp>
        <p:nvSpPr>
          <p:cNvPr id="3" name="Fußzeilenplatzhalter 2">
            <a:extLst>
              <a:ext uri="{FF2B5EF4-FFF2-40B4-BE49-F238E27FC236}">
                <a16:creationId xmlns:a16="http://schemas.microsoft.com/office/drawing/2014/main" id="{70DDF80F-19C9-3C23-E754-9B7128DB8503}"/>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7F9BC7E2-D5DB-FEEF-6A24-73E8FF370896}"/>
              </a:ext>
            </a:extLst>
          </p:cNvPr>
          <p:cNvSpPr>
            <a:spLocks noGrp="1"/>
          </p:cNvSpPr>
          <p:nvPr>
            <p:ph type="sldNum" sz="quarter" idx="28"/>
          </p:nvPr>
        </p:nvSpPr>
        <p:spPr/>
        <p:txBody>
          <a:bodyPr/>
          <a:lstStyle/>
          <a:p>
            <a:fld id="{BA24374A-C3A8-471A-8837-3FC31668ABE5}" type="slidenum">
              <a:rPr lang="de-DE" smtClean="0"/>
              <a:pPr/>
              <a:t>42</a:t>
            </a:fld>
            <a:endParaRPr lang="de-DE" dirty="0"/>
          </a:p>
        </p:txBody>
      </p:sp>
      <p:sp>
        <p:nvSpPr>
          <p:cNvPr id="5" name="Textplatzhalter 4">
            <a:extLst>
              <a:ext uri="{FF2B5EF4-FFF2-40B4-BE49-F238E27FC236}">
                <a16:creationId xmlns:a16="http://schemas.microsoft.com/office/drawing/2014/main" id="{3C8E4A85-1E51-C4CB-018A-6DD0DAD3170B}"/>
              </a:ext>
            </a:extLst>
          </p:cNvPr>
          <p:cNvSpPr>
            <a:spLocks noGrp="1"/>
          </p:cNvSpPr>
          <p:nvPr>
            <p:ph type="body" sz="quarter" idx="21"/>
          </p:nvPr>
        </p:nvSpPr>
        <p:spPr/>
        <p:txBody>
          <a:bodyPr/>
          <a:lstStyle/>
          <a:p>
            <a:r>
              <a:rPr lang="en-US" dirty="0"/>
              <a:t>How to Read a Paper</a:t>
            </a:r>
            <a:endParaRPr lang="de-DE" dirty="0"/>
          </a:p>
        </p:txBody>
      </p:sp>
      <p:sp>
        <p:nvSpPr>
          <p:cNvPr id="6" name="Textplatzhalter 5">
            <a:extLst>
              <a:ext uri="{FF2B5EF4-FFF2-40B4-BE49-F238E27FC236}">
                <a16:creationId xmlns:a16="http://schemas.microsoft.com/office/drawing/2014/main" id="{5257385F-1166-E0F9-3ABC-F6455387AA51}"/>
              </a:ext>
            </a:extLst>
          </p:cNvPr>
          <p:cNvSpPr>
            <a:spLocks noGrp="1"/>
          </p:cNvSpPr>
          <p:nvPr>
            <p:ph type="body" sz="quarter" idx="29"/>
          </p:nvPr>
        </p:nvSpPr>
        <p:spPr/>
        <p:txBody>
          <a:bodyPr/>
          <a:lstStyle/>
          <a:p>
            <a:r>
              <a:rPr lang="de-DE" b="1" dirty="0" err="1">
                <a:solidFill>
                  <a:schemeClr val="accent1"/>
                </a:solidFill>
              </a:rPr>
              <a:t>What</a:t>
            </a:r>
            <a:r>
              <a:rPr lang="de-DE" b="1" dirty="0">
                <a:solidFill>
                  <a:schemeClr val="accent1"/>
                </a:solidFill>
              </a:rPr>
              <a:t> </a:t>
            </a:r>
            <a:r>
              <a:rPr lang="de-DE" b="1" dirty="0" err="1">
                <a:solidFill>
                  <a:schemeClr val="accent1"/>
                </a:solidFill>
              </a:rPr>
              <a:t>are</a:t>
            </a:r>
            <a:r>
              <a:rPr lang="de-DE" b="1" dirty="0">
                <a:solidFill>
                  <a:schemeClr val="accent1"/>
                </a:solidFill>
              </a:rPr>
              <a:t> </a:t>
            </a:r>
            <a:r>
              <a:rPr lang="de-DE" b="1" dirty="0" err="1">
                <a:solidFill>
                  <a:schemeClr val="accent1"/>
                </a:solidFill>
              </a:rPr>
              <a:t>the</a:t>
            </a:r>
            <a:r>
              <a:rPr lang="de-DE" b="1" dirty="0">
                <a:solidFill>
                  <a:schemeClr val="accent1"/>
                </a:solidFill>
              </a:rPr>
              <a:t> </a:t>
            </a:r>
            <a:r>
              <a:rPr lang="de-DE" b="1" dirty="0" err="1">
                <a:solidFill>
                  <a:schemeClr val="accent1"/>
                </a:solidFill>
              </a:rPr>
              <a:t>recommendations</a:t>
            </a:r>
            <a:r>
              <a:rPr lang="de-DE" b="1" dirty="0">
                <a:solidFill>
                  <a:schemeClr val="accent1"/>
                </a:solidFill>
              </a:rPr>
              <a:t> </a:t>
            </a:r>
            <a:r>
              <a:rPr lang="de-DE" b="1" dirty="0" err="1">
                <a:solidFill>
                  <a:schemeClr val="accent1"/>
                </a:solidFill>
              </a:rPr>
              <a:t>now</a:t>
            </a:r>
            <a:r>
              <a:rPr lang="de-DE" b="1" dirty="0">
                <a:solidFill>
                  <a:schemeClr val="accent1"/>
                </a:solidFill>
              </a:rPr>
              <a:t>?</a:t>
            </a:r>
          </a:p>
          <a:p>
            <a:pPr lvl="1"/>
            <a:r>
              <a:rPr lang="de-DE" dirty="0"/>
              <a:t>Logical </a:t>
            </a:r>
            <a:r>
              <a:rPr lang="de-DE" dirty="0" err="1"/>
              <a:t>extension</a:t>
            </a:r>
            <a:r>
              <a:rPr lang="de-DE" dirty="0"/>
              <a:t> of </a:t>
            </a:r>
            <a:r>
              <a:rPr lang="de-DE" dirty="0" err="1"/>
              <a:t>the</a:t>
            </a:r>
            <a:r>
              <a:rPr lang="de-DE" dirty="0"/>
              <a:t> </a:t>
            </a:r>
            <a:r>
              <a:rPr lang="de-DE" dirty="0" err="1"/>
              <a:t>study</a:t>
            </a:r>
            <a:r>
              <a:rPr lang="de-DE" dirty="0"/>
              <a:t>: </a:t>
            </a:r>
            <a:r>
              <a:rPr lang="de-DE" dirty="0" err="1"/>
              <a:t>What</a:t>
            </a:r>
            <a:r>
              <a:rPr lang="de-DE" dirty="0"/>
              <a:t> </a:t>
            </a:r>
            <a:r>
              <a:rPr lang="de-DE" dirty="0" err="1"/>
              <a:t>comes</a:t>
            </a:r>
            <a:r>
              <a:rPr lang="de-DE" dirty="0"/>
              <a:t> </a:t>
            </a:r>
            <a:r>
              <a:rPr lang="de-DE" dirty="0" err="1"/>
              <a:t>next</a:t>
            </a:r>
            <a:r>
              <a:rPr lang="de-DE" dirty="0"/>
              <a:t>?</a:t>
            </a:r>
          </a:p>
          <a:p>
            <a:pPr lvl="1"/>
            <a:r>
              <a:rPr lang="de-DE" dirty="0"/>
              <a:t>Replication of </a:t>
            </a:r>
            <a:r>
              <a:rPr lang="de-DE" dirty="0" err="1"/>
              <a:t>the</a:t>
            </a:r>
            <a:r>
              <a:rPr lang="de-DE" dirty="0"/>
              <a:t> </a:t>
            </a:r>
            <a:r>
              <a:rPr lang="de-DE" dirty="0" err="1"/>
              <a:t>study</a:t>
            </a:r>
            <a:r>
              <a:rPr lang="de-DE" dirty="0"/>
              <a:t>: Different </a:t>
            </a:r>
            <a:r>
              <a:rPr lang="de-DE" dirty="0" err="1"/>
              <a:t>setting</a:t>
            </a:r>
            <a:r>
              <a:rPr lang="de-DE" dirty="0"/>
              <a:t>? </a:t>
            </a:r>
          </a:p>
          <a:p>
            <a:pPr lvl="1"/>
            <a:r>
              <a:rPr lang="de-DE" dirty="0" err="1"/>
              <a:t>Correction</a:t>
            </a:r>
            <a:r>
              <a:rPr lang="de-DE" dirty="0"/>
              <a:t> of </a:t>
            </a:r>
            <a:r>
              <a:rPr lang="de-DE" dirty="0" err="1"/>
              <a:t>limitations</a:t>
            </a:r>
            <a:r>
              <a:rPr lang="de-DE" dirty="0"/>
              <a:t>: Sample, </a:t>
            </a:r>
            <a:r>
              <a:rPr lang="de-DE" dirty="0" err="1"/>
              <a:t>apparatus</a:t>
            </a:r>
            <a:r>
              <a:rPr lang="de-DE" dirty="0"/>
              <a:t>, variable </a:t>
            </a:r>
            <a:r>
              <a:rPr lang="de-DE" dirty="0" err="1"/>
              <a:t>control</a:t>
            </a:r>
            <a:r>
              <a:rPr lang="de-DE" dirty="0"/>
              <a:t>, </a:t>
            </a:r>
            <a:r>
              <a:rPr lang="de-DE" dirty="0" err="1"/>
              <a:t>method</a:t>
            </a:r>
            <a:r>
              <a:rPr lang="de-DE" dirty="0"/>
              <a:t> </a:t>
            </a:r>
          </a:p>
          <a:p>
            <a:r>
              <a:rPr lang="de-DE" b="1" dirty="0" err="1">
                <a:solidFill>
                  <a:schemeClr val="accent1"/>
                </a:solidFill>
              </a:rPr>
              <a:t>It</a:t>
            </a:r>
            <a:r>
              <a:rPr lang="de-DE" b="1" dirty="0">
                <a:solidFill>
                  <a:schemeClr val="accent1"/>
                </a:solidFill>
              </a:rPr>
              <a:t> </a:t>
            </a:r>
            <a:r>
              <a:rPr lang="de-DE" b="1" dirty="0" err="1">
                <a:solidFill>
                  <a:schemeClr val="accent1"/>
                </a:solidFill>
              </a:rPr>
              <a:t>is</a:t>
            </a:r>
            <a:r>
              <a:rPr lang="de-DE" b="1" dirty="0">
                <a:solidFill>
                  <a:schemeClr val="accent1"/>
                </a:solidFill>
              </a:rPr>
              <a:t> a </a:t>
            </a:r>
            <a:r>
              <a:rPr lang="de-DE" b="1" dirty="0" err="1">
                <a:solidFill>
                  <a:schemeClr val="accent1"/>
                </a:solidFill>
              </a:rPr>
              <a:t>great</a:t>
            </a:r>
            <a:r>
              <a:rPr lang="de-DE" b="1" dirty="0">
                <a:solidFill>
                  <a:schemeClr val="accent1"/>
                </a:solidFill>
              </a:rPr>
              <a:t> </a:t>
            </a:r>
            <a:r>
              <a:rPr lang="de-DE" b="1" dirty="0" err="1">
                <a:solidFill>
                  <a:schemeClr val="accent1"/>
                </a:solidFill>
              </a:rPr>
              <a:t>motiviation</a:t>
            </a:r>
            <a:r>
              <a:rPr lang="de-DE" b="1" dirty="0">
                <a:solidFill>
                  <a:schemeClr val="accent1"/>
                </a:solidFill>
              </a:rPr>
              <a:t> </a:t>
            </a:r>
            <a:r>
              <a:rPr lang="de-DE" b="1" dirty="0" err="1">
                <a:solidFill>
                  <a:schemeClr val="accent1"/>
                </a:solidFill>
              </a:rPr>
              <a:t>for</a:t>
            </a:r>
            <a:r>
              <a:rPr lang="de-DE" b="1" dirty="0">
                <a:solidFill>
                  <a:schemeClr val="accent1"/>
                </a:solidFill>
              </a:rPr>
              <a:t> </a:t>
            </a:r>
            <a:r>
              <a:rPr lang="de-DE" b="1" dirty="0" err="1">
                <a:solidFill>
                  <a:schemeClr val="accent1"/>
                </a:solidFill>
              </a:rPr>
              <a:t>you</a:t>
            </a:r>
            <a:r>
              <a:rPr lang="de-DE" b="1" dirty="0">
                <a:solidFill>
                  <a:schemeClr val="accent1"/>
                </a:solidFill>
              </a:rPr>
              <a:t>, </a:t>
            </a:r>
            <a:r>
              <a:rPr lang="de-DE" b="1" dirty="0" err="1">
                <a:solidFill>
                  <a:schemeClr val="accent1"/>
                </a:solidFill>
              </a:rPr>
              <a:t>when</a:t>
            </a:r>
            <a:r>
              <a:rPr lang="de-DE" b="1" dirty="0">
                <a:solidFill>
                  <a:schemeClr val="accent1"/>
                </a:solidFill>
              </a:rPr>
              <a:t> </a:t>
            </a:r>
            <a:r>
              <a:rPr lang="de-DE" b="1" dirty="0" err="1">
                <a:solidFill>
                  <a:schemeClr val="accent1"/>
                </a:solidFill>
              </a:rPr>
              <a:t>someone</a:t>
            </a:r>
            <a:r>
              <a:rPr lang="de-DE" b="1" dirty="0">
                <a:solidFill>
                  <a:schemeClr val="accent1"/>
                </a:solidFill>
              </a:rPr>
              <a:t> </a:t>
            </a:r>
            <a:r>
              <a:rPr lang="de-DE" b="1" dirty="0" err="1">
                <a:solidFill>
                  <a:schemeClr val="accent1"/>
                </a:solidFill>
              </a:rPr>
              <a:t>recommends</a:t>
            </a:r>
            <a:r>
              <a:rPr lang="de-DE" b="1" dirty="0">
                <a:solidFill>
                  <a:schemeClr val="accent1"/>
                </a:solidFill>
              </a:rPr>
              <a:t> </a:t>
            </a:r>
            <a:r>
              <a:rPr lang="de-DE" b="1" dirty="0" err="1">
                <a:solidFill>
                  <a:schemeClr val="accent1"/>
                </a:solidFill>
              </a:rPr>
              <a:t>to</a:t>
            </a:r>
            <a:r>
              <a:rPr lang="de-DE" b="1" dirty="0">
                <a:solidFill>
                  <a:schemeClr val="accent1"/>
                </a:solidFill>
              </a:rPr>
              <a:t> do </a:t>
            </a:r>
            <a:r>
              <a:rPr lang="de-DE" b="1" dirty="0" err="1">
                <a:solidFill>
                  <a:schemeClr val="accent1"/>
                </a:solidFill>
              </a:rPr>
              <a:t>your</a:t>
            </a:r>
            <a:r>
              <a:rPr lang="de-DE" b="1" dirty="0">
                <a:solidFill>
                  <a:schemeClr val="accent1"/>
                </a:solidFill>
              </a:rPr>
              <a:t> </a:t>
            </a:r>
            <a:r>
              <a:rPr lang="de-DE" b="1" dirty="0" err="1">
                <a:solidFill>
                  <a:schemeClr val="accent1"/>
                </a:solidFill>
              </a:rPr>
              <a:t>study</a:t>
            </a:r>
            <a:r>
              <a:rPr lang="de-DE" b="1" dirty="0">
                <a:solidFill>
                  <a:schemeClr val="accent1"/>
                </a:solidFill>
              </a:rPr>
              <a:t>	</a:t>
            </a:r>
          </a:p>
          <a:p>
            <a:pPr lvl="1"/>
            <a:r>
              <a:rPr lang="de-DE" dirty="0"/>
              <a:t>Happens </a:t>
            </a:r>
            <a:r>
              <a:rPr lang="de-DE" dirty="0" err="1"/>
              <a:t>sometimes</a:t>
            </a:r>
            <a:endParaRPr lang="de-DE" dirty="0"/>
          </a:p>
          <a:p>
            <a:pPr lvl="1"/>
            <a:r>
              <a:rPr lang="de-DE" dirty="0" err="1"/>
              <a:t>That</a:t>
            </a:r>
            <a:r>
              <a:rPr lang="de-DE" dirty="0"/>
              <a:t> </a:t>
            </a:r>
            <a:r>
              <a:rPr lang="de-DE" dirty="0" err="1"/>
              <a:t>is</a:t>
            </a:r>
            <a:r>
              <a:rPr lang="de-DE" dirty="0"/>
              <a:t> a </a:t>
            </a:r>
            <a:r>
              <a:rPr lang="de-DE" dirty="0" err="1"/>
              <a:t>great</a:t>
            </a:r>
            <a:r>
              <a:rPr lang="de-DE" dirty="0"/>
              <a:t> </a:t>
            </a:r>
            <a:r>
              <a:rPr lang="de-DE" dirty="0" err="1"/>
              <a:t>template</a:t>
            </a:r>
            <a:endParaRPr lang="de-DE" dirty="0"/>
          </a:p>
          <a:p>
            <a:pPr lvl="1"/>
            <a:endParaRPr lang="de-DE" dirty="0"/>
          </a:p>
          <a:p>
            <a:pPr lvl="1"/>
            <a:endParaRPr lang="de-DE" dirty="0"/>
          </a:p>
          <a:p>
            <a:endParaRPr lang="de-DE" dirty="0"/>
          </a:p>
        </p:txBody>
      </p:sp>
    </p:spTree>
    <p:extLst>
      <p:ext uri="{BB962C8B-B14F-4D97-AF65-F5344CB8AC3E}">
        <p14:creationId xmlns:p14="http://schemas.microsoft.com/office/powerpoint/2010/main" val="259300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DA3F06A8-CE0F-036A-959C-BEAC9FE2F1D2}"/>
              </a:ext>
            </a:extLst>
          </p:cNvPr>
          <p:cNvSpPr>
            <a:spLocks noGrp="1"/>
          </p:cNvSpPr>
          <p:nvPr>
            <p:ph type="body" idx="1"/>
          </p:nvPr>
        </p:nvSpPr>
        <p:spPr>
          <a:xfrm>
            <a:off x="695325" y="4089747"/>
            <a:ext cx="10801349" cy="2039591"/>
          </a:xfrm>
        </p:spPr>
        <p:txBody>
          <a:bodyPr>
            <a:normAutofit lnSpcReduction="10000"/>
          </a:bodyPr>
          <a:lstStyle/>
          <a:p>
            <a:r>
              <a:rPr lang="de-DE" sz="1800" dirty="0"/>
              <a:t>1. Go to </a:t>
            </a:r>
            <a:r>
              <a:rPr lang="de-DE" sz="1800" dirty="0">
                <a:hlinkClick r:id="rId2"/>
              </a:rPr>
              <a:t>https://scholar.google.com</a:t>
            </a:r>
            <a:r>
              <a:rPr lang="de-DE" sz="1800" dirty="0"/>
              <a:t> …</a:t>
            </a:r>
          </a:p>
          <a:p>
            <a:r>
              <a:rPr lang="de-DE" sz="1800" dirty="0"/>
              <a:t>2. Enter </a:t>
            </a:r>
            <a:r>
              <a:rPr lang="de-DE" sz="1800" dirty="0" err="1"/>
              <a:t>the</a:t>
            </a:r>
            <a:r>
              <a:rPr lang="de-DE" sz="1800" dirty="0"/>
              <a:t> </a:t>
            </a:r>
            <a:r>
              <a:rPr lang="de-DE" sz="1800" dirty="0" err="1"/>
              <a:t>related</a:t>
            </a:r>
            <a:r>
              <a:rPr lang="de-DE" sz="1800" dirty="0"/>
              <a:t> </a:t>
            </a:r>
            <a:r>
              <a:rPr lang="de-DE" sz="1800" dirty="0" err="1"/>
              <a:t>keywords</a:t>
            </a:r>
            <a:r>
              <a:rPr lang="de-DE" sz="1800" dirty="0"/>
              <a:t> </a:t>
            </a:r>
          </a:p>
          <a:p>
            <a:r>
              <a:rPr lang="de-DE" sz="1800" dirty="0"/>
              <a:t>3. Click on a </a:t>
            </a:r>
            <a:r>
              <a:rPr lang="de-DE" sz="1800" dirty="0" err="1"/>
              <a:t>result</a:t>
            </a:r>
            <a:r>
              <a:rPr lang="de-DE" sz="1800" dirty="0"/>
              <a:t> that </a:t>
            </a:r>
            <a:r>
              <a:rPr lang="de-DE" sz="1800" dirty="0" err="1"/>
              <a:t>seems</a:t>
            </a:r>
            <a:r>
              <a:rPr lang="de-DE" sz="1800" dirty="0"/>
              <a:t> to </a:t>
            </a:r>
            <a:r>
              <a:rPr lang="de-DE" sz="1800" dirty="0" err="1"/>
              <a:t>be</a:t>
            </a:r>
            <a:r>
              <a:rPr lang="de-DE" sz="1800" dirty="0"/>
              <a:t> relevant…</a:t>
            </a:r>
          </a:p>
          <a:p>
            <a:r>
              <a:rPr lang="de-DE" sz="1800" dirty="0"/>
              <a:t>4. Try to open </a:t>
            </a:r>
            <a:r>
              <a:rPr lang="de-DE" sz="1800" dirty="0" err="1"/>
              <a:t>the</a:t>
            </a:r>
            <a:r>
              <a:rPr lang="de-DE" sz="1800" dirty="0"/>
              <a:t> </a:t>
            </a:r>
            <a:r>
              <a:rPr lang="de-DE" sz="1800" dirty="0" err="1"/>
              <a:t>paper</a:t>
            </a:r>
            <a:r>
              <a:rPr lang="de-DE" sz="1800" dirty="0"/>
              <a:t> (</a:t>
            </a:r>
            <a:r>
              <a:rPr lang="de-DE" sz="1800" dirty="0" err="1"/>
              <a:t>if</a:t>
            </a:r>
            <a:r>
              <a:rPr lang="de-DE" sz="1800" dirty="0"/>
              <a:t> not possible open </a:t>
            </a:r>
            <a:r>
              <a:rPr lang="de-DE" sz="1800" dirty="0" err="1"/>
              <a:t>the</a:t>
            </a:r>
            <a:r>
              <a:rPr lang="de-DE" sz="1800" dirty="0"/>
              <a:t> </a:t>
            </a:r>
            <a:r>
              <a:rPr lang="de-DE" sz="1800" dirty="0" err="1"/>
              <a:t>next</a:t>
            </a:r>
            <a:r>
              <a:rPr lang="de-DE" sz="1800" dirty="0"/>
              <a:t> </a:t>
            </a:r>
            <a:r>
              <a:rPr lang="de-DE" sz="1800" dirty="0" err="1"/>
              <a:t>one</a:t>
            </a:r>
            <a:r>
              <a:rPr lang="de-DE" sz="1800" dirty="0"/>
              <a:t>)…</a:t>
            </a:r>
          </a:p>
          <a:p>
            <a:r>
              <a:rPr lang="de-DE" sz="1800" dirty="0"/>
              <a:t>5. Find and </a:t>
            </a:r>
            <a:r>
              <a:rPr lang="de-DE" sz="1800" dirty="0" err="1"/>
              <a:t>describe</a:t>
            </a:r>
            <a:r>
              <a:rPr lang="de-DE" sz="1800" dirty="0"/>
              <a:t> </a:t>
            </a:r>
            <a:r>
              <a:rPr lang="de-DE" sz="1800" dirty="0" err="1"/>
              <a:t>the</a:t>
            </a:r>
            <a:r>
              <a:rPr lang="de-DE" sz="1800" dirty="0"/>
              <a:t> </a:t>
            </a:r>
            <a:r>
              <a:rPr lang="de-DE" sz="1800" dirty="0" err="1"/>
              <a:t>technique</a:t>
            </a:r>
            <a:r>
              <a:rPr lang="de-DE" sz="1800" dirty="0"/>
              <a:t>…</a:t>
            </a:r>
          </a:p>
          <a:p>
            <a:r>
              <a:rPr lang="de-DE" sz="1800" b="1" dirty="0" err="1">
                <a:solidFill>
                  <a:schemeClr val="accent1"/>
                </a:solidFill>
              </a:rPr>
              <a:t>You</a:t>
            </a:r>
            <a:r>
              <a:rPr lang="de-DE" sz="1800" b="1" dirty="0">
                <a:solidFill>
                  <a:schemeClr val="accent1"/>
                </a:solidFill>
              </a:rPr>
              <a:t> </a:t>
            </a:r>
            <a:r>
              <a:rPr lang="de-DE" sz="1800" b="1" dirty="0" err="1">
                <a:solidFill>
                  <a:schemeClr val="accent1"/>
                </a:solidFill>
              </a:rPr>
              <a:t>have</a:t>
            </a:r>
            <a:r>
              <a:rPr lang="de-DE" sz="1800" b="1" dirty="0">
                <a:solidFill>
                  <a:schemeClr val="accent1"/>
                </a:solidFill>
              </a:rPr>
              <a:t> 5 </a:t>
            </a:r>
            <a:r>
              <a:rPr lang="de-DE" sz="1800" b="1" dirty="0" err="1">
                <a:solidFill>
                  <a:schemeClr val="accent1"/>
                </a:solidFill>
              </a:rPr>
              <a:t>minutes</a:t>
            </a:r>
            <a:r>
              <a:rPr lang="de-DE" sz="1800" b="1" dirty="0">
                <a:solidFill>
                  <a:schemeClr val="accent1"/>
                </a:solidFill>
              </a:rPr>
              <a:t>…</a:t>
            </a:r>
          </a:p>
        </p:txBody>
      </p:sp>
      <p:sp>
        <p:nvSpPr>
          <p:cNvPr id="11" name="Titel 10">
            <a:extLst>
              <a:ext uri="{FF2B5EF4-FFF2-40B4-BE49-F238E27FC236}">
                <a16:creationId xmlns:a16="http://schemas.microsoft.com/office/drawing/2014/main" id="{43E6C7A9-9CB5-FC6A-48C2-FC1DA771B9F9}"/>
              </a:ext>
            </a:extLst>
          </p:cNvPr>
          <p:cNvSpPr>
            <a:spLocks noGrp="1"/>
          </p:cNvSpPr>
          <p:nvPr>
            <p:ph type="title"/>
          </p:nvPr>
        </p:nvSpPr>
        <p:spPr/>
        <p:txBody>
          <a:bodyPr>
            <a:normAutofit/>
          </a:bodyPr>
          <a:lstStyle/>
          <a:p>
            <a:pPr>
              <a:tabLst>
                <a:tab pos="90488" algn="l"/>
              </a:tabLst>
            </a:pPr>
            <a:r>
              <a:rPr lang="de-DE" sz="3200" dirty="0" err="1"/>
              <a:t>Exercise</a:t>
            </a:r>
            <a:r>
              <a:rPr lang="de-DE" sz="3200" dirty="0"/>
              <a:t>: Find and </a:t>
            </a:r>
            <a:r>
              <a:rPr lang="de-DE" sz="3200" dirty="0" err="1"/>
              <a:t>describe</a:t>
            </a:r>
            <a:r>
              <a:rPr lang="de-DE" sz="3200" dirty="0"/>
              <a:t> </a:t>
            </a:r>
            <a:br>
              <a:rPr lang="de-DE" sz="3200" dirty="0"/>
            </a:br>
            <a:r>
              <a:rPr lang="de-DE" sz="3200" dirty="0">
                <a:solidFill>
                  <a:schemeClr val="accent1"/>
                </a:solidFill>
              </a:rPr>
              <a:t>a </a:t>
            </a:r>
            <a:r>
              <a:rPr lang="de-DE" sz="3200" dirty="0" err="1">
                <a:solidFill>
                  <a:schemeClr val="accent1"/>
                </a:solidFill>
              </a:rPr>
              <a:t>paper</a:t>
            </a:r>
            <a:r>
              <a:rPr lang="de-DE" sz="3200" dirty="0">
                <a:solidFill>
                  <a:schemeClr val="accent1"/>
                </a:solidFill>
              </a:rPr>
              <a:t> that </a:t>
            </a:r>
            <a:r>
              <a:rPr lang="de-DE" sz="3200" dirty="0" err="1">
                <a:solidFill>
                  <a:schemeClr val="accent1"/>
                </a:solidFill>
              </a:rPr>
              <a:t>is</a:t>
            </a:r>
            <a:r>
              <a:rPr lang="de-DE" sz="3200" dirty="0">
                <a:solidFill>
                  <a:schemeClr val="accent1"/>
                </a:solidFill>
              </a:rPr>
              <a:t> </a:t>
            </a:r>
            <a:r>
              <a:rPr lang="de-DE" sz="3200" dirty="0" err="1">
                <a:solidFill>
                  <a:schemeClr val="accent1"/>
                </a:solidFill>
              </a:rPr>
              <a:t>related</a:t>
            </a:r>
            <a:r>
              <a:rPr lang="de-DE" sz="3200" dirty="0">
                <a:solidFill>
                  <a:schemeClr val="accent1"/>
                </a:solidFill>
              </a:rPr>
              <a:t> to </a:t>
            </a:r>
            <a:r>
              <a:rPr lang="de-DE" sz="3200" dirty="0" err="1">
                <a:solidFill>
                  <a:schemeClr val="accent1"/>
                </a:solidFill>
              </a:rPr>
              <a:t>your</a:t>
            </a:r>
            <a:r>
              <a:rPr lang="de-DE" sz="3200" dirty="0">
                <a:solidFill>
                  <a:schemeClr val="accent1"/>
                </a:solidFill>
              </a:rPr>
              <a:t> </a:t>
            </a:r>
            <a:r>
              <a:rPr lang="de-DE" sz="3200" dirty="0" err="1">
                <a:solidFill>
                  <a:schemeClr val="accent1"/>
                </a:solidFill>
              </a:rPr>
              <a:t>research</a:t>
            </a:r>
            <a:r>
              <a:rPr lang="de-DE" sz="3200" dirty="0">
                <a:solidFill>
                  <a:schemeClr val="accent1"/>
                </a:solidFill>
              </a:rPr>
              <a:t> </a:t>
            </a:r>
            <a:r>
              <a:rPr lang="de-DE" sz="3200" dirty="0" err="1">
                <a:solidFill>
                  <a:schemeClr val="accent1"/>
                </a:solidFill>
              </a:rPr>
              <a:t>question</a:t>
            </a:r>
            <a:endParaRPr lang="de-DE" sz="3200" dirty="0">
              <a:solidFill>
                <a:schemeClr val="accent1"/>
              </a:solidFill>
            </a:endParaRPr>
          </a:p>
        </p:txBody>
      </p:sp>
      <p:sp>
        <p:nvSpPr>
          <p:cNvPr id="3" name="Fußzeilenplatzhalter 2">
            <a:extLst>
              <a:ext uri="{FF2B5EF4-FFF2-40B4-BE49-F238E27FC236}">
                <a16:creationId xmlns:a16="http://schemas.microsoft.com/office/drawing/2014/main" id="{7A31B46A-FA36-FC62-2007-D27BF2FBCA3E}"/>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73BA74C-4DA1-7FB8-6578-30DCDB12CECC}"/>
              </a:ext>
            </a:extLst>
          </p:cNvPr>
          <p:cNvSpPr>
            <a:spLocks noGrp="1"/>
          </p:cNvSpPr>
          <p:nvPr>
            <p:ph type="sldNum" sz="quarter" idx="24"/>
          </p:nvPr>
        </p:nvSpPr>
        <p:spPr/>
        <p:txBody>
          <a:bodyPr/>
          <a:lstStyle/>
          <a:p>
            <a:fld id="{BA24374A-C3A8-471A-8837-3FC31668ABE5}" type="slidenum">
              <a:rPr lang="de-DE" smtClean="0"/>
              <a:pPr/>
              <a:t>43</a:t>
            </a:fld>
            <a:endParaRPr lang="de-DE" dirty="0"/>
          </a:p>
        </p:txBody>
      </p:sp>
      <p:sp>
        <p:nvSpPr>
          <p:cNvPr id="15" name="Textplatzhalter 14">
            <a:extLst>
              <a:ext uri="{FF2B5EF4-FFF2-40B4-BE49-F238E27FC236}">
                <a16:creationId xmlns:a16="http://schemas.microsoft.com/office/drawing/2014/main" id="{3AA9F69C-2E7A-2100-5214-E07379BA2F34}"/>
              </a:ext>
            </a:extLst>
          </p:cNvPr>
          <p:cNvSpPr>
            <a:spLocks noGrp="1"/>
          </p:cNvSpPr>
          <p:nvPr>
            <p:ph type="body" sz="quarter" idx="21"/>
          </p:nvPr>
        </p:nvSpPr>
        <p:spPr/>
        <p:txBody>
          <a:bodyPr/>
          <a:lstStyle/>
          <a:p>
            <a:r>
              <a:rPr lang="en-US" sz="1400" dirty="0"/>
              <a:t>How to Read a Paper</a:t>
            </a:r>
            <a:endParaRPr lang="de-DE" dirty="0"/>
          </a:p>
        </p:txBody>
      </p:sp>
      <p:pic>
        <p:nvPicPr>
          <p:cNvPr id="17" name="Grafik 16">
            <a:extLst>
              <a:ext uri="{FF2B5EF4-FFF2-40B4-BE49-F238E27FC236}">
                <a16:creationId xmlns:a16="http://schemas.microsoft.com/office/drawing/2014/main" id="{B4B26881-51EB-B32D-D769-D04193F6C80C}"/>
              </a:ext>
            </a:extLst>
          </p:cNvPr>
          <p:cNvPicPr>
            <a:picLocks noChangeAspect="1"/>
          </p:cNvPicPr>
          <p:nvPr/>
        </p:nvPicPr>
        <p:blipFill>
          <a:blip r:embed="rId3"/>
          <a:stretch>
            <a:fillRect/>
          </a:stretch>
        </p:blipFill>
        <p:spPr>
          <a:xfrm>
            <a:off x="3063240" y="588264"/>
            <a:ext cx="6065520" cy="1883614"/>
          </a:xfrm>
          <a:prstGeom prst="rect">
            <a:avLst/>
          </a:prstGeom>
        </p:spPr>
      </p:pic>
      <p:sp>
        <p:nvSpPr>
          <p:cNvPr id="2" name="Rechteck 1">
            <a:extLst>
              <a:ext uri="{FF2B5EF4-FFF2-40B4-BE49-F238E27FC236}">
                <a16:creationId xmlns:a16="http://schemas.microsoft.com/office/drawing/2014/main" id="{998039C5-1341-95EA-575B-77B65E19CDE4}"/>
              </a:ext>
            </a:extLst>
          </p:cNvPr>
          <p:cNvSpPr/>
          <p:nvPr/>
        </p:nvSpPr>
        <p:spPr>
          <a:xfrm>
            <a:off x="10676679" y="4592715"/>
            <a:ext cx="223940" cy="231806"/>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B43AE2B9-4233-2229-548B-8B7A80E25EA7}"/>
              </a:ext>
            </a:extLst>
          </p:cNvPr>
          <p:cNvSpPr/>
          <p:nvPr/>
        </p:nvSpPr>
        <p:spPr>
          <a:xfrm>
            <a:off x="10251760" y="4713713"/>
            <a:ext cx="1073780" cy="1073778"/>
          </a:xfrm>
          <a:prstGeom prst="ellipse">
            <a:avLst/>
          </a:prstGeom>
          <a:solidFill>
            <a:schemeClr val="accent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2BCD06D8-1BF6-4A58-E41F-A9EBEA1962BB}"/>
              </a:ext>
            </a:extLst>
          </p:cNvPr>
          <p:cNvSpPr/>
          <p:nvPr/>
        </p:nvSpPr>
        <p:spPr>
          <a:xfrm>
            <a:off x="10251760" y="4713713"/>
            <a:ext cx="1073780" cy="1073778"/>
          </a:xfrm>
          <a:prstGeom prst="ellipse">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29E6BA6-BA4A-5A82-2855-657E5EAB4E6C}"/>
              </a:ext>
            </a:extLst>
          </p:cNvPr>
          <p:cNvSpPr/>
          <p:nvPr/>
        </p:nvSpPr>
        <p:spPr>
          <a:xfrm>
            <a:off x="10606939" y="4424040"/>
            <a:ext cx="363420" cy="170632"/>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8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B604226-A8A4-1EEC-4F28-737109C1EA70}"/>
              </a:ext>
            </a:extLst>
          </p:cNvPr>
          <p:cNvSpPr>
            <a:spLocks noGrp="1"/>
          </p:cNvSpPr>
          <p:nvPr>
            <p:ph type="title"/>
          </p:nvPr>
        </p:nvSpPr>
        <p:spPr/>
        <p:txBody>
          <a:bodyPr/>
          <a:lstStyle/>
          <a:p>
            <a:r>
              <a:rPr lang="de-DE" dirty="0"/>
              <a:t>Questions</a:t>
            </a:r>
          </a:p>
        </p:txBody>
      </p:sp>
      <p:sp>
        <p:nvSpPr>
          <p:cNvPr id="4" name="Fußzeilenplatzhalter 3">
            <a:extLst>
              <a:ext uri="{FF2B5EF4-FFF2-40B4-BE49-F238E27FC236}">
                <a16:creationId xmlns:a16="http://schemas.microsoft.com/office/drawing/2014/main" id="{5155F424-0FB2-6430-88C5-484B3E4C3EF5}"/>
              </a:ext>
            </a:extLst>
          </p:cNvPr>
          <p:cNvSpPr>
            <a:spLocks noGrp="1"/>
          </p:cNvSpPr>
          <p:nvPr>
            <p:ph type="ftr" sz="quarter" idx="27"/>
          </p:nvPr>
        </p:nvSpPr>
        <p:spPr/>
        <p:txBody>
          <a:bodyPr/>
          <a:lstStyle/>
          <a:p>
            <a:r>
              <a:rPr lang="de-DE"/>
              <a:t>Prof. Dr. Valentin Schwind</a:t>
            </a:r>
            <a:endParaRPr lang="de-DE" dirty="0"/>
          </a:p>
        </p:txBody>
      </p:sp>
      <p:sp>
        <p:nvSpPr>
          <p:cNvPr id="5" name="Foliennummernplatzhalter 4">
            <a:extLst>
              <a:ext uri="{FF2B5EF4-FFF2-40B4-BE49-F238E27FC236}">
                <a16:creationId xmlns:a16="http://schemas.microsoft.com/office/drawing/2014/main" id="{B244FD98-717F-9316-3C8D-B266AEF9FFB8}"/>
              </a:ext>
            </a:extLst>
          </p:cNvPr>
          <p:cNvSpPr>
            <a:spLocks noGrp="1"/>
          </p:cNvSpPr>
          <p:nvPr>
            <p:ph type="sldNum" sz="quarter" idx="28"/>
          </p:nvPr>
        </p:nvSpPr>
        <p:spPr/>
        <p:txBody>
          <a:bodyPr/>
          <a:lstStyle/>
          <a:p>
            <a:fld id="{BA24374A-C3A8-471A-8837-3FC31668ABE5}" type="slidenum">
              <a:rPr lang="de-DE" smtClean="0"/>
              <a:pPr/>
              <a:t>44</a:t>
            </a:fld>
            <a:endParaRPr lang="de-DE" dirty="0"/>
          </a:p>
        </p:txBody>
      </p:sp>
      <p:sp>
        <p:nvSpPr>
          <p:cNvPr id="17" name="Textplatzhalter 16">
            <a:extLst>
              <a:ext uri="{FF2B5EF4-FFF2-40B4-BE49-F238E27FC236}">
                <a16:creationId xmlns:a16="http://schemas.microsoft.com/office/drawing/2014/main" id="{A69FBF7B-5684-A50E-7A6D-EAD2B507900A}"/>
              </a:ext>
            </a:extLst>
          </p:cNvPr>
          <p:cNvSpPr>
            <a:spLocks noGrp="1"/>
          </p:cNvSpPr>
          <p:nvPr>
            <p:ph type="body" sz="quarter" idx="21"/>
          </p:nvPr>
        </p:nvSpPr>
        <p:spPr/>
        <p:txBody>
          <a:bodyPr/>
          <a:lstStyle/>
          <a:p>
            <a:r>
              <a:rPr lang="en-US" sz="1400"/>
              <a:t>How to Read a Paper</a:t>
            </a:r>
            <a:endParaRPr lang="de-DE" dirty="0"/>
          </a:p>
        </p:txBody>
      </p:sp>
      <p:sp>
        <p:nvSpPr>
          <p:cNvPr id="14" name="Textplatzhalter 13">
            <a:extLst>
              <a:ext uri="{FF2B5EF4-FFF2-40B4-BE49-F238E27FC236}">
                <a16:creationId xmlns:a16="http://schemas.microsoft.com/office/drawing/2014/main" id="{837CFB04-E1CD-91BC-A01E-911B2D93D84D}"/>
              </a:ext>
            </a:extLst>
          </p:cNvPr>
          <p:cNvSpPr>
            <a:spLocks noGrp="1"/>
          </p:cNvSpPr>
          <p:nvPr>
            <p:ph type="body" sz="quarter" idx="29"/>
          </p:nvPr>
        </p:nvSpPr>
        <p:spPr/>
        <p:txBody>
          <a:bodyPr/>
          <a:lstStyle/>
          <a:p>
            <a:r>
              <a:rPr lang="de-DE" dirty="0" err="1"/>
              <a:t>What</a:t>
            </a:r>
            <a:r>
              <a:rPr lang="de-DE" dirty="0"/>
              <a:t> </a:t>
            </a:r>
            <a:r>
              <a:rPr lang="de-DE" dirty="0" err="1"/>
              <a:t>is</a:t>
            </a:r>
            <a:r>
              <a:rPr lang="de-DE" dirty="0"/>
              <a:t> </a:t>
            </a:r>
            <a:r>
              <a:rPr lang="de-DE" dirty="0" err="1"/>
              <a:t>the</a:t>
            </a:r>
            <a:r>
              <a:rPr lang="de-DE" dirty="0"/>
              <a:t> </a:t>
            </a:r>
            <a:r>
              <a:rPr lang="de-DE" dirty="0" err="1"/>
              <a:t>paper</a:t>
            </a:r>
            <a:r>
              <a:rPr lang="de-DE" dirty="0"/>
              <a:t> </a:t>
            </a:r>
            <a:r>
              <a:rPr lang="de-DE" dirty="0" err="1"/>
              <a:t>about</a:t>
            </a:r>
            <a:r>
              <a:rPr lang="de-DE" dirty="0"/>
              <a:t>? </a:t>
            </a:r>
          </a:p>
          <a:p>
            <a:r>
              <a:rPr lang="de-DE" dirty="0" err="1"/>
              <a:t>What</a:t>
            </a:r>
            <a:r>
              <a:rPr lang="de-DE" dirty="0"/>
              <a:t> </a:t>
            </a:r>
            <a:r>
              <a:rPr lang="de-DE" dirty="0" err="1"/>
              <a:t>did</a:t>
            </a:r>
            <a:r>
              <a:rPr lang="de-DE" dirty="0"/>
              <a:t> </a:t>
            </a:r>
            <a:r>
              <a:rPr lang="de-DE" dirty="0" err="1"/>
              <a:t>the</a:t>
            </a:r>
            <a:r>
              <a:rPr lang="de-DE" dirty="0"/>
              <a:t> </a:t>
            </a:r>
            <a:r>
              <a:rPr lang="de-DE" dirty="0" err="1"/>
              <a:t>authors</a:t>
            </a:r>
            <a:r>
              <a:rPr lang="de-DE" dirty="0"/>
              <a:t> do?</a:t>
            </a:r>
          </a:p>
          <a:p>
            <a:r>
              <a:rPr lang="de-DE" dirty="0" err="1"/>
              <a:t>Why</a:t>
            </a:r>
            <a:r>
              <a:rPr lang="de-DE" dirty="0"/>
              <a:t> </a:t>
            </a:r>
            <a:r>
              <a:rPr lang="de-DE" dirty="0" err="1"/>
              <a:t>did</a:t>
            </a:r>
            <a:r>
              <a:rPr lang="de-DE" dirty="0"/>
              <a:t> </a:t>
            </a:r>
            <a:r>
              <a:rPr lang="de-DE" dirty="0" err="1"/>
              <a:t>they</a:t>
            </a:r>
            <a:r>
              <a:rPr lang="de-DE" dirty="0"/>
              <a:t> do </a:t>
            </a:r>
            <a:r>
              <a:rPr lang="de-DE" dirty="0" err="1"/>
              <a:t>it</a:t>
            </a:r>
            <a:r>
              <a:rPr lang="de-DE" dirty="0"/>
              <a:t>?</a:t>
            </a:r>
          </a:p>
          <a:p>
            <a:r>
              <a:rPr lang="de-DE" dirty="0" err="1"/>
              <a:t>What</a:t>
            </a:r>
            <a:r>
              <a:rPr lang="de-DE" dirty="0"/>
              <a:t> </a:t>
            </a:r>
            <a:r>
              <a:rPr lang="de-DE" dirty="0" err="1"/>
              <a:t>are</a:t>
            </a:r>
            <a:r>
              <a:rPr lang="de-DE" dirty="0"/>
              <a:t> </a:t>
            </a:r>
            <a:r>
              <a:rPr lang="de-DE" dirty="0" err="1"/>
              <a:t>the</a:t>
            </a:r>
            <a:r>
              <a:rPr lang="de-DE" dirty="0"/>
              <a:t> </a:t>
            </a:r>
            <a:r>
              <a:rPr lang="de-DE" dirty="0" err="1"/>
              <a:t>independent</a:t>
            </a:r>
            <a:r>
              <a:rPr lang="de-DE" dirty="0"/>
              <a:t> variables?</a:t>
            </a:r>
          </a:p>
          <a:p>
            <a:r>
              <a:rPr lang="de-DE" dirty="0" err="1"/>
              <a:t>What</a:t>
            </a:r>
            <a:r>
              <a:rPr lang="de-DE" dirty="0"/>
              <a:t> </a:t>
            </a:r>
            <a:r>
              <a:rPr lang="de-DE" dirty="0" err="1"/>
              <a:t>are</a:t>
            </a:r>
            <a:r>
              <a:rPr lang="de-DE" dirty="0"/>
              <a:t> </a:t>
            </a:r>
            <a:r>
              <a:rPr lang="de-DE" dirty="0" err="1"/>
              <a:t>the</a:t>
            </a:r>
            <a:r>
              <a:rPr lang="de-DE" dirty="0"/>
              <a:t> </a:t>
            </a:r>
            <a:r>
              <a:rPr lang="de-DE" dirty="0" err="1"/>
              <a:t>dependent</a:t>
            </a:r>
            <a:r>
              <a:rPr lang="de-DE" dirty="0"/>
              <a:t> variables? </a:t>
            </a:r>
          </a:p>
          <a:p>
            <a:r>
              <a:rPr lang="de-DE" dirty="0" err="1"/>
              <a:t>What</a:t>
            </a:r>
            <a:r>
              <a:rPr lang="de-DE" dirty="0"/>
              <a:t> </a:t>
            </a:r>
            <a:r>
              <a:rPr lang="de-DE" dirty="0" err="1"/>
              <a:t>did</a:t>
            </a:r>
            <a:r>
              <a:rPr lang="de-DE" dirty="0"/>
              <a:t> </a:t>
            </a:r>
            <a:r>
              <a:rPr lang="de-DE" dirty="0" err="1"/>
              <a:t>they</a:t>
            </a:r>
            <a:r>
              <a:rPr lang="de-DE" dirty="0"/>
              <a:t> find out? </a:t>
            </a:r>
          </a:p>
          <a:p>
            <a:r>
              <a:rPr lang="de-DE" dirty="0" err="1"/>
              <a:t>What</a:t>
            </a:r>
            <a:r>
              <a:rPr lang="de-DE" dirty="0"/>
              <a:t> </a:t>
            </a:r>
            <a:r>
              <a:rPr lang="de-DE" dirty="0" err="1"/>
              <a:t>did</a:t>
            </a:r>
            <a:r>
              <a:rPr lang="de-DE" dirty="0"/>
              <a:t> </a:t>
            </a:r>
            <a:r>
              <a:rPr lang="de-DE" dirty="0" err="1"/>
              <a:t>you</a:t>
            </a:r>
            <a:r>
              <a:rPr lang="de-DE" dirty="0"/>
              <a:t> </a:t>
            </a:r>
            <a:r>
              <a:rPr lang="de-DE" dirty="0" err="1"/>
              <a:t>learn</a:t>
            </a:r>
            <a:r>
              <a:rPr lang="de-DE" dirty="0"/>
              <a:t>?</a:t>
            </a:r>
          </a:p>
          <a:p>
            <a:endParaRPr lang="de-DE" dirty="0"/>
          </a:p>
        </p:txBody>
      </p:sp>
    </p:spTree>
    <p:extLst>
      <p:ext uri="{BB962C8B-B14F-4D97-AF65-F5344CB8AC3E}">
        <p14:creationId xmlns:p14="http://schemas.microsoft.com/office/powerpoint/2010/main" val="2167504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AB0A2DA9-E733-AFEF-CABD-402C7C3A5900}"/>
              </a:ext>
            </a:extLst>
          </p:cNvPr>
          <p:cNvSpPr>
            <a:spLocks noGrp="1"/>
          </p:cNvSpPr>
          <p:nvPr>
            <p:ph type="body" idx="1"/>
          </p:nvPr>
        </p:nvSpPr>
        <p:spPr/>
        <p:txBody>
          <a:bodyPr>
            <a:normAutofit/>
          </a:bodyPr>
          <a:lstStyle/>
          <a:p>
            <a:r>
              <a:rPr lang="de-DE" sz="2400" dirty="0"/>
              <a:t>Demonstration</a:t>
            </a:r>
          </a:p>
          <a:p>
            <a:pPr>
              <a:tabLst>
                <a:tab pos="0" algn="l"/>
              </a:tabLst>
            </a:pPr>
            <a:r>
              <a:rPr lang="en-US" sz="1400" dirty="0"/>
              <a:t>Plugins: AI PDF</a:t>
            </a:r>
          </a:p>
          <a:p>
            <a:pPr>
              <a:tabLst>
                <a:tab pos="0" algn="l"/>
              </a:tabLst>
            </a:pPr>
            <a:r>
              <a:rPr lang="en-US" sz="1400" b="1" dirty="0">
                <a:solidFill>
                  <a:schemeClr val="accent1"/>
                </a:solidFill>
              </a:rPr>
              <a:t>Summarize the paper, the findings, and method. Write one paragraph. Be concise. Do not hallucinate. Do not invent facts.</a:t>
            </a:r>
            <a:endParaRPr lang="de-DE" sz="1400" dirty="0"/>
          </a:p>
        </p:txBody>
      </p:sp>
      <p:sp>
        <p:nvSpPr>
          <p:cNvPr id="2" name="Titel 1">
            <a:extLst>
              <a:ext uri="{FF2B5EF4-FFF2-40B4-BE49-F238E27FC236}">
                <a16:creationId xmlns:a16="http://schemas.microsoft.com/office/drawing/2014/main" id="{A84E76C4-34ED-0894-7400-63E9B194DA28}"/>
              </a:ext>
            </a:extLst>
          </p:cNvPr>
          <p:cNvSpPr>
            <a:spLocks noGrp="1"/>
          </p:cNvSpPr>
          <p:nvPr>
            <p:ph type="title"/>
          </p:nvPr>
        </p:nvSpPr>
        <p:spPr/>
        <p:txBody>
          <a:bodyPr/>
          <a:lstStyle/>
          <a:p>
            <a:r>
              <a:rPr lang="de-DE" dirty="0" err="1"/>
              <a:t>Using</a:t>
            </a:r>
            <a:r>
              <a:rPr lang="de-DE" dirty="0"/>
              <a:t> </a:t>
            </a:r>
            <a:r>
              <a:rPr lang="de-DE" dirty="0" err="1"/>
              <a:t>ChatGPT</a:t>
            </a:r>
            <a:r>
              <a:rPr lang="de-DE" dirty="0"/>
              <a:t> to </a:t>
            </a:r>
            <a:r>
              <a:rPr lang="de-DE" dirty="0" err="1"/>
              <a:t>summariz</a:t>
            </a:r>
            <a:r>
              <a:rPr lang="de-DE" dirty="0"/>
              <a:t> a </a:t>
            </a:r>
            <a:r>
              <a:rPr lang="de-DE" dirty="0" err="1"/>
              <a:t>paper</a:t>
            </a:r>
            <a:r>
              <a:rPr lang="de-DE" dirty="0"/>
              <a:t>… </a:t>
            </a:r>
          </a:p>
        </p:txBody>
      </p:sp>
      <p:sp>
        <p:nvSpPr>
          <p:cNvPr id="3" name="Fußzeilenplatzhalter 2">
            <a:extLst>
              <a:ext uri="{FF2B5EF4-FFF2-40B4-BE49-F238E27FC236}">
                <a16:creationId xmlns:a16="http://schemas.microsoft.com/office/drawing/2014/main" id="{A38D7953-A32C-13EF-C018-28CD7DE4D20F}"/>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A74EBFF7-433D-3843-47B5-5600232D3018}"/>
              </a:ext>
            </a:extLst>
          </p:cNvPr>
          <p:cNvSpPr>
            <a:spLocks noGrp="1"/>
          </p:cNvSpPr>
          <p:nvPr>
            <p:ph type="sldNum" sz="quarter" idx="24"/>
          </p:nvPr>
        </p:nvSpPr>
        <p:spPr/>
        <p:txBody>
          <a:bodyPr/>
          <a:lstStyle/>
          <a:p>
            <a:fld id="{BA24374A-C3A8-471A-8837-3FC31668ABE5}" type="slidenum">
              <a:rPr lang="de-DE" smtClean="0"/>
              <a:pPr/>
              <a:t>45</a:t>
            </a:fld>
            <a:endParaRPr lang="de-DE" dirty="0"/>
          </a:p>
        </p:txBody>
      </p:sp>
      <p:sp>
        <p:nvSpPr>
          <p:cNvPr id="8" name="Textplatzhalter 7">
            <a:extLst>
              <a:ext uri="{FF2B5EF4-FFF2-40B4-BE49-F238E27FC236}">
                <a16:creationId xmlns:a16="http://schemas.microsoft.com/office/drawing/2014/main" id="{EEE98923-6475-02E7-76C7-1D235C372D39}"/>
              </a:ext>
            </a:extLst>
          </p:cNvPr>
          <p:cNvSpPr>
            <a:spLocks noGrp="1"/>
          </p:cNvSpPr>
          <p:nvPr>
            <p:ph type="body" sz="quarter" idx="21"/>
          </p:nvPr>
        </p:nvSpPr>
        <p:spPr/>
        <p:txBody>
          <a:bodyPr/>
          <a:lstStyle/>
          <a:p>
            <a:r>
              <a:rPr lang="en-US" sz="1400"/>
              <a:t>How to Read a Paper</a:t>
            </a:r>
            <a:endParaRPr lang="de-DE" dirty="0"/>
          </a:p>
        </p:txBody>
      </p:sp>
    </p:spTree>
    <p:extLst>
      <p:ext uri="{BB962C8B-B14F-4D97-AF65-F5344CB8AC3E}">
        <p14:creationId xmlns:p14="http://schemas.microsoft.com/office/powerpoint/2010/main" val="175526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AB0A2DA9-E733-AFEF-CABD-402C7C3A5900}"/>
              </a:ext>
            </a:extLst>
          </p:cNvPr>
          <p:cNvSpPr>
            <a:spLocks noGrp="1"/>
          </p:cNvSpPr>
          <p:nvPr>
            <p:ph type="body" idx="1"/>
          </p:nvPr>
        </p:nvSpPr>
        <p:spPr/>
        <p:txBody>
          <a:bodyPr>
            <a:normAutofit/>
          </a:bodyPr>
          <a:lstStyle/>
          <a:p>
            <a:r>
              <a:rPr lang="de-DE" sz="2400" dirty="0"/>
              <a:t>Demonstration</a:t>
            </a:r>
          </a:p>
          <a:p>
            <a:pPr>
              <a:tabLst>
                <a:tab pos="0" algn="l"/>
              </a:tabLst>
            </a:pPr>
            <a:r>
              <a:rPr lang="en-US" sz="1400" dirty="0"/>
              <a:t>Plugins: </a:t>
            </a:r>
            <a:r>
              <a:rPr lang="en-US" sz="1400" dirty="0" err="1"/>
              <a:t>ScholarAI</a:t>
            </a:r>
            <a:r>
              <a:rPr lang="en-US" sz="1400" dirty="0"/>
              <a:t>, Consensus Research, </a:t>
            </a:r>
            <a:r>
              <a:rPr lang="en-US" sz="1400" dirty="0" err="1"/>
              <a:t>MixerBox</a:t>
            </a:r>
            <a:r>
              <a:rPr lang="en-US" sz="1400" dirty="0"/>
              <a:t> Scholar</a:t>
            </a:r>
            <a:br>
              <a:rPr lang="en-US" sz="1400" dirty="0"/>
            </a:br>
            <a:br>
              <a:rPr lang="en-US" sz="1400" dirty="0"/>
            </a:br>
            <a:r>
              <a:rPr lang="en-US" sz="1400" dirty="0"/>
              <a:t>“</a:t>
            </a:r>
            <a:r>
              <a:rPr lang="en-US" sz="1400" b="1" dirty="0">
                <a:solidFill>
                  <a:schemeClr val="accent1"/>
                </a:solidFill>
              </a:rPr>
              <a:t>What is the effect of latency on games? I want to conduct a study with artificial latency to simulate the effect.</a:t>
            </a:r>
            <a:r>
              <a:rPr lang="en-US" sz="1400" dirty="0"/>
              <a:t> List and summarize in one paragraph about 3 related research papers that motivate the research around that topic. List and summarize in 3 papers that are related to that research question. List and summarize 3 research papers that use a similar method. Use all plugins. Ignore duplicates. Only use papers that have a DOI. Only summarize the main findings and method of the papers.” </a:t>
            </a:r>
            <a:endParaRPr lang="de-DE" sz="1400" dirty="0"/>
          </a:p>
        </p:txBody>
      </p:sp>
      <p:sp>
        <p:nvSpPr>
          <p:cNvPr id="2" name="Titel 1">
            <a:extLst>
              <a:ext uri="{FF2B5EF4-FFF2-40B4-BE49-F238E27FC236}">
                <a16:creationId xmlns:a16="http://schemas.microsoft.com/office/drawing/2014/main" id="{A84E76C4-34ED-0894-7400-63E9B194DA28}"/>
              </a:ext>
            </a:extLst>
          </p:cNvPr>
          <p:cNvSpPr>
            <a:spLocks noGrp="1"/>
          </p:cNvSpPr>
          <p:nvPr>
            <p:ph type="title"/>
          </p:nvPr>
        </p:nvSpPr>
        <p:spPr/>
        <p:txBody>
          <a:bodyPr/>
          <a:lstStyle/>
          <a:p>
            <a:r>
              <a:rPr lang="de-DE" dirty="0" err="1"/>
              <a:t>Using</a:t>
            </a:r>
            <a:r>
              <a:rPr lang="de-DE" dirty="0"/>
              <a:t> </a:t>
            </a:r>
            <a:r>
              <a:rPr lang="de-DE" dirty="0" err="1"/>
              <a:t>ChatGPT</a:t>
            </a:r>
            <a:r>
              <a:rPr lang="de-DE" dirty="0"/>
              <a:t> to </a:t>
            </a:r>
            <a:r>
              <a:rPr lang="de-DE" dirty="0" err="1"/>
              <a:t>summariz</a:t>
            </a:r>
            <a:r>
              <a:rPr lang="de-DE" dirty="0"/>
              <a:t> multiple </a:t>
            </a:r>
            <a:r>
              <a:rPr lang="de-DE" dirty="0" err="1"/>
              <a:t>papers</a:t>
            </a:r>
            <a:r>
              <a:rPr lang="de-DE" dirty="0"/>
              <a:t>… </a:t>
            </a:r>
          </a:p>
        </p:txBody>
      </p:sp>
      <p:sp>
        <p:nvSpPr>
          <p:cNvPr id="3" name="Fußzeilenplatzhalter 2">
            <a:extLst>
              <a:ext uri="{FF2B5EF4-FFF2-40B4-BE49-F238E27FC236}">
                <a16:creationId xmlns:a16="http://schemas.microsoft.com/office/drawing/2014/main" id="{A38D7953-A32C-13EF-C018-28CD7DE4D20F}"/>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A74EBFF7-433D-3843-47B5-5600232D3018}"/>
              </a:ext>
            </a:extLst>
          </p:cNvPr>
          <p:cNvSpPr>
            <a:spLocks noGrp="1"/>
          </p:cNvSpPr>
          <p:nvPr>
            <p:ph type="sldNum" sz="quarter" idx="24"/>
          </p:nvPr>
        </p:nvSpPr>
        <p:spPr/>
        <p:txBody>
          <a:bodyPr/>
          <a:lstStyle/>
          <a:p>
            <a:fld id="{BA24374A-C3A8-471A-8837-3FC31668ABE5}" type="slidenum">
              <a:rPr lang="de-DE" smtClean="0"/>
              <a:pPr/>
              <a:t>46</a:t>
            </a:fld>
            <a:endParaRPr lang="de-DE" dirty="0"/>
          </a:p>
        </p:txBody>
      </p:sp>
      <p:sp>
        <p:nvSpPr>
          <p:cNvPr id="8" name="Textplatzhalter 7">
            <a:extLst>
              <a:ext uri="{FF2B5EF4-FFF2-40B4-BE49-F238E27FC236}">
                <a16:creationId xmlns:a16="http://schemas.microsoft.com/office/drawing/2014/main" id="{EEE98923-6475-02E7-76C7-1D235C372D39}"/>
              </a:ext>
            </a:extLst>
          </p:cNvPr>
          <p:cNvSpPr>
            <a:spLocks noGrp="1"/>
          </p:cNvSpPr>
          <p:nvPr>
            <p:ph type="body" sz="quarter" idx="21"/>
          </p:nvPr>
        </p:nvSpPr>
        <p:spPr/>
        <p:txBody>
          <a:bodyPr/>
          <a:lstStyle/>
          <a:p>
            <a:r>
              <a:rPr lang="en-US" sz="1400"/>
              <a:t>How to Read a Paper</a:t>
            </a:r>
            <a:endParaRPr lang="de-DE" dirty="0"/>
          </a:p>
        </p:txBody>
      </p:sp>
    </p:spTree>
    <p:extLst>
      <p:ext uri="{BB962C8B-B14F-4D97-AF65-F5344CB8AC3E}">
        <p14:creationId xmlns:p14="http://schemas.microsoft.com/office/powerpoint/2010/main" val="150118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2518F-52AE-6207-E12A-619F6A14F0D2}"/>
              </a:ext>
            </a:extLst>
          </p:cNvPr>
          <p:cNvSpPr>
            <a:spLocks noGrp="1"/>
          </p:cNvSpPr>
          <p:nvPr>
            <p:ph type="title"/>
          </p:nvPr>
        </p:nvSpPr>
        <p:spPr/>
        <p:txBody>
          <a:bodyPr/>
          <a:lstStyle/>
          <a:p>
            <a:r>
              <a:rPr lang="de-DE" dirty="0"/>
              <a:t>Task Next Time (1/2) </a:t>
            </a:r>
          </a:p>
        </p:txBody>
      </p:sp>
      <p:sp>
        <p:nvSpPr>
          <p:cNvPr id="3" name="Fußzeilenplatzhalter 2">
            <a:extLst>
              <a:ext uri="{FF2B5EF4-FFF2-40B4-BE49-F238E27FC236}">
                <a16:creationId xmlns:a16="http://schemas.microsoft.com/office/drawing/2014/main" id="{68397526-E597-DA65-ADD8-B44627BEDEC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EF12F32-BCCB-1BDA-F7E2-A435D1FCB63B}"/>
              </a:ext>
            </a:extLst>
          </p:cNvPr>
          <p:cNvSpPr>
            <a:spLocks noGrp="1"/>
          </p:cNvSpPr>
          <p:nvPr>
            <p:ph type="sldNum" sz="quarter" idx="28"/>
          </p:nvPr>
        </p:nvSpPr>
        <p:spPr/>
        <p:txBody>
          <a:bodyPr/>
          <a:lstStyle/>
          <a:p>
            <a:fld id="{BA24374A-C3A8-471A-8837-3FC31668ABE5}" type="slidenum">
              <a:rPr lang="de-DE" smtClean="0"/>
              <a:pPr/>
              <a:t>47</a:t>
            </a:fld>
            <a:endParaRPr lang="de-DE" dirty="0"/>
          </a:p>
        </p:txBody>
      </p:sp>
      <p:sp>
        <p:nvSpPr>
          <p:cNvPr id="5" name="Textplatzhalter 4">
            <a:extLst>
              <a:ext uri="{FF2B5EF4-FFF2-40B4-BE49-F238E27FC236}">
                <a16:creationId xmlns:a16="http://schemas.microsoft.com/office/drawing/2014/main" id="{06326854-5CC8-7242-F540-E6BD4D72421D}"/>
              </a:ext>
            </a:extLst>
          </p:cNvPr>
          <p:cNvSpPr>
            <a:spLocks noGrp="1"/>
          </p:cNvSpPr>
          <p:nvPr>
            <p:ph type="body" sz="quarter" idx="21"/>
          </p:nvPr>
        </p:nvSpPr>
        <p:spPr/>
        <p:txBody>
          <a:bodyPr/>
          <a:lstStyle/>
          <a:p>
            <a:r>
              <a:rPr lang="en-US" sz="1400" dirty="0"/>
              <a:t>How to Read a Paper</a:t>
            </a:r>
            <a:endParaRPr lang="de-DE" dirty="0"/>
          </a:p>
        </p:txBody>
      </p:sp>
      <p:sp>
        <p:nvSpPr>
          <p:cNvPr id="6" name="Textplatzhalter 5">
            <a:extLst>
              <a:ext uri="{FF2B5EF4-FFF2-40B4-BE49-F238E27FC236}">
                <a16:creationId xmlns:a16="http://schemas.microsoft.com/office/drawing/2014/main" id="{276048F0-5EC3-3822-47C8-A6504931C821}"/>
              </a:ext>
            </a:extLst>
          </p:cNvPr>
          <p:cNvSpPr>
            <a:spLocks noGrp="1"/>
          </p:cNvSpPr>
          <p:nvPr>
            <p:ph type="body" sz="quarter" idx="29"/>
          </p:nvPr>
        </p:nvSpPr>
        <p:spPr/>
        <p:txBody>
          <a:bodyPr>
            <a:normAutofit/>
          </a:bodyPr>
          <a:lstStyle/>
          <a:p>
            <a:r>
              <a:rPr lang="de-DE" b="1" dirty="0" err="1">
                <a:solidFill>
                  <a:schemeClr val="accent1"/>
                </a:solidFill>
              </a:rPr>
              <a:t>Each</a:t>
            </a:r>
            <a:r>
              <a:rPr lang="de-DE" b="1" dirty="0">
                <a:solidFill>
                  <a:schemeClr val="accent1"/>
                </a:solidFill>
              </a:rPr>
              <a:t> </a:t>
            </a:r>
            <a:r>
              <a:rPr lang="de-DE" b="1" dirty="0" err="1">
                <a:solidFill>
                  <a:schemeClr val="accent1"/>
                </a:solidFill>
              </a:rPr>
              <a:t>person</a:t>
            </a:r>
            <a:r>
              <a:rPr lang="de-DE" b="1" dirty="0">
                <a:solidFill>
                  <a:schemeClr val="accent1"/>
                </a:solidFill>
              </a:rPr>
              <a:t> </a:t>
            </a:r>
            <a:r>
              <a:rPr lang="de-DE" dirty="0"/>
              <a:t>in your </a:t>
            </a:r>
            <a:r>
              <a:rPr lang="de-DE" dirty="0" err="1"/>
              <a:t>group</a:t>
            </a:r>
            <a:r>
              <a:rPr lang="de-DE" dirty="0"/>
              <a:t> </a:t>
            </a:r>
            <a:r>
              <a:rPr lang="de-DE" b="1" dirty="0" err="1">
                <a:solidFill>
                  <a:schemeClr val="accent1"/>
                </a:solidFill>
              </a:rPr>
              <a:t>searches</a:t>
            </a:r>
            <a:r>
              <a:rPr lang="de-DE" b="1" dirty="0">
                <a:solidFill>
                  <a:schemeClr val="accent1"/>
                </a:solidFill>
              </a:rPr>
              <a:t>, </a:t>
            </a:r>
            <a:r>
              <a:rPr lang="de-DE" b="1" dirty="0" err="1">
                <a:solidFill>
                  <a:schemeClr val="accent1"/>
                </a:solidFill>
              </a:rPr>
              <a:t>reads</a:t>
            </a:r>
            <a:r>
              <a:rPr lang="de-DE" b="1" dirty="0">
                <a:solidFill>
                  <a:schemeClr val="accent1"/>
                </a:solidFill>
              </a:rPr>
              <a:t>, and </a:t>
            </a:r>
            <a:r>
              <a:rPr lang="de-DE" b="1" dirty="0" err="1">
                <a:solidFill>
                  <a:schemeClr val="accent1"/>
                </a:solidFill>
              </a:rPr>
              <a:t>summarizes</a:t>
            </a:r>
            <a:r>
              <a:rPr lang="de-DE" b="1" dirty="0">
                <a:solidFill>
                  <a:schemeClr val="accent1"/>
                </a:solidFill>
              </a:rPr>
              <a:t> at least 3 </a:t>
            </a:r>
            <a:r>
              <a:rPr lang="de-DE" b="1" dirty="0" err="1">
                <a:solidFill>
                  <a:schemeClr val="accent1"/>
                </a:solidFill>
              </a:rPr>
              <a:t>papers</a:t>
            </a:r>
            <a:endParaRPr lang="de-DE" b="1" dirty="0">
              <a:solidFill>
                <a:schemeClr val="accent1"/>
              </a:solidFill>
            </a:endParaRPr>
          </a:p>
          <a:p>
            <a:pPr lvl="1"/>
            <a:r>
              <a:rPr lang="de-DE" dirty="0"/>
              <a:t>Person 1: </a:t>
            </a:r>
            <a:r>
              <a:rPr lang="de-DE" dirty="0" err="1"/>
              <a:t>papers</a:t>
            </a:r>
            <a:r>
              <a:rPr lang="de-DE" b="1" dirty="0">
                <a:solidFill>
                  <a:schemeClr val="accent1"/>
                </a:solidFill>
              </a:rPr>
              <a:t> that </a:t>
            </a:r>
            <a:r>
              <a:rPr lang="de-DE" b="1" u="sng" dirty="0" err="1">
                <a:solidFill>
                  <a:schemeClr val="accent1"/>
                </a:solidFill>
              </a:rPr>
              <a:t>motivate</a:t>
            </a:r>
            <a:r>
              <a:rPr lang="de-DE" b="1" u="sng" dirty="0">
                <a:solidFill>
                  <a:schemeClr val="accent1"/>
                </a:solidFill>
              </a:rPr>
              <a:t> </a:t>
            </a:r>
            <a:r>
              <a:rPr lang="de-DE" b="1" u="sng" dirty="0" err="1">
                <a:solidFill>
                  <a:schemeClr val="accent1"/>
                </a:solidFill>
              </a:rPr>
              <a:t>your</a:t>
            </a:r>
            <a:r>
              <a:rPr lang="de-DE" b="1" u="sng" dirty="0">
                <a:solidFill>
                  <a:schemeClr val="accent1"/>
                </a:solidFill>
              </a:rPr>
              <a:t> </a:t>
            </a:r>
            <a:r>
              <a:rPr lang="de-DE" b="1" u="sng" dirty="0" err="1">
                <a:solidFill>
                  <a:schemeClr val="accent1"/>
                </a:solidFill>
              </a:rPr>
              <a:t>research</a:t>
            </a:r>
            <a:r>
              <a:rPr lang="de-DE" b="1" u="sng" dirty="0">
                <a:solidFill>
                  <a:schemeClr val="accent1"/>
                </a:solidFill>
              </a:rPr>
              <a:t> </a:t>
            </a:r>
            <a:r>
              <a:rPr lang="de-DE" dirty="0"/>
              <a:t>(</a:t>
            </a:r>
            <a:r>
              <a:rPr lang="de-DE" dirty="0" err="1"/>
              <a:t>can</a:t>
            </a:r>
            <a:r>
              <a:rPr lang="de-DE" dirty="0"/>
              <a:t> </a:t>
            </a:r>
            <a:r>
              <a:rPr lang="de-DE" dirty="0" err="1"/>
              <a:t>be</a:t>
            </a:r>
            <a:r>
              <a:rPr lang="de-DE" dirty="0"/>
              <a:t> </a:t>
            </a:r>
            <a:r>
              <a:rPr lang="de-DE" dirty="0" err="1"/>
              <a:t>from</a:t>
            </a:r>
            <a:r>
              <a:rPr lang="de-DE" dirty="0"/>
              <a:t> </a:t>
            </a:r>
            <a:r>
              <a:rPr lang="de-DE" dirty="0" err="1"/>
              <a:t>other</a:t>
            </a:r>
            <a:r>
              <a:rPr lang="de-DE" dirty="0"/>
              <a:t> </a:t>
            </a:r>
            <a:r>
              <a:rPr lang="de-DE" dirty="0" err="1"/>
              <a:t>disciplines</a:t>
            </a:r>
            <a:r>
              <a:rPr lang="de-DE" dirty="0"/>
              <a:t>!)</a:t>
            </a:r>
            <a:endParaRPr lang="de-DE" b="1" dirty="0">
              <a:solidFill>
                <a:schemeClr val="accent1"/>
              </a:solidFill>
            </a:endParaRPr>
          </a:p>
          <a:p>
            <a:pPr lvl="1"/>
            <a:r>
              <a:rPr lang="de-DE" dirty="0"/>
              <a:t>Person 2: </a:t>
            </a:r>
            <a:r>
              <a:rPr lang="de-DE" dirty="0" err="1"/>
              <a:t>papers</a:t>
            </a:r>
            <a:r>
              <a:rPr lang="de-DE" b="1" dirty="0">
                <a:solidFill>
                  <a:schemeClr val="accent1"/>
                </a:solidFill>
              </a:rPr>
              <a:t> </a:t>
            </a:r>
            <a:r>
              <a:rPr lang="de-DE" b="1" u="sng" dirty="0" err="1">
                <a:solidFill>
                  <a:schemeClr val="accent1"/>
                </a:solidFill>
              </a:rPr>
              <a:t>closely</a:t>
            </a:r>
            <a:r>
              <a:rPr lang="de-DE" b="1" u="sng" dirty="0">
                <a:solidFill>
                  <a:schemeClr val="accent1"/>
                </a:solidFill>
              </a:rPr>
              <a:t> </a:t>
            </a:r>
            <a:r>
              <a:rPr lang="de-DE" b="1" u="sng" dirty="0" err="1">
                <a:solidFill>
                  <a:schemeClr val="accent1"/>
                </a:solidFill>
              </a:rPr>
              <a:t>related</a:t>
            </a:r>
            <a:r>
              <a:rPr lang="de-DE" b="1" u="sng" dirty="0">
                <a:solidFill>
                  <a:schemeClr val="accent1"/>
                </a:solidFill>
              </a:rPr>
              <a:t> </a:t>
            </a:r>
            <a:r>
              <a:rPr lang="de-DE" b="1" dirty="0">
                <a:solidFill>
                  <a:schemeClr val="accent1"/>
                </a:solidFill>
              </a:rPr>
              <a:t>to </a:t>
            </a:r>
            <a:r>
              <a:rPr lang="de-DE" b="1" dirty="0" err="1">
                <a:solidFill>
                  <a:schemeClr val="accent1"/>
                </a:solidFill>
              </a:rPr>
              <a:t>your</a:t>
            </a:r>
            <a:r>
              <a:rPr lang="de-DE" b="1" dirty="0">
                <a:solidFill>
                  <a:schemeClr val="accent1"/>
                </a:solidFill>
              </a:rPr>
              <a:t> </a:t>
            </a:r>
            <a:r>
              <a:rPr lang="de-DE" b="1" dirty="0" err="1">
                <a:solidFill>
                  <a:schemeClr val="accent1"/>
                </a:solidFill>
              </a:rPr>
              <a:t>research</a:t>
            </a:r>
            <a:r>
              <a:rPr lang="de-DE" b="1" dirty="0">
                <a:solidFill>
                  <a:schemeClr val="accent1"/>
                </a:solidFill>
              </a:rPr>
              <a:t> </a:t>
            </a:r>
            <a:r>
              <a:rPr lang="de-DE" b="1" dirty="0" err="1">
                <a:solidFill>
                  <a:schemeClr val="accent1"/>
                </a:solidFill>
              </a:rPr>
              <a:t>question</a:t>
            </a:r>
            <a:endParaRPr lang="de-DE" b="1" dirty="0">
              <a:solidFill>
                <a:schemeClr val="accent1"/>
              </a:solidFill>
            </a:endParaRPr>
          </a:p>
          <a:p>
            <a:pPr lvl="1"/>
            <a:r>
              <a:rPr lang="de-DE" dirty="0"/>
              <a:t>Person 3: </a:t>
            </a:r>
            <a:r>
              <a:rPr lang="de-DE" dirty="0" err="1"/>
              <a:t>papers</a:t>
            </a:r>
            <a:r>
              <a:rPr lang="de-DE" b="1" dirty="0">
                <a:solidFill>
                  <a:schemeClr val="accent1"/>
                </a:solidFill>
              </a:rPr>
              <a:t> in </a:t>
            </a:r>
            <a:r>
              <a:rPr lang="de-DE" b="1" dirty="0" err="1">
                <a:solidFill>
                  <a:schemeClr val="accent1"/>
                </a:solidFill>
              </a:rPr>
              <a:t>your</a:t>
            </a:r>
            <a:r>
              <a:rPr lang="de-DE" b="1" dirty="0">
                <a:solidFill>
                  <a:schemeClr val="accent1"/>
                </a:solidFill>
              </a:rPr>
              <a:t> </a:t>
            </a:r>
            <a:r>
              <a:rPr lang="de-DE" b="1" dirty="0" err="1">
                <a:solidFill>
                  <a:schemeClr val="accent1"/>
                </a:solidFill>
              </a:rPr>
              <a:t>field</a:t>
            </a:r>
            <a:r>
              <a:rPr lang="de-DE" b="1" dirty="0">
                <a:solidFill>
                  <a:schemeClr val="accent1"/>
                </a:solidFill>
              </a:rPr>
              <a:t> </a:t>
            </a:r>
            <a:r>
              <a:rPr lang="de-DE" dirty="0" err="1"/>
              <a:t>using</a:t>
            </a:r>
            <a:r>
              <a:rPr lang="de-DE" dirty="0"/>
              <a:t> a </a:t>
            </a:r>
            <a:r>
              <a:rPr lang="de-DE" b="1" u="sng" dirty="0" err="1">
                <a:solidFill>
                  <a:schemeClr val="accent1"/>
                </a:solidFill>
              </a:rPr>
              <a:t>similar</a:t>
            </a:r>
            <a:r>
              <a:rPr lang="de-DE" b="1" u="sng" dirty="0">
                <a:solidFill>
                  <a:schemeClr val="accent1"/>
                </a:solidFill>
              </a:rPr>
              <a:t> </a:t>
            </a:r>
            <a:r>
              <a:rPr lang="de-DE" b="1" u="sng" dirty="0" err="1">
                <a:solidFill>
                  <a:schemeClr val="accent1"/>
                </a:solidFill>
              </a:rPr>
              <a:t>method</a:t>
            </a:r>
            <a:r>
              <a:rPr lang="de-DE" b="1" u="sng" dirty="0">
                <a:solidFill>
                  <a:schemeClr val="accent1"/>
                </a:solidFill>
              </a:rPr>
              <a:t> </a:t>
            </a:r>
            <a:r>
              <a:rPr lang="de-DE" b="1" dirty="0" err="1">
                <a:solidFill>
                  <a:schemeClr val="accent1"/>
                </a:solidFill>
              </a:rPr>
              <a:t>as</a:t>
            </a:r>
            <a:r>
              <a:rPr lang="de-DE" b="1" dirty="0">
                <a:solidFill>
                  <a:schemeClr val="accent1"/>
                </a:solidFill>
              </a:rPr>
              <a:t> </a:t>
            </a:r>
            <a:r>
              <a:rPr lang="de-DE" b="1" dirty="0" err="1">
                <a:solidFill>
                  <a:schemeClr val="accent1"/>
                </a:solidFill>
              </a:rPr>
              <a:t>you</a:t>
            </a:r>
            <a:endParaRPr lang="de-DE" b="1" dirty="0">
              <a:solidFill>
                <a:schemeClr val="accent1"/>
              </a:solidFill>
            </a:endParaRPr>
          </a:p>
          <a:p>
            <a:pPr lvl="1"/>
            <a:endParaRPr lang="de-DE" b="1" dirty="0">
              <a:solidFill>
                <a:schemeClr val="accent1"/>
              </a:solidFill>
            </a:endParaRPr>
          </a:p>
          <a:p>
            <a:pPr lvl="1"/>
            <a:endParaRPr lang="de-DE" dirty="0"/>
          </a:p>
          <a:p>
            <a:endParaRPr lang="de-DE" dirty="0"/>
          </a:p>
          <a:p>
            <a:endParaRPr lang="de-DE" dirty="0"/>
          </a:p>
        </p:txBody>
      </p:sp>
      <p:pic>
        <p:nvPicPr>
          <p:cNvPr id="7" name="Grafik 6">
            <a:extLst>
              <a:ext uri="{FF2B5EF4-FFF2-40B4-BE49-F238E27FC236}">
                <a16:creationId xmlns:a16="http://schemas.microsoft.com/office/drawing/2014/main" id="{D97BF8A9-09C7-A440-7F69-073D5D12C1DD}"/>
              </a:ext>
            </a:extLst>
          </p:cNvPr>
          <p:cNvPicPr>
            <a:picLocks noChangeAspect="1"/>
          </p:cNvPicPr>
          <p:nvPr/>
        </p:nvPicPr>
        <p:blipFill>
          <a:blip r:embed="rId2"/>
          <a:stretch>
            <a:fillRect/>
          </a:stretch>
        </p:blipFill>
        <p:spPr>
          <a:xfrm rot="20985653">
            <a:off x="1337357" y="3606760"/>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a:extLst>
              <a:ext uri="{FF2B5EF4-FFF2-40B4-BE49-F238E27FC236}">
                <a16:creationId xmlns:a16="http://schemas.microsoft.com/office/drawing/2014/main" id="{75F8A107-6E6A-9B1A-79E7-2DB35A333D32}"/>
              </a:ext>
            </a:extLst>
          </p:cNvPr>
          <p:cNvPicPr>
            <a:picLocks noChangeAspect="1"/>
          </p:cNvPicPr>
          <p:nvPr/>
        </p:nvPicPr>
        <p:blipFill>
          <a:blip r:embed="rId2"/>
          <a:stretch>
            <a:fillRect/>
          </a:stretch>
        </p:blipFill>
        <p:spPr>
          <a:xfrm rot="295232">
            <a:off x="1489757" y="3543968"/>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1E7E6D98-A8DD-EC6E-AB0F-0597E1DC75D6}"/>
              </a:ext>
            </a:extLst>
          </p:cNvPr>
          <p:cNvPicPr>
            <a:picLocks noChangeAspect="1"/>
          </p:cNvPicPr>
          <p:nvPr/>
        </p:nvPicPr>
        <p:blipFill>
          <a:blip r:embed="rId2"/>
          <a:stretch>
            <a:fillRect/>
          </a:stretch>
        </p:blipFill>
        <p:spPr>
          <a:xfrm>
            <a:off x="1642157" y="3696368"/>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a:extLst>
              <a:ext uri="{FF2B5EF4-FFF2-40B4-BE49-F238E27FC236}">
                <a16:creationId xmlns:a16="http://schemas.microsoft.com/office/drawing/2014/main" id="{9D618CF8-CFBE-D8D2-5D32-F7ED0FCBF77D}"/>
              </a:ext>
            </a:extLst>
          </p:cNvPr>
          <p:cNvPicPr>
            <a:picLocks noChangeAspect="1"/>
          </p:cNvPicPr>
          <p:nvPr/>
        </p:nvPicPr>
        <p:blipFill>
          <a:blip r:embed="rId2"/>
          <a:stretch>
            <a:fillRect/>
          </a:stretch>
        </p:blipFill>
        <p:spPr>
          <a:xfrm rot="20985653">
            <a:off x="4130270" y="3646373"/>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Grafik 10">
            <a:extLst>
              <a:ext uri="{FF2B5EF4-FFF2-40B4-BE49-F238E27FC236}">
                <a16:creationId xmlns:a16="http://schemas.microsoft.com/office/drawing/2014/main" id="{CF92DAC9-2B6E-2A9C-C128-B6EF5C0F67DF}"/>
              </a:ext>
            </a:extLst>
          </p:cNvPr>
          <p:cNvPicPr>
            <a:picLocks noChangeAspect="1"/>
          </p:cNvPicPr>
          <p:nvPr/>
        </p:nvPicPr>
        <p:blipFill>
          <a:blip r:embed="rId2"/>
          <a:stretch>
            <a:fillRect/>
          </a:stretch>
        </p:blipFill>
        <p:spPr>
          <a:xfrm rot="295232">
            <a:off x="4282670" y="3583581"/>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rafik 11">
            <a:extLst>
              <a:ext uri="{FF2B5EF4-FFF2-40B4-BE49-F238E27FC236}">
                <a16:creationId xmlns:a16="http://schemas.microsoft.com/office/drawing/2014/main" id="{3F110AE1-0564-90E3-FEBB-D9261EE3983A}"/>
              </a:ext>
            </a:extLst>
          </p:cNvPr>
          <p:cNvPicPr>
            <a:picLocks noChangeAspect="1"/>
          </p:cNvPicPr>
          <p:nvPr/>
        </p:nvPicPr>
        <p:blipFill>
          <a:blip r:embed="rId2"/>
          <a:stretch>
            <a:fillRect/>
          </a:stretch>
        </p:blipFill>
        <p:spPr>
          <a:xfrm rot="21192103">
            <a:off x="4320490" y="3654645"/>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extLst>
              <a:ext uri="{FF2B5EF4-FFF2-40B4-BE49-F238E27FC236}">
                <a16:creationId xmlns:a16="http://schemas.microsoft.com/office/drawing/2014/main" id="{F8722351-6341-9A80-6235-F8540798F98A}"/>
              </a:ext>
            </a:extLst>
          </p:cNvPr>
          <p:cNvPicPr>
            <a:picLocks noChangeAspect="1"/>
          </p:cNvPicPr>
          <p:nvPr/>
        </p:nvPicPr>
        <p:blipFill>
          <a:blip r:embed="rId2"/>
          <a:stretch>
            <a:fillRect/>
          </a:stretch>
        </p:blipFill>
        <p:spPr>
          <a:xfrm rot="20985653">
            <a:off x="7090681" y="3646373"/>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fik 13">
            <a:extLst>
              <a:ext uri="{FF2B5EF4-FFF2-40B4-BE49-F238E27FC236}">
                <a16:creationId xmlns:a16="http://schemas.microsoft.com/office/drawing/2014/main" id="{822CC925-FAF7-B1F6-5D7F-DE042B79603A}"/>
              </a:ext>
            </a:extLst>
          </p:cNvPr>
          <p:cNvPicPr>
            <a:picLocks noChangeAspect="1"/>
          </p:cNvPicPr>
          <p:nvPr/>
        </p:nvPicPr>
        <p:blipFill>
          <a:blip r:embed="rId2"/>
          <a:stretch>
            <a:fillRect/>
          </a:stretch>
        </p:blipFill>
        <p:spPr>
          <a:xfrm rot="295232">
            <a:off x="7243081" y="3583581"/>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Grafik 14">
            <a:extLst>
              <a:ext uri="{FF2B5EF4-FFF2-40B4-BE49-F238E27FC236}">
                <a16:creationId xmlns:a16="http://schemas.microsoft.com/office/drawing/2014/main" id="{044B293F-5EBF-56CE-B424-A4D0578539FB}"/>
              </a:ext>
            </a:extLst>
          </p:cNvPr>
          <p:cNvPicPr>
            <a:picLocks noChangeAspect="1"/>
          </p:cNvPicPr>
          <p:nvPr/>
        </p:nvPicPr>
        <p:blipFill>
          <a:blip r:embed="rId2"/>
          <a:stretch>
            <a:fillRect/>
          </a:stretch>
        </p:blipFill>
        <p:spPr>
          <a:xfrm rot="351377">
            <a:off x="7395261" y="3606759"/>
            <a:ext cx="1636564" cy="203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feld 16">
            <a:extLst>
              <a:ext uri="{FF2B5EF4-FFF2-40B4-BE49-F238E27FC236}">
                <a16:creationId xmlns:a16="http://schemas.microsoft.com/office/drawing/2014/main" id="{B7EDBF09-94DB-8114-560C-01D93591B56E}"/>
              </a:ext>
            </a:extLst>
          </p:cNvPr>
          <p:cNvSpPr txBox="1"/>
          <p:nvPr/>
        </p:nvSpPr>
        <p:spPr>
          <a:xfrm>
            <a:off x="914400" y="5867999"/>
            <a:ext cx="2894784" cy="369332"/>
          </a:xfrm>
          <a:prstGeom prst="rect">
            <a:avLst/>
          </a:prstGeom>
          <a:noFill/>
        </p:spPr>
        <p:txBody>
          <a:bodyPr wrap="square">
            <a:spAutoFit/>
          </a:bodyPr>
          <a:lstStyle/>
          <a:p>
            <a:pPr algn="ctr"/>
            <a:r>
              <a:rPr lang="de-DE" b="1" dirty="0">
                <a:solidFill>
                  <a:schemeClr val="accent1"/>
                </a:solidFill>
              </a:rPr>
              <a:t>Research Motivation</a:t>
            </a:r>
            <a:endParaRPr lang="de-DE" dirty="0"/>
          </a:p>
        </p:txBody>
      </p:sp>
      <p:sp>
        <p:nvSpPr>
          <p:cNvPr id="18" name="Textfeld 17">
            <a:extLst>
              <a:ext uri="{FF2B5EF4-FFF2-40B4-BE49-F238E27FC236}">
                <a16:creationId xmlns:a16="http://schemas.microsoft.com/office/drawing/2014/main" id="{D91EB74D-E8DC-5C78-16F3-A281BA864BF8}"/>
              </a:ext>
            </a:extLst>
          </p:cNvPr>
          <p:cNvSpPr txBox="1"/>
          <p:nvPr/>
        </p:nvSpPr>
        <p:spPr>
          <a:xfrm>
            <a:off x="3642623" y="5873081"/>
            <a:ext cx="3221458" cy="369332"/>
          </a:xfrm>
          <a:prstGeom prst="rect">
            <a:avLst/>
          </a:prstGeom>
          <a:noFill/>
        </p:spPr>
        <p:txBody>
          <a:bodyPr wrap="square">
            <a:spAutoFit/>
          </a:bodyPr>
          <a:lstStyle/>
          <a:p>
            <a:pPr algn="ctr"/>
            <a:r>
              <a:rPr lang="de-DE" b="1" dirty="0" err="1">
                <a:solidFill>
                  <a:schemeClr val="accent1"/>
                </a:solidFill>
              </a:rPr>
              <a:t>Closely</a:t>
            </a:r>
            <a:r>
              <a:rPr lang="de-DE" b="1" dirty="0">
                <a:solidFill>
                  <a:schemeClr val="accent1"/>
                </a:solidFill>
              </a:rPr>
              <a:t> </a:t>
            </a:r>
            <a:r>
              <a:rPr lang="de-DE" b="1" dirty="0" err="1">
                <a:solidFill>
                  <a:schemeClr val="accent1"/>
                </a:solidFill>
              </a:rPr>
              <a:t>Related</a:t>
            </a:r>
            <a:endParaRPr lang="de-DE" dirty="0"/>
          </a:p>
        </p:txBody>
      </p:sp>
      <p:sp>
        <p:nvSpPr>
          <p:cNvPr id="19" name="Textfeld 18">
            <a:extLst>
              <a:ext uri="{FF2B5EF4-FFF2-40B4-BE49-F238E27FC236}">
                <a16:creationId xmlns:a16="http://schemas.microsoft.com/office/drawing/2014/main" id="{01DB4900-4AC1-9DD1-AF90-2EB3009B67D3}"/>
              </a:ext>
            </a:extLst>
          </p:cNvPr>
          <p:cNvSpPr txBox="1"/>
          <p:nvPr/>
        </p:nvSpPr>
        <p:spPr>
          <a:xfrm>
            <a:off x="6778020" y="5867999"/>
            <a:ext cx="2741564" cy="369332"/>
          </a:xfrm>
          <a:prstGeom prst="rect">
            <a:avLst/>
          </a:prstGeom>
          <a:noFill/>
        </p:spPr>
        <p:txBody>
          <a:bodyPr wrap="square">
            <a:spAutoFit/>
          </a:bodyPr>
          <a:lstStyle/>
          <a:p>
            <a:pPr algn="ctr"/>
            <a:r>
              <a:rPr lang="de-DE" b="1" dirty="0" err="1">
                <a:solidFill>
                  <a:schemeClr val="accent1"/>
                </a:solidFill>
              </a:rPr>
              <a:t>Similar</a:t>
            </a:r>
            <a:r>
              <a:rPr lang="de-DE" b="1" dirty="0">
                <a:solidFill>
                  <a:schemeClr val="accent1"/>
                </a:solidFill>
              </a:rPr>
              <a:t> Method</a:t>
            </a:r>
            <a:endParaRPr lang="de-DE" dirty="0"/>
          </a:p>
        </p:txBody>
      </p:sp>
      <p:sp>
        <p:nvSpPr>
          <p:cNvPr id="20" name="Textfeld 19">
            <a:extLst>
              <a:ext uri="{FF2B5EF4-FFF2-40B4-BE49-F238E27FC236}">
                <a16:creationId xmlns:a16="http://schemas.microsoft.com/office/drawing/2014/main" id="{70F38463-2EB5-B85A-F911-A0323E647015}"/>
              </a:ext>
            </a:extLst>
          </p:cNvPr>
          <p:cNvSpPr txBox="1"/>
          <p:nvPr/>
        </p:nvSpPr>
        <p:spPr>
          <a:xfrm>
            <a:off x="9640713" y="4499503"/>
            <a:ext cx="1943318" cy="369332"/>
          </a:xfrm>
          <a:prstGeom prst="rect">
            <a:avLst/>
          </a:prstGeom>
          <a:noFill/>
        </p:spPr>
        <p:txBody>
          <a:bodyPr wrap="square">
            <a:spAutoFit/>
          </a:bodyPr>
          <a:lstStyle/>
          <a:p>
            <a:r>
              <a:rPr lang="de-DE" dirty="0" err="1"/>
              <a:t>No</a:t>
            </a:r>
            <a:r>
              <a:rPr lang="de-DE" dirty="0"/>
              <a:t> </a:t>
            </a:r>
            <a:r>
              <a:rPr lang="de-DE" dirty="0" err="1"/>
              <a:t>duplicates</a:t>
            </a:r>
            <a:r>
              <a:rPr lang="de-DE" dirty="0"/>
              <a:t>!</a:t>
            </a:r>
          </a:p>
        </p:txBody>
      </p:sp>
    </p:spTree>
    <p:extLst>
      <p:ext uri="{BB962C8B-B14F-4D97-AF65-F5344CB8AC3E}">
        <p14:creationId xmlns:p14="http://schemas.microsoft.com/office/powerpoint/2010/main" val="1661369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94B5E-FBA9-6215-6EEA-522E29C32011}"/>
              </a:ext>
            </a:extLst>
          </p:cNvPr>
          <p:cNvSpPr>
            <a:spLocks noGrp="1"/>
          </p:cNvSpPr>
          <p:nvPr>
            <p:ph type="title"/>
          </p:nvPr>
        </p:nvSpPr>
        <p:spPr/>
        <p:txBody>
          <a:bodyPr/>
          <a:lstStyle/>
          <a:p>
            <a:r>
              <a:rPr lang="de-DE" dirty="0"/>
              <a:t>Task Next Time (2/2)</a:t>
            </a:r>
          </a:p>
        </p:txBody>
      </p:sp>
      <p:sp>
        <p:nvSpPr>
          <p:cNvPr id="3" name="Fußzeilenplatzhalter 2">
            <a:extLst>
              <a:ext uri="{FF2B5EF4-FFF2-40B4-BE49-F238E27FC236}">
                <a16:creationId xmlns:a16="http://schemas.microsoft.com/office/drawing/2014/main" id="{006A4FFA-120D-3BCC-ECDD-0EE1A9C1B898}"/>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DB2BC123-2FBB-E375-438B-C1C5A2202E17}"/>
              </a:ext>
            </a:extLst>
          </p:cNvPr>
          <p:cNvSpPr>
            <a:spLocks noGrp="1"/>
          </p:cNvSpPr>
          <p:nvPr>
            <p:ph type="sldNum" sz="quarter" idx="28"/>
          </p:nvPr>
        </p:nvSpPr>
        <p:spPr/>
        <p:txBody>
          <a:bodyPr/>
          <a:lstStyle/>
          <a:p>
            <a:fld id="{BA24374A-C3A8-471A-8837-3FC31668ABE5}" type="slidenum">
              <a:rPr lang="de-DE" smtClean="0"/>
              <a:pPr/>
              <a:t>48</a:t>
            </a:fld>
            <a:endParaRPr lang="de-DE" dirty="0"/>
          </a:p>
        </p:txBody>
      </p:sp>
      <p:sp>
        <p:nvSpPr>
          <p:cNvPr id="5" name="Textplatzhalter 4">
            <a:extLst>
              <a:ext uri="{FF2B5EF4-FFF2-40B4-BE49-F238E27FC236}">
                <a16:creationId xmlns:a16="http://schemas.microsoft.com/office/drawing/2014/main" id="{459B810C-D8BA-A8E0-44EE-FDFBB9995DE6}"/>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C85BD1D0-40FB-CA8F-209E-82CB2968698B}"/>
              </a:ext>
            </a:extLst>
          </p:cNvPr>
          <p:cNvSpPr>
            <a:spLocks noGrp="1"/>
          </p:cNvSpPr>
          <p:nvPr>
            <p:ph type="body" sz="quarter" idx="29"/>
          </p:nvPr>
        </p:nvSpPr>
        <p:spPr/>
        <p:txBody>
          <a:bodyPr>
            <a:normAutofit/>
          </a:bodyPr>
          <a:lstStyle/>
          <a:p>
            <a:r>
              <a:rPr lang="de-DE" b="1" dirty="0">
                <a:solidFill>
                  <a:schemeClr val="accent1"/>
                </a:solidFill>
              </a:rPr>
              <a:t>Update your </a:t>
            </a:r>
            <a:r>
              <a:rPr lang="de-DE" b="1" dirty="0" err="1">
                <a:solidFill>
                  <a:schemeClr val="accent1"/>
                </a:solidFill>
              </a:rPr>
              <a:t>problem</a:t>
            </a:r>
            <a:r>
              <a:rPr lang="de-DE" b="1" dirty="0">
                <a:solidFill>
                  <a:schemeClr val="accent1"/>
                </a:solidFill>
              </a:rPr>
              <a:t> </a:t>
            </a:r>
            <a:r>
              <a:rPr lang="de-DE" b="1" dirty="0" err="1">
                <a:solidFill>
                  <a:schemeClr val="accent1"/>
                </a:solidFill>
              </a:rPr>
              <a:t>statement</a:t>
            </a:r>
            <a:r>
              <a:rPr lang="de-DE" b="1" dirty="0">
                <a:solidFill>
                  <a:schemeClr val="accent1"/>
                </a:solidFill>
              </a:rPr>
              <a:t> (PDF)</a:t>
            </a:r>
          </a:p>
          <a:p>
            <a:pPr lvl="1"/>
            <a:r>
              <a:rPr lang="de-DE" dirty="0"/>
              <a:t>Add a </a:t>
            </a:r>
            <a:r>
              <a:rPr lang="de-DE" dirty="0" err="1"/>
              <a:t>section</a:t>
            </a:r>
            <a:r>
              <a:rPr lang="de-DE" dirty="0"/>
              <a:t> </a:t>
            </a:r>
            <a:r>
              <a:rPr lang="de-DE" dirty="0" err="1"/>
              <a:t>called</a:t>
            </a:r>
            <a:r>
              <a:rPr lang="de-DE" dirty="0"/>
              <a:t> „Method“: </a:t>
            </a:r>
            <a:r>
              <a:rPr lang="de-DE" dirty="0" err="1"/>
              <a:t>Explain</a:t>
            </a:r>
            <a:r>
              <a:rPr lang="de-DE" dirty="0"/>
              <a:t> </a:t>
            </a:r>
            <a:r>
              <a:rPr lang="de-DE" dirty="0" err="1"/>
              <a:t>the</a:t>
            </a:r>
            <a:r>
              <a:rPr lang="de-DE" dirty="0"/>
              <a:t> y</a:t>
            </a:r>
            <a:r>
              <a:rPr lang="en-US" dirty="0"/>
              <a:t>our study plan and experimental procedure</a:t>
            </a:r>
          </a:p>
          <a:p>
            <a:pPr lvl="1"/>
            <a:r>
              <a:rPr lang="de-DE" b="1" dirty="0">
                <a:solidFill>
                  <a:schemeClr val="accent1"/>
                </a:solidFill>
              </a:rPr>
              <a:t>Add a </a:t>
            </a:r>
            <a:r>
              <a:rPr lang="de-DE" b="1" dirty="0" err="1">
                <a:solidFill>
                  <a:schemeClr val="accent1"/>
                </a:solidFill>
              </a:rPr>
              <a:t>section</a:t>
            </a:r>
            <a:r>
              <a:rPr lang="de-DE" b="1" dirty="0">
                <a:solidFill>
                  <a:schemeClr val="accent1"/>
                </a:solidFill>
              </a:rPr>
              <a:t> </a:t>
            </a:r>
            <a:r>
              <a:rPr lang="de-DE" b="1" dirty="0" err="1">
                <a:solidFill>
                  <a:schemeClr val="accent1"/>
                </a:solidFill>
              </a:rPr>
              <a:t>called</a:t>
            </a:r>
            <a:r>
              <a:rPr lang="de-DE" b="1" dirty="0">
                <a:solidFill>
                  <a:schemeClr val="accent1"/>
                </a:solidFill>
              </a:rPr>
              <a:t> „</a:t>
            </a:r>
            <a:r>
              <a:rPr lang="de-DE" b="1" dirty="0" err="1">
                <a:solidFill>
                  <a:schemeClr val="accent1"/>
                </a:solidFill>
              </a:rPr>
              <a:t>Related</a:t>
            </a:r>
            <a:r>
              <a:rPr lang="de-DE" b="1" dirty="0">
                <a:solidFill>
                  <a:schemeClr val="accent1"/>
                </a:solidFill>
              </a:rPr>
              <a:t> Work“: Add </a:t>
            </a:r>
            <a:r>
              <a:rPr lang="de-DE" b="1" dirty="0" err="1">
                <a:solidFill>
                  <a:schemeClr val="accent1"/>
                </a:solidFill>
              </a:rPr>
              <a:t>the</a:t>
            </a:r>
            <a:r>
              <a:rPr lang="de-DE" b="1" dirty="0">
                <a:solidFill>
                  <a:schemeClr val="accent1"/>
                </a:solidFill>
              </a:rPr>
              <a:t> </a:t>
            </a:r>
            <a:r>
              <a:rPr lang="de-DE" b="1" dirty="0" err="1">
                <a:solidFill>
                  <a:schemeClr val="accent1"/>
                </a:solidFill>
              </a:rPr>
              <a:t>summary</a:t>
            </a:r>
            <a:r>
              <a:rPr lang="de-DE" b="1" dirty="0">
                <a:solidFill>
                  <a:schemeClr val="accent1"/>
                </a:solidFill>
              </a:rPr>
              <a:t> </a:t>
            </a:r>
            <a:r>
              <a:rPr lang="de-DE" b="1" dirty="0" err="1">
                <a:solidFill>
                  <a:schemeClr val="accent1"/>
                </a:solidFill>
              </a:rPr>
              <a:t>of</a:t>
            </a:r>
            <a:r>
              <a:rPr lang="de-DE" b="1" dirty="0">
                <a:solidFill>
                  <a:schemeClr val="accent1"/>
                </a:solidFill>
              </a:rPr>
              <a:t> </a:t>
            </a:r>
            <a:r>
              <a:rPr lang="de-DE" b="1" dirty="0" err="1">
                <a:solidFill>
                  <a:schemeClr val="accent1"/>
                </a:solidFill>
              </a:rPr>
              <a:t>the</a:t>
            </a:r>
            <a:r>
              <a:rPr lang="de-DE" b="1" dirty="0">
                <a:solidFill>
                  <a:schemeClr val="accent1"/>
                </a:solidFill>
              </a:rPr>
              <a:t> 9 </a:t>
            </a:r>
            <a:r>
              <a:rPr lang="de-DE" b="1" dirty="0" err="1">
                <a:solidFill>
                  <a:schemeClr val="accent1"/>
                </a:solidFill>
              </a:rPr>
              <a:t>papers</a:t>
            </a:r>
            <a:endParaRPr lang="de-DE" b="1" dirty="0">
              <a:solidFill>
                <a:schemeClr val="accent1"/>
              </a:solidFill>
            </a:endParaRPr>
          </a:p>
          <a:p>
            <a:r>
              <a:rPr lang="de-DE" b="1" dirty="0">
                <a:solidFill>
                  <a:schemeClr val="accent1"/>
                </a:solidFill>
              </a:rPr>
              <a:t>Update and </a:t>
            </a:r>
            <a:r>
              <a:rPr lang="de-DE" b="1" dirty="0" err="1">
                <a:solidFill>
                  <a:schemeClr val="accent1"/>
                </a:solidFill>
              </a:rPr>
              <a:t>upload</a:t>
            </a:r>
            <a:r>
              <a:rPr lang="de-DE" b="1" dirty="0">
                <a:solidFill>
                  <a:schemeClr val="accent1"/>
                </a:solidFill>
              </a:rPr>
              <a:t> your </a:t>
            </a:r>
            <a:r>
              <a:rPr lang="de-DE" b="1" dirty="0" err="1">
                <a:solidFill>
                  <a:schemeClr val="accent1"/>
                </a:solidFill>
              </a:rPr>
              <a:t>presentation</a:t>
            </a:r>
            <a:r>
              <a:rPr lang="de-DE" b="1" dirty="0">
                <a:solidFill>
                  <a:schemeClr val="accent1"/>
                </a:solidFill>
              </a:rPr>
              <a:t> (PDF)</a:t>
            </a:r>
          </a:p>
          <a:p>
            <a:pPr lvl="1"/>
            <a:r>
              <a:rPr lang="de-DE" b="1" dirty="0">
                <a:solidFill>
                  <a:schemeClr val="accent1"/>
                </a:solidFill>
              </a:rPr>
              <a:t>Add/Change your </a:t>
            </a:r>
            <a:r>
              <a:rPr lang="de-DE" b="1" dirty="0" err="1">
                <a:solidFill>
                  <a:schemeClr val="accent1"/>
                </a:solidFill>
              </a:rPr>
              <a:t>slides</a:t>
            </a:r>
            <a:r>
              <a:rPr lang="de-DE" b="1" dirty="0">
                <a:solidFill>
                  <a:schemeClr val="accent1"/>
                </a:solidFill>
              </a:rPr>
              <a:t> </a:t>
            </a:r>
            <a:r>
              <a:rPr lang="de-DE" b="1" dirty="0" err="1">
                <a:solidFill>
                  <a:schemeClr val="accent1"/>
                </a:solidFill>
              </a:rPr>
              <a:t>according</a:t>
            </a:r>
            <a:r>
              <a:rPr lang="de-DE" b="1" dirty="0">
                <a:solidFill>
                  <a:schemeClr val="accent1"/>
                </a:solidFill>
              </a:rPr>
              <a:t> to </a:t>
            </a:r>
            <a:r>
              <a:rPr lang="de-DE" b="1" dirty="0" err="1">
                <a:solidFill>
                  <a:schemeClr val="accent1"/>
                </a:solidFill>
              </a:rPr>
              <a:t>the</a:t>
            </a:r>
            <a:r>
              <a:rPr lang="de-DE" b="1" dirty="0">
                <a:solidFill>
                  <a:schemeClr val="accent1"/>
                </a:solidFill>
              </a:rPr>
              <a:t> </a:t>
            </a:r>
            <a:r>
              <a:rPr lang="de-DE" b="1" dirty="0" err="1">
                <a:solidFill>
                  <a:schemeClr val="accent1"/>
                </a:solidFill>
              </a:rPr>
              <a:t>things</a:t>
            </a:r>
            <a:r>
              <a:rPr lang="de-DE" b="1" dirty="0">
                <a:solidFill>
                  <a:schemeClr val="accent1"/>
                </a:solidFill>
              </a:rPr>
              <a:t> </a:t>
            </a:r>
            <a:r>
              <a:rPr lang="de-DE" b="1" dirty="0" err="1">
                <a:solidFill>
                  <a:schemeClr val="accent1"/>
                </a:solidFill>
              </a:rPr>
              <a:t>you</a:t>
            </a:r>
            <a:r>
              <a:rPr lang="de-DE" b="1" dirty="0">
                <a:solidFill>
                  <a:schemeClr val="accent1"/>
                </a:solidFill>
              </a:rPr>
              <a:t> </a:t>
            </a:r>
            <a:r>
              <a:rPr lang="de-DE" b="1" dirty="0" err="1">
                <a:solidFill>
                  <a:schemeClr val="accent1"/>
                </a:solidFill>
              </a:rPr>
              <a:t>want</a:t>
            </a:r>
            <a:r>
              <a:rPr lang="de-DE" b="1" dirty="0">
                <a:solidFill>
                  <a:schemeClr val="accent1"/>
                </a:solidFill>
              </a:rPr>
              <a:t> to </a:t>
            </a:r>
            <a:r>
              <a:rPr lang="de-DE" b="1" dirty="0" err="1">
                <a:solidFill>
                  <a:schemeClr val="accent1"/>
                </a:solidFill>
              </a:rPr>
              <a:t>change</a:t>
            </a:r>
            <a:endParaRPr lang="de-DE" b="1" dirty="0">
              <a:solidFill>
                <a:schemeClr val="accent1"/>
              </a:solidFill>
            </a:endParaRPr>
          </a:p>
          <a:p>
            <a:pPr lvl="1"/>
            <a:r>
              <a:rPr lang="de-DE" dirty="0"/>
              <a:t>Your update </a:t>
            </a:r>
            <a:r>
              <a:rPr lang="de-DE" dirty="0" err="1"/>
              <a:t>research</a:t>
            </a:r>
            <a:r>
              <a:rPr lang="de-DE" dirty="0"/>
              <a:t> </a:t>
            </a:r>
            <a:r>
              <a:rPr lang="de-DE" dirty="0" err="1"/>
              <a:t>question</a:t>
            </a:r>
            <a:r>
              <a:rPr lang="de-DE" dirty="0"/>
              <a:t>(s) and </a:t>
            </a:r>
            <a:r>
              <a:rPr lang="de-DE" dirty="0" err="1"/>
              <a:t>describe</a:t>
            </a:r>
            <a:r>
              <a:rPr lang="de-DE" dirty="0"/>
              <a:t> </a:t>
            </a:r>
            <a:r>
              <a:rPr lang="de-DE" dirty="0" err="1"/>
              <a:t>the</a:t>
            </a:r>
            <a:r>
              <a:rPr lang="de-DE" dirty="0"/>
              <a:t> </a:t>
            </a:r>
            <a:r>
              <a:rPr lang="de-DE" dirty="0" err="1"/>
              <a:t>operationalization</a:t>
            </a:r>
            <a:r>
              <a:rPr lang="de-DE" dirty="0"/>
              <a:t> </a:t>
            </a:r>
            <a:r>
              <a:rPr lang="de-DE" dirty="0" err="1"/>
              <a:t>of</a:t>
            </a:r>
            <a:r>
              <a:rPr lang="de-DE" dirty="0"/>
              <a:t> your </a:t>
            </a:r>
            <a:r>
              <a:rPr lang="de-DE" dirty="0" err="1"/>
              <a:t>concept</a:t>
            </a:r>
            <a:r>
              <a:rPr lang="de-DE" dirty="0"/>
              <a:t>(s)</a:t>
            </a:r>
          </a:p>
          <a:p>
            <a:pPr lvl="1"/>
            <a:r>
              <a:rPr lang="de-DE" dirty="0" err="1"/>
              <a:t>Describe</a:t>
            </a:r>
            <a:r>
              <a:rPr lang="de-DE" dirty="0"/>
              <a:t> your </a:t>
            </a:r>
            <a:r>
              <a:rPr lang="de-DE" dirty="0" err="1"/>
              <a:t>method</a:t>
            </a:r>
            <a:r>
              <a:rPr lang="de-DE" dirty="0"/>
              <a:t> in a </a:t>
            </a:r>
            <a:r>
              <a:rPr lang="de-DE" dirty="0" err="1"/>
              <a:t>few</a:t>
            </a:r>
            <a:r>
              <a:rPr lang="de-DE" dirty="0"/>
              <a:t> </a:t>
            </a:r>
            <a:r>
              <a:rPr lang="de-DE" dirty="0" err="1"/>
              <a:t>words</a:t>
            </a:r>
            <a:r>
              <a:rPr lang="de-DE" dirty="0"/>
              <a:t>. </a:t>
            </a:r>
            <a:r>
              <a:rPr lang="de-DE" dirty="0" err="1"/>
              <a:t>Depending</a:t>
            </a:r>
            <a:r>
              <a:rPr lang="de-DE" dirty="0"/>
              <a:t> on your </a:t>
            </a:r>
            <a:r>
              <a:rPr lang="de-DE" dirty="0" err="1"/>
              <a:t>research</a:t>
            </a:r>
            <a:r>
              <a:rPr lang="de-DE" dirty="0"/>
              <a:t> </a:t>
            </a:r>
            <a:r>
              <a:rPr lang="de-DE" dirty="0" err="1"/>
              <a:t>method</a:t>
            </a:r>
            <a:r>
              <a:rPr lang="de-DE" dirty="0"/>
              <a:t> …</a:t>
            </a:r>
          </a:p>
          <a:p>
            <a:pPr lvl="1"/>
            <a:r>
              <a:rPr lang="de-DE" b="1" dirty="0">
                <a:solidFill>
                  <a:schemeClr val="accent1"/>
                </a:solidFill>
              </a:rPr>
              <a:t>Draw your </a:t>
            </a:r>
            <a:r>
              <a:rPr lang="de-DE" b="1" dirty="0" err="1">
                <a:solidFill>
                  <a:schemeClr val="accent1"/>
                </a:solidFill>
              </a:rPr>
              <a:t>study</a:t>
            </a:r>
            <a:r>
              <a:rPr lang="de-DE" b="1" dirty="0">
                <a:solidFill>
                  <a:schemeClr val="accent1"/>
                </a:solidFill>
              </a:rPr>
              <a:t> design / </a:t>
            </a:r>
            <a:r>
              <a:rPr lang="de-DE" b="1" dirty="0" err="1">
                <a:solidFill>
                  <a:schemeClr val="accent1"/>
                </a:solidFill>
              </a:rPr>
              <a:t>study</a:t>
            </a:r>
            <a:r>
              <a:rPr lang="de-DE" b="1" dirty="0">
                <a:solidFill>
                  <a:schemeClr val="accent1"/>
                </a:solidFill>
              </a:rPr>
              <a:t> plan!</a:t>
            </a:r>
          </a:p>
          <a:p>
            <a:r>
              <a:rPr lang="de-DE" b="1" dirty="0">
                <a:solidFill>
                  <a:schemeClr val="accent1"/>
                </a:solidFill>
              </a:rPr>
              <a:t>Next time: Quick </a:t>
            </a:r>
            <a:r>
              <a:rPr lang="de-DE" b="1" dirty="0" err="1">
                <a:solidFill>
                  <a:schemeClr val="accent1"/>
                </a:solidFill>
              </a:rPr>
              <a:t>Presentation</a:t>
            </a:r>
            <a:endParaRPr lang="de-DE" b="1" dirty="0">
              <a:solidFill>
                <a:schemeClr val="accent1"/>
              </a:solidFill>
            </a:endParaRPr>
          </a:p>
        </p:txBody>
      </p:sp>
    </p:spTree>
    <p:extLst>
      <p:ext uri="{BB962C8B-B14F-4D97-AF65-F5344CB8AC3E}">
        <p14:creationId xmlns:p14="http://schemas.microsoft.com/office/powerpoint/2010/main" val="403281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A31B46A-FA36-FC62-2007-D27BF2FBCA3E}"/>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73BA74C-4DA1-7FB8-6578-30DCDB12CECC}"/>
              </a:ext>
            </a:extLst>
          </p:cNvPr>
          <p:cNvSpPr>
            <a:spLocks noGrp="1"/>
          </p:cNvSpPr>
          <p:nvPr>
            <p:ph type="sldNum" sz="quarter" idx="24"/>
          </p:nvPr>
        </p:nvSpPr>
        <p:spPr/>
        <p:txBody>
          <a:bodyPr/>
          <a:lstStyle/>
          <a:p>
            <a:fld id="{BA24374A-C3A8-471A-8837-3FC31668ABE5}" type="slidenum">
              <a:rPr lang="de-DE" smtClean="0"/>
              <a:pPr/>
              <a:t>5</a:t>
            </a:fld>
            <a:endParaRPr lang="de-DE" dirty="0"/>
          </a:p>
        </p:txBody>
      </p:sp>
      <p:sp>
        <p:nvSpPr>
          <p:cNvPr id="15" name="Textplatzhalter 14">
            <a:extLst>
              <a:ext uri="{FF2B5EF4-FFF2-40B4-BE49-F238E27FC236}">
                <a16:creationId xmlns:a16="http://schemas.microsoft.com/office/drawing/2014/main" id="{3AA9F69C-2E7A-2100-5214-E07379BA2F34}"/>
              </a:ext>
            </a:extLst>
          </p:cNvPr>
          <p:cNvSpPr>
            <a:spLocks noGrp="1"/>
          </p:cNvSpPr>
          <p:nvPr>
            <p:ph type="body" sz="quarter" idx="21"/>
          </p:nvPr>
        </p:nvSpPr>
        <p:spPr/>
        <p:txBody>
          <a:bodyPr/>
          <a:lstStyle/>
          <a:p>
            <a:r>
              <a:rPr lang="en-US" sz="1400"/>
              <a:t>How to Read a Paper</a:t>
            </a:r>
            <a:endParaRPr lang="de-DE" dirty="0"/>
          </a:p>
        </p:txBody>
      </p:sp>
      <p:pic>
        <p:nvPicPr>
          <p:cNvPr id="17" name="Grafik 16">
            <a:extLst>
              <a:ext uri="{FF2B5EF4-FFF2-40B4-BE49-F238E27FC236}">
                <a16:creationId xmlns:a16="http://schemas.microsoft.com/office/drawing/2014/main" id="{B4B26881-51EB-B32D-D769-D04193F6C80C}"/>
              </a:ext>
            </a:extLst>
          </p:cNvPr>
          <p:cNvPicPr>
            <a:picLocks noChangeAspect="1"/>
          </p:cNvPicPr>
          <p:nvPr/>
        </p:nvPicPr>
        <p:blipFill>
          <a:blip r:embed="rId2"/>
          <a:stretch>
            <a:fillRect/>
          </a:stretch>
        </p:blipFill>
        <p:spPr>
          <a:xfrm>
            <a:off x="3063239" y="2410615"/>
            <a:ext cx="6065520" cy="1883614"/>
          </a:xfrm>
          <a:prstGeom prst="rect">
            <a:avLst/>
          </a:prstGeom>
        </p:spPr>
      </p:pic>
      <p:sp>
        <p:nvSpPr>
          <p:cNvPr id="7" name="Textplatzhalter 6">
            <a:extLst>
              <a:ext uri="{FF2B5EF4-FFF2-40B4-BE49-F238E27FC236}">
                <a16:creationId xmlns:a16="http://schemas.microsoft.com/office/drawing/2014/main" id="{B22D7591-63EB-CBF1-EB0D-D1B7D62A7A4F}"/>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1460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DFC4C88D-46A2-696A-A183-69B5FDCEF880}"/>
              </a:ext>
            </a:extLst>
          </p:cNvPr>
          <p:cNvPicPr>
            <a:picLocks noChangeAspect="1"/>
          </p:cNvPicPr>
          <p:nvPr/>
        </p:nvPicPr>
        <p:blipFill rotWithShape="1">
          <a:blip r:embed="rId2"/>
          <a:srcRect b="66685"/>
          <a:stretch/>
        </p:blipFill>
        <p:spPr>
          <a:xfrm>
            <a:off x="5266353" y="4342749"/>
            <a:ext cx="6385067" cy="1656502"/>
          </a:xfrm>
          <a:prstGeom prst="rect">
            <a:avLst/>
          </a:prstGeom>
        </p:spPr>
      </p:pic>
      <p:sp>
        <p:nvSpPr>
          <p:cNvPr id="2" name="Titel 1">
            <a:extLst>
              <a:ext uri="{FF2B5EF4-FFF2-40B4-BE49-F238E27FC236}">
                <a16:creationId xmlns:a16="http://schemas.microsoft.com/office/drawing/2014/main" id="{15861204-7FD7-B99D-BC4D-BD91E22B7940}"/>
              </a:ext>
            </a:extLst>
          </p:cNvPr>
          <p:cNvSpPr>
            <a:spLocks noGrp="1"/>
          </p:cNvSpPr>
          <p:nvPr>
            <p:ph type="title"/>
          </p:nvPr>
        </p:nvSpPr>
        <p:spPr/>
        <p:txBody>
          <a:bodyPr/>
          <a:lstStyle/>
          <a:p>
            <a:r>
              <a:rPr lang="de-DE" dirty="0" err="1"/>
              <a:t>Refine</a:t>
            </a:r>
            <a:r>
              <a:rPr lang="de-DE" dirty="0"/>
              <a:t> </a:t>
            </a:r>
            <a:r>
              <a:rPr lang="de-DE" dirty="0" err="1"/>
              <a:t>your</a:t>
            </a:r>
            <a:r>
              <a:rPr lang="de-DE" dirty="0"/>
              <a:t> Query</a:t>
            </a:r>
          </a:p>
        </p:txBody>
      </p:sp>
      <p:sp>
        <p:nvSpPr>
          <p:cNvPr id="3" name="Fußzeilenplatzhalter 2">
            <a:extLst>
              <a:ext uri="{FF2B5EF4-FFF2-40B4-BE49-F238E27FC236}">
                <a16:creationId xmlns:a16="http://schemas.microsoft.com/office/drawing/2014/main" id="{BC81311E-6710-3A50-A43D-08D156E581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3CDAFF1-9783-A3AC-1180-B5937C91D70B}"/>
              </a:ext>
            </a:extLst>
          </p:cNvPr>
          <p:cNvSpPr>
            <a:spLocks noGrp="1"/>
          </p:cNvSpPr>
          <p:nvPr>
            <p:ph type="sldNum" sz="quarter" idx="28"/>
          </p:nvPr>
        </p:nvSpPr>
        <p:spPr/>
        <p:txBody>
          <a:bodyPr/>
          <a:lstStyle/>
          <a:p>
            <a:fld id="{BA24374A-C3A8-471A-8837-3FC31668ABE5}" type="slidenum">
              <a:rPr lang="de-DE" smtClean="0"/>
              <a:pPr/>
              <a:t>6</a:t>
            </a:fld>
            <a:endParaRPr lang="de-DE" dirty="0"/>
          </a:p>
        </p:txBody>
      </p:sp>
      <p:sp>
        <p:nvSpPr>
          <p:cNvPr id="5" name="Textplatzhalter 4">
            <a:extLst>
              <a:ext uri="{FF2B5EF4-FFF2-40B4-BE49-F238E27FC236}">
                <a16:creationId xmlns:a16="http://schemas.microsoft.com/office/drawing/2014/main" id="{3C3FBBBE-587A-A2C1-792C-ED801BF5874D}"/>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9DB920CC-66B3-68BF-68E2-F1E4F9D52D4C}"/>
              </a:ext>
            </a:extLst>
          </p:cNvPr>
          <p:cNvSpPr>
            <a:spLocks noGrp="1"/>
          </p:cNvSpPr>
          <p:nvPr>
            <p:ph type="body" sz="quarter" idx="29"/>
          </p:nvPr>
        </p:nvSpPr>
        <p:spPr/>
        <p:txBody>
          <a:bodyPr/>
          <a:lstStyle/>
          <a:p>
            <a:endParaRPr lang="de-DE" dirty="0"/>
          </a:p>
        </p:txBody>
      </p:sp>
      <p:pic>
        <p:nvPicPr>
          <p:cNvPr id="8" name="Grafik 7">
            <a:extLst>
              <a:ext uri="{FF2B5EF4-FFF2-40B4-BE49-F238E27FC236}">
                <a16:creationId xmlns:a16="http://schemas.microsoft.com/office/drawing/2014/main" id="{4E07F205-F6E8-C325-2885-0C2EF336C0A8}"/>
              </a:ext>
            </a:extLst>
          </p:cNvPr>
          <p:cNvPicPr>
            <a:picLocks noChangeAspect="1"/>
          </p:cNvPicPr>
          <p:nvPr/>
        </p:nvPicPr>
        <p:blipFill>
          <a:blip r:embed="rId3"/>
          <a:stretch>
            <a:fillRect/>
          </a:stretch>
        </p:blipFill>
        <p:spPr>
          <a:xfrm>
            <a:off x="695325" y="1449388"/>
            <a:ext cx="2500998" cy="4679950"/>
          </a:xfrm>
          <a:prstGeom prst="rect">
            <a:avLst/>
          </a:prstGeom>
        </p:spPr>
      </p:pic>
      <p:sp>
        <p:nvSpPr>
          <p:cNvPr id="18" name="Rechteck 17">
            <a:extLst>
              <a:ext uri="{FF2B5EF4-FFF2-40B4-BE49-F238E27FC236}">
                <a16:creationId xmlns:a16="http://schemas.microsoft.com/office/drawing/2014/main" id="{514F2FA0-B0AA-9148-FAB0-528CA98061CA}"/>
              </a:ext>
            </a:extLst>
          </p:cNvPr>
          <p:cNvSpPr/>
          <p:nvPr/>
        </p:nvSpPr>
        <p:spPr>
          <a:xfrm>
            <a:off x="695325" y="3429000"/>
            <a:ext cx="1874063" cy="6366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B6F0904-C022-48D9-2456-347859909C4C}"/>
              </a:ext>
            </a:extLst>
          </p:cNvPr>
          <p:cNvSpPr/>
          <p:nvPr/>
        </p:nvSpPr>
        <p:spPr>
          <a:xfrm>
            <a:off x="2980023" y="1143031"/>
            <a:ext cx="3739390" cy="29488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C4851E9-37E6-F4C2-CB88-01F359428DE6}"/>
              </a:ext>
            </a:extLst>
          </p:cNvPr>
          <p:cNvSpPr/>
          <p:nvPr/>
        </p:nvSpPr>
        <p:spPr>
          <a:xfrm>
            <a:off x="5231920" y="4342749"/>
            <a:ext cx="6419500" cy="17865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mit Pfeil 21">
            <a:extLst>
              <a:ext uri="{FF2B5EF4-FFF2-40B4-BE49-F238E27FC236}">
                <a16:creationId xmlns:a16="http://schemas.microsoft.com/office/drawing/2014/main" id="{710E91D5-0445-63B0-B08C-52E65DD85C46}"/>
              </a:ext>
            </a:extLst>
          </p:cNvPr>
          <p:cNvCxnSpPr>
            <a:cxnSpLocks/>
            <a:stCxn id="18" idx="0"/>
          </p:cNvCxnSpPr>
          <p:nvPr/>
        </p:nvCxnSpPr>
        <p:spPr>
          <a:xfrm flipV="1">
            <a:off x="1632357" y="2863712"/>
            <a:ext cx="1329263" cy="5652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F8D2890A-F536-8F05-6247-B89192A38763}"/>
              </a:ext>
            </a:extLst>
          </p:cNvPr>
          <p:cNvCxnSpPr>
            <a:cxnSpLocks/>
          </p:cNvCxnSpPr>
          <p:nvPr/>
        </p:nvCxnSpPr>
        <p:spPr>
          <a:xfrm>
            <a:off x="6719413" y="3892836"/>
            <a:ext cx="872108" cy="302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9D6F4EE-C2D1-CA2D-4D21-76499C247B2B}"/>
              </a:ext>
            </a:extLst>
          </p:cNvPr>
          <p:cNvSpPr txBox="1"/>
          <p:nvPr/>
        </p:nvSpPr>
        <p:spPr>
          <a:xfrm>
            <a:off x="703862" y="4644651"/>
            <a:ext cx="3482043" cy="523220"/>
          </a:xfrm>
          <a:prstGeom prst="rect">
            <a:avLst/>
          </a:prstGeom>
          <a:noFill/>
        </p:spPr>
        <p:txBody>
          <a:bodyPr wrap="none" rtlCol="0">
            <a:spAutoFit/>
          </a:bodyPr>
          <a:lstStyle/>
          <a:p>
            <a:r>
              <a:rPr lang="de-DE" sz="2800" b="1" dirty="0">
                <a:solidFill>
                  <a:srgbClr val="FF0000"/>
                </a:solidFill>
              </a:rPr>
              <a:t>Enter </a:t>
            </a:r>
            <a:r>
              <a:rPr lang="de-DE" sz="2800" b="1" dirty="0" err="1">
                <a:solidFill>
                  <a:srgbClr val="FF0000"/>
                </a:solidFill>
              </a:rPr>
              <a:t>your</a:t>
            </a:r>
            <a:r>
              <a:rPr lang="de-DE" sz="2800" b="1" dirty="0">
                <a:solidFill>
                  <a:srgbClr val="FF0000"/>
                </a:solidFill>
              </a:rPr>
              <a:t> </a:t>
            </a:r>
            <a:r>
              <a:rPr lang="de-DE" sz="2800" b="1" dirty="0" err="1">
                <a:solidFill>
                  <a:srgbClr val="FF0000"/>
                </a:solidFill>
              </a:rPr>
              <a:t>keywords</a:t>
            </a:r>
            <a:endParaRPr lang="de-DE" sz="2800" b="1" dirty="0">
              <a:solidFill>
                <a:srgbClr val="FF0000"/>
              </a:solidFill>
            </a:endParaRPr>
          </a:p>
        </p:txBody>
      </p:sp>
      <p:pic>
        <p:nvPicPr>
          <p:cNvPr id="27" name="Grafik 26">
            <a:extLst>
              <a:ext uri="{FF2B5EF4-FFF2-40B4-BE49-F238E27FC236}">
                <a16:creationId xmlns:a16="http://schemas.microsoft.com/office/drawing/2014/main" id="{818D8253-D1ED-CAC9-24AD-33D5CDE7A8E7}"/>
              </a:ext>
            </a:extLst>
          </p:cNvPr>
          <p:cNvPicPr>
            <a:picLocks noChangeAspect="1"/>
          </p:cNvPicPr>
          <p:nvPr/>
        </p:nvPicPr>
        <p:blipFill>
          <a:blip r:embed="rId4"/>
          <a:stretch>
            <a:fillRect/>
          </a:stretch>
        </p:blipFill>
        <p:spPr>
          <a:xfrm>
            <a:off x="3045437" y="1191684"/>
            <a:ext cx="3608561" cy="2713006"/>
          </a:xfrm>
          <a:prstGeom prst="rect">
            <a:avLst/>
          </a:prstGeom>
        </p:spPr>
      </p:pic>
    </p:spTree>
    <p:extLst>
      <p:ext uri="{BB962C8B-B14F-4D97-AF65-F5344CB8AC3E}">
        <p14:creationId xmlns:p14="http://schemas.microsoft.com/office/powerpoint/2010/main" val="253363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EEEF9-DC9E-0FE3-950C-C1103562ECE1}"/>
              </a:ext>
            </a:extLst>
          </p:cNvPr>
          <p:cNvSpPr>
            <a:spLocks noGrp="1"/>
          </p:cNvSpPr>
          <p:nvPr>
            <p:ph type="title"/>
          </p:nvPr>
        </p:nvSpPr>
        <p:spPr/>
        <p:txBody>
          <a:bodyPr/>
          <a:lstStyle/>
          <a:p>
            <a:r>
              <a:rPr lang="de-DE" dirty="0"/>
              <a:t>Google Scholar</a:t>
            </a:r>
          </a:p>
        </p:txBody>
      </p:sp>
      <p:sp>
        <p:nvSpPr>
          <p:cNvPr id="3" name="Fußzeilenplatzhalter 2">
            <a:extLst>
              <a:ext uri="{FF2B5EF4-FFF2-40B4-BE49-F238E27FC236}">
                <a16:creationId xmlns:a16="http://schemas.microsoft.com/office/drawing/2014/main" id="{C134F060-312E-FE45-D8AA-680E69B5461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7A1CEBE3-ABDC-A75F-C4DB-F900787470E8}"/>
              </a:ext>
            </a:extLst>
          </p:cNvPr>
          <p:cNvSpPr>
            <a:spLocks noGrp="1"/>
          </p:cNvSpPr>
          <p:nvPr>
            <p:ph type="sldNum" sz="quarter" idx="28"/>
          </p:nvPr>
        </p:nvSpPr>
        <p:spPr/>
        <p:txBody>
          <a:bodyPr/>
          <a:lstStyle/>
          <a:p>
            <a:fld id="{BA24374A-C3A8-471A-8837-3FC31668ABE5}" type="slidenum">
              <a:rPr lang="de-DE" smtClean="0"/>
              <a:pPr/>
              <a:t>7</a:t>
            </a:fld>
            <a:endParaRPr lang="de-DE" dirty="0"/>
          </a:p>
        </p:txBody>
      </p:sp>
      <p:sp>
        <p:nvSpPr>
          <p:cNvPr id="5" name="Textplatzhalter 4">
            <a:extLst>
              <a:ext uri="{FF2B5EF4-FFF2-40B4-BE49-F238E27FC236}">
                <a16:creationId xmlns:a16="http://schemas.microsoft.com/office/drawing/2014/main" id="{DF86C268-1795-B8A3-CD91-C1F1EC69658F}"/>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420153E1-5801-6C2B-9260-5169EFEEBCE4}"/>
              </a:ext>
            </a:extLst>
          </p:cNvPr>
          <p:cNvSpPr>
            <a:spLocks noGrp="1"/>
          </p:cNvSpPr>
          <p:nvPr>
            <p:ph type="body" sz="quarter" idx="29"/>
          </p:nvPr>
        </p:nvSpPr>
        <p:spPr/>
        <p:txBody>
          <a:bodyPr/>
          <a:lstStyle/>
          <a:p>
            <a:endParaRPr lang="de-DE" dirty="0"/>
          </a:p>
        </p:txBody>
      </p:sp>
      <p:pic>
        <p:nvPicPr>
          <p:cNvPr id="20" name="Grafik 19">
            <a:extLst>
              <a:ext uri="{FF2B5EF4-FFF2-40B4-BE49-F238E27FC236}">
                <a16:creationId xmlns:a16="http://schemas.microsoft.com/office/drawing/2014/main" id="{152DEEA2-449C-24C3-C03F-F317559AB366}"/>
              </a:ext>
            </a:extLst>
          </p:cNvPr>
          <p:cNvPicPr>
            <a:picLocks noChangeAspect="1"/>
          </p:cNvPicPr>
          <p:nvPr/>
        </p:nvPicPr>
        <p:blipFill rotWithShape="1">
          <a:blip r:embed="rId2"/>
          <a:srcRect t="-1" b="22543"/>
          <a:stretch/>
        </p:blipFill>
        <p:spPr>
          <a:xfrm>
            <a:off x="695325" y="1440115"/>
            <a:ext cx="8319123" cy="4868610"/>
          </a:xfrm>
          <a:prstGeom prst="rect">
            <a:avLst/>
          </a:prstGeom>
        </p:spPr>
      </p:pic>
      <p:sp>
        <p:nvSpPr>
          <p:cNvPr id="23" name="Rechteck 22">
            <a:extLst>
              <a:ext uri="{FF2B5EF4-FFF2-40B4-BE49-F238E27FC236}">
                <a16:creationId xmlns:a16="http://schemas.microsoft.com/office/drawing/2014/main" id="{76F5404E-9D8C-81AE-7097-010080604D0C}"/>
              </a:ext>
            </a:extLst>
          </p:cNvPr>
          <p:cNvSpPr/>
          <p:nvPr/>
        </p:nvSpPr>
        <p:spPr>
          <a:xfrm>
            <a:off x="6664216" y="838715"/>
            <a:ext cx="1874063" cy="6366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Click</a:t>
            </a:r>
          </a:p>
        </p:txBody>
      </p:sp>
      <p:cxnSp>
        <p:nvCxnSpPr>
          <p:cNvPr id="24" name="Gerade Verbindung mit Pfeil 23">
            <a:extLst>
              <a:ext uri="{FF2B5EF4-FFF2-40B4-BE49-F238E27FC236}">
                <a16:creationId xmlns:a16="http://schemas.microsoft.com/office/drawing/2014/main" id="{BDF92559-0D32-458D-0B3C-87FB0AB708DD}"/>
              </a:ext>
            </a:extLst>
          </p:cNvPr>
          <p:cNvCxnSpPr>
            <a:cxnSpLocks/>
          </p:cNvCxnSpPr>
          <p:nvPr/>
        </p:nvCxnSpPr>
        <p:spPr>
          <a:xfrm flipH="1">
            <a:off x="5622426" y="1499367"/>
            <a:ext cx="1428278" cy="7428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E725073D-441F-C05D-C38D-113C8C0CF2C7}"/>
              </a:ext>
            </a:extLst>
          </p:cNvPr>
          <p:cNvSpPr/>
          <p:nvPr/>
        </p:nvSpPr>
        <p:spPr>
          <a:xfrm>
            <a:off x="441356" y="1449388"/>
            <a:ext cx="1874063" cy="96046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rgbClr val="FF0000"/>
                </a:solidFill>
              </a:rPr>
              <a:t>Highly</a:t>
            </a:r>
            <a:r>
              <a:rPr lang="de-DE" b="1" dirty="0">
                <a:solidFill>
                  <a:srgbClr val="FF0000"/>
                </a:solidFill>
              </a:rPr>
              <a:t> </a:t>
            </a:r>
            <a:r>
              <a:rPr lang="de-DE" b="1" dirty="0" err="1">
                <a:solidFill>
                  <a:srgbClr val="FF0000"/>
                </a:solidFill>
              </a:rPr>
              <a:t>cited</a:t>
            </a:r>
            <a:r>
              <a:rPr lang="de-DE" b="1" dirty="0">
                <a:solidFill>
                  <a:srgbClr val="FF0000"/>
                </a:solidFill>
              </a:rPr>
              <a:t>. </a:t>
            </a:r>
            <a:r>
              <a:rPr lang="de-DE" b="1" dirty="0" err="1">
                <a:solidFill>
                  <a:srgbClr val="FF0000"/>
                </a:solidFill>
              </a:rPr>
              <a:t>We</a:t>
            </a:r>
            <a:r>
              <a:rPr lang="de-DE" b="1" dirty="0">
                <a:solidFill>
                  <a:srgbClr val="FF0000"/>
                </a:solidFill>
              </a:rPr>
              <a:t> </a:t>
            </a:r>
            <a:r>
              <a:rPr lang="de-DE" b="1" dirty="0" err="1">
                <a:solidFill>
                  <a:srgbClr val="FF0000"/>
                </a:solidFill>
              </a:rPr>
              <a:t>love</a:t>
            </a:r>
            <a:r>
              <a:rPr lang="de-DE" b="1" dirty="0">
                <a:solidFill>
                  <a:srgbClr val="FF0000"/>
                </a:solidFill>
              </a:rPr>
              <a:t> </a:t>
            </a:r>
            <a:r>
              <a:rPr lang="de-DE" b="1" dirty="0" err="1">
                <a:solidFill>
                  <a:srgbClr val="FF0000"/>
                </a:solidFill>
              </a:rPr>
              <a:t>that</a:t>
            </a:r>
            <a:endParaRPr lang="de-DE" b="1" dirty="0">
              <a:solidFill>
                <a:srgbClr val="FF0000"/>
              </a:solidFill>
            </a:endParaRPr>
          </a:p>
        </p:txBody>
      </p:sp>
      <p:cxnSp>
        <p:nvCxnSpPr>
          <p:cNvPr id="26" name="Gerade Verbindung mit Pfeil 25">
            <a:extLst>
              <a:ext uri="{FF2B5EF4-FFF2-40B4-BE49-F238E27FC236}">
                <a16:creationId xmlns:a16="http://schemas.microsoft.com/office/drawing/2014/main" id="{91ADB110-6C75-9439-266C-F31A434D10CE}"/>
              </a:ext>
            </a:extLst>
          </p:cNvPr>
          <p:cNvCxnSpPr>
            <a:cxnSpLocks/>
            <a:stCxn id="25" idx="3"/>
          </p:cNvCxnSpPr>
          <p:nvPr/>
        </p:nvCxnSpPr>
        <p:spPr>
          <a:xfrm>
            <a:off x="2315419" y="1929618"/>
            <a:ext cx="1110471" cy="992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B648ED92-3D09-26D4-E98C-0F0D2CBA43FB}"/>
              </a:ext>
            </a:extLst>
          </p:cNvPr>
          <p:cNvCxnSpPr>
            <a:cxnSpLocks/>
            <a:stCxn id="47" idx="1"/>
          </p:cNvCxnSpPr>
          <p:nvPr/>
        </p:nvCxnSpPr>
        <p:spPr>
          <a:xfrm flipH="1">
            <a:off x="5010307" y="2352323"/>
            <a:ext cx="3155534" cy="1005565"/>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27C519A3-F9CC-DD3A-32E2-32D885F0A9EF}"/>
              </a:ext>
            </a:extLst>
          </p:cNvPr>
          <p:cNvCxnSpPr>
            <a:cxnSpLocks/>
          </p:cNvCxnSpPr>
          <p:nvPr/>
        </p:nvCxnSpPr>
        <p:spPr>
          <a:xfrm flipH="1">
            <a:off x="5988050" y="2657948"/>
            <a:ext cx="2177791" cy="1419360"/>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D183174D-D802-C867-2BC4-A41224F67F01}"/>
              </a:ext>
            </a:extLst>
          </p:cNvPr>
          <p:cNvCxnSpPr>
            <a:cxnSpLocks/>
          </p:cNvCxnSpPr>
          <p:nvPr/>
        </p:nvCxnSpPr>
        <p:spPr>
          <a:xfrm flipH="1">
            <a:off x="6537113" y="2679935"/>
            <a:ext cx="2113592" cy="251914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hteck 46">
            <a:extLst>
              <a:ext uri="{FF2B5EF4-FFF2-40B4-BE49-F238E27FC236}">
                <a16:creationId xmlns:a16="http://schemas.microsoft.com/office/drawing/2014/main" id="{910FC846-CB80-A1E9-055D-24E376E9AA1A}"/>
              </a:ext>
            </a:extLst>
          </p:cNvPr>
          <p:cNvSpPr/>
          <p:nvPr/>
        </p:nvSpPr>
        <p:spPr>
          <a:xfrm>
            <a:off x="8165841" y="2033983"/>
            <a:ext cx="1874063" cy="636679"/>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accent4">
                    <a:lumMod val="60000"/>
                    <a:lumOff val="40000"/>
                  </a:schemeClr>
                </a:solidFill>
              </a:rPr>
              <a:t>Click </a:t>
            </a:r>
            <a:r>
              <a:rPr lang="de-DE" b="1" dirty="0" err="1">
                <a:solidFill>
                  <a:schemeClr val="accent4">
                    <a:lumMod val="60000"/>
                    <a:lumOff val="40000"/>
                  </a:schemeClr>
                </a:solidFill>
              </a:rPr>
              <a:t>Later</a:t>
            </a:r>
            <a:endParaRPr lang="de-DE" b="1" dirty="0">
              <a:solidFill>
                <a:schemeClr val="accent4">
                  <a:lumMod val="60000"/>
                  <a:lumOff val="40000"/>
                </a:schemeClr>
              </a:solidFill>
            </a:endParaRPr>
          </a:p>
        </p:txBody>
      </p:sp>
    </p:spTree>
    <p:extLst>
      <p:ext uri="{BB962C8B-B14F-4D97-AF65-F5344CB8AC3E}">
        <p14:creationId xmlns:p14="http://schemas.microsoft.com/office/powerpoint/2010/main" val="213684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3E751-40CC-D77D-F3F3-99CA6687E6B9}"/>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C7F67BE9-D860-0FD7-9B4D-75F0C79FEB70}"/>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5D60B99B-1ECF-44F4-72C3-EFB5352A1605}"/>
              </a:ext>
            </a:extLst>
          </p:cNvPr>
          <p:cNvSpPr>
            <a:spLocks noGrp="1"/>
          </p:cNvSpPr>
          <p:nvPr>
            <p:ph type="sldNum" sz="quarter" idx="28"/>
          </p:nvPr>
        </p:nvSpPr>
        <p:spPr/>
        <p:txBody>
          <a:bodyPr/>
          <a:lstStyle/>
          <a:p>
            <a:fld id="{BA24374A-C3A8-471A-8837-3FC31668ABE5}" type="slidenum">
              <a:rPr lang="de-DE" smtClean="0"/>
              <a:pPr/>
              <a:t>8</a:t>
            </a:fld>
            <a:endParaRPr lang="de-DE" dirty="0"/>
          </a:p>
        </p:txBody>
      </p:sp>
      <p:sp>
        <p:nvSpPr>
          <p:cNvPr id="5" name="Textplatzhalter 4">
            <a:extLst>
              <a:ext uri="{FF2B5EF4-FFF2-40B4-BE49-F238E27FC236}">
                <a16:creationId xmlns:a16="http://schemas.microsoft.com/office/drawing/2014/main" id="{82EB33B8-55B0-7265-ACC8-F0F1A1806A91}"/>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27847D28-1024-5A69-1F28-435C87F1492E}"/>
              </a:ext>
            </a:extLst>
          </p:cNvPr>
          <p:cNvSpPr>
            <a:spLocks noGrp="1"/>
          </p:cNvSpPr>
          <p:nvPr>
            <p:ph type="body" sz="quarter" idx="29"/>
          </p:nvPr>
        </p:nvSpPr>
        <p:spPr/>
        <p:txBody>
          <a:bodyPr/>
          <a:lstStyle/>
          <a:p>
            <a:endParaRPr lang="de-DE"/>
          </a:p>
        </p:txBody>
      </p:sp>
      <p:pic>
        <p:nvPicPr>
          <p:cNvPr id="8" name="Grafik 7">
            <a:extLst>
              <a:ext uri="{FF2B5EF4-FFF2-40B4-BE49-F238E27FC236}">
                <a16:creationId xmlns:a16="http://schemas.microsoft.com/office/drawing/2014/main" id="{470D4204-397F-33FE-8AF0-4FA8D0BBC81A}"/>
              </a:ext>
            </a:extLst>
          </p:cNvPr>
          <p:cNvPicPr>
            <a:picLocks noChangeAspect="1"/>
          </p:cNvPicPr>
          <p:nvPr/>
        </p:nvPicPr>
        <p:blipFill>
          <a:blip r:embed="rId2"/>
          <a:stretch>
            <a:fillRect/>
          </a:stretch>
        </p:blipFill>
        <p:spPr>
          <a:xfrm>
            <a:off x="-1" y="0"/>
            <a:ext cx="12192000" cy="6223667"/>
          </a:xfrm>
          <a:prstGeom prst="rect">
            <a:avLst/>
          </a:prstGeom>
        </p:spPr>
      </p:pic>
      <p:sp>
        <p:nvSpPr>
          <p:cNvPr id="9" name="Rechteck 8">
            <a:extLst>
              <a:ext uri="{FF2B5EF4-FFF2-40B4-BE49-F238E27FC236}">
                <a16:creationId xmlns:a16="http://schemas.microsoft.com/office/drawing/2014/main" id="{EDE9152C-A74B-834B-E4F8-B2CF7C6D9659}"/>
              </a:ext>
            </a:extLst>
          </p:cNvPr>
          <p:cNvSpPr/>
          <p:nvPr/>
        </p:nvSpPr>
        <p:spPr>
          <a:xfrm>
            <a:off x="9708537" y="1392153"/>
            <a:ext cx="2042638" cy="678472"/>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bg1"/>
                </a:solidFill>
              </a:rPr>
              <a:t>Ensure</a:t>
            </a:r>
            <a:r>
              <a:rPr lang="de-DE" sz="1200" dirty="0">
                <a:solidFill>
                  <a:schemeClr val="bg1"/>
                </a:solidFill>
              </a:rPr>
              <a:t> </a:t>
            </a:r>
            <a:r>
              <a:rPr lang="de-DE" sz="1200" dirty="0" err="1">
                <a:solidFill>
                  <a:schemeClr val="bg1"/>
                </a:solidFill>
              </a:rPr>
              <a:t>login</a:t>
            </a:r>
            <a:r>
              <a:rPr lang="de-DE" sz="1200" dirty="0">
                <a:solidFill>
                  <a:schemeClr val="bg1"/>
                </a:solidFill>
              </a:rPr>
              <a:t>! </a:t>
            </a:r>
            <a:r>
              <a:rPr lang="en-US" sz="1200" dirty="0">
                <a:solidFill>
                  <a:schemeClr val="bg1"/>
                </a:solidFill>
              </a:rPr>
              <a:t>Open it from the university network, you can download PDFs.</a:t>
            </a:r>
            <a:endParaRPr lang="de-DE" sz="1200" dirty="0">
              <a:solidFill>
                <a:schemeClr val="bg1"/>
              </a:solidFill>
            </a:endParaRPr>
          </a:p>
        </p:txBody>
      </p:sp>
      <p:cxnSp>
        <p:nvCxnSpPr>
          <p:cNvPr id="10" name="Gerade Verbindung mit Pfeil 9">
            <a:extLst>
              <a:ext uri="{FF2B5EF4-FFF2-40B4-BE49-F238E27FC236}">
                <a16:creationId xmlns:a16="http://schemas.microsoft.com/office/drawing/2014/main" id="{06FCEE35-F1A1-BD8B-1C89-5E24D3F19821}"/>
              </a:ext>
            </a:extLst>
          </p:cNvPr>
          <p:cNvCxnSpPr>
            <a:cxnSpLocks/>
            <a:stCxn id="9" idx="0"/>
          </p:cNvCxnSpPr>
          <p:nvPr/>
        </p:nvCxnSpPr>
        <p:spPr>
          <a:xfrm flipH="1" flipV="1">
            <a:off x="10013058" y="294724"/>
            <a:ext cx="716798" cy="109742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2E07DE6-41A5-D9A1-E531-0A81E2980F92}"/>
              </a:ext>
            </a:extLst>
          </p:cNvPr>
          <p:cNvCxnSpPr>
            <a:cxnSpLocks/>
            <a:stCxn id="9" idx="2"/>
          </p:cNvCxnSpPr>
          <p:nvPr/>
        </p:nvCxnSpPr>
        <p:spPr>
          <a:xfrm flipH="1">
            <a:off x="9013212" y="2070625"/>
            <a:ext cx="1716644" cy="18981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8">
            <a:extLst>
              <a:ext uri="{FF2B5EF4-FFF2-40B4-BE49-F238E27FC236}">
                <a16:creationId xmlns:a16="http://schemas.microsoft.com/office/drawing/2014/main" id="{6BC9790A-5A1B-064E-5246-558F2EC4A5F0}"/>
              </a:ext>
            </a:extLst>
          </p:cNvPr>
          <p:cNvSpPr txBox="1"/>
          <p:nvPr/>
        </p:nvSpPr>
        <p:spPr>
          <a:xfrm>
            <a:off x="4893641" y="1520792"/>
            <a:ext cx="1401362" cy="276999"/>
          </a:xfrm>
          <a:prstGeom prst="rect">
            <a:avLst/>
          </a:prstGeom>
          <a:solidFill>
            <a:schemeClr val="accent1"/>
          </a:solidFill>
          <a:ln w="28575">
            <a:noFill/>
          </a:ln>
        </p:spPr>
        <p:txBody>
          <a:bodyPr wrap="square" rtlCol="0">
            <a:spAutoFit/>
          </a:bodyPr>
          <a:lstStyle/>
          <a:p>
            <a:r>
              <a:rPr lang="en-US" sz="1200" dirty="0">
                <a:solidFill>
                  <a:schemeClr val="bg1"/>
                </a:solidFill>
              </a:rPr>
              <a:t>Best paper award</a:t>
            </a:r>
          </a:p>
        </p:txBody>
      </p:sp>
      <p:cxnSp>
        <p:nvCxnSpPr>
          <p:cNvPr id="25" name="Gerade Verbindung mit Pfeil 24">
            <a:extLst>
              <a:ext uri="{FF2B5EF4-FFF2-40B4-BE49-F238E27FC236}">
                <a16:creationId xmlns:a16="http://schemas.microsoft.com/office/drawing/2014/main" id="{09D38DD6-90E2-DD0B-E228-C893BA45B92B}"/>
              </a:ext>
            </a:extLst>
          </p:cNvPr>
          <p:cNvCxnSpPr>
            <a:cxnSpLocks/>
            <a:stCxn id="24" idx="1"/>
          </p:cNvCxnSpPr>
          <p:nvPr/>
        </p:nvCxnSpPr>
        <p:spPr>
          <a:xfrm flipH="1">
            <a:off x="4372465" y="1659292"/>
            <a:ext cx="5211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TextBox 8">
            <a:extLst>
              <a:ext uri="{FF2B5EF4-FFF2-40B4-BE49-F238E27FC236}">
                <a16:creationId xmlns:a16="http://schemas.microsoft.com/office/drawing/2014/main" id="{916FE28F-9A54-256E-A315-D32513F06BED}"/>
              </a:ext>
            </a:extLst>
          </p:cNvPr>
          <p:cNvSpPr txBox="1"/>
          <p:nvPr/>
        </p:nvSpPr>
        <p:spPr>
          <a:xfrm>
            <a:off x="431416" y="1081193"/>
            <a:ext cx="1401362" cy="461665"/>
          </a:xfrm>
          <a:prstGeom prst="rect">
            <a:avLst/>
          </a:prstGeom>
          <a:solidFill>
            <a:schemeClr val="accent1"/>
          </a:solidFill>
          <a:ln w="28575">
            <a:noFill/>
          </a:ln>
        </p:spPr>
        <p:txBody>
          <a:bodyPr wrap="square" rtlCol="0">
            <a:spAutoFit/>
          </a:bodyPr>
          <a:lstStyle/>
          <a:p>
            <a:pPr algn="ctr"/>
            <a:r>
              <a:rPr lang="en-US" sz="1200" dirty="0">
                <a:solidFill>
                  <a:schemeClr val="bg1"/>
                </a:solidFill>
              </a:rPr>
              <a:t>Very important place in HCI</a:t>
            </a:r>
          </a:p>
        </p:txBody>
      </p:sp>
      <p:cxnSp>
        <p:nvCxnSpPr>
          <p:cNvPr id="32" name="Gerade Verbindung mit Pfeil 31">
            <a:extLst>
              <a:ext uri="{FF2B5EF4-FFF2-40B4-BE49-F238E27FC236}">
                <a16:creationId xmlns:a16="http://schemas.microsoft.com/office/drawing/2014/main" id="{862E339D-8C21-C4C6-C573-C92E631DD59D}"/>
              </a:ext>
            </a:extLst>
          </p:cNvPr>
          <p:cNvCxnSpPr>
            <a:cxnSpLocks/>
            <a:stCxn id="31" idx="0"/>
          </p:cNvCxnSpPr>
          <p:nvPr/>
        </p:nvCxnSpPr>
        <p:spPr>
          <a:xfrm flipH="1" flipV="1">
            <a:off x="630029" y="237710"/>
            <a:ext cx="502068" cy="8434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TextBox 8">
            <a:extLst>
              <a:ext uri="{FF2B5EF4-FFF2-40B4-BE49-F238E27FC236}">
                <a16:creationId xmlns:a16="http://schemas.microsoft.com/office/drawing/2014/main" id="{7ED62A2E-6A53-032A-879A-7C01EFE5B0A7}"/>
              </a:ext>
            </a:extLst>
          </p:cNvPr>
          <p:cNvSpPr txBox="1"/>
          <p:nvPr/>
        </p:nvSpPr>
        <p:spPr>
          <a:xfrm>
            <a:off x="695325" y="2455956"/>
            <a:ext cx="1570325" cy="276999"/>
          </a:xfrm>
          <a:prstGeom prst="rect">
            <a:avLst/>
          </a:prstGeom>
          <a:solidFill>
            <a:schemeClr val="accent1"/>
          </a:solidFill>
          <a:ln w="28575">
            <a:noFill/>
          </a:ln>
        </p:spPr>
        <p:txBody>
          <a:bodyPr wrap="square" rtlCol="0">
            <a:spAutoFit/>
          </a:bodyPr>
          <a:lstStyle/>
          <a:p>
            <a:pPr algn="ctr"/>
            <a:r>
              <a:rPr lang="en-US" sz="1200" dirty="0">
                <a:solidFill>
                  <a:schemeClr val="bg1"/>
                </a:solidFill>
              </a:rPr>
              <a:t>The authors </a:t>
            </a:r>
          </a:p>
        </p:txBody>
      </p:sp>
      <p:cxnSp>
        <p:nvCxnSpPr>
          <p:cNvPr id="36" name="Gerade Verbindung mit Pfeil 35">
            <a:extLst>
              <a:ext uri="{FF2B5EF4-FFF2-40B4-BE49-F238E27FC236}">
                <a16:creationId xmlns:a16="http://schemas.microsoft.com/office/drawing/2014/main" id="{34758686-991E-85D7-4147-70813E1DA2B0}"/>
              </a:ext>
            </a:extLst>
          </p:cNvPr>
          <p:cNvCxnSpPr>
            <a:cxnSpLocks/>
          </p:cNvCxnSpPr>
          <p:nvPr/>
        </p:nvCxnSpPr>
        <p:spPr>
          <a:xfrm>
            <a:off x="2265651" y="2594456"/>
            <a:ext cx="9131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TextBox 8">
            <a:extLst>
              <a:ext uri="{FF2B5EF4-FFF2-40B4-BE49-F238E27FC236}">
                <a16:creationId xmlns:a16="http://schemas.microsoft.com/office/drawing/2014/main" id="{A33AD81A-5BE6-A01B-87B2-D28984C328D7}"/>
              </a:ext>
            </a:extLst>
          </p:cNvPr>
          <p:cNvSpPr txBox="1"/>
          <p:nvPr/>
        </p:nvSpPr>
        <p:spPr>
          <a:xfrm>
            <a:off x="695324" y="3049811"/>
            <a:ext cx="1570325" cy="461665"/>
          </a:xfrm>
          <a:prstGeom prst="rect">
            <a:avLst/>
          </a:prstGeom>
          <a:solidFill>
            <a:schemeClr val="accent1"/>
          </a:solidFill>
          <a:ln w="28575">
            <a:noFill/>
          </a:ln>
        </p:spPr>
        <p:txBody>
          <a:bodyPr wrap="square" rtlCol="0">
            <a:spAutoFit/>
          </a:bodyPr>
          <a:lstStyle/>
          <a:p>
            <a:pPr algn="ctr"/>
            <a:r>
              <a:rPr lang="en-US" sz="1200" dirty="0">
                <a:solidFill>
                  <a:schemeClr val="bg1"/>
                </a:solidFill>
              </a:rPr>
              <a:t>The conference or journal </a:t>
            </a:r>
          </a:p>
        </p:txBody>
      </p:sp>
      <p:cxnSp>
        <p:nvCxnSpPr>
          <p:cNvPr id="40" name="Gerade Verbindung mit Pfeil 39">
            <a:extLst>
              <a:ext uri="{FF2B5EF4-FFF2-40B4-BE49-F238E27FC236}">
                <a16:creationId xmlns:a16="http://schemas.microsoft.com/office/drawing/2014/main" id="{06B5B7B7-6AA8-FCBD-8FEE-0EFC0F33D8B2}"/>
              </a:ext>
            </a:extLst>
          </p:cNvPr>
          <p:cNvCxnSpPr>
            <a:cxnSpLocks/>
          </p:cNvCxnSpPr>
          <p:nvPr/>
        </p:nvCxnSpPr>
        <p:spPr>
          <a:xfrm>
            <a:off x="2265650" y="3188311"/>
            <a:ext cx="9131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8">
            <a:extLst>
              <a:ext uri="{FF2B5EF4-FFF2-40B4-BE49-F238E27FC236}">
                <a16:creationId xmlns:a16="http://schemas.microsoft.com/office/drawing/2014/main" id="{372D3395-CF1C-F2CF-4178-FD3B7823BDF3}"/>
              </a:ext>
            </a:extLst>
          </p:cNvPr>
          <p:cNvSpPr txBox="1"/>
          <p:nvPr/>
        </p:nvSpPr>
        <p:spPr>
          <a:xfrm>
            <a:off x="630029" y="3994823"/>
            <a:ext cx="1570325" cy="276999"/>
          </a:xfrm>
          <a:prstGeom prst="rect">
            <a:avLst/>
          </a:prstGeom>
          <a:solidFill>
            <a:schemeClr val="accent1"/>
          </a:solidFill>
          <a:ln w="28575">
            <a:noFill/>
          </a:ln>
        </p:spPr>
        <p:txBody>
          <a:bodyPr wrap="square" rtlCol="0">
            <a:spAutoFit/>
          </a:bodyPr>
          <a:lstStyle/>
          <a:p>
            <a:pPr algn="ctr"/>
            <a:r>
              <a:rPr lang="en-US" sz="1200" dirty="0">
                <a:solidFill>
                  <a:schemeClr val="bg1"/>
                </a:solidFill>
              </a:rPr>
              <a:t>Highly cited</a:t>
            </a:r>
          </a:p>
        </p:txBody>
      </p:sp>
      <p:cxnSp>
        <p:nvCxnSpPr>
          <p:cNvPr id="42" name="Gerade Verbindung mit Pfeil 41">
            <a:extLst>
              <a:ext uri="{FF2B5EF4-FFF2-40B4-BE49-F238E27FC236}">
                <a16:creationId xmlns:a16="http://schemas.microsoft.com/office/drawing/2014/main" id="{EAA35820-4991-2073-A897-195430AB871F}"/>
              </a:ext>
            </a:extLst>
          </p:cNvPr>
          <p:cNvCxnSpPr>
            <a:cxnSpLocks/>
          </p:cNvCxnSpPr>
          <p:nvPr/>
        </p:nvCxnSpPr>
        <p:spPr>
          <a:xfrm>
            <a:off x="2200355" y="4133323"/>
            <a:ext cx="9131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TextBox 8">
            <a:extLst>
              <a:ext uri="{FF2B5EF4-FFF2-40B4-BE49-F238E27FC236}">
                <a16:creationId xmlns:a16="http://schemas.microsoft.com/office/drawing/2014/main" id="{854A13CA-D165-CC05-D980-F6F355CACE36}"/>
              </a:ext>
            </a:extLst>
          </p:cNvPr>
          <p:cNvSpPr txBox="1"/>
          <p:nvPr/>
        </p:nvSpPr>
        <p:spPr>
          <a:xfrm>
            <a:off x="695324" y="5018608"/>
            <a:ext cx="1570325" cy="276999"/>
          </a:xfrm>
          <a:prstGeom prst="rect">
            <a:avLst/>
          </a:prstGeom>
          <a:solidFill>
            <a:schemeClr val="accent1"/>
          </a:solidFill>
          <a:ln w="28575">
            <a:noFill/>
          </a:ln>
        </p:spPr>
        <p:txBody>
          <a:bodyPr wrap="square" rtlCol="0">
            <a:spAutoFit/>
          </a:bodyPr>
          <a:lstStyle/>
          <a:p>
            <a:pPr algn="ctr"/>
            <a:r>
              <a:rPr lang="en-US" sz="1200" dirty="0">
                <a:solidFill>
                  <a:schemeClr val="bg1"/>
                </a:solidFill>
              </a:rPr>
              <a:t>Read this</a:t>
            </a:r>
          </a:p>
        </p:txBody>
      </p:sp>
      <p:cxnSp>
        <p:nvCxnSpPr>
          <p:cNvPr id="44" name="Gerade Verbindung mit Pfeil 43">
            <a:extLst>
              <a:ext uri="{FF2B5EF4-FFF2-40B4-BE49-F238E27FC236}">
                <a16:creationId xmlns:a16="http://schemas.microsoft.com/office/drawing/2014/main" id="{C1D19C4A-2992-C7B7-F0BD-7DB8589B2C5B}"/>
              </a:ext>
            </a:extLst>
          </p:cNvPr>
          <p:cNvCxnSpPr>
            <a:cxnSpLocks/>
          </p:cNvCxnSpPr>
          <p:nvPr/>
        </p:nvCxnSpPr>
        <p:spPr>
          <a:xfrm>
            <a:off x="2265650" y="5157108"/>
            <a:ext cx="9131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6" name="TextBox 8">
            <a:extLst>
              <a:ext uri="{FF2B5EF4-FFF2-40B4-BE49-F238E27FC236}">
                <a16:creationId xmlns:a16="http://schemas.microsoft.com/office/drawing/2014/main" id="{2EA3641F-BEC9-831A-9C14-9CAFAE1250C0}"/>
              </a:ext>
            </a:extLst>
          </p:cNvPr>
          <p:cNvSpPr txBox="1"/>
          <p:nvPr/>
        </p:nvSpPr>
        <p:spPr>
          <a:xfrm>
            <a:off x="6742203" y="5018608"/>
            <a:ext cx="1570325" cy="646331"/>
          </a:xfrm>
          <a:prstGeom prst="rect">
            <a:avLst/>
          </a:prstGeom>
          <a:solidFill>
            <a:schemeClr val="accent1"/>
          </a:solidFill>
          <a:ln w="28575">
            <a:noFill/>
          </a:ln>
        </p:spPr>
        <p:txBody>
          <a:bodyPr wrap="square" rtlCol="0">
            <a:spAutoFit/>
          </a:bodyPr>
          <a:lstStyle/>
          <a:p>
            <a:pPr algn="ctr"/>
            <a:r>
              <a:rPr lang="en-US" sz="1200" dirty="0">
                <a:solidFill>
                  <a:schemeClr val="bg1"/>
                </a:solidFill>
              </a:rPr>
              <a:t>Remember this, this button will get very important for you</a:t>
            </a:r>
          </a:p>
        </p:txBody>
      </p:sp>
      <p:cxnSp>
        <p:nvCxnSpPr>
          <p:cNvPr id="47" name="Gerade Verbindung mit Pfeil 46">
            <a:extLst>
              <a:ext uri="{FF2B5EF4-FFF2-40B4-BE49-F238E27FC236}">
                <a16:creationId xmlns:a16="http://schemas.microsoft.com/office/drawing/2014/main" id="{FE487B18-5488-C630-B438-A1C0E7B7D1F4}"/>
              </a:ext>
            </a:extLst>
          </p:cNvPr>
          <p:cNvCxnSpPr>
            <a:cxnSpLocks/>
            <a:stCxn id="46" idx="0"/>
          </p:cNvCxnSpPr>
          <p:nvPr/>
        </p:nvCxnSpPr>
        <p:spPr>
          <a:xfrm flipV="1">
            <a:off x="7527366" y="4271822"/>
            <a:ext cx="127976" cy="7467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0" name="TextBox 8">
            <a:extLst>
              <a:ext uri="{FF2B5EF4-FFF2-40B4-BE49-F238E27FC236}">
                <a16:creationId xmlns:a16="http://schemas.microsoft.com/office/drawing/2014/main" id="{DA7A5B2F-1898-C6E5-33CE-61D5146CEDE6}"/>
              </a:ext>
            </a:extLst>
          </p:cNvPr>
          <p:cNvSpPr txBox="1"/>
          <p:nvPr/>
        </p:nvSpPr>
        <p:spPr>
          <a:xfrm>
            <a:off x="8923374" y="5157108"/>
            <a:ext cx="1981413" cy="954107"/>
          </a:xfrm>
          <a:prstGeom prst="rect">
            <a:avLst/>
          </a:prstGeom>
          <a:solidFill>
            <a:schemeClr val="accent1"/>
          </a:solidFill>
          <a:ln w="28575">
            <a:noFill/>
          </a:ln>
        </p:spPr>
        <p:txBody>
          <a:bodyPr wrap="square" rtlCol="0">
            <a:spAutoFit/>
          </a:bodyPr>
          <a:lstStyle/>
          <a:p>
            <a:pPr algn="ctr"/>
            <a:r>
              <a:rPr lang="en-US" sz="2800" dirty="0">
                <a:solidFill>
                  <a:schemeClr val="bg1"/>
                </a:solidFill>
              </a:rPr>
              <a:t>SCROLL DOWN!!!</a:t>
            </a:r>
          </a:p>
        </p:txBody>
      </p:sp>
      <p:sp>
        <p:nvSpPr>
          <p:cNvPr id="52" name="TextBox 8">
            <a:extLst>
              <a:ext uri="{FF2B5EF4-FFF2-40B4-BE49-F238E27FC236}">
                <a16:creationId xmlns:a16="http://schemas.microsoft.com/office/drawing/2014/main" id="{7546FF1D-ADDC-56AB-D793-AF017146D3AC}"/>
              </a:ext>
            </a:extLst>
          </p:cNvPr>
          <p:cNvSpPr txBox="1"/>
          <p:nvPr/>
        </p:nvSpPr>
        <p:spPr>
          <a:xfrm>
            <a:off x="798993" y="1895538"/>
            <a:ext cx="1401362" cy="276999"/>
          </a:xfrm>
          <a:prstGeom prst="rect">
            <a:avLst/>
          </a:prstGeom>
          <a:solidFill>
            <a:schemeClr val="accent1"/>
          </a:solidFill>
          <a:ln w="28575">
            <a:noFill/>
          </a:ln>
        </p:spPr>
        <p:txBody>
          <a:bodyPr wrap="square" rtlCol="0">
            <a:spAutoFit/>
          </a:bodyPr>
          <a:lstStyle/>
          <a:p>
            <a:pPr algn="ctr"/>
            <a:r>
              <a:rPr lang="en-US" sz="1200" dirty="0">
                <a:solidFill>
                  <a:schemeClr val="bg1"/>
                </a:solidFill>
              </a:rPr>
              <a:t>The title</a:t>
            </a:r>
          </a:p>
        </p:txBody>
      </p:sp>
      <p:cxnSp>
        <p:nvCxnSpPr>
          <p:cNvPr id="53" name="Gerade Verbindung mit Pfeil 52">
            <a:extLst>
              <a:ext uri="{FF2B5EF4-FFF2-40B4-BE49-F238E27FC236}">
                <a16:creationId xmlns:a16="http://schemas.microsoft.com/office/drawing/2014/main" id="{7C84B9D8-CFAB-D8F0-E6E2-AB5BACF9E3A1}"/>
              </a:ext>
            </a:extLst>
          </p:cNvPr>
          <p:cNvCxnSpPr>
            <a:cxnSpLocks/>
          </p:cNvCxnSpPr>
          <p:nvPr/>
        </p:nvCxnSpPr>
        <p:spPr>
          <a:xfrm>
            <a:off x="2200355" y="2034038"/>
            <a:ext cx="9131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88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31" grpId="0" animBg="1"/>
      <p:bldP spid="35" grpId="0" animBg="1"/>
      <p:bldP spid="39" grpId="0" animBg="1"/>
      <p:bldP spid="41" grpId="0" animBg="1"/>
      <p:bldP spid="43" grpId="0" animBg="1"/>
      <p:bldP spid="46" grpId="0" animBg="1"/>
      <p:bldP spid="50"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E6026-3FB8-C99B-B178-0918619000BF}"/>
              </a:ext>
            </a:extLst>
          </p:cNvPr>
          <p:cNvSpPr>
            <a:spLocks noGrp="1"/>
          </p:cNvSpPr>
          <p:nvPr>
            <p:ph type="title"/>
          </p:nvPr>
        </p:nvSpPr>
        <p:spPr/>
        <p:txBody>
          <a:bodyPr/>
          <a:lstStyle/>
          <a:p>
            <a:r>
              <a:rPr lang="de-DE" dirty="0"/>
              <a:t>Digital Libraries</a:t>
            </a:r>
          </a:p>
        </p:txBody>
      </p:sp>
      <p:sp>
        <p:nvSpPr>
          <p:cNvPr id="3" name="Fußzeilenplatzhalter 2">
            <a:extLst>
              <a:ext uri="{FF2B5EF4-FFF2-40B4-BE49-F238E27FC236}">
                <a16:creationId xmlns:a16="http://schemas.microsoft.com/office/drawing/2014/main" id="{D9B67CCD-3E84-BB8B-1622-2D5B80223A0A}"/>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4EF6AC0-1F90-B01F-A2F6-F178EBB9D690}"/>
              </a:ext>
            </a:extLst>
          </p:cNvPr>
          <p:cNvSpPr>
            <a:spLocks noGrp="1"/>
          </p:cNvSpPr>
          <p:nvPr>
            <p:ph type="sldNum" sz="quarter" idx="28"/>
          </p:nvPr>
        </p:nvSpPr>
        <p:spPr/>
        <p:txBody>
          <a:bodyPr/>
          <a:lstStyle/>
          <a:p>
            <a:fld id="{BA24374A-C3A8-471A-8837-3FC31668ABE5}" type="slidenum">
              <a:rPr lang="de-DE" smtClean="0"/>
              <a:pPr/>
              <a:t>9</a:t>
            </a:fld>
            <a:endParaRPr lang="de-DE" dirty="0"/>
          </a:p>
        </p:txBody>
      </p:sp>
      <p:sp>
        <p:nvSpPr>
          <p:cNvPr id="5" name="Textplatzhalter 4">
            <a:extLst>
              <a:ext uri="{FF2B5EF4-FFF2-40B4-BE49-F238E27FC236}">
                <a16:creationId xmlns:a16="http://schemas.microsoft.com/office/drawing/2014/main" id="{20190C6B-ADF5-250E-1FB2-B46D2796321E}"/>
              </a:ext>
            </a:extLst>
          </p:cNvPr>
          <p:cNvSpPr>
            <a:spLocks noGrp="1"/>
          </p:cNvSpPr>
          <p:nvPr>
            <p:ph type="body" sz="quarter" idx="21"/>
          </p:nvPr>
        </p:nvSpPr>
        <p:spPr/>
        <p:txBody>
          <a:bodyPr/>
          <a:lstStyle/>
          <a:p>
            <a:r>
              <a:rPr lang="en-US" sz="1400"/>
              <a:t>How to Read a Paper</a:t>
            </a:r>
            <a:endParaRPr lang="de-DE" dirty="0"/>
          </a:p>
        </p:txBody>
      </p:sp>
      <p:sp>
        <p:nvSpPr>
          <p:cNvPr id="6" name="Textplatzhalter 5">
            <a:extLst>
              <a:ext uri="{FF2B5EF4-FFF2-40B4-BE49-F238E27FC236}">
                <a16:creationId xmlns:a16="http://schemas.microsoft.com/office/drawing/2014/main" id="{A080BB87-1EA8-E5B1-18F5-4DC504922107}"/>
              </a:ext>
            </a:extLst>
          </p:cNvPr>
          <p:cNvSpPr>
            <a:spLocks noGrp="1"/>
          </p:cNvSpPr>
          <p:nvPr>
            <p:ph type="body" sz="quarter" idx="29"/>
          </p:nvPr>
        </p:nvSpPr>
        <p:spPr/>
        <p:txBody>
          <a:bodyPr/>
          <a:lstStyle/>
          <a:p>
            <a:endParaRPr lang="de-DE"/>
          </a:p>
        </p:txBody>
      </p:sp>
      <p:pic>
        <p:nvPicPr>
          <p:cNvPr id="8" name="Grafik 7">
            <a:extLst>
              <a:ext uri="{FF2B5EF4-FFF2-40B4-BE49-F238E27FC236}">
                <a16:creationId xmlns:a16="http://schemas.microsoft.com/office/drawing/2014/main" id="{9079AE93-94D2-D632-013E-4325CE5F4BB2}"/>
              </a:ext>
            </a:extLst>
          </p:cNvPr>
          <p:cNvPicPr>
            <a:picLocks noChangeAspect="1"/>
          </p:cNvPicPr>
          <p:nvPr/>
        </p:nvPicPr>
        <p:blipFill>
          <a:blip r:embed="rId2"/>
          <a:stretch>
            <a:fillRect/>
          </a:stretch>
        </p:blipFill>
        <p:spPr>
          <a:xfrm>
            <a:off x="0" y="1195261"/>
            <a:ext cx="12192000" cy="5016500"/>
          </a:xfrm>
          <a:prstGeom prst="rect">
            <a:avLst/>
          </a:prstGeom>
        </p:spPr>
      </p:pic>
      <p:sp>
        <p:nvSpPr>
          <p:cNvPr id="9" name="TextBox 8">
            <a:extLst>
              <a:ext uri="{FF2B5EF4-FFF2-40B4-BE49-F238E27FC236}">
                <a16:creationId xmlns:a16="http://schemas.microsoft.com/office/drawing/2014/main" id="{09B57D2C-A241-B989-6EDC-F9AE7C5CFB27}"/>
              </a:ext>
            </a:extLst>
          </p:cNvPr>
          <p:cNvSpPr txBox="1"/>
          <p:nvPr/>
        </p:nvSpPr>
        <p:spPr>
          <a:xfrm>
            <a:off x="7933404" y="3968750"/>
            <a:ext cx="2563304" cy="830997"/>
          </a:xfrm>
          <a:prstGeom prst="rect">
            <a:avLst/>
          </a:prstGeom>
          <a:solidFill>
            <a:schemeClr val="accent1"/>
          </a:solidFill>
          <a:ln w="28575">
            <a:noFill/>
          </a:ln>
        </p:spPr>
        <p:txBody>
          <a:bodyPr wrap="square" rtlCol="0">
            <a:spAutoFit/>
          </a:bodyPr>
          <a:lstStyle/>
          <a:p>
            <a:r>
              <a:rPr lang="en-US" sz="1600" dirty="0">
                <a:solidFill>
                  <a:schemeClr val="bg1"/>
                </a:solidFill>
              </a:rPr>
              <a:t>Video for people who don’t want to read the abstract</a:t>
            </a:r>
          </a:p>
        </p:txBody>
      </p:sp>
      <p:cxnSp>
        <p:nvCxnSpPr>
          <p:cNvPr id="10" name="Gerade Verbindung mit Pfeil 9">
            <a:extLst>
              <a:ext uri="{FF2B5EF4-FFF2-40B4-BE49-F238E27FC236}">
                <a16:creationId xmlns:a16="http://schemas.microsoft.com/office/drawing/2014/main" id="{C19FF1B6-BA9F-F550-59F5-FCEBDF81A3EE}"/>
              </a:ext>
            </a:extLst>
          </p:cNvPr>
          <p:cNvCxnSpPr>
            <a:cxnSpLocks/>
          </p:cNvCxnSpPr>
          <p:nvPr/>
        </p:nvCxnSpPr>
        <p:spPr>
          <a:xfrm flipH="1" flipV="1">
            <a:off x="7238079" y="3906982"/>
            <a:ext cx="748145" cy="2720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Lecture Theme">
  <a:themeElements>
    <a:clrScheme name="Lecture Color Theme">
      <a:dk1>
        <a:sysClr val="windowText" lastClr="000000"/>
      </a:dk1>
      <a:lt1>
        <a:sysClr val="window" lastClr="FFFFFF"/>
      </a:lt1>
      <a:dk2>
        <a:srgbClr val="44546A"/>
      </a:dk2>
      <a:lt2>
        <a:srgbClr val="E7E6E6"/>
      </a:lt2>
      <a:accent1>
        <a:srgbClr val="5079BC"/>
      </a:accent1>
      <a:accent2>
        <a:srgbClr val="BCCCE6"/>
      </a:accent2>
      <a:accent3>
        <a:srgbClr val="DBE3F1"/>
      </a:accent3>
      <a:accent4>
        <a:srgbClr val="EA7B34"/>
      </a:accent4>
      <a:accent5>
        <a:srgbClr val="3E444C"/>
      </a:accent5>
      <a:accent6>
        <a:srgbClr val="70AD47"/>
      </a:accent6>
      <a:hlink>
        <a:srgbClr val="5079BC"/>
      </a:hlink>
      <a:folHlink>
        <a:srgbClr val="5079BC"/>
      </a:folHlink>
    </a:clrScheme>
    <a:fontScheme name="Benutzerdefiniert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4207</Words>
  <Application>Microsoft Office PowerPoint</Application>
  <PresentationFormat>Breitbild</PresentationFormat>
  <Paragraphs>636</Paragraphs>
  <Slides>48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Calibri</vt:lpstr>
      <vt:lpstr>Roboto</vt:lpstr>
      <vt:lpstr>Roboto Medium</vt:lpstr>
      <vt:lpstr>Times New Roman</vt:lpstr>
      <vt:lpstr>Wingdings</vt:lpstr>
      <vt:lpstr>Lecture Theme</vt:lpstr>
      <vt:lpstr>How to Read a Paper</vt:lpstr>
      <vt:lpstr>Preperation</vt:lpstr>
      <vt:lpstr>Find your Keywords</vt:lpstr>
      <vt:lpstr>Databases</vt:lpstr>
      <vt:lpstr>PowerPoint-Präsentation</vt:lpstr>
      <vt:lpstr>Refine your Query</vt:lpstr>
      <vt:lpstr>Google Scholar</vt:lpstr>
      <vt:lpstr>PowerPoint-Präsentation</vt:lpstr>
      <vt:lpstr>Digital Libraries</vt:lpstr>
      <vt:lpstr>Exercise: Find and describe a paper that  measuring user experience in video games</vt:lpstr>
      <vt:lpstr>Issues in Understanding Scientific Reports in HCI</vt:lpstr>
      <vt:lpstr>Research Paper in HCI</vt:lpstr>
      <vt:lpstr>The IMRAD Structure</vt:lpstr>
      <vt:lpstr>The Paper as an Hourglass</vt:lpstr>
      <vt:lpstr>Example:</vt:lpstr>
      <vt:lpstr>Example: Title and Authors</vt:lpstr>
      <vt:lpstr>Abstract</vt:lpstr>
      <vt:lpstr>Abstract: Tips for reading</vt:lpstr>
      <vt:lpstr>The Abstract</vt:lpstr>
      <vt:lpstr>The Keywords </vt:lpstr>
      <vt:lpstr>Dissecting the Abstract</vt:lpstr>
      <vt:lpstr>Introduction</vt:lpstr>
      <vt:lpstr>Related Work</vt:lpstr>
      <vt:lpstr>Method</vt:lpstr>
      <vt:lpstr>Method: Study Description</vt:lpstr>
      <vt:lpstr>Method: Stimuli</vt:lpstr>
      <vt:lpstr>Method: Apparatus</vt:lpstr>
      <vt:lpstr>Method: Link to the repository</vt:lpstr>
      <vt:lpstr>Method: Tasks</vt:lpstr>
      <vt:lpstr>Method: Measures / Dependent Variables</vt:lpstr>
      <vt:lpstr>Method: Procedure</vt:lpstr>
      <vt:lpstr>Method: Participants</vt:lpstr>
      <vt:lpstr>Method: Images</vt:lpstr>
      <vt:lpstr>Method: Images </vt:lpstr>
      <vt:lpstr>Study Design</vt:lpstr>
      <vt:lpstr>Method</vt:lpstr>
      <vt:lpstr>Results</vt:lpstr>
      <vt:lpstr>The Results</vt:lpstr>
      <vt:lpstr>Discussion</vt:lpstr>
      <vt:lpstr>Discussion</vt:lpstr>
      <vt:lpstr>How I do read research papers…</vt:lpstr>
      <vt:lpstr>Future Work</vt:lpstr>
      <vt:lpstr>Exercise: Find and describe  a paper that is related to your research question</vt:lpstr>
      <vt:lpstr>Questions</vt:lpstr>
      <vt:lpstr>Using ChatGPT to summariz a paper… </vt:lpstr>
      <vt:lpstr>Using ChatGPT to summariz multiple papers… </vt:lpstr>
      <vt:lpstr>Task Next Time (1/2) </vt:lpstr>
      <vt:lpstr>Task Next Time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Valentin Schwind</cp:lastModifiedBy>
  <cp:revision>689</cp:revision>
  <dcterms:created xsi:type="dcterms:W3CDTF">2017-10-10T14:10:45Z</dcterms:created>
  <dcterms:modified xsi:type="dcterms:W3CDTF">2023-11-22T06:09:16Z</dcterms:modified>
</cp:coreProperties>
</file>