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82" r:id="rId3"/>
    <p:sldId id="283" r:id="rId4"/>
    <p:sldId id="284" r:id="rId5"/>
    <p:sldId id="285" r:id="rId6"/>
    <p:sldId id="286" r:id="rId7"/>
    <p:sldId id="287" r:id="rId8"/>
    <p:sldId id="288" r:id="rId9"/>
    <p:sldId id="289" r:id="rId10"/>
    <p:sldId id="290" r:id="rId11"/>
    <p:sldId id="291" r:id="rId12"/>
    <p:sldId id="293" r:id="rId13"/>
    <p:sldId id="294" r:id="rId14"/>
    <p:sldId id="295" r:id="rId15"/>
    <p:sldId id="296" r:id="rId16"/>
    <p:sldId id="297" r:id="rId17"/>
    <p:sldId id="298" r:id="rId18"/>
    <p:sldId id="300" r:id="rId19"/>
    <p:sldId id="299" r:id="rId20"/>
    <p:sldId id="301" r:id="rId21"/>
    <p:sldId id="302" r:id="rId22"/>
    <p:sldId id="303" r:id="rId23"/>
    <p:sldId id="304" r:id="rId24"/>
    <p:sldId id="306" r:id="rId25"/>
    <p:sldId id="307" r:id="rId26"/>
    <p:sldId id="308" r:id="rId27"/>
    <p:sldId id="305" r:id="rId28"/>
    <p:sldId id="309" r:id="rId29"/>
    <p:sldId id="310" r:id="rId30"/>
    <p:sldId id="311" r:id="rId31"/>
    <p:sldId id="312" r:id="rId32"/>
    <p:sldId id="313" r:id="rId33"/>
    <p:sldId id="314" r:id="rId34"/>
    <p:sldId id="315" r:id="rId35"/>
    <p:sldId id="316" r:id="rId36"/>
    <p:sldId id="318" r:id="rId37"/>
    <p:sldId id="319" r:id="rId38"/>
    <p:sldId id="320" r:id="rId39"/>
    <p:sldId id="317" r:id="rId40"/>
    <p:sldId id="321" r:id="rId41"/>
    <p:sldId id="333" r:id="rId42"/>
    <p:sldId id="334" r:id="rId43"/>
    <p:sldId id="335" r:id="rId44"/>
    <p:sldId id="337" r:id="rId45"/>
    <p:sldId id="336" r:id="rId46"/>
    <p:sldId id="338" r:id="rId47"/>
    <p:sldId id="339" r:id="rId48"/>
    <p:sldId id="340" r:id="rId49"/>
    <p:sldId id="322" r:id="rId50"/>
    <p:sldId id="324" r:id="rId51"/>
    <p:sldId id="327" r:id="rId52"/>
    <p:sldId id="280" r:id="rId53"/>
    <p:sldId id="32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37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85789"/>
    <a:srgbClr val="EA7B34"/>
    <a:srgbClr val="5079BC"/>
    <a:srgbClr val="009999"/>
    <a:srgbClr val="D60093"/>
    <a:srgbClr val="FF3399"/>
    <a:srgbClr val="7030A0"/>
    <a:srgbClr val="E9ECF4"/>
    <a:srgbClr val="D5D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82546" autoAdjust="0"/>
  </p:normalViewPr>
  <p:slideViewPr>
    <p:cSldViewPr snapToGrid="0" showGuides="1">
      <p:cViewPr varScale="1">
        <p:scale>
          <a:sx n="130" d="100"/>
          <a:sy n="130" d="100"/>
        </p:scale>
        <p:origin x="1620" y="68"/>
      </p:cViewPr>
      <p:guideLst>
        <p:guide orient="horz" pos="3861"/>
        <p:guide pos="3772"/>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C9952-A8BC-4A3C-904D-D99B7AB13B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7021725-0EAE-42A6-921D-26BAC60603B3}">
      <dgm:prSet phldrT="[Text]"/>
      <dgm:spPr/>
      <dgm:t>
        <a:bodyPr/>
        <a:lstStyle/>
        <a:p>
          <a:r>
            <a:rPr lang="de-DE" dirty="0" err="1"/>
            <a:t>nice</a:t>
          </a:r>
          <a:endParaRPr lang="en-US" dirty="0"/>
        </a:p>
      </dgm:t>
    </dgm:pt>
    <dgm:pt modelId="{4369A911-3667-496B-996E-86A17FC82BE2}" type="parTrans" cxnId="{C6E65EC7-B91B-42A5-B2DD-411F09B45C17}">
      <dgm:prSet/>
      <dgm:spPr/>
      <dgm:t>
        <a:bodyPr/>
        <a:lstStyle/>
        <a:p>
          <a:endParaRPr lang="en-US"/>
        </a:p>
      </dgm:t>
    </dgm:pt>
    <dgm:pt modelId="{7954FEC2-5667-49E8-B6D2-49814DFCAAED}" type="sibTrans" cxnId="{C6E65EC7-B91B-42A5-B2DD-411F09B45C17}">
      <dgm:prSet/>
      <dgm:spPr/>
      <dgm:t>
        <a:bodyPr/>
        <a:lstStyle/>
        <a:p>
          <a:endParaRPr lang="en-US"/>
        </a:p>
      </dgm:t>
    </dgm:pt>
    <dgm:pt modelId="{E999B346-E590-4E21-9EE0-6E0146F2EAB7}" type="asst">
      <dgm:prSet phldrT="[Text]"/>
      <dgm:spPr/>
      <dgm:t>
        <a:bodyPr/>
        <a:lstStyle/>
        <a:p>
          <a:r>
            <a:rPr lang="de-DE" dirty="0"/>
            <a:t>a</a:t>
          </a:r>
          <a:endParaRPr lang="en-US" dirty="0"/>
        </a:p>
      </dgm:t>
    </dgm:pt>
    <dgm:pt modelId="{F2DE6192-4EFC-4628-8DEE-48F3741A0D3B}" type="parTrans" cxnId="{CCF5BEEB-F9B7-4BFC-96C3-B83DDB89D2B6}">
      <dgm:prSet/>
      <dgm:spPr/>
      <dgm:t>
        <a:bodyPr/>
        <a:lstStyle/>
        <a:p>
          <a:endParaRPr lang="en-US"/>
        </a:p>
      </dgm:t>
    </dgm:pt>
    <dgm:pt modelId="{9A0C30DC-499C-44CE-AC24-E310418487D6}" type="sibTrans" cxnId="{CCF5BEEB-F9B7-4BFC-96C3-B83DDB89D2B6}">
      <dgm:prSet/>
      <dgm:spPr/>
      <dgm:t>
        <a:bodyPr/>
        <a:lstStyle/>
        <a:p>
          <a:endParaRPr lang="en-US"/>
        </a:p>
      </dgm:t>
    </dgm:pt>
    <dgm:pt modelId="{8D9386E6-27FA-4671-90B9-607AE29F6341}">
      <dgm:prSet phldrT="[Text]"/>
      <dgm:spPr/>
      <dgm:t>
        <a:bodyPr/>
        <a:lstStyle/>
        <a:p>
          <a:r>
            <a:rPr lang="de-DE" dirty="0" err="1"/>
            <a:t>make</a:t>
          </a:r>
          <a:endParaRPr lang="en-US" dirty="0"/>
        </a:p>
      </dgm:t>
    </dgm:pt>
    <dgm:pt modelId="{9B590472-F7FC-40A8-A6C7-75DBEFA2CBF4}" type="parTrans" cxnId="{62A8F945-635B-4310-901B-7C897BD26ED0}">
      <dgm:prSet/>
      <dgm:spPr/>
      <dgm:t>
        <a:bodyPr/>
        <a:lstStyle/>
        <a:p>
          <a:endParaRPr lang="en-US"/>
        </a:p>
      </dgm:t>
    </dgm:pt>
    <dgm:pt modelId="{43370BFB-5C07-45E6-91A3-C8FD337E363A}" type="sibTrans" cxnId="{62A8F945-635B-4310-901B-7C897BD26ED0}">
      <dgm:prSet/>
      <dgm:spPr/>
      <dgm:t>
        <a:bodyPr/>
        <a:lstStyle/>
        <a:p>
          <a:endParaRPr lang="en-US"/>
        </a:p>
      </dgm:t>
    </dgm:pt>
    <dgm:pt modelId="{2A68AA63-23F8-441D-BA20-D341C4D178E2}">
      <dgm:prSet phldrT="[Text]"/>
      <dgm:spPr/>
      <dgm:t>
        <a:bodyPr/>
        <a:lstStyle/>
        <a:p>
          <a:r>
            <a:rPr lang="de-DE" dirty="0" err="1"/>
            <a:t>structure</a:t>
          </a:r>
          <a:endParaRPr lang="en-US" dirty="0"/>
        </a:p>
      </dgm:t>
    </dgm:pt>
    <dgm:pt modelId="{C185D43A-B587-4049-BA2D-7CFD1E8F82CC}" type="parTrans" cxnId="{B9DEB32F-9479-42CD-8604-4113E2AAA13E}">
      <dgm:prSet/>
      <dgm:spPr/>
      <dgm:t>
        <a:bodyPr/>
        <a:lstStyle/>
        <a:p>
          <a:endParaRPr lang="en-US"/>
        </a:p>
      </dgm:t>
    </dgm:pt>
    <dgm:pt modelId="{DEDEBDA3-C454-456C-83AE-0800357D89DB}" type="sibTrans" cxnId="{B9DEB32F-9479-42CD-8604-4113E2AAA13E}">
      <dgm:prSet/>
      <dgm:spPr/>
      <dgm:t>
        <a:bodyPr/>
        <a:lstStyle/>
        <a:p>
          <a:endParaRPr lang="en-US"/>
        </a:p>
      </dgm:t>
    </dgm:pt>
    <dgm:pt modelId="{E1FC794D-3582-4C27-832E-701CB12E458E}">
      <dgm:prSet phldrT="[Text]"/>
      <dgm:spPr/>
      <dgm:t>
        <a:bodyPr/>
        <a:lstStyle/>
        <a:p>
          <a:r>
            <a:rPr lang="de-DE" dirty="0"/>
            <a:t>!</a:t>
          </a:r>
          <a:endParaRPr lang="en-US" dirty="0"/>
        </a:p>
      </dgm:t>
    </dgm:pt>
    <dgm:pt modelId="{31E42D44-4F03-46C4-9A60-0E796D0EFC3C}" type="parTrans" cxnId="{31A69ECC-3906-4A00-A10C-57F57B92FEF5}">
      <dgm:prSet/>
      <dgm:spPr/>
      <dgm:t>
        <a:bodyPr/>
        <a:lstStyle/>
        <a:p>
          <a:endParaRPr lang="en-US"/>
        </a:p>
      </dgm:t>
    </dgm:pt>
    <dgm:pt modelId="{8DFF06FD-A787-48D6-9C9B-9C8FE93073DB}" type="sibTrans" cxnId="{31A69ECC-3906-4A00-A10C-57F57B92FEF5}">
      <dgm:prSet/>
      <dgm:spPr/>
      <dgm:t>
        <a:bodyPr/>
        <a:lstStyle/>
        <a:p>
          <a:endParaRPr lang="en-US"/>
        </a:p>
      </dgm:t>
    </dgm:pt>
    <dgm:pt modelId="{D3FD292B-8F0A-4207-A7C4-CD980FBEE251}" type="pres">
      <dgm:prSet presAssocID="{B30C9952-A8BC-4A3C-904D-D99B7AB13B85}" presName="hierChild1" presStyleCnt="0">
        <dgm:presLayoutVars>
          <dgm:orgChart val="1"/>
          <dgm:chPref val="1"/>
          <dgm:dir/>
          <dgm:animOne val="branch"/>
          <dgm:animLvl val="lvl"/>
          <dgm:resizeHandles/>
        </dgm:presLayoutVars>
      </dgm:prSet>
      <dgm:spPr/>
    </dgm:pt>
    <dgm:pt modelId="{4537D1D1-EBF2-4D31-A275-C85FB06A0E19}" type="pres">
      <dgm:prSet presAssocID="{37021725-0EAE-42A6-921D-26BAC60603B3}" presName="hierRoot1" presStyleCnt="0">
        <dgm:presLayoutVars>
          <dgm:hierBranch val="init"/>
        </dgm:presLayoutVars>
      </dgm:prSet>
      <dgm:spPr/>
    </dgm:pt>
    <dgm:pt modelId="{B4D482A6-77F3-4C76-BF24-33EC2C1BA63B}" type="pres">
      <dgm:prSet presAssocID="{37021725-0EAE-42A6-921D-26BAC60603B3}" presName="rootComposite1" presStyleCnt="0"/>
      <dgm:spPr/>
    </dgm:pt>
    <dgm:pt modelId="{F266E588-F0FE-4F13-B6B8-0BF3EAFC4463}" type="pres">
      <dgm:prSet presAssocID="{37021725-0EAE-42A6-921D-26BAC60603B3}" presName="rootText1" presStyleLbl="node0" presStyleIdx="0" presStyleCnt="1">
        <dgm:presLayoutVars>
          <dgm:chPref val="3"/>
        </dgm:presLayoutVars>
      </dgm:prSet>
      <dgm:spPr/>
    </dgm:pt>
    <dgm:pt modelId="{83E3E01D-4A42-4437-A20B-56567AA6D7D0}" type="pres">
      <dgm:prSet presAssocID="{37021725-0EAE-42A6-921D-26BAC60603B3}" presName="rootConnector1" presStyleLbl="node1" presStyleIdx="0" presStyleCnt="0"/>
      <dgm:spPr/>
    </dgm:pt>
    <dgm:pt modelId="{B46B0369-52CF-48ED-92D7-F5076BFF28C4}" type="pres">
      <dgm:prSet presAssocID="{37021725-0EAE-42A6-921D-26BAC60603B3}" presName="hierChild2" presStyleCnt="0"/>
      <dgm:spPr/>
    </dgm:pt>
    <dgm:pt modelId="{C54302B1-9EA9-429C-B640-3D3B0CD760C0}" type="pres">
      <dgm:prSet presAssocID="{9B590472-F7FC-40A8-A6C7-75DBEFA2CBF4}" presName="Name37" presStyleLbl="parChTrans1D2" presStyleIdx="0" presStyleCnt="4"/>
      <dgm:spPr/>
    </dgm:pt>
    <dgm:pt modelId="{ECFC0217-EA7E-459D-85B8-4ACE19678FB5}" type="pres">
      <dgm:prSet presAssocID="{8D9386E6-27FA-4671-90B9-607AE29F6341}" presName="hierRoot2" presStyleCnt="0">
        <dgm:presLayoutVars>
          <dgm:hierBranch val="init"/>
        </dgm:presLayoutVars>
      </dgm:prSet>
      <dgm:spPr/>
    </dgm:pt>
    <dgm:pt modelId="{780E2A36-2D98-40EB-9E9A-F22824E1A408}" type="pres">
      <dgm:prSet presAssocID="{8D9386E6-27FA-4671-90B9-607AE29F6341}" presName="rootComposite" presStyleCnt="0"/>
      <dgm:spPr/>
    </dgm:pt>
    <dgm:pt modelId="{8C968D3E-AC7E-4611-A7E8-9B15C8C5FE2F}" type="pres">
      <dgm:prSet presAssocID="{8D9386E6-27FA-4671-90B9-607AE29F6341}" presName="rootText" presStyleLbl="node2" presStyleIdx="0" presStyleCnt="3">
        <dgm:presLayoutVars>
          <dgm:chPref val="3"/>
        </dgm:presLayoutVars>
      </dgm:prSet>
      <dgm:spPr/>
    </dgm:pt>
    <dgm:pt modelId="{39F99461-477E-4EFA-BAFC-B9AD4C10FD91}" type="pres">
      <dgm:prSet presAssocID="{8D9386E6-27FA-4671-90B9-607AE29F6341}" presName="rootConnector" presStyleLbl="node2" presStyleIdx="0" presStyleCnt="3"/>
      <dgm:spPr/>
    </dgm:pt>
    <dgm:pt modelId="{F67B84D1-E812-48F2-BB91-6CEC168B0F05}" type="pres">
      <dgm:prSet presAssocID="{8D9386E6-27FA-4671-90B9-607AE29F6341}" presName="hierChild4" presStyleCnt="0"/>
      <dgm:spPr/>
    </dgm:pt>
    <dgm:pt modelId="{78806030-6DBE-419E-8E0B-F5D326F2C9DD}" type="pres">
      <dgm:prSet presAssocID="{8D9386E6-27FA-4671-90B9-607AE29F6341}" presName="hierChild5" presStyleCnt="0"/>
      <dgm:spPr/>
    </dgm:pt>
    <dgm:pt modelId="{2E132CE9-F3B9-48EF-8C07-BC30023EDBBE}" type="pres">
      <dgm:prSet presAssocID="{C185D43A-B587-4049-BA2D-7CFD1E8F82CC}" presName="Name37" presStyleLbl="parChTrans1D2" presStyleIdx="1" presStyleCnt="4"/>
      <dgm:spPr/>
    </dgm:pt>
    <dgm:pt modelId="{307CC8F5-44DC-483C-8FFF-9EE302FFD5E4}" type="pres">
      <dgm:prSet presAssocID="{2A68AA63-23F8-441D-BA20-D341C4D178E2}" presName="hierRoot2" presStyleCnt="0">
        <dgm:presLayoutVars>
          <dgm:hierBranch val="init"/>
        </dgm:presLayoutVars>
      </dgm:prSet>
      <dgm:spPr/>
    </dgm:pt>
    <dgm:pt modelId="{0F65E1DC-E30F-4A44-9969-5DE1C1E5ACDB}" type="pres">
      <dgm:prSet presAssocID="{2A68AA63-23F8-441D-BA20-D341C4D178E2}" presName="rootComposite" presStyleCnt="0"/>
      <dgm:spPr/>
    </dgm:pt>
    <dgm:pt modelId="{5E51B785-8FBF-4CFD-85CC-606F4ED20048}" type="pres">
      <dgm:prSet presAssocID="{2A68AA63-23F8-441D-BA20-D341C4D178E2}" presName="rootText" presStyleLbl="node2" presStyleIdx="1" presStyleCnt="3">
        <dgm:presLayoutVars>
          <dgm:chPref val="3"/>
        </dgm:presLayoutVars>
      </dgm:prSet>
      <dgm:spPr/>
    </dgm:pt>
    <dgm:pt modelId="{F2A4F90C-A6AC-4745-ADED-556D8F83E22E}" type="pres">
      <dgm:prSet presAssocID="{2A68AA63-23F8-441D-BA20-D341C4D178E2}" presName="rootConnector" presStyleLbl="node2" presStyleIdx="1" presStyleCnt="3"/>
      <dgm:spPr/>
    </dgm:pt>
    <dgm:pt modelId="{EB81B3DF-0D1F-4463-8E4B-49567D43A47F}" type="pres">
      <dgm:prSet presAssocID="{2A68AA63-23F8-441D-BA20-D341C4D178E2}" presName="hierChild4" presStyleCnt="0"/>
      <dgm:spPr/>
    </dgm:pt>
    <dgm:pt modelId="{0DCE2734-1357-4294-BBA6-611E131C69F7}" type="pres">
      <dgm:prSet presAssocID="{2A68AA63-23F8-441D-BA20-D341C4D178E2}" presName="hierChild5" presStyleCnt="0"/>
      <dgm:spPr/>
    </dgm:pt>
    <dgm:pt modelId="{47B0B815-FD72-46F9-BD4B-C5A92EF11126}" type="pres">
      <dgm:prSet presAssocID="{31E42D44-4F03-46C4-9A60-0E796D0EFC3C}" presName="Name37" presStyleLbl="parChTrans1D2" presStyleIdx="2" presStyleCnt="4"/>
      <dgm:spPr/>
    </dgm:pt>
    <dgm:pt modelId="{78F2C6A2-D6AB-4F5E-8CFA-FCB550ADBAF1}" type="pres">
      <dgm:prSet presAssocID="{E1FC794D-3582-4C27-832E-701CB12E458E}" presName="hierRoot2" presStyleCnt="0">
        <dgm:presLayoutVars>
          <dgm:hierBranch val="init"/>
        </dgm:presLayoutVars>
      </dgm:prSet>
      <dgm:spPr/>
    </dgm:pt>
    <dgm:pt modelId="{9EF47280-A845-4F29-9FEB-9AD41AAF1A58}" type="pres">
      <dgm:prSet presAssocID="{E1FC794D-3582-4C27-832E-701CB12E458E}" presName="rootComposite" presStyleCnt="0"/>
      <dgm:spPr/>
    </dgm:pt>
    <dgm:pt modelId="{19F2A8E4-792D-4F4F-957A-544643A81191}" type="pres">
      <dgm:prSet presAssocID="{E1FC794D-3582-4C27-832E-701CB12E458E}" presName="rootText" presStyleLbl="node2" presStyleIdx="2" presStyleCnt="3">
        <dgm:presLayoutVars>
          <dgm:chPref val="3"/>
        </dgm:presLayoutVars>
      </dgm:prSet>
      <dgm:spPr/>
    </dgm:pt>
    <dgm:pt modelId="{2F9AD61A-4FBE-4C74-B900-B3FF16368CF8}" type="pres">
      <dgm:prSet presAssocID="{E1FC794D-3582-4C27-832E-701CB12E458E}" presName="rootConnector" presStyleLbl="node2" presStyleIdx="2" presStyleCnt="3"/>
      <dgm:spPr/>
    </dgm:pt>
    <dgm:pt modelId="{7A0B2E79-A5A7-4620-874A-8B779D094A30}" type="pres">
      <dgm:prSet presAssocID="{E1FC794D-3582-4C27-832E-701CB12E458E}" presName="hierChild4" presStyleCnt="0"/>
      <dgm:spPr/>
    </dgm:pt>
    <dgm:pt modelId="{EA53E4A1-2286-49AA-BCFD-97E2FD76F896}" type="pres">
      <dgm:prSet presAssocID="{E1FC794D-3582-4C27-832E-701CB12E458E}" presName="hierChild5" presStyleCnt="0"/>
      <dgm:spPr/>
    </dgm:pt>
    <dgm:pt modelId="{BDCAC4CD-48DA-4E04-A880-F47E3ED5E9B7}" type="pres">
      <dgm:prSet presAssocID="{37021725-0EAE-42A6-921D-26BAC60603B3}" presName="hierChild3" presStyleCnt="0"/>
      <dgm:spPr/>
    </dgm:pt>
    <dgm:pt modelId="{A1CA7637-21D9-43EF-A61C-47EC7D377718}" type="pres">
      <dgm:prSet presAssocID="{F2DE6192-4EFC-4628-8DEE-48F3741A0D3B}" presName="Name111" presStyleLbl="parChTrans1D2" presStyleIdx="3" presStyleCnt="4"/>
      <dgm:spPr/>
    </dgm:pt>
    <dgm:pt modelId="{88CFD551-FB24-4D5C-82A9-ED640A9D9863}" type="pres">
      <dgm:prSet presAssocID="{E999B346-E590-4E21-9EE0-6E0146F2EAB7}" presName="hierRoot3" presStyleCnt="0">
        <dgm:presLayoutVars>
          <dgm:hierBranch val="init"/>
        </dgm:presLayoutVars>
      </dgm:prSet>
      <dgm:spPr/>
    </dgm:pt>
    <dgm:pt modelId="{C0E3A607-10B0-49F2-8096-EAA36DB5FE90}" type="pres">
      <dgm:prSet presAssocID="{E999B346-E590-4E21-9EE0-6E0146F2EAB7}" presName="rootComposite3" presStyleCnt="0"/>
      <dgm:spPr/>
    </dgm:pt>
    <dgm:pt modelId="{84C18DBD-BB5A-4F78-902C-AFFB45F9C145}" type="pres">
      <dgm:prSet presAssocID="{E999B346-E590-4E21-9EE0-6E0146F2EAB7}" presName="rootText3" presStyleLbl="asst1" presStyleIdx="0" presStyleCnt="1">
        <dgm:presLayoutVars>
          <dgm:chPref val="3"/>
        </dgm:presLayoutVars>
      </dgm:prSet>
      <dgm:spPr/>
    </dgm:pt>
    <dgm:pt modelId="{8FD78F80-9C4C-4875-A18F-AD861AA66DAD}" type="pres">
      <dgm:prSet presAssocID="{E999B346-E590-4E21-9EE0-6E0146F2EAB7}" presName="rootConnector3" presStyleLbl="asst1" presStyleIdx="0" presStyleCnt="1"/>
      <dgm:spPr/>
    </dgm:pt>
    <dgm:pt modelId="{13799111-9643-499A-8BB9-979C4B877751}" type="pres">
      <dgm:prSet presAssocID="{E999B346-E590-4E21-9EE0-6E0146F2EAB7}" presName="hierChild6" presStyleCnt="0"/>
      <dgm:spPr/>
    </dgm:pt>
    <dgm:pt modelId="{48AE94A9-1DBD-4DE0-A849-8C202314285F}" type="pres">
      <dgm:prSet presAssocID="{E999B346-E590-4E21-9EE0-6E0146F2EAB7}" presName="hierChild7" presStyleCnt="0"/>
      <dgm:spPr/>
    </dgm:pt>
  </dgm:ptLst>
  <dgm:cxnLst>
    <dgm:cxn modelId="{6BF2831C-C4C7-446B-843E-42416869E034}" type="presOf" srcId="{E999B346-E590-4E21-9EE0-6E0146F2EAB7}" destId="{84C18DBD-BB5A-4F78-902C-AFFB45F9C145}" srcOrd="0" destOrd="0" presId="urn:microsoft.com/office/officeart/2005/8/layout/orgChart1"/>
    <dgm:cxn modelId="{B9DEB32F-9479-42CD-8604-4113E2AAA13E}" srcId="{37021725-0EAE-42A6-921D-26BAC60603B3}" destId="{2A68AA63-23F8-441D-BA20-D341C4D178E2}" srcOrd="2" destOrd="0" parTransId="{C185D43A-B587-4049-BA2D-7CFD1E8F82CC}" sibTransId="{DEDEBDA3-C454-456C-83AE-0800357D89DB}"/>
    <dgm:cxn modelId="{68D45B5D-3A83-46AD-B1A7-C4B2911EF943}" type="presOf" srcId="{E999B346-E590-4E21-9EE0-6E0146F2EAB7}" destId="{8FD78F80-9C4C-4875-A18F-AD861AA66DAD}" srcOrd="1" destOrd="0" presId="urn:microsoft.com/office/officeart/2005/8/layout/orgChart1"/>
    <dgm:cxn modelId="{A6BF6762-AFF2-4C54-B82B-16E8EF79F36A}" type="presOf" srcId="{37021725-0EAE-42A6-921D-26BAC60603B3}" destId="{83E3E01D-4A42-4437-A20B-56567AA6D7D0}" srcOrd="1" destOrd="0" presId="urn:microsoft.com/office/officeart/2005/8/layout/orgChart1"/>
    <dgm:cxn modelId="{230A3265-0E4E-419A-871F-458DF922052F}" type="presOf" srcId="{E1FC794D-3582-4C27-832E-701CB12E458E}" destId="{19F2A8E4-792D-4F4F-957A-544643A81191}" srcOrd="0" destOrd="0" presId="urn:microsoft.com/office/officeart/2005/8/layout/orgChart1"/>
    <dgm:cxn modelId="{62A8F945-635B-4310-901B-7C897BD26ED0}" srcId="{37021725-0EAE-42A6-921D-26BAC60603B3}" destId="{8D9386E6-27FA-4671-90B9-607AE29F6341}" srcOrd="1" destOrd="0" parTransId="{9B590472-F7FC-40A8-A6C7-75DBEFA2CBF4}" sibTransId="{43370BFB-5C07-45E6-91A3-C8FD337E363A}"/>
    <dgm:cxn modelId="{93E00466-533D-4AA9-9909-C15026BCD8D7}" type="presOf" srcId="{31E42D44-4F03-46C4-9A60-0E796D0EFC3C}" destId="{47B0B815-FD72-46F9-BD4B-C5A92EF11126}" srcOrd="0" destOrd="0" presId="urn:microsoft.com/office/officeart/2005/8/layout/orgChart1"/>
    <dgm:cxn modelId="{DF38614C-FD6D-4BD6-9D42-953708BE272D}" type="presOf" srcId="{F2DE6192-4EFC-4628-8DEE-48F3741A0D3B}" destId="{A1CA7637-21D9-43EF-A61C-47EC7D377718}" srcOrd="0" destOrd="0" presId="urn:microsoft.com/office/officeart/2005/8/layout/orgChart1"/>
    <dgm:cxn modelId="{DC6B416E-AF42-4B2A-AF47-AF87E6CC0669}" type="presOf" srcId="{2A68AA63-23F8-441D-BA20-D341C4D178E2}" destId="{F2A4F90C-A6AC-4745-ADED-556D8F83E22E}" srcOrd="1" destOrd="0" presId="urn:microsoft.com/office/officeart/2005/8/layout/orgChart1"/>
    <dgm:cxn modelId="{CE51C977-1D2A-4192-97DB-75E96CB4C302}" type="presOf" srcId="{2A68AA63-23F8-441D-BA20-D341C4D178E2}" destId="{5E51B785-8FBF-4CFD-85CC-606F4ED20048}" srcOrd="0" destOrd="0" presId="urn:microsoft.com/office/officeart/2005/8/layout/orgChart1"/>
    <dgm:cxn modelId="{5EA6BC91-63A9-493D-AB1C-05F0C28A3983}" type="presOf" srcId="{8D9386E6-27FA-4671-90B9-607AE29F6341}" destId="{8C968D3E-AC7E-4611-A7E8-9B15C8C5FE2F}" srcOrd="0" destOrd="0" presId="urn:microsoft.com/office/officeart/2005/8/layout/orgChart1"/>
    <dgm:cxn modelId="{BA9564A1-F195-43E6-8D3E-BF3AEC41FE23}" type="presOf" srcId="{B30C9952-A8BC-4A3C-904D-D99B7AB13B85}" destId="{D3FD292B-8F0A-4207-A7C4-CD980FBEE251}" srcOrd="0" destOrd="0" presId="urn:microsoft.com/office/officeart/2005/8/layout/orgChart1"/>
    <dgm:cxn modelId="{FCA817AC-92AF-41A8-B21B-6925126D8ED1}" type="presOf" srcId="{9B590472-F7FC-40A8-A6C7-75DBEFA2CBF4}" destId="{C54302B1-9EA9-429C-B640-3D3B0CD760C0}" srcOrd="0" destOrd="0" presId="urn:microsoft.com/office/officeart/2005/8/layout/orgChart1"/>
    <dgm:cxn modelId="{C6E65EC7-B91B-42A5-B2DD-411F09B45C17}" srcId="{B30C9952-A8BC-4A3C-904D-D99B7AB13B85}" destId="{37021725-0EAE-42A6-921D-26BAC60603B3}" srcOrd="0" destOrd="0" parTransId="{4369A911-3667-496B-996E-86A17FC82BE2}" sibTransId="{7954FEC2-5667-49E8-B6D2-49814DFCAAED}"/>
    <dgm:cxn modelId="{31A69ECC-3906-4A00-A10C-57F57B92FEF5}" srcId="{37021725-0EAE-42A6-921D-26BAC60603B3}" destId="{E1FC794D-3582-4C27-832E-701CB12E458E}" srcOrd="3" destOrd="0" parTransId="{31E42D44-4F03-46C4-9A60-0E796D0EFC3C}" sibTransId="{8DFF06FD-A787-48D6-9C9B-9C8FE93073DB}"/>
    <dgm:cxn modelId="{7A7F0FE0-D128-4E14-B158-277659CF59DD}" type="presOf" srcId="{E1FC794D-3582-4C27-832E-701CB12E458E}" destId="{2F9AD61A-4FBE-4C74-B900-B3FF16368CF8}" srcOrd="1" destOrd="0" presId="urn:microsoft.com/office/officeart/2005/8/layout/orgChart1"/>
    <dgm:cxn modelId="{CCF5BEEB-F9B7-4BFC-96C3-B83DDB89D2B6}" srcId="{37021725-0EAE-42A6-921D-26BAC60603B3}" destId="{E999B346-E590-4E21-9EE0-6E0146F2EAB7}" srcOrd="0" destOrd="0" parTransId="{F2DE6192-4EFC-4628-8DEE-48F3741A0D3B}" sibTransId="{9A0C30DC-499C-44CE-AC24-E310418487D6}"/>
    <dgm:cxn modelId="{A3B95EF1-6443-45CA-BB35-12172E6B6BD8}" type="presOf" srcId="{C185D43A-B587-4049-BA2D-7CFD1E8F82CC}" destId="{2E132CE9-F3B9-48EF-8C07-BC30023EDBBE}" srcOrd="0" destOrd="0" presId="urn:microsoft.com/office/officeart/2005/8/layout/orgChart1"/>
    <dgm:cxn modelId="{368483F2-7590-45E5-A77E-288827431897}" type="presOf" srcId="{37021725-0EAE-42A6-921D-26BAC60603B3}" destId="{F266E588-F0FE-4F13-B6B8-0BF3EAFC4463}" srcOrd="0" destOrd="0" presId="urn:microsoft.com/office/officeart/2005/8/layout/orgChart1"/>
    <dgm:cxn modelId="{3E4C9BF6-3C2E-4632-B531-7EE434D380C8}" type="presOf" srcId="{8D9386E6-27FA-4671-90B9-607AE29F6341}" destId="{39F99461-477E-4EFA-BAFC-B9AD4C10FD91}" srcOrd="1" destOrd="0" presId="urn:microsoft.com/office/officeart/2005/8/layout/orgChart1"/>
    <dgm:cxn modelId="{8E2CDCA0-2FAE-40D2-8765-0D4D7E2919EF}" type="presParOf" srcId="{D3FD292B-8F0A-4207-A7C4-CD980FBEE251}" destId="{4537D1D1-EBF2-4D31-A275-C85FB06A0E19}" srcOrd="0" destOrd="0" presId="urn:microsoft.com/office/officeart/2005/8/layout/orgChart1"/>
    <dgm:cxn modelId="{3787F9FB-55E8-4486-890F-07D6F806BBFB}" type="presParOf" srcId="{4537D1D1-EBF2-4D31-A275-C85FB06A0E19}" destId="{B4D482A6-77F3-4C76-BF24-33EC2C1BA63B}" srcOrd="0" destOrd="0" presId="urn:microsoft.com/office/officeart/2005/8/layout/orgChart1"/>
    <dgm:cxn modelId="{A19C1BD0-24A2-463A-A57D-B4B3E17194DA}" type="presParOf" srcId="{B4D482A6-77F3-4C76-BF24-33EC2C1BA63B}" destId="{F266E588-F0FE-4F13-B6B8-0BF3EAFC4463}" srcOrd="0" destOrd="0" presId="urn:microsoft.com/office/officeart/2005/8/layout/orgChart1"/>
    <dgm:cxn modelId="{113FECA6-847B-415C-81BB-2AFD4AAF2462}" type="presParOf" srcId="{B4D482A6-77F3-4C76-BF24-33EC2C1BA63B}" destId="{83E3E01D-4A42-4437-A20B-56567AA6D7D0}" srcOrd="1" destOrd="0" presId="urn:microsoft.com/office/officeart/2005/8/layout/orgChart1"/>
    <dgm:cxn modelId="{0BBBFBBE-A4ED-493B-AFD0-EB3C413131D0}" type="presParOf" srcId="{4537D1D1-EBF2-4D31-A275-C85FB06A0E19}" destId="{B46B0369-52CF-48ED-92D7-F5076BFF28C4}" srcOrd="1" destOrd="0" presId="urn:microsoft.com/office/officeart/2005/8/layout/orgChart1"/>
    <dgm:cxn modelId="{37579D45-F587-45D9-B7EF-8EC1AACE2113}" type="presParOf" srcId="{B46B0369-52CF-48ED-92D7-F5076BFF28C4}" destId="{C54302B1-9EA9-429C-B640-3D3B0CD760C0}" srcOrd="0" destOrd="0" presId="urn:microsoft.com/office/officeart/2005/8/layout/orgChart1"/>
    <dgm:cxn modelId="{9E67BBD8-1CD8-4789-9974-86AC402A3623}" type="presParOf" srcId="{B46B0369-52CF-48ED-92D7-F5076BFF28C4}" destId="{ECFC0217-EA7E-459D-85B8-4ACE19678FB5}" srcOrd="1" destOrd="0" presId="urn:microsoft.com/office/officeart/2005/8/layout/orgChart1"/>
    <dgm:cxn modelId="{1B395D67-55DF-4818-9953-4FFEFE42955A}" type="presParOf" srcId="{ECFC0217-EA7E-459D-85B8-4ACE19678FB5}" destId="{780E2A36-2D98-40EB-9E9A-F22824E1A408}" srcOrd="0" destOrd="0" presId="urn:microsoft.com/office/officeart/2005/8/layout/orgChart1"/>
    <dgm:cxn modelId="{7792ED9A-D12D-4FB0-BDC7-5181688B3332}" type="presParOf" srcId="{780E2A36-2D98-40EB-9E9A-F22824E1A408}" destId="{8C968D3E-AC7E-4611-A7E8-9B15C8C5FE2F}" srcOrd="0" destOrd="0" presId="urn:microsoft.com/office/officeart/2005/8/layout/orgChart1"/>
    <dgm:cxn modelId="{BAAAA91E-24D3-40FC-9DED-878B77040155}" type="presParOf" srcId="{780E2A36-2D98-40EB-9E9A-F22824E1A408}" destId="{39F99461-477E-4EFA-BAFC-B9AD4C10FD91}" srcOrd="1" destOrd="0" presId="urn:microsoft.com/office/officeart/2005/8/layout/orgChart1"/>
    <dgm:cxn modelId="{A854F3DA-85F1-46DB-9EBE-B2E1DB8BE5D8}" type="presParOf" srcId="{ECFC0217-EA7E-459D-85B8-4ACE19678FB5}" destId="{F67B84D1-E812-48F2-BB91-6CEC168B0F05}" srcOrd="1" destOrd="0" presId="urn:microsoft.com/office/officeart/2005/8/layout/orgChart1"/>
    <dgm:cxn modelId="{D4B5165F-C54B-4C6A-8E9A-268F5859EB7E}" type="presParOf" srcId="{ECFC0217-EA7E-459D-85B8-4ACE19678FB5}" destId="{78806030-6DBE-419E-8E0B-F5D326F2C9DD}" srcOrd="2" destOrd="0" presId="urn:microsoft.com/office/officeart/2005/8/layout/orgChart1"/>
    <dgm:cxn modelId="{7E085764-5B8F-43D0-8EDC-2610B9956669}" type="presParOf" srcId="{B46B0369-52CF-48ED-92D7-F5076BFF28C4}" destId="{2E132CE9-F3B9-48EF-8C07-BC30023EDBBE}" srcOrd="2" destOrd="0" presId="urn:microsoft.com/office/officeart/2005/8/layout/orgChart1"/>
    <dgm:cxn modelId="{EDE939F5-0528-42AC-ADA1-97F772895470}" type="presParOf" srcId="{B46B0369-52CF-48ED-92D7-F5076BFF28C4}" destId="{307CC8F5-44DC-483C-8FFF-9EE302FFD5E4}" srcOrd="3" destOrd="0" presId="urn:microsoft.com/office/officeart/2005/8/layout/orgChart1"/>
    <dgm:cxn modelId="{BEC4C6CF-03F6-4F3F-A94B-9346C95A3505}" type="presParOf" srcId="{307CC8F5-44DC-483C-8FFF-9EE302FFD5E4}" destId="{0F65E1DC-E30F-4A44-9969-5DE1C1E5ACDB}" srcOrd="0" destOrd="0" presId="urn:microsoft.com/office/officeart/2005/8/layout/orgChart1"/>
    <dgm:cxn modelId="{DAD58230-DF01-42F2-941F-E915A41C8C98}" type="presParOf" srcId="{0F65E1DC-E30F-4A44-9969-5DE1C1E5ACDB}" destId="{5E51B785-8FBF-4CFD-85CC-606F4ED20048}" srcOrd="0" destOrd="0" presId="urn:microsoft.com/office/officeart/2005/8/layout/orgChart1"/>
    <dgm:cxn modelId="{481A1DA3-EC65-4DC6-9B8C-AE5741D0C7CE}" type="presParOf" srcId="{0F65E1DC-E30F-4A44-9969-5DE1C1E5ACDB}" destId="{F2A4F90C-A6AC-4745-ADED-556D8F83E22E}" srcOrd="1" destOrd="0" presId="urn:microsoft.com/office/officeart/2005/8/layout/orgChart1"/>
    <dgm:cxn modelId="{19151F72-C464-4F22-AA9E-41A035584576}" type="presParOf" srcId="{307CC8F5-44DC-483C-8FFF-9EE302FFD5E4}" destId="{EB81B3DF-0D1F-4463-8E4B-49567D43A47F}" srcOrd="1" destOrd="0" presId="urn:microsoft.com/office/officeart/2005/8/layout/orgChart1"/>
    <dgm:cxn modelId="{ED2C2289-CBA6-4665-8B2E-4DE31C1AF94A}" type="presParOf" srcId="{307CC8F5-44DC-483C-8FFF-9EE302FFD5E4}" destId="{0DCE2734-1357-4294-BBA6-611E131C69F7}" srcOrd="2" destOrd="0" presId="urn:microsoft.com/office/officeart/2005/8/layout/orgChart1"/>
    <dgm:cxn modelId="{B34024D4-9CD0-4C75-8AFA-BAF71B512784}" type="presParOf" srcId="{B46B0369-52CF-48ED-92D7-F5076BFF28C4}" destId="{47B0B815-FD72-46F9-BD4B-C5A92EF11126}" srcOrd="4" destOrd="0" presId="urn:microsoft.com/office/officeart/2005/8/layout/orgChart1"/>
    <dgm:cxn modelId="{ABCCD02C-960E-427A-87A3-1A0771CF496F}" type="presParOf" srcId="{B46B0369-52CF-48ED-92D7-F5076BFF28C4}" destId="{78F2C6A2-D6AB-4F5E-8CFA-FCB550ADBAF1}" srcOrd="5" destOrd="0" presId="urn:microsoft.com/office/officeart/2005/8/layout/orgChart1"/>
    <dgm:cxn modelId="{8FF503F3-7F49-4A4C-810E-869381B85E7F}" type="presParOf" srcId="{78F2C6A2-D6AB-4F5E-8CFA-FCB550ADBAF1}" destId="{9EF47280-A845-4F29-9FEB-9AD41AAF1A58}" srcOrd="0" destOrd="0" presId="urn:microsoft.com/office/officeart/2005/8/layout/orgChart1"/>
    <dgm:cxn modelId="{99E2DB33-B85A-4253-A39E-8EA7ABAAFD4C}" type="presParOf" srcId="{9EF47280-A845-4F29-9FEB-9AD41AAF1A58}" destId="{19F2A8E4-792D-4F4F-957A-544643A81191}" srcOrd="0" destOrd="0" presId="urn:microsoft.com/office/officeart/2005/8/layout/orgChart1"/>
    <dgm:cxn modelId="{247D8116-5C7C-4116-88EE-064326C45468}" type="presParOf" srcId="{9EF47280-A845-4F29-9FEB-9AD41AAF1A58}" destId="{2F9AD61A-4FBE-4C74-B900-B3FF16368CF8}" srcOrd="1" destOrd="0" presId="urn:microsoft.com/office/officeart/2005/8/layout/orgChart1"/>
    <dgm:cxn modelId="{9BF761F7-68C0-4033-9973-71F61B26EE03}" type="presParOf" srcId="{78F2C6A2-D6AB-4F5E-8CFA-FCB550ADBAF1}" destId="{7A0B2E79-A5A7-4620-874A-8B779D094A30}" srcOrd="1" destOrd="0" presId="urn:microsoft.com/office/officeart/2005/8/layout/orgChart1"/>
    <dgm:cxn modelId="{AB607CFA-1106-4CAD-A2A8-8EF6334B24E4}" type="presParOf" srcId="{78F2C6A2-D6AB-4F5E-8CFA-FCB550ADBAF1}" destId="{EA53E4A1-2286-49AA-BCFD-97E2FD76F896}" srcOrd="2" destOrd="0" presId="urn:microsoft.com/office/officeart/2005/8/layout/orgChart1"/>
    <dgm:cxn modelId="{8ECFA7C7-B9C9-44B7-8396-F59642701BC9}" type="presParOf" srcId="{4537D1D1-EBF2-4D31-A275-C85FB06A0E19}" destId="{BDCAC4CD-48DA-4E04-A880-F47E3ED5E9B7}" srcOrd="2" destOrd="0" presId="urn:microsoft.com/office/officeart/2005/8/layout/orgChart1"/>
    <dgm:cxn modelId="{BF9AD16D-9A5D-4432-82D4-D03465E871AA}" type="presParOf" srcId="{BDCAC4CD-48DA-4E04-A880-F47E3ED5E9B7}" destId="{A1CA7637-21D9-43EF-A61C-47EC7D377718}" srcOrd="0" destOrd="0" presId="urn:microsoft.com/office/officeart/2005/8/layout/orgChart1"/>
    <dgm:cxn modelId="{5682DF50-5C7F-40B7-B660-C9B4121A157C}" type="presParOf" srcId="{BDCAC4CD-48DA-4E04-A880-F47E3ED5E9B7}" destId="{88CFD551-FB24-4D5C-82A9-ED640A9D9863}" srcOrd="1" destOrd="0" presId="urn:microsoft.com/office/officeart/2005/8/layout/orgChart1"/>
    <dgm:cxn modelId="{DE38D14B-7AEF-414F-91B5-4D3261CF04E4}" type="presParOf" srcId="{88CFD551-FB24-4D5C-82A9-ED640A9D9863}" destId="{C0E3A607-10B0-49F2-8096-EAA36DB5FE90}" srcOrd="0" destOrd="0" presId="urn:microsoft.com/office/officeart/2005/8/layout/orgChart1"/>
    <dgm:cxn modelId="{BF31F0F1-73A6-4E4C-99D9-7B1F4039286D}" type="presParOf" srcId="{C0E3A607-10B0-49F2-8096-EAA36DB5FE90}" destId="{84C18DBD-BB5A-4F78-902C-AFFB45F9C145}" srcOrd="0" destOrd="0" presId="urn:microsoft.com/office/officeart/2005/8/layout/orgChart1"/>
    <dgm:cxn modelId="{7982DE50-2FA3-4069-BCA3-1E083D925FE9}" type="presParOf" srcId="{C0E3A607-10B0-49F2-8096-EAA36DB5FE90}" destId="{8FD78F80-9C4C-4875-A18F-AD861AA66DAD}" srcOrd="1" destOrd="0" presId="urn:microsoft.com/office/officeart/2005/8/layout/orgChart1"/>
    <dgm:cxn modelId="{C1D2C423-884B-4A0D-AA60-9063E81CA410}" type="presParOf" srcId="{88CFD551-FB24-4D5C-82A9-ED640A9D9863}" destId="{13799111-9643-499A-8BB9-979C4B877751}" srcOrd="1" destOrd="0" presId="urn:microsoft.com/office/officeart/2005/8/layout/orgChart1"/>
    <dgm:cxn modelId="{BC778C03-F67B-4C64-B393-A25F7A3AAF92}" type="presParOf" srcId="{88CFD551-FB24-4D5C-82A9-ED640A9D9863}" destId="{48AE94A9-1DBD-4DE0-A849-8C202314285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A7637-21D9-43EF-A61C-47EC7D377718}">
      <dsp:nvSpPr>
        <dsp:cNvPr id="0" name=""/>
        <dsp:cNvSpPr/>
      </dsp:nvSpPr>
      <dsp:spPr>
        <a:xfrm>
          <a:off x="2468422" y="609878"/>
          <a:ext cx="127956" cy="560573"/>
        </a:xfrm>
        <a:custGeom>
          <a:avLst/>
          <a:gdLst/>
          <a:ahLst/>
          <a:cxnLst/>
          <a:rect l="0" t="0" r="0" b="0"/>
          <a:pathLst>
            <a:path>
              <a:moveTo>
                <a:pt x="127956" y="0"/>
              </a:moveTo>
              <a:lnTo>
                <a:pt x="127956" y="560573"/>
              </a:lnTo>
              <a:lnTo>
                <a:pt x="0" y="5605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B0B815-FD72-46F9-BD4B-C5A92EF11126}">
      <dsp:nvSpPr>
        <dsp:cNvPr id="0" name=""/>
        <dsp:cNvSpPr/>
      </dsp:nvSpPr>
      <dsp:spPr>
        <a:xfrm>
          <a:off x="2596379" y="609878"/>
          <a:ext cx="1474551" cy="1121146"/>
        </a:xfrm>
        <a:custGeom>
          <a:avLst/>
          <a:gdLst/>
          <a:ahLst/>
          <a:cxnLst/>
          <a:rect l="0" t="0" r="0" b="0"/>
          <a:pathLst>
            <a:path>
              <a:moveTo>
                <a:pt x="0" y="0"/>
              </a:moveTo>
              <a:lnTo>
                <a:pt x="0" y="993189"/>
              </a:lnTo>
              <a:lnTo>
                <a:pt x="1474551" y="993189"/>
              </a:lnTo>
              <a:lnTo>
                <a:pt x="1474551" y="1121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32CE9-F3B9-48EF-8C07-BC30023EDBBE}">
      <dsp:nvSpPr>
        <dsp:cNvPr id="0" name=""/>
        <dsp:cNvSpPr/>
      </dsp:nvSpPr>
      <dsp:spPr>
        <a:xfrm>
          <a:off x="2550659" y="609878"/>
          <a:ext cx="91440" cy="1121146"/>
        </a:xfrm>
        <a:custGeom>
          <a:avLst/>
          <a:gdLst/>
          <a:ahLst/>
          <a:cxnLst/>
          <a:rect l="0" t="0" r="0" b="0"/>
          <a:pathLst>
            <a:path>
              <a:moveTo>
                <a:pt x="45720" y="0"/>
              </a:moveTo>
              <a:lnTo>
                <a:pt x="45720" y="1121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4302B1-9EA9-429C-B640-3D3B0CD760C0}">
      <dsp:nvSpPr>
        <dsp:cNvPr id="0" name=""/>
        <dsp:cNvSpPr/>
      </dsp:nvSpPr>
      <dsp:spPr>
        <a:xfrm>
          <a:off x="1121827" y="609878"/>
          <a:ext cx="1474551" cy="1121146"/>
        </a:xfrm>
        <a:custGeom>
          <a:avLst/>
          <a:gdLst/>
          <a:ahLst/>
          <a:cxnLst/>
          <a:rect l="0" t="0" r="0" b="0"/>
          <a:pathLst>
            <a:path>
              <a:moveTo>
                <a:pt x="1474551" y="0"/>
              </a:moveTo>
              <a:lnTo>
                <a:pt x="1474551" y="993189"/>
              </a:lnTo>
              <a:lnTo>
                <a:pt x="0" y="993189"/>
              </a:lnTo>
              <a:lnTo>
                <a:pt x="0" y="1121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66E588-F0FE-4F13-B6B8-0BF3EAFC4463}">
      <dsp:nvSpPr>
        <dsp:cNvPr id="0" name=""/>
        <dsp:cNvSpPr/>
      </dsp:nvSpPr>
      <dsp:spPr>
        <a:xfrm>
          <a:off x="1987060" y="560"/>
          <a:ext cx="1218637" cy="609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de-DE" sz="2300" kern="1200" dirty="0" err="1"/>
            <a:t>nice</a:t>
          </a:r>
          <a:endParaRPr lang="en-US" sz="2300" kern="1200" dirty="0"/>
        </a:p>
      </dsp:txBody>
      <dsp:txXfrm>
        <a:off x="1987060" y="560"/>
        <a:ext cx="1218637" cy="609318"/>
      </dsp:txXfrm>
    </dsp:sp>
    <dsp:sp modelId="{8C968D3E-AC7E-4611-A7E8-9B15C8C5FE2F}">
      <dsp:nvSpPr>
        <dsp:cNvPr id="0" name=""/>
        <dsp:cNvSpPr/>
      </dsp:nvSpPr>
      <dsp:spPr>
        <a:xfrm>
          <a:off x="512509" y="1731025"/>
          <a:ext cx="1218637" cy="609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de-DE" sz="2300" kern="1200" dirty="0" err="1"/>
            <a:t>make</a:t>
          </a:r>
          <a:endParaRPr lang="en-US" sz="2300" kern="1200" dirty="0"/>
        </a:p>
      </dsp:txBody>
      <dsp:txXfrm>
        <a:off x="512509" y="1731025"/>
        <a:ext cx="1218637" cy="609318"/>
      </dsp:txXfrm>
    </dsp:sp>
    <dsp:sp modelId="{5E51B785-8FBF-4CFD-85CC-606F4ED20048}">
      <dsp:nvSpPr>
        <dsp:cNvPr id="0" name=""/>
        <dsp:cNvSpPr/>
      </dsp:nvSpPr>
      <dsp:spPr>
        <a:xfrm>
          <a:off x="1987060" y="1731025"/>
          <a:ext cx="1218637" cy="609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de-DE" sz="2300" kern="1200" dirty="0" err="1"/>
            <a:t>structure</a:t>
          </a:r>
          <a:endParaRPr lang="en-US" sz="2300" kern="1200" dirty="0"/>
        </a:p>
      </dsp:txBody>
      <dsp:txXfrm>
        <a:off x="1987060" y="1731025"/>
        <a:ext cx="1218637" cy="609318"/>
      </dsp:txXfrm>
    </dsp:sp>
    <dsp:sp modelId="{19F2A8E4-792D-4F4F-957A-544643A81191}">
      <dsp:nvSpPr>
        <dsp:cNvPr id="0" name=""/>
        <dsp:cNvSpPr/>
      </dsp:nvSpPr>
      <dsp:spPr>
        <a:xfrm>
          <a:off x="3461611" y="1731025"/>
          <a:ext cx="1218637" cy="609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de-DE" sz="2300" kern="1200" dirty="0"/>
            <a:t>!</a:t>
          </a:r>
          <a:endParaRPr lang="en-US" sz="2300" kern="1200" dirty="0"/>
        </a:p>
      </dsp:txBody>
      <dsp:txXfrm>
        <a:off x="3461611" y="1731025"/>
        <a:ext cx="1218637" cy="609318"/>
      </dsp:txXfrm>
    </dsp:sp>
    <dsp:sp modelId="{84C18DBD-BB5A-4F78-902C-AFFB45F9C145}">
      <dsp:nvSpPr>
        <dsp:cNvPr id="0" name=""/>
        <dsp:cNvSpPr/>
      </dsp:nvSpPr>
      <dsp:spPr>
        <a:xfrm>
          <a:off x="1249784" y="865792"/>
          <a:ext cx="1218637" cy="609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de-DE" sz="2300" kern="1200" dirty="0"/>
            <a:t>a</a:t>
          </a:r>
          <a:endParaRPr lang="en-US" sz="2300" kern="1200" dirty="0"/>
        </a:p>
      </dsp:txBody>
      <dsp:txXfrm>
        <a:off x="1249784" y="865792"/>
        <a:ext cx="1218637" cy="60931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23.06.2025</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10</a:t>
            </a:fld>
            <a:endParaRPr lang="en-US"/>
          </a:p>
        </p:txBody>
      </p:sp>
    </p:spTree>
    <p:extLst>
      <p:ext uri="{BB962C8B-B14F-4D97-AF65-F5344CB8AC3E}">
        <p14:creationId xmlns:p14="http://schemas.microsoft.com/office/powerpoint/2010/main" val="37922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cholar.google.es/citations?view_op=top_venues&amp;hl=en&amp;vq=eng_humancomputerinteractio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zotero.org/"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ndeley.co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scribbr.com/dissertation/literature-review/"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prisma-statement.org/Extensions/ScopingReviews" TargetMode="External"/><Relationship Id="rId2" Type="http://schemas.openxmlformats.org/officeDocument/2006/relationships/hyperlink" Target="https://journals.lww.com/ijebh/fulltext/2015/09000/guidance_for_conducting_systematic_scoping_reviews.5.aspx"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prisma-statement.org/Extensions/ScopingReviews" TargetMode="External"/><Relationship Id="rId2" Type="http://schemas.openxmlformats.org/officeDocument/2006/relationships/hyperlink" Target="https://journals.lww.com/ijebh/fulltext/2015/09000/guidance_for_conducting_systematic_scoping_reviews.5.aspx" TargetMode="External"/><Relationship Id="rId1" Type="http://schemas.openxmlformats.org/officeDocument/2006/relationships/slideLayout" Target="../slideLayouts/slideLayout3.xml"/><Relationship Id="rId4" Type="http://schemas.openxmlformats.org/officeDocument/2006/relationships/hyperlink" Target="https://ieeexplore.ieee.org/document/9698182"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journals.lww.com/ijebh/fulltext/2015/09000/guidance_for_conducting_systematic_scoping_reviews.5.aspx"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www.prisma-statement.org/"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muse.jhu.edu/" TargetMode="External"/><Relationship Id="rId3" Type="http://schemas.openxmlformats.org/officeDocument/2006/relationships/hyperlink" Target="https://dl.acm.org/" TargetMode="External"/><Relationship Id="rId7" Type="http://schemas.openxmlformats.org/officeDocument/2006/relationships/hyperlink" Target="https://www.ebsco.com/de-de" TargetMode="External"/><Relationship Id="rId2" Type="http://schemas.openxmlformats.org/officeDocument/2006/relationships/hyperlink" Target="https://scholar.google.de/" TargetMode="External"/><Relationship Id="rId1" Type="http://schemas.openxmlformats.org/officeDocument/2006/relationships/slideLayout" Target="../slideLayouts/slideLayout2.xml"/><Relationship Id="rId6" Type="http://schemas.openxmlformats.org/officeDocument/2006/relationships/hyperlink" Target="https://www.jstor.org/" TargetMode="External"/><Relationship Id="rId5" Type="http://schemas.openxmlformats.org/officeDocument/2006/relationships/hyperlink" Target="https://idp.hebis.de/" TargetMode="External"/><Relationship Id="rId4" Type="http://schemas.openxmlformats.org/officeDocument/2006/relationships/hyperlink" Target="https://ieeexplore.ieee.org/" TargetMode="External"/><Relationship Id="rId9" Type="http://schemas.openxmlformats.org/officeDocument/2006/relationships/hyperlink" Target="https://pubmed.ncbi.nlm.nih.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scribbr.com/dissertation/literature-review/"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a:t>Exercise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a:t>
            </a:r>
            <a:r>
              <a:rPr lang="en-US" sz="1200"/>
              <a:t>CC BY-SA </a:t>
            </a:r>
            <a:r>
              <a:rPr lang="en-US" sz="1200" dirty="0"/>
              <a:t>4.0)</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dirty="0" err="1"/>
              <a:t>How</a:t>
            </a:r>
            <a:r>
              <a:rPr lang="de-DE" sz="3200" dirty="0"/>
              <a:t> </a:t>
            </a:r>
            <a:r>
              <a:rPr lang="de-DE" sz="3200" dirty="0" err="1"/>
              <a:t>to</a:t>
            </a:r>
            <a:r>
              <a:rPr lang="de-DE" sz="3200" dirty="0"/>
              <a:t> Review </a:t>
            </a:r>
            <a:r>
              <a:rPr lang="de-DE" sz="3200" dirty="0" err="1"/>
              <a:t>Literature</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platzhalter 5">
            <a:extLst>
              <a:ext uri="{FF2B5EF4-FFF2-40B4-BE49-F238E27FC236}">
                <a16:creationId xmlns:a16="http://schemas.microsoft.com/office/drawing/2014/main" id="{31E814CB-D3EF-C1B5-3DE6-27070A36A36A}"/>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2206" b="32206"/>
          <a:stretch>
            <a:fillRect/>
          </a:stretch>
        </p:blipFill>
        <p:spPr>
          <a:xfrm>
            <a:off x="0" y="1089025"/>
            <a:ext cx="12192000" cy="2879725"/>
          </a:xfrm>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C2984-4717-7442-816E-AF239CAD0D85}"/>
              </a:ext>
            </a:extLst>
          </p:cNvPr>
          <p:cNvSpPr>
            <a:spLocks noGrp="1"/>
          </p:cNvSpPr>
          <p:nvPr>
            <p:ph type="title"/>
          </p:nvPr>
        </p:nvSpPr>
        <p:spPr/>
        <p:txBody>
          <a:bodyPr/>
          <a:lstStyle/>
          <a:p>
            <a:r>
              <a:rPr lang="de-DE" dirty="0" err="1"/>
              <a:t>Let‘s</a:t>
            </a:r>
            <a:r>
              <a:rPr lang="de-DE" dirty="0"/>
              <a:t> check </a:t>
            </a:r>
            <a:r>
              <a:rPr lang="de-DE" dirty="0" err="1"/>
              <a:t>it</a:t>
            </a:r>
            <a:r>
              <a:rPr lang="de-DE" dirty="0"/>
              <a:t>…</a:t>
            </a:r>
          </a:p>
        </p:txBody>
      </p:sp>
      <p:sp>
        <p:nvSpPr>
          <p:cNvPr id="3" name="Fußzeilenplatzhalter 2">
            <a:extLst>
              <a:ext uri="{FF2B5EF4-FFF2-40B4-BE49-F238E27FC236}">
                <a16:creationId xmlns:a16="http://schemas.microsoft.com/office/drawing/2014/main" id="{16107515-D927-E705-B3E8-737C542ECCE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354931B-864F-FA55-9616-26BD05892D0C}"/>
              </a:ext>
            </a:extLst>
          </p:cNvPr>
          <p:cNvSpPr>
            <a:spLocks noGrp="1"/>
          </p:cNvSpPr>
          <p:nvPr>
            <p:ph type="sldNum" sz="quarter" idx="28"/>
          </p:nvPr>
        </p:nvSpPr>
        <p:spPr/>
        <p:txBody>
          <a:bodyPr/>
          <a:lstStyle/>
          <a:p>
            <a:fld id="{BA24374A-C3A8-471A-8837-3FC31668ABE5}" type="slidenum">
              <a:rPr lang="de-DE" smtClean="0"/>
              <a:pPr/>
              <a:t>10</a:t>
            </a:fld>
            <a:endParaRPr lang="de-DE" dirty="0"/>
          </a:p>
        </p:txBody>
      </p:sp>
      <p:sp>
        <p:nvSpPr>
          <p:cNvPr id="5" name="Textplatzhalter 4">
            <a:extLst>
              <a:ext uri="{FF2B5EF4-FFF2-40B4-BE49-F238E27FC236}">
                <a16:creationId xmlns:a16="http://schemas.microsoft.com/office/drawing/2014/main" id="{ADC68D28-2DA7-B6FF-F061-E8410A143624}"/>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3747FF00-721F-D607-CE90-50E578FF95E9}"/>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56779262-ED40-B2B7-BBF6-FEBC7665E9E8}"/>
              </a:ext>
            </a:extLst>
          </p:cNvPr>
          <p:cNvPicPr>
            <a:picLocks noChangeAspect="1"/>
          </p:cNvPicPr>
          <p:nvPr/>
        </p:nvPicPr>
        <p:blipFill>
          <a:blip r:embed="rId3"/>
          <a:stretch>
            <a:fillRect/>
          </a:stretch>
        </p:blipFill>
        <p:spPr>
          <a:xfrm>
            <a:off x="901065" y="1342681"/>
            <a:ext cx="3341905" cy="4761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46E7344F-8953-0654-3BB9-0AE0BCAEACAA}"/>
              </a:ext>
            </a:extLst>
          </p:cNvPr>
          <p:cNvPicPr>
            <a:picLocks noChangeAspect="1"/>
          </p:cNvPicPr>
          <p:nvPr/>
        </p:nvPicPr>
        <p:blipFill>
          <a:blip r:embed="rId4"/>
          <a:stretch>
            <a:fillRect/>
          </a:stretch>
        </p:blipFill>
        <p:spPr>
          <a:xfrm>
            <a:off x="4715720" y="1344296"/>
            <a:ext cx="3341905" cy="4783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hteck 10">
            <a:extLst>
              <a:ext uri="{FF2B5EF4-FFF2-40B4-BE49-F238E27FC236}">
                <a16:creationId xmlns:a16="http://schemas.microsoft.com/office/drawing/2014/main" id="{B0B3968F-89BB-50F4-037A-CF595FA84AEB}"/>
              </a:ext>
            </a:extLst>
          </p:cNvPr>
          <p:cNvSpPr/>
          <p:nvPr/>
        </p:nvSpPr>
        <p:spPr>
          <a:xfrm>
            <a:off x="4772791" y="1526519"/>
            <a:ext cx="3173978" cy="44813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1C8EDF8B-13EA-AC25-D4EA-DF5FFC351EDB}"/>
              </a:ext>
            </a:extLst>
          </p:cNvPr>
          <p:cNvSpPr txBox="1"/>
          <p:nvPr/>
        </p:nvSpPr>
        <p:spPr>
          <a:xfrm>
            <a:off x="8189937" y="1783454"/>
            <a:ext cx="3543113" cy="923330"/>
          </a:xfrm>
          <a:prstGeom prst="rect">
            <a:avLst/>
          </a:prstGeom>
          <a:solidFill>
            <a:schemeClr val="bg1"/>
          </a:solidFill>
        </p:spPr>
        <p:txBody>
          <a:bodyPr wrap="square" rtlCol="0">
            <a:spAutoFit/>
          </a:bodyPr>
          <a:lstStyle/>
          <a:p>
            <a:r>
              <a:rPr lang="de-DE" b="1" dirty="0" err="1">
                <a:solidFill>
                  <a:srgbClr val="FF0000"/>
                </a:solidFill>
              </a:rPr>
              <a:t>Probably</a:t>
            </a:r>
            <a:r>
              <a:rPr lang="de-DE" b="1" dirty="0">
                <a:solidFill>
                  <a:srgbClr val="FF0000"/>
                </a:solidFill>
              </a:rPr>
              <a:t> </a:t>
            </a:r>
            <a:r>
              <a:rPr lang="de-DE" b="1" dirty="0" err="1">
                <a:solidFill>
                  <a:srgbClr val="FF0000"/>
                </a:solidFill>
              </a:rPr>
              <a:t>related</a:t>
            </a:r>
            <a:r>
              <a:rPr lang="de-DE" b="1" dirty="0">
                <a:solidFill>
                  <a:srgbClr val="FF0000"/>
                </a:solidFill>
              </a:rPr>
              <a:t> </a:t>
            </a:r>
            <a:r>
              <a:rPr lang="de-DE" b="1" dirty="0" err="1">
                <a:solidFill>
                  <a:srgbClr val="FF0000"/>
                </a:solidFill>
              </a:rPr>
              <a:t>to</a:t>
            </a:r>
            <a:r>
              <a:rPr lang="de-DE" b="1" dirty="0">
                <a:solidFill>
                  <a:srgbClr val="FF0000"/>
                </a:solidFill>
              </a:rPr>
              <a:t> </a:t>
            </a:r>
            <a:r>
              <a:rPr lang="de-DE" b="1" dirty="0" err="1">
                <a:solidFill>
                  <a:srgbClr val="FF0000"/>
                </a:solidFill>
              </a:rPr>
              <a:t>our</a:t>
            </a:r>
            <a:r>
              <a:rPr lang="de-DE" b="1" dirty="0">
                <a:solidFill>
                  <a:srgbClr val="FF0000"/>
                </a:solidFill>
              </a:rPr>
              <a:t> </a:t>
            </a:r>
            <a:r>
              <a:rPr lang="de-DE" b="1" dirty="0" err="1">
                <a:solidFill>
                  <a:srgbClr val="FF0000"/>
                </a:solidFill>
              </a:rPr>
              <a:t>topic</a:t>
            </a:r>
            <a:r>
              <a:rPr lang="de-DE" b="1" dirty="0">
                <a:solidFill>
                  <a:srgbClr val="FF0000"/>
                </a:solidFill>
              </a:rPr>
              <a:t>!</a:t>
            </a:r>
          </a:p>
          <a:p>
            <a:r>
              <a:rPr lang="de-DE" b="1" dirty="0">
                <a:solidFill>
                  <a:srgbClr val="FF0000"/>
                </a:solidFill>
              </a:rPr>
              <a:t>(but not </a:t>
            </a:r>
            <a:r>
              <a:rPr lang="de-DE" b="1" dirty="0" err="1">
                <a:solidFill>
                  <a:srgbClr val="FF0000"/>
                </a:solidFill>
              </a:rPr>
              <a:t>thorough</a:t>
            </a:r>
            <a:r>
              <a:rPr lang="de-DE" b="1" dirty="0">
                <a:solidFill>
                  <a:srgbClr val="FF0000"/>
                </a:solidFill>
              </a:rPr>
              <a:t> and</a:t>
            </a:r>
            <a:br>
              <a:rPr lang="de-DE" b="1" dirty="0">
                <a:solidFill>
                  <a:srgbClr val="FF0000"/>
                </a:solidFill>
              </a:rPr>
            </a:br>
            <a:r>
              <a:rPr lang="de-DE" b="1" dirty="0" err="1">
                <a:solidFill>
                  <a:srgbClr val="FF0000"/>
                </a:solidFill>
              </a:rPr>
              <a:t>no</a:t>
            </a:r>
            <a:r>
              <a:rPr lang="de-DE" b="1" dirty="0">
                <a:solidFill>
                  <a:srgbClr val="FF0000"/>
                </a:solidFill>
              </a:rPr>
              <a:t> </a:t>
            </a:r>
            <a:r>
              <a:rPr lang="de-DE" b="1" dirty="0" err="1">
                <a:solidFill>
                  <a:srgbClr val="FF0000"/>
                </a:solidFill>
              </a:rPr>
              <a:t>credible</a:t>
            </a:r>
            <a:r>
              <a:rPr lang="de-DE" b="1" dirty="0">
                <a:solidFill>
                  <a:srgbClr val="FF0000"/>
                </a:solidFill>
              </a:rPr>
              <a:t> </a:t>
            </a:r>
            <a:r>
              <a:rPr lang="de-DE" b="1" dirty="0" err="1">
                <a:solidFill>
                  <a:srgbClr val="FF0000"/>
                </a:solidFill>
              </a:rPr>
              <a:t>sources</a:t>
            </a:r>
            <a:r>
              <a:rPr lang="de-DE" b="1" dirty="0">
                <a:solidFill>
                  <a:srgbClr val="FF0000"/>
                </a:solidFill>
              </a:rPr>
              <a:t>)</a:t>
            </a:r>
          </a:p>
        </p:txBody>
      </p:sp>
    </p:spTree>
    <p:extLst>
      <p:ext uri="{BB962C8B-B14F-4D97-AF65-F5344CB8AC3E}">
        <p14:creationId xmlns:p14="http://schemas.microsoft.com/office/powerpoint/2010/main" val="106442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32EB7-9A5C-01D0-EE94-FF18CEEDDBF1}"/>
              </a:ext>
            </a:extLst>
          </p:cNvPr>
          <p:cNvSpPr>
            <a:spLocks noGrp="1"/>
          </p:cNvSpPr>
          <p:nvPr>
            <p:ph type="title"/>
          </p:nvPr>
        </p:nvSpPr>
        <p:spPr/>
        <p:txBody>
          <a:bodyPr/>
          <a:lstStyle/>
          <a:p>
            <a:r>
              <a:rPr lang="de-DE" dirty="0"/>
              <a:t>Credibility and </a:t>
            </a:r>
            <a:r>
              <a:rPr lang="de-DE" dirty="0" err="1"/>
              <a:t>Importance</a:t>
            </a:r>
            <a:endParaRPr lang="de-DE" dirty="0"/>
          </a:p>
        </p:txBody>
      </p:sp>
      <p:sp>
        <p:nvSpPr>
          <p:cNvPr id="3" name="Fußzeilenplatzhalter 2">
            <a:extLst>
              <a:ext uri="{FF2B5EF4-FFF2-40B4-BE49-F238E27FC236}">
                <a16:creationId xmlns:a16="http://schemas.microsoft.com/office/drawing/2014/main" id="{7FD09B91-E589-76CB-6E79-E92F9F33F54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0F1F6F-0CCE-C610-80B0-9165B6D3B8DA}"/>
              </a:ext>
            </a:extLst>
          </p:cNvPr>
          <p:cNvSpPr>
            <a:spLocks noGrp="1"/>
          </p:cNvSpPr>
          <p:nvPr>
            <p:ph type="sldNum" sz="quarter" idx="28"/>
          </p:nvPr>
        </p:nvSpPr>
        <p:spPr/>
        <p:txBody>
          <a:bodyPr/>
          <a:lstStyle/>
          <a:p>
            <a:fld id="{BA24374A-C3A8-471A-8837-3FC31668ABE5}" type="slidenum">
              <a:rPr lang="de-DE" smtClean="0"/>
              <a:pPr/>
              <a:t>11</a:t>
            </a:fld>
            <a:endParaRPr lang="de-DE" dirty="0"/>
          </a:p>
        </p:txBody>
      </p:sp>
      <p:sp>
        <p:nvSpPr>
          <p:cNvPr id="5" name="Textplatzhalter 4">
            <a:extLst>
              <a:ext uri="{FF2B5EF4-FFF2-40B4-BE49-F238E27FC236}">
                <a16:creationId xmlns:a16="http://schemas.microsoft.com/office/drawing/2014/main" id="{9EA6DC1F-0D3D-A682-68F5-7E7A0DCA7ECD}"/>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5827839A-13F3-578E-79EE-B0F7E32D0342}"/>
              </a:ext>
            </a:extLst>
          </p:cNvPr>
          <p:cNvSpPr>
            <a:spLocks noGrp="1"/>
          </p:cNvSpPr>
          <p:nvPr>
            <p:ph type="body" sz="quarter" idx="29"/>
          </p:nvPr>
        </p:nvSpPr>
        <p:spPr/>
        <p:txBody>
          <a:bodyPr>
            <a:normAutofit/>
          </a:bodyPr>
          <a:lstStyle/>
          <a:p>
            <a:r>
              <a:rPr lang="en-US" b="1" dirty="0">
                <a:solidFill>
                  <a:schemeClr val="accent1"/>
                </a:solidFill>
              </a:rPr>
              <a:t>Make sure the sources </a:t>
            </a:r>
            <a:r>
              <a:rPr lang="en-US" dirty="0"/>
              <a:t>you use </a:t>
            </a:r>
            <a:r>
              <a:rPr lang="en-US" b="1" dirty="0">
                <a:solidFill>
                  <a:schemeClr val="accent1"/>
                </a:solidFill>
              </a:rPr>
              <a:t>are credible</a:t>
            </a:r>
            <a:r>
              <a:rPr lang="en-US" dirty="0"/>
              <a:t>, and make sure you read any landmark studies and major theories in your field of research</a:t>
            </a:r>
          </a:p>
          <a:p>
            <a:r>
              <a:rPr lang="en-US" dirty="0"/>
              <a:t>Find out how citations an article has – a </a:t>
            </a:r>
            <a:r>
              <a:rPr lang="en-US" b="1" dirty="0">
                <a:solidFill>
                  <a:schemeClr val="accent1"/>
                </a:solidFill>
              </a:rPr>
              <a:t>high cited paper </a:t>
            </a:r>
            <a:r>
              <a:rPr lang="en-US" dirty="0"/>
              <a:t>means the article has been influential in the field, and </a:t>
            </a:r>
            <a:r>
              <a:rPr lang="en-US" b="1" dirty="0">
                <a:solidFill>
                  <a:schemeClr val="accent1"/>
                </a:solidFill>
              </a:rPr>
              <a:t>should certainly be included</a:t>
            </a:r>
          </a:p>
          <a:p>
            <a:r>
              <a:rPr lang="de-DE" dirty="0"/>
              <a:t>Original </a:t>
            </a:r>
            <a:r>
              <a:rPr lang="de-DE" dirty="0" err="1"/>
              <a:t>reserach</a:t>
            </a:r>
            <a:r>
              <a:rPr lang="de-DE" dirty="0"/>
              <a:t> </a:t>
            </a:r>
            <a:r>
              <a:rPr lang="de-DE" dirty="0" err="1"/>
              <a:t>always</a:t>
            </a:r>
            <a:r>
              <a:rPr lang="de-DE" dirty="0"/>
              <a:t> </a:t>
            </a:r>
            <a:r>
              <a:rPr lang="de-DE" dirty="0" err="1"/>
              <a:t>has</a:t>
            </a:r>
            <a:r>
              <a:rPr lang="de-DE" dirty="0"/>
              <a:t> </a:t>
            </a:r>
            <a:r>
              <a:rPr lang="de-DE" dirty="0" err="1"/>
              <a:t>been</a:t>
            </a:r>
            <a:r>
              <a:rPr lang="de-DE" dirty="0"/>
              <a:t> peer-</a:t>
            </a:r>
            <a:r>
              <a:rPr lang="de-DE" dirty="0" err="1"/>
              <a:t>reviewed</a:t>
            </a:r>
            <a:r>
              <a:rPr lang="de-DE" dirty="0"/>
              <a:t> and </a:t>
            </a:r>
            <a:r>
              <a:rPr lang="de-DE" dirty="0" err="1"/>
              <a:t>published</a:t>
            </a:r>
            <a:endParaRPr lang="de-DE" dirty="0"/>
          </a:p>
          <a:p>
            <a:pPr lvl="1"/>
            <a:r>
              <a:rPr lang="de-DE" b="1" dirty="0">
                <a:solidFill>
                  <a:schemeClr val="accent1"/>
                </a:solidFill>
              </a:rPr>
              <a:t>Search </a:t>
            </a:r>
            <a:r>
              <a:rPr lang="de-DE" b="1" dirty="0" err="1">
                <a:solidFill>
                  <a:schemeClr val="accent1"/>
                </a:solidFill>
              </a:rPr>
              <a:t>for</a:t>
            </a:r>
            <a:r>
              <a:rPr lang="de-DE" b="1" dirty="0">
                <a:solidFill>
                  <a:schemeClr val="accent1"/>
                </a:solidFill>
              </a:rPr>
              <a:t> </a:t>
            </a:r>
            <a:r>
              <a:rPr lang="de-DE" b="1" dirty="0" err="1">
                <a:solidFill>
                  <a:schemeClr val="accent1"/>
                </a:solidFill>
              </a:rPr>
              <a:t>publisher</a:t>
            </a:r>
            <a:r>
              <a:rPr lang="de-DE" b="1" dirty="0">
                <a:solidFill>
                  <a:schemeClr val="accent1"/>
                </a:solidFill>
              </a:rPr>
              <a:t> </a:t>
            </a:r>
          </a:p>
          <a:p>
            <a:pPr lvl="2"/>
            <a:r>
              <a:rPr lang="de-DE" b="1" dirty="0">
                <a:solidFill>
                  <a:schemeClr val="accent1"/>
                </a:solidFill>
              </a:rPr>
              <a:t>ACM</a:t>
            </a:r>
          </a:p>
          <a:p>
            <a:pPr lvl="2"/>
            <a:r>
              <a:rPr lang="de-DE" b="1" dirty="0">
                <a:solidFill>
                  <a:schemeClr val="accent1"/>
                </a:solidFill>
              </a:rPr>
              <a:t>IEEE</a:t>
            </a:r>
          </a:p>
          <a:p>
            <a:pPr lvl="2"/>
            <a:r>
              <a:rPr lang="de-DE" b="1" dirty="0">
                <a:solidFill>
                  <a:schemeClr val="accent1"/>
                </a:solidFill>
              </a:rPr>
              <a:t>Springer</a:t>
            </a:r>
          </a:p>
          <a:p>
            <a:pPr lvl="2"/>
            <a:r>
              <a:rPr lang="de-DE" b="1" dirty="0">
                <a:solidFill>
                  <a:schemeClr val="accent1"/>
                </a:solidFill>
              </a:rPr>
              <a:t>Elsevier (</a:t>
            </a:r>
            <a:r>
              <a:rPr lang="de-DE" b="1" dirty="0" err="1">
                <a:solidFill>
                  <a:schemeClr val="accent1"/>
                </a:solidFill>
              </a:rPr>
              <a:t>we</a:t>
            </a:r>
            <a:r>
              <a:rPr lang="de-DE" b="1" dirty="0">
                <a:solidFill>
                  <a:schemeClr val="accent1"/>
                </a:solidFill>
              </a:rPr>
              <a:t> </a:t>
            </a:r>
            <a:r>
              <a:rPr lang="de-DE" b="1" dirty="0" err="1">
                <a:solidFill>
                  <a:schemeClr val="accent1"/>
                </a:solidFill>
              </a:rPr>
              <a:t>don‘t</a:t>
            </a:r>
            <a:r>
              <a:rPr lang="de-DE" b="1" dirty="0">
                <a:solidFill>
                  <a:schemeClr val="accent1"/>
                </a:solidFill>
              </a:rPr>
              <a:t> like </a:t>
            </a:r>
            <a:r>
              <a:rPr lang="de-DE" b="1" dirty="0" err="1">
                <a:solidFill>
                  <a:schemeClr val="accent1"/>
                </a:solidFill>
              </a:rPr>
              <a:t>that</a:t>
            </a:r>
            <a:r>
              <a:rPr lang="de-DE" b="1" dirty="0">
                <a:solidFill>
                  <a:schemeClr val="accent1"/>
                </a:solidFill>
              </a:rPr>
              <a:t>)</a:t>
            </a:r>
          </a:p>
          <a:p>
            <a:pPr lvl="2"/>
            <a:r>
              <a:rPr lang="de-DE" dirty="0"/>
              <a:t>… </a:t>
            </a:r>
            <a:r>
              <a:rPr lang="de-DE" dirty="0" err="1"/>
              <a:t>there</a:t>
            </a:r>
            <a:r>
              <a:rPr lang="de-DE" dirty="0"/>
              <a:t> </a:t>
            </a:r>
            <a:r>
              <a:rPr lang="de-DE" dirty="0" err="1"/>
              <a:t>are</a:t>
            </a:r>
            <a:r>
              <a:rPr lang="de-DE" dirty="0"/>
              <a:t> </a:t>
            </a:r>
            <a:r>
              <a:rPr lang="de-DE" dirty="0" err="1"/>
              <a:t>more</a:t>
            </a:r>
            <a:r>
              <a:rPr lang="de-DE" dirty="0"/>
              <a:t>, but </a:t>
            </a:r>
            <a:r>
              <a:rPr lang="de-DE" dirty="0" err="1"/>
              <a:t>we</a:t>
            </a:r>
            <a:r>
              <a:rPr lang="de-DE" dirty="0"/>
              <a:t> </a:t>
            </a:r>
            <a:r>
              <a:rPr lang="de-DE" dirty="0" err="1"/>
              <a:t>don‘t</a:t>
            </a:r>
            <a:r>
              <a:rPr lang="de-DE" dirty="0"/>
              <a:t> like </a:t>
            </a:r>
            <a:r>
              <a:rPr lang="de-DE" dirty="0" err="1"/>
              <a:t>them</a:t>
            </a:r>
            <a:r>
              <a:rPr lang="de-DE" dirty="0"/>
              <a:t>, </a:t>
            </a:r>
            <a:r>
              <a:rPr lang="de-DE" dirty="0" err="1"/>
              <a:t>too</a:t>
            </a:r>
            <a:endParaRPr lang="de-DE" dirty="0"/>
          </a:p>
        </p:txBody>
      </p:sp>
    </p:spTree>
    <p:extLst>
      <p:ext uri="{BB962C8B-B14F-4D97-AF65-F5344CB8AC3E}">
        <p14:creationId xmlns:p14="http://schemas.microsoft.com/office/powerpoint/2010/main" val="31151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70398-2823-0308-C6D3-60229853951C}"/>
              </a:ext>
            </a:extLst>
          </p:cNvPr>
          <p:cNvSpPr>
            <a:spLocks noGrp="1"/>
          </p:cNvSpPr>
          <p:nvPr>
            <p:ph type="title"/>
          </p:nvPr>
        </p:nvSpPr>
        <p:spPr/>
        <p:txBody>
          <a:bodyPr/>
          <a:lstStyle/>
          <a:p>
            <a:r>
              <a:rPr lang="de-DE" dirty="0"/>
              <a:t>h-index</a:t>
            </a:r>
          </a:p>
        </p:txBody>
      </p:sp>
      <p:sp>
        <p:nvSpPr>
          <p:cNvPr id="3" name="Fußzeilenplatzhalter 2">
            <a:extLst>
              <a:ext uri="{FF2B5EF4-FFF2-40B4-BE49-F238E27FC236}">
                <a16:creationId xmlns:a16="http://schemas.microsoft.com/office/drawing/2014/main" id="{CA7DEAC2-EDA1-EBF8-3650-8C093AA77E8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ECEE02C-B6D1-81A4-5D58-034158121FF9}"/>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C02C8617-E570-56AB-6D02-5CD919486360}"/>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91470DC1-6A52-2111-FAFB-CFF6440AD1FE}"/>
              </a:ext>
            </a:extLst>
          </p:cNvPr>
          <p:cNvSpPr>
            <a:spLocks noGrp="1"/>
          </p:cNvSpPr>
          <p:nvPr>
            <p:ph type="body" sz="quarter" idx="29"/>
          </p:nvPr>
        </p:nvSpPr>
        <p:spPr>
          <a:xfrm>
            <a:off x="695325" y="1449388"/>
            <a:ext cx="3754755" cy="4679950"/>
          </a:xfrm>
        </p:spPr>
        <p:txBody>
          <a:bodyPr>
            <a:normAutofit fontScale="77500" lnSpcReduction="20000"/>
          </a:bodyPr>
          <a:lstStyle/>
          <a:p>
            <a:r>
              <a:rPr lang="de-DE" dirty="0">
                <a:hlinkClick r:id="rId2"/>
              </a:rPr>
              <a:t>https://scholar.google.es/citations?view_op=top_venues&amp;hl=en&amp;vq=eng_humancomputerinteraction</a:t>
            </a:r>
            <a:r>
              <a:rPr lang="de-DE" dirty="0"/>
              <a:t> </a:t>
            </a:r>
          </a:p>
          <a:p>
            <a:r>
              <a:rPr lang="en-US" dirty="0"/>
              <a:t>The h-index (Hirsch index) is defined as the maximum value of h where the given author/journal has published h papers that have each been cited at least h times</a:t>
            </a:r>
          </a:p>
          <a:p>
            <a:r>
              <a:rPr lang="en-US" dirty="0"/>
              <a:t>h5-index is the h-index for articles published in the last 5 complete years</a:t>
            </a:r>
          </a:p>
          <a:p>
            <a:r>
              <a:rPr lang="en-US" dirty="0"/>
              <a:t>h5-median is the median number of citations for the articles that make up its h5-index</a:t>
            </a:r>
            <a:endParaRPr lang="de-DE" dirty="0"/>
          </a:p>
          <a:p>
            <a:endParaRPr lang="de-DE" dirty="0"/>
          </a:p>
        </p:txBody>
      </p:sp>
      <p:pic>
        <p:nvPicPr>
          <p:cNvPr id="7" name="Grafik 6">
            <a:extLst>
              <a:ext uri="{FF2B5EF4-FFF2-40B4-BE49-F238E27FC236}">
                <a16:creationId xmlns:a16="http://schemas.microsoft.com/office/drawing/2014/main" id="{F5857324-E7E6-5402-493E-3E3459FD1D48}"/>
              </a:ext>
            </a:extLst>
          </p:cNvPr>
          <p:cNvPicPr>
            <a:picLocks noChangeAspect="1"/>
          </p:cNvPicPr>
          <p:nvPr/>
        </p:nvPicPr>
        <p:blipFill>
          <a:blip r:embed="rId3"/>
          <a:stretch>
            <a:fillRect/>
          </a:stretch>
        </p:blipFill>
        <p:spPr>
          <a:xfrm>
            <a:off x="4594302" y="-1472"/>
            <a:ext cx="7597698" cy="6244316"/>
          </a:xfrm>
          <a:prstGeom prst="rect">
            <a:avLst/>
          </a:prstGeom>
        </p:spPr>
      </p:pic>
      <p:sp>
        <p:nvSpPr>
          <p:cNvPr id="9" name="Rechteck 8">
            <a:extLst>
              <a:ext uri="{FF2B5EF4-FFF2-40B4-BE49-F238E27FC236}">
                <a16:creationId xmlns:a16="http://schemas.microsoft.com/office/drawing/2014/main" id="{DF119300-7054-174B-5D59-C7C558900104}"/>
              </a:ext>
            </a:extLst>
          </p:cNvPr>
          <p:cNvSpPr/>
          <p:nvPr/>
        </p:nvSpPr>
        <p:spPr>
          <a:xfrm>
            <a:off x="6179820" y="1367821"/>
            <a:ext cx="5782949" cy="46097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8475A2FE-7436-55FD-2311-23697B0460E9}"/>
              </a:ext>
            </a:extLst>
          </p:cNvPr>
          <p:cNvSpPr txBox="1"/>
          <p:nvPr/>
        </p:nvSpPr>
        <p:spPr>
          <a:xfrm>
            <a:off x="5044934" y="4367956"/>
            <a:ext cx="4019049" cy="1200329"/>
          </a:xfrm>
          <a:prstGeom prst="rect">
            <a:avLst/>
          </a:prstGeom>
          <a:solidFill>
            <a:schemeClr val="bg1"/>
          </a:solidFill>
        </p:spPr>
        <p:txBody>
          <a:bodyPr wrap="none" rtlCol="0">
            <a:spAutoFit/>
          </a:bodyPr>
          <a:lstStyle/>
          <a:p>
            <a:pPr algn="ctr"/>
            <a:r>
              <a:rPr lang="de-DE" b="1" dirty="0" err="1">
                <a:solidFill>
                  <a:srgbClr val="FF0000"/>
                </a:solidFill>
              </a:rPr>
              <a:t>Published</a:t>
            </a:r>
            <a:r>
              <a:rPr lang="de-DE" b="1" dirty="0">
                <a:solidFill>
                  <a:srgbClr val="FF0000"/>
                </a:solidFill>
              </a:rPr>
              <a:t> </a:t>
            </a:r>
            <a:r>
              <a:rPr lang="de-DE" b="1" dirty="0" err="1">
                <a:solidFill>
                  <a:srgbClr val="FF0000"/>
                </a:solidFill>
              </a:rPr>
              <a:t>here</a:t>
            </a:r>
            <a:r>
              <a:rPr lang="de-DE" b="1" dirty="0">
                <a:solidFill>
                  <a:srgbClr val="FF0000"/>
                </a:solidFill>
              </a:rPr>
              <a:t> (ACM, IEEE, Springer,</a:t>
            </a:r>
            <a:br>
              <a:rPr lang="de-DE" b="1" dirty="0">
                <a:solidFill>
                  <a:srgbClr val="FF0000"/>
                </a:solidFill>
              </a:rPr>
            </a:br>
            <a:r>
              <a:rPr lang="de-DE" b="1" dirty="0">
                <a:solidFill>
                  <a:srgbClr val="FF0000"/>
                </a:solidFill>
              </a:rPr>
              <a:t>Elsevier, </a:t>
            </a:r>
            <a:r>
              <a:rPr lang="de-DE" b="1" dirty="0" err="1">
                <a:solidFill>
                  <a:srgbClr val="FF0000"/>
                </a:solidFill>
              </a:rPr>
              <a:t>or</a:t>
            </a:r>
            <a:r>
              <a:rPr lang="de-DE" b="1" dirty="0">
                <a:solidFill>
                  <a:srgbClr val="FF0000"/>
                </a:solidFill>
              </a:rPr>
              <a:t> </a:t>
            </a:r>
            <a:r>
              <a:rPr lang="de-DE" b="1" dirty="0" err="1">
                <a:solidFill>
                  <a:srgbClr val="FF0000"/>
                </a:solidFill>
              </a:rPr>
              <a:t>similar</a:t>
            </a:r>
            <a:r>
              <a:rPr lang="de-DE" b="1" dirty="0">
                <a:solidFill>
                  <a:srgbClr val="FF0000"/>
                </a:solidFill>
              </a:rPr>
              <a:t> </a:t>
            </a:r>
            <a:r>
              <a:rPr lang="de-DE" b="1" dirty="0" err="1">
                <a:solidFill>
                  <a:srgbClr val="FF0000"/>
                </a:solidFill>
              </a:rPr>
              <a:t>venues</a:t>
            </a:r>
            <a:r>
              <a:rPr lang="de-DE" b="1" dirty="0">
                <a:solidFill>
                  <a:srgbClr val="FF0000"/>
                </a:solidFill>
              </a:rPr>
              <a:t>)</a:t>
            </a:r>
            <a:br>
              <a:rPr lang="de-DE" b="1" dirty="0">
                <a:solidFill>
                  <a:srgbClr val="FF0000"/>
                </a:solidFill>
              </a:rPr>
            </a:br>
            <a:r>
              <a:rPr lang="de-DE" b="1" dirty="0" err="1">
                <a:solidFill>
                  <a:srgbClr val="FF0000"/>
                </a:solidFill>
              </a:rPr>
              <a:t>indicates</a:t>
            </a:r>
            <a:r>
              <a:rPr lang="de-DE" b="1" dirty="0">
                <a:solidFill>
                  <a:srgbClr val="FF0000"/>
                </a:solidFill>
              </a:rPr>
              <a:t> </a:t>
            </a:r>
            <a:r>
              <a:rPr lang="de-DE" b="1" dirty="0" err="1">
                <a:solidFill>
                  <a:srgbClr val="FF0000"/>
                </a:solidFill>
              </a:rPr>
              <a:t>scientific</a:t>
            </a:r>
            <a:r>
              <a:rPr lang="de-DE" b="1" dirty="0">
                <a:solidFill>
                  <a:srgbClr val="FF0000"/>
                </a:solidFill>
              </a:rPr>
              <a:t> </a:t>
            </a:r>
            <a:r>
              <a:rPr lang="de-DE" b="1" dirty="0" err="1">
                <a:solidFill>
                  <a:srgbClr val="FF0000"/>
                </a:solidFill>
              </a:rPr>
              <a:t>standards</a:t>
            </a:r>
            <a:br>
              <a:rPr lang="de-DE" b="1" dirty="0">
                <a:solidFill>
                  <a:srgbClr val="FF0000"/>
                </a:solidFill>
              </a:rPr>
            </a:br>
            <a:r>
              <a:rPr lang="de-DE" b="1" dirty="0">
                <a:solidFill>
                  <a:srgbClr val="FF0000"/>
                </a:solidFill>
              </a:rPr>
              <a:t>and </a:t>
            </a:r>
            <a:r>
              <a:rPr lang="de-DE" b="1" dirty="0" err="1">
                <a:solidFill>
                  <a:srgbClr val="FF0000"/>
                </a:solidFill>
              </a:rPr>
              <a:t>reliablity</a:t>
            </a:r>
            <a:r>
              <a:rPr lang="de-DE" b="1" dirty="0">
                <a:solidFill>
                  <a:srgbClr val="FF0000"/>
                </a:solidFill>
              </a:rPr>
              <a:t> of </a:t>
            </a:r>
            <a:r>
              <a:rPr lang="de-DE" b="1" dirty="0" err="1">
                <a:solidFill>
                  <a:srgbClr val="FF0000"/>
                </a:solidFill>
              </a:rPr>
              <a:t>the</a:t>
            </a:r>
            <a:r>
              <a:rPr lang="de-DE" b="1" dirty="0">
                <a:solidFill>
                  <a:srgbClr val="FF0000"/>
                </a:solidFill>
              </a:rPr>
              <a:t> </a:t>
            </a:r>
            <a:r>
              <a:rPr lang="de-DE" b="1" dirty="0" err="1">
                <a:solidFill>
                  <a:srgbClr val="FF0000"/>
                </a:solidFill>
              </a:rPr>
              <a:t>work</a:t>
            </a:r>
            <a:r>
              <a:rPr lang="de-DE" b="1" dirty="0">
                <a:solidFill>
                  <a:srgbClr val="FF0000"/>
                </a:solidFill>
              </a:rPr>
              <a:t> </a:t>
            </a:r>
          </a:p>
        </p:txBody>
      </p:sp>
    </p:spTree>
    <p:extLst>
      <p:ext uri="{BB962C8B-B14F-4D97-AF65-F5344CB8AC3E}">
        <p14:creationId xmlns:p14="http://schemas.microsoft.com/office/powerpoint/2010/main" val="33633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EEEF9-DC9E-0FE3-950C-C1103562ECE1}"/>
              </a:ext>
            </a:extLst>
          </p:cNvPr>
          <p:cNvSpPr>
            <a:spLocks noGrp="1"/>
          </p:cNvSpPr>
          <p:nvPr>
            <p:ph type="title"/>
          </p:nvPr>
        </p:nvSpPr>
        <p:spPr/>
        <p:txBody>
          <a:bodyPr/>
          <a:lstStyle/>
          <a:p>
            <a:r>
              <a:rPr lang="de-DE" dirty="0"/>
              <a:t>Google Scholar</a:t>
            </a:r>
          </a:p>
        </p:txBody>
      </p:sp>
      <p:sp>
        <p:nvSpPr>
          <p:cNvPr id="3" name="Fußzeilenplatzhalter 2">
            <a:extLst>
              <a:ext uri="{FF2B5EF4-FFF2-40B4-BE49-F238E27FC236}">
                <a16:creationId xmlns:a16="http://schemas.microsoft.com/office/drawing/2014/main" id="{C134F060-312E-FE45-D8AA-680E69B546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A1CEBE3-ABDC-A75F-C4DB-F900787470E8}"/>
              </a:ext>
            </a:extLst>
          </p:cNvPr>
          <p:cNvSpPr>
            <a:spLocks noGrp="1"/>
          </p:cNvSpPr>
          <p:nvPr>
            <p:ph type="sldNum" sz="quarter" idx="28"/>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DF86C268-1795-B8A3-CD91-C1F1EC69658F}"/>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420153E1-5801-6C2B-9260-5169EFEEBCE4}"/>
              </a:ext>
            </a:extLst>
          </p:cNvPr>
          <p:cNvSpPr>
            <a:spLocks noGrp="1"/>
          </p:cNvSpPr>
          <p:nvPr>
            <p:ph type="body" sz="quarter" idx="29"/>
          </p:nvPr>
        </p:nvSpPr>
        <p:spPr/>
        <p:txBody>
          <a:bodyPr/>
          <a:lstStyle/>
          <a:p>
            <a:endParaRPr lang="de-DE" dirty="0"/>
          </a:p>
        </p:txBody>
      </p:sp>
      <p:pic>
        <p:nvPicPr>
          <p:cNvPr id="20" name="Grafik 19">
            <a:extLst>
              <a:ext uri="{FF2B5EF4-FFF2-40B4-BE49-F238E27FC236}">
                <a16:creationId xmlns:a16="http://schemas.microsoft.com/office/drawing/2014/main" id="{152DEEA2-449C-24C3-C03F-F317559AB366}"/>
              </a:ext>
            </a:extLst>
          </p:cNvPr>
          <p:cNvPicPr>
            <a:picLocks noChangeAspect="1"/>
          </p:cNvPicPr>
          <p:nvPr/>
        </p:nvPicPr>
        <p:blipFill rotWithShape="1">
          <a:blip r:embed="rId2"/>
          <a:srcRect t="-1" b="22543"/>
          <a:stretch/>
        </p:blipFill>
        <p:spPr>
          <a:xfrm>
            <a:off x="695325" y="1440115"/>
            <a:ext cx="8319123" cy="4868610"/>
          </a:xfrm>
          <a:prstGeom prst="rect">
            <a:avLst/>
          </a:prstGeom>
        </p:spPr>
      </p:pic>
      <p:sp>
        <p:nvSpPr>
          <p:cNvPr id="23" name="Rechteck 22">
            <a:extLst>
              <a:ext uri="{FF2B5EF4-FFF2-40B4-BE49-F238E27FC236}">
                <a16:creationId xmlns:a16="http://schemas.microsoft.com/office/drawing/2014/main" id="{76F5404E-9D8C-81AE-7097-010080604D0C}"/>
              </a:ext>
            </a:extLst>
          </p:cNvPr>
          <p:cNvSpPr/>
          <p:nvPr/>
        </p:nvSpPr>
        <p:spPr>
          <a:xfrm>
            <a:off x="6664216" y="838715"/>
            <a:ext cx="1874063" cy="6366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FF0000"/>
                </a:solidFill>
              </a:rPr>
              <a:t>Click</a:t>
            </a:r>
          </a:p>
        </p:txBody>
      </p:sp>
      <p:cxnSp>
        <p:nvCxnSpPr>
          <p:cNvPr id="24" name="Gerade Verbindung mit Pfeil 23">
            <a:extLst>
              <a:ext uri="{FF2B5EF4-FFF2-40B4-BE49-F238E27FC236}">
                <a16:creationId xmlns:a16="http://schemas.microsoft.com/office/drawing/2014/main" id="{BDF92559-0D32-458D-0B3C-87FB0AB708DD}"/>
              </a:ext>
            </a:extLst>
          </p:cNvPr>
          <p:cNvCxnSpPr>
            <a:cxnSpLocks/>
          </p:cNvCxnSpPr>
          <p:nvPr/>
        </p:nvCxnSpPr>
        <p:spPr>
          <a:xfrm flipH="1">
            <a:off x="5622426" y="1499367"/>
            <a:ext cx="1428278" cy="7428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E725073D-441F-C05D-C38D-113C8C0CF2C7}"/>
              </a:ext>
            </a:extLst>
          </p:cNvPr>
          <p:cNvSpPr/>
          <p:nvPr/>
        </p:nvSpPr>
        <p:spPr>
          <a:xfrm>
            <a:off x="441356" y="1449388"/>
            <a:ext cx="1874063" cy="96046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rgbClr val="FF0000"/>
                </a:solidFill>
              </a:rPr>
              <a:t>Highly</a:t>
            </a:r>
            <a:r>
              <a:rPr lang="de-DE" b="1" dirty="0">
                <a:solidFill>
                  <a:srgbClr val="FF0000"/>
                </a:solidFill>
              </a:rPr>
              <a:t> </a:t>
            </a:r>
            <a:r>
              <a:rPr lang="de-DE" b="1" dirty="0" err="1">
                <a:solidFill>
                  <a:srgbClr val="FF0000"/>
                </a:solidFill>
              </a:rPr>
              <a:t>cited</a:t>
            </a:r>
            <a:r>
              <a:rPr lang="de-DE" b="1" dirty="0">
                <a:solidFill>
                  <a:srgbClr val="FF0000"/>
                </a:solidFill>
              </a:rPr>
              <a:t>. </a:t>
            </a:r>
            <a:r>
              <a:rPr lang="de-DE" b="1" dirty="0" err="1">
                <a:solidFill>
                  <a:srgbClr val="FF0000"/>
                </a:solidFill>
              </a:rPr>
              <a:t>We</a:t>
            </a:r>
            <a:r>
              <a:rPr lang="de-DE" b="1" dirty="0">
                <a:solidFill>
                  <a:srgbClr val="FF0000"/>
                </a:solidFill>
              </a:rPr>
              <a:t> </a:t>
            </a:r>
            <a:r>
              <a:rPr lang="de-DE" b="1" dirty="0" err="1">
                <a:solidFill>
                  <a:srgbClr val="FF0000"/>
                </a:solidFill>
              </a:rPr>
              <a:t>love</a:t>
            </a:r>
            <a:r>
              <a:rPr lang="de-DE" b="1" dirty="0">
                <a:solidFill>
                  <a:srgbClr val="FF0000"/>
                </a:solidFill>
              </a:rPr>
              <a:t> </a:t>
            </a:r>
            <a:r>
              <a:rPr lang="de-DE" b="1" dirty="0" err="1">
                <a:solidFill>
                  <a:srgbClr val="FF0000"/>
                </a:solidFill>
              </a:rPr>
              <a:t>that</a:t>
            </a:r>
            <a:endParaRPr lang="de-DE" b="1" dirty="0">
              <a:solidFill>
                <a:srgbClr val="FF0000"/>
              </a:solidFill>
            </a:endParaRPr>
          </a:p>
        </p:txBody>
      </p:sp>
      <p:cxnSp>
        <p:nvCxnSpPr>
          <p:cNvPr id="26" name="Gerade Verbindung mit Pfeil 25">
            <a:extLst>
              <a:ext uri="{FF2B5EF4-FFF2-40B4-BE49-F238E27FC236}">
                <a16:creationId xmlns:a16="http://schemas.microsoft.com/office/drawing/2014/main" id="{91ADB110-6C75-9439-266C-F31A434D10CE}"/>
              </a:ext>
            </a:extLst>
          </p:cNvPr>
          <p:cNvCxnSpPr>
            <a:cxnSpLocks/>
            <a:stCxn id="25" idx="3"/>
          </p:cNvCxnSpPr>
          <p:nvPr/>
        </p:nvCxnSpPr>
        <p:spPr>
          <a:xfrm>
            <a:off x="2315419" y="1929618"/>
            <a:ext cx="1110471" cy="9925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B648ED92-3D09-26D4-E98C-0F0D2CBA43FB}"/>
              </a:ext>
            </a:extLst>
          </p:cNvPr>
          <p:cNvCxnSpPr>
            <a:cxnSpLocks/>
            <a:stCxn id="47" idx="1"/>
          </p:cNvCxnSpPr>
          <p:nvPr/>
        </p:nvCxnSpPr>
        <p:spPr>
          <a:xfrm flipH="1">
            <a:off x="5010307" y="2352323"/>
            <a:ext cx="3155534" cy="1005565"/>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27C519A3-F9CC-DD3A-32E2-32D885F0A9EF}"/>
              </a:ext>
            </a:extLst>
          </p:cNvPr>
          <p:cNvCxnSpPr>
            <a:cxnSpLocks/>
          </p:cNvCxnSpPr>
          <p:nvPr/>
        </p:nvCxnSpPr>
        <p:spPr>
          <a:xfrm flipH="1">
            <a:off x="5988050" y="2657948"/>
            <a:ext cx="2177791" cy="141936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D183174D-D802-C867-2BC4-A41224F67F01}"/>
              </a:ext>
            </a:extLst>
          </p:cNvPr>
          <p:cNvCxnSpPr>
            <a:cxnSpLocks/>
          </p:cNvCxnSpPr>
          <p:nvPr/>
        </p:nvCxnSpPr>
        <p:spPr>
          <a:xfrm flipH="1">
            <a:off x="6537113" y="2679935"/>
            <a:ext cx="2113592" cy="2519148"/>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910FC846-CB80-A1E9-055D-24E376E9AA1A}"/>
              </a:ext>
            </a:extLst>
          </p:cNvPr>
          <p:cNvSpPr/>
          <p:nvPr/>
        </p:nvSpPr>
        <p:spPr>
          <a:xfrm>
            <a:off x="8165841" y="2033983"/>
            <a:ext cx="1874063" cy="63667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accent4">
                    <a:lumMod val="60000"/>
                    <a:lumOff val="40000"/>
                  </a:schemeClr>
                </a:solidFill>
              </a:rPr>
              <a:t>Click </a:t>
            </a:r>
            <a:r>
              <a:rPr lang="de-DE" b="1" dirty="0" err="1">
                <a:solidFill>
                  <a:schemeClr val="accent4">
                    <a:lumMod val="60000"/>
                    <a:lumOff val="40000"/>
                  </a:schemeClr>
                </a:solidFill>
              </a:rPr>
              <a:t>Later</a:t>
            </a:r>
            <a:endParaRPr lang="de-DE" b="1" dirty="0">
              <a:solidFill>
                <a:schemeClr val="accent4">
                  <a:lumMod val="60000"/>
                  <a:lumOff val="40000"/>
                </a:schemeClr>
              </a:solidFill>
            </a:endParaRPr>
          </a:p>
        </p:txBody>
      </p:sp>
    </p:spTree>
    <p:extLst>
      <p:ext uri="{BB962C8B-B14F-4D97-AF65-F5344CB8AC3E}">
        <p14:creationId xmlns:p14="http://schemas.microsoft.com/office/powerpoint/2010/main" val="213684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3E751-40CC-D77D-F3F3-99CA6687E6B9}"/>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C7F67BE9-D860-0FD7-9B4D-75F0C79FEB7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D60B99B-1ECF-44F4-72C3-EFB5352A1605}"/>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82EB33B8-55B0-7265-ACC8-F0F1A1806A91}"/>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27847D28-1024-5A69-1F28-435C87F1492E}"/>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470D4204-397F-33FE-8AF0-4FA8D0BBC81A}"/>
              </a:ext>
            </a:extLst>
          </p:cNvPr>
          <p:cNvPicPr>
            <a:picLocks noChangeAspect="1"/>
          </p:cNvPicPr>
          <p:nvPr/>
        </p:nvPicPr>
        <p:blipFill>
          <a:blip r:embed="rId2"/>
          <a:stretch>
            <a:fillRect/>
          </a:stretch>
        </p:blipFill>
        <p:spPr>
          <a:xfrm>
            <a:off x="-1" y="0"/>
            <a:ext cx="12192000" cy="6223667"/>
          </a:xfrm>
          <a:prstGeom prst="rect">
            <a:avLst/>
          </a:prstGeom>
        </p:spPr>
      </p:pic>
      <p:sp>
        <p:nvSpPr>
          <p:cNvPr id="9" name="Rechteck 8">
            <a:extLst>
              <a:ext uri="{FF2B5EF4-FFF2-40B4-BE49-F238E27FC236}">
                <a16:creationId xmlns:a16="http://schemas.microsoft.com/office/drawing/2014/main" id="{EDE9152C-A74B-834B-E4F8-B2CF7C6D9659}"/>
              </a:ext>
            </a:extLst>
          </p:cNvPr>
          <p:cNvSpPr/>
          <p:nvPr/>
        </p:nvSpPr>
        <p:spPr>
          <a:xfrm>
            <a:off x="9708537" y="1392153"/>
            <a:ext cx="2042638" cy="67847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Ensure</a:t>
            </a:r>
            <a:r>
              <a:rPr lang="de-DE" sz="1200" dirty="0">
                <a:solidFill>
                  <a:schemeClr val="bg1"/>
                </a:solidFill>
              </a:rPr>
              <a:t> </a:t>
            </a:r>
            <a:r>
              <a:rPr lang="de-DE" sz="1200" dirty="0" err="1">
                <a:solidFill>
                  <a:schemeClr val="bg1"/>
                </a:solidFill>
              </a:rPr>
              <a:t>login</a:t>
            </a:r>
            <a:r>
              <a:rPr lang="de-DE" sz="1200" dirty="0">
                <a:solidFill>
                  <a:schemeClr val="bg1"/>
                </a:solidFill>
              </a:rPr>
              <a:t>! </a:t>
            </a:r>
            <a:r>
              <a:rPr lang="en-US" sz="1200" dirty="0">
                <a:solidFill>
                  <a:schemeClr val="bg1"/>
                </a:solidFill>
              </a:rPr>
              <a:t>Open it from the university network, you can download PDFs.</a:t>
            </a:r>
            <a:endParaRPr lang="de-DE" sz="1200" dirty="0">
              <a:solidFill>
                <a:schemeClr val="bg1"/>
              </a:solidFill>
            </a:endParaRPr>
          </a:p>
        </p:txBody>
      </p:sp>
      <p:cxnSp>
        <p:nvCxnSpPr>
          <p:cNvPr id="10" name="Gerade Verbindung mit Pfeil 9">
            <a:extLst>
              <a:ext uri="{FF2B5EF4-FFF2-40B4-BE49-F238E27FC236}">
                <a16:creationId xmlns:a16="http://schemas.microsoft.com/office/drawing/2014/main" id="{06FCEE35-F1A1-BD8B-1C89-5E24D3F19821}"/>
              </a:ext>
            </a:extLst>
          </p:cNvPr>
          <p:cNvCxnSpPr>
            <a:cxnSpLocks/>
            <a:stCxn id="9" idx="0"/>
          </p:cNvCxnSpPr>
          <p:nvPr/>
        </p:nvCxnSpPr>
        <p:spPr>
          <a:xfrm flipH="1" flipV="1">
            <a:off x="10013058" y="294724"/>
            <a:ext cx="716798" cy="109742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F2E07DE6-41A5-D9A1-E531-0A81E2980F92}"/>
              </a:ext>
            </a:extLst>
          </p:cNvPr>
          <p:cNvCxnSpPr>
            <a:cxnSpLocks/>
            <a:stCxn id="9" idx="2"/>
          </p:cNvCxnSpPr>
          <p:nvPr/>
        </p:nvCxnSpPr>
        <p:spPr>
          <a:xfrm flipH="1">
            <a:off x="9013212" y="2070625"/>
            <a:ext cx="1716644" cy="189812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8">
            <a:extLst>
              <a:ext uri="{FF2B5EF4-FFF2-40B4-BE49-F238E27FC236}">
                <a16:creationId xmlns:a16="http://schemas.microsoft.com/office/drawing/2014/main" id="{6BC9790A-5A1B-064E-5246-558F2EC4A5F0}"/>
              </a:ext>
            </a:extLst>
          </p:cNvPr>
          <p:cNvSpPr txBox="1"/>
          <p:nvPr/>
        </p:nvSpPr>
        <p:spPr>
          <a:xfrm>
            <a:off x="4893641" y="1520792"/>
            <a:ext cx="1401362" cy="276999"/>
          </a:xfrm>
          <a:prstGeom prst="rect">
            <a:avLst/>
          </a:prstGeom>
          <a:solidFill>
            <a:schemeClr val="accent1"/>
          </a:solidFill>
          <a:ln w="28575">
            <a:noFill/>
          </a:ln>
        </p:spPr>
        <p:txBody>
          <a:bodyPr wrap="square" rtlCol="0">
            <a:spAutoFit/>
          </a:bodyPr>
          <a:lstStyle/>
          <a:p>
            <a:r>
              <a:rPr lang="en-US" sz="1200" dirty="0">
                <a:solidFill>
                  <a:schemeClr val="bg1"/>
                </a:solidFill>
              </a:rPr>
              <a:t>Best paper award</a:t>
            </a:r>
          </a:p>
        </p:txBody>
      </p:sp>
      <p:cxnSp>
        <p:nvCxnSpPr>
          <p:cNvPr id="25" name="Gerade Verbindung mit Pfeil 24">
            <a:extLst>
              <a:ext uri="{FF2B5EF4-FFF2-40B4-BE49-F238E27FC236}">
                <a16:creationId xmlns:a16="http://schemas.microsoft.com/office/drawing/2014/main" id="{09D38DD6-90E2-DD0B-E228-C893BA45B92B}"/>
              </a:ext>
            </a:extLst>
          </p:cNvPr>
          <p:cNvCxnSpPr>
            <a:cxnSpLocks/>
            <a:stCxn id="24" idx="1"/>
          </p:cNvCxnSpPr>
          <p:nvPr/>
        </p:nvCxnSpPr>
        <p:spPr>
          <a:xfrm flipH="1">
            <a:off x="4372465" y="1659292"/>
            <a:ext cx="52117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1" name="TextBox 8">
            <a:extLst>
              <a:ext uri="{FF2B5EF4-FFF2-40B4-BE49-F238E27FC236}">
                <a16:creationId xmlns:a16="http://schemas.microsoft.com/office/drawing/2014/main" id="{916FE28F-9A54-256E-A315-D32513F06BED}"/>
              </a:ext>
            </a:extLst>
          </p:cNvPr>
          <p:cNvSpPr txBox="1"/>
          <p:nvPr/>
        </p:nvSpPr>
        <p:spPr>
          <a:xfrm>
            <a:off x="431416" y="1081193"/>
            <a:ext cx="1401362" cy="461665"/>
          </a:xfrm>
          <a:prstGeom prst="rect">
            <a:avLst/>
          </a:prstGeom>
          <a:solidFill>
            <a:schemeClr val="accent1"/>
          </a:solidFill>
          <a:ln w="28575">
            <a:noFill/>
          </a:ln>
        </p:spPr>
        <p:txBody>
          <a:bodyPr wrap="square" rtlCol="0">
            <a:spAutoFit/>
          </a:bodyPr>
          <a:lstStyle/>
          <a:p>
            <a:pPr algn="ctr"/>
            <a:r>
              <a:rPr lang="en-US" sz="1200" dirty="0">
                <a:solidFill>
                  <a:schemeClr val="bg1"/>
                </a:solidFill>
              </a:rPr>
              <a:t>Very important place in HCI</a:t>
            </a:r>
          </a:p>
        </p:txBody>
      </p:sp>
      <p:cxnSp>
        <p:nvCxnSpPr>
          <p:cNvPr id="32" name="Gerade Verbindung mit Pfeil 31">
            <a:extLst>
              <a:ext uri="{FF2B5EF4-FFF2-40B4-BE49-F238E27FC236}">
                <a16:creationId xmlns:a16="http://schemas.microsoft.com/office/drawing/2014/main" id="{862E339D-8C21-C4C6-C573-C92E631DD59D}"/>
              </a:ext>
            </a:extLst>
          </p:cNvPr>
          <p:cNvCxnSpPr>
            <a:cxnSpLocks/>
            <a:stCxn id="31" idx="0"/>
          </p:cNvCxnSpPr>
          <p:nvPr/>
        </p:nvCxnSpPr>
        <p:spPr>
          <a:xfrm flipH="1" flipV="1">
            <a:off x="630029" y="237710"/>
            <a:ext cx="502068" cy="8434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5" name="TextBox 8">
            <a:extLst>
              <a:ext uri="{FF2B5EF4-FFF2-40B4-BE49-F238E27FC236}">
                <a16:creationId xmlns:a16="http://schemas.microsoft.com/office/drawing/2014/main" id="{7ED62A2E-6A53-032A-879A-7C01EFE5B0A7}"/>
              </a:ext>
            </a:extLst>
          </p:cNvPr>
          <p:cNvSpPr txBox="1"/>
          <p:nvPr/>
        </p:nvSpPr>
        <p:spPr>
          <a:xfrm>
            <a:off x="695325" y="2455956"/>
            <a:ext cx="1570325" cy="276999"/>
          </a:xfrm>
          <a:prstGeom prst="rect">
            <a:avLst/>
          </a:prstGeom>
          <a:solidFill>
            <a:schemeClr val="accent1"/>
          </a:solidFill>
          <a:ln w="28575">
            <a:noFill/>
          </a:ln>
        </p:spPr>
        <p:txBody>
          <a:bodyPr wrap="square" rtlCol="0">
            <a:spAutoFit/>
          </a:bodyPr>
          <a:lstStyle/>
          <a:p>
            <a:pPr algn="ctr"/>
            <a:r>
              <a:rPr lang="en-US" sz="1200" dirty="0">
                <a:solidFill>
                  <a:schemeClr val="bg1"/>
                </a:solidFill>
              </a:rPr>
              <a:t>The authors </a:t>
            </a:r>
          </a:p>
        </p:txBody>
      </p:sp>
      <p:cxnSp>
        <p:nvCxnSpPr>
          <p:cNvPr id="36" name="Gerade Verbindung mit Pfeil 35">
            <a:extLst>
              <a:ext uri="{FF2B5EF4-FFF2-40B4-BE49-F238E27FC236}">
                <a16:creationId xmlns:a16="http://schemas.microsoft.com/office/drawing/2014/main" id="{34758686-991E-85D7-4147-70813E1DA2B0}"/>
              </a:ext>
            </a:extLst>
          </p:cNvPr>
          <p:cNvCxnSpPr>
            <a:cxnSpLocks/>
          </p:cNvCxnSpPr>
          <p:nvPr/>
        </p:nvCxnSpPr>
        <p:spPr>
          <a:xfrm>
            <a:off x="2265651" y="2594456"/>
            <a:ext cx="91313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9" name="TextBox 8">
            <a:extLst>
              <a:ext uri="{FF2B5EF4-FFF2-40B4-BE49-F238E27FC236}">
                <a16:creationId xmlns:a16="http://schemas.microsoft.com/office/drawing/2014/main" id="{A33AD81A-5BE6-A01B-87B2-D28984C328D7}"/>
              </a:ext>
            </a:extLst>
          </p:cNvPr>
          <p:cNvSpPr txBox="1"/>
          <p:nvPr/>
        </p:nvSpPr>
        <p:spPr>
          <a:xfrm>
            <a:off x="695324" y="3049811"/>
            <a:ext cx="1570325" cy="461665"/>
          </a:xfrm>
          <a:prstGeom prst="rect">
            <a:avLst/>
          </a:prstGeom>
          <a:solidFill>
            <a:schemeClr val="accent1"/>
          </a:solidFill>
          <a:ln w="28575">
            <a:noFill/>
          </a:ln>
        </p:spPr>
        <p:txBody>
          <a:bodyPr wrap="square" rtlCol="0">
            <a:spAutoFit/>
          </a:bodyPr>
          <a:lstStyle/>
          <a:p>
            <a:pPr algn="ctr"/>
            <a:r>
              <a:rPr lang="en-US" sz="1200" dirty="0">
                <a:solidFill>
                  <a:schemeClr val="bg1"/>
                </a:solidFill>
              </a:rPr>
              <a:t>The conference or journal </a:t>
            </a:r>
          </a:p>
        </p:txBody>
      </p:sp>
      <p:cxnSp>
        <p:nvCxnSpPr>
          <p:cNvPr id="40" name="Gerade Verbindung mit Pfeil 39">
            <a:extLst>
              <a:ext uri="{FF2B5EF4-FFF2-40B4-BE49-F238E27FC236}">
                <a16:creationId xmlns:a16="http://schemas.microsoft.com/office/drawing/2014/main" id="{06B5B7B7-6AA8-FCBD-8FEE-0EFC0F33D8B2}"/>
              </a:ext>
            </a:extLst>
          </p:cNvPr>
          <p:cNvCxnSpPr>
            <a:cxnSpLocks/>
          </p:cNvCxnSpPr>
          <p:nvPr/>
        </p:nvCxnSpPr>
        <p:spPr>
          <a:xfrm>
            <a:off x="2265650" y="3188311"/>
            <a:ext cx="91313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1" name="TextBox 8">
            <a:extLst>
              <a:ext uri="{FF2B5EF4-FFF2-40B4-BE49-F238E27FC236}">
                <a16:creationId xmlns:a16="http://schemas.microsoft.com/office/drawing/2014/main" id="{372D3395-CF1C-F2CF-4178-FD3B7823BDF3}"/>
              </a:ext>
            </a:extLst>
          </p:cNvPr>
          <p:cNvSpPr txBox="1"/>
          <p:nvPr/>
        </p:nvSpPr>
        <p:spPr>
          <a:xfrm>
            <a:off x="630029" y="3994823"/>
            <a:ext cx="1570325" cy="276999"/>
          </a:xfrm>
          <a:prstGeom prst="rect">
            <a:avLst/>
          </a:prstGeom>
          <a:solidFill>
            <a:schemeClr val="accent1"/>
          </a:solidFill>
          <a:ln w="28575">
            <a:noFill/>
          </a:ln>
        </p:spPr>
        <p:txBody>
          <a:bodyPr wrap="square" rtlCol="0">
            <a:spAutoFit/>
          </a:bodyPr>
          <a:lstStyle/>
          <a:p>
            <a:pPr algn="ctr"/>
            <a:r>
              <a:rPr lang="en-US" sz="1200" dirty="0">
                <a:solidFill>
                  <a:schemeClr val="bg1"/>
                </a:solidFill>
              </a:rPr>
              <a:t>Highly cited</a:t>
            </a:r>
          </a:p>
        </p:txBody>
      </p:sp>
      <p:cxnSp>
        <p:nvCxnSpPr>
          <p:cNvPr id="42" name="Gerade Verbindung mit Pfeil 41">
            <a:extLst>
              <a:ext uri="{FF2B5EF4-FFF2-40B4-BE49-F238E27FC236}">
                <a16:creationId xmlns:a16="http://schemas.microsoft.com/office/drawing/2014/main" id="{EAA35820-4991-2073-A897-195430AB871F}"/>
              </a:ext>
            </a:extLst>
          </p:cNvPr>
          <p:cNvCxnSpPr>
            <a:cxnSpLocks/>
          </p:cNvCxnSpPr>
          <p:nvPr/>
        </p:nvCxnSpPr>
        <p:spPr>
          <a:xfrm>
            <a:off x="2200355" y="4133323"/>
            <a:ext cx="91313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3" name="TextBox 8">
            <a:extLst>
              <a:ext uri="{FF2B5EF4-FFF2-40B4-BE49-F238E27FC236}">
                <a16:creationId xmlns:a16="http://schemas.microsoft.com/office/drawing/2014/main" id="{854A13CA-D165-CC05-D980-F6F355CACE36}"/>
              </a:ext>
            </a:extLst>
          </p:cNvPr>
          <p:cNvSpPr txBox="1"/>
          <p:nvPr/>
        </p:nvSpPr>
        <p:spPr>
          <a:xfrm>
            <a:off x="695324" y="5018608"/>
            <a:ext cx="1570325" cy="276999"/>
          </a:xfrm>
          <a:prstGeom prst="rect">
            <a:avLst/>
          </a:prstGeom>
          <a:solidFill>
            <a:schemeClr val="accent1"/>
          </a:solidFill>
          <a:ln w="28575">
            <a:noFill/>
          </a:ln>
        </p:spPr>
        <p:txBody>
          <a:bodyPr wrap="square" rtlCol="0">
            <a:spAutoFit/>
          </a:bodyPr>
          <a:lstStyle/>
          <a:p>
            <a:pPr algn="ctr"/>
            <a:r>
              <a:rPr lang="en-US" sz="1200" dirty="0">
                <a:solidFill>
                  <a:schemeClr val="bg1"/>
                </a:solidFill>
              </a:rPr>
              <a:t>Read this</a:t>
            </a:r>
          </a:p>
        </p:txBody>
      </p:sp>
      <p:cxnSp>
        <p:nvCxnSpPr>
          <p:cNvPr id="44" name="Gerade Verbindung mit Pfeil 43">
            <a:extLst>
              <a:ext uri="{FF2B5EF4-FFF2-40B4-BE49-F238E27FC236}">
                <a16:creationId xmlns:a16="http://schemas.microsoft.com/office/drawing/2014/main" id="{C1D19C4A-2992-C7B7-F0BD-7DB8589B2C5B}"/>
              </a:ext>
            </a:extLst>
          </p:cNvPr>
          <p:cNvCxnSpPr>
            <a:cxnSpLocks/>
          </p:cNvCxnSpPr>
          <p:nvPr/>
        </p:nvCxnSpPr>
        <p:spPr>
          <a:xfrm>
            <a:off x="2265650" y="5157108"/>
            <a:ext cx="91313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6" name="TextBox 8">
            <a:extLst>
              <a:ext uri="{FF2B5EF4-FFF2-40B4-BE49-F238E27FC236}">
                <a16:creationId xmlns:a16="http://schemas.microsoft.com/office/drawing/2014/main" id="{2EA3641F-BEC9-831A-9C14-9CAFAE1250C0}"/>
              </a:ext>
            </a:extLst>
          </p:cNvPr>
          <p:cNvSpPr txBox="1"/>
          <p:nvPr/>
        </p:nvSpPr>
        <p:spPr>
          <a:xfrm>
            <a:off x="6742203" y="5018608"/>
            <a:ext cx="1570325" cy="646331"/>
          </a:xfrm>
          <a:prstGeom prst="rect">
            <a:avLst/>
          </a:prstGeom>
          <a:solidFill>
            <a:schemeClr val="accent1"/>
          </a:solidFill>
          <a:ln w="28575">
            <a:noFill/>
          </a:ln>
        </p:spPr>
        <p:txBody>
          <a:bodyPr wrap="square" rtlCol="0">
            <a:spAutoFit/>
          </a:bodyPr>
          <a:lstStyle/>
          <a:p>
            <a:pPr algn="ctr"/>
            <a:r>
              <a:rPr lang="en-US" sz="1200" dirty="0">
                <a:solidFill>
                  <a:schemeClr val="bg1"/>
                </a:solidFill>
              </a:rPr>
              <a:t>Remember this, this button will get very important for you</a:t>
            </a:r>
          </a:p>
        </p:txBody>
      </p:sp>
      <p:cxnSp>
        <p:nvCxnSpPr>
          <p:cNvPr id="47" name="Gerade Verbindung mit Pfeil 46">
            <a:extLst>
              <a:ext uri="{FF2B5EF4-FFF2-40B4-BE49-F238E27FC236}">
                <a16:creationId xmlns:a16="http://schemas.microsoft.com/office/drawing/2014/main" id="{FE487B18-5488-C630-B438-A1C0E7B7D1F4}"/>
              </a:ext>
            </a:extLst>
          </p:cNvPr>
          <p:cNvCxnSpPr>
            <a:cxnSpLocks/>
            <a:stCxn id="46" idx="0"/>
          </p:cNvCxnSpPr>
          <p:nvPr/>
        </p:nvCxnSpPr>
        <p:spPr>
          <a:xfrm flipV="1">
            <a:off x="7527366" y="4271822"/>
            <a:ext cx="127976" cy="7467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0" name="TextBox 8">
            <a:extLst>
              <a:ext uri="{FF2B5EF4-FFF2-40B4-BE49-F238E27FC236}">
                <a16:creationId xmlns:a16="http://schemas.microsoft.com/office/drawing/2014/main" id="{DA7A5B2F-1898-C6E5-33CE-61D5146CEDE6}"/>
              </a:ext>
            </a:extLst>
          </p:cNvPr>
          <p:cNvSpPr txBox="1"/>
          <p:nvPr/>
        </p:nvSpPr>
        <p:spPr>
          <a:xfrm>
            <a:off x="8923374" y="5157108"/>
            <a:ext cx="1981413" cy="954107"/>
          </a:xfrm>
          <a:prstGeom prst="rect">
            <a:avLst/>
          </a:prstGeom>
          <a:solidFill>
            <a:schemeClr val="accent1"/>
          </a:solidFill>
          <a:ln w="28575">
            <a:noFill/>
          </a:ln>
        </p:spPr>
        <p:txBody>
          <a:bodyPr wrap="square" rtlCol="0">
            <a:spAutoFit/>
          </a:bodyPr>
          <a:lstStyle/>
          <a:p>
            <a:pPr algn="ctr"/>
            <a:r>
              <a:rPr lang="en-US" sz="2800" dirty="0">
                <a:solidFill>
                  <a:schemeClr val="bg1"/>
                </a:solidFill>
              </a:rPr>
              <a:t>SCROLL DOWN!!!</a:t>
            </a:r>
          </a:p>
        </p:txBody>
      </p:sp>
      <p:sp>
        <p:nvSpPr>
          <p:cNvPr id="52" name="TextBox 8">
            <a:extLst>
              <a:ext uri="{FF2B5EF4-FFF2-40B4-BE49-F238E27FC236}">
                <a16:creationId xmlns:a16="http://schemas.microsoft.com/office/drawing/2014/main" id="{7546FF1D-ADDC-56AB-D793-AF017146D3AC}"/>
              </a:ext>
            </a:extLst>
          </p:cNvPr>
          <p:cNvSpPr txBox="1"/>
          <p:nvPr/>
        </p:nvSpPr>
        <p:spPr>
          <a:xfrm>
            <a:off x="798993" y="1895538"/>
            <a:ext cx="1401362" cy="276999"/>
          </a:xfrm>
          <a:prstGeom prst="rect">
            <a:avLst/>
          </a:prstGeom>
          <a:solidFill>
            <a:schemeClr val="accent1"/>
          </a:solidFill>
          <a:ln w="28575">
            <a:noFill/>
          </a:ln>
        </p:spPr>
        <p:txBody>
          <a:bodyPr wrap="square" rtlCol="0">
            <a:spAutoFit/>
          </a:bodyPr>
          <a:lstStyle/>
          <a:p>
            <a:pPr algn="ctr"/>
            <a:r>
              <a:rPr lang="en-US" sz="1200" dirty="0">
                <a:solidFill>
                  <a:schemeClr val="bg1"/>
                </a:solidFill>
              </a:rPr>
              <a:t>The title</a:t>
            </a:r>
          </a:p>
        </p:txBody>
      </p:sp>
      <p:cxnSp>
        <p:nvCxnSpPr>
          <p:cNvPr id="53" name="Gerade Verbindung mit Pfeil 52">
            <a:extLst>
              <a:ext uri="{FF2B5EF4-FFF2-40B4-BE49-F238E27FC236}">
                <a16:creationId xmlns:a16="http://schemas.microsoft.com/office/drawing/2014/main" id="{7C84B9D8-CFAB-D8F0-E6E2-AB5BACF9E3A1}"/>
              </a:ext>
            </a:extLst>
          </p:cNvPr>
          <p:cNvCxnSpPr>
            <a:cxnSpLocks/>
          </p:cNvCxnSpPr>
          <p:nvPr/>
        </p:nvCxnSpPr>
        <p:spPr>
          <a:xfrm>
            <a:off x="2200355" y="2034038"/>
            <a:ext cx="91313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31" grpId="0" animBg="1"/>
      <p:bldP spid="35" grpId="0" animBg="1"/>
      <p:bldP spid="39" grpId="0" animBg="1"/>
      <p:bldP spid="41" grpId="0" animBg="1"/>
      <p:bldP spid="43" grpId="0" animBg="1"/>
      <p:bldP spid="46" grpId="0" animBg="1"/>
      <p:bldP spid="50"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E6026-3FB8-C99B-B178-0918619000B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D9B67CCD-3E84-BB8B-1622-2D5B80223A0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4EF6AC0-1F90-B01F-A2F6-F178EBB9D690}"/>
              </a:ext>
            </a:extLst>
          </p:cNvPr>
          <p:cNvSpPr>
            <a:spLocks noGrp="1"/>
          </p:cNvSpPr>
          <p:nvPr>
            <p:ph type="sldNum" sz="quarter" idx="28"/>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20190C6B-ADF5-250E-1FB2-B46D2796321E}"/>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A080BB87-1EA8-E5B1-18F5-4DC504922107}"/>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9079AE93-94D2-D632-013E-4325CE5F4BB2}"/>
              </a:ext>
            </a:extLst>
          </p:cNvPr>
          <p:cNvPicPr>
            <a:picLocks noChangeAspect="1"/>
          </p:cNvPicPr>
          <p:nvPr/>
        </p:nvPicPr>
        <p:blipFill>
          <a:blip r:embed="rId2"/>
          <a:stretch>
            <a:fillRect/>
          </a:stretch>
        </p:blipFill>
        <p:spPr>
          <a:xfrm>
            <a:off x="0" y="920750"/>
            <a:ext cx="12192000" cy="5016500"/>
          </a:xfrm>
          <a:prstGeom prst="rect">
            <a:avLst/>
          </a:prstGeom>
        </p:spPr>
      </p:pic>
      <p:sp>
        <p:nvSpPr>
          <p:cNvPr id="9" name="TextBox 8">
            <a:extLst>
              <a:ext uri="{FF2B5EF4-FFF2-40B4-BE49-F238E27FC236}">
                <a16:creationId xmlns:a16="http://schemas.microsoft.com/office/drawing/2014/main" id="{09B57D2C-A241-B989-6EDC-F9AE7C5CFB27}"/>
              </a:ext>
            </a:extLst>
          </p:cNvPr>
          <p:cNvSpPr txBox="1"/>
          <p:nvPr/>
        </p:nvSpPr>
        <p:spPr>
          <a:xfrm>
            <a:off x="7933404" y="3968750"/>
            <a:ext cx="2563304" cy="830997"/>
          </a:xfrm>
          <a:prstGeom prst="rect">
            <a:avLst/>
          </a:prstGeom>
          <a:solidFill>
            <a:schemeClr val="accent1"/>
          </a:solidFill>
          <a:ln w="28575">
            <a:noFill/>
          </a:ln>
        </p:spPr>
        <p:txBody>
          <a:bodyPr wrap="square" rtlCol="0">
            <a:spAutoFit/>
          </a:bodyPr>
          <a:lstStyle/>
          <a:p>
            <a:r>
              <a:rPr lang="en-US" sz="1600" dirty="0">
                <a:solidFill>
                  <a:schemeClr val="bg1"/>
                </a:solidFill>
              </a:rPr>
              <a:t>Video for people who don’t want to read the abstract</a:t>
            </a:r>
          </a:p>
        </p:txBody>
      </p:sp>
      <p:cxnSp>
        <p:nvCxnSpPr>
          <p:cNvPr id="10" name="Gerade Verbindung mit Pfeil 9">
            <a:extLst>
              <a:ext uri="{FF2B5EF4-FFF2-40B4-BE49-F238E27FC236}">
                <a16:creationId xmlns:a16="http://schemas.microsoft.com/office/drawing/2014/main" id="{C19FF1B6-BA9F-F550-59F5-FCEBDF81A3EE}"/>
              </a:ext>
            </a:extLst>
          </p:cNvPr>
          <p:cNvCxnSpPr>
            <a:cxnSpLocks/>
          </p:cNvCxnSpPr>
          <p:nvPr/>
        </p:nvCxnSpPr>
        <p:spPr>
          <a:xfrm flipH="1" flipV="1">
            <a:off x="7238079" y="3906982"/>
            <a:ext cx="748145" cy="2720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B2911A5B-C82C-A9CD-7BCC-586EB7BDDA6E}"/>
              </a:ext>
            </a:extLst>
          </p:cNvPr>
          <p:cNvSpPr txBox="1"/>
          <p:nvPr/>
        </p:nvSpPr>
        <p:spPr>
          <a:xfrm>
            <a:off x="8923374" y="5157108"/>
            <a:ext cx="1981413" cy="954107"/>
          </a:xfrm>
          <a:prstGeom prst="rect">
            <a:avLst/>
          </a:prstGeom>
          <a:solidFill>
            <a:schemeClr val="accent1"/>
          </a:solidFill>
          <a:ln w="28575">
            <a:noFill/>
          </a:ln>
        </p:spPr>
        <p:txBody>
          <a:bodyPr wrap="square" rtlCol="0">
            <a:spAutoFit/>
          </a:bodyPr>
          <a:lstStyle/>
          <a:p>
            <a:pPr algn="ctr"/>
            <a:r>
              <a:rPr lang="en-US" sz="2800" dirty="0">
                <a:solidFill>
                  <a:schemeClr val="bg1"/>
                </a:solidFill>
              </a:rPr>
              <a:t>SCROLL DOWN!!!</a:t>
            </a:r>
          </a:p>
        </p:txBody>
      </p:sp>
    </p:spTree>
    <p:extLst>
      <p:ext uri="{BB962C8B-B14F-4D97-AF65-F5344CB8AC3E}">
        <p14:creationId xmlns:p14="http://schemas.microsoft.com/office/powerpoint/2010/main" val="5227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97499-B179-5A9E-21D4-8C9847AD0FB7}"/>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68C258D0-8ACE-29FC-70F8-5E222C7E30E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4CC04BB-7F54-D916-199B-7C9F9546A6D4}"/>
              </a:ext>
            </a:extLst>
          </p:cNvPr>
          <p:cNvSpPr>
            <a:spLocks noGrp="1"/>
          </p:cNvSpPr>
          <p:nvPr>
            <p:ph type="sldNum" sz="quarter" idx="28"/>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D8DCAE08-FDA2-B27C-9241-B28FD31F2653}"/>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BDFD660A-C999-8BE6-F9AA-45D42C74EEF9}"/>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0F858DA0-0C46-D9E0-1A39-401F13997944}"/>
              </a:ext>
            </a:extLst>
          </p:cNvPr>
          <p:cNvPicPr>
            <a:picLocks noChangeAspect="1"/>
          </p:cNvPicPr>
          <p:nvPr/>
        </p:nvPicPr>
        <p:blipFill>
          <a:blip r:embed="rId2"/>
          <a:stretch>
            <a:fillRect/>
          </a:stretch>
        </p:blipFill>
        <p:spPr>
          <a:xfrm>
            <a:off x="0" y="0"/>
            <a:ext cx="12192000" cy="5230499"/>
          </a:xfrm>
          <a:prstGeom prst="rect">
            <a:avLst/>
          </a:prstGeom>
        </p:spPr>
      </p:pic>
      <p:sp>
        <p:nvSpPr>
          <p:cNvPr id="9" name="TextBox 8">
            <a:extLst>
              <a:ext uri="{FF2B5EF4-FFF2-40B4-BE49-F238E27FC236}">
                <a16:creationId xmlns:a16="http://schemas.microsoft.com/office/drawing/2014/main" id="{2AD85E92-CEC2-E094-3941-7F10D10ACE91}"/>
              </a:ext>
            </a:extLst>
          </p:cNvPr>
          <p:cNvSpPr txBox="1"/>
          <p:nvPr/>
        </p:nvSpPr>
        <p:spPr>
          <a:xfrm>
            <a:off x="7744479" y="2285942"/>
            <a:ext cx="1240823" cy="338554"/>
          </a:xfrm>
          <a:prstGeom prst="rect">
            <a:avLst/>
          </a:prstGeom>
          <a:solidFill>
            <a:schemeClr val="accent1"/>
          </a:solidFill>
          <a:ln w="28575">
            <a:noFill/>
          </a:ln>
        </p:spPr>
        <p:txBody>
          <a:bodyPr wrap="square" rtlCol="0">
            <a:spAutoFit/>
          </a:bodyPr>
          <a:lstStyle/>
          <a:p>
            <a:pPr algn="ctr"/>
            <a:r>
              <a:rPr lang="en-US" sz="1600" dirty="0">
                <a:solidFill>
                  <a:schemeClr val="bg1"/>
                </a:solidFill>
              </a:rPr>
              <a:t>Click here</a:t>
            </a:r>
          </a:p>
        </p:txBody>
      </p:sp>
      <p:cxnSp>
        <p:nvCxnSpPr>
          <p:cNvPr id="10" name="Gerade Verbindung mit Pfeil 9">
            <a:extLst>
              <a:ext uri="{FF2B5EF4-FFF2-40B4-BE49-F238E27FC236}">
                <a16:creationId xmlns:a16="http://schemas.microsoft.com/office/drawing/2014/main" id="{9FB6B685-2F5D-1EF2-FABA-56B8FB121ECC}"/>
              </a:ext>
            </a:extLst>
          </p:cNvPr>
          <p:cNvCxnSpPr>
            <a:cxnSpLocks/>
          </p:cNvCxnSpPr>
          <p:nvPr/>
        </p:nvCxnSpPr>
        <p:spPr>
          <a:xfrm flipH="1" flipV="1">
            <a:off x="7049154" y="2224174"/>
            <a:ext cx="748145" cy="2720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9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22CE8-0677-4027-0BFA-FB450B4C2D72}"/>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0E7082CF-84A1-F6FA-2730-5309875B4E4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6538803-A2C2-F8FE-9851-27789496CA85}"/>
              </a:ext>
            </a:extLst>
          </p:cNvPr>
          <p:cNvSpPr>
            <a:spLocks noGrp="1"/>
          </p:cNvSpPr>
          <p:nvPr>
            <p:ph type="sldNum" sz="quarter" idx="28"/>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2468A67B-7ABA-0EF7-CECD-3BD14BC60F62}"/>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7AF2F18B-3FAF-D6AC-E78A-8BC05694142F}"/>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A9F0CEFD-7F38-813A-4463-8411D06841F8}"/>
              </a:ext>
            </a:extLst>
          </p:cNvPr>
          <p:cNvPicPr>
            <a:picLocks noChangeAspect="1"/>
          </p:cNvPicPr>
          <p:nvPr/>
        </p:nvPicPr>
        <p:blipFill>
          <a:blip r:embed="rId2"/>
          <a:stretch>
            <a:fillRect/>
          </a:stretch>
        </p:blipFill>
        <p:spPr>
          <a:xfrm>
            <a:off x="0" y="-36972"/>
            <a:ext cx="12192000" cy="5750944"/>
          </a:xfrm>
          <a:prstGeom prst="rect">
            <a:avLst/>
          </a:prstGeom>
        </p:spPr>
      </p:pic>
      <p:sp>
        <p:nvSpPr>
          <p:cNvPr id="9" name="TextBox 8">
            <a:extLst>
              <a:ext uri="{FF2B5EF4-FFF2-40B4-BE49-F238E27FC236}">
                <a16:creationId xmlns:a16="http://schemas.microsoft.com/office/drawing/2014/main" id="{9DDDD50E-1A91-4130-6D98-5A0E131E0693}"/>
              </a:ext>
            </a:extLst>
          </p:cNvPr>
          <p:cNvSpPr txBox="1"/>
          <p:nvPr/>
        </p:nvSpPr>
        <p:spPr>
          <a:xfrm>
            <a:off x="9218098" y="3680272"/>
            <a:ext cx="2691773" cy="1384995"/>
          </a:xfrm>
          <a:prstGeom prst="rect">
            <a:avLst/>
          </a:prstGeom>
          <a:solidFill>
            <a:schemeClr val="accent1"/>
          </a:solidFill>
          <a:ln w="28575">
            <a:noFill/>
          </a:ln>
        </p:spPr>
        <p:txBody>
          <a:bodyPr wrap="square" rtlCol="0">
            <a:spAutoFit/>
          </a:bodyPr>
          <a:lstStyle/>
          <a:p>
            <a:pPr algn="ctr"/>
            <a:r>
              <a:rPr lang="en-US" sz="2800" dirty="0">
                <a:solidFill>
                  <a:schemeClr val="bg1"/>
                </a:solidFill>
              </a:rPr>
              <a:t>“snowballing”</a:t>
            </a:r>
          </a:p>
          <a:p>
            <a:pPr algn="ctr"/>
            <a:r>
              <a:rPr lang="en-US" sz="2800" dirty="0">
                <a:solidFill>
                  <a:schemeClr val="bg1"/>
                </a:solidFill>
              </a:rPr>
              <a:t>better than google scholar!</a:t>
            </a:r>
          </a:p>
        </p:txBody>
      </p:sp>
      <p:sp>
        <p:nvSpPr>
          <p:cNvPr id="10" name="TextBox 8">
            <a:extLst>
              <a:ext uri="{FF2B5EF4-FFF2-40B4-BE49-F238E27FC236}">
                <a16:creationId xmlns:a16="http://schemas.microsoft.com/office/drawing/2014/main" id="{BD4D02BF-F31E-C2F5-21AD-E3988B5D6813}"/>
              </a:ext>
            </a:extLst>
          </p:cNvPr>
          <p:cNvSpPr txBox="1"/>
          <p:nvPr/>
        </p:nvSpPr>
        <p:spPr>
          <a:xfrm>
            <a:off x="8726892" y="805474"/>
            <a:ext cx="1240823" cy="338554"/>
          </a:xfrm>
          <a:prstGeom prst="rect">
            <a:avLst/>
          </a:prstGeom>
          <a:solidFill>
            <a:schemeClr val="accent1"/>
          </a:solidFill>
          <a:ln w="28575">
            <a:noFill/>
          </a:ln>
        </p:spPr>
        <p:txBody>
          <a:bodyPr wrap="square" rtlCol="0">
            <a:spAutoFit/>
          </a:bodyPr>
          <a:lstStyle/>
          <a:p>
            <a:pPr algn="ctr"/>
            <a:r>
              <a:rPr lang="en-US" sz="1600" dirty="0">
                <a:solidFill>
                  <a:schemeClr val="bg1"/>
                </a:solidFill>
              </a:rPr>
              <a:t>Related!</a:t>
            </a:r>
          </a:p>
        </p:txBody>
      </p:sp>
      <p:cxnSp>
        <p:nvCxnSpPr>
          <p:cNvPr id="11" name="Gerade Verbindung mit Pfeil 10">
            <a:extLst>
              <a:ext uri="{FF2B5EF4-FFF2-40B4-BE49-F238E27FC236}">
                <a16:creationId xmlns:a16="http://schemas.microsoft.com/office/drawing/2014/main" id="{8D5F6631-31B2-9DC2-50D2-0E23C8DF98BC}"/>
              </a:ext>
            </a:extLst>
          </p:cNvPr>
          <p:cNvCxnSpPr>
            <a:cxnSpLocks/>
          </p:cNvCxnSpPr>
          <p:nvPr/>
        </p:nvCxnSpPr>
        <p:spPr>
          <a:xfrm flipH="1" flipV="1">
            <a:off x="8031567" y="743706"/>
            <a:ext cx="748145" cy="2720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D813F4B7-A498-2E9E-22C9-0C6607EA64AA}"/>
              </a:ext>
            </a:extLst>
          </p:cNvPr>
          <p:cNvCxnSpPr>
            <a:cxnSpLocks/>
            <a:stCxn id="10" idx="1"/>
          </p:cNvCxnSpPr>
          <p:nvPr/>
        </p:nvCxnSpPr>
        <p:spPr>
          <a:xfrm flipH="1">
            <a:off x="6733309" y="974751"/>
            <a:ext cx="1993583" cy="2069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FA285634-C181-F816-D2E5-BCB015257964}"/>
              </a:ext>
            </a:extLst>
          </p:cNvPr>
          <p:cNvCxnSpPr>
            <a:cxnSpLocks/>
            <a:stCxn id="10" idx="1"/>
          </p:cNvCxnSpPr>
          <p:nvPr/>
        </p:nvCxnSpPr>
        <p:spPr>
          <a:xfrm flipH="1">
            <a:off x="6934752" y="974751"/>
            <a:ext cx="1792140" cy="6688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7AF9EE92-E483-C1CD-7199-A1A7F73F65BE}"/>
              </a:ext>
            </a:extLst>
          </p:cNvPr>
          <p:cNvCxnSpPr>
            <a:cxnSpLocks/>
          </p:cNvCxnSpPr>
          <p:nvPr/>
        </p:nvCxnSpPr>
        <p:spPr>
          <a:xfrm flipH="1">
            <a:off x="6987572" y="1015759"/>
            <a:ext cx="1739320" cy="10248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8A0A6AD5-CA85-56ED-6BEF-6911B2F2E7D9}"/>
              </a:ext>
            </a:extLst>
          </p:cNvPr>
          <p:cNvCxnSpPr>
            <a:cxnSpLocks/>
            <a:stCxn id="10" idx="1"/>
          </p:cNvCxnSpPr>
          <p:nvPr/>
        </p:nvCxnSpPr>
        <p:spPr>
          <a:xfrm flipH="1">
            <a:off x="6987572" y="974751"/>
            <a:ext cx="1739320" cy="139815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4BEDD5D2-D408-837D-0F18-2D746EB9F97A}"/>
              </a:ext>
            </a:extLst>
          </p:cNvPr>
          <p:cNvCxnSpPr>
            <a:cxnSpLocks/>
          </p:cNvCxnSpPr>
          <p:nvPr/>
        </p:nvCxnSpPr>
        <p:spPr>
          <a:xfrm flipH="1">
            <a:off x="7133831" y="974751"/>
            <a:ext cx="1593061" cy="17585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D950BDF3-BA23-7D18-A56F-2D2B698E5964}"/>
              </a:ext>
            </a:extLst>
          </p:cNvPr>
          <p:cNvCxnSpPr>
            <a:cxnSpLocks/>
          </p:cNvCxnSpPr>
          <p:nvPr/>
        </p:nvCxnSpPr>
        <p:spPr>
          <a:xfrm flipH="1">
            <a:off x="7254744" y="974751"/>
            <a:ext cx="1472148" cy="22793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7768F546-5575-8048-A306-91534EB67ED9}"/>
              </a:ext>
            </a:extLst>
          </p:cNvPr>
          <p:cNvCxnSpPr>
            <a:cxnSpLocks/>
          </p:cNvCxnSpPr>
          <p:nvPr/>
        </p:nvCxnSpPr>
        <p:spPr>
          <a:xfrm flipH="1">
            <a:off x="7336242" y="974751"/>
            <a:ext cx="1390650" cy="29001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3961EEB3-10BC-4CE9-88AF-18D47CD81969}"/>
              </a:ext>
            </a:extLst>
          </p:cNvPr>
          <p:cNvCxnSpPr>
            <a:cxnSpLocks/>
          </p:cNvCxnSpPr>
          <p:nvPr/>
        </p:nvCxnSpPr>
        <p:spPr>
          <a:xfrm flipH="1">
            <a:off x="7511683" y="974751"/>
            <a:ext cx="1215209" cy="33554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79377505-0757-DFAD-BDD0-1AE44BB9199D}"/>
              </a:ext>
            </a:extLst>
          </p:cNvPr>
          <p:cNvCxnSpPr>
            <a:cxnSpLocks/>
          </p:cNvCxnSpPr>
          <p:nvPr/>
        </p:nvCxnSpPr>
        <p:spPr>
          <a:xfrm flipH="1">
            <a:off x="7768621" y="974751"/>
            <a:ext cx="958271" cy="37590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B3DF3939-C991-AA75-F0BF-92C541FB4B05}"/>
              </a:ext>
            </a:extLst>
          </p:cNvPr>
          <p:cNvCxnSpPr>
            <a:cxnSpLocks/>
          </p:cNvCxnSpPr>
          <p:nvPr/>
        </p:nvCxnSpPr>
        <p:spPr>
          <a:xfrm flipH="1">
            <a:off x="7959842" y="974751"/>
            <a:ext cx="767050" cy="4432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0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F9EDA69D-0F7C-4A91-A591-31CBB9756CC4}"/>
              </a:ext>
            </a:extLst>
          </p:cNvPr>
          <p:cNvGrpSpPr/>
          <p:nvPr/>
        </p:nvGrpSpPr>
        <p:grpSpPr>
          <a:xfrm>
            <a:off x="7356478" y="582521"/>
            <a:ext cx="4289000" cy="5323487"/>
            <a:chOff x="7175292" y="89467"/>
            <a:chExt cx="4938254" cy="6129338"/>
          </a:xfrm>
        </p:grpSpPr>
        <p:pic>
          <p:nvPicPr>
            <p:cNvPr id="15" name="Grafik 14">
              <a:extLst>
                <a:ext uri="{FF2B5EF4-FFF2-40B4-BE49-F238E27FC236}">
                  <a16:creationId xmlns:a16="http://schemas.microsoft.com/office/drawing/2014/main" id="{11BE8849-6145-E1E4-7190-F5C0A3B26109}"/>
                </a:ext>
              </a:extLst>
            </p:cNvPr>
            <p:cNvPicPr>
              <a:picLocks noChangeAspect="1"/>
            </p:cNvPicPr>
            <p:nvPr/>
          </p:nvPicPr>
          <p:blipFill>
            <a:blip r:embed="rId2"/>
            <a:stretch>
              <a:fillRect/>
            </a:stretch>
          </p:blipFill>
          <p:spPr>
            <a:xfrm>
              <a:off x="7175292" y="89467"/>
              <a:ext cx="4938254" cy="6129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9">
              <a:extLst>
                <a:ext uri="{FF2B5EF4-FFF2-40B4-BE49-F238E27FC236}">
                  <a16:creationId xmlns:a16="http://schemas.microsoft.com/office/drawing/2014/main" id="{92E276C8-9EAA-A81E-6C9D-8CEB08A5B0F7}"/>
                </a:ext>
              </a:extLst>
            </p:cNvPr>
            <p:cNvSpPr/>
            <p:nvPr/>
          </p:nvSpPr>
          <p:spPr>
            <a:xfrm>
              <a:off x="7487757" y="1511908"/>
              <a:ext cx="2079436" cy="1518460"/>
            </a:xfrm>
            <a:prstGeom prst="rect">
              <a:avLst/>
            </a:prstGeom>
            <a:solidFill>
              <a:srgbClr val="FFFF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3"/>
            </a:p>
          </p:txBody>
        </p:sp>
        <p:sp>
          <p:nvSpPr>
            <p:cNvPr id="21" name="Rectangle 9">
              <a:extLst>
                <a:ext uri="{FF2B5EF4-FFF2-40B4-BE49-F238E27FC236}">
                  <a16:creationId xmlns:a16="http://schemas.microsoft.com/office/drawing/2014/main" id="{1EB1F228-29EC-9887-C7E8-F927642AD9C1}"/>
                </a:ext>
              </a:extLst>
            </p:cNvPr>
            <p:cNvSpPr/>
            <p:nvPr/>
          </p:nvSpPr>
          <p:spPr>
            <a:xfrm>
              <a:off x="7487757" y="3021502"/>
              <a:ext cx="2079436" cy="281928"/>
            </a:xfrm>
            <a:prstGeom prst="rect">
              <a:avLst/>
            </a:prstGeom>
            <a:solidFill>
              <a:srgbClr val="FFFF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3"/>
            </a:p>
          </p:txBody>
        </p:sp>
      </p:grpSp>
      <p:sp>
        <p:nvSpPr>
          <p:cNvPr id="2" name="Titel 1">
            <a:extLst>
              <a:ext uri="{FF2B5EF4-FFF2-40B4-BE49-F238E27FC236}">
                <a16:creationId xmlns:a16="http://schemas.microsoft.com/office/drawing/2014/main" id="{DCC75906-7E8B-9F80-A1BC-9F3D34370753}"/>
              </a:ext>
            </a:extLst>
          </p:cNvPr>
          <p:cNvSpPr>
            <a:spLocks noGrp="1"/>
          </p:cNvSpPr>
          <p:nvPr>
            <p:ph type="title"/>
          </p:nvPr>
        </p:nvSpPr>
        <p:spPr/>
        <p:txBody>
          <a:bodyPr/>
          <a:lstStyle/>
          <a:p>
            <a:r>
              <a:rPr lang="de-DE" dirty="0"/>
              <a:t>Fast Screening</a:t>
            </a:r>
          </a:p>
        </p:txBody>
      </p:sp>
      <p:sp>
        <p:nvSpPr>
          <p:cNvPr id="3" name="Fußzeilenplatzhalter 2">
            <a:extLst>
              <a:ext uri="{FF2B5EF4-FFF2-40B4-BE49-F238E27FC236}">
                <a16:creationId xmlns:a16="http://schemas.microsoft.com/office/drawing/2014/main" id="{2B73C192-DF6D-D484-8CCF-C804E35B605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6FA0F51-A2BB-904C-51EF-DDDA72F61E4D}"/>
              </a:ext>
            </a:extLst>
          </p:cNvPr>
          <p:cNvSpPr>
            <a:spLocks noGrp="1"/>
          </p:cNvSpPr>
          <p:nvPr>
            <p:ph type="sldNum" sz="quarter" idx="28"/>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80DA671F-C647-9B9B-EC46-F8F02FE2D948}"/>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EE96F997-B886-B052-80C6-7FA1BA603856}"/>
              </a:ext>
            </a:extLst>
          </p:cNvPr>
          <p:cNvSpPr>
            <a:spLocks noGrp="1"/>
          </p:cNvSpPr>
          <p:nvPr>
            <p:ph type="body" sz="quarter" idx="29"/>
          </p:nvPr>
        </p:nvSpPr>
        <p:spPr/>
        <p:txBody>
          <a:bodyPr/>
          <a:lstStyle/>
          <a:p>
            <a:endParaRPr lang="de-DE" dirty="0"/>
          </a:p>
        </p:txBody>
      </p:sp>
      <p:sp>
        <p:nvSpPr>
          <p:cNvPr id="8" name="TextBox 8">
            <a:extLst>
              <a:ext uri="{FF2B5EF4-FFF2-40B4-BE49-F238E27FC236}">
                <a16:creationId xmlns:a16="http://schemas.microsoft.com/office/drawing/2014/main" id="{B78EB1C7-E210-A521-8A32-786A32962A21}"/>
              </a:ext>
            </a:extLst>
          </p:cNvPr>
          <p:cNvSpPr txBox="1"/>
          <p:nvPr/>
        </p:nvSpPr>
        <p:spPr>
          <a:xfrm>
            <a:off x="1943109" y="1949986"/>
            <a:ext cx="4876414" cy="400110"/>
          </a:xfrm>
          <a:prstGeom prst="rect">
            <a:avLst/>
          </a:prstGeom>
          <a:solidFill>
            <a:schemeClr val="accent1"/>
          </a:solidFill>
          <a:ln w="28575">
            <a:noFill/>
          </a:ln>
        </p:spPr>
        <p:txBody>
          <a:bodyPr wrap="square" rtlCol="0">
            <a:spAutoFit/>
          </a:bodyPr>
          <a:lstStyle/>
          <a:p>
            <a:r>
              <a:rPr lang="en-US" sz="2000" dirty="0">
                <a:solidFill>
                  <a:schemeClr val="bg1"/>
                </a:solidFill>
              </a:rPr>
              <a:t>look at everything that still seems related</a:t>
            </a:r>
          </a:p>
        </p:txBody>
      </p:sp>
      <p:sp>
        <p:nvSpPr>
          <p:cNvPr id="10" name="TextBox 8">
            <a:extLst>
              <a:ext uri="{FF2B5EF4-FFF2-40B4-BE49-F238E27FC236}">
                <a16:creationId xmlns:a16="http://schemas.microsoft.com/office/drawing/2014/main" id="{DAA6C4BF-0ED2-B96F-7CA5-C8E3BE8B73BC}"/>
              </a:ext>
            </a:extLst>
          </p:cNvPr>
          <p:cNvSpPr txBox="1"/>
          <p:nvPr/>
        </p:nvSpPr>
        <p:spPr>
          <a:xfrm>
            <a:off x="2494578" y="4852352"/>
            <a:ext cx="4323120" cy="400110"/>
          </a:xfrm>
          <a:prstGeom prst="rect">
            <a:avLst/>
          </a:prstGeom>
          <a:solidFill>
            <a:schemeClr val="accent1"/>
          </a:solidFill>
          <a:ln w="28575">
            <a:noFill/>
          </a:ln>
        </p:spPr>
        <p:txBody>
          <a:bodyPr wrap="square" rtlCol="0">
            <a:spAutoFit/>
          </a:bodyPr>
          <a:lstStyle/>
          <a:p>
            <a:r>
              <a:rPr lang="en-US" sz="2000" dirty="0">
                <a:solidFill>
                  <a:schemeClr val="bg1"/>
                </a:solidFill>
              </a:rPr>
              <a:t>read figures, abstract &amp; graphs first</a:t>
            </a:r>
          </a:p>
        </p:txBody>
      </p:sp>
      <p:cxnSp>
        <p:nvCxnSpPr>
          <p:cNvPr id="11" name="Gerade Verbindung mit Pfeil 10">
            <a:extLst>
              <a:ext uri="{FF2B5EF4-FFF2-40B4-BE49-F238E27FC236}">
                <a16:creationId xmlns:a16="http://schemas.microsoft.com/office/drawing/2014/main" id="{E6753E81-B0E0-091A-6D21-460577361824}"/>
              </a:ext>
            </a:extLst>
          </p:cNvPr>
          <p:cNvCxnSpPr>
            <a:cxnSpLocks/>
          </p:cNvCxnSpPr>
          <p:nvPr/>
        </p:nvCxnSpPr>
        <p:spPr>
          <a:xfrm>
            <a:off x="6672853" y="2280403"/>
            <a:ext cx="1722786" cy="3835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EBA0A34-81F8-7616-6471-7CCE06E52931}"/>
              </a:ext>
            </a:extLst>
          </p:cNvPr>
          <p:cNvCxnSpPr>
            <a:cxnSpLocks/>
          </p:cNvCxnSpPr>
          <p:nvPr/>
        </p:nvCxnSpPr>
        <p:spPr>
          <a:xfrm flipV="1">
            <a:off x="6814201" y="1131260"/>
            <a:ext cx="1253106" cy="10143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26A15015-6EC1-0C18-7334-B52A4F099623}"/>
              </a:ext>
            </a:extLst>
          </p:cNvPr>
          <p:cNvCxnSpPr>
            <a:cxnSpLocks/>
            <a:stCxn id="10" idx="3"/>
          </p:cNvCxnSpPr>
          <p:nvPr/>
        </p:nvCxnSpPr>
        <p:spPr>
          <a:xfrm flipV="1">
            <a:off x="6817698" y="3215641"/>
            <a:ext cx="2879724" cy="18367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8">
            <a:extLst>
              <a:ext uri="{FF2B5EF4-FFF2-40B4-BE49-F238E27FC236}">
                <a16:creationId xmlns:a16="http://schemas.microsoft.com/office/drawing/2014/main" id="{511A3327-FBF9-46F4-B121-A7351436931F}"/>
              </a:ext>
            </a:extLst>
          </p:cNvPr>
          <p:cNvSpPr txBox="1"/>
          <p:nvPr/>
        </p:nvSpPr>
        <p:spPr>
          <a:xfrm>
            <a:off x="3660261" y="3350596"/>
            <a:ext cx="3172997" cy="707886"/>
          </a:xfrm>
          <a:prstGeom prst="rect">
            <a:avLst/>
          </a:prstGeom>
          <a:solidFill>
            <a:schemeClr val="accent1"/>
          </a:solidFill>
          <a:ln w="28575">
            <a:noFill/>
          </a:ln>
        </p:spPr>
        <p:txBody>
          <a:bodyPr wrap="square" rtlCol="0">
            <a:spAutoFit/>
          </a:bodyPr>
          <a:lstStyle/>
          <a:p>
            <a:r>
              <a:rPr lang="en-US" sz="2000" dirty="0">
                <a:solidFill>
                  <a:schemeClr val="bg1"/>
                </a:solidFill>
              </a:rPr>
              <a:t>Look if you can add more keywords to your list</a:t>
            </a:r>
          </a:p>
        </p:txBody>
      </p:sp>
      <p:cxnSp>
        <p:nvCxnSpPr>
          <p:cNvPr id="22" name="Gerade Verbindung mit Pfeil 21">
            <a:extLst>
              <a:ext uri="{FF2B5EF4-FFF2-40B4-BE49-F238E27FC236}">
                <a16:creationId xmlns:a16="http://schemas.microsoft.com/office/drawing/2014/main" id="{DF67935A-0CE8-5149-5417-44DEF324CD30}"/>
              </a:ext>
            </a:extLst>
          </p:cNvPr>
          <p:cNvCxnSpPr>
            <a:cxnSpLocks/>
            <a:stCxn id="20" idx="3"/>
          </p:cNvCxnSpPr>
          <p:nvPr/>
        </p:nvCxnSpPr>
        <p:spPr>
          <a:xfrm flipV="1">
            <a:off x="6833258" y="3350596"/>
            <a:ext cx="760454" cy="3539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69E72B1A-7A72-3AF8-8783-729DAEAB6DB2}"/>
              </a:ext>
            </a:extLst>
          </p:cNvPr>
          <p:cNvSpPr txBox="1"/>
          <p:nvPr/>
        </p:nvSpPr>
        <p:spPr>
          <a:xfrm>
            <a:off x="695326" y="5541500"/>
            <a:ext cx="5292724" cy="584775"/>
          </a:xfrm>
          <a:prstGeom prst="rect">
            <a:avLst/>
          </a:prstGeom>
          <a:noFill/>
        </p:spPr>
        <p:txBody>
          <a:bodyPr wrap="square">
            <a:spAutoFit/>
          </a:bodyPr>
          <a:lstStyle/>
          <a:p>
            <a:r>
              <a:rPr lang="de-DE" sz="800" dirty="0">
                <a:solidFill>
                  <a:schemeClr val="bg1">
                    <a:lumMod val="50000"/>
                  </a:schemeClr>
                </a:solidFill>
              </a:rPr>
              <a:t>Mikko </a:t>
            </a:r>
            <a:r>
              <a:rPr lang="de-DE" sz="800" dirty="0" err="1">
                <a:solidFill>
                  <a:schemeClr val="bg1">
                    <a:lumMod val="50000"/>
                  </a:schemeClr>
                </a:solidFill>
              </a:rPr>
              <a:t>Kytö</a:t>
            </a:r>
            <a:r>
              <a:rPr lang="de-DE" sz="800" dirty="0">
                <a:solidFill>
                  <a:schemeClr val="bg1">
                    <a:lumMod val="50000"/>
                  </a:schemeClr>
                </a:solidFill>
              </a:rPr>
              <a:t>, Barrett </a:t>
            </a:r>
            <a:r>
              <a:rPr lang="de-DE" sz="800" dirty="0" err="1">
                <a:solidFill>
                  <a:schemeClr val="bg1">
                    <a:lumMod val="50000"/>
                  </a:schemeClr>
                </a:solidFill>
              </a:rPr>
              <a:t>Ens</a:t>
            </a:r>
            <a:r>
              <a:rPr lang="de-DE" sz="800" dirty="0">
                <a:solidFill>
                  <a:schemeClr val="bg1">
                    <a:lumMod val="50000"/>
                  </a:schemeClr>
                </a:solidFill>
              </a:rPr>
              <a:t>, </a:t>
            </a:r>
            <a:r>
              <a:rPr lang="de-DE" sz="800" dirty="0" err="1">
                <a:solidFill>
                  <a:schemeClr val="bg1">
                    <a:lumMod val="50000"/>
                  </a:schemeClr>
                </a:solidFill>
              </a:rPr>
              <a:t>Thammathip</a:t>
            </a:r>
            <a:r>
              <a:rPr lang="de-DE" sz="800" dirty="0">
                <a:solidFill>
                  <a:schemeClr val="bg1">
                    <a:lumMod val="50000"/>
                  </a:schemeClr>
                </a:solidFill>
              </a:rPr>
              <a:t> </a:t>
            </a:r>
            <a:r>
              <a:rPr lang="de-DE" sz="800" dirty="0" err="1">
                <a:solidFill>
                  <a:schemeClr val="bg1">
                    <a:lumMod val="50000"/>
                  </a:schemeClr>
                </a:solidFill>
              </a:rPr>
              <a:t>Piumsomboon</a:t>
            </a:r>
            <a:r>
              <a:rPr lang="de-DE" sz="800" dirty="0">
                <a:solidFill>
                  <a:schemeClr val="bg1">
                    <a:lumMod val="50000"/>
                  </a:schemeClr>
                </a:solidFill>
              </a:rPr>
              <a:t>, Gun A. Lee, and Mark </a:t>
            </a:r>
            <a:r>
              <a:rPr lang="de-DE" sz="800" dirty="0" err="1">
                <a:solidFill>
                  <a:schemeClr val="bg1">
                    <a:lumMod val="50000"/>
                  </a:schemeClr>
                </a:solidFill>
              </a:rPr>
              <a:t>Billinghurst</a:t>
            </a:r>
            <a:r>
              <a:rPr lang="de-DE" sz="800" dirty="0">
                <a:solidFill>
                  <a:schemeClr val="bg1">
                    <a:lumMod val="50000"/>
                  </a:schemeClr>
                </a:solidFill>
              </a:rPr>
              <a:t>. 2018. </a:t>
            </a:r>
            <a:r>
              <a:rPr lang="de-DE" sz="800" dirty="0" err="1">
                <a:solidFill>
                  <a:schemeClr val="bg1">
                    <a:lumMod val="50000"/>
                  </a:schemeClr>
                </a:solidFill>
              </a:rPr>
              <a:t>Pinpointing</a:t>
            </a:r>
            <a:r>
              <a:rPr lang="de-DE" sz="800" dirty="0">
                <a:solidFill>
                  <a:schemeClr val="bg1">
                    <a:lumMod val="50000"/>
                  </a:schemeClr>
                </a:solidFill>
              </a:rPr>
              <a:t>: </a:t>
            </a:r>
            <a:r>
              <a:rPr lang="de-DE" sz="800" dirty="0" err="1">
                <a:solidFill>
                  <a:schemeClr val="bg1">
                    <a:lumMod val="50000"/>
                  </a:schemeClr>
                </a:solidFill>
              </a:rPr>
              <a:t>Precise</a:t>
            </a:r>
            <a:r>
              <a:rPr lang="de-DE" sz="800" dirty="0">
                <a:solidFill>
                  <a:schemeClr val="bg1">
                    <a:lumMod val="50000"/>
                  </a:schemeClr>
                </a:solidFill>
              </a:rPr>
              <a:t> Head- and Eye-</a:t>
            </a:r>
            <a:r>
              <a:rPr lang="de-DE" sz="800" dirty="0" err="1">
                <a:solidFill>
                  <a:schemeClr val="bg1">
                    <a:lumMod val="50000"/>
                  </a:schemeClr>
                </a:solidFill>
              </a:rPr>
              <a:t>Based</a:t>
            </a:r>
            <a:r>
              <a:rPr lang="de-DE" sz="800" dirty="0">
                <a:solidFill>
                  <a:schemeClr val="bg1">
                    <a:lumMod val="50000"/>
                  </a:schemeClr>
                </a:solidFill>
              </a:rPr>
              <a:t> Target </a:t>
            </a:r>
            <a:r>
              <a:rPr lang="de-DE" sz="800" dirty="0" err="1">
                <a:solidFill>
                  <a:schemeClr val="bg1">
                    <a:lumMod val="50000"/>
                  </a:schemeClr>
                </a:solidFill>
              </a:rPr>
              <a:t>Selection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a:t>
            </a:r>
            <a:r>
              <a:rPr lang="de-DE" sz="800" dirty="0" err="1">
                <a:solidFill>
                  <a:schemeClr val="bg1">
                    <a:lumMod val="50000"/>
                  </a:schemeClr>
                </a:solidFill>
              </a:rPr>
              <a:t>Augmented</a:t>
            </a:r>
            <a:r>
              <a:rPr lang="de-DE" sz="800" dirty="0">
                <a:solidFill>
                  <a:schemeClr val="bg1">
                    <a:lumMod val="50000"/>
                  </a:schemeClr>
                </a:solidFill>
              </a:rPr>
              <a:t> Reality. In Proceedings of </a:t>
            </a:r>
            <a:r>
              <a:rPr lang="de-DE" sz="800" dirty="0" err="1">
                <a:solidFill>
                  <a:schemeClr val="bg1">
                    <a:lumMod val="50000"/>
                  </a:schemeClr>
                </a:solidFill>
              </a:rPr>
              <a:t>the</a:t>
            </a:r>
            <a:r>
              <a:rPr lang="de-DE" sz="800" dirty="0">
                <a:solidFill>
                  <a:schemeClr val="bg1">
                    <a:lumMod val="50000"/>
                  </a:schemeClr>
                </a:solidFill>
              </a:rPr>
              <a:t> 2018 CHI Conference on Human </a:t>
            </a:r>
            <a:r>
              <a:rPr lang="de-DE" sz="800" dirty="0" err="1">
                <a:solidFill>
                  <a:schemeClr val="bg1">
                    <a:lumMod val="50000"/>
                  </a:schemeClr>
                </a:solidFill>
              </a:rPr>
              <a:t>Factors</a:t>
            </a:r>
            <a:r>
              <a:rPr lang="de-DE" sz="800" dirty="0">
                <a:solidFill>
                  <a:schemeClr val="bg1">
                    <a:lumMod val="50000"/>
                  </a:schemeClr>
                </a:solidFill>
              </a:rPr>
              <a:t> in Computing Systems (CHI '18). </a:t>
            </a:r>
            <a:r>
              <a:rPr lang="de-DE" sz="800" dirty="0" err="1">
                <a:solidFill>
                  <a:schemeClr val="bg1">
                    <a:lumMod val="50000"/>
                  </a:schemeClr>
                </a:solidFill>
              </a:rPr>
              <a:t>Association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Computing Machinery, New York, NY, USA, Paper 81, 1–14. https://doi.org/10.1145/3173574.3173655</a:t>
            </a:r>
          </a:p>
        </p:txBody>
      </p:sp>
    </p:spTree>
    <p:extLst>
      <p:ext uri="{BB962C8B-B14F-4D97-AF65-F5344CB8AC3E}">
        <p14:creationId xmlns:p14="http://schemas.microsoft.com/office/powerpoint/2010/main" val="799821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9B12D-E339-8A2A-0029-EE53FD7C05E6}"/>
              </a:ext>
            </a:extLst>
          </p:cNvPr>
          <p:cNvSpPr>
            <a:spLocks noGrp="1"/>
          </p:cNvSpPr>
          <p:nvPr>
            <p:ph type="title"/>
          </p:nvPr>
        </p:nvSpPr>
        <p:spPr/>
        <p:txBody>
          <a:bodyPr/>
          <a:lstStyle/>
          <a:p>
            <a:r>
              <a:rPr lang="de-DE" dirty="0"/>
              <a:t>Manual </a:t>
            </a:r>
            <a:r>
              <a:rPr lang="de-DE" dirty="0" err="1"/>
              <a:t>Bibliography</a:t>
            </a:r>
            <a:endParaRPr lang="de-DE" dirty="0"/>
          </a:p>
        </p:txBody>
      </p:sp>
      <p:sp>
        <p:nvSpPr>
          <p:cNvPr id="3" name="Fußzeilenplatzhalter 2">
            <a:extLst>
              <a:ext uri="{FF2B5EF4-FFF2-40B4-BE49-F238E27FC236}">
                <a16:creationId xmlns:a16="http://schemas.microsoft.com/office/drawing/2014/main" id="{415FE9DA-CF1D-4F53-371E-82E7A77C2B4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52AA7F9-5F2E-CAB4-F7ED-83BCC9C0B055}"/>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53A93C9B-E7E4-FD57-870F-BCD2BA72F2F5}"/>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9FDB7EDF-0F24-D879-7FB6-4368826BD8C2}"/>
              </a:ext>
            </a:extLst>
          </p:cNvPr>
          <p:cNvSpPr>
            <a:spLocks noGrp="1"/>
          </p:cNvSpPr>
          <p:nvPr>
            <p:ph type="body" sz="quarter" idx="29"/>
          </p:nvPr>
        </p:nvSpPr>
        <p:spPr/>
        <p:txBody>
          <a:bodyPr/>
          <a:lstStyle/>
          <a:p>
            <a:endParaRPr lang="de-DE"/>
          </a:p>
        </p:txBody>
      </p:sp>
      <p:pic>
        <p:nvPicPr>
          <p:cNvPr id="7" name="Picture 2">
            <a:extLst>
              <a:ext uri="{FF2B5EF4-FFF2-40B4-BE49-F238E27FC236}">
                <a16:creationId xmlns:a16="http://schemas.microsoft.com/office/drawing/2014/main" id="{3E6C2ABE-47CC-1018-A115-DA00FFBD8F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25" y="1246626"/>
            <a:ext cx="7956549" cy="4882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8">
            <a:extLst>
              <a:ext uri="{FF2B5EF4-FFF2-40B4-BE49-F238E27FC236}">
                <a16:creationId xmlns:a16="http://schemas.microsoft.com/office/drawing/2014/main" id="{F8B66333-4512-ADF0-2BD8-C7258F5296D3}"/>
              </a:ext>
            </a:extLst>
          </p:cNvPr>
          <p:cNvSpPr txBox="1"/>
          <p:nvPr/>
        </p:nvSpPr>
        <p:spPr>
          <a:xfrm>
            <a:off x="6792292" y="3429000"/>
            <a:ext cx="4876414" cy="954107"/>
          </a:xfrm>
          <a:prstGeom prst="rect">
            <a:avLst/>
          </a:prstGeom>
          <a:solidFill>
            <a:schemeClr val="accent1"/>
          </a:solidFill>
          <a:ln w="28575">
            <a:noFill/>
          </a:ln>
        </p:spPr>
        <p:txBody>
          <a:bodyPr wrap="square" rtlCol="0">
            <a:spAutoFit/>
          </a:bodyPr>
          <a:lstStyle/>
          <a:p>
            <a:r>
              <a:rPr lang="en-US" sz="2800" dirty="0">
                <a:solidFill>
                  <a:schemeClr val="bg1"/>
                </a:solidFill>
              </a:rPr>
              <a:t>Note down references and key aspects</a:t>
            </a:r>
          </a:p>
        </p:txBody>
      </p:sp>
    </p:spTree>
    <p:extLst>
      <p:ext uri="{BB962C8B-B14F-4D97-AF65-F5344CB8AC3E}">
        <p14:creationId xmlns:p14="http://schemas.microsoft.com/office/powerpoint/2010/main" val="272452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3E9B1-C047-A5B6-21A4-DAB076B8A88B}"/>
              </a:ext>
            </a:extLst>
          </p:cNvPr>
          <p:cNvSpPr>
            <a:spLocks noGrp="1"/>
          </p:cNvSpPr>
          <p:nvPr>
            <p:ph type="title"/>
          </p:nvPr>
        </p:nvSpPr>
        <p:spPr/>
        <p:txBody>
          <a:bodyPr/>
          <a:lstStyle/>
          <a:p>
            <a:r>
              <a:rPr lang="en-US" dirty="0"/>
              <a:t>Literature Reviews</a:t>
            </a:r>
            <a:endParaRPr lang="de-DE" dirty="0"/>
          </a:p>
        </p:txBody>
      </p:sp>
      <p:sp>
        <p:nvSpPr>
          <p:cNvPr id="3" name="Fußzeilenplatzhalter 2">
            <a:extLst>
              <a:ext uri="{FF2B5EF4-FFF2-40B4-BE49-F238E27FC236}">
                <a16:creationId xmlns:a16="http://schemas.microsoft.com/office/drawing/2014/main" id="{1ADDA636-41D2-95B3-F961-B566396030B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62A0030-160B-B13F-3C28-8F2F23AB7B25}"/>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D2AFB457-A6C8-0DF1-DA3B-EC64A1D3A188}"/>
              </a:ext>
            </a:extLst>
          </p:cNvPr>
          <p:cNvSpPr>
            <a:spLocks noGrp="1"/>
          </p:cNvSpPr>
          <p:nvPr>
            <p:ph type="body" sz="quarter" idx="21"/>
          </p:nvPr>
        </p:nvSpPr>
        <p:spPr/>
        <p:txBody>
          <a:bodyPr/>
          <a:lstStyle/>
          <a:p>
            <a:r>
              <a:rPr lang="de-DE" sz="1400"/>
              <a:t>How to Review Literature</a:t>
            </a:r>
            <a:endParaRPr lang="de-DE"/>
          </a:p>
        </p:txBody>
      </p:sp>
      <p:sp>
        <p:nvSpPr>
          <p:cNvPr id="6" name="Textplatzhalter 5">
            <a:extLst>
              <a:ext uri="{FF2B5EF4-FFF2-40B4-BE49-F238E27FC236}">
                <a16:creationId xmlns:a16="http://schemas.microsoft.com/office/drawing/2014/main" id="{BB704C6B-06C8-80EA-6D06-059CECB4D68E}"/>
              </a:ext>
            </a:extLst>
          </p:cNvPr>
          <p:cNvSpPr>
            <a:spLocks noGrp="1"/>
          </p:cNvSpPr>
          <p:nvPr>
            <p:ph type="body" sz="quarter" idx="29"/>
          </p:nvPr>
        </p:nvSpPr>
        <p:spPr/>
        <p:txBody>
          <a:bodyPr/>
          <a:lstStyle/>
          <a:p>
            <a:r>
              <a:rPr lang="de-DE" b="1" dirty="0">
                <a:solidFill>
                  <a:schemeClr val="accent1"/>
                </a:solidFill>
              </a:rPr>
              <a:t>Original </a:t>
            </a:r>
            <a:r>
              <a:rPr lang="de-DE" b="1" dirty="0" err="1">
                <a:solidFill>
                  <a:schemeClr val="accent1"/>
                </a:solidFill>
              </a:rPr>
              <a:t>research</a:t>
            </a:r>
            <a:r>
              <a:rPr lang="de-DE" b="1" dirty="0">
                <a:solidFill>
                  <a:schemeClr val="accent1"/>
                </a:solidFill>
              </a:rPr>
              <a:t> </a:t>
            </a:r>
            <a:r>
              <a:rPr lang="de-DE" dirty="0"/>
              <a:t>(such </a:t>
            </a:r>
            <a:r>
              <a:rPr lang="de-DE" dirty="0" err="1"/>
              <a:t>as</a:t>
            </a:r>
            <a:r>
              <a:rPr lang="de-DE" dirty="0"/>
              <a:t> </a:t>
            </a:r>
            <a:r>
              <a:rPr lang="de-DE" dirty="0" err="1"/>
              <a:t>empirical</a:t>
            </a:r>
            <a:r>
              <a:rPr lang="de-DE" dirty="0"/>
              <a:t> </a:t>
            </a:r>
            <a:r>
              <a:rPr lang="de-DE" dirty="0" err="1"/>
              <a:t>papers</a:t>
            </a:r>
            <a:r>
              <a:rPr lang="de-DE" dirty="0"/>
              <a:t> </a:t>
            </a:r>
            <a:r>
              <a:rPr lang="de-DE" dirty="0" err="1"/>
              <a:t>or</a:t>
            </a:r>
            <a:r>
              <a:rPr lang="de-DE" dirty="0"/>
              <a:t> </a:t>
            </a:r>
            <a:r>
              <a:rPr lang="de-DE" dirty="0" err="1"/>
              <a:t>theses</a:t>
            </a:r>
            <a:r>
              <a:rPr lang="de-DE" dirty="0"/>
              <a:t>) </a:t>
            </a:r>
            <a:r>
              <a:rPr lang="de-DE" dirty="0" err="1"/>
              <a:t>typically</a:t>
            </a:r>
            <a:r>
              <a:rPr lang="de-DE" dirty="0"/>
              <a:t> </a:t>
            </a:r>
            <a:r>
              <a:rPr lang="de-DE" dirty="0" err="1"/>
              <a:t>have</a:t>
            </a:r>
            <a:r>
              <a:rPr lang="de-DE" dirty="0"/>
              <a:t> a </a:t>
            </a:r>
            <a:r>
              <a:rPr lang="de-DE" b="1" dirty="0" err="1">
                <a:solidFill>
                  <a:schemeClr val="accent1"/>
                </a:solidFill>
              </a:rPr>
              <a:t>related</a:t>
            </a:r>
            <a:r>
              <a:rPr lang="de-DE" b="1" dirty="0">
                <a:solidFill>
                  <a:schemeClr val="accent1"/>
                </a:solidFill>
              </a:rPr>
              <a:t> </a:t>
            </a:r>
            <a:r>
              <a:rPr lang="de-DE" b="1" dirty="0" err="1">
                <a:solidFill>
                  <a:schemeClr val="accent1"/>
                </a:solidFill>
              </a:rPr>
              <a:t>work</a:t>
            </a:r>
            <a:r>
              <a:rPr lang="de-DE" b="1" dirty="0">
                <a:solidFill>
                  <a:schemeClr val="accent1"/>
                </a:solidFill>
              </a:rPr>
              <a:t> </a:t>
            </a:r>
            <a:r>
              <a:rPr lang="de-DE" b="1" dirty="0" err="1">
                <a:solidFill>
                  <a:schemeClr val="accent1"/>
                </a:solidFill>
              </a:rPr>
              <a:t>section</a:t>
            </a:r>
            <a:r>
              <a:rPr lang="de-DE" b="1" dirty="0">
                <a:solidFill>
                  <a:schemeClr val="accent1"/>
                </a:solidFill>
              </a:rPr>
              <a:t> </a:t>
            </a:r>
            <a:r>
              <a:rPr lang="de-DE" dirty="0" err="1"/>
              <a:t>to</a:t>
            </a:r>
            <a:r>
              <a:rPr lang="de-DE" dirty="0"/>
              <a:t>:</a:t>
            </a:r>
          </a:p>
          <a:p>
            <a:pPr lvl="1"/>
            <a:r>
              <a:rPr lang="en-US" b="1" dirty="0">
                <a:solidFill>
                  <a:schemeClr val="accent1"/>
                </a:solidFill>
              </a:rPr>
              <a:t>Ensure scientific standards and methodologies</a:t>
            </a:r>
          </a:p>
          <a:p>
            <a:pPr lvl="1"/>
            <a:r>
              <a:rPr lang="en-US" b="1" dirty="0">
                <a:solidFill>
                  <a:schemeClr val="accent1"/>
                </a:solidFill>
              </a:rPr>
              <a:t>Demonstrate your familiarity and expertise </a:t>
            </a:r>
            <a:r>
              <a:rPr lang="en-US" dirty="0"/>
              <a:t>around the topic and its scholarly context</a:t>
            </a:r>
          </a:p>
          <a:p>
            <a:pPr lvl="1"/>
            <a:r>
              <a:rPr lang="en-US" b="1" dirty="0">
                <a:solidFill>
                  <a:schemeClr val="accent1"/>
                </a:solidFill>
              </a:rPr>
              <a:t>Develop a theoretical framework </a:t>
            </a:r>
            <a:r>
              <a:rPr lang="en-US" dirty="0"/>
              <a:t>and methodology for your research</a:t>
            </a:r>
          </a:p>
          <a:p>
            <a:pPr lvl="1"/>
            <a:r>
              <a:rPr lang="en-US" b="1" dirty="0">
                <a:solidFill>
                  <a:schemeClr val="accent1"/>
                </a:solidFill>
              </a:rPr>
              <a:t>Position yourself </a:t>
            </a:r>
            <a:r>
              <a:rPr lang="en-US" dirty="0"/>
              <a:t>in relation to other researchers and theorists</a:t>
            </a:r>
          </a:p>
          <a:p>
            <a:pPr lvl="1"/>
            <a:r>
              <a:rPr lang="en-US" dirty="0"/>
              <a:t>Show how your research </a:t>
            </a:r>
            <a:r>
              <a:rPr lang="en-US" b="1" dirty="0">
                <a:solidFill>
                  <a:schemeClr val="accent1"/>
                </a:solidFill>
              </a:rPr>
              <a:t>addresses a gap </a:t>
            </a:r>
            <a:r>
              <a:rPr lang="en-US" dirty="0"/>
              <a:t>or </a:t>
            </a:r>
            <a:r>
              <a:rPr lang="en-US" b="1" dirty="0">
                <a:solidFill>
                  <a:schemeClr val="accent1"/>
                </a:solidFill>
              </a:rPr>
              <a:t>contributes to a debate</a:t>
            </a:r>
          </a:p>
          <a:p>
            <a:r>
              <a:rPr lang="de-DE" b="1" dirty="0">
                <a:solidFill>
                  <a:schemeClr val="accent1"/>
                </a:solidFill>
              </a:rPr>
              <a:t>Extensive </a:t>
            </a:r>
            <a:r>
              <a:rPr lang="de-DE" b="1" dirty="0" err="1">
                <a:solidFill>
                  <a:schemeClr val="accent1"/>
                </a:solidFill>
              </a:rPr>
              <a:t>literature</a:t>
            </a:r>
            <a:r>
              <a:rPr lang="de-DE" b="1" dirty="0">
                <a:solidFill>
                  <a:schemeClr val="accent1"/>
                </a:solidFill>
              </a:rPr>
              <a:t> </a:t>
            </a:r>
            <a:r>
              <a:rPr lang="de-DE" b="1" dirty="0" err="1">
                <a:solidFill>
                  <a:schemeClr val="accent1"/>
                </a:solidFill>
              </a:rPr>
              <a:t>reviews</a:t>
            </a:r>
            <a:r>
              <a:rPr lang="de-DE" b="1" dirty="0">
                <a:solidFill>
                  <a:schemeClr val="accent1"/>
                </a:solidFill>
              </a:rPr>
              <a:t> </a:t>
            </a:r>
            <a:r>
              <a:rPr lang="de-DE" dirty="0"/>
              <a:t>(</a:t>
            </a:r>
            <a:r>
              <a:rPr lang="de-DE" dirty="0" err="1"/>
              <a:t>secondary</a:t>
            </a:r>
            <a:r>
              <a:rPr lang="de-DE" dirty="0"/>
              <a:t> </a:t>
            </a:r>
            <a:r>
              <a:rPr lang="de-DE" dirty="0" err="1"/>
              <a:t>research</a:t>
            </a:r>
            <a:r>
              <a:rPr lang="de-DE" dirty="0"/>
              <a:t>) </a:t>
            </a:r>
            <a:r>
              <a:rPr lang="de-DE" dirty="0" err="1"/>
              <a:t>can</a:t>
            </a:r>
            <a:r>
              <a:rPr lang="de-DE" dirty="0"/>
              <a:t> </a:t>
            </a:r>
            <a:r>
              <a:rPr lang="de-DE" dirty="0" err="1"/>
              <a:t>be</a:t>
            </a:r>
            <a:r>
              <a:rPr lang="de-DE" dirty="0"/>
              <a:t> stand-</a:t>
            </a:r>
            <a:r>
              <a:rPr lang="de-DE" dirty="0" err="1"/>
              <a:t>alone</a:t>
            </a:r>
            <a:r>
              <a:rPr lang="de-DE" dirty="0"/>
              <a:t> </a:t>
            </a:r>
            <a:r>
              <a:rPr lang="de-DE" dirty="0" err="1"/>
              <a:t>contributions</a:t>
            </a:r>
            <a:endParaRPr lang="de-DE" dirty="0"/>
          </a:p>
          <a:p>
            <a:pPr lvl="1"/>
            <a:r>
              <a:rPr lang="de-DE" dirty="0" err="1"/>
              <a:t>They</a:t>
            </a:r>
            <a:r>
              <a:rPr lang="de-DE" dirty="0"/>
              <a:t> </a:t>
            </a:r>
            <a:r>
              <a:rPr lang="de-DE" dirty="0" err="1"/>
              <a:t>are</a:t>
            </a:r>
            <a:r>
              <a:rPr lang="de-DE" dirty="0"/>
              <a:t> </a:t>
            </a:r>
            <a:r>
              <a:rPr lang="de-DE" dirty="0" err="1"/>
              <a:t>called</a:t>
            </a:r>
            <a:r>
              <a:rPr lang="de-DE" dirty="0"/>
              <a:t> </a:t>
            </a:r>
            <a:r>
              <a:rPr lang="en-US" b="1" dirty="0">
                <a:solidFill>
                  <a:schemeClr val="accent1"/>
                </a:solidFill>
                <a:sym typeface="Wingdings" panose="05000000000000000000" pitchFamily="2" charset="2"/>
              </a:rPr>
              <a:t>literature reviews</a:t>
            </a:r>
            <a:r>
              <a:rPr lang="en-US" dirty="0">
                <a:sym typeface="Wingdings" panose="05000000000000000000" pitchFamily="2" charset="2"/>
              </a:rPr>
              <a:t>, </a:t>
            </a:r>
            <a:r>
              <a:rPr lang="en-US" b="1" dirty="0">
                <a:solidFill>
                  <a:schemeClr val="accent1"/>
                </a:solidFill>
                <a:sym typeface="Wingdings" panose="05000000000000000000" pitchFamily="2" charset="2"/>
              </a:rPr>
              <a:t>scoping reviews</a:t>
            </a:r>
            <a:r>
              <a:rPr lang="en-US" dirty="0">
                <a:sym typeface="Wingdings" panose="05000000000000000000" pitchFamily="2" charset="2"/>
              </a:rPr>
              <a:t>, </a:t>
            </a:r>
            <a:r>
              <a:rPr lang="en-US" b="1" dirty="0">
                <a:solidFill>
                  <a:schemeClr val="accent1"/>
                </a:solidFill>
                <a:sym typeface="Wingdings" panose="05000000000000000000" pitchFamily="2" charset="2"/>
              </a:rPr>
              <a:t>survey paper</a:t>
            </a:r>
            <a:r>
              <a:rPr lang="en-US" dirty="0">
                <a:sym typeface="Wingdings" panose="05000000000000000000" pitchFamily="2" charset="2"/>
              </a:rPr>
              <a:t>, </a:t>
            </a:r>
            <a:r>
              <a:rPr lang="en-US" b="1" dirty="0">
                <a:solidFill>
                  <a:schemeClr val="accent1"/>
                </a:solidFill>
                <a:sym typeface="Wingdings" panose="05000000000000000000" pitchFamily="2" charset="2"/>
              </a:rPr>
              <a:t>meta-analysis</a:t>
            </a:r>
            <a:r>
              <a:rPr lang="en-US" dirty="0">
                <a:sym typeface="Wingdings" panose="05000000000000000000" pitchFamily="2" charset="2"/>
              </a:rPr>
              <a:t>, </a:t>
            </a:r>
            <a:r>
              <a:rPr lang="en-US" b="1" dirty="0">
                <a:solidFill>
                  <a:schemeClr val="accent1"/>
                </a:solidFill>
                <a:sym typeface="Wingdings" panose="05000000000000000000" pitchFamily="2" charset="2"/>
              </a:rPr>
              <a:t>meta-analysis of a meta-analysis</a:t>
            </a:r>
          </a:p>
          <a:p>
            <a:pPr lvl="1"/>
            <a:endParaRPr lang="de-DE" dirty="0"/>
          </a:p>
        </p:txBody>
      </p:sp>
    </p:spTree>
    <p:extLst>
      <p:ext uri="{BB962C8B-B14F-4D97-AF65-F5344CB8AC3E}">
        <p14:creationId xmlns:p14="http://schemas.microsoft.com/office/powerpoint/2010/main" val="3380778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A2596-BB32-15A0-A6FA-0E7B4EFC2082}"/>
              </a:ext>
            </a:extLst>
          </p:cNvPr>
          <p:cNvSpPr>
            <a:spLocks noGrp="1"/>
          </p:cNvSpPr>
          <p:nvPr>
            <p:ph type="title"/>
          </p:nvPr>
        </p:nvSpPr>
        <p:spPr/>
        <p:txBody>
          <a:bodyPr/>
          <a:lstStyle/>
          <a:p>
            <a:r>
              <a:rPr lang="de-DE" dirty="0" err="1"/>
              <a:t>Bibliography</a:t>
            </a:r>
            <a:r>
              <a:rPr lang="de-DE" dirty="0"/>
              <a:t> Software: </a:t>
            </a:r>
            <a:r>
              <a:rPr lang="de-DE" dirty="0" err="1"/>
              <a:t>Zotero</a:t>
            </a:r>
            <a:endParaRPr lang="de-DE" dirty="0"/>
          </a:p>
        </p:txBody>
      </p:sp>
      <p:sp>
        <p:nvSpPr>
          <p:cNvPr id="3" name="Fußzeilenplatzhalter 2">
            <a:extLst>
              <a:ext uri="{FF2B5EF4-FFF2-40B4-BE49-F238E27FC236}">
                <a16:creationId xmlns:a16="http://schemas.microsoft.com/office/drawing/2014/main" id="{9F0812F7-1F24-FC50-40C5-11656C17664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DC0109F-1125-A8DD-C8FC-7D65A7CE40BF}"/>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158066BA-CDDE-9F0D-1860-0D8CE13FFEE1}"/>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9869CE5B-C852-4663-FA43-773D2EE9884B}"/>
              </a:ext>
            </a:extLst>
          </p:cNvPr>
          <p:cNvSpPr>
            <a:spLocks noGrp="1"/>
          </p:cNvSpPr>
          <p:nvPr>
            <p:ph type="body" sz="quarter" idx="29"/>
          </p:nvPr>
        </p:nvSpPr>
        <p:spPr/>
        <p:txBody>
          <a:bodyPr/>
          <a:lstStyle/>
          <a:p>
            <a:endParaRPr lang="de-DE" dirty="0"/>
          </a:p>
        </p:txBody>
      </p:sp>
      <p:pic>
        <p:nvPicPr>
          <p:cNvPr id="7" name="Picture 4" descr="Zotero | Your personal research assistant">
            <a:extLst>
              <a:ext uri="{FF2B5EF4-FFF2-40B4-BE49-F238E27FC236}">
                <a16:creationId xmlns:a16="http://schemas.microsoft.com/office/drawing/2014/main" id="{8136AF24-ABFC-2A2B-85C2-15B77E4A9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3" y="1592264"/>
            <a:ext cx="7439276" cy="418379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mit Pfeil 7">
            <a:extLst>
              <a:ext uri="{FF2B5EF4-FFF2-40B4-BE49-F238E27FC236}">
                <a16:creationId xmlns:a16="http://schemas.microsoft.com/office/drawing/2014/main" id="{1EFE2C2B-4E14-E0D7-EAD8-0044973D1D91}"/>
              </a:ext>
            </a:extLst>
          </p:cNvPr>
          <p:cNvCxnSpPr>
            <a:cxnSpLocks/>
            <a:stCxn id="9" idx="1"/>
          </p:cNvCxnSpPr>
          <p:nvPr/>
        </p:nvCxnSpPr>
        <p:spPr>
          <a:xfrm flipH="1">
            <a:off x="2118733" y="1486829"/>
            <a:ext cx="7439272" cy="7211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D94B6664-34EA-EA58-A56A-897D85D86C3F}"/>
              </a:ext>
            </a:extLst>
          </p:cNvPr>
          <p:cNvSpPr txBox="1"/>
          <p:nvPr/>
        </p:nvSpPr>
        <p:spPr>
          <a:xfrm>
            <a:off x="9558005" y="1302163"/>
            <a:ext cx="1830629" cy="369332"/>
          </a:xfrm>
          <a:prstGeom prst="rect">
            <a:avLst/>
          </a:prstGeom>
          <a:noFill/>
        </p:spPr>
        <p:txBody>
          <a:bodyPr wrap="none" rtlCol="0">
            <a:spAutoFit/>
          </a:bodyPr>
          <a:lstStyle/>
          <a:p>
            <a:r>
              <a:rPr lang="de-DE" dirty="0" err="1"/>
              <a:t>Your</a:t>
            </a:r>
            <a:r>
              <a:rPr lang="de-DE" dirty="0"/>
              <a:t> </a:t>
            </a:r>
            <a:r>
              <a:rPr lang="de-DE" dirty="0" err="1"/>
              <a:t>Categories</a:t>
            </a:r>
            <a:endParaRPr lang="de-DE" dirty="0"/>
          </a:p>
        </p:txBody>
      </p:sp>
      <p:cxnSp>
        <p:nvCxnSpPr>
          <p:cNvPr id="10" name="Gerade Verbindung mit Pfeil 9">
            <a:extLst>
              <a:ext uri="{FF2B5EF4-FFF2-40B4-BE49-F238E27FC236}">
                <a16:creationId xmlns:a16="http://schemas.microsoft.com/office/drawing/2014/main" id="{7B353A80-BF5E-F17C-FEB0-7CD3C8C43A49}"/>
              </a:ext>
            </a:extLst>
          </p:cNvPr>
          <p:cNvCxnSpPr>
            <a:cxnSpLocks/>
            <a:stCxn id="11" idx="1"/>
          </p:cNvCxnSpPr>
          <p:nvPr/>
        </p:nvCxnSpPr>
        <p:spPr>
          <a:xfrm flipH="1">
            <a:off x="4609171" y="2062162"/>
            <a:ext cx="4948834" cy="8148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6F662B91-1E06-CC9F-AA01-05EFB929F591}"/>
              </a:ext>
            </a:extLst>
          </p:cNvPr>
          <p:cNvSpPr txBox="1"/>
          <p:nvPr/>
        </p:nvSpPr>
        <p:spPr>
          <a:xfrm>
            <a:off x="9558005" y="1877496"/>
            <a:ext cx="1223412" cy="369332"/>
          </a:xfrm>
          <a:prstGeom prst="rect">
            <a:avLst/>
          </a:prstGeom>
          <a:noFill/>
        </p:spPr>
        <p:txBody>
          <a:bodyPr wrap="none" rtlCol="0">
            <a:spAutoFit/>
          </a:bodyPr>
          <a:lstStyle/>
          <a:p>
            <a:r>
              <a:rPr lang="de-DE" dirty="0"/>
              <a:t>Paper List</a:t>
            </a:r>
          </a:p>
        </p:txBody>
      </p:sp>
      <p:cxnSp>
        <p:nvCxnSpPr>
          <p:cNvPr id="12" name="Gerade Verbindung mit Pfeil 11">
            <a:extLst>
              <a:ext uri="{FF2B5EF4-FFF2-40B4-BE49-F238E27FC236}">
                <a16:creationId xmlns:a16="http://schemas.microsoft.com/office/drawing/2014/main" id="{F54EAFB8-F888-AAF3-6CF7-A04883D34BE4}"/>
              </a:ext>
            </a:extLst>
          </p:cNvPr>
          <p:cNvCxnSpPr>
            <a:cxnSpLocks/>
            <a:stCxn id="13" idx="1"/>
          </p:cNvCxnSpPr>
          <p:nvPr/>
        </p:nvCxnSpPr>
        <p:spPr>
          <a:xfrm flipH="1">
            <a:off x="7486185" y="2677839"/>
            <a:ext cx="2071820" cy="748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9D7AA937-F873-01D2-5441-9F660F6827AB}"/>
              </a:ext>
            </a:extLst>
          </p:cNvPr>
          <p:cNvSpPr txBox="1"/>
          <p:nvPr/>
        </p:nvSpPr>
        <p:spPr>
          <a:xfrm>
            <a:off x="9558005" y="2493173"/>
            <a:ext cx="2249334" cy="369332"/>
          </a:xfrm>
          <a:prstGeom prst="rect">
            <a:avLst/>
          </a:prstGeom>
          <a:noFill/>
        </p:spPr>
        <p:txBody>
          <a:bodyPr wrap="none" rtlCol="0">
            <a:spAutoFit/>
          </a:bodyPr>
          <a:lstStyle/>
          <a:p>
            <a:r>
              <a:rPr lang="de-DE" dirty="0" err="1"/>
              <a:t>Detailed</a:t>
            </a:r>
            <a:r>
              <a:rPr lang="de-DE" dirty="0"/>
              <a:t> Description</a:t>
            </a:r>
          </a:p>
        </p:txBody>
      </p:sp>
      <p:cxnSp>
        <p:nvCxnSpPr>
          <p:cNvPr id="14" name="Gerade Verbindung mit Pfeil 13">
            <a:extLst>
              <a:ext uri="{FF2B5EF4-FFF2-40B4-BE49-F238E27FC236}">
                <a16:creationId xmlns:a16="http://schemas.microsoft.com/office/drawing/2014/main" id="{4483B87B-22DB-FF97-79DF-66179461A2E9}"/>
              </a:ext>
            </a:extLst>
          </p:cNvPr>
          <p:cNvCxnSpPr>
            <a:cxnSpLocks/>
            <a:stCxn id="15" idx="1"/>
          </p:cNvCxnSpPr>
          <p:nvPr/>
        </p:nvCxnSpPr>
        <p:spPr>
          <a:xfrm flipH="1">
            <a:off x="1851102" y="3290867"/>
            <a:ext cx="7706903" cy="17197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4D314249-FFEF-1B65-FD57-FC131E104FBD}"/>
              </a:ext>
            </a:extLst>
          </p:cNvPr>
          <p:cNvSpPr txBox="1"/>
          <p:nvPr/>
        </p:nvSpPr>
        <p:spPr>
          <a:xfrm>
            <a:off x="9558005" y="3106201"/>
            <a:ext cx="2582823" cy="369332"/>
          </a:xfrm>
          <a:prstGeom prst="rect">
            <a:avLst/>
          </a:prstGeom>
          <a:noFill/>
        </p:spPr>
        <p:txBody>
          <a:bodyPr wrap="none" rtlCol="0">
            <a:spAutoFit/>
          </a:bodyPr>
          <a:lstStyle/>
          <a:p>
            <a:r>
              <a:rPr lang="de-DE" dirty="0"/>
              <a:t>Keywords, </a:t>
            </a:r>
            <a:r>
              <a:rPr lang="de-DE" dirty="0" err="1"/>
              <a:t>Annotations</a:t>
            </a:r>
            <a:endParaRPr lang="de-DE" dirty="0"/>
          </a:p>
        </p:txBody>
      </p:sp>
      <p:sp>
        <p:nvSpPr>
          <p:cNvPr id="16" name="Textfeld 15">
            <a:extLst>
              <a:ext uri="{FF2B5EF4-FFF2-40B4-BE49-F238E27FC236}">
                <a16:creationId xmlns:a16="http://schemas.microsoft.com/office/drawing/2014/main" id="{C142E3D1-21CC-E10B-23BB-A1FCABA6951F}"/>
              </a:ext>
            </a:extLst>
          </p:cNvPr>
          <p:cNvSpPr txBox="1"/>
          <p:nvPr/>
        </p:nvSpPr>
        <p:spPr>
          <a:xfrm>
            <a:off x="8466952" y="5496940"/>
            <a:ext cx="2697370" cy="369332"/>
          </a:xfrm>
          <a:prstGeom prst="rect">
            <a:avLst/>
          </a:prstGeom>
          <a:noFill/>
        </p:spPr>
        <p:txBody>
          <a:bodyPr wrap="square">
            <a:spAutoFit/>
          </a:bodyPr>
          <a:lstStyle/>
          <a:p>
            <a:r>
              <a:rPr lang="de-DE" dirty="0">
                <a:hlinkClick r:id="rId3"/>
              </a:rPr>
              <a:t>https://www.zotero.org/</a:t>
            </a:r>
            <a:r>
              <a:rPr lang="de-DE" dirty="0"/>
              <a:t> </a:t>
            </a:r>
          </a:p>
        </p:txBody>
      </p:sp>
    </p:spTree>
    <p:extLst>
      <p:ext uri="{BB962C8B-B14F-4D97-AF65-F5344CB8AC3E}">
        <p14:creationId xmlns:p14="http://schemas.microsoft.com/office/powerpoint/2010/main" val="1920305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F5631-DF75-DD69-71ED-4211FA61C403}"/>
              </a:ext>
            </a:extLst>
          </p:cNvPr>
          <p:cNvSpPr>
            <a:spLocks noGrp="1"/>
          </p:cNvSpPr>
          <p:nvPr>
            <p:ph type="title"/>
          </p:nvPr>
        </p:nvSpPr>
        <p:spPr/>
        <p:txBody>
          <a:bodyPr/>
          <a:lstStyle/>
          <a:p>
            <a:r>
              <a:rPr lang="de-DE" dirty="0" err="1"/>
              <a:t>Bibliography</a:t>
            </a:r>
            <a:r>
              <a:rPr lang="de-DE" dirty="0"/>
              <a:t> Software: Mendeley</a:t>
            </a:r>
          </a:p>
        </p:txBody>
      </p:sp>
      <p:sp>
        <p:nvSpPr>
          <p:cNvPr id="3" name="Fußzeilenplatzhalter 2">
            <a:extLst>
              <a:ext uri="{FF2B5EF4-FFF2-40B4-BE49-F238E27FC236}">
                <a16:creationId xmlns:a16="http://schemas.microsoft.com/office/drawing/2014/main" id="{799E87BF-DE5F-FA8E-0B97-96944AC8E55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8F0267F-D20D-D51A-7643-1A9706F4A052}"/>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9EFEE150-6B90-9D34-9E95-82885F32F7F3}"/>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1ED1C9E5-877C-648D-3DC8-44E7C8F98A27}"/>
              </a:ext>
            </a:extLst>
          </p:cNvPr>
          <p:cNvSpPr>
            <a:spLocks noGrp="1"/>
          </p:cNvSpPr>
          <p:nvPr>
            <p:ph type="body" sz="quarter" idx="29"/>
          </p:nvPr>
        </p:nvSpPr>
        <p:spPr/>
        <p:txBody>
          <a:bodyPr/>
          <a:lstStyle/>
          <a:p>
            <a:endParaRPr lang="de-DE"/>
          </a:p>
        </p:txBody>
      </p:sp>
      <p:pic>
        <p:nvPicPr>
          <p:cNvPr id="7" name="Picture 2" descr="Mendeley Desktop - Screenshots">
            <a:extLst>
              <a:ext uri="{FF2B5EF4-FFF2-40B4-BE49-F238E27FC236}">
                <a16:creationId xmlns:a16="http://schemas.microsoft.com/office/drawing/2014/main" id="{671AF643-0A80-04E5-3F13-9DA603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3" y="1366842"/>
            <a:ext cx="6082485" cy="44021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mit Pfeil 7">
            <a:extLst>
              <a:ext uri="{FF2B5EF4-FFF2-40B4-BE49-F238E27FC236}">
                <a16:creationId xmlns:a16="http://schemas.microsoft.com/office/drawing/2014/main" id="{B58F4915-28E1-8F01-E1A1-30DCA83D9802}"/>
              </a:ext>
            </a:extLst>
          </p:cNvPr>
          <p:cNvCxnSpPr>
            <a:cxnSpLocks/>
            <a:stCxn id="9" idx="1"/>
          </p:cNvCxnSpPr>
          <p:nvPr/>
        </p:nvCxnSpPr>
        <p:spPr>
          <a:xfrm flipH="1">
            <a:off x="1410583" y="1486829"/>
            <a:ext cx="8147422" cy="8326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4810BDCF-6A56-41F4-A018-1AE3F3CD3113}"/>
              </a:ext>
            </a:extLst>
          </p:cNvPr>
          <p:cNvSpPr txBox="1"/>
          <p:nvPr/>
        </p:nvSpPr>
        <p:spPr>
          <a:xfrm>
            <a:off x="9558005" y="1302163"/>
            <a:ext cx="1830629" cy="369332"/>
          </a:xfrm>
          <a:prstGeom prst="rect">
            <a:avLst/>
          </a:prstGeom>
          <a:noFill/>
        </p:spPr>
        <p:txBody>
          <a:bodyPr wrap="none" rtlCol="0">
            <a:spAutoFit/>
          </a:bodyPr>
          <a:lstStyle/>
          <a:p>
            <a:r>
              <a:rPr lang="de-DE" dirty="0" err="1"/>
              <a:t>Your</a:t>
            </a:r>
            <a:r>
              <a:rPr lang="de-DE" dirty="0"/>
              <a:t> </a:t>
            </a:r>
            <a:r>
              <a:rPr lang="de-DE" dirty="0" err="1"/>
              <a:t>Categories</a:t>
            </a:r>
            <a:endParaRPr lang="de-DE" dirty="0"/>
          </a:p>
        </p:txBody>
      </p:sp>
      <p:cxnSp>
        <p:nvCxnSpPr>
          <p:cNvPr id="10" name="Gerade Verbindung mit Pfeil 9">
            <a:extLst>
              <a:ext uri="{FF2B5EF4-FFF2-40B4-BE49-F238E27FC236}">
                <a16:creationId xmlns:a16="http://schemas.microsoft.com/office/drawing/2014/main" id="{BF665C7A-877D-D5EB-589B-32A47B843D9A}"/>
              </a:ext>
            </a:extLst>
          </p:cNvPr>
          <p:cNvCxnSpPr>
            <a:cxnSpLocks/>
            <a:stCxn id="11" idx="1"/>
          </p:cNvCxnSpPr>
          <p:nvPr/>
        </p:nvCxnSpPr>
        <p:spPr>
          <a:xfrm flipH="1">
            <a:off x="4609171" y="2062162"/>
            <a:ext cx="4948834" cy="8148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9988A392-F361-66A4-39AC-DA631F18DF8A}"/>
              </a:ext>
            </a:extLst>
          </p:cNvPr>
          <p:cNvSpPr txBox="1"/>
          <p:nvPr/>
        </p:nvSpPr>
        <p:spPr>
          <a:xfrm>
            <a:off x="9558005" y="1877496"/>
            <a:ext cx="1223412" cy="369332"/>
          </a:xfrm>
          <a:prstGeom prst="rect">
            <a:avLst/>
          </a:prstGeom>
          <a:noFill/>
        </p:spPr>
        <p:txBody>
          <a:bodyPr wrap="none" rtlCol="0">
            <a:spAutoFit/>
          </a:bodyPr>
          <a:lstStyle/>
          <a:p>
            <a:r>
              <a:rPr lang="de-DE" dirty="0"/>
              <a:t>Paper List</a:t>
            </a:r>
          </a:p>
        </p:txBody>
      </p:sp>
      <p:cxnSp>
        <p:nvCxnSpPr>
          <p:cNvPr id="12" name="Gerade Verbindung mit Pfeil 11">
            <a:extLst>
              <a:ext uri="{FF2B5EF4-FFF2-40B4-BE49-F238E27FC236}">
                <a16:creationId xmlns:a16="http://schemas.microsoft.com/office/drawing/2014/main" id="{B8183934-DB4C-2F24-980B-CB1DD703CFCB}"/>
              </a:ext>
            </a:extLst>
          </p:cNvPr>
          <p:cNvCxnSpPr>
            <a:cxnSpLocks/>
            <a:stCxn id="13" idx="1"/>
          </p:cNvCxnSpPr>
          <p:nvPr/>
        </p:nvCxnSpPr>
        <p:spPr>
          <a:xfrm flipH="1">
            <a:off x="6162907" y="2677839"/>
            <a:ext cx="3395098" cy="7976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8F0B2DDD-0615-3E89-7098-B262666D6C50}"/>
              </a:ext>
            </a:extLst>
          </p:cNvPr>
          <p:cNvSpPr txBox="1"/>
          <p:nvPr/>
        </p:nvSpPr>
        <p:spPr>
          <a:xfrm>
            <a:off x="9558005" y="2493173"/>
            <a:ext cx="2249334" cy="369332"/>
          </a:xfrm>
          <a:prstGeom prst="rect">
            <a:avLst/>
          </a:prstGeom>
          <a:noFill/>
        </p:spPr>
        <p:txBody>
          <a:bodyPr wrap="none" rtlCol="0">
            <a:spAutoFit/>
          </a:bodyPr>
          <a:lstStyle/>
          <a:p>
            <a:r>
              <a:rPr lang="de-DE" dirty="0" err="1"/>
              <a:t>Detailed</a:t>
            </a:r>
            <a:r>
              <a:rPr lang="de-DE" dirty="0"/>
              <a:t> Description</a:t>
            </a:r>
          </a:p>
        </p:txBody>
      </p:sp>
      <p:cxnSp>
        <p:nvCxnSpPr>
          <p:cNvPr id="14" name="Gerade Verbindung mit Pfeil 13">
            <a:extLst>
              <a:ext uri="{FF2B5EF4-FFF2-40B4-BE49-F238E27FC236}">
                <a16:creationId xmlns:a16="http://schemas.microsoft.com/office/drawing/2014/main" id="{ABDC538A-CA51-EC78-A714-61938076335F}"/>
              </a:ext>
            </a:extLst>
          </p:cNvPr>
          <p:cNvCxnSpPr>
            <a:cxnSpLocks/>
            <a:stCxn id="15" idx="1"/>
          </p:cNvCxnSpPr>
          <p:nvPr/>
        </p:nvCxnSpPr>
        <p:spPr>
          <a:xfrm flipH="1" flipV="1">
            <a:off x="6096000" y="2148468"/>
            <a:ext cx="3462005" cy="11423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352F7AF8-657D-DAD0-C469-0BDADD1C868C}"/>
              </a:ext>
            </a:extLst>
          </p:cNvPr>
          <p:cNvSpPr txBox="1"/>
          <p:nvPr/>
        </p:nvSpPr>
        <p:spPr>
          <a:xfrm>
            <a:off x="9558005" y="3106201"/>
            <a:ext cx="2582823" cy="369332"/>
          </a:xfrm>
          <a:prstGeom prst="rect">
            <a:avLst/>
          </a:prstGeom>
          <a:noFill/>
        </p:spPr>
        <p:txBody>
          <a:bodyPr wrap="none" rtlCol="0">
            <a:spAutoFit/>
          </a:bodyPr>
          <a:lstStyle/>
          <a:p>
            <a:r>
              <a:rPr lang="de-DE" dirty="0"/>
              <a:t>Keywords, </a:t>
            </a:r>
            <a:r>
              <a:rPr lang="de-DE" dirty="0" err="1"/>
              <a:t>Annotations</a:t>
            </a:r>
            <a:endParaRPr lang="de-DE" dirty="0"/>
          </a:p>
        </p:txBody>
      </p:sp>
      <p:sp>
        <p:nvSpPr>
          <p:cNvPr id="16" name="Textfeld 15">
            <a:extLst>
              <a:ext uri="{FF2B5EF4-FFF2-40B4-BE49-F238E27FC236}">
                <a16:creationId xmlns:a16="http://schemas.microsoft.com/office/drawing/2014/main" id="{D05B329B-56B6-B58F-36F2-AD2508589078}"/>
              </a:ext>
            </a:extLst>
          </p:cNvPr>
          <p:cNvSpPr txBox="1"/>
          <p:nvPr/>
        </p:nvSpPr>
        <p:spPr>
          <a:xfrm>
            <a:off x="7604066" y="5496940"/>
            <a:ext cx="3245350" cy="369332"/>
          </a:xfrm>
          <a:prstGeom prst="rect">
            <a:avLst/>
          </a:prstGeom>
          <a:noFill/>
        </p:spPr>
        <p:txBody>
          <a:bodyPr wrap="square">
            <a:spAutoFit/>
          </a:bodyPr>
          <a:lstStyle/>
          <a:p>
            <a:r>
              <a:rPr lang="de-DE" dirty="0">
                <a:hlinkClick r:id="rId3"/>
              </a:rPr>
              <a:t>https://www.mendeley.com/</a:t>
            </a:r>
            <a:r>
              <a:rPr lang="de-DE" dirty="0"/>
              <a:t> </a:t>
            </a:r>
          </a:p>
        </p:txBody>
      </p:sp>
    </p:spTree>
    <p:extLst>
      <p:ext uri="{BB962C8B-B14F-4D97-AF65-F5344CB8AC3E}">
        <p14:creationId xmlns:p14="http://schemas.microsoft.com/office/powerpoint/2010/main" val="2773356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422BD-6DB5-1753-A3AD-B37584121703}"/>
              </a:ext>
            </a:extLst>
          </p:cNvPr>
          <p:cNvSpPr>
            <a:spLocks noGrp="1"/>
          </p:cNvSpPr>
          <p:nvPr>
            <p:ph type="title"/>
          </p:nvPr>
        </p:nvSpPr>
        <p:spPr/>
        <p:txBody>
          <a:bodyPr/>
          <a:lstStyle/>
          <a:p>
            <a:r>
              <a:rPr lang="de-DE" dirty="0" err="1"/>
              <a:t>Bibliography</a:t>
            </a:r>
            <a:r>
              <a:rPr lang="de-DE" dirty="0"/>
              <a:t> Software: Citavi (</a:t>
            </a:r>
            <a:r>
              <a:rPr lang="de-DE" dirty="0" err="1"/>
              <a:t>we</a:t>
            </a:r>
            <a:r>
              <a:rPr lang="de-DE" dirty="0"/>
              <a:t> </a:t>
            </a:r>
            <a:r>
              <a:rPr lang="de-DE" dirty="0" err="1"/>
              <a:t>are</a:t>
            </a:r>
            <a:r>
              <a:rPr lang="de-DE" dirty="0"/>
              <a:t> </a:t>
            </a:r>
            <a:r>
              <a:rPr lang="de-DE" dirty="0" err="1"/>
              <a:t>paying</a:t>
            </a:r>
            <a:r>
              <a:rPr lang="de-DE" dirty="0"/>
              <a:t> </a:t>
            </a:r>
            <a:r>
              <a:rPr lang="de-DE" dirty="0" err="1"/>
              <a:t>for</a:t>
            </a:r>
            <a:r>
              <a:rPr lang="de-DE" dirty="0"/>
              <a:t> </a:t>
            </a:r>
            <a:r>
              <a:rPr lang="de-DE" dirty="0" err="1"/>
              <a:t>this</a:t>
            </a:r>
            <a:r>
              <a:rPr lang="de-DE" dirty="0"/>
              <a:t>!)</a:t>
            </a:r>
          </a:p>
        </p:txBody>
      </p:sp>
      <p:sp>
        <p:nvSpPr>
          <p:cNvPr id="3" name="Fußzeilenplatzhalter 2">
            <a:extLst>
              <a:ext uri="{FF2B5EF4-FFF2-40B4-BE49-F238E27FC236}">
                <a16:creationId xmlns:a16="http://schemas.microsoft.com/office/drawing/2014/main" id="{8731066D-EFF6-1C80-9A2C-5F1A83A397D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3D02ECC-B0AE-7564-0943-0E96DB3DFB28}"/>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A2A38F83-A520-2E2E-7AA1-718321E9D7B3}"/>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53FA1770-AB41-6F5F-B203-63705FFD58D8}"/>
              </a:ext>
            </a:extLst>
          </p:cNvPr>
          <p:cNvSpPr>
            <a:spLocks noGrp="1"/>
          </p:cNvSpPr>
          <p:nvPr>
            <p:ph type="body" sz="quarter" idx="29"/>
          </p:nvPr>
        </p:nvSpPr>
        <p:spPr/>
        <p:txBody>
          <a:bodyPr/>
          <a:lstStyle/>
          <a:p>
            <a:endParaRPr lang="de-DE"/>
          </a:p>
        </p:txBody>
      </p:sp>
      <p:pic>
        <p:nvPicPr>
          <p:cNvPr id="1026" name="Picture 2" descr="Citavi 6 Manual">
            <a:extLst>
              <a:ext uri="{FF2B5EF4-FFF2-40B4-BE49-F238E27FC236}">
                <a16:creationId xmlns:a16="http://schemas.microsoft.com/office/drawing/2014/main" id="{38AC8727-2838-7C73-CB76-82DFB810B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4" y="1449388"/>
            <a:ext cx="8360079" cy="4324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F9E1757-7231-56BD-16DD-960CC509F3F9}"/>
              </a:ext>
            </a:extLst>
          </p:cNvPr>
          <p:cNvSpPr txBox="1"/>
          <p:nvPr/>
        </p:nvSpPr>
        <p:spPr>
          <a:xfrm>
            <a:off x="9558005" y="1302163"/>
            <a:ext cx="1830629" cy="369332"/>
          </a:xfrm>
          <a:prstGeom prst="rect">
            <a:avLst/>
          </a:prstGeom>
          <a:noFill/>
        </p:spPr>
        <p:txBody>
          <a:bodyPr wrap="none" rtlCol="0">
            <a:spAutoFit/>
          </a:bodyPr>
          <a:lstStyle/>
          <a:p>
            <a:r>
              <a:rPr lang="de-DE" dirty="0" err="1"/>
              <a:t>Your</a:t>
            </a:r>
            <a:r>
              <a:rPr lang="de-DE" dirty="0"/>
              <a:t> </a:t>
            </a:r>
            <a:r>
              <a:rPr lang="de-DE" dirty="0" err="1"/>
              <a:t>Categories</a:t>
            </a:r>
            <a:endParaRPr lang="de-DE" dirty="0"/>
          </a:p>
        </p:txBody>
      </p:sp>
      <p:sp>
        <p:nvSpPr>
          <p:cNvPr id="8" name="Textfeld 7">
            <a:extLst>
              <a:ext uri="{FF2B5EF4-FFF2-40B4-BE49-F238E27FC236}">
                <a16:creationId xmlns:a16="http://schemas.microsoft.com/office/drawing/2014/main" id="{6ECE0A81-736A-0F2D-009E-8EF1393595F6}"/>
              </a:ext>
            </a:extLst>
          </p:cNvPr>
          <p:cNvSpPr txBox="1"/>
          <p:nvPr/>
        </p:nvSpPr>
        <p:spPr>
          <a:xfrm>
            <a:off x="9558005" y="1877496"/>
            <a:ext cx="1223412" cy="369332"/>
          </a:xfrm>
          <a:prstGeom prst="rect">
            <a:avLst/>
          </a:prstGeom>
          <a:noFill/>
        </p:spPr>
        <p:txBody>
          <a:bodyPr wrap="none" rtlCol="0">
            <a:spAutoFit/>
          </a:bodyPr>
          <a:lstStyle/>
          <a:p>
            <a:r>
              <a:rPr lang="de-DE" dirty="0"/>
              <a:t>Paper List</a:t>
            </a:r>
          </a:p>
        </p:txBody>
      </p:sp>
      <p:sp>
        <p:nvSpPr>
          <p:cNvPr id="9" name="Textfeld 8">
            <a:extLst>
              <a:ext uri="{FF2B5EF4-FFF2-40B4-BE49-F238E27FC236}">
                <a16:creationId xmlns:a16="http://schemas.microsoft.com/office/drawing/2014/main" id="{937A8E32-ED3E-0EEE-D641-5D8D8E2B8AD9}"/>
              </a:ext>
            </a:extLst>
          </p:cNvPr>
          <p:cNvSpPr txBox="1"/>
          <p:nvPr/>
        </p:nvSpPr>
        <p:spPr>
          <a:xfrm>
            <a:off x="9558005" y="2493173"/>
            <a:ext cx="2249334" cy="369332"/>
          </a:xfrm>
          <a:prstGeom prst="rect">
            <a:avLst/>
          </a:prstGeom>
          <a:noFill/>
        </p:spPr>
        <p:txBody>
          <a:bodyPr wrap="none" rtlCol="0">
            <a:spAutoFit/>
          </a:bodyPr>
          <a:lstStyle/>
          <a:p>
            <a:r>
              <a:rPr lang="de-DE" dirty="0" err="1"/>
              <a:t>Detailed</a:t>
            </a:r>
            <a:r>
              <a:rPr lang="de-DE" dirty="0"/>
              <a:t> Description</a:t>
            </a:r>
          </a:p>
        </p:txBody>
      </p:sp>
      <p:sp>
        <p:nvSpPr>
          <p:cNvPr id="10" name="Textfeld 9">
            <a:extLst>
              <a:ext uri="{FF2B5EF4-FFF2-40B4-BE49-F238E27FC236}">
                <a16:creationId xmlns:a16="http://schemas.microsoft.com/office/drawing/2014/main" id="{C35487A0-561E-0EF5-9EAC-A112AB322667}"/>
              </a:ext>
            </a:extLst>
          </p:cNvPr>
          <p:cNvSpPr txBox="1"/>
          <p:nvPr/>
        </p:nvSpPr>
        <p:spPr>
          <a:xfrm>
            <a:off x="9558005" y="3106201"/>
            <a:ext cx="2582823" cy="369332"/>
          </a:xfrm>
          <a:prstGeom prst="rect">
            <a:avLst/>
          </a:prstGeom>
          <a:noFill/>
        </p:spPr>
        <p:txBody>
          <a:bodyPr wrap="none" rtlCol="0">
            <a:spAutoFit/>
          </a:bodyPr>
          <a:lstStyle/>
          <a:p>
            <a:r>
              <a:rPr lang="de-DE" dirty="0"/>
              <a:t>Keywords, </a:t>
            </a:r>
            <a:r>
              <a:rPr lang="de-DE" dirty="0" err="1"/>
              <a:t>Annotations</a:t>
            </a:r>
            <a:endParaRPr lang="de-DE" dirty="0"/>
          </a:p>
        </p:txBody>
      </p:sp>
      <p:cxnSp>
        <p:nvCxnSpPr>
          <p:cNvPr id="11" name="Gerade Verbindung mit Pfeil 10">
            <a:extLst>
              <a:ext uri="{FF2B5EF4-FFF2-40B4-BE49-F238E27FC236}">
                <a16:creationId xmlns:a16="http://schemas.microsoft.com/office/drawing/2014/main" id="{DFD4B10C-F8A6-7D31-F0C4-245CCB7391A4}"/>
              </a:ext>
            </a:extLst>
          </p:cNvPr>
          <p:cNvCxnSpPr>
            <a:cxnSpLocks/>
          </p:cNvCxnSpPr>
          <p:nvPr/>
        </p:nvCxnSpPr>
        <p:spPr>
          <a:xfrm flipH="1">
            <a:off x="1410583" y="1486829"/>
            <a:ext cx="8147422" cy="8779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0D7EFD4A-89C3-5DEB-C413-3EEF66679083}"/>
              </a:ext>
            </a:extLst>
          </p:cNvPr>
          <p:cNvCxnSpPr>
            <a:cxnSpLocks/>
          </p:cNvCxnSpPr>
          <p:nvPr/>
        </p:nvCxnSpPr>
        <p:spPr>
          <a:xfrm flipH="1">
            <a:off x="1889256" y="2062162"/>
            <a:ext cx="7668749" cy="11002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15DA4340-4E4D-F8DE-42E2-24FB9CDAF51B}"/>
              </a:ext>
            </a:extLst>
          </p:cNvPr>
          <p:cNvCxnSpPr>
            <a:cxnSpLocks/>
          </p:cNvCxnSpPr>
          <p:nvPr/>
        </p:nvCxnSpPr>
        <p:spPr>
          <a:xfrm flipH="1">
            <a:off x="7510454" y="2677839"/>
            <a:ext cx="2047551" cy="2206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00234A80-1B49-954A-35F0-2B6C37A24B07}"/>
              </a:ext>
            </a:extLst>
          </p:cNvPr>
          <p:cNvCxnSpPr>
            <a:cxnSpLocks/>
          </p:cNvCxnSpPr>
          <p:nvPr/>
        </p:nvCxnSpPr>
        <p:spPr>
          <a:xfrm flipH="1" flipV="1">
            <a:off x="5834023" y="2394053"/>
            <a:ext cx="3723982" cy="8968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027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59069-1B13-7930-A1DD-266B68AFE1F9}"/>
              </a:ext>
            </a:extLst>
          </p:cNvPr>
          <p:cNvSpPr>
            <a:spLocks noGrp="1"/>
          </p:cNvSpPr>
          <p:nvPr>
            <p:ph type="title"/>
          </p:nvPr>
        </p:nvSpPr>
        <p:spPr/>
        <p:txBody>
          <a:bodyPr/>
          <a:lstStyle/>
          <a:p>
            <a:r>
              <a:rPr lang="de-DE" dirty="0"/>
              <a:t>Understanding References</a:t>
            </a:r>
          </a:p>
        </p:txBody>
      </p:sp>
      <p:sp>
        <p:nvSpPr>
          <p:cNvPr id="3" name="Fußzeilenplatzhalter 2">
            <a:extLst>
              <a:ext uri="{FF2B5EF4-FFF2-40B4-BE49-F238E27FC236}">
                <a16:creationId xmlns:a16="http://schemas.microsoft.com/office/drawing/2014/main" id="{BD8FA92D-2692-7F26-96F3-54B000A1DFF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1414682-9AD1-20B0-D3B2-890DFC0253CA}"/>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5" name="Textplatzhalter 4">
            <a:extLst>
              <a:ext uri="{FF2B5EF4-FFF2-40B4-BE49-F238E27FC236}">
                <a16:creationId xmlns:a16="http://schemas.microsoft.com/office/drawing/2014/main" id="{E1912DFE-5649-E8C9-E5A3-AFA4E3767AE3}"/>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D87611F8-E615-1124-C69E-80C339EB4A3E}"/>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812ED3C0-A656-CBD2-E019-51B1040D5842}"/>
              </a:ext>
            </a:extLst>
          </p:cNvPr>
          <p:cNvPicPr>
            <a:picLocks noChangeAspect="1"/>
          </p:cNvPicPr>
          <p:nvPr/>
        </p:nvPicPr>
        <p:blipFill>
          <a:blip r:embed="rId2"/>
          <a:stretch>
            <a:fillRect/>
          </a:stretch>
        </p:blipFill>
        <p:spPr>
          <a:xfrm>
            <a:off x="589524" y="3613301"/>
            <a:ext cx="6275723" cy="1256979"/>
          </a:xfrm>
          <a:prstGeom prst="rect">
            <a:avLst/>
          </a:prstGeom>
        </p:spPr>
      </p:pic>
      <p:sp>
        <p:nvSpPr>
          <p:cNvPr id="8" name="Rechteck 7">
            <a:extLst>
              <a:ext uri="{FF2B5EF4-FFF2-40B4-BE49-F238E27FC236}">
                <a16:creationId xmlns:a16="http://schemas.microsoft.com/office/drawing/2014/main" id="{05186065-443F-5E62-3AFD-BCD30B0BD378}"/>
              </a:ext>
            </a:extLst>
          </p:cNvPr>
          <p:cNvSpPr/>
          <p:nvPr/>
        </p:nvSpPr>
        <p:spPr>
          <a:xfrm>
            <a:off x="988741" y="3548360"/>
            <a:ext cx="1984918" cy="604249"/>
          </a:xfrm>
          <a:prstGeom prst="rect">
            <a:avLst/>
          </a:prstGeom>
          <a:solidFill>
            <a:srgbClr val="21ADD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9EFB38E-E2EF-3184-FBEB-EE4A52112F09}"/>
              </a:ext>
            </a:extLst>
          </p:cNvPr>
          <p:cNvSpPr/>
          <p:nvPr/>
        </p:nvSpPr>
        <p:spPr>
          <a:xfrm>
            <a:off x="2973659" y="3548360"/>
            <a:ext cx="3836019" cy="318312"/>
          </a:xfrm>
          <a:prstGeom prst="rect">
            <a:avLst/>
          </a:prstGeom>
          <a:solidFill>
            <a:srgbClr val="21ADD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459658FD-5D25-F076-2492-C514A64E01F0}"/>
              </a:ext>
            </a:extLst>
          </p:cNvPr>
          <p:cNvCxnSpPr>
            <a:cxnSpLocks/>
            <a:stCxn id="11" idx="1"/>
          </p:cNvCxnSpPr>
          <p:nvPr/>
        </p:nvCxnSpPr>
        <p:spPr>
          <a:xfrm flipH="1">
            <a:off x="2408663" y="3211984"/>
            <a:ext cx="430044" cy="3865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996A237C-3614-3A1D-9AF0-F83DF387CE7B}"/>
              </a:ext>
            </a:extLst>
          </p:cNvPr>
          <p:cNvSpPr txBox="1"/>
          <p:nvPr/>
        </p:nvSpPr>
        <p:spPr>
          <a:xfrm>
            <a:off x="2838707" y="3027318"/>
            <a:ext cx="992579" cy="369332"/>
          </a:xfrm>
          <a:prstGeom prst="rect">
            <a:avLst/>
          </a:prstGeom>
          <a:solidFill>
            <a:schemeClr val="accent1"/>
          </a:solidFill>
        </p:spPr>
        <p:txBody>
          <a:bodyPr wrap="none" rtlCol="0">
            <a:spAutoFit/>
          </a:bodyPr>
          <a:lstStyle/>
          <a:p>
            <a:r>
              <a:rPr lang="de-DE" dirty="0" err="1">
                <a:solidFill>
                  <a:schemeClr val="bg1"/>
                </a:solidFill>
              </a:rPr>
              <a:t>Authors</a:t>
            </a:r>
            <a:endParaRPr lang="de-DE" dirty="0">
              <a:solidFill>
                <a:schemeClr val="bg1"/>
              </a:solidFill>
            </a:endParaRPr>
          </a:p>
        </p:txBody>
      </p:sp>
      <p:sp>
        <p:nvSpPr>
          <p:cNvPr id="12" name="Rechteck 11">
            <a:extLst>
              <a:ext uri="{FF2B5EF4-FFF2-40B4-BE49-F238E27FC236}">
                <a16:creationId xmlns:a16="http://schemas.microsoft.com/office/drawing/2014/main" id="{C166C1FF-077E-DDC4-108B-0B6101D1BA3E}"/>
              </a:ext>
            </a:extLst>
          </p:cNvPr>
          <p:cNvSpPr/>
          <p:nvPr/>
        </p:nvSpPr>
        <p:spPr>
          <a:xfrm>
            <a:off x="2973285" y="3840202"/>
            <a:ext cx="557935" cy="318312"/>
          </a:xfrm>
          <a:prstGeom prst="rect">
            <a:avLst/>
          </a:prstGeom>
          <a:solidFill>
            <a:srgbClr val="DD2323">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a:extLst>
              <a:ext uri="{FF2B5EF4-FFF2-40B4-BE49-F238E27FC236}">
                <a16:creationId xmlns:a16="http://schemas.microsoft.com/office/drawing/2014/main" id="{F473CFEB-CA13-5FB6-839C-F0A2E03D39C4}"/>
              </a:ext>
            </a:extLst>
          </p:cNvPr>
          <p:cNvCxnSpPr>
            <a:cxnSpLocks/>
            <a:endCxn id="12" idx="3"/>
          </p:cNvCxnSpPr>
          <p:nvPr/>
        </p:nvCxnSpPr>
        <p:spPr>
          <a:xfrm flipH="1">
            <a:off x="3531220" y="3408396"/>
            <a:ext cx="2165202" cy="5909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CC31407D-8638-48C6-4CFD-1101101FE96C}"/>
              </a:ext>
            </a:extLst>
          </p:cNvPr>
          <p:cNvSpPr txBox="1"/>
          <p:nvPr/>
        </p:nvSpPr>
        <p:spPr>
          <a:xfrm>
            <a:off x="4304517" y="3059668"/>
            <a:ext cx="2031325" cy="369332"/>
          </a:xfrm>
          <a:prstGeom prst="rect">
            <a:avLst/>
          </a:prstGeom>
          <a:solidFill>
            <a:schemeClr val="accent1"/>
          </a:solidFill>
        </p:spPr>
        <p:txBody>
          <a:bodyPr wrap="none" rtlCol="0">
            <a:spAutoFit/>
          </a:bodyPr>
          <a:lstStyle/>
          <a:p>
            <a:r>
              <a:rPr lang="de-DE" dirty="0">
                <a:solidFill>
                  <a:schemeClr val="bg1"/>
                </a:solidFill>
              </a:rPr>
              <a:t>Year </a:t>
            </a:r>
            <a:r>
              <a:rPr lang="de-DE" dirty="0" err="1">
                <a:solidFill>
                  <a:schemeClr val="bg1"/>
                </a:solidFill>
              </a:rPr>
              <a:t>of</a:t>
            </a:r>
            <a:r>
              <a:rPr lang="de-DE" dirty="0">
                <a:solidFill>
                  <a:schemeClr val="bg1"/>
                </a:solidFill>
              </a:rPr>
              <a:t> </a:t>
            </a:r>
            <a:r>
              <a:rPr lang="de-DE" dirty="0" err="1">
                <a:solidFill>
                  <a:schemeClr val="bg1"/>
                </a:solidFill>
              </a:rPr>
              <a:t>publishing</a:t>
            </a:r>
            <a:endParaRPr lang="de-DE" dirty="0">
              <a:solidFill>
                <a:schemeClr val="bg1"/>
              </a:solidFill>
            </a:endParaRPr>
          </a:p>
        </p:txBody>
      </p:sp>
      <p:cxnSp>
        <p:nvCxnSpPr>
          <p:cNvPr id="15" name="Gerade Verbindung mit Pfeil 14">
            <a:extLst>
              <a:ext uri="{FF2B5EF4-FFF2-40B4-BE49-F238E27FC236}">
                <a16:creationId xmlns:a16="http://schemas.microsoft.com/office/drawing/2014/main" id="{D39EB7D1-47CD-B03D-27B6-B956F068F73B}"/>
              </a:ext>
            </a:extLst>
          </p:cNvPr>
          <p:cNvCxnSpPr>
            <a:cxnSpLocks/>
            <a:stCxn id="16" idx="2"/>
          </p:cNvCxnSpPr>
          <p:nvPr/>
        </p:nvCxnSpPr>
        <p:spPr>
          <a:xfrm flipH="1">
            <a:off x="6216434" y="3434382"/>
            <a:ext cx="763538" cy="6728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1FF22C2B-B790-5BD2-C89E-57CCFF923840}"/>
              </a:ext>
            </a:extLst>
          </p:cNvPr>
          <p:cNvSpPr txBox="1"/>
          <p:nvPr/>
        </p:nvSpPr>
        <p:spPr>
          <a:xfrm>
            <a:off x="6664020" y="3065050"/>
            <a:ext cx="631904" cy="369332"/>
          </a:xfrm>
          <a:prstGeom prst="rect">
            <a:avLst/>
          </a:prstGeom>
          <a:solidFill>
            <a:schemeClr val="accent1"/>
          </a:solidFill>
        </p:spPr>
        <p:txBody>
          <a:bodyPr wrap="none" rtlCol="0">
            <a:spAutoFit/>
          </a:bodyPr>
          <a:lstStyle/>
          <a:p>
            <a:r>
              <a:rPr lang="de-DE" dirty="0">
                <a:solidFill>
                  <a:schemeClr val="bg1"/>
                </a:solidFill>
              </a:rPr>
              <a:t>Title</a:t>
            </a:r>
          </a:p>
        </p:txBody>
      </p:sp>
      <p:sp>
        <p:nvSpPr>
          <p:cNvPr id="17" name="Rechteck 16">
            <a:extLst>
              <a:ext uri="{FF2B5EF4-FFF2-40B4-BE49-F238E27FC236}">
                <a16:creationId xmlns:a16="http://schemas.microsoft.com/office/drawing/2014/main" id="{2D518D99-3C6F-AC43-F056-FEB664A96FE0}"/>
              </a:ext>
            </a:extLst>
          </p:cNvPr>
          <p:cNvSpPr/>
          <p:nvPr/>
        </p:nvSpPr>
        <p:spPr>
          <a:xfrm>
            <a:off x="3531220" y="3828456"/>
            <a:ext cx="3278458" cy="318312"/>
          </a:xfrm>
          <a:prstGeom prst="rect">
            <a:avLst/>
          </a:prstGeom>
          <a:solidFill>
            <a:srgbClr val="20E06E">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291E95A9-2478-8709-B1B2-EF79A1CE16F2}"/>
              </a:ext>
            </a:extLst>
          </p:cNvPr>
          <p:cNvSpPr/>
          <p:nvPr/>
        </p:nvSpPr>
        <p:spPr>
          <a:xfrm>
            <a:off x="988740" y="4133501"/>
            <a:ext cx="2929055" cy="234263"/>
          </a:xfrm>
          <a:prstGeom prst="rect">
            <a:avLst/>
          </a:prstGeom>
          <a:solidFill>
            <a:srgbClr val="20E06E">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51364D5C-4C6C-9FCB-E64B-F2B1DC05DA53}"/>
              </a:ext>
            </a:extLst>
          </p:cNvPr>
          <p:cNvSpPr/>
          <p:nvPr/>
        </p:nvSpPr>
        <p:spPr>
          <a:xfrm>
            <a:off x="3924365" y="4144682"/>
            <a:ext cx="2885313" cy="234263"/>
          </a:xfrm>
          <a:prstGeom prst="rect">
            <a:avLst/>
          </a:prstGeom>
          <a:solidFill>
            <a:srgbClr val="EEC412">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75E4379-0CA2-BF0B-9674-577717003AED}"/>
              </a:ext>
            </a:extLst>
          </p:cNvPr>
          <p:cNvSpPr/>
          <p:nvPr/>
        </p:nvSpPr>
        <p:spPr>
          <a:xfrm>
            <a:off x="983483" y="4380717"/>
            <a:ext cx="2885313" cy="234263"/>
          </a:xfrm>
          <a:prstGeom prst="rect">
            <a:avLst/>
          </a:prstGeom>
          <a:solidFill>
            <a:srgbClr val="EEC412">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 Verbindung mit Pfeil 20">
            <a:extLst>
              <a:ext uri="{FF2B5EF4-FFF2-40B4-BE49-F238E27FC236}">
                <a16:creationId xmlns:a16="http://schemas.microsoft.com/office/drawing/2014/main" id="{56709224-BC55-0020-AD3D-E1341816B730}"/>
              </a:ext>
            </a:extLst>
          </p:cNvPr>
          <p:cNvCxnSpPr>
            <a:cxnSpLocks/>
            <a:stCxn id="22" idx="0"/>
          </p:cNvCxnSpPr>
          <p:nvPr/>
        </p:nvCxnSpPr>
        <p:spPr>
          <a:xfrm flipV="1">
            <a:off x="3188046" y="4588839"/>
            <a:ext cx="213521" cy="4570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0EAE05E6-A4CF-F432-AD0E-79F80340982C}"/>
              </a:ext>
            </a:extLst>
          </p:cNvPr>
          <p:cNvSpPr txBox="1"/>
          <p:nvPr/>
        </p:nvSpPr>
        <p:spPr>
          <a:xfrm>
            <a:off x="2454512" y="5045905"/>
            <a:ext cx="1467068" cy="369332"/>
          </a:xfrm>
          <a:prstGeom prst="rect">
            <a:avLst/>
          </a:prstGeom>
          <a:solidFill>
            <a:schemeClr val="accent1"/>
          </a:solidFill>
        </p:spPr>
        <p:txBody>
          <a:bodyPr wrap="none" rtlCol="0">
            <a:spAutoFit/>
          </a:bodyPr>
          <a:lstStyle/>
          <a:p>
            <a:r>
              <a:rPr lang="de-DE" dirty="0">
                <a:solidFill>
                  <a:schemeClr val="bg1"/>
                </a:solidFill>
              </a:rPr>
              <a:t>Proceedings</a:t>
            </a:r>
          </a:p>
        </p:txBody>
      </p:sp>
      <p:cxnSp>
        <p:nvCxnSpPr>
          <p:cNvPr id="23" name="Gerade Verbindung mit Pfeil 22">
            <a:extLst>
              <a:ext uri="{FF2B5EF4-FFF2-40B4-BE49-F238E27FC236}">
                <a16:creationId xmlns:a16="http://schemas.microsoft.com/office/drawing/2014/main" id="{4A244F18-F8D7-9D82-5A32-AF1D7ADC6938}"/>
              </a:ext>
            </a:extLst>
          </p:cNvPr>
          <p:cNvCxnSpPr>
            <a:cxnSpLocks/>
          </p:cNvCxnSpPr>
          <p:nvPr/>
        </p:nvCxnSpPr>
        <p:spPr>
          <a:xfrm flipH="1" flipV="1">
            <a:off x="4082317" y="4604200"/>
            <a:ext cx="248911" cy="4755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2B5DA8C7-8FE9-5E61-FDC6-F48327BE533B}"/>
              </a:ext>
            </a:extLst>
          </p:cNvPr>
          <p:cNvSpPr txBox="1"/>
          <p:nvPr/>
        </p:nvSpPr>
        <p:spPr>
          <a:xfrm>
            <a:off x="3885172" y="5038165"/>
            <a:ext cx="838691" cy="369332"/>
          </a:xfrm>
          <a:prstGeom prst="rect">
            <a:avLst/>
          </a:prstGeom>
          <a:solidFill>
            <a:schemeClr val="accent1"/>
          </a:solidFill>
        </p:spPr>
        <p:txBody>
          <a:bodyPr wrap="none" rtlCol="0">
            <a:spAutoFit/>
          </a:bodyPr>
          <a:lstStyle/>
          <a:p>
            <a:r>
              <a:rPr lang="de-DE" dirty="0">
                <a:solidFill>
                  <a:schemeClr val="bg1"/>
                </a:solidFill>
              </a:rPr>
              <a:t>Pages</a:t>
            </a:r>
          </a:p>
        </p:txBody>
      </p:sp>
      <p:cxnSp>
        <p:nvCxnSpPr>
          <p:cNvPr id="25" name="Gerade Verbindung mit Pfeil 24">
            <a:extLst>
              <a:ext uri="{FF2B5EF4-FFF2-40B4-BE49-F238E27FC236}">
                <a16:creationId xmlns:a16="http://schemas.microsoft.com/office/drawing/2014/main" id="{1C8CA0A1-A54C-0D89-4315-EC911D5A338E}"/>
              </a:ext>
            </a:extLst>
          </p:cNvPr>
          <p:cNvCxnSpPr>
            <a:cxnSpLocks/>
            <a:stCxn id="26" idx="0"/>
          </p:cNvCxnSpPr>
          <p:nvPr/>
        </p:nvCxnSpPr>
        <p:spPr>
          <a:xfrm flipV="1">
            <a:off x="5540349" y="4718302"/>
            <a:ext cx="131366" cy="3541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E7E56F3-D916-F80D-F4D8-0E62B20D852E}"/>
              </a:ext>
            </a:extLst>
          </p:cNvPr>
          <p:cNvSpPr txBox="1"/>
          <p:nvPr/>
        </p:nvSpPr>
        <p:spPr>
          <a:xfrm>
            <a:off x="5262067" y="5072482"/>
            <a:ext cx="556563" cy="369332"/>
          </a:xfrm>
          <a:prstGeom prst="rect">
            <a:avLst/>
          </a:prstGeom>
          <a:solidFill>
            <a:schemeClr val="accent1"/>
          </a:solidFill>
        </p:spPr>
        <p:txBody>
          <a:bodyPr wrap="none" rtlCol="0">
            <a:spAutoFit/>
          </a:bodyPr>
          <a:lstStyle/>
          <a:p>
            <a:r>
              <a:rPr lang="de-DE" dirty="0">
                <a:solidFill>
                  <a:schemeClr val="bg1"/>
                </a:solidFill>
              </a:rPr>
              <a:t>DOI</a:t>
            </a:r>
          </a:p>
        </p:txBody>
      </p:sp>
      <p:pic>
        <p:nvPicPr>
          <p:cNvPr id="27" name="Grafik 26">
            <a:extLst>
              <a:ext uri="{FF2B5EF4-FFF2-40B4-BE49-F238E27FC236}">
                <a16:creationId xmlns:a16="http://schemas.microsoft.com/office/drawing/2014/main" id="{060BFAF4-9243-6C61-EF55-9814F9E4B29B}"/>
              </a:ext>
            </a:extLst>
          </p:cNvPr>
          <p:cNvPicPr>
            <a:picLocks noChangeAspect="1"/>
          </p:cNvPicPr>
          <p:nvPr/>
        </p:nvPicPr>
        <p:blipFill>
          <a:blip r:embed="rId3"/>
          <a:stretch>
            <a:fillRect/>
          </a:stretch>
        </p:blipFill>
        <p:spPr>
          <a:xfrm>
            <a:off x="714998" y="1592263"/>
            <a:ext cx="4981424" cy="1272157"/>
          </a:xfrm>
          <a:prstGeom prst="rect">
            <a:avLst/>
          </a:prstGeom>
        </p:spPr>
      </p:pic>
      <p:cxnSp>
        <p:nvCxnSpPr>
          <p:cNvPr id="28" name="Gerade Verbindung mit Pfeil 27">
            <a:extLst>
              <a:ext uri="{FF2B5EF4-FFF2-40B4-BE49-F238E27FC236}">
                <a16:creationId xmlns:a16="http://schemas.microsoft.com/office/drawing/2014/main" id="{77C311A0-966D-5392-8165-C5C030110944}"/>
              </a:ext>
            </a:extLst>
          </p:cNvPr>
          <p:cNvCxnSpPr>
            <a:cxnSpLocks/>
            <a:stCxn id="29" idx="1"/>
          </p:cNvCxnSpPr>
          <p:nvPr/>
        </p:nvCxnSpPr>
        <p:spPr>
          <a:xfrm flipH="1">
            <a:off x="869797" y="2597664"/>
            <a:ext cx="1694984" cy="10287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CC040FE4-ADD0-8757-E035-FE7A8AE0D008}"/>
              </a:ext>
            </a:extLst>
          </p:cNvPr>
          <p:cNvSpPr/>
          <p:nvPr/>
        </p:nvSpPr>
        <p:spPr>
          <a:xfrm>
            <a:off x="2564781" y="2401229"/>
            <a:ext cx="466124" cy="39287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a:extLst>
              <a:ext uri="{FF2B5EF4-FFF2-40B4-BE49-F238E27FC236}">
                <a16:creationId xmlns:a16="http://schemas.microsoft.com/office/drawing/2014/main" id="{DBC4CDE3-671B-4CA8-31A0-C910B45652B1}"/>
              </a:ext>
            </a:extLst>
          </p:cNvPr>
          <p:cNvPicPr>
            <a:picLocks noChangeAspect="1"/>
          </p:cNvPicPr>
          <p:nvPr/>
        </p:nvPicPr>
        <p:blipFill>
          <a:blip r:embed="rId4"/>
          <a:stretch>
            <a:fillRect/>
          </a:stretch>
        </p:blipFill>
        <p:spPr>
          <a:xfrm>
            <a:off x="8469813" y="818480"/>
            <a:ext cx="3606909" cy="2142549"/>
          </a:xfrm>
          <a:prstGeom prst="rect">
            <a:avLst/>
          </a:prstGeom>
        </p:spPr>
      </p:pic>
      <p:cxnSp>
        <p:nvCxnSpPr>
          <p:cNvPr id="31" name="Gerade Verbindung mit Pfeil 30">
            <a:extLst>
              <a:ext uri="{FF2B5EF4-FFF2-40B4-BE49-F238E27FC236}">
                <a16:creationId xmlns:a16="http://schemas.microsoft.com/office/drawing/2014/main" id="{85025688-039C-039D-5AC4-786C1772FBD9}"/>
              </a:ext>
            </a:extLst>
          </p:cNvPr>
          <p:cNvCxnSpPr>
            <a:cxnSpLocks/>
          </p:cNvCxnSpPr>
          <p:nvPr/>
        </p:nvCxnSpPr>
        <p:spPr>
          <a:xfrm flipV="1">
            <a:off x="6871817" y="2092650"/>
            <a:ext cx="1528094" cy="2405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hteck 31">
            <a:extLst>
              <a:ext uri="{FF2B5EF4-FFF2-40B4-BE49-F238E27FC236}">
                <a16:creationId xmlns:a16="http://schemas.microsoft.com/office/drawing/2014/main" id="{52FA5FBC-FC2E-51C1-A0F0-9F3FE897A7A4}"/>
              </a:ext>
            </a:extLst>
          </p:cNvPr>
          <p:cNvSpPr/>
          <p:nvPr/>
        </p:nvSpPr>
        <p:spPr>
          <a:xfrm>
            <a:off x="4723863" y="4367058"/>
            <a:ext cx="2147953" cy="28598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3EFAACBB-EC51-1604-998D-B098237D6E67}"/>
              </a:ext>
            </a:extLst>
          </p:cNvPr>
          <p:cNvSpPr/>
          <p:nvPr/>
        </p:nvSpPr>
        <p:spPr>
          <a:xfrm>
            <a:off x="929428" y="4609003"/>
            <a:ext cx="2147953" cy="28598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a:extLst>
              <a:ext uri="{FF2B5EF4-FFF2-40B4-BE49-F238E27FC236}">
                <a16:creationId xmlns:a16="http://schemas.microsoft.com/office/drawing/2014/main" id="{E1F08374-A0AB-39CB-8F0A-560B88A36888}"/>
              </a:ext>
            </a:extLst>
          </p:cNvPr>
          <p:cNvPicPr>
            <a:picLocks noChangeAspect="1"/>
          </p:cNvPicPr>
          <p:nvPr/>
        </p:nvPicPr>
        <p:blipFill>
          <a:blip r:embed="rId5"/>
          <a:stretch>
            <a:fillRect/>
          </a:stretch>
        </p:blipFill>
        <p:spPr>
          <a:xfrm>
            <a:off x="9071654" y="3059668"/>
            <a:ext cx="2441209" cy="3123232"/>
          </a:xfrm>
          <a:prstGeom prst="rect">
            <a:avLst/>
          </a:prstGeom>
        </p:spPr>
      </p:pic>
      <p:cxnSp>
        <p:nvCxnSpPr>
          <p:cNvPr id="35" name="Gerade Verbindung mit Pfeil 34">
            <a:extLst>
              <a:ext uri="{FF2B5EF4-FFF2-40B4-BE49-F238E27FC236}">
                <a16:creationId xmlns:a16="http://schemas.microsoft.com/office/drawing/2014/main" id="{170A0303-A313-FB3F-1FC0-1D39B9B8A3A1}"/>
              </a:ext>
            </a:extLst>
          </p:cNvPr>
          <p:cNvCxnSpPr>
            <a:cxnSpLocks/>
          </p:cNvCxnSpPr>
          <p:nvPr/>
        </p:nvCxnSpPr>
        <p:spPr>
          <a:xfrm>
            <a:off x="9494892" y="1822831"/>
            <a:ext cx="496446" cy="14650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4FDBB1BB-BB80-D06B-2791-A9AFE71C1ED7}"/>
              </a:ext>
            </a:extLst>
          </p:cNvPr>
          <p:cNvSpPr txBox="1"/>
          <p:nvPr/>
        </p:nvSpPr>
        <p:spPr>
          <a:xfrm>
            <a:off x="8837147" y="2122548"/>
            <a:ext cx="3153204" cy="923330"/>
          </a:xfrm>
          <a:prstGeom prst="rect">
            <a:avLst/>
          </a:prstGeom>
          <a:solidFill>
            <a:schemeClr val="accent1"/>
          </a:solidFill>
        </p:spPr>
        <p:txBody>
          <a:bodyPr wrap="square" rtlCol="0">
            <a:spAutoFit/>
          </a:bodyPr>
          <a:lstStyle/>
          <a:p>
            <a:r>
              <a:rPr lang="de-DE" dirty="0">
                <a:solidFill>
                  <a:schemeClr val="bg1"/>
                </a:solidFill>
              </a:rPr>
              <a:t>Use </a:t>
            </a:r>
            <a:r>
              <a:rPr lang="de-DE" dirty="0" err="1">
                <a:solidFill>
                  <a:schemeClr val="bg1"/>
                </a:solidFill>
              </a:rPr>
              <a:t>your</a:t>
            </a:r>
            <a:r>
              <a:rPr lang="de-DE" dirty="0">
                <a:solidFill>
                  <a:schemeClr val="bg1"/>
                </a:solidFill>
              </a:rPr>
              <a:t> </a:t>
            </a:r>
            <a:r>
              <a:rPr lang="de-DE" dirty="0" err="1">
                <a:solidFill>
                  <a:schemeClr val="bg1"/>
                </a:solidFill>
              </a:rPr>
              <a:t>institutional</a:t>
            </a:r>
            <a:r>
              <a:rPr lang="de-DE" dirty="0">
                <a:solidFill>
                  <a:schemeClr val="bg1"/>
                </a:solidFill>
              </a:rPr>
              <a:t> </a:t>
            </a:r>
            <a:r>
              <a:rPr lang="de-DE" dirty="0" err="1">
                <a:solidFill>
                  <a:schemeClr val="bg1"/>
                </a:solidFill>
              </a:rPr>
              <a:t>Sign</a:t>
            </a:r>
            <a:r>
              <a:rPr lang="de-DE" dirty="0">
                <a:solidFill>
                  <a:schemeClr val="bg1"/>
                </a:solidFill>
              </a:rPr>
              <a:t>-In (Frankfurt University </a:t>
            </a:r>
            <a:r>
              <a:rPr lang="de-DE" dirty="0" err="1">
                <a:solidFill>
                  <a:schemeClr val="bg1"/>
                </a:solidFill>
              </a:rPr>
              <a:t>of</a:t>
            </a:r>
            <a:r>
              <a:rPr lang="de-DE" dirty="0">
                <a:solidFill>
                  <a:schemeClr val="bg1"/>
                </a:solidFill>
              </a:rPr>
              <a:t> Applied Sciences)</a:t>
            </a:r>
          </a:p>
        </p:txBody>
      </p:sp>
    </p:spTree>
    <p:extLst>
      <p:ext uri="{BB962C8B-B14F-4D97-AF65-F5344CB8AC3E}">
        <p14:creationId xmlns:p14="http://schemas.microsoft.com/office/powerpoint/2010/main" val="402597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6" grpId="0" animBg="1"/>
      <p:bldP spid="17" grpId="0" animBg="1"/>
      <p:bldP spid="18" grpId="0" animBg="1"/>
      <p:bldP spid="19" grpId="0" animBg="1"/>
      <p:bldP spid="20" grpId="0" animBg="1"/>
      <p:bldP spid="22" grpId="0" animBg="1"/>
      <p:bldP spid="24" grpId="0" animBg="1"/>
      <p:bldP spid="26" grpId="0" animBg="1"/>
      <p:bldP spid="29" grpId="0" animBg="1"/>
      <p:bldP spid="32" grpId="0" animBg="1"/>
      <p:bldP spid="33"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EC967-AB1C-941A-886B-436F407F4CD8}"/>
              </a:ext>
            </a:extLst>
          </p:cNvPr>
          <p:cNvSpPr>
            <a:spLocks noGrp="1"/>
          </p:cNvSpPr>
          <p:nvPr>
            <p:ph type="title"/>
          </p:nvPr>
        </p:nvSpPr>
        <p:spPr/>
        <p:txBody>
          <a:bodyPr/>
          <a:lstStyle/>
          <a:p>
            <a:r>
              <a:rPr lang="en-US" dirty="0"/>
              <a:t>Identify Themes, Debates, and Gaps</a:t>
            </a:r>
            <a:endParaRPr lang="de-DE" dirty="0"/>
          </a:p>
        </p:txBody>
      </p:sp>
      <p:sp>
        <p:nvSpPr>
          <p:cNvPr id="3" name="Fußzeilenplatzhalter 2">
            <a:extLst>
              <a:ext uri="{FF2B5EF4-FFF2-40B4-BE49-F238E27FC236}">
                <a16:creationId xmlns:a16="http://schemas.microsoft.com/office/drawing/2014/main" id="{E403AFC1-2B70-2315-7583-3C19C3D4B8E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E75B08-C970-BE6D-D6FD-7F4FA589FD46}"/>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6251E09A-1F68-11D1-3574-A682A3F8962C}"/>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14C7F0DB-A4BE-D049-C9F7-44200C3B5AE9}"/>
              </a:ext>
            </a:extLst>
          </p:cNvPr>
          <p:cNvSpPr>
            <a:spLocks noGrp="1"/>
          </p:cNvSpPr>
          <p:nvPr>
            <p:ph type="body" sz="quarter" idx="29"/>
          </p:nvPr>
        </p:nvSpPr>
        <p:spPr/>
        <p:txBody>
          <a:bodyPr/>
          <a:lstStyle/>
          <a:p>
            <a:r>
              <a:rPr lang="en-US" dirty="0"/>
              <a:t>Understand the connections and relationships between the research sources: </a:t>
            </a:r>
            <a:r>
              <a:rPr lang="en-US" b="1" dirty="0">
                <a:solidFill>
                  <a:schemeClr val="accent1"/>
                </a:solidFill>
              </a:rPr>
              <a:t>Who did what, why, and when?</a:t>
            </a:r>
          </a:p>
          <a:p>
            <a:r>
              <a:rPr lang="de-DE" dirty="0"/>
              <a:t>Take </a:t>
            </a:r>
            <a:r>
              <a:rPr lang="de-DE" dirty="0" err="1"/>
              <a:t>notes</a:t>
            </a:r>
            <a:r>
              <a:rPr lang="de-DE" dirty="0"/>
              <a:t>: </a:t>
            </a:r>
            <a:endParaRPr lang="en-US" dirty="0"/>
          </a:p>
          <a:p>
            <a:pPr lvl="1"/>
            <a:r>
              <a:rPr lang="en-US" b="1" dirty="0">
                <a:solidFill>
                  <a:schemeClr val="accent1"/>
                </a:solidFill>
              </a:rPr>
              <a:t>Trends and patterns</a:t>
            </a:r>
            <a:r>
              <a:rPr lang="en-US" dirty="0">
                <a:solidFill>
                  <a:schemeClr val="accent1"/>
                </a:solidFill>
              </a:rPr>
              <a:t> </a:t>
            </a:r>
            <a:r>
              <a:rPr lang="en-US" dirty="0"/>
              <a:t>(theory, method, results): do certain approaches become more or less popular over time?</a:t>
            </a:r>
          </a:p>
          <a:p>
            <a:pPr lvl="1"/>
            <a:r>
              <a:rPr lang="en-US" b="1" dirty="0">
                <a:solidFill>
                  <a:schemeClr val="accent1"/>
                </a:solidFill>
              </a:rPr>
              <a:t>Themes</a:t>
            </a:r>
            <a:r>
              <a:rPr lang="en-US" dirty="0"/>
              <a:t>: what questions or concepts recur across the literature?</a:t>
            </a:r>
          </a:p>
          <a:p>
            <a:pPr lvl="1"/>
            <a:r>
              <a:rPr lang="en-US" b="1" dirty="0">
                <a:solidFill>
                  <a:schemeClr val="accent1"/>
                </a:solidFill>
              </a:rPr>
              <a:t>Debates, conflicts and contradictions</a:t>
            </a:r>
            <a:r>
              <a:rPr lang="en-US" dirty="0"/>
              <a:t>: where do sources disagree?</a:t>
            </a:r>
          </a:p>
          <a:p>
            <a:pPr lvl="1"/>
            <a:r>
              <a:rPr lang="en-US" b="1" dirty="0">
                <a:solidFill>
                  <a:schemeClr val="accent1"/>
                </a:solidFill>
              </a:rPr>
              <a:t>Pivotal publications</a:t>
            </a:r>
            <a:r>
              <a:rPr lang="en-US" dirty="0"/>
              <a:t>: are there any influential theories or studies that changed the direction of the field?</a:t>
            </a:r>
          </a:p>
          <a:p>
            <a:pPr lvl="1"/>
            <a:r>
              <a:rPr lang="en-US" b="1" dirty="0">
                <a:solidFill>
                  <a:schemeClr val="accent1"/>
                </a:solidFill>
              </a:rPr>
              <a:t>Research Gaps</a:t>
            </a:r>
            <a:r>
              <a:rPr lang="en-US" dirty="0"/>
              <a:t>: what is missing from the literature? Are there weaknesses that need to be addressed?</a:t>
            </a:r>
            <a:endParaRPr lang="de-DE" dirty="0"/>
          </a:p>
          <a:p>
            <a:endParaRPr lang="de-DE" dirty="0"/>
          </a:p>
        </p:txBody>
      </p:sp>
    </p:spTree>
    <p:extLst>
      <p:ext uri="{BB962C8B-B14F-4D97-AF65-F5344CB8AC3E}">
        <p14:creationId xmlns:p14="http://schemas.microsoft.com/office/powerpoint/2010/main" val="570854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AE208-250B-7D86-F4F3-AD3459EE39BC}"/>
              </a:ext>
            </a:extLst>
          </p:cNvPr>
          <p:cNvSpPr>
            <a:spLocks noGrp="1"/>
          </p:cNvSpPr>
          <p:nvPr>
            <p:ph type="title"/>
          </p:nvPr>
        </p:nvSpPr>
        <p:spPr/>
        <p:txBody>
          <a:bodyPr/>
          <a:lstStyle/>
          <a:p>
            <a:r>
              <a:rPr lang="en-US" dirty="0"/>
              <a:t>About others’ Future Work</a:t>
            </a:r>
            <a:endParaRPr lang="de-DE" dirty="0"/>
          </a:p>
        </p:txBody>
      </p:sp>
      <p:sp>
        <p:nvSpPr>
          <p:cNvPr id="3" name="Fußzeilenplatzhalter 2">
            <a:extLst>
              <a:ext uri="{FF2B5EF4-FFF2-40B4-BE49-F238E27FC236}">
                <a16:creationId xmlns:a16="http://schemas.microsoft.com/office/drawing/2014/main" id="{59AD9C55-3B32-E057-83DD-F6FA661F4AF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0C7904A-85B5-1CEF-9A4C-9F25213B90B3}"/>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16411F52-74BF-A72F-95DF-9546FD682DFB}"/>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BD21F5A9-37C1-6EBE-5F58-B4ACDB9B6C26}"/>
              </a:ext>
            </a:extLst>
          </p:cNvPr>
          <p:cNvSpPr>
            <a:spLocks noGrp="1"/>
          </p:cNvSpPr>
          <p:nvPr>
            <p:ph type="body" sz="quarter" idx="29"/>
          </p:nvPr>
        </p:nvSpPr>
        <p:spPr/>
        <p:txBody>
          <a:bodyPr/>
          <a:lstStyle/>
          <a:p>
            <a:r>
              <a:rPr lang="de-DE" dirty="0" err="1"/>
              <a:t>Examples</a:t>
            </a:r>
            <a:r>
              <a:rPr lang="de-DE" dirty="0"/>
              <a:t>:</a:t>
            </a:r>
          </a:p>
          <a:p>
            <a:pPr lvl="1"/>
            <a:r>
              <a:rPr lang="de-DE" dirty="0"/>
              <a:t>Many </a:t>
            </a:r>
            <a:r>
              <a:rPr lang="de-DE" dirty="0" err="1"/>
              <a:t>researches</a:t>
            </a:r>
            <a:r>
              <a:rPr lang="de-DE" dirty="0"/>
              <a:t> in </a:t>
            </a:r>
            <a:r>
              <a:rPr lang="de-DE" dirty="0" err="1"/>
              <a:t>computer</a:t>
            </a:r>
            <a:r>
              <a:rPr lang="de-DE" dirty="0"/>
              <a:t> </a:t>
            </a:r>
            <a:r>
              <a:rPr lang="de-DE" dirty="0" err="1"/>
              <a:t>sciences</a:t>
            </a:r>
            <a:r>
              <a:rPr lang="de-DE" dirty="0"/>
              <a:t> </a:t>
            </a:r>
            <a:r>
              <a:rPr lang="de-DE" b="1" dirty="0" err="1">
                <a:solidFill>
                  <a:schemeClr val="accent1"/>
                </a:solidFill>
              </a:rPr>
              <a:t>recommend</a:t>
            </a:r>
            <a:r>
              <a:rPr lang="de-DE" b="1" dirty="0">
                <a:solidFill>
                  <a:schemeClr val="accent1"/>
                </a:solidFill>
              </a:rPr>
              <a:t> </a:t>
            </a:r>
            <a:r>
              <a:rPr lang="de-DE" b="1" dirty="0" err="1">
                <a:solidFill>
                  <a:schemeClr val="accent1"/>
                </a:solidFill>
              </a:rPr>
              <a:t>to</a:t>
            </a:r>
            <a:r>
              <a:rPr lang="de-DE" b="1" dirty="0">
                <a:solidFill>
                  <a:schemeClr val="accent1"/>
                </a:solidFill>
              </a:rPr>
              <a:t> </a:t>
            </a:r>
            <a:r>
              <a:rPr lang="de-DE" b="1" dirty="0" err="1">
                <a:solidFill>
                  <a:schemeClr val="accent1"/>
                </a:solidFill>
              </a:rPr>
              <a:t>further</a:t>
            </a:r>
            <a:r>
              <a:rPr lang="de-DE" b="1" dirty="0">
                <a:solidFill>
                  <a:schemeClr val="accent1"/>
                </a:solidFill>
              </a:rPr>
              <a:t> </a:t>
            </a:r>
            <a:r>
              <a:rPr lang="de-DE" b="1" dirty="0" err="1">
                <a:solidFill>
                  <a:schemeClr val="accent1"/>
                </a:solidFill>
              </a:rPr>
              <a:t>investigate</a:t>
            </a:r>
            <a:r>
              <a:rPr lang="de-DE" b="1" dirty="0">
                <a:solidFill>
                  <a:schemeClr val="accent1"/>
                </a:solidFill>
              </a:rPr>
              <a:t> </a:t>
            </a:r>
            <a:r>
              <a:rPr lang="de-DE" b="1" dirty="0" err="1">
                <a:solidFill>
                  <a:schemeClr val="accent1"/>
                </a:solidFill>
              </a:rPr>
              <a:t>stuff</a:t>
            </a:r>
            <a:r>
              <a:rPr lang="de-DE" b="1" dirty="0">
                <a:solidFill>
                  <a:schemeClr val="accent1"/>
                </a:solidFill>
              </a:rPr>
              <a:t> </a:t>
            </a:r>
            <a:r>
              <a:rPr lang="de-DE" dirty="0"/>
              <a:t>like</a:t>
            </a:r>
            <a:r>
              <a:rPr lang="de-DE" b="1" dirty="0">
                <a:solidFill>
                  <a:schemeClr val="accent1"/>
                </a:solidFill>
              </a:rPr>
              <a:t> </a:t>
            </a:r>
            <a:r>
              <a:rPr lang="de-DE" dirty="0" err="1"/>
              <a:t>the</a:t>
            </a:r>
            <a:r>
              <a:rPr lang="de-DE" dirty="0"/>
              <a:t> </a:t>
            </a:r>
            <a:r>
              <a:rPr lang="de-DE" dirty="0" err="1"/>
              <a:t>effects</a:t>
            </a:r>
            <a:r>
              <a:rPr lang="de-DE" dirty="0"/>
              <a:t> of </a:t>
            </a:r>
            <a:r>
              <a:rPr lang="de-DE" dirty="0" err="1"/>
              <a:t>gender</a:t>
            </a:r>
            <a:r>
              <a:rPr lang="de-DE" dirty="0"/>
              <a:t>, </a:t>
            </a:r>
            <a:r>
              <a:rPr lang="de-DE" dirty="0" err="1"/>
              <a:t>culture</a:t>
            </a:r>
            <a:r>
              <a:rPr lang="de-DE" dirty="0"/>
              <a:t>, </a:t>
            </a:r>
            <a:r>
              <a:rPr lang="de-DE" dirty="0" err="1"/>
              <a:t>or</a:t>
            </a:r>
            <a:r>
              <a:rPr lang="de-DE" dirty="0"/>
              <a:t> </a:t>
            </a:r>
            <a:r>
              <a:rPr lang="de-DE" dirty="0" err="1"/>
              <a:t>age</a:t>
            </a:r>
            <a:r>
              <a:rPr lang="de-DE" dirty="0"/>
              <a:t> </a:t>
            </a:r>
            <a:r>
              <a:rPr lang="de-DE" b="1" dirty="0">
                <a:solidFill>
                  <a:schemeClr val="accent1"/>
                </a:solidFill>
              </a:rPr>
              <a:t>but </a:t>
            </a:r>
            <a:r>
              <a:rPr lang="de-DE" b="1" dirty="0" err="1">
                <a:solidFill>
                  <a:schemeClr val="accent1"/>
                </a:solidFill>
              </a:rPr>
              <a:t>never</a:t>
            </a:r>
            <a:r>
              <a:rPr lang="de-DE" b="1" dirty="0">
                <a:solidFill>
                  <a:schemeClr val="accent1"/>
                </a:solidFill>
              </a:rPr>
              <a:t> do </a:t>
            </a:r>
            <a:r>
              <a:rPr lang="de-DE" b="1" dirty="0" err="1">
                <a:solidFill>
                  <a:schemeClr val="accent1"/>
                </a:solidFill>
              </a:rPr>
              <a:t>this</a:t>
            </a:r>
            <a:r>
              <a:rPr lang="de-DE" b="1" dirty="0">
                <a:solidFill>
                  <a:schemeClr val="accent1"/>
                </a:solidFill>
              </a:rPr>
              <a:t> </a:t>
            </a:r>
            <a:r>
              <a:rPr lang="de-DE" b="1" dirty="0">
                <a:sym typeface="Wingdings" panose="05000000000000000000" pitchFamily="2" charset="2"/>
              </a:rPr>
              <a:t> </a:t>
            </a:r>
            <a:r>
              <a:rPr lang="de-DE" b="1" dirty="0" err="1">
                <a:solidFill>
                  <a:schemeClr val="accent1"/>
                </a:solidFill>
                <a:sym typeface="Wingdings" panose="05000000000000000000" pitchFamily="2" charset="2"/>
              </a:rPr>
              <a:t>why</a:t>
            </a:r>
            <a:r>
              <a:rPr lang="de-DE" b="1" dirty="0">
                <a:solidFill>
                  <a:schemeClr val="accent1"/>
                </a:solidFill>
                <a:sym typeface="Wingdings" panose="05000000000000000000" pitchFamily="2" charset="2"/>
              </a:rPr>
              <a:t>?</a:t>
            </a:r>
            <a:r>
              <a:rPr lang="de-DE" b="1" dirty="0">
                <a:sym typeface="Wingdings" panose="05000000000000000000" pitchFamily="2" charset="2"/>
              </a:rPr>
              <a:t> </a:t>
            </a:r>
          </a:p>
          <a:p>
            <a:pPr lvl="1"/>
            <a:r>
              <a:rPr lang="en-US" dirty="0"/>
              <a:t>Search for concise hints: </a:t>
            </a:r>
            <a:r>
              <a:rPr lang="en-US" i="1" dirty="0"/>
              <a:t>“There is an increasing interest in the visual aspects of social media on young women. But there is still a lack of robust research on highly visual platforms like Instagram and Snapchat”</a:t>
            </a:r>
          </a:p>
          <a:p>
            <a:pPr lvl="2"/>
            <a:r>
              <a:rPr lang="en-US" dirty="0"/>
              <a:t>Example: </a:t>
            </a:r>
            <a:r>
              <a:rPr lang="en-US" dirty="0">
                <a:hlinkClick r:id="rId2"/>
              </a:rPr>
              <a:t>https://www.scribbr.com/dissertation/literature-review/</a:t>
            </a:r>
            <a:r>
              <a:rPr lang="en-US" dirty="0"/>
              <a:t> </a:t>
            </a:r>
          </a:p>
          <a:p>
            <a:pPr lvl="1"/>
            <a:r>
              <a:rPr lang="en-US" dirty="0"/>
              <a:t>HCI Researchers often found that their research highly depends on the task. Which categories of tasks are being used in the domain of HCI, how robust are they, and which provide high external validity?</a:t>
            </a:r>
            <a:endParaRPr lang="de-DE" dirty="0"/>
          </a:p>
          <a:p>
            <a:endParaRPr lang="de-DE" dirty="0"/>
          </a:p>
        </p:txBody>
      </p:sp>
    </p:spTree>
    <p:extLst>
      <p:ext uri="{BB962C8B-B14F-4D97-AF65-F5344CB8AC3E}">
        <p14:creationId xmlns:p14="http://schemas.microsoft.com/office/powerpoint/2010/main" val="288095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235B1D-68D2-14B3-1594-A7701302599B}"/>
              </a:ext>
            </a:extLst>
          </p:cNvPr>
          <p:cNvSpPr>
            <a:spLocks noGrp="1"/>
          </p:cNvSpPr>
          <p:nvPr>
            <p:ph type="title"/>
          </p:nvPr>
        </p:nvSpPr>
        <p:spPr/>
        <p:txBody>
          <a:bodyPr/>
          <a:lstStyle/>
          <a:p>
            <a:r>
              <a:rPr lang="de-DE" dirty="0" err="1"/>
              <a:t>Structure</a:t>
            </a:r>
            <a:r>
              <a:rPr lang="de-DE" dirty="0"/>
              <a:t> </a:t>
            </a:r>
            <a:r>
              <a:rPr lang="de-DE" dirty="0" err="1"/>
              <a:t>your</a:t>
            </a:r>
            <a:r>
              <a:rPr lang="de-DE" dirty="0"/>
              <a:t> </a:t>
            </a:r>
            <a:r>
              <a:rPr lang="de-DE" dirty="0" err="1"/>
              <a:t>Related</a:t>
            </a:r>
            <a:r>
              <a:rPr lang="de-DE" dirty="0"/>
              <a:t> Work</a:t>
            </a:r>
          </a:p>
        </p:txBody>
      </p:sp>
      <p:sp>
        <p:nvSpPr>
          <p:cNvPr id="3" name="Fußzeilenplatzhalter 2">
            <a:extLst>
              <a:ext uri="{FF2B5EF4-FFF2-40B4-BE49-F238E27FC236}">
                <a16:creationId xmlns:a16="http://schemas.microsoft.com/office/drawing/2014/main" id="{B996BA3B-C65E-B01F-2768-036B171EDE5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C9D9C9B-2B43-D586-EEDB-0A5AAF8087E8}"/>
              </a:ext>
            </a:extLst>
          </p:cNvPr>
          <p:cNvSpPr>
            <a:spLocks noGrp="1"/>
          </p:cNvSpPr>
          <p:nvPr>
            <p:ph type="sldNum" sz="quarter" idx="28"/>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BDC781CA-C8BA-D04E-2DAA-21B9E66CCB20}"/>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05E1B306-215E-EC5F-DF95-3FFE77FA9D55}"/>
              </a:ext>
            </a:extLst>
          </p:cNvPr>
          <p:cNvSpPr>
            <a:spLocks noGrp="1"/>
          </p:cNvSpPr>
          <p:nvPr>
            <p:ph type="body" sz="quarter" idx="29"/>
          </p:nvPr>
        </p:nvSpPr>
        <p:spPr/>
        <p:txBody>
          <a:bodyPr/>
          <a:lstStyle/>
          <a:p>
            <a:r>
              <a:rPr lang="en-US" dirty="0"/>
              <a:t>Depending on the length of your literature review, you can combine several of these strategies</a:t>
            </a:r>
          </a:p>
          <a:p>
            <a:pPr lvl="1"/>
            <a:r>
              <a:rPr lang="de-DE" b="1" dirty="0" err="1">
                <a:solidFill>
                  <a:schemeClr val="accent1"/>
                </a:solidFill>
              </a:rPr>
              <a:t>Chronological</a:t>
            </a:r>
            <a:r>
              <a:rPr lang="de-DE" dirty="0"/>
              <a:t> (not </a:t>
            </a:r>
            <a:r>
              <a:rPr lang="de-DE" dirty="0" err="1"/>
              <a:t>recommended</a:t>
            </a:r>
            <a:r>
              <a:rPr lang="de-DE" dirty="0"/>
              <a:t> in </a:t>
            </a:r>
            <a:r>
              <a:rPr lang="de-DE" dirty="0" err="1"/>
              <a:t>computer</a:t>
            </a:r>
            <a:r>
              <a:rPr lang="de-DE" dirty="0"/>
              <a:t> </a:t>
            </a:r>
            <a:r>
              <a:rPr lang="de-DE" dirty="0" err="1"/>
              <a:t>sciences</a:t>
            </a:r>
            <a:r>
              <a:rPr lang="de-DE" dirty="0"/>
              <a:t>)</a:t>
            </a:r>
            <a:endParaRPr lang="en-US" dirty="0"/>
          </a:p>
          <a:p>
            <a:pPr lvl="1"/>
            <a:r>
              <a:rPr lang="de-DE" b="1" dirty="0" err="1">
                <a:solidFill>
                  <a:schemeClr val="accent1"/>
                </a:solidFill>
              </a:rPr>
              <a:t>Thematic</a:t>
            </a:r>
            <a:r>
              <a:rPr lang="de-DE" b="1" dirty="0">
                <a:solidFill>
                  <a:schemeClr val="accent1"/>
                </a:solidFill>
              </a:rPr>
              <a:t> and Central</a:t>
            </a:r>
            <a:r>
              <a:rPr lang="de-DE" b="1" dirty="0"/>
              <a:t> </a:t>
            </a:r>
            <a:r>
              <a:rPr lang="de-DE" b="1" dirty="0" err="1">
                <a:solidFill>
                  <a:schemeClr val="accent1"/>
                </a:solidFill>
              </a:rPr>
              <a:t>Aspects</a:t>
            </a:r>
            <a:r>
              <a:rPr lang="de-DE" b="1" dirty="0">
                <a:solidFill>
                  <a:schemeClr val="accent1"/>
                </a:solidFill>
              </a:rPr>
              <a:t> </a:t>
            </a:r>
            <a:r>
              <a:rPr lang="de-DE" dirty="0"/>
              <a:t>(e.g., </a:t>
            </a:r>
            <a:r>
              <a:rPr lang="de-DE" dirty="0" err="1"/>
              <a:t>machine</a:t>
            </a:r>
            <a:r>
              <a:rPr lang="de-DE" dirty="0"/>
              <a:t> </a:t>
            </a:r>
            <a:r>
              <a:rPr lang="de-DE" dirty="0" err="1"/>
              <a:t>learning</a:t>
            </a:r>
            <a:r>
              <a:rPr lang="de-DE" dirty="0"/>
              <a:t> and adaptive </a:t>
            </a:r>
            <a:r>
              <a:rPr lang="de-DE" dirty="0" err="1"/>
              <a:t>user</a:t>
            </a:r>
            <a:r>
              <a:rPr lang="de-DE" dirty="0"/>
              <a:t> </a:t>
            </a:r>
            <a:r>
              <a:rPr lang="de-DE" dirty="0" err="1"/>
              <a:t>interfaces</a:t>
            </a:r>
            <a:r>
              <a:rPr lang="de-DE" dirty="0"/>
              <a:t>)</a:t>
            </a:r>
            <a:endParaRPr lang="en-US" dirty="0"/>
          </a:p>
          <a:p>
            <a:pPr lvl="1"/>
            <a:r>
              <a:rPr lang="de-DE" b="1" dirty="0" err="1">
                <a:solidFill>
                  <a:schemeClr val="accent1"/>
                </a:solidFill>
              </a:rPr>
              <a:t>Methodological</a:t>
            </a:r>
            <a:r>
              <a:rPr lang="de-DE" dirty="0"/>
              <a:t> (e.g., </a:t>
            </a:r>
            <a:r>
              <a:rPr lang="de-DE" dirty="0" err="1"/>
              <a:t>results</a:t>
            </a:r>
            <a:r>
              <a:rPr lang="de-DE" dirty="0"/>
              <a:t> in qualitative </a:t>
            </a:r>
            <a:r>
              <a:rPr lang="de-DE" dirty="0" err="1"/>
              <a:t>vs</a:t>
            </a:r>
            <a:r>
              <a:rPr lang="de-DE" dirty="0"/>
              <a:t> quantitative </a:t>
            </a:r>
            <a:r>
              <a:rPr lang="de-DE" dirty="0" err="1"/>
              <a:t>research</a:t>
            </a:r>
            <a:r>
              <a:rPr lang="de-DE" dirty="0"/>
              <a:t>)</a:t>
            </a:r>
          </a:p>
          <a:p>
            <a:pPr lvl="1"/>
            <a:r>
              <a:rPr lang="de-DE" b="1" dirty="0" err="1">
                <a:solidFill>
                  <a:schemeClr val="accent1"/>
                </a:solidFill>
              </a:rPr>
              <a:t>Theoretical</a:t>
            </a:r>
            <a:r>
              <a:rPr lang="de-DE" b="1" dirty="0">
                <a:solidFill>
                  <a:schemeClr val="accent1"/>
                </a:solidFill>
              </a:rPr>
              <a:t> Framework</a:t>
            </a:r>
            <a:r>
              <a:rPr lang="de-DE" b="1" dirty="0"/>
              <a:t> </a:t>
            </a:r>
            <a:r>
              <a:rPr lang="de-DE" dirty="0"/>
              <a:t>(e.g., </a:t>
            </a:r>
            <a:r>
              <a:rPr lang="en-US" dirty="0"/>
              <a:t>theories, models, and definitions of key concepts)</a:t>
            </a:r>
          </a:p>
          <a:p>
            <a:pPr lvl="2"/>
            <a:r>
              <a:rPr lang="en-US" dirty="0"/>
              <a:t>Theories, models, and definitions of key concepts can form the structure of your review</a:t>
            </a:r>
            <a:endParaRPr lang="de-DE" dirty="0"/>
          </a:p>
          <a:p>
            <a:endParaRPr lang="de-DE" dirty="0"/>
          </a:p>
        </p:txBody>
      </p:sp>
    </p:spTree>
    <p:extLst>
      <p:ext uri="{BB962C8B-B14F-4D97-AF65-F5344CB8AC3E}">
        <p14:creationId xmlns:p14="http://schemas.microsoft.com/office/powerpoint/2010/main" val="239690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5A919-C3B9-349B-537A-7303FB231EC7}"/>
              </a:ext>
            </a:extLst>
          </p:cNvPr>
          <p:cNvSpPr>
            <a:spLocks noGrp="1"/>
          </p:cNvSpPr>
          <p:nvPr>
            <p:ph type="title"/>
          </p:nvPr>
        </p:nvSpPr>
        <p:spPr/>
        <p:txBody>
          <a:bodyPr/>
          <a:lstStyle/>
          <a:p>
            <a:r>
              <a:rPr lang="de-DE" dirty="0" err="1"/>
              <a:t>Finding</a:t>
            </a:r>
            <a:r>
              <a:rPr lang="de-DE" dirty="0"/>
              <a:t> </a:t>
            </a:r>
            <a:r>
              <a:rPr lang="de-DE" dirty="0" err="1"/>
              <a:t>Structures</a:t>
            </a:r>
            <a:endParaRPr lang="de-DE" dirty="0"/>
          </a:p>
        </p:txBody>
      </p:sp>
      <p:sp>
        <p:nvSpPr>
          <p:cNvPr id="3" name="Fußzeilenplatzhalter 2">
            <a:extLst>
              <a:ext uri="{FF2B5EF4-FFF2-40B4-BE49-F238E27FC236}">
                <a16:creationId xmlns:a16="http://schemas.microsoft.com/office/drawing/2014/main" id="{119FBCC4-63B4-7E0B-BC01-9FB5ACE4804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40F3C4-BD92-9ECD-6812-2A1A75068D82}"/>
              </a:ext>
            </a:extLst>
          </p:cNvPr>
          <p:cNvSpPr>
            <a:spLocks noGrp="1"/>
          </p:cNvSpPr>
          <p:nvPr>
            <p:ph type="sldNum" sz="quarter" idx="28"/>
          </p:nvPr>
        </p:nvSpPr>
        <p:spPr/>
        <p:txBody>
          <a:bodyPr/>
          <a:lstStyle/>
          <a:p>
            <a:fld id="{BA24374A-C3A8-471A-8837-3FC31668ABE5}" type="slidenum">
              <a:rPr lang="de-DE" smtClean="0"/>
              <a:pPr/>
              <a:t>27</a:t>
            </a:fld>
            <a:endParaRPr lang="de-DE" dirty="0"/>
          </a:p>
        </p:txBody>
      </p:sp>
      <p:sp>
        <p:nvSpPr>
          <p:cNvPr id="5" name="Textplatzhalter 4">
            <a:extLst>
              <a:ext uri="{FF2B5EF4-FFF2-40B4-BE49-F238E27FC236}">
                <a16:creationId xmlns:a16="http://schemas.microsoft.com/office/drawing/2014/main" id="{941FC311-DDBB-B906-5082-13C41531ADF3}"/>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DACA1544-D500-6D42-3CE9-3B23C33D2A15}"/>
              </a:ext>
            </a:extLst>
          </p:cNvPr>
          <p:cNvSpPr>
            <a:spLocks noGrp="1"/>
          </p:cNvSpPr>
          <p:nvPr>
            <p:ph type="body" sz="quarter" idx="29"/>
          </p:nvPr>
        </p:nvSpPr>
        <p:spPr/>
        <p:txBody>
          <a:bodyPr/>
          <a:lstStyle/>
          <a:p>
            <a:endParaRPr lang="de-DE" dirty="0"/>
          </a:p>
        </p:txBody>
      </p:sp>
      <p:graphicFrame>
        <p:nvGraphicFramePr>
          <p:cNvPr id="7" name="Content Placeholder 3">
            <a:extLst>
              <a:ext uri="{FF2B5EF4-FFF2-40B4-BE49-F238E27FC236}">
                <a16:creationId xmlns:a16="http://schemas.microsoft.com/office/drawing/2014/main" id="{97E495EA-791D-2BC4-BC6B-C0CC158B5100}"/>
              </a:ext>
            </a:extLst>
          </p:cNvPr>
          <p:cNvGraphicFramePr>
            <a:graphicFrameLocks/>
          </p:cNvGraphicFramePr>
          <p:nvPr>
            <p:extLst>
              <p:ext uri="{D42A27DB-BD31-4B8C-83A1-F6EECF244321}">
                <p14:modId xmlns:p14="http://schemas.microsoft.com/office/powerpoint/2010/main" val="777355002"/>
              </p:ext>
            </p:extLst>
          </p:nvPr>
        </p:nvGraphicFramePr>
        <p:xfrm>
          <a:off x="416921" y="1793758"/>
          <a:ext cx="5192758" cy="2340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fik 14">
            <a:extLst>
              <a:ext uri="{FF2B5EF4-FFF2-40B4-BE49-F238E27FC236}">
                <a16:creationId xmlns:a16="http://schemas.microsoft.com/office/drawing/2014/main" id="{496BD74B-0F9A-3BE1-DB12-6D2BDC7D4CDB}"/>
              </a:ext>
            </a:extLst>
          </p:cNvPr>
          <p:cNvPicPr>
            <a:picLocks noChangeAspect="1"/>
          </p:cNvPicPr>
          <p:nvPr/>
        </p:nvPicPr>
        <p:blipFill>
          <a:blip r:embed="rId7"/>
          <a:stretch>
            <a:fillRect/>
          </a:stretch>
        </p:blipFill>
        <p:spPr>
          <a:xfrm rot="21373569">
            <a:off x="10203508" y="1684085"/>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fik 15">
            <a:extLst>
              <a:ext uri="{FF2B5EF4-FFF2-40B4-BE49-F238E27FC236}">
                <a16:creationId xmlns:a16="http://schemas.microsoft.com/office/drawing/2014/main" id="{E29D7F7A-29D2-1D77-EF99-6E7E13FB4224}"/>
              </a:ext>
            </a:extLst>
          </p:cNvPr>
          <p:cNvPicPr>
            <a:picLocks noChangeAspect="1"/>
          </p:cNvPicPr>
          <p:nvPr/>
        </p:nvPicPr>
        <p:blipFill>
          <a:blip r:embed="rId7"/>
          <a:stretch>
            <a:fillRect/>
          </a:stretch>
        </p:blipFill>
        <p:spPr>
          <a:xfrm rot="21080741">
            <a:off x="10243874" y="1830339"/>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Grafik 16">
            <a:extLst>
              <a:ext uri="{FF2B5EF4-FFF2-40B4-BE49-F238E27FC236}">
                <a16:creationId xmlns:a16="http://schemas.microsoft.com/office/drawing/2014/main" id="{FFDDA1B1-322A-550F-4DC7-C02924E04776}"/>
              </a:ext>
            </a:extLst>
          </p:cNvPr>
          <p:cNvPicPr>
            <a:picLocks noChangeAspect="1"/>
          </p:cNvPicPr>
          <p:nvPr/>
        </p:nvPicPr>
        <p:blipFill>
          <a:blip r:embed="rId7"/>
          <a:stretch>
            <a:fillRect/>
          </a:stretch>
        </p:blipFill>
        <p:spPr>
          <a:xfrm rot="21252947">
            <a:off x="10328998" y="1915880"/>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rafik 17">
            <a:extLst>
              <a:ext uri="{FF2B5EF4-FFF2-40B4-BE49-F238E27FC236}">
                <a16:creationId xmlns:a16="http://schemas.microsoft.com/office/drawing/2014/main" id="{978077D3-313D-082B-26B4-B7185337C9AF}"/>
              </a:ext>
            </a:extLst>
          </p:cNvPr>
          <p:cNvPicPr>
            <a:picLocks noChangeAspect="1"/>
          </p:cNvPicPr>
          <p:nvPr/>
        </p:nvPicPr>
        <p:blipFill>
          <a:blip r:embed="rId7"/>
          <a:stretch>
            <a:fillRect/>
          </a:stretch>
        </p:blipFill>
        <p:spPr>
          <a:xfrm rot="21080741">
            <a:off x="10189187" y="2113958"/>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Grafik 18">
            <a:extLst>
              <a:ext uri="{FF2B5EF4-FFF2-40B4-BE49-F238E27FC236}">
                <a16:creationId xmlns:a16="http://schemas.microsoft.com/office/drawing/2014/main" id="{EC5BE487-B160-BBF2-634E-C752E48DEED8}"/>
              </a:ext>
            </a:extLst>
          </p:cNvPr>
          <p:cNvPicPr>
            <a:picLocks noChangeAspect="1"/>
          </p:cNvPicPr>
          <p:nvPr/>
        </p:nvPicPr>
        <p:blipFill>
          <a:blip r:embed="rId7"/>
          <a:stretch>
            <a:fillRect/>
          </a:stretch>
        </p:blipFill>
        <p:spPr>
          <a:xfrm rot="21080741">
            <a:off x="10405090" y="2106163"/>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Grafik 19">
            <a:extLst>
              <a:ext uri="{FF2B5EF4-FFF2-40B4-BE49-F238E27FC236}">
                <a16:creationId xmlns:a16="http://schemas.microsoft.com/office/drawing/2014/main" id="{EB7772BE-AE6B-697C-7E73-6A8F31906DE1}"/>
              </a:ext>
            </a:extLst>
          </p:cNvPr>
          <p:cNvPicPr>
            <a:picLocks noChangeAspect="1"/>
          </p:cNvPicPr>
          <p:nvPr/>
        </p:nvPicPr>
        <p:blipFill>
          <a:blip r:embed="rId7"/>
          <a:stretch>
            <a:fillRect/>
          </a:stretch>
        </p:blipFill>
        <p:spPr>
          <a:xfrm rot="21080741">
            <a:off x="10157156" y="2294823"/>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Grafik 20">
            <a:extLst>
              <a:ext uri="{FF2B5EF4-FFF2-40B4-BE49-F238E27FC236}">
                <a16:creationId xmlns:a16="http://schemas.microsoft.com/office/drawing/2014/main" id="{48786EC6-E723-A2BA-8D27-BBCF9447777A}"/>
              </a:ext>
            </a:extLst>
          </p:cNvPr>
          <p:cNvPicPr>
            <a:picLocks noChangeAspect="1"/>
          </p:cNvPicPr>
          <p:nvPr/>
        </p:nvPicPr>
        <p:blipFill>
          <a:blip r:embed="rId7"/>
          <a:stretch>
            <a:fillRect/>
          </a:stretch>
        </p:blipFill>
        <p:spPr>
          <a:xfrm rot="21080741">
            <a:off x="10350402" y="2396741"/>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Grafik 22">
            <a:extLst>
              <a:ext uri="{FF2B5EF4-FFF2-40B4-BE49-F238E27FC236}">
                <a16:creationId xmlns:a16="http://schemas.microsoft.com/office/drawing/2014/main" id="{3D0BD7B0-1740-D739-A076-372B73B97F35}"/>
              </a:ext>
            </a:extLst>
          </p:cNvPr>
          <p:cNvPicPr>
            <a:picLocks noChangeAspect="1"/>
          </p:cNvPicPr>
          <p:nvPr/>
        </p:nvPicPr>
        <p:blipFill>
          <a:blip r:embed="rId8"/>
          <a:stretch>
            <a:fillRect/>
          </a:stretch>
        </p:blipFill>
        <p:spPr>
          <a:xfrm>
            <a:off x="10309608" y="2316469"/>
            <a:ext cx="1570847" cy="1949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Grafik 28">
            <a:extLst>
              <a:ext uri="{FF2B5EF4-FFF2-40B4-BE49-F238E27FC236}">
                <a16:creationId xmlns:a16="http://schemas.microsoft.com/office/drawing/2014/main" id="{510F9169-6CCE-AF96-4D56-A3F93EDFD30B}"/>
              </a:ext>
            </a:extLst>
          </p:cNvPr>
          <p:cNvPicPr>
            <a:picLocks noChangeAspect="1"/>
          </p:cNvPicPr>
          <p:nvPr/>
        </p:nvPicPr>
        <p:blipFill>
          <a:blip r:embed="rId7"/>
          <a:stretch>
            <a:fillRect/>
          </a:stretch>
        </p:blipFill>
        <p:spPr>
          <a:xfrm rot="292828">
            <a:off x="8201066" y="1691048"/>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Grafik 29">
            <a:extLst>
              <a:ext uri="{FF2B5EF4-FFF2-40B4-BE49-F238E27FC236}">
                <a16:creationId xmlns:a16="http://schemas.microsoft.com/office/drawing/2014/main" id="{E5582E03-AE20-DA6F-29BB-06B0D24C0F4D}"/>
              </a:ext>
            </a:extLst>
          </p:cNvPr>
          <p:cNvPicPr>
            <a:picLocks noChangeAspect="1"/>
          </p:cNvPicPr>
          <p:nvPr/>
        </p:nvPicPr>
        <p:blipFill>
          <a:blip r:embed="rId7"/>
          <a:stretch>
            <a:fillRect/>
          </a:stretch>
        </p:blipFill>
        <p:spPr>
          <a:xfrm>
            <a:off x="8184808" y="1857967"/>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Grafik 30">
            <a:extLst>
              <a:ext uri="{FF2B5EF4-FFF2-40B4-BE49-F238E27FC236}">
                <a16:creationId xmlns:a16="http://schemas.microsoft.com/office/drawing/2014/main" id="{45121EEA-BADD-42FE-AEF8-DA286D4D90E8}"/>
              </a:ext>
            </a:extLst>
          </p:cNvPr>
          <p:cNvPicPr>
            <a:picLocks noChangeAspect="1"/>
          </p:cNvPicPr>
          <p:nvPr/>
        </p:nvPicPr>
        <p:blipFill>
          <a:blip r:embed="rId7"/>
          <a:stretch>
            <a:fillRect/>
          </a:stretch>
        </p:blipFill>
        <p:spPr>
          <a:xfrm rot="172206">
            <a:off x="8325781" y="2073288"/>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Grafik 31">
            <a:extLst>
              <a:ext uri="{FF2B5EF4-FFF2-40B4-BE49-F238E27FC236}">
                <a16:creationId xmlns:a16="http://schemas.microsoft.com/office/drawing/2014/main" id="{53C68242-6A2C-D920-C224-CDA3F19659CF}"/>
              </a:ext>
            </a:extLst>
          </p:cNvPr>
          <p:cNvPicPr>
            <a:picLocks noChangeAspect="1"/>
          </p:cNvPicPr>
          <p:nvPr/>
        </p:nvPicPr>
        <p:blipFill>
          <a:blip r:embed="rId7"/>
          <a:stretch>
            <a:fillRect/>
          </a:stretch>
        </p:blipFill>
        <p:spPr>
          <a:xfrm>
            <a:off x="8184808" y="2270026"/>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Grafik 32">
            <a:extLst>
              <a:ext uri="{FF2B5EF4-FFF2-40B4-BE49-F238E27FC236}">
                <a16:creationId xmlns:a16="http://schemas.microsoft.com/office/drawing/2014/main" id="{82AFB5FE-D5CE-266D-BF08-FE01A3F7092F}"/>
              </a:ext>
            </a:extLst>
          </p:cNvPr>
          <p:cNvPicPr>
            <a:picLocks noChangeAspect="1"/>
          </p:cNvPicPr>
          <p:nvPr/>
        </p:nvPicPr>
        <p:blipFill>
          <a:blip r:embed="rId7"/>
          <a:stretch>
            <a:fillRect/>
          </a:stretch>
        </p:blipFill>
        <p:spPr>
          <a:xfrm>
            <a:off x="8400711" y="2262231"/>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Grafik 33">
            <a:extLst>
              <a:ext uri="{FF2B5EF4-FFF2-40B4-BE49-F238E27FC236}">
                <a16:creationId xmlns:a16="http://schemas.microsoft.com/office/drawing/2014/main" id="{79F0D627-951E-DFCD-62FD-61430385F6AC}"/>
              </a:ext>
            </a:extLst>
          </p:cNvPr>
          <p:cNvPicPr>
            <a:picLocks noChangeAspect="1"/>
          </p:cNvPicPr>
          <p:nvPr/>
        </p:nvPicPr>
        <p:blipFill>
          <a:blip r:embed="rId7"/>
          <a:stretch>
            <a:fillRect/>
          </a:stretch>
        </p:blipFill>
        <p:spPr>
          <a:xfrm>
            <a:off x="8152777" y="2450891"/>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Grafik 34">
            <a:extLst>
              <a:ext uri="{FF2B5EF4-FFF2-40B4-BE49-F238E27FC236}">
                <a16:creationId xmlns:a16="http://schemas.microsoft.com/office/drawing/2014/main" id="{2A90B9E6-910B-D972-08BA-93DE9F0D85B4}"/>
              </a:ext>
            </a:extLst>
          </p:cNvPr>
          <p:cNvPicPr>
            <a:picLocks noChangeAspect="1"/>
          </p:cNvPicPr>
          <p:nvPr/>
        </p:nvPicPr>
        <p:blipFill>
          <a:blip r:embed="rId7"/>
          <a:stretch>
            <a:fillRect/>
          </a:stretch>
        </p:blipFill>
        <p:spPr>
          <a:xfrm>
            <a:off x="8346023" y="2552809"/>
            <a:ext cx="1377623" cy="176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Grafik 35">
            <a:extLst>
              <a:ext uri="{FF2B5EF4-FFF2-40B4-BE49-F238E27FC236}">
                <a16:creationId xmlns:a16="http://schemas.microsoft.com/office/drawing/2014/main" id="{0A4F9B13-854F-CBB0-ACE2-08E4BDC5149F}"/>
              </a:ext>
            </a:extLst>
          </p:cNvPr>
          <p:cNvPicPr>
            <a:picLocks noChangeAspect="1"/>
          </p:cNvPicPr>
          <p:nvPr/>
        </p:nvPicPr>
        <p:blipFill>
          <a:blip r:embed="rId7"/>
          <a:stretch>
            <a:fillRect/>
          </a:stretch>
        </p:blipFill>
        <p:spPr>
          <a:xfrm rot="21373569">
            <a:off x="6066531" y="1644710"/>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Grafik 36">
            <a:extLst>
              <a:ext uri="{FF2B5EF4-FFF2-40B4-BE49-F238E27FC236}">
                <a16:creationId xmlns:a16="http://schemas.microsoft.com/office/drawing/2014/main" id="{D92F46F2-A19F-5359-6278-0DC77D46C69C}"/>
              </a:ext>
            </a:extLst>
          </p:cNvPr>
          <p:cNvPicPr>
            <a:picLocks noChangeAspect="1"/>
          </p:cNvPicPr>
          <p:nvPr/>
        </p:nvPicPr>
        <p:blipFill>
          <a:blip r:embed="rId7"/>
          <a:stretch>
            <a:fillRect/>
          </a:stretch>
        </p:blipFill>
        <p:spPr>
          <a:xfrm rot="21080741">
            <a:off x="6100906" y="1796794"/>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Grafik 37">
            <a:extLst>
              <a:ext uri="{FF2B5EF4-FFF2-40B4-BE49-F238E27FC236}">
                <a16:creationId xmlns:a16="http://schemas.microsoft.com/office/drawing/2014/main" id="{D01CC950-0FCD-FFA2-24BF-3F202C19EB3D}"/>
              </a:ext>
            </a:extLst>
          </p:cNvPr>
          <p:cNvPicPr>
            <a:picLocks noChangeAspect="1"/>
          </p:cNvPicPr>
          <p:nvPr/>
        </p:nvPicPr>
        <p:blipFill>
          <a:blip r:embed="rId7"/>
          <a:stretch>
            <a:fillRect/>
          </a:stretch>
        </p:blipFill>
        <p:spPr>
          <a:xfrm rot="21252947">
            <a:off x="6189493" y="1878844"/>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Grafik 38">
            <a:extLst>
              <a:ext uri="{FF2B5EF4-FFF2-40B4-BE49-F238E27FC236}">
                <a16:creationId xmlns:a16="http://schemas.microsoft.com/office/drawing/2014/main" id="{0E65BD03-016F-73C8-237A-95A532F007A8}"/>
              </a:ext>
            </a:extLst>
          </p:cNvPr>
          <p:cNvPicPr>
            <a:picLocks noChangeAspect="1"/>
          </p:cNvPicPr>
          <p:nvPr/>
        </p:nvPicPr>
        <p:blipFill>
          <a:blip r:embed="rId7"/>
          <a:stretch>
            <a:fillRect/>
          </a:stretch>
        </p:blipFill>
        <p:spPr>
          <a:xfrm rot="21080741">
            <a:off x="6046219" y="2080413"/>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Grafik 39">
            <a:extLst>
              <a:ext uri="{FF2B5EF4-FFF2-40B4-BE49-F238E27FC236}">
                <a16:creationId xmlns:a16="http://schemas.microsoft.com/office/drawing/2014/main" id="{87511798-4949-1425-04A9-20DF8BDB8B7D}"/>
              </a:ext>
            </a:extLst>
          </p:cNvPr>
          <p:cNvPicPr>
            <a:picLocks noChangeAspect="1"/>
          </p:cNvPicPr>
          <p:nvPr/>
        </p:nvPicPr>
        <p:blipFill>
          <a:blip r:embed="rId7"/>
          <a:stretch>
            <a:fillRect/>
          </a:stretch>
        </p:blipFill>
        <p:spPr>
          <a:xfrm rot="21080741">
            <a:off x="6262122" y="2072618"/>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Grafik 40">
            <a:extLst>
              <a:ext uri="{FF2B5EF4-FFF2-40B4-BE49-F238E27FC236}">
                <a16:creationId xmlns:a16="http://schemas.microsoft.com/office/drawing/2014/main" id="{0BAE46B5-A9DE-2540-9763-80245054DD04}"/>
              </a:ext>
            </a:extLst>
          </p:cNvPr>
          <p:cNvPicPr>
            <a:picLocks noChangeAspect="1"/>
          </p:cNvPicPr>
          <p:nvPr/>
        </p:nvPicPr>
        <p:blipFill>
          <a:blip r:embed="rId7"/>
          <a:stretch>
            <a:fillRect/>
          </a:stretch>
        </p:blipFill>
        <p:spPr>
          <a:xfrm rot="21080741">
            <a:off x="6014188" y="2261278"/>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Grafik 41">
            <a:extLst>
              <a:ext uri="{FF2B5EF4-FFF2-40B4-BE49-F238E27FC236}">
                <a16:creationId xmlns:a16="http://schemas.microsoft.com/office/drawing/2014/main" id="{E62D4434-4466-7C75-2170-472760771A96}"/>
              </a:ext>
            </a:extLst>
          </p:cNvPr>
          <p:cNvPicPr>
            <a:picLocks noChangeAspect="1"/>
          </p:cNvPicPr>
          <p:nvPr/>
        </p:nvPicPr>
        <p:blipFill>
          <a:blip r:embed="rId7"/>
          <a:stretch>
            <a:fillRect/>
          </a:stretch>
        </p:blipFill>
        <p:spPr>
          <a:xfrm rot="21080741">
            <a:off x="6207434" y="2363196"/>
            <a:ext cx="1256720" cy="160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Grafik 42">
            <a:extLst>
              <a:ext uri="{FF2B5EF4-FFF2-40B4-BE49-F238E27FC236}">
                <a16:creationId xmlns:a16="http://schemas.microsoft.com/office/drawing/2014/main" id="{A73A974F-2BA5-4243-47CB-36EF4A854972}"/>
              </a:ext>
            </a:extLst>
          </p:cNvPr>
          <p:cNvPicPr>
            <a:picLocks noChangeAspect="1"/>
          </p:cNvPicPr>
          <p:nvPr/>
        </p:nvPicPr>
        <p:blipFill>
          <a:blip r:embed="rId8"/>
          <a:stretch>
            <a:fillRect/>
          </a:stretch>
        </p:blipFill>
        <p:spPr>
          <a:xfrm>
            <a:off x="6177590" y="2272948"/>
            <a:ext cx="1432988" cy="1778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 name="Grafik 46">
            <a:extLst>
              <a:ext uri="{FF2B5EF4-FFF2-40B4-BE49-F238E27FC236}">
                <a16:creationId xmlns:a16="http://schemas.microsoft.com/office/drawing/2014/main" id="{2AF32E63-BA27-1A2C-EA02-9768974CB5F7}"/>
              </a:ext>
            </a:extLst>
          </p:cNvPr>
          <p:cNvPicPr>
            <a:picLocks noChangeAspect="1"/>
          </p:cNvPicPr>
          <p:nvPr/>
        </p:nvPicPr>
        <p:blipFill>
          <a:blip r:embed="rId9"/>
          <a:stretch>
            <a:fillRect/>
          </a:stretch>
        </p:blipFill>
        <p:spPr>
          <a:xfrm>
            <a:off x="6296531" y="2272947"/>
            <a:ext cx="1400026" cy="1883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Textfeld 47">
            <a:extLst>
              <a:ext uri="{FF2B5EF4-FFF2-40B4-BE49-F238E27FC236}">
                <a16:creationId xmlns:a16="http://schemas.microsoft.com/office/drawing/2014/main" id="{7C4C8FA2-6EF2-A13C-29A0-E2F137C4646A}"/>
              </a:ext>
            </a:extLst>
          </p:cNvPr>
          <p:cNvSpPr txBox="1"/>
          <p:nvPr/>
        </p:nvSpPr>
        <p:spPr>
          <a:xfrm>
            <a:off x="6060767" y="4805166"/>
            <a:ext cx="1659429" cy="584775"/>
          </a:xfrm>
          <a:prstGeom prst="rect">
            <a:avLst/>
          </a:prstGeom>
          <a:solidFill>
            <a:schemeClr val="accent1"/>
          </a:solidFill>
        </p:spPr>
        <p:txBody>
          <a:bodyPr wrap="none" rtlCol="0">
            <a:spAutoFit/>
          </a:bodyPr>
          <a:lstStyle/>
          <a:p>
            <a:pPr algn="ctr"/>
            <a:r>
              <a:rPr lang="de-DE" sz="1600" dirty="0">
                <a:solidFill>
                  <a:schemeClr val="bg1"/>
                </a:solidFill>
              </a:rPr>
              <a:t>Target </a:t>
            </a:r>
            <a:r>
              <a:rPr lang="de-DE" sz="1600" dirty="0" err="1">
                <a:solidFill>
                  <a:schemeClr val="bg1"/>
                </a:solidFill>
              </a:rPr>
              <a:t>selection</a:t>
            </a:r>
            <a:br>
              <a:rPr lang="de-DE" sz="1600" dirty="0">
                <a:solidFill>
                  <a:schemeClr val="bg1"/>
                </a:solidFill>
              </a:rPr>
            </a:br>
            <a:r>
              <a:rPr lang="de-DE" sz="1600" dirty="0" err="1">
                <a:solidFill>
                  <a:schemeClr val="bg1"/>
                </a:solidFill>
              </a:rPr>
              <a:t>techniques</a:t>
            </a:r>
            <a:endParaRPr lang="de-DE" sz="1600" dirty="0">
              <a:solidFill>
                <a:schemeClr val="bg1"/>
              </a:solidFill>
            </a:endParaRPr>
          </a:p>
        </p:txBody>
      </p:sp>
      <p:sp>
        <p:nvSpPr>
          <p:cNvPr id="49" name="Textfeld 48">
            <a:extLst>
              <a:ext uri="{FF2B5EF4-FFF2-40B4-BE49-F238E27FC236}">
                <a16:creationId xmlns:a16="http://schemas.microsoft.com/office/drawing/2014/main" id="{B7364B60-0DE9-EED2-A543-DC33EBD90680}"/>
              </a:ext>
            </a:extLst>
          </p:cNvPr>
          <p:cNvSpPr txBox="1"/>
          <p:nvPr/>
        </p:nvSpPr>
        <p:spPr>
          <a:xfrm>
            <a:off x="8163237" y="4815433"/>
            <a:ext cx="1659429" cy="584775"/>
          </a:xfrm>
          <a:prstGeom prst="rect">
            <a:avLst/>
          </a:prstGeom>
          <a:solidFill>
            <a:schemeClr val="accent1"/>
          </a:solidFill>
        </p:spPr>
        <p:txBody>
          <a:bodyPr wrap="none" rtlCol="0">
            <a:spAutoFit/>
          </a:bodyPr>
          <a:lstStyle/>
          <a:p>
            <a:pPr algn="ctr"/>
            <a:r>
              <a:rPr lang="de-DE" sz="1600" dirty="0">
                <a:solidFill>
                  <a:schemeClr val="bg1"/>
                </a:solidFill>
              </a:rPr>
              <a:t>Target </a:t>
            </a:r>
            <a:r>
              <a:rPr lang="de-DE" sz="1600" dirty="0" err="1">
                <a:solidFill>
                  <a:schemeClr val="bg1"/>
                </a:solidFill>
              </a:rPr>
              <a:t>selection</a:t>
            </a:r>
            <a:endParaRPr lang="de-DE" sz="1600" dirty="0">
              <a:solidFill>
                <a:schemeClr val="bg1"/>
              </a:solidFill>
            </a:endParaRPr>
          </a:p>
          <a:p>
            <a:pPr algn="ctr"/>
            <a:r>
              <a:rPr lang="de-DE" sz="1600" dirty="0">
                <a:solidFill>
                  <a:schemeClr val="bg1"/>
                </a:solidFill>
              </a:rPr>
              <a:t>in virtual </a:t>
            </a:r>
            <a:r>
              <a:rPr lang="de-DE" sz="1600" dirty="0" err="1">
                <a:solidFill>
                  <a:schemeClr val="bg1"/>
                </a:solidFill>
              </a:rPr>
              <a:t>reality</a:t>
            </a:r>
            <a:endParaRPr lang="de-DE" sz="1600" dirty="0">
              <a:solidFill>
                <a:schemeClr val="bg1"/>
              </a:solidFill>
            </a:endParaRPr>
          </a:p>
        </p:txBody>
      </p:sp>
      <p:sp>
        <p:nvSpPr>
          <p:cNvPr id="50" name="Textfeld 49">
            <a:extLst>
              <a:ext uri="{FF2B5EF4-FFF2-40B4-BE49-F238E27FC236}">
                <a16:creationId xmlns:a16="http://schemas.microsoft.com/office/drawing/2014/main" id="{A651FFA6-5A18-E2CD-C098-47ECCCC145F2}"/>
              </a:ext>
            </a:extLst>
          </p:cNvPr>
          <p:cNvSpPr txBox="1"/>
          <p:nvPr/>
        </p:nvSpPr>
        <p:spPr>
          <a:xfrm>
            <a:off x="10175942" y="4815433"/>
            <a:ext cx="1835918" cy="584775"/>
          </a:xfrm>
          <a:prstGeom prst="rect">
            <a:avLst/>
          </a:prstGeom>
          <a:solidFill>
            <a:schemeClr val="accent1"/>
          </a:solidFill>
        </p:spPr>
        <p:txBody>
          <a:bodyPr wrap="square" rtlCol="0">
            <a:spAutoFit/>
          </a:bodyPr>
          <a:lstStyle/>
          <a:p>
            <a:pPr algn="ctr"/>
            <a:r>
              <a:rPr lang="de-DE" sz="1600" dirty="0">
                <a:solidFill>
                  <a:schemeClr val="bg1"/>
                </a:solidFill>
              </a:rPr>
              <a:t>Target </a:t>
            </a:r>
            <a:r>
              <a:rPr lang="de-DE" sz="1600" dirty="0" err="1">
                <a:solidFill>
                  <a:schemeClr val="bg1"/>
                </a:solidFill>
              </a:rPr>
              <a:t>selection</a:t>
            </a:r>
            <a:r>
              <a:rPr lang="de-DE" sz="1600" dirty="0">
                <a:solidFill>
                  <a:schemeClr val="bg1"/>
                </a:solidFill>
              </a:rPr>
              <a:t>/</a:t>
            </a:r>
            <a:br>
              <a:rPr lang="de-DE" sz="1600" dirty="0">
                <a:solidFill>
                  <a:schemeClr val="bg1"/>
                </a:solidFill>
              </a:rPr>
            </a:br>
            <a:r>
              <a:rPr lang="de-DE" sz="1600" dirty="0" err="1">
                <a:solidFill>
                  <a:schemeClr val="bg1"/>
                </a:solidFill>
              </a:rPr>
              <a:t>input</a:t>
            </a:r>
            <a:r>
              <a:rPr lang="de-DE" sz="1600" dirty="0">
                <a:solidFill>
                  <a:schemeClr val="bg1"/>
                </a:solidFill>
              </a:rPr>
              <a:t> </a:t>
            </a:r>
            <a:r>
              <a:rPr lang="de-DE" sz="1600" dirty="0" err="1">
                <a:solidFill>
                  <a:schemeClr val="bg1"/>
                </a:solidFill>
              </a:rPr>
              <a:t>with</a:t>
            </a:r>
            <a:r>
              <a:rPr lang="de-DE" sz="1600" dirty="0">
                <a:solidFill>
                  <a:schemeClr val="bg1"/>
                </a:solidFill>
              </a:rPr>
              <a:t> EMG</a:t>
            </a:r>
          </a:p>
        </p:txBody>
      </p:sp>
      <p:sp>
        <p:nvSpPr>
          <p:cNvPr id="51" name="Textfeld 50">
            <a:extLst>
              <a:ext uri="{FF2B5EF4-FFF2-40B4-BE49-F238E27FC236}">
                <a16:creationId xmlns:a16="http://schemas.microsoft.com/office/drawing/2014/main" id="{8109AC62-E665-3B78-F066-3F775241BD47}"/>
              </a:ext>
            </a:extLst>
          </p:cNvPr>
          <p:cNvSpPr txBox="1"/>
          <p:nvPr/>
        </p:nvSpPr>
        <p:spPr>
          <a:xfrm>
            <a:off x="794759" y="4794191"/>
            <a:ext cx="4285147" cy="923330"/>
          </a:xfrm>
          <a:prstGeom prst="rect">
            <a:avLst/>
          </a:prstGeom>
          <a:noFill/>
        </p:spPr>
        <p:txBody>
          <a:bodyPr wrap="none" rtlCol="0">
            <a:spAutoFit/>
          </a:bodyPr>
          <a:lstStyle/>
          <a:p>
            <a:r>
              <a:rPr lang="de-DE" dirty="0" err="1"/>
              <a:t>Example</a:t>
            </a:r>
            <a:r>
              <a:rPr lang="de-DE" dirty="0"/>
              <a:t>: </a:t>
            </a:r>
            <a:r>
              <a:rPr lang="de-DE" b="1" dirty="0" err="1">
                <a:solidFill>
                  <a:schemeClr val="accent1"/>
                </a:solidFill>
              </a:rPr>
              <a:t>You</a:t>
            </a:r>
            <a:r>
              <a:rPr lang="de-DE" b="1" dirty="0">
                <a:solidFill>
                  <a:schemeClr val="accent1"/>
                </a:solidFill>
              </a:rPr>
              <a:t> </a:t>
            </a:r>
            <a:r>
              <a:rPr lang="de-DE" b="1" dirty="0" err="1">
                <a:solidFill>
                  <a:schemeClr val="accent1"/>
                </a:solidFill>
              </a:rPr>
              <a:t>develop</a:t>
            </a:r>
            <a:r>
              <a:rPr lang="de-DE" b="1" dirty="0">
                <a:solidFill>
                  <a:schemeClr val="accent1"/>
                </a:solidFill>
              </a:rPr>
              <a:t> and </a:t>
            </a:r>
            <a:r>
              <a:rPr lang="de-DE" b="1" dirty="0" err="1">
                <a:solidFill>
                  <a:schemeClr val="accent1"/>
                </a:solidFill>
              </a:rPr>
              <a:t>investigate</a:t>
            </a:r>
            <a:r>
              <a:rPr lang="de-DE" b="1" dirty="0">
                <a:solidFill>
                  <a:schemeClr val="accent1"/>
                </a:solidFill>
              </a:rPr>
              <a:t> a</a:t>
            </a:r>
          </a:p>
          <a:p>
            <a:r>
              <a:rPr lang="de-DE" b="1" dirty="0" err="1">
                <a:solidFill>
                  <a:schemeClr val="accent1"/>
                </a:solidFill>
              </a:rPr>
              <a:t>target</a:t>
            </a:r>
            <a:r>
              <a:rPr lang="de-DE" b="1" dirty="0">
                <a:solidFill>
                  <a:schemeClr val="accent1"/>
                </a:solidFill>
              </a:rPr>
              <a:t> </a:t>
            </a:r>
            <a:r>
              <a:rPr lang="de-DE" b="1" dirty="0" err="1">
                <a:solidFill>
                  <a:schemeClr val="accent1"/>
                </a:solidFill>
              </a:rPr>
              <a:t>selection</a:t>
            </a:r>
            <a:r>
              <a:rPr lang="de-DE" b="1" dirty="0">
                <a:solidFill>
                  <a:schemeClr val="accent1"/>
                </a:solidFill>
              </a:rPr>
              <a:t> </a:t>
            </a:r>
            <a:r>
              <a:rPr lang="de-DE" b="1" dirty="0" err="1">
                <a:solidFill>
                  <a:schemeClr val="accent1"/>
                </a:solidFill>
              </a:rPr>
              <a:t>technique</a:t>
            </a:r>
            <a:r>
              <a:rPr lang="de-DE" b="1" dirty="0">
                <a:solidFill>
                  <a:schemeClr val="accent1"/>
                </a:solidFill>
              </a:rPr>
              <a:t> in virtual </a:t>
            </a:r>
            <a:br>
              <a:rPr lang="de-DE" b="1" dirty="0">
                <a:solidFill>
                  <a:schemeClr val="accent1"/>
                </a:solidFill>
              </a:rPr>
            </a:br>
            <a:r>
              <a:rPr lang="de-DE" b="1" dirty="0" err="1">
                <a:solidFill>
                  <a:schemeClr val="accent1"/>
                </a:solidFill>
              </a:rPr>
              <a:t>reality</a:t>
            </a:r>
            <a:r>
              <a:rPr lang="de-DE" b="1" dirty="0">
                <a:solidFill>
                  <a:schemeClr val="accent1"/>
                </a:solidFill>
              </a:rPr>
              <a:t> </a:t>
            </a:r>
            <a:r>
              <a:rPr lang="de-DE" b="1" dirty="0" err="1">
                <a:solidFill>
                  <a:schemeClr val="accent1"/>
                </a:solidFill>
              </a:rPr>
              <a:t>using</a:t>
            </a:r>
            <a:r>
              <a:rPr lang="de-DE" b="1" dirty="0">
                <a:solidFill>
                  <a:schemeClr val="accent1"/>
                </a:solidFill>
              </a:rPr>
              <a:t> </a:t>
            </a:r>
            <a:r>
              <a:rPr lang="de-DE" b="1" dirty="0" err="1">
                <a:solidFill>
                  <a:schemeClr val="accent1"/>
                </a:solidFill>
              </a:rPr>
              <a:t>electromyography</a:t>
            </a:r>
            <a:r>
              <a:rPr lang="de-DE" b="1" dirty="0">
                <a:solidFill>
                  <a:schemeClr val="accent1"/>
                </a:solidFill>
              </a:rPr>
              <a:t> (EMG)</a:t>
            </a:r>
          </a:p>
        </p:txBody>
      </p:sp>
    </p:spTree>
    <p:extLst>
      <p:ext uri="{BB962C8B-B14F-4D97-AF65-F5344CB8AC3E}">
        <p14:creationId xmlns:p14="http://schemas.microsoft.com/office/powerpoint/2010/main" val="229496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3D2CA-5B22-A9DA-AF13-E45DF8362E27}"/>
              </a:ext>
            </a:extLst>
          </p:cNvPr>
          <p:cNvSpPr>
            <a:spLocks noGrp="1"/>
          </p:cNvSpPr>
          <p:nvPr>
            <p:ph type="title"/>
          </p:nvPr>
        </p:nvSpPr>
        <p:spPr/>
        <p:txBody>
          <a:bodyPr/>
          <a:lstStyle/>
          <a:p>
            <a:r>
              <a:rPr lang="de-DE" dirty="0"/>
              <a:t>Write </a:t>
            </a:r>
            <a:r>
              <a:rPr lang="de-DE" dirty="0" err="1"/>
              <a:t>your</a:t>
            </a:r>
            <a:r>
              <a:rPr lang="de-DE" dirty="0"/>
              <a:t> </a:t>
            </a:r>
            <a:r>
              <a:rPr lang="de-DE" dirty="0" err="1"/>
              <a:t>Related</a:t>
            </a:r>
            <a:r>
              <a:rPr lang="de-DE" dirty="0"/>
              <a:t> Work</a:t>
            </a:r>
          </a:p>
        </p:txBody>
      </p:sp>
      <p:sp>
        <p:nvSpPr>
          <p:cNvPr id="3" name="Fußzeilenplatzhalter 2">
            <a:extLst>
              <a:ext uri="{FF2B5EF4-FFF2-40B4-BE49-F238E27FC236}">
                <a16:creationId xmlns:a16="http://schemas.microsoft.com/office/drawing/2014/main" id="{BCF90942-3C58-5588-9B48-28B4C842A17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58B6BD2-9853-3ECC-310D-250C8B459304}"/>
              </a:ext>
            </a:extLst>
          </p:cNvPr>
          <p:cNvSpPr>
            <a:spLocks noGrp="1"/>
          </p:cNvSpPr>
          <p:nvPr>
            <p:ph type="sldNum" sz="quarter" idx="28"/>
          </p:nvPr>
        </p:nvSpPr>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39610111-EA0B-4795-BE15-47066DFCA283}"/>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EE80D292-DF11-CC56-DB31-20B7BC3CB59F}"/>
              </a:ext>
            </a:extLst>
          </p:cNvPr>
          <p:cNvSpPr>
            <a:spLocks noGrp="1"/>
          </p:cNvSpPr>
          <p:nvPr>
            <p:ph type="body" sz="quarter" idx="29"/>
          </p:nvPr>
        </p:nvSpPr>
        <p:spPr/>
        <p:txBody>
          <a:bodyPr/>
          <a:lstStyle/>
          <a:p>
            <a:r>
              <a:rPr lang="en-US" dirty="0"/>
              <a:t>Like any other academic text, </a:t>
            </a:r>
            <a:r>
              <a:rPr lang="en-US" b="1" dirty="0">
                <a:solidFill>
                  <a:schemeClr val="accent1"/>
                </a:solidFill>
              </a:rPr>
              <a:t>your literature review should have</a:t>
            </a:r>
            <a:r>
              <a:rPr lang="en-US" dirty="0"/>
              <a:t>:</a:t>
            </a:r>
          </a:p>
          <a:p>
            <a:pPr lvl="1"/>
            <a:r>
              <a:rPr lang="en-US" b="1" dirty="0">
                <a:solidFill>
                  <a:schemeClr val="accent1"/>
                </a:solidFill>
              </a:rPr>
              <a:t>Very short introduction</a:t>
            </a:r>
            <a:r>
              <a:rPr lang="en-US" dirty="0"/>
              <a:t>: establishes and motivates the focus and purpose of the literature review)</a:t>
            </a:r>
          </a:p>
          <a:p>
            <a:pPr lvl="2"/>
            <a:r>
              <a:rPr lang="en-US" dirty="0"/>
              <a:t>Theses: provide a context, highlight a gap  </a:t>
            </a:r>
          </a:p>
          <a:p>
            <a:pPr lvl="2"/>
            <a:r>
              <a:rPr lang="en-US" dirty="0"/>
              <a:t>Literature Reviews: new insight you draw from the literature</a:t>
            </a:r>
          </a:p>
          <a:p>
            <a:pPr lvl="1"/>
            <a:r>
              <a:rPr lang="en-US" b="1" dirty="0">
                <a:solidFill>
                  <a:schemeClr val="accent1"/>
                </a:solidFill>
              </a:rPr>
              <a:t>Main Body</a:t>
            </a:r>
            <a:r>
              <a:rPr lang="en-US" dirty="0"/>
              <a:t>: divides the body into subsections, synthesize from their findings</a:t>
            </a:r>
          </a:p>
          <a:p>
            <a:pPr lvl="2"/>
            <a:r>
              <a:rPr lang="en-US" dirty="0"/>
              <a:t>e.g., themes, frameworks, fields of research, time period, or methodological approaches</a:t>
            </a:r>
          </a:p>
          <a:p>
            <a:pPr lvl="1"/>
            <a:r>
              <a:rPr lang="en-US" b="1" dirty="0">
                <a:solidFill>
                  <a:schemeClr val="accent1"/>
                </a:solidFill>
              </a:rPr>
              <a:t>Summary and Conclusion</a:t>
            </a:r>
            <a:r>
              <a:rPr lang="en-US" dirty="0"/>
              <a:t>: summarizes the key findings you have taken from the literature and emphasize their significance</a:t>
            </a:r>
            <a:endParaRPr lang="de-DE" dirty="0"/>
          </a:p>
        </p:txBody>
      </p:sp>
    </p:spTree>
    <p:extLst>
      <p:ext uri="{BB962C8B-B14F-4D97-AF65-F5344CB8AC3E}">
        <p14:creationId xmlns:p14="http://schemas.microsoft.com/office/powerpoint/2010/main" val="340217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2C70-22A2-7F18-E749-61DB0271533E}"/>
              </a:ext>
            </a:extLst>
          </p:cNvPr>
          <p:cNvSpPr>
            <a:spLocks noGrp="1"/>
          </p:cNvSpPr>
          <p:nvPr>
            <p:ph type="title"/>
          </p:nvPr>
        </p:nvSpPr>
        <p:spPr/>
        <p:txBody>
          <a:bodyPr/>
          <a:lstStyle/>
          <a:p>
            <a:r>
              <a:rPr lang="de-DE" dirty="0"/>
              <a:t>Writing </a:t>
            </a:r>
            <a:r>
              <a:rPr lang="de-DE" dirty="0" err="1"/>
              <a:t>Tips</a:t>
            </a:r>
            <a:r>
              <a:rPr lang="de-DE" dirty="0"/>
              <a:t> </a:t>
            </a:r>
          </a:p>
        </p:txBody>
      </p:sp>
      <p:sp>
        <p:nvSpPr>
          <p:cNvPr id="3" name="Fußzeilenplatzhalter 2">
            <a:extLst>
              <a:ext uri="{FF2B5EF4-FFF2-40B4-BE49-F238E27FC236}">
                <a16:creationId xmlns:a16="http://schemas.microsoft.com/office/drawing/2014/main" id="{413AE12B-7506-7BA4-A426-61CE26322E8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1320A4D-778D-911F-FBAD-2008CD2B60B1}"/>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D46A3531-7FB6-A7F4-5E47-B5A4908E4F96}"/>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DDF32EEA-1B29-632E-DE91-B2DAD719046E}"/>
              </a:ext>
            </a:extLst>
          </p:cNvPr>
          <p:cNvSpPr>
            <a:spLocks noGrp="1"/>
          </p:cNvSpPr>
          <p:nvPr>
            <p:ph type="body" sz="quarter" idx="29"/>
          </p:nvPr>
        </p:nvSpPr>
        <p:spPr/>
        <p:txBody>
          <a:bodyPr/>
          <a:lstStyle/>
          <a:p>
            <a:r>
              <a:rPr lang="en-US" b="1" dirty="0">
                <a:solidFill>
                  <a:schemeClr val="accent1"/>
                </a:solidFill>
              </a:rPr>
              <a:t>Summarize and synthesize</a:t>
            </a:r>
            <a:r>
              <a:rPr lang="en-US" dirty="0"/>
              <a:t>: give an overview of the main points of each source and combine them into a coherent whole</a:t>
            </a:r>
          </a:p>
          <a:p>
            <a:r>
              <a:rPr lang="en-US" b="1" dirty="0">
                <a:solidFill>
                  <a:schemeClr val="accent1"/>
                </a:solidFill>
              </a:rPr>
              <a:t>Analyze and interpret</a:t>
            </a:r>
            <a:r>
              <a:rPr lang="en-US" dirty="0"/>
              <a:t>: don’t just paraphrase other researchers—add your own interpretations where possible, discussing the significance of findings in relation to the literature as a whole</a:t>
            </a:r>
          </a:p>
          <a:p>
            <a:r>
              <a:rPr lang="en-US" b="1" dirty="0">
                <a:solidFill>
                  <a:schemeClr val="accent1"/>
                </a:solidFill>
              </a:rPr>
              <a:t>Critically evaluate</a:t>
            </a:r>
            <a:r>
              <a:rPr lang="en-US" dirty="0"/>
              <a:t>: mention the strengths and weaknesses of your sources</a:t>
            </a:r>
          </a:p>
          <a:p>
            <a:r>
              <a:rPr lang="en-US" b="1" dirty="0">
                <a:solidFill>
                  <a:schemeClr val="accent1"/>
                </a:solidFill>
              </a:rPr>
              <a:t>Write in well-structured paragraphs</a:t>
            </a:r>
            <a:r>
              <a:rPr lang="en-US" dirty="0"/>
              <a:t>: use transition words and topic sentences to draw connections, comparisons and contrasts</a:t>
            </a:r>
            <a:endParaRPr lang="de-DE" dirty="0"/>
          </a:p>
          <a:p>
            <a:endParaRPr lang="de-DE" dirty="0"/>
          </a:p>
        </p:txBody>
      </p:sp>
    </p:spTree>
    <p:extLst>
      <p:ext uri="{BB962C8B-B14F-4D97-AF65-F5344CB8AC3E}">
        <p14:creationId xmlns:p14="http://schemas.microsoft.com/office/powerpoint/2010/main" val="291599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DB875-E240-EC65-FBE6-C46A5301480C}"/>
              </a:ext>
            </a:extLst>
          </p:cNvPr>
          <p:cNvSpPr>
            <a:spLocks noGrp="1"/>
          </p:cNvSpPr>
          <p:nvPr>
            <p:ph type="title"/>
          </p:nvPr>
        </p:nvSpPr>
        <p:spPr/>
        <p:txBody>
          <a:bodyPr/>
          <a:lstStyle/>
          <a:p>
            <a:r>
              <a:rPr lang="de-DE" dirty="0"/>
              <a:t>The </a:t>
            </a:r>
            <a:r>
              <a:rPr lang="de-DE" dirty="0" err="1"/>
              <a:t>Student‘s</a:t>
            </a:r>
            <a:r>
              <a:rPr lang="de-DE" dirty="0"/>
              <a:t> Approach</a:t>
            </a:r>
          </a:p>
        </p:txBody>
      </p:sp>
      <p:sp>
        <p:nvSpPr>
          <p:cNvPr id="3" name="Fußzeilenplatzhalter 2">
            <a:extLst>
              <a:ext uri="{FF2B5EF4-FFF2-40B4-BE49-F238E27FC236}">
                <a16:creationId xmlns:a16="http://schemas.microsoft.com/office/drawing/2014/main" id="{5FB84403-083F-0EA6-4858-E2F9B9703FB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1E89FF1-F3E2-BDF4-61CC-965E3D197562}"/>
              </a:ext>
            </a:extLst>
          </p:cNvPr>
          <p:cNvSpPr>
            <a:spLocks noGrp="1"/>
          </p:cNvSpPr>
          <p:nvPr>
            <p:ph type="sldNum" sz="quarter" idx="28"/>
          </p:nvPr>
        </p:nvSpPr>
        <p:spPr/>
        <p:txBody>
          <a:bodyPr/>
          <a:lstStyle/>
          <a:p>
            <a:fld id="{BA24374A-C3A8-471A-8837-3FC31668ABE5}" type="slidenum">
              <a:rPr lang="de-DE" smtClean="0"/>
              <a:pPr/>
              <a:t>3</a:t>
            </a:fld>
            <a:endParaRPr lang="de-DE" dirty="0"/>
          </a:p>
        </p:txBody>
      </p:sp>
      <p:sp>
        <p:nvSpPr>
          <p:cNvPr id="5" name="Textplatzhalter 4">
            <a:extLst>
              <a:ext uri="{FF2B5EF4-FFF2-40B4-BE49-F238E27FC236}">
                <a16:creationId xmlns:a16="http://schemas.microsoft.com/office/drawing/2014/main" id="{54297916-88F2-899A-B2CB-58700DD532B9}"/>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F5269483-3D8A-3BE6-0187-00DD60A4C8C9}"/>
              </a:ext>
            </a:extLst>
          </p:cNvPr>
          <p:cNvSpPr>
            <a:spLocks noGrp="1"/>
          </p:cNvSpPr>
          <p:nvPr>
            <p:ph type="body" sz="quarter" idx="29"/>
          </p:nvPr>
        </p:nvSpPr>
        <p:spPr/>
        <p:txBody>
          <a:bodyPr/>
          <a:lstStyle/>
          <a:p>
            <a:r>
              <a:rPr lang="en-US" b="1" dirty="0">
                <a:solidFill>
                  <a:schemeClr val="accent1"/>
                </a:solidFill>
              </a:rPr>
              <a:t>The process of conducting a literature review </a:t>
            </a:r>
            <a:r>
              <a:rPr lang="en-US" dirty="0"/>
              <a:t>typically follows the same steps:</a:t>
            </a:r>
          </a:p>
          <a:p>
            <a:pPr marL="814388" lvl="1" indent="-457200">
              <a:buFont typeface="+mj-lt"/>
              <a:buAutoNum type="arabicPeriod"/>
            </a:pPr>
            <a:r>
              <a:rPr lang="de-DE" dirty="0"/>
              <a:t>Search </a:t>
            </a:r>
            <a:r>
              <a:rPr lang="de-DE" dirty="0" err="1"/>
              <a:t>for</a:t>
            </a:r>
            <a:r>
              <a:rPr lang="de-DE" dirty="0"/>
              <a:t> relevant </a:t>
            </a:r>
            <a:r>
              <a:rPr lang="de-DE" dirty="0" err="1"/>
              <a:t>keywords</a:t>
            </a:r>
            <a:r>
              <a:rPr lang="de-DE" dirty="0"/>
              <a:t> and </a:t>
            </a:r>
            <a:r>
              <a:rPr lang="de-DE" dirty="0" err="1"/>
              <a:t>databases</a:t>
            </a:r>
            <a:endParaRPr lang="de-DE" dirty="0"/>
          </a:p>
          <a:p>
            <a:pPr marL="814388" lvl="1" indent="-457200">
              <a:buFont typeface="+mj-lt"/>
              <a:buAutoNum type="arabicPeriod"/>
            </a:pPr>
            <a:r>
              <a:rPr lang="de-DE" dirty="0"/>
              <a:t>Search, </a:t>
            </a:r>
            <a:r>
              <a:rPr lang="de-DE" dirty="0" err="1"/>
              <a:t>evaluate</a:t>
            </a:r>
            <a:r>
              <a:rPr lang="de-DE" dirty="0"/>
              <a:t>, and </a:t>
            </a:r>
            <a:r>
              <a:rPr lang="de-DE" dirty="0" err="1"/>
              <a:t>filter</a:t>
            </a:r>
            <a:r>
              <a:rPr lang="de-DE" dirty="0"/>
              <a:t> </a:t>
            </a:r>
            <a:r>
              <a:rPr lang="de-DE" dirty="0" err="1"/>
              <a:t>your</a:t>
            </a:r>
            <a:r>
              <a:rPr lang="de-DE" dirty="0"/>
              <a:t> </a:t>
            </a:r>
            <a:r>
              <a:rPr lang="de-DE" dirty="0" err="1"/>
              <a:t>results</a:t>
            </a:r>
            <a:endParaRPr lang="de-DE" dirty="0"/>
          </a:p>
          <a:p>
            <a:pPr marL="814388" lvl="1" indent="-457200">
              <a:buFont typeface="+mj-lt"/>
              <a:buAutoNum type="arabicPeriod"/>
            </a:pPr>
            <a:r>
              <a:rPr lang="en-US" dirty="0"/>
              <a:t>Find a structure (identify fields, themes, categories,…)</a:t>
            </a:r>
          </a:p>
          <a:p>
            <a:pPr marL="814388" lvl="1" indent="-457200">
              <a:buFont typeface="+mj-lt"/>
              <a:buAutoNum type="arabicPeriod"/>
            </a:pPr>
            <a:r>
              <a:rPr lang="de-DE" dirty="0"/>
              <a:t>Write </a:t>
            </a:r>
            <a:r>
              <a:rPr lang="de-DE" dirty="0" err="1"/>
              <a:t>your</a:t>
            </a:r>
            <a:r>
              <a:rPr lang="de-DE" dirty="0"/>
              <a:t> </a:t>
            </a:r>
            <a:r>
              <a:rPr lang="de-DE" dirty="0" err="1"/>
              <a:t>literature</a:t>
            </a:r>
            <a:r>
              <a:rPr lang="de-DE" dirty="0"/>
              <a:t> review</a:t>
            </a:r>
          </a:p>
          <a:p>
            <a:pPr marL="447675" indent="-342900"/>
            <a:r>
              <a:rPr lang="de-DE" dirty="0"/>
              <a:t>Not </a:t>
            </a:r>
            <a:r>
              <a:rPr lang="de-DE" dirty="0" err="1"/>
              <a:t>scientific</a:t>
            </a:r>
            <a:r>
              <a:rPr lang="de-DE" dirty="0"/>
              <a:t>, but </a:t>
            </a:r>
            <a:r>
              <a:rPr lang="de-DE" dirty="0" err="1"/>
              <a:t>we</a:t>
            </a:r>
            <a:r>
              <a:rPr lang="de-DE" dirty="0"/>
              <a:t> like </a:t>
            </a:r>
            <a:r>
              <a:rPr lang="de-DE" dirty="0" err="1"/>
              <a:t>this</a:t>
            </a:r>
            <a:r>
              <a:rPr lang="de-DE" dirty="0"/>
              <a:t>!</a:t>
            </a:r>
          </a:p>
          <a:p>
            <a:endParaRPr lang="de-DE" dirty="0"/>
          </a:p>
        </p:txBody>
      </p:sp>
    </p:spTree>
    <p:extLst>
      <p:ext uri="{BB962C8B-B14F-4D97-AF65-F5344CB8AC3E}">
        <p14:creationId xmlns:p14="http://schemas.microsoft.com/office/powerpoint/2010/main" val="404677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82006-8E9E-6CD5-1149-C23BA985C869}"/>
              </a:ext>
            </a:extLst>
          </p:cNvPr>
          <p:cNvSpPr>
            <a:spLocks noGrp="1"/>
          </p:cNvSpPr>
          <p:nvPr>
            <p:ph type="title"/>
          </p:nvPr>
        </p:nvSpPr>
        <p:spPr/>
        <p:txBody>
          <a:bodyPr/>
          <a:lstStyle/>
          <a:p>
            <a:r>
              <a:rPr lang="de-DE" dirty="0" err="1"/>
              <a:t>Example</a:t>
            </a:r>
            <a:r>
              <a:rPr lang="de-DE" dirty="0"/>
              <a:t>: A </a:t>
            </a:r>
            <a:r>
              <a:rPr lang="de-DE" dirty="0" err="1"/>
              <a:t>Related</a:t>
            </a:r>
            <a:r>
              <a:rPr lang="de-DE" dirty="0"/>
              <a:t> Work</a:t>
            </a:r>
          </a:p>
        </p:txBody>
      </p:sp>
      <p:sp>
        <p:nvSpPr>
          <p:cNvPr id="3" name="Fußzeilenplatzhalter 2">
            <a:extLst>
              <a:ext uri="{FF2B5EF4-FFF2-40B4-BE49-F238E27FC236}">
                <a16:creationId xmlns:a16="http://schemas.microsoft.com/office/drawing/2014/main" id="{4FDA09A3-5EF1-522B-B09E-3512F55C00D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C292AA1-0FA8-E2B7-ECF7-463EB308DFF2}"/>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7DF50F2E-D72F-44AE-2744-BAF42FF95CCB}"/>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43424757-CEF0-FC27-B335-9EF9AA567DBB}"/>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0471BC9E-A3C8-CB1A-78BE-84FA79CC0C64}"/>
              </a:ext>
            </a:extLst>
          </p:cNvPr>
          <p:cNvPicPr>
            <a:picLocks noChangeAspect="1"/>
          </p:cNvPicPr>
          <p:nvPr/>
        </p:nvPicPr>
        <p:blipFill>
          <a:blip r:embed="rId2"/>
          <a:stretch>
            <a:fillRect/>
          </a:stretch>
        </p:blipFill>
        <p:spPr>
          <a:xfrm>
            <a:off x="2297414" y="1449388"/>
            <a:ext cx="3594486" cy="467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564E5C1F-44F2-4425-2161-2D265D44C43B}"/>
              </a:ext>
            </a:extLst>
          </p:cNvPr>
          <p:cNvPicPr>
            <a:picLocks noChangeAspect="1"/>
          </p:cNvPicPr>
          <p:nvPr/>
        </p:nvPicPr>
        <p:blipFill>
          <a:blip r:embed="rId3"/>
          <a:stretch>
            <a:fillRect/>
          </a:stretch>
        </p:blipFill>
        <p:spPr>
          <a:xfrm>
            <a:off x="6065772" y="1449388"/>
            <a:ext cx="3604766" cy="467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EE12FCF9-B021-ADCD-1A53-D924D9051771}"/>
              </a:ext>
            </a:extLst>
          </p:cNvPr>
          <p:cNvSpPr txBox="1"/>
          <p:nvPr/>
        </p:nvSpPr>
        <p:spPr>
          <a:xfrm>
            <a:off x="471277" y="2460541"/>
            <a:ext cx="1599348" cy="523220"/>
          </a:xfrm>
          <a:prstGeom prst="rect">
            <a:avLst/>
          </a:prstGeom>
          <a:solidFill>
            <a:schemeClr val="accent1"/>
          </a:solidFill>
        </p:spPr>
        <p:txBody>
          <a:bodyPr wrap="square" rtlCol="0">
            <a:spAutoFit/>
          </a:bodyPr>
          <a:lstStyle/>
          <a:p>
            <a:r>
              <a:rPr lang="de-DE" sz="1400" dirty="0" err="1">
                <a:solidFill>
                  <a:schemeClr val="bg1"/>
                </a:solidFill>
              </a:rPr>
              <a:t>What</a:t>
            </a:r>
            <a:r>
              <a:rPr lang="de-DE" sz="1400" dirty="0">
                <a:solidFill>
                  <a:schemeClr val="bg1"/>
                </a:solidFill>
              </a:rPr>
              <a:t> </a:t>
            </a:r>
            <a:r>
              <a:rPr lang="de-DE" sz="1400" dirty="0" err="1">
                <a:solidFill>
                  <a:schemeClr val="bg1"/>
                </a:solidFill>
              </a:rPr>
              <a:t>we</a:t>
            </a:r>
            <a:r>
              <a:rPr lang="de-DE" sz="1400" dirty="0">
                <a:solidFill>
                  <a:schemeClr val="bg1"/>
                </a:solidFill>
              </a:rPr>
              <a:t> </a:t>
            </a:r>
            <a:r>
              <a:rPr lang="de-DE" sz="1400" dirty="0" err="1">
                <a:solidFill>
                  <a:schemeClr val="bg1"/>
                </a:solidFill>
              </a:rPr>
              <a:t>are</a:t>
            </a:r>
            <a:r>
              <a:rPr lang="de-DE" sz="1400" dirty="0">
                <a:solidFill>
                  <a:schemeClr val="bg1"/>
                </a:solidFill>
              </a:rPr>
              <a:t> </a:t>
            </a:r>
            <a:r>
              <a:rPr lang="de-DE" sz="1400" dirty="0" err="1">
                <a:solidFill>
                  <a:schemeClr val="bg1"/>
                </a:solidFill>
              </a:rPr>
              <a:t>reading</a:t>
            </a:r>
            <a:r>
              <a:rPr lang="de-DE" sz="1400" dirty="0">
                <a:solidFill>
                  <a:schemeClr val="bg1"/>
                </a:solidFill>
              </a:rPr>
              <a:t> and </a:t>
            </a:r>
            <a:r>
              <a:rPr lang="de-DE" sz="1400" dirty="0" err="1">
                <a:solidFill>
                  <a:schemeClr val="bg1"/>
                </a:solidFill>
              </a:rPr>
              <a:t>why</a:t>
            </a:r>
            <a:r>
              <a:rPr lang="de-DE" sz="1400" dirty="0">
                <a:solidFill>
                  <a:schemeClr val="bg1"/>
                </a:solidFill>
              </a:rPr>
              <a:t>?</a:t>
            </a:r>
          </a:p>
        </p:txBody>
      </p:sp>
      <p:cxnSp>
        <p:nvCxnSpPr>
          <p:cNvPr id="12" name="Gerade Verbindung mit Pfeil 11">
            <a:extLst>
              <a:ext uri="{FF2B5EF4-FFF2-40B4-BE49-F238E27FC236}">
                <a16:creationId xmlns:a16="http://schemas.microsoft.com/office/drawing/2014/main" id="{FCAC0446-519B-6D8D-9300-B30B82C54B40}"/>
              </a:ext>
            </a:extLst>
          </p:cNvPr>
          <p:cNvCxnSpPr>
            <a:cxnSpLocks/>
            <a:stCxn id="11" idx="3"/>
          </p:cNvCxnSpPr>
          <p:nvPr/>
        </p:nvCxnSpPr>
        <p:spPr>
          <a:xfrm flipV="1">
            <a:off x="2070625" y="2629845"/>
            <a:ext cx="450837" cy="923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52ADC818-71E2-D018-FC21-7BFFFEE2E102}"/>
              </a:ext>
            </a:extLst>
          </p:cNvPr>
          <p:cNvSpPr/>
          <p:nvPr/>
        </p:nvSpPr>
        <p:spPr>
          <a:xfrm>
            <a:off x="2521462" y="1707888"/>
            <a:ext cx="1599348" cy="767767"/>
          </a:xfrm>
          <a:prstGeom prst="rect">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91252033-4BC8-C669-7276-004FEE0B5EA0}"/>
              </a:ext>
            </a:extLst>
          </p:cNvPr>
          <p:cNvSpPr/>
          <p:nvPr/>
        </p:nvSpPr>
        <p:spPr>
          <a:xfrm>
            <a:off x="7868155" y="2910715"/>
            <a:ext cx="1599348" cy="2719268"/>
          </a:xfrm>
          <a:prstGeom prst="rect">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9D9152C1-C0FB-23CA-88A4-4505856D2E3B}"/>
              </a:ext>
            </a:extLst>
          </p:cNvPr>
          <p:cNvSpPr txBox="1"/>
          <p:nvPr/>
        </p:nvSpPr>
        <p:spPr>
          <a:xfrm>
            <a:off x="472647" y="3082514"/>
            <a:ext cx="1599348" cy="738664"/>
          </a:xfrm>
          <a:prstGeom prst="rect">
            <a:avLst/>
          </a:prstGeom>
          <a:solidFill>
            <a:schemeClr val="accent1"/>
          </a:solidFill>
        </p:spPr>
        <p:txBody>
          <a:bodyPr wrap="square" rtlCol="0">
            <a:spAutoFit/>
          </a:bodyPr>
          <a:lstStyle/>
          <a:p>
            <a:r>
              <a:rPr lang="de-DE" sz="1400" dirty="0">
                <a:solidFill>
                  <a:schemeClr val="bg1"/>
                </a:solidFill>
              </a:rPr>
              <a:t>Head- and Eye-</a:t>
            </a:r>
            <a:r>
              <a:rPr lang="de-DE" sz="1400" dirty="0" err="1">
                <a:solidFill>
                  <a:schemeClr val="bg1"/>
                </a:solidFill>
              </a:rPr>
              <a:t>Based</a:t>
            </a:r>
            <a:r>
              <a:rPr lang="de-DE" sz="1400" dirty="0">
                <a:solidFill>
                  <a:schemeClr val="bg1"/>
                </a:solidFill>
              </a:rPr>
              <a:t> Target </a:t>
            </a:r>
            <a:r>
              <a:rPr lang="de-DE" sz="1400" dirty="0" err="1">
                <a:solidFill>
                  <a:schemeClr val="bg1"/>
                </a:solidFill>
              </a:rPr>
              <a:t>Selection</a:t>
            </a:r>
            <a:endParaRPr lang="de-DE" sz="1400" dirty="0">
              <a:solidFill>
                <a:schemeClr val="bg1"/>
              </a:solidFill>
            </a:endParaRPr>
          </a:p>
        </p:txBody>
      </p:sp>
      <p:cxnSp>
        <p:nvCxnSpPr>
          <p:cNvPr id="18" name="Gerade Verbindung mit Pfeil 17">
            <a:extLst>
              <a:ext uri="{FF2B5EF4-FFF2-40B4-BE49-F238E27FC236}">
                <a16:creationId xmlns:a16="http://schemas.microsoft.com/office/drawing/2014/main" id="{360EAF7F-B9FC-FF68-B29F-89F8CFB60665}"/>
              </a:ext>
            </a:extLst>
          </p:cNvPr>
          <p:cNvCxnSpPr>
            <a:cxnSpLocks/>
          </p:cNvCxnSpPr>
          <p:nvPr/>
        </p:nvCxnSpPr>
        <p:spPr>
          <a:xfrm flipV="1">
            <a:off x="2020448" y="3020201"/>
            <a:ext cx="501014" cy="1932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16901516-2624-E74A-02FD-70266E1C99BD}"/>
              </a:ext>
            </a:extLst>
          </p:cNvPr>
          <p:cNvSpPr txBox="1"/>
          <p:nvPr/>
        </p:nvSpPr>
        <p:spPr>
          <a:xfrm>
            <a:off x="2805763" y="1336490"/>
            <a:ext cx="1888245" cy="523220"/>
          </a:xfrm>
          <a:prstGeom prst="rect">
            <a:avLst/>
          </a:prstGeom>
          <a:solidFill>
            <a:schemeClr val="accent1"/>
          </a:solidFill>
        </p:spPr>
        <p:txBody>
          <a:bodyPr wrap="square" rtlCol="0">
            <a:spAutoFit/>
          </a:bodyPr>
          <a:lstStyle/>
          <a:p>
            <a:r>
              <a:rPr lang="de-DE" sz="1400" dirty="0" err="1">
                <a:solidFill>
                  <a:schemeClr val="bg1"/>
                </a:solidFill>
              </a:rPr>
              <a:t>Comparison</a:t>
            </a:r>
            <a:r>
              <a:rPr lang="de-DE" sz="1400" dirty="0">
                <a:solidFill>
                  <a:schemeClr val="bg1"/>
                </a:solidFill>
              </a:rPr>
              <a:t> of </a:t>
            </a:r>
            <a:r>
              <a:rPr lang="de-DE" sz="1400" dirty="0" err="1">
                <a:solidFill>
                  <a:schemeClr val="bg1"/>
                </a:solidFill>
              </a:rPr>
              <a:t>Pointing</a:t>
            </a:r>
            <a:r>
              <a:rPr lang="de-DE" sz="1400" dirty="0">
                <a:solidFill>
                  <a:schemeClr val="bg1"/>
                </a:solidFill>
              </a:rPr>
              <a:t> </a:t>
            </a:r>
            <a:r>
              <a:rPr lang="de-DE" sz="1400" dirty="0" err="1">
                <a:solidFill>
                  <a:schemeClr val="bg1"/>
                </a:solidFill>
              </a:rPr>
              <a:t>Techniques</a:t>
            </a:r>
            <a:endParaRPr lang="de-DE" sz="1400" dirty="0">
              <a:solidFill>
                <a:schemeClr val="bg1"/>
              </a:solidFill>
            </a:endParaRPr>
          </a:p>
        </p:txBody>
      </p:sp>
      <p:cxnSp>
        <p:nvCxnSpPr>
          <p:cNvPr id="20" name="Gerade Verbindung mit Pfeil 19">
            <a:extLst>
              <a:ext uri="{FF2B5EF4-FFF2-40B4-BE49-F238E27FC236}">
                <a16:creationId xmlns:a16="http://schemas.microsoft.com/office/drawing/2014/main" id="{583D79E8-5B67-2774-A136-1CB1571CF815}"/>
              </a:ext>
            </a:extLst>
          </p:cNvPr>
          <p:cNvCxnSpPr>
            <a:cxnSpLocks/>
            <a:stCxn id="19" idx="2"/>
          </p:cNvCxnSpPr>
          <p:nvPr/>
        </p:nvCxnSpPr>
        <p:spPr>
          <a:xfrm>
            <a:off x="3749886" y="1859710"/>
            <a:ext cx="516743" cy="8624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1CB4518D-2C5F-37BB-3EE1-6653DD25A49A}"/>
              </a:ext>
            </a:extLst>
          </p:cNvPr>
          <p:cNvSpPr txBox="1"/>
          <p:nvPr/>
        </p:nvSpPr>
        <p:spPr>
          <a:xfrm>
            <a:off x="6817572" y="741564"/>
            <a:ext cx="1516912" cy="738664"/>
          </a:xfrm>
          <a:prstGeom prst="rect">
            <a:avLst/>
          </a:prstGeom>
          <a:solidFill>
            <a:schemeClr val="accent1"/>
          </a:solidFill>
        </p:spPr>
        <p:txBody>
          <a:bodyPr wrap="square" rtlCol="0">
            <a:spAutoFit/>
          </a:bodyPr>
          <a:lstStyle/>
          <a:p>
            <a:r>
              <a:rPr lang="de-DE" sz="1400" dirty="0" err="1">
                <a:solidFill>
                  <a:schemeClr val="bg1"/>
                </a:solidFill>
              </a:rPr>
              <a:t>Combining</a:t>
            </a:r>
            <a:r>
              <a:rPr lang="de-DE" sz="1400" dirty="0">
                <a:solidFill>
                  <a:schemeClr val="bg1"/>
                </a:solidFill>
              </a:rPr>
              <a:t> </a:t>
            </a:r>
            <a:r>
              <a:rPr lang="de-DE" sz="1400" dirty="0" err="1">
                <a:solidFill>
                  <a:schemeClr val="bg1"/>
                </a:solidFill>
              </a:rPr>
              <a:t>Pointing</a:t>
            </a:r>
            <a:r>
              <a:rPr lang="de-DE" sz="1400" dirty="0">
                <a:solidFill>
                  <a:schemeClr val="bg1"/>
                </a:solidFill>
              </a:rPr>
              <a:t> </a:t>
            </a:r>
            <a:r>
              <a:rPr lang="de-DE" sz="1400" dirty="0" err="1">
                <a:solidFill>
                  <a:schemeClr val="bg1"/>
                </a:solidFill>
              </a:rPr>
              <a:t>Techniques</a:t>
            </a:r>
            <a:endParaRPr lang="de-DE" sz="1400" dirty="0">
              <a:solidFill>
                <a:schemeClr val="bg1"/>
              </a:solidFill>
            </a:endParaRPr>
          </a:p>
        </p:txBody>
      </p:sp>
      <p:cxnSp>
        <p:nvCxnSpPr>
          <p:cNvPr id="28" name="Gerade Verbindung mit Pfeil 27">
            <a:extLst>
              <a:ext uri="{FF2B5EF4-FFF2-40B4-BE49-F238E27FC236}">
                <a16:creationId xmlns:a16="http://schemas.microsoft.com/office/drawing/2014/main" id="{34F640CF-53EB-BCD7-17D9-D2C2FAA458C6}"/>
              </a:ext>
            </a:extLst>
          </p:cNvPr>
          <p:cNvCxnSpPr>
            <a:cxnSpLocks/>
          </p:cNvCxnSpPr>
          <p:nvPr/>
        </p:nvCxnSpPr>
        <p:spPr>
          <a:xfrm flipH="1">
            <a:off x="6952462" y="1449388"/>
            <a:ext cx="185258" cy="3603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179B3140-9946-5CF1-E8D2-FB3DE85F54C6}"/>
              </a:ext>
            </a:extLst>
          </p:cNvPr>
          <p:cNvSpPr txBox="1"/>
          <p:nvPr/>
        </p:nvSpPr>
        <p:spPr>
          <a:xfrm>
            <a:off x="469476" y="3974066"/>
            <a:ext cx="1599348" cy="523220"/>
          </a:xfrm>
          <a:prstGeom prst="rect">
            <a:avLst/>
          </a:prstGeom>
          <a:solidFill>
            <a:schemeClr val="accent1"/>
          </a:solidFill>
        </p:spPr>
        <p:txBody>
          <a:bodyPr wrap="square" rtlCol="0">
            <a:spAutoFit/>
          </a:bodyPr>
          <a:lstStyle/>
          <a:p>
            <a:r>
              <a:rPr lang="de-DE" sz="1400" dirty="0" err="1">
                <a:solidFill>
                  <a:schemeClr val="bg1"/>
                </a:solidFill>
              </a:rPr>
              <a:t>Pointing</a:t>
            </a:r>
            <a:r>
              <a:rPr lang="de-DE" sz="1400" dirty="0">
                <a:solidFill>
                  <a:schemeClr val="bg1"/>
                </a:solidFill>
              </a:rPr>
              <a:t> </a:t>
            </a:r>
            <a:r>
              <a:rPr lang="de-DE" sz="1400" dirty="0" err="1">
                <a:solidFill>
                  <a:schemeClr val="bg1"/>
                </a:solidFill>
              </a:rPr>
              <a:t>with</a:t>
            </a:r>
            <a:r>
              <a:rPr lang="de-DE" sz="1400" dirty="0">
                <a:solidFill>
                  <a:schemeClr val="bg1"/>
                </a:solidFill>
              </a:rPr>
              <a:t> </a:t>
            </a:r>
            <a:r>
              <a:rPr lang="de-DE" sz="1400" dirty="0" err="1">
                <a:solidFill>
                  <a:schemeClr val="bg1"/>
                </a:solidFill>
              </a:rPr>
              <a:t>the</a:t>
            </a:r>
            <a:r>
              <a:rPr lang="de-DE" sz="1400" dirty="0">
                <a:solidFill>
                  <a:schemeClr val="bg1"/>
                </a:solidFill>
              </a:rPr>
              <a:t> </a:t>
            </a:r>
            <a:r>
              <a:rPr lang="de-DE" sz="1400" dirty="0" err="1">
                <a:solidFill>
                  <a:schemeClr val="bg1"/>
                </a:solidFill>
              </a:rPr>
              <a:t>head</a:t>
            </a:r>
            <a:endParaRPr lang="de-DE" sz="1400" dirty="0">
              <a:solidFill>
                <a:schemeClr val="bg1"/>
              </a:solidFill>
            </a:endParaRPr>
          </a:p>
        </p:txBody>
      </p:sp>
      <p:cxnSp>
        <p:nvCxnSpPr>
          <p:cNvPr id="33" name="Gerade Verbindung mit Pfeil 32">
            <a:extLst>
              <a:ext uri="{FF2B5EF4-FFF2-40B4-BE49-F238E27FC236}">
                <a16:creationId xmlns:a16="http://schemas.microsoft.com/office/drawing/2014/main" id="{CA239E3B-86B6-7BCD-B600-A6D3486C3B08}"/>
              </a:ext>
            </a:extLst>
          </p:cNvPr>
          <p:cNvCxnSpPr>
            <a:cxnSpLocks/>
          </p:cNvCxnSpPr>
          <p:nvPr/>
        </p:nvCxnSpPr>
        <p:spPr>
          <a:xfrm flipV="1">
            <a:off x="2040457" y="3837799"/>
            <a:ext cx="450837" cy="2000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8F1FEBDD-2FC4-7B3A-9631-1E39C70FCED6}"/>
              </a:ext>
            </a:extLst>
          </p:cNvPr>
          <p:cNvSpPr txBox="1"/>
          <p:nvPr/>
        </p:nvSpPr>
        <p:spPr>
          <a:xfrm>
            <a:off x="469476" y="4641093"/>
            <a:ext cx="1602519" cy="523220"/>
          </a:xfrm>
          <a:prstGeom prst="rect">
            <a:avLst/>
          </a:prstGeom>
          <a:solidFill>
            <a:schemeClr val="accent1"/>
          </a:solidFill>
        </p:spPr>
        <p:txBody>
          <a:bodyPr wrap="square" rtlCol="0">
            <a:spAutoFit/>
          </a:bodyPr>
          <a:lstStyle/>
          <a:p>
            <a:r>
              <a:rPr lang="de-DE" sz="1400" dirty="0" err="1">
                <a:solidFill>
                  <a:schemeClr val="bg1"/>
                </a:solidFill>
              </a:rPr>
              <a:t>Pointing</a:t>
            </a:r>
            <a:r>
              <a:rPr lang="de-DE" sz="1400" dirty="0">
                <a:solidFill>
                  <a:schemeClr val="bg1"/>
                </a:solidFill>
              </a:rPr>
              <a:t> </a:t>
            </a:r>
            <a:r>
              <a:rPr lang="de-DE" sz="1400" dirty="0" err="1">
                <a:solidFill>
                  <a:schemeClr val="bg1"/>
                </a:solidFill>
              </a:rPr>
              <a:t>with</a:t>
            </a:r>
            <a:r>
              <a:rPr lang="de-DE" sz="1400" dirty="0">
                <a:solidFill>
                  <a:schemeClr val="bg1"/>
                </a:solidFill>
              </a:rPr>
              <a:t> </a:t>
            </a:r>
            <a:r>
              <a:rPr lang="de-DE" sz="1400" dirty="0" err="1">
                <a:solidFill>
                  <a:schemeClr val="bg1"/>
                </a:solidFill>
              </a:rPr>
              <a:t>eye</a:t>
            </a:r>
            <a:r>
              <a:rPr lang="de-DE" sz="1400" dirty="0">
                <a:solidFill>
                  <a:schemeClr val="bg1"/>
                </a:solidFill>
              </a:rPr>
              <a:t> </a:t>
            </a:r>
            <a:r>
              <a:rPr lang="de-DE" sz="1400" dirty="0" err="1">
                <a:solidFill>
                  <a:schemeClr val="bg1"/>
                </a:solidFill>
              </a:rPr>
              <a:t>gaze</a:t>
            </a:r>
            <a:endParaRPr lang="de-DE" sz="1400" dirty="0">
              <a:solidFill>
                <a:schemeClr val="bg1"/>
              </a:solidFill>
            </a:endParaRPr>
          </a:p>
        </p:txBody>
      </p:sp>
      <p:cxnSp>
        <p:nvCxnSpPr>
          <p:cNvPr id="35" name="Gerade Verbindung mit Pfeil 34">
            <a:extLst>
              <a:ext uri="{FF2B5EF4-FFF2-40B4-BE49-F238E27FC236}">
                <a16:creationId xmlns:a16="http://schemas.microsoft.com/office/drawing/2014/main" id="{F33F40C0-AD76-A638-D4CB-B65D975116F1}"/>
              </a:ext>
            </a:extLst>
          </p:cNvPr>
          <p:cNvCxnSpPr>
            <a:cxnSpLocks/>
          </p:cNvCxnSpPr>
          <p:nvPr/>
        </p:nvCxnSpPr>
        <p:spPr>
          <a:xfrm flipV="1">
            <a:off x="2020448" y="4504826"/>
            <a:ext cx="450837" cy="2000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724D5517-10CB-4F67-5AED-3A3C2440455A}"/>
              </a:ext>
            </a:extLst>
          </p:cNvPr>
          <p:cNvSpPr txBox="1"/>
          <p:nvPr/>
        </p:nvSpPr>
        <p:spPr>
          <a:xfrm>
            <a:off x="9257355" y="3329979"/>
            <a:ext cx="1516912" cy="523220"/>
          </a:xfrm>
          <a:prstGeom prst="rect">
            <a:avLst/>
          </a:prstGeom>
          <a:solidFill>
            <a:schemeClr val="accent1"/>
          </a:solidFill>
        </p:spPr>
        <p:txBody>
          <a:bodyPr wrap="square" rtlCol="0">
            <a:spAutoFit/>
          </a:bodyPr>
          <a:lstStyle/>
          <a:p>
            <a:r>
              <a:rPr lang="de-DE" sz="1400" dirty="0">
                <a:solidFill>
                  <a:schemeClr val="bg1"/>
                </a:solidFill>
              </a:rPr>
              <a:t>Summary and Research Gap</a:t>
            </a:r>
          </a:p>
        </p:txBody>
      </p:sp>
      <p:cxnSp>
        <p:nvCxnSpPr>
          <p:cNvPr id="37" name="Gerade Verbindung mit Pfeil 36">
            <a:extLst>
              <a:ext uri="{FF2B5EF4-FFF2-40B4-BE49-F238E27FC236}">
                <a16:creationId xmlns:a16="http://schemas.microsoft.com/office/drawing/2014/main" id="{CA38D2B1-9C9D-B23C-A3EB-E46678BDC217}"/>
              </a:ext>
            </a:extLst>
          </p:cNvPr>
          <p:cNvCxnSpPr>
            <a:cxnSpLocks/>
          </p:cNvCxnSpPr>
          <p:nvPr/>
        </p:nvCxnSpPr>
        <p:spPr>
          <a:xfrm flipH="1" flipV="1">
            <a:off x="8914963" y="2910714"/>
            <a:ext cx="424812" cy="4369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BD0E3570-3CA8-B080-D113-213563CDEC05}"/>
              </a:ext>
            </a:extLst>
          </p:cNvPr>
          <p:cNvSpPr txBox="1"/>
          <p:nvPr/>
        </p:nvSpPr>
        <p:spPr>
          <a:xfrm>
            <a:off x="9816357" y="1420128"/>
            <a:ext cx="1826137" cy="1692771"/>
          </a:xfrm>
          <a:prstGeom prst="rect">
            <a:avLst/>
          </a:prstGeom>
          <a:noFill/>
        </p:spPr>
        <p:txBody>
          <a:bodyPr wrap="square">
            <a:spAutoFit/>
          </a:bodyPr>
          <a:lstStyle/>
          <a:p>
            <a:r>
              <a:rPr lang="de-DE" sz="800" dirty="0">
                <a:solidFill>
                  <a:schemeClr val="bg1">
                    <a:lumMod val="50000"/>
                  </a:schemeClr>
                </a:solidFill>
              </a:rPr>
              <a:t>Mikko </a:t>
            </a:r>
            <a:r>
              <a:rPr lang="de-DE" sz="800" dirty="0" err="1">
                <a:solidFill>
                  <a:schemeClr val="bg1">
                    <a:lumMod val="50000"/>
                  </a:schemeClr>
                </a:solidFill>
              </a:rPr>
              <a:t>Kytö</a:t>
            </a:r>
            <a:r>
              <a:rPr lang="de-DE" sz="800" dirty="0">
                <a:solidFill>
                  <a:schemeClr val="bg1">
                    <a:lumMod val="50000"/>
                  </a:schemeClr>
                </a:solidFill>
              </a:rPr>
              <a:t>, Barrett </a:t>
            </a:r>
            <a:r>
              <a:rPr lang="de-DE" sz="800" dirty="0" err="1">
                <a:solidFill>
                  <a:schemeClr val="bg1">
                    <a:lumMod val="50000"/>
                  </a:schemeClr>
                </a:solidFill>
              </a:rPr>
              <a:t>Ens</a:t>
            </a:r>
            <a:r>
              <a:rPr lang="de-DE" sz="800" dirty="0">
                <a:solidFill>
                  <a:schemeClr val="bg1">
                    <a:lumMod val="50000"/>
                  </a:schemeClr>
                </a:solidFill>
              </a:rPr>
              <a:t>, </a:t>
            </a:r>
            <a:r>
              <a:rPr lang="de-DE" sz="800" dirty="0" err="1">
                <a:solidFill>
                  <a:schemeClr val="bg1">
                    <a:lumMod val="50000"/>
                  </a:schemeClr>
                </a:solidFill>
              </a:rPr>
              <a:t>Thammathip</a:t>
            </a:r>
            <a:r>
              <a:rPr lang="de-DE" sz="800" dirty="0">
                <a:solidFill>
                  <a:schemeClr val="bg1">
                    <a:lumMod val="50000"/>
                  </a:schemeClr>
                </a:solidFill>
              </a:rPr>
              <a:t> </a:t>
            </a:r>
            <a:r>
              <a:rPr lang="de-DE" sz="800" dirty="0" err="1">
                <a:solidFill>
                  <a:schemeClr val="bg1">
                    <a:lumMod val="50000"/>
                  </a:schemeClr>
                </a:solidFill>
              </a:rPr>
              <a:t>Piumsomboon</a:t>
            </a:r>
            <a:r>
              <a:rPr lang="de-DE" sz="800" dirty="0">
                <a:solidFill>
                  <a:schemeClr val="bg1">
                    <a:lumMod val="50000"/>
                  </a:schemeClr>
                </a:solidFill>
              </a:rPr>
              <a:t>, Gun A. Lee, and Mark </a:t>
            </a:r>
            <a:r>
              <a:rPr lang="de-DE" sz="800" dirty="0" err="1">
                <a:solidFill>
                  <a:schemeClr val="bg1">
                    <a:lumMod val="50000"/>
                  </a:schemeClr>
                </a:solidFill>
              </a:rPr>
              <a:t>Billinghurst</a:t>
            </a:r>
            <a:r>
              <a:rPr lang="de-DE" sz="800" dirty="0">
                <a:solidFill>
                  <a:schemeClr val="bg1">
                    <a:lumMod val="50000"/>
                  </a:schemeClr>
                </a:solidFill>
              </a:rPr>
              <a:t>. 2018. </a:t>
            </a:r>
            <a:r>
              <a:rPr lang="de-DE" sz="800" dirty="0" err="1">
                <a:solidFill>
                  <a:schemeClr val="bg1">
                    <a:lumMod val="50000"/>
                  </a:schemeClr>
                </a:solidFill>
              </a:rPr>
              <a:t>Pinpointing</a:t>
            </a:r>
            <a:r>
              <a:rPr lang="de-DE" sz="800" dirty="0">
                <a:solidFill>
                  <a:schemeClr val="bg1">
                    <a:lumMod val="50000"/>
                  </a:schemeClr>
                </a:solidFill>
              </a:rPr>
              <a:t>: </a:t>
            </a:r>
            <a:r>
              <a:rPr lang="de-DE" sz="800" dirty="0" err="1">
                <a:solidFill>
                  <a:schemeClr val="bg1">
                    <a:lumMod val="50000"/>
                  </a:schemeClr>
                </a:solidFill>
              </a:rPr>
              <a:t>Precise</a:t>
            </a:r>
            <a:r>
              <a:rPr lang="de-DE" sz="800" dirty="0">
                <a:solidFill>
                  <a:schemeClr val="bg1">
                    <a:lumMod val="50000"/>
                  </a:schemeClr>
                </a:solidFill>
              </a:rPr>
              <a:t> Head- and Eye-</a:t>
            </a:r>
            <a:r>
              <a:rPr lang="de-DE" sz="800" dirty="0" err="1">
                <a:solidFill>
                  <a:schemeClr val="bg1">
                    <a:lumMod val="50000"/>
                  </a:schemeClr>
                </a:solidFill>
              </a:rPr>
              <a:t>Based</a:t>
            </a:r>
            <a:r>
              <a:rPr lang="de-DE" sz="800" dirty="0">
                <a:solidFill>
                  <a:schemeClr val="bg1">
                    <a:lumMod val="50000"/>
                  </a:schemeClr>
                </a:solidFill>
              </a:rPr>
              <a:t> Target </a:t>
            </a:r>
            <a:r>
              <a:rPr lang="de-DE" sz="800" dirty="0" err="1">
                <a:solidFill>
                  <a:schemeClr val="bg1">
                    <a:lumMod val="50000"/>
                  </a:schemeClr>
                </a:solidFill>
              </a:rPr>
              <a:t>Selection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a:t>
            </a:r>
            <a:r>
              <a:rPr lang="de-DE" sz="800" dirty="0" err="1">
                <a:solidFill>
                  <a:schemeClr val="bg1">
                    <a:lumMod val="50000"/>
                  </a:schemeClr>
                </a:solidFill>
              </a:rPr>
              <a:t>Augmented</a:t>
            </a:r>
            <a:r>
              <a:rPr lang="de-DE" sz="800" dirty="0">
                <a:solidFill>
                  <a:schemeClr val="bg1">
                    <a:lumMod val="50000"/>
                  </a:schemeClr>
                </a:solidFill>
              </a:rPr>
              <a:t> Reality. In Proceedings of </a:t>
            </a:r>
            <a:r>
              <a:rPr lang="de-DE" sz="800" dirty="0" err="1">
                <a:solidFill>
                  <a:schemeClr val="bg1">
                    <a:lumMod val="50000"/>
                  </a:schemeClr>
                </a:solidFill>
              </a:rPr>
              <a:t>the</a:t>
            </a:r>
            <a:r>
              <a:rPr lang="de-DE" sz="800" dirty="0">
                <a:solidFill>
                  <a:schemeClr val="bg1">
                    <a:lumMod val="50000"/>
                  </a:schemeClr>
                </a:solidFill>
              </a:rPr>
              <a:t> 2018 CHI Conference on Human </a:t>
            </a:r>
            <a:r>
              <a:rPr lang="de-DE" sz="800" dirty="0" err="1">
                <a:solidFill>
                  <a:schemeClr val="bg1">
                    <a:lumMod val="50000"/>
                  </a:schemeClr>
                </a:solidFill>
              </a:rPr>
              <a:t>Factors</a:t>
            </a:r>
            <a:r>
              <a:rPr lang="de-DE" sz="800" dirty="0">
                <a:solidFill>
                  <a:schemeClr val="bg1">
                    <a:lumMod val="50000"/>
                  </a:schemeClr>
                </a:solidFill>
              </a:rPr>
              <a:t> in Computing Systems (CHI '18). </a:t>
            </a:r>
            <a:r>
              <a:rPr lang="de-DE" sz="800" dirty="0" err="1">
                <a:solidFill>
                  <a:schemeClr val="bg1">
                    <a:lumMod val="50000"/>
                  </a:schemeClr>
                </a:solidFill>
              </a:rPr>
              <a:t>Association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Computing Machinery, New York, NY, USA, Paper 81, 1–14. https://doi.org/10.1145/3173574.3173655</a:t>
            </a:r>
          </a:p>
        </p:txBody>
      </p:sp>
    </p:spTree>
    <p:extLst>
      <p:ext uri="{BB962C8B-B14F-4D97-AF65-F5344CB8AC3E}">
        <p14:creationId xmlns:p14="http://schemas.microsoft.com/office/powerpoint/2010/main" val="38584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7" grpId="0" animBg="1"/>
      <p:bldP spid="32" grpId="0" animBg="1"/>
      <p:bldP spid="34"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B1FFE-0FB1-5889-470A-E42AB1A73F6B}"/>
              </a:ext>
            </a:extLst>
          </p:cNvPr>
          <p:cNvSpPr>
            <a:spLocks noGrp="1"/>
          </p:cNvSpPr>
          <p:nvPr>
            <p:ph type="title"/>
          </p:nvPr>
        </p:nvSpPr>
        <p:spPr/>
        <p:txBody>
          <a:bodyPr/>
          <a:lstStyle/>
          <a:p>
            <a:r>
              <a:rPr lang="de-DE" dirty="0" err="1"/>
              <a:t>Example</a:t>
            </a:r>
            <a:r>
              <a:rPr lang="de-DE" dirty="0"/>
              <a:t>: A </a:t>
            </a:r>
            <a:r>
              <a:rPr lang="de-DE" dirty="0" err="1"/>
              <a:t>Related</a:t>
            </a:r>
            <a:r>
              <a:rPr lang="de-DE" dirty="0"/>
              <a:t> Work </a:t>
            </a:r>
            <a:r>
              <a:rPr lang="de-DE" dirty="0" err="1"/>
              <a:t>Section</a:t>
            </a:r>
            <a:endParaRPr lang="de-DE" dirty="0"/>
          </a:p>
        </p:txBody>
      </p:sp>
      <p:sp>
        <p:nvSpPr>
          <p:cNvPr id="3" name="Fußzeilenplatzhalter 2">
            <a:extLst>
              <a:ext uri="{FF2B5EF4-FFF2-40B4-BE49-F238E27FC236}">
                <a16:creationId xmlns:a16="http://schemas.microsoft.com/office/drawing/2014/main" id="{36F9FBC2-BBA1-BAFB-4DA2-3E3FFF8019C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FCDDE98-200C-46B1-296F-10747999C283}"/>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33BAD211-F74E-58B2-A708-B38F822C63D8}"/>
              </a:ext>
            </a:extLst>
          </p:cNvPr>
          <p:cNvSpPr>
            <a:spLocks noGrp="1"/>
          </p:cNvSpPr>
          <p:nvPr>
            <p:ph type="body" sz="quarter" idx="21"/>
          </p:nvPr>
        </p:nvSpPr>
        <p:spPr/>
        <p:txBody>
          <a:bodyPr/>
          <a:lstStyle/>
          <a:p>
            <a:r>
              <a:rPr lang="de-DE" sz="1400"/>
              <a:t>How to Review Literature</a:t>
            </a:r>
            <a:endParaRPr lang="de-DE" dirty="0"/>
          </a:p>
        </p:txBody>
      </p:sp>
      <p:sp>
        <p:nvSpPr>
          <p:cNvPr id="6" name="Textplatzhalter 5">
            <a:extLst>
              <a:ext uri="{FF2B5EF4-FFF2-40B4-BE49-F238E27FC236}">
                <a16:creationId xmlns:a16="http://schemas.microsoft.com/office/drawing/2014/main" id="{3C766A1A-801A-5C16-FD95-393844910D6E}"/>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49E0C719-F492-9D8B-39A0-C110F5885940}"/>
              </a:ext>
            </a:extLst>
          </p:cNvPr>
          <p:cNvPicPr>
            <a:picLocks noChangeAspect="1"/>
          </p:cNvPicPr>
          <p:nvPr/>
        </p:nvPicPr>
        <p:blipFill>
          <a:blip r:embed="rId2"/>
          <a:stretch>
            <a:fillRect/>
          </a:stretch>
        </p:blipFill>
        <p:spPr>
          <a:xfrm>
            <a:off x="695325" y="1485284"/>
            <a:ext cx="4842933" cy="4679950"/>
          </a:xfrm>
          <a:prstGeom prst="rect">
            <a:avLst/>
          </a:prstGeom>
        </p:spPr>
      </p:pic>
      <p:sp>
        <p:nvSpPr>
          <p:cNvPr id="9" name="Textfeld 8">
            <a:extLst>
              <a:ext uri="{FF2B5EF4-FFF2-40B4-BE49-F238E27FC236}">
                <a16:creationId xmlns:a16="http://schemas.microsoft.com/office/drawing/2014/main" id="{1308462E-0D20-DF66-4652-E056B28B7A1A}"/>
              </a:ext>
            </a:extLst>
          </p:cNvPr>
          <p:cNvSpPr txBox="1"/>
          <p:nvPr/>
        </p:nvSpPr>
        <p:spPr>
          <a:xfrm>
            <a:off x="6629221" y="2223583"/>
            <a:ext cx="2726376" cy="738664"/>
          </a:xfrm>
          <a:prstGeom prst="rect">
            <a:avLst/>
          </a:prstGeom>
          <a:solidFill>
            <a:schemeClr val="accent1"/>
          </a:solidFill>
        </p:spPr>
        <p:txBody>
          <a:bodyPr wrap="square" rtlCol="0">
            <a:spAutoFit/>
          </a:bodyPr>
          <a:lstStyle/>
          <a:p>
            <a:r>
              <a:rPr lang="de-DE" sz="1400" dirty="0">
                <a:solidFill>
                  <a:schemeClr val="bg1"/>
                </a:solidFill>
              </a:rPr>
              <a:t>Here </a:t>
            </a:r>
            <a:r>
              <a:rPr lang="de-DE" sz="1400" dirty="0" err="1">
                <a:solidFill>
                  <a:schemeClr val="bg1"/>
                </a:solidFill>
              </a:rPr>
              <a:t>they</a:t>
            </a:r>
            <a:r>
              <a:rPr lang="de-DE" sz="1400" dirty="0">
                <a:solidFill>
                  <a:schemeClr val="bg1"/>
                </a:solidFill>
              </a:rPr>
              <a:t> </a:t>
            </a:r>
            <a:r>
              <a:rPr lang="de-DE" sz="1400" dirty="0" err="1">
                <a:solidFill>
                  <a:schemeClr val="bg1"/>
                </a:solidFill>
              </a:rPr>
              <a:t>are</a:t>
            </a:r>
            <a:r>
              <a:rPr lang="de-DE" sz="1400" dirty="0">
                <a:solidFill>
                  <a:schemeClr val="bg1"/>
                </a:solidFill>
              </a:rPr>
              <a:t> </a:t>
            </a:r>
            <a:r>
              <a:rPr lang="de-DE" sz="1400" dirty="0" err="1">
                <a:solidFill>
                  <a:schemeClr val="bg1"/>
                </a:solidFill>
              </a:rPr>
              <a:t>enumerating</a:t>
            </a:r>
            <a:r>
              <a:rPr lang="de-DE" sz="1400" dirty="0">
                <a:solidFill>
                  <a:schemeClr val="bg1"/>
                </a:solidFill>
              </a:rPr>
              <a:t> </a:t>
            </a:r>
            <a:r>
              <a:rPr lang="de-DE" sz="1400" dirty="0" err="1">
                <a:solidFill>
                  <a:schemeClr val="bg1"/>
                </a:solidFill>
              </a:rPr>
              <a:t>research</a:t>
            </a:r>
            <a:r>
              <a:rPr lang="de-DE" sz="1400" dirty="0">
                <a:solidFill>
                  <a:schemeClr val="bg1"/>
                </a:solidFill>
              </a:rPr>
              <a:t> </a:t>
            </a:r>
            <a:r>
              <a:rPr lang="de-DE" sz="1400" dirty="0" err="1">
                <a:solidFill>
                  <a:schemeClr val="bg1"/>
                </a:solidFill>
              </a:rPr>
              <a:t>activities</a:t>
            </a:r>
            <a:r>
              <a:rPr lang="de-DE" sz="1400" dirty="0">
                <a:solidFill>
                  <a:schemeClr val="bg1"/>
                </a:solidFill>
              </a:rPr>
              <a:t> and </a:t>
            </a:r>
            <a:r>
              <a:rPr lang="de-DE" sz="1400" dirty="0" err="1">
                <a:solidFill>
                  <a:schemeClr val="bg1"/>
                </a:solidFill>
              </a:rPr>
              <a:t>put</a:t>
            </a:r>
            <a:r>
              <a:rPr lang="de-DE" sz="1400" dirty="0">
                <a:solidFill>
                  <a:schemeClr val="bg1"/>
                </a:solidFill>
              </a:rPr>
              <a:t> </a:t>
            </a:r>
            <a:r>
              <a:rPr lang="de-DE" sz="1400" dirty="0" err="1">
                <a:solidFill>
                  <a:schemeClr val="bg1"/>
                </a:solidFill>
              </a:rPr>
              <a:t>the</a:t>
            </a:r>
            <a:r>
              <a:rPr lang="de-DE" sz="1400" dirty="0">
                <a:solidFill>
                  <a:schemeClr val="bg1"/>
                </a:solidFill>
              </a:rPr>
              <a:t> </a:t>
            </a:r>
            <a:r>
              <a:rPr lang="de-DE" sz="1400" dirty="0" err="1">
                <a:solidFill>
                  <a:schemeClr val="bg1"/>
                </a:solidFill>
              </a:rPr>
              <a:t>references</a:t>
            </a:r>
            <a:r>
              <a:rPr lang="de-DE" sz="1400" dirty="0">
                <a:solidFill>
                  <a:schemeClr val="bg1"/>
                </a:solidFill>
              </a:rPr>
              <a:t> </a:t>
            </a:r>
            <a:r>
              <a:rPr lang="de-DE" sz="1400" dirty="0" err="1">
                <a:solidFill>
                  <a:schemeClr val="bg1"/>
                </a:solidFill>
              </a:rPr>
              <a:t>behind</a:t>
            </a:r>
            <a:r>
              <a:rPr lang="de-DE" sz="1400" dirty="0">
                <a:solidFill>
                  <a:schemeClr val="bg1"/>
                </a:solidFill>
              </a:rPr>
              <a:t> </a:t>
            </a:r>
            <a:r>
              <a:rPr lang="de-DE" sz="1400" dirty="0" err="1">
                <a:solidFill>
                  <a:schemeClr val="bg1"/>
                </a:solidFill>
              </a:rPr>
              <a:t>them</a:t>
            </a:r>
            <a:endParaRPr lang="de-DE" sz="1400" dirty="0">
              <a:solidFill>
                <a:schemeClr val="bg1"/>
              </a:solidFill>
            </a:endParaRPr>
          </a:p>
        </p:txBody>
      </p:sp>
      <p:cxnSp>
        <p:nvCxnSpPr>
          <p:cNvPr id="10" name="Gerade Verbindung mit Pfeil 9">
            <a:extLst>
              <a:ext uri="{FF2B5EF4-FFF2-40B4-BE49-F238E27FC236}">
                <a16:creationId xmlns:a16="http://schemas.microsoft.com/office/drawing/2014/main" id="{9C3A7F6D-9137-410E-E4D9-72270167B8E6}"/>
              </a:ext>
            </a:extLst>
          </p:cNvPr>
          <p:cNvCxnSpPr>
            <a:cxnSpLocks/>
            <a:stCxn id="9" idx="1"/>
          </p:cNvCxnSpPr>
          <p:nvPr/>
        </p:nvCxnSpPr>
        <p:spPr>
          <a:xfrm flipH="1">
            <a:off x="4080793" y="2592915"/>
            <a:ext cx="2548428" cy="8360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612BA064-F7EB-D84A-7EE5-59E81A604C33}"/>
              </a:ext>
            </a:extLst>
          </p:cNvPr>
          <p:cNvSpPr txBox="1"/>
          <p:nvPr/>
        </p:nvSpPr>
        <p:spPr>
          <a:xfrm>
            <a:off x="6629221" y="3703277"/>
            <a:ext cx="2726376" cy="523220"/>
          </a:xfrm>
          <a:prstGeom prst="rect">
            <a:avLst/>
          </a:prstGeom>
          <a:solidFill>
            <a:schemeClr val="accent1"/>
          </a:solidFill>
        </p:spPr>
        <p:txBody>
          <a:bodyPr wrap="square" rtlCol="0">
            <a:spAutoFit/>
          </a:bodyPr>
          <a:lstStyle/>
          <a:p>
            <a:r>
              <a:rPr lang="de-DE" sz="1400" dirty="0">
                <a:solidFill>
                  <a:schemeClr val="bg1"/>
                </a:solidFill>
              </a:rPr>
              <a:t>Here, </a:t>
            </a:r>
            <a:r>
              <a:rPr lang="de-DE" sz="1400" dirty="0" err="1">
                <a:solidFill>
                  <a:schemeClr val="bg1"/>
                </a:solidFill>
              </a:rPr>
              <a:t>they</a:t>
            </a:r>
            <a:r>
              <a:rPr lang="de-DE" sz="1400" dirty="0">
                <a:solidFill>
                  <a:schemeClr val="bg1"/>
                </a:solidFill>
              </a:rPr>
              <a:t> do </a:t>
            </a:r>
            <a:r>
              <a:rPr lang="de-DE" sz="1400" dirty="0" err="1">
                <a:solidFill>
                  <a:schemeClr val="bg1"/>
                </a:solidFill>
              </a:rPr>
              <a:t>mention</a:t>
            </a:r>
            <a:r>
              <a:rPr lang="de-DE" sz="1400" dirty="0">
                <a:solidFill>
                  <a:schemeClr val="bg1"/>
                </a:solidFill>
              </a:rPr>
              <a:t> </a:t>
            </a:r>
            <a:r>
              <a:rPr lang="de-DE" sz="1400" dirty="0" err="1">
                <a:solidFill>
                  <a:schemeClr val="bg1"/>
                </a:solidFill>
              </a:rPr>
              <a:t>the</a:t>
            </a:r>
            <a:r>
              <a:rPr lang="de-DE" sz="1400" dirty="0">
                <a:solidFill>
                  <a:schemeClr val="bg1"/>
                </a:solidFill>
              </a:rPr>
              <a:t> </a:t>
            </a:r>
            <a:r>
              <a:rPr lang="de-DE" sz="1400" dirty="0" err="1">
                <a:solidFill>
                  <a:schemeClr val="bg1"/>
                </a:solidFill>
              </a:rPr>
              <a:t>authors</a:t>
            </a:r>
            <a:r>
              <a:rPr lang="de-DE" sz="1400" dirty="0">
                <a:solidFill>
                  <a:schemeClr val="bg1"/>
                </a:solidFill>
              </a:rPr>
              <a:t> (</a:t>
            </a:r>
            <a:r>
              <a:rPr lang="de-DE" sz="1400" i="1" dirty="0" err="1">
                <a:solidFill>
                  <a:schemeClr val="bg1"/>
                </a:solidFill>
              </a:rPr>
              <a:t>Lastname</a:t>
            </a:r>
            <a:r>
              <a:rPr lang="de-DE" sz="1400" i="1" dirty="0">
                <a:solidFill>
                  <a:schemeClr val="bg1"/>
                </a:solidFill>
              </a:rPr>
              <a:t> et al.</a:t>
            </a:r>
            <a:r>
              <a:rPr lang="de-DE" sz="1400" dirty="0">
                <a:solidFill>
                  <a:schemeClr val="bg1"/>
                </a:solidFill>
              </a:rPr>
              <a:t>)</a:t>
            </a:r>
          </a:p>
        </p:txBody>
      </p:sp>
      <p:cxnSp>
        <p:nvCxnSpPr>
          <p:cNvPr id="14" name="Gerade Verbindung mit Pfeil 13">
            <a:extLst>
              <a:ext uri="{FF2B5EF4-FFF2-40B4-BE49-F238E27FC236}">
                <a16:creationId xmlns:a16="http://schemas.microsoft.com/office/drawing/2014/main" id="{18CF8EBD-3877-14DE-FED0-9DA9AD8D81FB}"/>
              </a:ext>
            </a:extLst>
          </p:cNvPr>
          <p:cNvCxnSpPr>
            <a:cxnSpLocks/>
            <a:stCxn id="13" idx="1"/>
          </p:cNvCxnSpPr>
          <p:nvPr/>
        </p:nvCxnSpPr>
        <p:spPr>
          <a:xfrm flipH="1">
            <a:off x="4849991" y="3964887"/>
            <a:ext cx="1779230" cy="978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A229D5C1-C863-36E0-B59A-920692BA7DE0}"/>
              </a:ext>
            </a:extLst>
          </p:cNvPr>
          <p:cNvCxnSpPr>
            <a:cxnSpLocks/>
            <a:stCxn id="9" idx="1"/>
          </p:cNvCxnSpPr>
          <p:nvPr/>
        </p:nvCxnSpPr>
        <p:spPr>
          <a:xfrm flipH="1">
            <a:off x="1874142" y="2592915"/>
            <a:ext cx="4755079" cy="7659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E8AF2340-35AB-7905-C4B2-564B519A4780}"/>
              </a:ext>
            </a:extLst>
          </p:cNvPr>
          <p:cNvCxnSpPr>
            <a:cxnSpLocks/>
            <a:stCxn id="9" idx="1"/>
          </p:cNvCxnSpPr>
          <p:nvPr/>
        </p:nvCxnSpPr>
        <p:spPr>
          <a:xfrm flipH="1">
            <a:off x="4451088" y="2592915"/>
            <a:ext cx="2178133" cy="5130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18A41832-8F30-DF96-5688-D4186B35A0C5}"/>
              </a:ext>
            </a:extLst>
          </p:cNvPr>
          <p:cNvSpPr txBox="1"/>
          <p:nvPr/>
        </p:nvSpPr>
        <p:spPr>
          <a:xfrm>
            <a:off x="6653744" y="4668288"/>
            <a:ext cx="2701853" cy="523220"/>
          </a:xfrm>
          <a:prstGeom prst="rect">
            <a:avLst/>
          </a:prstGeom>
          <a:solidFill>
            <a:schemeClr val="accent1"/>
          </a:solidFill>
        </p:spPr>
        <p:txBody>
          <a:bodyPr wrap="square" rtlCol="0">
            <a:spAutoFit/>
          </a:bodyPr>
          <a:lstStyle/>
          <a:p>
            <a:r>
              <a:rPr lang="de-DE" sz="1400" dirty="0">
                <a:solidFill>
                  <a:schemeClr val="bg1"/>
                </a:solidFill>
              </a:rPr>
              <a:t>Here, </a:t>
            </a:r>
            <a:r>
              <a:rPr lang="de-DE" sz="1400" dirty="0" err="1">
                <a:solidFill>
                  <a:schemeClr val="bg1"/>
                </a:solidFill>
              </a:rPr>
              <a:t>they</a:t>
            </a:r>
            <a:r>
              <a:rPr lang="de-DE" sz="1400" dirty="0">
                <a:solidFill>
                  <a:schemeClr val="bg1"/>
                </a:solidFill>
              </a:rPr>
              <a:t> </a:t>
            </a:r>
            <a:r>
              <a:rPr lang="de-DE" sz="1400" dirty="0" err="1">
                <a:solidFill>
                  <a:schemeClr val="bg1"/>
                </a:solidFill>
              </a:rPr>
              <a:t>refer</a:t>
            </a:r>
            <a:r>
              <a:rPr lang="de-DE" sz="1400" dirty="0">
                <a:solidFill>
                  <a:schemeClr val="bg1"/>
                </a:solidFill>
              </a:rPr>
              <a:t> </a:t>
            </a:r>
            <a:r>
              <a:rPr lang="de-DE" sz="1400" dirty="0" err="1">
                <a:solidFill>
                  <a:schemeClr val="bg1"/>
                </a:solidFill>
              </a:rPr>
              <a:t>to</a:t>
            </a:r>
            <a:r>
              <a:rPr lang="de-DE" sz="1400" dirty="0">
                <a:solidFill>
                  <a:schemeClr val="bg1"/>
                </a:solidFill>
              </a:rPr>
              <a:t> an </a:t>
            </a:r>
            <a:r>
              <a:rPr lang="de-DE" sz="1400" dirty="0" err="1">
                <a:solidFill>
                  <a:schemeClr val="bg1"/>
                </a:solidFill>
              </a:rPr>
              <a:t>acronym</a:t>
            </a:r>
            <a:r>
              <a:rPr lang="de-DE" sz="1400" dirty="0">
                <a:solidFill>
                  <a:schemeClr val="bg1"/>
                </a:solidFill>
              </a:rPr>
              <a:t> (a </a:t>
            </a:r>
            <a:r>
              <a:rPr lang="de-DE" sz="1400" dirty="0" err="1">
                <a:solidFill>
                  <a:schemeClr val="bg1"/>
                </a:solidFill>
              </a:rPr>
              <a:t>system</a:t>
            </a:r>
            <a:r>
              <a:rPr lang="de-DE" sz="1400" dirty="0">
                <a:solidFill>
                  <a:schemeClr val="bg1"/>
                </a:solidFill>
              </a:rPr>
              <a:t>) </a:t>
            </a:r>
            <a:r>
              <a:rPr lang="de-DE" sz="1400" dirty="0" err="1">
                <a:solidFill>
                  <a:schemeClr val="bg1"/>
                </a:solidFill>
              </a:rPr>
              <a:t>from</a:t>
            </a:r>
            <a:r>
              <a:rPr lang="de-DE" sz="1400" dirty="0">
                <a:solidFill>
                  <a:schemeClr val="bg1"/>
                </a:solidFill>
              </a:rPr>
              <a:t> </a:t>
            </a:r>
            <a:r>
              <a:rPr lang="de-DE" sz="1400" dirty="0" err="1">
                <a:solidFill>
                  <a:schemeClr val="bg1"/>
                </a:solidFill>
              </a:rPr>
              <a:t>another</a:t>
            </a:r>
            <a:r>
              <a:rPr lang="de-DE" sz="1400" dirty="0">
                <a:solidFill>
                  <a:schemeClr val="bg1"/>
                </a:solidFill>
              </a:rPr>
              <a:t> </a:t>
            </a:r>
            <a:r>
              <a:rPr lang="de-DE" sz="1400" dirty="0" err="1">
                <a:solidFill>
                  <a:schemeClr val="bg1"/>
                </a:solidFill>
              </a:rPr>
              <a:t>work</a:t>
            </a:r>
            <a:endParaRPr lang="de-DE" sz="1400" dirty="0">
              <a:solidFill>
                <a:schemeClr val="bg1"/>
              </a:solidFill>
            </a:endParaRPr>
          </a:p>
        </p:txBody>
      </p:sp>
      <p:cxnSp>
        <p:nvCxnSpPr>
          <p:cNvPr id="25" name="Gerade Verbindung mit Pfeil 24">
            <a:extLst>
              <a:ext uri="{FF2B5EF4-FFF2-40B4-BE49-F238E27FC236}">
                <a16:creationId xmlns:a16="http://schemas.microsoft.com/office/drawing/2014/main" id="{883E9E89-47AB-4BB5-C257-D7625E030B9C}"/>
              </a:ext>
            </a:extLst>
          </p:cNvPr>
          <p:cNvCxnSpPr>
            <a:cxnSpLocks/>
          </p:cNvCxnSpPr>
          <p:nvPr/>
        </p:nvCxnSpPr>
        <p:spPr>
          <a:xfrm flipH="1">
            <a:off x="3997666" y="4929898"/>
            <a:ext cx="2681471" cy="8402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0512E4F5-40D9-534A-3E57-22F0C4FCC1D7}"/>
              </a:ext>
            </a:extLst>
          </p:cNvPr>
          <p:cNvSpPr txBox="1"/>
          <p:nvPr/>
        </p:nvSpPr>
        <p:spPr>
          <a:xfrm>
            <a:off x="5988050" y="5541500"/>
            <a:ext cx="5508625" cy="584775"/>
          </a:xfrm>
          <a:prstGeom prst="rect">
            <a:avLst/>
          </a:prstGeom>
          <a:noFill/>
        </p:spPr>
        <p:txBody>
          <a:bodyPr wrap="square">
            <a:spAutoFit/>
          </a:bodyPr>
          <a:lstStyle/>
          <a:p>
            <a:r>
              <a:rPr lang="de-DE" sz="800" dirty="0">
                <a:solidFill>
                  <a:schemeClr val="bg1">
                    <a:lumMod val="50000"/>
                  </a:schemeClr>
                </a:solidFill>
              </a:rPr>
              <a:t>Mikko </a:t>
            </a:r>
            <a:r>
              <a:rPr lang="de-DE" sz="800" dirty="0" err="1">
                <a:solidFill>
                  <a:schemeClr val="bg1">
                    <a:lumMod val="50000"/>
                  </a:schemeClr>
                </a:solidFill>
              </a:rPr>
              <a:t>Kytö</a:t>
            </a:r>
            <a:r>
              <a:rPr lang="de-DE" sz="800" dirty="0">
                <a:solidFill>
                  <a:schemeClr val="bg1">
                    <a:lumMod val="50000"/>
                  </a:schemeClr>
                </a:solidFill>
              </a:rPr>
              <a:t>, Barrett </a:t>
            </a:r>
            <a:r>
              <a:rPr lang="de-DE" sz="800" dirty="0" err="1">
                <a:solidFill>
                  <a:schemeClr val="bg1">
                    <a:lumMod val="50000"/>
                  </a:schemeClr>
                </a:solidFill>
              </a:rPr>
              <a:t>Ens</a:t>
            </a:r>
            <a:r>
              <a:rPr lang="de-DE" sz="800" dirty="0">
                <a:solidFill>
                  <a:schemeClr val="bg1">
                    <a:lumMod val="50000"/>
                  </a:schemeClr>
                </a:solidFill>
              </a:rPr>
              <a:t>, </a:t>
            </a:r>
            <a:r>
              <a:rPr lang="de-DE" sz="800" dirty="0" err="1">
                <a:solidFill>
                  <a:schemeClr val="bg1">
                    <a:lumMod val="50000"/>
                  </a:schemeClr>
                </a:solidFill>
              </a:rPr>
              <a:t>Thammathip</a:t>
            </a:r>
            <a:r>
              <a:rPr lang="de-DE" sz="800" dirty="0">
                <a:solidFill>
                  <a:schemeClr val="bg1">
                    <a:lumMod val="50000"/>
                  </a:schemeClr>
                </a:solidFill>
              </a:rPr>
              <a:t> </a:t>
            </a:r>
            <a:r>
              <a:rPr lang="de-DE" sz="800" dirty="0" err="1">
                <a:solidFill>
                  <a:schemeClr val="bg1">
                    <a:lumMod val="50000"/>
                  </a:schemeClr>
                </a:solidFill>
              </a:rPr>
              <a:t>Piumsomboon</a:t>
            </a:r>
            <a:r>
              <a:rPr lang="de-DE" sz="800" dirty="0">
                <a:solidFill>
                  <a:schemeClr val="bg1">
                    <a:lumMod val="50000"/>
                  </a:schemeClr>
                </a:solidFill>
              </a:rPr>
              <a:t>, Gun A. Lee, and Mark </a:t>
            </a:r>
            <a:r>
              <a:rPr lang="de-DE" sz="800" dirty="0" err="1">
                <a:solidFill>
                  <a:schemeClr val="bg1">
                    <a:lumMod val="50000"/>
                  </a:schemeClr>
                </a:solidFill>
              </a:rPr>
              <a:t>Billinghurst</a:t>
            </a:r>
            <a:r>
              <a:rPr lang="de-DE" sz="800" dirty="0">
                <a:solidFill>
                  <a:schemeClr val="bg1">
                    <a:lumMod val="50000"/>
                  </a:schemeClr>
                </a:solidFill>
              </a:rPr>
              <a:t>. 2018. </a:t>
            </a:r>
            <a:r>
              <a:rPr lang="de-DE" sz="800" dirty="0" err="1">
                <a:solidFill>
                  <a:schemeClr val="bg1">
                    <a:lumMod val="50000"/>
                  </a:schemeClr>
                </a:solidFill>
              </a:rPr>
              <a:t>Pinpointing</a:t>
            </a:r>
            <a:r>
              <a:rPr lang="de-DE" sz="800" dirty="0">
                <a:solidFill>
                  <a:schemeClr val="bg1">
                    <a:lumMod val="50000"/>
                  </a:schemeClr>
                </a:solidFill>
              </a:rPr>
              <a:t>: </a:t>
            </a:r>
            <a:r>
              <a:rPr lang="de-DE" sz="800" dirty="0" err="1">
                <a:solidFill>
                  <a:schemeClr val="bg1">
                    <a:lumMod val="50000"/>
                  </a:schemeClr>
                </a:solidFill>
              </a:rPr>
              <a:t>Precise</a:t>
            </a:r>
            <a:r>
              <a:rPr lang="de-DE" sz="800" dirty="0">
                <a:solidFill>
                  <a:schemeClr val="bg1">
                    <a:lumMod val="50000"/>
                  </a:schemeClr>
                </a:solidFill>
              </a:rPr>
              <a:t> Head- and Eye-</a:t>
            </a:r>
            <a:r>
              <a:rPr lang="de-DE" sz="800" dirty="0" err="1">
                <a:solidFill>
                  <a:schemeClr val="bg1">
                    <a:lumMod val="50000"/>
                  </a:schemeClr>
                </a:solidFill>
              </a:rPr>
              <a:t>Based</a:t>
            </a:r>
            <a:r>
              <a:rPr lang="de-DE" sz="800" dirty="0">
                <a:solidFill>
                  <a:schemeClr val="bg1">
                    <a:lumMod val="50000"/>
                  </a:schemeClr>
                </a:solidFill>
              </a:rPr>
              <a:t> Target </a:t>
            </a:r>
            <a:r>
              <a:rPr lang="de-DE" sz="800" dirty="0" err="1">
                <a:solidFill>
                  <a:schemeClr val="bg1">
                    <a:lumMod val="50000"/>
                  </a:schemeClr>
                </a:solidFill>
              </a:rPr>
              <a:t>Selection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a:t>
            </a:r>
            <a:r>
              <a:rPr lang="de-DE" sz="800" dirty="0" err="1">
                <a:solidFill>
                  <a:schemeClr val="bg1">
                    <a:lumMod val="50000"/>
                  </a:schemeClr>
                </a:solidFill>
              </a:rPr>
              <a:t>Augmented</a:t>
            </a:r>
            <a:r>
              <a:rPr lang="de-DE" sz="800" dirty="0">
                <a:solidFill>
                  <a:schemeClr val="bg1">
                    <a:lumMod val="50000"/>
                  </a:schemeClr>
                </a:solidFill>
              </a:rPr>
              <a:t> Reality. In Proceedings of </a:t>
            </a:r>
            <a:r>
              <a:rPr lang="de-DE" sz="800" dirty="0" err="1">
                <a:solidFill>
                  <a:schemeClr val="bg1">
                    <a:lumMod val="50000"/>
                  </a:schemeClr>
                </a:solidFill>
              </a:rPr>
              <a:t>the</a:t>
            </a:r>
            <a:r>
              <a:rPr lang="de-DE" sz="800" dirty="0">
                <a:solidFill>
                  <a:schemeClr val="bg1">
                    <a:lumMod val="50000"/>
                  </a:schemeClr>
                </a:solidFill>
              </a:rPr>
              <a:t> 2018 CHI Conference on Human </a:t>
            </a:r>
            <a:r>
              <a:rPr lang="de-DE" sz="800" dirty="0" err="1">
                <a:solidFill>
                  <a:schemeClr val="bg1">
                    <a:lumMod val="50000"/>
                  </a:schemeClr>
                </a:solidFill>
              </a:rPr>
              <a:t>Factors</a:t>
            </a:r>
            <a:r>
              <a:rPr lang="de-DE" sz="800" dirty="0">
                <a:solidFill>
                  <a:schemeClr val="bg1">
                    <a:lumMod val="50000"/>
                  </a:schemeClr>
                </a:solidFill>
              </a:rPr>
              <a:t> in Computing Systems (CHI '18). </a:t>
            </a:r>
            <a:r>
              <a:rPr lang="de-DE" sz="800" dirty="0" err="1">
                <a:solidFill>
                  <a:schemeClr val="bg1">
                    <a:lumMod val="50000"/>
                  </a:schemeClr>
                </a:solidFill>
              </a:rPr>
              <a:t>Association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Computing Machinery, New York, NY, USA, Paper 81, 1–14. https://doi.org/10.1145/3173574.3173655</a:t>
            </a:r>
          </a:p>
        </p:txBody>
      </p:sp>
      <p:sp>
        <p:nvSpPr>
          <p:cNvPr id="39" name="Textfeld 38">
            <a:extLst>
              <a:ext uri="{FF2B5EF4-FFF2-40B4-BE49-F238E27FC236}">
                <a16:creationId xmlns:a16="http://schemas.microsoft.com/office/drawing/2014/main" id="{B2017785-354A-0849-4FE0-4FD6F929394F}"/>
              </a:ext>
            </a:extLst>
          </p:cNvPr>
          <p:cNvSpPr txBox="1"/>
          <p:nvPr/>
        </p:nvSpPr>
        <p:spPr>
          <a:xfrm>
            <a:off x="9816357" y="1420128"/>
            <a:ext cx="1826137" cy="1692771"/>
          </a:xfrm>
          <a:prstGeom prst="rect">
            <a:avLst/>
          </a:prstGeom>
          <a:noFill/>
        </p:spPr>
        <p:txBody>
          <a:bodyPr wrap="square">
            <a:spAutoFit/>
          </a:bodyPr>
          <a:lstStyle/>
          <a:p>
            <a:r>
              <a:rPr lang="de-DE" sz="800" dirty="0">
                <a:solidFill>
                  <a:schemeClr val="bg1">
                    <a:lumMod val="50000"/>
                  </a:schemeClr>
                </a:solidFill>
              </a:rPr>
              <a:t>Mikko </a:t>
            </a:r>
            <a:r>
              <a:rPr lang="de-DE" sz="800" dirty="0" err="1">
                <a:solidFill>
                  <a:schemeClr val="bg1">
                    <a:lumMod val="50000"/>
                  </a:schemeClr>
                </a:solidFill>
              </a:rPr>
              <a:t>Kytö</a:t>
            </a:r>
            <a:r>
              <a:rPr lang="de-DE" sz="800" dirty="0">
                <a:solidFill>
                  <a:schemeClr val="bg1">
                    <a:lumMod val="50000"/>
                  </a:schemeClr>
                </a:solidFill>
              </a:rPr>
              <a:t>, Barrett </a:t>
            </a:r>
            <a:r>
              <a:rPr lang="de-DE" sz="800" dirty="0" err="1">
                <a:solidFill>
                  <a:schemeClr val="bg1">
                    <a:lumMod val="50000"/>
                  </a:schemeClr>
                </a:solidFill>
              </a:rPr>
              <a:t>Ens</a:t>
            </a:r>
            <a:r>
              <a:rPr lang="de-DE" sz="800" dirty="0">
                <a:solidFill>
                  <a:schemeClr val="bg1">
                    <a:lumMod val="50000"/>
                  </a:schemeClr>
                </a:solidFill>
              </a:rPr>
              <a:t>, </a:t>
            </a:r>
            <a:r>
              <a:rPr lang="de-DE" sz="800" dirty="0" err="1">
                <a:solidFill>
                  <a:schemeClr val="bg1">
                    <a:lumMod val="50000"/>
                  </a:schemeClr>
                </a:solidFill>
              </a:rPr>
              <a:t>Thammathip</a:t>
            </a:r>
            <a:r>
              <a:rPr lang="de-DE" sz="800" dirty="0">
                <a:solidFill>
                  <a:schemeClr val="bg1">
                    <a:lumMod val="50000"/>
                  </a:schemeClr>
                </a:solidFill>
              </a:rPr>
              <a:t> </a:t>
            </a:r>
            <a:r>
              <a:rPr lang="de-DE" sz="800" dirty="0" err="1">
                <a:solidFill>
                  <a:schemeClr val="bg1">
                    <a:lumMod val="50000"/>
                  </a:schemeClr>
                </a:solidFill>
              </a:rPr>
              <a:t>Piumsomboon</a:t>
            </a:r>
            <a:r>
              <a:rPr lang="de-DE" sz="800" dirty="0">
                <a:solidFill>
                  <a:schemeClr val="bg1">
                    <a:lumMod val="50000"/>
                  </a:schemeClr>
                </a:solidFill>
              </a:rPr>
              <a:t>, Gun A. Lee, and Mark </a:t>
            </a:r>
            <a:r>
              <a:rPr lang="de-DE" sz="800" dirty="0" err="1">
                <a:solidFill>
                  <a:schemeClr val="bg1">
                    <a:lumMod val="50000"/>
                  </a:schemeClr>
                </a:solidFill>
              </a:rPr>
              <a:t>Billinghurst</a:t>
            </a:r>
            <a:r>
              <a:rPr lang="de-DE" sz="800" dirty="0">
                <a:solidFill>
                  <a:schemeClr val="bg1">
                    <a:lumMod val="50000"/>
                  </a:schemeClr>
                </a:solidFill>
              </a:rPr>
              <a:t>. 2018. </a:t>
            </a:r>
            <a:r>
              <a:rPr lang="de-DE" sz="800" dirty="0" err="1">
                <a:solidFill>
                  <a:schemeClr val="bg1">
                    <a:lumMod val="50000"/>
                  </a:schemeClr>
                </a:solidFill>
              </a:rPr>
              <a:t>Pinpointing</a:t>
            </a:r>
            <a:r>
              <a:rPr lang="de-DE" sz="800" dirty="0">
                <a:solidFill>
                  <a:schemeClr val="bg1">
                    <a:lumMod val="50000"/>
                  </a:schemeClr>
                </a:solidFill>
              </a:rPr>
              <a:t>: </a:t>
            </a:r>
            <a:r>
              <a:rPr lang="de-DE" sz="800" dirty="0" err="1">
                <a:solidFill>
                  <a:schemeClr val="bg1">
                    <a:lumMod val="50000"/>
                  </a:schemeClr>
                </a:solidFill>
              </a:rPr>
              <a:t>Precise</a:t>
            </a:r>
            <a:r>
              <a:rPr lang="de-DE" sz="800" dirty="0">
                <a:solidFill>
                  <a:schemeClr val="bg1">
                    <a:lumMod val="50000"/>
                  </a:schemeClr>
                </a:solidFill>
              </a:rPr>
              <a:t> Head- and Eye-</a:t>
            </a:r>
            <a:r>
              <a:rPr lang="de-DE" sz="800" dirty="0" err="1">
                <a:solidFill>
                  <a:schemeClr val="bg1">
                    <a:lumMod val="50000"/>
                  </a:schemeClr>
                </a:solidFill>
              </a:rPr>
              <a:t>Based</a:t>
            </a:r>
            <a:r>
              <a:rPr lang="de-DE" sz="800" dirty="0">
                <a:solidFill>
                  <a:schemeClr val="bg1">
                    <a:lumMod val="50000"/>
                  </a:schemeClr>
                </a:solidFill>
              </a:rPr>
              <a:t> Target </a:t>
            </a:r>
            <a:r>
              <a:rPr lang="de-DE" sz="800" dirty="0" err="1">
                <a:solidFill>
                  <a:schemeClr val="bg1">
                    <a:lumMod val="50000"/>
                  </a:schemeClr>
                </a:solidFill>
              </a:rPr>
              <a:t>Selection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a:t>
            </a:r>
            <a:r>
              <a:rPr lang="de-DE" sz="800" dirty="0" err="1">
                <a:solidFill>
                  <a:schemeClr val="bg1">
                    <a:lumMod val="50000"/>
                  </a:schemeClr>
                </a:solidFill>
              </a:rPr>
              <a:t>Augmented</a:t>
            </a:r>
            <a:r>
              <a:rPr lang="de-DE" sz="800" dirty="0">
                <a:solidFill>
                  <a:schemeClr val="bg1">
                    <a:lumMod val="50000"/>
                  </a:schemeClr>
                </a:solidFill>
              </a:rPr>
              <a:t> Reality. In Proceedings of </a:t>
            </a:r>
            <a:r>
              <a:rPr lang="de-DE" sz="800" dirty="0" err="1">
                <a:solidFill>
                  <a:schemeClr val="bg1">
                    <a:lumMod val="50000"/>
                  </a:schemeClr>
                </a:solidFill>
              </a:rPr>
              <a:t>the</a:t>
            </a:r>
            <a:r>
              <a:rPr lang="de-DE" sz="800" dirty="0">
                <a:solidFill>
                  <a:schemeClr val="bg1">
                    <a:lumMod val="50000"/>
                  </a:schemeClr>
                </a:solidFill>
              </a:rPr>
              <a:t> 2018 CHI Conference on Human </a:t>
            </a:r>
            <a:r>
              <a:rPr lang="de-DE" sz="800" dirty="0" err="1">
                <a:solidFill>
                  <a:schemeClr val="bg1">
                    <a:lumMod val="50000"/>
                  </a:schemeClr>
                </a:solidFill>
              </a:rPr>
              <a:t>Factors</a:t>
            </a:r>
            <a:r>
              <a:rPr lang="de-DE" sz="800" dirty="0">
                <a:solidFill>
                  <a:schemeClr val="bg1">
                    <a:lumMod val="50000"/>
                  </a:schemeClr>
                </a:solidFill>
              </a:rPr>
              <a:t> in Computing Systems (CHI '18). </a:t>
            </a:r>
            <a:r>
              <a:rPr lang="de-DE" sz="800" dirty="0" err="1">
                <a:solidFill>
                  <a:schemeClr val="bg1">
                    <a:lumMod val="50000"/>
                  </a:schemeClr>
                </a:solidFill>
              </a:rPr>
              <a:t>Association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Computing Machinery, New York, NY, USA, Paper 81, 1–14. https://doi.org/10.1145/3173574.3173655</a:t>
            </a:r>
          </a:p>
        </p:txBody>
      </p:sp>
    </p:spTree>
    <p:extLst>
      <p:ext uri="{BB962C8B-B14F-4D97-AF65-F5344CB8AC3E}">
        <p14:creationId xmlns:p14="http://schemas.microsoft.com/office/powerpoint/2010/main" val="3001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feld 40">
            <a:extLst>
              <a:ext uri="{FF2B5EF4-FFF2-40B4-BE49-F238E27FC236}">
                <a16:creationId xmlns:a16="http://schemas.microsoft.com/office/drawing/2014/main" id="{31F3C39E-7A4A-2571-607F-4D1B51F50E17}"/>
              </a:ext>
            </a:extLst>
          </p:cNvPr>
          <p:cNvSpPr txBox="1"/>
          <p:nvPr/>
        </p:nvSpPr>
        <p:spPr>
          <a:xfrm>
            <a:off x="9816357" y="1420128"/>
            <a:ext cx="1826137" cy="1692771"/>
          </a:xfrm>
          <a:prstGeom prst="rect">
            <a:avLst/>
          </a:prstGeom>
          <a:noFill/>
        </p:spPr>
        <p:txBody>
          <a:bodyPr wrap="square">
            <a:spAutoFit/>
          </a:bodyPr>
          <a:lstStyle/>
          <a:p>
            <a:r>
              <a:rPr lang="de-DE" sz="800" dirty="0">
                <a:solidFill>
                  <a:schemeClr val="bg1">
                    <a:lumMod val="50000"/>
                  </a:schemeClr>
                </a:solidFill>
              </a:rPr>
              <a:t>Mikko </a:t>
            </a:r>
            <a:r>
              <a:rPr lang="de-DE" sz="800" dirty="0" err="1">
                <a:solidFill>
                  <a:schemeClr val="bg1">
                    <a:lumMod val="50000"/>
                  </a:schemeClr>
                </a:solidFill>
              </a:rPr>
              <a:t>Kytö</a:t>
            </a:r>
            <a:r>
              <a:rPr lang="de-DE" sz="800" dirty="0">
                <a:solidFill>
                  <a:schemeClr val="bg1">
                    <a:lumMod val="50000"/>
                  </a:schemeClr>
                </a:solidFill>
              </a:rPr>
              <a:t>, Barrett </a:t>
            </a:r>
            <a:r>
              <a:rPr lang="de-DE" sz="800" dirty="0" err="1">
                <a:solidFill>
                  <a:schemeClr val="bg1">
                    <a:lumMod val="50000"/>
                  </a:schemeClr>
                </a:solidFill>
              </a:rPr>
              <a:t>Ens</a:t>
            </a:r>
            <a:r>
              <a:rPr lang="de-DE" sz="800" dirty="0">
                <a:solidFill>
                  <a:schemeClr val="bg1">
                    <a:lumMod val="50000"/>
                  </a:schemeClr>
                </a:solidFill>
              </a:rPr>
              <a:t>, </a:t>
            </a:r>
            <a:r>
              <a:rPr lang="de-DE" sz="800" dirty="0" err="1">
                <a:solidFill>
                  <a:schemeClr val="bg1">
                    <a:lumMod val="50000"/>
                  </a:schemeClr>
                </a:solidFill>
              </a:rPr>
              <a:t>Thammathip</a:t>
            </a:r>
            <a:r>
              <a:rPr lang="de-DE" sz="800" dirty="0">
                <a:solidFill>
                  <a:schemeClr val="bg1">
                    <a:lumMod val="50000"/>
                  </a:schemeClr>
                </a:solidFill>
              </a:rPr>
              <a:t> </a:t>
            </a:r>
            <a:r>
              <a:rPr lang="de-DE" sz="800" dirty="0" err="1">
                <a:solidFill>
                  <a:schemeClr val="bg1">
                    <a:lumMod val="50000"/>
                  </a:schemeClr>
                </a:solidFill>
              </a:rPr>
              <a:t>Piumsomboon</a:t>
            </a:r>
            <a:r>
              <a:rPr lang="de-DE" sz="800" dirty="0">
                <a:solidFill>
                  <a:schemeClr val="bg1">
                    <a:lumMod val="50000"/>
                  </a:schemeClr>
                </a:solidFill>
              </a:rPr>
              <a:t>, Gun A. Lee, and Mark </a:t>
            </a:r>
            <a:r>
              <a:rPr lang="de-DE" sz="800" dirty="0" err="1">
                <a:solidFill>
                  <a:schemeClr val="bg1">
                    <a:lumMod val="50000"/>
                  </a:schemeClr>
                </a:solidFill>
              </a:rPr>
              <a:t>Billinghurst</a:t>
            </a:r>
            <a:r>
              <a:rPr lang="de-DE" sz="800" dirty="0">
                <a:solidFill>
                  <a:schemeClr val="bg1">
                    <a:lumMod val="50000"/>
                  </a:schemeClr>
                </a:solidFill>
              </a:rPr>
              <a:t>. 2018. </a:t>
            </a:r>
            <a:r>
              <a:rPr lang="de-DE" sz="800" dirty="0" err="1">
                <a:solidFill>
                  <a:schemeClr val="bg1">
                    <a:lumMod val="50000"/>
                  </a:schemeClr>
                </a:solidFill>
              </a:rPr>
              <a:t>Pinpointing</a:t>
            </a:r>
            <a:r>
              <a:rPr lang="de-DE" sz="800" dirty="0">
                <a:solidFill>
                  <a:schemeClr val="bg1">
                    <a:lumMod val="50000"/>
                  </a:schemeClr>
                </a:solidFill>
              </a:rPr>
              <a:t>: </a:t>
            </a:r>
            <a:r>
              <a:rPr lang="de-DE" sz="800" dirty="0" err="1">
                <a:solidFill>
                  <a:schemeClr val="bg1">
                    <a:lumMod val="50000"/>
                  </a:schemeClr>
                </a:solidFill>
              </a:rPr>
              <a:t>Precise</a:t>
            </a:r>
            <a:r>
              <a:rPr lang="de-DE" sz="800" dirty="0">
                <a:solidFill>
                  <a:schemeClr val="bg1">
                    <a:lumMod val="50000"/>
                  </a:schemeClr>
                </a:solidFill>
              </a:rPr>
              <a:t> Head- and Eye-</a:t>
            </a:r>
            <a:r>
              <a:rPr lang="de-DE" sz="800" dirty="0" err="1">
                <a:solidFill>
                  <a:schemeClr val="bg1">
                    <a:lumMod val="50000"/>
                  </a:schemeClr>
                </a:solidFill>
              </a:rPr>
              <a:t>Based</a:t>
            </a:r>
            <a:r>
              <a:rPr lang="de-DE" sz="800" dirty="0">
                <a:solidFill>
                  <a:schemeClr val="bg1">
                    <a:lumMod val="50000"/>
                  </a:schemeClr>
                </a:solidFill>
              </a:rPr>
              <a:t> Target </a:t>
            </a:r>
            <a:r>
              <a:rPr lang="de-DE" sz="800" dirty="0" err="1">
                <a:solidFill>
                  <a:schemeClr val="bg1">
                    <a:lumMod val="50000"/>
                  </a:schemeClr>
                </a:solidFill>
              </a:rPr>
              <a:t>Selection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a:t>
            </a:r>
            <a:r>
              <a:rPr lang="de-DE" sz="800" dirty="0" err="1">
                <a:solidFill>
                  <a:schemeClr val="bg1">
                    <a:lumMod val="50000"/>
                  </a:schemeClr>
                </a:solidFill>
              </a:rPr>
              <a:t>Augmented</a:t>
            </a:r>
            <a:r>
              <a:rPr lang="de-DE" sz="800" dirty="0">
                <a:solidFill>
                  <a:schemeClr val="bg1">
                    <a:lumMod val="50000"/>
                  </a:schemeClr>
                </a:solidFill>
              </a:rPr>
              <a:t> Reality. In Proceedings of </a:t>
            </a:r>
            <a:r>
              <a:rPr lang="de-DE" sz="800" dirty="0" err="1">
                <a:solidFill>
                  <a:schemeClr val="bg1">
                    <a:lumMod val="50000"/>
                  </a:schemeClr>
                </a:solidFill>
              </a:rPr>
              <a:t>the</a:t>
            </a:r>
            <a:r>
              <a:rPr lang="de-DE" sz="800" dirty="0">
                <a:solidFill>
                  <a:schemeClr val="bg1">
                    <a:lumMod val="50000"/>
                  </a:schemeClr>
                </a:solidFill>
              </a:rPr>
              <a:t> 2018 CHI Conference on Human </a:t>
            </a:r>
            <a:r>
              <a:rPr lang="de-DE" sz="800" dirty="0" err="1">
                <a:solidFill>
                  <a:schemeClr val="bg1">
                    <a:lumMod val="50000"/>
                  </a:schemeClr>
                </a:solidFill>
              </a:rPr>
              <a:t>Factors</a:t>
            </a:r>
            <a:r>
              <a:rPr lang="de-DE" sz="800" dirty="0">
                <a:solidFill>
                  <a:schemeClr val="bg1">
                    <a:lumMod val="50000"/>
                  </a:schemeClr>
                </a:solidFill>
              </a:rPr>
              <a:t> in Computing Systems (CHI '18). </a:t>
            </a:r>
            <a:r>
              <a:rPr lang="de-DE" sz="800" dirty="0" err="1">
                <a:solidFill>
                  <a:schemeClr val="bg1">
                    <a:lumMod val="50000"/>
                  </a:schemeClr>
                </a:solidFill>
              </a:rPr>
              <a:t>Association</a:t>
            </a:r>
            <a:r>
              <a:rPr lang="de-DE" sz="800" dirty="0">
                <a:solidFill>
                  <a:schemeClr val="bg1">
                    <a:lumMod val="50000"/>
                  </a:schemeClr>
                </a:solidFill>
              </a:rPr>
              <a:t> </a:t>
            </a:r>
            <a:r>
              <a:rPr lang="de-DE" sz="800" dirty="0" err="1">
                <a:solidFill>
                  <a:schemeClr val="bg1">
                    <a:lumMod val="50000"/>
                  </a:schemeClr>
                </a:solidFill>
              </a:rPr>
              <a:t>for</a:t>
            </a:r>
            <a:r>
              <a:rPr lang="de-DE" sz="800" dirty="0">
                <a:solidFill>
                  <a:schemeClr val="bg1">
                    <a:lumMod val="50000"/>
                  </a:schemeClr>
                </a:solidFill>
              </a:rPr>
              <a:t> Computing Machinery, New York, NY, USA, Paper 81, 1–14. https://doi.org/10.1145/3173574.3173655</a:t>
            </a:r>
          </a:p>
        </p:txBody>
      </p:sp>
      <p:sp>
        <p:nvSpPr>
          <p:cNvPr id="2" name="Titel 1">
            <a:extLst>
              <a:ext uri="{FF2B5EF4-FFF2-40B4-BE49-F238E27FC236}">
                <a16:creationId xmlns:a16="http://schemas.microsoft.com/office/drawing/2014/main" id="{43F5D31A-9B30-2E42-8CA8-725E615F5882}"/>
              </a:ext>
            </a:extLst>
          </p:cNvPr>
          <p:cNvSpPr>
            <a:spLocks noGrp="1"/>
          </p:cNvSpPr>
          <p:nvPr>
            <p:ph type="title"/>
          </p:nvPr>
        </p:nvSpPr>
        <p:spPr/>
        <p:txBody>
          <a:bodyPr/>
          <a:lstStyle/>
          <a:p>
            <a:r>
              <a:rPr lang="de-DE" dirty="0" err="1"/>
              <a:t>Example</a:t>
            </a:r>
            <a:r>
              <a:rPr lang="de-DE" dirty="0"/>
              <a:t>: A </a:t>
            </a:r>
            <a:r>
              <a:rPr lang="de-DE" dirty="0" err="1"/>
              <a:t>Related</a:t>
            </a:r>
            <a:r>
              <a:rPr lang="de-DE" dirty="0"/>
              <a:t> Work Summary</a:t>
            </a:r>
          </a:p>
        </p:txBody>
      </p:sp>
      <p:sp>
        <p:nvSpPr>
          <p:cNvPr id="3" name="Fußzeilenplatzhalter 2">
            <a:extLst>
              <a:ext uri="{FF2B5EF4-FFF2-40B4-BE49-F238E27FC236}">
                <a16:creationId xmlns:a16="http://schemas.microsoft.com/office/drawing/2014/main" id="{426C987A-EF7B-A54A-59E0-104CA237944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1C67CBE-6D6C-49E7-4640-06EA6A86C559}"/>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F46FDB4F-A32E-7189-C296-2E42D0ACE0C3}"/>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3DF94010-2B03-8A65-1CD0-AC2A9BE82A20}"/>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884F4F90-ADC1-6364-014D-9549A2F1EBC9}"/>
              </a:ext>
            </a:extLst>
          </p:cNvPr>
          <p:cNvPicPr>
            <a:picLocks noChangeAspect="1"/>
          </p:cNvPicPr>
          <p:nvPr/>
        </p:nvPicPr>
        <p:blipFill>
          <a:blip r:embed="rId2"/>
          <a:stretch>
            <a:fillRect/>
          </a:stretch>
        </p:blipFill>
        <p:spPr>
          <a:xfrm>
            <a:off x="682067" y="1383965"/>
            <a:ext cx="6456480" cy="3890838"/>
          </a:xfrm>
          <a:prstGeom prst="rect">
            <a:avLst/>
          </a:prstGeom>
        </p:spPr>
      </p:pic>
      <p:sp>
        <p:nvSpPr>
          <p:cNvPr id="9" name="Textfeld 8">
            <a:extLst>
              <a:ext uri="{FF2B5EF4-FFF2-40B4-BE49-F238E27FC236}">
                <a16:creationId xmlns:a16="http://schemas.microsoft.com/office/drawing/2014/main" id="{40945043-703F-791D-1D9C-D85C5433D79C}"/>
              </a:ext>
            </a:extLst>
          </p:cNvPr>
          <p:cNvSpPr txBox="1"/>
          <p:nvPr/>
        </p:nvSpPr>
        <p:spPr>
          <a:xfrm>
            <a:off x="8365589" y="1449387"/>
            <a:ext cx="2289816" cy="523220"/>
          </a:xfrm>
          <a:prstGeom prst="rect">
            <a:avLst/>
          </a:prstGeom>
          <a:solidFill>
            <a:schemeClr val="accent1"/>
          </a:solidFill>
        </p:spPr>
        <p:txBody>
          <a:bodyPr wrap="square" rtlCol="0">
            <a:spAutoFit/>
          </a:bodyPr>
          <a:lstStyle/>
          <a:p>
            <a:r>
              <a:rPr lang="de-DE" sz="1400" dirty="0" err="1">
                <a:solidFill>
                  <a:schemeClr val="bg1"/>
                </a:solidFill>
              </a:rPr>
              <a:t>Related</a:t>
            </a:r>
            <a:r>
              <a:rPr lang="de-DE" sz="1400" dirty="0">
                <a:solidFill>
                  <a:schemeClr val="bg1"/>
                </a:solidFill>
              </a:rPr>
              <a:t> </a:t>
            </a:r>
            <a:r>
              <a:rPr lang="de-DE" sz="1400" dirty="0" err="1">
                <a:solidFill>
                  <a:schemeClr val="bg1"/>
                </a:solidFill>
              </a:rPr>
              <a:t>work</a:t>
            </a:r>
            <a:r>
              <a:rPr lang="de-DE" sz="1400" dirty="0">
                <a:solidFill>
                  <a:schemeClr val="bg1"/>
                </a:solidFill>
              </a:rPr>
              <a:t> </a:t>
            </a:r>
            <a:r>
              <a:rPr lang="de-DE" sz="1400" dirty="0" err="1">
                <a:solidFill>
                  <a:schemeClr val="bg1"/>
                </a:solidFill>
              </a:rPr>
              <a:t>is</a:t>
            </a:r>
            <a:r>
              <a:rPr lang="de-DE" sz="1400" dirty="0">
                <a:solidFill>
                  <a:schemeClr val="bg1"/>
                </a:solidFill>
              </a:rPr>
              <a:t> </a:t>
            </a:r>
            <a:r>
              <a:rPr lang="de-DE" sz="1400" dirty="0" err="1">
                <a:solidFill>
                  <a:schemeClr val="bg1"/>
                </a:solidFill>
              </a:rPr>
              <a:t>always</a:t>
            </a:r>
            <a:r>
              <a:rPr lang="de-DE" sz="1400" dirty="0">
                <a:solidFill>
                  <a:schemeClr val="bg1"/>
                </a:solidFill>
              </a:rPr>
              <a:t> </a:t>
            </a:r>
            <a:r>
              <a:rPr lang="de-DE" sz="1400" dirty="0" err="1">
                <a:solidFill>
                  <a:schemeClr val="bg1"/>
                </a:solidFill>
              </a:rPr>
              <a:t>great</a:t>
            </a:r>
            <a:r>
              <a:rPr lang="de-DE" sz="1400" dirty="0">
                <a:solidFill>
                  <a:schemeClr val="bg1"/>
                </a:solidFill>
              </a:rPr>
              <a:t>!</a:t>
            </a:r>
          </a:p>
        </p:txBody>
      </p:sp>
      <p:cxnSp>
        <p:nvCxnSpPr>
          <p:cNvPr id="10" name="Gerade Verbindung mit Pfeil 9">
            <a:extLst>
              <a:ext uri="{FF2B5EF4-FFF2-40B4-BE49-F238E27FC236}">
                <a16:creationId xmlns:a16="http://schemas.microsoft.com/office/drawing/2014/main" id="{58971C90-C596-C397-5CF3-B1AB9844C236}"/>
              </a:ext>
            </a:extLst>
          </p:cNvPr>
          <p:cNvCxnSpPr>
            <a:cxnSpLocks/>
            <a:stCxn id="9" idx="1"/>
          </p:cNvCxnSpPr>
          <p:nvPr/>
        </p:nvCxnSpPr>
        <p:spPr>
          <a:xfrm flipH="1" flipV="1">
            <a:off x="7068806" y="1651043"/>
            <a:ext cx="1296783" cy="599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A95157A9-0DCF-6146-88BD-5CF019830FE2}"/>
              </a:ext>
            </a:extLst>
          </p:cNvPr>
          <p:cNvSpPr txBox="1"/>
          <p:nvPr/>
        </p:nvSpPr>
        <p:spPr>
          <a:xfrm>
            <a:off x="8365589" y="3596969"/>
            <a:ext cx="2289816" cy="307777"/>
          </a:xfrm>
          <a:prstGeom prst="rect">
            <a:avLst/>
          </a:prstGeom>
          <a:solidFill>
            <a:schemeClr val="accent1"/>
          </a:solidFill>
        </p:spPr>
        <p:txBody>
          <a:bodyPr wrap="square" rtlCol="0">
            <a:spAutoFit/>
          </a:bodyPr>
          <a:lstStyle/>
          <a:p>
            <a:r>
              <a:rPr lang="de-DE" sz="1400" dirty="0" err="1">
                <a:solidFill>
                  <a:schemeClr val="bg1"/>
                </a:solidFill>
              </a:rPr>
              <a:t>Another</a:t>
            </a:r>
            <a:r>
              <a:rPr lang="de-DE" sz="1400" dirty="0">
                <a:solidFill>
                  <a:schemeClr val="bg1"/>
                </a:solidFill>
              </a:rPr>
              <a:t> </a:t>
            </a:r>
            <a:r>
              <a:rPr lang="de-DE" sz="1400" dirty="0" err="1">
                <a:solidFill>
                  <a:schemeClr val="bg1"/>
                </a:solidFill>
              </a:rPr>
              <a:t>research</a:t>
            </a:r>
            <a:r>
              <a:rPr lang="de-DE" sz="1400" dirty="0">
                <a:solidFill>
                  <a:schemeClr val="bg1"/>
                </a:solidFill>
              </a:rPr>
              <a:t> </a:t>
            </a:r>
            <a:r>
              <a:rPr lang="de-DE" sz="1400" dirty="0" err="1">
                <a:solidFill>
                  <a:schemeClr val="bg1"/>
                </a:solidFill>
              </a:rPr>
              <a:t>gap</a:t>
            </a:r>
            <a:r>
              <a:rPr lang="de-DE" sz="1400" dirty="0">
                <a:solidFill>
                  <a:schemeClr val="bg1"/>
                </a:solidFill>
              </a:rPr>
              <a:t>!</a:t>
            </a:r>
          </a:p>
        </p:txBody>
      </p:sp>
      <p:cxnSp>
        <p:nvCxnSpPr>
          <p:cNvPr id="17" name="Gerade Verbindung mit Pfeil 16">
            <a:extLst>
              <a:ext uri="{FF2B5EF4-FFF2-40B4-BE49-F238E27FC236}">
                <a16:creationId xmlns:a16="http://schemas.microsoft.com/office/drawing/2014/main" id="{C8817F7C-7C4D-BCC7-9540-7BA5A8FCAE88}"/>
              </a:ext>
            </a:extLst>
          </p:cNvPr>
          <p:cNvCxnSpPr>
            <a:cxnSpLocks/>
            <a:stCxn id="16" idx="1"/>
          </p:cNvCxnSpPr>
          <p:nvPr/>
        </p:nvCxnSpPr>
        <p:spPr>
          <a:xfrm flipH="1">
            <a:off x="6999065" y="3750858"/>
            <a:ext cx="1366524" cy="1423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24E18B11-42E7-FFBE-AB20-D330D9CE0A35}"/>
              </a:ext>
            </a:extLst>
          </p:cNvPr>
          <p:cNvSpPr txBox="1"/>
          <p:nvPr/>
        </p:nvSpPr>
        <p:spPr>
          <a:xfrm>
            <a:off x="8365589" y="4099729"/>
            <a:ext cx="2289816" cy="307777"/>
          </a:xfrm>
          <a:prstGeom prst="rect">
            <a:avLst/>
          </a:prstGeom>
          <a:solidFill>
            <a:schemeClr val="accent1"/>
          </a:solidFill>
        </p:spPr>
        <p:txBody>
          <a:bodyPr wrap="square" rtlCol="0">
            <a:spAutoFit/>
          </a:bodyPr>
          <a:lstStyle/>
          <a:p>
            <a:r>
              <a:rPr lang="de-DE" sz="1400" dirty="0" err="1">
                <a:solidFill>
                  <a:schemeClr val="bg1"/>
                </a:solidFill>
              </a:rPr>
              <a:t>What</a:t>
            </a:r>
            <a:r>
              <a:rPr lang="de-DE" sz="1400" dirty="0">
                <a:solidFill>
                  <a:schemeClr val="bg1"/>
                </a:solidFill>
              </a:rPr>
              <a:t> </a:t>
            </a:r>
            <a:r>
              <a:rPr lang="de-DE" sz="1400" dirty="0" err="1">
                <a:solidFill>
                  <a:schemeClr val="bg1"/>
                </a:solidFill>
              </a:rPr>
              <a:t>they</a:t>
            </a:r>
            <a:r>
              <a:rPr lang="de-DE" sz="1400" dirty="0">
                <a:solidFill>
                  <a:schemeClr val="bg1"/>
                </a:solidFill>
              </a:rPr>
              <a:t> </a:t>
            </a:r>
            <a:r>
              <a:rPr lang="de-DE" sz="1400" dirty="0" err="1">
                <a:solidFill>
                  <a:schemeClr val="bg1"/>
                </a:solidFill>
              </a:rPr>
              <a:t>address</a:t>
            </a:r>
            <a:endParaRPr lang="de-DE" sz="1400" dirty="0">
              <a:solidFill>
                <a:schemeClr val="bg1"/>
              </a:solidFill>
            </a:endParaRPr>
          </a:p>
        </p:txBody>
      </p:sp>
      <p:cxnSp>
        <p:nvCxnSpPr>
          <p:cNvPr id="19" name="Gerade Verbindung mit Pfeil 18">
            <a:extLst>
              <a:ext uri="{FF2B5EF4-FFF2-40B4-BE49-F238E27FC236}">
                <a16:creationId xmlns:a16="http://schemas.microsoft.com/office/drawing/2014/main" id="{5BB9B026-804C-F92C-3FEC-5F3FFD553409}"/>
              </a:ext>
            </a:extLst>
          </p:cNvPr>
          <p:cNvCxnSpPr>
            <a:cxnSpLocks/>
            <a:stCxn id="18" idx="1"/>
          </p:cNvCxnSpPr>
          <p:nvPr/>
        </p:nvCxnSpPr>
        <p:spPr>
          <a:xfrm flipH="1" flipV="1">
            <a:off x="7068806" y="4199686"/>
            <a:ext cx="1296783" cy="53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FA91A2F0-93C8-153D-28D4-E057C82C8EA7}"/>
              </a:ext>
            </a:extLst>
          </p:cNvPr>
          <p:cNvSpPr txBox="1"/>
          <p:nvPr/>
        </p:nvSpPr>
        <p:spPr>
          <a:xfrm>
            <a:off x="8365589" y="5061356"/>
            <a:ext cx="2289816" cy="307777"/>
          </a:xfrm>
          <a:prstGeom prst="rect">
            <a:avLst/>
          </a:prstGeom>
          <a:solidFill>
            <a:schemeClr val="accent1"/>
          </a:solidFill>
        </p:spPr>
        <p:txBody>
          <a:bodyPr wrap="square" rtlCol="0">
            <a:spAutoFit/>
          </a:bodyPr>
          <a:lstStyle/>
          <a:p>
            <a:r>
              <a:rPr lang="de-DE" sz="1400" dirty="0">
                <a:solidFill>
                  <a:schemeClr val="bg1"/>
                </a:solidFill>
              </a:rPr>
              <a:t>„</a:t>
            </a:r>
            <a:r>
              <a:rPr lang="de-DE" sz="1400" dirty="0" err="1">
                <a:solidFill>
                  <a:schemeClr val="bg1"/>
                </a:solidFill>
              </a:rPr>
              <a:t>We</a:t>
            </a:r>
            <a:r>
              <a:rPr lang="de-DE" sz="1400" dirty="0">
                <a:solidFill>
                  <a:schemeClr val="bg1"/>
                </a:solidFill>
              </a:rPr>
              <a:t> </a:t>
            </a:r>
            <a:r>
              <a:rPr lang="de-DE" sz="1400" dirty="0" err="1">
                <a:solidFill>
                  <a:schemeClr val="bg1"/>
                </a:solidFill>
              </a:rPr>
              <a:t>are</a:t>
            </a:r>
            <a:r>
              <a:rPr lang="de-DE" sz="1400" dirty="0">
                <a:solidFill>
                  <a:schemeClr val="bg1"/>
                </a:solidFill>
              </a:rPr>
              <a:t> </a:t>
            </a:r>
            <a:r>
              <a:rPr lang="de-DE" sz="1400" dirty="0" err="1">
                <a:solidFill>
                  <a:schemeClr val="bg1"/>
                </a:solidFill>
              </a:rPr>
              <a:t>great</a:t>
            </a:r>
            <a:r>
              <a:rPr lang="de-DE" sz="1400" dirty="0">
                <a:solidFill>
                  <a:schemeClr val="bg1"/>
                </a:solidFill>
              </a:rPr>
              <a:t>, </a:t>
            </a:r>
            <a:r>
              <a:rPr lang="de-DE" sz="1400" dirty="0" err="1">
                <a:solidFill>
                  <a:schemeClr val="bg1"/>
                </a:solidFill>
              </a:rPr>
              <a:t>too</a:t>
            </a:r>
            <a:r>
              <a:rPr lang="de-DE" sz="1400" dirty="0">
                <a:solidFill>
                  <a:schemeClr val="bg1"/>
                </a:solidFill>
              </a:rPr>
              <a:t>!“</a:t>
            </a:r>
          </a:p>
        </p:txBody>
      </p:sp>
      <p:cxnSp>
        <p:nvCxnSpPr>
          <p:cNvPr id="22" name="Gerade Verbindung mit Pfeil 21">
            <a:extLst>
              <a:ext uri="{FF2B5EF4-FFF2-40B4-BE49-F238E27FC236}">
                <a16:creationId xmlns:a16="http://schemas.microsoft.com/office/drawing/2014/main" id="{25C72980-0221-0A11-3FFB-1D1D28AC2158}"/>
              </a:ext>
            </a:extLst>
          </p:cNvPr>
          <p:cNvCxnSpPr>
            <a:cxnSpLocks/>
            <a:stCxn id="21" idx="1"/>
          </p:cNvCxnSpPr>
          <p:nvPr/>
        </p:nvCxnSpPr>
        <p:spPr>
          <a:xfrm flipH="1" flipV="1">
            <a:off x="6854221" y="5061355"/>
            <a:ext cx="1511368" cy="1538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59B76600-672F-9517-2B92-07D85599FC68}"/>
              </a:ext>
            </a:extLst>
          </p:cNvPr>
          <p:cNvSpPr txBox="1"/>
          <p:nvPr/>
        </p:nvSpPr>
        <p:spPr>
          <a:xfrm>
            <a:off x="8365589" y="3066239"/>
            <a:ext cx="2289816" cy="307777"/>
          </a:xfrm>
          <a:prstGeom prst="rect">
            <a:avLst/>
          </a:prstGeom>
          <a:solidFill>
            <a:schemeClr val="accent1"/>
          </a:solidFill>
        </p:spPr>
        <p:txBody>
          <a:bodyPr wrap="square" rtlCol="0">
            <a:spAutoFit/>
          </a:bodyPr>
          <a:lstStyle/>
          <a:p>
            <a:r>
              <a:rPr lang="de-DE" sz="1400" dirty="0">
                <a:solidFill>
                  <a:schemeClr val="bg1"/>
                </a:solidFill>
              </a:rPr>
              <a:t>The </a:t>
            </a:r>
            <a:r>
              <a:rPr lang="de-DE" sz="1400" dirty="0" err="1">
                <a:solidFill>
                  <a:schemeClr val="bg1"/>
                </a:solidFill>
              </a:rPr>
              <a:t>research</a:t>
            </a:r>
            <a:r>
              <a:rPr lang="de-DE" sz="1400" dirty="0">
                <a:solidFill>
                  <a:schemeClr val="bg1"/>
                </a:solidFill>
              </a:rPr>
              <a:t> </a:t>
            </a:r>
            <a:r>
              <a:rPr lang="de-DE" sz="1400" dirty="0" err="1">
                <a:solidFill>
                  <a:schemeClr val="bg1"/>
                </a:solidFill>
              </a:rPr>
              <a:t>gap</a:t>
            </a:r>
            <a:r>
              <a:rPr lang="de-DE" sz="1400" dirty="0">
                <a:solidFill>
                  <a:schemeClr val="bg1"/>
                </a:solidFill>
              </a:rPr>
              <a:t>!</a:t>
            </a:r>
          </a:p>
        </p:txBody>
      </p:sp>
      <p:cxnSp>
        <p:nvCxnSpPr>
          <p:cNvPr id="32" name="Gerade Verbindung mit Pfeil 31">
            <a:extLst>
              <a:ext uri="{FF2B5EF4-FFF2-40B4-BE49-F238E27FC236}">
                <a16:creationId xmlns:a16="http://schemas.microsoft.com/office/drawing/2014/main" id="{289083CF-3D8E-6605-DC74-27B6977283C1}"/>
              </a:ext>
            </a:extLst>
          </p:cNvPr>
          <p:cNvCxnSpPr>
            <a:cxnSpLocks/>
            <a:stCxn id="31" idx="1"/>
          </p:cNvCxnSpPr>
          <p:nvPr/>
        </p:nvCxnSpPr>
        <p:spPr>
          <a:xfrm flipH="1">
            <a:off x="6999065" y="3220128"/>
            <a:ext cx="1366524" cy="1423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F8B6B132-0C7B-911F-FFA3-C11E02E9ABDC}"/>
              </a:ext>
            </a:extLst>
          </p:cNvPr>
          <p:cNvSpPr txBox="1"/>
          <p:nvPr/>
        </p:nvSpPr>
        <p:spPr>
          <a:xfrm>
            <a:off x="8365589" y="2077970"/>
            <a:ext cx="2289816" cy="307777"/>
          </a:xfrm>
          <a:prstGeom prst="rect">
            <a:avLst/>
          </a:prstGeom>
          <a:solidFill>
            <a:schemeClr val="accent1"/>
          </a:solidFill>
        </p:spPr>
        <p:txBody>
          <a:bodyPr wrap="square" rtlCol="0">
            <a:spAutoFit/>
          </a:bodyPr>
          <a:lstStyle/>
          <a:p>
            <a:r>
              <a:rPr lang="de-DE" sz="1400" dirty="0">
                <a:solidFill>
                  <a:schemeClr val="bg1"/>
                </a:solidFill>
              </a:rPr>
              <a:t>A </a:t>
            </a:r>
            <a:r>
              <a:rPr lang="de-DE" sz="1400" dirty="0" err="1">
                <a:solidFill>
                  <a:schemeClr val="bg1"/>
                </a:solidFill>
              </a:rPr>
              <a:t>claim</a:t>
            </a:r>
            <a:r>
              <a:rPr lang="de-DE" sz="1400" dirty="0">
                <a:solidFill>
                  <a:schemeClr val="bg1"/>
                </a:solidFill>
              </a:rPr>
              <a:t>. Needs </a:t>
            </a:r>
            <a:r>
              <a:rPr lang="de-DE" sz="1400" dirty="0" err="1">
                <a:solidFill>
                  <a:schemeClr val="bg1"/>
                </a:solidFill>
              </a:rPr>
              <a:t>reference</a:t>
            </a:r>
            <a:r>
              <a:rPr lang="de-DE" sz="1400" dirty="0">
                <a:solidFill>
                  <a:schemeClr val="bg1"/>
                </a:solidFill>
              </a:rPr>
              <a:t>.</a:t>
            </a:r>
          </a:p>
        </p:txBody>
      </p:sp>
      <p:cxnSp>
        <p:nvCxnSpPr>
          <p:cNvPr id="37" name="Gerade Verbindung mit Pfeil 36">
            <a:extLst>
              <a:ext uri="{FF2B5EF4-FFF2-40B4-BE49-F238E27FC236}">
                <a16:creationId xmlns:a16="http://schemas.microsoft.com/office/drawing/2014/main" id="{07660F90-820C-ED75-87CA-8AA9F4E243F5}"/>
              </a:ext>
            </a:extLst>
          </p:cNvPr>
          <p:cNvCxnSpPr>
            <a:cxnSpLocks/>
            <a:stCxn id="36" idx="1"/>
          </p:cNvCxnSpPr>
          <p:nvPr/>
        </p:nvCxnSpPr>
        <p:spPr>
          <a:xfrm flipH="1">
            <a:off x="6393243" y="2231859"/>
            <a:ext cx="1972346" cy="2438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P spid="21" grpId="0" animBg="1"/>
      <p:bldP spid="31"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DC28F-33B0-21CA-6C05-C32857E13DE4}"/>
              </a:ext>
            </a:extLst>
          </p:cNvPr>
          <p:cNvSpPr>
            <a:spLocks noGrp="1"/>
          </p:cNvSpPr>
          <p:nvPr>
            <p:ph type="title"/>
          </p:nvPr>
        </p:nvSpPr>
        <p:spPr/>
        <p:txBody>
          <a:bodyPr/>
          <a:lstStyle/>
          <a:p>
            <a:r>
              <a:rPr lang="de-DE" dirty="0" err="1"/>
              <a:t>Summarizing</a:t>
            </a:r>
            <a:r>
              <a:rPr lang="de-DE" dirty="0"/>
              <a:t> </a:t>
            </a:r>
            <a:r>
              <a:rPr lang="de-DE" dirty="0" err="1"/>
              <a:t>the</a:t>
            </a:r>
            <a:r>
              <a:rPr lang="de-DE" dirty="0"/>
              <a:t> </a:t>
            </a:r>
            <a:r>
              <a:rPr lang="de-DE" dirty="0" err="1"/>
              <a:t>Student‘s</a:t>
            </a:r>
            <a:r>
              <a:rPr lang="de-DE" dirty="0"/>
              <a:t> Approach</a:t>
            </a:r>
          </a:p>
        </p:txBody>
      </p:sp>
      <p:sp>
        <p:nvSpPr>
          <p:cNvPr id="3" name="Fußzeilenplatzhalter 2">
            <a:extLst>
              <a:ext uri="{FF2B5EF4-FFF2-40B4-BE49-F238E27FC236}">
                <a16:creationId xmlns:a16="http://schemas.microsoft.com/office/drawing/2014/main" id="{D2F31EA0-CDD6-A937-48FB-B8DBF20C23B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E8F05DF-3710-67B5-99F5-328E24800299}"/>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631DD651-81B6-15F6-C003-F412D9473170}"/>
              </a:ext>
            </a:extLst>
          </p:cNvPr>
          <p:cNvSpPr>
            <a:spLocks noGrp="1"/>
          </p:cNvSpPr>
          <p:nvPr>
            <p:ph type="body" sz="quarter" idx="21"/>
          </p:nvPr>
        </p:nvSpPr>
        <p:spPr/>
        <p:txBody>
          <a:bodyPr/>
          <a:lstStyle/>
          <a:p>
            <a:r>
              <a:rPr lang="de-DE" dirty="0" err="1"/>
              <a:t>How</a:t>
            </a:r>
            <a:r>
              <a:rPr lang="de-DE" dirty="0"/>
              <a:t> </a:t>
            </a:r>
            <a:r>
              <a:rPr lang="de-DE" dirty="0" err="1"/>
              <a:t>to</a:t>
            </a:r>
            <a:r>
              <a:rPr lang="de-DE" dirty="0"/>
              <a:t> Review </a:t>
            </a:r>
            <a:r>
              <a:rPr lang="de-DE" dirty="0" err="1"/>
              <a:t>Literature</a:t>
            </a:r>
            <a:endParaRPr lang="de-DE" dirty="0"/>
          </a:p>
        </p:txBody>
      </p:sp>
      <p:sp>
        <p:nvSpPr>
          <p:cNvPr id="6" name="Textplatzhalter 5">
            <a:extLst>
              <a:ext uri="{FF2B5EF4-FFF2-40B4-BE49-F238E27FC236}">
                <a16:creationId xmlns:a16="http://schemas.microsoft.com/office/drawing/2014/main" id="{8332D01C-BA64-57AB-9117-659ADBC92CB3}"/>
              </a:ext>
            </a:extLst>
          </p:cNvPr>
          <p:cNvSpPr>
            <a:spLocks noGrp="1"/>
          </p:cNvSpPr>
          <p:nvPr>
            <p:ph type="body" sz="quarter" idx="29"/>
          </p:nvPr>
        </p:nvSpPr>
        <p:spPr/>
        <p:txBody>
          <a:bodyPr/>
          <a:lstStyle/>
          <a:p>
            <a:r>
              <a:rPr lang="en-US" dirty="0"/>
              <a:t>Summary: 4 steps easy to follow:</a:t>
            </a:r>
          </a:p>
          <a:p>
            <a:pPr lvl="1"/>
            <a:r>
              <a:rPr lang="de-DE" dirty="0"/>
              <a:t>Search </a:t>
            </a:r>
            <a:r>
              <a:rPr lang="de-DE" dirty="0" err="1"/>
              <a:t>for</a:t>
            </a:r>
            <a:r>
              <a:rPr lang="de-DE" dirty="0"/>
              <a:t> relevant </a:t>
            </a:r>
            <a:r>
              <a:rPr lang="de-DE" dirty="0" err="1"/>
              <a:t>keywords</a:t>
            </a:r>
            <a:r>
              <a:rPr lang="de-DE" dirty="0"/>
              <a:t> and </a:t>
            </a:r>
            <a:r>
              <a:rPr lang="de-DE" dirty="0" err="1"/>
              <a:t>databases</a:t>
            </a:r>
            <a:endParaRPr lang="de-DE" dirty="0"/>
          </a:p>
          <a:p>
            <a:pPr lvl="1"/>
            <a:r>
              <a:rPr lang="de-DE" dirty="0"/>
              <a:t>Search, </a:t>
            </a:r>
            <a:r>
              <a:rPr lang="de-DE" dirty="0" err="1"/>
              <a:t>evaluate</a:t>
            </a:r>
            <a:r>
              <a:rPr lang="de-DE" dirty="0"/>
              <a:t>, and </a:t>
            </a:r>
            <a:r>
              <a:rPr lang="de-DE" dirty="0" err="1"/>
              <a:t>filter</a:t>
            </a:r>
            <a:r>
              <a:rPr lang="de-DE" dirty="0"/>
              <a:t> </a:t>
            </a:r>
            <a:r>
              <a:rPr lang="de-DE" dirty="0" err="1"/>
              <a:t>your</a:t>
            </a:r>
            <a:r>
              <a:rPr lang="de-DE" dirty="0"/>
              <a:t> </a:t>
            </a:r>
            <a:r>
              <a:rPr lang="de-DE" dirty="0" err="1"/>
              <a:t>results</a:t>
            </a:r>
            <a:endParaRPr lang="de-DE" dirty="0"/>
          </a:p>
          <a:p>
            <a:pPr lvl="1"/>
            <a:r>
              <a:rPr lang="en-US" dirty="0"/>
              <a:t>Find a structure (identify fields, themes, categories,…)</a:t>
            </a:r>
          </a:p>
          <a:p>
            <a:pPr lvl="1"/>
            <a:r>
              <a:rPr lang="de-DE" dirty="0"/>
              <a:t>Write </a:t>
            </a:r>
            <a:r>
              <a:rPr lang="de-DE" dirty="0" err="1"/>
              <a:t>your</a:t>
            </a:r>
            <a:r>
              <a:rPr lang="de-DE" dirty="0"/>
              <a:t> </a:t>
            </a:r>
            <a:r>
              <a:rPr lang="de-DE" dirty="0" err="1"/>
              <a:t>literature</a:t>
            </a:r>
            <a:r>
              <a:rPr lang="de-DE" dirty="0"/>
              <a:t> review</a:t>
            </a:r>
          </a:p>
          <a:p>
            <a:r>
              <a:rPr lang="de-DE" dirty="0"/>
              <a:t>The </a:t>
            </a:r>
            <a:r>
              <a:rPr lang="de-DE" dirty="0" err="1"/>
              <a:t>Student‘s</a:t>
            </a:r>
            <a:r>
              <a:rPr lang="de-DE" dirty="0"/>
              <a:t> Approach </a:t>
            </a:r>
            <a:r>
              <a:rPr lang="de-DE" dirty="0" err="1"/>
              <a:t>is</a:t>
            </a:r>
            <a:r>
              <a:rPr lang="de-DE" dirty="0"/>
              <a:t> </a:t>
            </a:r>
            <a:r>
              <a:rPr lang="de-DE" dirty="0" err="1"/>
              <a:t>mostly</a:t>
            </a:r>
            <a:r>
              <a:rPr lang="de-DE" dirty="0"/>
              <a:t> </a:t>
            </a:r>
            <a:r>
              <a:rPr lang="de-DE" dirty="0" err="1"/>
              <a:t>called</a:t>
            </a:r>
            <a:r>
              <a:rPr lang="de-DE" dirty="0"/>
              <a:t> </a:t>
            </a:r>
            <a:r>
              <a:rPr lang="de-DE" b="1" dirty="0">
                <a:solidFill>
                  <a:schemeClr val="accent1"/>
                </a:solidFill>
              </a:rPr>
              <a:t>Narrative Review</a:t>
            </a:r>
          </a:p>
          <a:p>
            <a:pPr lvl="1"/>
            <a:r>
              <a:rPr lang="de-DE" dirty="0" err="1"/>
              <a:t>No</a:t>
            </a:r>
            <a:r>
              <a:rPr lang="de-DE" dirty="0"/>
              <a:t> </a:t>
            </a:r>
            <a:r>
              <a:rPr lang="de-DE" dirty="0" err="1"/>
              <a:t>standards</a:t>
            </a:r>
            <a:r>
              <a:rPr lang="de-DE" dirty="0"/>
              <a:t>. Not </a:t>
            </a:r>
            <a:r>
              <a:rPr lang="de-DE" dirty="0" err="1"/>
              <a:t>scientific</a:t>
            </a:r>
            <a:r>
              <a:rPr lang="de-DE" dirty="0"/>
              <a:t>, but </a:t>
            </a:r>
            <a:r>
              <a:rPr lang="de-DE" dirty="0" err="1"/>
              <a:t>we</a:t>
            </a:r>
            <a:r>
              <a:rPr lang="de-DE" dirty="0"/>
              <a:t> like </a:t>
            </a:r>
            <a:r>
              <a:rPr lang="de-DE" dirty="0" err="1"/>
              <a:t>this</a:t>
            </a:r>
            <a:r>
              <a:rPr lang="de-DE" dirty="0"/>
              <a:t>!</a:t>
            </a:r>
          </a:p>
          <a:p>
            <a:r>
              <a:rPr lang="de-DE" dirty="0" err="1"/>
              <a:t>Is</a:t>
            </a:r>
            <a:r>
              <a:rPr lang="de-DE" dirty="0"/>
              <a:t> </a:t>
            </a:r>
            <a:r>
              <a:rPr lang="de-DE" dirty="0" err="1"/>
              <a:t>there</a:t>
            </a:r>
            <a:r>
              <a:rPr lang="de-DE" dirty="0"/>
              <a:t> </a:t>
            </a:r>
            <a:r>
              <a:rPr lang="de-DE" dirty="0" err="1"/>
              <a:t>any</a:t>
            </a:r>
            <a:r>
              <a:rPr lang="de-DE" dirty="0"/>
              <a:t> </a:t>
            </a:r>
            <a:r>
              <a:rPr lang="de-DE" dirty="0" err="1"/>
              <a:t>scientific</a:t>
            </a:r>
            <a:r>
              <a:rPr lang="de-DE" dirty="0"/>
              <a:t> </a:t>
            </a:r>
            <a:r>
              <a:rPr lang="de-DE" dirty="0" err="1"/>
              <a:t>method</a:t>
            </a:r>
            <a:r>
              <a:rPr lang="de-DE" dirty="0"/>
              <a:t>?</a:t>
            </a:r>
          </a:p>
          <a:p>
            <a:endParaRPr lang="de-DE" dirty="0"/>
          </a:p>
        </p:txBody>
      </p:sp>
    </p:spTree>
    <p:extLst>
      <p:ext uri="{BB962C8B-B14F-4D97-AF65-F5344CB8AC3E}">
        <p14:creationId xmlns:p14="http://schemas.microsoft.com/office/powerpoint/2010/main" val="3701838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0CF9B-BF9E-FE9A-E52D-C768BDCE4D30}"/>
              </a:ext>
            </a:extLst>
          </p:cNvPr>
          <p:cNvSpPr>
            <a:spLocks noGrp="1"/>
          </p:cNvSpPr>
          <p:nvPr>
            <p:ph type="title"/>
          </p:nvPr>
        </p:nvSpPr>
        <p:spPr/>
        <p:txBody>
          <a:bodyPr/>
          <a:lstStyle/>
          <a:p>
            <a:r>
              <a:rPr lang="de-DE" dirty="0"/>
              <a:t>The Scientific Approach</a:t>
            </a:r>
          </a:p>
        </p:txBody>
      </p:sp>
      <p:sp>
        <p:nvSpPr>
          <p:cNvPr id="3" name="Fußzeilenplatzhalter 2">
            <a:extLst>
              <a:ext uri="{FF2B5EF4-FFF2-40B4-BE49-F238E27FC236}">
                <a16:creationId xmlns:a16="http://schemas.microsoft.com/office/drawing/2014/main" id="{5FF23ED3-D29E-D231-6FC4-4CA9CB0564A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ECBD87-74E3-E347-2053-BD3B801050B8}"/>
              </a:ext>
            </a:extLst>
          </p:cNvPr>
          <p:cNvSpPr>
            <a:spLocks noGrp="1"/>
          </p:cNvSpPr>
          <p:nvPr>
            <p:ph type="sldNum" sz="quarter" idx="33"/>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0B35F359-3D3C-A9CC-FE8A-7146E78F73FF}"/>
              </a:ext>
            </a:extLst>
          </p:cNvPr>
          <p:cNvSpPr>
            <a:spLocks noGrp="1"/>
          </p:cNvSpPr>
          <p:nvPr>
            <p:ph type="body" sz="quarter" idx="21"/>
          </p:nvPr>
        </p:nvSpPr>
        <p:spPr/>
        <p:txBody>
          <a:bodyPr/>
          <a:lstStyle/>
          <a:p>
            <a:r>
              <a:rPr lang="de-DE" dirty="0" err="1"/>
              <a:t>How</a:t>
            </a:r>
            <a:r>
              <a:rPr lang="de-DE" dirty="0"/>
              <a:t> </a:t>
            </a:r>
            <a:r>
              <a:rPr lang="de-DE" dirty="0" err="1"/>
              <a:t>to</a:t>
            </a:r>
            <a:r>
              <a:rPr lang="de-DE" dirty="0"/>
              <a:t> Review </a:t>
            </a:r>
            <a:r>
              <a:rPr lang="de-DE" dirty="0" err="1"/>
              <a:t>Literature</a:t>
            </a:r>
            <a:endParaRPr lang="de-DE" dirty="0"/>
          </a:p>
        </p:txBody>
      </p:sp>
      <p:sp>
        <p:nvSpPr>
          <p:cNvPr id="6" name="Textplatzhalter 5">
            <a:extLst>
              <a:ext uri="{FF2B5EF4-FFF2-40B4-BE49-F238E27FC236}">
                <a16:creationId xmlns:a16="http://schemas.microsoft.com/office/drawing/2014/main" id="{A53618A5-7048-4915-E920-715A177E9945}"/>
              </a:ext>
            </a:extLst>
          </p:cNvPr>
          <p:cNvSpPr>
            <a:spLocks noGrp="1"/>
          </p:cNvSpPr>
          <p:nvPr>
            <p:ph type="body" sz="quarter" idx="34"/>
          </p:nvPr>
        </p:nvSpPr>
        <p:spPr/>
        <p:txBody>
          <a:bodyPr>
            <a:normAutofit/>
          </a:bodyPr>
          <a:lstStyle/>
          <a:p>
            <a:r>
              <a:rPr lang="en-US" dirty="0"/>
              <a:t>Writing literature reviews has </a:t>
            </a:r>
            <a:r>
              <a:rPr lang="en-US" b="1" dirty="0">
                <a:solidFill>
                  <a:schemeClr val="accent1"/>
                </a:solidFill>
              </a:rPr>
              <a:t>its own scientific field</a:t>
            </a:r>
            <a:r>
              <a:rPr lang="en-US" dirty="0"/>
              <a:t>:</a:t>
            </a:r>
          </a:p>
          <a:p>
            <a:pPr lvl="1"/>
            <a:r>
              <a:rPr lang="en-US" dirty="0"/>
              <a:t>Empirical study of literature (</a:t>
            </a:r>
            <a:r>
              <a:rPr lang="en-US" dirty="0" err="1"/>
              <a:t>Empirische</a:t>
            </a:r>
            <a:r>
              <a:rPr lang="en-US" dirty="0"/>
              <a:t> </a:t>
            </a:r>
            <a:r>
              <a:rPr lang="en-US" dirty="0" err="1"/>
              <a:t>Literaturwissenschaft</a:t>
            </a:r>
            <a:r>
              <a:rPr lang="en-US" dirty="0"/>
              <a:t>)</a:t>
            </a:r>
          </a:p>
          <a:p>
            <a:pPr lvl="1"/>
            <a:r>
              <a:rPr lang="en-US" dirty="0"/>
              <a:t>There are at least 14 literature review types [1]</a:t>
            </a:r>
          </a:p>
          <a:p>
            <a:r>
              <a:rPr lang="en-US" dirty="0"/>
              <a:t>The main types of literature reviews in HCI are </a:t>
            </a:r>
            <a:endParaRPr lang="en-US" strike="sngStrike" dirty="0"/>
          </a:p>
          <a:p>
            <a:pPr lvl="1"/>
            <a:r>
              <a:rPr lang="en-US" b="1" dirty="0">
                <a:solidFill>
                  <a:schemeClr val="accent1"/>
                </a:solidFill>
              </a:rPr>
              <a:t>Scoping Review </a:t>
            </a:r>
          </a:p>
          <a:p>
            <a:pPr lvl="1"/>
            <a:r>
              <a:rPr lang="en-US" b="1" dirty="0">
                <a:solidFill>
                  <a:schemeClr val="accent1"/>
                </a:solidFill>
              </a:rPr>
              <a:t>Systematic Review</a:t>
            </a:r>
          </a:p>
          <a:p>
            <a:pPr lvl="1"/>
            <a:r>
              <a:rPr lang="en-US" b="1" dirty="0">
                <a:solidFill>
                  <a:schemeClr val="accent1"/>
                </a:solidFill>
              </a:rPr>
              <a:t>Meta Review/Meta Analysis</a:t>
            </a:r>
          </a:p>
          <a:p>
            <a:r>
              <a:rPr lang="en-US" dirty="0"/>
              <a:t>Methodological literature review approaches </a:t>
            </a:r>
            <a:r>
              <a:rPr lang="en-US" b="1" dirty="0">
                <a:solidFill>
                  <a:schemeClr val="accent1"/>
                </a:solidFill>
              </a:rPr>
              <a:t>depend on the discipline </a:t>
            </a:r>
          </a:p>
          <a:p>
            <a:pPr lvl="1"/>
            <a:r>
              <a:rPr lang="en-US" dirty="0"/>
              <a:t>e.g., medicine != computer sciences</a:t>
            </a:r>
            <a:endParaRPr lang="de-DE" dirty="0"/>
          </a:p>
        </p:txBody>
      </p:sp>
      <p:sp>
        <p:nvSpPr>
          <p:cNvPr id="7" name="Inhaltsplatzhalter 6">
            <a:extLst>
              <a:ext uri="{FF2B5EF4-FFF2-40B4-BE49-F238E27FC236}">
                <a16:creationId xmlns:a16="http://schemas.microsoft.com/office/drawing/2014/main" id="{D0408F7B-469B-A446-B394-55794DDC403E}"/>
              </a:ext>
            </a:extLst>
          </p:cNvPr>
          <p:cNvSpPr>
            <a:spLocks noGrp="1"/>
          </p:cNvSpPr>
          <p:nvPr>
            <p:ph sz="quarter" idx="35"/>
          </p:nvPr>
        </p:nvSpPr>
        <p:spPr/>
        <p:txBody>
          <a:bodyPr/>
          <a:lstStyle/>
          <a:p>
            <a:r>
              <a:rPr lang="en-US" dirty="0"/>
              <a:t>[1] Booth, A. (2009). A typology of reviews: An analysis of 14 review types and associated methodologies. Health Information and Libraries Journal, 26(2), 91-108.</a:t>
            </a:r>
            <a:endParaRPr lang="de-DE" dirty="0"/>
          </a:p>
        </p:txBody>
      </p:sp>
    </p:spTree>
    <p:extLst>
      <p:ext uri="{BB962C8B-B14F-4D97-AF65-F5344CB8AC3E}">
        <p14:creationId xmlns:p14="http://schemas.microsoft.com/office/powerpoint/2010/main" val="997681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8FDD1-9EDF-CC49-FF13-22AC4065FE06}"/>
              </a:ext>
            </a:extLst>
          </p:cNvPr>
          <p:cNvSpPr>
            <a:spLocks noGrp="1"/>
          </p:cNvSpPr>
          <p:nvPr>
            <p:ph type="title"/>
          </p:nvPr>
        </p:nvSpPr>
        <p:spPr/>
        <p:txBody>
          <a:bodyPr/>
          <a:lstStyle/>
          <a:p>
            <a:r>
              <a:rPr lang="de-DE" dirty="0" err="1"/>
              <a:t>Scoping</a:t>
            </a:r>
            <a:r>
              <a:rPr lang="de-DE" dirty="0"/>
              <a:t> Reviews</a:t>
            </a:r>
          </a:p>
        </p:txBody>
      </p:sp>
      <p:sp>
        <p:nvSpPr>
          <p:cNvPr id="3" name="Fußzeilenplatzhalter 2">
            <a:extLst>
              <a:ext uri="{FF2B5EF4-FFF2-40B4-BE49-F238E27FC236}">
                <a16:creationId xmlns:a16="http://schemas.microsoft.com/office/drawing/2014/main" id="{E06C9C9C-9D01-1F58-16D9-DA48BEF8DE9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539634B-6572-B9C8-E38F-007BF0C458A2}"/>
              </a:ext>
            </a:extLst>
          </p:cNvPr>
          <p:cNvSpPr>
            <a:spLocks noGrp="1"/>
          </p:cNvSpPr>
          <p:nvPr>
            <p:ph type="sldNum" sz="quarter" idx="33"/>
          </p:nvPr>
        </p:nvSpPr>
        <p:spPr/>
        <p:txBody>
          <a:bodyPr/>
          <a:lstStyle/>
          <a:p>
            <a:fld id="{BA24374A-C3A8-471A-8837-3FC31668ABE5}" type="slidenum">
              <a:rPr lang="de-DE" smtClean="0"/>
              <a:pPr/>
              <a:t>35</a:t>
            </a:fld>
            <a:endParaRPr lang="de-DE" dirty="0"/>
          </a:p>
        </p:txBody>
      </p:sp>
      <p:sp>
        <p:nvSpPr>
          <p:cNvPr id="12" name="Textplatzhalter 11">
            <a:extLst>
              <a:ext uri="{FF2B5EF4-FFF2-40B4-BE49-F238E27FC236}">
                <a16:creationId xmlns:a16="http://schemas.microsoft.com/office/drawing/2014/main" id="{B3B38EDA-8056-8A7A-65C3-C24975CC81D4}"/>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A9F4D01C-87CE-666E-C893-8EFE9D866D54}"/>
              </a:ext>
            </a:extLst>
          </p:cNvPr>
          <p:cNvSpPr>
            <a:spLocks noGrp="1"/>
          </p:cNvSpPr>
          <p:nvPr>
            <p:ph type="body" sz="quarter" idx="34"/>
          </p:nvPr>
        </p:nvSpPr>
        <p:spPr/>
        <p:txBody>
          <a:bodyPr>
            <a:normAutofit fontScale="92500" lnSpcReduction="20000"/>
          </a:bodyPr>
          <a:lstStyle/>
          <a:p>
            <a:r>
              <a:rPr lang="en-US" dirty="0"/>
              <a:t>Serve to </a:t>
            </a:r>
            <a:r>
              <a:rPr lang="en-US" b="1" dirty="0">
                <a:solidFill>
                  <a:schemeClr val="accent1"/>
                </a:solidFill>
              </a:rPr>
              <a:t>assess and provide and overview </a:t>
            </a:r>
            <a:r>
              <a:rPr lang="en-US" dirty="0"/>
              <a:t>about the literature </a:t>
            </a:r>
            <a:r>
              <a:rPr lang="en-US" b="1" dirty="0">
                <a:solidFill>
                  <a:schemeClr val="accent1"/>
                </a:solidFill>
              </a:rPr>
              <a:t>scope of a topic</a:t>
            </a:r>
            <a:r>
              <a:rPr lang="en-US" dirty="0"/>
              <a:t>. </a:t>
            </a:r>
          </a:p>
          <a:p>
            <a:r>
              <a:rPr lang="en-US" dirty="0"/>
              <a:t>The scoping review </a:t>
            </a:r>
            <a:r>
              <a:rPr lang="en-US" b="1" dirty="0">
                <a:solidFill>
                  <a:schemeClr val="accent1"/>
                </a:solidFill>
              </a:rPr>
              <a:t>can have multiple goals</a:t>
            </a:r>
            <a:r>
              <a:rPr lang="en-US" dirty="0"/>
              <a:t>: </a:t>
            </a:r>
          </a:p>
          <a:p>
            <a:pPr lvl="1"/>
            <a:r>
              <a:rPr lang="en-US" dirty="0">
                <a:sym typeface="Wingdings" panose="05000000000000000000" pitchFamily="2" charset="2"/>
              </a:rPr>
              <a:t>Can provide and set definitions within a scope (“What is an intelligent user interface?”)</a:t>
            </a:r>
          </a:p>
          <a:p>
            <a:pPr lvl="1"/>
            <a:r>
              <a:rPr lang="en-US" dirty="0">
                <a:sym typeface="Wingdings" panose="05000000000000000000" pitchFamily="2" charset="2"/>
              </a:rPr>
              <a:t>Can answer general research questions (“What makes devices socially acceptable?”)</a:t>
            </a:r>
          </a:p>
          <a:p>
            <a:pPr lvl="1"/>
            <a:r>
              <a:rPr lang="en-US" dirty="0"/>
              <a:t>Provide an (quantitative) overview of the existing evidence, regardless of its quality</a:t>
            </a:r>
          </a:p>
          <a:p>
            <a:pPr lvl="1"/>
            <a:r>
              <a:rPr lang="en-US" dirty="0"/>
              <a:t>Often used in the field of computer science and engineering to quickly get a broader picture</a:t>
            </a:r>
          </a:p>
          <a:p>
            <a:pPr lvl="2"/>
            <a:r>
              <a:rPr lang="en-US" dirty="0"/>
              <a:t>e.g., devices, systems, interactions, etc.</a:t>
            </a:r>
          </a:p>
          <a:p>
            <a:r>
              <a:rPr lang="en-US" dirty="0"/>
              <a:t>The search method </a:t>
            </a:r>
            <a:r>
              <a:rPr lang="en-US" b="1" dirty="0">
                <a:solidFill>
                  <a:schemeClr val="accent1"/>
                </a:solidFill>
              </a:rPr>
              <a:t>can iteratively be adjusted </a:t>
            </a:r>
            <a:r>
              <a:rPr lang="en-US" dirty="0"/>
              <a:t>to synthesize evidence</a:t>
            </a:r>
            <a:r>
              <a:rPr lang="de-DE" dirty="0"/>
              <a:t> </a:t>
            </a:r>
          </a:p>
          <a:p>
            <a:r>
              <a:rPr lang="de-DE" dirty="0" err="1"/>
              <a:t>Two</a:t>
            </a:r>
            <a:r>
              <a:rPr lang="de-DE" dirty="0"/>
              <a:t> </a:t>
            </a:r>
            <a:r>
              <a:rPr lang="de-DE" dirty="0" err="1"/>
              <a:t>approaches</a:t>
            </a:r>
            <a:endParaRPr lang="de-DE" dirty="0"/>
          </a:p>
          <a:p>
            <a:pPr lvl="1"/>
            <a:r>
              <a:rPr lang="de-DE" dirty="0"/>
              <a:t>The </a:t>
            </a:r>
            <a:r>
              <a:rPr lang="de-DE" b="1" dirty="0">
                <a:solidFill>
                  <a:schemeClr val="accent1"/>
                </a:solidFill>
              </a:rPr>
              <a:t>JBI Method </a:t>
            </a:r>
            <a:r>
              <a:rPr lang="de-DE" dirty="0"/>
              <a:t>(</a:t>
            </a:r>
            <a:r>
              <a:rPr lang="de-DE" dirty="0" err="1"/>
              <a:t>rather</a:t>
            </a:r>
            <a:r>
              <a:rPr lang="de-DE" dirty="0"/>
              <a:t> </a:t>
            </a:r>
            <a:r>
              <a:rPr lang="de-DE" dirty="0" err="1"/>
              <a:t>for</a:t>
            </a:r>
            <a:r>
              <a:rPr lang="de-DE" dirty="0"/>
              <a:t> </a:t>
            </a:r>
            <a:r>
              <a:rPr lang="de-DE" dirty="0" err="1"/>
              <a:t>engineers</a:t>
            </a:r>
            <a:r>
              <a:rPr lang="de-DE" dirty="0"/>
              <a:t> and </a:t>
            </a:r>
            <a:r>
              <a:rPr lang="de-DE" dirty="0" err="1"/>
              <a:t>systems</a:t>
            </a:r>
            <a:r>
              <a:rPr lang="de-DE" dirty="0"/>
              <a:t>) [1]</a:t>
            </a:r>
          </a:p>
          <a:p>
            <a:pPr lvl="1"/>
            <a:r>
              <a:rPr lang="de-DE" dirty="0"/>
              <a:t>The </a:t>
            </a:r>
            <a:r>
              <a:rPr lang="de-DE" b="1" dirty="0">
                <a:solidFill>
                  <a:schemeClr val="accent1"/>
                </a:solidFill>
              </a:rPr>
              <a:t>PRISMA-Sc</a:t>
            </a:r>
            <a:r>
              <a:rPr lang="de-DE" dirty="0"/>
              <a:t> Method (</a:t>
            </a:r>
            <a:r>
              <a:rPr lang="de-DE" dirty="0" err="1"/>
              <a:t>rather</a:t>
            </a:r>
            <a:r>
              <a:rPr lang="de-DE" dirty="0"/>
              <a:t> </a:t>
            </a:r>
            <a:r>
              <a:rPr lang="de-DE" dirty="0" err="1"/>
              <a:t>for</a:t>
            </a:r>
            <a:r>
              <a:rPr lang="de-DE" dirty="0"/>
              <a:t> original </a:t>
            </a:r>
            <a:r>
              <a:rPr lang="de-DE" dirty="0" err="1"/>
              <a:t>research</a:t>
            </a:r>
            <a:r>
              <a:rPr lang="de-DE" dirty="0"/>
              <a:t>) [2]</a:t>
            </a:r>
          </a:p>
        </p:txBody>
      </p:sp>
      <p:sp>
        <p:nvSpPr>
          <p:cNvPr id="13" name="Inhaltsplatzhalter 12">
            <a:extLst>
              <a:ext uri="{FF2B5EF4-FFF2-40B4-BE49-F238E27FC236}">
                <a16:creationId xmlns:a16="http://schemas.microsoft.com/office/drawing/2014/main" id="{63CEF0A8-FC19-F784-5191-7216F453429E}"/>
              </a:ext>
            </a:extLst>
          </p:cNvPr>
          <p:cNvSpPr>
            <a:spLocks noGrp="1"/>
          </p:cNvSpPr>
          <p:nvPr>
            <p:ph sz="quarter" idx="35"/>
          </p:nvPr>
        </p:nvSpPr>
        <p:spPr/>
        <p:txBody>
          <a:bodyPr/>
          <a:lstStyle/>
          <a:p>
            <a:r>
              <a:rPr lang="de-DE" dirty="0"/>
              <a:t>[1] </a:t>
            </a:r>
            <a:r>
              <a:rPr lang="de-DE" dirty="0">
                <a:hlinkClick r:id="rId2"/>
              </a:rPr>
              <a:t>https://journals.lww.com/ijebh/fulltext/2015/09000/guidance_for_conducting_systematic_scoping_reviews.5.aspx</a:t>
            </a:r>
            <a:endParaRPr lang="de-DE" dirty="0"/>
          </a:p>
          <a:p>
            <a:r>
              <a:rPr lang="de-DE" dirty="0"/>
              <a:t>[2] </a:t>
            </a:r>
            <a:r>
              <a:rPr lang="de-DE" dirty="0">
                <a:hlinkClick r:id="rId3"/>
              </a:rPr>
              <a:t>https://prisma-statement.org/Extensions/ScopingReviews</a:t>
            </a:r>
            <a:r>
              <a:rPr lang="de-DE" dirty="0"/>
              <a:t> </a:t>
            </a:r>
          </a:p>
        </p:txBody>
      </p:sp>
    </p:spTree>
    <p:extLst>
      <p:ext uri="{BB962C8B-B14F-4D97-AF65-F5344CB8AC3E}">
        <p14:creationId xmlns:p14="http://schemas.microsoft.com/office/powerpoint/2010/main" val="418647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26D80-D2A5-4B4C-D471-866AB91CF0C1}"/>
              </a:ext>
            </a:extLst>
          </p:cNvPr>
          <p:cNvSpPr>
            <a:spLocks noGrp="1"/>
          </p:cNvSpPr>
          <p:nvPr>
            <p:ph type="title"/>
          </p:nvPr>
        </p:nvSpPr>
        <p:spPr/>
        <p:txBody>
          <a:bodyPr/>
          <a:lstStyle/>
          <a:p>
            <a:r>
              <a:rPr lang="de-DE" dirty="0" err="1"/>
              <a:t>Systematic</a:t>
            </a:r>
            <a:r>
              <a:rPr lang="de-DE" dirty="0"/>
              <a:t> Review</a:t>
            </a:r>
          </a:p>
        </p:txBody>
      </p:sp>
      <p:sp>
        <p:nvSpPr>
          <p:cNvPr id="3" name="Fußzeilenplatzhalter 2">
            <a:extLst>
              <a:ext uri="{FF2B5EF4-FFF2-40B4-BE49-F238E27FC236}">
                <a16:creationId xmlns:a16="http://schemas.microsoft.com/office/drawing/2014/main" id="{F4B46953-183D-D215-15A7-29DF618CC48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3E571F0-FC68-8202-AB67-FEF6BFF53D38}"/>
              </a:ext>
            </a:extLst>
          </p:cNvPr>
          <p:cNvSpPr>
            <a:spLocks noGrp="1"/>
          </p:cNvSpPr>
          <p:nvPr>
            <p:ph type="sldNum" sz="quarter" idx="33"/>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5CAFF54A-3959-C4AB-7142-AE0FB8B0C995}"/>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E5AE735F-48A6-ACDB-B0CE-9ECF8AEE752E}"/>
              </a:ext>
            </a:extLst>
          </p:cNvPr>
          <p:cNvSpPr>
            <a:spLocks noGrp="1"/>
          </p:cNvSpPr>
          <p:nvPr>
            <p:ph type="body" sz="quarter" idx="34"/>
          </p:nvPr>
        </p:nvSpPr>
        <p:spPr/>
        <p:txBody>
          <a:bodyPr>
            <a:normAutofit fontScale="85000" lnSpcReduction="10000"/>
          </a:bodyPr>
          <a:lstStyle/>
          <a:p>
            <a:r>
              <a:rPr lang="de-DE" dirty="0" err="1"/>
              <a:t>Systematic</a:t>
            </a:r>
            <a:r>
              <a:rPr lang="de-DE" dirty="0"/>
              <a:t> </a:t>
            </a:r>
            <a:r>
              <a:rPr lang="de-DE" dirty="0" err="1"/>
              <a:t>reviews</a:t>
            </a:r>
            <a:r>
              <a:rPr lang="de-DE" dirty="0"/>
              <a:t> </a:t>
            </a:r>
            <a:r>
              <a:rPr lang="de-DE" dirty="0" err="1"/>
              <a:t>answer</a:t>
            </a:r>
            <a:r>
              <a:rPr lang="de-DE" dirty="0"/>
              <a:t> </a:t>
            </a:r>
            <a:r>
              <a:rPr lang="de-DE" b="1" dirty="0" err="1">
                <a:solidFill>
                  <a:schemeClr val="accent1"/>
                </a:solidFill>
              </a:rPr>
              <a:t>one</a:t>
            </a:r>
            <a:r>
              <a:rPr lang="de-DE" b="1" dirty="0">
                <a:solidFill>
                  <a:schemeClr val="accent1"/>
                </a:solidFill>
              </a:rPr>
              <a:t> </a:t>
            </a:r>
            <a:r>
              <a:rPr lang="de-DE" b="1" dirty="0" err="1">
                <a:solidFill>
                  <a:schemeClr val="accent1"/>
                </a:solidFill>
              </a:rPr>
              <a:t>specific</a:t>
            </a:r>
            <a:r>
              <a:rPr lang="de-DE" b="1" dirty="0">
                <a:solidFill>
                  <a:schemeClr val="accent1"/>
                </a:solidFill>
              </a:rPr>
              <a:t> </a:t>
            </a:r>
            <a:r>
              <a:rPr lang="de-DE" b="1" dirty="0" err="1">
                <a:solidFill>
                  <a:schemeClr val="accent1"/>
                </a:solidFill>
              </a:rPr>
              <a:t>research</a:t>
            </a:r>
            <a:r>
              <a:rPr lang="de-DE" b="1" dirty="0">
                <a:solidFill>
                  <a:schemeClr val="accent1"/>
                </a:solidFill>
              </a:rPr>
              <a:t> </a:t>
            </a:r>
            <a:r>
              <a:rPr lang="de-DE" b="1" dirty="0" err="1">
                <a:solidFill>
                  <a:schemeClr val="accent1"/>
                </a:solidFill>
              </a:rPr>
              <a:t>question</a:t>
            </a:r>
            <a:r>
              <a:rPr lang="de-DE" b="1" dirty="0">
                <a:solidFill>
                  <a:schemeClr val="accent1"/>
                </a:solidFill>
              </a:rPr>
              <a:t> and </a:t>
            </a:r>
            <a:r>
              <a:rPr lang="de-DE" b="1" dirty="0" err="1">
                <a:solidFill>
                  <a:schemeClr val="accent1"/>
                </a:solidFill>
              </a:rPr>
              <a:t>have</a:t>
            </a:r>
            <a:r>
              <a:rPr lang="de-DE" b="1" dirty="0">
                <a:solidFill>
                  <a:schemeClr val="accent1"/>
                </a:solidFill>
              </a:rPr>
              <a:t> a </a:t>
            </a:r>
            <a:r>
              <a:rPr lang="de-DE" b="1" dirty="0" err="1">
                <a:solidFill>
                  <a:schemeClr val="accent1"/>
                </a:solidFill>
              </a:rPr>
              <a:t>defined</a:t>
            </a:r>
            <a:r>
              <a:rPr lang="de-DE" b="1" dirty="0">
                <a:solidFill>
                  <a:schemeClr val="accent1"/>
                </a:solidFill>
              </a:rPr>
              <a:t> </a:t>
            </a:r>
            <a:r>
              <a:rPr lang="de-DE" b="1" dirty="0" err="1">
                <a:solidFill>
                  <a:schemeClr val="accent1"/>
                </a:solidFill>
              </a:rPr>
              <a:t>outcome</a:t>
            </a:r>
            <a:endParaRPr lang="de-DE" b="1" dirty="0">
              <a:solidFill>
                <a:schemeClr val="accent1"/>
              </a:solidFill>
            </a:endParaRPr>
          </a:p>
          <a:p>
            <a:pPr lvl="1"/>
            <a:r>
              <a:rPr lang="de-DE" dirty="0"/>
              <a:t>e.g., </a:t>
            </a:r>
            <a:r>
              <a:rPr lang="de-DE" dirty="0" err="1"/>
              <a:t>the</a:t>
            </a:r>
            <a:r>
              <a:rPr lang="de-DE" dirty="0"/>
              <a:t> </a:t>
            </a:r>
            <a:r>
              <a:rPr lang="de-DE" dirty="0" err="1"/>
              <a:t>effectiveness</a:t>
            </a:r>
            <a:r>
              <a:rPr lang="de-DE" dirty="0"/>
              <a:t> of an </a:t>
            </a:r>
            <a:r>
              <a:rPr lang="de-DE" dirty="0" err="1"/>
              <a:t>intervention</a:t>
            </a:r>
            <a:r>
              <a:rPr lang="de-DE" dirty="0"/>
              <a:t> („</a:t>
            </a:r>
            <a:r>
              <a:rPr lang="de-DE" dirty="0" err="1"/>
              <a:t>How</a:t>
            </a:r>
            <a:r>
              <a:rPr lang="de-DE" dirty="0"/>
              <a:t> </a:t>
            </a:r>
            <a:r>
              <a:rPr lang="de-DE" dirty="0" err="1"/>
              <a:t>can</a:t>
            </a:r>
            <a:r>
              <a:rPr lang="de-DE" dirty="0"/>
              <a:t> VR support disabled </a:t>
            </a:r>
            <a:r>
              <a:rPr lang="de-DE" dirty="0" err="1"/>
              <a:t>people</a:t>
            </a:r>
            <a:r>
              <a:rPr lang="de-DE" dirty="0"/>
              <a:t>?“)</a:t>
            </a:r>
            <a:endParaRPr lang="de-DE" b="1" dirty="0">
              <a:solidFill>
                <a:schemeClr val="accent1"/>
              </a:solidFill>
            </a:endParaRPr>
          </a:p>
          <a:p>
            <a:r>
              <a:rPr lang="en-US" dirty="0"/>
              <a:t>Contains a complete protocol and </a:t>
            </a:r>
            <a:r>
              <a:rPr lang="en-US" b="1" dirty="0">
                <a:solidFill>
                  <a:schemeClr val="accent1"/>
                </a:solidFill>
              </a:rPr>
              <a:t>transparent approach</a:t>
            </a:r>
          </a:p>
          <a:p>
            <a:pPr lvl="1"/>
            <a:r>
              <a:rPr lang="en-US" dirty="0"/>
              <a:t>A </a:t>
            </a:r>
            <a:r>
              <a:rPr lang="en-US" b="1" dirty="0">
                <a:solidFill>
                  <a:schemeClr val="accent1"/>
                </a:solidFill>
              </a:rPr>
              <a:t>set of analytical methods </a:t>
            </a:r>
            <a:r>
              <a:rPr lang="en-US" dirty="0"/>
              <a:t>to collect secondary data and analyze it</a:t>
            </a:r>
          </a:p>
          <a:p>
            <a:pPr lvl="1"/>
            <a:r>
              <a:rPr lang="de-DE" b="0" i="0" dirty="0" err="1">
                <a:solidFill>
                  <a:srgbClr val="202122"/>
                </a:solidFill>
                <a:effectLst/>
                <a:latin typeface="Arial" panose="020B0604020202020204" pitchFamily="34" charset="0"/>
              </a:rPr>
              <a:t>Provides</a:t>
            </a:r>
            <a:r>
              <a:rPr lang="de-DE" b="0" i="0" dirty="0">
                <a:solidFill>
                  <a:srgbClr val="202122"/>
                </a:solidFill>
                <a:effectLst/>
                <a:latin typeface="Arial" panose="020B0604020202020204" pitchFamily="34" charset="0"/>
              </a:rPr>
              <a:t> </a:t>
            </a:r>
            <a:r>
              <a:rPr lang="de-DE" b="1" i="0" dirty="0">
                <a:solidFill>
                  <a:schemeClr val="accent1"/>
                </a:solidFill>
                <a:effectLst/>
                <a:latin typeface="Arial" panose="020B0604020202020204" pitchFamily="34" charset="0"/>
              </a:rPr>
              <a:t>an exhaustive and </a:t>
            </a:r>
            <a:r>
              <a:rPr lang="de-DE" b="1" i="0" dirty="0" err="1">
                <a:solidFill>
                  <a:schemeClr val="accent1"/>
                </a:solidFill>
                <a:effectLst/>
                <a:latin typeface="Arial" panose="020B0604020202020204" pitchFamily="34" charset="0"/>
              </a:rPr>
              <a:t>complete</a:t>
            </a:r>
            <a:r>
              <a:rPr lang="de-DE" b="1" i="0" dirty="0">
                <a:solidFill>
                  <a:schemeClr val="accent1"/>
                </a:solidFill>
                <a:effectLst/>
                <a:latin typeface="Arial" panose="020B0604020202020204" pitchFamily="34" charset="0"/>
              </a:rPr>
              <a:t> </a:t>
            </a:r>
            <a:r>
              <a:rPr lang="de-DE" b="1" i="0" dirty="0" err="1">
                <a:solidFill>
                  <a:schemeClr val="accent1"/>
                </a:solidFill>
                <a:effectLst/>
                <a:latin typeface="Arial" panose="020B0604020202020204" pitchFamily="34" charset="0"/>
              </a:rPr>
              <a:t>summary</a:t>
            </a:r>
            <a:endParaRPr lang="de-DE" b="0" i="0" dirty="0">
              <a:solidFill>
                <a:srgbClr val="202122"/>
              </a:solidFill>
              <a:effectLst/>
              <a:latin typeface="Arial" panose="020B0604020202020204" pitchFamily="34" charset="0"/>
            </a:endParaRPr>
          </a:p>
          <a:p>
            <a:pPr lvl="1"/>
            <a:r>
              <a:rPr lang="de-DE" dirty="0" err="1"/>
              <a:t>Minimize</a:t>
            </a:r>
            <a:r>
              <a:rPr lang="de-DE" dirty="0"/>
              <a:t> </a:t>
            </a:r>
            <a:r>
              <a:rPr lang="de-DE" dirty="0" err="1"/>
              <a:t>biases</a:t>
            </a:r>
            <a:r>
              <a:rPr lang="de-DE" dirty="0"/>
              <a:t>, </a:t>
            </a:r>
            <a:r>
              <a:rPr lang="de-DE" dirty="0" err="1"/>
              <a:t>no</a:t>
            </a:r>
            <a:r>
              <a:rPr lang="de-DE" dirty="0"/>
              <a:t> </a:t>
            </a:r>
            <a:r>
              <a:rPr lang="de-DE" dirty="0" err="1"/>
              <a:t>iterations</a:t>
            </a:r>
            <a:r>
              <a:rPr lang="de-DE" dirty="0"/>
              <a:t>, </a:t>
            </a:r>
            <a:r>
              <a:rPr lang="de-DE" dirty="0" err="1"/>
              <a:t>paper</a:t>
            </a:r>
            <a:r>
              <a:rPr lang="en-US" dirty="0"/>
              <a:t> selection </a:t>
            </a:r>
            <a:r>
              <a:rPr lang="en-US" b="1" dirty="0">
                <a:solidFill>
                  <a:schemeClr val="accent1"/>
                </a:solidFill>
              </a:rPr>
              <a:t>performed independently by at least two review authors</a:t>
            </a:r>
          </a:p>
          <a:p>
            <a:pPr lvl="2"/>
            <a:r>
              <a:rPr lang="en-US" dirty="0"/>
              <a:t>Discrepancies should be resolved by consensus or by the decision of </a:t>
            </a:r>
            <a:r>
              <a:rPr lang="en-US" b="1" dirty="0">
                <a:solidFill>
                  <a:schemeClr val="accent1"/>
                </a:solidFill>
              </a:rPr>
              <a:t>a third review author</a:t>
            </a:r>
            <a:endParaRPr lang="de-DE" b="1" dirty="0">
              <a:solidFill>
                <a:schemeClr val="accent1"/>
              </a:solidFill>
            </a:endParaRPr>
          </a:p>
          <a:p>
            <a:r>
              <a:rPr lang="de-DE" dirty="0" err="1"/>
              <a:t>Three</a:t>
            </a:r>
            <a:r>
              <a:rPr lang="de-DE" dirty="0"/>
              <a:t> </a:t>
            </a:r>
            <a:r>
              <a:rPr lang="de-DE" dirty="0" err="1"/>
              <a:t>approaches</a:t>
            </a:r>
            <a:endParaRPr lang="de-DE" dirty="0"/>
          </a:p>
          <a:p>
            <a:pPr lvl="1"/>
            <a:r>
              <a:rPr lang="de-DE" b="1" dirty="0">
                <a:solidFill>
                  <a:schemeClr val="accent1"/>
                </a:solidFill>
              </a:rPr>
              <a:t>The </a:t>
            </a:r>
            <a:r>
              <a:rPr lang="de-DE" b="1" dirty="0" err="1">
                <a:solidFill>
                  <a:schemeClr val="accent1"/>
                </a:solidFill>
              </a:rPr>
              <a:t>Kitchenham</a:t>
            </a:r>
            <a:r>
              <a:rPr lang="de-DE" b="1" dirty="0">
                <a:solidFill>
                  <a:schemeClr val="accent1"/>
                </a:solidFill>
              </a:rPr>
              <a:t> </a:t>
            </a:r>
            <a:r>
              <a:rPr lang="de-DE" b="1" dirty="0" err="1">
                <a:solidFill>
                  <a:schemeClr val="accent1"/>
                </a:solidFill>
              </a:rPr>
              <a:t>Procedure</a:t>
            </a:r>
            <a:r>
              <a:rPr lang="de-DE" b="1" dirty="0">
                <a:solidFill>
                  <a:schemeClr val="accent1"/>
                </a:solidFill>
              </a:rPr>
              <a:t> </a:t>
            </a:r>
            <a:r>
              <a:rPr lang="de-DE" dirty="0"/>
              <a:t>(</a:t>
            </a:r>
            <a:r>
              <a:rPr lang="de-DE" dirty="0" err="1"/>
              <a:t>rather</a:t>
            </a:r>
            <a:r>
              <a:rPr lang="de-DE" dirty="0"/>
              <a:t> </a:t>
            </a:r>
            <a:r>
              <a:rPr lang="de-DE" dirty="0" err="1"/>
              <a:t>for</a:t>
            </a:r>
            <a:r>
              <a:rPr lang="de-DE" dirty="0"/>
              <a:t> </a:t>
            </a:r>
            <a:r>
              <a:rPr lang="de-DE" dirty="0" err="1"/>
              <a:t>software</a:t>
            </a:r>
            <a:r>
              <a:rPr lang="de-DE" dirty="0"/>
              <a:t> </a:t>
            </a:r>
            <a:r>
              <a:rPr lang="de-DE" dirty="0" err="1"/>
              <a:t>engineers</a:t>
            </a:r>
            <a:r>
              <a:rPr lang="de-DE" dirty="0"/>
              <a:t>) [1]</a:t>
            </a:r>
          </a:p>
          <a:p>
            <a:pPr lvl="1"/>
            <a:r>
              <a:rPr lang="de-DE" b="1" dirty="0">
                <a:solidFill>
                  <a:schemeClr val="accent1"/>
                </a:solidFill>
              </a:rPr>
              <a:t>The PRISMA Method</a:t>
            </a:r>
            <a:r>
              <a:rPr lang="de-DE" dirty="0"/>
              <a:t> (</a:t>
            </a:r>
            <a:r>
              <a:rPr lang="de-DE" dirty="0" err="1"/>
              <a:t>rather</a:t>
            </a:r>
            <a:r>
              <a:rPr lang="de-DE" dirty="0"/>
              <a:t> </a:t>
            </a:r>
            <a:r>
              <a:rPr lang="de-DE" dirty="0" err="1"/>
              <a:t>for</a:t>
            </a:r>
            <a:r>
              <a:rPr lang="de-DE" dirty="0"/>
              <a:t> </a:t>
            </a:r>
            <a:r>
              <a:rPr lang="de-DE" dirty="0" err="1"/>
              <a:t>empirical</a:t>
            </a:r>
            <a:r>
              <a:rPr lang="de-DE" dirty="0"/>
              <a:t> </a:t>
            </a:r>
            <a:r>
              <a:rPr lang="de-DE" dirty="0" err="1"/>
              <a:t>research</a:t>
            </a:r>
            <a:r>
              <a:rPr lang="de-DE" dirty="0"/>
              <a:t>) [2]</a:t>
            </a:r>
          </a:p>
          <a:p>
            <a:pPr lvl="1"/>
            <a:r>
              <a:rPr lang="de-DE" b="1" dirty="0">
                <a:solidFill>
                  <a:schemeClr val="accent1"/>
                </a:solidFill>
              </a:rPr>
              <a:t>The APISSER </a:t>
            </a:r>
            <a:r>
              <a:rPr lang="de-DE" b="1" dirty="0" err="1">
                <a:solidFill>
                  <a:schemeClr val="accent1"/>
                </a:solidFill>
              </a:rPr>
              <a:t>Methodology</a:t>
            </a:r>
            <a:r>
              <a:rPr lang="de-DE" b="1" dirty="0">
                <a:solidFill>
                  <a:schemeClr val="accent1"/>
                </a:solidFill>
              </a:rPr>
              <a:t> </a:t>
            </a:r>
            <a:r>
              <a:rPr lang="de-DE" dirty="0"/>
              <a:t>(</a:t>
            </a:r>
            <a:r>
              <a:rPr lang="de-DE" dirty="0" err="1"/>
              <a:t>rather</a:t>
            </a:r>
            <a:r>
              <a:rPr lang="de-DE" dirty="0"/>
              <a:t> </a:t>
            </a:r>
            <a:r>
              <a:rPr lang="de-DE" dirty="0" err="1"/>
              <a:t>for</a:t>
            </a:r>
            <a:r>
              <a:rPr lang="de-DE" dirty="0"/>
              <a:t> </a:t>
            </a:r>
            <a:r>
              <a:rPr lang="de-DE" dirty="0" err="1"/>
              <a:t>medical</a:t>
            </a:r>
            <a:r>
              <a:rPr lang="de-DE" dirty="0"/>
              <a:t> </a:t>
            </a:r>
            <a:r>
              <a:rPr lang="de-DE" dirty="0" err="1"/>
              <a:t>sciences</a:t>
            </a:r>
            <a:r>
              <a:rPr lang="de-DE" dirty="0"/>
              <a:t>) [3]</a:t>
            </a:r>
          </a:p>
          <a:p>
            <a:endParaRPr lang="de-DE" dirty="0"/>
          </a:p>
          <a:p>
            <a:endParaRPr lang="de-DE" dirty="0"/>
          </a:p>
        </p:txBody>
      </p:sp>
      <p:sp>
        <p:nvSpPr>
          <p:cNvPr id="7" name="Inhaltsplatzhalter 6">
            <a:extLst>
              <a:ext uri="{FF2B5EF4-FFF2-40B4-BE49-F238E27FC236}">
                <a16:creationId xmlns:a16="http://schemas.microsoft.com/office/drawing/2014/main" id="{D3B9EBEA-47C0-318B-7CF8-7BA96FA79FE3}"/>
              </a:ext>
            </a:extLst>
          </p:cNvPr>
          <p:cNvSpPr>
            <a:spLocks noGrp="1"/>
          </p:cNvSpPr>
          <p:nvPr>
            <p:ph sz="quarter" idx="35"/>
          </p:nvPr>
        </p:nvSpPr>
        <p:spPr/>
        <p:txBody>
          <a:bodyPr/>
          <a:lstStyle/>
          <a:p>
            <a:r>
              <a:rPr lang="de-DE" dirty="0"/>
              <a:t>[1] </a:t>
            </a:r>
            <a:r>
              <a:rPr lang="de-DE" dirty="0">
                <a:hlinkClick r:id="rId2"/>
              </a:rPr>
              <a:t>https://journals.lww.com/ijebh/fulltext/2015/09000/guidance_for_conducting_systematic_scoping_reviews.5.aspx</a:t>
            </a:r>
            <a:endParaRPr lang="de-DE" dirty="0"/>
          </a:p>
          <a:p>
            <a:r>
              <a:rPr lang="de-DE" dirty="0"/>
              <a:t>[2] </a:t>
            </a:r>
            <a:r>
              <a:rPr lang="de-DE" dirty="0">
                <a:hlinkClick r:id="rId3"/>
              </a:rPr>
              <a:t>https://prisma-statement.org/Extensions/ScopingReviews</a:t>
            </a:r>
            <a:r>
              <a:rPr lang="de-DE" dirty="0"/>
              <a:t> </a:t>
            </a:r>
          </a:p>
          <a:p>
            <a:r>
              <a:rPr lang="de-DE" dirty="0"/>
              <a:t>[3] </a:t>
            </a:r>
            <a:r>
              <a:rPr lang="de-DE" dirty="0">
                <a:hlinkClick r:id="rId4"/>
              </a:rPr>
              <a:t>https://ieeexplore.ieee.org/document/9698182</a:t>
            </a:r>
            <a:r>
              <a:rPr lang="de-DE" dirty="0"/>
              <a:t> </a:t>
            </a:r>
          </a:p>
        </p:txBody>
      </p:sp>
    </p:spTree>
    <p:extLst>
      <p:ext uri="{BB962C8B-B14F-4D97-AF65-F5344CB8AC3E}">
        <p14:creationId xmlns:p14="http://schemas.microsoft.com/office/powerpoint/2010/main" val="1583088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C5C04-B19D-6D99-0653-4C5012192B7A}"/>
              </a:ext>
            </a:extLst>
          </p:cNvPr>
          <p:cNvSpPr>
            <a:spLocks noGrp="1"/>
          </p:cNvSpPr>
          <p:nvPr>
            <p:ph type="title"/>
          </p:nvPr>
        </p:nvSpPr>
        <p:spPr/>
        <p:txBody>
          <a:bodyPr/>
          <a:lstStyle/>
          <a:p>
            <a:r>
              <a:rPr lang="de-DE" dirty="0"/>
              <a:t>Meta-Analysis</a:t>
            </a:r>
          </a:p>
        </p:txBody>
      </p:sp>
      <p:sp>
        <p:nvSpPr>
          <p:cNvPr id="3" name="Fußzeilenplatzhalter 2">
            <a:extLst>
              <a:ext uri="{FF2B5EF4-FFF2-40B4-BE49-F238E27FC236}">
                <a16:creationId xmlns:a16="http://schemas.microsoft.com/office/drawing/2014/main" id="{EBC67F3B-3AD0-1450-568E-3E730618FE3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0D23289-0003-DE20-0F7D-625144C42B2A}"/>
              </a:ext>
            </a:extLst>
          </p:cNvPr>
          <p:cNvSpPr>
            <a:spLocks noGrp="1"/>
          </p:cNvSpPr>
          <p:nvPr>
            <p:ph type="sldNum" sz="quarter" idx="33"/>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D2D159E6-10A2-6660-66A4-A60BB6EBD13F}"/>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DA6179A9-2269-5F49-7354-09C782868F9B}"/>
              </a:ext>
            </a:extLst>
          </p:cNvPr>
          <p:cNvSpPr>
            <a:spLocks noGrp="1"/>
          </p:cNvSpPr>
          <p:nvPr>
            <p:ph type="body" sz="quarter" idx="34"/>
          </p:nvPr>
        </p:nvSpPr>
        <p:spPr/>
        <p:txBody>
          <a:bodyPr>
            <a:normAutofit/>
          </a:bodyPr>
          <a:lstStyle/>
          <a:p>
            <a:r>
              <a:rPr lang="en-US" dirty="0"/>
              <a:t>A meta-analysis is an exhaustive and complete summary of literature and </a:t>
            </a:r>
            <a:r>
              <a:rPr lang="en-US" b="1" dirty="0">
                <a:solidFill>
                  <a:schemeClr val="accent1"/>
                </a:solidFill>
              </a:rPr>
              <a:t>performing</a:t>
            </a:r>
            <a:r>
              <a:rPr lang="en-US" dirty="0"/>
              <a:t> a </a:t>
            </a:r>
            <a:r>
              <a:rPr lang="en-US" b="1" dirty="0">
                <a:solidFill>
                  <a:schemeClr val="accent1"/>
                </a:solidFill>
              </a:rPr>
              <a:t>statistical analysis </a:t>
            </a:r>
            <a:r>
              <a:rPr lang="en-US" dirty="0"/>
              <a:t>aggregating the results of scientific studies</a:t>
            </a:r>
            <a:r>
              <a:rPr lang="de-DE" dirty="0"/>
              <a:t> </a:t>
            </a:r>
          </a:p>
          <a:p>
            <a:pPr lvl="1"/>
            <a:r>
              <a:rPr lang="de-DE" b="1" dirty="0">
                <a:solidFill>
                  <a:schemeClr val="accent1"/>
                </a:solidFill>
              </a:rPr>
              <a:t>Looking </a:t>
            </a:r>
            <a:r>
              <a:rPr lang="de-DE" b="1" dirty="0" err="1">
                <a:solidFill>
                  <a:schemeClr val="accent1"/>
                </a:solidFill>
              </a:rPr>
              <a:t>for</a:t>
            </a:r>
            <a:r>
              <a:rPr lang="de-DE" b="1" dirty="0">
                <a:solidFill>
                  <a:schemeClr val="accent1"/>
                </a:solidFill>
              </a:rPr>
              <a:t> </a:t>
            </a:r>
            <a:r>
              <a:rPr lang="de-DE" b="1" dirty="0" err="1">
                <a:solidFill>
                  <a:schemeClr val="accent1"/>
                </a:solidFill>
              </a:rPr>
              <a:t>evidence</a:t>
            </a:r>
            <a:r>
              <a:rPr lang="de-DE" b="1" dirty="0">
                <a:solidFill>
                  <a:schemeClr val="accent1"/>
                </a:solidFill>
              </a:rPr>
              <a:t> </a:t>
            </a:r>
            <a:r>
              <a:rPr lang="de-DE" dirty="0"/>
              <a:t>of original </a:t>
            </a:r>
            <a:r>
              <a:rPr lang="de-DE" dirty="0" err="1"/>
              <a:t>research</a:t>
            </a:r>
            <a:endParaRPr lang="de-DE" dirty="0"/>
          </a:p>
          <a:p>
            <a:pPr lvl="1"/>
            <a:r>
              <a:rPr lang="en-US" dirty="0"/>
              <a:t>Meta-analysis </a:t>
            </a:r>
            <a:r>
              <a:rPr lang="en-US" b="1" dirty="0">
                <a:solidFill>
                  <a:schemeClr val="accent1"/>
                </a:solidFill>
              </a:rPr>
              <a:t>systematically assesses </a:t>
            </a:r>
            <a:r>
              <a:rPr lang="en-US" dirty="0"/>
              <a:t>the results of previous research to derive conclusions about that body of research</a:t>
            </a:r>
          </a:p>
          <a:p>
            <a:pPr lvl="1"/>
            <a:r>
              <a:rPr lang="en-US" dirty="0"/>
              <a:t>Often, but not always, important </a:t>
            </a:r>
            <a:r>
              <a:rPr lang="en-US" b="1" dirty="0">
                <a:solidFill>
                  <a:schemeClr val="accent1"/>
                </a:solidFill>
              </a:rPr>
              <a:t>part of a systematic review procedure</a:t>
            </a:r>
          </a:p>
          <a:p>
            <a:pPr lvl="1"/>
            <a:r>
              <a:rPr lang="en-US" dirty="0"/>
              <a:t>Mainly </a:t>
            </a:r>
            <a:r>
              <a:rPr lang="en-US" b="1" dirty="0">
                <a:solidFill>
                  <a:schemeClr val="accent1"/>
                </a:solidFill>
              </a:rPr>
              <a:t>conducted in medical research </a:t>
            </a:r>
            <a:r>
              <a:rPr lang="en-US" dirty="0"/>
              <a:t>on </a:t>
            </a:r>
            <a:r>
              <a:rPr lang="en-US" b="1" dirty="0">
                <a:solidFill>
                  <a:schemeClr val="accent1"/>
                </a:solidFill>
              </a:rPr>
              <a:t>clinical trials </a:t>
            </a:r>
            <a:r>
              <a:rPr lang="en-US" dirty="0"/>
              <a:t>to find evidence of treatment</a:t>
            </a:r>
          </a:p>
          <a:p>
            <a:r>
              <a:rPr lang="de-DE" dirty="0" err="1"/>
              <a:t>One</a:t>
            </a:r>
            <a:r>
              <a:rPr lang="de-DE" dirty="0"/>
              <a:t> </a:t>
            </a:r>
            <a:r>
              <a:rPr lang="de-DE" dirty="0" err="1"/>
              <a:t>main</a:t>
            </a:r>
            <a:r>
              <a:rPr lang="de-DE" dirty="0"/>
              <a:t> </a:t>
            </a:r>
            <a:r>
              <a:rPr lang="de-DE" dirty="0" err="1"/>
              <a:t>approach</a:t>
            </a:r>
            <a:endParaRPr lang="de-DE" dirty="0"/>
          </a:p>
          <a:p>
            <a:pPr lvl="1"/>
            <a:r>
              <a:rPr lang="de-DE" b="1" dirty="0">
                <a:solidFill>
                  <a:schemeClr val="accent1"/>
                </a:solidFill>
              </a:rPr>
              <a:t>The PRISMA Method</a:t>
            </a:r>
            <a:r>
              <a:rPr lang="de-DE" dirty="0"/>
              <a:t> (</a:t>
            </a:r>
            <a:r>
              <a:rPr lang="de-DE" dirty="0" err="1"/>
              <a:t>rather</a:t>
            </a:r>
            <a:r>
              <a:rPr lang="de-DE" dirty="0"/>
              <a:t> </a:t>
            </a:r>
            <a:r>
              <a:rPr lang="de-DE" dirty="0" err="1"/>
              <a:t>for</a:t>
            </a:r>
            <a:r>
              <a:rPr lang="de-DE" dirty="0"/>
              <a:t> </a:t>
            </a:r>
            <a:r>
              <a:rPr lang="de-DE" dirty="0" err="1"/>
              <a:t>empirical</a:t>
            </a:r>
            <a:r>
              <a:rPr lang="de-DE" dirty="0"/>
              <a:t> </a:t>
            </a:r>
            <a:r>
              <a:rPr lang="de-DE" dirty="0" err="1"/>
              <a:t>research</a:t>
            </a:r>
            <a:r>
              <a:rPr lang="de-DE" dirty="0"/>
              <a:t>) [1]</a:t>
            </a:r>
          </a:p>
          <a:p>
            <a:endParaRPr lang="de-DE" dirty="0"/>
          </a:p>
        </p:txBody>
      </p:sp>
      <p:sp>
        <p:nvSpPr>
          <p:cNvPr id="7" name="Inhaltsplatzhalter 6">
            <a:extLst>
              <a:ext uri="{FF2B5EF4-FFF2-40B4-BE49-F238E27FC236}">
                <a16:creationId xmlns:a16="http://schemas.microsoft.com/office/drawing/2014/main" id="{687ECB5C-8F1B-97C3-B6F5-5F49EBB3473C}"/>
              </a:ext>
            </a:extLst>
          </p:cNvPr>
          <p:cNvSpPr>
            <a:spLocks noGrp="1"/>
          </p:cNvSpPr>
          <p:nvPr>
            <p:ph sz="quarter" idx="35"/>
          </p:nvPr>
        </p:nvSpPr>
        <p:spPr/>
        <p:txBody>
          <a:bodyPr/>
          <a:lstStyle/>
          <a:p>
            <a:r>
              <a:rPr lang="de-DE" dirty="0"/>
              <a:t>[1] </a:t>
            </a:r>
            <a:r>
              <a:rPr lang="de-DE" dirty="0">
                <a:hlinkClick r:id="rId2"/>
              </a:rPr>
              <a:t>https://journals.lww.com/ijebh/fulltext/2015/09000/guidance_for_conducting_systematic_scoping_reviews.5.aspx</a:t>
            </a:r>
            <a:endParaRPr lang="de-DE" dirty="0"/>
          </a:p>
        </p:txBody>
      </p:sp>
    </p:spTree>
    <p:extLst>
      <p:ext uri="{BB962C8B-B14F-4D97-AF65-F5344CB8AC3E}">
        <p14:creationId xmlns:p14="http://schemas.microsoft.com/office/powerpoint/2010/main" val="4126443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E170E-FB12-2F1B-3292-6AB75DDA3874}"/>
              </a:ext>
            </a:extLst>
          </p:cNvPr>
          <p:cNvSpPr>
            <a:spLocks noGrp="1"/>
          </p:cNvSpPr>
          <p:nvPr>
            <p:ph type="title"/>
          </p:nvPr>
        </p:nvSpPr>
        <p:spPr/>
        <p:txBody>
          <a:bodyPr/>
          <a:lstStyle/>
          <a:p>
            <a:r>
              <a:rPr lang="de-DE" dirty="0"/>
              <a:t>PRISMA</a:t>
            </a:r>
          </a:p>
        </p:txBody>
      </p:sp>
      <p:sp>
        <p:nvSpPr>
          <p:cNvPr id="3" name="Fußzeilenplatzhalter 2">
            <a:extLst>
              <a:ext uri="{FF2B5EF4-FFF2-40B4-BE49-F238E27FC236}">
                <a16:creationId xmlns:a16="http://schemas.microsoft.com/office/drawing/2014/main" id="{40F1C1D6-5681-2D82-0785-06B74D6FBD5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685A9EB-49E9-0960-ADDB-CCDCBE2D9DF5}"/>
              </a:ext>
            </a:extLst>
          </p:cNvPr>
          <p:cNvSpPr>
            <a:spLocks noGrp="1"/>
          </p:cNvSpPr>
          <p:nvPr>
            <p:ph type="sldNum" sz="quarter" idx="33"/>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BAB35473-0F54-CB51-65EB-635E9C438D79}"/>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4AF4562D-89F7-6BEE-2B7F-9BEFE66ECE90}"/>
              </a:ext>
            </a:extLst>
          </p:cNvPr>
          <p:cNvSpPr>
            <a:spLocks noGrp="1"/>
          </p:cNvSpPr>
          <p:nvPr>
            <p:ph type="body" sz="quarter" idx="34"/>
          </p:nvPr>
        </p:nvSpPr>
        <p:spPr/>
        <p:txBody>
          <a:bodyPr/>
          <a:lstStyle/>
          <a:p>
            <a:pPr algn="l"/>
            <a:r>
              <a:rPr lang="en-US" b="1" i="0" dirty="0">
                <a:solidFill>
                  <a:schemeClr val="accent1"/>
                </a:solidFill>
                <a:effectLst/>
                <a:latin typeface="Roboto" panose="02000000000000000000" pitchFamily="2" charset="0"/>
              </a:rPr>
              <a:t>PRISMA</a:t>
            </a:r>
            <a:r>
              <a:rPr lang="en-US" b="0" i="0" dirty="0">
                <a:solidFill>
                  <a:srgbClr val="212529"/>
                </a:solidFill>
                <a:effectLst/>
                <a:latin typeface="Roboto" panose="02000000000000000000" pitchFamily="2" charset="0"/>
              </a:rPr>
              <a:t> = </a:t>
            </a:r>
            <a:r>
              <a:rPr lang="en-US" b="1" i="0" dirty="0">
                <a:solidFill>
                  <a:schemeClr val="accent1"/>
                </a:solidFill>
                <a:effectLst/>
                <a:latin typeface="Roboto" panose="02000000000000000000" pitchFamily="2" charset="0"/>
              </a:rPr>
              <a:t>P</a:t>
            </a:r>
            <a:r>
              <a:rPr lang="en-US" b="0" i="0" dirty="0">
                <a:solidFill>
                  <a:srgbClr val="212529"/>
                </a:solidFill>
                <a:effectLst/>
                <a:latin typeface="Roboto" panose="02000000000000000000" pitchFamily="2" charset="0"/>
              </a:rPr>
              <a:t>referred </a:t>
            </a:r>
            <a:r>
              <a:rPr lang="en-US" b="1" i="0" dirty="0">
                <a:solidFill>
                  <a:schemeClr val="accent1"/>
                </a:solidFill>
                <a:effectLst/>
                <a:latin typeface="Roboto" panose="02000000000000000000" pitchFamily="2" charset="0"/>
              </a:rPr>
              <a:t>R</a:t>
            </a:r>
            <a:r>
              <a:rPr lang="en-US" b="0" i="0" dirty="0">
                <a:solidFill>
                  <a:srgbClr val="212529"/>
                </a:solidFill>
                <a:effectLst/>
                <a:latin typeface="Roboto" panose="02000000000000000000" pitchFamily="2" charset="0"/>
              </a:rPr>
              <a:t>eporting </a:t>
            </a:r>
            <a:r>
              <a:rPr lang="en-US" b="1" i="0" dirty="0">
                <a:solidFill>
                  <a:schemeClr val="accent1"/>
                </a:solidFill>
                <a:effectLst/>
                <a:latin typeface="Roboto" panose="02000000000000000000" pitchFamily="2" charset="0"/>
              </a:rPr>
              <a:t>I</a:t>
            </a:r>
            <a:r>
              <a:rPr lang="en-US" b="0" i="0" dirty="0">
                <a:solidFill>
                  <a:srgbClr val="212529"/>
                </a:solidFill>
                <a:effectLst/>
                <a:latin typeface="Roboto" panose="02000000000000000000" pitchFamily="2" charset="0"/>
              </a:rPr>
              <a:t>tems for </a:t>
            </a:r>
            <a:r>
              <a:rPr lang="en-US" b="1" i="0" dirty="0">
                <a:solidFill>
                  <a:schemeClr val="accent1"/>
                </a:solidFill>
                <a:effectLst/>
                <a:latin typeface="Roboto" panose="02000000000000000000" pitchFamily="2" charset="0"/>
              </a:rPr>
              <a:t>S</a:t>
            </a:r>
            <a:r>
              <a:rPr lang="en-US" b="0" i="0" dirty="0">
                <a:solidFill>
                  <a:srgbClr val="212529"/>
                </a:solidFill>
                <a:effectLst/>
                <a:latin typeface="Roboto" panose="02000000000000000000" pitchFamily="2" charset="0"/>
              </a:rPr>
              <a:t>ystematic </a:t>
            </a:r>
            <a:r>
              <a:rPr lang="en-US" b="1" i="0" dirty="0">
                <a:solidFill>
                  <a:schemeClr val="accent1"/>
                </a:solidFill>
                <a:effectLst/>
                <a:latin typeface="Roboto" panose="02000000000000000000" pitchFamily="2" charset="0"/>
              </a:rPr>
              <a:t>R</a:t>
            </a:r>
            <a:r>
              <a:rPr lang="en-US" b="0" i="0" dirty="0">
                <a:solidFill>
                  <a:srgbClr val="212529"/>
                </a:solidFill>
                <a:effectLst/>
                <a:latin typeface="Roboto" panose="02000000000000000000" pitchFamily="2" charset="0"/>
              </a:rPr>
              <a:t>eviews and </a:t>
            </a:r>
            <a:r>
              <a:rPr lang="en-US" b="1" i="0" dirty="0">
                <a:solidFill>
                  <a:schemeClr val="accent1"/>
                </a:solidFill>
                <a:effectLst/>
                <a:latin typeface="Roboto" panose="02000000000000000000" pitchFamily="2" charset="0"/>
              </a:rPr>
              <a:t>M</a:t>
            </a:r>
            <a:r>
              <a:rPr lang="en-US" b="0" i="0" dirty="0">
                <a:solidFill>
                  <a:srgbClr val="212529"/>
                </a:solidFill>
                <a:effectLst/>
                <a:latin typeface="Roboto" panose="02000000000000000000" pitchFamily="2" charset="0"/>
              </a:rPr>
              <a:t>eta-</a:t>
            </a:r>
            <a:r>
              <a:rPr lang="en-US" b="1" i="0" dirty="0">
                <a:solidFill>
                  <a:schemeClr val="accent1"/>
                </a:solidFill>
                <a:effectLst/>
                <a:latin typeface="Roboto" panose="02000000000000000000" pitchFamily="2" charset="0"/>
              </a:rPr>
              <a:t>A</a:t>
            </a:r>
            <a:r>
              <a:rPr lang="en-US" b="0" i="0" dirty="0">
                <a:solidFill>
                  <a:srgbClr val="212529"/>
                </a:solidFill>
                <a:effectLst/>
                <a:latin typeface="Roboto" panose="02000000000000000000" pitchFamily="2" charset="0"/>
              </a:rPr>
              <a:t>nalyses</a:t>
            </a:r>
          </a:p>
          <a:p>
            <a:pPr algn="l"/>
            <a:r>
              <a:rPr lang="en-US" b="1" i="0" dirty="0">
                <a:solidFill>
                  <a:schemeClr val="accent1"/>
                </a:solidFill>
                <a:effectLst/>
                <a:latin typeface="Roboto" panose="02000000000000000000" pitchFamily="2" charset="0"/>
              </a:rPr>
              <a:t>Standard</a:t>
            </a:r>
            <a:r>
              <a:rPr lang="en-US" b="0" i="0" dirty="0">
                <a:solidFill>
                  <a:srgbClr val="212529"/>
                </a:solidFill>
                <a:effectLst/>
                <a:latin typeface="Roboto" panose="02000000000000000000" pitchFamily="2" charset="0"/>
              </a:rPr>
              <a:t> and </a:t>
            </a:r>
            <a:r>
              <a:rPr lang="en-US" b="1" i="0" dirty="0">
                <a:solidFill>
                  <a:schemeClr val="accent1"/>
                </a:solidFill>
                <a:effectLst/>
                <a:latin typeface="Roboto" panose="02000000000000000000" pitchFamily="2" charset="0"/>
              </a:rPr>
              <a:t>state-of-the art procedure </a:t>
            </a:r>
            <a:r>
              <a:rPr lang="en-US" b="0" i="0" dirty="0">
                <a:solidFill>
                  <a:srgbClr val="212529"/>
                </a:solidFill>
                <a:effectLst/>
                <a:latin typeface="Roboto" panose="02000000000000000000" pitchFamily="2" charset="0"/>
              </a:rPr>
              <a:t>for literature reviews in science</a:t>
            </a:r>
          </a:p>
          <a:p>
            <a:pPr algn="l"/>
            <a:r>
              <a:rPr lang="en-US" b="0" i="0" dirty="0">
                <a:solidFill>
                  <a:srgbClr val="212529"/>
                </a:solidFill>
                <a:effectLst/>
                <a:latin typeface="Roboto" panose="02000000000000000000" pitchFamily="2" charset="0"/>
              </a:rPr>
              <a:t>An evidence-based </a:t>
            </a:r>
            <a:r>
              <a:rPr lang="en-US" b="1" i="0" dirty="0">
                <a:solidFill>
                  <a:schemeClr val="accent1"/>
                </a:solidFill>
                <a:effectLst/>
                <a:latin typeface="Roboto" panose="02000000000000000000" pitchFamily="2" charset="0"/>
              </a:rPr>
              <a:t>set of items </a:t>
            </a:r>
            <a:r>
              <a:rPr lang="en-US" b="0" i="0" dirty="0">
                <a:solidFill>
                  <a:srgbClr val="212529"/>
                </a:solidFill>
                <a:effectLst/>
                <a:latin typeface="Roboto" panose="02000000000000000000" pitchFamily="2" charset="0"/>
              </a:rPr>
              <a:t>aimed at helping scientific authors to report a wide array of systematic reviews and meta-analyses [1]</a:t>
            </a:r>
          </a:p>
          <a:p>
            <a:pPr algn="l"/>
            <a:r>
              <a:rPr lang="en-US" b="0" i="0" dirty="0">
                <a:solidFill>
                  <a:srgbClr val="212529"/>
                </a:solidFill>
                <a:effectLst/>
                <a:latin typeface="Roboto" panose="02000000000000000000" pitchFamily="2" charset="0"/>
              </a:rPr>
              <a:t>The PRISMA methodology can be applied to</a:t>
            </a:r>
          </a:p>
          <a:p>
            <a:pPr lvl="1"/>
            <a:r>
              <a:rPr lang="en-US" b="0" i="0" dirty="0">
                <a:solidFill>
                  <a:srgbClr val="212529"/>
                </a:solidFill>
                <a:effectLst/>
                <a:latin typeface="Roboto" panose="02000000000000000000" pitchFamily="2" charset="0"/>
              </a:rPr>
              <a:t>Systematic Reviews </a:t>
            </a:r>
          </a:p>
          <a:p>
            <a:pPr lvl="1"/>
            <a:r>
              <a:rPr lang="en-US" b="0" i="0" dirty="0">
                <a:solidFill>
                  <a:srgbClr val="212529"/>
                </a:solidFill>
                <a:effectLst/>
                <a:latin typeface="Roboto" panose="02000000000000000000" pitchFamily="2" charset="0"/>
              </a:rPr>
              <a:t>Scoping Reviews (PRISMA-Sc)</a:t>
            </a:r>
          </a:p>
          <a:p>
            <a:pPr lvl="1"/>
            <a:r>
              <a:rPr lang="en-US" b="0" i="0" dirty="0">
                <a:solidFill>
                  <a:srgbClr val="212529"/>
                </a:solidFill>
                <a:effectLst/>
                <a:latin typeface="Roboto" panose="02000000000000000000" pitchFamily="2" charset="0"/>
              </a:rPr>
              <a:t>Meta Reviews / Meta Analysis</a:t>
            </a:r>
          </a:p>
          <a:p>
            <a:endParaRPr lang="de-DE" dirty="0"/>
          </a:p>
        </p:txBody>
      </p:sp>
      <p:sp>
        <p:nvSpPr>
          <p:cNvPr id="7" name="Inhaltsplatzhalter 6">
            <a:extLst>
              <a:ext uri="{FF2B5EF4-FFF2-40B4-BE49-F238E27FC236}">
                <a16:creationId xmlns:a16="http://schemas.microsoft.com/office/drawing/2014/main" id="{88516B47-1D3B-90A0-FD35-10AC0F1E2925}"/>
              </a:ext>
            </a:extLst>
          </p:cNvPr>
          <p:cNvSpPr>
            <a:spLocks noGrp="1"/>
          </p:cNvSpPr>
          <p:nvPr>
            <p:ph sz="quarter" idx="35"/>
          </p:nvPr>
        </p:nvSpPr>
        <p:spPr/>
        <p:txBody>
          <a:bodyPr/>
          <a:lstStyle/>
          <a:p>
            <a:r>
              <a:rPr lang="de-DE" dirty="0"/>
              <a:t>[1] </a:t>
            </a:r>
            <a:r>
              <a:rPr lang="de-DE" dirty="0">
                <a:hlinkClick r:id="rId2"/>
              </a:rPr>
              <a:t>https://www.prisma-statement.org</a:t>
            </a:r>
            <a:r>
              <a:rPr lang="de-DE" dirty="0"/>
              <a:t> </a:t>
            </a:r>
          </a:p>
        </p:txBody>
      </p:sp>
    </p:spTree>
    <p:extLst>
      <p:ext uri="{BB962C8B-B14F-4D97-AF65-F5344CB8AC3E}">
        <p14:creationId xmlns:p14="http://schemas.microsoft.com/office/powerpoint/2010/main" val="1135182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015CD-5D42-DD06-C70C-BABDD79EF18F}"/>
              </a:ext>
            </a:extLst>
          </p:cNvPr>
          <p:cNvSpPr>
            <a:spLocks noGrp="1"/>
          </p:cNvSpPr>
          <p:nvPr>
            <p:ph type="title"/>
          </p:nvPr>
        </p:nvSpPr>
        <p:spPr/>
        <p:txBody>
          <a:bodyPr/>
          <a:lstStyle/>
          <a:p>
            <a:r>
              <a:rPr lang="en-US" dirty="0"/>
              <a:t>PRISMA: What you should know…</a:t>
            </a:r>
            <a:endParaRPr lang="de-DE" dirty="0"/>
          </a:p>
        </p:txBody>
      </p:sp>
      <p:sp>
        <p:nvSpPr>
          <p:cNvPr id="3" name="Fußzeilenplatzhalter 2">
            <a:extLst>
              <a:ext uri="{FF2B5EF4-FFF2-40B4-BE49-F238E27FC236}">
                <a16:creationId xmlns:a16="http://schemas.microsoft.com/office/drawing/2014/main" id="{024CC9F8-BBF4-E185-AEC3-FEE7CA6B53A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772D432-656A-5F5E-D487-70BB60369920}"/>
              </a:ext>
            </a:extLst>
          </p:cNvPr>
          <p:cNvSpPr>
            <a:spLocks noGrp="1"/>
          </p:cNvSpPr>
          <p:nvPr>
            <p:ph type="sldNum" sz="quarter" idx="28"/>
          </p:nvPr>
        </p:nvSpPr>
        <p:spPr/>
        <p:txBody>
          <a:bodyPr/>
          <a:lstStyle/>
          <a:p>
            <a:fld id="{BA24374A-C3A8-471A-8837-3FC31668ABE5}" type="slidenum">
              <a:rPr lang="de-DE" smtClean="0"/>
              <a:pPr/>
              <a:t>39</a:t>
            </a:fld>
            <a:endParaRPr lang="de-DE" dirty="0"/>
          </a:p>
        </p:txBody>
      </p:sp>
      <p:sp>
        <p:nvSpPr>
          <p:cNvPr id="12" name="Textplatzhalter 11">
            <a:extLst>
              <a:ext uri="{FF2B5EF4-FFF2-40B4-BE49-F238E27FC236}">
                <a16:creationId xmlns:a16="http://schemas.microsoft.com/office/drawing/2014/main" id="{894FDA9D-D34A-C303-DCAE-5C95AAF2B2BC}"/>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CD9956D2-2A87-1D66-FCFE-A3E99453744C}"/>
              </a:ext>
            </a:extLst>
          </p:cNvPr>
          <p:cNvSpPr>
            <a:spLocks noGrp="1"/>
          </p:cNvSpPr>
          <p:nvPr>
            <p:ph type="body" sz="quarter" idx="29"/>
          </p:nvPr>
        </p:nvSpPr>
        <p:spPr/>
        <p:txBody>
          <a:bodyPr>
            <a:normAutofit/>
          </a:bodyPr>
          <a:lstStyle/>
          <a:p>
            <a:r>
              <a:rPr lang="en-US" b="1" dirty="0">
                <a:solidFill>
                  <a:schemeClr val="accent1"/>
                </a:solidFill>
              </a:rPr>
              <a:t>Review Time</a:t>
            </a:r>
            <a:r>
              <a:rPr lang="en-US" dirty="0"/>
              <a:t>: 6-8 weeks, depending on: number of databases, complexity, papers</a:t>
            </a:r>
          </a:p>
          <a:p>
            <a:r>
              <a:rPr lang="en-US" b="1" dirty="0">
                <a:solidFill>
                  <a:schemeClr val="accent1"/>
                </a:solidFill>
              </a:rPr>
              <a:t>Resources</a:t>
            </a:r>
            <a:r>
              <a:rPr lang="en-US" dirty="0"/>
              <a:t>: Appropriate research databases for the research question</a:t>
            </a:r>
          </a:p>
          <a:p>
            <a:r>
              <a:rPr lang="en-US" b="1" dirty="0">
                <a:solidFill>
                  <a:schemeClr val="accent1"/>
                </a:solidFill>
              </a:rPr>
              <a:t>Team</a:t>
            </a:r>
            <a:r>
              <a:rPr lang="en-US" dirty="0"/>
              <a:t>: Three people required for screening</a:t>
            </a:r>
          </a:p>
          <a:p>
            <a:r>
              <a:rPr lang="en-US" b="1" dirty="0">
                <a:solidFill>
                  <a:schemeClr val="accent1"/>
                </a:solidFill>
              </a:rPr>
              <a:t>Searching strategy</a:t>
            </a:r>
            <a:r>
              <a:rPr lang="en-US" dirty="0"/>
              <a:t>: exhaustive, comprehensive searching</a:t>
            </a:r>
          </a:p>
          <a:p>
            <a:r>
              <a:rPr lang="en-US" b="1" dirty="0">
                <a:solidFill>
                  <a:schemeClr val="accent1"/>
                </a:solidFill>
              </a:rPr>
              <a:t>Appraisal</a:t>
            </a:r>
            <a:r>
              <a:rPr lang="en-US" dirty="0"/>
              <a:t>: determine inclusion/exclusion</a:t>
            </a:r>
          </a:p>
          <a:p>
            <a:r>
              <a:rPr lang="en-US" b="1" dirty="0">
                <a:solidFill>
                  <a:schemeClr val="accent1"/>
                </a:solidFill>
              </a:rPr>
              <a:t>Results synthesis</a:t>
            </a:r>
            <a:r>
              <a:rPr lang="en-US" dirty="0"/>
              <a:t>: Typically, narrative (based on concepts) with tabular accompaniment</a:t>
            </a:r>
          </a:p>
          <a:p>
            <a:r>
              <a:rPr lang="en-US" b="1" dirty="0">
                <a:solidFill>
                  <a:schemeClr val="accent1"/>
                </a:solidFill>
              </a:rPr>
              <a:t>Analysis</a:t>
            </a:r>
            <a:r>
              <a:rPr lang="en-US" dirty="0"/>
              <a:t>: Characterizes quantity and breadth of literature. Attempts to specify the viability of more focused reviews (what is known; recommendations for practice. what remains unknown; uncertainty around findings, recommendations for future research)</a:t>
            </a:r>
          </a:p>
        </p:txBody>
      </p:sp>
    </p:spTree>
    <p:extLst>
      <p:ext uri="{BB962C8B-B14F-4D97-AF65-F5344CB8AC3E}">
        <p14:creationId xmlns:p14="http://schemas.microsoft.com/office/powerpoint/2010/main" val="2968023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53DB3-3407-20C9-86FD-6B522D866E67}"/>
              </a:ext>
            </a:extLst>
          </p:cNvPr>
          <p:cNvSpPr>
            <a:spLocks noGrp="1"/>
          </p:cNvSpPr>
          <p:nvPr>
            <p:ph type="title"/>
          </p:nvPr>
        </p:nvSpPr>
        <p:spPr/>
        <p:txBody>
          <a:bodyPr/>
          <a:lstStyle/>
          <a:p>
            <a:r>
              <a:rPr lang="de-DE" dirty="0"/>
              <a:t>Find </a:t>
            </a:r>
            <a:r>
              <a:rPr lang="de-DE" dirty="0" err="1"/>
              <a:t>your</a:t>
            </a:r>
            <a:r>
              <a:rPr lang="de-DE" dirty="0"/>
              <a:t> Keywords</a:t>
            </a:r>
          </a:p>
        </p:txBody>
      </p:sp>
      <p:sp>
        <p:nvSpPr>
          <p:cNvPr id="3" name="Fußzeilenplatzhalter 2">
            <a:extLst>
              <a:ext uri="{FF2B5EF4-FFF2-40B4-BE49-F238E27FC236}">
                <a16:creationId xmlns:a16="http://schemas.microsoft.com/office/drawing/2014/main" id="{E7CB9FFD-AECB-21FC-E30B-C8227C19910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9718E3A-72CB-4E84-4A07-DA2AF501AEAE}"/>
              </a:ext>
            </a:extLst>
          </p:cNvPr>
          <p:cNvSpPr>
            <a:spLocks noGrp="1"/>
          </p:cNvSpPr>
          <p:nvPr>
            <p:ph type="sldNum" sz="quarter" idx="28"/>
          </p:nvPr>
        </p:nvSpPr>
        <p:spPr/>
        <p:txBody>
          <a:bodyPr/>
          <a:lstStyle/>
          <a:p>
            <a:fld id="{BA24374A-C3A8-471A-8837-3FC31668ABE5}" type="slidenum">
              <a:rPr lang="de-DE" smtClean="0"/>
              <a:pPr/>
              <a:t>4</a:t>
            </a:fld>
            <a:endParaRPr lang="de-DE" dirty="0"/>
          </a:p>
        </p:txBody>
      </p:sp>
      <p:sp>
        <p:nvSpPr>
          <p:cNvPr id="5" name="Textplatzhalter 4">
            <a:extLst>
              <a:ext uri="{FF2B5EF4-FFF2-40B4-BE49-F238E27FC236}">
                <a16:creationId xmlns:a16="http://schemas.microsoft.com/office/drawing/2014/main" id="{FD9B101F-F320-F59A-29C3-7C2B1DF0CF6F}"/>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B34FE667-1419-0F90-704B-1B3C07030B54}"/>
              </a:ext>
            </a:extLst>
          </p:cNvPr>
          <p:cNvSpPr>
            <a:spLocks noGrp="1"/>
          </p:cNvSpPr>
          <p:nvPr>
            <p:ph type="body" sz="quarter" idx="29"/>
          </p:nvPr>
        </p:nvSpPr>
        <p:spPr/>
        <p:txBody>
          <a:bodyPr>
            <a:normAutofit/>
          </a:bodyPr>
          <a:lstStyle/>
          <a:p>
            <a:r>
              <a:rPr lang="en-US" b="1" dirty="0">
                <a:solidFill>
                  <a:schemeClr val="accent1"/>
                </a:solidFill>
              </a:rPr>
              <a:t>Make a list </a:t>
            </a:r>
            <a:r>
              <a:rPr lang="en-US" dirty="0"/>
              <a:t>of </a:t>
            </a:r>
            <a:r>
              <a:rPr lang="en-US" b="1" dirty="0">
                <a:solidFill>
                  <a:schemeClr val="accent1"/>
                </a:solidFill>
              </a:rPr>
              <a:t>keywords/annotations</a:t>
            </a:r>
          </a:p>
          <a:p>
            <a:pPr lvl="1"/>
            <a:r>
              <a:rPr lang="en-US" dirty="0"/>
              <a:t>Include each of the key concepts or variables you’re interested</a:t>
            </a:r>
          </a:p>
          <a:p>
            <a:pPr lvl="1"/>
            <a:r>
              <a:rPr lang="en-US" dirty="0"/>
              <a:t>Find synonyms and related terms</a:t>
            </a:r>
          </a:p>
          <a:p>
            <a:pPr lvl="1"/>
            <a:r>
              <a:rPr lang="en-US" dirty="0"/>
              <a:t>Add new keywords later…</a:t>
            </a:r>
          </a:p>
          <a:p>
            <a:r>
              <a:rPr lang="en-US" dirty="0"/>
              <a:t>How to find keywords? Identify your </a:t>
            </a:r>
            <a:r>
              <a:rPr lang="en-US" b="1" dirty="0">
                <a:solidFill>
                  <a:schemeClr val="accent1"/>
                </a:solidFill>
              </a:rPr>
              <a:t>research</a:t>
            </a:r>
            <a:r>
              <a:rPr lang="en-US" dirty="0"/>
              <a:t> </a:t>
            </a:r>
            <a:r>
              <a:rPr lang="en-US" b="1" dirty="0">
                <a:solidFill>
                  <a:schemeClr val="accent1"/>
                </a:solidFill>
              </a:rPr>
              <a:t>fields</a:t>
            </a:r>
            <a:r>
              <a:rPr lang="en-US" dirty="0"/>
              <a:t>, </a:t>
            </a:r>
            <a:r>
              <a:rPr lang="en-US" b="1" dirty="0">
                <a:solidFill>
                  <a:schemeClr val="accent1"/>
                </a:solidFill>
              </a:rPr>
              <a:t>theoretical frameworks</a:t>
            </a:r>
            <a:r>
              <a:rPr lang="en-US" dirty="0"/>
              <a:t>, </a:t>
            </a:r>
            <a:r>
              <a:rPr lang="en-US" b="1" dirty="0">
                <a:solidFill>
                  <a:schemeClr val="accent1"/>
                </a:solidFill>
              </a:rPr>
              <a:t>device categories</a:t>
            </a:r>
            <a:r>
              <a:rPr lang="en-US" dirty="0"/>
              <a:t>, and </a:t>
            </a:r>
            <a:r>
              <a:rPr lang="en-US" b="1" dirty="0">
                <a:solidFill>
                  <a:schemeClr val="accent1"/>
                </a:solidFill>
              </a:rPr>
              <a:t>measures (or methods)</a:t>
            </a:r>
          </a:p>
          <a:p>
            <a:pPr lvl="1"/>
            <a:r>
              <a:rPr lang="en-US" b="1" dirty="0">
                <a:solidFill>
                  <a:schemeClr val="accent1"/>
                </a:solidFill>
              </a:rPr>
              <a:t>Research</a:t>
            </a:r>
            <a:r>
              <a:rPr lang="en-US" dirty="0"/>
              <a:t> </a:t>
            </a:r>
            <a:r>
              <a:rPr lang="en-US" b="1" dirty="0">
                <a:solidFill>
                  <a:schemeClr val="accent1"/>
                </a:solidFill>
              </a:rPr>
              <a:t>field(s): </a:t>
            </a:r>
            <a:r>
              <a:rPr lang="en-US" dirty="0"/>
              <a:t>“</a:t>
            </a:r>
            <a:r>
              <a:rPr lang="de-DE" dirty="0"/>
              <a:t>human-computer </a:t>
            </a:r>
            <a:r>
              <a:rPr lang="de-DE" dirty="0" err="1"/>
              <a:t>interaction</a:t>
            </a:r>
            <a:r>
              <a:rPr lang="de-DE" dirty="0"/>
              <a:t>“ (</a:t>
            </a:r>
            <a:r>
              <a:rPr lang="de-DE" dirty="0" err="1"/>
              <a:t>rarely</a:t>
            </a:r>
            <a:r>
              <a:rPr lang="de-DE" dirty="0"/>
              <a:t> </a:t>
            </a:r>
            <a:r>
              <a:rPr lang="de-DE" dirty="0" err="1"/>
              <a:t>required</a:t>
            </a:r>
            <a:r>
              <a:rPr lang="de-DE" dirty="0"/>
              <a:t>),…</a:t>
            </a:r>
          </a:p>
          <a:p>
            <a:pPr lvl="1"/>
            <a:r>
              <a:rPr lang="en-US" b="1" dirty="0">
                <a:solidFill>
                  <a:schemeClr val="accent1"/>
                </a:solidFill>
              </a:rPr>
              <a:t>Theoretical frameworks: </a:t>
            </a:r>
            <a:r>
              <a:rPr lang="en-US" dirty="0"/>
              <a:t>“</a:t>
            </a:r>
            <a:r>
              <a:rPr lang="de-DE" dirty="0"/>
              <a:t>social </a:t>
            </a:r>
            <a:r>
              <a:rPr lang="de-DE" dirty="0" err="1"/>
              <a:t>acceptability</a:t>
            </a:r>
            <a:r>
              <a:rPr lang="de-DE" dirty="0"/>
              <a:t>“, „</a:t>
            </a:r>
            <a:r>
              <a:rPr lang="de-DE" dirty="0" err="1"/>
              <a:t>accessibility</a:t>
            </a:r>
            <a:r>
              <a:rPr lang="de-DE" dirty="0"/>
              <a:t>“, „</a:t>
            </a:r>
            <a:r>
              <a:rPr lang="de-DE" dirty="0" err="1"/>
              <a:t>ergonomics</a:t>
            </a:r>
            <a:r>
              <a:rPr lang="de-DE" dirty="0"/>
              <a:t>“, …</a:t>
            </a:r>
            <a:endParaRPr lang="en-US" b="1" dirty="0">
              <a:solidFill>
                <a:schemeClr val="accent1"/>
              </a:solidFill>
            </a:endParaRPr>
          </a:p>
          <a:p>
            <a:pPr lvl="1"/>
            <a:r>
              <a:rPr lang="en-US" b="1" dirty="0">
                <a:solidFill>
                  <a:schemeClr val="accent1"/>
                </a:solidFill>
              </a:rPr>
              <a:t>Device categories: </a:t>
            </a:r>
            <a:r>
              <a:rPr lang="en-US" dirty="0"/>
              <a:t>“</a:t>
            </a:r>
            <a:r>
              <a:rPr lang="de-DE" dirty="0"/>
              <a:t>virtual </a:t>
            </a:r>
            <a:r>
              <a:rPr lang="de-DE" dirty="0" err="1"/>
              <a:t>reality</a:t>
            </a:r>
            <a:r>
              <a:rPr lang="de-DE" dirty="0"/>
              <a:t>“, „</a:t>
            </a:r>
            <a:r>
              <a:rPr lang="de-DE" dirty="0" err="1"/>
              <a:t>augmented</a:t>
            </a:r>
            <a:r>
              <a:rPr lang="de-DE" dirty="0"/>
              <a:t> </a:t>
            </a:r>
            <a:r>
              <a:rPr lang="de-DE" dirty="0" err="1"/>
              <a:t>reality</a:t>
            </a:r>
            <a:r>
              <a:rPr lang="de-DE" dirty="0"/>
              <a:t>“, „</a:t>
            </a:r>
            <a:r>
              <a:rPr lang="de-DE" dirty="0" err="1"/>
              <a:t>wearables</a:t>
            </a:r>
            <a:r>
              <a:rPr lang="de-DE" dirty="0"/>
              <a:t>“, „mobile </a:t>
            </a:r>
            <a:r>
              <a:rPr lang="de-DE" dirty="0" err="1"/>
              <a:t>devices</a:t>
            </a:r>
            <a:r>
              <a:rPr lang="de-DE" dirty="0"/>
              <a:t>“, …</a:t>
            </a:r>
            <a:endParaRPr lang="en-US" b="1" dirty="0">
              <a:solidFill>
                <a:schemeClr val="accent1"/>
              </a:solidFill>
            </a:endParaRPr>
          </a:p>
          <a:p>
            <a:pPr lvl="1"/>
            <a:r>
              <a:rPr lang="en-US" b="1" dirty="0">
                <a:solidFill>
                  <a:schemeClr val="accent1"/>
                </a:solidFill>
              </a:rPr>
              <a:t>Measures/Tasks: </a:t>
            </a:r>
            <a:r>
              <a:rPr lang="en-US" dirty="0"/>
              <a:t>“</a:t>
            </a:r>
            <a:r>
              <a:rPr lang="de-DE" dirty="0" err="1"/>
              <a:t>target</a:t>
            </a:r>
            <a:r>
              <a:rPr lang="de-DE" dirty="0"/>
              <a:t> </a:t>
            </a:r>
            <a:r>
              <a:rPr lang="de-DE" dirty="0" err="1"/>
              <a:t>selection</a:t>
            </a:r>
            <a:r>
              <a:rPr lang="de-DE" dirty="0"/>
              <a:t>“, „</a:t>
            </a:r>
            <a:r>
              <a:rPr lang="de-DE" dirty="0" err="1"/>
              <a:t>Fitts</a:t>
            </a:r>
            <a:r>
              <a:rPr lang="de-DE" dirty="0"/>
              <a:t>‘ </a:t>
            </a:r>
            <a:r>
              <a:rPr lang="de-DE" dirty="0" err="1"/>
              <a:t>law</a:t>
            </a:r>
            <a:r>
              <a:rPr lang="de-DE" dirty="0"/>
              <a:t>“, “EMG“,“</a:t>
            </a:r>
            <a:r>
              <a:rPr lang="de-DE" dirty="0" err="1"/>
              <a:t>electromyography</a:t>
            </a:r>
            <a:r>
              <a:rPr lang="de-DE" dirty="0"/>
              <a:t>“, …</a:t>
            </a:r>
          </a:p>
          <a:p>
            <a:pPr lvl="1"/>
            <a:r>
              <a:rPr lang="de-DE" b="1" dirty="0">
                <a:solidFill>
                  <a:schemeClr val="accent1"/>
                </a:solidFill>
              </a:rPr>
              <a:t>Be </a:t>
            </a:r>
            <a:r>
              <a:rPr lang="de-DE" b="1" dirty="0" err="1">
                <a:solidFill>
                  <a:schemeClr val="accent1"/>
                </a:solidFill>
              </a:rPr>
              <a:t>more</a:t>
            </a:r>
            <a:r>
              <a:rPr lang="de-DE" b="1" dirty="0">
                <a:solidFill>
                  <a:schemeClr val="accent1"/>
                </a:solidFill>
              </a:rPr>
              <a:t> </a:t>
            </a:r>
            <a:r>
              <a:rPr lang="de-DE" b="1" dirty="0" err="1">
                <a:solidFill>
                  <a:schemeClr val="accent1"/>
                </a:solidFill>
              </a:rPr>
              <a:t>specific</a:t>
            </a:r>
            <a:r>
              <a:rPr lang="de-DE" b="1" dirty="0">
                <a:solidFill>
                  <a:schemeClr val="accent1"/>
                </a:solidFill>
              </a:rPr>
              <a:t>, </a:t>
            </a:r>
            <a:r>
              <a:rPr lang="de-DE" b="1" dirty="0" err="1">
                <a:solidFill>
                  <a:schemeClr val="accent1"/>
                </a:solidFill>
              </a:rPr>
              <a:t>if</a:t>
            </a:r>
            <a:r>
              <a:rPr lang="de-DE" b="1" dirty="0">
                <a:solidFill>
                  <a:schemeClr val="accent1"/>
                </a:solidFill>
              </a:rPr>
              <a:t> </a:t>
            </a:r>
            <a:r>
              <a:rPr lang="de-DE" b="1" dirty="0" err="1">
                <a:solidFill>
                  <a:schemeClr val="accent1"/>
                </a:solidFill>
              </a:rPr>
              <a:t>required</a:t>
            </a:r>
            <a:r>
              <a:rPr lang="de-DE" b="1" dirty="0">
                <a:solidFill>
                  <a:schemeClr val="accent1"/>
                </a:solidFill>
              </a:rPr>
              <a:t>: </a:t>
            </a:r>
            <a:r>
              <a:rPr lang="en-US" dirty="0"/>
              <a:t>“</a:t>
            </a:r>
            <a:r>
              <a:rPr lang="de-DE" dirty="0" err="1"/>
              <a:t>heart</a:t>
            </a:r>
            <a:r>
              <a:rPr lang="de-DE" dirty="0"/>
              <a:t> rate“, „</a:t>
            </a:r>
            <a:r>
              <a:rPr lang="de-DE" dirty="0" err="1"/>
              <a:t>privacy</a:t>
            </a:r>
            <a:r>
              <a:rPr lang="de-DE" dirty="0"/>
              <a:t>“, „</a:t>
            </a:r>
            <a:r>
              <a:rPr lang="de-DE" dirty="0" err="1"/>
              <a:t>face</a:t>
            </a:r>
            <a:r>
              <a:rPr lang="de-DE" dirty="0"/>
              <a:t> </a:t>
            </a:r>
            <a:r>
              <a:rPr lang="de-DE" dirty="0" err="1"/>
              <a:t>detection</a:t>
            </a:r>
            <a:r>
              <a:rPr lang="de-DE" dirty="0"/>
              <a:t>“, …</a:t>
            </a:r>
          </a:p>
        </p:txBody>
      </p:sp>
    </p:spTree>
    <p:extLst>
      <p:ext uri="{BB962C8B-B14F-4D97-AF65-F5344CB8AC3E}">
        <p14:creationId xmlns:p14="http://schemas.microsoft.com/office/powerpoint/2010/main" val="2361730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6B8B1-15E1-D05F-C6F8-9B90F23202CB}"/>
              </a:ext>
            </a:extLst>
          </p:cNvPr>
          <p:cNvSpPr>
            <a:spLocks noGrp="1"/>
          </p:cNvSpPr>
          <p:nvPr>
            <p:ph type="title"/>
          </p:nvPr>
        </p:nvSpPr>
        <p:spPr/>
        <p:txBody>
          <a:bodyPr/>
          <a:lstStyle/>
          <a:p>
            <a:r>
              <a:rPr lang="de-DE" dirty="0"/>
              <a:t>PRISMA Checklist</a:t>
            </a:r>
          </a:p>
        </p:txBody>
      </p:sp>
      <p:sp>
        <p:nvSpPr>
          <p:cNvPr id="3" name="Fußzeilenplatzhalter 2">
            <a:extLst>
              <a:ext uri="{FF2B5EF4-FFF2-40B4-BE49-F238E27FC236}">
                <a16:creationId xmlns:a16="http://schemas.microsoft.com/office/drawing/2014/main" id="{D1321865-B48E-3ACC-6D9E-D93583736D7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74DAC9-E08B-7963-D14E-2051A239B796}"/>
              </a:ext>
            </a:extLst>
          </p:cNvPr>
          <p:cNvSpPr>
            <a:spLocks noGrp="1"/>
          </p:cNvSpPr>
          <p:nvPr>
            <p:ph type="sldNum" sz="quarter" idx="33"/>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F43DAC2F-C4BE-2967-69D0-16BD59DB55D8}"/>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5FA56A0A-7C2B-4EF6-EABC-F2FD763EA5F8}"/>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0155491C-0B6F-91F8-7D9B-0F180350E9F0}"/>
              </a:ext>
            </a:extLst>
          </p:cNvPr>
          <p:cNvSpPr>
            <a:spLocks noGrp="1"/>
          </p:cNvSpPr>
          <p:nvPr>
            <p:ph sz="quarter" idx="35"/>
          </p:nvPr>
        </p:nvSpPr>
        <p:spPr/>
        <p:txBody>
          <a:bodyPr/>
          <a:lstStyle/>
          <a:p>
            <a:r>
              <a:rPr lang="de-DE" dirty="0"/>
              <a:t>https://prisma-statement.org/documents/PRISMA_2020_checklist.pdf</a:t>
            </a:r>
          </a:p>
        </p:txBody>
      </p:sp>
      <p:pic>
        <p:nvPicPr>
          <p:cNvPr id="9" name="Grafik 8">
            <a:extLst>
              <a:ext uri="{FF2B5EF4-FFF2-40B4-BE49-F238E27FC236}">
                <a16:creationId xmlns:a16="http://schemas.microsoft.com/office/drawing/2014/main" id="{F42B8289-B0BF-EC79-4FDE-5DBD8822E589}"/>
              </a:ext>
            </a:extLst>
          </p:cNvPr>
          <p:cNvPicPr>
            <a:picLocks noChangeAspect="1"/>
          </p:cNvPicPr>
          <p:nvPr/>
        </p:nvPicPr>
        <p:blipFill>
          <a:blip r:embed="rId2"/>
          <a:stretch>
            <a:fillRect/>
          </a:stretch>
        </p:blipFill>
        <p:spPr>
          <a:xfrm>
            <a:off x="662929" y="1543718"/>
            <a:ext cx="5405103" cy="4056061"/>
          </a:xfrm>
          <a:prstGeom prst="rect">
            <a:avLst/>
          </a:prstGeom>
        </p:spPr>
      </p:pic>
      <p:pic>
        <p:nvPicPr>
          <p:cNvPr id="11" name="Grafik 10">
            <a:extLst>
              <a:ext uri="{FF2B5EF4-FFF2-40B4-BE49-F238E27FC236}">
                <a16:creationId xmlns:a16="http://schemas.microsoft.com/office/drawing/2014/main" id="{4658BEE1-161F-1728-33D7-658D5FF0F19C}"/>
              </a:ext>
            </a:extLst>
          </p:cNvPr>
          <p:cNvPicPr>
            <a:picLocks noChangeAspect="1"/>
          </p:cNvPicPr>
          <p:nvPr/>
        </p:nvPicPr>
        <p:blipFill>
          <a:blip r:embed="rId3"/>
          <a:stretch>
            <a:fillRect/>
          </a:stretch>
        </p:blipFill>
        <p:spPr>
          <a:xfrm>
            <a:off x="6065830" y="1390336"/>
            <a:ext cx="5970595" cy="4569782"/>
          </a:xfrm>
          <a:prstGeom prst="rect">
            <a:avLst/>
          </a:prstGeom>
        </p:spPr>
      </p:pic>
    </p:spTree>
    <p:extLst>
      <p:ext uri="{BB962C8B-B14F-4D97-AF65-F5344CB8AC3E}">
        <p14:creationId xmlns:p14="http://schemas.microsoft.com/office/powerpoint/2010/main" val="2700384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0E439-D892-E570-EF42-D20CA50BDED4}"/>
              </a:ext>
            </a:extLst>
          </p:cNvPr>
          <p:cNvSpPr>
            <a:spLocks noGrp="1"/>
          </p:cNvSpPr>
          <p:nvPr>
            <p:ph type="title"/>
          </p:nvPr>
        </p:nvSpPr>
        <p:spPr/>
        <p:txBody>
          <a:bodyPr/>
          <a:lstStyle/>
          <a:p>
            <a:r>
              <a:rPr lang="de-DE" dirty="0"/>
              <a:t>PRISMA Items and </a:t>
            </a:r>
            <a:r>
              <a:rPr lang="de-DE" dirty="0" err="1"/>
              <a:t>Sections</a:t>
            </a:r>
            <a:endParaRPr lang="de-DE" dirty="0"/>
          </a:p>
        </p:txBody>
      </p:sp>
      <p:sp>
        <p:nvSpPr>
          <p:cNvPr id="3" name="Fußzeilenplatzhalter 2">
            <a:extLst>
              <a:ext uri="{FF2B5EF4-FFF2-40B4-BE49-F238E27FC236}">
                <a16:creationId xmlns:a16="http://schemas.microsoft.com/office/drawing/2014/main" id="{C90C3841-7F99-03C3-0919-9F7C844FD54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8C751F9-493E-A9DC-578B-4A916C04B79C}"/>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8ECF0295-887C-C741-F5E0-6D1745BECDC5}"/>
              </a:ext>
            </a:extLst>
          </p:cNvPr>
          <p:cNvSpPr>
            <a:spLocks noGrp="1"/>
          </p:cNvSpPr>
          <p:nvPr>
            <p:ph type="body" sz="quarter" idx="21"/>
          </p:nvPr>
        </p:nvSpPr>
        <p:spPr/>
        <p:txBody>
          <a:bodyPr/>
          <a:lstStyle/>
          <a:p>
            <a:r>
              <a:rPr lang="de-DE" dirty="0" err="1"/>
              <a:t>How</a:t>
            </a:r>
            <a:r>
              <a:rPr lang="de-DE" dirty="0"/>
              <a:t> to Review </a:t>
            </a:r>
            <a:r>
              <a:rPr lang="de-DE" dirty="0" err="1"/>
              <a:t>Literature</a:t>
            </a:r>
            <a:endParaRPr lang="de-DE" dirty="0"/>
          </a:p>
        </p:txBody>
      </p:sp>
      <p:sp>
        <p:nvSpPr>
          <p:cNvPr id="6" name="Textplatzhalter 5">
            <a:extLst>
              <a:ext uri="{FF2B5EF4-FFF2-40B4-BE49-F238E27FC236}">
                <a16:creationId xmlns:a16="http://schemas.microsoft.com/office/drawing/2014/main" id="{A4C59118-4D4E-2F62-9CDF-70994C4B26B5}"/>
              </a:ext>
            </a:extLst>
          </p:cNvPr>
          <p:cNvSpPr>
            <a:spLocks noGrp="1"/>
          </p:cNvSpPr>
          <p:nvPr>
            <p:ph type="body" sz="quarter" idx="34"/>
          </p:nvPr>
        </p:nvSpPr>
        <p:spPr/>
        <p:txBody>
          <a:bodyPr>
            <a:normAutofit fontScale="92500" lnSpcReduction="10000"/>
          </a:bodyPr>
          <a:lstStyle/>
          <a:p>
            <a:r>
              <a:rPr lang="de-DE" b="1" dirty="0" err="1">
                <a:solidFill>
                  <a:schemeClr val="accent1"/>
                </a:solidFill>
              </a:rPr>
              <a:t>There</a:t>
            </a:r>
            <a:r>
              <a:rPr lang="de-DE" b="1" dirty="0">
                <a:solidFill>
                  <a:schemeClr val="accent1"/>
                </a:solidFill>
              </a:rPr>
              <a:t> </a:t>
            </a:r>
            <a:r>
              <a:rPr lang="de-DE" b="1" dirty="0" err="1">
                <a:solidFill>
                  <a:schemeClr val="accent1"/>
                </a:solidFill>
              </a:rPr>
              <a:t>are</a:t>
            </a:r>
            <a:r>
              <a:rPr lang="de-DE" b="1" dirty="0">
                <a:solidFill>
                  <a:schemeClr val="accent1"/>
                </a:solidFill>
              </a:rPr>
              <a:t> 27 </a:t>
            </a:r>
            <a:r>
              <a:rPr lang="de-DE" b="1" dirty="0" err="1">
                <a:solidFill>
                  <a:schemeClr val="accent1"/>
                </a:solidFill>
              </a:rPr>
              <a:t>points</a:t>
            </a:r>
            <a:r>
              <a:rPr lang="de-DE" dirty="0"/>
              <a:t> in 7 </a:t>
            </a:r>
            <a:r>
              <a:rPr lang="de-DE" dirty="0" err="1"/>
              <a:t>sections</a:t>
            </a:r>
            <a:r>
              <a:rPr lang="de-DE" b="1" dirty="0">
                <a:solidFill>
                  <a:schemeClr val="accent1"/>
                </a:solidFill>
              </a:rPr>
              <a:t> in </a:t>
            </a:r>
            <a:r>
              <a:rPr lang="de-DE" b="1" dirty="0" err="1">
                <a:solidFill>
                  <a:schemeClr val="accent1"/>
                </a:solidFill>
              </a:rPr>
              <a:t>your</a:t>
            </a:r>
            <a:r>
              <a:rPr lang="de-DE" b="1" dirty="0">
                <a:solidFill>
                  <a:schemeClr val="accent1"/>
                </a:solidFill>
              </a:rPr>
              <a:t> </a:t>
            </a:r>
            <a:r>
              <a:rPr lang="de-DE" b="1" dirty="0" err="1">
                <a:solidFill>
                  <a:schemeClr val="accent1"/>
                </a:solidFill>
              </a:rPr>
              <a:t>checklist</a:t>
            </a:r>
            <a:endParaRPr lang="de-DE" b="1" dirty="0">
              <a:solidFill>
                <a:schemeClr val="accent1"/>
              </a:solidFill>
            </a:endParaRPr>
          </a:p>
          <a:p>
            <a:pPr lvl="1"/>
            <a:r>
              <a:rPr lang="de-DE" b="1" dirty="0" err="1">
                <a:solidFill>
                  <a:schemeClr val="accent1"/>
                </a:solidFill>
              </a:rPr>
              <a:t>If</a:t>
            </a:r>
            <a:r>
              <a:rPr lang="de-DE" b="1" dirty="0">
                <a:solidFill>
                  <a:schemeClr val="accent1"/>
                </a:solidFill>
              </a:rPr>
              <a:t> </a:t>
            </a:r>
            <a:r>
              <a:rPr lang="de-DE" b="1" dirty="0" err="1">
                <a:solidFill>
                  <a:schemeClr val="accent1"/>
                </a:solidFill>
              </a:rPr>
              <a:t>you</a:t>
            </a:r>
            <a:r>
              <a:rPr lang="de-DE" b="1" dirty="0">
                <a:solidFill>
                  <a:schemeClr val="accent1"/>
                </a:solidFill>
              </a:rPr>
              <a:t> </a:t>
            </a:r>
            <a:r>
              <a:rPr lang="de-DE" b="1" dirty="0" err="1">
                <a:solidFill>
                  <a:schemeClr val="accent1"/>
                </a:solidFill>
              </a:rPr>
              <a:t>go</a:t>
            </a:r>
            <a:r>
              <a:rPr lang="de-DE" b="1" dirty="0">
                <a:solidFill>
                  <a:schemeClr val="accent1"/>
                </a:solidFill>
              </a:rPr>
              <a:t> </a:t>
            </a:r>
            <a:r>
              <a:rPr lang="de-DE" b="1" dirty="0" err="1">
                <a:solidFill>
                  <a:schemeClr val="accent1"/>
                </a:solidFill>
              </a:rPr>
              <a:t>through</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checklist</a:t>
            </a:r>
            <a:r>
              <a:rPr lang="de-DE" b="1" dirty="0">
                <a:solidFill>
                  <a:schemeClr val="accent1"/>
                </a:solidFill>
              </a:rPr>
              <a:t>: </a:t>
            </a:r>
            <a:r>
              <a:rPr lang="de-DE" b="1" dirty="0" err="1">
                <a:solidFill>
                  <a:schemeClr val="accent1"/>
                </a:solidFill>
              </a:rPr>
              <a:t>you</a:t>
            </a:r>
            <a:r>
              <a:rPr lang="de-DE" b="1" dirty="0">
                <a:solidFill>
                  <a:schemeClr val="accent1"/>
                </a:solidFill>
              </a:rPr>
              <a:t> </a:t>
            </a:r>
            <a:r>
              <a:rPr lang="de-DE" b="1" dirty="0" err="1">
                <a:solidFill>
                  <a:schemeClr val="accent1"/>
                </a:solidFill>
              </a:rPr>
              <a:t>get</a:t>
            </a:r>
            <a:r>
              <a:rPr lang="de-DE" b="1" dirty="0">
                <a:solidFill>
                  <a:schemeClr val="accent1"/>
                </a:solidFill>
              </a:rPr>
              <a:t> </a:t>
            </a:r>
            <a:r>
              <a:rPr lang="de-DE" b="1" dirty="0" err="1">
                <a:solidFill>
                  <a:schemeClr val="accent1"/>
                </a:solidFill>
              </a:rPr>
              <a:t>your</a:t>
            </a:r>
            <a:r>
              <a:rPr lang="de-DE" b="1" dirty="0">
                <a:solidFill>
                  <a:schemeClr val="accent1"/>
                </a:solidFill>
              </a:rPr>
              <a:t> </a:t>
            </a:r>
            <a:r>
              <a:rPr lang="de-DE" b="1" dirty="0" err="1">
                <a:solidFill>
                  <a:schemeClr val="accent1"/>
                </a:solidFill>
              </a:rPr>
              <a:t>paper</a:t>
            </a:r>
            <a:endParaRPr lang="de-DE" b="1" dirty="0">
              <a:solidFill>
                <a:schemeClr val="accent1"/>
              </a:solidFill>
            </a:endParaRPr>
          </a:p>
          <a:p>
            <a:r>
              <a:rPr lang="de-DE" b="1" dirty="0">
                <a:solidFill>
                  <a:schemeClr val="accent1"/>
                </a:solidFill>
              </a:rPr>
              <a:t>PRISMA </a:t>
            </a:r>
            <a:r>
              <a:rPr lang="de-DE" b="1" dirty="0" err="1">
                <a:solidFill>
                  <a:schemeClr val="accent1"/>
                </a:solidFill>
              </a:rPr>
              <a:t>Sections</a:t>
            </a:r>
            <a:r>
              <a:rPr lang="de-DE" b="1" dirty="0">
                <a:solidFill>
                  <a:schemeClr val="accent1"/>
                </a:solidFill>
              </a:rPr>
              <a:t>:</a:t>
            </a:r>
            <a:endParaRPr lang="de-DE" dirty="0"/>
          </a:p>
          <a:p>
            <a:pPr lvl="1"/>
            <a:r>
              <a:rPr lang="de-DE" dirty="0"/>
              <a:t>Title (Item #1)</a:t>
            </a:r>
          </a:p>
          <a:p>
            <a:pPr lvl="1"/>
            <a:r>
              <a:rPr lang="de-DE" dirty="0"/>
              <a:t>Abstract (Item #2)</a:t>
            </a:r>
          </a:p>
          <a:p>
            <a:pPr lvl="1"/>
            <a:r>
              <a:rPr lang="de-DE" dirty="0" err="1"/>
              <a:t>Introduction</a:t>
            </a:r>
            <a:r>
              <a:rPr lang="de-DE" dirty="0"/>
              <a:t> (Item #3-4)</a:t>
            </a:r>
          </a:p>
          <a:p>
            <a:pPr lvl="1"/>
            <a:r>
              <a:rPr lang="de-DE" dirty="0"/>
              <a:t>Method (Item #5-15)</a:t>
            </a:r>
          </a:p>
          <a:p>
            <a:pPr lvl="1"/>
            <a:r>
              <a:rPr lang="de-DE" dirty="0" err="1"/>
              <a:t>Results</a:t>
            </a:r>
            <a:r>
              <a:rPr lang="de-DE" dirty="0"/>
              <a:t> (Item #16-22)</a:t>
            </a:r>
          </a:p>
          <a:p>
            <a:pPr lvl="1"/>
            <a:r>
              <a:rPr lang="de-DE" dirty="0" err="1"/>
              <a:t>Discussion</a:t>
            </a:r>
            <a:r>
              <a:rPr lang="de-DE" dirty="0"/>
              <a:t> (Item #23)</a:t>
            </a:r>
          </a:p>
          <a:p>
            <a:pPr lvl="1"/>
            <a:r>
              <a:rPr lang="de-DE" dirty="0"/>
              <a:t>Other Information (</a:t>
            </a:r>
            <a:r>
              <a:rPr lang="de-DE" dirty="0" err="1"/>
              <a:t>Supplementary</a:t>
            </a:r>
            <a:r>
              <a:rPr lang="de-DE" dirty="0"/>
              <a:t> Material: Item #24-27)</a:t>
            </a:r>
          </a:p>
          <a:p>
            <a:pPr marL="286163" lvl="1" indent="0">
              <a:buNone/>
            </a:pPr>
            <a:endParaRPr lang="de-DE" dirty="0"/>
          </a:p>
        </p:txBody>
      </p:sp>
      <p:sp>
        <p:nvSpPr>
          <p:cNvPr id="7" name="Inhaltsplatzhalter 6">
            <a:extLst>
              <a:ext uri="{FF2B5EF4-FFF2-40B4-BE49-F238E27FC236}">
                <a16:creationId xmlns:a16="http://schemas.microsoft.com/office/drawing/2014/main" id="{2463BBA1-FF61-FBF1-97AC-CC0C6624456A}"/>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2258114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1BDE5-A700-EA28-551B-B76B60EB932E}"/>
              </a:ext>
            </a:extLst>
          </p:cNvPr>
          <p:cNvSpPr>
            <a:spLocks noGrp="1"/>
          </p:cNvSpPr>
          <p:nvPr>
            <p:ph type="title"/>
          </p:nvPr>
        </p:nvSpPr>
        <p:spPr/>
        <p:txBody>
          <a:bodyPr/>
          <a:lstStyle/>
          <a:p>
            <a:r>
              <a:rPr lang="de-DE" dirty="0"/>
              <a:t>PRISMA Items (1-4)</a:t>
            </a:r>
          </a:p>
        </p:txBody>
      </p:sp>
      <p:sp>
        <p:nvSpPr>
          <p:cNvPr id="3" name="Fußzeilenplatzhalter 2">
            <a:extLst>
              <a:ext uri="{FF2B5EF4-FFF2-40B4-BE49-F238E27FC236}">
                <a16:creationId xmlns:a16="http://schemas.microsoft.com/office/drawing/2014/main" id="{C7792213-A7FB-7370-5DEF-F510590EC53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9693D09-385B-B2FB-4BBD-CCBB5E270FA3}"/>
              </a:ext>
            </a:extLst>
          </p:cNvPr>
          <p:cNvSpPr>
            <a:spLocks noGrp="1"/>
          </p:cNvSpPr>
          <p:nvPr>
            <p:ph type="sldNum" sz="quarter" idx="33"/>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3427522F-1C32-8072-7D7E-1CEE30238C58}"/>
              </a:ext>
            </a:extLst>
          </p:cNvPr>
          <p:cNvSpPr>
            <a:spLocks noGrp="1"/>
          </p:cNvSpPr>
          <p:nvPr>
            <p:ph type="body" sz="quarter" idx="21"/>
          </p:nvPr>
        </p:nvSpPr>
        <p:spPr/>
        <p:txBody>
          <a:bodyPr/>
          <a:lstStyle/>
          <a:p>
            <a:r>
              <a:rPr lang="de-DE" dirty="0" err="1"/>
              <a:t>How</a:t>
            </a:r>
            <a:r>
              <a:rPr lang="de-DE" dirty="0"/>
              <a:t> to Review </a:t>
            </a:r>
            <a:r>
              <a:rPr lang="de-DE" dirty="0" err="1"/>
              <a:t>Literature</a:t>
            </a:r>
            <a:endParaRPr lang="de-DE" dirty="0"/>
          </a:p>
        </p:txBody>
      </p:sp>
      <p:sp>
        <p:nvSpPr>
          <p:cNvPr id="6" name="Textplatzhalter 5">
            <a:extLst>
              <a:ext uri="{FF2B5EF4-FFF2-40B4-BE49-F238E27FC236}">
                <a16:creationId xmlns:a16="http://schemas.microsoft.com/office/drawing/2014/main" id="{FE8046F8-65F2-2EBB-FBB6-0AAB1E306B03}"/>
              </a:ext>
            </a:extLst>
          </p:cNvPr>
          <p:cNvSpPr>
            <a:spLocks noGrp="1"/>
          </p:cNvSpPr>
          <p:nvPr>
            <p:ph type="body" sz="quarter" idx="34"/>
          </p:nvPr>
        </p:nvSpPr>
        <p:spPr/>
        <p:txBody>
          <a:bodyPr>
            <a:normAutofit fontScale="92500" lnSpcReduction="10000"/>
          </a:bodyPr>
          <a:lstStyle/>
          <a:p>
            <a:pPr marL="490950" indent="-457200">
              <a:buFont typeface="+mj-lt"/>
              <a:buAutoNum type="arabicPeriod"/>
            </a:pPr>
            <a:r>
              <a:rPr lang="en-US" b="1" dirty="0">
                <a:solidFill>
                  <a:schemeClr val="accent1"/>
                </a:solidFill>
              </a:rPr>
              <a:t>Title</a:t>
            </a:r>
            <a:r>
              <a:rPr lang="en-US" dirty="0"/>
              <a:t>: Identify the report clearly as a systematic review, meta-analysis, or both, so readers can recognize its nature immediately. </a:t>
            </a:r>
          </a:p>
          <a:p>
            <a:pPr lvl="2">
              <a:buFont typeface="Arial" panose="020B0604020202020204" pitchFamily="34" charset="0"/>
              <a:buChar char="•"/>
            </a:pPr>
            <a:r>
              <a:rPr lang="en-US" dirty="0"/>
              <a:t>e.g.,</a:t>
            </a:r>
            <a:r>
              <a:rPr lang="en-US" i="1" dirty="0"/>
              <a:t> “The Effectiveness of Touch-Based Gesture Interactions: </a:t>
            </a:r>
            <a:r>
              <a:rPr lang="en-US" i="1" u="sng" dirty="0"/>
              <a:t>A Systematic Review”</a:t>
            </a:r>
            <a:endParaRPr lang="en-US" dirty="0"/>
          </a:p>
          <a:p>
            <a:pPr marL="490950" indent="-457200">
              <a:buFont typeface="+mj-lt"/>
              <a:buAutoNum type="arabicPeriod"/>
            </a:pPr>
            <a:r>
              <a:rPr lang="en-US" b="1" dirty="0">
                <a:solidFill>
                  <a:schemeClr val="accent1"/>
                </a:solidFill>
              </a:rPr>
              <a:t>Abstract</a:t>
            </a:r>
            <a:r>
              <a:rPr lang="en-US" dirty="0"/>
              <a:t>: Provide a structured abstract that summarizes the key aspects: background, objectives, methods, results, and conclusions.</a:t>
            </a:r>
          </a:p>
          <a:p>
            <a:pPr marL="490950" indent="-457200">
              <a:buFont typeface="+mj-lt"/>
              <a:buAutoNum type="arabicPeriod"/>
            </a:pPr>
            <a:r>
              <a:rPr lang="de-DE" b="1" dirty="0">
                <a:solidFill>
                  <a:schemeClr val="accent1"/>
                </a:solidFill>
              </a:rPr>
              <a:t>Rationale</a:t>
            </a:r>
            <a:r>
              <a:rPr lang="de-DE" dirty="0"/>
              <a:t>: </a:t>
            </a:r>
            <a:r>
              <a:rPr lang="en-US" dirty="0"/>
              <a:t>Explain why the review was conducted and what research gap it aims to fill.</a:t>
            </a:r>
          </a:p>
          <a:p>
            <a:pPr lvl="2">
              <a:buFont typeface="Arial" panose="020B0604020202020204" pitchFamily="34" charset="0"/>
              <a:buChar char="•"/>
            </a:pPr>
            <a:r>
              <a:rPr lang="en-US" dirty="0"/>
              <a:t>e.g.,</a:t>
            </a:r>
            <a:r>
              <a:rPr lang="en-US" i="1" dirty="0"/>
              <a:t> “Despite widespread use of gesture-based interactions on touchscreens, there is limited synthesis of their actual effectiveness compared to traditional input methods.”</a:t>
            </a:r>
          </a:p>
          <a:p>
            <a:pPr marL="490950" indent="-457200">
              <a:buFont typeface="+mj-lt"/>
              <a:buAutoNum type="arabicPeriod"/>
            </a:pPr>
            <a:r>
              <a:rPr lang="en-US" b="1" dirty="0">
                <a:solidFill>
                  <a:schemeClr val="accent1"/>
                </a:solidFill>
              </a:rPr>
              <a:t>Objectives</a:t>
            </a:r>
            <a:r>
              <a:rPr lang="en-US" dirty="0"/>
              <a:t>: Clearly state the specific research question(s) and the main objectives of the review.</a:t>
            </a:r>
          </a:p>
          <a:p>
            <a:pPr lvl="2">
              <a:buFont typeface="Arial" panose="020B0604020202020204" pitchFamily="34" charset="0"/>
              <a:buChar char="•"/>
            </a:pPr>
            <a:r>
              <a:rPr lang="en-US" dirty="0"/>
              <a:t>e.g.,</a:t>
            </a:r>
            <a:r>
              <a:rPr lang="en-US" i="1" dirty="0"/>
              <a:t> “</a:t>
            </a:r>
            <a:r>
              <a:rPr lang="en-US" dirty="0"/>
              <a:t>To evaluate how touch-based gesture interactions affect user performance, satisfaction, and error rates across interactive systems, we conducted...”</a:t>
            </a:r>
            <a:endParaRPr lang="de-DE" dirty="0"/>
          </a:p>
        </p:txBody>
      </p:sp>
      <p:sp>
        <p:nvSpPr>
          <p:cNvPr id="7" name="Inhaltsplatzhalter 6">
            <a:extLst>
              <a:ext uri="{FF2B5EF4-FFF2-40B4-BE49-F238E27FC236}">
                <a16:creationId xmlns:a16="http://schemas.microsoft.com/office/drawing/2014/main" id="{BD5C24C4-7D42-8990-2968-EBCA7230F897}"/>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2979208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01CD9-934B-C809-5153-6468412FF13A}"/>
              </a:ext>
            </a:extLst>
          </p:cNvPr>
          <p:cNvSpPr>
            <a:spLocks noGrp="1"/>
          </p:cNvSpPr>
          <p:nvPr>
            <p:ph type="title"/>
          </p:nvPr>
        </p:nvSpPr>
        <p:spPr/>
        <p:txBody>
          <a:bodyPr/>
          <a:lstStyle/>
          <a:p>
            <a:r>
              <a:rPr lang="de-DE" dirty="0"/>
              <a:t>PRISMA Items (5-9)</a:t>
            </a:r>
          </a:p>
        </p:txBody>
      </p:sp>
      <p:sp>
        <p:nvSpPr>
          <p:cNvPr id="3" name="Fußzeilenplatzhalter 2">
            <a:extLst>
              <a:ext uri="{FF2B5EF4-FFF2-40B4-BE49-F238E27FC236}">
                <a16:creationId xmlns:a16="http://schemas.microsoft.com/office/drawing/2014/main" id="{B610D365-1C25-AEF2-D32A-07D166A49E8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620F2A-A9C4-786F-16CA-F6667670B1B1}"/>
              </a:ext>
            </a:extLst>
          </p:cNvPr>
          <p:cNvSpPr>
            <a:spLocks noGrp="1"/>
          </p:cNvSpPr>
          <p:nvPr>
            <p:ph type="sldNum" sz="quarter" idx="33"/>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2F0B1539-9261-8175-A603-85ED3493BE86}"/>
              </a:ext>
            </a:extLst>
          </p:cNvPr>
          <p:cNvSpPr>
            <a:spLocks noGrp="1"/>
          </p:cNvSpPr>
          <p:nvPr>
            <p:ph type="body" sz="quarter" idx="21"/>
          </p:nvPr>
        </p:nvSpPr>
        <p:spPr/>
        <p:txBody>
          <a:bodyPr/>
          <a:lstStyle/>
          <a:p>
            <a:r>
              <a:rPr lang="de-DE" dirty="0" err="1"/>
              <a:t>How</a:t>
            </a:r>
            <a:r>
              <a:rPr lang="de-DE" dirty="0"/>
              <a:t> to Review </a:t>
            </a:r>
            <a:r>
              <a:rPr lang="de-DE" dirty="0" err="1"/>
              <a:t>Literature</a:t>
            </a:r>
            <a:endParaRPr lang="de-DE" dirty="0"/>
          </a:p>
        </p:txBody>
      </p:sp>
      <p:sp>
        <p:nvSpPr>
          <p:cNvPr id="6" name="Textplatzhalter 5">
            <a:extLst>
              <a:ext uri="{FF2B5EF4-FFF2-40B4-BE49-F238E27FC236}">
                <a16:creationId xmlns:a16="http://schemas.microsoft.com/office/drawing/2014/main" id="{7A4BF121-EC39-BC4A-36B2-99E0BF3F352E}"/>
              </a:ext>
            </a:extLst>
          </p:cNvPr>
          <p:cNvSpPr>
            <a:spLocks noGrp="1"/>
          </p:cNvSpPr>
          <p:nvPr>
            <p:ph type="body" sz="quarter" idx="34"/>
          </p:nvPr>
        </p:nvSpPr>
        <p:spPr>
          <a:xfrm>
            <a:off x="695325" y="1449388"/>
            <a:ext cx="10801349" cy="4359741"/>
          </a:xfrm>
        </p:spPr>
        <p:txBody>
          <a:bodyPr>
            <a:normAutofit/>
          </a:bodyPr>
          <a:lstStyle/>
          <a:p>
            <a:pPr marL="490950" indent="-457200">
              <a:buFont typeface="+mj-lt"/>
              <a:buAutoNum type="arabicPeriod" startAt="5"/>
            </a:pPr>
            <a:r>
              <a:rPr lang="en-US" b="1" dirty="0">
                <a:solidFill>
                  <a:schemeClr val="accent1"/>
                </a:solidFill>
              </a:rPr>
              <a:t>Eligibility criteria</a:t>
            </a:r>
            <a:r>
              <a:rPr lang="en-US" b="1" dirty="0"/>
              <a:t>: </a:t>
            </a:r>
            <a:r>
              <a:rPr lang="en-US" dirty="0"/>
              <a:t>Describe the inclusion and exclusion criteria for studies (e.g., population, intervention, outcome, study design).</a:t>
            </a:r>
          </a:p>
          <a:p>
            <a:pPr lvl="2">
              <a:buFont typeface="Arial" panose="020B0604020202020204" pitchFamily="34" charset="0"/>
              <a:buChar char="•"/>
            </a:pPr>
            <a:r>
              <a:rPr lang="en-US" dirty="0"/>
              <a:t>e.g., </a:t>
            </a:r>
            <a:r>
              <a:rPr lang="en-US" i="1" dirty="0"/>
              <a:t>“Included empirical studies comparing touch-based gestures to other input modalities (e.g., tap, button, voice) in desktop, mobile, or public display contexts.”</a:t>
            </a:r>
          </a:p>
          <a:p>
            <a:pPr marL="490950" indent="-457200">
              <a:buFont typeface="+mj-lt"/>
              <a:buAutoNum type="arabicPeriod" startAt="5"/>
            </a:pPr>
            <a:r>
              <a:rPr lang="en-US" b="1" dirty="0">
                <a:solidFill>
                  <a:schemeClr val="accent1"/>
                </a:solidFill>
              </a:rPr>
              <a:t>Information sources</a:t>
            </a:r>
            <a:r>
              <a:rPr lang="en-US" dirty="0"/>
              <a:t>: List all databases, registers, websites, and other sources used to identify studies, including the date of last search.</a:t>
            </a:r>
          </a:p>
          <a:p>
            <a:pPr lvl="2">
              <a:buFont typeface="Arial" panose="020B0604020202020204" pitchFamily="34" charset="0"/>
              <a:buChar char="•"/>
            </a:pPr>
            <a:r>
              <a:rPr lang="en-US" dirty="0"/>
              <a:t>e.g., </a:t>
            </a:r>
            <a:r>
              <a:rPr lang="en-US" i="1" dirty="0"/>
              <a:t>“Searched ACM Digital Library, IEEE Xplore, and Web of Science from inception to April 2025.”</a:t>
            </a:r>
          </a:p>
          <a:p>
            <a:pPr marL="490950" indent="-457200">
              <a:buFont typeface="+mj-lt"/>
              <a:buAutoNum type="arabicPeriod" startAt="5"/>
            </a:pPr>
            <a:r>
              <a:rPr lang="en-US" b="1" dirty="0">
                <a:solidFill>
                  <a:schemeClr val="accent1"/>
                </a:solidFill>
              </a:rPr>
              <a:t>Search strategy</a:t>
            </a:r>
            <a:r>
              <a:rPr lang="en-US" dirty="0"/>
              <a:t>: Provide a full search strategy (the “search query”!) for at least one database, allowing others to replicate it.</a:t>
            </a:r>
          </a:p>
          <a:p>
            <a:pPr lvl="2">
              <a:buFont typeface="Arial" panose="020B0604020202020204" pitchFamily="34" charset="0"/>
              <a:buChar char="•"/>
            </a:pPr>
            <a:r>
              <a:rPr lang="en-US" dirty="0"/>
              <a:t>e.g., </a:t>
            </a:r>
            <a:r>
              <a:rPr lang="en-US" i="1" dirty="0"/>
              <a:t>“(gesture OR "touch gesture" OR "gesture interaction") AND (performance OR usability OR "user experience") AND (study OR experiment OR evaluation)”</a:t>
            </a:r>
          </a:p>
        </p:txBody>
      </p:sp>
      <p:sp>
        <p:nvSpPr>
          <p:cNvPr id="7" name="Inhaltsplatzhalter 6">
            <a:extLst>
              <a:ext uri="{FF2B5EF4-FFF2-40B4-BE49-F238E27FC236}">
                <a16:creationId xmlns:a16="http://schemas.microsoft.com/office/drawing/2014/main" id="{CA2D3728-E0B8-EA18-4309-7127115D4CCD}"/>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2968330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B8CCA-B168-3673-1528-C8312EA44EDB}"/>
              </a:ext>
            </a:extLst>
          </p:cNvPr>
          <p:cNvSpPr>
            <a:spLocks noGrp="1"/>
          </p:cNvSpPr>
          <p:nvPr>
            <p:ph type="title"/>
          </p:nvPr>
        </p:nvSpPr>
        <p:spPr/>
        <p:txBody>
          <a:bodyPr/>
          <a:lstStyle/>
          <a:p>
            <a:r>
              <a:rPr lang="de-DE" dirty="0"/>
              <a:t>PRISMA Items (8-10)</a:t>
            </a:r>
          </a:p>
        </p:txBody>
      </p:sp>
      <p:sp>
        <p:nvSpPr>
          <p:cNvPr id="3" name="Fußzeilenplatzhalter 2">
            <a:extLst>
              <a:ext uri="{FF2B5EF4-FFF2-40B4-BE49-F238E27FC236}">
                <a16:creationId xmlns:a16="http://schemas.microsoft.com/office/drawing/2014/main" id="{989817A8-F512-24B9-2477-E99858A3509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64D4AC2-00A0-DAA9-B63C-51F8017A7B7E}"/>
              </a:ext>
            </a:extLst>
          </p:cNvPr>
          <p:cNvSpPr>
            <a:spLocks noGrp="1"/>
          </p:cNvSpPr>
          <p:nvPr>
            <p:ph type="sldNum" sz="quarter" idx="33"/>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A353E9E9-6A99-BBE5-AA83-3F94FC6BAAD8}"/>
              </a:ext>
            </a:extLst>
          </p:cNvPr>
          <p:cNvSpPr>
            <a:spLocks noGrp="1"/>
          </p:cNvSpPr>
          <p:nvPr>
            <p:ph type="body" sz="quarter" idx="21"/>
          </p:nvPr>
        </p:nvSpPr>
        <p:spPr/>
        <p:txBody>
          <a:bodyPr/>
          <a:lstStyle/>
          <a:p>
            <a:r>
              <a:rPr lang="de-DE" dirty="0" err="1"/>
              <a:t>How</a:t>
            </a:r>
            <a:r>
              <a:rPr lang="de-DE" dirty="0"/>
              <a:t> to Review </a:t>
            </a:r>
            <a:r>
              <a:rPr lang="de-DE" dirty="0" err="1"/>
              <a:t>Literature</a:t>
            </a:r>
            <a:endParaRPr lang="de-DE" dirty="0"/>
          </a:p>
        </p:txBody>
      </p:sp>
      <p:sp>
        <p:nvSpPr>
          <p:cNvPr id="6" name="Textplatzhalter 5">
            <a:extLst>
              <a:ext uri="{FF2B5EF4-FFF2-40B4-BE49-F238E27FC236}">
                <a16:creationId xmlns:a16="http://schemas.microsoft.com/office/drawing/2014/main" id="{0AD6FC38-9384-43D4-0C50-53EE713CCAFF}"/>
              </a:ext>
            </a:extLst>
          </p:cNvPr>
          <p:cNvSpPr>
            <a:spLocks noGrp="1"/>
          </p:cNvSpPr>
          <p:nvPr>
            <p:ph type="body" sz="quarter" idx="34"/>
          </p:nvPr>
        </p:nvSpPr>
        <p:spPr>
          <a:xfrm>
            <a:off x="695325" y="1449388"/>
            <a:ext cx="10801349" cy="4296173"/>
          </a:xfrm>
        </p:spPr>
        <p:txBody>
          <a:bodyPr>
            <a:normAutofit fontScale="92500" lnSpcReduction="10000"/>
          </a:bodyPr>
          <a:lstStyle/>
          <a:p>
            <a:pPr marL="490950" indent="-457200">
              <a:buFont typeface="+mj-lt"/>
              <a:buAutoNum type="arabicPeriod" startAt="8"/>
            </a:pPr>
            <a:r>
              <a:rPr lang="en-US" b="1" dirty="0">
                <a:solidFill>
                  <a:schemeClr val="accent1"/>
                </a:solidFill>
              </a:rPr>
              <a:t>Selection process</a:t>
            </a:r>
            <a:r>
              <a:rPr lang="en-US" dirty="0"/>
              <a:t>: Describe how studies were screened and selected, including how many reviewers were involved and how disagreements were resolved.</a:t>
            </a:r>
          </a:p>
          <a:p>
            <a:pPr lvl="2">
              <a:buFont typeface="Arial" panose="020B0604020202020204" pitchFamily="34" charset="0"/>
              <a:buChar char="•"/>
            </a:pPr>
            <a:r>
              <a:rPr lang="en-US" dirty="0"/>
              <a:t>e.g., </a:t>
            </a:r>
            <a:r>
              <a:rPr lang="en-US" i="1" dirty="0"/>
              <a:t>“Two authors independently screened titles and abstracts, followed by full-text review; disagreements were resolved by discussion moderated by the third author.”</a:t>
            </a:r>
          </a:p>
          <a:p>
            <a:pPr marL="490950" indent="-457200">
              <a:buFont typeface="+mj-lt"/>
              <a:buAutoNum type="arabicPeriod" startAt="8"/>
            </a:pPr>
            <a:r>
              <a:rPr lang="en-US" b="1" dirty="0">
                <a:solidFill>
                  <a:schemeClr val="accent1"/>
                </a:solidFill>
              </a:rPr>
              <a:t>Data collection process</a:t>
            </a:r>
            <a:r>
              <a:rPr lang="en-US" dirty="0"/>
              <a:t>: Explain how data were extracted from studies, by whom, and whether any automation tools were used.</a:t>
            </a:r>
          </a:p>
          <a:p>
            <a:pPr lvl="2">
              <a:buFont typeface="Arial" panose="020B0604020202020204" pitchFamily="34" charset="0"/>
              <a:buChar char="•"/>
            </a:pPr>
            <a:r>
              <a:rPr lang="en-US" dirty="0"/>
              <a:t>e.g., </a:t>
            </a:r>
            <a:r>
              <a:rPr lang="en-US" i="1" dirty="0"/>
              <a:t>“ </a:t>
            </a:r>
            <a:r>
              <a:rPr lang="en-US" dirty="0"/>
              <a:t>Extracted data included study design, gesture types, tasks, performance metrics, and user feedback.”</a:t>
            </a:r>
          </a:p>
          <a:p>
            <a:pPr marL="490950" indent="-457200">
              <a:buFont typeface="+mj-lt"/>
              <a:buAutoNum type="arabicPeriod" startAt="8"/>
            </a:pPr>
            <a:r>
              <a:rPr lang="en-US" b="1" dirty="0">
                <a:solidFill>
                  <a:schemeClr val="accent1"/>
                </a:solidFill>
              </a:rPr>
              <a:t>Data items</a:t>
            </a:r>
            <a:r>
              <a:rPr lang="en-US" dirty="0"/>
              <a:t>: List and define all variables (e.g., keywords, terms, etc.) for which data were sought, including any assumptions or simplifications made.</a:t>
            </a:r>
          </a:p>
          <a:p>
            <a:pPr lvl="2">
              <a:buFont typeface="Arial" panose="020B0604020202020204" pitchFamily="34" charset="0"/>
              <a:buChar char="•"/>
            </a:pPr>
            <a:r>
              <a:rPr lang="en-US" dirty="0"/>
              <a:t>e.g., </a:t>
            </a:r>
            <a:r>
              <a:rPr lang="en-US" i="1" dirty="0"/>
              <a:t>“Extracted data included study design, gesture types, tasks, performance metrics, and user feedback.”</a:t>
            </a:r>
          </a:p>
          <a:p>
            <a:pPr marL="743363" lvl="1" indent="-457200">
              <a:buFont typeface="+mj-lt"/>
              <a:buAutoNum type="arabicPeriod" startAt="8"/>
            </a:pPr>
            <a:endParaRPr lang="de-DE" dirty="0"/>
          </a:p>
        </p:txBody>
      </p:sp>
      <p:sp>
        <p:nvSpPr>
          <p:cNvPr id="7" name="Inhaltsplatzhalter 6">
            <a:extLst>
              <a:ext uri="{FF2B5EF4-FFF2-40B4-BE49-F238E27FC236}">
                <a16:creationId xmlns:a16="http://schemas.microsoft.com/office/drawing/2014/main" id="{D45DE4E6-9BDA-39FB-EAF2-6D89CAE3E164}"/>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1482806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C7D02-1E8F-78CA-24A4-EE1D83BC4DBE}"/>
              </a:ext>
            </a:extLst>
          </p:cNvPr>
          <p:cNvSpPr>
            <a:spLocks noGrp="1"/>
          </p:cNvSpPr>
          <p:nvPr>
            <p:ph type="title"/>
          </p:nvPr>
        </p:nvSpPr>
        <p:spPr/>
        <p:txBody>
          <a:bodyPr/>
          <a:lstStyle/>
          <a:p>
            <a:r>
              <a:rPr lang="de-DE" dirty="0"/>
              <a:t>PRISMA Items (11-14)</a:t>
            </a:r>
          </a:p>
        </p:txBody>
      </p:sp>
      <p:sp>
        <p:nvSpPr>
          <p:cNvPr id="3" name="Fußzeilenplatzhalter 2">
            <a:extLst>
              <a:ext uri="{FF2B5EF4-FFF2-40B4-BE49-F238E27FC236}">
                <a16:creationId xmlns:a16="http://schemas.microsoft.com/office/drawing/2014/main" id="{8E79100E-24CB-F4B2-5016-00CA7E90D7E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A930C63-BB2A-B66E-3197-DA1774A77997}"/>
              </a:ext>
            </a:extLst>
          </p:cNvPr>
          <p:cNvSpPr>
            <a:spLocks noGrp="1"/>
          </p:cNvSpPr>
          <p:nvPr>
            <p:ph type="sldNum" sz="quarter" idx="33"/>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A8C9FE75-4BB4-E322-6B92-94CCFD987C74}"/>
              </a:ext>
            </a:extLst>
          </p:cNvPr>
          <p:cNvSpPr>
            <a:spLocks noGrp="1"/>
          </p:cNvSpPr>
          <p:nvPr>
            <p:ph type="body" sz="quarter" idx="21"/>
          </p:nvPr>
        </p:nvSpPr>
        <p:spPr/>
        <p:txBody>
          <a:bodyPr/>
          <a:lstStyle/>
          <a:p>
            <a:r>
              <a:rPr lang="de-DE"/>
              <a:t>How to Review Literature</a:t>
            </a:r>
          </a:p>
        </p:txBody>
      </p:sp>
      <p:sp>
        <p:nvSpPr>
          <p:cNvPr id="6" name="Textplatzhalter 5">
            <a:extLst>
              <a:ext uri="{FF2B5EF4-FFF2-40B4-BE49-F238E27FC236}">
                <a16:creationId xmlns:a16="http://schemas.microsoft.com/office/drawing/2014/main" id="{A4E30213-9654-A96C-53B9-3551396E391C}"/>
              </a:ext>
            </a:extLst>
          </p:cNvPr>
          <p:cNvSpPr>
            <a:spLocks noGrp="1"/>
          </p:cNvSpPr>
          <p:nvPr>
            <p:ph type="body" sz="quarter" idx="34"/>
          </p:nvPr>
        </p:nvSpPr>
        <p:spPr/>
        <p:txBody>
          <a:bodyPr>
            <a:normAutofit fontScale="92500" lnSpcReduction="10000"/>
          </a:bodyPr>
          <a:lstStyle/>
          <a:p>
            <a:pPr marL="490950" indent="-457200">
              <a:buFont typeface="+mj-lt"/>
              <a:buAutoNum type="arabicPeriod" startAt="11"/>
            </a:pPr>
            <a:r>
              <a:rPr lang="en-US" b="1" dirty="0">
                <a:solidFill>
                  <a:schemeClr val="accent1"/>
                </a:solidFill>
              </a:rPr>
              <a:t>Study risk of bias assessment</a:t>
            </a:r>
            <a:r>
              <a:rPr lang="en-US" dirty="0"/>
              <a:t>: Describe methods used to assess risk of bias.</a:t>
            </a:r>
          </a:p>
          <a:p>
            <a:pPr lvl="2">
              <a:buFont typeface="Arial" panose="020B0604020202020204" pitchFamily="34" charset="0"/>
              <a:buChar char="•"/>
            </a:pPr>
            <a:r>
              <a:rPr lang="en-US" dirty="0"/>
              <a:t>e.g., </a:t>
            </a:r>
            <a:r>
              <a:rPr lang="en-US" i="1" dirty="0"/>
              <a:t>“Used a custom quality checklist adapted from HCI experimental design standards.”</a:t>
            </a:r>
          </a:p>
          <a:p>
            <a:pPr marL="490950" indent="-457200">
              <a:buFont typeface="+mj-lt"/>
              <a:buAutoNum type="arabicPeriod" startAt="11"/>
            </a:pPr>
            <a:r>
              <a:rPr lang="en-US" b="1" dirty="0">
                <a:solidFill>
                  <a:schemeClr val="accent1"/>
                </a:solidFill>
              </a:rPr>
              <a:t>Effect measures</a:t>
            </a:r>
            <a:r>
              <a:rPr lang="en-US" dirty="0"/>
              <a:t>: Specify effect measures used for outcomes. </a:t>
            </a:r>
          </a:p>
          <a:p>
            <a:pPr lvl="2">
              <a:buFont typeface="Arial" panose="020B0604020202020204" pitchFamily="34" charset="0"/>
              <a:buChar char="•"/>
            </a:pPr>
            <a:r>
              <a:rPr lang="en-US" dirty="0"/>
              <a:t>e.g., </a:t>
            </a:r>
            <a:r>
              <a:rPr lang="en-US" i="1" dirty="0"/>
              <a:t>“Reported mean differences in task time and error rate, and standardized effect sizes where available.”</a:t>
            </a:r>
          </a:p>
          <a:p>
            <a:pPr marL="490950" indent="-457200">
              <a:buFont typeface="+mj-lt"/>
              <a:buAutoNum type="arabicPeriod" startAt="11"/>
            </a:pPr>
            <a:r>
              <a:rPr lang="en-US" b="1" dirty="0">
                <a:solidFill>
                  <a:schemeClr val="accent1"/>
                </a:solidFill>
              </a:rPr>
              <a:t>Synthesis methods</a:t>
            </a:r>
            <a:r>
              <a:rPr lang="en-US" dirty="0"/>
              <a:t>: Describe how data were synthesized and how heterogeneity was addressed.</a:t>
            </a:r>
          </a:p>
          <a:p>
            <a:pPr lvl="2">
              <a:buFont typeface="Arial" panose="020B0604020202020204" pitchFamily="34" charset="0"/>
              <a:buChar char="•"/>
            </a:pPr>
            <a:r>
              <a:rPr lang="en-US" dirty="0"/>
              <a:t>e.g.,</a:t>
            </a:r>
            <a:r>
              <a:rPr lang="en-US" i="1" dirty="0"/>
              <a:t> “A narrative synthesis was used due to heterogeneous tasks; OR: meta-analysis with random-effects models was conducted. OR a thematic analysis was conducted to extract the main categories.”</a:t>
            </a:r>
          </a:p>
          <a:p>
            <a:pPr marL="490950" indent="-457200">
              <a:buFont typeface="+mj-lt"/>
              <a:buAutoNum type="arabicPeriod" startAt="11"/>
            </a:pPr>
            <a:r>
              <a:rPr lang="en-US" b="1" dirty="0">
                <a:solidFill>
                  <a:schemeClr val="accent1"/>
                </a:solidFill>
              </a:rPr>
              <a:t>Reporting bias assessment</a:t>
            </a:r>
            <a:r>
              <a:rPr lang="en-US" dirty="0"/>
              <a:t>: Describe how reporting bias was assessed.</a:t>
            </a:r>
          </a:p>
          <a:p>
            <a:pPr lvl="2">
              <a:buFont typeface="Arial" panose="020B0604020202020204" pitchFamily="34" charset="0"/>
              <a:buChar char="•"/>
            </a:pPr>
            <a:r>
              <a:rPr lang="en-US" dirty="0"/>
              <a:t>e.g., </a:t>
            </a:r>
            <a:r>
              <a:rPr lang="en-US" i="1" dirty="0"/>
              <a:t>“Publication bias was explored using funnel plots and by comparing results across venues (journals vs. conferences).”</a:t>
            </a:r>
            <a:endParaRPr lang="de-DE" i="1" dirty="0"/>
          </a:p>
        </p:txBody>
      </p:sp>
      <p:sp>
        <p:nvSpPr>
          <p:cNvPr id="7" name="Inhaltsplatzhalter 6">
            <a:extLst>
              <a:ext uri="{FF2B5EF4-FFF2-40B4-BE49-F238E27FC236}">
                <a16:creationId xmlns:a16="http://schemas.microsoft.com/office/drawing/2014/main" id="{8E957C63-1D8D-92B9-C5C4-AAA9942852C0}"/>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4226150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C574A-C13E-BC29-8A42-29BA6ECE871E}"/>
              </a:ext>
            </a:extLst>
          </p:cNvPr>
          <p:cNvSpPr>
            <a:spLocks noGrp="1"/>
          </p:cNvSpPr>
          <p:nvPr>
            <p:ph type="title"/>
          </p:nvPr>
        </p:nvSpPr>
        <p:spPr/>
        <p:txBody>
          <a:bodyPr/>
          <a:lstStyle/>
          <a:p>
            <a:r>
              <a:rPr lang="de-DE" dirty="0"/>
              <a:t>PRISMA Items (15-18)</a:t>
            </a:r>
          </a:p>
        </p:txBody>
      </p:sp>
      <p:sp>
        <p:nvSpPr>
          <p:cNvPr id="3" name="Fußzeilenplatzhalter 2">
            <a:extLst>
              <a:ext uri="{FF2B5EF4-FFF2-40B4-BE49-F238E27FC236}">
                <a16:creationId xmlns:a16="http://schemas.microsoft.com/office/drawing/2014/main" id="{34319B16-D2BA-240C-5C10-8E02DA326F2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53894FD-A8CA-8945-0001-1529DE567C3B}"/>
              </a:ext>
            </a:extLst>
          </p:cNvPr>
          <p:cNvSpPr>
            <a:spLocks noGrp="1"/>
          </p:cNvSpPr>
          <p:nvPr>
            <p:ph type="sldNum" sz="quarter" idx="33"/>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3DB562F3-6964-5BE2-2B14-D28EE2DD3E63}"/>
              </a:ext>
            </a:extLst>
          </p:cNvPr>
          <p:cNvSpPr>
            <a:spLocks noGrp="1"/>
          </p:cNvSpPr>
          <p:nvPr>
            <p:ph type="body" sz="quarter" idx="21"/>
          </p:nvPr>
        </p:nvSpPr>
        <p:spPr/>
        <p:txBody>
          <a:bodyPr/>
          <a:lstStyle/>
          <a:p>
            <a:r>
              <a:rPr lang="de-DE"/>
              <a:t>How to Review Literature</a:t>
            </a:r>
          </a:p>
        </p:txBody>
      </p:sp>
      <p:sp>
        <p:nvSpPr>
          <p:cNvPr id="6" name="Textplatzhalter 5">
            <a:extLst>
              <a:ext uri="{FF2B5EF4-FFF2-40B4-BE49-F238E27FC236}">
                <a16:creationId xmlns:a16="http://schemas.microsoft.com/office/drawing/2014/main" id="{14A8DF8A-58E8-7351-CF07-2D888C02FC9E}"/>
              </a:ext>
            </a:extLst>
          </p:cNvPr>
          <p:cNvSpPr>
            <a:spLocks noGrp="1"/>
          </p:cNvSpPr>
          <p:nvPr>
            <p:ph type="body" sz="quarter" idx="34"/>
          </p:nvPr>
        </p:nvSpPr>
        <p:spPr>
          <a:xfrm>
            <a:off x="695325" y="1449388"/>
            <a:ext cx="10801349" cy="4183707"/>
          </a:xfrm>
        </p:spPr>
        <p:txBody>
          <a:bodyPr>
            <a:normAutofit fontScale="92500" lnSpcReduction="10000"/>
          </a:bodyPr>
          <a:lstStyle/>
          <a:p>
            <a:pPr marL="490950" indent="-457200">
              <a:buFont typeface="+mj-lt"/>
              <a:buAutoNum type="arabicPeriod" startAt="15"/>
            </a:pPr>
            <a:r>
              <a:rPr lang="en-US" b="1" dirty="0">
                <a:solidFill>
                  <a:schemeClr val="accent1"/>
                </a:solidFill>
              </a:rPr>
              <a:t>Certainty assessment</a:t>
            </a:r>
            <a:r>
              <a:rPr lang="en-US" dirty="0"/>
              <a:t>: Explain how the certainty of the evidence was judged.</a:t>
            </a:r>
          </a:p>
          <a:p>
            <a:pPr lvl="2">
              <a:buFont typeface="Arial" panose="020B0604020202020204" pitchFamily="34" charset="0"/>
              <a:buChar char="•"/>
            </a:pPr>
            <a:r>
              <a:rPr lang="en-US" dirty="0"/>
              <a:t>e.g., </a:t>
            </a:r>
            <a:r>
              <a:rPr lang="en-US" i="1" dirty="0"/>
              <a:t>“Applied adapted GRADE criteria for HCI studies, considering consistency, precision, and study quality.”</a:t>
            </a:r>
          </a:p>
          <a:p>
            <a:pPr marL="490950" indent="-457200">
              <a:buFont typeface="+mj-lt"/>
              <a:buAutoNum type="arabicPeriod" startAt="15"/>
            </a:pPr>
            <a:r>
              <a:rPr lang="en-US" b="1" dirty="0">
                <a:solidFill>
                  <a:schemeClr val="accent1"/>
                </a:solidFill>
              </a:rPr>
              <a:t>Study selection</a:t>
            </a:r>
            <a:r>
              <a:rPr lang="en-US" dirty="0"/>
              <a:t>: Report the number of studies screened, assessed, and included (ideally with a flow diagram).</a:t>
            </a:r>
          </a:p>
          <a:p>
            <a:pPr lvl="2">
              <a:buFont typeface="Arial" panose="020B0604020202020204" pitchFamily="34" charset="0"/>
              <a:buChar char="•"/>
            </a:pPr>
            <a:r>
              <a:rPr lang="en-US" dirty="0"/>
              <a:t>e.g., </a:t>
            </a:r>
            <a:r>
              <a:rPr lang="en-US" i="1" dirty="0"/>
              <a:t>“Out of 1,280 records, 38 full-text studies were assessed; 14 studies met the inclusion criteria.”</a:t>
            </a:r>
          </a:p>
          <a:p>
            <a:pPr marL="490950" indent="-457200">
              <a:buFont typeface="+mj-lt"/>
              <a:buAutoNum type="arabicPeriod" startAt="15"/>
            </a:pPr>
            <a:r>
              <a:rPr lang="en-US" b="1" dirty="0">
                <a:solidFill>
                  <a:schemeClr val="accent1"/>
                </a:solidFill>
              </a:rPr>
              <a:t>Study characteristics</a:t>
            </a:r>
            <a:r>
              <a:rPr lang="en-US" dirty="0"/>
              <a:t>: Present the characteristics of each included study.</a:t>
            </a:r>
          </a:p>
          <a:p>
            <a:pPr lvl="2">
              <a:buFont typeface="Arial" panose="020B0604020202020204" pitchFamily="34" charset="0"/>
              <a:buChar char="•"/>
            </a:pPr>
            <a:r>
              <a:rPr lang="en-US" dirty="0"/>
              <a:t>e.g., </a:t>
            </a:r>
            <a:r>
              <a:rPr lang="en-US" i="1" dirty="0"/>
              <a:t>“Included studies ranged from lab experiments to field studies, with sample sizes between 12 and 96 participants.”</a:t>
            </a:r>
          </a:p>
          <a:p>
            <a:pPr marL="490950" indent="-457200">
              <a:buFont typeface="+mj-lt"/>
              <a:buAutoNum type="arabicPeriod" startAt="15"/>
            </a:pPr>
            <a:r>
              <a:rPr lang="en-US" b="1" dirty="0">
                <a:solidFill>
                  <a:schemeClr val="accent1"/>
                </a:solidFill>
              </a:rPr>
              <a:t>Risk of bias in studies</a:t>
            </a:r>
            <a:r>
              <a:rPr lang="en-US" dirty="0"/>
              <a:t>: Summarize risk of bias across all included studies.</a:t>
            </a:r>
          </a:p>
          <a:p>
            <a:pPr lvl="2">
              <a:buFont typeface="Arial" panose="020B0604020202020204" pitchFamily="34" charset="0"/>
              <a:buChar char="•"/>
            </a:pPr>
            <a:r>
              <a:rPr lang="en-US" dirty="0"/>
              <a:t>e.g., </a:t>
            </a:r>
            <a:r>
              <a:rPr lang="en-US" i="1" dirty="0"/>
              <a:t>“Common limitations included small sample sizes, lack of blinding, and inconsistent gesture training protocols.”</a:t>
            </a:r>
            <a:endParaRPr lang="de-DE" i="1" dirty="0"/>
          </a:p>
        </p:txBody>
      </p:sp>
      <p:sp>
        <p:nvSpPr>
          <p:cNvPr id="7" name="Inhaltsplatzhalter 6">
            <a:extLst>
              <a:ext uri="{FF2B5EF4-FFF2-40B4-BE49-F238E27FC236}">
                <a16:creationId xmlns:a16="http://schemas.microsoft.com/office/drawing/2014/main" id="{08C6287D-0188-25BC-7462-F59E38571009}"/>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716614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D66E8-5229-E0BD-9FFD-3B8A170A29CD}"/>
              </a:ext>
            </a:extLst>
          </p:cNvPr>
          <p:cNvSpPr>
            <a:spLocks noGrp="1"/>
          </p:cNvSpPr>
          <p:nvPr>
            <p:ph type="title"/>
          </p:nvPr>
        </p:nvSpPr>
        <p:spPr/>
        <p:txBody>
          <a:bodyPr/>
          <a:lstStyle/>
          <a:p>
            <a:r>
              <a:rPr lang="de-DE" dirty="0"/>
              <a:t>PRISMA Items (19-22)</a:t>
            </a:r>
          </a:p>
        </p:txBody>
      </p:sp>
      <p:sp>
        <p:nvSpPr>
          <p:cNvPr id="3" name="Fußzeilenplatzhalter 2">
            <a:extLst>
              <a:ext uri="{FF2B5EF4-FFF2-40B4-BE49-F238E27FC236}">
                <a16:creationId xmlns:a16="http://schemas.microsoft.com/office/drawing/2014/main" id="{7FAC8AE7-898E-5152-0A7D-10E5E5A5BEE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2BF52EC-526A-E9E2-1D51-003B1E82BDC5}"/>
              </a:ext>
            </a:extLst>
          </p:cNvPr>
          <p:cNvSpPr>
            <a:spLocks noGrp="1"/>
          </p:cNvSpPr>
          <p:nvPr>
            <p:ph type="sldNum" sz="quarter" idx="33"/>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0CB605F8-FBCA-C567-BD58-E425667C95F6}"/>
              </a:ext>
            </a:extLst>
          </p:cNvPr>
          <p:cNvSpPr>
            <a:spLocks noGrp="1"/>
          </p:cNvSpPr>
          <p:nvPr>
            <p:ph type="body" sz="quarter" idx="21"/>
          </p:nvPr>
        </p:nvSpPr>
        <p:spPr/>
        <p:txBody>
          <a:bodyPr/>
          <a:lstStyle/>
          <a:p>
            <a:r>
              <a:rPr lang="de-DE"/>
              <a:t>How to Review Literature</a:t>
            </a:r>
          </a:p>
        </p:txBody>
      </p:sp>
      <p:sp>
        <p:nvSpPr>
          <p:cNvPr id="6" name="Textplatzhalter 5">
            <a:extLst>
              <a:ext uri="{FF2B5EF4-FFF2-40B4-BE49-F238E27FC236}">
                <a16:creationId xmlns:a16="http://schemas.microsoft.com/office/drawing/2014/main" id="{2472CCFD-DDC5-7BAB-7B9A-7CB9F7EB09F5}"/>
              </a:ext>
            </a:extLst>
          </p:cNvPr>
          <p:cNvSpPr>
            <a:spLocks noGrp="1"/>
          </p:cNvSpPr>
          <p:nvPr>
            <p:ph type="body" sz="quarter" idx="34"/>
          </p:nvPr>
        </p:nvSpPr>
        <p:spPr/>
        <p:txBody>
          <a:bodyPr>
            <a:normAutofit fontScale="85000" lnSpcReduction="20000"/>
          </a:bodyPr>
          <a:lstStyle/>
          <a:p>
            <a:pPr marL="490950" indent="-457200">
              <a:buFont typeface="+mj-lt"/>
              <a:buAutoNum type="arabicPeriod" startAt="19"/>
            </a:pPr>
            <a:r>
              <a:rPr lang="en-US" b="1" dirty="0">
                <a:solidFill>
                  <a:schemeClr val="accent1"/>
                </a:solidFill>
              </a:rPr>
              <a:t>Results of individual studies</a:t>
            </a:r>
            <a:r>
              <a:rPr lang="en-US" dirty="0"/>
              <a:t>: Provide summary results for each study, ideally with confidence intervals.</a:t>
            </a:r>
          </a:p>
          <a:p>
            <a:pPr lvl="2">
              <a:buFont typeface="Arial" panose="020B0604020202020204" pitchFamily="34" charset="0"/>
              <a:buChar char="•"/>
            </a:pPr>
            <a:r>
              <a:rPr lang="en-US" dirty="0"/>
              <a:t>e.g., </a:t>
            </a:r>
            <a:r>
              <a:rPr lang="en-US" i="1" dirty="0"/>
              <a:t>“Study A found gestures reduced task time by 15% compared to buttons (p &lt; 0.05); Study B showed no significant difference.”</a:t>
            </a:r>
          </a:p>
          <a:p>
            <a:pPr marL="490950" indent="-457200">
              <a:buFont typeface="+mj-lt"/>
              <a:buAutoNum type="arabicPeriod" startAt="19"/>
            </a:pPr>
            <a:r>
              <a:rPr lang="en-US" b="1" dirty="0">
                <a:solidFill>
                  <a:schemeClr val="accent1"/>
                </a:solidFill>
              </a:rPr>
              <a:t>Results of syntheses</a:t>
            </a:r>
            <a:r>
              <a:rPr lang="en-US" dirty="0"/>
              <a:t>: Present results of syntheses or meta-analyses.</a:t>
            </a:r>
          </a:p>
          <a:p>
            <a:pPr lvl="2">
              <a:buFont typeface="Arial" panose="020B0604020202020204" pitchFamily="34" charset="0"/>
              <a:buChar char="•"/>
            </a:pPr>
            <a:r>
              <a:rPr lang="en-US" dirty="0"/>
              <a:t>e.g., </a:t>
            </a:r>
            <a:r>
              <a:rPr lang="en-US" i="1" dirty="0"/>
              <a:t>“Meta-analysis across 6 studies found a small but significant improvement in performance using gestures (Hedges’ g = 0.32, 95% CI: 0.10–0.55).”</a:t>
            </a:r>
          </a:p>
          <a:p>
            <a:pPr marL="490950" indent="-457200">
              <a:buFont typeface="+mj-lt"/>
              <a:buAutoNum type="arabicPeriod" startAt="19"/>
            </a:pPr>
            <a:r>
              <a:rPr lang="en-US" b="1" dirty="0">
                <a:solidFill>
                  <a:schemeClr val="accent1"/>
                </a:solidFill>
              </a:rPr>
              <a:t>Reporting biases</a:t>
            </a:r>
            <a:r>
              <a:rPr lang="en-US" dirty="0"/>
              <a:t>: Present results of reporting bias assessments.</a:t>
            </a:r>
          </a:p>
          <a:p>
            <a:pPr lvl="2">
              <a:buFont typeface="Arial" panose="020B0604020202020204" pitchFamily="34" charset="0"/>
              <a:buChar char="•"/>
            </a:pPr>
            <a:r>
              <a:rPr lang="en-US" dirty="0"/>
              <a:t>e.g., </a:t>
            </a:r>
            <a:r>
              <a:rPr lang="en-US" i="1" dirty="0"/>
              <a:t>“No clear evidence of publication bias was observed; however, funnel plot symmetry was limited by small sample sizes.”</a:t>
            </a:r>
          </a:p>
          <a:p>
            <a:pPr marL="490950" indent="-457200">
              <a:buFont typeface="+mj-lt"/>
              <a:buAutoNum type="arabicPeriod" startAt="19"/>
            </a:pPr>
            <a:r>
              <a:rPr lang="en-US" b="1" dirty="0">
                <a:solidFill>
                  <a:schemeClr val="accent1"/>
                </a:solidFill>
              </a:rPr>
              <a:t>Certainty of evidence</a:t>
            </a:r>
            <a:r>
              <a:rPr lang="en-US" dirty="0"/>
              <a:t>: Summarize the certainty or confidence in the body of evidence for each outcome.</a:t>
            </a:r>
          </a:p>
          <a:p>
            <a:pPr lvl="2">
              <a:buFont typeface="Arial" panose="020B0604020202020204" pitchFamily="34" charset="0"/>
              <a:buChar char="•"/>
            </a:pPr>
            <a:r>
              <a:rPr lang="en-US" dirty="0"/>
              <a:t>e.g., </a:t>
            </a:r>
            <a:r>
              <a:rPr lang="en-US" i="1" dirty="0"/>
              <a:t>“Overall certainty for performance outcomes rated moderate; low certainty for user satisfaction due to inconsistent measures.”</a:t>
            </a:r>
            <a:endParaRPr lang="de-DE" i="1" dirty="0"/>
          </a:p>
        </p:txBody>
      </p:sp>
      <p:sp>
        <p:nvSpPr>
          <p:cNvPr id="7" name="Inhaltsplatzhalter 6">
            <a:extLst>
              <a:ext uri="{FF2B5EF4-FFF2-40B4-BE49-F238E27FC236}">
                <a16:creationId xmlns:a16="http://schemas.microsoft.com/office/drawing/2014/main" id="{4058F2BA-8163-C8D3-C729-66801A2DD884}"/>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3928164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B892-7A71-6DBD-B8D9-BF3745F7C1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4A4F59-6C80-8D07-B60E-0F6A5FBC1839}"/>
              </a:ext>
            </a:extLst>
          </p:cNvPr>
          <p:cNvSpPr>
            <a:spLocks noGrp="1"/>
          </p:cNvSpPr>
          <p:nvPr>
            <p:ph type="title"/>
          </p:nvPr>
        </p:nvSpPr>
        <p:spPr/>
        <p:txBody>
          <a:bodyPr/>
          <a:lstStyle/>
          <a:p>
            <a:r>
              <a:rPr lang="de-DE" dirty="0"/>
              <a:t>PRISMA Items (23-27)</a:t>
            </a:r>
          </a:p>
        </p:txBody>
      </p:sp>
      <p:sp>
        <p:nvSpPr>
          <p:cNvPr id="3" name="Fußzeilenplatzhalter 2">
            <a:extLst>
              <a:ext uri="{FF2B5EF4-FFF2-40B4-BE49-F238E27FC236}">
                <a16:creationId xmlns:a16="http://schemas.microsoft.com/office/drawing/2014/main" id="{20C386CF-D838-6B34-E625-9DC7B77F32F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DE8EAAA-7C07-7B92-D3AE-4EF4F6B6200B}"/>
              </a:ext>
            </a:extLst>
          </p:cNvPr>
          <p:cNvSpPr>
            <a:spLocks noGrp="1"/>
          </p:cNvSpPr>
          <p:nvPr>
            <p:ph type="sldNum" sz="quarter" idx="33"/>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9BAEB5E4-AAF6-372D-9BDC-52E2D349D219}"/>
              </a:ext>
            </a:extLst>
          </p:cNvPr>
          <p:cNvSpPr>
            <a:spLocks noGrp="1"/>
          </p:cNvSpPr>
          <p:nvPr>
            <p:ph type="body" sz="quarter" idx="21"/>
          </p:nvPr>
        </p:nvSpPr>
        <p:spPr/>
        <p:txBody>
          <a:bodyPr/>
          <a:lstStyle/>
          <a:p>
            <a:r>
              <a:rPr lang="de-DE"/>
              <a:t>How to Review Literature</a:t>
            </a:r>
          </a:p>
        </p:txBody>
      </p:sp>
      <p:sp>
        <p:nvSpPr>
          <p:cNvPr id="6" name="Textplatzhalter 5">
            <a:extLst>
              <a:ext uri="{FF2B5EF4-FFF2-40B4-BE49-F238E27FC236}">
                <a16:creationId xmlns:a16="http://schemas.microsoft.com/office/drawing/2014/main" id="{2F281C84-4456-F34C-455C-9FC6BA47EC69}"/>
              </a:ext>
            </a:extLst>
          </p:cNvPr>
          <p:cNvSpPr>
            <a:spLocks noGrp="1"/>
          </p:cNvSpPr>
          <p:nvPr>
            <p:ph type="body" sz="quarter" idx="34"/>
          </p:nvPr>
        </p:nvSpPr>
        <p:spPr/>
        <p:txBody>
          <a:bodyPr>
            <a:normAutofit fontScale="85000" lnSpcReduction="10000"/>
          </a:bodyPr>
          <a:lstStyle/>
          <a:p>
            <a:pPr marL="490950" indent="-457200">
              <a:buFont typeface="+mj-lt"/>
              <a:buAutoNum type="arabicPeriod" startAt="23"/>
            </a:pPr>
            <a:r>
              <a:rPr lang="en-US" b="1" dirty="0">
                <a:solidFill>
                  <a:schemeClr val="accent1"/>
                </a:solidFill>
              </a:rPr>
              <a:t>Discussion</a:t>
            </a:r>
            <a:r>
              <a:rPr lang="en-US" dirty="0"/>
              <a:t>: Interpret results in context of the literature, including strengths and limitations.</a:t>
            </a:r>
          </a:p>
          <a:p>
            <a:pPr lvl="2">
              <a:buFont typeface="Arial" panose="020B0604020202020204" pitchFamily="34" charset="0"/>
              <a:buChar char="•"/>
            </a:pPr>
            <a:r>
              <a:rPr lang="en-US" dirty="0"/>
              <a:t>e.g., Gesture interactions offer modest performance benefits in specific contexts but require careful design to avoid cognitive overload.</a:t>
            </a:r>
          </a:p>
          <a:p>
            <a:pPr marL="490950" indent="-457200">
              <a:buFont typeface="+mj-lt"/>
              <a:buAutoNum type="arabicPeriod" startAt="23"/>
            </a:pPr>
            <a:r>
              <a:rPr lang="en-US" b="1" dirty="0">
                <a:solidFill>
                  <a:schemeClr val="accent1"/>
                </a:solidFill>
              </a:rPr>
              <a:t>Limitations of the review processes</a:t>
            </a:r>
            <a:r>
              <a:rPr lang="en-US" dirty="0"/>
              <a:t>: Describe limitations of the review process itself.</a:t>
            </a:r>
          </a:p>
          <a:p>
            <a:pPr lvl="2">
              <a:buFont typeface="Arial" panose="020B0604020202020204" pitchFamily="34" charset="0"/>
              <a:buChar char="•"/>
            </a:pPr>
            <a:r>
              <a:rPr lang="en-US" dirty="0"/>
              <a:t>e.g., Limited to English-language HCI studies and mostly academic publications; potential bias toward positive results.</a:t>
            </a:r>
          </a:p>
          <a:p>
            <a:pPr marL="490950" indent="-457200">
              <a:buFont typeface="+mj-lt"/>
              <a:buAutoNum type="arabicPeriod" startAt="23"/>
            </a:pPr>
            <a:r>
              <a:rPr lang="en-US" b="1" dirty="0">
                <a:solidFill>
                  <a:schemeClr val="accent1"/>
                </a:solidFill>
              </a:rPr>
              <a:t>Conclusions</a:t>
            </a:r>
            <a:r>
              <a:rPr lang="en-US" dirty="0"/>
              <a:t>: Provide a general interpretation of the results and implications.</a:t>
            </a:r>
          </a:p>
          <a:p>
            <a:pPr lvl="2">
              <a:buFont typeface="Arial" panose="020B0604020202020204" pitchFamily="34" charset="0"/>
              <a:buChar char="•"/>
            </a:pPr>
            <a:r>
              <a:rPr lang="en-US" dirty="0"/>
              <a:t>e.g., “Touch-based gestures can enhance interaction in time-sensitive or spatial tasks, but are not universally superior.”</a:t>
            </a:r>
          </a:p>
          <a:p>
            <a:pPr marL="490950" indent="-457200">
              <a:buFont typeface="+mj-lt"/>
              <a:buAutoNum type="arabicPeriod" startAt="23"/>
            </a:pPr>
            <a:r>
              <a:rPr lang="en-US" b="1" dirty="0">
                <a:solidFill>
                  <a:schemeClr val="accent1"/>
                </a:solidFill>
              </a:rPr>
              <a:t>Funding</a:t>
            </a:r>
            <a:r>
              <a:rPr lang="en-US" dirty="0"/>
              <a:t>: Disclose all funding sources and support. </a:t>
            </a:r>
          </a:p>
          <a:p>
            <a:pPr marL="490950" indent="-457200">
              <a:buFont typeface="+mj-lt"/>
              <a:buAutoNum type="arabicPeriod" startAt="23"/>
            </a:pPr>
            <a:r>
              <a:rPr lang="en-US" b="1" dirty="0">
                <a:solidFill>
                  <a:schemeClr val="accent1"/>
                </a:solidFill>
              </a:rPr>
              <a:t>Competing interests</a:t>
            </a:r>
            <a:r>
              <a:rPr lang="en-US" dirty="0"/>
              <a:t>: Declare any potential conflicts of interest.</a:t>
            </a:r>
          </a:p>
          <a:p>
            <a:pPr lvl="2">
              <a:buFont typeface="Arial" panose="020B0604020202020204" pitchFamily="34" charset="0"/>
              <a:buChar char="•"/>
            </a:pPr>
            <a:r>
              <a:rPr lang="en-US" dirty="0"/>
              <a:t>e.g., “The authors declare no competing interests.”</a:t>
            </a:r>
            <a:endParaRPr lang="de-DE" dirty="0"/>
          </a:p>
        </p:txBody>
      </p:sp>
      <p:sp>
        <p:nvSpPr>
          <p:cNvPr id="7" name="Inhaltsplatzhalter 6">
            <a:extLst>
              <a:ext uri="{FF2B5EF4-FFF2-40B4-BE49-F238E27FC236}">
                <a16:creationId xmlns:a16="http://schemas.microsoft.com/office/drawing/2014/main" id="{1E1CF9DD-B778-1217-BF21-2B4AEE2BBE79}"/>
              </a:ext>
            </a:extLst>
          </p:cNvPr>
          <p:cNvSpPr>
            <a:spLocks noGrp="1"/>
          </p:cNvSpPr>
          <p:nvPr>
            <p:ph sz="quarter" idx="35"/>
          </p:nvPr>
        </p:nvSpPr>
        <p:spPr/>
        <p:txBody>
          <a:bodyPr/>
          <a:lstStyle/>
          <a:p>
            <a:r>
              <a:rPr lang="de-DE" dirty="0"/>
              <a:t>https://www.prisma-statement.org/prisma-2020-checklist</a:t>
            </a:r>
          </a:p>
        </p:txBody>
      </p:sp>
    </p:spTree>
    <p:extLst>
      <p:ext uri="{BB962C8B-B14F-4D97-AF65-F5344CB8AC3E}">
        <p14:creationId xmlns:p14="http://schemas.microsoft.com/office/powerpoint/2010/main" val="2611164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775B3-5180-B900-C1D4-9125F4FD433B}"/>
              </a:ext>
            </a:extLst>
          </p:cNvPr>
          <p:cNvSpPr>
            <a:spLocks noGrp="1"/>
          </p:cNvSpPr>
          <p:nvPr>
            <p:ph type="title"/>
          </p:nvPr>
        </p:nvSpPr>
        <p:spPr/>
        <p:txBody>
          <a:bodyPr/>
          <a:lstStyle/>
          <a:p>
            <a:r>
              <a:rPr lang="de-DE" dirty="0"/>
              <a:t>PRISMA Flow </a:t>
            </a:r>
            <a:r>
              <a:rPr lang="de-DE" dirty="0" err="1"/>
              <a:t>Diagram</a:t>
            </a:r>
            <a:endParaRPr lang="de-DE" dirty="0"/>
          </a:p>
        </p:txBody>
      </p:sp>
      <p:sp>
        <p:nvSpPr>
          <p:cNvPr id="3" name="Fußzeilenplatzhalter 2">
            <a:extLst>
              <a:ext uri="{FF2B5EF4-FFF2-40B4-BE49-F238E27FC236}">
                <a16:creationId xmlns:a16="http://schemas.microsoft.com/office/drawing/2014/main" id="{2EE0D4D2-1647-0962-8992-04DAAFDEEC9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419B610-04AF-EA55-0D84-993D39A50681}"/>
              </a:ext>
            </a:extLst>
          </p:cNvPr>
          <p:cNvSpPr>
            <a:spLocks noGrp="1"/>
          </p:cNvSpPr>
          <p:nvPr>
            <p:ph type="sldNum" sz="quarter" idx="33"/>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10324214-C4B2-9336-2948-5DD7E8A77A06}"/>
              </a:ext>
            </a:extLst>
          </p:cNvPr>
          <p:cNvSpPr>
            <a:spLocks noGrp="1"/>
          </p:cNvSpPr>
          <p:nvPr>
            <p:ph type="body" sz="quarter" idx="21"/>
          </p:nvPr>
        </p:nvSpPr>
        <p:spPr/>
        <p:txBody>
          <a:bodyPr/>
          <a:lstStyle/>
          <a:p>
            <a:r>
              <a:rPr lang="de-DE" dirty="0" err="1"/>
              <a:t>How</a:t>
            </a:r>
            <a:r>
              <a:rPr lang="de-DE" dirty="0"/>
              <a:t> to Review </a:t>
            </a:r>
            <a:r>
              <a:rPr lang="de-DE" dirty="0" err="1"/>
              <a:t>Literature</a:t>
            </a:r>
            <a:endParaRPr lang="de-DE" dirty="0"/>
          </a:p>
        </p:txBody>
      </p:sp>
      <p:sp>
        <p:nvSpPr>
          <p:cNvPr id="6" name="Textplatzhalter 5">
            <a:extLst>
              <a:ext uri="{FF2B5EF4-FFF2-40B4-BE49-F238E27FC236}">
                <a16:creationId xmlns:a16="http://schemas.microsoft.com/office/drawing/2014/main" id="{7D043FC5-491C-A155-5F42-E534EDEA0006}"/>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911640E3-8120-904A-B350-464E3A365D8E}"/>
              </a:ext>
            </a:extLst>
          </p:cNvPr>
          <p:cNvSpPr>
            <a:spLocks noGrp="1"/>
          </p:cNvSpPr>
          <p:nvPr>
            <p:ph sz="quarter" idx="35"/>
          </p:nvPr>
        </p:nvSpPr>
        <p:spPr/>
        <p:txBody>
          <a:bodyPr/>
          <a:lstStyle/>
          <a:p>
            <a:r>
              <a:rPr lang="de-DE" dirty="0"/>
              <a:t>https://prisma-statement.org/PRISMAStatement/FlowDiagram</a:t>
            </a:r>
          </a:p>
        </p:txBody>
      </p:sp>
      <p:pic>
        <p:nvPicPr>
          <p:cNvPr id="9" name="Grafik 8">
            <a:extLst>
              <a:ext uri="{FF2B5EF4-FFF2-40B4-BE49-F238E27FC236}">
                <a16:creationId xmlns:a16="http://schemas.microsoft.com/office/drawing/2014/main" id="{2ED0FEA0-E0EF-53AC-AB02-D177954FFEDA}"/>
              </a:ext>
            </a:extLst>
          </p:cNvPr>
          <p:cNvPicPr>
            <a:picLocks noChangeAspect="1"/>
          </p:cNvPicPr>
          <p:nvPr/>
        </p:nvPicPr>
        <p:blipFill>
          <a:blip r:embed="rId2"/>
          <a:stretch>
            <a:fillRect/>
          </a:stretch>
        </p:blipFill>
        <p:spPr>
          <a:xfrm>
            <a:off x="695325" y="1449388"/>
            <a:ext cx="3960813" cy="4056061"/>
          </a:xfrm>
          <a:prstGeom prst="rect">
            <a:avLst/>
          </a:prstGeom>
        </p:spPr>
      </p:pic>
      <p:pic>
        <p:nvPicPr>
          <p:cNvPr id="11" name="Grafik 10">
            <a:extLst>
              <a:ext uri="{FF2B5EF4-FFF2-40B4-BE49-F238E27FC236}">
                <a16:creationId xmlns:a16="http://schemas.microsoft.com/office/drawing/2014/main" id="{C85A9584-40B4-46AD-7F10-471AA20ECA0C}"/>
              </a:ext>
            </a:extLst>
          </p:cNvPr>
          <p:cNvPicPr>
            <a:picLocks noChangeAspect="1"/>
          </p:cNvPicPr>
          <p:nvPr/>
        </p:nvPicPr>
        <p:blipFill>
          <a:blip r:embed="rId3"/>
          <a:stretch>
            <a:fillRect/>
          </a:stretch>
        </p:blipFill>
        <p:spPr>
          <a:xfrm>
            <a:off x="4656138" y="1425202"/>
            <a:ext cx="4266464" cy="4717865"/>
          </a:xfrm>
          <a:prstGeom prst="rect">
            <a:avLst/>
          </a:prstGeom>
        </p:spPr>
      </p:pic>
    </p:spTree>
    <p:extLst>
      <p:ext uri="{BB962C8B-B14F-4D97-AF65-F5344CB8AC3E}">
        <p14:creationId xmlns:p14="http://schemas.microsoft.com/office/powerpoint/2010/main" val="151712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1C64F-9F3B-C3DE-1792-B44F5CF0AFC0}"/>
              </a:ext>
            </a:extLst>
          </p:cNvPr>
          <p:cNvSpPr>
            <a:spLocks noGrp="1"/>
          </p:cNvSpPr>
          <p:nvPr>
            <p:ph type="title"/>
          </p:nvPr>
        </p:nvSpPr>
        <p:spPr/>
        <p:txBody>
          <a:bodyPr/>
          <a:lstStyle/>
          <a:p>
            <a:r>
              <a:rPr lang="de-DE" dirty="0"/>
              <a:t>Relevant Sources</a:t>
            </a:r>
          </a:p>
        </p:txBody>
      </p:sp>
      <p:sp>
        <p:nvSpPr>
          <p:cNvPr id="3" name="Fußzeilenplatzhalter 2">
            <a:extLst>
              <a:ext uri="{FF2B5EF4-FFF2-40B4-BE49-F238E27FC236}">
                <a16:creationId xmlns:a16="http://schemas.microsoft.com/office/drawing/2014/main" id="{47EE1752-B231-DF6F-1B32-6FB91DB2E2F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0F3D831-A795-6FF0-6509-484BF957B209}"/>
              </a:ext>
            </a:extLst>
          </p:cNvPr>
          <p:cNvSpPr>
            <a:spLocks noGrp="1"/>
          </p:cNvSpPr>
          <p:nvPr>
            <p:ph type="sldNum" sz="quarter" idx="28"/>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2FD716ED-CC72-9169-FA61-16B55EFE4777}"/>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DFF44687-353D-121F-6F07-1DF5453F5C03}"/>
              </a:ext>
            </a:extLst>
          </p:cNvPr>
          <p:cNvSpPr>
            <a:spLocks noGrp="1"/>
          </p:cNvSpPr>
          <p:nvPr>
            <p:ph type="body" sz="quarter" idx="29"/>
          </p:nvPr>
        </p:nvSpPr>
        <p:spPr/>
        <p:txBody>
          <a:bodyPr>
            <a:normAutofit lnSpcReduction="10000"/>
          </a:bodyPr>
          <a:lstStyle/>
          <a:p>
            <a:r>
              <a:rPr lang="en-US" dirty="0"/>
              <a:t>Use your keywords to start searching for literature </a:t>
            </a:r>
          </a:p>
          <a:p>
            <a:r>
              <a:rPr lang="en-US" dirty="0"/>
              <a:t>Some useful databases to </a:t>
            </a:r>
            <a:r>
              <a:rPr lang="en-US" b="1" dirty="0"/>
              <a:t>search for journals and conferences articles</a:t>
            </a:r>
            <a:r>
              <a:rPr lang="en-US" dirty="0"/>
              <a:t>:</a:t>
            </a:r>
          </a:p>
          <a:p>
            <a:pPr lvl="1"/>
            <a:r>
              <a:rPr lang="de-DE" dirty="0"/>
              <a:t>Google Scholar </a:t>
            </a:r>
            <a:r>
              <a:rPr lang="de-DE" dirty="0">
                <a:hlinkClick r:id="rId2"/>
              </a:rPr>
              <a:t>https://scholar.google.de/</a:t>
            </a:r>
            <a:r>
              <a:rPr lang="de-DE" dirty="0"/>
              <a:t> </a:t>
            </a:r>
          </a:p>
          <a:p>
            <a:pPr lvl="1"/>
            <a:r>
              <a:rPr lang="de-DE" dirty="0"/>
              <a:t>ACM </a:t>
            </a:r>
            <a:r>
              <a:rPr lang="de-DE" dirty="0">
                <a:hlinkClick r:id="rId3"/>
              </a:rPr>
              <a:t>https://dl.acm.org/</a:t>
            </a:r>
            <a:endParaRPr lang="de-DE" dirty="0"/>
          </a:p>
          <a:p>
            <a:pPr lvl="1"/>
            <a:r>
              <a:rPr lang="de-DE" dirty="0"/>
              <a:t>IEEE </a:t>
            </a:r>
            <a:r>
              <a:rPr lang="de-DE" dirty="0">
                <a:hlinkClick r:id="rId4"/>
              </a:rPr>
              <a:t>https://ieeexplore.ieee.org/</a:t>
            </a:r>
            <a:r>
              <a:rPr lang="de-DE" dirty="0"/>
              <a:t> </a:t>
            </a:r>
          </a:p>
          <a:p>
            <a:pPr lvl="1"/>
            <a:r>
              <a:rPr lang="de-DE" dirty="0"/>
              <a:t>The </a:t>
            </a:r>
            <a:r>
              <a:rPr lang="de-DE" dirty="0" err="1"/>
              <a:t>university’s</a:t>
            </a:r>
            <a:r>
              <a:rPr lang="de-DE" dirty="0"/>
              <a:t> </a:t>
            </a:r>
            <a:r>
              <a:rPr lang="de-DE" dirty="0" err="1"/>
              <a:t>library</a:t>
            </a:r>
            <a:r>
              <a:rPr lang="de-DE" dirty="0"/>
              <a:t> </a:t>
            </a:r>
            <a:r>
              <a:rPr lang="de-DE" dirty="0">
                <a:hlinkClick r:id="rId5"/>
              </a:rPr>
              <a:t>https://idp.hebis.de/</a:t>
            </a:r>
            <a:r>
              <a:rPr lang="de-DE" dirty="0"/>
              <a:t> </a:t>
            </a:r>
          </a:p>
          <a:p>
            <a:pPr lvl="1"/>
            <a:r>
              <a:rPr lang="de-DE" dirty="0"/>
              <a:t>JSTOR </a:t>
            </a:r>
            <a:r>
              <a:rPr lang="de-DE" dirty="0">
                <a:hlinkClick r:id="rId6"/>
              </a:rPr>
              <a:t>https://www.jstor.org/</a:t>
            </a:r>
            <a:r>
              <a:rPr lang="de-DE" dirty="0"/>
              <a:t> </a:t>
            </a:r>
          </a:p>
          <a:p>
            <a:pPr lvl="1"/>
            <a:r>
              <a:rPr lang="de-DE" dirty="0"/>
              <a:t>EBSCO </a:t>
            </a:r>
            <a:r>
              <a:rPr lang="de-DE" dirty="0">
                <a:hlinkClick r:id="rId7"/>
              </a:rPr>
              <a:t>https://www.ebsco.com/de-de</a:t>
            </a:r>
            <a:r>
              <a:rPr lang="de-DE" dirty="0"/>
              <a:t> </a:t>
            </a:r>
          </a:p>
          <a:p>
            <a:pPr lvl="1"/>
            <a:r>
              <a:rPr lang="de-DE" dirty="0"/>
              <a:t>Project Muse (</a:t>
            </a:r>
            <a:r>
              <a:rPr lang="de-DE" dirty="0" err="1"/>
              <a:t>humanities</a:t>
            </a:r>
            <a:r>
              <a:rPr lang="de-DE" dirty="0"/>
              <a:t> and social </a:t>
            </a:r>
            <a:r>
              <a:rPr lang="de-DE" dirty="0" err="1"/>
              <a:t>sciences</a:t>
            </a:r>
            <a:r>
              <a:rPr lang="de-DE" dirty="0"/>
              <a:t>) </a:t>
            </a:r>
            <a:r>
              <a:rPr lang="de-DE" dirty="0">
                <a:hlinkClick r:id="rId8"/>
              </a:rPr>
              <a:t>https://muse.jhu.edu</a:t>
            </a:r>
            <a:r>
              <a:rPr lang="de-DE" dirty="0"/>
              <a:t> </a:t>
            </a:r>
          </a:p>
          <a:p>
            <a:pPr lvl="1"/>
            <a:r>
              <a:rPr lang="de-DE" dirty="0" err="1"/>
              <a:t>PubMed</a:t>
            </a:r>
            <a:r>
              <a:rPr lang="de-DE" dirty="0"/>
              <a:t> (</a:t>
            </a:r>
            <a:r>
              <a:rPr lang="de-DE" dirty="0" err="1"/>
              <a:t>life</a:t>
            </a:r>
            <a:r>
              <a:rPr lang="de-DE" dirty="0"/>
              <a:t> </a:t>
            </a:r>
            <a:r>
              <a:rPr lang="de-DE" dirty="0" err="1"/>
              <a:t>sciences</a:t>
            </a:r>
            <a:r>
              <a:rPr lang="de-DE" dirty="0"/>
              <a:t> and </a:t>
            </a:r>
            <a:r>
              <a:rPr lang="de-DE" dirty="0" err="1"/>
              <a:t>biomedicine</a:t>
            </a:r>
            <a:r>
              <a:rPr lang="de-DE" dirty="0"/>
              <a:t>) </a:t>
            </a:r>
            <a:r>
              <a:rPr lang="de-DE" dirty="0">
                <a:hlinkClick r:id="rId9"/>
              </a:rPr>
              <a:t>https://pubmed.ncbi.nlm.nih.gov/</a:t>
            </a:r>
            <a:r>
              <a:rPr lang="de-DE" dirty="0"/>
              <a:t>  </a:t>
            </a:r>
          </a:p>
          <a:p>
            <a:r>
              <a:rPr lang="de-DE" b="1" dirty="0" err="1"/>
              <a:t>Record</a:t>
            </a:r>
            <a:r>
              <a:rPr lang="de-DE" b="1" dirty="0"/>
              <a:t> all </a:t>
            </a:r>
            <a:r>
              <a:rPr lang="de-DE" b="1" dirty="0" err="1"/>
              <a:t>your</a:t>
            </a:r>
            <a:r>
              <a:rPr lang="de-DE" b="1" dirty="0"/>
              <a:t> </a:t>
            </a:r>
            <a:r>
              <a:rPr lang="de-DE" b="1" dirty="0" err="1"/>
              <a:t>sources</a:t>
            </a:r>
            <a:r>
              <a:rPr lang="de-DE" b="1" dirty="0"/>
              <a:t>!</a:t>
            </a:r>
          </a:p>
        </p:txBody>
      </p:sp>
    </p:spTree>
    <p:extLst>
      <p:ext uri="{BB962C8B-B14F-4D97-AF65-F5344CB8AC3E}">
        <p14:creationId xmlns:p14="http://schemas.microsoft.com/office/powerpoint/2010/main" val="106780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5EF01-ED63-27C8-CE00-1AEB077157A9}"/>
              </a:ext>
            </a:extLst>
          </p:cNvPr>
          <p:cNvSpPr>
            <a:spLocks noGrp="1"/>
          </p:cNvSpPr>
          <p:nvPr>
            <p:ph type="title"/>
          </p:nvPr>
        </p:nvSpPr>
        <p:spPr/>
        <p:txBody>
          <a:bodyPr/>
          <a:lstStyle/>
          <a:p>
            <a:r>
              <a:rPr lang="en-US" dirty="0"/>
              <a:t>Example: Search Strategy &amp; Study Selection: Example</a:t>
            </a:r>
            <a:endParaRPr lang="de-DE" dirty="0"/>
          </a:p>
        </p:txBody>
      </p:sp>
      <p:sp>
        <p:nvSpPr>
          <p:cNvPr id="3" name="Fußzeilenplatzhalter 2">
            <a:extLst>
              <a:ext uri="{FF2B5EF4-FFF2-40B4-BE49-F238E27FC236}">
                <a16:creationId xmlns:a16="http://schemas.microsoft.com/office/drawing/2014/main" id="{5CBB4F07-0B6F-FF5C-AF08-EAAA0A58093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D49FF50-0E2F-8012-C007-6A75BF05D614}"/>
              </a:ext>
            </a:extLst>
          </p:cNvPr>
          <p:cNvSpPr>
            <a:spLocks noGrp="1"/>
          </p:cNvSpPr>
          <p:nvPr>
            <p:ph type="sldNum" sz="quarter" idx="33"/>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C53E1887-9205-4092-9355-7D05C7BECA3D}"/>
              </a:ext>
            </a:extLst>
          </p:cNvPr>
          <p:cNvSpPr>
            <a:spLocks noGrp="1"/>
          </p:cNvSpPr>
          <p:nvPr>
            <p:ph type="body" sz="quarter" idx="21"/>
          </p:nvPr>
        </p:nvSpPr>
        <p:spPr/>
        <p:txBody>
          <a:bodyPr/>
          <a:lstStyle/>
          <a:p>
            <a:r>
              <a:rPr lang="de-DE" dirty="0" err="1"/>
              <a:t>How</a:t>
            </a:r>
            <a:r>
              <a:rPr lang="de-DE" dirty="0"/>
              <a:t> </a:t>
            </a:r>
            <a:r>
              <a:rPr lang="de-DE" dirty="0" err="1"/>
              <a:t>to</a:t>
            </a:r>
            <a:r>
              <a:rPr lang="de-DE" dirty="0"/>
              <a:t> Review </a:t>
            </a:r>
            <a:r>
              <a:rPr lang="de-DE" dirty="0" err="1"/>
              <a:t>Literature</a:t>
            </a:r>
            <a:endParaRPr lang="de-DE" dirty="0"/>
          </a:p>
        </p:txBody>
      </p:sp>
      <p:sp>
        <p:nvSpPr>
          <p:cNvPr id="7" name="Inhaltsplatzhalter 6">
            <a:extLst>
              <a:ext uri="{FF2B5EF4-FFF2-40B4-BE49-F238E27FC236}">
                <a16:creationId xmlns:a16="http://schemas.microsoft.com/office/drawing/2014/main" id="{D36739D7-D575-44BB-451C-C0F612A2FABD}"/>
              </a:ext>
            </a:extLst>
          </p:cNvPr>
          <p:cNvSpPr>
            <a:spLocks noGrp="1"/>
          </p:cNvSpPr>
          <p:nvPr>
            <p:ph sz="quarter" idx="35"/>
          </p:nvPr>
        </p:nvSpPr>
        <p:spPr>
          <a:xfrm>
            <a:off x="4741501" y="4896952"/>
            <a:ext cx="3792709" cy="1232386"/>
          </a:xfrm>
        </p:spPr>
        <p:txBody>
          <a:bodyPr/>
          <a:lstStyle/>
          <a:p>
            <a:r>
              <a:rPr lang="en-US" dirty="0"/>
              <a:t>Kong </a:t>
            </a:r>
            <a:r>
              <a:rPr lang="en-US" dirty="0" err="1"/>
              <a:t>Saoane</a:t>
            </a:r>
            <a:r>
              <a:rPr lang="en-US" dirty="0"/>
              <a:t> Thach, Reeva Lederman, and Jenny </a:t>
            </a:r>
            <a:r>
              <a:rPr lang="en-US" dirty="0" err="1"/>
              <a:t>Waycott</a:t>
            </a:r>
            <a:r>
              <a:rPr lang="en-US" dirty="0"/>
              <a:t>. 2020. How older adults respond to the use of Virtual Reality for enrichment: a systematic review. In Proceedings of the 32nd Australian Conference on Human-Computer Interaction (</a:t>
            </a:r>
            <a:r>
              <a:rPr lang="en-US" dirty="0" err="1"/>
              <a:t>OzCHI</a:t>
            </a:r>
            <a:r>
              <a:rPr lang="en-US" dirty="0"/>
              <a:t> '20). Association for Computing Machinery, New York, NY, USA, 303–313. https://doi.org/10.1145/3441000.3441003</a:t>
            </a:r>
            <a:endParaRPr lang="de-DE" dirty="0"/>
          </a:p>
        </p:txBody>
      </p:sp>
      <p:sp>
        <p:nvSpPr>
          <p:cNvPr id="9" name="Textplatzhalter 8">
            <a:extLst>
              <a:ext uri="{FF2B5EF4-FFF2-40B4-BE49-F238E27FC236}">
                <a16:creationId xmlns:a16="http://schemas.microsoft.com/office/drawing/2014/main" id="{B0B25E56-B88A-FF78-4847-28F46D6523CD}"/>
              </a:ext>
            </a:extLst>
          </p:cNvPr>
          <p:cNvSpPr>
            <a:spLocks noGrp="1"/>
          </p:cNvSpPr>
          <p:nvPr>
            <p:ph type="body" sz="quarter" idx="34"/>
          </p:nvPr>
        </p:nvSpPr>
        <p:spPr/>
        <p:txBody>
          <a:bodyPr/>
          <a:lstStyle/>
          <a:p>
            <a:endParaRPr lang="de-DE" dirty="0"/>
          </a:p>
        </p:txBody>
      </p:sp>
      <p:pic>
        <p:nvPicPr>
          <p:cNvPr id="11" name="Grafik 10">
            <a:extLst>
              <a:ext uri="{FF2B5EF4-FFF2-40B4-BE49-F238E27FC236}">
                <a16:creationId xmlns:a16="http://schemas.microsoft.com/office/drawing/2014/main" id="{BF83DC84-77BB-B39D-7B59-AB65684520CF}"/>
              </a:ext>
            </a:extLst>
          </p:cNvPr>
          <p:cNvPicPr>
            <a:picLocks noChangeAspect="1"/>
          </p:cNvPicPr>
          <p:nvPr/>
        </p:nvPicPr>
        <p:blipFill>
          <a:blip r:embed="rId2"/>
          <a:stretch>
            <a:fillRect/>
          </a:stretch>
        </p:blipFill>
        <p:spPr>
          <a:xfrm>
            <a:off x="710185" y="1449388"/>
            <a:ext cx="3901032" cy="1428950"/>
          </a:xfrm>
          <a:prstGeom prst="rect">
            <a:avLst/>
          </a:prstGeom>
        </p:spPr>
      </p:pic>
      <p:pic>
        <p:nvPicPr>
          <p:cNvPr id="13" name="Grafik 12">
            <a:extLst>
              <a:ext uri="{FF2B5EF4-FFF2-40B4-BE49-F238E27FC236}">
                <a16:creationId xmlns:a16="http://schemas.microsoft.com/office/drawing/2014/main" id="{01D180E2-1C78-D055-90EA-C2029FFF7BF4}"/>
              </a:ext>
            </a:extLst>
          </p:cNvPr>
          <p:cNvPicPr>
            <a:picLocks noChangeAspect="1"/>
          </p:cNvPicPr>
          <p:nvPr/>
        </p:nvPicPr>
        <p:blipFill>
          <a:blip r:embed="rId3"/>
          <a:stretch>
            <a:fillRect/>
          </a:stretch>
        </p:blipFill>
        <p:spPr>
          <a:xfrm>
            <a:off x="755106" y="2969911"/>
            <a:ext cx="3856111" cy="3071817"/>
          </a:xfrm>
          <a:prstGeom prst="rect">
            <a:avLst/>
          </a:prstGeom>
        </p:spPr>
      </p:pic>
      <p:pic>
        <p:nvPicPr>
          <p:cNvPr id="15" name="Grafik 14">
            <a:extLst>
              <a:ext uri="{FF2B5EF4-FFF2-40B4-BE49-F238E27FC236}">
                <a16:creationId xmlns:a16="http://schemas.microsoft.com/office/drawing/2014/main" id="{01F64882-9E58-B671-D2A9-70D1E60EC37A}"/>
              </a:ext>
            </a:extLst>
          </p:cNvPr>
          <p:cNvPicPr>
            <a:picLocks noChangeAspect="1"/>
          </p:cNvPicPr>
          <p:nvPr/>
        </p:nvPicPr>
        <p:blipFill>
          <a:blip r:embed="rId4"/>
          <a:stretch>
            <a:fillRect/>
          </a:stretch>
        </p:blipFill>
        <p:spPr>
          <a:xfrm>
            <a:off x="4826061" y="1480565"/>
            <a:ext cx="3641053" cy="2835995"/>
          </a:xfrm>
          <a:prstGeom prst="rect">
            <a:avLst/>
          </a:prstGeom>
        </p:spPr>
      </p:pic>
      <p:pic>
        <p:nvPicPr>
          <p:cNvPr id="17" name="Grafik 16">
            <a:extLst>
              <a:ext uri="{FF2B5EF4-FFF2-40B4-BE49-F238E27FC236}">
                <a16:creationId xmlns:a16="http://schemas.microsoft.com/office/drawing/2014/main" id="{3E0653EC-0FBF-86B4-B626-10C3AD488F1A}"/>
              </a:ext>
            </a:extLst>
          </p:cNvPr>
          <p:cNvPicPr>
            <a:picLocks noChangeAspect="1"/>
          </p:cNvPicPr>
          <p:nvPr/>
        </p:nvPicPr>
        <p:blipFill>
          <a:blip r:embed="rId5"/>
          <a:stretch>
            <a:fillRect/>
          </a:stretch>
        </p:blipFill>
        <p:spPr>
          <a:xfrm>
            <a:off x="8788694" y="1426631"/>
            <a:ext cx="2707981" cy="4485094"/>
          </a:xfrm>
          <a:prstGeom prst="rect">
            <a:avLst/>
          </a:prstGeom>
        </p:spPr>
      </p:pic>
    </p:spTree>
    <p:extLst>
      <p:ext uri="{BB962C8B-B14F-4D97-AF65-F5344CB8AC3E}">
        <p14:creationId xmlns:p14="http://schemas.microsoft.com/office/powerpoint/2010/main" val="50437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C8E44-7AEA-B3A8-63D1-0FA313F192C8}"/>
              </a:ext>
            </a:extLst>
          </p:cNvPr>
          <p:cNvSpPr>
            <a:spLocks noGrp="1"/>
          </p:cNvSpPr>
          <p:nvPr>
            <p:ph type="title"/>
          </p:nvPr>
        </p:nvSpPr>
        <p:spPr/>
        <p:txBody>
          <a:bodyPr/>
          <a:lstStyle/>
          <a:p>
            <a:r>
              <a:rPr lang="en-US" dirty="0"/>
              <a:t>Example: Study Selection &amp; Data Collection</a:t>
            </a:r>
            <a:endParaRPr lang="de-DE" dirty="0"/>
          </a:p>
        </p:txBody>
      </p:sp>
      <p:sp>
        <p:nvSpPr>
          <p:cNvPr id="3" name="Fußzeilenplatzhalter 2">
            <a:extLst>
              <a:ext uri="{FF2B5EF4-FFF2-40B4-BE49-F238E27FC236}">
                <a16:creationId xmlns:a16="http://schemas.microsoft.com/office/drawing/2014/main" id="{1518BC45-87DC-0291-B4C9-46BD8EEEFB9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36FA78-06BB-94C8-B6F0-D82A57423627}"/>
              </a:ext>
            </a:extLst>
          </p:cNvPr>
          <p:cNvSpPr>
            <a:spLocks noGrp="1"/>
          </p:cNvSpPr>
          <p:nvPr>
            <p:ph type="sldNum" sz="quarter" idx="33"/>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BAA87FAD-E515-636A-F0F0-2F135247410D}"/>
              </a:ext>
            </a:extLst>
          </p:cNvPr>
          <p:cNvSpPr>
            <a:spLocks noGrp="1"/>
          </p:cNvSpPr>
          <p:nvPr>
            <p:ph type="body" sz="quarter" idx="21"/>
          </p:nvPr>
        </p:nvSpPr>
        <p:spPr/>
        <p:txBody>
          <a:bodyPr/>
          <a:lstStyle/>
          <a:p>
            <a:r>
              <a:rPr lang="de-DE" dirty="0" err="1"/>
              <a:t>How</a:t>
            </a:r>
            <a:r>
              <a:rPr lang="de-DE" dirty="0"/>
              <a:t> </a:t>
            </a:r>
            <a:r>
              <a:rPr lang="de-DE" dirty="0" err="1"/>
              <a:t>to</a:t>
            </a:r>
            <a:r>
              <a:rPr lang="de-DE" dirty="0"/>
              <a:t> Review </a:t>
            </a:r>
            <a:r>
              <a:rPr lang="de-DE" dirty="0" err="1"/>
              <a:t>Literature</a:t>
            </a:r>
            <a:endParaRPr lang="de-DE" dirty="0"/>
          </a:p>
        </p:txBody>
      </p:sp>
      <p:sp>
        <p:nvSpPr>
          <p:cNvPr id="6" name="Textplatzhalter 5">
            <a:extLst>
              <a:ext uri="{FF2B5EF4-FFF2-40B4-BE49-F238E27FC236}">
                <a16:creationId xmlns:a16="http://schemas.microsoft.com/office/drawing/2014/main" id="{DD80EF32-CC7E-B39F-8C00-127965504A06}"/>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61C655DE-76B0-3548-AFF4-D06DA0B631C9}"/>
              </a:ext>
            </a:extLst>
          </p:cNvPr>
          <p:cNvSpPr>
            <a:spLocks noGrp="1"/>
          </p:cNvSpPr>
          <p:nvPr>
            <p:ph sz="quarter" idx="35"/>
          </p:nvPr>
        </p:nvSpPr>
        <p:spPr/>
        <p:txBody>
          <a:bodyPr/>
          <a:lstStyle/>
          <a:p>
            <a:r>
              <a:rPr lang="en-US" dirty="0"/>
              <a:t>Kong </a:t>
            </a:r>
            <a:r>
              <a:rPr lang="en-US" dirty="0" err="1"/>
              <a:t>Saoane</a:t>
            </a:r>
            <a:r>
              <a:rPr lang="en-US" dirty="0"/>
              <a:t> Thach, Reeva Lederman, and Jenny </a:t>
            </a:r>
            <a:r>
              <a:rPr lang="en-US" dirty="0" err="1"/>
              <a:t>Waycott</a:t>
            </a:r>
            <a:r>
              <a:rPr lang="en-US" dirty="0"/>
              <a:t>. 2020. How older adults respond to the use of Virtual Reality for enrichment: a systematic review. In Proceedings of the 32nd Australian Conference on Human-Computer Interaction (</a:t>
            </a:r>
            <a:r>
              <a:rPr lang="en-US" dirty="0" err="1"/>
              <a:t>OzCHI</a:t>
            </a:r>
            <a:r>
              <a:rPr lang="en-US" dirty="0"/>
              <a:t> '20). Association for Computing Machinery, New York, NY, USA, 303–313. https://doi.org/10.1145/3441000.3441003</a:t>
            </a:r>
            <a:endParaRPr lang="de-DE" dirty="0"/>
          </a:p>
        </p:txBody>
      </p:sp>
      <p:pic>
        <p:nvPicPr>
          <p:cNvPr id="9" name="Grafik 8">
            <a:extLst>
              <a:ext uri="{FF2B5EF4-FFF2-40B4-BE49-F238E27FC236}">
                <a16:creationId xmlns:a16="http://schemas.microsoft.com/office/drawing/2014/main" id="{1A49F0DA-B856-8B70-0288-D655896982C8}"/>
              </a:ext>
            </a:extLst>
          </p:cNvPr>
          <p:cNvPicPr>
            <a:picLocks noChangeAspect="1"/>
          </p:cNvPicPr>
          <p:nvPr/>
        </p:nvPicPr>
        <p:blipFill>
          <a:blip r:embed="rId2"/>
          <a:stretch>
            <a:fillRect/>
          </a:stretch>
        </p:blipFill>
        <p:spPr>
          <a:xfrm>
            <a:off x="695324" y="1449388"/>
            <a:ext cx="3687102" cy="3759874"/>
          </a:xfrm>
          <a:prstGeom prst="rect">
            <a:avLst/>
          </a:prstGeom>
        </p:spPr>
      </p:pic>
      <p:pic>
        <p:nvPicPr>
          <p:cNvPr id="11" name="Grafik 10">
            <a:extLst>
              <a:ext uri="{FF2B5EF4-FFF2-40B4-BE49-F238E27FC236}">
                <a16:creationId xmlns:a16="http://schemas.microsoft.com/office/drawing/2014/main" id="{92265CD0-0933-B883-68C7-6C3DBCC853AD}"/>
              </a:ext>
            </a:extLst>
          </p:cNvPr>
          <p:cNvPicPr>
            <a:picLocks noChangeAspect="1"/>
          </p:cNvPicPr>
          <p:nvPr/>
        </p:nvPicPr>
        <p:blipFill>
          <a:blip r:embed="rId3"/>
          <a:stretch>
            <a:fillRect/>
          </a:stretch>
        </p:blipFill>
        <p:spPr>
          <a:xfrm>
            <a:off x="4673600" y="1449387"/>
            <a:ext cx="3858281" cy="2523213"/>
          </a:xfrm>
          <a:prstGeom prst="rect">
            <a:avLst/>
          </a:prstGeom>
        </p:spPr>
      </p:pic>
    </p:spTree>
    <p:extLst>
      <p:ext uri="{BB962C8B-B14F-4D97-AF65-F5344CB8AC3E}">
        <p14:creationId xmlns:p14="http://schemas.microsoft.com/office/powerpoint/2010/main" val="1127591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2518F-52AE-6207-E12A-619F6A14F0D2}"/>
              </a:ext>
            </a:extLst>
          </p:cNvPr>
          <p:cNvSpPr>
            <a:spLocks noGrp="1"/>
          </p:cNvSpPr>
          <p:nvPr>
            <p:ph type="title"/>
          </p:nvPr>
        </p:nvSpPr>
        <p:spPr/>
        <p:txBody>
          <a:bodyPr/>
          <a:lstStyle/>
          <a:p>
            <a:r>
              <a:rPr lang="de-DE" dirty="0"/>
              <a:t>Tasks</a:t>
            </a:r>
          </a:p>
        </p:txBody>
      </p:sp>
      <p:sp>
        <p:nvSpPr>
          <p:cNvPr id="3" name="Fußzeilenplatzhalter 2">
            <a:extLst>
              <a:ext uri="{FF2B5EF4-FFF2-40B4-BE49-F238E27FC236}">
                <a16:creationId xmlns:a16="http://schemas.microsoft.com/office/drawing/2014/main" id="{68397526-E597-DA65-ADD8-B44627BEDEC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EF12F32-BCCB-1BDA-F7E2-A435D1FCB63B}"/>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06326854-5CC8-7242-F540-E6BD4D72421D}"/>
              </a:ext>
            </a:extLst>
          </p:cNvPr>
          <p:cNvSpPr>
            <a:spLocks noGrp="1"/>
          </p:cNvSpPr>
          <p:nvPr>
            <p:ph type="body" sz="quarter" idx="21"/>
          </p:nvPr>
        </p:nvSpPr>
        <p:spPr/>
        <p:txBody>
          <a:bodyPr/>
          <a:lstStyle/>
          <a:p>
            <a:r>
              <a:rPr lang="en-US" sz="1400" dirty="0"/>
              <a:t>How to Read a Paper</a:t>
            </a:r>
            <a:endParaRPr lang="de-DE" dirty="0"/>
          </a:p>
        </p:txBody>
      </p:sp>
      <p:sp>
        <p:nvSpPr>
          <p:cNvPr id="6" name="Textplatzhalter 5">
            <a:extLst>
              <a:ext uri="{FF2B5EF4-FFF2-40B4-BE49-F238E27FC236}">
                <a16:creationId xmlns:a16="http://schemas.microsoft.com/office/drawing/2014/main" id="{276048F0-5EC3-3822-47C8-A6504931C821}"/>
              </a:ext>
            </a:extLst>
          </p:cNvPr>
          <p:cNvSpPr>
            <a:spLocks noGrp="1"/>
          </p:cNvSpPr>
          <p:nvPr>
            <p:ph type="body" sz="quarter" idx="29"/>
          </p:nvPr>
        </p:nvSpPr>
        <p:spPr/>
        <p:txBody>
          <a:bodyPr>
            <a:normAutofit/>
          </a:bodyPr>
          <a:lstStyle/>
          <a:p>
            <a:r>
              <a:rPr lang="de-DE" b="1" dirty="0">
                <a:solidFill>
                  <a:schemeClr val="accent1"/>
                </a:solidFill>
              </a:rPr>
              <a:t>Projects </a:t>
            </a:r>
            <a:r>
              <a:rPr lang="de-DE" b="1" dirty="0" err="1">
                <a:solidFill>
                  <a:schemeClr val="accent1"/>
                </a:solidFill>
              </a:rPr>
              <a:t>with</a:t>
            </a:r>
            <a:r>
              <a:rPr lang="de-DE" b="1" dirty="0">
                <a:solidFill>
                  <a:schemeClr val="accent1"/>
                </a:solidFill>
              </a:rPr>
              <a:t> </a:t>
            </a:r>
            <a:r>
              <a:rPr lang="de-DE" b="1" dirty="0" err="1">
                <a:solidFill>
                  <a:schemeClr val="accent1"/>
                </a:solidFill>
              </a:rPr>
              <a:t>Empirical</a:t>
            </a:r>
            <a:r>
              <a:rPr lang="de-DE" b="1" dirty="0">
                <a:solidFill>
                  <a:schemeClr val="accent1"/>
                </a:solidFill>
              </a:rPr>
              <a:t> Papers</a:t>
            </a:r>
          </a:p>
          <a:p>
            <a:pPr lvl="1"/>
            <a:r>
              <a:rPr lang="de-DE" b="1" dirty="0" err="1">
                <a:solidFill>
                  <a:schemeClr val="accent1"/>
                </a:solidFill>
              </a:rPr>
              <a:t>Draft</a:t>
            </a:r>
            <a:r>
              <a:rPr lang="de-DE" b="1" dirty="0">
                <a:solidFill>
                  <a:schemeClr val="accent1"/>
                </a:solidFill>
              </a:rPr>
              <a:t> a </a:t>
            </a:r>
            <a:r>
              <a:rPr lang="de-DE" b="1" dirty="0" err="1">
                <a:solidFill>
                  <a:schemeClr val="accent1"/>
                </a:solidFill>
              </a:rPr>
              <a:t>section</a:t>
            </a:r>
            <a:r>
              <a:rPr lang="de-DE" b="1" dirty="0">
                <a:solidFill>
                  <a:schemeClr val="accent1"/>
                </a:solidFill>
              </a:rPr>
              <a:t> </a:t>
            </a:r>
            <a:r>
              <a:rPr lang="de-DE" b="1" dirty="0" err="1">
                <a:solidFill>
                  <a:schemeClr val="accent1"/>
                </a:solidFill>
              </a:rPr>
              <a:t>called</a:t>
            </a:r>
            <a:r>
              <a:rPr lang="de-DE" b="1" dirty="0">
                <a:solidFill>
                  <a:schemeClr val="accent1"/>
                </a:solidFill>
              </a:rPr>
              <a:t> „</a:t>
            </a:r>
            <a:r>
              <a:rPr lang="de-DE" b="1" dirty="0" err="1">
                <a:solidFill>
                  <a:schemeClr val="accent1"/>
                </a:solidFill>
              </a:rPr>
              <a:t>Related</a:t>
            </a:r>
            <a:r>
              <a:rPr lang="de-DE" b="1" dirty="0">
                <a:solidFill>
                  <a:schemeClr val="accent1"/>
                </a:solidFill>
              </a:rPr>
              <a:t> Work“: </a:t>
            </a:r>
            <a:r>
              <a:rPr lang="de-DE" dirty="0"/>
              <a:t>Add </a:t>
            </a:r>
            <a:r>
              <a:rPr lang="de-DE" b="1" dirty="0">
                <a:solidFill>
                  <a:schemeClr val="accent1"/>
                </a:solidFill>
              </a:rPr>
              <a:t>a narrative </a:t>
            </a:r>
            <a:r>
              <a:rPr lang="de-DE" b="1" dirty="0" err="1">
                <a:solidFill>
                  <a:schemeClr val="accent1"/>
                </a:solidFill>
              </a:rPr>
              <a:t>summary</a:t>
            </a:r>
            <a:r>
              <a:rPr lang="de-DE" b="1" dirty="0">
                <a:solidFill>
                  <a:schemeClr val="accent1"/>
                </a:solidFill>
              </a:rPr>
              <a:t> </a:t>
            </a:r>
            <a:r>
              <a:rPr lang="de-DE" dirty="0"/>
              <a:t>of </a:t>
            </a:r>
            <a:r>
              <a:rPr lang="de-DE" dirty="0" err="1"/>
              <a:t>the</a:t>
            </a:r>
            <a:r>
              <a:rPr lang="de-DE" dirty="0"/>
              <a:t> </a:t>
            </a:r>
            <a:r>
              <a:rPr lang="de-DE" dirty="0" err="1"/>
              <a:t>papers</a:t>
            </a:r>
            <a:r>
              <a:rPr lang="de-DE" dirty="0"/>
              <a:t> (</a:t>
            </a:r>
            <a:r>
              <a:rPr lang="de-DE" dirty="0" err="1"/>
              <a:t>the</a:t>
            </a:r>
            <a:r>
              <a:rPr lang="de-DE" dirty="0"/>
              <a:t> </a:t>
            </a:r>
            <a:r>
              <a:rPr lang="de-DE" dirty="0" err="1"/>
              <a:t>student</a:t>
            </a:r>
            <a:r>
              <a:rPr lang="de-DE" dirty="0"/>
              <a:t> </a:t>
            </a:r>
            <a:r>
              <a:rPr lang="de-DE" dirty="0" err="1"/>
              <a:t>approach</a:t>
            </a:r>
            <a:r>
              <a:rPr lang="de-DE" dirty="0"/>
              <a:t>)</a:t>
            </a:r>
            <a:endParaRPr lang="de-DE" b="1" dirty="0">
              <a:solidFill>
                <a:schemeClr val="accent1"/>
              </a:solidFill>
            </a:endParaRPr>
          </a:p>
          <a:p>
            <a:r>
              <a:rPr lang="de-DE" b="1" dirty="0">
                <a:solidFill>
                  <a:schemeClr val="accent1"/>
                </a:solidFill>
              </a:rPr>
              <a:t>Projects </a:t>
            </a:r>
            <a:r>
              <a:rPr lang="de-DE" b="1" dirty="0" err="1">
                <a:solidFill>
                  <a:schemeClr val="accent1"/>
                </a:solidFill>
              </a:rPr>
              <a:t>with</a:t>
            </a:r>
            <a:r>
              <a:rPr lang="de-DE" b="1" dirty="0">
                <a:solidFill>
                  <a:schemeClr val="accent1"/>
                </a:solidFill>
              </a:rPr>
              <a:t> </a:t>
            </a:r>
            <a:r>
              <a:rPr lang="de-DE" b="1" dirty="0" err="1">
                <a:solidFill>
                  <a:schemeClr val="accent1"/>
                </a:solidFill>
              </a:rPr>
              <a:t>Systematic</a:t>
            </a:r>
            <a:r>
              <a:rPr lang="de-DE" b="1" dirty="0">
                <a:solidFill>
                  <a:schemeClr val="accent1"/>
                </a:solidFill>
              </a:rPr>
              <a:t> Reviews (PRISMA)</a:t>
            </a:r>
          </a:p>
          <a:p>
            <a:pPr lvl="1"/>
            <a:r>
              <a:rPr lang="en-US" b="1" dirty="0">
                <a:solidFill>
                  <a:schemeClr val="accent1"/>
                </a:solidFill>
              </a:rPr>
              <a:t>Define your protocol and search strategy</a:t>
            </a:r>
            <a:r>
              <a:rPr lang="en-US" dirty="0"/>
              <a:t>: Clearly formulate your research question, specify inclusion/exclusion criteria, and document your full search queries across all databases.</a:t>
            </a:r>
          </a:p>
          <a:p>
            <a:pPr lvl="1"/>
            <a:r>
              <a:rPr lang="en-US" b="1" dirty="0">
                <a:solidFill>
                  <a:schemeClr val="accent1"/>
                </a:solidFill>
              </a:rPr>
              <a:t>Use at least two independent reviewers for study selection and data extraction</a:t>
            </a:r>
            <a:r>
              <a:rPr lang="en-US" dirty="0"/>
              <a:t>. Record reasons for exclusions and extract predefined data items consistently.</a:t>
            </a:r>
          </a:p>
          <a:p>
            <a:pPr lvl="1"/>
            <a:r>
              <a:rPr lang="en-US" b="1" dirty="0">
                <a:solidFill>
                  <a:schemeClr val="accent1"/>
                </a:solidFill>
              </a:rPr>
              <a:t>Follow all 27 PRISMA items in your write-up</a:t>
            </a:r>
            <a:r>
              <a:rPr lang="en-US" dirty="0"/>
              <a:t>. Include a flow diagram, summarize findings clearly, assess bias, and justify your conclusions based on the quality of evidence.</a:t>
            </a:r>
            <a:endParaRPr lang="de-DE" dirty="0"/>
          </a:p>
        </p:txBody>
      </p:sp>
    </p:spTree>
    <p:extLst>
      <p:ext uri="{BB962C8B-B14F-4D97-AF65-F5344CB8AC3E}">
        <p14:creationId xmlns:p14="http://schemas.microsoft.com/office/powerpoint/2010/main" val="1661369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65234-5231-56A5-2148-6C8355D5D847}"/>
              </a:ext>
            </a:extLst>
          </p:cNvPr>
          <p:cNvSpPr>
            <a:spLocks noGrp="1"/>
          </p:cNvSpPr>
          <p:nvPr>
            <p:ph type="title"/>
          </p:nvPr>
        </p:nvSpPr>
        <p:spPr/>
        <p:txBody>
          <a:bodyPr/>
          <a:lstStyle/>
          <a:p>
            <a:r>
              <a:rPr lang="de-DE" dirty="0"/>
              <a:t>References</a:t>
            </a:r>
          </a:p>
        </p:txBody>
      </p:sp>
      <p:sp>
        <p:nvSpPr>
          <p:cNvPr id="3" name="Fußzeilenplatzhalter 2">
            <a:extLst>
              <a:ext uri="{FF2B5EF4-FFF2-40B4-BE49-F238E27FC236}">
                <a16:creationId xmlns:a16="http://schemas.microsoft.com/office/drawing/2014/main" id="{A92354C0-01A4-E873-7276-E09DB6CF4F9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64B97B7-766E-F36E-CADE-069C9E3D1AEE}"/>
              </a:ext>
            </a:extLst>
          </p:cNvPr>
          <p:cNvSpPr>
            <a:spLocks noGrp="1"/>
          </p:cNvSpPr>
          <p:nvPr>
            <p:ph type="sldNum" sz="quarter" idx="33"/>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9CAA6C78-8EEA-69DC-4562-3464B534DD9C}"/>
              </a:ext>
            </a:extLst>
          </p:cNvPr>
          <p:cNvSpPr>
            <a:spLocks noGrp="1"/>
          </p:cNvSpPr>
          <p:nvPr>
            <p:ph type="body" sz="quarter" idx="21"/>
          </p:nvPr>
        </p:nvSpPr>
        <p:spPr/>
        <p:txBody>
          <a:bodyPr/>
          <a:lstStyle/>
          <a:p>
            <a:r>
              <a:rPr lang="de-DE"/>
              <a:t>How to Review Literature</a:t>
            </a:r>
            <a:endParaRPr lang="de-DE" dirty="0"/>
          </a:p>
        </p:txBody>
      </p:sp>
      <p:sp>
        <p:nvSpPr>
          <p:cNvPr id="6" name="Textplatzhalter 5">
            <a:extLst>
              <a:ext uri="{FF2B5EF4-FFF2-40B4-BE49-F238E27FC236}">
                <a16:creationId xmlns:a16="http://schemas.microsoft.com/office/drawing/2014/main" id="{05D57403-E6A2-DAAD-DD26-613B41E7392D}"/>
              </a:ext>
            </a:extLst>
          </p:cNvPr>
          <p:cNvSpPr>
            <a:spLocks noGrp="1"/>
          </p:cNvSpPr>
          <p:nvPr>
            <p:ph type="body" sz="quarter" idx="34"/>
          </p:nvPr>
        </p:nvSpPr>
        <p:spPr/>
        <p:txBody>
          <a:bodyPr>
            <a:normAutofit fontScale="85000" lnSpcReduction="10000"/>
          </a:bodyPr>
          <a:lstStyle/>
          <a:p>
            <a:r>
              <a:rPr lang="de-DE" sz="2400" dirty="0">
                <a:hlinkClick r:id="rId2"/>
              </a:rPr>
              <a:t>https://www.scribbr.com/dissertation/literature-review/</a:t>
            </a:r>
            <a:endParaRPr lang="de-DE" sz="2400" dirty="0"/>
          </a:p>
          <a:p>
            <a:r>
              <a:rPr lang="en-US" sz="2400" dirty="0"/>
              <a:t>Grant MJ, Booth A (June 2009). "A typology of reviews: an analysis of 14 review types and associated methodologies"</a:t>
            </a:r>
            <a:endParaRPr lang="de-DE" sz="2400" dirty="0"/>
          </a:p>
          <a:p>
            <a:r>
              <a:rPr lang="de-DE" sz="2400" dirty="0"/>
              <a:t>John Adams (1955), </a:t>
            </a:r>
            <a:r>
              <a:rPr lang="en-US" sz="2400" b="0" i="0" dirty="0">
                <a:solidFill>
                  <a:srgbClr val="333333"/>
                </a:solidFill>
                <a:effectLst/>
                <a:latin typeface="Helvetica Neue"/>
              </a:rPr>
              <a:t>Research methods for graduate business and social science students</a:t>
            </a:r>
          </a:p>
          <a:p>
            <a:r>
              <a:rPr lang="en-US" sz="2400" dirty="0"/>
              <a:t>Phelps, Richard P. (2018). "To save the research literature, get rid of the literature review“</a:t>
            </a:r>
          </a:p>
          <a:p>
            <a:r>
              <a:rPr lang="en-US" sz="2400" dirty="0"/>
              <a:t>Cooper, Harris M. (1998). Synthesizing Research: A Guide for Literature Reviews. Applied Social Research Methods (3rd ed.). Thousand Oaks, California: SAGE Publications. ISBN 978-0761913481.</a:t>
            </a:r>
          </a:p>
          <a:p>
            <a:r>
              <a:rPr lang="en-US" sz="2400" dirty="0" err="1"/>
              <a:t>Bolderston</a:t>
            </a:r>
            <a:r>
              <a:rPr lang="en-US" sz="2400" dirty="0"/>
              <a:t>, Amanda (2008). "Writing an Effective Literature Review". Journal of Medical Imaging and Radiation Sciences. 39 (2): 86–92.</a:t>
            </a:r>
            <a:endParaRPr lang="de-DE" sz="2400" dirty="0"/>
          </a:p>
          <a:p>
            <a:endParaRPr lang="de-DE" dirty="0"/>
          </a:p>
        </p:txBody>
      </p:sp>
      <p:sp>
        <p:nvSpPr>
          <p:cNvPr id="7" name="Inhaltsplatzhalter 6">
            <a:extLst>
              <a:ext uri="{FF2B5EF4-FFF2-40B4-BE49-F238E27FC236}">
                <a16:creationId xmlns:a16="http://schemas.microsoft.com/office/drawing/2014/main" id="{2E431456-5E3D-B2E3-1DE2-2983EFEC5132}"/>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27625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DFC4C88D-46A2-696A-A183-69B5FDCEF880}"/>
              </a:ext>
            </a:extLst>
          </p:cNvPr>
          <p:cNvPicPr>
            <a:picLocks noChangeAspect="1"/>
          </p:cNvPicPr>
          <p:nvPr/>
        </p:nvPicPr>
        <p:blipFill rotWithShape="1">
          <a:blip r:embed="rId2"/>
          <a:srcRect b="66685"/>
          <a:stretch/>
        </p:blipFill>
        <p:spPr>
          <a:xfrm>
            <a:off x="5266353" y="4342749"/>
            <a:ext cx="6385067" cy="1656502"/>
          </a:xfrm>
          <a:prstGeom prst="rect">
            <a:avLst/>
          </a:prstGeom>
        </p:spPr>
      </p:pic>
      <p:sp>
        <p:nvSpPr>
          <p:cNvPr id="2" name="Titel 1">
            <a:extLst>
              <a:ext uri="{FF2B5EF4-FFF2-40B4-BE49-F238E27FC236}">
                <a16:creationId xmlns:a16="http://schemas.microsoft.com/office/drawing/2014/main" id="{15861204-7FD7-B99D-BC4D-BD91E22B7940}"/>
              </a:ext>
            </a:extLst>
          </p:cNvPr>
          <p:cNvSpPr>
            <a:spLocks noGrp="1"/>
          </p:cNvSpPr>
          <p:nvPr>
            <p:ph type="title"/>
          </p:nvPr>
        </p:nvSpPr>
        <p:spPr/>
        <p:txBody>
          <a:bodyPr/>
          <a:lstStyle/>
          <a:p>
            <a:r>
              <a:rPr lang="de-DE" dirty="0" err="1"/>
              <a:t>Know</a:t>
            </a:r>
            <a:r>
              <a:rPr lang="de-DE" dirty="0"/>
              <a:t> </a:t>
            </a:r>
            <a:r>
              <a:rPr lang="de-DE" dirty="0" err="1"/>
              <a:t>your</a:t>
            </a:r>
            <a:r>
              <a:rPr lang="de-DE" dirty="0"/>
              <a:t> Query</a:t>
            </a:r>
          </a:p>
        </p:txBody>
      </p:sp>
      <p:sp>
        <p:nvSpPr>
          <p:cNvPr id="3" name="Fußzeilenplatzhalter 2">
            <a:extLst>
              <a:ext uri="{FF2B5EF4-FFF2-40B4-BE49-F238E27FC236}">
                <a16:creationId xmlns:a16="http://schemas.microsoft.com/office/drawing/2014/main" id="{BC81311E-6710-3A50-A43D-08D156E581B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3CDAFF1-9783-A3AC-1180-B5937C91D70B}"/>
              </a:ext>
            </a:extLst>
          </p:cNvPr>
          <p:cNvSpPr>
            <a:spLocks noGrp="1"/>
          </p:cNvSpPr>
          <p:nvPr>
            <p:ph type="sldNum" sz="quarter" idx="28"/>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3C3FBBBE-587A-A2C1-792C-ED801BF5874D}"/>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9DB920CC-66B3-68BF-68E2-F1E4F9D52D4C}"/>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4E07F205-F6E8-C325-2885-0C2EF336C0A8}"/>
              </a:ext>
            </a:extLst>
          </p:cNvPr>
          <p:cNvPicPr>
            <a:picLocks noChangeAspect="1"/>
          </p:cNvPicPr>
          <p:nvPr/>
        </p:nvPicPr>
        <p:blipFill>
          <a:blip r:embed="rId3"/>
          <a:stretch>
            <a:fillRect/>
          </a:stretch>
        </p:blipFill>
        <p:spPr>
          <a:xfrm>
            <a:off x="695325" y="1449388"/>
            <a:ext cx="2500998" cy="4679950"/>
          </a:xfrm>
          <a:prstGeom prst="rect">
            <a:avLst/>
          </a:prstGeom>
        </p:spPr>
      </p:pic>
      <p:sp>
        <p:nvSpPr>
          <p:cNvPr id="18" name="Rechteck 17">
            <a:extLst>
              <a:ext uri="{FF2B5EF4-FFF2-40B4-BE49-F238E27FC236}">
                <a16:creationId xmlns:a16="http://schemas.microsoft.com/office/drawing/2014/main" id="{514F2FA0-B0AA-9148-FAB0-528CA98061CA}"/>
              </a:ext>
            </a:extLst>
          </p:cNvPr>
          <p:cNvSpPr/>
          <p:nvPr/>
        </p:nvSpPr>
        <p:spPr>
          <a:xfrm>
            <a:off x="695325" y="3429000"/>
            <a:ext cx="1874063" cy="6366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5B6F0904-C022-48D9-2456-347859909C4C}"/>
              </a:ext>
            </a:extLst>
          </p:cNvPr>
          <p:cNvSpPr/>
          <p:nvPr/>
        </p:nvSpPr>
        <p:spPr>
          <a:xfrm>
            <a:off x="2980023" y="1143031"/>
            <a:ext cx="3739390" cy="29488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C4851E9-37E6-F4C2-CB88-01F359428DE6}"/>
              </a:ext>
            </a:extLst>
          </p:cNvPr>
          <p:cNvSpPr/>
          <p:nvPr/>
        </p:nvSpPr>
        <p:spPr>
          <a:xfrm>
            <a:off x="5231920" y="4342749"/>
            <a:ext cx="6419500" cy="17865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mit Pfeil 21">
            <a:extLst>
              <a:ext uri="{FF2B5EF4-FFF2-40B4-BE49-F238E27FC236}">
                <a16:creationId xmlns:a16="http://schemas.microsoft.com/office/drawing/2014/main" id="{710E91D5-0445-63B0-B08C-52E65DD85C46}"/>
              </a:ext>
            </a:extLst>
          </p:cNvPr>
          <p:cNvCxnSpPr>
            <a:cxnSpLocks/>
            <a:stCxn id="18" idx="0"/>
          </p:cNvCxnSpPr>
          <p:nvPr/>
        </p:nvCxnSpPr>
        <p:spPr>
          <a:xfrm flipV="1">
            <a:off x="1632357" y="2863712"/>
            <a:ext cx="1329263" cy="5652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F8D2890A-F536-8F05-6247-B89192A38763}"/>
              </a:ext>
            </a:extLst>
          </p:cNvPr>
          <p:cNvCxnSpPr>
            <a:cxnSpLocks/>
          </p:cNvCxnSpPr>
          <p:nvPr/>
        </p:nvCxnSpPr>
        <p:spPr>
          <a:xfrm>
            <a:off x="6719413" y="3892836"/>
            <a:ext cx="872108" cy="302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19D6F4EE-C2D1-CA2D-4D21-76499C247B2B}"/>
              </a:ext>
            </a:extLst>
          </p:cNvPr>
          <p:cNvSpPr txBox="1"/>
          <p:nvPr/>
        </p:nvSpPr>
        <p:spPr>
          <a:xfrm>
            <a:off x="703862" y="4644651"/>
            <a:ext cx="4480714" cy="369332"/>
          </a:xfrm>
          <a:prstGeom prst="rect">
            <a:avLst/>
          </a:prstGeom>
          <a:noFill/>
        </p:spPr>
        <p:txBody>
          <a:bodyPr wrap="none" rtlCol="0">
            <a:spAutoFit/>
          </a:bodyPr>
          <a:lstStyle/>
          <a:p>
            <a:r>
              <a:rPr lang="de-DE" b="1" dirty="0" err="1">
                <a:solidFill>
                  <a:srgbClr val="FF0000"/>
                </a:solidFill>
              </a:rPr>
              <a:t>We</a:t>
            </a:r>
            <a:r>
              <a:rPr lang="de-DE" b="1" dirty="0">
                <a:solidFill>
                  <a:srgbClr val="FF0000"/>
                </a:solidFill>
              </a:rPr>
              <a:t> </a:t>
            </a:r>
            <a:r>
              <a:rPr lang="de-DE" b="1" dirty="0" err="1">
                <a:solidFill>
                  <a:srgbClr val="FF0000"/>
                </a:solidFill>
              </a:rPr>
              <a:t>got</a:t>
            </a:r>
            <a:r>
              <a:rPr lang="de-DE" b="1" dirty="0">
                <a:solidFill>
                  <a:srgbClr val="FF0000"/>
                </a:solidFill>
              </a:rPr>
              <a:t> 3 </a:t>
            </a:r>
            <a:r>
              <a:rPr lang="de-DE" b="1" dirty="0" err="1">
                <a:solidFill>
                  <a:srgbClr val="FF0000"/>
                </a:solidFill>
              </a:rPr>
              <a:t>results</a:t>
            </a:r>
            <a:r>
              <a:rPr lang="de-DE" b="1" dirty="0">
                <a:solidFill>
                  <a:srgbClr val="FF0000"/>
                </a:solidFill>
              </a:rPr>
              <a:t>… </a:t>
            </a:r>
            <a:r>
              <a:rPr lang="de-DE" b="1" dirty="0" err="1">
                <a:solidFill>
                  <a:srgbClr val="FF0000"/>
                </a:solidFill>
              </a:rPr>
              <a:t>let‘s</a:t>
            </a:r>
            <a:r>
              <a:rPr lang="de-DE" b="1" dirty="0">
                <a:solidFill>
                  <a:srgbClr val="FF0000"/>
                </a:solidFill>
              </a:rPr>
              <a:t> </a:t>
            </a:r>
            <a:r>
              <a:rPr lang="de-DE" b="1" dirty="0" err="1">
                <a:solidFill>
                  <a:srgbClr val="FF0000"/>
                </a:solidFill>
              </a:rPr>
              <a:t>improve</a:t>
            </a:r>
            <a:r>
              <a:rPr lang="de-DE" b="1" dirty="0">
                <a:solidFill>
                  <a:srgbClr val="FF0000"/>
                </a:solidFill>
              </a:rPr>
              <a:t> </a:t>
            </a:r>
            <a:r>
              <a:rPr lang="de-DE" b="1" dirty="0" err="1">
                <a:solidFill>
                  <a:srgbClr val="FF0000"/>
                </a:solidFill>
              </a:rPr>
              <a:t>the</a:t>
            </a:r>
            <a:r>
              <a:rPr lang="de-DE" b="1" dirty="0">
                <a:solidFill>
                  <a:srgbClr val="FF0000"/>
                </a:solidFill>
              </a:rPr>
              <a:t> </a:t>
            </a:r>
            <a:r>
              <a:rPr lang="de-DE" b="1" dirty="0" err="1">
                <a:solidFill>
                  <a:srgbClr val="FF0000"/>
                </a:solidFill>
              </a:rPr>
              <a:t>query</a:t>
            </a:r>
            <a:endParaRPr lang="de-DE" b="1" dirty="0">
              <a:solidFill>
                <a:srgbClr val="FF0000"/>
              </a:solidFill>
            </a:endParaRPr>
          </a:p>
        </p:txBody>
      </p:sp>
      <p:pic>
        <p:nvPicPr>
          <p:cNvPr id="27" name="Grafik 26">
            <a:extLst>
              <a:ext uri="{FF2B5EF4-FFF2-40B4-BE49-F238E27FC236}">
                <a16:creationId xmlns:a16="http://schemas.microsoft.com/office/drawing/2014/main" id="{818D8253-D1ED-CAC9-24AD-33D5CDE7A8E7}"/>
              </a:ext>
            </a:extLst>
          </p:cNvPr>
          <p:cNvPicPr>
            <a:picLocks noChangeAspect="1"/>
          </p:cNvPicPr>
          <p:nvPr/>
        </p:nvPicPr>
        <p:blipFill>
          <a:blip r:embed="rId4"/>
          <a:stretch>
            <a:fillRect/>
          </a:stretch>
        </p:blipFill>
        <p:spPr>
          <a:xfrm>
            <a:off x="3045437" y="1191684"/>
            <a:ext cx="3608561" cy="2713006"/>
          </a:xfrm>
          <a:prstGeom prst="rect">
            <a:avLst/>
          </a:prstGeom>
        </p:spPr>
      </p:pic>
    </p:spTree>
    <p:extLst>
      <p:ext uri="{BB962C8B-B14F-4D97-AF65-F5344CB8AC3E}">
        <p14:creationId xmlns:p14="http://schemas.microsoft.com/office/powerpoint/2010/main" val="253363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5F66E395-B1FE-CDB8-6FD4-9E718F77F407}"/>
              </a:ext>
            </a:extLst>
          </p:cNvPr>
          <p:cNvPicPr>
            <a:picLocks noChangeAspect="1"/>
          </p:cNvPicPr>
          <p:nvPr/>
        </p:nvPicPr>
        <p:blipFill rotWithShape="1">
          <a:blip r:embed="rId2"/>
          <a:srcRect b="34326"/>
          <a:stretch/>
        </p:blipFill>
        <p:spPr>
          <a:xfrm>
            <a:off x="695325" y="1891849"/>
            <a:ext cx="8684895" cy="4237489"/>
          </a:xfrm>
          <a:prstGeom prst="rect">
            <a:avLst/>
          </a:prstGeom>
        </p:spPr>
      </p:pic>
      <p:sp>
        <p:nvSpPr>
          <p:cNvPr id="2" name="Titel 1">
            <a:extLst>
              <a:ext uri="{FF2B5EF4-FFF2-40B4-BE49-F238E27FC236}">
                <a16:creationId xmlns:a16="http://schemas.microsoft.com/office/drawing/2014/main" id="{CB2A909E-4044-7B75-6ACE-91B908D61D3A}"/>
              </a:ext>
            </a:extLst>
          </p:cNvPr>
          <p:cNvSpPr>
            <a:spLocks noGrp="1"/>
          </p:cNvSpPr>
          <p:nvPr>
            <p:ph type="title"/>
          </p:nvPr>
        </p:nvSpPr>
        <p:spPr/>
        <p:txBody>
          <a:bodyPr/>
          <a:lstStyle/>
          <a:p>
            <a:r>
              <a:rPr lang="de-DE" dirty="0" err="1"/>
              <a:t>Improve</a:t>
            </a:r>
            <a:r>
              <a:rPr lang="de-DE" dirty="0"/>
              <a:t> </a:t>
            </a:r>
            <a:r>
              <a:rPr lang="de-DE" dirty="0" err="1"/>
              <a:t>your</a:t>
            </a:r>
            <a:r>
              <a:rPr lang="de-DE" dirty="0"/>
              <a:t> Query</a:t>
            </a:r>
          </a:p>
        </p:txBody>
      </p:sp>
      <p:sp>
        <p:nvSpPr>
          <p:cNvPr id="3" name="Fußzeilenplatzhalter 2">
            <a:extLst>
              <a:ext uri="{FF2B5EF4-FFF2-40B4-BE49-F238E27FC236}">
                <a16:creationId xmlns:a16="http://schemas.microsoft.com/office/drawing/2014/main" id="{403FC8FC-0267-F35E-7EE3-E6D4FD183FF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3E105F1-7368-91B9-C974-839CE761D3F6}"/>
              </a:ext>
            </a:extLst>
          </p:cNvPr>
          <p:cNvSpPr>
            <a:spLocks noGrp="1"/>
          </p:cNvSpPr>
          <p:nvPr>
            <p:ph type="sldNum" sz="quarter" idx="28"/>
          </p:nvPr>
        </p:nvSpPr>
        <p:spPr/>
        <p:txBody>
          <a:bodyPr/>
          <a:lstStyle/>
          <a:p>
            <a:fld id="{BA24374A-C3A8-471A-8837-3FC31668ABE5}" type="slidenum">
              <a:rPr lang="de-DE" smtClean="0"/>
              <a:pPr/>
              <a:t>7</a:t>
            </a:fld>
            <a:endParaRPr lang="de-DE" dirty="0"/>
          </a:p>
        </p:txBody>
      </p:sp>
      <p:sp>
        <p:nvSpPr>
          <p:cNvPr id="5" name="Textplatzhalter 4">
            <a:extLst>
              <a:ext uri="{FF2B5EF4-FFF2-40B4-BE49-F238E27FC236}">
                <a16:creationId xmlns:a16="http://schemas.microsoft.com/office/drawing/2014/main" id="{B5ECFB59-8720-C1AC-E281-265D115FD27A}"/>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8" name="Textfeld 7">
            <a:extLst>
              <a:ext uri="{FF2B5EF4-FFF2-40B4-BE49-F238E27FC236}">
                <a16:creationId xmlns:a16="http://schemas.microsoft.com/office/drawing/2014/main" id="{BC029458-4001-C468-6848-BDA0689633AF}"/>
              </a:ext>
            </a:extLst>
          </p:cNvPr>
          <p:cNvSpPr txBox="1"/>
          <p:nvPr/>
        </p:nvSpPr>
        <p:spPr>
          <a:xfrm>
            <a:off x="695325" y="1466245"/>
            <a:ext cx="10801348" cy="338554"/>
          </a:xfrm>
          <a:prstGeom prst="rect">
            <a:avLst/>
          </a:prstGeom>
          <a:noFill/>
        </p:spPr>
        <p:txBody>
          <a:bodyPr wrap="square">
            <a:spAutoFit/>
          </a:bodyPr>
          <a:lstStyle/>
          <a:p>
            <a:r>
              <a:rPr lang="en-US" sz="1600" b="1" dirty="0"/>
              <a:t>("target selection" OR "target acquisition") AND ((virtual OR augmented OR mixed OR extended) AND (reality))</a:t>
            </a:r>
            <a:endParaRPr lang="de-DE" sz="1600" b="1" dirty="0"/>
          </a:p>
        </p:txBody>
      </p:sp>
      <p:sp>
        <p:nvSpPr>
          <p:cNvPr id="12" name="Textfeld 11">
            <a:extLst>
              <a:ext uri="{FF2B5EF4-FFF2-40B4-BE49-F238E27FC236}">
                <a16:creationId xmlns:a16="http://schemas.microsoft.com/office/drawing/2014/main" id="{614552B0-4232-D32A-DD3C-A8C4EFDCAB05}"/>
              </a:ext>
            </a:extLst>
          </p:cNvPr>
          <p:cNvSpPr txBox="1"/>
          <p:nvPr/>
        </p:nvSpPr>
        <p:spPr>
          <a:xfrm>
            <a:off x="9640547" y="2243731"/>
            <a:ext cx="1572866" cy="369332"/>
          </a:xfrm>
          <a:prstGeom prst="rect">
            <a:avLst/>
          </a:prstGeom>
          <a:noFill/>
        </p:spPr>
        <p:txBody>
          <a:bodyPr wrap="none" rtlCol="0">
            <a:spAutoFit/>
          </a:bodyPr>
          <a:lstStyle/>
          <a:p>
            <a:r>
              <a:rPr lang="de-DE" b="1" dirty="0" err="1">
                <a:solidFill>
                  <a:srgbClr val="FF0000"/>
                </a:solidFill>
              </a:rPr>
              <a:t>Awesome</a:t>
            </a:r>
            <a:r>
              <a:rPr lang="de-DE" b="1" dirty="0">
                <a:solidFill>
                  <a:srgbClr val="FF0000"/>
                </a:solidFill>
              </a:rPr>
              <a:t>! </a:t>
            </a:r>
            <a:r>
              <a:rPr lang="de-DE" b="1" dirty="0">
                <a:solidFill>
                  <a:srgbClr val="FF0000"/>
                </a:solidFill>
                <a:sym typeface="Wingdings" panose="05000000000000000000" pitchFamily="2" charset="2"/>
              </a:rPr>
              <a:t> </a:t>
            </a:r>
            <a:endParaRPr lang="de-DE" b="1" dirty="0">
              <a:solidFill>
                <a:srgbClr val="FF0000"/>
              </a:solidFill>
            </a:endParaRPr>
          </a:p>
        </p:txBody>
      </p:sp>
    </p:spTree>
    <p:extLst>
      <p:ext uri="{BB962C8B-B14F-4D97-AF65-F5344CB8AC3E}">
        <p14:creationId xmlns:p14="http://schemas.microsoft.com/office/powerpoint/2010/main" val="89473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7E960-FFA3-C7B9-DC1F-66912824E6C9}"/>
              </a:ext>
            </a:extLst>
          </p:cNvPr>
          <p:cNvSpPr>
            <a:spLocks noGrp="1"/>
          </p:cNvSpPr>
          <p:nvPr>
            <p:ph type="title"/>
          </p:nvPr>
        </p:nvSpPr>
        <p:spPr/>
        <p:txBody>
          <a:bodyPr/>
          <a:lstStyle/>
          <a:p>
            <a:r>
              <a:rPr lang="de-DE" dirty="0" err="1"/>
              <a:t>Filtering</a:t>
            </a:r>
            <a:endParaRPr lang="de-DE" dirty="0"/>
          </a:p>
        </p:txBody>
      </p:sp>
      <p:sp>
        <p:nvSpPr>
          <p:cNvPr id="3" name="Fußzeilenplatzhalter 2">
            <a:extLst>
              <a:ext uri="{FF2B5EF4-FFF2-40B4-BE49-F238E27FC236}">
                <a16:creationId xmlns:a16="http://schemas.microsoft.com/office/drawing/2014/main" id="{2D7228E2-70A3-A10B-FD2D-5EFE6BD385F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5D2AA06-A263-67E9-EFCF-30DD0B76493C}"/>
              </a:ext>
            </a:extLst>
          </p:cNvPr>
          <p:cNvSpPr>
            <a:spLocks noGrp="1"/>
          </p:cNvSpPr>
          <p:nvPr>
            <p:ph type="sldNum" sz="quarter" idx="28"/>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08A5C244-3725-0B39-0965-AFE79575F4C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EE026B5C-1FF2-0789-172F-7788F60D85CB}"/>
              </a:ext>
            </a:extLst>
          </p:cNvPr>
          <p:cNvSpPr>
            <a:spLocks noGrp="1"/>
          </p:cNvSpPr>
          <p:nvPr>
            <p:ph type="body" sz="quarter" idx="29"/>
          </p:nvPr>
        </p:nvSpPr>
        <p:spPr>
          <a:xfrm>
            <a:off x="695326" y="1449388"/>
            <a:ext cx="7507270" cy="4679950"/>
          </a:xfrm>
        </p:spPr>
        <p:txBody>
          <a:bodyPr>
            <a:normAutofit fontScale="92500"/>
          </a:bodyPr>
          <a:lstStyle/>
          <a:p>
            <a:r>
              <a:rPr lang="en-US" dirty="0"/>
              <a:t>Use “quotes” or (parentheses) to connect terms</a:t>
            </a:r>
          </a:p>
          <a:p>
            <a:r>
              <a:rPr lang="en-US" dirty="0"/>
              <a:t>Use </a:t>
            </a:r>
            <a:r>
              <a:rPr lang="en-US" dirty="0" err="1"/>
              <a:t>boolean</a:t>
            </a:r>
            <a:r>
              <a:rPr lang="en-US" dirty="0"/>
              <a:t> operators AND, OR, NOT</a:t>
            </a:r>
          </a:p>
          <a:p>
            <a:r>
              <a:rPr lang="en-US" dirty="0"/>
              <a:t>Read the title and abstract</a:t>
            </a:r>
          </a:p>
          <a:p>
            <a:r>
              <a:rPr lang="en-US" dirty="0"/>
              <a:t>Now you have three options</a:t>
            </a:r>
          </a:p>
          <a:p>
            <a:pPr marL="743363" lvl="1" indent="-457200">
              <a:buFont typeface="+mj-lt"/>
              <a:buAutoNum type="arabicPeriod"/>
            </a:pPr>
            <a:r>
              <a:rPr lang="en-US" b="1" dirty="0">
                <a:solidFill>
                  <a:schemeClr val="accent1"/>
                </a:solidFill>
              </a:rPr>
              <a:t>Check all results</a:t>
            </a:r>
            <a:r>
              <a:rPr lang="en-US" dirty="0"/>
              <a:t> and search for relevant publications (“bottom up”) </a:t>
            </a:r>
          </a:p>
          <a:p>
            <a:pPr lvl="2">
              <a:buFont typeface="Arial" panose="020B0604020202020204" pitchFamily="34" charset="0"/>
              <a:buChar char="•"/>
            </a:pPr>
            <a:r>
              <a:rPr lang="en-US" dirty="0">
                <a:solidFill>
                  <a:schemeClr val="accent1"/>
                </a:solidFill>
              </a:rPr>
              <a:t>Thorough but slow</a:t>
            </a:r>
            <a:r>
              <a:rPr lang="en-US" dirty="0"/>
              <a:t>: i</a:t>
            </a:r>
            <a:r>
              <a:rPr lang="en-US" dirty="0">
                <a:sym typeface="Wingdings" panose="05000000000000000000" pitchFamily="2" charset="2"/>
              </a:rPr>
              <a:t>mportant work is not highlighted</a:t>
            </a:r>
          </a:p>
          <a:p>
            <a:pPr marL="743363" lvl="1" indent="-457200">
              <a:buFont typeface="+mj-lt"/>
              <a:buAutoNum type="arabicPeriod"/>
            </a:pPr>
            <a:r>
              <a:rPr lang="en-US" b="1" dirty="0">
                <a:solidFill>
                  <a:schemeClr val="accent1"/>
                </a:solidFill>
              </a:rPr>
              <a:t>Check the most cited publications </a:t>
            </a:r>
            <a:r>
              <a:rPr lang="en-US" dirty="0"/>
              <a:t>(“top down by citations”)</a:t>
            </a:r>
          </a:p>
          <a:p>
            <a:pPr lvl="2">
              <a:buFont typeface="Arial" panose="020B0604020202020204" pitchFamily="34" charset="0"/>
              <a:buChar char="•"/>
            </a:pPr>
            <a:r>
              <a:rPr lang="en-US" dirty="0">
                <a:solidFill>
                  <a:schemeClr val="accent1"/>
                </a:solidFill>
                <a:sym typeface="Wingdings" panose="05000000000000000000" pitchFamily="2" charset="2"/>
              </a:rPr>
              <a:t>Fast but </a:t>
            </a:r>
            <a:r>
              <a:rPr lang="de-DE" b="0" i="0" dirty="0" err="1">
                <a:solidFill>
                  <a:schemeClr val="accent1"/>
                </a:solidFill>
                <a:effectLst/>
                <a:latin typeface="Roboto" panose="02000000000000000000" pitchFamily="2" charset="0"/>
              </a:rPr>
              <a:t>shallow</a:t>
            </a:r>
            <a:r>
              <a:rPr lang="en-US" dirty="0">
                <a:sym typeface="Wingdings" panose="05000000000000000000" pitchFamily="2" charset="2"/>
              </a:rPr>
              <a:t>: the most important publications are not necessarily those you are searching for (or your missed them)</a:t>
            </a:r>
          </a:p>
          <a:p>
            <a:pPr marL="743363" lvl="1" indent="-457200">
              <a:buFont typeface="+mj-lt"/>
              <a:buAutoNum type="arabicPeriod"/>
            </a:pPr>
            <a:r>
              <a:rPr lang="en-US" b="1" dirty="0">
                <a:solidFill>
                  <a:schemeClr val="accent1"/>
                </a:solidFill>
              </a:rPr>
              <a:t>Check the newest publications </a:t>
            </a:r>
            <a:r>
              <a:rPr lang="en-US" dirty="0"/>
              <a:t>(“top down by date”)</a:t>
            </a:r>
          </a:p>
          <a:p>
            <a:pPr lvl="2">
              <a:buFont typeface="Arial" panose="020B0604020202020204" pitchFamily="34" charset="0"/>
              <a:buChar char="•"/>
            </a:pPr>
            <a:r>
              <a:rPr lang="en-US" dirty="0">
                <a:solidFill>
                  <a:schemeClr val="accent1"/>
                </a:solidFill>
              </a:rPr>
              <a:t>Check their bibliography</a:t>
            </a:r>
            <a:r>
              <a:rPr lang="en-US" dirty="0">
                <a:solidFill>
                  <a:schemeClr val="accent1"/>
                </a:solidFill>
                <a:sym typeface="Wingdings" panose="05000000000000000000" pitchFamily="2" charset="2"/>
              </a:rPr>
              <a:t> and their quality</a:t>
            </a:r>
            <a:endParaRPr lang="de-DE" dirty="0"/>
          </a:p>
        </p:txBody>
      </p:sp>
      <p:sp>
        <p:nvSpPr>
          <p:cNvPr id="7" name="Pfeil: nach unten 6">
            <a:extLst>
              <a:ext uri="{FF2B5EF4-FFF2-40B4-BE49-F238E27FC236}">
                <a16:creationId xmlns:a16="http://schemas.microsoft.com/office/drawing/2014/main" id="{EE66E65B-3703-D346-2939-27F64DD356D4}"/>
              </a:ext>
            </a:extLst>
          </p:cNvPr>
          <p:cNvSpPr/>
          <p:nvPr/>
        </p:nvSpPr>
        <p:spPr>
          <a:xfrm>
            <a:off x="9861685" y="669075"/>
            <a:ext cx="402202" cy="811993"/>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ysClr val="windowText" lastClr="000000"/>
              </a:solidFill>
            </a:endParaRPr>
          </a:p>
        </p:txBody>
      </p:sp>
      <p:sp>
        <p:nvSpPr>
          <p:cNvPr id="8" name="Ellipse 7">
            <a:extLst>
              <a:ext uri="{FF2B5EF4-FFF2-40B4-BE49-F238E27FC236}">
                <a16:creationId xmlns:a16="http://schemas.microsoft.com/office/drawing/2014/main" id="{2049FA9E-A0FE-1F5B-42F4-6D31A68B23AC}"/>
              </a:ext>
            </a:extLst>
          </p:cNvPr>
          <p:cNvSpPr/>
          <p:nvPr/>
        </p:nvSpPr>
        <p:spPr>
          <a:xfrm>
            <a:off x="8944207" y="2864332"/>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AEBD50A3-67BA-4AEF-5965-981923910B55}"/>
              </a:ext>
            </a:extLst>
          </p:cNvPr>
          <p:cNvSpPr/>
          <p:nvPr/>
        </p:nvSpPr>
        <p:spPr>
          <a:xfrm>
            <a:off x="9264885" y="2743682"/>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BF06DE74-3B45-97F9-2D6E-D1B9FA927FF8}"/>
              </a:ext>
            </a:extLst>
          </p:cNvPr>
          <p:cNvSpPr/>
          <p:nvPr/>
        </p:nvSpPr>
        <p:spPr>
          <a:xfrm>
            <a:off x="9147416" y="3137382"/>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7B997B37-93C3-46DC-ED05-8F0DDD2A57A6}"/>
              </a:ext>
            </a:extLst>
          </p:cNvPr>
          <p:cNvSpPr/>
          <p:nvPr/>
        </p:nvSpPr>
        <p:spPr>
          <a:xfrm>
            <a:off x="9537935" y="3016732"/>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D842D1B8-9BCF-688C-2AD4-F25A3061C402}"/>
              </a:ext>
            </a:extLst>
          </p:cNvPr>
          <p:cNvSpPr/>
          <p:nvPr/>
        </p:nvSpPr>
        <p:spPr>
          <a:xfrm>
            <a:off x="9674460" y="2607157"/>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A2D5FAC2-CA1F-45B8-4EB6-540EA852019A}"/>
              </a:ext>
            </a:extLst>
          </p:cNvPr>
          <p:cNvSpPr/>
          <p:nvPr/>
        </p:nvSpPr>
        <p:spPr>
          <a:xfrm>
            <a:off x="9976091" y="2880207"/>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2501735A-7B51-30BD-E626-9000D9548C98}"/>
              </a:ext>
            </a:extLst>
          </p:cNvPr>
          <p:cNvSpPr/>
          <p:nvPr/>
        </p:nvSpPr>
        <p:spPr>
          <a:xfrm>
            <a:off x="9925288" y="3289782"/>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96813196-CD06-C0C8-1317-B73346E3FA53}"/>
              </a:ext>
            </a:extLst>
          </p:cNvPr>
          <p:cNvSpPr/>
          <p:nvPr/>
        </p:nvSpPr>
        <p:spPr>
          <a:xfrm>
            <a:off x="10360278" y="3153257"/>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725E716A-DE42-4D36-5808-1F4FFF6C513E}"/>
              </a:ext>
            </a:extLst>
          </p:cNvPr>
          <p:cNvSpPr/>
          <p:nvPr/>
        </p:nvSpPr>
        <p:spPr>
          <a:xfrm>
            <a:off x="10277722" y="2727807"/>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6B30E5E-4532-4619-5611-0A685C6DEBF4}"/>
              </a:ext>
            </a:extLst>
          </p:cNvPr>
          <p:cNvSpPr/>
          <p:nvPr/>
        </p:nvSpPr>
        <p:spPr>
          <a:xfrm>
            <a:off x="10712721" y="3016732"/>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117E2C4A-BD76-71F7-9D7B-2FDBA3CBE5F4}"/>
              </a:ext>
            </a:extLst>
          </p:cNvPr>
          <p:cNvSpPr/>
          <p:nvPr/>
        </p:nvSpPr>
        <p:spPr>
          <a:xfrm>
            <a:off x="10792072" y="2651607"/>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3E52BF8-FDAC-F8D2-95ED-1F863B4C8125}"/>
              </a:ext>
            </a:extLst>
          </p:cNvPr>
          <p:cNvSpPr/>
          <p:nvPr/>
        </p:nvSpPr>
        <p:spPr>
          <a:xfrm>
            <a:off x="11112759" y="3153257"/>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F23C2CF4-0BF0-71F0-C2B6-D52C7E0FFD1F}"/>
              </a:ext>
            </a:extLst>
          </p:cNvPr>
          <p:cNvSpPr/>
          <p:nvPr/>
        </p:nvSpPr>
        <p:spPr>
          <a:xfrm>
            <a:off x="11112759" y="2788132"/>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CBF4ADAC-2FBE-00D7-2DB3-81B7CDFB039D}"/>
              </a:ext>
            </a:extLst>
          </p:cNvPr>
          <p:cNvSpPr/>
          <p:nvPr/>
        </p:nvSpPr>
        <p:spPr>
          <a:xfrm>
            <a:off x="8598168" y="3221518"/>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D40A82B5-B257-E93D-7978-41A546471139}"/>
              </a:ext>
            </a:extLst>
          </p:cNvPr>
          <p:cNvSpPr/>
          <p:nvPr/>
        </p:nvSpPr>
        <p:spPr>
          <a:xfrm>
            <a:off x="11585885" y="3172307"/>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824B84F-2B34-E2CF-BF62-EB66C0526C0F}"/>
              </a:ext>
            </a:extLst>
          </p:cNvPr>
          <p:cNvSpPr/>
          <p:nvPr/>
        </p:nvSpPr>
        <p:spPr>
          <a:xfrm>
            <a:off x="9925288" y="2265845"/>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62D3D173-068B-61BB-9667-DF037C2375B3}"/>
              </a:ext>
            </a:extLst>
          </p:cNvPr>
          <p:cNvSpPr/>
          <p:nvPr/>
        </p:nvSpPr>
        <p:spPr>
          <a:xfrm>
            <a:off x="9401410" y="2393133"/>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8163B5F1-B637-24E7-EF67-58FC51834E59}"/>
              </a:ext>
            </a:extLst>
          </p:cNvPr>
          <p:cNvSpPr/>
          <p:nvPr/>
        </p:nvSpPr>
        <p:spPr>
          <a:xfrm>
            <a:off x="9647473" y="2029596"/>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0B1D4413-7CEF-A4DF-D76D-1C83B06766D3}"/>
              </a:ext>
            </a:extLst>
          </p:cNvPr>
          <p:cNvSpPr/>
          <p:nvPr/>
        </p:nvSpPr>
        <p:spPr>
          <a:xfrm>
            <a:off x="10198338" y="2023535"/>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0661722E-01B4-90CE-00F6-DA3826AE6807}"/>
              </a:ext>
            </a:extLst>
          </p:cNvPr>
          <p:cNvSpPr/>
          <p:nvPr/>
        </p:nvSpPr>
        <p:spPr>
          <a:xfrm>
            <a:off x="9920523" y="1734755"/>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134FAB3F-03D1-4622-8F18-4CD602507F59}"/>
              </a:ext>
            </a:extLst>
          </p:cNvPr>
          <p:cNvSpPr txBox="1"/>
          <p:nvPr/>
        </p:nvSpPr>
        <p:spPr>
          <a:xfrm>
            <a:off x="8814348" y="3657411"/>
            <a:ext cx="2736647" cy="369332"/>
          </a:xfrm>
          <a:prstGeom prst="rect">
            <a:avLst/>
          </a:prstGeom>
          <a:noFill/>
        </p:spPr>
        <p:txBody>
          <a:bodyPr wrap="none" rtlCol="0">
            <a:spAutoFit/>
          </a:bodyPr>
          <a:lstStyle/>
          <a:p>
            <a:r>
              <a:rPr lang="de-DE" dirty="0"/>
              <a:t>Search </a:t>
            </a:r>
            <a:r>
              <a:rPr lang="de-DE" dirty="0" err="1"/>
              <a:t>results</a:t>
            </a:r>
            <a:r>
              <a:rPr lang="de-DE" dirty="0"/>
              <a:t> </a:t>
            </a:r>
            <a:r>
              <a:rPr lang="de-DE" dirty="0" err="1"/>
              <a:t>you</a:t>
            </a:r>
            <a:r>
              <a:rPr lang="de-DE" dirty="0"/>
              <a:t> </a:t>
            </a:r>
            <a:r>
              <a:rPr lang="de-DE" dirty="0" err="1"/>
              <a:t>found</a:t>
            </a:r>
            <a:endParaRPr lang="de-DE" dirty="0"/>
          </a:p>
        </p:txBody>
      </p:sp>
      <p:sp>
        <p:nvSpPr>
          <p:cNvPr id="29" name="Textfeld 28">
            <a:extLst>
              <a:ext uri="{FF2B5EF4-FFF2-40B4-BE49-F238E27FC236}">
                <a16:creationId xmlns:a16="http://schemas.microsoft.com/office/drawing/2014/main" id="{BCC3D48D-823A-F540-BBCC-701398B59460}"/>
              </a:ext>
            </a:extLst>
          </p:cNvPr>
          <p:cNvSpPr txBox="1"/>
          <p:nvPr/>
        </p:nvSpPr>
        <p:spPr>
          <a:xfrm rot="16200000">
            <a:off x="7278527" y="2427417"/>
            <a:ext cx="1762021" cy="369332"/>
          </a:xfrm>
          <a:prstGeom prst="rect">
            <a:avLst/>
          </a:prstGeom>
          <a:noFill/>
        </p:spPr>
        <p:txBody>
          <a:bodyPr wrap="none" rtlCol="0">
            <a:spAutoFit/>
          </a:bodyPr>
          <a:lstStyle/>
          <a:p>
            <a:r>
              <a:rPr lang="de-DE" dirty="0" err="1"/>
              <a:t>Citations</a:t>
            </a:r>
            <a:r>
              <a:rPr lang="de-DE" dirty="0"/>
              <a:t> / date</a:t>
            </a:r>
          </a:p>
        </p:txBody>
      </p:sp>
      <p:sp>
        <p:nvSpPr>
          <p:cNvPr id="30" name="Textfeld 29">
            <a:extLst>
              <a:ext uri="{FF2B5EF4-FFF2-40B4-BE49-F238E27FC236}">
                <a16:creationId xmlns:a16="http://schemas.microsoft.com/office/drawing/2014/main" id="{9B8E2668-86BB-B237-CECB-96B4CDF4C254}"/>
              </a:ext>
            </a:extLst>
          </p:cNvPr>
          <p:cNvSpPr txBox="1"/>
          <p:nvPr/>
        </p:nvSpPr>
        <p:spPr>
          <a:xfrm>
            <a:off x="9450711" y="887891"/>
            <a:ext cx="1185004" cy="369332"/>
          </a:xfrm>
          <a:prstGeom prst="rect">
            <a:avLst/>
          </a:prstGeom>
          <a:noFill/>
        </p:spPr>
        <p:txBody>
          <a:bodyPr wrap="none" rtlCol="0">
            <a:spAutoFit/>
          </a:bodyPr>
          <a:lstStyle/>
          <a:p>
            <a:r>
              <a:rPr lang="de-DE" dirty="0"/>
              <a:t>Top-down</a:t>
            </a:r>
          </a:p>
        </p:txBody>
      </p:sp>
      <p:sp>
        <p:nvSpPr>
          <p:cNvPr id="31" name="Pfeil: nach unten 30">
            <a:extLst>
              <a:ext uri="{FF2B5EF4-FFF2-40B4-BE49-F238E27FC236}">
                <a16:creationId xmlns:a16="http://schemas.microsoft.com/office/drawing/2014/main" id="{726C1B1D-302F-9038-8107-5F7F938F4095}"/>
              </a:ext>
            </a:extLst>
          </p:cNvPr>
          <p:cNvSpPr/>
          <p:nvPr/>
        </p:nvSpPr>
        <p:spPr>
          <a:xfrm rot="10800000">
            <a:off x="9817711" y="4158742"/>
            <a:ext cx="402202" cy="811993"/>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ysClr val="windowText" lastClr="000000"/>
              </a:solidFill>
            </a:endParaRPr>
          </a:p>
        </p:txBody>
      </p:sp>
      <p:sp>
        <p:nvSpPr>
          <p:cNvPr id="32" name="Textfeld 31">
            <a:extLst>
              <a:ext uri="{FF2B5EF4-FFF2-40B4-BE49-F238E27FC236}">
                <a16:creationId xmlns:a16="http://schemas.microsoft.com/office/drawing/2014/main" id="{FE0B1CBC-97FB-6E08-1F5A-7ACD3A478020}"/>
              </a:ext>
            </a:extLst>
          </p:cNvPr>
          <p:cNvSpPr txBox="1"/>
          <p:nvPr/>
        </p:nvSpPr>
        <p:spPr>
          <a:xfrm>
            <a:off x="9406737" y="4377558"/>
            <a:ext cx="1249060" cy="369332"/>
          </a:xfrm>
          <a:prstGeom prst="rect">
            <a:avLst/>
          </a:prstGeom>
          <a:noFill/>
        </p:spPr>
        <p:txBody>
          <a:bodyPr wrap="none" rtlCol="0">
            <a:spAutoFit/>
          </a:bodyPr>
          <a:lstStyle/>
          <a:p>
            <a:r>
              <a:rPr lang="de-DE" dirty="0" err="1"/>
              <a:t>Bottom-up</a:t>
            </a:r>
            <a:endParaRPr lang="de-DE" dirty="0"/>
          </a:p>
        </p:txBody>
      </p:sp>
      <p:cxnSp>
        <p:nvCxnSpPr>
          <p:cNvPr id="33" name="Gerade Verbindung mit Pfeil 32">
            <a:extLst>
              <a:ext uri="{FF2B5EF4-FFF2-40B4-BE49-F238E27FC236}">
                <a16:creationId xmlns:a16="http://schemas.microsoft.com/office/drawing/2014/main" id="{37C7C5FB-3990-510F-7B47-195FCBA4FAB3}"/>
              </a:ext>
            </a:extLst>
          </p:cNvPr>
          <p:cNvCxnSpPr>
            <a:cxnSpLocks/>
          </p:cNvCxnSpPr>
          <p:nvPr/>
        </p:nvCxnSpPr>
        <p:spPr>
          <a:xfrm flipV="1">
            <a:off x="8394914" y="1481068"/>
            <a:ext cx="0" cy="21448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7DAC1C77-9CE2-9FE9-170C-E7FB152D0883}"/>
              </a:ext>
            </a:extLst>
          </p:cNvPr>
          <p:cNvSpPr/>
          <p:nvPr/>
        </p:nvSpPr>
        <p:spPr>
          <a:xfrm>
            <a:off x="10141197" y="5189552"/>
            <a:ext cx="273050" cy="2730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A6C79ABD-82FD-6A8B-59B3-F5908ACB1FE6}"/>
              </a:ext>
            </a:extLst>
          </p:cNvPr>
          <p:cNvSpPr/>
          <p:nvPr/>
        </p:nvSpPr>
        <p:spPr>
          <a:xfrm>
            <a:off x="8390694" y="5214693"/>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7DB716BC-F031-10F7-AF94-777A3B8E54E0}"/>
              </a:ext>
            </a:extLst>
          </p:cNvPr>
          <p:cNvSpPr txBox="1"/>
          <p:nvPr/>
        </p:nvSpPr>
        <p:spPr>
          <a:xfrm>
            <a:off x="8705320" y="5166552"/>
            <a:ext cx="1146468" cy="369332"/>
          </a:xfrm>
          <a:prstGeom prst="rect">
            <a:avLst/>
          </a:prstGeom>
          <a:noFill/>
        </p:spPr>
        <p:txBody>
          <a:bodyPr wrap="none" rtlCol="0">
            <a:spAutoFit/>
          </a:bodyPr>
          <a:lstStyle/>
          <a:p>
            <a:r>
              <a:rPr lang="de-DE" dirty="0"/>
              <a:t>Irrelevant</a:t>
            </a:r>
          </a:p>
        </p:txBody>
      </p:sp>
      <p:sp>
        <p:nvSpPr>
          <p:cNvPr id="37" name="Textfeld 36">
            <a:extLst>
              <a:ext uri="{FF2B5EF4-FFF2-40B4-BE49-F238E27FC236}">
                <a16:creationId xmlns:a16="http://schemas.microsoft.com/office/drawing/2014/main" id="{649C766B-23CD-346F-D8F4-B68943D98DCE}"/>
              </a:ext>
            </a:extLst>
          </p:cNvPr>
          <p:cNvSpPr txBox="1"/>
          <p:nvPr/>
        </p:nvSpPr>
        <p:spPr>
          <a:xfrm>
            <a:off x="10455823" y="5164209"/>
            <a:ext cx="1095172" cy="369332"/>
          </a:xfrm>
          <a:prstGeom prst="rect">
            <a:avLst/>
          </a:prstGeom>
          <a:noFill/>
        </p:spPr>
        <p:txBody>
          <a:bodyPr wrap="none" rtlCol="0">
            <a:spAutoFit/>
          </a:bodyPr>
          <a:lstStyle/>
          <a:p>
            <a:r>
              <a:rPr lang="de-DE" dirty="0"/>
              <a:t>Relevant</a:t>
            </a:r>
          </a:p>
        </p:txBody>
      </p:sp>
      <p:cxnSp>
        <p:nvCxnSpPr>
          <p:cNvPr id="38" name="Gerade Verbindung mit Pfeil 37">
            <a:extLst>
              <a:ext uri="{FF2B5EF4-FFF2-40B4-BE49-F238E27FC236}">
                <a16:creationId xmlns:a16="http://schemas.microsoft.com/office/drawing/2014/main" id="{45A6D7C8-2BB4-AE2D-C791-07A9EA110CCC}"/>
              </a:ext>
            </a:extLst>
          </p:cNvPr>
          <p:cNvCxnSpPr>
            <a:cxnSpLocks/>
          </p:cNvCxnSpPr>
          <p:nvPr/>
        </p:nvCxnSpPr>
        <p:spPr>
          <a:xfrm flipV="1">
            <a:off x="8394914" y="3603989"/>
            <a:ext cx="3576106" cy="218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1B7133A5-1C25-7CDF-79A1-91922D9B2DC0}"/>
              </a:ext>
            </a:extLst>
          </p:cNvPr>
          <p:cNvSpPr/>
          <p:nvPr/>
        </p:nvSpPr>
        <p:spPr>
          <a:xfrm>
            <a:off x="10450234" y="2380628"/>
            <a:ext cx="273050" cy="273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631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21F71-7F77-C490-75D9-8D538752BDA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EC9E3A85-F5DD-E2DA-182C-02E3F1347C2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551E1C2-627D-7109-4854-1516A37413BC}"/>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542DC83C-C93B-7A66-ED19-A9C34C2708D3}"/>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Review </a:t>
            </a:r>
            <a:r>
              <a:rPr lang="de-DE" sz="1400" dirty="0" err="1"/>
              <a:t>Literature</a:t>
            </a:r>
            <a:endParaRPr lang="de-DE" dirty="0"/>
          </a:p>
        </p:txBody>
      </p:sp>
      <p:sp>
        <p:nvSpPr>
          <p:cNvPr id="6" name="Textplatzhalter 5">
            <a:extLst>
              <a:ext uri="{FF2B5EF4-FFF2-40B4-BE49-F238E27FC236}">
                <a16:creationId xmlns:a16="http://schemas.microsoft.com/office/drawing/2014/main" id="{73C054EA-62B3-D735-8F2B-1A27B9C4FCC6}"/>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1D275C0B-7946-3CD8-87E9-48602A6A9C84}"/>
              </a:ext>
            </a:extLst>
          </p:cNvPr>
          <p:cNvPicPr>
            <a:picLocks noChangeAspect="1"/>
          </p:cNvPicPr>
          <p:nvPr/>
        </p:nvPicPr>
        <p:blipFill>
          <a:blip r:embed="rId2"/>
          <a:stretch>
            <a:fillRect/>
          </a:stretch>
        </p:blipFill>
        <p:spPr>
          <a:xfrm>
            <a:off x="801187" y="293595"/>
            <a:ext cx="10373726" cy="6024402"/>
          </a:xfrm>
          <a:prstGeom prst="rect">
            <a:avLst/>
          </a:prstGeom>
        </p:spPr>
      </p:pic>
      <p:sp>
        <p:nvSpPr>
          <p:cNvPr id="9" name="Rechteck 8">
            <a:extLst>
              <a:ext uri="{FF2B5EF4-FFF2-40B4-BE49-F238E27FC236}">
                <a16:creationId xmlns:a16="http://schemas.microsoft.com/office/drawing/2014/main" id="{55224A15-61EE-CFC5-7482-BA87F30C6DE7}"/>
              </a:ext>
            </a:extLst>
          </p:cNvPr>
          <p:cNvSpPr/>
          <p:nvPr/>
        </p:nvSpPr>
        <p:spPr>
          <a:xfrm>
            <a:off x="1082039" y="2750619"/>
            <a:ext cx="1392579" cy="2821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553940FF-625F-AA78-0C28-08D593A89DFD}"/>
              </a:ext>
            </a:extLst>
          </p:cNvPr>
          <p:cNvSpPr/>
          <p:nvPr/>
        </p:nvSpPr>
        <p:spPr>
          <a:xfrm>
            <a:off x="5151119" y="2095299"/>
            <a:ext cx="472419" cy="2821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F80AD5F0-C9CA-FF26-065B-5C97556A8287}"/>
              </a:ext>
            </a:extLst>
          </p:cNvPr>
          <p:cNvSpPr txBox="1"/>
          <p:nvPr/>
        </p:nvSpPr>
        <p:spPr>
          <a:xfrm>
            <a:off x="5631158" y="2051703"/>
            <a:ext cx="2746265" cy="369332"/>
          </a:xfrm>
          <a:prstGeom prst="rect">
            <a:avLst/>
          </a:prstGeom>
          <a:solidFill>
            <a:schemeClr val="bg1"/>
          </a:solidFill>
        </p:spPr>
        <p:txBody>
          <a:bodyPr wrap="none" rtlCol="0">
            <a:spAutoFit/>
          </a:bodyPr>
          <a:lstStyle/>
          <a:p>
            <a:r>
              <a:rPr lang="de-DE" b="1" dirty="0" err="1">
                <a:solidFill>
                  <a:srgbClr val="FF0000"/>
                </a:solidFill>
              </a:rPr>
              <a:t>Awesome</a:t>
            </a:r>
            <a:r>
              <a:rPr lang="de-DE" b="1" dirty="0">
                <a:solidFill>
                  <a:srgbClr val="FF0000"/>
                </a:solidFill>
              </a:rPr>
              <a:t>! But </a:t>
            </a:r>
            <a:r>
              <a:rPr lang="de-DE" b="1" dirty="0" err="1">
                <a:solidFill>
                  <a:srgbClr val="FF0000"/>
                </a:solidFill>
              </a:rPr>
              <a:t>no</a:t>
            </a:r>
            <a:r>
              <a:rPr lang="de-DE" b="1" dirty="0">
                <a:solidFill>
                  <a:srgbClr val="FF0000"/>
                </a:solidFill>
              </a:rPr>
              <a:t> PDF …</a:t>
            </a:r>
          </a:p>
        </p:txBody>
      </p:sp>
      <p:sp>
        <p:nvSpPr>
          <p:cNvPr id="14" name="Rechteck 13">
            <a:extLst>
              <a:ext uri="{FF2B5EF4-FFF2-40B4-BE49-F238E27FC236}">
                <a16:creationId xmlns:a16="http://schemas.microsoft.com/office/drawing/2014/main" id="{728D5908-664A-32BD-B5BA-6911B76CB50C}"/>
              </a:ext>
            </a:extLst>
          </p:cNvPr>
          <p:cNvSpPr/>
          <p:nvPr/>
        </p:nvSpPr>
        <p:spPr>
          <a:xfrm>
            <a:off x="2857499" y="845995"/>
            <a:ext cx="1303021" cy="2821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FE5BD21-2948-A353-0CDF-D0E00ED0B515}"/>
              </a:ext>
            </a:extLst>
          </p:cNvPr>
          <p:cNvSpPr txBox="1"/>
          <p:nvPr/>
        </p:nvSpPr>
        <p:spPr>
          <a:xfrm>
            <a:off x="4266382" y="847918"/>
            <a:ext cx="3557384" cy="369332"/>
          </a:xfrm>
          <a:prstGeom prst="rect">
            <a:avLst/>
          </a:prstGeom>
          <a:solidFill>
            <a:schemeClr val="bg1"/>
          </a:solidFill>
        </p:spPr>
        <p:txBody>
          <a:bodyPr wrap="none" rtlCol="0">
            <a:spAutoFit/>
          </a:bodyPr>
          <a:lstStyle/>
          <a:p>
            <a:r>
              <a:rPr lang="de-DE" b="1" dirty="0">
                <a:solidFill>
                  <a:srgbClr val="FF0000"/>
                </a:solidFill>
              </a:rPr>
              <a:t>Be </a:t>
            </a:r>
            <a:r>
              <a:rPr lang="de-DE" b="1" dirty="0" err="1">
                <a:solidFill>
                  <a:srgbClr val="FF0000"/>
                </a:solidFill>
              </a:rPr>
              <a:t>careful</a:t>
            </a:r>
            <a:r>
              <a:rPr lang="de-DE" b="1" dirty="0">
                <a:solidFill>
                  <a:srgbClr val="FF0000"/>
                </a:solidFill>
              </a:rPr>
              <a:t> </a:t>
            </a:r>
            <a:r>
              <a:rPr lang="de-DE" b="1" dirty="0" err="1">
                <a:solidFill>
                  <a:srgbClr val="FF0000"/>
                </a:solidFill>
              </a:rPr>
              <a:t>google</a:t>
            </a:r>
            <a:r>
              <a:rPr lang="de-DE" b="1" dirty="0">
                <a:solidFill>
                  <a:srgbClr val="FF0000"/>
                </a:solidFill>
              </a:rPr>
              <a:t> </a:t>
            </a:r>
            <a:r>
              <a:rPr lang="de-DE" b="1" dirty="0" err="1">
                <a:solidFill>
                  <a:srgbClr val="FF0000"/>
                </a:solidFill>
              </a:rPr>
              <a:t>dropped</a:t>
            </a:r>
            <a:r>
              <a:rPr lang="de-DE" b="1" dirty="0">
                <a:solidFill>
                  <a:srgbClr val="FF0000"/>
                </a:solidFill>
              </a:rPr>
              <a:t> </a:t>
            </a:r>
            <a:r>
              <a:rPr lang="de-DE" b="1" dirty="0" err="1">
                <a:solidFill>
                  <a:srgbClr val="FF0000"/>
                </a:solidFill>
              </a:rPr>
              <a:t>some</a:t>
            </a:r>
            <a:endParaRPr lang="de-DE" b="1" dirty="0">
              <a:solidFill>
                <a:srgbClr val="FF0000"/>
              </a:solidFill>
            </a:endParaRPr>
          </a:p>
        </p:txBody>
      </p:sp>
      <p:sp>
        <p:nvSpPr>
          <p:cNvPr id="16" name="Rechteck 15">
            <a:extLst>
              <a:ext uri="{FF2B5EF4-FFF2-40B4-BE49-F238E27FC236}">
                <a16:creationId xmlns:a16="http://schemas.microsoft.com/office/drawing/2014/main" id="{036F4DD6-483B-6940-ADD9-774DDD6586CA}"/>
              </a:ext>
            </a:extLst>
          </p:cNvPr>
          <p:cNvSpPr/>
          <p:nvPr/>
        </p:nvSpPr>
        <p:spPr>
          <a:xfrm>
            <a:off x="9100951" y="4350973"/>
            <a:ext cx="2179824" cy="2821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500D8AF0-8D1C-CE57-BB1B-6FEB78D6657B}"/>
              </a:ext>
            </a:extLst>
          </p:cNvPr>
          <p:cNvSpPr txBox="1"/>
          <p:nvPr/>
        </p:nvSpPr>
        <p:spPr>
          <a:xfrm>
            <a:off x="9100339" y="4689174"/>
            <a:ext cx="2127505" cy="646331"/>
          </a:xfrm>
          <a:prstGeom prst="rect">
            <a:avLst/>
          </a:prstGeom>
          <a:solidFill>
            <a:schemeClr val="bg1"/>
          </a:solidFill>
        </p:spPr>
        <p:txBody>
          <a:bodyPr wrap="none" rtlCol="0">
            <a:spAutoFit/>
          </a:bodyPr>
          <a:lstStyle/>
          <a:p>
            <a:pPr algn="ctr"/>
            <a:r>
              <a:rPr lang="de-DE" b="1" dirty="0">
                <a:solidFill>
                  <a:srgbClr val="FF0000"/>
                </a:solidFill>
              </a:rPr>
              <a:t>A </a:t>
            </a:r>
            <a:r>
              <a:rPr lang="de-DE" b="1" dirty="0" err="1">
                <a:solidFill>
                  <a:srgbClr val="FF0000"/>
                </a:solidFill>
              </a:rPr>
              <a:t>master‘s</a:t>
            </a:r>
            <a:r>
              <a:rPr lang="de-DE" b="1" dirty="0">
                <a:solidFill>
                  <a:srgbClr val="FF0000"/>
                </a:solidFill>
              </a:rPr>
              <a:t> thesis</a:t>
            </a:r>
            <a:br>
              <a:rPr lang="de-DE" b="1" dirty="0">
                <a:solidFill>
                  <a:srgbClr val="FF0000"/>
                </a:solidFill>
              </a:rPr>
            </a:br>
            <a:r>
              <a:rPr lang="de-DE" b="1" dirty="0">
                <a:solidFill>
                  <a:srgbClr val="FF0000"/>
                </a:solidFill>
              </a:rPr>
              <a:t>(</a:t>
            </a:r>
            <a:r>
              <a:rPr lang="de-DE" b="1" dirty="0" err="1">
                <a:solidFill>
                  <a:srgbClr val="FF0000"/>
                </a:solidFill>
              </a:rPr>
              <a:t>has</a:t>
            </a:r>
            <a:r>
              <a:rPr lang="de-DE" b="1" dirty="0">
                <a:solidFill>
                  <a:srgbClr val="FF0000"/>
                </a:solidFill>
              </a:rPr>
              <a:t> </a:t>
            </a:r>
            <a:r>
              <a:rPr lang="de-DE" b="1" dirty="0" err="1">
                <a:solidFill>
                  <a:srgbClr val="FF0000"/>
                </a:solidFill>
              </a:rPr>
              <a:t>no</a:t>
            </a:r>
            <a:r>
              <a:rPr lang="de-DE" b="1" dirty="0">
                <a:solidFill>
                  <a:srgbClr val="FF0000"/>
                </a:solidFill>
              </a:rPr>
              <a:t> </a:t>
            </a:r>
            <a:r>
              <a:rPr lang="de-DE" b="1" dirty="0" err="1">
                <a:solidFill>
                  <a:srgbClr val="FF0000"/>
                </a:solidFill>
              </a:rPr>
              <a:t>publisher</a:t>
            </a:r>
            <a:r>
              <a:rPr lang="de-DE" b="1" dirty="0">
                <a:solidFill>
                  <a:srgbClr val="FF0000"/>
                </a:solidFill>
              </a:rPr>
              <a:t>)!</a:t>
            </a:r>
          </a:p>
        </p:txBody>
      </p:sp>
      <p:sp>
        <p:nvSpPr>
          <p:cNvPr id="18" name="Rechteck 17">
            <a:extLst>
              <a:ext uri="{FF2B5EF4-FFF2-40B4-BE49-F238E27FC236}">
                <a16:creationId xmlns:a16="http://schemas.microsoft.com/office/drawing/2014/main" id="{02D3DADE-200C-F88A-1C2C-8CA25BE36D2C}"/>
              </a:ext>
            </a:extLst>
          </p:cNvPr>
          <p:cNvSpPr/>
          <p:nvPr/>
        </p:nvSpPr>
        <p:spPr>
          <a:xfrm>
            <a:off x="8284780" y="378301"/>
            <a:ext cx="1874063" cy="636679"/>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rgbClr val="FF0000"/>
                </a:solidFill>
              </a:rPr>
              <a:t>Another</a:t>
            </a:r>
            <a:r>
              <a:rPr lang="de-DE" b="1" dirty="0">
                <a:solidFill>
                  <a:srgbClr val="FF0000"/>
                </a:solidFill>
              </a:rPr>
              <a:t> </a:t>
            </a:r>
            <a:r>
              <a:rPr lang="de-DE" b="1" dirty="0" err="1">
                <a:solidFill>
                  <a:srgbClr val="FF0000"/>
                </a:solidFill>
              </a:rPr>
              <a:t>search</a:t>
            </a:r>
            <a:r>
              <a:rPr lang="de-DE" b="1" dirty="0">
                <a:solidFill>
                  <a:srgbClr val="FF0000"/>
                </a:solidFill>
              </a:rPr>
              <a:t> </a:t>
            </a:r>
            <a:r>
              <a:rPr lang="de-DE" b="1" dirty="0" err="1">
                <a:solidFill>
                  <a:srgbClr val="FF0000"/>
                </a:solidFill>
              </a:rPr>
              <a:t>term</a:t>
            </a:r>
            <a:r>
              <a:rPr lang="de-DE" b="1" dirty="0">
                <a:solidFill>
                  <a:srgbClr val="FF0000"/>
                </a:solidFill>
              </a:rPr>
              <a:t>…</a:t>
            </a:r>
          </a:p>
        </p:txBody>
      </p:sp>
      <p:cxnSp>
        <p:nvCxnSpPr>
          <p:cNvPr id="19" name="Gerade Verbindung mit Pfeil 18">
            <a:extLst>
              <a:ext uri="{FF2B5EF4-FFF2-40B4-BE49-F238E27FC236}">
                <a16:creationId xmlns:a16="http://schemas.microsoft.com/office/drawing/2014/main" id="{3516F87F-31AC-0FE0-136C-007B2073887F}"/>
              </a:ext>
            </a:extLst>
          </p:cNvPr>
          <p:cNvCxnSpPr>
            <a:cxnSpLocks/>
          </p:cNvCxnSpPr>
          <p:nvPr/>
        </p:nvCxnSpPr>
        <p:spPr>
          <a:xfrm flipV="1">
            <a:off x="8394052" y="1972383"/>
            <a:ext cx="1452751" cy="2639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1822EAB9-0B12-823F-EC85-3169959E4807}"/>
              </a:ext>
            </a:extLst>
          </p:cNvPr>
          <p:cNvSpPr txBox="1"/>
          <p:nvPr/>
        </p:nvSpPr>
        <p:spPr>
          <a:xfrm>
            <a:off x="10008802" y="1777991"/>
            <a:ext cx="300082" cy="369332"/>
          </a:xfrm>
          <a:prstGeom prst="rect">
            <a:avLst/>
          </a:prstGeom>
          <a:solidFill>
            <a:schemeClr val="bg1"/>
          </a:solidFill>
        </p:spPr>
        <p:txBody>
          <a:bodyPr wrap="none" rtlCol="0">
            <a:spAutoFit/>
          </a:bodyPr>
          <a:lstStyle/>
          <a:p>
            <a:r>
              <a:rPr lang="de-DE" b="1" dirty="0">
                <a:solidFill>
                  <a:srgbClr val="FF0000"/>
                </a:solidFill>
              </a:rPr>
              <a:t>?</a:t>
            </a:r>
          </a:p>
        </p:txBody>
      </p:sp>
      <p:sp>
        <p:nvSpPr>
          <p:cNvPr id="23" name="Rechteck 22">
            <a:extLst>
              <a:ext uri="{FF2B5EF4-FFF2-40B4-BE49-F238E27FC236}">
                <a16:creationId xmlns:a16="http://schemas.microsoft.com/office/drawing/2014/main" id="{CC86FD80-7450-E700-3127-27E5F6527B51}"/>
              </a:ext>
            </a:extLst>
          </p:cNvPr>
          <p:cNvSpPr/>
          <p:nvPr/>
        </p:nvSpPr>
        <p:spPr>
          <a:xfrm>
            <a:off x="9071770" y="5391009"/>
            <a:ext cx="2209005" cy="636679"/>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FF0000"/>
                </a:solidFill>
              </a:rPr>
              <a:t>Click</a:t>
            </a:r>
          </a:p>
        </p:txBody>
      </p:sp>
      <p:cxnSp>
        <p:nvCxnSpPr>
          <p:cNvPr id="24" name="Gerade Verbindung mit Pfeil 23">
            <a:extLst>
              <a:ext uri="{FF2B5EF4-FFF2-40B4-BE49-F238E27FC236}">
                <a16:creationId xmlns:a16="http://schemas.microsoft.com/office/drawing/2014/main" id="{639C7100-21F5-586D-6549-A3C592311312}"/>
              </a:ext>
            </a:extLst>
          </p:cNvPr>
          <p:cNvCxnSpPr>
            <a:cxnSpLocks/>
            <a:stCxn id="23" idx="1"/>
          </p:cNvCxnSpPr>
          <p:nvPr/>
        </p:nvCxnSpPr>
        <p:spPr>
          <a:xfrm flipH="1" flipV="1">
            <a:off x="7126274" y="4525715"/>
            <a:ext cx="1945496" cy="11836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254969"/>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648106-1097-44F4-B20B-3C94F1E1132C}">
  <we:reference id="wa104178772" version="1.0.0.0" store="de-DE"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5171</Words>
  <Application>Microsoft Office PowerPoint</Application>
  <PresentationFormat>Breitbild</PresentationFormat>
  <Paragraphs>545</Paragraphs>
  <Slides>53</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53</vt:i4>
      </vt:variant>
    </vt:vector>
  </HeadingPairs>
  <TitlesOfParts>
    <vt:vector size="60" baseType="lpstr">
      <vt:lpstr>Arial</vt:lpstr>
      <vt:lpstr>Calibri</vt:lpstr>
      <vt:lpstr>Helvetica Neue</vt:lpstr>
      <vt:lpstr>Roboto</vt:lpstr>
      <vt:lpstr>Roboto Medium</vt:lpstr>
      <vt:lpstr>Wingdings</vt:lpstr>
      <vt:lpstr>Lecture Theme</vt:lpstr>
      <vt:lpstr>How to Review Literature</vt:lpstr>
      <vt:lpstr>Literature Reviews</vt:lpstr>
      <vt:lpstr>The Student‘s Approach</vt:lpstr>
      <vt:lpstr>Find your Keywords</vt:lpstr>
      <vt:lpstr>Relevant Sources</vt:lpstr>
      <vt:lpstr>Know your Query</vt:lpstr>
      <vt:lpstr>Improve your Query</vt:lpstr>
      <vt:lpstr>Filtering</vt:lpstr>
      <vt:lpstr>PowerPoint-Präsentation</vt:lpstr>
      <vt:lpstr>Let‘s check it…</vt:lpstr>
      <vt:lpstr>Credibility and Importance</vt:lpstr>
      <vt:lpstr>h-index</vt:lpstr>
      <vt:lpstr>Google Scholar</vt:lpstr>
      <vt:lpstr>PowerPoint-Präsentation</vt:lpstr>
      <vt:lpstr>PowerPoint-Präsentation</vt:lpstr>
      <vt:lpstr>PowerPoint-Präsentation</vt:lpstr>
      <vt:lpstr>PowerPoint-Präsentation</vt:lpstr>
      <vt:lpstr>Fast Screening</vt:lpstr>
      <vt:lpstr>Manual Bibliography</vt:lpstr>
      <vt:lpstr>Bibliography Software: Zotero</vt:lpstr>
      <vt:lpstr>Bibliography Software: Mendeley</vt:lpstr>
      <vt:lpstr>Bibliography Software: Citavi (we are paying for this!)</vt:lpstr>
      <vt:lpstr>Understanding References</vt:lpstr>
      <vt:lpstr>Identify Themes, Debates, and Gaps</vt:lpstr>
      <vt:lpstr>About others’ Future Work</vt:lpstr>
      <vt:lpstr>Structure your Related Work</vt:lpstr>
      <vt:lpstr>Finding Structures</vt:lpstr>
      <vt:lpstr>Write your Related Work</vt:lpstr>
      <vt:lpstr>Writing Tips </vt:lpstr>
      <vt:lpstr>Example: A Related Work</vt:lpstr>
      <vt:lpstr>Example: A Related Work Section</vt:lpstr>
      <vt:lpstr>Example: A Related Work Summary</vt:lpstr>
      <vt:lpstr>Summarizing the Student‘s Approach</vt:lpstr>
      <vt:lpstr>The Scientific Approach</vt:lpstr>
      <vt:lpstr>Scoping Reviews</vt:lpstr>
      <vt:lpstr>Systematic Review</vt:lpstr>
      <vt:lpstr>Meta-Analysis</vt:lpstr>
      <vt:lpstr>PRISMA</vt:lpstr>
      <vt:lpstr>PRISMA: What you should know…</vt:lpstr>
      <vt:lpstr>PRISMA Checklist</vt:lpstr>
      <vt:lpstr>PRISMA Items and Sections</vt:lpstr>
      <vt:lpstr>PRISMA Items (1-4)</vt:lpstr>
      <vt:lpstr>PRISMA Items (5-9)</vt:lpstr>
      <vt:lpstr>PRISMA Items (8-10)</vt:lpstr>
      <vt:lpstr>PRISMA Items (11-14)</vt:lpstr>
      <vt:lpstr>PRISMA Items (15-18)</vt:lpstr>
      <vt:lpstr>PRISMA Items (19-22)</vt:lpstr>
      <vt:lpstr>PRISMA Items (23-27)</vt:lpstr>
      <vt:lpstr>PRISMA Flow Diagram</vt:lpstr>
      <vt:lpstr>Example: Search Strategy &amp; Study Selection: Example</vt:lpstr>
      <vt:lpstr>Example: Study Selection &amp; Data Collection</vt:lpstr>
      <vt:lpstr>Tasks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Schwind, Valentin</cp:lastModifiedBy>
  <cp:revision>679</cp:revision>
  <dcterms:created xsi:type="dcterms:W3CDTF">2017-10-10T14:10:45Z</dcterms:created>
  <dcterms:modified xsi:type="dcterms:W3CDTF">2025-06-23T08:22:16Z</dcterms:modified>
</cp:coreProperties>
</file>