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3.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256" r:id="rId2"/>
    <p:sldId id="260" r:id="rId3"/>
    <p:sldId id="269" r:id="rId4"/>
    <p:sldId id="265" r:id="rId5"/>
    <p:sldId id="264" r:id="rId6"/>
    <p:sldId id="275" r:id="rId7"/>
    <p:sldId id="270" r:id="rId8"/>
    <p:sldId id="262" r:id="rId9"/>
    <p:sldId id="267" r:id="rId10"/>
    <p:sldId id="271" r:id="rId11"/>
    <p:sldId id="272" r:id="rId12"/>
    <p:sldId id="273" r:id="rId13"/>
    <p:sldId id="380" r:id="rId14"/>
    <p:sldId id="379" r:id="rId15"/>
    <p:sldId id="276" r:id="rId16"/>
    <p:sldId id="277" r:id="rId17"/>
    <p:sldId id="278" r:id="rId18"/>
    <p:sldId id="279" r:id="rId19"/>
    <p:sldId id="282" r:id="rId20"/>
    <p:sldId id="350" r:id="rId21"/>
    <p:sldId id="381" r:id="rId22"/>
    <p:sldId id="355" r:id="rId23"/>
    <p:sldId id="382" r:id="rId24"/>
    <p:sldId id="297" r:id="rId25"/>
    <p:sldId id="371" r:id="rId26"/>
    <p:sldId id="362" r:id="rId27"/>
    <p:sldId id="353" r:id="rId28"/>
    <p:sldId id="357" r:id="rId29"/>
    <p:sldId id="358" r:id="rId30"/>
    <p:sldId id="354" r:id="rId31"/>
    <p:sldId id="360" r:id="rId32"/>
    <p:sldId id="361" r:id="rId33"/>
    <p:sldId id="293" r:id="rId34"/>
    <p:sldId id="291" r:id="rId35"/>
    <p:sldId id="364" r:id="rId36"/>
    <p:sldId id="372" r:id="rId37"/>
    <p:sldId id="373" r:id="rId38"/>
    <p:sldId id="289" r:id="rId39"/>
    <p:sldId id="290" r:id="rId40"/>
    <p:sldId id="387" r:id="rId41"/>
    <p:sldId id="287" r:id="rId42"/>
    <p:sldId id="345" r:id="rId43"/>
    <p:sldId id="332" r:id="rId44"/>
    <p:sldId id="288" r:id="rId45"/>
    <p:sldId id="377" r:id="rId46"/>
    <p:sldId id="378" r:id="rId47"/>
    <p:sldId id="389" r:id="rId48"/>
    <p:sldId id="280" r:id="rId49"/>
    <p:sldId id="383" r:id="rId50"/>
    <p:sldId id="304" r:id="rId51"/>
    <p:sldId id="391" r:id="rId52"/>
    <p:sldId id="392" r:id="rId53"/>
    <p:sldId id="405" r:id="rId54"/>
    <p:sldId id="401" r:id="rId55"/>
    <p:sldId id="393" r:id="rId56"/>
    <p:sldId id="394" r:id="rId57"/>
    <p:sldId id="395" r:id="rId58"/>
    <p:sldId id="398" r:id="rId59"/>
    <p:sldId id="396" r:id="rId60"/>
    <p:sldId id="399" r:id="rId61"/>
    <p:sldId id="397" r:id="rId62"/>
    <p:sldId id="302" r:id="rId63"/>
    <p:sldId id="390" r:id="rId64"/>
    <p:sldId id="312" r:id="rId65"/>
    <p:sldId id="400" r:id="rId66"/>
    <p:sldId id="321" r:id="rId67"/>
    <p:sldId id="406" r:id="rId68"/>
    <p:sldId id="308" r:id="rId69"/>
    <p:sldId id="309" r:id="rId70"/>
    <p:sldId id="402" r:id="rId71"/>
    <p:sldId id="403" r:id="rId72"/>
    <p:sldId id="404" r:id="rId73"/>
    <p:sldId id="323" r:id="rId74"/>
    <p:sldId id="325" r:id="rId75"/>
    <p:sldId id="326" r:id="rId76"/>
    <p:sldId id="327" r:id="rId77"/>
    <p:sldId id="328" r:id="rId78"/>
    <p:sldId id="329" r:id="rId79"/>
    <p:sldId id="330" r:id="rId80"/>
    <p:sldId id="331" r:id="rId81"/>
    <p:sldId id="344" r:id="rId82"/>
    <p:sldId id="336" r:id="rId83"/>
    <p:sldId id="407" r:id="rId84"/>
    <p:sldId id="335"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85789"/>
    <a:srgbClr val="EA7B34"/>
    <a:srgbClr val="5079BC"/>
    <a:srgbClr val="009999"/>
    <a:srgbClr val="D60093"/>
    <a:srgbClr val="FF3399"/>
    <a:srgbClr val="7030A0"/>
    <a:srgbClr val="E9ECF4"/>
    <a:srgbClr val="D5D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2546" autoAdjust="0"/>
  </p:normalViewPr>
  <p:slideViewPr>
    <p:cSldViewPr snapToGrid="0" showGuides="1">
      <p:cViewPr varScale="1">
        <p:scale>
          <a:sx n="109" d="100"/>
          <a:sy n="109" d="100"/>
        </p:scale>
        <p:origin x="370" y="82"/>
      </p:cViewPr>
      <p:guideLst>
        <p:guide orient="horz" pos="3861"/>
        <p:guide pos="3795"/>
      </p:guideLst>
    </p:cSldViewPr>
  </p:slideViewPr>
  <p:outlineViewPr>
    <p:cViewPr>
      <p:scale>
        <a:sx n="33" d="100"/>
        <a:sy n="33" d="100"/>
      </p:scale>
      <p:origin x="0" y="0"/>
    </p:cViewPr>
  </p:outlineViewPr>
  <p:notesTextViewPr>
    <p:cViewPr>
      <p:scale>
        <a:sx n="232" d="100"/>
        <a:sy n="232" d="100"/>
      </p:scale>
      <p:origin x="0" y="0"/>
    </p:cViewPr>
  </p:notesTextViewPr>
  <p:sorterViewPr>
    <p:cViewPr>
      <p:scale>
        <a:sx n="100" d="100"/>
        <a:sy n="100" d="100"/>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800" i="1" dirty="0">
                <a:effectLst/>
              </a:rPr>
              <a:t>I noticed that the </a:t>
            </a:r>
            <a:r>
              <a:rPr lang="en-US" sz="1862" b="0" i="1" u="none" strike="noStrike" baseline="0" dirty="0">
                <a:effectLst/>
              </a:rPr>
              <a:t>device</a:t>
            </a:r>
            <a:r>
              <a:rPr lang="en-US" sz="1800" i="1" dirty="0">
                <a:effectLst/>
              </a:rPr>
              <a:t> turned the camera on</a:t>
            </a:r>
            <a:endParaRPr lang="de-DE"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Prototype A</c:v>
                </c:pt>
              </c:strCache>
            </c:strRef>
          </c:tx>
          <c:spPr>
            <a:solidFill>
              <a:schemeClr val="accent1"/>
            </a:solidFill>
            <a:ln>
              <a:noFill/>
            </a:ln>
            <a:effectLst/>
          </c:spPr>
          <c:invertIfNegative val="0"/>
          <c:cat>
            <c:strRef>
              <c:f>Tabelle1!$A$2</c:f>
              <c:strCache>
                <c:ptCount val="1"/>
                <c:pt idx="0">
                  <c:v>I noticed that the app turned the camera on</c:v>
                </c:pt>
              </c:strCache>
            </c:strRef>
          </c:cat>
          <c:val>
            <c:numRef>
              <c:f>Tabelle1!$B$2</c:f>
              <c:numCache>
                <c:formatCode>General</c:formatCode>
                <c:ptCount val="1"/>
                <c:pt idx="0">
                  <c:v>7</c:v>
                </c:pt>
              </c:numCache>
            </c:numRef>
          </c:val>
          <c:extLst>
            <c:ext xmlns:c16="http://schemas.microsoft.com/office/drawing/2014/chart" uri="{C3380CC4-5D6E-409C-BE32-E72D297353CC}">
              <c16:uniqueId val="{00000000-6614-4A17-BA5B-B8867E4A63C4}"/>
            </c:ext>
          </c:extLst>
        </c:ser>
        <c:ser>
          <c:idx val="1"/>
          <c:order val="1"/>
          <c:tx>
            <c:strRef>
              <c:f>Tabelle1!$C$1</c:f>
              <c:strCache>
                <c:ptCount val="1"/>
                <c:pt idx="0">
                  <c:v>Prototype B</c:v>
                </c:pt>
              </c:strCache>
            </c:strRef>
          </c:tx>
          <c:spPr>
            <a:solidFill>
              <a:schemeClr val="accent2"/>
            </a:solidFill>
            <a:ln>
              <a:noFill/>
            </a:ln>
            <a:effectLst/>
          </c:spPr>
          <c:invertIfNegative val="0"/>
          <c:cat>
            <c:strRef>
              <c:f>Tabelle1!$A$2</c:f>
              <c:strCache>
                <c:ptCount val="1"/>
                <c:pt idx="0">
                  <c:v>I noticed that the app turned the camera on</c:v>
                </c:pt>
              </c:strCache>
            </c:strRef>
          </c:cat>
          <c:val>
            <c:numRef>
              <c:f>Tabelle1!$C$2</c:f>
              <c:numCache>
                <c:formatCode>General</c:formatCode>
                <c:ptCount val="1"/>
                <c:pt idx="0">
                  <c:v>6</c:v>
                </c:pt>
              </c:numCache>
            </c:numRef>
          </c:val>
          <c:extLst>
            <c:ext xmlns:c16="http://schemas.microsoft.com/office/drawing/2014/chart" uri="{C3380CC4-5D6E-409C-BE32-E72D297353CC}">
              <c16:uniqueId val="{00000001-6614-4A17-BA5B-B8867E4A63C4}"/>
            </c:ext>
          </c:extLst>
        </c:ser>
        <c:ser>
          <c:idx val="2"/>
          <c:order val="2"/>
          <c:tx>
            <c:strRef>
              <c:f>Tabelle1!$D$1</c:f>
              <c:strCache>
                <c:ptCount val="1"/>
                <c:pt idx="0">
                  <c:v>Prototype C</c:v>
                </c:pt>
              </c:strCache>
            </c:strRef>
          </c:tx>
          <c:spPr>
            <a:solidFill>
              <a:schemeClr val="accent3"/>
            </a:solidFill>
            <a:ln>
              <a:noFill/>
            </a:ln>
            <a:effectLst/>
          </c:spPr>
          <c:invertIfNegative val="0"/>
          <c:cat>
            <c:strRef>
              <c:f>Tabelle1!$A$2</c:f>
              <c:strCache>
                <c:ptCount val="1"/>
                <c:pt idx="0">
                  <c:v>I noticed that the app turned the camera on</c:v>
                </c:pt>
              </c:strCache>
            </c:strRef>
          </c:cat>
          <c:val>
            <c:numRef>
              <c:f>Tabelle1!$D$2</c:f>
              <c:numCache>
                <c:formatCode>General</c:formatCode>
                <c:ptCount val="1"/>
                <c:pt idx="0">
                  <c:v>3</c:v>
                </c:pt>
              </c:numCache>
            </c:numRef>
          </c:val>
          <c:extLst>
            <c:ext xmlns:c16="http://schemas.microsoft.com/office/drawing/2014/chart" uri="{C3380CC4-5D6E-409C-BE32-E72D297353CC}">
              <c16:uniqueId val="{00000002-6614-4A17-BA5B-B8867E4A63C4}"/>
            </c:ext>
          </c:extLst>
        </c:ser>
        <c:dLbls>
          <c:showLegendKey val="0"/>
          <c:showVal val="0"/>
          <c:showCatName val="0"/>
          <c:showSerName val="0"/>
          <c:showPercent val="0"/>
          <c:showBubbleSize val="0"/>
        </c:dLbls>
        <c:gapWidth val="219"/>
        <c:overlap val="-27"/>
        <c:axId val="720113631"/>
        <c:axId val="1033497999"/>
      </c:barChart>
      <c:catAx>
        <c:axId val="720113631"/>
        <c:scaling>
          <c:orientation val="minMax"/>
        </c:scaling>
        <c:delete val="1"/>
        <c:axPos val="b"/>
        <c:numFmt formatCode="General" sourceLinked="1"/>
        <c:majorTickMark val="none"/>
        <c:minorTickMark val="none"/>
        <c:tickLblPos val="nextTo"/>
        <c:crossAx val="1033497999"/>
        <c:crosses val="autoZero"/>
        <c:auto val="1"/>
        <c:lblAlgn val="ctr"/>
        <c:lblOffset val="100"/>
        <c:noMultiLvlLbl val="0"/>
      </c:catAx>
      <c:valAx>
        <c:axId val="1033497999"/>
        <c:scaling>
          <c:orientation val="minMax"/>
          <c:max val="10"/>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7201136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800" i="1" dirty="0">
                <a:effectLst/>
              </a:rPr>
              <a:t>I noticed that the </a:t>
            </a:r>
            <a:r>
              <a:rPr lang="en-US" sz="1862" b="0" i="1" u="none" strike="noStrike" baseline="0" dirty="0">
                <a:effectLst/>
              </a:rPr>
              <a:t>device</a:t>
            </a:r>
            <a:r>
              <a:rPr lang="en-US" sz="1800" i="1" dirty="0">
                <a:effectLst/>
              </a:rPr>
              <a:t> turned the camera on</a:t>
            </a:r>
            <a:endParaRPr lang="de-DE"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Prototype A</c:v>
                </c:pt>
              </c:strCache>
            </c:strRef>
          </c:tx>
          <c:spPr>
            <a:solidFill>
              <a:schemeClr val="accent1"/>
            </a:solidFill>
            <a:ln>
              <a:noFill/>
            </a:ln>
            <a:effectLst/>
          </c:spPr>
          <c:invertIfNegative val="0"/>
          <c:errBars>
            <c:errBarType val="both"/>
            <c:errValType val="cust"/>
            <c:noEndCap val="0"/>
            <c:plus>
              <c:numRef>
                <c:f>Tabelle1!$B$3</c:f>
                <c:numCache>
                  <c:formatCode>General</c:formatCode>
                  <c:ptCount val="1"/>
                  <c:pt idx="0">
                    <c:v>1</c:v>
                  </c:pt>
                </c:numCache>
              </c:numRef>
            </c:plus>
            <c:minus>
              <c:numRef>
                <c:f>Tabelle1!$B$4</c:f>
                <c:numCache>
                  <c:formatCode>General</c:formatCode>
                  <c:ptCount val="1"/>
                  <c:pt idx="0">
                    <c:v>1</c:v>
                  </c:pt>
                </c:numCache>
              </c:numRef>
            </c:minus>
            <c:spPr>
              <a:noFill/>
              <a:ln w="9525" cap="flat" cmpd="sng" algn="ctr">
                <a:solidFill>
                  <a:schemeClr val="tx1">
                    <a:lumMod val="65000"/>
                    <a:lumOff val="35000"/>
                  </a:schemeClr>
                </a:solidFill>
                <a:round/>
              </a:ln>
              <a:effectLst/>
            </c:spPr>
          </c:errBars>
          <c:cat>
            <c:strRef>
              <c:f>Tabelle1!$A$2</c:f>
              <c:strCache>
                <c:ptCount val="1"/>
                <c:pt idx="0">
                  <c:v>I noticed that the app turned the camera on</c:v>
                </c:pt>
              </c:strCache>
            </c:strRef>
          </c:cat>
          <c:val>
            <c:numRef>
              <c:f>Tabelle1!$B$2</c:f>
              <c:numCache>
                <c:formatCode>General</c:formatCode>
                <c:ptCount val="1"/>
                <c:pt idx="0">
                  <c:v>5.3</c:v>
                </c:pt>
              </c:numCache>
            </c:numRef>
          </c:val>
          <c:extLst>
            <c:ext xmlns:c16="http://schemas.microsoft.com/office/drawing/2014/chart" uri="{C3380CC4-5D6E-409C-BE32-E72D297353CC}">
              <c16:uniqueId val="{00000000-589A-47F3-ACF7-B435C5B08191}"/>
            </c:ext>
          </c:extLst>
        </c:ser>
        <c:ser>
          <c:idx val="1"/>
          <c:order val="1"/>
          <c:tx>
            <c:strRef>
              <c:f>Tabelle1!$C$1</c:f>
              <c:strCache>
                <c:ptCount val="1"/>
                <c:pt idx="0">
                  <c:v>Prototype B</c:v>
                </c:pt>
              </c:strCache>
            </c:strRef>
          </c:tx>
          <c:spPr>
            <a:solidFill>
              <a:schemeClr val="accent2"/>
            </a:solidFill>
            <a:ln>
              <a:noFill/>
            </a:ln>
            <a:effectLst/>
          </c:spPr>
          <c:invertIfNegative val="0"/>
          <c:errBars>
            <c:errBarType val="both"/>
            <c:errValType val="cust"/>
            <c:noEndCap val="0"/>
            <c:plus>
              <c:numRef>
                <c:f>Tabelle1!$D$3</c:f>
                <c:numCache>
                  <c:formatCode>General</c:formatCode>
                  <c:ptCount val="1"/>
                  <c:pt idx="0">
                    <c:v>1</c:v>
                  </c:pt>
                </c:numCache>
              </c:numRef>
            </c:plus>
            <c:minus>
              <c:numRef>
                <c:f>Tabelle1!$D$4</c:f>
                <c:numCache>
                  <c:formatCode>General</c:formatCode>
                  <c:ptCount val="1"/>
                  <c:pt idx="0">
                    <c:v>1</c:v>
                  </c:pt>
                </c:numCache>
              </c:numRef>
            </c:minus>
            <c:spPr>
              <a:noFill/>
              <a:ln w="9525" cap="flat" cmpd="sng" algn="ctr">
                <a:solidFill>
                  <a:schemeClr val="tx1">
                    <a:lumMod val="65000"/>
                    <a:lumOff val="35000"/>
                  </a:schemeClr>
                </a:solidFill>
                <a:round/>
              </a:ln>
              <a:effectLst/>
            </c:spPr>
          </c:errBars>
          <c:cat>
            <c:strRef>
              <c:f>Tabelle1!$A$2</c:f>
              <c:strCache>
                <c:ptCount val="1"/>
                <c:pt idx="0">
                  <c:v>I noticed that the app turned the camera on</c:v>
                </c:pt>
              </c:strCache>
            </c:strRef>
          </c:cat>
          <c:val>
            <c:numRef>
              <c:f>Tabelle1!$C$2</c:f>
              <c:numCache>
                <c:formatCode>General</c:formatCode>
                <c:ptCount val="1"/>
                <c:pt idx="0">
                  <c:v>4.4000000000000004</c:v>
                </c:pt>
              </c:numCache>
            </c:numRef>
          </c:val>
          <c:extLst>
            <c:ext xmlns:c16="http://schemas.microsoft.com/office/drawing/2014/chart" uri="{C3380CC4-5D6E-409C-BE32-E72D297353CC}">
              <c16:uniqueId val="{00000001-589A-47F3-ACF7-B435C5B08191}"/>
            </c:ext>
          </c:extLst>
        </c:ser>
        <c:ser>
          <c:idx val="2"/>
          <c:order val="2"/>
          <c:tx>
            <c:strRef>
              <c:f>Tabelle1!$D$1</c:f>
              <c:strCache>
                <c:ptCount val="1"/>
                <c:pt idx="0">
                  <c:v>Prototype C</c:v>
                </c:pt>
              </c:strCache>
            </c:strRef>
          </c:tx>
          <c:spPr>
            <a:solidFill>
              <a:schemeClr val="accent3"/>
            </a:solidFill>
            <a:ln>
              <a:noFill/>
            </a:ln>
            <a:effectLst/>
          </c:spPr>
          <c:invertIfNegative val="0"/>
          <c:errBars>
            <c:errBarType val="both"/>
            <c:errValType val="cust"/>
            <c:noEndCap val="0"/>
            <c:plus>
              <c:numRef>
                <c:f>Tabelle1!$D$3</c:f>
                <c:numCache>
                  <c:formatCode>General</c:formatCode>
                  <c:ptCount val="1"/>
                  <c:pt idx="0">
                    <c:v>1</c:v>
                  </c:pt>
                </c:numCache>
              </c:numRef>
            </c:plus>
            <c:minus>
              <c:numRef>
                <c:f>Tabelle1!$D$4</c:f>
                <c:numCache>
                  <c:formatCode>General</c:formatCode>
                  <c:ptCount val="1"/>
                  <c:pt idx="0">
                    <c:v>1</c:v>
                  </c:pt>
                </c:numCache>
              </c:numRef>
            </c:minus>
            <c:spPr>
              <a:noFill/>
              <a:ln w="9525" cap="flat" cmpd="sng" algn="ctr">
                <a:solidFill>
                  <a:schemeClr val="tx1">
                    <a:lumMod val="65000"/>
                    <a:lumOff val="35000"/>
                  </a:schemeClr>
                </a:solidFill>
                <a:round/>
              </a:ln>
              <a:effectLst/>
            </c:spPr>
          </c:errBars>
          <c:cat>
            <c:strRef>
              <c:f>Tabelle1!$A$2</c:f>
              <c:strCache>
                <c:ptCount val="1"/>
                <c:pt idx="0">
                  <c:v>I noticed that the app turned the camera on</c:v>
                </c:pt>
              </c:strCache>
            </c:strRef>
          </c:cat>
          <c:val>
            <c:numRef>
              <c:f>Tabelle1!$D$2</c:f>
              <c:numCache>
                <c:formatCode>General</c:formatCode>
                <c:ptCount val="1"/>
                <c:pt idx="0">
                  <c:v>3</c:v>
                </c:pt>
              </c:numCache>
            </c:numRef>
          </c:val>
          <c:extLst>
            <c:ext xmlns:c16="http://schemas.microsoft.com/office/drawing/2014/chart" uri="{C3380CC4-5D6E-409C-BE32-E72D297353CC}">
              <c16:uniqueId val="{00000002-589A-47F3-ACF7-B435C5B08191}"/>
            </c:ext>
          </c:extLst>
        </c:ser>
        <c:dLbls>
          <c:showLegendKey val="0"/>
          <c:showVal val="0"/>
          <c:showCatName val="0"/>
          <c:showSerName val="0"/>
          <c:showPercent val="0"/>
          <c:showBubbleSize val="0"/>
        </c:dLbls>
        <c:gapWidth val="219"/>
        <c:overlap val="-27"/>
        <c:axId val="720113631"/>
        <c:axId val="1033497999"/>
      </c:barChart>
      <c:catAx>
        <c:axId val="720113631"/>
        <c:scaling>
          <c:orientation val="minMax"/>
        </c:scaling>
        <c:delete val="1"/>
        <c:axPos val="b"/>
        <c:numFmt formatCode="General" sourceLinked="1"/>
        <c:majorTickMark val="none"/>
        <c:minorTickMark val="none"/>
        <c:tickLblPos val="nextTo"/>
        <c:crossAx val="1033497999"/>
        <c:crosses val="autoZero"/>
        <c:auto val="1"/>
        <c:lblAlgn val="ctr"/>
        <c:lblOffset val="100"/>
        <c:noMultiLvlLbl val="0"/>
      </c:catAx>
      <c:valAx>
        <c:axId val="1033497999"/>
        <c:scaling>
          <c:orientation val="minMax"/>
          <c:max val="7"/>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7201136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chemeClr val="accent6"/>
        </a:solidFill>
      </dgm:spPr>
      <dgm:t>
        <a:bodyPr/>
        <a:lstStyle/>
        <a:p>
          <a:r>
            <a:rPr lang="de-DE" sz="1100" dirty="0"/>
            <a:t>1. Material Check</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2. Pilot</a:t>
          </a:r>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dgm:t>
        <a:bodyPr/>
        <a:lstStyle/>
        <a:p>
          <a:r>
            <a:rPr lang="de-DE" sz="1100" dirty="0"/>
            <a:t>3. </a:t>
          </a:r>
          <a:r>
            <a:rPr lang="de-DE" sz="1100" dirty="0" err="1"/>
            <a:t>Recruitment</a:t>
          </a:r>
          <a:endParaRPr lang="de-DE" sz="1100" dirty="0"/>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rgbClr val="FF0000"/>
        </a:solidFill>
      </dgm:spPr>
      <dgm:t>
        <a:bodyPr/>
        <a:lstStyle/>
        <a:p>
          <a:r>
            <a:rPr lang="de-DE" sz="1100" dirty="0"/>
            <a:t>Study Start</a:t>
          </a:r>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chemeClr val="accent1"/>
        </a:solidFill>
      </dgm:spPr>
      <dgm:t>
        <a:bodyPr/>
        <a:lstStyle/>
        <a:p>
          <a:r>
            <a:rPr lang="de-DE" sz="1100" dirty="0"/>
            <a:t>1. Material Check</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6"/>
        </a:solidFill>
      </dgm:spPr>
      <dgm:t>
        <a:bodyPr/>
        <a:lstStyle/>
        <a:p>
          <a:r>
            <a:rPr lang="de-DE" sz="1100" dirty="0"/>
            <a:t>2. Pilot</a:t>
          </a:r>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dgm:t>
        <a:bodyPr/>
        <a:lstStyle/>
        <a:p>
          <a:r>
            <a:rPr lang="de-DE" sz="1100" dirty="0"/>
            <a:t>3. </a:t>
          </a:r>
          <a:r>
            <a:rPr lang="de-DE" sz="1100" dirty="0" err="1"/>
            <a:t>Recruitment</a:t>
          </a:r>
          <a:endParaRPr lang="de-DE" sz="1100" dirty="0"/>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rgbClr val="FF0000"/>
        </a:solidFill>
      </dgm:spPr>
      <dgm:t>
        <a:bodyPr/>
        <a:lstStyle/>
        <a:p>
          <a:r>
            <a:rPr lang="de-DE" sz="1100" dirty="0"/>
            <a:t>Study Start</a:t>
          </a:r>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chemeClr val="accent1"/>
        </a:solidFill>
      </dgm:spPr>
      <dgm:t>
        <a:bodyPr/>
        <a:lstStyle/>
        <a:p>
          <a:r>
            <a:rPr lang="de-DE" sz="1100" dirty="0"/>
            <a:t>1. Material Check</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2. Pilot</a:t>
          </a:r>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3. </a:t>
          </a:r>
          <a:r>
            <a:rPr lang="de-DE" sz="1100" dirty="0" err="1"/>
            <a:t>Recruitment</a:t>
          </a:r>
          <a:endParaRPr lang="de-DE" sz="1100" dirty="0"/>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rgbClr val="FF0000"/>
        </a:solidFill>
      </dgm:spPr>
      <dgm:t>
        <a:bodyPr/>
        <a:lstStyle/>
        <a:p>
          <a:r>
            <a:rPr lang="de-DE" sz="1100" dirty="0"/>
            <a:t>Study Start</a:t>
          </a:r>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chemeClr val="accent1"/>
        </a:solidFill>
      </dgm:spPr>
      <dgm:t>
        <a:bodyPr/>
        <a:lstStyle/>
        <a:p>
          <a:r>
            <a:rPr lang="de-DE" sz="1100" dirty="0"/>
            <a:t>1. Material Check</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2. Pilot</a:t>
          </a:r>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3. </a:t>
          </a:r>
          <a:r>
            <a:rPr lang="de-DE" sz="1100" dirty="0" err="1"/>
            <a:t>Recruitment</a:t>
          </a:r>
          <a:endParaRPr lang="de-DE" sz="1100" dirty="0"/>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rgbClr val="FF0000"/>
        </a:solidFill>
      </dgm:spPr>
      <dgm:t>
        <a:bodyPr/>
        <a:lstStyle/>
        <a:p>
          <a:r>
            <a:rPr lang="de-DE" sz="1100" dirty="0"/>
            <a:t>Study Start</a:t>
          </a:r>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1"/>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Debriefing</a:t>
          </a:r>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6"/>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1"/>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1"/>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6"/>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6"/>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1"/>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6"/>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1"/>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022CBD-10F7-465A-BB26-A26A0F8893B9}" type="doc">
      <dgm:prSet loTypeId="urn:microsoft.com/office/officeart/2005/8/layout/chevron1" loCatId="process" qsTypeId="urn:microsoft.com/office/officeart/2005/8/quickstyle/simple1" qsCatId="simple" csTypeId="urn:microsoft.com/office/officeart/2005/8/colors/accent1_2" csCatId="accent1" phldr="1"/>
      <dgm:spPr/>
    </dgm:pt>
    <dgm:pt modelId="{067DDF45-45B5-444D-AFF5-EE03D883A22F}">
      <dgm:prSet phldrT="[Text]" custT="1"/>
      <dgm:spPr>
        <a:solidFill>
          <a:srgbClr val="FF0000"/>
        </a:solidFill>
      </dgm:spPr>
      <dgm:t>
        <a:bodyPr/>
        <a:lstStyle/>
        <a:p>
          <a:r>
            <a:rPr lang="de-DE" sz="1100" dirty="0"/>
            <a:t>Study Start</a:t>
          </a:r>
        </a:p>
      </dgm:t>
    </dgm:pt>
    <dgm:pt modelId="{FBF6E8E2-CD4F-4EB4-AA87-BF147DF8F560}" type="parTrans" cxnId="{CE67B312-C47A-473D-B87D-3E391FBA71DB}">
      <dgm:prSet/>
      <dgm:spPr/>
      <dgm:t>
        <a:bodyPr/>
        <a:lstStyle/>
        <a:p>
          <a:endParaRPr lang="de-DE" sz="1200"/>
        </a:p>
      </dgm:t>
    </dgm:pt>
    <dgm:pt modelId="{36395E84-BC9D-4905-A779-4EBCEEC61A65}" type="sibTrans" cxnId="{CE67B312-C47A-473D-B87D-3E391FBA71DB}">
      <dgm:prSet/>
      <dgm:spPr/>
      <dgm:t>
        <a:bodyPr/>
        <a:lstStyle/>
        <a:p>
          <a:endParaRPr lang="de-DE" sz="1200"/>
        </a:p>
      </dgm:t>
    </dgm:pt>
    <dgm:pt modelId="{B1C2A03E-1BF2-4AF4-8428-BFF61265D5A0}">
      <dgm:prSet phldrT="[Text]" custT="1"/>
      <dgm:spPr>
        <a:solidFill>
          <a:schemeClr val="accent6"/>
        </a:solidFill>
      </dgm:spPr>
      <dgm:t>
        <a:bodyPr/>
        <a:lstStyle/>
        <a:p>
          <a:r>
            <a:rPr lang="de-DE" sz="1100" dirty="0"/>
            <a:t>1. </a:t>
          </a:r>
          <a:r>
            <a:rPr lang="de-DE" sz="1100" dirty="0" err="1"/>
            <a:t>Introduction</a:t>
          </a:r>
          <a:endParaRPr lang="de-DE" sz="1100" dirty="0"/>
        </a:p>
      </dgm:t>
    </dgm:pt>
    <dgm:pt modelId="{FFFD1F0E-ACE3-445D-B1B3-2AA1B7D2E8A3}" type="sibTrans" cxnId="{5BF94508-6CFA-4DE7-B576-00FBAF7C8BA1}">
      <dgm:prSet/>
      <dgm:spPr/>
      <dgm:t>
        <a:bodyPr/>
        <a:lstStyle/>
        <a:p>
          <a:endParaRPr lang="de-DE" sz="1200"/>
        </a:p>
      </dgm:t>
    </dgm:pt>
    <dgm:pt modelId="{9B98EFF7-103D-4BCF-9504-E614C5CB5A31}" type="parTrans" cxnId="{5BF94508-6CFA-4DE7-B576-00FBAF7C8BA1}">
      <dgm:prSet/>
      <dgm:spPr/>
      <dgm:t>
        <a:bodyPr/>
        <a:lstStyle/>
        <a:p>
          <a:endParaRPr lang="de-DE" sz="1200"/>
        </a:p>
      </dgm:t>
    </dgm:pt>
    <dgm:pt modelId="{B72FF772-2DF3-4A05-B50B-51DBBF12219D}">
      <dgm:prSet phldrT="[Text]" custT="1"/>
      <dgm:spPr>
        <a:solidFill>
          <a:schemeClr val="accent1"/>
        </a:solidFill>
      </dgm:spPr>
      <dgm:t>
        <a:bodyPr/>
        <a:lstStyle/>
        <a:p>
          <a:r>
            <a:rPr lang="de-DE" sz="1100" dirty="0"/>
            <a:t>2. Experiment/</a:t>
          </a:r>
          <a:br>
            <a:rPr lang="de-DE" sz="1100" dirty="0"/>
          </a:br>
          <a:r>
            <a:rPr lang="de-DE" sz="1100" dirty="0"/>
            <a:t>Survey</a:t>
          </a:r>
        </a:p>
      </dgm:t>
    </dgm:pt>
    <dgm:pt modelId="{F5CA9569-E300-4F78-ACCC-098EFE0D876D}" type="sibTrans" cxnId="{FEE424BB-75D5-4E3B-8D85-FFEC628291F6}">
      <dgm:prSet/>
      <dgm:spPr/>
      <dgm:t>
        <a:bodyPr/>
        <a:lstStyle/>
        <a:p>
          <a:endParaRPr lang="de-DE" sz="1200"/>
        </a:p>
      </dgm:t>
    </dgm:pt>
    <dgm:pt modelId="{AC4429FA-BA41-490D-978D-D3D6C03C1117}" type="parTrans" cxnId="{FEE424BB-75D5-4E3B-8D85-FFEC628291F6}">
      <dgm:prSet/>
      <dgm:spPr/>
      <dgm:t>
        <a:bodyPr/>
        <a:lstStyle/>
        <a:p>
          <a:endParaRPr lang="de-DE" sz="1200"/>
        </a:p>
      </dgm:t>
    </dgm:pt>
    <dgm:pt modelId="{3FCE8A32-6DD7-4689-B7A7-D5BFC40BD120}">
      <dgm:prSet phldrT="[Text]" custT="1"/>
      <dgm:spPr>
        <a:solidFill>
          <a:schemeClr val="accent1"/>
        </a:solidFill>
      </dgm:spPr>
      <dgm:t>
        <a:bodyPr/>
        <a:lstStyle/>
        <a:p>
          <a:r>
            <a:rPr lang="de-DE" sz="1100" dirty="0"/>
            <a:t>3. </a:t>
          </a:r>
          <a:r>
            <a:rPr lang="de-DE" sz="1100"/>
            <a:t>Debriefing</a:t>
          </a:r>
          <a:endParaRPr lang="de-DE" sz="1100" dirty="0"/>
        </a:p>
      </dgm:t>
    </dgm:pt>
    <dgm:pt modelId="{5C80DBB7-2492-44E4-9CE8-86975D2CAE50}" type="parTrans" cxnId="{0595C0EE-79F7-418F-8CFE-16AA88FF55A6}">
      <dgm:prSet/>
      <dgm:spPr/>
      <dgm:t>
        <a:bodyPr/>
        <a:lstStyle/>
        <a:p>
          <a:endParaRPr lang="de-DE" sz="1200"/>
        </a:p>
      </dgm:t>
    </dgm:pt>
    <dgm:pt modelId="{238BBE7C-833D-4440-A53E-D352AF8102E4}" type="sibTrans" cxnId="{0595C0EE-79F7-418F-8CFE-16AA88FF55A6}">
      <dgm:prSet/>
      <dgm:spPr/>
      <dgm:t>
        <a:bodyPr/>
        <a:lstStyle/>
        <a:p>
          <a:endParaRPr lang="de-DE" sz="1200"/>
        </a:p>
      </dgm:t>
    </dgm:pt>
    <dgm:pt modelId="{B59CC415-2BA0-4246-BE4C-1AD40E8CA58D}" type="pres">
      <dgm:prSet presAssocID="{E0022CBD-10F7-465A-BB26-A26A0F8893B9}" presName="Name0" presStyleCnt="0">
        <dgm:presLayoutVars>
          <dgm:dir/>
          <dgm:animLvl val="lvl"/>
          <dgm:resizeHandles val="exact"/>
        </dgm:presLayoutVars>
      </dgm:prSet>
      <dgm:spPr/>
    </dgm:pt>
    <dgm:pt modelId="{87F0D9EF-333A-4001-9E6A-413F80B64A64}" type="pres">
      <dgm:prSet presAssocID="{067DDF45-45B5-444D-AFF5-EE03D883A22F}" presName="parTxOnly" presStyleLbl="node1" presStyleIdx="0" presStyleCnt="4">
        <dgm:presLayoutVars>
          <dgm:chMax val="0"/>
          <dgm:chPref val="0"/>
          <dgm:bulletEnabled val="1"/>
        </dgm:presLayoutVars>
      </dgm:prSet>
      <dgm:spPr/>
    </dgm:pt>
    <dgm:pt modelId="{080280EE-B2D1-4BDA-AD09-CDB175E87A77}" type="pres">
      <dgm:prSet presAssocID="{36395E84-BC9D-4905-A779-4EBCEEC61A65}" presName="parTxOnlySpace" presStyleCnt="0"/>
      <dgm:spPr/>
    </dgm:pt>
    <dgm:pt modelId="{52704E3D-03DC-46FB-A53B-E45ED89B459C}" type="pres">
      <dgm:prSet presAssocID="{B1C2A03E-1BF2-4AF4-8428-BFF61265D5A0}" presName="parTxOnly" presStyleLbl="node1" presStyleIdx="1" presStyleCnt="4">
        <dgm:presLayoutVars>
          <dgm:chMax val="0"/>
          <dgm:chPref val="0"/>
          <dgm:bulletEnabled val="1"/>
        </dgm:presLayoutVars>
      </dgm:prSet>
      <dgm:spPr/>
    </dgm:pt>
    <dgm:pt modelId="{A822BB44-3BC7-40B5-A04E-377F1F4B63A3}" type="pres">
      <dgm:prSet presAssocID="{FFFD1F0E-ACE3-445D-B1B3-2AA1B7D2E8A3}" presName="parTxOnlySpace" presStyleCnt="0"/>
      <dgm:spPr/>
    </dgm:pt>
    <dgm:pt modelId="{BEE4DDD8-0C0D-4F51-9451-976B5DE54DC1}" type="pres">
      <dgm:prSet presAssocID="{B72FF772-2DF3-4A05-B50B-51DBBF12219D}" presName="parTxOnly" presStyleLbl="node1" presStyleIdx="2" presStyleCnt="4">
        <dgm:presLayoutVars>
          <dgm:chMax val="0"/>
          <dgm:chPref val="0"/>
          <dgm:bulletEnabled val="1"/>
        </dgm:presLayoutVars>
      </dgm:prSet>
      <dgm:spPr/>
    </dgm:pt>
    <dgm:pt modelId="{8FD9F65E-50DF-494C-8FAC-12F709BF9A1C}" type="pres">
      <dgm:prSet presAssocID="{F5CA9569-E300-4F78-ACCC-098EFE0D876D}" presName="parTxOnlySpace" presStyleCnt="0"/>
      <dgm:spPr/>
    </dgm:pt>
    <dgm:pt modelId="{B5D03A67-02B0-47CF-AFBC-00F5AC22D21B}" type="pres">
      <dgm:prSet presAssocID="{3FCE8A32-6DD7-4689-B7A7-D5BFC40BD120}" presName="parTxOnly" presStyleLbl="node1" presStyleIdx="3" presStyleCnt="4">
        <dgm:presLayoutVars>
          <dgm:chMax val="0"/>
          <dgm:chPref val="0"/>
          <dgm:bulletEnabled val="1"/>
        </dgm:presLayoutVars>
      </dgm:prSet>
      <dgm:spPr/>
    </dgm:pt>
  </dgm:ptLst>
  <dgm:cxnLst>
    <dgm:cxn modelId="{5BF94508-6CFA-4DE7-B576-00FBAF7C8BA1}" srcId="{E0022CBD-10F7-465A-BB26-A26A0F8893B9}" destId="{B1C2A03E-1BF2-4AF4-8428-BFF61265D5A0}" srcOrd="1" destOrd="0" parTransId="{9B98EFF7-103D-4BCF-9504-E614C5CB5A31}" sibTransId="{FFFD1F0E-ACE3-445D-B1B3-2AA1B7D2E8A3}"/>
    <dgm:cxn modelId="{CE67B312-C47A-473D-B87D-3E391FBA71DB}" srcId="{E0022CBD-10F7-465A-BB26-A26A0F8893B9}" destId="{067DDF45-45B5-444D-AFF5-EE03D883A22F}" srcOrd="0" destOrd="0" parTransId="{FBF6E8E2-CD4F-4EB4-AA87-BF147DF8F560}" sibTransId="{36395E84-BC9D-4905-A779-4EBCEEC61A65}"/>
    <dgm:cxn modelId="{69820C68-F125-4E62-AD33-5B48D933E0A8}" type="presOf" srcId="{067DDF45-45B5-444D-AFF5-EE03D883A22F}" destId="{87F0D9EF-333A-4001-9E6A-413F80B64A64}" srcOrd="0" destOrd="0" presId="urn:microsoft.com/office/officeart/2005/8/layout/chevron1"/>
    <dgm:cxn modelId="{E85DC3A2-62F2-4988-A1E6-B27D1D0594FF}" type="presOf" srcId="{E0022CBD-10F7-465A-BB26-A26A0F8893B9}" destId="{B59CC415-2BA0-4246-BE4C-1AD40E8CA58D}" srcOrd="0" destOrd="0" presId="urn:microsoft.com/office/officeart/2005/8/layout/chevron1"/>
    <dgm:cxn modelId="{924614B1-62AE-4609-838F-80364F907E48}" type="presOf" srcId="{B1C2A03E-1BF2-4AF4-8428-BFF61265D5A0}" destId="{52704E3D-03DC-46FB-A53B-E45ED89B459C}" srcOrd="0" destOrd="0" presId="urn:microsoft.com/office/officeart/2005/8/layout/chevron1"/>
    <dgm:cxn modelId="{FEE424BB-75D5-4E3B-8D85-FFEC628291F6}" srcId="{E0022CBD-10F7-465A-BB26-A26A0F8893B9}" destId="{B72FF772-2DF3-4A05-B50B-51DBBF12219D}" srcOrd="2" destOrd="0" parTransId="{AC4429FA-BA41-490D-978D-D3D6C03C1117}" sibTransId="{F5CA9569-E300-4F78-ACCC-098EFE0D876D}"/>
    <dgm:cxn modelId="{469502D3-91BC-49DD-AD53-AE436154EE96}" type="presOf" srcId="{3FCE8A32-6DD7-4689-B7A7-D5BFC40BD120}" destId="{B5D03A67-02B0-47CF-AFBC-00F5AC22D21B}" srcOrd="0" destOrd="0" presId="urn:microsoft.com/office/officeart/2005/8/layout/chevron1"/>
    <dgm:cxn modelId="{DF79BBE3-0E3A-4988-93AF-A43DC5A7333C}" type="presOf" srcId="{B72FF772-2DF3-4A05-B50B-51DBBF12219D}" destId="{BEE4DDD8-0C0D-4F51-9451-976B5DE54DC1}" srcOrd="0" destOrd="0" presId="urn:microsoft.com/office/officeart/2005/8/layout/chevron1"/>
    <dgm:cxn modelId="{0595C0EE-79F7-418F-8CFE-16AA88FF55A6}" srcId="{E0022CBD-10F7-465A-BB26-A26A0F8893B9}" destId="{3FCE8A32-6DD7-4689-B7A7-D5BFC40BD120}" srcOrd="3" destOrd="0" parTransId="{5C80DBB7-2492-44E4-9CE8-86975D2CAE50}" sibTransId="{238BBE7C-833D-4440-A53E-D352AF8102E4}"/>
    <dgm:cxn modelId="{3D776A73-B393-47B9-9656-5F1BEEF271A2}" type="presParOf" srcId="{B59CC415-2BA0-4246-BE4C-1AD40E8CA58D}" destId="{87F0D9EF-333A-4001-9E6A-413F80B64A64}" srcOrd="0" destOrd="0" presId="urn:microsoft.com/office/officeart/2005/8/layout/chevron1"/>
    <dgm:cxn modelId="{D4779803-CDD9-4383-970B-0496DBDAA1EF}" type="presParOf" srcId="{B59CC415-2BA0-4246-BE4C-1AD40E8CA58D}" destId="{080280EE-B2D1-4BDA-AD09-CDB175E87A77}" srcOrd="1" destOrd="0" presId="urn:microsoft.com/office/officeart/2005/8/layout/chevron1"/>
    <dgm:cxn modelId="{36C8E81C-06B4-46EF-B2F6-1240FF8CB8A8}" type="presParOf" srcId="{B59CC415-2BA0-4246-BE4C-1AD40E8CA58D}" destId="{52704E3D-03DC-46FB-A53B-E45ED89B459C}" srcOrd="2" destOrd="0" presId="urn:microsoft.com/office/officeart/2005/8/layout/chevron1"/>
    <dgm:cxn modelId="{A957F253-F66E-4E86-B65B-3640D0F66372}" type="presParOf" srcId="{B59CC415-2BA0-4246-BE4C-1AD40E8CA58D}" destId="{A822BB44-3BC7-40B5-A04E-377F1F4B63A3}" srcOrd="3" destOrd="0" presId="urn:microsoft.com/office/officeart/2005/8/layout/chevron1"/>
    <dgm:cxn modelId="{015F542A-63DE-40E1-A823-1AA703C6D86A}" type="presParOf" srcId="{B59CC415-2BA0-4246-BE4C-1AD40E8CA58D}" destId="{BEE4DDD8-0C0D-4F51-9451-976B5DE54DC1}" srcOrd="4" destOrd="0" presId="urn:microsoft.com/office/officeart/2005/8/layout/chevron1"/>
    <dgm:cxn modelId="{03665934-6D66-4126-B91E-3450184930C5}" type="presParOf" srcId="{B59CC415-2BA0-4246-BE4C-1AD40E8CA58D}" destId="{8FD9F65E-50DF-494C-8FAC-12F709BF9A1C}" srcOrd="5" destOrd="0" presId="urn:microsoft.com/office/officeart/2005/8/layout/chevron1"/>
    <dgm:cxn modelId="{D7E6A105-42B9-4D42-8BC6-37BC5A7A17FE}" type="presParOf" srcId="{B59CC415-2BA0-4246-BE4C-1AD40E8CA58D}" destId="{B5D03A67-02B0-47CF-AFBC-00F5AC22D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Material Check</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Pilot</a:t>
          </a:r>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dirty="0" err="1"/>
            <a:t>Recruitment</a:t>
          </a:r>
          <a:endParaRPr lang="de-DE" sz="1100" kern="1200" dirty="0"/>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4192219" y="0"/>
        <a:ext cx="911750" cy="54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Material Check</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Pilot</a:t>
          </a:r>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dirty="0" err="1"/>
            <a:t>Recruitment</a:t>
          </a:r>
          <a:endParaRPr lang="de-DE" sz="1100" kern="1200" dirty="0"/>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4192219" y="0"/>
        <a:ext cx="911750" cy="5400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Material Check</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Pilot</a:t>
          </a:r>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dirty="0" err="1"/>
            <a:t>Recruitment</a:t>
          </a:r>
          <a:endParaRPr lang="de-DE" sz="1100" kern="1200" dirty="0"/>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4192219" y="0"/>
        <a:ext cx="911750" cy="54000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Material Check</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Pilot</a:t>
          </a:r>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dirty="0" err="1"/>
            <a:t>Recruitment</a:t>
          </a:r>
          <a:endParaRPr lang="de-DE" sz="1100" kern="1200" dirty="0"/>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4192219" y="0"/>
        <a:ext cx="911750" cy="54000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Debriefing</a:t>
          </a:r>
        </a:p>
      </dsp:txBody>
      <dsp:txXfrm>
        <a:off x="4192219" y="0"/>
        <a:ext cx="911750" cy="54000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D9EF-333A-4001-9E6A-413F80B64A64}">
      <dsp:nvSpPr>
        <dsp:cNvPr id="0" name=""/>
        <dsp:cNvSpPr/>
      </dsp:nvSpPr>
      <dsp:spPr>
        <a:xfrm>
          <a:off x="2493" y="0"/>
          <a:ext cx="1451750" cy="54000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Study Start</a:t>
          </a:r>
        </a:p>
      </dsp:txBody>
      <dsp:txXfrm>
        <a:off x="272493" y="0"/>
        <a:ext cx="911750" cy="540000"/>
      </dsp:txXfrm>
    </dsp:sp>
    <dsp:sp modelId="{52704E3D-03DC-46FB-A53B-E45ED89B459C}">
      <dsp:nvSpPr>
        <dsp:cNvPr id="0" name=""/>
        <dsp:cNvSpPr/>
      </dsp:nvSpPr>
      <dsp:spPr>
        <a:xfrm>
          <a:off x="1309069" y="0"/>
          <a:ext cx="1451750" cy="54000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1. </a:t>
          </a:r>
          <a:r>
            <a:rPr lang="de-DE" sz="1100" kern="1200" dirty="0" err="1"/>
            <a:t>Introduction</a:t>
          </a:r>
          <a:endParaRPr lang="de-DE" sz="1100" kern="1200" dirty="0"/>
        </a:p>
      </dsp:txBody>
      <dsp:txXfrm>
        <a:off x="1579069" y="0"/>
        <a:ext cx="911750" cy="540000"/>
      </dsp:txXfrm>
    </dsp:sp>
    <dsp:sp modelId="{BEE4DDD8-0C0D-4F51-9451-976B5DE54DC1}">
      <dsp:nvSpPr>
        <dsp:cNvPr id="0" name=""/>
        <dsp:cNvSpPr/>
      </dsp:nvSpPr>
      <dsp:spPr>
        <a:xfrm>
          <a:off x="2615644"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2. Experiment/</a:t>
          </a:r>
          <a:br>
            <a:rPr lang="de-DE" sz="1100" kern="1200" dirty="0"/>
          </a:br>
          <a:r>
            <a:rPr lang="de-DE" sz="1100" kern="1200" dirty="0"/>
            <a:t>Survey</a:t>
          </a:r>
        </a:p>
      </dsp:txBody>
      <dsp:txXfrm>
        <a:off x="2885644" y="0"/>
        <a:ext cx="911750" cy="540000"/>
      </dsp:txXfrm>
    </dsp:sp>
    <dsp:sp modelId="{B5D03A67-02B0-47CF-AFBC-00F5AC22D21B}">
      <dsp:nvSpPr>
        <dsp:cNvPr id="0" name=""/>
        <dsp:cNvSpPr/>
      </dsp:nvSpPr>
      <dsp:spPr>
        <a:xfrm>
          <a:off x="3922219" y="0"/>
          <a:ext cx="1451750" cy="54000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t>3. </a:t>
          </a:r>
          <a:r>
            <a:rPr lang="de-DE" sz="1100" kern="1200"/>
            <a:t>Debriefing</a:t>
          </a:r>
          <a:endParaRPr lang="de-DE" sz="1100" kern="1200" dirty="0"/>
        </a:p>
      </dsp:txBody>
      <dsp:txXfrm>
        <a:off x="4192219" y="0"/>
        <a:ext cx="911750" cy="540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05.12.2024</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a:p>
        </p:txBody>
      </p:sp>
    </p:spTree>
    <p:extLst>
      <p:ext uri="{BB962C8B-B14F-4D97-AF65-F5344CB8AC3E}">
        <p14:creationId xmlns:p14="http://schemas.microsoft.com/office/powerpoint/2010/main" val="121871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24</a:t>
            </a:fld>
            <a:endParaRPr lang="en-US"/>
          </a:p>
        </p:txBody>
      </p:sp>
    </p:spTree>
    <p:extLst>
      <p:ext uri="{BB962C8B-B14F-4D97-AF65-F5344CB8AC3E}">
        <p14:creationId xmlns:p14="http://schemas.microsoft.com/office/powerpoint/2010/main" val="413562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58</a:t>
            </a:fld>
            <a:endParaRPr lang="en-US"/>
          </a:p>
        </p:txBody>
      </p:sp>
    </p:spTree>
    <p:extLst>
      <p:ext uri="{BB962C8B-B14F-4D97-AF65-F5344CB8AC3E}">
        <p14:creationId xmlns:p14="http://schemas.microsoft.com/office/powerpoint/2010/main" val="519287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hasCustomPrompt="1"/>
          </p:nvPr>
        </p:nvSpPr>
        <p:spPr>
          <a:xfrm>
            <a:off x="695326" y="5311253"/>
            <a:ext cx="10801348" cy="818084"/>
          </a:xfrm>
          <a:prstGeom prst="rect">
            <a:avLst/>
          </a:prstGeom>
        </p:spPr>
        <p:txBody>
          <a:bodyPr lIns="36000" tIns="72000" rIns="0" bIns="0">
            <a:normAutofit/>
          </a:bodyPr>
          <a:lstStyle>
            <a:lvl1pPr marL="0" indent="0" algn="l">
              <a:lnSpc>
                <a:spcPct val="100000"/>
              </a:lnSpc>
              <a:buNone/>
              <a:defRPr sz="18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44463"/>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349835" y="140277"/>
            <a:ext cx="2534303" cy="783648"/>
          </a:xfrm>
          <a:prstGeom prst="rect">
            <a:avLst/>
          </a:prstGeom>
        </p:spPr>
        <p:txBody>
          <a:bodyPr anchor="ctr" anchorCtr="1">
            <a:noAutofit/>
          </a:bodyPr>
          <a:lstStyle>
            <a:lvl1pPr>
              <a:defRPr sz="1600"/>
            </a:lvl1p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136525"/>
            <a:ext cx="2749020" cy="789871"/>
          </a:xfrm>
          <a:prstGeom prst="rect">
            <a:avLst/>
          </a:prstGeom>
        </p:spPr>
        <p:txBody>
          <a:bodyPr anchor="ctr" anchorCtr="1">
            <a:noAutofit/>
          </a:bodyPr>
          <a:lstStyle>
            <a:lvl1pPr>
              <a:defRPr sz="1600"/>
            </a:lvl1p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522580" y="136525"/>
            <a:ext cx="2749020" cy="783648"/>
          </a:xfrm>
          <a:prstGeom prst="rect">
            <a:avLst/>
          </a:prstGeom>
        </p:spPr>
        <p:txBody>
          <a:bodyPr anchor="ctr" anchorCtr="1">
            <a:noAutofit/>
          </a:bodyPr>
          <a:lstStyle>
            <a:lvl1pPr>
              <a:defRPr sz="1600"/>
            </a:lvl1p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962372" y="140278"/>
            <a:ext cx="2534303" cy="783648"/>
          </a:xfrm>
          <a:prstGeom prst="rect">
            <a:avLst/>
          </a:prstGeom>
        </p:spPr>
        <p:txBody>
          <a:bodyPr anchor="ctr" anchorCtr="1">
            <a:noAutofit/>
          </a:bodyPr>
          <a:lstStyle>
            <a:lvl1pPr>
              <a:defRPr sz="1600"/>
            </a:lvl1pPr>
          </a:lstStyle>
          <a:p>
            <a:endParaRPr lang="en-US" dirty="0"/>
          </a:p>
        </p:txBody>
      </p:sp>
      <p:sp>
        <p:nvSpPr>
          <p:cNvPr id="21" name="Titel 20">
            <a:extLst>
              <a:ext uri="{FF2B5EF4-FFF2-40B4-BE49-F238E27FC236}">
                <a16:creationId xmlns:a16="http://schemas.microsoft.com/office/drawing/2014/main" id="{13CBBE3E-828B-7646-ACDE-06B6FAB071C0}"/>
              </a:ext>
            </a:extLst>
          </p:cNvPr>
          <p:cNvSpPr>
            <a:spLocks noGrp="1"/>
          </p:cNvSpPr>
          <p:nvPr>
            <p:ph type="title"/>
          </p:nvPr>
        </p:nvSpPr>
        <p:spPr>
          <a:xfrm>
            <a:off x="695325" y="4113213"/>
            <a:ext cx="10801350" cy="1198040"/>
          </a:xfrm>
        </p:spPr>
        <p:txBody>
          <a:bodyPr lIns="18000"/>
          <a:lstStyle>
            <a:lvl1pPr>
              <a:defRPr b="0">
                <a:latin typeface="Roboto Medium" panose="02000000000000000000" pitchFamily="2" charset="0"/>
                <a:ea typeface="Roboto Medium" panose="02000000000000000000" pitchFamily="2" charset="0"/>
              </a:defRPr>
            </a:lvl1pPr>
          </a:lstStyle>
          <a:p>
            <a:r>
              <a:rPr lang="de-DE" dirty="0"/>
              <a:t>Mastertitelformat bearbeiten</a:t>
            </a:r>
          </a:p>
        </p:txBody>
      </p:sp>
      <p:sp>
        <p:nvSpPr>
          <p:cNvPr id="28" name="Fußzeilenplatzhalter 27">
            <a:extLst>
              <a:ext uri="{FF2B5EF4-FFF2-40B4-BE49-F238E27FC236}">
                <a16:creationId xmlns:a16="http://schemas.microsoft.com/office/drawing/2014/main" id="{6C84F0FD-6904-5B6A-386E-AF710B56DB76}"/>
              </a:ext>
            </a:extLst>
          </p:cNvPr>
          <p:cNvSpPr>
            <a:spLocks noGrp="1"/>
          </p:cNvSpPr>
          <p:nvPr>
            <p:ph type="ftr" sz="quarter" idx="27"/>
          </p:nvPr>
        </p:nvSpPr>
        <p:spPr/>
        <p:txBody>
          <a:bodyPr/>
          <a:lstStyle/>
          <a:p>
            <a:r>
              <a:rPr lang="de-DE" dirty="0"/>
              <a:t>Prof. Dr. Valentin Schwind</a:t>
            </a:r>
          </a:p>
        </p:txBody>
      </p:sp>
      <p:sp>
        <p:nvSpPr>
          <p:cNvPr id="29" name="Foliennummernplatzhalter 28">
            <a:extLst>
              <a:ext uri="{FF2B5EF4-FFF2-40B4-BE49-F238E27FC236}">
                <a16:creationId xmlns:a16="http://schemas.microsoft.com/office/drawing/2014/main" id="{8EAF4180-5911-342F-B998-F78333FD4A4E}"/>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4" orient="horz" pos="25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p:txBody>
          <a:bodyPr/>
          <a:lstStyle/>
          <a:p>
            <a:r>
              <a:rPr lang="de-DE" dirty="0"/>
              <a:t>Prof. Dr. Valentin Schwind</a:t>
            </a:r>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9" name="Textplatzhalter 33">
            <a:extLst>
              <a:ext uri="{FF2B5EF4-FFF2-40B4-BE49-F238E27FC236}">
                <a16:creationId xmlns:a16="http://schemas.microsoft.com/office/drawing/2014/main" id="{28B7E8F2-99A2-F107-D262-B99C778BB0C4}"/>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15" name="Fußzeilenplatzhalter 14">
            <a:extLst>
              <a:ext uri="{FF2B5EF4-FFF2-40B4-BE49-F238E27FC236}">
                <a16:creationId xmlns:a16="http://schemas.microsoft.com/office/drawing/2014/main" id="{79A8D92A-4687-F9F8-1366-3766BC53D930}"/>
              </a:ext>
            </a:extLst>
          </p:cNvPr>
          <p:cNvSpPr>
            <a:spLocks noGrp="1"/>
          </p:cNvSpPr>
          <p:nvPr>
            <p:ph type="ftr" sz="quarter" idx="32"/>
          </p:nvPr>
        </p:nvSpPr>
        <p:spPr/>
        <p:txBody>
          <a:bodyPr/>
          <a:lstStyle/>
          <a:p>
            <a:r>
              <a:rPr lang="de-DE"/>
              <a:t>Prof. Dr. Valentin Schwind</a:t>
            </a:r>
            <a:endParaRPr lang="de-DE" dirty="0"/>
          </a:p>
        </p:txBody>
      </p:sp>
      <p:sp>
        <p:nvSpPr>
          <p:cNvPr id="17" name="Foliennummernplatzhalter 16">
            <a:extLst>
              <a:ext uri="{FF2B5EF4-FFF2-40B4-BE49-F238E27FC236}">
                <a16:creationId xmlns:a16="http://schemas.microsoft.com/office/drawing/2014/main" id="{567E0EEA-8F0A-69D2-C221-940AD3AA8F4E}"/>
              </a:ext>
            </a:extLst>
          </p:cNvPr>
          <p:cNvSpPr>
            <a:spLocks noGrp="1"/>
          </p:cNvSpPr>
          <p:nvPr>
            <p:ph type="sldNum" sz="quarter" idx="33"/>
          </p:nvPr>
        </p:nvSpPr>
        <p:spPr/>
        <p:txBody>
          <a:bodyPr/>
          <a:lstStyle/>
          <a:p>
            <a:fld id="{BA24374A-C3A8-471A-8837-3FC31668ABE5}" type="slidenum">
              <a:rPr lang="de-DE" smtClean="0"/>
              <a:pPr/>
              <a:t>‹Nr.›</a:t>
            </a:fld>
            <a:endParaRPr lang="de-DE" dirty="0"/>
          </a:p>
        </p:txBody>
      </p:sp>
      <p:sp>
        <p:nvSpPr>
          <p:cNvPr id="13" name="Textplatzhalter 33">
            <a:extLst>
              <a:ext uri="{FF2B5EF4-FFF2-40B4-BE49-F238E27FC236}">
                <a16:creationId xmlns:a16="http://schemas.microsoft.com/office/drawing/2014/main" id="{7175D9F5-A1C5-6CD0-9B3F-A6AB69504B66}"/>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9" name="Textplatzhalter 8">
            <a:extLst>
              <a:ext uri="{FF2B5EF4-FFF2-40B4-BE49-F238E27FC236}">
                <a16:creationId xmlns:a16="http://schemas.microsoft.com/office/drawing/2014/main" id="{535D866B-C56B-D61F-F720-38D2B13B2A89}"/>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a:extLst>
              <a:ext uri="{FF2B5EF4-FFF2-40B4-BE49-F238E27FC236}">
                <a16:creationId xmlns:a16="http://schemas.microsoft.com/office/drawing/2014/main" id="{BFCEAAD2-C619-CDF9-BC17-41B93C1E1A81}"/>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537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25" name="Fußzeilenplatzhalter 24">
            <a:extLst>
              <a:ext uri="{FF2B5EF4-FFF2-40B4-BE49-F238E27FC236}">
                <a16:creationId xmlns:a16="http://schemas.microsoft.com/office/drawing/2014/main" id="{801A7224-284D-6615-D122-6518DFAC34A7}"/>
              </a:ext>
            </a:extLst>
          </p:cNvPr>
          <p:cNvSpPr>
            <a:spLocks noGrp="1"/>
          </p:cNvSpPr>
          <p:nvPr>
            <p:ph type="ftr" sz="quarter" idx="27"/>
          </p:nvPr>
        </p:nvSpPr>
        <p:spPr/>
        <p:txBody>
          <a:bodyPr/>
          <a:lstStyle/>
          <a:p>
            <a:r>
              <a:rPr lang="de-DE"/>
              <a:t>Prof. Dr. Valentin Schwind</a:t>
            </a:r>
            <a:endParaRPr lang="de-DE" dirty="0"/>
          </a:p>
        </p:txBody>
      </p:sp>
      <p:sp>
        <p:nvSpPr>
          <p:cNvPr id="26" name="Foliennummernplatzhalter 25">
            <a:extLst>
              <a:ext uri="{FF2B5EF4-FFF2-40B4-BE49-F238E27FC236}">
                <a16:creationId xmlns:a16="http://schemas.microsoft.com/office/drawing/2014/main" id="{B701079B-48A8-8C08-E2C3-699147D90B0D}"/>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1812ABBE-6D1A-6D40-F031-53EA48A3A6B0}"/>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3" name="Textplatzhalter 25">
            <a:extLst>
              <a:ext uri="{FF2B5EF4-FFF2-40B4-BE49-F238E27FC236}">
                <a16:creationId xmlns:a16="http://schemas.microsoft.com/office/drawing/2014/main" id="{C3E88EDE-DEFB-872F-C90F-66CED59F8489}"/>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15" name="Textplatzhalter 2">
            <a:extLst>
              <a:ext uri="{FF2B5EF4-FFF2-40B4-BE49-F238E27FC236}">
                <a16:creationId xmlns:a16="http://schemas.microsoft.com/office/drawing/2014/main" id="{BE4702DA-6169-C543-E934-4CDBE07CC0DF}"/>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432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Source">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211D10DA-5083-DBF1-77A8-0D580ECA47B5}"/>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2ACAC9-B081-4E5E-DA54-1EF762C07B75}"/>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15" name="Textplatzhalter 33">
            <a:extLst>
              <a:ext uri="{FF2B5EF4-FFF2-40B4-BE49-F238E27FC236}">
                <a16:creationId xmlns:a16="http://schemas.microsoft.com/office/drawing/2014/main" id="{4B457343-546D-E798-E180-30BFAECBC469}"/>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6" name="Textplatzhalter 25">
            <a:extLst>
              <a:ext uri="{FF2B5EF4-FFF2-40B4-BE49-F238E27FC236}">
                <a16:creationId xmlns:a16="http://schemas.microsoft.com/office/drawing/2014/main" id="{77428857-3E3E-0DB3-32FD-76665C2CF66D}"/>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28" name="Textplatzhalter 8">
            <a:extLst>
              <a:ext uri="{FF2B5EF4-FFF2-40B4-BE49-F238E27FC236}">
                <a16:creationId xmlns:a16="http://schemas.microsoft.com/office/drawing/2014/main" id="{620BE56C-55F2-5172-241C-387F566466FD}"/>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9" name="Inhaltsplatzhalter 10">
            <a:extLst>
              <a:ext uri="{FF2B5EF4-FFF2-40B4-BE49-F238E27FC236}">
                <a16:creationId xmlns:a16="http://schemas.microsoft.com/office/drawing/2014/main" id="{62714AF4-C070-A75E-F864-D652CF850E45}"/>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21952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el 6">
            <a:extLst>
              <a:ext uri="{FF2B5EF4-FFF2-40B4-BE49-F238E27FC236}">
                <a16:creationId xmlns:a16="http://schemas.microsoft.com/office/drawing/2014/main" id="{D8D81471-A712-68FE-7391-8A8FA7A9020C}"/>
              </a:ext>
            </a:extLst>
          </p:cNvPr>
          <p:cNvSpPr>
            <a:spLocks noGrp="1"/>
          </p:cNvSpPr>
          <p:nvPr>
            <p:ph type="title"/>
          </p:nvPr>
        </p:nvSpPr>
        <p:spPr>
          <a:xfrm>
            <a:off x="695325" y="1449388"/>
            <a:ext cx="10801350" cy="2519361"/>
          </a:xfrm>
        </p:spPr>
        <p:txBody>
          <a:bodyPr>
            <a:normAutofit/>
          </a:bodyPr>
          <a:lstStyle>
            <a:lvl1pPr>
              <a:defRPr sz="3600"/>
            </a:lvl1pPr>
          </a:lstStyle>
          <a:p>
            <a:r>
              <a:rPr lang="de-DE" dirty="0"/>
              <a:t>Mastertitelformat bearbeiten</a:t>
            </a:r>
          </a:p>
        </p:txBody>
      </p:sp>
      <p:sp>
        <p:nvSpPr>
          <p:cNvPr id="18" name="Fußzeilenplatzhalter 17">
            <a:extLst>
              <a:ext uri="{FF2B5EF4-FFF2-40B4-BE49-F238E27FC236}">
                <a16:creationId xmlns:a16="http://schemas.microsoft.com/office/drawing/2014/main" id="{34CBC7D4-DC3E-5626-4F81-2E2853A7C180}"/>
              </a:ext>
            </a:extLst>
          </p:cNvPr>
          <p:cNvSpPr>
            <a:spLocks noGrp="1"/>
          </p:cNvSpPr>
          <p:nvPr>
            <p:ph type="ftr" sz="quarter" idx="23"/>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AE8FFD0C-98D3-A710-E158-A3826A7BAE39}"/>
              </a:ext>
            </a:extLst>
          </p:cNvPr>
          <p:cNvSpPr>
            <a:spLocks noGrp="1"/>
          </p:cNvSpPr>
          <p:nvPr>
            <p:ph type="sldNum" sz="quarter" idx="24"/>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501200E2-CBD1-EC5C-A3E9-10FCFE692D53}"/>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147752153"/>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308725"/>
          </a:xfrm>
          <a:prstGeom prst="rect">
            <a:avLst/>
          </a:prstGeom>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623887"/>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
        <p:nvSpPr>
          <p:cNvPr id="18" name="Fußzeilenplatzhalter 17">
            <a:extLst>
              <a:ext uri="{FF2B5EF4-FFF2-40B4-BE49-F238E27FC236}">
                <a16:creationId xmlns:a16="http://schemas.microsoft.com/office/drawing/2014/main" id="{934167EF-181B-96CB-4C28-D9AC9834CA49}"/>
              </a:ext>
            </a:extLst>
          </p:cNvPr>
          <p:cNvSpPr>
            <a:spLocks noGrp="1"/>
          </p:cNvSpPr>
          <p:nvPr>
            <p:ph type="ftr" sz="quarter" idx="31"/>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4F72F9FD-8FDA-EF20-7D56-3E6A703BDA94}"/>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7" name="Textplatzhalter 33">
            <a:extLst>
              <a:ext uri="{FF2B5EF4-FFF2-40B4-BE49-F238E27FC236}">
                <a16:creationId xmlns:a16="http://schemas.microsoft.com/office/drawing/2014/main" id="{C6C9D6F4-FD05-1FED-2127-D6F2DBC01A4D}"/>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858000"/>
          </a:xfrm>
          <a:prstGeom prst="rect">
            <a:avLst/>
          </a:prstGeom>
          <a:solidFill>
            <a:schemeClr val="bg1"/>
          </a:solidFill>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1238250"/>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Tree>
    <p:extLst>
      <p:ext uri="{BB962C8B-B14F-4D97-AF65-F5344CB8AC3E}">
        <p14:creationId xmlns:p14="http://schemas.microsoft.com/office/powerpoint/2010/main" val="22894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2194" y="6318000"/>
            <a:ext cx="2824161"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318000"/>
            <a:ext cx="8651874"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1C5AA6"/>
              </a:solidFill>
            </a:endParaRPr>
          </a:p>
        </p:txBody>
      </p:sp>
      <p:sp>
        <p:nvSpPr>
          <p:cNvPr id="3" name="Titelplatzhalter 2">
            <a:extLst>
              <a:ext uri="{FF2B5EF4-FFF2-40B4-BE49-F238E27FC236}">
                <a16:creationId xmlns:a16="http://schemas.microsoft.com/office/drawing/2014/main" id="{BF731D93-13F4-9D67-C9CE-1F9E97CAB11C}"/>
              </a:ext>
            </a:extLst>
          </p:cNvPr>
          <p:cNvSpPr>
            <a:spLocks noGrp="1"/>
          </p:cNvSpPr>
          <p:nvPr>
            <p:ph type="title"/>
          </p:nvPr>
        </p:nvSpPr>
        <p:spPr>
          <a:xfrm>
            <a:off x="695325" y="115889"/>
            <a:ext cx="10801350" cy="973136"/>
          </a:xfrm>
          <a:prstGeom prst="rect">
            <a:avLst/>
          </a:prstGeom>
        </p:spPr>
        <p:txBody>
          <a:bodyPr vert="horz" lIns="0" tIns="0" rIns="0" bIns="0" rtlCol="0" anchor="b">
            <a:normAutofit/>
          </a:bodyPr>
          <a:lstStyle/>
          <a:p>
            <a:r>
              <a:rPr lang="de-DE" dirty="0"/>
              <a:t>Mastertitelformat bearbeiten</a:t>
            </a:r>
          </a:p>
        </p:txBody>
      </p:sp>
      <p:sp>
        <p:nvSpPr>
          <p:cNvPr id="16" name="Fußzeilenplatzhalter 17">
            <a:extLst>
              <a:ext uri="{FF2B5EF4-FFF2-40B4-BE49-F238E27FC236}">
                <a16:creationId xmlns:a16="http://schemas.microsoft.com/office/drawing/2014/main" id="{905FD0EF-C3A0-B922-6CBB-A2BA32256496}"/>
              </a:ext>
            </a:extLst>
          </p:cNvPr>
          <p:cNvSpPr>
            <a:spLocks noGrp="1"/>
          </p:cNvSpPr>
          <p:nvPr>
            <p:ph type="ftr" sz="quarter" idx="3"/>
          </p:nvPr>
        </p:nvSpPr>
        <p:spPr>
          <a:xfrm>
            <a:off x="8651875" y="6318000"/>
            <a:ext cx="2844798" cy="540000"/>
          </a:xfrm>
          <a:prstGeom prst="rect">
            <a:avLst/>
          </a:prstGeom>
        </p:spPr>
        <p:txBody>
          <a:bodyPr lIns="0" tIns="0" rIns="0" bIns="0" anchor="ctr"/>
          <a:lstStyle>
            <a:lvl1pPr algn="ctr">
              <a:defRPr sz="1400">
                <a:solidFill>
                  <a:schemeClr val="bg1"/>
                </a:solidFill>
                <a:latin typeface="Roboto" panose="02000000000000000000" pitchFamily="2" charset="0"/>
                <a:ea typeface="Roboto" panose="02000000000000000000" pitchFamily="2" charset="0"/>
              </a:defRPr>
            </a:lvl1pPr>
          </a:lstStyle>
          <a:p>
            <a:r>
              <a:rPr lang="de-DE" dirty="0"/>
              <a:t>Prof. Dr. Valentin Schwind</a:t>
            </a:r>
          </a:p>
        </p:txBody>
      </p:sp>
      <p:sp>
        <p:nvSpPr>
          <p:cNvPr id="9" name="Rechteck 1">
            <a:extLst>
              <a:ext uri="{FF2B5EF4-FFF2-40B4-BE49-F238E27FC236}">
                <a16:creationId xmlns:a16="http://schemas.microsoft.com/office/drawing/2014/main" id="{F97507DC-D3D9-DABB-A11F-05341148480F}"/>
              </a:ext>
            </a:extLst>
          </p:cNvPr>
          <p:cNvSpPr/>
          <p:nvPr userDrawn="1"/>
        </p:nvSpPr>
        <p:spPr>
          <a:xfrm>
            <a:off x="11496675" y="6318000"/>
            <a:ext cx="695325"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oliennummernplatzhalter 19">
            <a:extLst>
              <a:ext uri="{FF2B5EF4-FFF2-40B4-BE49-F238E27FC236}">
                <a16:creationId xmlns:a16="http://schemas.microsoft.com/office/drawing/2014/main" id="{340149BE-0D54-E3DD-8555-DC3BDC007761}"/>
              </a:ext>
            </a:extLst>
          </p:cNvPr>
          <p:cNvSpPr>
            <a:spLocks noGrp="1"/>
          </p:cNvSpPr>
          <p:nvPr>
            <p:ph type="sldNum" sz="quarter" idx="4"/>
          </p:nvPr>
        </p:nvSpPr>
        <p:spPr>
          <a:xfrm>
            <a:off x="11496674" y="6318000"/>
            <a:ext cx="695325" cy="540000"/>
          </a:xfrm>
          <a:prstGeom prst="rect">
            <a:avLst/>
          </a:prstGeom>
        </p:spPr>
        <p:txBody>
          <a:bodyPr lIns="0" tIns="0" rIns="0" bIns="0" anchor="ctr"/>
          <a:lstStyle>
            <a:lvl1pPr algn="ctr">
              <a:defRPr sz="1400">
                <a:solidFill>
                  <a:schemeClr val="bg1"/>
                </a:solidFill>
              </a:defRPr>
            </a:lvl1pPr>
          </a:lstStyle>
          <a:p>
            <a:fld id="{BA24374A-C3A8-471A-8837-3FC31668ABE5}" type="slidenum">
              <a:rPr lang="de-DE" smtClean="0"/>
              <a:pPr/>
              <a:t>‹Nr.›</a:t>
            </a:fld>
            <a:endParaRPr lang="de-DE" dirty="0"/>
          </a:p>
        </p:txBody>
      </p:sp>
      <p:sp>
        <p:nvSpPr>
          <p:cNvPr id="5" name="Textplatzhalter 4">
            <a:extLst>
              <a:ext uri="{FF2B5EF4-FFF2-40B4-BE49-F238E27FC236}">
                <a16:creationId xmlns:a16="http://schemas.microsoft.com/office/drawing/2014/main" id="{4DEA2D1A-0D86-4912-2608-4CF928FB7584}"/>
              </a:ext>
            </a:extLst>
          </p:cNvPr>
          <p:cNvSpPr>
            <a:spLocks noGrp="1"/>
          </p:cNvSpPr>
          <p:nvPr>
            <p:ph type="body" idx="1"/>
          </p:nvPr>
        </p:nvSpPr>
        <p:spPr>
          <a:xfrm>
            <a:off x="695325" y="1449389"/>
            <a:ext cx="10801350" cy="46799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83" r:id="rId4"/>
    <p:sldLayoutId id="2147483685" r:id="rId5"/>
    <p:sldLayoutId id="2147483651" r:id="rId6"/>
    <p:sldLayoutId id="2147483655" r:id="rId7"/>
    <p:sldLayoutId id="2147483686" r:id="rId8"/>
  </p:sldLayoutIdLst>
  <p:hf hdr="0" dt="0"/>
  <p:txStyles>
    <p:title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p:titleStyle>
    <p:body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861" userDrawn="1">
          <p15:clr>
            <a:srgbClr val="F26B43"/>
          </p15:clr>
        </p15:guide>
        <p15:guide id="7" orient="horz" pos="3974" userDrawn="1">
          <p15:clr>
            <a:srgbClr val="F26B43"/>
          </p15:clr>
        </p15:guide>
        <p15:guide id="8" orient="horz" pos="73" userDrawn="1">
          <p15:clr>
            <a:srgbClr val="F26B43"/>
          </p15:clr>
        </p15:guide>
        <p15:guide id="9" orient="horz" pos="686" userDrawn="1">
          <p15:clr>
            <a:srgbClr val="F26B43"/>
          </p15:clr>
        </p15:guide>
        <p15:guide id="10" orient="horz" pos="913" userDrawn="1">
          <p15:clr>
            <a:srgbClr val="F26B43"/>
          </p15:clr>
        </p15:guide>
        <p15:guide id="11" pos="7242" userDrawn="1">
          <p15:clr>
            <a:srgbClr val="F26B43"/>
          </p15:clr>
        </p15:guide>
        <p15:guide id="12"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https://www.psychologie.hhu.de/arbeitsgruppen/allgemeine-psychologie-und-arbeitspsychologie/gpower" TargetMode="Externa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hyperlink" Target="https://doodle.de/" TargetMode="External"/><Relationship Id="rId7" Type="http://schemas.openxmlformats.org/officeDocument/2006/relationships/diagramData" Target="../diagrams/data3.xml"/><Relationship Id="rId2" Type="http://schemas.openxmlformats.org/officeDocument/2006/relationships/hyperlink" Target="https://hci-studies.org/lab-booking-calendar/" TargetMode="Externa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diagramDrawing" Target="../diagrams/drawing3.xml"/><Relationship Id="rId5" Type="http://schemas.openxmlformats.org/officeDocument/2006/relationships/image" Target="../media/image17.png"/><Relationship Id="rId10" Type="http://schemas.openxmlformats.org/officeDocument/2006/relationships/diagramColors" Target="../diagrams/colors3.xml"/><Relationship Id="rId4" Type="http://schemas.openxmlformats.org/officeDocument/2006/relationships/hyperlink" Target="https://terminplaner.dfn.de/" TargetMode="External"/><Relationship Id="rId9"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doodle.com/meeting/participate/id/eElmGNNd" TargetMode="External"/><Relationship Id="rId7" Type="http://schemas.openxmlformats.org/officeDocument/2006/relationships/diagramColors" Target="../diagrams/colors4.xml"/><Relationship Id="rId2" Type="http://schemas.openxmlformats.org/officeDocument/2006/relationships/hyperlink" Target="https://goo.gl/maps/wfBUJr6myFHGqyRt7" TargetMode="Externa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9.jpeg"/><Relationship Id="rId7" Type="http://schemas.openxmlformats.org/officeDocument/2006/relationships/diagramQuickStyle" Target="../diagrams/quickStyle5.xml"/><Relationship Id="rId2" Type="http://schemas.openxmlformats.org/officeDocument/2006/relationships/hyperlink" Target="https://pxhere.com/de/photo/652278" TargetMode="External"/><Relationship Id="rId1" Type="http://schemas.openxmlformats.org/officeDocument/2006/relationships/slideLayout" Target="../slideLayouts/slideLayout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0.jpeg"/><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0.jpeg"/><Relationship Id="rId7" Type="http://schemas.openxmlformats.org/officeDocument/2006/relationships/diagramQuickStyle" Target="../diagrams/quickStyle6.xml"/><Relationship Id="rId2" Type="http://schemas.openxmlformats.org/officeDocument/2006/relationships/hyperlink" Target="https://hci-studies.org/methods-and-measures/" TargetMode="Externa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1.png"/><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2.png"/><Relationship Id="rId7" Type="http://schemas.openxmlformats.org/officeDocument/2006/relationships/diagramLayout" Target="../diagrams/layout8.xml"/><Relationship Id="rId2" Type="http://schemas.openxmlformats.org/officeDocument/2006/relationships/hyperlink" Target="https://hci-studies.org/informed-consent-generator/" TargetMode="External"/><Relationship Id="rId1" Type="http://schemas.openxmlformats.org/officeDocument/2006/relationships/slideLayout" Target="../slideLayouts/slideLayout2.xml"/><Relationship Id="rId6" Type="http://schemas.openxmlformats.org/officeDocument/2006/relationships/diagramData" Target="../diagrams/data8.xml"/><Relationship Id="rId5" Type="http://schemas.openxmlformats.org/officeDocument/2006/relationships/image" Target="../media/image24.png"/><Relationship Id="rId10" Type="http://schemas.microsoft.com/office/2007/relationships/diagramDrawing" Target="../diagrams/drawing8.xml"/><Relationship Id="rId4" Type="http://schemas.openxmlformats.org/officeDocument/2006/relationships/image" Target="../media/image23.png"/><Relationship Id="rId9" Type="http://schemas.openxmlformats.org/officeDocument/2006/relationships/diagramColors" Target="../diagrams/colors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hyperlink" Target="https://hci-studies.org/methods-and-measures/country.txt" TargetMode="Externa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6.png"/><Relationship Id="rId7" Type="http://schemas.openxmlformats.org/officeDocument/2006/relationships/diagramColors" Target="../diagrams/colors1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3.xml.rels><?xml version="1.0" encoding="UTF-8" standalone="yes"?>
<Relationships xmlns="http://schemas.openxmlformats.org/package/2006/relationships"><Relationship Id="rId8" Type="http://schemas.openxmlformats.org/officeDocument/2006/relationships/image" Target="../media/image34.svg"/><Relationship Id="rId13" Type="http://schemas.microsoft.com/office/2007/relationships/diagramDrawing" Target="../diagrams/drawing25.xml"/><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diagramColors" Target="../diagrams/colors25.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diagramQuickStyle" Target="../diagrams/quickStyle25.xml"/><Relationship Id="rId5" Type="http://schemas.openxmlformats.org/officeDocument/2006/relationships/image" Target="../media/image31.jpeg"/><Relationship Id="rId10" Type="http://schemas.openxmlformats.org/officeDocument/2006/relationships/diagramLayout" Target="../diagrams/layout25.xml"/><Relationship Id="rId4" Type="http://schemas.openxmlformats.org/officeDocument/2006/relationships/image" Target="../media/image30.jpeg"/><Relationship Id="rId9" Type="http://schemas.openxmlformats.org/officeDocument/2006/relationships/diagramData" Target="../diagrams/data25.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36.png"/><Relationship Id="rId7" Type="http://schemas.openxmlformats.org/officeDocument/2006/relationships/diagramQuickStyle" Target="../diagrams/quickStyle26.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37.png"/><Relationship Id="rId9" Type="http://schemas.microsoft.com/office/2007/relationships/diagramDrawing" Target="../diagrams/drawing26.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36.png"/><Relationship Id="rId7" Type="http://schemas.openxmlformats.org/officeDocument/2006/relationships/diagramQuickStyle" Target="../diagrams/quickStyle27.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37.png"/><Relationship Id="rId9" Type="http://schemas.microsoft.com/office/2007/relationships/diagramDrawing" Target="../diagrams/drawing2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30.xml"/><Relationship Id="rId3" Type="http://schemas.openxmlformats.org/officeDocument/2006/relationships/image" Target="../media/image39.jpeg"/><Relationship Id="rId7" Type="http://schemas.openxmlformats.org/officeDocument/2006/relationships/diagramData" Target="../diagrams/data30.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diagramDrawing" Target="../diagrams/drawing30.xml"/><Relationship Id="rId5" Type="http://schemas.openxmlformats.org/officeDocument/2006/relationships/image" Target="../media/image34.svg"/><Relationship Id="rId10" Type="http://schemas.openxmlformats.org/officeDocument/2006/relationships/diagramColors" Target="../diagrams/colors30.xml"/><Relationship Id="rId4" Type="http://schemas.openxmlformats.org/officeDocument/2006/relationships/image" Target="../media/image33.png"/><Relationship Id="rId9" Type="http://schemas.openxmlformats.org/officeDocument/2006/relationships/diagramQuickStyle" Target="../diagrams/quickStyle30.xml"/></Relationships>
</file>

<file path=ppt/slides/_rels/slide39.xml.rels><?xml version="1.0" encoding="UTF-8" standalone="yes"?>
<Relationships xmlns="http://schemas.openxmlformats.org/package/2006/relationships"><Relationship Id="rId8" Type="http://schemas.openxmlformats.org/officeDocument/2006/relationships/hyperlink" Target="https://hci-studies.org/limesurvey/" TargetMode="External"/><Relationship Id="rId13" Type="http://schemas.openxmlformats.org/officeDocument/2006/relationships/diagramLayout" Target="../diagrams/layout31.xml"/><Relationship Id="rId3" Type="http://schemas.openxmlformats.org/officeDocument/2006/relationships/image" Target="../media/image42.png"/><Relationship Id="rId7" Type="http://schemas.openxmlformats.org/officeDocument/2006/relationships/image" Target="../media/image46.svg"/><Relationship Id="rId12" Type="http://schemas.openxmlformats.org/officeDocument/2006/relationships/diagramData" Target="../diagrams/data31.xml"/><Relationship Id="rId2" Type="http://schemas.openxmlformats.org/officeDocument/2006/relationships/image" Target="../media/image41.png"/><Relationship Id="rId16" Type="http://schemas.microsoft.com/office/2007/relationships/diagramDrawing" Target="../diagrams/drawing31.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hyperlink" Target="https://github.com/MartinFk/VRQuestionnaireToolkit" TargetMode="External"/><Relationship Id="rId5" Type="http://schemas.openxmlformats.org/officeDocument/2006/relationships/image" Target="../media/image44.svg"/><Relationship Id="rId15" Type="http://schemas.openxmlformats.org/officeDocument/2006/relationships/diagramColors" Target="../diagrams/colors31.xml"/><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hyperlink" Target="https://docs.google.com/forms" TargetMode="External"/><Relationship Id="rId14" Type="http://schemas.openxmlformats.org/officeDocument/2006/relationships/diagramQuickStyle" Target="../diagrams/quickStyle3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hci-studies.org/study-design-planner/"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2.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49.jpg"/><Relationship Id="rId7" Type="http://schemas.openxmlformats.org/officeDocument/2006/relationships/diagramColors" Target="../diagrams/colors34.xml"/><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36.xml"/><Relationship Id="rId3" Type="http://schemas.openxmlformats.org/officeDocument/2006/relationships/image" Target="../media/image52.png"/><Relationship Id="rId7" Type="http://schemas.openxmlformats.org/officeDocument/2006/relationships/image" Target="../media/image56.png"/><Relationship Id="rId12" Type="http://schemas.microsoft.com/office/2007/relationships/diagramDrawing" Target="../diagrams/drawing36.xm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diagramColors" Target="../diagrams/colors36.xml"/><Relationship Id="rId5" Type="http://schemas.openxmlformats.org/officeDocument/2006/relationships/image" Target="../media/image54.png"/><Relationship Id="rId10" Type="http://schemas.openxmlformats.org/officeDocument/2006/relationships/diagramQuickStyle" Target="../diagrams/quickStyle36.xml"/><Relationship Id="rId4" Type="http://schemas.openxmlformats.org/officeDocument/2006/relationships/image" Target="../media/image53.png"/><Relationship Id="rId9" Type="http://schemas.openxmlformats.org/officeDocument/2006/relationships/diagramLayout" Target="../diagrams/layout36.xml"/></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37.xml"/><Relationship Id="rId3" Type="http://schemas.openxmlformats.org/officeDocument/2006/relationships/image" Target="../media/image58.jpeg"/><Relationship Id="rId7" Type="http://schemas.openxmlformats.org/officeDocument/2006/relationships/diagramData" Target="../diagrams/data37.xml"/><Relationship Id="rId2" Type="http://schemas.openxmlformats.org/officeDocument/2006/relationships/image" Target="../media/image57.jpeg"/><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diagramDrawing" Target="../diagrams/drawing37.xml"/><Relationship Id="rId5" Type="http://schemas.openxmlformats.org/officeDocument/2006/relationships/image" Target="../media/image60.png"/><Relationship Id="rId10" Type="http://schemas.openxmlformats.org/officeDocument/2006/relationships/diagramColors" Target="../diagrams/colors37.xml"/><Relationship Id="rId4" Type="http://schemas.openxmlformats.org/officeDocument/2006/relationships/image" Target="../media/image59.jpeg"/><Relationship Id="rId9" Type="http://schemas.openxmlformats.org/officeDocument/2006/relationships/diagramQuickStyle" Target="../diagrams/quickStyle3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hyperlink" Target="https://github.com/MartinFk/VRQuestionnaireToolkit%20%5b1" TargetMode="External"/><Relationship Id="rId1" Type="http://schemas.openxmlformats.org/officeDocument/2006/relationships/slideLayout" Target="../slideLayouts/slideLayout3.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hci-studies.org/balanced-latin-squar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62.png"/><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5.xml"/><Relationship Id="rId7" Type="http://schemas.openxmlformats.org/officeDocument/2006/relationships/image" Target="../media/image63.gif"/><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hyperlink" Target="https://www.inf.ed.ac.uk/teaching/courses/hci/1718/lects/Lecture11_focus_groups.pdf" TargetMode="External"/><Relationship Id="rId1" Type="http://schemas.openxmlformats.org/officeDocument/2006/relationships/slideLayout" Target="../slideLayouts/slideLayout3.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6.xml.rels><?xml version="1.0" encoding="UTF-8" standalone="yes"?>
<Relationships xmlns="http://schemas.openxmlformats.org/package/2006/relationships"><Relationship Id="rId3" Type="http://schemas.openxmlformats.org/officeDocument/2006/relationships/hyperlink" Target="http://www.jerrydallal.com/random/randomize.htm" TargetMode="External"/><Relationship Id="rId2" Type="http://schemas.openxmlformats.org/officeDocument/2006/relationships/hyperlink" Target="https://cs.uwaterloo.ca/~dmasson/tools/latin_square/" TargetMode="External"/><Relationship Id="rId1" Type="http://schemas.openxmlformats.org/officeDocument/2006/relationships/slideLayout" Target="../slideLayouts/slideLayout2.xml"/><Relationship Id="rId4" Type="http://schemas.openxmlformats.org/officeDocument/2006/relationships/hyperlink" Target="https://www.scribbr.com/methodology/experimental-design/"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hyperlink" Target="https://www.inf.ed.ac.uk/teaching/courses/hci/1718/lects/Lecture11_focus_groups.pdf" TargetMode="External"/><Relationship Id="rId1" Type="http://schemas.openxmlformats.org/officeDocument/2006/relationships/slideLayout" Target="../slideLayouts/slideLayout3.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 Id="rId9"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hyperlink" Target="https://www.inf.ed.ac.uk/teaching/courses/hci/1718/lects/Lecture11_focus_groups.pdf" TargetMode="External"/><Relationship Id="rId1" Type="http://schemas.openxmlformats.org/officeDocument/2006/relationships/slideLayout" Target="../slideLayouts/slideLayout3.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62.xml.rels><?xml version="1.0" encoding="UTF-8" standalone="yes"?>
<Relationships xmlns="http://schemas.openxmlformats.org/package/2006/relationships"><Relationship Id="rId8" Type="http://schemas.openxmlformats.org/officeDocument/2006/relationships/diagramLayout" Target="../diagrams/layout53.xml"/><Relationship Id="rId3" Type="http://schemas.openxmlformats.org/officeDocument/2006/relationships/hyperlink" Target="https://pxhere.com/de/photo/732815" TargetMode="External"/><Relationship Id="rId7" Type="http://schemas.openxmlformats.org/officeDocument/2006/relationships/diagramData" Target="../diagrams/data53.xml"/><Relationship Id="rId2" Type="http://schemas.openxmlformats.org/officeDocument/2006/relationships/hyperlink" Target="https://doi.org/10.1145/2556288.2557237" TargetMode="External"/><Relationship Id="rId1" Type="http://schemas.openxmlformats.org/officeDocument/2006/relationships/slideLayout" Target="../slideLayouts/slideLayout3.xml"/><Relationship Id="rId6" Type="http://schemas.openxmlformats.org/officeDocument/2006/relationships/image" Target="../media/image70.jpeg"/><Relationship Id="rId11" Type="http://schemas.microsoft.com/office/2007/relationships/diagramDrawing" Target="../diagrams/drawing53.xml"/><Relationship Id="rId5" Type="http://schemas.openxmlformats.org/officeDocument/2006/relationships/image" Target="../media/image69.jpeg"/><Relationship Id="rId10" Type="http://schemas.openxmlformats.org/officeDocument/2006/relationships/diagramColors" Target="../diagrams/colors53.xml"/><Relationship Id="rId4" Type="http://schemas.openxmlformats.org/officeDocument/2006/relationships/hyperlink" Target="https://movingthroughglass.org/" TargetMode="External"/><Relationship Id="rId9" Type="http://schemas.openxmlformats.org/officeDocument/2006/relationships/diagramQuickStyle" Target="../diagrams/quickStyle53.xml"/></Relationships>
</file>

<file path=ppt/slides/_rels/slide63.xml.rels><?xml version="1.0" encoding="UTF-8" standalone="yes"?>
<Relationships xmlns="http://schemas.openxmlformats.org/package/2006/relationships"><Relationship Id="rId8" Type="http://schemas.microsoft.com/office/2007/relationships/diagramDrawing" Target="../diagrams/drawing54.xml"/><Relationship Id="rId3" Type="http://schemas.openxmlformats.org/officeDocument/2006/relationships/image" Target="../media/image71.png"/><Relationship Id="rId7" Type="http://schemas.openxmlformats.org/officeDocument/2006/relationships/diagramColors" Target="../diagrams/colors54.xml"/><Relationship Id="rId2" Type="http://schemas.openxmlformats.org/officeDocument/2006/relationships/hyperlink" Target="https://doi.org/10.1145/2556288.2557237" TargetMode="External"/><Relationship Id="rId1" Type="http://schemas.openxmlformats.org/officeDocument/2006/relationships/slideLayout" Target="../slideLayouts/slideLayout3.xml"/><Relationship Id="rId6" Type="http://schemas.openxmlformats.org/officeDocument/2006/relationships/diagramQuickStyle" Target="../diagrams/quickStyle54.xml"/><Relationship Id="rId5" Type="http://schemas.openxmlformats.org/officeDocument/2006/relationships/diagramLayout" Target="../diagrams/layout54.xml"/><Relationship Id="rId4" Type="http://schemas.openxmlformats.org/officeDocument/2006/relationships/diagramData" Target="../diagrams/data54.xml"/></Relationships>
</file>

<file path=ppt/slides/_rels/slide64.xml.rels><?xml version="1.0" encoding="UTF-8" standalone="yes"?>
<Relationships xmlns="http://schemas.openxmlformats.org/package/2006/relationships"><Relationship Id="rId8" Type="http://schemas.microsoft.com/office/2007/relationships/diagramDrawing" Target="../diagrams/drawing55.xml"/><Relationship Id="rId3" Type="http://schemas.openxmlformats.org/officeDocument/2006/relationships/image" Target="../media/image73.jpeg"/><Relationship Id="rId7" Type="http://schemas.openxmlformats.org/officeDocument/2006/relationships/diagramColors" Target="../diagrams/colors55.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diagramQuickStyle" Target="../diagrams/quickStyle55.xml"/><Relationship Id="rId5" Type="http://schemas.openxmlformats.org/officeDocument/2006/relationships/diagramLayout" Target="../diagrams/layout55.xml"/><Relationship Id="rId4" Type="http://schemas.openxmlformats.org/officeDocument/2006/relationships/diagramData" Target="../diagrams/data55.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6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pxhere.com/" TargetMode="Externa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pxhere.com/de/photo/652278" TargetMode="Externa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Exercise</a:t>
            </a:r>
            <a:endParaRPr lang="de-DE" dirty="0"/>
          </a:p>
        </p:txBody>
      </p:sp>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a:t>
            </a:r>
            <a:r>
              <a:rPr lang="en-US" sz="1200"/>
              <a:t>CC BY-SA </a:t>
            </a:r>
            <a:r>
              <a:rPr lang="en-US" sz="1200" dirty="0"/>
              <a:t>4.0)</a:t>
            </a:r>
          </a:p>
        </p:txBody>
      </p:sp>
      <p:pic>
        <p:nvPicPr>
          <p:cNvPr id="26" name="Bildplatzhalter 25">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How to Conduct a User Study</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a:t>
            </a:fld>
            <a:endParaRPr lang="de-DE" dirty="0"/>
          </a:p>
        </p:txBody>
      </p:sp>
      <p:pic>
        <p:nvPicPr>
          <p:cNvPr id="2" name="Picture 2">
            <a:extLst>
              <a:ext uri="{FF2B5EF4-FFF2-40B4-BE49-F238E27FC236}">
                <a16:creationId xmlns:a16="http://schemas.microsoft.com/office/drawing/2014/main" id="{D486E752-767E-CBF0-388D-1E6691652E0E}"/>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6" name="Bildplatzhalter 5" descr="Ein Bild, das Person, stehend enthält.&#10;&#10;Automatisch generierte Beschreibung">
            <a:extLst>
              <a:ext uri="{FF2B5EF4-FFF2-40B4-BE49-F238E27FC236}">
                <a16:creationId xmlns:a16="http://schemas.microsoft.com/office/drawing/2014/main" id="{F024C44F-F721-17E1-F942-3F06A7049B97}"/>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32294" b="32294"/>
          <a:stretch>
            <a:fillRect/>
          </a:stretch>
        </p:blipFill>
        <p:spPr>
          <a:xfrm>
            <a:off x="-1" y="1089025"/>
            <a:ext cx="12192000" cy="2879725"/>
          </a:xfrm>
        </p:spPr>
      </p:pic>
      <p:sp>
        <p:nvSpPr>
          <p:cNvPr id="13" name="Textfeld 12">
            <a:extLst>
              <a:ext uri="{FF2B5EF4-FFF2-40B4-BE49-F238E27FC236}">
                <a16:creationId xmlns:a16="http://schemas.microsoft.com/office/drawing/2014/main" id="{7C092F73-29CA-15F5-D2B7-543DB2816E66}"/>
              </a:ext>
            </a:extLst>
          </p:cNvPr>
          <p:cNvSpPr txBox="1"/>
          <p:nvPr/>
        </p:nvSpPr>
        <p:spPr>
          <a:xfrm>
            <a:off x="744224" y="5883117"/>
            <a:ext cx="2775760" cy="246221"/>
          </a:xfrm>
          <a:prstGeom prst="rect">
            <a:avLst/>
          </a:prstGeom>
          <a:noFill/>
        </p:spPr>
        <p:txBody>
          <a:bodyPr wrap="none" lIns="0" rtlCol="0">
            <a:spAutoFit/>
          </a:bodyPr>
          <a:lstStyle/>
          <a:p>
            <a:r>
              <a:rPr lang="de-DE" sz="1000" dirty="0">
                <a:solidFill>
                  <a:schemeClr val="bg1">
                    <a:lumMod val="50000"/>
                  </a:schemeClr>
                </a:solidFill>
              </a:rPr>
              <a:t>Image: Frankfurt University of Applied Sciences</a:t>
            </a:r>
          </a:p>
        </p:txBody>
      </p:sp>
    </p:spTree>
    <p:extLst>
      <p:ext uri="{BB962C8B-B14F-4D97-AF65-F5344CB8AC3E}">
        <p14:creationId xmlns:p14="http://schemas.microsoft.com/office/powerpoint/2010/main" val="12850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922238-5D2A-1210-0741-1FD340EFBC3D}"/>
              </a:ext>
            </a:extLst>
          </p:cNvPr>
          <p:cNvSpPr>
            <a:spLocks noGrp="1"/>
          </p:cNvSpPr>
          <p:nvPr>
            <p:ph type="title"/>
          </p:nvPr>
        </p:nvSpPr>
        <p:spPr/>
        <p:txBody>
          <a:bodyPr/>
          <a:lstStyle/>
          <a:p>
            <a:r>
              <a:rPr lang="de-DE" dirty="0"/>
              <a:t>2. Pilot</a:t>
            </a:r>
          </a:p>
        </p:txBody>
      </p:sp>
      <p:sp>
        <p:nvSpPr>
          <p:cNvPr id="3" name="Fußzeilenplatzhalter 2">
            <a:extLst>
              <a:ext uri="{FF2B5EF4-FFF2-40B4-BE49-F238E27FC236}">
                <a16:creationId xmlns:a16="http://schemas.microsoft.com/office/drawing/2014/main" id="{3A19D936-1CBD-2569-DB06-C9552B23C8F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73A29A1-2C74-2BBF-507A-B4ACFFAFFE63}"/>
              </a:ext>
            </a:extLst>
          </p:cNvPr>
          <p:cNvSpPr>
            <a:spLocks noGrp="1"/>
          </p:cNvSpPr>
          <p:nvPr>
            <p:ph type="sldNum" sz="quarter" idx="28"/>
          </p:nvPr>
        </p:nvSpPr>
        <p:spPr/>
        <p:txBody>
          <a:bodyPr/>
          <a:lstStyle/>
          <a:p>
            <a:fld id="{BA24374A-C3A8-471A-8837-3FC31668ABE5}" type="slidenum">
              <a:rPr lang="de-DE" smtClean="0"/>
              <a:pPr/>
              <a:t>10</a:t>
            </a:fld>
            <a:endParaRPr lang="de-DE" dirty="0"/>
          </a:p>
        </p:txBody>
      </p:sp>
      <p:sp>
        <p:nvSpPr>
          <p:cNvPr id="5" name="Textplatzhalter 4">
            <a:extLst>
              <a:ext uri="{FF2B5EF4-FFF2-40B4-BE49-F238E27FC236}">
                <a16:creationId xmlns:a16="http://schemas.microsoft.com/office/drawing/2014/main" id="{282AB9B9-D91D-C696-D54E-C158428C21D3}"/>
              </a:ext>
            </a:extLst>
          </p:cNvPr>
          <p:cNvSpPr>
            <a:spLocks noGrp="1"/>
          </p:cNvSpPr>
          <p:nvPr>
            <p:ph type="body" sz="quarter" idx="21"/>
          </p:nvPr>
        </p:nvSpPr>
        <p:spPr/>
        <p:txBody>
          <a:bodyPr/>
          <a:lstStyle/>
          <a:p>
            <a:r>
              <a:rPr lang="en-US" sz="1400" dirty="0"/>
              <a:t>How to Conduct a User Study</a:t>
            </a:r>
            <a:endParaRPr lang="de-DE" dirty="0"/>
          </a:p>
        </p:txBody>
      </p:sp>
      <p:sp>
        <p:nvSpPr>
          <p:cNvPr id="6" name="Textplatzhalter 5">
            <a:extLst>
              <a:ext uri="{FF2B5EF4-FFF2-40B4-BE49-F238E27FC236}">
                <a16:creationId xmlns:a16="http://schemas.microsoft.com/office/drawing/2014/main" id="{71962359-EE24-D0F7-5037-D56BF0A673ED}"/>
              </a:ext>
            </a:extLst>
          </p:cNvPr>
          <p:cNvSpPr>
            <a:spLocks noGrp="1"/>
          </p:cNvSpPr>
          <p:nvPr>
            <p:ph type="body" sz="quarter" idx="29"/>
          </p:nvPr>
        </p:nvSpPr>
        <p:spPr/>
        <p:txBody>
          <a:bodyPr>
            <a:normAutofit/>
          </a:bodyPr>
          <a:lstStyle/>
          <a:p>
            <a:r>
              <a:rPr lang="de-DE" dirty="0"/>
              <a:t>The „</a:t>
            </a:r>
            <a:r>
              <a:rPr lang="de-DE" b="1" dirty="0" err="1">
                <a:solidFill>
                  <a:schemeClr val="accent1"/>
                </a:solidFill>
              </a:rPr>
              <a:t>dress</a:t>
            </a:r>
            <a:r>
              <a:rPr lang="de-DE" b="1" dirty="0">
                <a:solidFill>
                  <a:schemeClr val="accent1"/>
                </a:solidFill>
              </a:rPr>
              <a:t> </a:t>
            </a:r>
            <a:r>
              <a:rPr lang="de-DE" b="1" dirty="0" err="1">
                <a:solidFill>
                  <a:schemeClr val="accent1"/>
                </a:solidFill>
              </a:rPr>
              <a:t>rehearsal</a:t>
            </a:r>
            <a:r>
              <a:rPr lang="de-DE" dirty="0"/>
              <a:t>“ (dt. „Generalprobe“) of your </a:t>
            </a:r>
            <a:r>
              <a:rPr lang="de-DE" dirty="0" err="1"/>
              <a:t>study</a:t>
            </a:r>
            <a:r>
              <a:rPr lang="de-DE" dirty="0"/>
              <a:t> and c</a:t>
            </a:r>
            <a:r>
              <a:rPr lang="en-US" dirty="0" err="1"/>
              <a:t>arried</a:t>
            </a:r>
            <a:r>
              <a:rPr lang="en-US" dirty="0"/>
              <a:t> out before large-scale research </a:t>
            </a:r>
          </a:p>
          <a:p>
            <a:pPr lvl="1"/>
            <a:r>
              <a:rPr lang="en-US" dirty="0"/>
              <a:t>A critical insight to the study design, recruitment, and sample size of participants</a:t>
            </a:r>
          </a:p>
          <a:p>
            <a:pPr lvl="1"/>
            <a:r>
              <a:rPr lang="en-US" dirty="0"/>
              <a:t>You can assess the statistical power and number of your participants needed</a:t>
            </a:r>
          </a:p>
          <a:p>
            <a:pPr lvl="2"/>
            <a:r>
              <a:rPr lang="en-US" dirty="0"/>
              <a:t>G-Power </a:t>
            </a:r>
            <a:r>
              <a:rPr lang="en-US" dirty="0">
                <a:hlinkClick r:id="rId2"/>
              </a:rPr>
              <a:t>https://www.psychologie.hhu.de/arbeitsgruppen/allgemeine-psychologie-und-arbeitspsychologie/gpower</a:t>
            </a:r>
            <a:r>
              <a:rPr lang="en-US" dirty="0"/>
              <a:t> </a:t>
            </a:r>
          </a:p>
          <a:p>
            <a:pPr lvl="1"/>
            <a:r>
              <a:rPr lang="de-DE" b="1" dirty="0">
                <a:solidFill>
                  <a:schemeClr val="accent1"/>
                </a:solidFill>
                <a:sym typeface="Wingdings" panose="05000000000000000000" pitchFamily="2" charset="2"/>
              </a:rPr>
              <a:t>Test </a:t>
            </a:r>
            <a:r>
              <a:rPr lang="de-DE" b="1" dirty="0" err="1">
                <a:solidFill>
                  <a:schemeClr val="accent1"/>
                </a:solidFill>
                <a:sym typeface="Wingdings" panose="05000000000000000000" pitchFamily="2" charset="2"/>
              </a:rPr>
              <a:t>everything</a:t>
            </a:r>
            <a:r>
              <a:rPr lang="de-DE" b="1" dirty="0">
                <a:solidFill>
                  <a:schemeClr val="accent1"/>
                </a:solidFill>
                <a:sym typeface="Wingdings" panose="05000000000000000000" pitchFamily="2" charset="2"/>
              </a:rPr>
              <a:t> (Intro, Experiment, Debriefing) </a:t>
            </a:r>
            <a:r>
              <a:rPr lang="de-DE" dirty="0">
                <a:sym typeface="Wingdings" panose="05000000000000000000" pitchFamily="2" charset="2"/>
              </a:rPr>
              <a:t>and </a:t>
            </a:r>
            <a:r>
              <a:rPr lang="de-DE" dirty="0" err="1">
                <a:sym typeface="Wingdings" panose="05000000000000000000" pitchFamily="2" charset="2"/>
              </a:rPr>
              <a:t>assume</a:t>
            </a:r>
            <a:r>
              <a:rPr lang="de-DE" dirty="0">
                <a:sym typeface="Wingdings" panose="05000000000000000000" pitchFamily="2" charset="2"/>
              </a:rPr>
              <a:t> that you have a real </a:t>
            </a:r>
            <a:r>
              <a:rPr lang="de-DE" dirty="0" err="1">
                <a:sym typeface="Wingdings" panose="05000000000000000000" pitchFamily="2" charset="2"/>
              </a:rPr>
              <a:t>participant</a:t>
            </a:r>
            <a:r>
              <a:rPr lang="de-DE" dirty="0">
                <a:sym typeface="Wingdings" panose="05000000000000000000" pitchFamily="2" charset="2"/>
              </a:rPr>
              <a:t> </a:t>
            </a:r>
          </a:p>
          <a:p>
            <a:r>
              <a:rPr lang="de-DE" dirty="0">
                <a:sym typeface="Wingdings" panose="05000000000000000000" pitchFamily="2" charset="2"/>
              </a:rPr>
              <a:t>After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pilot</a:t>
            </a:r>
            <a:r>
              <a:rPr lang="de-DE" dirty="0">
                <a:sym typeface="Wingdings" panose="05000000000000000000" pitchFamily="2" charset="2"/>
              </a:rPr>
              <a:t> (and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feedback</a:t>
            </a:r>
            <a:r>
              <a:rPr lang="de-DE" dirty="0">
                <a:sym typeface="Wingdings" panose="05000000000000000000" pitchFamily="2" charset="2"/>
              </a:rPr>
              <a:t>) you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adjust</a:t>
            </a:r>
            <a:r>
              <a:rPr lang="de-DE" dirty="0">
                <a:sym typeface="Wingdings" panose="05000000000000000000" pitchFamily="2" charset="2"/>
              </a:rPr>
              <a:t> </a:t>
            </a:r>
            <a:r>
              <a:rPr lang="de-DE" dirty="0" err="1">
                <a:sym typeface="Wingdings" panose="05000000000000000000" pitchFamily="2" charset="2"/>
              </a:rPr>
              <a:t>parameters</a:t>
            </a:r>
            <a:endParaRPr lang="de-DE" dirty="0">
              <a:sym typeface="Wingdings" panose="05000000000000000000" pitchFamily="2" charset="2"/>
            </a:endParaRPr>
          </a:p>
          <a:p>
            <a:pPr lvl="1"/>
            <a:r>
              <a:rPr lang="de-DE" dirty="0">
                <a:sym typeface="Wingdings" panose="05000000000000000000" pitchFamily="2" charset="2"/>
              </a:rPr>
              <a:t>e.g., </a:t>
            </a:r>
            <a:r>
              <a:rPr lang="de-DE" dirty="0" err="1">
                <a:sym typeface="Wingdings" panose="05000000000000000000" pitchFamily="2" charset="2"/>
              </a:rPr>
              <a:t>volume</a:t>
            </a:r>
            <a:r>
              <a:rPr lang="de-DE" dirty="0">
                <a:sym typeface="Wingdings" panose="05000000000000000000" pitchFamily="2" charset="2"/>
              </a:rPr>
              <a:t> </a:t>
            </a:r>
            <a:r>
              <a:rPr lang="de-DE" dirty="0" err="1">
                <a:sym typeface="Wingdings" panose="05000000000000000000" pitchFamily="2" charset="2"/>
              </a:rPr>
              <a:t>sound</a:t>
            </a:r>
            <a:r>
              <a:rPr lang="de-DE" dirty="0">
                <a:sym typeface="Wingdings" panose="05000000000000000000" pitchFamily="2" charset="2"/>
              </a:rPr>
              <a:t>, </a:t>
            </a:r>
            <a:r>
              <a:rPr lang="de-DE" dirty="0" err="1">
                <a:sym typeface="Wingdings" panose="05000000000000000000" pitchFamily="2" charset="2"/>
              </a:rPr>
              <a:t>length</a:t>
            </a:r>
            <a:r>
              <a:rPr lang="de-DE" dirty="0">
                <a:sym typeface="Wingdings" panose="05000000000000000000" pitchFamily="2" charset="2"/>
              </a:rPr>
              <a:t> of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trials</a:t>
            </a:r>
            <a:r>
              <a:rPr lang="de-DE" dirty="0">
                <a:sym typeface="Wingdings" panose="05000000000000000000" pitchFamily="2" charset="2"/>
              </a:rPr>
              <a:t>, </a:t>
            </a:r>
            <a:r>
              <a:rPr lang="de-DE" dirty="0" err="1">
                <a:sym typeface="Wingdings" panose="05000000000000000000" pitchFamily="2" charset="2"/>
              </a:rPr>
              <a:t>parameters</a:t>
            </a:r>
            <a:r>
              <a:rPr lang="de-DE" dirty="0">
                <a:sym typeface="Wingdings" panose="05000000000000000000" pitchFamily="2" charset="2"/>
              </a:rPr>
              <a:t> of your </a:t>
            </a:r>
            <a:r>
              <a:rPr lang="de-DE" dirty="0" err="1">
                <a:sym typeface="Wingdings" panose="05000000000000000000" pitchFamily="2" charset="2"/>
              </a:rPr>
              <a:t>system</a:t>
            </a:r>
            <a:endParaRPr lang="de-DE" dirty="0">
              <a:sym typeface="Wingdings" panose="05000000000000000000" pitchFamily="2" charset="2"/>
            </a:endParaRPr>
          </a:p>
          <a:p>
            <a:r>
              <a:rPr lang="de-DE" dirty="0"/>
              <a:t>Pilot </a:t>
            </a:r>
            <a:r>
              <a:rPr lang="de-DE" dirty="0" err="1"/>
              <a:t>participants</a:t>
            </a:r>
            <a:r>
              <a:rPr lang="de-DE" dirty="0"/>
              <a:t> </a:t>
            </a:r>
            <a:r>
              <a:rPr lang="de-DE" dirty="0" err="1"/>
              <a:t>cannot</a:t>
            </a:r>
            <a:r>
              <a:rPr lang="de-DE" dirty="0"/>
              <a:t> </a:t>
            </a:r>
            <a:r>
              <a:rPr lang="de-DE" dirty="0" err="1"/>
              <a:t>participate</a:t>
            </a:r>
            <a:r>
              <a:rPr lang="de-DE" dirty="0"/>
              <a:t> in </a:t>
            </a:r>
            <a:r>
              <a:rPr lang="de-DE" dirty="0" err="1"/>
              <a:t>the</a:t>
            </a:r>
            <a:r>
              <a:rPr lang="de-DE" dirty="0"/>
              <a:t> </a:t>
            </a:r>
            <a:r>
              <a:rPr lang="de-DE" dirty="0" err="1"/>
              <a:t>study</a:t>
            </a:r>
            <a:endParaRPr lang="de-DE" dirty="0"/>
          </a:p>
        </p:txBody>
      </p:sp>
      <p:graphicFrame>
        <p:nvGraphicFramePr>
          <p:cNvPr id="10" name="Diagramm 9">
            <a:extLst>
              <a:ext uri="{FF2B5EF4-FFF2-40B4-BE49-F238E27FC236}">
                <a16:creationId xmlns:a16="http://schemas.microsoft.com/office/drawing/2014/main" id="{2EF83E75-C946-90F3-D339-26FB90753BF5}"/>
              </a:ext>
            </a:extLst>
          </p:cNvPr>
          <p:cNvGraphicFramePr/>
          <p:nvPr>
            <p:extLst>
              <p:ext uri="{D42A27DB-BD31-4B8C-83A1-F6EECF244321}">
                <p14:modId xmlns:p14="http://schemas.microsoft.com/office/powerpoint/2010/main" val="161234809"/>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7433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922238-5D2A-1210-0741-1FD340EFBC3D}"/>
              </a:ext>
            </a:extLst>
          </p:cNvPr>
          <p:cNvSpPr>
            <a:spLocks noGrp="1"/>
          </p:cNvSpPr>
          <p:nvPr>
            <p:ph type="title"/>
          </p:nvPr>
        </p:nvSpPr>
        <p:spPr/>
        <p:txBody>
          <a:bodyPr/>
          <a:lstStyle/>
          <a:p>
            <a:r>
              <a:rPr lang="de-DE" dirty="0"/>
              <a:t>3. </a:t>
            </a:r>
            <a:r>
              <a:rPr lang="de-DE" dirty="0" err="1"/>
              <a:t>Recruitment</a:t>
            </a:r>
            <a:endParaRPr lang="de-DE" dirty="0"/>
          </a:p>
        </p:txBody>
      </p:sp>
      <p:sp>
        <p:nvSpPr>
          <p:cNvPr id="3" name="Fußzeilenplatzhalter 2">
            <a:extLst>
              <a:ext uri="{FF2B5EF4-FFF2-40B4-BE49-F238E27FC236}">
                <a16:creationId xmlns:a16="http://schemas.microsoft.com/office/drawing/2014/main" id="{3A19D936-1CBD-2569-DB06-C9552B23C8F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73A29A1-2C74-2BBF-507A-B4ACFFAFFE63}"/>
              </a:ext>
            </a:extLst>
          </p:cNvPr>
          <p:cNvSpPr>
            <a:spLocks noGrp="1"/>
          </p:cNvSpPr>
          <p:nvPr>
            <p:ph type="sldNum" sz="quarter" idx="28"/>
          </p:nvPr>
        </p:nvSpPr>
        <p:spPr/>
        <p:txBody>
          <a:bodyPr/>
          <a:lstStyle/>
          <a:p>
            <a:fld id="{BA24374A-C3A8-471A-8837-3FC31668ABE5}" type="slidenum">
              <a:rPr lang="de-DE" smtClean="0"/>
              <a:pPr/>
              <a:t>11</a:t>
            </a:fld>
            <a:endParaRPr lang="de-DE" dirty="0"/>
          </a:p>
        </p:txBody>
      </p:sp>
      <p:sp>
        <p:nvSpPr>
          <p:cNvPr id="5" name="Textplatzhalter 4">
            <a:extLst>
              <a:ext uri="{FF2B5EF4-FFF2-40B4-BE49-F238E27FC236}">
                <a16:creationId xmlns:a16="http://schemas.microsoft.com/office/drawing/2014/main" id="{282AB9B9-D91D-C696-D54E-C158428C21D3}"/>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71962359-EE24-D0F7-5037-D56BF0A673ED}"/>
              </a:ext>
            </a:extLst>
          </p:cNvPr>
          <p:cNvSpPr>
            <a:spLocks noGrp="1"/>
          </p:cNvSpPr>
          <p:nvPr>
            <p:ph type="body" sz="quarter" idx="29"/>
          </p:nvPr>
        </p:nvSpPr>
        <p:spPr>
          <a:xfrm>
            <a:off x="695325" y="1449388"/>
            <a:ext cx="7956548" cy="4679950"/>
          </a:xfrm>
        </p:spPr>
        <p:txBody>
          <a:bodyPr/>
          <a:lstStyle/>
          <a:p>
            <a:pPr lvl="0"/>
            <a:r>
              <a:rPr lang="de-DE" dirty="0"/>
              <a:t>Find </a:t>
            </a:r>
            <a:r>
              <a:rPr lang="de-DE" dirty="0" err="1"/>
              <a:t>your</a:t>
            </a:r>
            <a:r>
              <a:rPr lang="de-DE" dirty="0"/>
              <a:t> </a:t>
            </a:r>
            <a:r>
              <a:rPr lang="de-DE" b="1" dirty="0" err="1">
                <a:solidFill>
                  <a:schemeClr val="accent1"/>
                </a:solidFill>
              </a:rPr>
              <a:t>participants</a:t>
            </a:r>
            <a:endParaRPr lang="de-DE" b="1" dirty="0">
              <a:solidFill>
                <a:schemeClr val="accent1"/>
              </a:solidFill>
            </a:endParaRPr>
          </a:p>
          <a:p>
            <a:pPr lvl="1"/>
            <a:r>
              <a:rPr lang="de-DE" dirty="0" err="1"/>
              <a:t>course</a:t>
            </a:r>
            <a:r>
              <a:rPr lang="de-DE" dirty="0"/>
              <a:t> </a:t>
            </a:r>
            <a:r>
              <a:rPr lang="de-DE" dirty="0" err="1"/>
              <a:t>forum</a:t>
            </a:r>
            <a:r>
              <a:rPr lang="de-DE" dirty="0"/>
              <a:t>, </a:t>
            </a:r>
            <a:r>
              <a:rPr lang="de-DE" dirty="0" err="1"/>
              <a:t>advertising</a:t>
            </a:r>
            <a:r>
              <a:rPr lang="de-DE" dirty="0"/>
              <a:t>, </a:t>
            </a:r>
            <a:r>
              <a:rPr lang="de-DE" dirty="0" err="1"/>
              <a:t>mailing</a:t>
            </a:r>
            <a:r>
              <a:rPr lang="de-DE" dirty="0"/>
              <a:t> </a:t>
            </a:r>
            <a:r>
              <a:rPr lang="de-DE" dirty="0" err="1"/>
              <a:t>lists</a:t>
            </a:r>
            <a:r>
              <a:rPr lang="de-DE" dirty="0"/>
              <a:t>, social </a:t>
            </a:r>
            <a:r>
              <a:rPr lang="de-DE" dirty="0" err="1"/>
              <a:t>networks</a:t>
            </a:r>
            <a:r>
              <a:rPr lang="de-DE" dirty="0"/>
              <a:t>, </a:t>
            </a:r>
            <a:r>
              <a:rPr lang="de-DE" dirty="0" err="1"/>
              <a:t>crowdfunding</a:t>
            </a:r>
            <a:r>
              <a:rPr lang="de-DE" dirty="0"/>
              <a:t> (e.g., prolific.co)…</a:t>
            </a:r>
          </a:p>
          <a:p>
            <a:r>
              <a:rPr lang="de-DE" dirty="0"/>
              <a:t>Find </a:t>
            </a:r>
            <a:r>
              <a:rPr lang="de-DE" b="1" dirty="0" err="1">
                <a:solidFill>
                  <a:schemeClr val="accent1"/>
                </a:solidFill>
              </a:rPr>
              <a:t>appointments</a:t>
            </a:r>
            <a:endParaRPr lang="de-DE" b="1" dirty="0">
              <a:solidFill>
                <a:schemeClr val="accent1"/>
              </a:solidFill>
            </a:endParaRPr>
          </a:p>
          <a:p>
            <a:pPr lvl="1"/>
            <a:r>
              <a:rPr lang="de-DE" dirty="0"/>
              <a:t>Book </a:t>
            </a:r>
            <a:r>
              <a:rPr lang="de-DE" dirty="0" err="1"/>
              <a:t>the</a:t>
            </a:r>
            <a:r>
              <a:rPr lang="de-DE" dirty="0"/>
              <a:t> Lab/Co-Working-Space/Printer</a:t>
            </a:r>
          </a:p>
          <a:p>
            <a:pPr lvl="2"/>
            <a:r>
              <a:rPr lang="de-DE" dirty="0">
                <a:hlinkClick r:id="rId2"/>
              </a:rPr>
              <a:t>https://hci-studies.org/lab-booking-calendar/</a:t>
            </a:r>
            <a:r>
              <a:rPr lang="de-DE" dirty="0"/>
              <a:t>	</a:t>
            </a:r>
          </a:p>
          <a:p>
            <a:pPr lvl="2"/>
            <a:r>
              <a:rPr lang="de-DE" dirty="0"/>
              <a:t>Password + PIN on </a:t>
            </a:r>
            <a:r>
              <a:rPr lang="de-DE" dirty="0" err="1"/>
              <a:t>demand</a:t>
            </a:r>
            <a:r>
              <a:rPr lang="de-DE" dirty="0"/>
              <a:t> (</a:t>
            </a:r>
            <a:r>
              <a:rPr lang="de-DE" dirty="0" err="1"/>
              <a:t>write</a:t>
            </a:r>
            <a:r>
              <a:rPr lang="de-DE" dirty="0"/>
              <a:t> </a:t>
            </a:r>
            <a:r>
              <a:rPr lang="de-DE" dirty="0" err="1"/>
              <a:t>us</a:t>
            </a:r>
            <a:r>
              <a:rPr lang="de-DE" dirty="0"/>
              <a:t>!)</a:t>
            </a:r>
          </a:p>
          <a:p>
            <a:pPr lvl="1"/>
            <a:r>
              <a:rPr lang="de-DE" dirty="0" err="1"/>
              <a:t>If</a:t>
            </a:r>
            <a:r>
              <a:rPr lang="de-DE" dirty="0"/>
              <a:t> not </a:t>
            </a:r>
            <a:r>
              <a:rPr lang="de-DE" dirty="0" err="1"/>
              <a:t>the</a:t>
            </a:r>
            <a:r>
              <a:rPr lang="de-DE" dirty="0"/>
              <a:t> lab:</a:t>
            </a:r>
            <a:endParaRPr lang="de-DE" dirty="0">
              <a:hlinkClick r:id="rId3"/>
            </a:endParaRPr>
          </a:p>
          <a:p>
            <a:pPr lvl="2"/>
            <a:r>
              <a:rPr lang="de-DE" dirty="0">
                <a:hlinkClick r:id="rId3"/>
              </a:rPr>
              <a:t>https://doodle.de</a:t>
            </a:r>
            <a:r>
              <a:rPr lang="de-DE" dirty="0"/>
              <a:t> / </a:t>
            </a:r>
            <a:r>
              <a:rPr lang="de-DE" dirty="0">
                <a:hlinkClick r:id="rId4"/>
              </a:rPr>
              <a:t>https://terminplaner.dfn.de</a:t>
            </a:r>
            <a:r>
              <a:rPr lang="de-DE" dirty="0"/>
              <a:t> </a:t>
            </a:r>
          </a:p>
          <a:p>
            <a:r>
              <a:rPr lang="de-DE" dirty="0"/>
              <a:t>Write your </a:t>
            </a:r>
            <a:r>
              <a:rPr lang="de-DE" b="1" dirty="0" err="1">
                <a:solidFill>
                  <a:schemeClr val="accent1"/>
                </a:solidFill>
              </a:rPr>
              <a:t>invitation</a:t>
            </a:r>
            <a:r>
              <a:rPr lang="de-DE" b="1" dirty="0">
                <a:solidFill>
                  <a:schemeClr val="accent1"/>
                </a:solidFill>
              </a:rPr>
              <a:t> </a:t>
            </a:r>
            <a:r>
              <a:rPr lang="de-DE" b="1" dirty="0" err="1">
                <a:solidFill>
                  <a:schemeClr val="accent1"/>
                </a:solidFill>
              </a:rPr>
              <a:t>letter</a:t>
            </a:r>
            <a:endParaRPr lang="de-DE" b="1" dirty="0">
              <a:solidFill>
                <a:schemeClr val="accent1"/>
              </a:solidFill>
            </a:endParaRPr>
          </a:p>
        </p:txBody>
      </p:sp>
      <p:pic>
        <p:nvPicPr>
          <p:cNvPr id="16" name="Grafik 15">
            <a:extLst>
              <a:ext uri="{FF2B5EF4-FFF2-40B4-BE49-F238E27FC236}">
                <a16:creationId xmlns:a16="http://schemas.microsoft.com/office/drawing/2014/main" id="{48C89060-1885-918B-5D90-EAE613A5FDB4}"/>
              </a:ext>
            </a:extLst>
          </p:cNvPr>
          <p:cNvPicPr>
            <a:picLocks noChangeAspect="1"/>
          </p:cNvPicPr>
          <p:nvPr/>
        </p:nvPicPr>
        <p:blipFill rotWithShape="1">
          <a:blip r:embed="rId5"/>
          <a:srcRect t="23399"/>
          <a:stretch/>
        </p:blipFill>
        <p:spPr>
          <a:xfrm>
            <a:off x="8460126" y="1999455"/>
            <a:ext cx="2248214" cy="540000"/>
          </a:xfrm>
          <a:prstGeom prst="rect">
            <a:avLst/>
          </a:prstGeom>
        </p:spPr>
      </p:pic>
      <p:pic>
        <p:nvPicPr>
          <p:cNvPr id="11" name="Grafik 10">
            <a:extLst>
              <a:ext uri="{FF2B5EF4-FFF2-40B4-BE49-F238E27FC236}">
                <a16:creationId xmlns:a16="http://schemas.microsoft.com/office/drawing/2014/main" id="{A17CBE18-FEDF-1E96-B133-A0F773187951}"/>
              </a:ext>
            </a:extLst>
          </p:cNvPr>
          <p:cNvPicPr>
            <a:picLocks noChangeAspect="1"/>
          </p:cNvPicPr>
          <p:nvPr/>
        </p:nvPicPr>
        <p:blipFill>
          <a:blip r:embed="rId6"/>
          <a:stretch>
            <a:fillRect/>
          </a:stretch>
        </p:blipFill>
        <p:spPr>
          <a:xfrm>
            <a:off x="7963312" y="2728115"/>
            <a:ext cx="3716041" cy="3327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3" name="Diagramm 12">
            <a:extLst>
              <a:ext uri="{FF2B5EF4-FFF2-40B4-BE49-F238E27FC236}">
                <a16:creationId xmlns:a16="http://schemas.microsoft.com/office/drawing/2014/main" id="{57CB095A-4CDF-CA1E-DC4D-2D5E3375FFB4}"/>
              </a:ext>
            </a:extLst>
          </p:cNvPr>
          <p:cNvGraphicFramePr/>
          <p:nvPr>
            <p:extLst>
              <p:ext uri="{D42A27DB-BD31-4B8C-83A1-F6EECF244321}">
                <p14:modId xmlns:p14="http://schemas.microsoft.com/office/powerpoint/2010/main" val="101321621"/>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77185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2CE98C-8302-C206-8FF7-F4232EB874A9}"/>
              </a:ext>
            </a:extLst>
          </p:cNvPr>
          <p:cNvSpPr>
            <a:spLocks noGrp="1"/>
          </p:cNvSpPr>
          <p:nvPr>
            <p:ph type="title"/>
          </p:nvPr>
        </p:nvSpPr>
        <p:spPr/>
        <p:txBody>
          <a:bodyPr/>
          <a:lstStyle/>
          <a:p>
            <a:r>
              <a:rPr lang="de-DE" dirty="0"/>
              <a:t>The Invitation Letter</a:t>
            </a:r>
          </a:p>
        </p:txBody>
      </p:sp>
      <p:sp>
        <p:nvSpPr>
          <p:cNvPr id="3" name="Fußzeilenplatzhalter 2">
            <a:extLst>
              <a:ext uri="{FF2B5EF4-FFF2-40B4-BE49-F238E27FC236}">
                <a16:creationId xmlns:a16="http://schemas.microsoft.com/office/drawing/2014/main" id="{A09DFDF2-3687-5301-EF11-852CAF58883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A1B4AE4-F47A-3D56-052C-697A2035EC00}"/>
              </a:ext>
            </a:extLst>
          </p:cNvPr>
          <p:cNvSpPr>
            <a:spLocks noGrp="1"/>
          </p:cNvSpPr>
          <p:nvPr>
            <p:ph type="sldNum" sz="quarter" idx="28"/>
          </p:nvPr>
        </p:nvSpPr>
        <p:spPr/>
        <p:txBody>
          <a:bodyPr/>
          <a:lstStyle/>
          <a:p>
            <a:fld id="{BA24374A-C3A8-471A-8837-3FC31668ABE5}" type="slidenum">
              <a:rPr lang="de-DE" smtClean="0"/>
              <a:pPr/>
              <a:t>12</a:t>
            </a:fld>
            <a:endParaRPr lang="de-DE" dirty="0"/>
          </a:p>
        </p:txBody>
      </p:sp>
      <p:sp>
        <p:nvSpPr>
          <p:cNvPr id="5" name="Textplatzhalter 4">
            <a:extLst>
              <a:ext uri="{FF2B5EF4-FFF2-40B4-BE49-F238E27FC236}">
                <a16:creationId xmlns:a16="http://schemas.microsoft.com/office/drawing/2014/main" id="{B62D7263-186A-7F89-43A3-4206FD713192}"/>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C3637DDA-74E2-AEA7-F63B-CB9D7BDC82D3}"/>
              </a:ext>
            </a:extLst>
          </p:cNvPr>
          <p:cNvSpPr>
            <a:spLocks noGrp="1"/>
          </p:cNvSpPr>
          <p:nvPr>
            <p:ph type="body" sz="quarter" idx="29"/>
          </p:nvPr>
        </p:nvSpPr>
        <p:spPr/>
        <p:txBody>
          <a:bodyPr>
            <a:normAutofit fontScale="92500" lnSpcReduction="10000"/>
          </a:bodyPr>
          <a:lstStyle/>
          <a:p>
            <a:pPr marL="33750" indent="0" algn="l">
              <a:buNone/>
            </a:pPr>
            <a:r>
              <a:rPr lang="en-US" sz="1100" b="0" i="0" dirty="0">
                <a:solidFill>
                  <a:srgbClr val="212529"/>
                </a:solidFill>
                <a:effectLst/>
                <a:latin typeface="Arial" panose="020B0604020202020204" pitchFamily="34" charset="0"/>
              </a:rPr>
              <a:t>Hi,</a:t>
            </a:r>
          </a:p>
          <a:p>
            <a:pPr marL="33750" indent="0" algn="l" rtl="0">
              <a:buNone/>
            </a:pPr>
            <a:r>
              <a:rPr lang="en-US" sz="1100" b="0" i="0" dirty="0">
                <a:solidFill>
                  <a:srgbClr val="212529"/>
                </a:solidFill>
                <a:effectLst/>
                <a:latin typeface="Arial" panose="020B0604020202020204" pitchFamily="34" charset="0"/>
              </a:rPr>
              <a:t>we are Tim, Malte, Jan und Isabela and we would like to invite you to participate in our</a:t>
            </a:r>
            <a:r>
              <a:rPr lang="en-US" sz="1100" b="1" i="0" dirty="0">
                <a:solidFill>
                  <a:srgbClr val="212529"/>
                </a:solidFill>
                <a:effectLst/>
                <a:latin typeface="Arial" panose="020B0604020202020204" pitchFamily="34" charset="0"/>
              </a:rPr>
              <a:t> research study on integration of EMG Bio-Feedback in Virtual Reality (VR)!</a:t>
            </a:r>
            <a:endParaRPr lang="en-US" sz="1100" b="0" i="0" dirty="0">
              <a:solidFill>
                <a:srgbClr val="212529"/>
              </a:solidFill>
              <a:effectLst/>
              <a:latin typeface="Arial" panose="020B0604020202020204" pitchFamily="34" charset="0"/>
            </a:endParaRPr>
          </a:p>
          <a:p>
            <a:pPr marL="33750" indent="0" algn="l">
              <a:buNone/>
            </a:pPr>
            <a:r>
              <a:rPr lang="en-US" sz="1100" b="1" i="0" dirty="0">
                <a:solidFill>
                  <a:srgbClr val="212529"/>
                </a:solidFill>
                <a:effectLst/>
                <a:latin typeface="Arial" panose="020B0604020202020204" pitchFamily="34" charset="0"/>
              </a:rPr>
              <a:t>WHAT?</a:t>
            </a:r>
          </a:p>
          <a:p>
            <a:pPr marL="33750" indent="0" algn="l">
              <a:buNone/>
            </a:pPr>
            <a:r>
              <a:rPr lang="en-US" sz="1100" b="0" i="0" dirty="0">
                <a:solidFill>
                  <a:srgbClr val="212529"/>
                </a:solidFill>
                <a:effectLst/>
                <a:latin typeface="Arial" panose="020B0604020202020204" pitchFamily="34" charset="0"/>
              </a:rPr>
              <a:t>Our study consists in measuring the muscle response using EMG electrodes attached to the arm. The signals are used as input for a VR mini game to test different biofeedback methods (audio, visual and tactile). </a:t>
            </a:r>
          </a:p>
          <a:p>
            <a:pPr marL="33750" indent="0" algn="l">
              <a:buNone/>
            </a:pPr>
            <a:r>
              <a:rPr lang="en-US" sz="1100" b="1" i="0" dirty="0">
                <a:solidFill>
                  <a:srgbClr val="212529"/>
                </a:solidFill>
                <a:effectLst/>
                <a:latin typeface="Arial" panose="020B0604020202020204" pitchFamily="34" charset="0"/>
              </a:rPr>
              <a:t>HOW LONG?</a:t>
            </a:r>
          </a:p>
          <a:p>
            <a:pPr marL="33750" indent="0" algn="l">
              <a:buNone/>
            </a:pPr>
            <a:r>
              <a:rPr lang="en-US" sz="1100" b="0" i="0" dirty="0">
                <a:solidFill>
                  <a:srgbClr val="212529"/>
                </a:solidFill>
                <a:effectLst/>
                <a:latin typeface="Arial" panose="020B0604020202020204" pitchFamily="34" charset="0"/>
              </a:rPr>
              <a:t>The study duration is approximately</a:t>
            </a:r>
            <a:r>
              <a:rPr lang="en-US" sz="1100" b="1" i="0" dirty="0">
                <a:solidFill>
                  <a:srgbClr val="212529"/>
                </a:solidFill>
                <a:effectLst/>
                <a:latin typeface="Arial" panose="020B0604020202020204" pitchFamily="34" charset="0"/>
              </a:rPr>
              <a:t> 40 minutes for each participant (depending on your skill level 😉)</a:t>
            </a:r>
            <a:r>
              <a:rPr lang="en-US" sz="1100" b="0" i="0" dirty="0">
                <a:solidFill>
                  <a:srgbClr val="212529"/>
                </a:solidFill>
                <a:effectLst/>
                <a:latin typeface="Arial" panose="020B0604020202020204" pitchFamily="34" charset="0"/>
              </a:rPr>
              <a:t>.</a:t>
            </a:r>
          </a:p>
          <a:p>
            <a:pPr marL="33750" indent="0" algn="l">
              <a:buNone/>
            </a:pPr>
            <a:r>
              <a:rPr lang="en-US" sz="1100" b="1" i="0" dirty="0">
                <a:solidFill>
                  <a:srgbClr val="212529"/>
                </a:solidFill>
                <a:effectLst/>
                <a:latin typeface="Arial" panose="020B0604020202020204" pitchFamily="34" charset="0"/>
              </a:rPr>
              <a:t>WHERE?</a:t>
            </a:r>
          </a:p>
          <a:p>
            <a:pPr marL="33750" indent="0" algn="l" rtl="0">
              <a:buNone/>
            </a:pPr>
            <a:r>
              <a:rPr lang="en-US" sz="1100" b="0" i="0" dirty="0">
                <a:solidFill>
                  <a:srgbClr val="212529"/>
                </a:solidFill>
                <a:effectLst/>
                <a:latin typeface="Arial" panose="020B0604020202020204" pitchFamily="34" charset="0"/>
              </a:rPr>
              <a:t>The study will take place in the</a:t>
            </a:r>
            <a:r>
              <a:rPr lang="en-US" sz="1100" b="1" i="0" dirty="0">
                <a:solidFill>
                  <a:srgbClr val="212529"/>
                </a:solidFill>
                <a:effectLst/>
                <a:latin typeface="Arial" panose="020B0604020202020204" pitchFamily="34" charset="0"/>
              </a:rPr>
              <a:t> House of Science and Transfer (</a:t>
            </a:r>
            <a:r>
              <a:rPr lang="en-US" sz="1100" b="1" i="0" dirty="0" err="1">
                <a:solidFill>
                  <a:srgbClr val="212529"/>
                </a:solidFill>
                <a:effectLst/>
                <a:latin typeface="Arial" panose="020B0604020202020204" pitchFamily="34" charset="0"/>
              </a:rPr>
              <a:t>HoST</a:t>
            </a:r>
            <a:r>
              <a:rPr lang="en-US" sz="1100" b="1" i="0" dirty="0">
                <a:solidFill>
                  <a:srgbClr val="212529"/>
                </a:solidFill>
                <a:effectLst/>
                <a:latin typeface="Arial" panose="020B0604020202020204" pitchFamily="34" charset="0"/>
              </a:rPr>
              <a:t>) building, second floor. However, you will be picked up at the entrance.</a:t>
            </a:r>
            <a:br>
              <a:rPr lang="en-US" sz="1100" b="1" i="0" dirty="0">
                <a:solidFill>
                  <a:srgbClr val="212529"/>
                </a:solidFill>
                <a:effectLst/>
                <a:latin typeface="Arial" panose="020B0604020202020204" pitchFamily="34" charset="0"/>
              </a:rPr>
            </a:br>
            <a:r>
              <a:rPr lang="en-US" sz="1100" b="1" i="0" dirty="0">
                <a:solidFill>
                  <a:srgbClr val="212529"/>
                </a:solidFill>
                <a:effectLst/>
                <a:latin typeface="Arial" panose="020B0604020202020204" pitchFamily="34" charset="0"/>
              </a:rPr>
              <a:t>Address:</a:t>
            </a:r>
            <a:r>
              <a:rPr lang="en-US" sz="1100" b="0" i="0" dirty="0">
                <a:solidFill>
                  <a:srgbClr val="212529"/>
                </a:solidFill>
                <a:effectLst/>
                <a:latin typeface="Arial" panose="020B0604020202020204" pitchFamily="34" charset="0"/>
              </a:rPr>
              <a:t> </a:t>
            </a:r>
            <a:r>
              <a:rPr lang="en-US" sz="1100" b="0" i="0" dirty="0" err="1">
                <a:solidFill>
                  <a:srgbClr val="212529"/>
                </a:solidFill>
                <a:effectLst/>
                <a:latin typeface="Arial" panose="020B0604020202020204" pitchFamily="34" charset="0"/>
              </a:rPr>
              <a:t>Hungener</a:t>
            </a:r>
            <a:r>
              <a:rPr lang="en-US" sz="1100" b="0" i="0" dirty="0">
                <a:solidFill>
                  <a:srgbClr val="212529"/>
                </a:solidFill>
                <a:effectLst/>
                <a:latin typeface="Arial" panose="020B0604020202020204" pitchFamily="34" charset="0"/>
              </a:rPr>
              <a:t> Str. 6, 60389 Frankfurt am Main</a:t>
            </a:r>
            <a:br>
              <a:rPr lang="en-US" sz="1100" b="0" i="0" dirty="0">
                <a:solidFill>
                  <a:srgbClr val="212529"/>
                </a:solidFill>
                <a:effectLst/>
                <a:latin typeface="Arial" panose="020B0604020202020204" pitchFamily="34" charset="0"/>
              </a:rPr>
            </a:br>
            <a:r>
              <a:rPr lang="en-US" sz="1100" b="1" i="0" dirty="0">
                <a:solidFill>
                  <a:srgbClr val="212529"/>
                </a:solidFill>
                <a:effectLst/>
                <a:latin typeface="Arial" panose="020B0604020202020204" pitchFamily="34" charset="0"/>
              </a:rPr>
              <a:t>Google-Maps:</a:t>
            </a:r>
            <a:r>
              <a:rPr lang="en-US" sz="1100" b="0" i="0" dirty="0">
                <a:solidFill>
                  <a:srgbClr val="212529"/>
                </a:solidFill>
                <a:effectLst/>
                <a:latin typeface="Arial" panose="020B0604020202020204" pitchFamily="34" charset="0"/>
              </a:rPr>
              <a:t> </a:t>
            </a:r>
            <a:r>
              <a:rPr lang="en-US" sz="1100" b="0" i="0" u="none" strike="noStrike" dirty="0">
                <a:solidFill>
                  <a:srgbClr val="0093CB"/>
                </a:solidFill>
                <a:effectLst/>
                <a:latin typeface="Arial" panose="020B0604020202020204" pitchFamily="34" charset="0"/>
                <a:hlinkClick r:id="rId2" tooltip="https://goo.gl/maps/wfBUJr6myFHGqyRt7"/>
              </a:rPr>
              <a:t>https://goo.gl/maps/wfBUJr6myFHGqyRt7</a:t>
            </a:r>
            <a:endParaRPr lang="en-US" sz="1100" b="0" i="0" dirty="0">
              <a:solidFill>
                <a:srgbClr val="212529"/>
              </a:solidFill>
              <a:effectLst/>
              <a:latin typeface="Arial" panose="020B0604020202020204" pitchFamily="34" charset="0"/>
            </a:endParaRPr>
          </a:p>
          <a:p>
            <a:pPr marL="33750" indent="0" algn="l">
              <a:buNone/>
            </a:pPr>
            <a:r>
              <a:rPr lang="en-US" sz="1100" b="1" i="0" dirty="0">
                <a:solidFill>
                  <a:srgbClr val="212529"/>
                </a:solidFill>
                <a:effectLst/>
                <a:latin typeface="Arial" panose="020B0604020202020204" pitchFamily="34" charset="0"/>
              </a:rPr>
              <a:t>WHEN?</a:t>
            </a:r>
          </a:p>
          <a:p>
            <a:pPr marL="33750" indent="0" algn="l" rtl="0">
              <a:buNone/>
            </a:pPr>
            <a:r>
              <a:rPr lang="en-US" sz="1100" b="0" i="0" dirty="0">
                <a:solidFill>
                  <a:srgbClr val="212529"/>
                </a:solidFill>
                <a:effectLst/>
                <a:latin typeface="Arial" panose="020B0604020202020204" pitchFamily="34" charset="0"/>
              </a:rPr>
              <a:t>One slot between</a:t>
            </a:r>
            <a:r>
              <a:rPr lang="en-US" sz="1100" b="1" i="0" dirty="0">
                <a:solidFill>
                  <a:srgbClr val="212529"/>
                </a:solidFill>
                <a:effectLst/>
                <a:latin typeface="Arial" panose="020B0604020202020204" pitchFamily="34" charset="0"/>
              </a:rPr>
              <a:t> 27.07 and 06.08 between 10 AM and 6 PM </a:t>
            </a:r>
            <a:r>
              <a:rPr lang="en-US" sz="1100" b="0" i="0" dirty="0">
                <a:solidFill>
                  <a:srgbClr val="212529"/>
                </a:solidFill>
                <a:effectLst/>
                <a:latin typeface="Arial" panose="020B0604020202020204" pitchFamily="34" charset="0"/>
              </a:rPr>
              <a:t>- however, you can pick your own appointment in the Doodle poll provided below.</a:t>
            </a:r>
          </a:p>
          <a:p>
            <a:pPr marL="33750" indent="0" algn="l">
              <a:buNone/>
            </a:pPr>
            <a:r>
              <a:rPr lang="en-US" sz="1100" b="1" i="0" dirty="0">
                <a:solidFill>
                  <a:srgbClr val="212529"/>
                </a:solidFill>
                <a:effectLst/>
                <a:latin typeface="Arial" panose="020B0604020202020204" pitchFamily="34" charset="0"/>
              </a:rPr>
              <a:t>HOW TO REGISTER?</a:t>
            </a:r>
          </a:p>
          <a:p>
            <a:pPr marL="33750" indent="0" algn="l">
              <a:buNone/>
            </a:pPr>
            <a:r>
              <a:rPr lang="en-US" sz="1100" b="0" i="0" dirty="0">
                <a:solidFill>
                  <a:srgbClr val="212529"/>
                </a:solidFill>
                <a:effectLst/>
                <a:latin typeface="Arial" panose="020B0604020202020204" pitchFamily="34" charset="0"/>
              </a:rPr>
              <a:t>Please register in Doodle: </a:t>
            </a:r>
            <a:r>
              <a:rPr lang="en-US" sz="1100" b="0" i="0" u="none" strike="noStrike" dirty="0">
                <a:solidFill>
                  <a:srgbClr val="0093CB"/>
                </a:solidFill>
                <a:effectLst/>
                <a:latin typeface="Arial" panose="020B0604020202020204" pitchFamily="34" charset="0"/>
                <a:hlinkClick r:id="rId3"/>
              </a:rPr>
              <a:t>https://doodle.com/meeting/participate/id/eElmGNNd</a:t>
            </a:r>
            <a:br>
              <a:rPr lang="en-US" sz="1100" b="0" i="0" dirty="0">
                <a:solidFill>
                  <a:srgbClr val="212529"/>
                </a:solidFill>
                <a:effectLst/>
                <a:latin typeface="Arial" panose="020B0604020202020204" pitchFamily="34" charset="0"/>
              </a:rPr>
            </a:br>
            <a:r>
              <a:rPr lang="en-US" sz="1100" b="0" i="0" dirty="0">
                <a:solidFill>
                  <a:srgbClr val="212529"/>
                </a:solidFill>
                <a:effectLst/>
                <a:latin typeface="Arial" panose="020B0604020202020204" pitchFamily="34" charset="0"/>
              </a:rPr>
              <a:t>Please book only one appointment per person. Please try to not leave any gaps, if possible - book appointments close to others.</a:t>
            </a:r>
            <a:br>
              <a:rPr lang="en-US" sz="1100" b="0" i="0" dirty="0">
                <a:solidFill>
                  <a:srgbClr val="212529"/>
                </a:solidFill>
                <a:effectLst/>
                <a:latin typeface="Arial" panose="020B0604020202020204" pitchFamily="34" charset="0"/>
              </a:rPr>
            </a:br>
            <a:r>
              <a:rPr lang="en-US" sz="1100" b="0" i="0" dirty="0">
                <a:solidFill>
                  <a:srgbClr val="212529"/>
                </a:solidFill>
                <a:effectLst/>
                <a:latin typeface="Arial" panose="020B0604020202020204" pitchFamily="34" charset="0"/>
              </a:rPr>
              <a:t>Further details about the event will be sent to you one week before the first appointment.</a:t>
            </a:r>
          </a:p>
          <a:p>
            <a:pPr marL="33750" indent="0" algn="l">
              <a:buNone/>
            </a:pPr>
            <a:r>
              <a:rPr lang="en-US" sz="1100" b="1" i="0" dirty="0">
                <a:solidFill>
                  <a:srgbClr val="DA1F3C"/>
                </a:solidFill>
                <a:effectLst/>
                <a:latin typeface="Arial" panose="020B0604020202020204" pitchFamily="34" charset="0"/>
              </a:rPr>
              <a:t>BIG REWARD!!! </a:t>
            </a:r>
            <a:endParaRPr lang="en-US" sz="1100" b="1" i="0" dirty="0">
              <a:solidFill>
                <a:srgbClr val="212529"/>
              </a:solidFill>
              <a:effectLst/>
              <a:latin typeface="Arial" panose="020B0604020202020204" pitchFamily="34" charset="0"/>
            </a:endParaRPr>
          </a:p>
          <a:p>
            <a:pPr marL="33750" indent="0" algn="l" rtl="0">
              <a:buNone/>
            </a:pPr>
            <a:r>
              <a:rPr lang="en-US" sz="1100" b="0" i="0" dirty="0">
                <a:solidFill>
                  <a:srgbClr val="DA1F3C"/>
                </a:solidFill>
                <a:effectLst/>
                <a:latin typeface="Arial" panose="020B0604020202020204" pitchFamily="34" charset="0"/>
              </a:rPr>
              <a:t>As reward you will get </a:t>
            </a:r>
            <a:r>
              <a:rPr lang="en-US" sz="1100" b="1" i="0" dirty="0">
                <a:solidFill>
                  <a:srgbClr val="DA1F3C"/>
                </a:solidFill>
                <a:effectLst/>
                <a:latin typeface="Arial" panose="020B0604020202020204" pitchFamily="34" charset="0"/>
              </a:rPr>
              <a:t>1 CP for the HMI lecture!!!!11eleven</a:t>
            </a:r>
            <a:br>
              <a:rPr lang="en-US" sz="1100" b="0" i="0" dirty="0">
                <a:solidFill>
                  <a:srgbClr val="DA1F3C"/>
                </a:solidFill>
                <a:effectLst/>
                <a:latin typeface="Arial" panose="020B0604020202020204" pitchFamily="34" charset="0"/>
              </a:rPr>
            </a:br>
            <a:br>
              <a:rPr lang="en-US" sz="1100" b="0" i="0" dirty="0">
                <a:solidFill>
                  <a:srgbClr val="DA1F3C"/>
                </a:solidFill>
                <a:effectLst/>
                <a:latin typeface="Arial" panose="020B0604020202020204" pitchFamily="34" charset="0"/>
              </a:rPr>
            </a:br>
            <a:r>
              <a:rPr lang="en-US" sz="1100" b="0" i="0" dirty="0">
                <a:solidFill>
                  <a:srgbClr val="333333"/>
                </a:solidFill>
                <a:effectLst/>
                <a:latin typeface="Arial" panose="020B0604020202020204" pitchFamily="34" charset="0"/>
              </a:rPr>
              <a:t>If you have any further questions, please reply on this post!</a:t>
            </a:r>
            <a:br>
              <a:rPr lang="en-US" sz="1100" b="0" i="0" dirty="0">
                <a:solidFill>
                  <a:srgbClr val="333333"/>
                </a:solidFill>
                <a:effectLst/>
                <a:latin typeface="Arial" panose="020B0604020202020204" pitchFamily="34" charset="0"/>
              </a:rPr>
            </a:br>
            <a:r>
              <a:rPr lang="en-US" sz="1100" b="0" i="0" dirty="0">
                <a:solidFill>
                  <a:srgbClr val="333333"/>
                </a:solidFill>
                <a:effectLst/>
                <a:latin typeface="Arial" panose="020B0604020202020204" pitchFamily="34" charset="0"/>
              </a:rPr>
              <a:t>Thank you very much! And see you in our study!</a:t>
            </a:r>
            <a:endParaRPr lang="en-US" sz="1100" b="0" i="0" dirty="0">
              <a:solidFill>
                <a:srgbClr val="212529"/>
              </a:solidFill>
              <a:effectLst/>
              <a:latin typeface="Arial" panose="020B0604020202020204" pitchFamily="34" charset="0"/>
            </a:endParaRPr>
          </a:p>
        </p:txBody>
      </p:sp>
      <p:graphicFrame>
        <p:nvGraphicFramePr>
          <p:cNvPr id="13" name="Diagramm 12">
            <a:extLst>
              <a:ext uri="{FF2B5EF4-FFF2-40B4-BE49-F238E27FC236}">
                <a16:creationId xmlns:a16="http://schemas.microsoft.com/office/drawing/2014/main" id="{1D5E9DC9-DEB3-8962-3A13-5F93C4069861}"/>
              </a:ext>
            </a:extLst>
          </p:cNvPr>
          <p:cNvGraphicFramePr/>
          <p:nvPr>
            <p:extLst>
              <p:ext uri="{D42A27DB-BD31-4B8C-83A1-F6EECF244321}">
                <p14:modId xmlns:p14="http://schemas.microsoft.com/office/powerpoint/2010/main" val="362596031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410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CDE52-60DC-11F8-61AE-37186C99DAC1}"/>
              </a:ext>
            </a:extLst>
          </p:cNvPr>
          <p:cNvSpPr>
            <a:spLocks noGrp="1"/>
          </p:cNvSpPr>
          <p:nvPr>
            <p:ph type="title"/>
          </p:nvPr>
        </p:nvSpPr>
        <p:spPr/>
        <p:txBody>
          <a:bodyPr/>
          <a:lstStyle/>
          <a:p>
            <a:r>
              <a:rPr lang="de-DE" dirty="0"/>
              <a:t>The Study</a:t>
            </a:r>
          </a:p>
        </p:txBody>
      </p:sp>
      <p:sp>
        <p:nvSpPr>
          <p:cNvPr id="3" name="Fußzeilenplatzhalter 2">
            <a:extLst>
              <a:ext uri="{FF2B5EF4-FFF2-40B4-BE49-F238E27FC236}">
                <a16:creationId xmlns:a16="http://schemas.microsoft.com/office/drawing/2014/main" id="{AC668DAB-5ED1-2E55-E3B0-C410F7EE393F}"/>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6214CCE-A4A1-F8DA-55D3-C8F2108CB8F9}"/>
              </a:ext>
            </a:extLst>
          </p:cNvPr>
          <p:cNvSpPr>
            <a:spLocks noGrp="1"/>
          </p:cNvSpPr>
          <p:nvPr>
            <p:ph type="sldNum" sz="quarter" idx="33"/>
          </p:nvPr>
        </p:nvSpPr>
        <p:spPr/>
        <p:txBody>
          <a:bodyPr/>
          <a:lstStyle/>
          <a:p>
            <a:fld id="{BA24374A-C3A8-471A-8837-3FC31668ABE5}" type="slidenum">
              <a:rPr lang="de-DE" smtClean="0"/>
              <a:pPr/>
              <a:t>13</a:t>
            </a:fld>
            <a:endParaRPr lang="de-DE" dirty="0"/>
          </a:p>
        </p:txBody>
      </p:sp>
      <p:sp>
        <p:nvSpPr>
          <p:cNvPr id="5" name="Textplatzhalter 4">
            <a:extLst>
              <a:ext uri="{FF2B5EF4-FFF2-40B4-BE49-F238E27FC236}">
                <a16:creationId xmlns:a16="http://schemas.microsoft.com/office/drawing/2014/main" id="{F0E2B548-073E-EEA9-232A-603958E70BE1}"/>
              </a:ext>
            </a:extLst>
          </p:cNvPr>
          <p:cNvSpPr>
            <a:spLocks noGrp="1"/>
          </p:cNvSpPr>
          <p:nvPr>
            <p:ph type="body" sz="quarter" idx="21"/>
          </p:nvPr>
        </p:nvSpPr>
        <p:spPr/>
        <p:txBody>
          <a:bodyPr/>
          <a:lstStyle/>
          <a:p>
            <a:r>
              <a:rPr lang="en-US" sz="1400" dirty="0"/>
              <a:t>How to Conduct a User Study</a:t>
            </a:r>
            <a:endParaRPr lang="de-DE" dirty="0"/>
          </a:p>
        </p:txBody>
      </p:sp>
      <p:sp>
        <p:nvSpPr>
          <p:cNvPr id="6" name="Textplatzhalter 5">
            <a:extLst>
              <a:ext uri="{FF2B5EF4-FFF2-40B4-BE49-F238E27FC236}">
                <a16:creationId xmlns:a16="http://schemas.microsoft.com/office/drawing/2014/main" id="{FDE86791-EF45-9B22-D615-7596D9B70011}"/>
              </a:ext>
            </a:extLst>
          </p:cNvPr>
          <p:cNvSpPr>
            <a:spLocks noGrp="1"/>
          </p:cNvSpPr>
          <p:nvPr>
            <p:ph type="body" sz="quarter" idx="34"/>
          </p:nvPr>
        </p:nvSpPr>
        <p:spPr>
          <a:xfrm>
            <a:off x="695325" y="1449388"/>
            <a:ext cx="7764097" cy="4056061"/>
          </a:xfrm>
        </p:spPr>
        <p:txBody>
          <a:bodyPr>
            <a:normAutofit/>
          </a:bodyPr>
          <a:lstStyle/>
          <a:p>
            <a:r>
              <a:rPr lang="de-DE" dirty="0" err="1"/>
              <a:t>There</a:t>
            </a:r>
            <a:r>
              <a:rPr lang="de-DE" dirty="0"/>
              <a:t> </a:t>
            </a:r>
            <a:r>
              <a:rPr lang="de-DE" dirty="0" err="1"/>
              <a:t>are</a:t>
            </a:r>
            <a:r>
              <a:rPr lang="de-DE" dirty="0"/>
              <a:t> 3 </a:t>
            </a:r>
            <a:r>
              <a:rPr lang="de-DE" dirty="0" err="1"/>
              <a:t>study</a:t>
            </a:r>
            <a:r>
              <a:rPr lang="de-DE" dirty="0"/>
              <a:t> </a:t>
            </a:r>
            <a:r>
              <a:rPr lang="de-DE" dirty="0" err="1"/>
              <a:t>phases</a:t>
            </a:r>
            <a:r>
              <a:rPr lang="de-DE" dirty="0"/>
              <a:t>:</a:t>
            </a:r>
          </a:p>
          <a:p>
            <a:pPr marL="743363" lvl="1" indent="-457200">
              <a:buFont typeface="+mj-lt"/>
              <a:buAutoNum type="arabicPeriod"/>
            </a:pPr>
            <a:r>
              <a:rPr lang="de-DE" b="1" dirty="0" err="1">
                <a:solidFill>
                  <a:schemeClr val="accent1"/>
                </a:solidFill>
              </a:rPr>
              <a:t>Introduction</a:t>
            </a:r>
            <a:r>
              <a:rPr lang="de-DE" dirty="0"/>
              <a:t>: </a:t>
            </a:r>
            <a:r>
              <a:rPr lang="de-DE" dirty="0" err="1"/>
              <a:t>Your</a:t>
            </a:r>
            <a:r>
              <a:rPr lang="de-DE" dirty="0"/>
              <a:t> </a:t>
            </a:r>
            <a:r>
              <a:rPr lang="de-DE" dirty="0" err="1"/>
              <a:t>participants</a:t>
            </a:r>
            <a:r>
              <a:rPr lang="de-DE" dirty="0"/>
              <a:t> </a:t>
            </a:r>
            <a:r>
              <a:rPr lang="de-DE" dirty="0" err="1"/>
              <a:t>are</a:t>
            </a:r>
            <a:r>
              <a:rPr lang="de-DE" dirty="0"/>
              <a:t> </a:t>
            </a:r>
            <a:r>
              <a:rPr lang="de-DE" dirty="0" err="1"/>
              <a:t>here</a:t>
            </a:r>
            <a:r>
              <a:rPr lang="de-DE" dirty="0"/>
              <a:t>! </a:t>
            </a:r>
            <a:r>
              <a:rPr lang="de-DE" dirty="0" err="1"/>
              <a:t>Give</a:t>
            </a:r>
            <a:r>
              <a:rPr lang="de-DE" dirty="0"/>
              <a:t> </a:t>
            </a:r>
            <a:r>
              <a:rPr lang="de-DE" dirty="0" err="1"/>
              <a:t>them</a:t>
            </a:r>
            <a:endParaRPr lang="de-DE" dirty="0"/>
          </a:p>
          <a:p>
            <a:pPr marL="1013238" lvl="2" indent="-457200">
              <a:buFont typeface="+mj-lt"/>
              <a:buAutoNum type="arabicPeriod"/>
            </a:pPr>
            <a:r>
              <a:rPr lang="de-DE" dirty="0"/>
              <a:t>An </a:t>
            </a:r>
            <a:r>
              <a:rPr lang="de-DE" dirty="0" err="1"/>
              <a:t>explanation</a:t>
            </a:r>
            <a:r>
              <a:rPr lang="de-DE" dirty="0"/>
              <a:t> of </a:t>
            </a:r>
            <a:r>
              <a:rPr lang="de-DE" dirty="0" err="1"/>
              <a:t>the</a:t>
            </a:r>
            <a:r>
              <a:rPr lang="de-DE" dirty="0"/>
              <a:t> </a:t>
            </a:r>
            <a:r>
              <a:rPr lang="de-DE" dirty="0" err="1"/>
              <a:t>study</a:t>
            </a:r>
            <a:endParaRPr lang="de-DE" dirty="0"/>
          </a:p>
          <a:p>
            <a:pPr marL="1013238" lvl="2" indent="-457200">
              <a:buFont typeface="+mj-lt"/>
              <a:buAutoNum type="arabicPeriod"/>
            </a:pPr>
            <a:r>
              <a:rPr lang="de-DE" dirty="0" err="1"/>
              <a:t>Their</a:t>
            </a:r>
            <a:r>
              <a:rPr lang="de-DE" dirty="0"/>
              <a:t> </a:t>
            </a:r>
            <a:r>
              <a:rPr lang="de-DE" dirty="0" err="1"/>
              <a:t>informed</a:t>
            </a:r>
            <a:r>
              <a:rPr lang="de-DE" dirty="0"/>
              <a:t> </a:t>
            </a:r>
            <a:r>
              <a:rPr lang="de-DE" dirty="0" err="1"/>
              <a:t>consent</a:t>
            </a:r>
            <a:endParaRPr lang="de-DE" dirty="0"/>
          </a:p>
          <a:p>
            <a:pPr marL="1013238" lvl="2" indent="-457200">
              <a:buFont typeface="+mj-lt"/>
              <a:buAutoNum type="arabicPeriod"/>
            </a:pPr>
            <a:r>
              <a:rPr lang="de-DE" dirty="0" err="1"/>
              <a:t>Their</a:t>
            </a:r>
            <a:r>
              <a:rPr lang="de-DE" dirty="0"/>
              <a:t> </a:t>
            </a:r>
            <a:r>
              <a:rPr lang="de-DE" dirty="0" err="1"/>
              <a:t>demographic</a:t>
            </a:r>
            <a:r>
              <a:rPr lang="de-DE" dirty="0"/>
              <a:t> </a:t>
            </a:r>
            <a:r>
              <a:rPr lang="de-DE" dirty="0" err="1"/>
              <a:t>questionnaire</a:t>
            </a:r>
            <a:endParaRPr lang="de-DE" dirty="0"/>
          </a:p>
          <a:p>
            <a:pPr marL="743363" lvl="1" indent="-457200">
              <a:buFont typeface="+mj-lt"/>
              <a:buAutoNum type="arabicPeriod"/>
            </a:pPr>
            <a:r>
              <a:rPr lang="de-DE" b="1" dirty="0">
                <a:solidFill>
                  <a:schemeClr val="accent1"/>
                </a:solidFill>
              </a:rPr>
              <a:t>Experiment/Survey</a:t>
            </a:r>
            <a:r>
              <a:rPr lang="de-DE" dirty="0"/>
              <a:t>: Main </a:t>
            </a:r>
            <a:r>
              <a:rPr lang="de-DE" dirty="0" err="1"/>
              <a:t>part</a:t>
            </a:r>
            <a:r>
              <a:rPr lang="de-DE" dirty="0"/>
              <a:t> of </a:t>
            </a:r>
            <a:r>
              <a:rPr lang="de-DE" dirty="0" err="1"/>
              <a:t>your</a:t>
            </a:r>
            <a:r>
              <a:rPr lang="de-DE" dirty="0"/>
              <a:t> </a:t>
            </a:r>
            <a:r>
              <a:rPr lang="de-DE" dirty="0" err="1"/>
              <a:t>data</a:t>
            </a:r>
            <a:r>
              <a:rPr lang="de-DE" dirty="0"/>
              <a:t> </a:t>
            </a:r>
            <a:r>
              <a:rPr lang="de-DE" dirty="0" err="1"/>
              <a:t>collection</a:t>
            </a:r>
            <a:r>
              <a:rPr lang="de-DE" dirty="0"/>
              <a:t>…</a:t>
            </a:r>
          </a:p>
          <a:p>
            <a:pPr marL="743363" lvl="1" indent="-457200">
              <a:buFont typeface="+mj-lt"/>
              <a:buAutoNum type="arabicPeriod"/>
            </a:pPr>
            <a:r>
              <a:rPr lang="de-DE" b="1" dirty="0">
                <a:solidFill>
                  <a:schemeClr val="accent1"/>
                </a:solidFill>
              </a:rPr>
              <a:t>Debriefing</a:t>
            </a:r>
            <a:r>
              <a:rPr lang="de-DE" dirty="0"/>
              <a:t>: Final </a:t>
            </a:r>
            <a:r>
              <a:rPr lang="de-DE" dirty="0" err="1"/>
              <a:t>question</a:t>
            </a:r>
            <a:r>
              <a:rPr lang="de-DE" dirty="0"/>
              <a:t> and </a:t>
            </a:r>
            <a:r>
              <a:rPr lang="de-DE" dirty="0" err="1"/>
              <a:t>answers</a:t>
            </a:r>
            <a:r>
              <a:rPr lang="de-DE" dirty="0"/>
              <a:t>, end of all </a:t>
            </a:r>
            <a:r>
              <a:rPr lang="de-DE" dirty="0" err="1"/>
              <a:t>records</a:t>
            </a:r>
            <a:r>
              <a:rPr lang="de-DE" dirty="0"/>
              <a:t>, </a:t>
            </a:r>
            <a:r>
              <a:rPr lang="de-DE" dirty="0" err="1"/>
              <a:t>participation</a:t>
            </a:r>
            <a:r>
              <a:rPr lang="de-DE" dirty="0"/>
              <a:t> </a:t>
            </a:r>
            <a:r>
              <a:rPr lang="de-DE" dirty="0" err="1"/>
              <a:t>confirmation</a:t>
            </a:r>
            <a:r>
              <a:rPr lang="de-DE" dirty="0"/>
              <a:t>…</a:t>
            </a:r>
          </a:p>
        </p:txBody>
      </p:sp>
      <p:sp>
        <p:nvSpPr>
          <p:cNvPr id="10" name="Inhaltsplatzhalter 9">
            <a:extLst>
              <a:ext uri="{FF2B5EF4-FFF2-40B4-BE49-F238E27FC236}">
                <a16:creationId xmlns:a16="http://schemas.microsoft.com/office/drawing/2014/main" id="{7D8A6731-DF8E-6BB0-1955-93DDB88DD68E}"/>
              </a:ext>
            </a:extLst>
          </p:cNvPr>
          <p:cNvSpPr>
            <a:spLocks noGrp="1"/>
          </p:cNvSpPr>
          <p:nvPr>
            <p:ph sz="quarter" idx="35"/>
          </p:nvPr>
        </p:nvSpPr>
        <p:spPr/>
        <p:txBody>
          <a:bodyPr/>
          <a:lstStyle/>
          <a:p>
            <a:r>
              <a:rPr lang="de-DE" dirty="0"/>
              <a:t>Image </a:t>
            </a:r>
            <a:r>
              <a:rPr lang="de-DE" dirty="0" err="1"/>
              <a:t>from</a:t>
            </a:r>
            <a:r>
              <a:rPr lang="de-DE" dirty="0"/>
              <a:t> </a:t>
            </a:r>
            <a:r>
              <a:rPr lang="de-DE" dirty="0">
                <a:hlinkClick r:id="rId2"/>
              </a:rPr>
              <a:t>https://pxhere.com/de/photo/652278</a:t>
            </a:r>
            <a:r>
              <a:rPr lang="de-DE" dirty="0"/>
              <a:t> </a:t>
            </a:r>
          </a:p>
        </p:txBody>
      </p:sp>
      <p:pic>
        <p:nvPicPr>
          <p:cNvPr id="9" name="Grafik 8">
            <a:extLst>
              <a:ext uri="{FF2B5EF4-FFF2-40B4-BE49-F238E27FC236}">
                <a16:creationId xmlns:a16="http://schemas.microsoft.com/office/drawing/2014/main" id="{4AF72ADF-EC45-B43A-D7E6-0337FEFE4182}"/>
              </a:ext>
            </a:extLst>
          </p:cNvPr>
          <p:cNvPicPr>
            <a:picLocks noChangeAspect="1"/>
          </p:cNvPicPr>
          <p:nvPr/>
        </p:nvPicPr>
        <p:blipFill rotWithShape="1">
          <a:blip r:embed="rId3">
            <a:extLst>
              <a:ext uri="{28A0092B-C50C-407E-A947-70E740481C1C}">
                <a14:useLocalDpi xmlns:a14="http://schemas.microsoft.com/office/drawing/2010/main" val="0"/>
              </a:ext>
            </a:extLst>
          </a:blip>
          <a:srcRect l="8778" t="7589" r="2971" b="13397"/>
          <a:stretch/>
        </p:blipFill>
        <p:spPr>
          <a:xfrm rot="5400000">
            <a:off x="8125167" y="2218080"/>
            <a:ext cx="4679949" cy="3142567"/>
          </a:xfrm>
          <a:prstGeom prst="rect">
            <a:avLst/>
          </a:prstGeom>
        </p:spPr>
      </p:pic>
      <p:pic>
        <p:nvPicPr>
          <p:cNvPr id="7" name="Picture 4" descr="Leistung,Zustimmung,Arme,Geschäft,kaukasisch,stoßen">
            <a:extLst>
              <a:ext uri="{FF2B5EF4-FFF2-40B4-BE49-F238E27FC236}">
                <a16:creationId xmlns:a16="http://schemas.microsoft.com/office/drawing/2014/main" id="{12076ED4-9C35-76DA-8E37-1390A7E94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34727">
            <a:off x="8556904" y="1835062"/>
            <a:ext cx="3101954" cy="1742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4" name="Diagramm 13">
            <a:extLst>
              <a:ext uri="{FF2B5EF4-FFF2-40B4-BE49-F238E27FC236}">
                <a16:creationId xmlns:a16="http://schemas.microsoft.com/office/drawing/2014/main" id="{19DD7E1F-AD7C-FB86-5F4C-88D1B1311525}"/>
              </a:ext>
            </a:extLst>
          </p:cNvPr>
          <p:cNvGraphicFramePr/>
          <p:nvPr>
            <p:extLst>
              <p:ext uri="{D42A27DB-BD31-4B8C-83A1-F6EECF244321}">
                <p14:modId xmlns:p14="http://schemas.microsoft.com/office/powerpoint/2010/main" val="1858337872"/>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48023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753B0-4E63-80C7-DDF6-C4D3FF8B1D2E}"/>
              </a:ext>
            </a:extLst>
          </p:cNvPr>
          <p:cNvSpPr>
            <a:spLocks noGrp="1"/>
          </p:cNvSpPr>
          <p:nvPr>
            <p:ph type="title"/>
          </p:nvPr>
        </p:nvSpPr>
        <p:spPr/>
        <p:txBody>
          <a:bodyPr/>
          <a:lstStyle/>
          <a:p>
            <a:r>
              <a:rPr lang="de-DE" dirty="0"/>
              <a:t>1. </a:t>
            </a:r>
            <a:r>
              <a:rPr lang="de-DE" dirty="0" err="1"/>
              <a:t>Introduction</a:t>
            </a:r>
            <a:endParaRPr lang="de-DE" dirty="0"/>
          </a:p>
        </p:txBody>
      </p:sp>
      <p:sp>
        <p:nvSpPr>
          <p:cNvPr id="3" name="Fußzeilenplatzhalter 2">
            <a:extLst>
              <a:ext uri="{FF2B5EF4-FFF2-40B4-BE49-F238E27FC236}">
                <a16:creationId xmlns:a16="http://schemas.microsoft.com/office/drawing/2014/main" id="{0582A895-A1D5-FF6C-FB8E-925A731ABFD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8A5213C-6256-17AF-FF58-049D75BC2122}"/>
              </a:ext>
            </a:extLst>
          </p:cNvPr>
          <p:cNvSpPr>
            <a:spLocks noGrp="1"/>
          </p:cNvSpPr>
          <p:nvPr>
            <p:ph type="sldNum" sz="quarter" idx="28"/>
          </p:nvPr>
        </p:nvSpPr>
        <p:spPr/>
        <p:txBody>
          <a:bodyPr/>
          <a:lstStyle/>
          <a:p>
            <a:fld id="{BA24374A-C3A8-471A-8837-3FC31668ABE5}" type="slidenum">
              <a:rPr lang="de-DE" smtClean="0"/>
              <a:pPr/>
              <a:t>14</a:t>
            </a:fld>
            <a:endParaRPr lang="de-DE" dirty="0"/>
          </a:p>
        </p:txBody>
      </p:sp>
      <p:sp>
        <p:nvSpPr>
          <p:cNvPr id="5" name="Textplatzhalter 4">
            <a:extLst>
              <a:ext uri="{FF2B5EF4-FFF2-40B4-BE49-F238E27FC236}">
                <a16:creationId xmlns:a16="http://schemas.microsoft.com/office/drawing/2014/main" id="{637B9551-AA02-520F-C1F1-F9A8F7FC0F86}"/>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BE8F792A-DB41-8AB2-A1F8-60E63459900D}"/>
              </a:ext>
            </a:extLst>
          </p:cNvPr>
          <p:cNvSpPr>
            <a:spLocks noGrp="1"/>
          </p:cNvSpPr>
          <p:nvPr>
            <p:ph type="body" sz="quarter" idx="29"/>
          </p:nvPr>
        </p:nvSpPr>
        <p:spPr>
          <a:xfrm>
            <a:off x="695325" y="1449388"/>
            <a:ext cx="7956549" cy="4679950"/>
          </a:xfrm>
        </p:spPr>
        <p:txBody>
          <a:bodyPr>
            <a:normAutofit/>
          </a:bodyPr>
          <a:lstStyle/>
          <a:p>
            <a:pPr marL="490950" indent="-457200">
              <a:buFont typeface="+mj-lt"/>
              <a:buAutoNum type="arabicPeriod"/>
            </a:pPr>
            <a:r>
              <a:rPr lang="de-DE" b="1" dirty="0">
                <a:solidFill>
                  <a:schemeClr val="accent1"/>
                </a:solidFill>
              </a:rPr>
              <a:t>Welcome </a:t>
            </a:r>
            <a:r>
              <a:rPr lang="de-DE" b="1" dirty="0" err="1">
                <a:solidFill>
                  <a:schemeClr val="accent1"/>
                </a:solidFill>
              </a:rPr>
              <a:t>the</a:t>
            </a:r>
            <a:r>
              <a:rPr lang="de-DE" b="1" dirty="0">
                <a:solidFill>
                  <a:schemeClr val="accent1"/>
                </a:solidFill>
              </a:rPr>
              <a:t> </a:t>
            </a:r>
            <a:r>
              <a:rPr lang="de-DE" b="1" dirty="0" err="1">
                <a:solidFill>
                  <a:schemeClr val="accent1"/>
                </a:solidFill>
              </a:rPr>
              <a:t>participant</a:t>
            </a:r>
            <a:endParaRPr lang="de-DE" b="1" dirty="0">
              <a:solidFill>
                <a:schemeClr val="accent1"/>
              </a:solidFill>
            </a:endParaRPr>
          </a:p>
          <a:p>
            <a:pPr lvl="1"/>
            <a:r>
              <a:rPr lang="de-DE" dirty="0"/>
              <a:t>„Only happy </a:t>
            </a:r>
            <a:r>
              <a:rPr lang="de-DE" dirty="0" err="1"/>
              <a:t>participants</a:t>
            </a:r>
            <a:r>
              <a:rPr lang="de-DE" dirty="0"/>
              <a:t> </a:t>
            </a:r>
            <a:r>
              <a:rPr lang="de-DE" dirty="0" err="1"/>
              <a:t>provide</a:t>
            </a:r>
            <a:r>
              <a:rPr lang="de-DE" dirty="0"/>
              <a:t> happy </a:t>
            </a:r>
            <a:r>
              <a:rPr lang="de-DE" dirty="0" err="1"/>
              <a:t>data</a:t>
            </a:r>
            <a:r>
              <a:rPr lang="de-DE" dirty="0"/>
              <a:t>“</a:t>
            </a:r>
          </a:p>
          <a:p>
            <a:pPr lvl="1"/>
            <a:r>
              <a:rPr lang="de-DE" dirty="0"/>
              <a:t>In </a:t>
            </a:r>
            <a:r>
              <a:rPr lang="de-DE" dirty="0" err="1"/>
              <a:t>the</a:t>
            </a:r>
            <a:r>
              <a:rPr lang="de-DE" dirty="0"/>
              <a:t> lab: Inform </a:t>
            </a:r>
            <a:r>
              <a:rPr lang="de-DE" dirty="0" err="1"/>
              <a:t>about</a:t>
            </a:r>
            <a:r>
              <a:rPr lang="de-DE" dirty="0"/>
              <a:t> </a:t>
            </a:r>
            <a:r>
              <a:rPr lang="de-DE" dirty="0" err="1"/>
              <a:t>house</a:t>
            </a:r>
            <a:r>
              <a:rPr lang="de-DE" dirty="0"/>
              <a:t> </a:t>
            </a:r>
            <a:r>
              <a:rPr lang="de-DE" dirty="0" err="1"/>
              <a:t>rules</a:t>
            </a:r>
            <a:r>
              <a:rPr lang="de-DE" dirty="0"/>
              <a:t>, </a:t>
            </a:r>
            <a:r>
              <a:rPr lang="de-DE" dirty="0" err="1"/>
              <a:t>hygiene</a:t>
            </a:r>
            <a:r>
              <a:rPr lang="de-DE" dirty="0"/>
              <a:t> </a:t>
            </a:r>
            <a:r>
              <a:rPr lang="de-DE" dirty="0" err="1"/>
              <a:t>rules</a:t>
            </a:r>
            <a:r>
              <a:rPr lang="de-DE" dirty="0"/>
              <a:t>,…</a:t>
            </a:r>
          </a:p>
          <a:p>
            <a:pPr lvl="1"/>
            <a:r>
              <a:rPr lang="de-DE" dirty="0" err="1"/>
              <a:t>Explain</a:t>
            </a:r>
            <a:r>
              <a:rPr lang="de-DE" dirty="0"/>
              <a:t> </a:t>
            </a:r>
            <a:r>
              <a:rPr lang="de-DE" dirty="0" err="1"/>
              <a:t>the</a:t>
            </a:r>
            <a:r>
              <a:rPr lang="de-DE" dirty="0"/>
              <a:t> </a:t>
            </a:r>
            <a:r>
              <a:rPr lang="de-DE" dirty="0" err="1"/>
              <a:t>purpose</a:t>
            </a:r>
            <a:r>
              <a:rPr lang="de-DE" dirty="0"/>
              <a:t> of </a:t>
            </a:r>
            <a:r>
              <a:rPr lang="de-DE" dirty="0" err="1"/>
              <a:t>the</a:t>
            </a:r>
            <a:r>
              <a:rPr lang="de-DE" dirty="0"/>
              <a:t> </a:t>
            </a:r>
            <a:r>
              <a:rPr lang="de-DE" dirty="0" err="1"/>
              <a:t>study</a:t>
            </a:r>
            <a:endParaRPr lang="de-DE" dirty="0"/>
          </a:p>
          <a:p>
            <a:pPr marL="490950" indent="-457200">
              <a:buFont typeface="+mj-lt"/>
              <a:buAutoNum type="arabicPeriod"/>
            </a:pPr>
            <a:r>
              <a:rPr lang="de-DE" b="1" dirty="0" err="1">
                <a:solidFill>
                  <a:schemeClr val="accent1"/>
                </a:solidFill>
              </a:rPr>
              <a:t>Give</a:t>
            </a:r>
            <a:r>
              <a:rPr lang="de-DE" b="1" dirty="0">
                <a:solidFill>
                  <a:schemeClr val="accent1"/>
                </a:solidFill>
              </a:rPr>
              <a:t> your </a:t>
            </a:r>
            <a:r>
              <a:rPr lang="de-DE" b="1" dirty="0" err="1">
                <a:solidFill>
                  <a:schemeClr val="accent1"/>
                </a:solidFill>
              </a:rPr>
              <a:t>subject</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informed</a:t>
            </a:r>
            <a:r>
              <a:rPr lang="de-DE" b="1" dirty="0">
                <a:solidFill>
                  <a:schemeClr val="accent1"/>
                </a:solidFill>
              </a:rPr>
              <a:t> </a:t>
            </a:r>
            <a:r>
              <a:rPr lang="de-DE" b="1" dirty="0" err="1">
                <a:solidFill>
                  <a:schemeClr val="accent1"/>
                </a:solidFill>
              </a:rPr>
              <a:t>consent</a:t>
            </a:r>
            <a:r>
              <a:rPr lang="de-DE" b="1" dirty="0">
                <a:solidFill>
                  <a:schemeClr val="accent1"/>
                </a:solidFill>
              </a:rPr>
              <a:t> </a:t>
            </a:r>
            <a:r>
              <a:rPr lang="de-DE" dirty="0"/>
              <a:t>of </a:t>
            </a:r>
            <a:r>
              <a:rPr lang="de-DE" dirty="0" err="1"/>
              <a:t>participation</a:t>
            </a:r>
            <a:endParaRPr lang="de-DE" dirty="0"/>
          </a:p>
          <a:p>
            <a:pPr marL="490950" indent="-457200">
              <a:buFont typeface="+mj-lt"/>
              <a:buAutoNum type="arabicPeriod"/>
            </a:pPr>
            <a:r>
              <a:rPr lang="de-DE" b="1" dirty="0" err="1">
                <a:solidFill>
                  <a:schemeClr val="accent1"/>
                </a:solidFill>
              </a:rPr>
              <a:t>Give</a:t>
            </a:r>
            <a:r>
              <a:rPr lang="de-DE" b="1" dirty="0">
                <a:solidFill>
                  <a:schemeClr val="accent1"/>
                </a:solidFill>
              </a:rPr>
              <a:t> </a:t>
            </a:r>
            <a:r>
              <a:rPr lang="de-DE" b="1" dirty="0" err="1">
                <a:solidFill>
                  <a:schemeClr val="accent1"/>
                </a:solidFill>
              </a:rPr>
              <a:t>your</a:t>
            </a:r>
            <a:r>
              <a:rPr lang="de-DE" b="1" dirty="0">
                <a:solidFill>
                  <a:schemeClr val="accent1"/>
                </a:solidFill>
              </a:rPr>
              <a:t> </a:t>
            </a:r>
            <a:r>
              <a:rPr lang="de-DE" b="1" dirty="0" err="1">
                <a:solidFill>
                  <a:schemeClr val="accent1"/>
                </a:solidFill>
              </a:rPr>
              <a:t>subject</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demographics</a:t>
            </a:r>
            <a:r>
              <a:rPr lang="de-DE" b="1" dirty="0">
                <a:solidFill>
                  <a:schemeClr val="accent1"/>
                </a:solidFill>
              </a:rPr>
              <a:t> </a:t>
            </a:r>
            <a:r>
              <a:rPr lang="de-DE" b="1" dirty="0" err="1">
                <a:solidFill>
                  <a:schemeClr val="accent1"/>
                </a:solidFill>
              </a:rPr>
              <a:t>questionnaire</a:t>
            </a:r>
            <a:r>
              <a:rPr lang="de-DE" b="1" dirty="0">
                <a:solidFill>
                  <a:schemeClr val="accent1"/>
                </a:solidFill>
              </a:rPr>
              <a:t> </a:t>
            </a:r>
            <a:r>
              <a:rPr lang="de-DE" dirty="0"/>
              <a:t>…</a:t>
            </a:r>
          </a:p>
          <a:p>
            <a:pPr lvl="1"/>
            <a:r>
              <a:rPr lang="de-DE" dirty="0"/>
              <a:t>See </a:t>
            </a:r>
            <a:r>
              <a:rPr lang="de-DE" dirty="0" err="1"/>
              <a:t>Demographics</a:t>
            </a:r>
            <a:r>
              <a:rPr lang="de-DE" dirty="0"/>
              <a:t>: </a:t>
            </a:r>
            <a:r>
              <a:rPr lang="de-DE" dirty="0">
                <a:hlinkClick r:id="rId2"/>
              </a:rPr>
              <a:t>https://hci-studies.org/methods-and-measures/</a:t>
            </a:r>
            <a:r>
              <a:rPr lang="de-DE" dirty="0"/>
              <a:t> </a:t>
            </a:r>
          </a:p>
          <a:p>
            <a:pPr lvl="1"/>
            <a:r>
              <a:rPr lang="de-DE" dirty="0"/>
              <a:t>Ask </a:t>
            </a:r>
            <a:r>
              <a:rPr lang="de-DE" dirty="0" err="1"/>
              <a:t>for</a:t>
            </a:r>
            <a:r>
              <a:rPr lang="de-DE" dirty="0"/>
              <a:t> </a:t>
            </a:r>
            <a:r>
              <a:rPr lang="de-DE" dirty="0" err="1"/>
              <a:t>the</a:t>
            </a:r>
            <a:r>
              <a:rPr lang="de-DE" dirty="0"/>
              <a:t> </a:t>
            </a:r>
            <a:r>
              <a:rPr lang="de-DE" dirty="0" err="1"/>
              <a:t>confounds</a:t>
            </a:r>
            <a:r>
              <a:rPr lang="de-DE" dirty="0"/>
              <a:t>…</a:t>
            </a:r>
          </a:p>
          <a:p>
            <a:pPr lvl="1"/>
            <a:r>
              <a:rPr lang="de-DE" dirty="0" err="1"/>
              <a:t>Explain</a:t>
            </a:r>
            <a:r>
              <a:rPr lang="de-DE" dirty="0"/>
              <a:t> </a:t>
            </a:r>
            <a:r>
              <a:rPr lang="de-DE" dirty="0" err="1"/>
              <a:t>your</a:t>
            </a:r>
            <a:r>
              <a:rPr lang="de-DE" dirty="0"/>
              <a:t> </a:t>
            </a:r>
            <a:r>
              <a:rPr lang="de-DE" dirty="0" err="1"/>
              <a:t>study</a:t>
            </a:r>
            <a:r>
              <a:rPr lang="de-DE" dirty="0"/>
              <a:t> </a:t>
            </a:r>
            <a:r>
              <a:rPr lang="de-DE" dirty="0" err="1"/>
              <a:t>again</a:t>
            </a:r>
            <a:r>
              <a:rPr lang="de-DE" dirty="0"/>
              <a:t>, </a:t>
            </a:r>
            <a:r>
              <a:rPr lang="de-DE" dirty="0" err="1"/>
              <a:t>if</a:t>
            </a:r>
            <a:r>
              <a:rPr lang="de-DE" dirty="0"/>
              <a:t> </a:t>
            </a:r>
            <a:r>
              <a:rPr lang="de-DE" dirty="0" err="1"/>
              <a:t>necessary</a:t>
            </a:r>
            <a:r>
              <a:rPr lang="de-DE" dirty="0"/>
              <a:t>…</a:t>
            </a:r>
          </a:p>
        </p:txBody>
      </p:sp>
      <p:pic>
        <p:nvPicPr>
          <p:cNvPr id="8" name="Picture 4" descr="Leistung,Zustimmung,Arme,Geschäft,kaukasisch,stoßen">
            <a:extLst>
              <a:ext uri="{FF2B5EF4-FFF2-40B4-BE49-F238E27FC236}">
                <a16:creationId xmlns:a16="http://schemas.microsoft.com/office/drawing/2014/main" id="{C0710F2E-A84B-F563-F24D-6665FBB74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4727">
            <a:off x="8754396" y="1449379"/>
            <a:ext cx="3101954" cy="1742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B32E5DC9-2315-5DD2-FE1F-6A01B2457DA1}"/>
              </a:ext>
            </a:extLst>
          </p:cNvPr>
          <p:cNvPicPr>
            <a:picLocks noChangeAspect="1"/>
          </p:cNvPicPr>
          <p:nvPr/>
        </p:nvPicPr>
        <p:blipFill rotWithShape="1">
          <a:blip r:embed="rId4"/>
          <a:srcRect r="4073"/>
          <a:stretch/>
        </p:blipFill>
        <p:spPr>
          <a:xfrm rot="363163">
            <a:off x="9287809" y="3222683"/>
            <a:ext cx="1768174" cy="2391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hteck 11">
            <a:extLst>
              <a:ext uri="{FF2B5EF4-FFF2-40B4-BE49-F238E27FC236}">
                <a16:creationId xmlns:a16="http://schemas.microsoft.com/office/drawing/2014/main" id="{E375C393-C95A-8452-C96D-D13DF3C39A7E}"/>
              </a:ext>
            </a:extLst>
          </p:cNvPr>
          <p:cNvSpPr/>
          <p:nvPr/>
        </p:nvSpPr>
        <p:spPr>
          <a:xfrm rot="21139543">
            <a:off x="7850607" y="5120882"/>
            <a:ext cx="4099377" cy="7784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INFORMED WHAT???</a:t>
            </a:r>
          </a:p>
        </p:txBody>
      </p:sp>
      <p:graphicFrame>
        <p:nvGraphicFramePr>
          <p:cNvPr id="11" name="Diagramm 10">
            <a:extLst>
              <a:ext uri="{FF2B5EF4-FFF2-40B4-BE49-F238E27FC236}">
                <a16:creationId xmlns:a16="http://schemas.microsoft.com/office/drawing/2014/main" id="{CC658563-0631-D9FD-4BA7-F7928C8E2855}"/>
              </a:ext>
            </a:extLst>
          </p:cNvPr>
          <p:cNvGraphicFramePr/>
          <p:nvPr>
            <p:extLst>
              <p:ext uri="{D42A27DB-BD31-4B8C-83A1-F6EECF244321}">
                <p14:modId xmlns:p14="http://schemas.microsoft.com/office/powerpoint/2010/main" val="1509279065"/>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11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F6C497-DA77-61C7-2693-C1D981F86531}"/>
              </a:ext>
            </a:extLst>
          </p:cNvPr>
          <p:cNvSpPr>
            <a:spLocks noGrp="1"/>
          </p:cNvSpPr>
          <p:nvPr>
            <p:ph type="title"/>
          </p:nvPr>
        </p:nvSpPr>
        <p:spPr/>
        <p:txBody>
          <a:bodyPr/>
          <a:lstStyle/>
          <a:p>
            <a:r>
              <a:rPr lang="de-DE" dirty="0" err="1"/>
              <a:t>Informed</a:t>
            </a:r>
            <a:r>
              <a:rPr lang="de-DE" dirty="0"/>
              <a:t> </a:t>
            </a:r>
            <a:r>
              <a:rPr lang="de-DE" dirty="0" err="1"/>
              <a:t>Consent</a:t>
            </a:r>
            <a:endParaRPr lang="de-DE" dirty="0"/>
          </a:p>
        </p:txBody>
      </p:sp>
      <p:sp>
        <p:nvSpPr>
          <p:cNvPr id="3" name="Fußzeilenplatzhalter 2">
            <a:extLst>
              <a:ext uri="{FF2B5EF4-FFF2-40B4-BE49-F238E27FC236}">
                <a16:creationId xmlns:a16="http://schemas.microsoft.com/office/drawing/2014/main" id="{2A0771EA-D4C7-783F-67B2-5FEA4A95C3E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E6A3CF4-BBEB-098E-8144-AEF92C145491}"/>
              </a:ext>
            </a:extLst>
          </p:cNvPr>
          <p:cNvSpPr>
            <a:spLocks noGrp="1"/>
          </p:cNvSpPr>
          <p:nvPr>
            <p:ph type="sldNum" sz="quarter" idx="28"/>
          </p:nvPr>
        </p:nvSpPr>
        <p:spPr/>
        <p:txBody>
          <a:bodyPr/>
          <a:lstStyle/>
          <a:p>
            <a:fld id="{BA24374A-C3A8-471A-8837-3FC31668ABE5}" type="slidenum">
              <a:rPr lang="de-DE" smtClean="0"/>
              <a:pPr/>
              <a:t>15</a:t>
            </a:fld>
            <a:endParaRPr lang="de-DE" dirty="0"/>
          </a:p>
        </p:txBody>
      </p:sp>
      <p:sp>
        <p:nvSpPr>
          <p:cNvPr id="5" name="Textplatzhalter 4">
            <a:extLst>
              <a:ext uri="{FF2B5EF4-FFF2-40B4-BE49-F238E27FC236}">
                <a16:creationId xmlns:a16="http://schemas.microsoft.com/office/drawing/2014/main" id="{6880A3C0-E1F6-2D90-427F-A13375034234}"/>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6AFF2AB8-0BC5-C95B-635D-CF837A6B3D7E}"/>
              </a:ext>
            </a:extLst>
          </p:cNvPr>
          <p:cNvSpPr>
            <a:spLocks noGrp="1"/>
          </p:cNvSpPr>
          <p:nvPr>
            <p:ph type="body" sz="quarter" idx="29"/>
          </p:nvPr>
        </p:nvSpPr>
        <p:spPr/>
        <p:txBody>
          <a:bodyPr>
            <a:normAutofit/>
          </a:bodyPr>
          <a:lstStyle/>
          <a:p>
            <a:r>
              <a:rPr lang="en-US" dirty="0"/>
              <a:t>A </a:t>
            </a:r>
            <a:r>
              <a:rPr lang="en-US" b="1" dirty="0">
                <a:solidFill>
                  <a:schemeClr val="accent1"/>
                </a:solidFill>
              </a:rPr>
              <a:t>principle of science in ethics and law</a:t>
            </a:r>
            <a:r>
              <a:rPr lang="en-US" dirty="0"/>
              <a:t>, that every subject (the user) must have sufficient information and understanding before making decisions about participating in a study</a:t>
            </a:r>
          </a:p>
          <a:p>
            <a:r>
              <a:rPr lang="en-US" dirty="0"/>
              <a:t>Valid informed consent in medicine has three components:</a:t>
            </a:r>
          </a:p>
          <a:p>
            <a:pPr lvl="1"/>
            <a:r>
              <a:rPr lang="en-US" b="1" dirty="0">
                <a:solidFill>
                  <a:schemeClr val="accent1"/>
                </a:solidFill>
              </a:rPr>
              <a:t>Disclosure</a:t>
            </a:r>
            <a:r>
              <a:rPr lang="en-US" dirty="0"/>
              <a:t> requires the researcher to supply each prospective subject with the information necessary to make an autonomous decision and also to ensure that the subject adequately understands the information provided</a:t>
            </a:r>
          </a:p>
          <a:p>
            <a:pPr lvl="1"/>
            <a:r>
              <a:rPr lang="en-US" b="1" dirty="0">
                <a:solidFill>
                  <a:schemeClr val="accent1"/>
                </a:solidFill>
              </a:rPr>
              <a:t>Capacity</a:t>
            </a:r>
            <a:r>
              <a:rPr lang="en-US" dirty="0"/>
              <a:t> pertains to the ability of the subject to both understand the information (signature)</a:t>
            </a:r>
          </a:p>
          <a:p>
            <a:pPr lvl="1"/>
            <a:r>
              <a:rPr lang="en-US" b="1" dirty="0">
                <a:solidFill>
                  <a:schemeClr val="accent1"/>
                </a:solidFill>
              </a:rPr>
              <a:t>Voluntariness</a:t>
            </a:r>
            <a:r>
              <a:rPr lang="en-US" dirty="0"/>
              <a:t> refers to the subject's right to freely exercise his/her decision</a:t>
            </a:r>
          </a:p>
          <a:p>
            <a:endParaRPr lang="de-DE" dirty="0"/>
          </a:p>
        </p:txBody>
      </p:sp>
      <p:sp>
        <p:nvSpPr>
          <p:cNvPr id="8" name="Rechteck 7">
            <a:extLst>
              <a:ext uri="{FF2B5EF4-FFF2-40B4-BE49-F238E27FC236}">
                <a16:creationId xmlns:a16="http://schemas.microsoft.com/office/drawing/2014/main" id="{86B44103-61D9-F605-52EA-769F5D7FD126}"/>
              </a:ext>
            </a:extLst>
          </p:cNvPr>
          <p:cNvSpPr/>
          <p:nvPr/>
        </p:nvSpPr>
        <p:spPr>
          <a:xfrm rot="21139543">
            <a:off x="7850607" y="5120882"/>
            <a:ext cx="4099377" cy="7784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INFORMED WHAT???</a:t>
            </a:r>
          </a:p>
        </p:txBody>
      </p:sp>
      <p:graphicFrame>
        <p:nvGraphicFramePr>
          <p:cNvPr id="10" name="Diagramm 9">
            <a:extLst>
              <a:ext uri="{FF2B5EF4-FFF2-40B4-BE49-F238E27FC236}">
                <a16:creationId xmlns:a16="http://schemas.microsoft.com/office/drawing/2014/main" id="{7CCCC0B0-EDE0-E441-B474-5BD5FFD29004}"/>
              </a:ext>
            </a:extLst>
          </p:cNvPr>
          <p:cNvGraphicFramePr/>
          <p:nvPr>
            <p:extLst>
              <p:ext uri="{D42A27DB-BD31-4B8C-83A1-F6EECF244321}">
                <p14:modId xmlns:p14="http://schemas.microsoft.com/office/powerpoint/2010/main" val="3869143355"/>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82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166DC-3FB8-FB8A-0FB5-374298C51897}"/>
              </a:ext>
            </a:extLst>
          </p:cNvPr>
          <p:cNvSpPr>
            <a:spLocks noGrp="1"/>
          </p:cNvSpPr>
          <p:nvPr>
            <p:ph type="title"/>
          </p:nvPr>
        </p:nvSpPr>
        <p:spPr/>
        <p:txBody>
          <a:bodyPr/>
          <a:lstStyle/>
          <a:p>
            <a:r>
              <a:rPr lang="de-DE" dirty="0" err="1"/>
              <a:t>Informed</a:t>
            </a:r>
            <a:r>
              <a:rPr lang="de-DE" dirty="0"/>
              <a:t> </a:t>
            </a:r>
            <a:r>
              <a:rPr lang="de-DE" dirty="0" err="1"/>
              <a:t>Consent</a:t>
            </a:r>
            <a:endParaRPr lang="de-DE" dirty="0"/>
          </a:p>
        </p:txBody>
      </p:sp>
      <p:sp>
        <p:nvSpPr>
          <p:cNvPr id="3" name="Fußzeilenplatzhalter 2">
            <a:extLst>
              <a:ext uri="{FF2B5EF4-FFF2-40B4-BE49-F238E27FC236}">
                <a16:creationId xmlns:a16="http://schemas.microsoft.com/office/drawing/2014/main" id="{8334BB92-E831-3BBC-844A-BF8E2DE4BAB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F7A663A-01E7-CD3E-C9DE-61EB47E40C51}"/>
              </a:ext>
            </a:extLst>
          </p:cNvPr>
          <p:cNvSpPr>
            <a:spLocks noGrp="1"/>
          </p:cNvSpPr>
          <p:nvPr>
            <p:ph type="sldNum" sz="quarter" idx="28"/>
          </p:nvPr>
        </p:nvSpPr>
        <p:spPr/>
        <p:txBody>
          <a:bodyPr/>
          <a:lstStyle/>
          <a:p>
            <a:fld id="{BA24374A-C3A8-471A-8837-3FC31668ABE5}" type="slidenum">
              <a:rPr lang="de-DE" smtClean="0"/>
              <a:pPr/>
              <a:t>16</a:t>
            </a:fld>
            <a:endParaRPr lang="de-DE" dirty="0"/>
          </a:p>
        </p:txBody>
      </p:sp>
      <p:sp>
        <p:nvSpPr>
          <p:cNvPr id="5" name="Textplatzhalter 4">
            <a:extLst>
              <a:ext uri="{FF2B5EF4-FFF2-40B4-BE49-F238E27FC236}">
                <a16:creationId xmlns:a16="http://schemas.microsoft.com/office/drawing/2014/main" id="{46E14B8F-BD47-2AF9-A362-8AF6412E071E}"/>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D3ED1AE6-4EEE-B71A-EC3C-5C6FBD9349B2}"/>
              </a:ext>
            </a:extLst>
          </p:cNvPr>
          <p:cNvSpPr>
            <a:spLocks noGrp="1"/>
          </p:cNvSpPr>
          <p:nvPr>
            <p:ph type="body" sz="quarter" idx="29"/>
          </p:nvPr>
        </p:nvSpPr>
        <p:spPr>
          <a:xfrm>
            <a:off x="695325" y="1449388"/>
            <a:ext cx="4352767" cy="4679950"/>
          </a:xfrm>
        </p:spPr>
        <p:txBody>
          <a:bodyPr/>
          <a:lstStyle/>
          <a:p>
            <a:r>
              <a:rPr lang="de-DE" b="1" dirty="0">
                <a:solidFill>
                  <a:schemeClr val="accent1"/>
                </a:solidFill>
              </a:rPr>
              <a:t>Use </a:t>
            </a:r>
            <a:r>
              <a:rPr lang="de-DE" b="1" dirty="0" err="1">
                <a:solidFill>
                  <a:schemeClr val="accent1"/>
                </a:solidFill>
              </a:rPr>
              <a:t>the</a:t>
            </a:r>
            <a:r>
              <a:rPr lang="de-DE" b="1" dirty="0">
                <a:solidFill>
                  <a:schemeClr val="accent1"/>
                </a:solidFill>
              </a:rPr>
              <a:t> </a:t>
            </a:r>
            <a:r>
              <a:rPr lang="de-DE" b="1" dirty="0" err="1">
                <a:solidFill>
                  <a:schemeClr val="accent1"/>
                </a:solidFill>
              </a:rPr>
              <a:t>informed</a:t>
            </a:r>
            <a:r>
              <a:rPr lang="de-DE" b="1" dirty="0">
                <a:solidFill>
                  <a:schemeClr val="accent1"/>
                </a:solidFill>
              </a:rPr>
              <a:t> </a:t>
            </a:r>
            <a:r>
              <a:rPr lang="de-DE" b="1" dirty="0" err="1">
                <a:solidFill>
                  <a:schemeClr val="accent1"/>
                </a:solidFill>
              </a:rPr>
              <a:t>consent</a:t>
            </a:r>
            <a:r>
              <a:rPr lang="de-DE" b="1" dirty="0">
                <a:solidFill>
                  <a:schemeClr val="accent1"/>
                </a:solidFill>
              </a:rPr>
              <a:t> </a:t>
            </a:r>
            <a:r>
              <a:rPr lang="de-DE" b="1" dirty="0" err="1">
                <a:solidFill>
                  <a:schemeClr val="accent1"/>
                </a:solidFill>
              </a:rPr>
              <a:t>generator</a:t>
            </a:r>
            <a:endParaRPr lang="de-DE" b="1" dirty="0">
              <a:solidFill>
                <a:schemeClr val="accent1"/>
              </a:solidFill>
            </a:endParaRPr>
          </a:p>
          <a:p>
            <a:pPr lvl="1"/>
            <a:r>
              <a:rPr lang="de-DE" dirty="0">
                <a:hlinkClick r:id="rId2"/>
              </a:rPr>
              <a:t>https://hci-studies.org/informed-consent-generator/</a:t>
            </a:r>
            <a:r>
              <a:rPr lang="de-DE" dirty="0"/>
              <a:t> </a:t>
            </a:r>
          </a:p>
          <a:p>
            <a:pPr lvl="1"/>
            <a:r>
              <a:rPr lang="de-DE" dirty="0"/>
              <a:t>Fill in all </a:t>
            </a:r>
            <a:r>
              <a:rPr lang="de-DE" dirty="0" err="1"/>
              <a:t>fields</a:t>
            </a:r>
            <a:endParaRPr lang="de-DE" dirty="0"/>
          </a:p>
          <a:p>
            <a:pPr lvl="1"/>
            <a:r>
              <a:rPr lang="de-DE" dirty="0"/>
              <a:t>Click on </a:t>
            </a:r>
            <a:r>
              <a:rPr lang="de-DE" dirty="0" err="1"/>
              <a:t>generate</a:t>
            </a:r>
            <a:endParaRPr lang="de-DE" dirty="0"/>
          </a:p>
          <a:p>
            <a:pPr lvl="1"/>
            <a:r>
              <a:rPr lang="de-DE" dirty="0"/>
              <a:t>Read </a:t>
            </a:r>
            <a:r>
              <a:rPr lang="de-DE" dirty="0" err="1"/>
              <a:t>the</a:t>
            </a:r>
            <a:r>
              <a:rPr lang="de-DE" dirty="0"/>
              <a:t> </a:t>
            </a:r>
            <a:r>
              <a:rPr lang="de-DE" dirty="0" err="1"/>
              <a:t>result</a:t>
            </a:r>
            <a:endParaRPr lang="de-DE" dirty="0"/>
          </a:p>
          <a:p>
            <a:pPr lvl="1"/>
            <a:r>
              <a:rPr lang="de-DE" dirty="0"/>
              <a:t>Check and </a:t>
            </a:r>
            <a:r>
              <a:rPr lang="de-DE" dirty="0" err="1"/>
              <a:t>adapt</a:t>
            </a:r>
            <a:r>
              <a:rPr lang="de-DE" dirty="0"/>
              <a:t> </a:t>
            </a:r>
            <a:r>
              <a:rPr lang="de-DE" dirty="0" err="1"/>
              <a:t>if</a:t>
            </a:r>
            <a:r>
              <a:rPr lang="de-DE" dirty="0"/>
              <a:t> </a:t>
            </a:r>
            <a:r>
              <a:rPr lang="de-DE" dirty="0" err="1"/>
              <a:t>necessary</a:t>
            </a:r>
            <a:endParaRPr lang="de-DE" dirty="0"/>
          </a:p>
          <a:p>
            <a:pPr lvl="1"/>
            <a:r>
              <a:rPr lang="de-DE" dirty="0" err="1"/>
              <a:t>Proceed</a:t>
            </a:r>
            <a:r>
              <a:rPr lang="de-DE" dirty="0"/>
              <a:t>…</a:t>
            </a:r>
          </a:p>
        </p:txBody>
      </p:sp>
      <p:pic>
        <p:nvPicPr>
          <p:cNvPr id="9" name="Grafik 8">
            <a:extLst>
              <a:ext uri="{FF2B5EF4-FFF2-40B4-BE49-F238E27FC236}">
                <a16:creationId xmlns:a16="http://schemas.microsoft.com/office/drawing/2014/main" id="{7D35B5AF-E7EB-07F6-4C84-13D9B74B7C36}"/>
              </a:ext>
            </a:extLst>
          </p:cNvPr>
          <p:cNvPicPr>
            <a:picLocks noChangeAspect="1"/>
          </p:cNvPicPr>
          <p:nvPr/>
        </p:nvPicPr>
        <p:blipFill>
          <a:blip r:embed="rId3"/>
          <a:stretch>
            <a:fillRect/>
          </a:stretch>
        </p:blipFill>
        <p:spPr>
          <a:xfrm>
            <a:off x="5103446" y="1559926"/>
            <a:ext cx="3390974" cy="4606007"/>
          </a:xfrm>
          <a:prstGeom prst="rect">
            <a:avLst/>
          </a:prstGeom>
        </p:spPr>
      </p:pic>
      <p:pic>
        <p:nvPicPr>
          <p:cNvPr id="11" name="Grafik 10">
            <a:extLst>
              <a:ext uri="{FF2B5EF4-FFF2-40B4-BE49-F238E27FC236}">
                <a16:creationId xmlns:a16="http://schemas.microsoft.com/office/drawing/2014/main" id="{4CCF068F-A970-343F-08FA-0339F302EDFE}"/>
              </a:ext>
            </a:extLst>
          </p:cNvPr>
          <p:cNvPicPr>
            <a:picLocks noChangeAspect="1"/>
          </p:cNvPicPr>
          <p:nvPr/>
        </p:nvPicPr>
        <p:blipFill>
          <a:blip r:embed="rId4"/>
          <a:stretch>
            <a:fillRect/>
          </a:stretch>
        </p:blipFill>
        <p:spPr>
          <a:xfrm>
            <a:off x="8494420" y="1540289"/>
            <a:ext cx="2291932" cy="4606008"/>
          </a:xfrm>
          <a:prstGeom prst="rect">
            <a:avLst/>
          </a:prstGeom>
        </p:spPr>
      </p:pic>
      <p:pic>
        <p:nvPicPr>
          <p:cNvPr id="13" name="Grafik 12">
            <a:extLst>
              <a:ext uri="{FF2B5EF4-FFF2-40B4-BE49-F238E27FC236}">
                <a16:creationId xmlns:a16="http://schemas.microsoft.com/office/drawing/2014/main" id="{88D55929-B29D-593C-AE06-C570DD4CA6FC}"/>
              </a:ext>
            </a:extLst>
          </p:cNvPr>
          <p:cNvPicPr>
            <a:picLocks noChangeAspect="1"/>
          </p:cNvPicPr>
          <p:nvPr/>
        </p:nvPicPr>
        <p:blipFill>
          <a:blip r:embed="rId5"/>
          <a:stretch>
            <a:fillRect/>
          </a:stretch>
        </p:blipFill>
        <p:spPr>
          <a:xfrm>
            <a:off x="10504121" y="1830389"/>
            <a:ext cx="1423196" cy="4065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Pfeil: nach rechts 13">
            <a:extLst>
              <a:ext uri="{FF2B5EF4-FFF2-40B4-BE49-F238E27FC236}">
                <a16:creationId xmlns:a16="http://schemas.microsoft.com/office/drawing/2014/main" id="{8BD9E970-5430-9416-68D0-3BF0E8BCA80C}"/>
              </a:ext>
            </a:extLst>
          </p:cNvPr>
          <p:cNvSpPr/>
          <p:nvPr/>
        </p:nvSpPr>
        <p:spPr>
          <a:xfrm>
            <a:off x="8206929" y="3599623"/>
            <a:ext cx="816159" cy="45849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a:extLst>
              <a:ext uri="{FF2B5EF4-FFF2-40B4-BE49-F238E27FC236}">
                <a16:creationId xmlns:a16="http://schemas.microsoft.com/office/drawing/2014/main" id="{49619687-5D92-1904-A7AD-22F60BBFDC4B}"/>
              </a:ext>
            </a:extLst>
          </p:cNvPr>
          <p:cNvSpPr/>
          <p:nvPr/>
        </p:nvSpPr>
        <p:spPr>
          <a:xfrm>
            <a:off x="10125917" y="3599622"/>
            <a:ext cx="816159" cy="45849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44FFFA96-FD08-D53B-907E-7E50E7BEE0BF}"/>
              </a:ext>
            </a:extLst>
          </p:cNvPr>
          <p:cNvSpPr/>
          <p:nvPr/>
        </p:nvSpPr>
        <p:spPr>
          <a:xfrm rot="21139543">
            <a:off x="7866185" y="4071584"/>
            <a:ext cx="1567735" cy="4122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Generate</a:t>
            </a:r>
          </a:p>
        </p:txBody>
      </p:sp>
      <p:sp>
        <p:nvSpPr>
          <p:cNvPr id="10" name="Rechteck 9">
            <a:extLst>
              <a:ext uri="{FF2B5EF4-FFF2-40B4-BE49-F238E27FC236}">
                <a16:creationId xmlns:a16="http://schemas.microsoft.com/office/drawing/2014/main" id="{EE7BD361-B316-DF96-B24C-32555123B6A0}"/>
              </a:ext>
            </a:extLst>
          </p:cNvPr>
          <p:cNvSpPr/>
          <p:nvPr/>
        </p:nvSpPr>
        <p:spPr>
          <a:xfrm rot="21139543">
            <a:off x="9824827" y="4112722"/>
            <a:ext cx="1567735" cy="4122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Print</a:t>
            </a:r>
          </a:p>
        </p:txBody>
      </p:sp>
      <p:graphicFrame>
        <p:nvGraphicFramePr>
          <p:cNvPr id="16" name="Diagramm 15">
            <a:extLst>
              <a:ext uri="{FF2B5EF4-FFF2-40B4-BE49-F238E27FC236}">
                <a16:creationId xmlns:a16="http://schemas.microsoft.com/office/drawing/2014/main" id="{6FEACFF4-E4D5-94DB-1D55-ACC420556DB9}"/>
              </a:ext>
            </a:extLst>
          </p:cNvPr>
          <p:cNvGraphicFramePr/>
          <p:nvPr>
            <p:extLst>
              <p:ext uri="{D42A27DB-BD31-4B8C-83A1-F6EECF244321}">
                <p14:modId xmlns:p14="http://schemas.microsoft.com/office/powerpoint/2010/main" val="1957824656"/>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6770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D3715-D73F-577F-BFC3-08D73B563CEB}"/>
              </a:ext>
            </a:extLst>
          </p:cNvPr>
          <p:cNvSpPr>
            <a:spLocks noGrp="1"/>
          </p:cNvSpPr>
          <p:nvPr>
            <p:ph type="title"/>
          </p:nvPr>
        </p:nvSpPr>
        <p:spPr/>
        <p:txBody>
          <a:bodyPr/>
          <a:lstStyle/>
          <a:p>
            <a:r>
              <a:rPr lang="de-DE" dirty="0" err="1"/>
              <a:t>Demographics</a:t>
            </a:r>
            <a:endParaRPr lang="de-DE" dirty="0"/>
          </a:p>
        </p:txBody>
      </p:sp>
      <p:sp>
        <p:nvSpPr>
          <p:cNvPr id="3" name="Fußzeilenplatzhalter 2">
            <a:extLst>
              <a:ext uri="{FF2B5EF4-FFF2-40B4-BE49-F238E27FC236}">
                <a16:creationId xmlns:a16="http://schemas.microsoft.com/office/drawing/2014/main" id="{9CBCB413-353F-D29F-9954-976881C630F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9728C49-D218-924C-8BF2-B841D9B239B9}"/>
              </a:ext>
            </a:extLst>
          </p:cNvPr>
          <p:cNvSpPr>
            <a:spLocks noGrp="1"/>
          </p:cNvSpPr>
          <p:nvPr>
            <p:ph type="sldNum" sz="quarter" idx="28"/>
          </p:nvPr>
        </p:nvSpPr>
        <p:spPr/>
        <p:txBody>
          <a:bodyPr/>
          <a:lstStyle/>
          <a:p>
            <a:fld id="{BA24374A-C3A8-471A-8837-3FC31668ABE5}" type="slidenum">
              <a:rPr lang="de-DE" smtClean="0"/>
              <a:pPr/>
              <a:t>17</a:t>
            </a:fld>
            <a:endParaRPr lang="de-DE" dirty="0"/>
          </a:p>
        </p:txBody>
      </p:sp>
      <p:sp>
        <p:nvSpPr>
          <p:cNvPr id="5" name="Textplatzhalter 4">
            <a:extLst>
              <a:ext uri="{FF2B5EF4-FFF2-40B4-BE49-F238E27FC236}">
                <a16:creationId xmlns:a16="http://schemas.microsoft.com/office/drawing/2014/main" id="{DFC73F7C-7DE6-E500-AC41-30F7EEB66D1B}"/>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F5F903A9-1117-3213-4219-F541DBFDDE5D}"/>
              </a:ext>
            </a:extLst>
          </p:cNvPr>
          <p:cNvSpPr>
            <a:spLocks noGrp="1"/>
          </p:cNvSpPr>
          <p:nvPr>
            <p:ph type="body" sz="quarter" idx="29"/>
          </p:nvPr>
        </p:nvSpPr>
        <p:spPr/>
        <p:txBody>
          <a:bodyPr>
            <a:normAutofit/>
          </a:bodyPr>
          <a:lstStyle/>
          <a:p>
            <a:r>
              <a:rPr lang="de-DE" b="1" dirty="0">
                <a:solidFill>
                  <a:schemeClr val="accent1"/>
                </a:solidFill>
              </a:rPr>
              <a:t>Gender</a:t>
            </a:r>
            <a:r>
              <a:rPr lang="de-DE" dirty="0"/>
              <a:t>: male, </a:t>
            </a:r>
            <a:r>
              <a:rPr lang="de-DE" dirty="0" err="1"/>
              <a:t>female</a:t>
            </a:r>
            <a:r>
              <a:rPr lang="de-DE" dirty="0"/>
              <a:t>, </a:t>
            </a:r>
            <a:r>
              <a:rPr lang="de-DE" dirty="0" err="1"/>
              <a:t>other</a:t>
            </a:r>
            <a:r>
              <a:rPr lang="de-DE" dirty="0"/>
              <a:t>, do not </a:t>
            </a:r>
            <a:r>
              <a:rPr lang="de-DE" dirty="0" err="1"/>
              <a:t>want</a:t>
            </a:r>
            <a:r>
              <a:rPr lang="de-DE" dirty="0"/>
              <a:t> do </a:t>
            </a:r>
            <a:r>
              <a:rPr lang="de-DE" dirty="0" err="1"/>
              <a:t>specify</a:t>
            </a:r>
            <a:endParaRPr lang="de-DE" dirty="0"/>
          </a:p>
          <a:p>
            <a:r>
              <a:rPr lang="de-DE" b="1" dirty="0" err="1">
                <a:solidFill>
                  <a:schemeClr val="accent1"/>
                </a:solidFill>
              </a:rPr>
              <a:t>Nationality</a:t>
            </a:r>
            <a:r>
              <a:rPr lang="de-DE" dirty="0"/>
              <a:t>: Afghanistan … </a:t>
            </a:r>
            <a:r>
              <a:rPr lang="de-DE" dirty="0" err="1"/>
              <a:t>Zimbabe</a:t>
            </a:r>
            <a:r>
              <a:rPr lang="de-DE" dirty="0"/>
              <a:t> </a:t>
            </a:r>
            <a:r>
              <a:rPr lang="de-DE" dirty="0">
                <a:sym typeface="Wingdings" panose="05000000000000000000" pitchFamily="2" charset="2"/>
              </a:rPr>
              <a:t> </a:t>
            </a:r>
            <a:r>
              <a:rPr lang="de-DE" dirty="0">
                <a:sym typeface="Wingdings" panose="05000000000000000000" pitchFamily="2" charset="2"/>
                <a:hlinkClick r:id="rId2"/>
              </a:rPr>
              <a:t>Click </a:t>
            </a:r>
            <a:r>
              <a:rPr lang="de-DE" dirty="0" err="1">
                <a:sym typeface="Wingdings" panose="05000000000000000000" pitchFamily="2" charset="2"/>
                <a:hlinkClick r:id="rId2"/>
              </a:rPr>
              <a:t>here</a:t>
            </a:r>
            <a:r>
              <a:rPr lang="de-DE" dirty="0">
                <a:sym typeface="Wingdings" panose="05000000000000000000" pitchFamily="2" charset="2"/>
              </a:rPr>
              <a:t>, </a:t>
            </a:r>
            <a:r>
              <a:rPr lang="de-DE" dirty="0" err="1">
                <a:sym typeface="Wingdings" panose="05000000000000000000" pitchFamily="2" charset="2"/>
              </a:rPr>
              <a:t>if</a:t>
            </a:r>
            <a:r>
              <a:rPr lang="de-DE" dirty="0">
                <a:sym typeface="Wingdings" panose="05000000000000000000" pitchFamily="2" charset="2"/>
              </a:rPr>
              <a:t> you like to have all countries</a:t>
            </a:r>
            <a:endParaRPr lang="de-DE" dirty="0"/>
          </a:p>
          <a:p>
            <a:r>
              <a:rPr lang="de-DE" b="1" dirty="0">
                <a:solidFill>
                  <a:schemeClr val="accent1"/>
                </a:solidFill>
              </a:rPr>
              <a:t>Academic</a:t>
            </a:r>
            <a:r>
              <a:rPr lang="de-DE" b="1" dirty="0"/>
              <a:t> </a:t>
            </a:r>
            <a:r>
              <a:rPr lang="de-DE" b="1" dirty="0" err="1">
                <a:solidFill>
                  <a:schemeClr val="accent1"/>
                </a:solidFill>
              </a:rPr>
              <a:t>degree</a:t>
            </a:r>
            <a:r>
              <a:rPr lang="de-DE" dirty="0"/>
              <a:t>: None, Primary, </a:t>
            </a:r>
            <a:r>
              <a:rPr lang="de-DE" dirty="0" err="1"/>
              <a:t>Secondy</a:t>
            </a:r>
            <a:r>
              <a:rPr lang="de-DE" dirty="0"/>
              <a:t>, High </a:t>
            </a:r>
            <a:r>
              <a:rPr lang="de-DE" dirty="0" err="1"/>
              <a:t>school</a:t>
            </a:r>
            <a:r>
              <a:rPr lang="de-DE" dirty="0"/>
              <a:t>, </a:t>
            </a:r>
            <a:r>
              <a:rPr lang="de-DE" dirty="0" err="1"/>
              <a:t>Vocational</a:t>
            </a:r>
            <a:r>
              <a:rPr lang="de-DE" dirty="0"/>
              <a:t>, Bachelor, Master, </a:t>
            </a:r>
            <a:r>
              <a:rPr lang="de-DE" dirty="0" err="1"/>
              <a:t>Doctoral</a:t>
            </a:r>
            <a:endParaRPr lang="de-DE" dirty="0"/>
          </a:p>
          <a:p>
            <a:r>
              <a:rPr lang="de-DE" b="1" dirty="0" err="1">
                <a:solidFill>
                  <a:schemeClr val="accent1"/>
                </a:solidFill>
              </a:rPr>
              <a:t>Occupation</a:t>
            </a:r>
            <a:r>
              <a:rPr lang="de-DE" dirty="0"/>
              <a:t>: Management, Natural Sciences, Engineering, Health, Law &amp; Order, </a:t>
            </a:r>
            <a:r>
              <a:rPr lang="de-DE" dirty="0" err="1"/>
              <a:t>Clerical</a:t>
            </a:r>
            <a:r>
              <a:rPr lang="de-DE" dirty="0"/>
              <a:t>, Health, Spiritual, </a:t>
            </a:r>
            <a:r>
              <a:rPr lang="de-DE" dirty="0" err="1"/>
              <a:t>Humanities</a:t>
            </a:r>
            <a:r>
              <a:rPr lang="de-DE" dirty="0"/>
              <a:t>, Services &amp; Sales, </a:t>
            </a:r>
            <a:r>
              <a:rPr lang="de-DE" dirty="0" err="1"/>
              <a:t>Agrictulture</a:t>
            </a:r>
            <a:r>
              <a:rPr lang="de-DE" dirty="0"/>
              <a:t> &amp; Food, Craft, Military, </a:t>
            </a:r>
            <a:r>
              <a:rPr lang="de-DE" dirty="0" err="1"/>
              <a:t>Others</a:t>
            </a:r>
            <a:endParaRPr lang="de-DE" dirty="0"/>
          </a:p>
          <a:p>
            <a:r>
              <a:rPr lang="de-DE" b="1" dirty="0">
                <a:solidFill>
                  <a:schemeClr val="accent1"/>
                </a:solidFill>
              </a:rPr>
              <a:t>Age</a:t>
            </a:r>
            <a:r>
              <a:rPr lang="de-DE" dirty="0"/>
              <a:t>: Numbers (not </a:t>
            </a:r>
            <a:r>
              <a:rPr lang="de-DE" dirty="0" err="1"/>
              <a:t>groups</a:t>
            </a:r>
            <a:r>
              <a:rPr lang="de-DE" dirty="0"/>
              <a:t>!)</a:t>
            </a:r>
          </a:p>
          <a:p>
            <a:r>
              <a:rPr lang="de-DE" b="1" dirty="0" err="1">
                <a:solidFill>
                  <a:schemeClr val="accent1"/>
                </a:solidFill>
              </a:rPr>
              <a:t>What</a:t>
            </a:r>
            <a:r>
              <a:rPr lang="de-DE" b="1" dirty="0">
                <a:solidFill>
                  <a:schemeClr val="accent1"/>
                </a:solidFill>
              </a:rPr>
              <a:t> </a:t>
            </a:r>
            <a:r>
              <a:rPr lang="de-DE" b="1" dirty="0" err="1">
                <a:solidFill>
                  <a:schemeClr val="accent1"/>
                </a:solidFill>
              </a:rPr>
              <a:t>could</a:t>
            </a:r>
            <a:r>
              <a:rPr lang="de-DE" b="1" dirty="0">
                <a:solidFill>
                  <a:schemeClr val="accent1"/>
                </a:solidFill>
              </a:rPr>
              <a:t> </a:t>
            </a:r>
            <a:r>
              <a:rPr lang="de-DE" b="1" dirty="0" err="1">
                <a:solidFill>
                  <a:schemeClr val="accent1"/>
                </a:solidFill>
              </a:rPr>
              <a:t>be</a:t>
            </a:r>
            <a:r>
              <a:rPr lang="de-DE" b="1" dirty="0">
                <a:solidFill>
                  <a:schemeClr val="accent1"/>
                </a:solidFill>
              </a:rPr>
              <a:t> relevant </a:t>
            </a:r>
            <a:r>
              <a:rPr lang="de-DE" b="1" dirty="0" err="1">
                <a:solidFill>
                  <a:schemeClr val="accent1"/>
                </a:solidFill>
              </a:rPr>
              <a:t>for</a:t>
            </a:r>
            <a:r>
              <a:rPr lang="de-DE" b="1" dirty="0">
                <a:solidFill>
                  <a:schemeClr val="accent1"/>
                </a:solidFill>
              </a:rPr>
              <a:t> </a:t>
            </a:r>
            <a:r>
              <a:rPr lang="de-DE" b="1" u="sng" dirty="0">
                <a:solidFill>
                  <a:schemeClr val="accent1"/>
                </a:solidFill>
              </a:rPr>
              <a:t>your</a:t>
            </a:r>
            <a:r>
              <a:rPr lang="de-DE" b="1" dirty="0">
                <a:solidFill>
                  <a:schemeClr val="accent1"/>
                </a:solidFill>
              </a:rPr>
              <a:t> </a:t>
            </a:r>
            <a:r>
              <a:rPr lang="de-DE" b="1" dirty="0" err="1">
                <a:solidFill>
                  <a:schemeClr val="accent1"/>
                </a:solidFill>
              </a:rPr>
              <a:t>research</a:t>
            </a:r>
            <a:r>
              <a:rPr lang="de-DE" b="1" dirty="0">
                <a:solidFill>
                  <a:schemeClr val="accent1"/>
                </a:solidFill>
              </a:rPr>
              <a:t>? </a:t>
            </a:r>
            <a:r>
              <a:rPr lang="de-DE" b="1" dirty="0" err="1">
                <a:solidFill>
                  <a:schemeClr val="accent1"/>
                </a:solidFill>
              </a:rPr>
              <a:t>Discuss</a:t>
            </a:r>
            <a:r>
              <a:rPr lang="de-DE" b="1" dirty="0">
                <a:solidFill>
                  <a:schemeClr val="accent1"/>
                </a:solidFill>
              </a:rPr>
              <a:t> your </a:t>
            </a:r>
            <a:r>
              <a:rPr lang="de-DE" b="1" dirty="0" err="1">
                <a:solidFill>
                  <a:schemeClr val="accent1"/>
                </a:solidFill>
              </a:rPr>
              <a:t>covariates</a:t>
            </a:r>
            <a:r>
              <a:rPr lang="de-DE" b="1" dirty="0">
                <a:solidFill>
                  <a:schemeClr val="accent1"/>
                </a:solidFill>
              </a:rPr>
              <a:t>…</a:t>
            </a:r>
            <a:endParaRPr lang="de-DE" dirty="0"/>
          </a:p>
        </p:txBody>
      </p:sp>
      <p:graphicFrame>
        <p:nvGraphicFramePr>
          <p:cNvPr id="9" name="Diagramm 8">
            <a:extLst>
              <a:ext uri="{FF2B5EF4-FFF2-40B4-BE49-F238E27FC236}">
                <a16:creationId xmlns:a16="http://schemas.microsoft.com/office/drawing/2014/main" id="{9A2BE3CA-27C1-83CD-D3A9-474B4CDEB4D5}"/>
              </a:ext>
            </a:extLst>
          </p:cNvPr>
          <p:cNvGraphicFramePr/>
          <p:nvPr>
            <p:extLst>
              <p:ext uri="{D42A27DB-BD31-4B8C-83A1-F6EECF244321}">
                <p14:modId xmlns:p14="http://schemas.microsoft.com/office/powerpoint/2010/main" val="163651394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630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E1F7B-5C11-B600-D29F-DA09EB4881CE}"/>
              </a:ext>
            </a:extLst>
          </p:cNvPr>
          <p:cNvSpPr>
            <a:spLocks noGrp="1"/>
          </p:cNvSpPr>
          <p:nvPr>
            <p:ph type="title"/>
          </p:nvPr>
        </p:nvSpPr>
        <p:spPr/>
        <p:txBody>
          <a:bodyPr>
            <a:normAutofit/>
          </a:bodyPr>
          <a:lstStyle/>
          <a:p>
            <a:r>
              <a:rPr lang="de-DE" dirty="0"/>
              <a:t>2. </a:t>
            </a:r>
            <a:r>
              <a:rPr lang="de-DE" sz="3200" dirty="0"/>
              <a:t>Experiment/Survey</a:t>
            </a:r>
            <a:endParaRPr lang="de-DE" dirty="0"/>
          </a:p>
        </p:txBody>
      </p:sp>
      <p:sp>
        <p:nvSpPr>
          <p:cNvPr id="3" name="Fußzeilenplatzhalter 2">
            <a:extLst>
              <a:ext uri="{FF2B5EF4-FFF2-40B4-BE49-F238E27FC236}">
                <a16:creationId xmlns:a16="http://schemas.microsoft.com/office/drawing/2014/main" id="{0A738B24-B904-AF74-5055-91A75DAF526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3D3A948-A6F1-B9D1-6A79-72F37B8F3FF9}"/>
              </a:ext>
            </a:extLst>
          </p:cNvPr>
          <p:cNvSpPr>
            <a:spLocks noGrp="1"/>
          </p:cNvSpPr>
          <p:nvPr>
            <p:ph type="sldNum" sz="quarter" idx="28"/>
          </p:nvPr>
        </p:nvSpPr>
        <p:spPr/>
        <p:txBody>
          <a:bodyPr/>
          <a:lstStyle/>
          <a:p>
            <a:fld id="{BA24374A-C3A8-471A-8837-3FC31668ABE5}" type="slidenum">
              <a:rPr lang="de-DE" smtClean="0"/>
              <a:pPr/>
              <a:t>18</a:t>
            </a:fld>
            <a:endParaRPr lang="de-DE" dirty="0"/>
          </a:p>
        </p:txBody>
      </p:sp>
      <p:sp>
        <p:nvSpPr>
          <p:cNvPr id="5" name="Textplatzhalter 4">
            <a:extLst>
              <a:ext uri="{FF2B5EF4-FFF2-40B4-BE49-F238E27FC236}">
                <a16:creationId xmlns:a16="http://schemas.microsoft.com/office/drawing/2014/main" id="{E3BF33E4-5F77-74E6-AFD4-790B271EFCB6}"/>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63E89C2A-BAEA-E9D2-8BDC-2D11EFF583E6}"/>
              </a:ext>
            </a:extLst>
          </p:cNvPr>
          <p:cNvSpPr>
            <a:spLocks noGrp="1"/>
          </p:cNvSpPr>
          <p:nvPr>
            <p:ph type="body" sz="quarter" idx="29"/>
          </p:nvPr>
        </p:nvSpPr>
        <p:spPr/>
        <p:txBody>
          <a:bodyPr/>
          <a:lstStyle/>
          <a:p>
            <a:endParaRPr lang="de-DE"/>
          </a:p>
        </p:txBody>
      </p:sp>
      <p:graphicFrame>
        <p:nvGraphicFramePr>
          <p:cNvPr id="8" name="Tabelle 7">
            <a:extLst>
              <a:ext uri="{FF2B5EF4-FFF2-40B4-BE49-F238E27FC236}">
                <a16:creationId xmlns:a16="http://schemas.microsoft.com/office/drawing/2014/main" id="{D54F7E1C-D17F-AB86-4F3C-F89A2446C344}"/>
              </a:ext>
            </a:extLst>
          </p:cNvPr>
          <p:cNvGraphicFramePr>
            <a:graphicFrameLocks noGrp="1"/>
          </p:cNvGraphicFramePr>
          <p:nvPr>
            <p:extLst>
              <p:ext uri="{D42A27DB-BD31-4B8C-83A1-F6EECF244321}">
                <p14:modId xmlns:p14="http://schemas.microsoft.com/office/powerpoint/2010/main" val="1455268287"/>
              </p:ext>
            </p:extLst>
          </p:nvPr>
        </p:nvGraphicFramePr>
        <p:xfrm>
          <a:off x="695325" y="1457009"/>
          <a:ext cx="10801359" cy="4679951"/>
        </p:xfrm>
        <a:graphic>
          <a:graphicData uri="http://schemas.openxmlformats.org/drawingml/2006/table">
            <a:tbl>
              <a:tblPr>
                <a:tableStyleId>{5C22544A-7EE6-4342-B048-85BDC9FD1C3A}</a:tableStyleId>
              </a:tblPr>
              <a:tblGrid>
                <a:gridCol w="1369695">
                  <a:extLst>
                    <a:ext uri="{9D8B030D-6E8A-4147-A177-3AD203B41FA5}">
                      <a16:colId xmlns:a16="http://schemas.microsoft.com/office/drawing/2014/main" val="2774555323"/>
                    </a:ext>
                  </a:extLst>
                </a:gridCol>
                <a:gridCol w="1178958">
                  <a:extLst>
                    <a:ext uri="{9D8B030D-6E8A-4147-A177-3AD203B41FA5}">
                      <a16:colId xmlns:a16="http://schemas.microsoft.com/office/drawing/2014/main" val="1374287303"/>
                    </a:ext>
                  </a:extLst>
                </a:gridCol>
                <a:gridCol w="1178958">
                  <a:extLst>
                    <a:ext uri="{9D8B030D-6E8A-4147-A177-3AD203B41FA5}">
                      <a16:colId xmlns:a16="http://schemas.microsoft.com/office/drawing/2014/main" val="3590906797"/>
                    </a:ext>
                  </a:extLst>
                </a:gridCol>
                <a:gridCol w="1178958">
                  <a:extLst>
                    <a:ext uri="{9D8B030D-6E8A-4147-A177-3AD203B41FA5}">
                      <a16:colId xmlns:a16="http://schemas.microsoft.com/office/drawing/2014/main" val="2108349172"/>
                    </a:ext>
                  </a:extLst>
                </a:gridCol>
                <a:gridCol w="1178958">
                  <a:extLst>
                    <a:ext uri="{9D8B030D-6E8A-4147-A177-3AD203B41FA5}">
                      <a16:colId xmlns:a16="http://schemas.microsoft.com/office/drawing/2014/main" val="3249190382"/>
                    </a:ext>
                  </a:extLst>
                </a:gridCol>
                <a:gridCol w="1178958">
                  <a:extLst>
                    <a:ext uri="{9D8B030D-6E8A-4147-A177-3AD203B41FA5}">
                      <a16:colId xmlns:a16="http://schemas.microsoft.com/office/drawing/2014/main" val="1321149004"/>
                    </a:ext>
                  </a:extLst>
                </a:gridCol>
                <a:gridCol w="1178958">
                  <a:extLst>
                    <a:ext uri="{9D8B030D-6E8A-4147-A177-3AD203B41FA5}">
                      <a16:colId xmlns:a16="http://schemas.microsoft.com/office/drawing/2014/main" val="3430894320"/>
                    </a:ext>
                  </a:extLst>
                </a:gridCol>
                <a:gridCol w="1178958">
                  <a:extLst>
                    <a:ext uri="{9D8B030D-6E8A-4147-A177-3AD203B41FA5}">
                      <a16:colId xmlns:a16="http://schemas.microsoft.com/office/drawing/2014/main" val="150039082"/>
                    </a:ext>
                  </a:extLst>
                </a:gridCol>
                <a:gridCol w="1178958">
                  <a:extLst>
                    <a:ext uri="{9D8B030D-6E8A-4147-A177-3AD203B41FA5}">
                      <a16:colId xmlns:a16="http://schemas.microsoft.com/office/drawing/2014/main" val="3425892421"/>
                    </a:ext>
                  </a:extLst>
                </a:gridCol>
              </a:tblGrid>
              <a:tr h="42375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400" b="0" i="0" u="none" strike="noStrike" dirty="0" err="1">
                          <a:solidFill>
                            <a:schemeClr val="bg1"/>
                          </a:solidFill>
                          <a:effectLst/>
                          <a:latin typeface="+mn-lt"/>
                        </a:rPr>
                        <a:t>Condition</a:t>
                      </a:r>
                      <a:r>
                        <a:rPr lang="de-DE" sz="1400" b="0" i="0" u="none" strike="noStrike" dirty="0">
                          <a:solidFill>
                            <a:schemeClr val="bg1"/>
                          </a:solidFill>
                          <a:effectLst/>
                          <a:latin typeface="+mn-lt"/>
                        </a:rPr>
                        <a:t> </a:t>
                      </a:r>
                      <a:r>
                        <a:rPr lang="de-DE" sz="1400" u="none" strike="noStrike" dirty="0">
                          <a:solidFill>
                            <a:schemeClr val="bg1"/>
                          </a:solidFill>
                          <a:effectLst/>
                          <a:latin typeface="+mn-lt"/>
                        </a:rPr>
                        <a:t>1</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400" b="0" i="0" u="none" strike="noStrike" dirty="0" err="1">
                          <a:solidFill>
                            <a:schemeClr val="bg1"/>
                          </a:solidFill>
                          <a:effectLst/>
                          <a:latin typeface="+mn-lt"/>
                        </a:rPr>
                        <a:t>Condition</a:t>
                      </a:r>
                      <a:r>
                        <a:rPr lang="de-DE" sz="1400" b="0" i="0" u="none" strike="noStrike" dirty="0">
                          <a:solidFill>
                            <a:schemeClr val="bg1"/>
                          </a:solidFill>
                          <a:effectLst/>
                          <a:latin typeface="+mn-lt"/>
                        </a:rPr>
                        <a:t> </a:t>
                      </a:r>
                      <a:r>
                        <a:rPr lang="de-DE" sz="1400" u="none" strike="noStrike" dirty="0">
                          <a:solidFill>
                            <a:schemeClr val="bg1"/>
                          </a:solidFill>
                          <a:effectLst/>
                          <a:latin typeface="+mn-lt"/>
                        </a:rPr>
                        <a:t>2</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400" b="0" i="0" u="none" strike="noStrike" dirty="0" err="1">
                          <a:solidFill>
                            <a:schemeClr val="bg1"/>
                          </a:solidFill>
                          <a:effectLst/>
                          <a:latin typeface="+mn-lt"/>
                        </a:rPr>
                        <a:t>Condition</a:t>
                      </a:r>
                      <a:r>
                        <a:rPr lang="de-DE" sz="1400" b="0" i="0" u="none" strike="noStrike" dirty="0">
                          <a:solidFill>
                            <a:schemeClr val="bg1"/>
                          </a:solidFill>
                          <a:effectLst/>
                          <a:latin typeface="+mn-lt"/>
                        </a:rPr>
                        <a:t> </a:t>
                      </a:r>
                      <a:r>
                        <a:rPr lang="de-DE" sz="1400" u="none" strike="noStrike" dirty="0">
                          <a:solidFill>
                            <a:schemeClr val="bg1"/>
                          </a:solidFill>
                          <a:effectLst/>
                          <a:latin typeface="+mn-lt"/>
                        </a:rPr>
                        <a:t>3</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400" b="0" i="0" u="none" strike="noStrike" dirty="0" err="1">
                          <a:solidFill>
                            <a:schemeClr val="bg1"/>
                          </a:solidFill>
                          <a:effectLst/>
                          <a:latin typeface="+mn-lt"/>
                        </a:rPr>
                        <a:t>Condition</a:t>
                      </a:r>
                      <a:r>
                        <a:rPr lang="de-DE" sz="1400" b="0" i="0" u="none" strike="noStrike" dirty="0">
                          <a:solidFill>
                            <a:schemeClr val="bg1"/>
                          </a:solidFill>
                          <a:effectLst/>
                          <a:latin typeface="+mn-lt"/>
                        </a:rPr>
                        <a:t> </a:t>
                      </a:r>
                      <a:r>
                        <a:rPr lang="de-DE" sz="1400" u="none" strike="noStrike" dirty="0">
                          <a:solidFill>
                            <a:schemeClr val="bg1"/>
                          </a:solidFill>
                          <a:effectLst/>
                          <a:latin typeface="+mn-lt"/>
                        </a:rPr>
                        <a:t>4</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400" b="0" i="0" u="none" strike="noStrike" dirty="0" err="1">
                          <a:solidFill>
                            <a:schemeClr val="bg1"/>
                          </a:solidFill>
                          <a:effectLst/>
                          <a:latin typeface="+mn-lt"/>
                        </a:rPr>
                        <a:t>Condition</a:t>
                      </a:r>
                      <a:r>
                        <a:rPr lang="de-DE" sz="1400" b="0" i="0" u="none" strike="noStrike" dirty="0">
                          <a:solidFill>
                            <a:schemeClr val="bg1"/>
                          </a:solidFill>
                          <a:effectLst/>
                          <a:latin typeface="+mn-lt"/>
                        </a:rPr>
                        <a:t> </a:t>
                      </a:r>
                      <a:r>
                        <a:rPr lang="de-DE" sz="1400" u="none" strike="noStrike" dirty="0">
                          <a:solidFill>
                            <a:schemeClr val="bg1"/>
                          </a:solidFill>
                          <a:effectLst/>
                          <a:latin typeface="+mn-lt"/>
                        </a:rPr>
                        <a:t>5</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400" b="0" i="0" u="none" strike="noStrike" dirty="0" err="1">
                          <a:solidFill>
                            <a:schemeClr val="bg1"/>
                          </a:solidFill>
                          <a:effectLst/>
                          <a:latin typeface="+mn-lt"/>
                        </a:rPr>
                        <a:t>Condition</a:t>
                      </a:r>
                      <a:r>
                        <a:rPr lang="de-DE" sz="1400" b="0" i="0" u="none" strike="noStrike" dirty="0">
                          <a:solidFill>
                            <a:schemeClr val="bg1"/>
                          </a:solidFill>
                          <a:effectLst/>
                          <a:latin typeface="+mn-lt"/>
                        </a:rPr>
                        <a:t> </a:t>
                      </a:r>
                      <a:r>
                        <a:rPr lang="de-DE" sz="1400" u="none" strike="noStrike" dirty="0">
                          <a:solidFill>
                            <a:schemeClr val="bg1"/>
                          </a:solidFill>
                          <a:effectLst/>
                          <a:latin typeface="+mn-lt"/>
                        </a:rPr>
                        <a:t>6</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1400" b="0" i="0" u="none" strike="noStrike" dirty="0" err="1">
                          <a:solidFill>
                            <a:schemeClr val="bg1"/>
                          </a:solidFill>
                          <a:effectLst/>
                          <a:latin typeface="+mn-lt"/>
                        </a:rPr>
                        <a:t>Condition</a:t>
                      </a:r>
                      <a:r>
                        <a:rPr lang="de-DE" sz="1400" b="0" i="0" u="none" strike="noStrike" dirty="0">
                          <a:solidFill>
                            <a:schemeClr val="bg1"/>
                          </a:solidFill>
                          <a:effectLst/>
                          <a:latin typeface="+mn-lt"/>
                        </a:rPr>
                        <a:t> 7</a:t>
                      </a:r>
                    </a:p>
                  </a:txBody>
                  <a:tcPr marL="0" marR="0"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1400" b="0" i="0" u="none" strike="noStrike" dirty="0" err="1">
                          <a:solidFill>
                            <a:schemeClr val="bg1"/>
                          </a:solidFill>
                          <a:effectLst/>
                          <a:latin typeface="+mn-lt"/>
                        </a:rPr>
                        <a:t>Condition</a:t>
                      </a:r>
                      <a:r>
                        <a:rPr lang="de-DE" sz="1400" b="0" i="0" u="none" strike="noStrike" dirty="0">
                          <a:solidFill>
                            <a:schemeClr val="bg1"/>
                          </a:solidFill>
                          <a:effectLst/>
                          <a:latin typeface="+mn-lt"/>
                        </a:rPr>
                        <a:t> 8</a:t>
                      </a:r>
                    </a:p>
                  </a:txBody>
                  <a:tcPr marL="0" marR="0" marT="0" marB="0" anchor="ctr">
                    <a:solidFill>
                      <a:schemeClr val="accent1"/>
                    </a:solidFill>
                  </a:tcPr>
                </a:tc>
                <a:extLst>
                  <a:ext uri="{0D108BD9-81ED-4DB2-BD59-A6C34878D82A}">
                    <a16:rowId xmlns:a16="http://schemas.microsoft.com/office/drawing/2014/main" val="1331586332"/>
                  </a:ext>
                </a:extLst>
              </a:tr>
              <a:tr h="532025">
                <a:tc>
                  <a:txBody>
                    <a:bodyPr/>
                    <a:lstStyle/>
                    <a:p>
                      <a:pPr algn="ctr" fontAlgn="b"/>
                      <a:r>
                        <a:rPr lang="de-DE" sz="1400" u="none" strike="noStrike" dirty="0" err="1">
                          <a:solidFill>
                            <a:schemeClr val="bg1"/>
                          </a:solidFill>
                          <a:effectLst/>
                          <a:latin typeface="+mn-lt"/>
                        </a:rPr>
                        <a:t>Participant</a:t>
                      </a:r>
                      <a:r>
                        <a:rPr lang="de-DE" sz="1400" u="none" strike="noStrike" dirty="0">
                          <a:solidFill>
                            <a:schemeClr val="bg1"/>
                          </a:solidFill>
                          <a:effectLst/>
                          <a:latin typeface="+mn-lt"/>
                        </a:rPr>
                        <a:t> #1</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200" b="1" dirty="0"/>
                        <a:t>None-None-None</a:t>
                      </a:r>
                    </a:p>
                  </a:txBody>
                  <a:tcPr marL="9525" marR="9525" marT="9525" marB="0" anchor="ctr"/>
                </a:tc>
                <a:tc>
                  <a:txBody>
                    <a:bodyPr/>
                    <a:lstStyle/>
                    <a:p>
                      <a:pPr algn="ctr" fontAlgn="b"/>
                      <a:r>
                        <a:rPr lang="de-DE" sz="1200" b="1" dirty="0"/>
                        <a:t>None-None-Visual</a:t>
                      </a:r>
                    </a:p>
                  </a:txBody>
                  <a:tcPr marL="9525" marR="9525" marT="9525" marB="0" anchor="ctr"/>
                </a:tc>
                <a:tc>
                  <a:txBody>
                    <a:bodyPr/>
                    <a:lstStyle/>
                    <a:p>
                      <a:pPr algn="ctr" fontAlgn="b"/>
                      <a:r>
                        <a:rPr lang="de-DE" sz="1200" b="1" dirty="0"/>
                        <a:t>None-</a:t>
                      </a:r>
                      <a:r>
                        <a:rPr lang="de-DE" sz="1200" b="1" dirty="0" err="1"/>
                        <a:t>Tactile</a:t>
                      </a:r>
                      <a:r>
                        <a:rPr lang="de-DE" sz="1200" b="1" dirty="0"/>
                        <a:t>-None</a:t>
                      </a:r>
                    </a:p>
                  </a:txBody>
                  <a:tcPr marL="9525" marR="9525" marT="9525" marB="0" anchor="ctr"/>
                </a:tc>
                <a:tc>
                  <a:txBody>
                    <a:bodyPr/>
                    <a:lstStyle/>
                    <a:p>
                      <a:pPr algn="ctr" fontAlgn="b"/>
                      <a:r>
                        <a:rPr lang="de-DE" sz="1200" b="1" dirty="0"/>
                        <a:t>None-</a:t>
                      </a:r>
                      <a:r>
                        <a:rPr lang="de-DE" sz="1200" b="1" dirty="0" err="1"/>
                        <a:t>Tactile</a:t>
                      </a:r>
                      <a:r>
                        <a:rPr lang="de-DE" sz="1200" b="1" dirty="0"/>
                        <a:t>-Visual</a:t>
                      </a:r>
                    </a:p>
                  </a:txBody>
                  <a:tcPr marL="9525" marR="9525" marT="9525" marB="0" anchor="ctr"/>
                </a:tc>
                <a:tc>
                  <a:txBody>
                    <a:bodyPr/>
                    <a:lstStyle/>
                    <a:p>
                      <a:pPr algn="ctr" fontAlgn="b"/>
                      <a:r>
                        <a:rPr lang="de-DE" sz="1200" b="1" dirty="0" err="1"/>
                        <a:t>Swipe</a:t>
                      </a:r>
                      <a:r>
                        <a:rPr lang="de-DE" sz="1200" b="1" dirty="0"/>
                        <a:t>-None-None</a:t>
                      </a:r>
                    </a:p>
                  </a:txBody>
                  <a:tcPr marL="9525" marR="9525" marT="9525" marB="0" anchor="ctr"/>
                </a:tc>
                <a:tc>
                  <a:txBody>
                    <a:bodyPr/>
                    <a:lstStyle/>
                    <a:p>
                      <a:pPr algn="ctr" fontAlgn="b"/>
                      <a:r>
                        <a:rPr lang="de-DE" sz="1200" b="1" dirty="0" err="1"/>
                        <a:t>Swipe</a:t>
                      </a:r>
                      <a:r>
                        <a:rPr lang="de-DE" sz="1200" b="1" dirty="0"/>
                        <a:t>-None-Visual</a:t>
                      </a:r>
                    </a:p>
                  </a:txBody>
                  <a:tcPr marL="9525" marR="9525" marT="9525" marB="0" anchor="ctr"/>
                </a:tc>
                <a:tc>
                  <a:txBody>
                    <a:bodyPr/>
                    <a:lstStyle/>
                    <a:p>
                      <a:pPr algn="ctr" fontAlgn="b"/>
                      <a:r>
                        <a:rPr lang="de-DE" sz="1200" b="1" dirty="0" err="1"/>
                        <a:t>Swipe</a:t>
                      </a:r>
                      <a:r>
                        <a:rPr lang="de-DE" sz="1200" b="1" dirty="0"/>
                        <a:t>-</a:t>
                      </a:r>
                      <a:r>
                        <a:rPr lang="de-DE" sz="1200" b="1" dirty="0" err="1"/>
                        <a:t>Tactile</a:t>
                      </a:r>
                      <a:r>
                        <a:rPr lang="de-DE" sz="1200" b="1" dirty="0"/>
                        <a:t>-None</a:t>
                      </a:r>
                    </a:p>
                  </a:txBody>
                  <a:tcPr marL="9525" marR="9525" marT="9525" marB="0" anchor="ctr"/>
                </a:tc>
                <a:tc>
                  <a:txBody>
                    <a:bodyPr/>
                    <a:lstStyle/>
                    <a:p>
                      <a:pPr algn="ctr" fontAlgn="b"/>
                      <a:r>
                        <a:rPr lang="de-DE" sz="1200" b="1" dirty="0" err="1"/>
                        <a:t>Swipe</a:t>
                      </a:r>
                      <a:r>
                        <a:rPr lang="de-DE" sz="1200" b="1" dirty="0"/>
                        <a:t>-</a:t>
                      </a:r>
                      <a:r>
                        <a:rPr lang="de-DE" sz="1200" b="1" dirty="0" err="1"/>
                        <a:t>Tactile</a:t>
                      </a:r>
                      <a:r>
                        <a:rPr lang="de-DE" sz="1200" b="1" dirty="0"/>
                        <a:t>-Visual </a:t>
                      </a:r>
                    </a:p>
                  </a:txBody>
                  <a:tcPr marL="9525" marR="9525" marT="9525" marB="0" anchor="ctr"/>
                </a:tc>
                <a:extLst>
                  <a:ext uri="{0D108BD9-81ED-4DB2-BD59-A6C34878D82A}">
                    <a16:rowId xmlns:a16="http://schemas.microsoft.com/office/drawing/2014/main" val="1240977259"/>
                  </a:ext>
                </a:extLst>
              </a:tr>
              <a:tr h="532025">
                <a:tc>
                  <a:txBody>
                    <a:bodyPr/>
                    <a:lstStyle/>
                    <a:p>
                      <a:pPr algn="ctr" fontAlgn="b"/>
                      <a:r>
                        <a:rPr lang="de-DE" sz="1400" u="none" strike="noStrike" dirty="0" err="1">
                          <a:solidFill>
                            <a:schemeClr val="bg1"/>
                          </a:solidFill>
                          <a:effectLst/>
                          <a:latin typeface="+mn-lt"/>
                        </a:rPr>
                        <a:t>Participant</a:t>
                      </a:r>
                      <a:r>
                        <a:rPr lang="de-DE" sz="1400" u="none" strike="noStrike" dirty="0">
                          <a:solidFill>
                            <a:schemeClr val="bg1"/>
                          </a:solidFill>
                          <a:effectLst/>
                          <a:latin typeface="+mn-lt"/>
                        </a:rPr>
                        <a:t> #2</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200" b="1" dirty="0"/>
                        <a:t>None-None-Visual</a:t>
                      </a:r>
                    </a:p>
                  </a:txBody>
                  <a:tcPr marL="9525" marR="9525" marT="9525" marB="0" anchor="ctr"/>
                </a:tc>
                <a:tc>
                  <a:txBody>
                    <a:bodyPr/>
                    <a:lstStyle/>
                    <a:p>
                      <a:pPr algn="ctr" fontAlgn="b"/>
                      <a:r>
                        <a:rPr lang="de-DE" sz="1200" b="1"/>
                        <a:t>None-Tactile-Visual</a:t>
                      </a:r>
                    </a:p>
                  </a:txBody>
                  <a:tcPr marL="9525" marR="9525" marT="9525" marB="0" anchor="ctr"/>
                </a:tc>
                <a:tc>
                  <a:txBody>
                    <a:bodyPr/>
                    <a:lstStyle/>
                    <a:p>
                      <a:pPr algn="ctr" fontAlgn="b"/>
                      <a:r>
                        <a:rPr lang="de-DE" sz="1200" b="1"/>
                        <a:t>None-None-None</a:t>
                      </a:r>
                    </a:p>
                  </a:txBody>
                  <a:tcPr marL="9525" marR="9525" marT="9525" marB="0" anchor="ctr"/>
                </a:tc>
                <a:tc>
                  <a:txBody>
                    <a:bodyPr/>
                    <a:lstStyle/>
                    <a:p>
                      <a:pPr algn="ctr" fontAlgn="b"/>
                      <a:r>
                        <a:rPr lang="de-DE" sz="1200" b="1"/>
                        <a:t>Swipe-None-Visual</a:t>
                      </a:r>
                    </a:p>
                  </a:txBody>
                  <a:tcPr marL="9525" marR="9525" marT="9525" marB="0" anchor="ctr"/>
                </a:tc>
                <a:tc>
                  <a:txBody>
                    <a:bodyPr/>
                    <a:lstStyle/>
                    <a:p>
                      <a:pPr algn="ctr" fontAlgn="b"/>
                      <a:r>
                        <a:rPr lang="de-DE" sz="1200" b="1" dirty="0"/>
                        <a:t>None-</a:t>
                      </a:r>
                      <a:r>
                        <a:rPr lang="de-DE" sz="1200" b="1" dirty="0" err="1"/>
                        <a:t>Tactile</a:t>
                      </a:r>
                      <a:r>
                        <a:rPr lang="de-DE" sz="1200" b="1" dirty="0"/>
                        <a:t>-None</a:t>
                      </a:r>
                    </a:p>
                  </a:txBody>
                  <a:tcPr marL="9525" marR="9525" marT="9525" marB="0" anchor="ctr"/>
                </a:tc>
                <a:tc>
                  <a:txBody>
                    <a:bodyPr/>
                    <a:lstStyle/>
                    <a:p>
                      <a:pPr algn="ctr" fontAlgn="b"/>
                      <a:r>
                        <a:rPr lang="de-DE" sz="1200" b="1" dirty="0" err="1"/>
                        <a:t>Swipe</a:t>
                      </a:r>
                      <a:r>
                        <a:rPr lang="de-DE" sz="1200" b="1" dirty="0"/>
                        <a:t>-</a:t>
                      </a:r>
                      <a:r>
                        <a:rPr lang="de-DE" sz="1200" b="1" dirty="0" err="1"/>
                        <a:t>Tactile</a:t>
                      </a:r>
                      <a:r>
                        <a:rPr lang="de-DE" sz="1200" b="1" dirty="0"/>
                        <a:t>-Visual</a:t>
                      </a:r>
                    </a:p>
                  </a:txBody>
                  <a:tcPr marL="9525" marR="9525" marT="9525" marB="0" anchor="ctr"/>
                </a:tc>
                <a:tc>
                  <a:txBody>
                    <a:bodyPr/>
                    <a:lstStyle/>
                    <a:p>
                      <a:pPr algn="ctr" fontAlgn="b"/>
                      <a:r>
                        <a:rPr lang="de-DE" sz="1200" b="1"/>
                        <a:t>Swipe-None-None</a:t>
                      </a:r>
                    </a:p>
                  </a:txBody>
                  <a:tcPr marL="9525" marR="9525" marT="9525" marB="0" anchor="ctr"/>
                </a:tc>
                <a:tc>
                  <a:txBody>
                    <a:bodyPr/>
                    <a:lstStyle/>
                    <a:p>
                      <a:pPr algn="ctr" fontAlgn="b"/>
                      <a:r>
                        <a:rPr lang="de-DE" sz="1200" b="1"/>
                        <a:t>Swipe-Tactile-None</a:t>
                      </a:r>
                    </a:p>
                  </a:txBody>
                  <a:tcPr marL="9525" marR="9525" marT="9525" marB="0" anchor="ctr"/>
                </a:tc>
                <a:extLst>
                  <a:ext uri="{0D108BD9-81ED-4DB2-BD59-A6C34878D82A}">
                    <a16:rowId xmlns:a16="http://schemas.microsoft.com/office/drawing/2014/main" val="2920753950"/>
                  </a:ext>
                </a:extLst>
              </a:tr>
              <a:tr h="532025">
                <a:tc>
                  <a:txBody>
                    <a:bodyPr/>
                    <a:lstStyle/>
                    <a:p>
                      <a:pPr algn="ctr" fontAlgn="b"/>
                      <a:r>
                        <a:rPr lang="de-DE" sz="1400" u="none" strike="noStrike" dirty="0" err="1">
                          <a:solidFill>
                            <a:schemeClr val="bg1"/>
                          </a:solidFill>
                          <a:effectLst/>
                          <a:latin typeface="+mn-lt"/>
                        </a:rPr>
                        <a:t>Participant</a:t>
                      </a:r>
                      <a:r>
                        <a:rPr lang="de-DE" sz="1400" u="none" strike="noStrike" dirty="0">
                          <a:solidFill>
                            <a:schemeClr val="bg1"/>
                          </a:solidFill>
                          <a:effectLst/>
                          <a:latin typeface="+mn-lt"/>
                        </a:rPr>
                        <a:t> #3</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200" b="1"/>
                        <a:t>None-Tactile-Visual</a:t>
                      </a:r>
                    </a:p>
                  </a:txBody>
                  <a:tcPr marL="9525" marR="9525" marT="9525" marB="0" anchor="ctr"/>
                </a:tc>
                <a:tc>
                  <a:txBody>
                    <a:bodyPr/>
                    <a:lstStyle/>
                    <a:p>
                      <a:pPr algn="ctr" fontAlgn="b"/>
                      <a:r>
                        <a:rPr lang="de-DE" sz="1200" b="1"/>
                        <a:t>Swipe-None-Visual</a:t>
                      </a:r>
                    </a:p>
                  </a:txBody>
                  <a:tcPr marL="9525" marR="9525" marT="9525" marB="0" anchor="ctr"/>
                </a:tc>
                <a:tc>
                  <a:txBody>
                    <a:bodyPr/>
                    <a:lstStyle/>
                    <a:p>
                      <a:pPr algn="ctr" fontAlgn="b"/>
                      <a:r>
                        <a:rPr lang="de-DE" sz="1200" b="1"/>
                        <a:t>None-None-Visual</a:t>
                      </a:r>
                    </a:p>
                  </a:txBody>
                  <a:tcPr marL="9525" marR="9525" marT="9525" marB="0" anchor="ctr"/>
                </a:tc>
                <a:tc>
                  <a:txBody>
                    <a:bodyPr/>
                    <a:lstStyle/>
                    <a:p>
                      <a:pPr algn="ctr" fontAlgn="b"/>
                      <a:r>
                        <a:rPr lang="de-DE" sz="1200" b="1"/>
                        <a:t>Swipe-Tactile-Visual</a:t>
                      </a:r>
                    </a:p>
                  </a:txBody>
                  <a:tcPr marL="9525" marR="9525" marT="9525" marB="0" anchor="ctr"/>
                </a:tc>
                <a:tc>
                  <a:txBody>
                    <a:bodyPr/>
                    <a:lstStyle/>
                    <a:p>
                      <a:pPr algn="ctr" fontAlgn="b"/>
                      <a:r>
                        <a:rPr lang="de-DE" sz="1200" b="1"/>
                        <a:t>None-None-None</a:t>
                      </a:r>
                    </a:p>
                  </a:txBody>
                  <a:tcPr marL="9525" marR="9525" marT="9525" marB="0" anchor="ctr"/>
                </a:tc>
                <a:tc>
                  <a:txBody>
                    <a:bodyPr/>
                    <a:lstStyle/>
                    <a:p>
                      <a:pPr algn="ctr" fontAlgn="b"/>
                      <a:r>
                        <a:rPr lang="de-DE" sz="1200" b="1"/>
                        <a:t>Swipe-Tactile-None</a:t>
                      </a:r>
                    </a:p>
                  </a:txBody>
                  <a:tcPr marL="9525" marR="9525" marT="9525" marB="0" anchor="ctr"/>
                </a:tc>
                <a:tc>
                  <a:txBody>
                    <a:bodyPr/>
                    <a:lstStyle/>
                    <a:p>
                      <a:pPr algn="ctr" fontAlgn="b"/>
                      <a:r>
                        <a:rPr lang="de-DE" sz="1200" b="1"/>
                        <a:t>None-Tactile-None</a:t>
                      </a:r>
                    </a:p>
                  </a:txBody>
                  <a:tcPr marL="9525" marR="9525" marT="9525" marB="0" anchor="ctr"/>
                </a:tc>
                <a:tc>
                  <a:txBody>
                    <a:bodyPr/>
                    <a:lstStyle/>
                    <a:p>
                      <a:pPr algn="ctr" fontAlgn="b"/>
                      <a:r>
                        <a:rPr lang="de-DE" sz="1200" b="1"/>
                        <a:t>Swipe-None-None</a:t>
                      </a:r>
                    </a:p>
                  </a:txBody>
                  <a:tcPr marL="9525" marR="9525" marT="9525" marB="0" anchor="ctr"/>
                </a:tc>
                <a:extLst>
                  <a:ext uri="{0D108BD9-81ED-4DB2-BD59-A6C34878D82A}">
                    <a16:rowId xmlns:a16="http://schemas.microsoft.com/office/drawing/2014/main" val="2660092340"/>
                  </a:ext>
                </a:extLst>
              </a:tr>
              <a:tr h="532025">
                <a:tc>
                  <a:txBody>
                    <a:bodyPr/>
                    <a:lstStyle/>
                    <a:p>
                      <a:pPr algn="ctr" fontAlgn="b"/>
                      <a:r>
                        <a:rPr lang="de-DE" sz="1400" u="none" strike="noStrike" dirty="0" err="1">
                          <a:solidFill>
                            <a:schemeClr val="bg1"/>
                          </a:solidFill>
                          <a:effectLst/>
                          <a:latin typeface="+mn-lt"/>
                        </a:rPr>
                        <a:t>Participant</a:t>
                      </a:r>
                      <a:r>
                        <a:rPr lang="de-DE" sz="1400" u="none" strike="noStrike" dirty="0">
                          <a:solidFill>
                            <a:schemeClr val="bg1"/>
                          </a:solidFill>
                          <a:effectLst/>
                          <a:latin typeface="+mn-lt"/>
                        </a:rPr>
                        <a:t> #4</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200" b="1"/>
                        <a:t>Swipe-None-Visual</a:t>
                      </a:r>
                    </a:p>
                  </a:txBody>
                  <a:tcPr marL="9525" marR="9525" marT="9525" marB="0" anchor="ctr"/>
                </a:tc>
                <a:tc>
                  <a:txBody>
                    <a:bodyPr/>
                    <a:lstStyle/>
                    <a:p>
                      <a:pPr algn="ctr" fontAlgn="b"/>
                      <a:r>
                        <a:rPr lang="de-DE" sz="1200" b="1"/>
                        <a:t>Swipe-Tactile-Visual</a:t>
                      </a:r>
                    </a:p>
                  </a:txBody>
                  <a:tcPr marL="9525" marR="9525" marT="9525" marB="0" anchor="ctr"/>
                </a:tc>
                <a:tc>
                  <a:txBody>
                    <a:bodyPr/>
                    <a:lstStyle/>
                    <a:p>
                      <a:pPr algn="ctr" fontAlgn="b"/>
                      <a:r>
                        <a:rPr lang="de-DE" sz="1200" b="1" dirty="0"/>
                        <a:t>None-</a:t>
                      </a:r>
                      <a:r>
                        <a:rPr lang="de-DE" sz="1200" b="1" dirty="0" err="1"/>
                        <a:t>Tactile</a:t>
                      </a:r>
                      <a:r>
                        <a:rPr lang="de-DE" sz="1200" b="1" dirty="0"/>
                        <a:t>-Visual</a:t>
                      </a:r>
                    </a:p>
                  </a:txBody>
                  <a:tcPr marL="9525" marR="9525" marT="9525" marB="0" anchor="ctr"/>
                </a:tc>
                <a:tc>
                  <a:txBody>
                    <a:bodyPr/>
                    <a:lstStyle/>
                    <a:p>
                      <a:pPr algn="ctr" fontAlgn="b"/>
                      <a:r>
                        <a:rPr lang="de-DE" sz="1200" b="1" dirty="0" err="1"/>
                        <a:t>Swipe</a:t>
                      </a:r>
                      <a:r>
                        <a:rPr lang="de-DE" sz="1200" b="1" dirty="0"/>
                        <a:t>-</a:t>
                      </a:r>
                      <a:r>
                        <a:rPr lang="de-DE" sz="1200" b="1" dirty="0" err="1"/>
                        <a:t>Tactile</a:t>
                      </a:r>
                      <a:r>
                        <a:rPr lang="de-DE" sz="1200" b="1" dirty="0"/>
                        <a:t>-None</a:t>
                      </a:r>
                    </a:p>
                  </a:txBody>
                  <a:tcPr marL="9525" marR="9525" marT="9525" marB="0" anchor="ctr"/>
                </a:tc>
                <a:tc>
                  <a:txBody>
                    <a:bodyPr/>
                    <a:lstStyle/>
                    <a:p>
                      <a:pPr algn="ctr" fontAlgn="b"/>
                      <a:r>
                        <a:rPr lang="de-DE" sz="1200" b="1"/>
                        <a:t>None-None-Visual</a:t>
                      </a:r>
                    </a:p>
                  </a:txBody>
                  <a:tcPr marL="9525" marR="9525" marT="9525" marB="0" anchor="ctr"/>
                </a:tc>
                <a:tc>
                  <a:txBody>
                    <a:bodyPr/>
                    <a:lstStyle/>
                    <a:p>
                      <a:pPr algn="ctr" fontAlgn="b"/>
                      <a:r>
                        <a:rPr lang="de-DE" sz="1200" b="1"/>
                        <a:t>Swipe-None-None</a:t>
                      </a:r>
                    </a:p>
                  </a:txBody>
                  <a:tcPr marL="9525" marR="9525" marT="9525" marB="0" anchor="ctr"/>
                </a:tc>
                <a:tc>
                  <a:txBody>
                    <a:bodyPr/>
                    <a:lstStyle/>
                    <a:p>
                      <a:pPr algn="ctr" fontAlgn="b"/>
                      <a:r>
                        <a:rPr lang="de-DE" sz="1200" b="1"/>
                        <a:t>None-None-None</a:t>
                      </a:r>
                    </a:p>
                  </a:txBody>
                  <a:tcPr marL="9525" marR="9525" marT="9525" marB="0" anchor="ctr"/>
                </a:tc>
                <a:tc>
                  <a:txBody>
                    <a:bodyPr/>
                    <a:lstStyle/>
                    <a:p>
                      <a:pPr algn="ctr" fontAlgn="b"/>
                      <a:r>
                        <a:rPr lang="de-DE" sz="1200" b="1"/>
                        <a:t>None-Tactile-None</a:t>
                      </a:r>
                    </a:p>
                  </a:txBody>
                  <a:tcPr marL="9525" marR="9525" marT="9525" marB="0" anchor="ctr"/>
                </a:tc>
                <a:extLst>
                  <a:ext uri="{0D108BD9-81ED-4DB2-BD59-A6C34878D82A}">
                    <a16:rowId xmlns:a16="http://schemas.microsoft.com/office/drawing/2014/main" val="4172159414"/>
                  </a:ext>
                </a:extLst>
              </a:tr>
              <a:tr h="532025">
                <a:tc>
                  <a:txBody>
                    <a:bodyPr/>
                    <a:lstStyle/>
                    <a:p>
                      <a:pPr algn="ctr" fontAlgn="b"/>
                      <a:r>
                        <a:rPr lang="de-DE" sz="1400" u="none" strike="noStrike" dirty="0" err="1">
                          <a:solidFill>
                            <a:schemeClr val="bg1"/>
                          </a:solidFill>
                          <a:effectLst/>
                          <a:latin typeface="+mn-lt"/>
                        </a:rPr>
                        <a:t>Participant</a:t>
                      </a:r>
                      <a:r>
                        <a:rPr lang="de-DE" sz="1400" u="none" strike="noStrike" dirty="0">
                          <a:solidFill>
                            <a:schemeClr val="bg1"/>
                          </a:solidFill>
                          <a:effectLst/>
                          <a:latin typeface="+mn-lt"/>
                        </a:rPr>
                        <a:t> #5</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200" b="1"/>
                        <a:t>Swipe-Tactile-Visual</a:t>
                      </a:r>
                    </a:p>
                  </a:txBody>
                  <a:tcPr marL="9525" marR="9525" marT="9525" marB="0" anchor="ctr"/>
                </a:tc>
                <a:tc>
                  <a:txBody>
                    <a:bodyPr/>
                    <a:lstStyle/>
                    <a:p>
                      <a:pPr algn="ctr" fontAlgn="b"/>
                      <a:r>
                        <a:rPr lang="de-DE" sz="1200" b="1"/>
                        <a:t>Swipe-Tactile-None</a:t>
                      </a:r>
                    </a:p>
                  </a:txBody>
                  <a:tcPr marL="9525" marR="9525" marT="9525" marB="0" anchor="ctr"/>
                </a:tc>
                <a:tc>
                  <a:txBody>
                    <a:bodyPr/>
                    <a:lstStyle/>
                    <a:p>
                      <a:pPr algn="ctr" fontAlgn="b"/>
                      <a:r>
                        <a:rPr lang="de-DE" sz="1200" b="1"/>
                        <a:t>Swipe-None-Visual</a:t>
                      </a:r>
                    </a:p>
                  </a:txBody>
                  <a:tcPr marL="9525" marR="9525" marT="9525" marB="0" anchor="ctr"/>
                </a:tc>
                <a:tc>
                  <a:txBody>
                    <a:bodyPr/>
                    <a:lstStyle/>
                    <a:p>
                      <a:pPr algn="ctr" fontAlgn="b"/>
                      <a:r>
                        <a:rPr lang="de-DE" sz="1200" b="1"/>
                        <a:t>Swipe-None-None</a:t>
                      </a:r>
                    </a:p>
                  </a:txBody>
                  <a:tcPr marL="9525" marR="9525" marT="9525" marB="0" anchor="ctr"/>
                </a:tc>
                <a:tc>
                  <a:txBody>
                    <a:bodyPr/>
                    <a:lstStyle/>
                    <a:p>
                      <a:pPr algn="ctr" fontAlgn="b"/>
                      <a:r>
                        <a:rPr lang="de-DE" sz="1200" b="1"/>
                        <a:t>None-Tactile-Visual</a:t>
                      </a:r>
                    </a:p>
                  </a:txBody>
                  <a:tcPr marL="9525" marR="9525" marT="9525" marB="0" anchor="ctr"/>
                </a:tc>
                <a:tc>
                  <a:txBody>
                    <a:bodyPr/>
                    <a:lstStyle/>
                    <a:p>
                      <a:pPr algn="ctr" fontAlgn="b"/>
                      <a:r>
                        <a:rPr lang="de-DE" sz="1200" b="1"/>
                        <a:t>None-Tactile-None</a:t>
                      </a:r>
                    </a:p>
                  </a:txBody>
                  <a:tcPr marL="9525" marR="9525" marT="9525" marB="0" anchor="ctr"/>
                </a:tc>
                <a:tc>
                  <a:txBody>
                    <a:bodyPr/>
                    <a:lstStyle/>
                    <a:p>
                      <a:pPr algn="ctr" fontAlgn="b"/>
                      <a:r>
                        <a:rPr lang="de-DE" sz="1200" b="1"/>
                        <a:t>None-None-Visual</a:t>
                      </a:r>
                    </a:p>
                  </a:txBody>
                  <a:tcPr marL="9525" marR="9525" marT="9525" marB="0" anchor="ctr"/>
                </a:tc>
                <a:tc>
                  <a:txBody>
                    <a:bodyPr/>
                    <a:lstStyle/>
                    <a:p>
                      <a:pPr algn="ctr" fontAlgn="b"/>
                      <a:r>
                        <a:rPr lang="de-DE" sz="1200" b="1"/>
                        <a:t>None-None-None</a:t>
                      </a:r>
                    </a:p>
                  </a:txBody>
                  <a:tcPr marL="9525" marR="9525" marT="9525" marB="0" anchor="ctr"/>
                </a:tc>
                <a:extLst>
                  <a:ext uri="{0D108BD9-81ED-4DB2-BD59-A6C34878D82A}">
                    <a16:rowId xmlns:a16="http://schemas.microsoft.com/office/drawing/2014/main" val="4099723222"/>
                  </a:ext>
                </a:extLst>
              </a:tr>
              <a:tr h="532025">
                <a:tc>
                  <a:txBody>
                    <a:bodyPr/>
                    <a:lstStyle/>
                    <a:p>
                      <a:pPr algn="ctr" fontAlgn="b"/>
                      <a:r>
                        <a:rPr lang="de-DE" sz="1400" u="none" strike="noStrike" dirty="0" err="1">
                          <a:solidFill>
                            <a:schemeClr val="bg1"/>
                          </a:solidFill>
                          <a:effectLst/>
                          <a:latin typeface="+mn-lt"/>
                        </a:rPr>
                        <a:t>Participant</a:t>
                      </a:r>
                      <a:r>
                        <a:rPr lang="de-DE" sz="1400" u="none" strike="noStrike" dirty="0">
                          <a:solidFill>
                            <a:schemeClr val="bg1"/>
                          </a:solidFill>
                          <a:effectLst/>
                          <a:latin typeface="+mn-lt"/>
                        </a:rPr>
                        <a:t> #6</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200" b="1" dirty="0" err="1"/>
                        <a:t>Swipe</a:t>
                      </a:r>
                      <a:r>
                        <a:rPr lang="de-DE" sz="1200" b="1" dirty="0"/>
                        <a:t>-</a:t>
                      </a:r>
                      <a:r>
                        <a:rPr lang="de-DE" sz="1200" b="1" dirty="0" err="1"/>
                        <a:t>Tactile</a:t>
                      </a:r>
                      <a:r>
                        <a:rPr lang="de-DE" sz="1200" b="1" dirty="0"/>
                        <a:t>-None</a:t>
                      </a:r>
                    </a:p>
                  </a:txBody>
                  <a:tcPr marL="9525" marR="9525" marT="9525" marB="0" anchor="ctr"/>
                </a:tc>
                <a:tc>
                  <a:txBody>
                    <a:bodyPr/>
                    <a:lstStyle/>
                    <a:p>
                      <a:pPr algn="ctr" fontAlgn="b"/>
                      <a:r>
                        <a:rPr lang="de-DE" sz="1200" b="1" dirty="0" err="1"/>
                        <a:t>Swipe</a:t>
                      </a:r>
                      <a:r>
                        <a:rPr lang="de-DE" sz="1200" b="1" dirty="0"/>
                        <a:t>-None-None</a:t>
                      </a:r>
                    </a:p>
                  </a:txBody>
                  <a:tcPr marL="9525" marR="9525" marT="9525" marB="0" anchor="ctr"/>
                </a:tc>
                <a:tc>
                  <a:txBody>
                    <a:bodyPr/>
                    <a:lstStyle/>
                    <a:p>
                      <a:pPr algn="ctr" fontAlgn="b"/>
                      <a:r>
                        <a:rPr lang="de-DE" sz="1200" b="1"/>
                        <a:t>Swipe-Tactile-Visual</a:t>
                      </a:r>
                    </a:p>
                  </a:txBody>
                  <a:tcPr marL="9525" marR="9525" marT="9525" marB="0" anchor="ctr"/>
                </a:tc>
                <a:tc>
                  <a:txBody>
                    <a:bodyPr/>
                    <a:lstStyle/>
                    <a:p>
                      <a:pPr algn="ctr" fontAlgn="b"/>
                      <a:r>
                        <a:rPr lang="de-DE" sz="1200" b="1"/>
                        <a:t>None-Tactile-None</a:t>
                      </a:r>
                    </a:p>
                  </a:txBody>
                  <a:tcPr marL="9525" marR="9525" marT="9525" marB="0" anchor="ctr"/>
                </a:tc>
                <a:tc>
                  <a:txBody>
                    <a:bodyPr/>
                    <a:lstStyle/>
                    <a:p>
                      <a:pPr algn="ctr" fontAlgn="b"/>
                      <a:r>
                        <a:rPr lang="de-DE" sz="1200" b="1"/>
                        <a:t>Swipe-None-Visual</a:t>
                      </a:r>
                    </a:p>
                  </a:txBody>
                  <a:tcPr marL="9525" marR="9525" marT="9525" marB="0" anchor="ctr"/>
                </a:tc>
                <a:tc>
                  <a:txBody>
                    <a:bodyPr/>
                    <a:lstStyle/>
                    <a:p>
                      <a:pPr algn="ctr" fontAlgn="b"/>
                      <a:r>
                        <a:rPr lang="de-DE" sz="1200" b="1"/>
                        <a:t>None-None-None</a:t>
                      </a:r>
                    </a:p>
                  </a:txBody>
                  <a:tcPr marL="9525" marR="9525" marT="9525" marB="0" anchor="ctr"/>
                </a:tc>
                <a:tc>
                  <a:txBody>
                    <a:bodyPr/>
                    <a:lstStyle/>
                    <a:p>
                      <a:pPr algn="ctr" fontAlgn="b"/>
                      <a:r>
                        <a:rPr lang="de-DE" sz="1200" b="1"/>
                        <a:t>None-Tactile-Visual</a:t>
                      </a:r>
                    </a:p>
                  </a:txBody>
                  <a:tcPr marL="9525" marR="9525" marT="9525" marB="0" anchor="ctr"/>
                </a:tc>
                <a:tc>
                  <a:txBody>
                    <a:bodyPr/>
                    <a:lstStyle/>
                    <a:p>
                      <a:pPr algn="ctr" fontAlgn="b"/>
                      <a:r>
                        <a:rPr lang="de-DE" sz="1200" b="1"/>
                        <a:t>None-None-Visual</a:t>
                      </a:r>
                    </a:p>
                  </a:txBody>
                  <a:tcPr marL="9525" marR="9525" marT="9525" marB="0" anchor="ctr"/>
                </a:tc>
                <a:extLst>
                  <a:ext uri="{0D108BD9-81ED-4DB2-BD59-A6C34878D82A}">
                    <a16:rowId xmlns:a16="http://schemas.microsoft.com/office/drawing/2014/main" val="3825459295"/>
                  </a:ext>
                </a:extLst>
              </a:tr>
              <a:tr h="532025">
                <a:tc>
                  <a:txBody>
                    <a:bodyPr/>
                    <a:lstStyle/>
                    <a:p>
                      <a:pPr algn="ctr" fontAlgn="b"/>
                      <a:r>
                        <a:rPr lang="de-DE" sz="1400" u="none" strike="noStrike" dirty="0" err="1">
                          <a:solidFill>
                            <a:schemeClr val="bg1"/>
                          </a:solidFill>
                          <a:effectLst/>
                          <a:latin typeface="+mn-lt"/>
                        </a:rPr>
                        <a:t>Participant</a:t>
                      </a:r>
                      <a:r>
                        <a:rPr lang="de-DE" sz="1400" u="none" strike="noStrike" dirty="0">
                          <a:solidFill>
                            <a:schemeClr val="bg1"/>
                          </a:solidFill>
                          <a:effectLst/>
                          <a:latin typeface="+mn-lt"/>
                        </a:rPr>
                        <a:t> #7</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200" b="1" dirty="0" err="1"/>
                        <a:t>Swipe</a:t>
                      </a:r>
                      <a:r>
                        <a:rPr lang="de-DE" sz="1200" b="1" dirty="0"/>
                        <a:t>-None-None</a:t>
                      </a:r>
                    </a:p>
                  </a:txBody>
                  <a:tcPr marL="9525" marR="9525" marT="9525" marB="0" anchor="ctr"/>
                </a:tc>
                <a:tc>
                  <a:txBody>
                    <a:bodyPr/>
                    <a:lstStyle/>
                    <a:p>
                      <a:pPr algn="ctr" fontAlgn="b"/>
                      <a:r>
                        <a:rPr lang="de-DE" sz="1200" b="1" dirty="0"/>
                        <a:t>None-</a:t>
                      </a:r>
                      <a:r>
                        <a:rPr lang="de-DE" sz="1200" b="1" dirty="0" err="1"/>
                        <a:t>Tactile</a:t>
                      </a:r>
                      <a:r>
                        <a:rPr lang="de-DE" sz="1200" b="1" dirty="0"/>
                        <a:t>-None</a:t>
                      </a:r>
                    </a:p>
                  </a:txBody>
                  <a:tcPr marL="9525" marR="9525" marT="9525" marB="0" anchor="ctr"/>
                </a:tc>
                <a:tc>
                  <a:txBody>
                    <a:bodyPr/>
                    <a:lstStyle/>
                    <a:p>
                      <a:pPr algn="ctr" fontAlgn="b"/>
                      <a:r>
                        <a:rPr lang="de-DE" sz="1200" b="1"/>
                        <a:t>Swipe-Tactile-None</a:t>
                      </a:r>
                    </a:p>
                  </a:txBody>
                  <a:tcPr marL="9525" marR="9525" marT="9525" marB="0" anchor="ctr"/>
                </a:tc>
                <a:tc>
                  <a:txBody>
                    <a:bodyPr/>
                    <a:lstStyle/>
                    <a:p>
                      <a:pPr algn="ctr" fontAlgn="b"/>
                      <a:r>
                        <a:rPr lang="de-DE" sz="1200" b="1"/>
                        <a:t>None-None-None</a:t>
                      </a:r>
                    </a:p>
                  </a:txBody>
                  <a:tcPr marL="9525" marR="9525" marT="9525" marB="0" anchor="ctr"/>
                </a:tc>
                <a:tc>
                  <a:txBody>
                    <a:bodyPr/>
                    <a:lstStyle/>
                    <a:p>
                      <a:pPr algn="ctr" fontAlgn="b"/>
                      <a:r>
                        <a:rPr lang="de-DE" sz="1200" b="1"/>
                        <a:t>Swipe-Tactile-Visual</a:t>
                      </a:r>
                    </a:p>
                  </a:txBody>
                  <a:tcPr marL="9525" marR="9525" marT="9525" marB="0" anchor="ctr"/>
                </a:tc>
                <a:tc>
                  <a:txBody>
                    <a:bodyPr/>
                    <a:lstStyle/>
                    <a:p>
                      <a:pPr algn="ctr" fontAlgn="b"/>
                      <a:r>
                        <a:rPr lang="de-DE" sz="1200" b="1"/>
                        <a:t>None-None-Visual</a:t>
                      </a:r>
                    </a:p>
                  </a:txBody>
                  <a:tcPr marL="9525" marR="9525" marT="9525" marB="0" anchor="ctr"/>
                </a:tc>
                <a:tc>
                  <a:txBody>
                    <a:bodyPr/>
                    <a:lstStyle/>
                    <a:p>
                      <a:pPr algn="ctr" fontAlgn="b"/>
                      <a:r>
                        <a:rPr lang="de-DE" sz="1200" b="1"/>
                        <a:t>Swipe-None-Visual</a:t>
                      </a:r>
                    </a:p>
                  </a:txBody>
                  <a:tcPr marL="9525" marR="9525" marT="9525" marB="0" anchor="ctr"/>
                </a:tc>
                <a:tc>
                  <a:txBody>
                    <a:bodyPr/>
                    <a:lstStyle/>
                    <a:p>
                      <a:pPr algn="ctr" fontAlgn="b"/>
                      <a:r>
                        <a:rPr lang="de-DE" sz="1200" b="1"/>
                        <a:t>None-Tactile-Visual</a:t>
                      </a:r>
                    </a:p>
                  </a:txBody>
                  <a:tcPr marL="9525" marR="9525" marT="9525" marB="0" anchor="ctr"/>
                </a:tc>
                <a:extLst>
                  <a:ext uri="{0D108BD9-81ED-4DB2-BD59-A6C34878D82A}">
                    <a16:rowId xmlns:a16="http://schemas.microsoft.com/office/drawing/2014/main" val="434700729"/>
                  </a:ext>
                </a:extLst>
              </a:tr>
              <a:tr h="532025">
                <a:tc>
                  <a:txBody>
                    <a:bodyPr/>
                    <a:lstStyle/>
                    <a:p>
                      <a:pPr algn="ctr" fontAlgn="b"/>
                      <a:r>
                        <a:rPr lang="de-DE" sz="1400" u="none" strike="noStrike" dirty="0" err="1">
                          <a:solidFill>
                            <a:schemeClr val="bg1"/>
                          </a:solidFill>
                          <a:effectLst/>
                          <a:latin typeface="+mn-lt"/>
                        </a:rPr>
                        <a:t>Participant</a:t>
                      </a:r>
                      <a:r>
                        <a:rPr lang="de-DE" sz="1400" u="none" strike="noStrike" dirty="0">
                          <a:solidFill>
                            <a:schemeClr val="bg1"/>
                          </a:solidFill>
                          <a:effectLst/>
                          <a:latin typeface="+mn-lt"/>
                        </a:rPr>
                        <a:t> #8</a:t>
                      </a:r>
                      <a:endParaRPr lang="de-DE" sz="1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1200" b="1" dirty="0"/>
                        <a:t>None-</a:t>
                      </a:r>
                      <a:r>
                        <a:rPr lang="de-DE" sz="1200" b="1" dirty="0" err="1"/>
                        <a:t>Tactile</a:t>
                      </a:r>
                      <a:r>
                        <a:rPr lang="de-DE" sz="1200" b="1" dirty="0"/>
                        <a:t>-None</a:t>
                      </a:r>
                    </a:p>
                  </a:txBody>
                  <a:tcPr marL="9525" marR="9525" marT="9525" marB="0" anchor="ctr"/>
                </a:tc>
                <a:tc>
                  <a:txBody>
                    <a:bodyPr/>
                    <a:lstStyle/>
                    <a:p>
                      <a:pPr algn="ctr" fontAlgn="b"/>
                      <a:r>
                        <a:rPr lang="de-DE" sz="1200" b="1"/>
                        <a:t>None-None-None</a:t>
                      </a:r>
                    </a:p>
                  </a:txBody>
                  <a:tcPr marL="9525" marR="9525" marT="9525" marB="0" anchor="ctr"/>
                </a:tc>
                <a:tc>
                  <a:txBody>
                    <a:bodyPr/>
                    <a:lstStyle/>
                    <a:p>
                      <a:pPr algn="ctr" fontAlgn="b"/>
                      <a:r>
                        <a:rPr lang="de-DE" sz="1200" b="1"/>
                        <a:t>Swipe-None-None</a:t>
                      </a:r>
                    </a:p>
                  </a:txBody>
                  <a:tcPr marL="9525" marR="9525" marT="9525" marB="0" anchor="ctr"/>
                </a:tc>
                <a:tc>
                  <a:txBody>
                    <a:bodyPr/>
                    <a:lstStyle/>
                    <a:p>
                      <a:pPr algn="ctr" fontAlgn="b"/>
                      <a:r>
                        <a:rPr lang="de-DE" sz="1200" b="1"/>
                        <a:t>None-None-Visual</a:t>
                      </a:r>
                    </a:p>
                  </a:txBody>
                  <a:tcPr marL="9525" marR="9525" marT="9525" marB="0" anchor="ctr"/>
                </a:tc>
                <a:tc>
                  <a:txBody>
                    <a:bodyPr/>
                    <a:lstStyle/>
                    <a:p>
                      <a:pPr algn="ctr" fontAlgn="b"/>
                      <a:r>
                        <a:rPr lang="de-DE" sz="1200" b="1"/>
                        <a:t>Swipe-Tactile-None</a:t>
                      </a:r>
                    </a:p>
                  </a:txBody>
                  <a:tcPr marL="9525" marR="9525" marT="9525" marB="0" anchor="ctr"/>
                </a:tc>
                <a:tc>
                  <a:txBody>
                    <a:bodyPr/>
                    <a:lstStyle/>
                    <a:p>
                      <a:pPr algn="ctr" fontAlgn="b"/>
                      <a:r>
                        <a:rPr lang="de-DE" sz="1200" b="1"/>
                        <a:t>None-Tactile-Visual</a:t>
                      </a:r>
                    </a:p>
                  </a:txBody>
                  <a:tcPr marL="9525" marR="9525" marT="9525" marB="0" anchor="ctr"/>
                </a:tc>
                <a:tc>
                  <a:txBody>
                    <a:bodyPr/>
                    <a:lstStyle/>
                    <a:p>
                      <a:pPr algn="ctr" fontAlgn="b"/>
                      <a:r>
                        <a:rPr lang="de-DE" sz="1200" b="1"/>
                        <a:t>Swipe-Tactile-Visual</a:t>
                      </a:r>
                    </a:p>
                  </a:txBody>
                  <a:tcPr marL="9525" marR="9525" marT="9525" marB="0" anchor="ctr"/>
                </a:tc>
                <a:tc>
                  <a:txBody>
                    <a:bodyPr/>
                    <a:lstStyle/>
                    <a:p>
                      <a:pPr algn="ctr" fontAlgn="b"/>
                      <a:r>
                        <a:rPr lang="de-DE" sz="1200" b="1" dirty="0" err="1"/>
                        <a:t>Swipe</a:t>
                      </a:r>
                      <a:r>
                        <a:rPr lang="de-DE" sz="1200" b="1" dirty="0"/>
                        <a:t>-None-Visual</a:t>
                      </a:r>
                    </a:p>
                  </a:txBody>
                  <a:tcPr marL="9525" marR="9525" marT="9525" marB="0" anchor="ctr"/>
                </a:tc>
                <a:extLst>
                  <a:ext uri="{0D108BD9-81ED-4DB2-BD59-A6C34878D82A}">
                    <a16:rowId xmlns:a16="http://schemas.microsoft.com/office/drawing/2014/main" val="2097253972"/>
                  </a:ext>
                </a:extLst>
              </a:tr>
            </a:tbl>
          </a:graphicData>
        </a:graphic>
      </p:graphicFrame>
      <p:cxnSp>
        <p:nvCxnSpPr>
          <p:cNvPr id="13" name="Verbinder: gewinkelt 12">
            <a:extLst>
              <a:ext uri="{FF2B5EF4-FFF2-40B4-BE49-F238E27FC236}">
                <a16:creationId xmlns:a16="http://schemas.microsoft.com/office/drawing/2014/main" id="{9F6D24B5-7AD0-ACCF-E439-FCAE53D6D25C}"/>
              </a:ext>
            </a:extLst>
          </p:cNvPr>
          <p:cNvCxnSpPr>
            <a:cxnSpLocks/>
            <a:endCxn id="18" idx="1"/>
          </p:cNvCxnSpPr>
          <p:nvPr/>
        </p:nvCxnSpPr>
        <p:spPr>
          <a:xfrm rot="10800000">
            <a:off x="695325" y="1936638"/>
            <a:ext cx="10801348" cy="4273459"/>
          </a:xfrm>
          <a:prstGeom prst="bentConnector3">
            <a:avLst>
              <a:gd name="adj1" fmla="val 103700"/>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6BE247F7-BAC3-7CB8-091F-833B16E661F7}"/>
              </a:ext>
            </a:extLst>
          </p:cNvPr>
          <p:cNvSpPr/>
          <p:nvPr/>
        </p:nvSpPr>
        <p:spPr>
          <a:xfrm rot="21139543">
            <a:off x="33620" y="3581876"/>
            <a:ext cx="4099377" cy="7784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Repeat X-times</a:t>
            </a:r>
          </a:p>
        </p:txBody>
      </p:sp>
      <p:sp>
        <p:nvSpPr>
          <p:cNvPr id="18" name="Rechteck 17">
            <a:extLst>
              <a:ext uri="{FF2B5EF4-FFF2-40B4-BE49-F238E27FC236}">
                <a16:creationId xmlns:a16="http://schemas.microsoft.com/office/drawing/2014/main" id="{02F7F819-A8EB-533C-229C-CC9537D2666F}"/>
              </a:ext>
            </a:extLst>
          </p:cNvPr>
          <p:cNvSpPr/>
          <p:nvPr/>
        </p:nvSpPr>
        <p:spPr>
          <a:xfrm>
            <a:off x="695325" y="1457009"/>
            <a:ext cx="10801348" cy="9592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0" name="Diagramm 9">
            <a:extLst>
              <a:ext uri="{FF2B5EF4-FFF2-40B4-BE49-F238E27FC236}">
                <a16:creationId xmlns:a16="http://schemas.microsoft.com/office/drawing/2014/main" id="{F3505BE5-3770-ECAA-3165-182825C9B4C4}"/>
              </a:ext>
            </a:extLst>
          </p:cNvPr>
          <p:cNvGraphicFramePr/>
          <p:nvPr>
            <p:extLst>
              <p:ext uri="{D42A27DB-BD31-4B8C-83A1-F6EECF244321}">
                <p14:modId xmlns:p14="http://schemas.microsoft.com/office/powerpoint/2010/main" val="316210577"/>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640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Gerade Verbindung mit Pfeil 59">
            <a:extLst>
              <a:ext uri="{FF2B5EF4-FFF2-40B4-BE49-F238E27FC236}">
                <a16:creationId xmlns:a16="http://schemas.microsoft.com/office/drawing/2014/main" id="{746F49D0-C408-AEBE-CDE8-8F4B00261B0C}"/>
              </a:ext>
            </a:extLst>
          </p:cNvPr>
          <p:cNvCxnSpPr>
            <a:cxnSpLocks/>
          </p:cNvCxnSpPr>
          <p:nvPr/>
        </p:nvCxnSpPr>
        <p:spPr>
          <a:xfrm>
            <a:off x="9511178"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89D7564-0274-553F-E373-2FA57C87DE58}"/>
              </a:ext>
            </a:extLst>
          </p:cNvPr>
          <p:cNvSpPr>
            <a:spLocks noGrp="1"/>
          </p:cNvSpPr>
          <p:nvPr>
            <p:ph type="title"/>
          </p:nvPr>
        </p:nvSpPr>
        <p:spPr/>
        <p:txBody>
          <a:bodyPr/>
          <a:lstStyle/>
          <a:p>
            <a:r>
              <a:rPr lang="de-DE" dirty="0" err="1"/>
              <a:t>Procedure</a:t>
            </a:r>
            <a:endParaRPr lang="de-DE" dirty="0"/>
          </a:p>
        </p:txBody>
      </p:sp>
      <p:sp>
        <p:nvSpPr>
          <p:cNvPr id="3" name="Fußzeilenplatzhalter 2">
            <a:extLst>
              <a:ext uri="{FF2B5EF4-FFF2-40B4-BE49-F238E27FC236}">
                <a16:creationId xmlns:a16="http://schemas.microsoft.com/office/drawing/2014/main" id="{FCCB71F1-C181-3E30-C919-CE5921D91A1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11C78D7-9BCD-A350-D9ED-8092C8521802}"/>
              </a:ext>
            </a:extLst>
          </p:cNvPr>
          <p:cNvSpPr>
            <a:spLocks noGrp="1"/>
          </p:cNvSpPr>
          <p:nvPr>
            <p:ph type="sldNum" sz="quarter" idx="28"/>
          </p:nvPr>
        </p:nvSpPr>
        <p:spPr/>
        <p:txBody>
          <a:bodyPr/>
          <a:lstStyle/>
          <a:p>
            <a:fld id="{BA24374A-C3A8-471A-8837-3FC31668ABE5}" type="slidenum">
              <a:rPr lang="de-DE" smtClean="0"/>
              <a:pPr/>
              <a:t>19</a:t>
            </a:fld>
            <a:endParaRPr lang="de-DE" dirty="0"/>
          </a:p>
        </p:txBody>
      </p:sp>
      <p:sp>
        <p:nvSpPr>
          <p:cNvPr id="5" name="Textplatzhalter 4">
            <a:extLst>
              <a:ext uri="{FF2B5EF4-FFF2-40B4-BE49-F238E27FC236}">
                <a16:creationId xmlns:a16="http://schemas.microsoft.com/office/drawing/2014/main" id="{D5A99CC7-9D35-3476-1F4A-2BC5C16C3584}"/>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BCE925F8-A9FB-F06D-2D0B-2DD920C48554}"/>
              </a:ext>
            </a:extLst>
          </p:cNvPr>
          <p:cNvSpPr>
            <a:spLocks noGrp="1"/>
          </p:cNvSpPr>
          <p:nvPr>
            <p:ph type="body" sz="quarter" idx="29"/>
          </p:nvPr>
        </p:nvSpPr>
        <p:spPr>
          <a:xfrm>
            <a:off x="695325" y="1465620"/>
            <a:ext cx="10801350" cy="4679950"/>
          </a:xfrm>
        </p:spPr>
        <p:txBody>
          <a:bodyPr/>
          <a:lstStyle/>
          <a:p>
            <a:endParaRPr lang="de-DE" dirty="0"/>
          </a:p>
        </p:txBody>
      </p:sp>
      <p:graphicFrame>
        <p:nvGraphicFramePr>
          <p:cNvPr id="7" name="Tabelle 6">
            <a:extLst>
              <a:ext uri="{FF2B5EF4-FFF2-40B4-BE49-F238E27FC236}">
                <a16:creationId xmlns:a16="http://schemas.microsoft.com/office/drawing/2014/main" id="{136CBD01-447D-A56A-1CBC-0DC9E922DD49}"/>
              </a:ext>
            </a:extLst>
          </p:cNvPr>
          <p:cNvGraphicFramePr>
            <a:graphicFrameLocks noGrp="1"/>
          </p:cNvGraphicFramePr>
          <p:nvPr>
            <p:extLst>
              <p:ext uri="{D42A27DB-BD31-4B8C-83A1-F6EECF244321}">
                <p14:modId xmlns:p14="http://schemas.microsoft.com/office/powerpoint/2010/main" val="3831653851"/>
              </p:ext>
            </p:extLst>
          </p:nvPr>
        </p:nvGraphicFramePr>
        <p:xfrm>
          <a:off x="695325" y="1449388"/>
          <a:ext cx="10912265" cy="1591642"/>
        </p:xfrm>
        <a:graphic>
          <a:graphicData uri="http://schemas.openxmlformats.org/drawingml/2006/table">
            <a:tbl>
              <a:tblPr>
                <a:tableStyleId>{5C22544A-7EE6-4342-B048-85BDC9FD1C3A}</a:tableStyleId>
              </a:tblPr>
              <a:tblGrid>
                <a:gridCol w="2456069">
                  <a:extLst>
                    <a:ext uri="{9D8B030D-6E8A-4147-A177-3AD203B41FA5}">
                      <a16:colId xmlns:a16="http://schemas.microsoft.com/office/drawing/2014/main" val="3882474125"/>
                    </a:ext>
                  </a:extLst>
                </a:gridCol>
                <a:gridCol w="2114049">
                  <a:extLst>
                    <a:ext uri="{9D8B030D-6E8A-4147-A177-3AD203B41FA5}">
                      <a16:colId xmlns:a16="http://schemas.microsoft.com/office/drawing/2014/main" val="2223414757"/>
                    </a:ext>
                  </a:extLst>
                </a:gridCol>
                <a:gridCol w="2114049">
                  <a:extLst>
                    <a:ext uri="{9D8B030D-6E8A-4147-A177-3AD203B41FA5}">
                      <a16:colId xmlns:a16="http://schemas.microsoft.com/office/drawing/2014/main" val="1932457275"/>
                    </a:ext>
                  </a:extLst>
                </a:gridCol>
                <a:gridCol w="2114049">
                  <a:extLst>
                    <a:ext uri="{9D8B030D-6E8A-4147-A177-3AD203B41FA5}">
                      <a16:colId xmlns:a16="http://schemas.microsoft.com/office/drawing/2014/main" val="4204013956"/>
                    </a:ext>
                  </a:extLst>
                </a:gridCol>
                <a:gridCol w="2114049">
                  <a:extLst>
                    <a:ext uri="{9D8B030D-6E8A-4147-A177-3AD203B41FA5}">
                      <a16:colId xmlns:a16="http://schemas.microsoft.com/office/drawing/2014/main" val="565488607"/>
                    </a:ext>
                  </a:extLst>
                </a:gridCol>
              </a:tblGrid>
              <a:tr h="55322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2</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3</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endParaRPr lang="de-DE" sz="2400" b="0" i="0" u="none" strike="noStrike" dirty="0">
                        <a:solidFill>
                          <a:schemeClr val="bg1"/>
                        </a:solidFill>
                        <a:effectLst/>
                        <a:latin typeface="+mn-lt"/>
                      </a:endParaRPr>
                    </a:p>
                  </a:txBody>
                  <a:tcPr marL="0" marR="0" marT="0" marB="0" anchor="ctr">
                    <a:solidFill>
                      <a:schemeClr val="accent1"/>
                    </a:solidFill>
                  </a:tcPr>
                </a:tc>
                <a:extLst>
                  <a:ext uri="{0D108BD9-81ED-4DB2-BD59-A6C34878D82A}">
                    <a16:rowId xmlns:a16="http://schemas.microsoft.com/office/drawing/2014/main" val="4267591624"/>
                  </a:ext>
                </a:extLst>
              </a:tr>
              <a:tr h="1038418">
                <a:tc>
                  <a:txBody>
                    <a:bodyPr/>
                    <a:lstStyle/>
                    <a:p>
                      <a:pPr algn="ctr" fontAlgn="b"/>
                      <a:r>
                        <a:rPr lang="de-DE" sz="2400" u="none" strike="noStrike" dirty="0" err="1">
                          <a:solidFill>
                            <a:schemeClr val="bg1"/>
                          </a:solidFill>
                          <a:effectLst/>
                          <a:latin typeface="+mn-lt"/>
                        </a:rPr>
                        <a:t>Participant</a:t>
                      </a:r>
                      <a:r>
                        <a:rPr lang="de-DE" sz="2400" u="none" strike="noStrike" dirty="0">
                          <a:solidFill>
                            <a:schemeClr val="bg1"/>
                          </a:solidFill>
                          <a:effectLst/>
                          <a:latin typeface="+mn-lt"/>
                        </a:rPr>
                        <a:t> #1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000" b="1" dirty="0"/>
                        <a:t>None-None-None</a:t>
                      </a:r>
                    </a:p>
                  </a:txBody>
                  <a:tcPr marL="9525" marR="9525" marT="9525" marB="0" anchor="ctr"/>
                </a:tc>
                <a:tc>
                  <a:txBody>
                    <a:bodyPr/>
                    <a:lstStyle/>
                    <a:p>
                      <a:pPr algn="ctr" fontAlgn="b"/>
                      <a:r>
                        <a:rPr lang="de-DE" sz="2000" b="1" dirty="0"/>
                        <a:t>None-None-Visual</a:t>
                      </a:r>
                    </a:p>
                  </a:txBody>
                  <a:tcPr marL="9525" marR="9525" marT="9525" marB="0" anchor="ctr"/>
                </a:tc>
                <a:tc>
                  <a:txBody>
                    <a:bodyPr/>
                    <a:lstStyle/>
                    <a:p>
                      <a:pPr algn="ctr" fontAlgn="b"/>
                      <a:r>
                        <a:rPr lang="de-DE" sz="2000" b="1" dirty="0"/>
                        <a:t>None-</a:t>
                      </a:r>
                      <a:r>
                        <a:rPr lang="de-DE" sz="2000" b="1" dirty="0" err="1"/>
                        <a:t>Tactile</a:t>
                      </a:r>
                      <a:r>
                        <a:rPr lang="de-DE" sz="2000" b="1" dirty="0"/>
                        <a:t>-None</a:t>
                      </a:r>
                    </a:p>
                  </a:txBody>
                  <a:tcPr marL="9525" marR="9525" marT="9525" marB="0" anchor="ctr"/>
                </a:tc>
                <a:tc>
                  <a:txBody>
                    <a:bodyPr/>
                    <a:lstStyle/>
                    <a:p>
                      <a:pPr algn="ctr" fontAlgn="b"/>
                      <a:endParaRPr lang="de-DE" sz="2000" b="1" dirty="0"/>
                    </a:p>
                  </a:txBody>
                  <a:tcPr marL="9525" marR="9525" marT="9525" marB="0" anchor="ctr"/>
                </a:tc>
                <a:extLst>
                  <a:ext uri="{0D108BD9-81ED-4DB2-BD59-A6C34878D82A}">
                    <a16:rowId xmlns:a16="http://schemas.microsoft.com/office/drawing/2014/main" val="1627451370"/>
                  </a:ext>
                </a:extLst>
              </a:tr>
            </a:tbl>
          </a:graphicData>
        </a:graphic>
      </p:graphicFrame>
      <p:sp>
        <p:nvSpPr>
          <p:cNvPr id="8" name="Freihandform: Form 7">
            <a:extLst>
              <a:ext uri="{FF2B5EF4-FFF2-40B4-BE49-F238E27FC236}">
                <a16:creationId xmlns:a16="http://schemas.microsoft.com/office/drawing/2014/main" id="{8F5D7C13-7DE2-6560-7C06-4C3EE1481E5E}"/>
              </a:ext>
            </a:extLst>
          </p:cNvPr>
          <p:cNvSpPr/>
          <p:nvPr/>
        </p:nvSpPr>
        <p:spPr>
          <a:xfrm>
            <a:off x="9781267" y="1333814"/>
            <a:ext cx="2067153" cy="2245547"/>
          </a:xfrm>
          <a:custGeom>
            <a:avLst/>
            <a:gdLst>
              <a:gd name="connsiteX0" fmla="*/ 438308 w 2063068"/>
              <a:gd name="connsiteY0" fmla="*/ 0 h 2108410"/>
              <a:gd name="connsiteX1" fmla="*/ 0 w 2063068"/>
              <a:gd name="connsiteY1" fmla="*/ 2085739 h 2108410"/>
              <a:gd name="connsiteX2" fmla="*/ 2055511 w 2063068"/>
              <a:gd name="connsiteY2" fmla="*/ 2108410 h 2108410"/>
              <a:gd name="connsiteX3" fmla="*/ 2063068 w 2063068"/>
              <a:gd name="connsiteY3" fmla="*/ 37785 h 2108410"/>
              <a:gd name="connsiteX4" fmla="*/ 438308 w 2063068"/>
              <a:gd name="connsiteY4" fmla="*/ 0 h 210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068" h="2108410">
                <a:moveTo>
                  <a:pt x="438308" y="0"/>
                </a:moveTo>
                <a:lnTo>
                  <a:pt x="0" y="2085739"/>
                </a:lnTo>
                <a:lnTo>
                  <a:pt x="2055511" y="2108410"/>
                </a:lnTo>
                <a:lnTo>
                  <a:pt x="2063068" y="37785"/>
                </a:lnTo>
                <a:lnTo>
                  <a:pt x="4383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0" name="Tabelle 29">
            <a:extLst>
              <a:ext uri="{FF2B5EF4-FFF2-40B4-BE49-F238E27FC236}">
                <a16:creationId xmlns:a16="http://schemas.microsoft.com/office/drawing/2014/main" id="{0556D91D-7D2F-5942-F635-487D5205DF7F}"/>
              </a:ext>
            </a:extLst>
          </p:cNvPr>
          <p:cNvGraphicFramePr>
            <a:graphicFrameLocks noGrp="1"/>
          </p:cNvGraphicFramePr>
          <p:nvPr>
            <p:extLst>
              <p:ext uri="{D42A27DB-BD31-4B8C-83A1-F6EECF244321}">
                <p14:modId xmlns:p14="http://schemas.microsoft.com/office/powerpoint/2010/main" val="1021106572"/>
              </p:ext>
            </p:extLst>
          </p:nvPr>
        </p:nvGraphicFramePr>
        <p:xfrm>
          <a:off x="3157872" y="4025969"/>
          <a:ext cx="4228098" cy="1606349"/>
        </p:xfrm>
        <a:graphic>
          <a:graphicData uri="http://schemas.openxmlformats.org/drawingml/2006/table">
            <a:tbl>
              <a:tblPr>
                <a:tableStyleId>{5C22544A-7EE6-4342-B048-85BDC9FD1C3A}</a:tableStyleId>
              </a:tblPr>
              <a:tblGrid>
                <a:gridCol w="2114049">
                  <a:extLst>
                    <a:ext uri="{9D8B030D-6E8A-4147-A177-3AD203B41FA5}">
                      <a16:colId xmlns:a16="http://schemas.microsoft.com/office/drawing/2014/main" val="2257424359"/>
                    </a:ext>
                  </a:extLst>
                </a:gridCol>
                <a:gridCol w="2114049">
                  <a:extLst>
                    <a:ext uri="{9D8B030D-6E8A-4147-A177-3AD203B41FA5}">
                      <a16:colId xmlns:a16="http://schemas.microsoft.com/office/drawing/2014/main" val="3130605490"/>
                    </a:ext>
                  </a:extLst>
                </a:gridCol>
              </a:tblGrid>
              <a:tr h="56793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7</a:t>
                      </a:r>
                    </a:p>
                  </a:txBody>
                  <a:tcPr marL="0" marR="0"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8</a:t>
                      </a:r>
                    </a:p>
                  </a:txBody>
                  <a:tcPr marL="0" marR="0" marT="0" marB="0" anchor="ctr">
                    <a:solidFill>
                      <a:schemeClr val="accent1"/>
                    </a:solidFill>
                  </a:tcPr>
                </a:tc>
                <a:extLst>
                  <a:ext uri="{0D108BD9-81ED-4DB2-BD59-A6C34878D82A}">
                    <a16:rowId xmlns:a16="http://schemas.microsoft.com/office/drawing/2014/main" val="3975593740"/>
                  </a:ext>
                </a:extLst>
              </a:tr>
              <a:tr h="103841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000" b="1" dirty="0" err="1"/>
                        <a:t>Swipe</a:t>
                      </a:r>
                      <a:r>
                        <a:rPr lang="de-DE" sz="2000" b="1" dirty="0"/>
                        <a:t>-</a:t>
                      </a:r>
                      <a:r>
                        <a:rPr lang="de-DE" sz="2000" b="1" dirty="0" err="1"/>
                        <a:t>Tactile</a:t>
                      </a:r>
                      <a:r>
                        <a:rPr lang="de-DE" sz="2000" b="1" dirty="0"/>
                        <a:t>-None</a:t>
                      </a:r>
                    </a:p>
                  </a:txBody>
                  <a:tcPr marL="9525" marR="9525" marT="9525" marB="0" anchor="ctr"/>
                </a:tc>
                <a:tc>
                  <a:txBody>
                    <a:bodyPr/>
                    <a:lstStyle/>
                    <a:p>
                      <a:pPr algn="ctr" fontAlgn="b"/>
                      <a:r>
                        <a:rPr lang="de-DE" sz="2000" b="1" dirty="0" err="1"/>
                        <a:t>Swipe</a:t>
                      </a:r>
                      <a:r>
                        <a:rPr lang="de-DE" sz="2000" b="1" dirty="0"/>
                        <a:t>-</a:t>
                      </a:r>
                      <a:r>
                        <a:rPr lang="de-DE" sz="2000" b="1" dirty="0" err="1"/>
                        <a:t>Tactile</a:t>
                      </a:r>
                      <a:r>
                        <a:rPr lang="de-DE" sz="2000" b="1" dirty="0"/>
                        <a:t>-Visual </a:t>
                      </a:r>
                    </a:p>
                  </a:txBody>
                  <a:tcPr marL="9525" marR="9525" marT="9525" marB="0" anchor="ctr"/>
                </a:tc>
                <a:extLst>
                  <a:ext uri="{0D108BD9-81ED-4DB2-BD59-A6C34878D82A}">
                    <a16:rowId xmlns:a16="http://schemas.microsoft.com/office/drawing/2014/main" val="304288544"/>
                  </a:ext>
                </a:extLst>
              </a:tr>
            </a:tbl>
          </a:graphicData>
        </a:graphic>
      </p:graphicFrame>
      <p:sp>
        <p:nvSpPr>
          <p:cNvPr id="31" name="Freihandform: Form 30">
            <a:extLst>
              <a:ext uri="{FF2B5EF4-FFF2-40B4-BE49-F238E27FC236}">
                <a16:creationId xmlns:a16="http://schemas.microsoft.com/office/drawing/2014/main" id="{38995B3E-0794-8B78-FF01-AAAD09E92A31}"/>
              </a:ext>
            </a:extLst>
          </p:cNvPr>
          <p:cNvSpPr/>
          <p:nvPr/>
        </p:nvSpPr>
        <p:spPr>
          <a:xfrm rot="10800000">
            <a:off x="1713439" y="3912561"/>
            <a:ext cx="2063068" cy="2108410"/>
          </a:xfrm>
          <a:custGeom>
            <a:avLst/>
            <a:gdLst>
              <a:gd name="connsiteX0" fmla="*/ 438308 w 2063068"/>
              <a:gd name="connsiteY0" fmla="*/ 0 h 2108410"/>
              <a:gd name="connsiteX1" fmla="*/ 0 w 2063068"/>
              <a:gd name="connsiteY1" fmla="*/ 2085739 h 2108410"/>
              <a:gd name="connsiteX2" fmla="*/ 2055511 w 2063068"/>
              <a:gd name="connsiteY2" fmla="*/ 2108410 h 2108410"/>
              <a:gd name="connsiteX3" fmla="*/ 2063068 w 2063068"/>
              <a:gd name="connsiteY3" fmla="*/ 37785 h 2108410"/>
              <a:gd name="connsiteX4" fmla="*/ 438308 w 2063068"/>
              <a:gd name="connsiteY4" fmla="*/ 0 h 210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068" h="2108410">
                <a:moveTo>
                  <a:pt x="438308" y="0"/>
                </a:moveTo>
                <a:lnTo>
                  <a:pt x="0" y="2085739"/>
                </a:lnTo>
                <a:lnTo>
                  <a:pt x="2055511" y="2108410"/>
                </a:lnTo>
                <a:lnTo>
                  <a:pt x="2063068" y="37785"/>
                </a:lnTo>
                <a:lnTo>
                  <a:pt x="4383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FF685D67-86AE-7C58-3F49-2E964C431454}"/>
              </a:ext>
            </a:extLst>
          </p:cNvPr>
          <p:cNvSpPr/>
          <p:nvPr/>
        </p:nvSpPr>
        <p:spPr>
          <a:xfrm>
            <a:off x="7580613" y="4558462"/>
            <a:ext cx="2184513" cy="742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Post </a:t>
            </a:r>
            <a:r>
              <a:rPr lang="de-DE" sz="1600" dirty="0" err="1">
                <a:solidFill>
                  <a:schemeClr val="tx1"/>
                </a:solidFill>
              </a:rPr>
              <a:t>experiment</a:t>
            </a:r>
            <a:br>
              <a:rPr lang="de-DE" sz="1600" dirty="0">
                <a:solidFill>
                  <a:schemeClr val="tx1"/>
                </a:solidFill>
              </a:rPr>
            </a:br>
            <a:r>
              <a:rPr lang="de-DE" sz="1600" dirty="0" err="1">
                <a:solidFill>
                  <a:schemeClr val="tx1"/>
                </a:solidFill>
              </a:rPr>
              <a:t>questionnaire</a:t>
            </a:r>
            <a:endParaRPr lang="de-DE" sz="1600" dirty="0">
              <a:solidFill>
                <a:schemeClr val="tx1"/>
              </a:solidFill>
            </a:endParaRPr>
          </a:p>
        </p:txBody>
      </p:sp>
      <p:cxnSp>
        <p:nvCxnSpPr>
          <p:cNvPr id="33" name="Gerade Verbindung mit Pfeil 32">
            <a:extLst>
              <a:ext uri="{FF2B5EF4-FFF2-40B4-BE49-F238E27FC236}">
                <a16:creationId xmlns:a16="http://schemas.microsoft.com/office/drawing/2014/main" id="{2E81AD70-D5B6-172F-D5F7-7926CD9CEF34}"/>
              </a:ext>
            </a:extLst>
          </p:cNvPr>
          <p:cNvCxnSpPr>
            <a:cxnSpLocks/>
          </p:cNvCxnSpPr>
          <p:nvPr/>
        </p:nvCxnSpPr>
        <p:spPr>
          <a:xfrm>
            <a:off x="8610239" y="5277703"/>
            <a:ext cx="0" cy="46259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7" name="Rechteck 36">
            <a:extLst>
              <a:ext uri="{FF2B5EF4-FFF2-40B4-BE49-F238E27FC236}">
                <a16:creationId xmlns:a16="http://schemas.microsoft.com/office/drawing/2014/main" id="{7C05A4F5-7564-49B4-0854-9035A0873457}"/>
              </a:ext>
            </a:extLst>
          </p:cNvPr>
          <p:cNvSpPr/>
          <p:nvPr/>
        </p:nvSpPr>
        <p:spPr>
          <a:xfrm>
            <a:off x="4280346" y="6111771"/>
            <a:ext cx="1934866"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38" name="Gerade Verbindung mit Pfeil 37">
            <a:extLst>
              <a:ext uri="{FF2B5EF4-FFF2-40B4-BE49-F238E27FC236}">
                <a16:creationId xmlns:a16="http://schemas.microsoft.com/office/drawing/2014/main" id="{0088A1A8-7ED5-BE61-8229-8F9AB54516FF}"/>
              </a:ext>
            </a:extLst>
          </p:cNvPr>
          <p:cNvCxnSpPr>
            <a:cxnSpLocks/>
          </p:cNvCxnSpPr>
          <p:nvPr/>
        </p:nvCxnSpPr>
        <p:spPr>
          <a:xfrm flipV="1">
            <a:off x="5222323" y="5777909"/>
            <a:ext cx="0" cy="51801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4825AA73-FF0F-615B-41A2-C7E686489701}"/>
              </a:ext>
            </a:extLst>
          </p:cNvPr>
          <p:cNvSpPr/>
          <p:nvPr/>
        </p:nvSpPr>
        <p:spPr>
          <a:xfrm>
            <a:off x="6392590" y="6122935"/>
            <a:ext cx="1934866"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16" name="Gerade Verbindung mit Pfeil 15">
            <a:extLst>
              <a:ext uri="{FF2B5EF4-FFF2-40B4-BE49-F238E27FC236}">
                <a16:creationId xmlns:a16="http://schemas.microsoft.com/office/drawing/2014/main" id="{E60DCFF8-CF13-A5EF-91CF-FFA81AD57C7E}"/>
              </a:ext>
            </a:extLst>
          </p:cNvPr>
          <p:cNvCxnSpPr/>
          <p:nvPr/>
        </p:nvCxnSpPr>
        <p:spPr>
          <a:xfrm flipV="1">
            <a:off x="7334567" y="5777909"/>
            <a:ext cx="0" cy="51801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2EDE5AB1-3ADA-BF00-1C41-911842E15288}"/>
              </a:ext>
            </a:extLst>
          </p:cNvPr>
          <p:cNvCxnSpPr>
            <a:cxnSpLocks/>
          </p:cNvCxnSpPr>
          <p:nvPr/>
        </p:nvCxnSpPr>
        <p:spPr>
          <a:xfrm>
            <a:off x="3177361"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C8AD6DEE-8832-9040-BC84-2796702A9061}"/>
              </a:ext>
            </a:extLst>
          </p:cNvPr>
          <p:cNvSpPr/>
          <p:nvPr/>
        </p:nvSpPr>
        <p:spPr>
          <a:xfrm>
            <a:off x="2734179" y="3058357"/>
            <a:ext cx="1934866" cy="171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cxnSp>
        <p:nvCxnSpPr>
          <p:cNvPr id="51" name="Gerade Verbindung mit Pfeil 50">
            <a:extLst>
              <a:ext uri="{FF2B5EF4-FFF2-40B4-BE49-F238E27FC236}">
                <a16:creationId xmlns:a16="http://schemas.microsoft.com/office/drawing/2014/main" id="{F616E4FD-3F5C-9A85-7635-7C152AE8C25A}"/>
              </a:ext>
            </a:extLst>
          </p:cNvPr>
          <p:cNvCxnSpPr>
            <a:cxnSpLocks/>
          </p:cNvCxnSpPr>
          <p:nvPr/>
        </p:nvCxnSpPr>
        <p:spPr>
          <a:xfrm>
            <a:off x="695325" y="3194906"/>
            <a:ext cx="2458622"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51">
            <a:extLst>
              <a:ext uri="{FF2B5EF4-FFF2-40B4-BE49-F238E27FC236}">
                <a16:creationId xmlns:a16="http://schemas.microsoft.com/office/drawing/2014/main" id="{5FD60288-9AE9-74EC-4DDC-92BB15A4102E}"/>
              </a:ext>
            </a:extLst>
          </p:cNvPr>
          <p:cNvSpPr/>
          <p:nvPr/>
        </p:nvSpPr>
        <p:spPr>
          <a:xfrm>
            <a:off x="523525" y="3918862"/>
            <a:ext cx="1193122" cy="8291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Informed</a:t>
            </a:r>
            <a:r>
              <a:rPr lang="de-DE" sz="1600" dirty="0">
                <a:solidFill>
                  <a:schemeClr val="tx1"/>
                </a:solidFill>
              </a:rPr>
              <a:t> </a:t>
            </a:r>
            <a:r>
              <a:rPr lang="de-DE" sz="1600" dirty="0" err="1">
                <a:solidFill>
                  <a:schemeClr val="tx1"/>
                </a:solidFill>
              </a:rPr>
              <a:t>Consent</a:t>
            </a:r>
            <a:endParaRPr lang="de-DE" sz="1600" dirty="0">
              <a:solidFill>
                <a:schemeClr val="tx1"/>
              </a:solidFill>
            </a:endParaRPr>
          </a:p>
        </p:txBody>
      </p:sp>
      <p:cxnSp>
        <p:nvCxnSpPr>
          <p:cNvPr id="53" name="Gerade Verbindung mit Pfeil 52">
            <a:extLst>
              <a:ext uri="{FF2B5EF4-FFF2-40B4-BE49-F238E27FC236}">
                <a16:creationId xmlns:a16="http://schemas.microsoft.com/office/drawing/2014/main" id="{A5B8EC3F-BC18-18BB-1F5A-6D6C92432B9F}"/>
              </a:ext>
            </a:extLst>
          </p:cNvPr>
          <p:cNvCxnSpPr>
            <a:cxnSpLocks/>
          </p:cNvCxnSpPr>
          <p:nvPr/>
        </p:nvCxnSpPr>
        <p:spPr>
          <a:xfrm flipV="1">
            <a:off x="1120086" y="3230058"/>
            <a:ext cx="0" cy="69565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4" name="Rechteck 53">
            <a:extLst>
              <a:ext uri="{FF2B5EF4-FFF2-40B4-BE49-F238E27FC236}">
                <a16:creationId xmlns:a16="http://schemas.microsoft.com/office/drawing/2014/main" id="{36DE52A9-81EA-F3BA-E400-F963824B10F9}"/>
              </a:ext>
            </a:extLst>
          </p:cNvPr>
          <p:cNvSpPr/>
          <p:nvPr/>
        </p:nvSpPr>
        <p:spPr>
          <a:xfrm>
            <a:off x="1785858" y="3912561"/>
            <a:ext cx="1193122" cy="8291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Demo-</a:t>
            </a:r>
            <a:r>
              <a:rPr lang="de-DE" sz="1600" dirty="0" err="1">
                <a:solidFill>
                  <a:schemeClr val="tx1"/>
                </a:solidFill>
              </a:rPr>
              <a:t>graphics</a:t>
            </a:r>
            <a:endParaRPr lang="de-DE" sz="1600" dirty="0">
              <a:solidFill>
                <a:schemeClr val="tx1"/>
              </a:solidFill>
            </a:endParaRPr>
          </a:p>
        </p:txBody>
      </p:sp>
      <p:cxnSp>
        <p:nvCxnSpPr>
          <p:cNvPr id="55" name="Gerade Verbindung mit Pfeil 54">
            <a:extLst>
              <a:ext uri="{FF2B5EF4-FFF2-40B4-BE49-F238E27FC236}">
                <a16:creationId xmlns:a16="http://schemas.microsoft.com/office/drawing/2014/main" id="{EE5400F1-094F-2330-A8BF-D40AEFA9CB2E}"/>
              </a:ext>
            </a:extLst>
          </p:cNvPr>
          <p:cNvCxnSpPr>
            <a:cxnSpLocks/>
          </p:cNvCxnSpPr>
          <p:nvPr/>
        </p:nvCxnSpPr>
        <p:spPr>
          <a:xfrm flipV="1">
            <a:off x="2382419" y="3264506"/>
            <a:ext cx="0" cy="65490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7E4D66B6-F6B1-7119-2599-67DF0F464D07}"/>
              </a:ext>
            </a:extLst>
          </p:cNvPr>
          <p:cNvCxnSpPr>
            <a:cxnSpLocks/>
          </p:cNvCxnSpPr>
          <p:nvPr/>
        </p:nvCxnSpPr>
        <p:spPr>
          <a:xfrm>
            <a:off x="5290586"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51B2FC5D-43AE-F22C-2227-F8AD85C02A5B}"/>
              </a:ext>
            </a:extLst>
          </p:cNvPr>
          <p:cNvCxnSpPr>
            <a:cxnSpLocks/>
          </p:cNvCxnSpPr>
          <p:nvPr/>
        </p:nvCxnSpPr>
        <p:spPr>
          <a:xfrm>
            <a:off x="7402997"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F6FB582B-E042-02CA-9990-DE960B8C8819}"/>
              </a:ext>
            </a:extLst>
          </p:cNvPr>
          <p:cNvCxnSpPr>
            <a:cxnSpLocks/>
          </p:cNvCxnSpPr>
          <p:nvPr/>
        </p:nvCxnSpPr>
        <p:spPr>
          <a:xfrm>
            <a:off x="3158851" y="574029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4AE06C29-A73B-86D5-1B77-6D6656CCA3E4}"/>
              </a:ext>
            </a:extLst>
          </p:cNvPr>
          <p:cNvCxnSpPr>
            <a:cxnSpLocks/>
          </p:cNvCxnSpPr>
          <p:nvPr/>
        </p:nvCxnSpPr>
        <p:spPr>
          <a:xfrm>
            <a:off x="5271262" y="574029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4" name="Rechteck 63">
            <a:extLst>
              <a:ext uri="{FF2B5EF4-FFF2-40B4-BE49-F238E27FC236}">
                <a16:creationId xmlns:a16="http://schemas.microsoft.com/office/drawing/2014/main" id="{618A0981-AF26-F815-9A8B-836656B8A83D}"/>
              </a:ext>
            </a:extLst>
          </p:cNvPr>
          <p:cNvSpPr/>
          <p:nvPr/>
        </p:nvSpPr>
        <p:spPr>
          <a:xfrm>
            <a:off x="4329285" y="3609532"/>
            <a:ext cx="1934866"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65" name="Gerade Verbindung mit Pfeil 64">
            <a:extLst>
              <a:ext uri="{FF2B5EF4-FFF2-40B4-BE49-F238E27FC236}">
                <a16:creationId xmlns:a16="http://schemas.microsoft.com/office/drawing/2014/main" id="{4279F02E-9095-EA96-0E09-6D52A9B0ECA6}"/>
              </a:ext>
            </a:extLst>
          </p:cNvPr>
          <p:cNvCxnSpPr>
            <a:cxnSpLocks/>
          </p:cNvCxnSpPr>
          <p:nvPr/>
        </p:nvCxnSpPr>
        <p:spPr>
          <a:xfrm flipV="1">
            <a:off x="5271262" y="3275670"/>
            <a:ext cx="0" cy="51801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6" name="Rechteck 65">
            <a:extLst>
              <a:ext uri="{FF2B5EF4-FFF2-40B4-BE49-F238E27FC236}">
                <a16:creationId xmlns:a16="http://schemas.microsoft.com/office/drawing/2014/main" id="{A580DA7F-1486-55FA-7A05-50867159C2A9}"/>
              </a:ext>
            </a:extLst>
          </p:cNvPr>
          <p:cNvSpPr/>
          <p:nvPr/>
        </p:nvSpPr>
        <p:spPr>
          <a:xfrm>
            <a:off x="6418537" y="3620696"/>
            <a:ext cx="1934866"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67" name="Gerade Verbindung mit Pfeil 66">
            <a:extLst>
              <a:ext uri="{FF2B5EF4-FFF2-40B4-BE49-F238E27FC236}">
                <a16:creationId xmlns:a16="http://schemas.microsoft.com/office/drawing/2014/main" id="{A5B9F1E7-F783-D741-9AF7-9127F204ADFD}"/>
              </a:ext>
            </a:extLst>
          </p:cNvPr>
          <p:cNvCxnSpPr/>
          <p:nvPr/>
        </p:nvCxnSpPr>
        <p:spPr>
          <a:xfrm flipV="1">
            <a:off x="7360514" y="3275670"/>
            <a:ext cx="0" cy="51801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2" name="Rechteck 71">
            <a:extLst>
              <a:ext uri="{FF2B5EF4-FFF2-40B4-BE49-F238E27FC236}">
                <a16:creationId xmlns:a16="http://schemas.microsoft.com/office/drawing/2014/main" id="{D6874B24-12C0-C99D-0141-A71AD2B3BF37}"/>
              </a:ext>
            </a:extLst>
          </p:cNvPr>
          <p:cNvSpPr/>
          <p:nvPr/>
        </p:nvSpPr>
        <p:spPr>
          <a:xfrm>
            <a:off x="8557383" y="3609532"/>
            <a:ext cx="1934866"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73" name="Gerade Verbindung mit Pfeil 72">
            <a:extLst>
              <a:ext uri="{FF2B5EF4-FFF2-40B4-BE49-F238E27FC236}">
                <a16:creationId xmlns:a16="http://schemas.microsoft.com/office/drawing/2014/main" id="{266E8059-DBD5-3B99-8C53-D58F5DCA3F91}"/>
              </a:ext>
            </a:extLst>
          </p:cNvPr>
          <p:cNvCxnSpPr/>
          <p:nvPr/>
        </p:nvCxnSpPr>
        <p:spPr>
          <a:xfrm flipV="1">
            <a:off x="9499360" y="3264506"/>
            <a:ext cx="0" cy="51801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135B115A-7AEC-9CC2-0756-EF1C4EDBD05B}"/>
              </a:ext>
            </a:extLst>
          </p:cNvPr>
          <p:cNvCxnSpPr>
            <a:cxnSpLocks/>
          </p:cNvCxnSpPr>
          <p:nvPr/>
        </p:nvCxnSpPr>
        <p:spPr>
          <a:xfrm>
            <a:off x="7385970" y="574029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6" name="Rechteck 75">
            <a:extLst>
              <a:ext uri="{FF2B5EF4-FFF2-40B4-BE49-F238E27FC236}">
                <a16:creationId xmlns:a16="http://schemas.microsoft.com/office/drawing/2014/main" id="{F466DA9B-1B2E-E0E7-F854-8A2A1024DAF2}"/>
              </a:ext>
            </a:extLst>
          </p:cNvPr>
          <p:cNvSpPr/>
          <p:nvPr/>
        </p:nvSpPr>
        <p:spPr>
          <a:xfrm>
            <a:off x="9411470" y="5369399"/>
            <a:ext cx="715387" cy="742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i="1" dirty="0">
                <a:solidFill>
                  <a:schemeClr val="tx1"/>
                </a:solidFill>
              </a:rPr>
              <a:t>Time</a:t>
            </a:r>
          </a:p>
        </p:txBody>
      </p:sp>
      <p:graphicFrame>
        <p:nvGraphicFramePr>
          <p:cNvPr id="12" name="Diagramm 11">
            <a:extLst>
              <a:ext uri="{FF2B5EF4-FFF2-40B4-BE49-F238E27FC236}">
                <a16:creationId xmlns:a16="http://schemas.microsoft.com/office/drawing/2014/main" id="{8CF29EA3-13DF-32BA-FEE8-E754F471562C}"/>
              </a:ext>
            </a:extLst>
          </p:cNvPr>
          <p:cNvGraphicFramePr/>
          <p:nvPr>
            <p:extLst>
              <p:ext uri="{D42A27DB-BD31-4B8C-83A1-F6EECF244321}">
                <p14:modId xmlns:p14="http://schemas.microsoft.com/office/powerpoint/2010/main" val="878555560"/>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428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13" grpId="0" animBg="1"/>
      <p:bldP spid="52" grpId="0" animBg="1"/>
      <p:bldP spid="54" grpId="0" animBg="1"/>
      <p:bldP spid="64" grpId="0" animBg="1"/>
      <p:bldP spid="66" grpId="0" animBg="1"/>
      <p:bldP spid="72" grpId="0" animBg="1"/>
      <p:bldP spid="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197A318-5D04-472B-B6C7-C982C2B07B28}"/>
              </a:ext>
            </a:extLst>
          </p:cNvPr>
          <p:cNvSpPr>
            <a:spLocks noGrp="1"/>
          </p:cNvSpPr>
          <p:nvPr>
            <p:ph type="title"/>
          </p:nvPr>
        </p:nvSpPr>
        <p:spPr/>
        <p:txBody>
          <a:bodyPr/>
          <a:lstStyle/>
          <a:p>
            <a:r>
              <a:rPr lang="de-DE" dirty="0" err="1"/>
              <a:t>Remember</a:t>
            </a:r>
            <a:r>
              <a:rPr lang="de-DE" dirty="0"/>
              <a:t> </a:t>
            </a:r>
            <a:r>
              <a:rPr lang="de-DE" dirty="0" err="1"/>
              <a:t>Your</a:t>
            </a:r>
            <a:r>
              <a:rPr lang="de-DE" dirty="0"/>
              <a:t> Method</a:t>
            </a:r>
          </a:p>
        </p:txBody>
      </p:sp>
      <p:sp>
        <p:nvSpPr>
          <p:cNvPr id="4" name="Fußzeilenplatzhalter 3">
            <a:extLst>
              <a:ext uri="{FF2B5EF4-FFF2-40B4-BE49-F238E27FC236}">
                <a16:creationId xmlns:a16="http://schemas.microsoft.com/office/drawing/2014/main" id="{0686AC4F-A5F6-10FF-7616-BA5F44DD087C}"/>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08F72962-1693-CDDA-4F89-2CE302230894}"/>
              </a:ext>
            </a:extLst>
          </p:cNvPr>
          <p:cNvSpPr>
            <a:spLocks noGrp="1"/>
          </p:cNvSpPr>
          <p:nvPr>
            <p:ph type="sldNum" sz="quarter" idx="28"/>
          </p:nvPr>
        </p:nvSpPr>
        <p:spPr/>
        <p:txBody>
          <a:bodyPr/>
          <a:lstStyle/>
          <a:p>
            <a:fld id="{BA24374A-C3A8-471A-8837-3FC31668ABE5}" type="slidenum">
              <a:rPr lang="de-DE" smtClean="0"/>
              <a:pPr/>
              <a:t>2</a:t>
            </a:fld>
            <a:endParaRPr lang="de-DE" dirty="0"/>
          </a:p>
        </p:txBody>
      </p:sp>
      <p:sp>
        <p:nvSpPr>
          <p:cNvPr id="11" name="Textplatzhalter 10">
            <a:extLst>
              <a:ext uri="{FF2B5EF4-FFF2-40B4-BE49-F238E27FC236}">
                <a16:creationId xmlns:a16="http://schemas.microsoft.com/office/drawing/2014/main" id="{F0915C91-58E9-4DF2-E8C6-AF64EE1A80CC}"/>
              </a:ext>
            </a:extLst>
          </p:cNvPr>
          <p:cNvSpPr>
            <a:spLocks noGrp="1"/>
          </p:cNvSpPr>
          <p:nvPr>
            <p:ph type="body" sz="quarter" idx="21"/>
          </p:nvPr>
        </p:nvSpPr>
        <p:spPr/>
        <p:txBody>
          <a:bodyPr/>
          <a:lstStyle/>
          <a:p>
            <a:r>
              <a:rPr lang="en-US" sz="1400" dirty="0"/>
              <a:t>How to Conduct a User Study</a:t>
            </a:r>
            <a:endParaRPr lang="de-DE" dirty="0"/>
          </a:p>
        </p:txBody>
      </p:sp>
      <p:sp>
        <p:nvSpPr>
          <p:cNvPr id="9" name="Textplatzhalter 8">
            <a:extLst>
              <a:ext uri="{FF2B5EF4-FFF2-40B4-BE49-F238E27FC236}">
                <a16:creationId xmlns:a16="http://schemas.microsoft.com/office/drawing/2014/main" id="{A8D42535-C662-9D55-42A2-FBB3435936FE}"/>
              </a:ext>
            </a:extLst>
          </p:cNvPr>
          <p:cNvSpPr>
            <a:spLocks noGrp="1"/>
          </p:cNvSpPr>
          <p:nvPr>
            <p:ph type="body" sz="quarter" idx="29"/>
          </p:nvPr>
        </p:nvSpPr>
        <p:spPr/>
        <p:txBody>
          <a:bodyPr>
            <a:normAutofit lnSpcReduction="10000"/>
          </a:bodyPr>
          <a:lstStyle/>
          <a:p>
            <a:r>
              <a:rPr lang="de-DE" b="1" dirty="0" err="1">
                <a:solidFill>
                  <a:schemeClr val="accent1"/>
                </a:solidFill>
              </a:rPr>
              <a:t>How</a:t>
            </a:r>
            <a:r>
              <a:rPr lang="de-DE" b="1" dirty="0">
                <a:solidFill>
                  <a:schemeClr val="accent1"/>
                </a:solidFill>
              </a:rPr>
              <a:t> do </a:t>
            </a:r>
            <a:r>
              <a:rPr lang="de-DE" b="1" dirty="0" err="1">
                <a:solidFill>
                  <a:schemeClr val="accent1"/>
                </a:solidFill>
              </a:rPr>
              <a:t>you</a:t>
            </a:r>
            <a:r>
              <a:rPr lang="de-DE" b="1" dirty="0">
                <a:solidFill>
                  <a:schemeClr val="accent1"/>
                </a:solidFill>
              </a:rPr>
              <a:t> </a:t>
            </a:r>
            <a:r>
              <a:rPr lang="de-DE" b="1" dirty="0" err="1">
                <a:solidFill>
                  <a:schemeClr val="accent1"/>
                </a:solidFill>
              </a:rPr>
              <a:t>want</a:t>
            </a:r>
            <a:r>
              <a:rPr lang="de-DE" b="1" dirty="0">
                <a:solidFill>
                  <a:schemeClr val="accent1"/>
                </a:solidFill>
              </a:rPr>
              <a:t> to </a:t>
            </a:r>
            <a:r>
              <a:rPr lang="de-DE" b="1" dirty="0" err="1">
                <a:solidFill>
                  <a:schemeClr val="accent1"/>
                </a:solidFill>
              </a:rPr>
              <a:t>answer</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research</a:t>
            </a:r>
            <a:r>
              <a:rPr lang="de-DE" b="1" dirty="0">
                <a:solidFill>
                  <a:schemeClr val="accent1"/>
                </a:solidFill>
              </a:rPr>
              <a:t> </a:t>
            </a:r>
            <a:r>
              <a:rPr lang="de-DE" b="1" dirty="0" err="1">
                <a:solidFill>
                  <a:schemeClr val="accent1"/>
                </a:solidFill>
              </a:rPr>
              <a:t>question</a:t>
            </a:r>
            <a:r>
              <a:rPr lang="de-DE" b="1" dirty="0">
                <a:solidFill>
                  <a:schemeClr val="accent1"/>
                </a:solidFill>
              </a:rPr>
              <a:t>?</a:t>
            </a:r>
          </a:p>
          <a:p>
            <a:pPr lvl="1"/>
            <a:r>
              <a:rPr lang="de-DE" b="1" dirty="0" err="1">
                <a:solidFill>
                  <a:schemeClr val="accent1"/>
                </a:solidFill>
              </a:rPr>
              <a:t>Why</a:t>
            </a:r>
            <a:r>
              <a:rPr lang="de-DE" b="1" dirty="0">
                <a:solidFill>
                  <a:schemeClr val="accent1"/>
                </a:solidFill>
              </a:rPr>
              <a:t> </a:t>
            </a:r>
            <a:r>
              <a:rPr lang="de-DE" dirty="0" err="1"/>
              <a:t>is</a:t>
            </a:r>
            <a:r>
              <a:rPr lang="de-DE" dirty="0"/>
              <a:t> </a:t>
            </a:r>
            <a:r>
              <a:rPr lang="de-DE" dirty="0" err="1"/>
              <a:t>it</a:t>
            </a:r>
            <a:r>
              <a:rPr lang="de-DE" dirty="0"/>
              <a:t> </a:t>
            </a:r>
            <a:r>
              <a:rPr lang="de-DE" dirty="0" err="1"/>
              <a:t>the</a:t>
            </a:r>
            <a:r>
              <a:rPr lang="de-DE" dirty="0"/>
              <a:t> „</a:t>
            </a:r>
            <a:r>
              <a:rPr lang="de-DE" dirty="0" err="1"/>
              <a:t>best</a:t>
            </a:r>
            <a:r>
              <a:rPr lang="de-DE" dirty="0"/>
              <a:t>“ </a:t>
            </a:r>
            <a:r>
              <a:rPr lang="de-DE" dirty="0" err="1"/>
              <a:t>method</a:t>
            </a:r>
            <a:r>
              <a:rPr lang="de-DE" dirty="0"/>
              <a:t> to </a:t>
            </a:r>
            <a:r>
              <a:rPr lang="de-DE" dirty="0" err="1"/>
              <a:t>answer</a:t>
            </a:r>
            <a:r>
              <a:rPr lang="de-DE" dirty="0"/>
              <a:t> </a:t>
            </a:r>
            <a:r>
              <a:rPr lang="de-DE" dirty="0" err="1"/>
              <a:t>the</a:t>
            </a:r>
            <a:r>
              <a:rPr lang="de-DE" dirty="0"/>
              <a:t> </a:t>
            </a:r>
            <a:r>
              <a:rPr lang="de-DE" dirty="0" err="1"/>
              <a:t>research</a:t>
            </a:r>
            <a:r>
              <a:rPr lang="de-DE" dirty="0"/>
              <a:t> </a:t>
            </a:r>
            <a:r>
              <a:rPr lang="de-DE" dirty="0" err="1"/>
              <a:t>question</a:t>
            </a:r>
            <a:r>
              <a:rPr lang="de-DE" dirty="0"/>
              <a:t>?</a:t>
            </a:r>
          </a:p>
          <a:p>
            <a:r>
              <a:rPr lang="de-DE" dirty="0" err="1"/>
              <a:t>Understand</a:t>
            </a:r>
            <a:r>
              <a:rPr lang="de-DE" dirty="0"/>
              <a:t> </a:t>
            </a:r>
            <a:r>
              <a:rPr lang="de-DE" b="1" dirty="0" err="1">
                <a:solidFill>
                  <a:schemeClr val="accent1"/>
                </a:solidFill>
              </a:rPr>
              <a:t>how</a:t>
            </a:r>
            <a:r>
              <a:rPr lang="de-DE" b="1" dirty="0">
                <a:solidFill>
                  <a:schemeClr val="accent1"/>
                </a:solidFill>
              </a:rPr>
              <a:t> your </a:t>
            </a:r>
            <a:r>
              <a:rPr lang="de-DE" b="1" dirty="0" err="1">
                <a:solidFill>
                  <a:schemeClr val="accent1"/>
                </a:solidFill>
              </a:rPr>
              <a:t>data</a:t>
            </a:r>
            <a:r>
              <a:rPr lang="de-DE" b="1" dirty="0">
                <a:solidFill>
                  <a:schemeClr val="accent1"/>
                </a:solidFill>
              </a:rPr>
              <a:t> </a:t>
            </a:r>
            <a:r>
              <a:rPr lang="de-DE" b="1" dirty="0" err="1">
                <a:solidFill>
                  <a:schemeClr val="accent1"/>
                </a:solidFill>
              </a:rPr>
              <a:t>must</a:t>
            </a:r>
            <a:r>
              <a:rPr lang="de-DE" b="1" dirty="0">
                <a:solidFill>
                  <a:schemeClr val="accent1"/>
                </a:solidFill>
              </a:rPr>
              <a:t> </a:t>
            </a:r>
            <a:r>
              <a:rPr lang="de-DE" b="1" dirty="0" err="1">
                <a:solidFill>
                  <a:schemeClr val="accent1"/>
                </a:solidFill>
              </a:rPr>
              <a:t>be</a:t>
            </a:r>
            <a:r>
              <a:rPr lang="de-DE" b="1" dirty="0">
                <a:solidFill>
                  <a:schemeClr val="accent1"/>
                </a:solidFill>
              </a:rPr>
              <a:t> </a:t>
            </a:r>
            <a:r>
              <a:rPr lang="de-DE" b="1" dirty="0" err="1">
                <a:solidFill>
                  <a:schemeClr val="accent1"/>
                </a:solidFill>
              </a:rPr>
              <a:t>collected</a:t>
            </a:r>
            <a:endParaRPr lang="de-DE" b="1" dirty="0">
              <a:solidFill>
                <a:schemeClr val="accent1"/>
              </a:solidFill>
            </a:endParaRPr>
          </a:p>
          <a:p>
            <a:r>
              <a:rPr lang="de-DE" dirty="0" err="1"/>
              <a:t>Planning</a:t>
            </a:r>
            <a:r>
              <a:rPr lang="de-DE" dirty="0"/>
              <a:t> </a:t>
            </a:r>
            <a:r>
              <a:rPr lang="de-DE" dirty="0" err="1"/>
              <a:t>needs</a:t>
            </a:r>
            <a:r>
              <a:rPr lang="de-DE" dirty="0"/>
              <a:t>:</a:t>
            </a:r>
          </a:p>
          <a:p>
            <a:pPr lvl="1"/>
            <a:r>
              <a:rPr lang="de-DE" b="1" dirty="0">
                <a:solidFill>
                  <a:schemeClr val="accent1"/>
                </a:solidFill>
              </a:rPr>
              <a:t>Study Design</a:t>
            </a:r>
            <a:r>
              <a:rPr lang="de-DE" dirty="0">
                <a:solidFill>
                  <a:schemeClr val="accent1"/>
                </a:solidFill>
              </a:rPr>
              <a:t> </a:t>
            </a:r>
            <a:r>
              <a:rPr lang="de-DE" dirty="0"/>
              <a:t>(</a:t>
            </a:r>
            <a:r>
              <a:rPr lang="de-DE" dirty="0" err="1"/>
              <a:t>the</a:t>
            </a:r>
            <a:r>
              <a:rPr lang="de-DE" dirty="0"/>
              <a:t> </a:t>
            </a:r>
            <a:r>
              <a:rPr lang="de-DE" dirty="0" err="1"/>
              <a:t>important</a:t>
            </a:r>
            <a:r>
              <a:rPr lang="de-DE" dirty="0"/>
              <a:t> </a:t>
            </a:r>
            <a:r>
              <a:rPr lang="de-DE" dirty="0" err="1"/>
              <a:t>thing</a:t>
            </a:r>
            <a:r>
              <a:rPr lang="de-DE" dirty="0"/>
              <a:t>)</a:t>
            </a:r>
          </a:p>
          <a:p>
            <a:pPr lvl="1"/>
            <a:r>
              <a:rPr lang="de-DE" b="1" dirty="0">
                <a:solidFill>
                  <a:schemeClr val="accent1"/>
                </a:solidFill>
              </a:rPr>
              <a:t>Stimuli/System/Prototype </a:t>
            </a:r>
            <a:r>
              <a:rPr lang="de-DE" b="1" dirty="0" err="1">
                <a:solidFill>
                  <a:schemeClr val="accent1"/>
                </a:solidFill>
              </a:rPr>
              <a:t>Creation</a:t>
            </a:r>
            <a:r>
              <a:rPr lang="de-DE" dirty="0">
                <a:solidFill>
                  <a:schemeClr val="accent1"/>
                </a:solidFill>
              </a:rPr>
              <a:t> </a:t>
            </a:r>
            <a:r>
              <a:rPr lang="de-DE" dirty="0"/>
              <a:t>(</a:t>
            </a:r>
            <a:r>
              <a:rPr lang="de-DE" dirty="0" err="1"/>
              <a:t>based</a:t>
            </a:r>
            <a:r>
              <a:rPr lang="de-DE" dirty="0"/>
              <a:t> on </a:t>
            </a:r>
            <a:r>
              <a:rPr lang="de-DE" dirty="0" err="1"/>
              <a:t>the</a:t>
            </a:r>
            <a:r>
              <a:rPr lang="de-DE" dirty="0"/>
              <a:t> </a:t>
            </a:r>
            <a:r>
              <a:rPr lang="de-DE" dirty="0" err="1"/>
              <a:t>factors</a:t>
            </a:r>
            <a:r>
              <a:rPr lang="de-DE" dirty="0"/>
              <a:t> </a:t>
            </a:r>
            <a:r>
              <a:rPr lang="de-DE" dirty="0" err="1"/>
              <a:t>changed</a:t>
            </a:r>
            <a:r>
              <a:rPr lang="de-DE" dirty="0"/>
              <a:t>)</a:t>
            </a:r>
          </a:p>
          <a:p>
            <a:pPr lvl="1"/>
            <a:r>
              <a:rPr lang="de-DE" b="1" dirty="0" err="1">
                <a:solidFill>
                  <a:schemeClr val="accent1"/>
                </a:solidFill>
              </a:rPr>
              <a:t>Apparatus</a:t>
            </a:r>
            <a:r>
              <a:rPr lang="de-DE" dirty="0"/>
              <a:t> (</a:t>
            </a:r>
            <a:r>
              <a:rPr lang="de-DE" dirty="0" err="1"/>
              <a:t>the</a:t>
            </a:r>
            <a:r>
              <a:rPr lang="de-DE" dirty="0"/>
              <a:t> </a:t>
            </a:r>
            <a:r>
              <a:rPr lang="de-DE" dirty="0" err="1"/>
              <a:t>implemented</a:t>
            </a:r>
            <a:r>
              <a:rPr lang="de-DE" dirty="0"/>
              <a:t> </a:t>
            </a:r>
            <a:r>
              <a:rPr lang="de-DE" dirty="0" err="1"/>
              <a:t>testing</a:t>
            </a:r>
            <a:r>
              <a:rPr lang="de-DE" dirty="0"/>
              <a:t> </a:t>
            </a:r>
            <a:r>
              <a:rPr lang="de-DE" dirty="0" err="1"/>
              <a:t>system</a:t>
            </a:r>
            <a:r>
              <a:rPr lang="de-DE" dirty="0"/>
              <a:t>)</a:t>
            </a:r>
          </a:p>
          <a:p>
            <a:pPr lvl="1"/>
            <a:r>
              <a:rPr lang="de-DE" b="1" dirty="0">
                <a:solidFill>
                  <a:schemeClr val="accent1"/>
                </a:solidFill>
              </a:rPr>
              <a:t>Tasks </a:t>
            </a:r>
            <a:r>
              <a:rPr lang="de-DE" dirty="0"/>
              <a:t>(</a:t>
            </a:r>
            <a:r>
              <a:rPr lang="de-DE" dirty="0" err="1"/>
              <a:t>hopefully</a:t>
            </a:r>
            <a:r>
              <a:rPr lang="de-DE" dirty="0"/>
              <a:t> a </a:t>
            </a:r>
            <a:r>
              <a:rPr lang="de-DE" dirty="0" err="1"/>
              <a:t>standardized</a:t>
            </a:r>
            <a:r>
              <a:rPr lang="de-DE" dirty="0"/>
              <a:t> </a:t>
            </a:r>
            <a:r>
              <a:rPr lang="de-DE" dirty="0" err="1"/>
              <a:t>one</a:t>
            </a:r>
            <a:r>
              <a:rPr lang="de-DE" dirty="0"/>
              <a:t>)</a:t>
            </a:r>
          </a:p>
          <a:p>
            <a:pPr lvl="1"/>
            <a:r>
              <a:rPr lang="de-DE" b="1" dirty="0" err="1">
                <a:solidFill>
                  <a:schemeClr val="accent1"/>
                </a:solidFill>
              </a:rPr>
              <a:t>Procedure</a:t>
            </a:r>
            <a:r>
              <a:rPr lang="de-DE" dirty="0"/>
              <a:t> (</a:t>
            </a:r>
            <a:r>
              <a:rPr lang="de-DE" dirty="0" err="1"/>
              <a:t>the</a:t>
            </a:r>
            <a:r>
              <a:rPr lang="de-DE" dirty="0"/>
              <a:t> narrative of your plan)</a:t>
            </a:r>
          </a:p>
          <a:p>
            <a:pPr lvl="1"/>
            <a:r>
              <a:rPr lang="de-DE" b="1" dirty="0">
                <a:solidFill>
                  <a:schemeClr val="accent1"/>
                </a:solidFill>
              </a:rPr>
              <a:t>Participants</a:t>
            </a:r>
            <a:r>
              <a:rPr lang="de-DE" dirty="0"/>
              <a:t> (</a:t>
            </a:r>
            <a:r>
              <a:rPr lang="de-DE" dirty="0" err="1"/>
              <a:t>this</a:t>
            </a:r>
            <a:r>
              <a:rPr lang="de-DE" dirty="0"/>
              <a:t> </a:t>
            </a:r>
            <a:r>
              <a:rPr lang="de-DE" dirty="0" err="1"/>
              <a:t>part</a:t>
            </a:r>
            <a:r>
              <a:rPr lang="de-DE" dirty="0"/>
              <a:t> </a:t>
            </a:r>
            <a:r>
              <a:rPr lang="de-DE" dirty="0" err="1"/>
              <a:t>can</a:t>
            </a:r>
            <a:r>
              <a:rPr lang="de-DE" dirty="0"/>
              <a:t> only </a:t>
            </a:r>
            <a:r>
              <a:rPr lang="de-DE" dirty="0" err="1"/>
              <a:t>be</a:t>
            </a:r>
            <a:r>
              <a:rPr lang="de-DE" dirty="0"/>
              <a:t> </a:t>
            </a:r>
            <a:r>
              <a:rPr lang="de-DE" dirty="0" err="1"/>
              <a:t>finished</a:t>
            </a:r>
            <a:r>
              <a:rPr lang="de-DE" dirty="0"/>
              <a:t> </a:t>
            </a:r>
            <a:r>
              <a:rPr lang="de-DE" dirty="0" err="1"/>
              <a:t>when</a:t>
            </a:r>
            <a:r>
              <a:rPr lang="de-DE" dirty="0"/>
              <a:t> </a:t>
            </a:r>
            <a:r>
              <a:rPr lang="de-DE" dirty="0" err="1"/>
              <a:t>the</a:t>
            </a:r>
            <a:r>
              <a:rPr lang="de-DE" dirty="0"/>
              <a:t> </a:t>
            </a:r>
            <a:r>
              <a:rPr lang="de-DE" dirty="0" err="1"/>
              <a:t>study</a:t>
            </a:r>
            <a:r>
              <a:rPr lang="de-DE" dirty="0"/>
              <a:t> </a:t>
            </a:r>
            <a:r>
              <a:rPr lang="de-DE" dirty="0" err="1"/>
              <a:t>is</a:t>
            </a:r>
            <a:r>
              <a:rPr lang="de-DE" dirty="0"/>
              <a:t> </a:t>
            </a:r>
            <a:r>
              <a:rPr lang="de-DE" dirty="0" err="1"/>
              <a:t>over</a:t>
            </a:r>
            <a:r>
              <a:rPr lang="de-DE" dirty="0"/>
              <a:t>)</a:t>
            </a:r>
          </a:p>
          <a:p>
            <a:pPr lvl="1"/>
            <a:r>
              <a:rPr lang="de-DE" b="1" dirty="0">
                <a:solidFill>
                  <a:schemeClr val="accent1"/>
                </a:solidFill>
              </a:rPr>
              <a:t>Data </a:t>
            </a:r>
            <a:r>
              <a:rPr lang="de-DE" b="1" dirty="0" err="1">
                <a:solidFill>
                  <a:schemeClr val="accent1"/>
                </a:solidFill>
              </a:rPr>
              <a:t>Analyzes</a:t>
            </a:r>
            <a:r>
              <a:rPr lang="de-DE" b="1" dirty="0">
                <a:solidFill>
                  <a:schemeClr val="accent1"/>
                </a:solidFill>
              </a:rPr>
              <a:t> </a:t>
            </a:r>
            <a:r>
              <a:rPr lang="de-DE" dirty="0"/>
              <a:t>(</a:t>
            </a:r>
            <a:r>
              <a:rPr lang="de-DE" dirty="0" err="1"/>
              <a:t>filtering</a:t>
            </a:r>
            <a:r>
              <a:rPr lang="de-DE" dirty="0"/>
              <a:t>, </a:t>
            </a:r>
            <a:r>
              <a:rPr lang="de-DE" dirty="0" err="1"/>
              <a:t>transcription</a:t>
            </a:r>
            <a:r>
              <a:rPr lang="de-DE" dirty="0"/>
              <a:t>, etc.)</a:t>
            </a:r>
          </a:p>
        </p:txBody>
      </p:sp>
    </p:spTree>
    <p:extLst>
      <p:ext uri="{BB962C8B-B14F-4D97-AF65-F5344CB8AC3E}">
        <p14:creationId xmlns:p14="http://schemas.microsoft.com/office/powerpoint/2010/main" val="13713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FE172-E642-74A4-E6AA-150FAC112F3E}"/>
              </a:ext>
            </a:extLst>
          </p:cNvPr>
          <p:cNvSpPr>
            <a:spLocks noGrp="1"/>
          </p:cNvSpPr>
          <p:nvPr>
            <p:ph type="title"/>
          </p:nvPr>
        </p:nvSpPr>
        <p:spPr/>
        <p:txBody>
          <a:bodyPr/>
          <a:lstStyle/>
          <a:p>
            <a:r>
              <a:rPr lang="de-DE" dirty="0"/>
              <a:t>Custom </a:t>
            </a:r>
            <a:r>
              <a:rPr lang="de-DE" dirty="0" err="1"/>
              <a:t>Questionnaires</a:t>
            </a:r>
            <a:endParaRPr lang="de-DE" dirty="0"/>
          </a:p>
        </p:txBody>
      </p:sp>
      <p:sp>
        <p:nvSpPr>
          <p:cNvPr id="3" name="Fußzeilenplatzhalter 2">
            <a:extLst>
              <a:ext uri="{FF2B5EF4-FFF2-40B4-BE49-F238E27FC236}">
                <a16:creationId xmlns:a16="http://schemas.microsoft.com/office/drawing/2014/main" id="{73E6BF31-89DE-E81D-3C4D-4BC9E63C7C3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74DF9AA-D56C-6283-EE1E-51005B702E4C}"/>
              </a:ext>
            </a:extLst>
          </p:cNvPr>
          <p:cNvSpPr>
            <a:spLocks noGrp="1"/>
          </p:cNvSpPr>
          <p:nvPr>
            <p:ph type="sldNum" sz="quarter" idx="28"/>
          </p:nvPr>
        </p:nvSpPr>
        <p:spPr/>
        <p:txBody>
          <a:bodyPr/>
          <a:lstStyle/>
          <a:p>
            <a:fld id="{BA24374A-C3A8-471A-8837-3FC31668ABE5}" type="slidenum">
              <a:rPr lang="de-DE" smtClean="0"/>
              <a:pPr/>
              <a:t>20</a:t>
            </a:fld>
            <a:endParaRPr lang="de-DE" dirty="0"/>
          </a:p>
        </p:txBody>
      </p:sp>
      <p:sp>
        <p:nvSpPr>
          <p:cNvPr id="5" name="Textplatzhalter 4">
            <a:extLst>
              <a:ext uri="{FF2B5EF4-FFF2-40B4-BE49-F238E27FC236}">
                <a16:creationId xmlns:a16="http://schemas.microsoft.com/office/drawing/2014/main" id="{4F121CD0-4865-71EF-FC5E-1EE4EA3DDFD0}"/>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D4F36E75-3D30-FC21-93BE-87062962FB3D}"/>
              </a:ext>
            </a:extLst>
          </p:cNvPr>
          <p:cNvSpPr>
            <a:spLocks noGrp="1"/>
          </p:cNvSpPr>
          <p:nvPr>
            <p:ph type="body" sz="quarter" idx="29"/>
          </p:nvPr>
        </p:nvSpPr>
        <p:spPr/>
        <p:txBody>
          <a:bodyPr>
            <a:normAutofit/>
          </a:bodyPr>
          <a:lstStyle/>
          <a:p>
            <a:r>
              <a:rPr lang="de-DE" dirty="0" err="1"/>
              <a:t>Questionnaires</a:t>
            </a:r>
            <a:r>
              <a:rPr lang="de-DE" dirty="0"/>
              <a:t> </a:t>
            </a:r>
            <a:r>
              <a:rPr lang="de-DE" dirty="0" err="1"/>
              <a:t>are</a:t>
            </a:r>
            <a:r>
              <a:rPr lang="de-DE" dirty="0"/>
              <a:t> </a:t>
            </a:r>
            <a:r>
              <a:rPr lang="de-DE" b="1" dirty="0" err="1">
                <a:solidFill>
                  <a:schemeClr val="accent1"/>
                </a:solidFill>
              </a:rPr>
              <a:t>subjective</a:t>
            </a:r>
            <a:r>
              <a:rPr lang="de-DE" b="1" dirty="0">
                <a:solidFill>
                  <a:schemeClr val="accent1"/>
                </a:solidFill>
              </a:rPr>
              <a:t> </a:t>
            </a:r>
            <a:r>
              <a:rPr lang="de-DE" b="1" dirty="0" err="1">
                <a:solidFill>
                  <a:schemeClr val="accent1"/>
                </a:solidFill>
              </a:rPr>
              <a:t>measures</a:t>
            </a:r>
            <a:r>
              <a:rPr lang="de-DE" dirty="0"/>
              <a:t> to </a:t>
            </a:r>
            <a:r>
              <a:rPr lang="de-DE" dirty="0" err="1"/>
              <a:t>get</a:t>
            </a:r>
            <a:r>
              <a:rPr lang="de-DE" dirty="0"/>
              <a:t> </a:t>
            </a:r>
            <a:r>
              <a:rPr lang="de-DE" dirty="0" err="1"/>
              <a:t>information</a:t>
            </a:r>
            <a:r>
              <a:rPr lang="de-DE" dirty="0"/>
              <a:t> </a:t>
            </a:r>
            <a:r>
              <a:rPr lang="de-DE" dirty="0" err="1"/>
              <a:t>about</a:t>
            </a:r>
            <a:r>
              <a:rPr lang="de-DE" dirty="0"/>
              <a:t> </a:t>
            </a:r>
            <a:r>
              <a:rPr lang="de-DE" dirty="0" err="1"/>
              <a:t>attitudes</a:t>
            </a:r>
            <a:r>
              <a:rPr lang="de-DE" dirty="0"/>
              <a:t> </a:t>
            </a:r>
            <a:r>
              <a:rPr lang="de-DE" dirty="0" err="1"/>
              <a:t>of</a:t>
            </a:r>
            <a:r>
              <a:rPr lang="de-DE" dirty="0"/>
              <a:t> </a:t>
            </a:r>
            <a:r>
              <a:rPr lang="de-DE" dirty="0" err="1"/>
              <a:t>people</a:t>
            </a:r>
            <a:r>
              <a:rPr lang="de-DE" dirty="0"/>
              <a:t>. </a:t>
            </a:r>
            <a:r>
              <a:rPr lang="de-DE" dirty="0" err="1"/>
              <a:t>They</a:t>
            </a:r>
            <a:r>
              <a:rPr lang="de-DE" dirty="0"/>
              <a:t> </a:t>
            </a:r>
            <a:r>
              <a:rPr lang="de-DE" dirty="0" err="1"/>
              <a:t>provide</a:t>
            </a:r>
            <a:r>
              <a:rPr lang="de-DE" dirty="0"/>
              <a:t> </a:t>
            </a:r>
            <a:r>
              <a:rPr lang="de-DE" b="1" dirty="0" err="1">
                <a:solidFill>
                  <a:schemeClr val="accent1"/>
                </a:solidFill>
              </a:rPr>
              <a:t>important</a:t>
            </a:r>
            <a:r>
              <a:rPr lang="de-DE" b="1" dirty="0">
                <a:solidFill>
                  <a:schemeClr val="accent1"/>
                </a:solidFill>
              </a:rPr>
              <a:t> qualitative and quantitative </a:t>
            </a:r>
            <a:r>
              <a:rPr lang="de-DE" b="1" dirty="0" err="1">
                <a:solidFill>
                  <a:schemeClr val="accent1"/>
                </a:solidFill>
              </a:rPr>
              <a:t>data</a:t>
            </a:r>
            <a:r>
              <a:rPr lang="de-DE" dirty="0"/>
              <a:t>:</a:t>
            </a:r>
            <a:endParaRPr lang="de-DE" b="1" dirty="0">
              <a:solidFill>
                <a:schemeClr val="accent1"/>
              </a:solidFill>
            </a:endParaRPr>
          </a:p>
          <a:p>
            <a:r>
              <a:rPr lang="de-DE" b="1" dirty="0">
                <a:solidFill>
                  <a:schemeClr val="accent1"/>
                </a:solidFill>
              </a:rPr>
              <a:t>Quantitative</a:t>
            </a:r>
            <a:r>
              <a:rPr lang="de-DE" dirty="0"/>
              <a:t> (</a:t>
            </a:r>
            <a:r>
              <a:rPr lang="en-US" dirty="0"/>
              <a:t>“</a:t>
            </a:r>
            <a:r>
              <a:rPr lang="de-DE" dirty="0" err="1"/>
              <a:t>closed-ended</a:t>
            </a:r>
            <a:r>
              <a:rPr lang="de-DE" dirty="0"/>
              <a:t>“)</a:t>
            </a:r>
          </a:p>
          <a:p>
            <a:pPr lvl="1"/>
            <a:r>
              <a:rPr lang="de-DE" b="1" dirty="0" err="1">
                <a:solidFill>
                  <a:schemeClr val="accent1"/>
                </a:solidFill>
              </a:rPr>
              <a:t>Dichotomous</a:t>
            </a:r>
            <a:r>
              <a:rPr lang="de-DE" b="1" dirty="0">
                <a:solidFill>
                  <a:schemeClr val="accent1"/>
                </a:solidFill>
              </a:rPr>
              <a:t> Items</a:t>
            </a:r>
            <a:r>
              <a:rPr lang="de-DE" dirty="0"/>
              <a:t>:</a:t>
            </a:r>
            <a:r>
              <a:rPr lang="en-US" dirty="0"/>
              <a:t> Yes/No, True/False, Agree/Disagree </a:t>
            </a:r>
            <a:r>
              <a:rPr lang="en-US" dirty="0">
                <a:sym typeface="Wingdings" panose="05000000000000000000" pitchFamily="2" charset="2"/>
              </a:rPr>
              <a:t></a:t>
            </a:r>
            <a:endParaRPr lang="en-US" dirty="0"/>
          </a:p>
          <a:p>
            <a:pPr lvl="1"/>
            <a:r>
              <a:rPr lang="en-US" b="1" dirty="0">
                <a:solidFill>
                  <a:schemeClr val="accent1"/>
                </a:solidFill>
              </a:rPr>
              <a:t>Rank Order Items</a:t>
            </a:r>
            <a:r>
              <a:rPr lang="en-US" dirty="0"/>
              <a:t>: e.g., sort from best to worst, </a:t>
            </a:r>
            <a:r>
              <a:rPr lang="en-US" dirty="0">
                <a:sym typeface="Wingdings" panose="05000000000000000000" pitchFamily="2" charset="2"/>
              </a:rPr>
              <a:t></a:t>
            </a:r>
            <a:endParaRPr lang="en-US" dirty="0"/>
          </a:p>
          <a:p>
            <a:pPr lvl="1"/>
            <a:r>
              <a:rPr lang="en-US" b="1" dirty="0">
                <a:solidFill>
                  <a:schemeClr val="accent1"/>
                </a:solidFill>
              </a:rPr>
              <a:t>Rating Items:</a:t>
            </a:r>
            <a:endParaRPr lang="en-US" dirty="0"/>
          </a:p>
          <a:p>
            <a:pPr lvl="2"/>
            <a:r>
              <a:rPr lang="en-US" dirty="0"/>
              <a:t>Semantic scales</a:t>
            </a:r>
          </a:p>
          <a:p>
            <a:pPr lvl="2"/>
            <a:r>
              <a:rPr lang="en-US" dirty="0"/>
              <a:t>Visual/Numeric rating scales</a:t>
            </a:r>
          </a:p>
          <a:p>
            <a:pPr lvl="2"/>
            <a:r>
              <a:rPr lang="en-US" dirty="0"/>
              <a:t>Likert scales</a:t>
            </a:r>
          </a:p>
          <a:p>
            <a:r>
              <a:rPr lang="en-US" b="1" dirty="0">
                <a:solidFill>
                  <a:schemeClr val="accent1"/>
                </a:solidFill>
              </a:rPr>
              <a:t>Qualitative </a:t>
            </a:r>
            <a:r>
              <a:rPr lang="en-US" dirty="0"/>
              <a:t>(“open-ended”)</a:t>
            </a:r>
            <a:endParaRPr lang="en-US" b="1" dirty="0">
              <a:solidFill>
                <a:schemeClr val="accent1"/>
              </a:solidFill>
            </a:endParaRPr>
          </a:p>
          <a:p>
            <a:pPr lvl="1"/>
            <a:r>
              <a:rPr lang="en-US" dirty="0"/>
              <a:t>Open-ended responses</a:t>
            </a:r>
            <a:r>
              <a:rPr lang="de-DE" dirty="0"/>
              <a:t> („</a:t>
            </a:r>
            <a:r>
              <a:rPr lang="en-US" dirty="0"/>
              <a:t>What do you see as more positive about the device</a:t>
            </a:r>
            <a:r>
              <a:rPr lang="de-DE" dirty="0"/>
              <a:t>?“)</a:t>
            </a:r>
            <a:endParaRPr lang="en-US" dirty="0"/>
          </a:p>
        </p:txBody>
      </p:sp>
      <p:graphicFrame>
        <p:nvGraphicFramePr>
          <p:cNvPr id="8" name="Diagramm 7">
            <a:extLst>
              <a:ext uri="{FF2B5EF4-FFF2-40B4-BE49-F238E27FC236}">
                <a16:creationId xmlns:a16="http://schemas.microsoft.com/office/drawing/2014/main" id="{4E749D64-38D3-D307-4AE2-488A2464EB71}"/>
              </a:ext>
            </a:extLst>
          </p:cNvPr>
          <p:cNvGraphicFramePr/>
          <p:nvPr>
            <p:extLst>
              <p:ext uri="{D42A27DB-BD31-4B8C-83A1-F6EECF244321}">
                <p14:modId xmlns:p14="http://schemas.microsoft.com/office/powerpoint/2010/main" val="1706818859"/>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8042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FE172-E642-74A4-E6AA-150FAC112F3E}"/>
              </a:ext>
            </a:extLst>
          </p:cNvPr>
          <p:cNvSpPr>
            <a:spLocks noGrp="1"/>
          </p:cNvSpPr>
          <p:nvPr>
            <p:ph type="title"/>
          </p:nvPr>
        </p:nvSpPr>
        <p:spPr/>
        <p:txBody>
          <a:bodyPr/>
          <a:lstStyle/>
          <a:p>
            <a:r>
              <a:rPr lang="de-DE" dirty="0"/>
              <a:t>Custom </a:t>
            </a:r>
            <a:r>
              <a:rPr lang="de-DE" dirty="0" err="1"/>
              <a:t>Questionnaires</a:t>
            </a:r>
            <a:endParaRPr lang="de-DE" dirty="0"/>
          </a:p>
        </p:txBody>
      </p:sp>
      <p:sp>
        <p:nvSpPr>
          <p:cNvPr id="3" name="Fußzeilenplatzhalter 2">
            <a:extLst>
              <a:ext uri="{FF2B5EF4-FFF2-40B4-BE49-F238E27FC236}">
                <a16:creationId xmlns:a16="http://schemas.microsoft.com/office/drawing/2014/main" id="{73E6BF31-89DE-E81D-3C4D-4BC9E63C7C3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74DF9AA-D56C-6283-EE1E-51005B702E4C}"/>
              </a:ext>
            </a:extLst>
          </p:cNvPr>
          <p:cNvSpPr>
            <a:spLocks noGrp="1"/>
          </p:cNvSpPr>
          <p:nvPr>
            <p:ph type="sldNum" sz="quarter" idx="28"/>
          </p:nvPr>
        </p:nvSpPr>
        <p:spPr/>
        <p:txBody>
          <a:bodyPr/>
          <a:lstStyle/>
          <a:p>
            <a:fld id="{BA24374A-C3A8-471A-8837-3FC31668ABE5}" type="slidenum">
              <a:rPr lang="de-DE" smtClean="0"/>
              <a:pPr/>
              <a:t>21</a:t>
            </a:fld>
            <a:endParaRPr lang="de-DE" dirty="0"/>
          </a:p>
        </p:txBody>
      </p:sp>
      <p:sp>
        <p:nvSpPr>
          <p:cNvPr id="5" name="Textplatzhalter 4">
            <a:extLst>
              <a:ext uri="{FF2B5EF4-FFF2-40B4-BE49-F238E27FC236}">
                <a16:creationId xmlns:a16="http://schemas.microsoft.com/office/drawing/2014/main" id="{4F121CD0-4865-71EF-FC5E-1EE4EA3DDFD0}"/>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D4F36E75-3D30-FC21-93BE-87062962FB3D}"/>
              </a:ext>
            </a:extLst>
          </p:cNvPr>
          <p:cNvSpPr>
            <a:spLocks noGrp="1"/>
          </p:cNvSpPr>
          <p:nvPr>
            <p:ph type="body" sz="quarter" idx="29"/>
          </p:nvPr>
        </p:nvSpPr>
        <p:spPr/>
        <p:txBody>
          <a:bodyPr>
            <a:normAutofit/>
          </a:bodyPr>
          <a:lstStyle/>
          <a:p>
            <a:r>
              <a:rPr lang="de-DE" dirty="0" err="1"/>
              <a:t>Questionnaires</a:t>
            </a:r>
            <a:r>
              <a:rPr lang="de-DE" dirty="0"/>
              <a:t> </a:t>
            </a:r>
            <a:r>
              <a:rPr lang="de-DE" dirty="0" err="1"/>
              <a:t>are</a:t>
            </a:r>
            <a:r>
              <a:rPr lang="de-DE" dirty="0"/>
              <a:t> </a:t>
            </a:r>
            <a:r>
              <a:rPr lang="de-DE" b="1" dirty="0" err="1">
                <a:solidFill>
                  <a:schemeClr val="accent1"/>
                </a:solidFill>
              </a:rPr>
              <a:t>subjective</a:t>
            </a:r>
            <a:r>
              <a:rPr lang="de-DE" b="1" dirty="0">
                <a:solidFill>
                  <a:schemeClr val="accent1"/>
                </a:solidFill>
              </a:rPr>
              <a:t> </a:t>
            </a:r>
            <a:r>
              <a:rPr lang="de-DE" b="1" dirty="0" err="1">
                <a:solidFill>
                  <a:schemeClr val="accent1"/>
                </a:solidFill>
              </a:rPr>
              <a:t>measures</a:t>
            </a:r>
            <a:r>
              <a:rPr lang="de-DE" dirty="0"/>
              <a:t> to </a:t>
            </a:r>
            <a:r>
              <a:rPr lang="de-DE" dirty="0" err="1"/>
              <a:t>get</a:t>
            </a:r>
            <a:r>
              <a:rPr lang="de-DE" dirty="0"/>
              <a:t> </a:t>
            </a:r>
            <a:r>
              <a:rPr lang="de-DE" dirty="0" err="1"/>
              <a:t>information</a:t>
            </a:r>
            <a:r>
              <a:rPr lang="de-DE" dirty="0"/>
              <a:t> </a:t>
            </a:r>
            <a:r>
              <a:rPr lang="de-DE" dirty="0" err="1"/>
              <a:t>about</a:t>
            </a:r>
            <a:r>
              <a:rPr lang="de-DE" dirty="0"/>
              <a:t> </a:t>
            </a:r>
            <a:r>
              <a:rPr lang="de-DE" dirty="0" err="1"/>
              <a:t>attitudes</a:t>
            </a:r>
            <a:r>
              <a:rPr lang="de-DE" dirty="0"/>
              <a:t> </a:t>
            </a:r>
            <a:r>
              <a:rPr lang="de-DE" dirty="0" err="1"/>
              <a:t>of</a:t>
            </a:r>
            <a:r>
              <a:rPr lang="de-DE" dirty="0"/>
              <a:t> </a:t>
            </a:r>
            <a:r>
              <a:rPr lang="de-DE" dirty="0" err="1"/>
              <a:t>people</a:t>
            </a:r>
            <a:r>
              <a:rPr lang="de-DE" dirty="0"/>
              <a:t>. </a:t>
            </a:r>
            <a:r>
              <a:rPr lang="de-DE" dirty="0" err="1"/>
              <a:t>They</a:t>
            </a:r>
            <a:r>
              <a:rPr lang="de-DE" dirty="0"/>
              <a:t> </a:t>
            </a:r>
            <a:r>
              <a:rPr lang="de-DE" dirty="0" err="1"/>
              <a:t>provide</a:t>
            </a:r>
            <a:r>
              <a:rPr lang="de-DE" dirty="0"/>
              <a:t> </a:t>
            </a:r>
            <a:r>
              <a:rPr lang="de-DE" b="1" dirty="0" err="1">
                <a:solidFill>
                  <a:schemeClr val="accent1"/>
                </a:solidFill>
              </a:rPr>
              <a:t>important</a:t>
            </a:r>
            <a:r>
              <a:rPr lang="de-DE" b="1" dirty="0">
                <a:solidFill>
                  <a:schemeClr val="accent1"/>
                </a:solidFill>
              </a:rPr>
              <a:t> qualitative and quantitative </a:t>
            </a:r>
            <a:r>
              <a:rPr lang="de-DE" b="1" dirty="0" err="1">
                <a:solidFill>
                  <a:schemeClr val="accent1"/>
                </a:solidFill>
              </a:rPr>
              <a:t>data</a:t>
            </a:r>
            <a:r>
              <a:rPr lang="de-DE" dirty="0"/>
              <a:t>:</a:t>
            </a:r>
            <a:endParaRPr lang="de-DE" b="1" dirty="0">
              <a:solidFill>
                <a:schemeClr val="accent1"/>
              </a:solidFill>
            </a:endParaRPr>
          </a:p>
          <a:p>
            <a:r>
              <a:rPr lang="de-DE" b="1" dirty="0">
                <a:solidFill>
                  <a:schemeClr val="accent1"/>
                </a:solidFill>
              </a:rPr>
              <a:t>Quantitative</a:t>
            </a:r>
            <a:r>
              <a:rPr lang="de-DE" dirty="0"/>
              <a:t> (</a:t>
            </a:r>
            <a:r>
              <a:rPr lang="en-US" dirty="0"/>
              <a:t>“</a:t>
            </a:r>
            <a:r>
              <a:rPr lang="de-DE" dirty="0" err="1"/>
              <a:t>closed-ended</a:t>
            </a:r>
            <a:r>
              <a:rPr lang="de-DE" dirty="0"/>
              <a:t>“)</a:t>
            </a:r>
          </a:p>
          <a:p>
            <a:pPr lvl="1"/>
            <a:r>
              <a:rPr lang="de-DE" b="1" dirty="0" err="1">
                <a:solidFill>
                  <a:srgbClr val="FF0000"/>
                </a:solidFill>
              </a:rPr>
              <a:t>Dichotomous</a:t>
            </a:r>
            <a:r>
              <a:rPr lang="de-DE" b="1" dirty="0">
                <a:solidFill>
                  <a:srgbClr val="FF0000"/>
                </a:solidFill>
              </a:rPr>
              <a:t> Items</a:t>
            </a:r>
            <a:r>
              <a:rPr lang="de-DE" dirty="0">
                <a:solidFill>
                  <a:srgbClr val="FF0000"/>
                </a:solidFill>
              </a:rPr>
              <a:t>:</a:t>
            </a:r>
            <a:r>
              <a:rPr lang="en-US" dirty="0">
                <a:solidFill>
                  <a:srgbClr val="FF0000"/>
                </a:solidFill>
              </a:rPr>
              <a:t> Yes/No, True/False, Agree/Disagree </a:t>
            </a:r>
            <a:r>
              <a:rPr lang="en-US" dirty="0">
                <a:solidFill>
                  <a:srgbClr val="FF0000"/>
                </a:solidFill>
                <a:sym typeface="Wingdings" panose="05000000000000000000" pitchFamily="2" charset="2"/>
              </a:rPr>
              <a:t></a:t>
            </a:r>
            <a:endParaRPr lang="en-US" dirty="0">
              <a:solidFill>
                <a:srgbClr val="FF0000"/>
              </a:solidFill>
            </a:endParaRPr>
          </a:p>
          <a:p>
            <a:pPr lvl="1"/>
            <a:r>
              <a:rPr lang="en-US" b="1" dirty="0">
                <a:solidFill>
                  <a:srgbClr val="FF0000"/>
                </a:solidFill>
              </a:rPr>
              <a:t>Rank Order Items</a:t>
            </a:r>
            <a:r>
              <a:rPr lang="en-US" dirty="0">
                <a:solidFill>
                  <a:srgbClr val="FF0000"/>
                </a:solidFill>
              </a:rPr>
              <a:t>: e.g., sort from best to worst, </a:t>
            </a:r>
            <a:r>
              <a:rPr lang="en-US" dirty="0">
                <a:solidFill>
                  <a:srgbClr val="FF0000"/>
                </a:solidFill>
                <a:sym typeface="Wingdings" panose="05000000000000000000" pitchFamily="2" charset="2"/>
              </a:rPr>
              <a:t></a:t>
            </a:r>
            <a:endParaRPr lang="en-US" dirty="0">
              <a:solidFill>
                <a:srgbClr val="FF0000"/>
              </a:solidFill>
            </a:endParaRPr>
          </a:p>
          <a:p>
            <a:pPr lvl="1"/>
            <a:r>
              <a:rPr lang="en-US" b="1" dirty="0">
                <a:solidFill>
                  <a:schemeClr val="accent1"/>
                </a:solidFill>
              </a:rPr>
              <a:t>Rating Items:</a:t>
            </a:r>
            <a:endParaRPr lang="en-US" dirty="0"/>
          </a:p>
          <a:p>
            <a:pPr lvl="2"/>
            <a:r>
              <a:rPr lang="en-US" dirty="0">
                <a:solidFill>
                  <a:srgbClr val="FF0000"/>
                </a:solidFill>
              </a:rPr>
              <a:t>Semantic scales</a:t>
            </a:r>
          </a:p>
          <a:p>
            <a:pPr lvl="2"/>
            <a:r>
              <a:rPr lang="en-US" dirty="0">
                <a:solidFill>
                  <a:schemeClr val="accent6"/>
                </a:solidFill>
              </a:rPr>
              <a:t>Visual/Numeric rating scales</a:t>
            </a:r>
          </a:p>
          <a:p>
            <a:pPr lvl="2"/>
            <a:r>
              <a:rPr lang="en-US" dirty="0">
                <a:solidFill>
                  <a:schemeClr val="accent6"/>
                </a:solidFill>
              </a:rPr>
              <a:t>Likert scales</a:t>
            </a:r>
          </a:p>
          <a:p>
            <a:r>
              <a:rPr lang="en-US" b="1" dirty="0">
                <a:solidFill>
                  <a:schemeClr val="accent1"/>
                </a:solidFill>
              </a:rPr>
              <a:t>Qualitative </a:t>
            </a:r>
            <a:r>
              <a:rPr lang="en-US" dirty="0"/>
              <a:t>(“open-ended”)</a:t>
            </a:r>
            <a:endParaRPr lang="en-US" b="1" dirty="0">
              <a:solidFill>
                <a:schemeClr val="accent1"/>
              </a:solidFill>
            </a:endParaRPr>
          </a:p>
          <a:p>
            <a:pPr lvl="1"/>
            <a:r>
              <a:rPr lang="en-US" dirty="0"/>
              <a:t>Open-ended responses</a:t>
            </a:r>
            <a:r>
              <a:rPr lang="de-DE" dirty="0"/>
              <a:t> („</a:t>
            </a:r>
            <a:r>
              <a:rPr lang="en-US" dirty="0"/>
              <a:t>What do you see as more positive about the device</a:t>
            </a:r>
            <a:r>
              <a:rPr lang="de-DE" dirty="0"/>
              <a:t>?“)</a:t>
            </a:r>
            <a:endParaRPr lang="en-US" dirty="0"/>
          </a:p>
        </p:txBody>
      </p:sp>
      <p:sp>
        <p:nvSpPr>
          <p:cNvPr id="7" name="TextBox 8">
            <a:extLst>
              <a:ext uri="{FF2B5EF4-FFF2-40B4-BE49-F238E27FC236}">
                <a16:creationId xmlns:a16="http://schemas.microsoft.com/office/drawing/2014/main" id="{787C3284-012C-5275-0CCA-65D329D82D7F}"/>
              </a:ext>
            </a:extLst>
          </p:cNvPr>
          <p:cNvSpPr txBox="1"/>
          <p:nvPr/>
        </p:nvSpPr>
        <p:spPr>
          <a:xfrm>
            <a:off x="8528574" y="2980012"/>
            <a:ext cx="2551283" cy="646331"/>
          </a:xfrm>
          <a:prstGeom prst="rect">
            <a:avLst/>
          </a:prstGeom>
          <a:solidFill>
            <a:srgbClr val="FF0000"/>
          </a:solidFill>
          <a:ln w="76200">
            <a:noFill/>
          </a:ln>
        </p:spPr>
        <p:txBody>
          <a:bodyPr wrap="square" rtlCol="0">
            <a:spAutoFit/>
          </a:bodyPr>
          <a:lstStyle/>
          <a:p>
            <a:pPr algn="ctr"/>
            <a:r>
              <a:rPr lang="de-DE" dirty="0">
                <a:solidFill>
                  <a:schemeClr val="bg1"/>
                </a:solidFill>
              </a:rPr>
              <a:t>Not </a:t>
            </a:r>
            <a:r>
              <a:rPr lang="de-DE" dirty="0" err="1">
                <a:solidFill>
                  <a:schemeClr val="bg1"/>
                </a:solidFill>
              </a:rPr>
              <a:t>recommended</a:t>
            </a:r>
            <a:r>
              <a:rPr lang="de-DE" dirty="0">
                <a:solidFill>
                  <a:schemeClr val="bg1"/>
                </a:solidFill>
              </a:rPr>
              <a:t> </a:t>
            </a:r>
            <a:r>
              <a:rPr lang="de-DE" dirty="0" err="1">
                <a:solidFill>
                  <a:schemeClr val="bg1"/>
                </a:solidFill>
              </a:rPr>
              <a:t>for</a:t>
            </a:r>
            <a:r>
              <a:rPr lang="de-DE" dirty="0">
                <a:solidFill>
                  <a:schemeClr val="bg1"/>
                </a:solidFill>
              </a:rPr>
              <a:t> </a:t>
            </a:r>
            <a:r>
              <a:rPr lang="de-DE" dirty="0" err="1">
                <a:solidFill>
                  <a:schemeClr val="bg1"/>
                </a:solidFill>
              </a:rPr>
              <a:t>statistical</a:t>
            </a:r>
            <a:r>
              <a:rPr lang="de-DE" dirty="0">
                <a:solidFill>
                  <a:schemeClr val="bg1"/>
                </a:solidFill>
              </a:rPr>
              <a:t> </a:t>
            </a:r>
            <a:r>
              <a:rPr lang="de-DE" dirty="0" err="1">
                <a:solidFill>
                  <a:schemeClr val="bg1"/>
                </a:solidFill>
              </a:rPr>
              <a:t>evaluation</a:t>
            </a:r>
            <a:endParaRPr lang="de-DE" dirty="0">
              <a:solidFill>
                <a:schemeClr val="bg1"/>
              </a:solidFill>
            </a:endParaRPr>
          </a:p>
        </p:txBody>
      </p:sp>
      <p:sp>
        <p:nvSpPr>
          <p:cNvPr id="8" name="TextBox 8">
            <a:extLst>
              <a:ext uri="{FF2B5EF4-FFF2-40B4-BE49-F238E27FC236}">
                <a16:creationId xmlns:a16="http://schemas.microsoft.com/office/drawing/2014/main" id="{083D56FD-5892-BC50-DB9B-E0D1DA288100}"/>
              </a:ext>
            </a:extLst>
          </p:cNvPr>
          <p:cNvSpPr txBox="1"/>
          <p:nvPr/>
        </p:nvSpPr>
        <p:spPr>
          <a:xfrm>
            <a:off x="4820358" y="4569918"/>
            <a:ext cx="2551283" cy="646331"/>
          </a:xfrm>
          <a:prstGeom prst="rect">
            <a:avLst/>
          </a:prstGeom>
          <a:solidFill>
            <a:schemeClr val="accent6"/>
          </a:solidFill>
          <a:ln w="76200">
            <a:noFill/>
          </a:ln>
        </p:spPr>
        <p:txBody>
          <a:bodyPr wrap="square" rtlCol="0">
            <a:spAutoFit/>
          </a:bodyPr>
          <a:lstStyle/>
          <a:p>
            <a:pPr algn="ctr"/>
            <a:r>
              <a:rPr lang="de-DE" dirty="0">
                <a:solidFill>
                  <a:schemeClr val="bg1"/>
                </a:solidFill>
              </a:rPr>
              <a:t>Recommended </a:t>
            </a:r>
            <a:r>
              <a:rPr lang="de-DE" dirty="0" err="1">
                <a:solidFill>
                  <a:schemeClr val="bg1"/>
                </a:solidFill>
              </a:rPr>
              <a:t>for</a:t>
            </a:r>
            <a:r>
              <a:rPr lang="de-DE" dirty="0">
                <a:solidFill>
                  <a:schemeClr val="bg1"/>
                </a:solidFill>
              </a:rPr>
              <a:t> </a:t>
            </a:r>
            <a:r>
              <a:rPr lang="de-DE" dirty="0" err="1">
                <a:solidFill>
                  <a:schemeClr val="bg1"/>
                </a:solidFill>
              </a:rPr>
              <a:t>statistical</a:t>
            </a:r>
            <a:r>
              <a:rPr lang="de-DE" dirty="0">
                <a:solidFill>
                  <a:schemeClr val="bg1"/>
                </a:solidFill>
              </a:rPr>
              <a:t> </a:t>
            </a:r>
            <a:r>
              <a:rPr lang="de-DE" dirty="0" err="1">
                <a:solidFill>
                  <a:schemeClr val="bg1"/>
                </a:solidFill>
              </a:rPr>
              <a:t>evaluation</a:t>
            </a:r>
            <a:endParaRPr lang="de-DE" dirty="0">
              <a:solidFill>
                <a:schemeClr val="bg1"/>
              </a:solidFill>
            </a:endParaRPr>
          </a:p>
        </p:txBody>
      </p:sp>
      <p:graphicFrame>
        <p:nvGraphicFramePr>
          <p:cNvPr id="10" name="Diagramm 9">
            <a:extLst>
              <a:ext uri="{FF2B5EF4-FFF2-40B4-BE49-F238E27FC236}">
                <a16:creationId xmlns:a16="http://schemas.microsoft.com/office/drawing/2014/main" id="{F48B9066-9DCE-7E57-BF2F-B885817C8D9B}"/>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347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FE172-E642-74A4-E6AA-150FAC112F3E}"/>
              </a:ext>
            </a:extLst>
          </p:cNvPr>
          <p:cNvSpPr>
            <a:spLocks noGrp="1"/>
          </p:cNvSpPr>
          <p:nvPr>
            <p:ph type="title"/>
          </p:nvPr>
        </p:nvSpPr>
        <p:spPr/>
        <p:txBody>
          <a:bodyPr/>
          <a:lstStyle/>
          <a:p>
            <a:r>
              <a:rPr lang="de-DE" dirty="0" err="1"/>
              <a:t>Dichotomous</a:t>
            </a:r>
            <a:r>
              <a:rPr lang="de-DE" dirty="0"/>
              <a:t> Items</a:t>
            </a:r>
          </a:p>
        </p:txBody>
      </p:sp>
      <p:sp>
        <p:nvSpPr>
          <p:cNvPr id="3" name="Fußzeilenplatzhalter 2">
            <a:extLst>
              <a:ext uri="{FF2B5EF4-FFF2-40B4-BE49-F238E27FC236}">
                <a16:creationId xmlns:a16="http://schemas.microsoft.com/office/drawing/2014/main" id="{73E6BF31-89DE-E81D-3C4D-4BC9E63C7C3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74DF9AA-D56C-6283-EE1E-51005B702E4C}"/>
              </a:ext>
            </a:extLst>
          </p:cNvPr>
          <p:cNvSpPr>
            <a:spLocks noGrp="1"/>
          </p:cNvSpPr>
          <p:nvPr>
            <p:ph type="sldNum" sz="quarter" idx="28"/>
          </p:nvPr>
        </p:nvSpPr>
        <p:spPr/>
        <p:txBody>
          <a:bodyPr/>
          <a:lstStyle/>
          <a:p>
            <a:fld id="{BA24374A-C3A8-471A-8837-3FC31668ABE5}" type="slidenum">
              <a:rPr lang="de-DE" smtClean="0"/>
              <a:pPr/>
              <a:t>22</a:t>
            </a:fld>
            <a:endParaRPr lang="de-DE" dirty="0"/>
          </a:p>
        </p:txBody>
      </p:sp>
      <p:sp>
        <p:nvSpPr>
          <p:cNvPr id="5" name="Textplatzhalter 4">
            <a:extLst>
              <a:ext uri="{FF2B5EF4-FFF2-40B4-BE49-F238E27FC236}">
                <a16:creationId xmlns:a16="http://schemas.microsoft.com/office/drawing/2014/main" id="{4F121CD0-4865-71EF-FC5E-1EE4EA3DDFD0}"/>
              </a:ext>
            </a:extLst>
          </p:cNvPr>
          <p:cNvSpPr>
            <a:spLocks noGrp="1"/>
          </p:cNvSpPr>
          <p:nvPr>
            <p:ph type="body" sz="quarter" idx="21"/>
          </p:nvPr>
        </p:nvSpPr>
        <p:spPr/>
        <p:txBody>
          <a:bodyPr/>
          <a:lstStyle/>
          <a:p>
            <a:r>
              <a:rPr lang="en-US" dirty="0"/>
              <a:t>How to Conduct a User Study</a:t>
            </a:r>
            <a:endParaRPr lang="de-DE" dirty="0"/>
          </a:p>
        </p:txBody>
      </p:sp>
      <p:sp>
        <p:nvSpPr>
          <p:cNvPr id="15" name="Textplatzhalter 14">
            <a:extLst>
              <a:ext uri="{FF2B5EF4-FFF2-40B4-BE49-F238E27FC236}">
                <a16:creationId xmlns:a16="http://schemas.microsoft.com/office/drawing/2014/main" id="{AB609993-992A-E213-786F-2184ED47864F}"/>
              </a:ext>
            </a:extLst>
          </p:cNvPr>
          <p:cNvSpPr>
            <a:spLocks noGrp="1"/>
          </p:cNvSpPr>
          <p:nvPr>
            <p:ph type="body" sz="quarter" idx="29"/>
          </p:nvPr>
        </p:nvSpPr>
        <p:spPr/>
        <p:txBody>
          <a:bodyPr/>
          <a:lstStyle/>
          <a:p>
            <a:endParaRPr lang="de-DE"/>
          </a:p>
        </p:txBody>
      </p:sp>
      <p:graphicFrame>
        <p:nvGraphicFramePr>
          <p:cNvPr id="10" name="Tabelle 8">
            <a:extLst>
              <a:ext uri="{FF2B5EF4-FFF2-40B4-BE49-F238E27FC236}">
                <a16:creationId xmlns:a16="http://schemas.microsoft.com/office/drawing/2014/main" id="{6ED83873-C642-B8AD-6789-86077F1285D7}"/>
              </a:ext>
            </a:extLst>
          </p:cNvPr>
          <p:cNvGraphicFramePr>
            <a:graphicFrameLocks/>
          </p:cNvGraphicFramePr>
          <p:nvPr>
            <p:extLst>
              <p:ext uri="{D42A27DB-BD31-4B8C-83A1-F6EECF244321}">
                <p14:modId xmlns:p14="http://schemas.microsoft.com/office/powerpoint/2010/main" val="642179053"/>
              </p:ext>
            </p:extLst>
          </p:nvPr>
        </p:nvGraphicFramePr>
        <p:xfrm>
          <a:off x="695329" y="1449386"/>
          <a:ext cx="4551562" cy="4056060"/>
        </p:xfrm>
        <a:graphic>
          <a:graphicData uri="http://schemas.openxmlformats.org/drawingml/2006/table">
            <a:tbl>
              <a:tblPr firstRow="1" bandRow="1">
                <a:tableStyleId>{5C22544A-7EE6-4342-B048-85BDC9FD1C3A}</a:tableStyleId>
              </a:tblPr>
              <a:tblGrid>
                <a:gridCol w="3509933">
                  <a:extLst>
                    <a:ext uri="{9D8B030D-6E8A-4147-A177-3AD203B41FA5}">
                      <a16:colId xmlns:a16="http://schemas.microsoft.com/office/drawing/2014/main" val="1777391196"/>
                    </a:ext>
                  </a:extLst>
                </a:gridCol>
                <a:gridCol w="1041629">
                  <a:extLst>
                    <a:ext uri="{9D8B030D-6E8A-4147-A177-3AD203B41FA5}">
                      <a16:colId xmlns:a16="http://schemas.microsoft.com/office/drawing/2014/main" val="819739862"/>
                    </a:ext>
                  </a:extLst>
                </a:gridCol>
              </a:tblGrid>
              <a:tr h="811212">
                <a:tc>
                  <a:txBody>
                    <a:bodyPr/>
                    <a:lstStyle/>
                    <a:p>
                      <a:r>
                        <a:rPr lang="en-US" sz="1600" b="1" i="0" dirty="0">
                          <a:solidFill>
                            <a:schemeClr val="tx1"/>
                          </a:solidFill>
                        </a:rPr>
                        <a:t>Please check, if yes</a:t>
                      </a:r>
                      <a:endParaRPr lang="de-DE" sz="1600" b="1" i="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4181343"/>
                  </a:ext>
                </a:extLst>
              </a:tr>
              <a:tr h="811212">
                <a:tc>
                  <a:txBody>
                    <a:bodyPr/>
                    <a:lstStyle/>
                    <a:p>
                      <a:r>
                        <a:rPr lang="en-US" sz="1600" b="0" i="1" dirty="0">
                          <a:solidFill>
                            <a:schemeClr val="tx1"/>
                          </a:solidFill>
                        </a:rPr>
                        <a:t>I would be concerned if the device would turn on the camera at any time</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000" b="0" i="0" u="none" strike="noStrike" kern="1200" cap="none" spc="0" normalizeH="0" baseline="0" noProof="0" dirty="0">
                        <a:ln>
                          <a:noFill/>
                        </a:ln>
                        <a:solidFill>
                          <a:prstClr val="black"/>
                        </a:solidFill>
                        <a:effectLst/>
                        <a:uLnTx/>
                        <a:uFillTx/>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952991"/>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rPr>
                        <a:t>I noticed that the device turned the camera 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000" b="0" i="0" u="none" strike="noStrike" kern="1200" cap="none" spc="0" normalizeH="0" baseline="0" noProof="0" dirty="0">
                        <a:ln>
                          <a:noFill/>
                        </a:ln>
                        <a:solidFill>
                          <a:prstClr val="black"/>
                        </a:solidFill>
                        <a:effectLst/>
                        <a:uLnTx/>
                        <a:uFillTx/>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0948083"/>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chemeClr val="tx1"/>
                          </a:solidFill>
                        </a:rPr>
                        <a:t>I would benefit from more training to learn how to use the device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000" b="0" i="0" u="none" strike="noStrike" kern="1200" cap="none" spc="0" normalizeH="0" baseline="0" noProof="0" dirty="0">
                        <a:ln>
                          <a:noFill/>
                        </a:ln>
                        <a:solidFill>
                          <a:prstClr val="black"/>
                        </a:solidFill>
                        <a:effectLst/>
                        <a:uLnTx/>
                        <a:uFillTx/>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07710"/>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chemeClr val="tx1"/>
                          </a:solidFill>
                        </a:rPr>
                        <a:t>I am skilled enough to use the device</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000" b="0" i="0" u="none" strike="noStrike" kern="1200" cap="none" spc="0" normalizeH="0" baseline="0" noProof="0" dirty="0">
                        <a:ln>
                          <a:noFill/>
                        </a:ln>
                        <a:solidFill>
                          <a:prstClr val="black"/>
                        </a:solidFill>
                        <a:effectLst/>
                        <a:uLnTx/>
                        <a:uFillTx/>
                        <a:latin typeface="+mn-lt"/>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763776892"/>
                  </a:ext>
                </a:extLst>
              </a:tr>
            </a:tbl>
          </a:graphicData>
        </a:graphic>
      </p:graphicFrame>
      <p:graphicFrame>
        <p:nvGraphicFramePr>
          <p:cNvPr id="6" name="Diagramm 5">
            <a:extLst>
              <a:ext uri="{FF2B5EF4-FFF2-40B4-BE49-F238E27FC236}">
                <a16:creationId xmlns:a16="http://schemas.microsoft.com/office/drawing/2014/main" id="{2B826166-2431-68C7-4AE5-D02C867E5CF1}"/>
              </a:ext>
            </a:extLst>
          </p:cNvPr>
          <p:cNvGraphicFramePr/>
          <p:nvPr>
            <p:extLst>
              <p:ext uri="{D42A27DB-BD31-4B8C-83A1-F6EECF244321}">
                <p14:modId xmlns:p14="http://schemas.microsoft.com/office/powerpoint/2010/main" val="642406760"/>
              </p:ext>
            </p:extLst>
          </p:nvPr>
        </p:nvGraphicFramePr>
        <p:xfrm>
          <a:off x="5619173" y="1553694"/>
          <a:ext cx="4771610" cy="4471335"/>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hteck 15">
            <a:extLst>
              <a:ext uri="{FF2B5EF4-FFF2-40B4-BE49-F238E27FC236}">
                <a16:creationId xmlns:a16="http://schemas.microsoft.com/office/drawing/2014/main" id="{FFF04270-9EE2-740C-CBF1-7591AD91F0A7}"/>
              </a:ext>
            </a:extLst>
          </p:cNvPr>
          <p:cNvSpPr/>
          <p:nvPr/>
        </p:nvSpPr>
        <p:spPr>
          <a:xfrm>
            <a:off x="9515629" y="3191225"/>
            <a:ext cx="2588816" cy="15812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15 </a:t>
            </a:r>
            <a:r>
              <a:rPr lang="de-DE" sz="1400" dirty="0" err="1">
                <a:solidFill>
                  <a:schemeClr val="tx1"/>
                </a:solidFill>
              </a:rPr>
              <a:t>participants</a:t>
            </a:r>
            <a:r>
              <a:rPr lang="de-DE" sz="1400" dirty="0">
                <a:solidFill>
                  <a:schemeClr val="tx1"/>
                </a:solidFill>
              </a:rPr>
              <a:t> = </a:t>
            </a:r>
            <a:br>
              <a:rPr lang="de-DE" sz="1400" dirty="0">
                <a:solidFill>
                  <a:schemeClr val="tx1"/>
                </a:solidFill>
              </a:rPr>
            </a:br>
            <a:r>
              <a:rPr lang="de-DE" sz="1400" dirty="0">
                <a:solidFill>
                  <a:schemeClr val="tx1"/>
                </a:solidFill>
              </a:rPr>
              <a:t>15 </a:t>
            </a:r>
            <a:r>
              <a:rPr lang="de-DE" sz="1400" dirty="0" err="1">
                <a:solidFill>
                  <a:schemeClr val="tx1"/>
                </a:solidFill>
              </a:rPr>
              <a:t>data</a:t>
            </a:r>
            <a:r>
              <a:rPr lang="de-DE" sz="1400" dirty="0">
                <a:solidFill>
                  <a:schemeClr val="tx1"/>
                </a:solidFill>
              </a:rPr>
              <a:t> </a:t>
            </a:r>
            <a:r>
              <a:rPr lang="de-DE" sz="1400" dirty="0" err="1">
                <a:solidFill>
                  <a:schemeClr val="tx1"/>
                </a:solidFill>
              </a:rPr>
              <a:t>samples</a:t>
            </a:r>
            <a:r>
              <a:rPr lang="de-DE" sz="1400" dirty="0">
                <a:solidFill>
                  <a:schemeClr val="tx1"/>
                </a:solidFill>
              </a:rPr>
              <a:t>:</a:t>
            </a:r>
            <a:br>
              <a:rPr lang="de-DE" sz="1400" dirty="0">
                <a:solidFill>
                  <a:schemeClr val="tx1"/>
                </a:solidFill>
              </a:rPr>
            </a:br>
            <a:endParaRPr lang="de-DE" sz="1400" dirty="0">
              <a:solidFill>
                <a:schemeClr val="tx1"/>
              </a:solidFill>
            </a:endParaRPr>
          </a:p>
          <a:p>
            <a:pPr algn="ctr"/>
            <a:r>
              <a:rPr lang="de-DE" sz="1400" dirty="0" err="1">
                <a:solidFill>
                  <a:schemeClr val="tx1"/>
                </a:solidFill>
              </a:rPr>
              <a:t>less</a:t>
            </a:r>
            <a:r>
              <a:rPr lang="de-DE" sz="1400" dirty="0">
                <a:solidFill>
                  <a:schemeClr val="tx1"/>
                </a:solidFill>
              </a:rPr>
              <a:t> </a:t>
            </a:r>
            <a:r>
              <a:rPr lang="de-DE" sz="1400" dirty="0" err="1">
                <a:solidFill>
                  <a:schemeClr val="tx1"/>
                </a:solidFill>
              </a:rPr>
              <a:t>meaningful</a:t>
            </a:r>
            <a:r>
              <a:rPr lang="de-DE" sz="1400" dirty="0">
                <a:solidFill>
                  <a:schemeClr val="tx1"/>
                </a:solidFill>
              </a:rPr>
              <a:t>, </a:t>
            </a:r>
          </a:p>
          <a:p>
            <a:pPr algn="ctr"/>
            <a:r>
              <a:rPr lang="de-DE" sz="1400" dirty="0" err="1">
                <a:solidFill>
                  <a:schemeClr val="tx1"/>
                </a:solidFill>
              </a:rPr>
              <a:t>no</a:t>
            </a:r>
            <a:r>
              <a:rPr lang="de-DE" sz="1400" dirty="0">
                <a:solidFill>
                  <a:schemeClr val="tx1"/>
                </a:solidFill>
              </a:rPr>
              <a:t> </a:t>
            </a:r>
            <a:r>
              <a:rPr lang="de-DE" sz="1400" dirty="0" err="1">
                <a:solidFill>
                  <a:schemeClr val="tx1"/>
                </a:solidFill>
              </a:rPr>
              <a:t>measure</a:t>
            </a:r>
            <a:r>
              <a:rPr lang="de-DE" sz="1400" dirty="0">
                <a:solidFill>
                  <a:schemeClr val="tx1"/>
                </a:solidFill>
              </a:rPr>
              <a:t> </a:t>
            </a:r>
            <a:r>
              <a:rPr lang="de-DE" sz="1400" dirty="0" err="1">
                <a:solidFill>
                  <a:schemeClr val="tx1"/>
                </a:solidFill>
              </a:rPr>
              <a:t>of</a:t>
            </a:r>
            <a:r>
              <a:rPr lang="de-DE" sz="1400" dirty="0">
                <a:solidFill>
                  <a:schemeClr val="tx1"/>
                </a:solidFill>
              </a:rPr>
              <a:t> </a:t>
            </a:r>
            <a:r>
              <a:rPr lang="de-DE" sz="1400" dirty="0" err="1">
                <a:solidFill>
                  <a:schemeClr val="tx1"/>
                </a:solidFill>
              </a:rPr>
              <a:t>variance</a:t>
            </a:r>
            <a:r>
              <a:rPr lang="de-DE" sz="1400" dirty="0">
                <a:solidFill>
                  <a:schemeClr val="tx1"/>
                </a:solidFill>
              </a:rPr>
              <a:t>,</a:t>
            </a:r>
            <a:br>
              <a:rPr lang="de-DE" sz="1400" dirty="0">
                <a:solidFill>
                  <a:schemeClr val="tx1"/>
                </a:solidFill>
              </a:rPr>
            </a:br>
            <a:r>
              <a:rPr lang="de-DE" sz="1400" dirty="0" err="1">
                <a:solidFill>
                  <a:schemeClr val="tx1"/>
                </a:solidFill>
              </a:rPr>
              <a:t>low</a:t>
            </a:r>
            <a:r>
              <a:rPr lang="de-DE" sz="1400" dirty="0">
                <a:solidFill>
                  <a:schemeClr val="tx1"/>
                </a:solidFill>
              </a:rPr>
              <a:t> </a:t>
            </a:r>
            <a:r>
              <a:rPr lang="de-DE" sz="1400" dirty="0" err="1">
                <a:solidFill>
                  <a:schemeClr val="tx1"/>
                </a:solidFill>
              </a:rPr>
              <a:t>validity</a:t>
            </a:r>
            <a:r>
              <a:rPr lang="de-DE" sz="1400" dirty="0">
                <a:solidFill>
                  <a:schemeClr val="tx1"/>
                </a:solidFill>
              </a:rPr>
              <a:t>.</a:t>
            </a:r>
          </a:p>
        </p:txBody>
      </p:sp>
      <p:cxnSp>
        <p:nvCxnSpPr>
          <p:cNvPr id="17" name="Gerade Verbindung mit Pfeil 16">
            <a:extLst>
              <a:ext uri="{FF2B5EF4-FFF2-40B4-BE49-F238E27FC236}">
                <a16:creationId xmlns:a16="http://schemas.microsoft.com/office/drawing/2014/main" id="{AC1FA486-C66D-ADBA-12DA-810D00B9C2D7}"/>
              </a:ext>
            </a:extLst>
          </p:cNvPr>
          <p:cNvCxnSpPr>
            <a:cxnSpLocks/>
          </p:cNvCxnSpPr>
          <p:nvPr/>
        </p:nvCxnSpPr>
        <p:spPr>
          <a:xfrm flipH="1">
            <a:off x="8654294" y="4009641"/>
            <a:ext cx="861335"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Diagramm 7">
            <a:extLst>
              <a:ext uri="{FF2B5EF4-FFF2-40B4-BE49-F238E27FC236}">
                <a16:creationId xmlns:a16="http://schemas.microsoft.com/office/drawing/2014/main" id="{B4773828-B6D3-78E1-AB9E-38EEEDEE76C8}"/>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686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2FDE0-9FF2-AA98-6DA0-DD7F36692CBE}"/>
              </a:ext>
            </a:extLst>
          </p:cNvPr>
          <p:cNvSpPr>
            <a:spLocks noGrp="1"/>
          </p:cNvSpPr>
          <p:nvPr>
            <p:ph type="title"/>
          </p:nvPr>
        </p:nvSpPr>
        <p:spPr/>
        <p:txBody>
          <a:bodyPr/>
          <a:lstStyle/>
          <a:p>
            <a:r>
              <a:rPr lang="de-DE" dirty="0"/>
              <a:t>Rank Order Items</a:t>
            </a:r>
          </a:p>
        </p:txBody>
      </p:sp>
      <p:sp>
        <p:nvSpPr>
          <p:cNvPr id="3" name="Fußzeilenplatzhalter 2">
            <a:extLst>
              <a:ext uri="{FF2B5EF4-FFF2-40B4-BE49-F238E27FC236}">
                <a16:creationId xmlns:a16="http://schemas.microsoft.com/office/drawing/2014/main" id="{AD5BA0A9-7038-C5B8-530F-6C5C20DA485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8AE3C2E-93E1-BA04-A2AD-6580CBA17A63}"/>
              </a:ext>
            </a:extLst>
          </p:cNvPr>
          <p:cNvSpPr>
            <a:spLocks noGrp="1"/>
          </p:cNvSpPr>
          <p:nvPr>
            <p:ph type="sldNum" sz="quarter" idx="28"/>
          </p:nvPr>
        </p:nvSpPr>
        <p:spPr/>
        <p:txBody>
          <a:bodyPr/>
          <a:lstStyle/>
          <a:p>
            <a:fld id="{BA24374A-C3A8-471A-8837-3FC31668ABE5}" type="slidenum">
              <a:rPr lang="de-DE" smtClean="0"/>
              <a:pPr/>
              <a:t>23</a:t>
            </a:fld>
            <a:endParaRPr lang="de-DE" dirty="0"/>
          </a:p>
        </p:txBody>
      </p:sp>
      <p:sp>
        <p:nvSpPr>
          <p:cNvPr id="5" name="Textplatzhalter 4">
            <a:extLst>
              <a:ext uri="{FF2B5EF4-FFF2-40B4-BE49-F238E27FC236}">
                <a16:creationId xmlns:a16="http://schemas.microsoft.com/office/drawing/2014/main" id="{D2642207-4F09-7528-0570-3C1D66B58063}"/>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219FCF22-602F-7795-CC34-84C572EBD19D}"/>
              </a:ext>
            </a:extLst>
          </p:cNvPr>
          <p:cNvSpPr>
            <a:spLocks noGrp="1"/>
          </p:cNvSpPr>
          <p:nvPr>
            <p:ph type="body" sz="quarter" idx="29"/>
          </p:nvPr>
        </p:nvSpPr>
        <p:spPr/>
        <p:txBody>
          <a:bodyPr/>
          <a:lstStyle/>
          <a:p>
            <a:endParaRPr lang="de-DE" dirty="0"/>
          </a:p>
        </p:txBody>
      </p:sp>
      <p:graphicFrame>
        <p:nvGraphicFramePr>
          <p:cNvPr id="7" name="Tabelle 8">
            <a:extLst>
              <a:ext uri="{FF2B5EF4-FFF2-40B4-BE49-F238E27FC236}">
                <a16:creationId xmlns:a16="http://schemas.microsoft.com/office/drawing/2014/main" id="{BE50BB33-FC77-E2D6-5807-8FE6E24837F3}"/>
              </a:ext>
            </a:extLst>
          </p:cNvPr>
          <p:cNvGraphicFramePr>
            <a:graphicFrameLocks/>
          </p:cNvGraphicFramePr>
          <p:nvPr>
            <p:extLst>
              <p:ext uri="{D42A27DB-BD31-4B8C-83A1-F6EECF244321}">
                <p14:modId xmlns:p14="http://schemas.microsoft.com/office/powerpoint/2010/main" val="1356866039"/>
              </p:ext>
            </p:extLst>
          </p:nvPr>
        </p:nvGraphicFramePr>
        <p:xfrm>
          <a:off x="695325" y="1449388"/>
          <a:ext cx="5612568" cy="4648515"/>
        </p:xfrm>
        <a:graphic>
          <a:graphicData uri="http://schemas.openxmlformats.org/drawingml/2006/table">
            <a:tbl>
              <a:tblPr firstRow="1" bandRow="1">
                <a:tableStyleId>{5C22544A-7EE6-4342-B048-85BDC9FD1C3A}</a:tableStyleId>
              </a:tblPr>
              <a:tblGrid>
                <a:gridCol w="4328127">
                  <a:extLst>
                    <a:ext uri="{9D8B030D-6E8A-4147-A177-3AD203B41FA5}">
                      <a16:colId xmlns:a16="http://schemas.microsoft.com/office/drawing/2014/main" val="1777391196"/>
                    </a:ext>
                  </a:extLst>
                </a:gridCol>
                <a:gridCol w="1284441">
                  <a:extLst>
                    <a:ext uri="{9D8B030D-6E8A-4147-A177-3AD203B41FA5}">
                      <a16:colId xmlns:a16="http://schemas.microsoft.com/office/drawing/2014/main" val="819739862"/>
                    </a:ext>
                  </a:extLst>
                </a:gridCol>
              </a:tblGrid>
              <a:tr h="561069">
                <a:tc>
                  <a:txBody>
                    <a:bodyPr/>
                    <a:lstStyle/>
                    <a:p>
                      <a:r>
                        <a:rPr lang="en-US" sz="1600" b="1" i="0" dirty="0">
                          <a:solidFill>
                            <a:schemeClr val="tx1"/>
                          </a:solidFill>
                        </a:rPr>
                        <a:t>Please rank the following aspects of your mobile phone in order of importance to you, with 1 being the most important and 5 being the least important</a:t>
                      </a:r>
                      <a:endParaRPr lang="de-DE" sz="1600" b="1" i="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4181343"/>
                  </a:ext>
                </a:extLst>
              </a:tr>
              <a:tr h="716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 Battery Life</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t>
                      </a:r>
                      <a:endParaRPr kumimoji="0" lang="de-DE" sz="1800" b="0" i="0" u="none" strike="noStrike" kern="1200" cap="none" spc="0" normalizeH="0" baseline="0" noProof="0" dirty="0">
                        <a:ln>
                          <a:noFill/>
                        </a:ln>
                        <a:solidFill>
                          <a:prstClr val="black"/>
                        </a:solidFill>
                        <a:effectLst/>
                        <a:uLnTx/>
                        <a:uFillTx/>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952991"/>
                  </a:ext>
                </a:extLst>
              </a:tr>
              <a:tr h="716343">
                <a:tc>
                  <a:txBody>
                    <a:bodyPr/>
                    <a:lstStyle/>
                    <a:p>
                      <a:r>
                        <a:rPr lang="en-US" sz="1600" dirty="0"/>
                        <a:t>2. Camera Quality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t>
                      </a:r>
                      <a:endParaRPr kumimoji="0" lang="de-DE" sz="1800" b="0" i="0" u="none" strike="noStrike" kern="1200" cap="none" spc="0" normalizeH="0" baseline="0" noProof="0" dirty="0">
                        <a:ln>
                          <a:noFill/>
                        </a:ln>
                        <a:solidFill>
                          <a:prstClr val="black"/>
                        </a:solidFill>
                        <a:effectLst/>
                        <a:uLnTx/>
                        <a:uFillTx/>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0948083"/>
                  </a:ext>
                </a:extLst>
              </a:tr>
              <a:tr h="716343">
                <a:tc>
                  <a:txBody>
                    <a:bodyPr/>
                    <a:lstStyle/>
                    <a:p>
                      <a:r>
                        <a:rPr lang="en-US" sz="1600" dirty="0"/>
                        <a:t>3. Storage Capacity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t>
                      </a:r>
                      <a:endParaRPr kumimoji="0" lang="de-DE" sz="1800" b="0" i="0" u="none" strike="noStrike" kern="1200" cap="none" spc="0" normalizeH="0" baseline="0" noProof="0" dirty="0">
                        <a:ln>
                          <a:noFill/>
                        </a:ln>
                        <a:solidFill>
                          <a:prstClr val="black"/>
                        </a:solidFill>
                        <a:effectLst/>
                        <a:uLnTx/>
                        <a:uFillTx/>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07710"/>
                  </a:ext>
                </a:extLst>
              </a:tr>
              <a:tr h="716343">
                <a:tc>
                  <a:txBody>
                    <a:bodyPr/>
                    <a:lstStyle/>
                    <a:p>
                      <a:r>
                        <a:rPr lang="en-US" sz="1600" dirty="0"/>
                        <a:t>4. Screen Size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t>
                      </a:r>
                      <a:endParaRPr kumimoji="0" lang="de-DE" sz="1800" b="0" i="0" u="none" strike="noStrike" kern="1200" cap="none" spc="0" normalizeH="0" baseline="0" noProof="0" dirty="0">
                        <a:ln>
                          <a:noFill/>
                        </a:ln>
                        <a:solidFill>
                          <a:prstClr val="black"/>
                        </a:solidFill>
                        <a:effectLst/>
                        <a:uLnTx/>
                        <a:uFillTx/>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3776892"/>
                  </a:ext>
                </a:extLst>
              </a:tr>
              <a:tr h="716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5. Processor Speed</a:t>
                      </a:r>
                      <a:endParaRPr lang="de-DE" sz="16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t>
                      </a:r>
                      <a:endParaRPr kumimoji="0" lang="de-DE" sz="1800" b="0" i="0" u="none" strike="noStrike" kern="1200" cap="none" spc="0" normalizeH="0" baseline="0" noProof="0" dirty="0">
                        <a:ln>
                          <a:noFill/>
                        </a:ln>
                        <a:solidFill>
                          <a:prstClr val="black"/>
                        </a:solidFill>
                        <a:effectLst/>
                        <a:uLnTx/>
                        <a:uFillTx/>
                        <a:latin typeface="+mn-lt"/>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9127954"/>
                  </a:ext>
                </a:extLst>
              </a:tr>
            </a:tbl>
          </a:graphicData>
        </a:graphic>
      </p:graphicFrame>
      <p:pic>
        <p:nvPicPr>
          <p:cNvPr id="1026" name="Picture 2">
            <a:extLst>
              <a:ext uri="{FF2B5EF4-FFF2-40B4-BE49-F238E27FC236}">
                <a16:creationId xmlns:a16="http://schemas.microsoft.com/office/drawing/2014/main" id="{BE78E967-9F37-8164-893F-1C9E10C13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8159">
            <a:off x="8621096" y="2352274"/>
            <a:ext cx="3197338" cy="2874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hteck 8">
            <a:extLst>
              <a:ext uri="{FF2B5EF4-FFF2-40B4-BE49-F238E27FC236}">
                <a16:creationId xmlns:a16="http://schemas.microsoft.com/office/drawing/2014/main" id="{0E197F97-6066-E3FC-7E91-6452ECFA70D8}"/>
              </a:ext>
            </a:extLst>
          </p:cNvPr>
          <p:cNvSpPr/>
          <p:nvPr/>
        </p:nvSpPr>
        <p:spPr>
          <a:xfrm>
            <a:off x="6661781" y="5223043"/>
            <a:ext cx="2824507" cy="8337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a:solidFill>
                  <a:schemeClr val="tx1"/>
                </a:solidFill>
              </a:rPr>
              <a:t>Too</a:t>
            </a:r>
            <a:r>
              <a:rPr lang="de-DE" sz="1400" dirty="0">
                <a:solidFill>
                  <a:schemeClr val="tx1"/>
                </a:solidFill>
              </a:rPr>
              <a:t> </a:t>
            </a:r>
            <a:r>
              <a:rPr lang="de-DE" sz="1400" dirty="0" err="1">
                <a:solidFill>
                  <a:schemeClr val="tx1"/>
                </a:solidFill>
              </a:rPr>
              <a:t>many</a:t>
            </a:r>
            <a:r>
              <a:rPr lang="de-DE" sz="1400" dirty="0">
                <a:solidFill>
                  <a:schemeClr val="tx1"/>
                </a:solidFill>
              </a:rPr>
              <a:t> </a:t>
            </a:r>
            <a:r>
              <a:rPr lang="de-DE" sz="1400" dirty="0" err="1">
                <a:solidFill>
                  <a:schemeClr val="tx1"/>
                </a:solidFill>
              </a:rPr>
              <a:t>possibilities</a:t>
            </a:r>
            <a:r>
              <a:rPr lang="de-DE" sz="1400" dirty="0">
                <a:solidFill>
                  <a:schemeClr val="tx1"/>
                </a:solidFill>
              </a:rPr>
              <a:t> of </a:t>
            </a:r>
            <a:r>
              <a:rPr lang="de-DE" sz="1400" dirty="0" err="1">
                <a:solidFill>
                  <a:schemeClr val="tx1"/>
                </a:solidFill>
              </a:rPr>
              <a:t>sorting</a:t>
            </a:r>
            <a:r>
              <a:rPr lang="de-DE" sz="1400" dirty="0">
                <a:solidFill>
                  <a:schemeClr val="tx1"/>
                </a:solidFill>
              </a:rPr>
              <a:t>. </a:t>
            </a:r>
            <a:r>
              <a:rPr lang="de-DE" sz="1400" dirty="0" err="1">
                <a:solidFill>
                  <a:schemeClr val="tx1"/>
                </a:solidFill>
              </a:rPr>
              <a:t>No</a:t>
            </a:r>
            <a:r>
              <a:rPr lang="de-DE" sz="1400" dirty="0">
                <a:solidFill>
                  <a:schemeClr val="tx1"/>
                </a:solidFill>
              </a:rPr>
              <a:t> </a:t>
            </a:r>
            <a:r>
              <a:rPr lang="de-DE" sz="1400" dirty="0" err="1">
                <a:solidFill>
                  <a:schemeClr val="tx1"/>
                </a:solidFill>
              </a:rPr>
              <a:t>way</a:t>
            </a:r>
            <a:r>
              <a:rPr lang="de-DE" sz="1400" dirty="0">
                <a:solidFill>
                  <a:schemeClr val="tx1"/>
                </a:solidFill>
              </a:rPr>
              <a:t> to </a:t>
            </a:r>
            <a:r>
              <a:rPr lang="de-DE" sz="1400" dirty="0" err="1">
                <a:solidFill>
                  <a:schemeClr val="tx1"/>
                </a:solidFill>
              </a:rPr>
              <a:t>evaluate</a:t>
            </a:r>
            <a:r>
              <a:rPr lang="de-DE" sz="1400" dirty="0">
                <a:solidFill>
                  <a:schemeClr val="tx1"/>
                </a:solidFill>
              </a:rPr>
              <a:t> that.</a:t>
            </a:r>
          </a:p>
        </p:txBody>
      </p:sp>
      <p:cxnSp>
        <p:nvCxnSpPr>
          <p:cNvPr id="10" name="Gerade Verbindung mit Pfeil 9">
            <a:extLst>
              <a:ext uri="{FF2B5EF4-FFF2-40B4-BE49-F238E27FC236}">
                <a16:creationId xmlns:a16="http://schemas.microsoft.com/office/drawing/2014/main" id="{0D1C7AA5-5B7B-3640-F88A-0460415ADB81}"/>
              </a:ext>
            </a:extLst>
          </p:cNvPr>
          <p:cNvCxnSpPr>
            <a:cxnSpLocks/>
          </p:cNvCxnSpPr>
          <p:nvPr/>
        </p:nvCxnSpPr>
        <p:spPr>
          <a:xfrm flipH="1" flipV="1">
            <a:off x="6533923" y="4209846"/>
            <a:ext cx="634582" cy="1136812"/>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Diagramm 11">
            <a:extLst>
              <a:ext uri="{FF2B5EF4-FFF2-40B4-BE49-F238E27FC236}">
                <a16:creationId xmlns:a16="http://schemas.microsoft.com/office/drawing/2014/main" id="{0BEABE07-F688-D506-2298-95E9401EA68C}"/>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773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EC67D8-09B6-E33F-7436-C353EC9C25A0}"/>
              </a:ext>
            </a:extLst>
          </p:cNvPr>
          <p:cNvSpPr>
            <a:spLocks noGrp="1"/>
          </p:cNvSpPr>
          <p:nvPr>
            <p:ph type="title"/>
          </p:nvPr>
        </p:nvSpPr>
        <p:spPr/>
        <p:txBody>
          <a:bodyPr/>
          <a:lstStyle/>
          <a:p>
            <a:r>
              <a:rPr lang="de-DE" dirty="0" err="1"/>
              <a:t>Semantic</a:t>
            </a:r>
            <a:r>
              <a:rPr lang="de-DE" dirty="0"/>
              <a:t> Differentials</a:t>
            </a:r>
          </a:p>
        </p:txBody>
      </p:sp>
      <p:sp>
        <p:nvSpPr>
          <p:cNvPr id="3" name="Fußzeilenplatzhalter 2">
            <a:extLst>
              <a:ext uri="{FF2B5EF4-FFF2-40B4-BE49-F238E27FC236}">
                <a16:creationId xmlns:a16="http://schemas.microsoft.com/office/drawing/2014/main" id="{6143A1A2-ACBF-2109-42CD-FA25DA59DF5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5AF9236-9907-A74F-DC96-63DA114DAD16}"/>
              </a:ext>
            </a:extLst>
          </p:cNvPr>
          <p:cNvSpPr>
            <a:spLocks noGrp="1"/>
          </p:cNvSpPr>
          <p:nvPr>
            <p:ph type="sldNum" sz="quarter" idx="28"/>
          </p:nvPr>
        </p:nvSpPr>
        <p:spPr/>
        <p:txBody>
          <a:bodyPr/>
          <a:lstStyle/>
          <a:p>
            <a:fld id="{BA24374A-C3A8-471A-8837-3FC31668ABE5}" type="slidenum">
              <a:rPr lang="de-DE" smtClean="0"/>
              <a:pPr/>
              <a:t>24</a:t>
            </a:fld>
            <a:endParaRPr lang="de-DE" dirty="0"/>
          </a:p>
        </p:txBody>
      </p:sp>
      <p:sp>
        <p:nvSpPr>
          <p:cNvPr id="5" name="Textplatzhalter 4">
            <a:extLst>
              <a:ext uri="{FF2B5EF4-FFF2-40B4-BE49-F238E27FC236}">
                <a16:creationId xmlns:a16="http://schemas.microsoft.com/office/drawing/2014/main" id="{FB100AD3-4223-F9B5-C058-798C17471BCF}"/>
              </a:ext>
            </a:extLst>
          </p:cNvPr>
          <p:cNvSpPr>
            <a:spLocks noGrp="1"/>
          </p:cNvSpPr>
          <p:nvPr>
            <p:ph type="body" sz="quarter" idx="21"/>
          </p:nvPr>
        </p:nvSpPr>
        <p:spPr/>
        <p:txBody>
          <a:bodyPr/>
          <a:lstStyle/>
          <a:p>
            <a:r>
              <a:rPr lang="en-US"/>
              <a:t>How to Conduct a User Study</a:t>
            </a:r>
            <a:endParaRPr lang="de-DE" dirty="0"/>
          </a:p>
        </p:txBody>
      </p:sp>
      <p:sp>
        <p:nvSpPr>
          <p:cNvPr id="6" name="Textplatzhalter 5">
            <a:extLst>
              <a:ext uri="{FF2B5EF4-FFF2-40B4-BE49-F238E27FC236}">
                <a16:creationId xmlns:a16="http://schemas.microsoft.com/office/drawing/2014/main" id="{9A5C9F3B-AF65-01D5-7908-BFEA5E15B8F7}"/>
              </a:ext>
            </a:extLst>
          </p:cNvPr>
          <p:cNvSpPr>
            <a:spLocks noGrp="1"/>
          </p:cNvSpPr>
          <p:nvPr>
            <p:ph type="body" sz="quarter" idx="29"/>
          </p:nvPr>
        </p:nvSpPr>
        <p:spPr>
          <a:xfrm>
            <a:off x="695325" y="1449388"/>
            <a:ext cx="5778823" cy="4679950"/>
          </a:xfrm>
        </p:spPr>
        <p:txBody>
          <a:bodyPr>
            <a:normAutofit/>
          </a:bodyPr>
          <a:lstStyle/>
          <a:p>
            <a:pPr marL="33750" indent="0">
              <a:buNone/>
            </a:pPr>
            <a:r>
              <a:rPr lang="en-US" sz="1600" b="1" dirty="0"/>
              <a:t>Please evaluate the characteristics of the device by placing a mark on the line closest to your experience:</a:t>
            </a:r>
            <a:endParaRPr lang="de-DE" sz="1200" b="1" dirty="0"/>
          </a:p>
        </p:txBody>
      </p:sp>
      <p:pic>
        <p:nvPicPr>
          <p:cNvPr id="7" name="Picture 2" descr="Examples of semantic differential scales. | Download Scientific Diagram">
            <a:extLst>
              <a:ext uri="{FF2B5EF4-FFF2-40B4-BE49-F238E27FC236}">
                <a16:creationId xmlns:a16="http://schemas.microsoft.com/office/drawing/2014/main" id="{E61BA3EA-D751-66BC-B42A-65658879B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914" y="2340904"/>
            <a:ext cx="4482230" cy="240224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 Verbindung mit Pfeil 7">
            <a:extLst>
              <a:ext uri="{FF2B5EF4-FFF2-40B4-BE49-F238E27FC236}">
                <a16:creationId xmlns:a16="http://schemas.microsoft.com/office/drawing/2014/main" id="{72B75F90-1169-7642-376B-BC3DC7C8A106}"/>
              </a:ext>
            </a:extLst>
          </p:cNvPr>
          <p:cNvCxnSpPr/>
          <p:nvPr/>
        </p:nvCxnSpPr>
        <p:spPr>
          <a:xfrm flipH="1" flipV="1">
            <a:off x="5437501" y="4395521"/>
            <a:ext cx="665018" cy="5138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20E2DD8-BDDD-4F86-1249-25B0408A38C5}"/>
              </a:ext>
            </a:extLst>
          </p:cNvPr>
          <p:cNvSpPr txBox="1"/>
          <p:nvPr/>
        </p:nvSpPr>
        <p:spPr>
          <a:xfrm>
            <a:off x="5924142" y="4866474"/>
            <a:ext cx="2551283" cy="369332"/>
          </a:xfrm>
          <a:prstGeom prst="rect">
            <a:avLst/>
          </a:prstGeom>
          <a:solidFill>
            <a:srgbClr val="FF0000"/>
          </a:solidFill>
          <a:ln w="76200">
            <a:noFill/>
          </a:ln>
        </p:spPr>
        <p:txBody>
          <a:bodyPr wrap="square" rtlCol="0">
            <a:spAutoFit/>
          </a:bodyPr>
          <a:lstStyle/>
          <a:p>
            <a:pPr algn="ctr"/>
            <a:r>
              <a:rPr lang="de-DE" dirty="0" err="1">
                <a:solidFill>
                  <a:schemeClr val="bg1"/>
                </a:solidFill>
              </a:rPr>
              <a:t>uncaring</a:t>
            </a:r>
            <a:r>
              <a:rPr lang="de-DE" dirty="0">
                <a:solidFill>
                  <a:schemeClr val="bg1"/>
                </a:solidFill>
              </a:rPr>
              <a:t>? </a:t>
            </a:r>
            <a:r>
              <a:rPr lang="de-DE" dirty="0" err="1">
                <a:solidFill>
                  <a:schemeClr val="bg1"/>
                </a:solidFill>
              </a:rPr>
              <a:t>cruel</a:t>
            </a:r>
            <a:r>
              <a:rPr lang="de-DE" dirty="0">
                <a:solidFill>
                  <a:schemeClr val="bg1"/>
                </a:solidFill>
              </a:rPr>
              <a:t>?</a:t>
            </a:r>
          </a:p>
        </p:txBody>
      </p:sp>
      <p:cxnSp>
        <p:nvCxnSpPr>
          <p:cNvPr id="11" name="Gerader Verbinder 10">
            <a:extLst>
              <a:ext uri="{FF2B5EF4-FFF2-40B4-BE49-F238E27FC236}">
                <a16:creationId xmlns:a16="http://schemas.microsoft.com/office/drawing/2014/main" id="{32EE4866-E4AF-6452-B51A-92F89C96E59F}"/>
              </a:ext>
            </a:extLst>
          </p:cNvPr>
          <p:cNvCxnSpPr>
            <a:cxnSpLocks/>
          </p:cNvCxnSpPr>
          <p:nvPr/>
        </p:nvCxnSpPr>
        <p:spPr>
          <a:xfrm flipV="1">
            <a:off x="2107940" y="2724936"/>
            <a:ext cx="1635918" cy="21415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D69D97-73C6-899B-10BD-EB5925098EFF}"/>
              </a:ext>
            </a:extLst>
          </p:cNvPr>
          <p:cNvCxnSpPr>
            <a:cxnSpLocks/>
          </p:cNvCxnSpPr>
          <p:nvPr/>
        </p:nvCxnSpPr>
        <p:spPr>
          <a:xfrm flipH="1" flipV="1">
            <a:off x="2260340" y="2674136"/>
            <a:ext cx="1564981" cy="21923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1B264F5C-1862-3FF2-D613-3F0C3661FF31}"/>
              </a:ext>
            </a:extLst>
          </p:cNvPr>
          <p:cNvSpPr/>
          <p:nvPr/>
        </p:nvSpPr>
        <p:spPr>
          <a:xfrm rot="21139543">
            <a:off x="2047067" y="5135430"/>
            <a:ext cx="1991525" cy="4831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a:solidFill>
                  <a:schemeClr val="bg1"/>
                </a:solidFill>
              </a:rPr>
              <a:t>Don‘t</a:t>
            </a:r>
            <a:r>
              <a:rPr lang="de-DE" sz="1400" dirty="0">
                <a:solidFill>
                  <a:schemeClr val="bg1"/>
                </a:solidFill>
              </a:rPr>
              <a:t> do </a:t>
            </a:r>
            <a:r>
              <a:rPr lang="de-DE" sz="1400" dirty="0" err="1">
                <a:solidFill>
                  <a:schemeClr val="bg1"/>
                </a:solidFill>
              </a:rPr>
              <a:t>it</a:t>
            </a:r>
            <a:r>
              <a:rPr lang="de-DE" sz="1400" dirty="0">
                <a:solidFill>
                  <a:schemeClr val="bg1"/>
                </a:solidFill>
              </a:rPr>
              <a:t> </a:t>
            </a:r>
            <a:r>
              <a:rPr lang="de-DE" sz="1400" dirty="0" err="1">
                <a:solidFill>
                  <a:schemeClr val="bg1"/>
                </a:solidFill>
              </a:rPr>
              <a:t>by</a:t>
            </a:r>
            <a:r>
              <a:rPr lang="de-DE" sz="1400" dirty="0">
                <a:solidFill>
                  <a:schemeClr val="bg1"/>
                </a:solidFill>
              </a:rPr>
              <a:t> </a:t>
            </a:r>
            <a:r>
              <a:rPr lang="de-DE" sz="1400" dirty="0" err="1">
                <a:solidFill>
                  <a:schemeClr val="bg1"/>
                </a:solidFill>
              </a:rPr>
              <a:t>yourself</a:t>
            </a:r>
            <a:endParaRPr lang="de-DE" sz="1400" dirty="0">
              <a:solidFill>
                <a:schemeClr val="bg1"/>
              </a:solidFill>
            </a:endParaRPr>
          </a:p>
        </p:txBody>
      </p:sp>
      <p:graphicFrame>
        <p:nvGraphicFramePr>
          <p:cNvPr id="16" name="Diagramm 15">
            <a:extLst>
              <a:ext uri="{FF2B5EF4-FFF2-40B4-BE49-F238E27FC236}">
                <a16:creationId xmlns:a16="http://schemas.microsoft.com/office/drawing/2014/main" id="{4A561A90-66DD-A0AC-4942-63B28D718EA7}"/>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7084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FE172-E642-74A4-E6AA-150FAC112F3E}"/>
              </a:ext>
            </a:extLst>
          </p:cNvPr>
          <p:cNvSpPr>
            <a:spLocks noGrp="1"/>
          </p:cNvSpPr>
          <p:nvPr>
            <p:ph type="title"/>
          </p:nvPr>
        </p:nvSpPr>
        <p:spPr/>
        <p:txBody>
          <a:bodyPr/>
          <a:lstStyle/>
          <a:p>
            <a:r>
              <a:rPr lang="de-DE" dirty="0"/>
              <a:t>NRS/VAS Items</a:t>
            </a:r>
          </a:p>
        </p:txBody>
      </p:sp>
      <p:sp>
        <p:nvSpPr>
          <p:cNvPr id="3" name="Fußzeilenplatzhalter 2">
            <a:extLst>
              <a:ext uri="{FF2B5EF4-FFF2-40B4-BE49-F238E27FC236}">
                <a16:creationId xmlns:a16="http://schemas.microsoft.com/office/drawing/2014/main" id="{73E6BF31-89DE-E81D-3C4D-4BC9E63C7C3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74DF9AA-D56C-6283-EE1E-51005B702E4C}"/>
              </a:ext>
            </a:extLst>
          </p:cNvPr>
          <p:cNvSpPr>
            <a:spLocks noGrp="1"/>
          </p:cNvSpPr>
          <p:nvPr>
            <p:ph type="sldNum" sz="quarter" idx="33"/>
          </p:nvPr>
        </p:nvSpPr>
        <p:spPr/>
        <p:txBody>
          <a:bodyPr/>
          <a:lstStyle/>
          <a:p>
            <a:fld id="{BA24374A-C3A8-471A-8837-3FC31668ABE5}" type="slidenum">
              <a:rPr lang="de-DE" smtClean="0"/>
              <a:pPr/>
              <a:t>25</a:t>
            </a:fld>
            <a:endParaRPr lang="de-DE" dirty="0"/>
          </a:p>
        </p:txBody>
      </p:sp>
      <p:sp>
        <p:nvSpPr>
          <p:cNvPr id="5" name="Textplatzhalter 4">
            <a:extLst>
              <a:ext uri="{FF2B5EF4-FFF2-40B4-BE49-F238E27FC236}">
                <a16:creationId xmlns:a16="http://schemas.microsoft.com/office/drawing/2014/main" id="{4F121CD0-4865-71EF-FC5E-1EE4EA3DDFD0}"/>
              </a:ext>
            </a:extLst>
          </p:cNvPr>
          <p:cNvSpPr>
            <a:spLocks noGrp="1"/>
          </p:cNvSpPr>
          <p:nvPr>
            <p:ph type="body" sz="quarter" idx="21"/>
          </p:nvPr>
        </p:nvSpPr>
        <p:spPr/>
        <p:txBody>
          <a:bodyPr/>
          <a:lstStyle/>
          <a:p>
            <a:r>
              <a:rPr lang="en-US" dirty="0"/>
              <a:t>How to Conduct a User Study</a:t>
            </a:r>
            <a:endParaRPr lang="de-DE" dirty="0"/>
          </a:p>
        </p:txBody>
      </p:sp>
      <p:sp>
        <p:nvSpPr>
          <p:cNvPr id="15" name="Textplatzhalter 14">
            <a:extLst>
              <a:ext uri="{FF2B5EF4-FFF2-40B4-BE49-F238E27FC236}">
                <a16:creationId xmlns:a16="http://schemas.microsoft.com/office/drawing/2014/main" id="{AB609993-992A-E213-786F-2184ED47864F}"/>
              </a:ext>
            </a:extLst>
          </p:cNvPr>
          <p:cNvSpPr>
            <a:spLocks noGrp="1"/>
          </p:cNvSpPr>
          <p:nvPr>
            <p:ph type="body" sz="quarter" idx="34"/>
          </p:nvPr>
        </p:nvSpPr>
        <p:spPr/>
        <p:txBody>
          <a:bodyPr/>
          <a:lstStyle/>
          <a:p>
            <a:pPr marL="33750" indent="0">
              <a:buNone/>
            </a:pPr>
            <a:r>
              <a:rPr lang="de-DE" b="1" dirty="0" err="1">
                <a:solidFill>
                  <a:schemeClr val="accent1"/>
                </a:solidFill>
              </a:rPr>
              <a:t>Numeric</a:t>
            </a:r>
            <a:r>
              <a:rPr lang="de-DE" b="1" dirty="0">
                <a:solidFill>
                  <a:schemeClr val="accent1"/>
                </a:solidFill>
              </a:rPr>
              <a:t> </a:t>
            </a:r>
            <a:r>
              <a:rPr lang="de-DE" b="1" dirty="0" err="1">
                <a:solidFill>
                  <a:schemeClr val="accent1"/>
                </a:solidFill>
              </a:rPr>
              <a:t>rating</a:t>
            </a:r>
            <a:r>
              <a:rPr lang="de-DE" b="1" dirty="0">
                <a:solidFill>
                  <a:schemeClr val="accent1"/>
                </a:solidFill>
              </a:rPr>
              <a:t> </a:t>
            </a:r>
            <a:r>
              <a:rPr lang="de-DE" b="1" dirty="0" err="1">
                <a:solidFill>
                  <a:schemeClr val="accent1"/>
                </a:solidFill>
              </a:rPr>
              <a:t>scales</a:t>
            </a:r>
            <a:r>
              <a:rPr lang="de-DE" b="1" dirty="0">
                <a:solidFill>
                  <a:schemeClr val="accent1"/>
                </a:solidFill>
              </a:rPr>
              <a:t> (NRS) </a:t>
            </a:r>
            <a:r>
              <a:rPr lang="de-DE" dirty="0"/>
              <a:t>and </a:t>
            </a:r>
            <a:r>
              <a:rPr lang="de-DE" b="1" dirty="0" err="1">
                <a:solidFill>
                  <a:schemeClr val="accent1"/>
                </a:solidFill>
              </a:rPr>
              <a:t>visual</a:t>
            </a:r>
            <a:r>
              <a:rPr lang="de-DE" b="1" dirty="0">
                <a:solidFill>
                  <a:schemeClr val="accent1"/>
                </a:solidFill>
              </a:rPr>
              <a:t> </a:t>
            </a:r>
            <a:r>
              <a:rPr lang="de-DE" b="1" dirty="0" err="1">
                <a:solidFill>
                  <a:schemeClr val="accent1"/>
                </a:solidFill>
              </a:rPr>
              <a:t>analogue</a:t>
            </a:r>
            <a:r>
              <a:rPr lang="de-DE" b="1" dirty="0">
                <a:solidFill>
                  <a:schemeClr val="accent1"/>
                </a:solidFill>
              </a:rPr>
              <a:t> </a:t>
            </a:r>
            <a:r>
              <a:rPr lang="de-DE" b="1" dirty="0" err="1">
                <a:solidFill>
                  <a:schemeClr val="accent1"/>
                </a:solidFill>
              </a:rPr>
              <a:t>scales</a:t>
            </a:r>
            <a:r>
              <a:rPr lang="de-DE" b="1" dirty="0">
                <a:solidFill>
                  <a:schemeClr val="accent1"/>
                </a:solidFill>
              </a:rPr>
              <a:t> (NRS)</a:t>
            </a:r>
            <a:r>
              <a:rPr lang="de-DE" dirty="0"/>
              <a:t>,</a:t>
            </a:r>
            <a:r>
              <a:rPr lang="de-DE" b="1" dirty="0">
                <a:solidFill>
                  <a:schemeClr val="accent1"/>
                </a:solidFill>
              </a:rPr>
              <a:t> </a:t>
            </a:r>
            <a:r>
              <a:rPr lang="de-DE" dirty="0" err="1"/>
              <a:t>example</a:t>
            </a:r>
            <a:r>
              <a:rPr lang="de-DE" dirty="0"/>
              <a:t>: </a:t>
            </a:r>
            <a:r>
              <a:rPr lang="de-DE" dirty="0" err="1"/>
              <a:t>pain</a:t>
            </a:r>
            <a:endParaRPr lang="de-DE" dirty="0"/>
          </a:p>
        </p:txBody>
      </p:sp>
      <p:sp>
        <p:nvSpPr>
          <p:cNvPr id="7" name="Inhaltsplatzhalter 6">
            <a:extLst>
              <a:ext uri="{FF2B5EF4-FFF2-40B4-BE49-F238E27FC236}">
                <a16:creationId xmlns:a16="http://schemas.microsoft.com/office/drawing/2014/main" id="{ACF741CB-1002-0A49-F504-ED15B2E7A7D0}"/>
              </a:ext>
            </a:extLst>
          </p:cNvPr>
          <p:cNvSpPr>
            <a:spLocks noGrp="1"/>
          </p:cNvSpPr>
          <p:nvPr>
            <p:ph sz="quarter" idx="35"/>
          </p:nvPr>
        </p:nvSpPr>
        <p:spPr/>
        <p:txBody>
          <a:bodyPr/>
          <a:lstStyle/>
          <a:p>
            <a:r>
              <a:rPr lang="de-DE" dirty="0" err="1"/>
              <a:t>Bielewicz</a:t>
            </a:r>
            <a:r>
              <a:rPr lang="de-DE" dirty="0"/>
              <a:t>, J., </a:t>
            </a:r>
            <a:r>
              <a:rPr lang="de-DE" dirty="0" err="1"/>
              <a:t>Daniluk</a:t>
            </a:r>
            <a:r>
              <a:rPr lang="de-DE" dirty="0"/>
              <a:t>, B., &amp; </a:t>
            </a:r>
            <a:r>
              <a:rPr lang="de-DE" dirty="0" err="1"/>
              <a:t>Kamieniak</a:t>
            </a:r>
            <a:r>
              <a:rPr lang="de-DE" dirty="0"/>
              <a:t>, P. (2022). VAS and NRS, same </a:t>
            </a:r>
            <a:r>
              <a:rPr lang="de-DE" dirty="0" err="1"/>
              <a:t>or</a:t>
            </a:r>
            <a:r>
              <a:rPr lang="de-DE" dirty="0"/>
              <a:t> different? Are </a:t>
            </a:r>
            <a:r>
              <a:rPr lang="de-DE" dirty="0" err="1"/>
              <a:t>visual</a:t>
            </a:r>
            <a:r>
              <a:rPr lang="de-DE" dirty="0"/>
              <a:t> analog </a:t>
            </a:r>
            <a:r>
              <a:rPr lang="de-DE" dirty="0" err="1"/>
              <a:t>scale</a:t>
            </a:r>
            <a:r>
              <a:rPr lang="de-DE" dirty="0"/>
              <a:t> </a:t>
            </a:r>
            <a:r>
              <a:rPr lang="de-DE" dirty="0" err="1"/>
              <a:t>values</a:t>
            </a:r>
            <a:r>
              <a:rPr lang="de-DE" dirty="0"/>
              <a:t> and </a:t>
            </a:r>
            <a:r>
              <a:rPr lang="de-DE" dirty="0" err="1"/>
              <a:t>numerical</a:t>
            </a:r>
            <a:r>
              <a:rPr lang="de-DE" dirty="0"/>
              <a:t> </a:t>
            </a:r>
            <a:r>
              <a:rPr lang="de-DE" dirty="0" err="1"/>
              <a:t>rating</a:t>
            </a:r>
            <a:r>
              <a:rPr lang="de-DE" dirty="0"/>
              <a:t> </a:t>
            </a:r>
            <a:r>
              <a:rPr lang="de-DE" dirty="0" err="1"/>
              <a:t>scale</a:t>
            </a:r>
            <a:r>
              <a:rPr lang="de-DE" dirty="0"/>
              <a:t> </a:t>
            </a:r>
            <a:r>
              <a:rPr lang="de-DE" dirty="0" err="1"/>
              <a:t>equally</a:t>
            </a:r>
            <a:r>
              <a:rPr lang="de-DE" dirty="0"/>
              <a:t> viable </a:t>
            </a:r>
            <a:r>
              <a:rPr lang="de-DE" dirty="0" err="1"/>
              <a:t>tools</a:t>
            </a:r>
            <a:r>
              <a:rPr lang="de-DE" dirty="0"/>
              <a:t> </a:t>
            </a:r>
            <a:r>
              <a:rPr lang="de-DE" dirty="0" err="1"/>
              <a:t>for</a:t>
            </a:r>
            <a:r>
              <a:rPr lang="de-DE" dirty="0"/>
              <a:t> </a:t>
            </a:r>
            <a:r>
              <a:rPr lang="de-DE" dirty="0" err="1"/>
              <a:t>assessing</a:t>
            </a:r>
            <a:r>
              <a:rPr lang="de-DE" dirty="0"/>
              <a:t> </a:t>
            </a:r>
            <a:r>
              <a:rPr lang="de-DE" dirty="0" err="1"/>
              <a:t>patients</a:t>
            </a:r>
            <a:r>
              <a:rPr lang="de-DE" dirty="0"/>
              <a:t> after </a:t>
            </a:r>
            <a:r>
              <a:rPr lang="de-DE" dirty="0" err="1"/>
              <a:t>microdiscectomy</a:t>
            </a:r>
            <a:r>
              <a:rPr lang="de-DE" dirty="0"/>
              <a:t>?. Pain Research and Management, 2022.</a:t>
            </a:r>
          </a:p>
        </p:txBody>
      </p:sp>
      <p:pic>
        <p:nvPicPr>
          <p:cNvPr id="3074" name="Picture 2" descr="Visual Analog Scale - REBEL EM - Emergency Medicine Blog">
            <a:extLst>
              <a:ext uri="{FF2B5EF4-FFF2-40B4-BE49-F238E27FC236}">
                <a16:creationId xmlns:a16="http://schemas.microsoft.com/office/drawing/2014/main" id="{81E98AF6-2000-B0EA-4F7C-B788B58EA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245" y="2073277"/>
            <a:ext cx="10541462" cy="3364209"/>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BDD7DC0F-50E7-9359-29BB-28421E1C9595}"/>
              </a:ext>
            </a:extLst>
          </p:cNvPr>
          <p:cNvSpPr/>
          <p:nvPr/>
        </p:nvSpPr>
        <p:spPr>
          <a:xfrm rot="21139543">
            <a:off x="7901909" y="3284234"/>
            <a:ext cx="4344731" cy="9416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bg1"/>
                </a:solidFill>
              </a:rPr>
              <a:t>Results</a:t>
            </a:r>
            <a:r>
              <a:rPr lang="de-DE" sz="1600" dirty="0">
                <a:solidFill>
                  <a:schemeClr val="bg1"/>
                </a:solidFill>
              </a:rPr>
              <a:t> </a:t>
            </a:r>
            <a:r>
              <a:rPr lang="de-DE" sz="1600" dirty="0" err="1">
                <a:solidFill>
                  <a:schemeClr val="bg1"/>
                </a:solidFill>
              </a:rPr>
              <a:t>of</a:t>
            </a:r>
            <a:r>
              <a:rPr lang="de-DE" sz="1600" dirty="0">
                <a:solidFill>
                  <a:schemeClr val="bg1"/>
                </a:solidFill>
              </a:rPr>
              <a:t> </a:t>
            </a:r>
            <a:r>
              <a:rPr lang="de-DE" sz="1600" dirty="0" err="1">
                <a:solidFill>
                  <a:schemeClr val="bg1"/>
                </a:solidFill>
              </a:rPr>
              <a:t>numeric</a:t>
            </a:r>
            <a:r>
              <a:rPr lang="de-DE" sz="1600" dirty="0">
                <a:solidFill>
                  <a:schemeClr val="bg1"/>
                </a:solidFill>
              </a:rPr>
              <a:t> </a:t>
            </a:r>
            <a:r>
              <a:rPr lang="de-DE" sz="1600" dirty="0" err="1">
                <a:solidFill>
                  <a:schemeClr val="bg1"/>
                </a:solidFill>
              </a:rPr>
              <a:t>rating</a:t>
            </a:r>
            <a:r>
              <a:rPr lang="de-DE" sz="1600" dirty="0">
                <a:solidFill>
                  <a:schemeClr val="bg1"/>
                </a:solidFill>
              </a:rPr>
              <a:t> and </a:t>
            </a:r>
            <a:r>
              <a:rPr lang="de-DE" sz="1600" dirty="0" err="1">
                <a:solidFill>
                  <a:schemeClr val="bg1"/>
                </a:solidFill>
              </a:rPr>
              <a:t>visual</a:t>
            </a:r>
            <a:r>
              <a:rPr lang="de-DE" sz="1600" dirty="0">
                <a:solidFill>
                  <a:schemeClr val="bg1"/>
                </a:solidFill>
              </a:rPr>
              <a:t> </a:t>
            </a:r>
            <a:r>
              <a:rPr lang="de-DE" sz="1600" dirty="0" err="1">
                <a:solidFill>
                  <a:schemeClr val="bg1"/>
                </a:solidFill>
              </a:rPr>
              <a:t>analogue</a:t>
            </a:r>
            <a:r>
              <a:rPr lang="de-DE" sz="1600" dirty="0">
                <a:solidFill>
                  <a:schemeClr val="bg1"/>
                </a:solidFill>
              </a:rPr>
              <a:t> </a:t>
            </a:r>
            <a:r>
              <a:rPr lang="de-DE" sz="1600" dirty="0" err="1">
                <a:solidFill>
                  <a:schemeClr val="bg1"/>
                </a:solidFill>
              </a:rPr>
              <a:t>scales</a:t>
            </a:r>
            <a:r>
              <a:rPr lang="de-DE" sz="1600" dirty="0">
                <a:solidFill>
                  <a:schemeClr val="bg1"/>
                </a:solidFill>
              </a:rPr>
              <a:t> </a:t>
            </a:r>
            <a:r>
              <a:rPr lang="de-DE" sz="1600" dirty="0" err="1">
                <a:solidFill>
                  <a:schemeClr val="bg1"/>
                </a:solidFill>
              </a:rPr>
              <a:t>correlate</a:t>
            </a:r>
            <a:r>
              <a:rPr lang="de-DE" sz="1600" dirty="0">
                <a:solidFill>
                  <a:schemeClr val="bg1"/>
                </a:solidFill>
              </a:rPr>
              <a:t> but do </a:t>
            </a:r>
            <a:r>
              <a:rPr lang="de-DE" sz="1600" dirty="0" err="1">
                <a:solidFill>
                  <a:schemeClr val="bg1"/>
                </a:solidFill>
              </a:rPr>
              <a:t>work</a:t>
            </a:r>
            <a:r>
              <a:rPr lang="de-DE" sz="1600" dirty="0">
                <a:solidFill>
                  <a:schemeClr val="bg1"/>
                </a:solidFill>
              </a:rPr>
              <a:t> not in parallel</a:t>
            </a:r>
            <a:br>
              <a:rPr lang="de-DE" sz="1600" dirty="0">
                <a:solidFill>
                  <a:schemeClr val="bg1"/>
                </a:solidFill>
              </a:rPr>
            </a:br>
            <a:r>
              <a:rPr lang="de-DE" sz="1600" dirty="0">
                <a:solidFill>
                  <a:schemeClr val="bg1"/>
                </a:solidFill>
              </a:rPr>
              <a:t>(</a:t>
            </a:r>
            <a:r>
              <a:rPr lang="de-DE" sz="1600" dirty="0" err="1">
                <a:solidFill>
                  <a:schemeClr val="bg1"/>
                </a:solidFill>
              </a:rPr>
              <a:t>they</a:t>
            </a:r>
            <a:r>
              <a:rPr lang="de-DE" sz="1600" dirty="0">
                <a:solidFill>
                  <a:schemeClr val="bg1"/>
                </a:solidFill>
              </a:rPr>
              <a:t> </a:t>
            </a:r>
            <a:r>
              <a:rPr lang="de-DE" sz="1600" dirty="0" err="1">
                <a:solidFill>
                  <a:schemeClr val="bg1"/>
                </a:solidFill>
              </a:rPr>
              <a:t>have</a:t>
            </a:r>
            <a:r>
              <a:rPr lang="de-DE" sz="1600" dirty="0">
                <a:solidFill>
                  <a:schemeClr val="bg1"/>
                </a:solidFill>
              </a:rPr>
              <a:t> different </a:t>
            </a:r>
            <a:r>
              <a:rPr lang="de-DE" sz="1600" dirty="0" err="1">
                <a:solidFill>
                  <a:schemeClr val="bg1"/>
                </a:solidFill>
              </a:rPr>
              <a:t>modes</a:t>
            </a:r>
            <a:r>
              <a:rPr lang="de-DE" sz="1600" dirty="0">
                <a:solidFill>
                  <a:schemeClr val="bg1"/>
                </a:solidFill>
              </a:rPr>
              <a:t>) [1]</a:t>
            </a:r>
          </a:p>
        </p:txBody>
      </p:sp>
      <p:pic>
        <p:nvPicPr>
          <p:cNvPr id="21" name="Picture 2" descr="Visual Analog Scale - REBEL EM - Emergency Medicine Blog">
            <a:extLst>
              <a:ext uri="{FF2B5EF4-FFF2-40B4-BE49-F238E27FC236}">
                <a16:creationId xmlns:a16="http://schemas.microsoft.com/office/drawing/2014/main" id="{FB0DE5CA-FD2E-343B-4BA4-C9C47A1870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33" t="32730" b="42332"/>
          <a:stretch/>
        </p:blipFill>
        <p:spPr bwMode="auto">
          <a:xfrm>
            <a:off x="7677149" y="4700437"/>
            <a:ext cx="3833557" cy="838993"/>
          </a:xfrm>
          <a:prstGeom prst="rect">
            <a:avLst/>
          </a:prstGeom>
          <a:noFill/>
          <a:extLst>
            <a:ext uri="{909E8E84-426E-40DD-AFC4-6F175D3DCCD1}">
              <a14:hiddenFill xmlns:a14="http://schemas.microsoft.com/office/drawing/2010/main">
                <a:solidFill>
                  <a:srgbClr val="FFFFFF"/>
                </a:solidFill>
              </a14:hiddenFill>
            </a:ext>
          </a:extLst>
        </p:spPr>
      </p:pic>
      <p:sp>
        <p:nvSpPr>
          <p:cNvPr id="22" name="Rechteck 21">
            <a:extLst>
              <a:ext uri="{FF2B5EF4-FFF2-40B4-BE49-F238E27FC236}">
                <a16:creationId xmlns:a16="http://schemas.microsoft.com/office/drawing/2014/main" id="{05A12181-E8D3-E5DD-9D91-C4D456178BDE}"/>
              </a:ext>
            </a:extLst>
          </p:cNvPr>
          <p:cNvSpPr/>
          <p:nvPr/>
        </p:nvSpPr>
        <p:spPr>
          <a:xfrm>
            <a:off x="4801591" y="3641639"/>
            <a:ext cx="2588816" cy="5079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Work </a:t>
            </a:r>
            <a:r>
              <a:rPr lang="de-DE" sz="1600" b="1" dirty="0" err="1">
                <a:solidFill>
                  <a:schemeClr val="tx1"/>
                </a:solidFill>
              </a:rPr>
              <a:t>written</a:t>
            </a:r>
            <a:r>
              <a:rPr lang="de-DE" sz="1600" b="1" dirty="0">
                <a:solidFill>
                  <a:schemeClr val="tx1"/>
                </a:solidFill>
              </a:rPr>
              <a:t> and </a:t>
            </a:r>
            <a:r>
              <a:rPr lang="de-DE" sz="1600" b="1" dirty="0" err="1">
                <a:solidFill>
                  <a:schemeClr val="tx1"/>
                </a:solidFill>
              </a:rPr>
              <a:t>orally</a:t>
            </a:r>
            <a:endParaRPr lang="de-DE" sz="1600" b="1" dirty="0">
              <a:solidFill>
                <a:schemeClr val="tx1"/>
              </a:solidFill>
            </a:endParaRPr>
          </a:p>
        </p:txBody>
      </p:sp>
      <p:sp>
        <p:nvSpPr>
          <p:cNvPr id="24" name="Rechteck 23">
            <a:extLst>
              <a:ext uri="{FF2B5EF4-FFF2-40B4-BE49-F238E27FC236}">
                <a16:creationId xmlns:a16="http://schemas.microsoft.com/office/drawing/2014/main" id="{8519804B-5286-85C7-B778-94F59E4F8B69}"/>
              </a:ext>
            </a:extLst>
          </p:cNvPr>
          <p:cNvSpPr/>
          <p:nvPr/>
        </p:nvSpPr>
        <p:spPr>
          <a:xfrm>
            <a:off x="4801591" y="5091825"/>
            <a:ext cx="2588816" cy="5079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a:solidFill>
                  <a:schemeClr val="tx1"/>
                </a:solidFill>
              </a:rPr>
              <a:t>Only</a:t>
            </a:r>
            <a:r>
              <a:rPr lang="de-DE" sz="1600" b="1" dirty="0">
                <a:solidFill>
                  <a:schemeClr val="tx1"/>
                </a:solidFill>
              </a:rPr>
              <a:t> </a:t>
            </a:r>
            <a:r>
              <a:rPr lang="de-DE" sz="1600" b="1" dirty="0" err="1">
                <a:solidFill>
                  <a:schemeClr val="tx1"/>
                </a:solidFill>
              </a:rPr>
              <a:t>work</a:t>
            </a:r>
            <a:r>
              <a:rPr lang="de-DE" sz="1600" b="1" dirty="0">
                <a:solidFill>
                  <a:schemeClr val="tx1"/>
                </a:solidFill>
              </a:rPr>
              <a:t> </a:t>
            </a:r>
            <a:r>
              <a:rPr lang="de-DE" sz="1600" b="1" dirty="0" err="1">
                <a:solidFill>
                  <a:schemeClr val="tx1"/>
                </a:solidFill>
              </a:rPr>
              <a:t>written</a:t>
            </a:r>
            <a:endParaRPr lang="de-DE" sz="1600" b="1" dirty="0">
              <a:solidFill>
                <a:schemeClr val="tx1"/>
              </a:solidFill>
            </a:endParaRPr>
          </a:p>
        </p:txBody>
      </p:sp>
      <p:graphicFrame>
        <p:nvGraphicFramePr>
          <p:cNvPr id="8" name="Diagramm 7">
            <a:extLst>
              <a:ext uri="{FF2B5EF4-FFF2-40B4-BE49-F238E27FC236}">
                <a16:creationId xmlns:a16="http://schemas.microsoft.com/office/drawing/2014/main" id="{6DD11FAA-3547-D9D7-D68E-F8737CC762A7}"/>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799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9" grpId="0" animBg="1"/>
      <p:bldP spid="22"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FE172-E642-74A4-E6AA-150FAC112F3E}"/>
              </a:ext>
            </a:extLst>
          </p:cNvPr>
          <p:cNvSpPr>
            <a:spLocks noGrp="1"/>
          </p:cNvSpPr>
          <p:nvPr>
            <p:ph type="title"/>
          </p:nvPr>
        </p:nvSpPr>
        <p:spPr/>
        <p:txBody>
          <a:bodyPr/>
          <a:lstStyle/>
          <a:p>
            <a:r>
              <a:rPr lang="de-DE" dirty="0"/>
              <a:t>Likert </a:t>
            </a:r>
            <a:r>
              <a:rPr lang="de-DE" dirty="0" err="1"/>
              <a:t>Scale</a:t>
            </a:r>
            <a:r>
              <a:rPr lang="de-DE" dirty="0"/>
              <a:t> Items</a:t>
            </a:r>
          </a:p>
        </p:txBody>
      </p:sp>
      <p:sp>
        <p:nvSpPr>
          <p:cNvPr id="3" name="Fußzeilenplatzhalter 2">
            <a:extLst>
              <a:ext uri="{FF2B5EF4-FFF2-40B4-BE49-F238E27FC236}">
                <a16:creationId xmlns:a16="http://schemas.microsoft.com/office/drawing/2014/main" id="{73E6BF31-89DE-E81D-3C4D-4BC9E63C7C3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74DF9AA-D56C-6283-EE1E-51005B702E4C}"/>
              </a:ext>
            </a:extLst>
          </p:cNvPr>
          <p:cNvSpPr>
            <a:spLocks noGrp="1"/>
          </p:cNvSpPr>
          <p:nvPr>
            <p:ph type="sldNum" sz="quarter" idx="33"/>
          </p:nvPr>
        </p:nvSpPr>
        <p:spPr/>
        <p:txBody>
          <a:bodyPr/>
          <a:lstStyle/>
          <a:p>
            <a:fld id="{BA24374A-C3A8-471A-8837-3FC31668ABE5}" type="slidenum">
              <a:rPr lang="de-DE" smtClean="0"/>
              <a:pPr/>
              <a:t>26</a:t>
            </a:fld>
            <a:endParaRPr lang="de-DE" dirty="0"/>
          </a:p>
        </p:txBody>
      </p:sp>
      <p:sp>
        <p:nvSpPr>
          <p:cNvPr id="5" name="Textplatzhalter 4">
            <a:extLst>
              <a:ext uri="{FF2B5EF4-FFF2-40B4-BE49-F238E27FC236}">
                <a16:creationId xmlns:a16="http://schemas.microsoft.com/office/drawing/2014/main" id="{4F121CD0-4865-71EF-FC5E-1EE4EA3DDFD0}"/>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D4F36E75-3D30-FC21-93BE-87062962FB3D}"/>
              </a:ext>
            </a:extLst>
          </p:cNvPr>
          <p:cNvSpPr>
            <a:spLocks noGrp="1"/>
          </p:cNvSpPr>
          <p:nvPr>
            <p:ph type="body" sz="quarter" idx="34"/>
          </p:nvPr>
        </p:nvSpPr>
        <p:spPr/>
        <p:txBody>
          <a:bodyPr>
            <a:normAutofit fontScale="92500" lnSpcReduction="10000"/>
          </a:bodyPr>
          <a:lstStyle/>
          <a:p>
            <a:r>
              <a:rPr lang="de-DE" dirty="0" err="1"/>
              <a:t>Psychologists</a:t>
            </a:r>
            <a:r>
              <a:rPr lang="de-DE" dirty="0"/>
              <a:t> </a:t>
            </a:r>
            <a:r>
              <a:rPr lang="de-DE" dirty="0" err="1"/>
              <a:t>found</a:t>
            </a:r>
            <a:r>
              <a:rPr lang="de-DE" dirty="0"/>
              <a:t> that </a:t>
            </a:r>
            <a:r>
              <a:rPr lang="de-DE" dirty="0" err="1"/>
              <a:t>the</a:t>
            </a:r>
            <a:r>
              <a:rPr lang="de-DE" dirty="0"/>
              <a:t> least </a:t>
            </a:r>
            <a:r>
              <a:rPr lang="de-DE" dirty="0" err="1"/>
              <a:t>biased</a:t>
            </a:r>
            <a:r>
              <a:rPr lang="de-DE" dirty="0"/>
              <a:t> </a:t>
            </a:r>
            <a:r>
              <a:rPr lang="de-DE" dirty="0" err="1"/>
              <a:t>way</a:t>
            </a:r>
            <a:r>
              <a:rPr lang="de-DE" dirty="0"/>
              <a:t> to </a:t>
            </a:r>
            <a:r>
              <a:rPr lang="de-DE" b="1" dirty="0" err="1">
                <a:solidFill>
                  <a:schemeClr val="accent1"/>
                </a:solidFill>
              </a:rPr>
              <a:t>obtain</a:t>
            </a:r>
            <a:r>
              <a:rPr lang="de-DE" b="1" dirty="0">
                <a:solidFill>
                  <a:schemeClr val="accent1"/>
                </a:solidFill>
              </a:rPr>
              <a:t> a </a:t>
            </a:r>
            <a:r>
              <a:rPr lang="de-DE" b="1" dirty="0" err="1">
                <a:solidFill>
                  <a:schemeClr val="accent1"/>
                </a:solidFill>
              </a:rPr>
              <a:t>subjective</a:t>
            </a:r>
            <a:r>
              <a:rPr lang="de-DE" b="1" dirty="0">
                <a:solidFill>
                  <a:schemeClr val="accent1"/>
                </a:solidFill>
              </a:rPr>
              <a:t> </a:t>
            </a:r>
            <a:r>
              <a:rPr lang="de-DE" b="1" dirty="0" err="1">
                <a:solidFill>
                  <a:schemeClr val="accent1"/>
                </a:solidFill>
              </a:rPr>
              <a:t>measure</a:t>
            </a:r>
            <a:r>
              <a:rPr lang="de-DE" b="1" dirty="0">
                <a:solidFill>
                  <a:schemeClr val="accent1"/>
                </a:solidFill>
              </a:rPr>
              <a:t> </a:t>
            </a:r>
            <a:r>
              <a:rPr lang="de-DE" dirty="0"/>
              <a:t>on a </a:t>
            </a:r>
            <a:r>
              <a:rPr lang="de-DE" dirty="0" err="1"/>
              <a:t>rating</a:t>
            </a:r>
            <a:r>
              <a:rPr lang="de-DE" dirty="0"/>
              <a:t> </a:t>
            </a:r>
            <a:r>
              <a:rPr lang="de-DE" dirty="0" err="1"/>
              <a:t>scale</a:t>
            </a:r>
            <a:r>
              <a:rPr lang="de-DE" dirty="0"/>
              <a:t> </a:t>
            </a:r>
            <a:r>
              <a:rPr lang="de-DE" dirty="0" err="1"/>
              <a:t>is</a:t>
            </a:r>
            <a:r>
              <a:rPr lang="de-DE" dirty="0"/>
              <a:t> </a:t>
            </a:r>
            <a:r>
              <a:rPr lang="de-DE" b="1" dirty="0" err="1">
                <a:solidFill>
                  <a:schemeClr val="accent1"/>
                </a:solidFill>
              </a:rPr>
              <a:t>providing</a:t>
            </a:r>
            <a:r>
              <a:rPr lang="de-DE" b="1" dirty="0">
                <a:solidFill>
                  <a:schemeClr val="accent1"/>
                </a:solidFill>
              </a:rPr>
              <a:t> a </a:t>
            </a:r>
            <a:r>
              <a:rPr lang="de-DE" b="1" dirty="0" err="1">
                <a:solidFill>
                  <a:schemeClr val="accent1"/>
                </a:solidFill>
              </a:rPr>
              <a:t>set</a:t>
            </a:r>
            <a:r>
              <a:rPr lang="de-DE" b="1" dirty="0">
                <a:solidFill>
                  <a:schemeClr val="accent1"/>
                </a:solidFill>
              </a:rPr>
              <a:t> </a:t>
            </a:r>
            <a:r>
              <a:rPr lang="de-DE" b="1" dirty="0" err="1">
                <a:solidFill>
                  <a:schemeClr val="accent1"/>
                </a:solidFill>
              </a:rPr>
              <a:t>of</a:t>
            </a:r>
            <a:r>
              <a:rPr lang="de-DE" b="1" dirty="0">
                <a:solidFill>
                  <a:schemeClr val="accent1"/>
                </a:solidFill>
              </a:rPr>
              <a:t> </a:t>
            </a:r>
            <a:r>
              <a:rPr lang="de-DE" b="1" dirty="0" err="1">
                <a:solidFill>
                  <a:schemeClr val="accent1"/>
                </a:solidFill>
              </a:rPr>
              <a:t>statements</a:t>
            </a:r>
            <a:r>
              <a:rPr lang="de-DE" b="1" dirty="0">
                <a:solidFill>
                  <a:schemeClr val="accent1"/>
                </a:solidFill>
              </a:rPr>
              <a:t> </a:t>
            </a:r>
            <a:r>
              <a:rPr lang="de-DE" dirty="0" err="1"/>
              <a:t>based</a:t>
            </a:r>
            <a:r>
              <a:rPr lang="de-DE" dirty="0"/>
              <a:t> on </a:t>
            </a:r>
            <a:r>
              <a:rPr lang="de-DE" b="1" dirty="0" err="1">
                <a:solidFill>
                  <a:schemeClr val="accent1"/>
                </a:solidFill>
              </a:rPr>
              <a:t>response</a:t>
            </a:r>
            <a:r>
              <a:rPr lang="de-DE" b="1" dirty="0">
                <a:solidFill>
                  <a:schemeClr val="accent1"/>
                </a:solidFill>
              </a:rPr>
              <a:t> </a:t>
            </a:r>
            <a:r>
              <a:rPr lang="de-DE" b="1" dirty="0" err="1">
                <a:solidFill>
                  <a:schemeClr val="accent1"/>
                </a:solidFill>
              </a:rPr>
              <a:t>anchors</a:t>
            </a:r>
            <a:r>
              <a:rPr lang="de-DE" b="1" dirty="0">
                <a:solidFill>
                  <a:schemeClr val="accent1"/>
                </a:solidFill>
              </a:rPr>
              <a:t> </a:t>
            </a:r>
          </a:p>
          <a:p>
            <a:r>
              <a:rPr lang="de-DE" dirty="0"/>
              <a:t>The </a:t>
            </a:r>
            <a:r>
              <a:rPr lang="de-DE" dirty="0" err="1"/>
              <a:t>most</a:t>
            </a:r>
            <a:r>
              <a:rPr lang="de-DE" dirty="0"/>
              <a:t> </a:t>
            </a:r>
            <a:r>
              <a:rPr lang="de-DE" dirty="0" err="1"/>
              <a:t>famous</a:t>
            </a:r>
            <a:r>
              <a:rPr lang="de-DE" dirty="0"/>
              <a:t> </a:t>
            </a:r>
            <a:r>
              <a:rPr lang="de-DE" dirty="0" err="1"/>
              <a:t>rating</a:t>
            </a:r>
            <a:r>
              <a:rPr lang="de-DE" dirty="0"/>
              <a:t> </a:t>
            </a:r>
            <a:r>
              <a:rPr lang="de-DE" dirty="0" err="1"/>
              <a:t>scales</a:t>
            </a:r>
            <a:r>
              <a:rPr lang="de-DE" dirty="0"/>
              <a:t> </a:t>
            </a:r>
            <a:r>
              <a:rPr lang="de-DE" dirty="0" err="1"/>
              <a:t>is</a:t>
            </a:r>
            <a:r>
              <a:rPr lang="de-DE" dirty="0"/>
              <a:t> </a:t>
            </a:r>
            <a:r>
              <a:rPr lang="de-DE" dirty="0" err="1"/>
              <a:t>the</a:t>
            </a:r>
            <a:r>
              <a:rPr lang="de-DE" dirty="0"/>
              <a:t> </a:t>
            </a:r>
            <a:r>
              <a:rPr lang="de-DE" b="1" dirty="0">
                <a:solidFill>
                  <a:schemeClr val="accent1"/>
                </a:solidFill>
              </a:rPr>
              <a:t>Likert </a:t>
            </a:r>
            <a:r>
              <a:rPr lang="de-DE" b="1" dirty="0" err="1">
                <a:solidFill>
                  <a:schemeClr val="accent1"/>
                </a:solidFill>
              </a:rPr>
              <a:t>scale</a:t>
            </a:r>
            <a:r>
              <a:rPr lang="de-DE" dirty="0"/>
              <a:t> [1]</a:t>
            </a:r>
            <a:endParaRPr lang="de-DE" b="1" dirty="0">
              <a:solidFill>
                <a:schemeClr val="accent1"/>
              </a:solidFill>
            </a:endParaRPr>
          </a:p>
          <a:p>
            <a:pPr marL="286163" lvl="1" indent="0">
              <a:buNone/>
            </a:pPr>
            <a:r>
              <a:rPr lang="en-US" b="1" dirty="0">
                <a:solidFill>
                  <a:schemeClr val="accent1"/>
                </a:solidFill>
              </a:rPr>
              <a:t>	If an app could turn on the camera at any time, I would be:</a:t>
            </a:r>
            <a:br>
              <a:rPr lang="en-US" b="1" dirty="0">
                <a:solidFill>
                  <a:schemeClr val="accent1"/>
                </a:solidFill>
              </a:rPr>
            </a:br>
            <a:r>
              <a:rPr lang="en-US" b="1" dirty="0">
                <a:solidFill>
                  <a:schemeClr val="accent1"/>
                </a:solidFill>
              </a:rPr>
              <a:t>	</a:t>
            </a:r>
            <a:r>
              <a:rPr lang="en-US" sz="1400" dirty="0"/>
              <a:t>[   ] Not at all concerned, [   ] Slightly concerned, [   ] Somewhat concerned, [   ] Moderately concerned, [   ] Extremely concerned</a:t>
            </a:r>
          </a:p>
          <a:p>
            <a:r>
              <a:rPr lang="en-US" dirty="0"/>
              <a:t>…or better: </a:t>
            </a:r>
          </a:p>
          <a:p>
            <a:pPr marL="286163" lvl="1" indent="0">
              <a:buNone/>
            </a:pPr>
            <a:r>
              <a:rPr lang="en-US" b="1" dirty="0">
                <a:solidFill>
                  <a:schemeClr val="accent1"/>
                </a:solidFill>
              </a:rPr>
              <a:t>	To which extend to you agree with the statement that you would be concerned if an app 	could turn on the camera at any time:</a:t>
            </a:r>
            <a:br>
              <a:rPr lang="en-US" b="1" dirty="0">
                <a:solidFill>
                  <a:schemeClr val="accent1"/>
                </a:solidFill>
              </a:rPr>
            </a:br>
            <a:r>
              <a:rPr lang="en-US" b="1" dirty="0">
                <a:solidFill>
                  <a:schemeClr val="accent1"/>
                </a:solidFill>
              </a:rPr>
              <a:t>	</a:t>
            </a:r>
            <a:r>
              <a:rPr lang="en-US" sz="1400" dirty="0"/>
              <a:t>[   ] I strongly disagree, [   ] I disagree, [   ] Neither agree nor disagree, [   ] I agree, [   ] I strongly agree</a:t>
            </a:r>
          </a:p>
          <a:p>
            <a:r>
              <a:rPr lang="en-US" dirty="0"/>
              <a:t>…the more points you have, the easier to evaluate:</a:t>
            </a:r>
          </a:p>
          <a:p>
            <a:pPr lvl="1"/>
            <a:r>
              <a:rPr lang="en-US" b="1" dirty="0">
                <a:solidFill>
                  <a:schemeClr val="accent1"/>
                </a:solidFill>
              </a:rPr>
              <a:t>We prefer </a:t>
            </a:r>
            <a:r>
              <a:rPr lang="en-US" b="1" u="sng" dirty="0">
                <a:solidFill>
                  <a:schemeClr val="accent1"/>
                </a:solidFill>
              </a:rPr>
              <a:t>7-point Likert scales asking for extent and agreement!</a:t>
            </a:r>
          </a:p>
        </p:txBody>
      </p:sp>
      <p:sp>
        <p:nvSpPr>
          <p:cNvPr id="7" name="Inhaltsplatzhalter 6">
            <a:extLst>
              <a:ext uri="{FF2B5EF4-FFF2-40B4-BE49-F238E27FC236}">
                <a16:creationId xmlns:a16="http://schemas.microsoft.com/office/drawing/2014/main" id="{CC145FEC-DD56-201C-3548-AA7EF48B1A43}"/>
              </a:ext>
            </a:extLst>
          </p:cNvPr>
          <p:cNvSpPr>
            <a:spLocks noGrp="1"/>
          </p:cNvSpPr>
          <p:nvPr>
            <p:ph sz="quarter" idx="35"/>
          </p:nvPr>
        </p:nvSpPr>
        <p:spPr/>
        <p:txBody>
          <a:bodyPr/>
          <a:lstStyle/>
          <a:p>
            <a:r>
              <a:rPr lang="en-US" dirty="0"/>
              <a:t>Likert, </a:t>
            </a:r>
            <a:r>
              <a:rPr lang="en-US" dirty="0" err="1"/>
              <a:t>Rensis</a:t>
            </a:r>
            <a:r>
              <a:rPr lang="en-US" dirty="0"/>
              <a:t> (1932). "A Technique for the Measurement of Attitudes". Archives of Psychology. 140: 1–55.</a:t>
            </a:r>
            <a:endParaRPr lang="de-DE" dirty="0"/>
          </a:p>
        </p:txBody>
      </p:sp>
      <p:graphicFrame>
        <p:nvGraphicFramePr>
          <p:cNvPr id="9" name="Diagramm 8">
            <a:extLst>
              <a:ext uri="{FF2B5EF4-FFF2-40B4-BE49-F238E27FC236}">
                <a16:creationId xmlns:a16="http://schemas.microsoft.com/office/drawing/2014/main" id="{C1B299A4-1595-4381-C3BC-B5374DED8E98}"/>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2404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FE172-E642-74A4-E6AA-150FAC112F3E}"/>
              </a:ext>
            </a:extLst>
          </p:cNvPr>
          <p:cNvSpPr>
            <a:spLocks noGrp="1"/>
          </p:cNvSpPr>
          <p:nvPr>
            <p:ph type="title"/>
          </p:nvPr>
        </p:nvSpPr>
        <p:spPr/>
        <p:txBody>
          <a:bodyPr/>
          <a:lstStyle/>
          <a:p>
            <a:r>
              <a:rPr lang="de-DE" dirty="0"/>
              <a:t>Likert </a:t>
            </a:r>
            <a:r>
              <a:rPr lang="de-DE" dirty="0" err="1"/>
              <a:t>Scale</a:t>
            </a:r>
            <a:r>
              <a:rPr lang="de-DE" dirty="0"/>
              <a:t> Items</a:t>
            </a:r>
          </a:p>
        </p:txBody>
      </p:sp>
      <p:sp>
        <p:nvSpPr>
          <p:cNvPr id="3" name="Fußzeilenplatzhalter 2">
            <a:extLst>
              <a:ext uri="{FF2B5EF4-FFF2-40B4-BE49-F238E27FC236}">
                <a16:creationId xmlns:a16="http://schemas.microsoft.com/office/drawing/2014/main" id="{73E6BF31-89DE-E81D-3C4D-4BC9E63C7C3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74DF9AA-D56C-6283-EE1E-51005B702E4C}"/>
              </a:ext>
            </a:extLst>
          </p:cNvPr>
          <p:cNvSpPr>
            <a:spLocks noGrp="1"/>
          </p:cNvSpPr>
          <p:nvPr>
            <p:ph type="sldNum" sz="quarter" idx="28"/>
          </p:nvPr>
        </p:nvSpPr>
        <p:spPr/>
        <p:txBody>
          <a:bodyPr/>
          <a:lstStyle/>
          <a:p>
            <a:fld id="{BA24374A-C3A8-471A-8837-3FC31668ABE5}" type="slidenum">
              <a:rPr lang="de-DE" smtClean="0"/>
              <a:pPr/>
              <a:t>27</a:t>
            </a:fld>
            <a:endParaRPr lang="de-DE" dirty="0"/>
          </a:p>
        </p:txBody>
      </p:sp>
      <p:sp>
        <p:nvSpPr>
          <p:cNvPr id="5" name="Textplatzhalter 4">
            <a:extLst>
              <a:ext uri="{FF2B5EF4-FFF2-40B4-BE49-F238E27FC236}">
                <a16:creationId xmlns:a16="http://schemas.microsoft.com/office/drawing/2014/main" id="{4F121CD0-4865-71EF-FC5E-1EE4EA3DDFD0}"/>
              </a:ext>
            </a:extLst>
          </p:cNvPr>
          <p:cNvSpPr>
            <a:spLocks noGrp="1"/>
          </p:cNvSpPr>
          <p:nvPr>
            <p:ph type="body" sz="quarter" idx="21"/>
          </p:nvPr>
        </p:nvSpPr>
        <p:spPr/>
        <p:txBody>
          <a:bodyPr/>
          <a:lstStyle/>
          <a:p>
            <a:r>
              <a:rPr lang="en-US" dirty="0"/>
              <a:t>How to Conduct a User Study</a:t>
            </a:r>
            <a:endParaRPr lang="de-DE" dirty="0"/>
          </a:p>
        </p:txBody>
      </p:sp>
      <p:sp>
        <p:nvSpPr>
          <p:cNvPr id="7" name="Inhaltsplatzhalter 6">
            <a:extLst>
              <a:ext uri="{FF2B5EF4-FFF2-40B4-BE49-F238E27FC236}">
                <a16:creationId xmlns:a16="http://schemas.microsoft.com/office/drawing/2014/main" id="{CC145FEC-DD56-201C-3548-AA7EF48B1A43}"/>
              </a:ext>
            </a:extLst>
          </p:cNvPr>
          <p:cNvSpPr>
            <a:spLocks noGrp="1"/>
          </p:cNvSpPr>
          <p:nvPr>
            <p:ph type="body" sz="quarter" idx="29"/>
          </p:nvPr>
        </p:nvSpPr>
        <p:spPr/>
        <p:txBody>
          <a:bodyPr/>
          <a:lstStyle/>
          <a:p>
            <a:r>
              <a:rPr lang="en-US" dirty="0"/>
              <a:t>Likert, </a:t>
            </a:r>
            <a:r>
              <a:rPr lang="en-US" dirty="0" err="1"/>
              <a:t>Rensis</a:t>
            </a:r>
            <a:r>
              <a:rPr lang="en-US" dirty="0"/>
              <a:t> (1932). "A Technique for the Measurement of Attitudes". Archives of Psychology. 140: 1–55.</a:t>
            </a:r>
            <a:endParaRPr lang="de-DE" dirty="0"/>
          </a:p>
        </p:txBody>
      </p:sp>
      <p:graphicFrame>
        <p:nvGraphicFramePr>
          <p:cNvPr id="10" name="Tabelle 8">
            <a:extLst>
              <a:ext uri="{FF2B5EF4-FFF2-40B4-BE49-F238E27FC236}">
                <a16:creationId xmlns:a16="http://schemas.microsoft.com/office/drawing/2014/main" id="{6ED83873-C642-B8AD-6789-86077F1285D7}"/>
              </a:ext>
            </a:extLst>
          </p:cNvPr>
          <p:cNvGraphicFramePr>
            <a:graphicFrameLocks/>
          </p:cNvGraphicFramePr>
          <p:nvPr>
            <p:extLst>
              <p:ext uri="{D42A27DB-BD31-4B8C-83A1-F6EECF244321}">
                <p14:modId xmlns:p14="http://schemas.microsoft.com/office/powerpoint/2010/main" val="1694180730"/>
              </p:ext>
            </p:extLst>
          </p:nvPr>
        </p:nvGraphicFramePr>
        <p:xfrm>
          <a:off x="695329" y="1449386"/>
          <a:ext cx="10801336" cy="4103052"/>
        </p:xfrm>
        <a:graphic>
          <a:graphicData uri="http://schemas.openxmlformats.org/drawingml/2006/table">
            <a:tbl>
              <a:tblPr firstRow="1" bandRow="1">
                <a:tableStyleId>{5C22544A-7EE6-4342-B048-85BDC9FD1C3A}</a:tableStyleId>
              </a:tblPr>
              <a:tblGrid>
                <a:gridCol w="3509933">
                  <a:extLst>
                    <a:ext uri="{9D8B030D-6E8A-4147-A177-3AD203B41FA5}">
                      <a16:colId xmlns:a16="http://schemas.microsoft.com/office/drawing/2014/main" val="1777391196"/>
                    </a:ext>
                  </a:extLst>
                </a:gridCol>
                <a:gridCol w="1041629">
                  <a:extLst>
                    <a:ext uri="{9D8B030D-6E8A-4147-A177-3AD203B41FA5}">
                      <a16:colId xmlns:a16="http://schemas.microsoft.com/office/drawing/2014/main" val="819739862"/>
                    </a:ext>
                  </a:extLst>
                </a:gridCol>
                <a:gridCol w="1041629">
                  <a:extLst>
                    <a:ext uri="{9D8B030D-6E8A-4147-A177-3AD203B41FA5}">
                      <a16:colId xmlns:a16="http://schemas.microsoft.com/office/drawing/2014/main" val="2186691063"/>
                    </a:ext>
                  </a:extLst>
                </a:gridCol>
                <a:gridCol w="1041629">
                  <a:extLst>
                    <a:ext uri="{9D8B030D-6E8A-4147-A177-3AD203B41FA5}">
                      <a16:colId xmlns:a16="http://schemas.microsoft.com/office/drawing/2014/main" val="716822564"/>
                    </a:ext>
                  </a:extLst>
                </a:gridCol>
                <a:gridCol w="1041629">
                  <a:extLst>
                    <a:ext uri="{9D8B030D-6E8A-4147-A177-3AD203B41FA5}">
                      <a16:colId xmlns:a16="http://schemas.microsoft.com/office/drawing/2014/main" val="3398549832"/>
                    </a:ext>
                  </a:extLst>
                </a:gridCol>
                <a:gridCol w="1041629">
                  <a:extLst>
                    <a:ext uri="{9D8B030D-6E8A-4147-A177-3AD203B41FA5}">
                      <a16:colId xmlns:a16="http://schemas.microsoft.com/office/drawing/2014/main" val="3922334374"/>
                    </a:ext>
                  </a:extLst>
                </a:gridCol>
                <a:gridCol w="1041629">
                  <a:extLst>
                    <a:ext uri="{9D8B030D-6E8A-4147-A177-3AD203B41FA5}">
                      <a16:colId xmlns:a16="http://schemas.microsoft.com/office/drawing/2014/main" val="1510429790"/>
                    </a:ext>
                  </a:extLst>
                </a:gridCol>
                <a:gridCol w="1041629">
                  <a:extLst>
                    <a:ext uri="{9D8B030D-6E8A-4147-A177-3AD203B41FA5}">
                      <a16:colId xmlns:a16="http://schemas.microsoft.com/office/drawing/2014/main" val="4029865807"/>
                    </a:ext>
                  </a:extLst>
                </a:gridCol>
              </a:tblGrid>
              <a:tr h="811212">
                <a:tc>
                  <a:txBody>
                    <a:bodyPr/>
                    <a:lstStyle/>
                    <a:p>
                      <a:r>
                        <a:rPr lang="en-US" sz="1600" dirty="0">
                          <a:solidFill>
                            <a:schemeClr val="tx1"/>
                          </a:solidFill>
                        </a:rPr>
                        <a:t>To which extend to you agree or disagree with the statement:</a:t>
                      </a:r>
                      <a:endParaRPr lang="de-DE" sz="1600" b="1" i="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completely</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somewhat</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err="1">
                          <a:solidFill>
                            <a:schemeClr val="tx1"/>
                          </a:solidFill>
                        </a:rPr>
                        <a:t>Neither</a:t>
                      </a:r>
                      <a:r>
                        <a:rPr lang="de-DE" sz="1200" b="0" dirty="0">
                          <a:solidFill>
                            <a:schemeClr val="tx1"/>
                          </a:solidFill>
                        </a:rPr>
                        <a:t> </a:t>
                      </a:r>
                      <a:r>
                        <a:rPr lang="de-DE" sz="1200" b="0" dirty="0" err="1">
                          <a:solidFill>
                            <a:schemeClr val="tx1"/>
                          </a:solidFill>
                        </a:rPr>
                        <a:t>agree</a:t>
                      </a:r>
                      <a:r>
                        <a:rPr lang="de-DE" sz="1200" b="0" dirty="0">
                          <a:solidFill>
                            <a:schemeClr val="tx1"/>
                          </a:solidFill>
                        </a:rPr>
                        <a:t> </a:t>
                      </a:r>
                      <a:r>
                        <a:rPr lang="de-DE" sz="1200" b="0" dirty="0" err="1">
                          <a:solidFill>
                            <a:schemeClr val="tx1"/>
                          </a:solidFill>
                        </a:rPr>
                        <a:t>nor</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somewhat</a:t>
                      </a:r>
                      <a:r>
                        <a:rPr lang="de-DE" sz="1200" b="0" dirty="0">
                          <a:solidFill>
                            <a:schemeClr val="tx1"/>
                          </a:solidFill>
                        </a:rPr>
                        <a:t>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completely</a:t>
                      </a:r>
                      <a:r>
                        <a:rPr lang="de-DE" sz="1200" b="0" dirty="0">
                          <a:solidFill>
                            <a:schemeClr val="tx1"/>
                          </a:solidFill>
                        </a:rPr>
                        <a:t>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4181343"/>
                  </a:ext>
                </a:extLst>
              </a:tr>
              <a:tr h="811212">
                <a:tc>
                  <a:txBody>
                    <a:bodyPr/>
                    <a:lstStyle/>
                    <a:p>
                      <a:r>
                        <a:rPr lang="en-US" sz="1600" b="0" i="1" dirty="0">
                          <a:solidFill>
                            <a:schemeClr val="tx1"/>
                          </a:solidFill>
                        </a:rPr>
                        <a:t>I would be concerned if the device would turn on the camera at any time</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952991"/>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rPr>
                        <a:t>I noticed that the device turned the camera 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0948083"/>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chemeClr val="tx1"/>
                          </a:solidFill>
                        </a:rPr>
                        <a:t>I would benefit from more training to learn how to use the device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07710"/>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chemeClr val="tx1"/>
                          </a:solidFill>
                        </a:rPr>
                        <a:t>I am skilled enough to use the device</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763776892"/>
                  </a:ext>
                </a:extLst>
              </a:tr>
            </a:tbl>
          </a:graphicData>
        </a:graphic>
      </p:graphicFrame>
      <p:graphicFrame>
        <p:nvGraphicFramePr>
          <p:cNvPr id="8" name="Diagramm 7">
            <a:extLst>
              <a:ext uri="{FF2B5EF4-FFF2-40B4-BE49-F238E27FC236}">
                <a16:creationId xmlns:a16="http://schemas.microsoft.com/office/drawing/2014/main" id="{4F66115F-8760-3934-A537-2D62C02774E2}"/>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5682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FE172-E642-74A4-E6AA-150FAC112F3E}"/>
              </a:ext>
            </a:extLst>
          </p:cNvPr>
          <p:cNvSpPr>
            <a:spLocks noGrp="1"/>
          </p:cNvSpPr>
          <p:nvPr>
            <p:ph type="title"/>
          </p:nvPr>
        </p:nvSpPr>
        <p:spPr/>
        <p:txBody>
          <a:bodyPr/>
          <a:lstStyle/>
          <a:p>
            <a:r>
              <a:rPr lang="de-DE" dirty="0"/>
              <a:t>Likert </a:t>
            </a:r>
            <a:r>
              <a:rPr lang="de-DE" dirty="0" err="1"/>
              <a:t>Scale</a:t>
            </a:r>
            <a:r>
              <a:rPr lang="de-DE" dirty="0"/>
              <a:t> Items</a:t>
            </a:r>
          </a:p>
        </p:txBody>
      </p:sp>
      <p:sp>
        <p:nvSpPr>
          <p:cNvPr id="3" name="Fußzeilenplatzhalter 2">
            <a:extLst>
              <a:ext uri="{FF2B5EF4-FFF2-40B4-BE49-F238E27FC236}">
                <a16:creationId xmlns:a16="http://schemas.microsoft.com/office/drawing/2014/main" id="{73E6BF31-89DE-E81D-3C4D-4BC9E63C7C3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74DF9AA-D56C-6283-EE1E-51005B702E4C}"/>
              </a:ext>
            </a:extLst>
          </p:cNvPr>
          <p:cNvSpPr>
            <a:spLocks noGrp="1"/>
          </p:cNvSpPr>
          <p:nvPr>
            <p:ph type="sldNum" sz="quarter" idx="28"/>
          </p:nvPr>
        </p:nvSpPr>
        <p:spPr/>
        <p:txBody>
          <a:bodyPr/>
          <a:lstStyle/>
          <a:p>
            <a:fld id="{BA24374A-C3A8-471A-8837-3FC31668ABE5}" type="slidenum">
              <a:rPr lang="de-DE" smtClean="0"/>
              <a:pPr/>
              <a:t>28</a:t>
            </a:fld>
            <a:endParaRPr lang="de-DE" dirty="0"/>
          </a:p>
        </p:txBody>
      </p:sp>
      <p:sp>
        <p:nvSpPr>
          <p:cNvPr id="5" name="Textplatzhalter 4">
            <a:extLst>
              <a:ext uri="{FF2B5EF4-FFF2-40B4-BE49-F238E27FC236}">
                <a16:creationId xmlns:a16="http://schemas.microsoft.com/office/drawing/2014/main" id="{4F121CD0-4865-71EF-FC5E-1EE4EA3DDFD0}"/>
              </a:ext>
            </a:extLst>
          </p:cNvPr>
          <p:cNvSpPr>
            <a:spLocks noGrp="1"/>
          </p:cNvSpPr>
          <p:nvPr>
            <p:ph type="body" sz="quarter" idx="21"/>
          </p:nvPr>
        </p:nvSpPr>
        <p:spPr/>
        <p:txBody>
          <a:bodyPr/>
          <a:lstStyle/>
          <a:p>
            <a:r>
              <a:rPr lang="en-US" dirty="0"/>
              <a:t>How to Conduct a User Study</a:t>
            </a:r>
            <a:endParaRPr lang="de-DE" dirty="0"/>
          </a:p>
        </p:txBody>
      </p:sp>
      <p:sp>
        <p:nvSpPr>
          <p:cNvPr id="7" name="Inhaltsplatzhalter 6">
            <a:extLst>
              <a:ext uri="{FF2B5EF4-FFF2-40B4-BE49-F238E27FC236}">
                <a16:creationId xmlns:a16="http://schemas.microsoft.com/office/drawing/2014/main" id="{CC145FEC-DD56-201C-3548-AA7EF48B1A43}"/>
              </a:ext>
            </a:extLst>
          </p:cNvPr>
          <p:cNvSpPr>
            <a:spLocks noGrp="1"/>
          </p:cNvSpPr>
          <p:nvPr>
            <p:ph type="body" sz="quarter" idx="29"/>
          </p:nvPr>
        </p:nvSpPr>
        <p:spPr/>
        <p:txBody>
          <a:bodyPr/>
          <a:lstStyle/>
          <a:p>
            <a:r>
              <a:rPr lang="en-US" dirty="0"/>
              <a:t>Likert, </a:t>
            </a:r>
            <a:r>
              <a:rPr lang="en-US" dirty="0" err="1"/>
              <a:t>Rensis</a:t>
            </a:r>
            <a:r>
              <a:rPr lang="en-US" dirty="0"/>
              <a:t> (1932). "A Technique for the Measurement of Attitudes". Archives of Psychology. 140: 1–55.</a:t>
            </a:r>
            <a:endParaRPr lang="de-DE" dirty="0"/>
          </a:p>
        </p:txBody>
      </p:sp>
      <p:graphicFrame>
        <p:nvGraphicFramePr>
          <p:cNvPr id="10" name="Tabelle 8">
            <a:extLst>
              <a:ext uri="{FF2B5EF4-FFF2-40B4-BE49-F238E27FC236}">
                <a16:creationId xmlns:a16="http://schemas.microsoft.com/office/drawing/2014/main" id="{6ED83873-C642-B8AD-6789-86077F1285D7}"/>
              </a:ext>
            </a:extLst>
          </p:cNvPr>
          <p:cNvGraphicFramePr>
            <a:graphicFrameLocks/>
          </p:cNvGraphicFramePr>
          <p:nvPr>
            <p:extLst>
              <p:ext uri="{D42A27DB-BD31-4B8C-83A1-F6EECF244321}">
                <p14:modId xmlns:p14="http://schemas.microsoft.com/office/powerpoint/2010/main" val="1431804982"/>
              </p:ext>
            </p:extLst>
          </p:nvPr>
        </p:nvGraphicFramePr>
        <p:xfrm>
          <a:off x="695329" y="1449386"/>
          <a:ext cx="10801336" cy="4103052"/>
        </p:xfrm>
        <a:graphic>
          <a:graphicData uri="http://schemas.openxmlformats.org/drawingml/2006/table">
            <a:tbl>
              <a:tblPr firstRow="1" bandRow="1">
                <a:tableStyleId>{5C22544A-7EE6-4342-B048-85BDC9FD1C3A}</a:tableStyleId>
              </a:tblPr>
              <a:tblGrid>
                <a:gridCol w="3509933">
                  <a:extLst>
                    <a:ext uri="{9D8B030D-6E8A-4147-A177-3AD203B41FA5}">
                      <a16:colId xmlns:a16="http://schemas.microsoft.com/office/drawing/2014/main" val="1777391196"/>
                    </a:ext>
                  </a:extLst>
                </a:gridCol>
                <a:gridCol w="1041629">
                  <a:extLst>
                    <a:ext uri="{9D8B030D-6E8A-4147-A177-3AD203B41FA5}">
                      <a16:colId xmlns:a16="http://schemas.microsoft.com/office/drawing/2014/main" val="819739862"/>
                    </a:ext>
                  </a:extLst>
                </a:gridCol>
                <a:gridCol w="1041629">
                  <a:extLst>
                    <a:ext uri="{9D8B030D-6E8A-4147-A177-3AD203B41FA5}">
                      <a16:colId xmlns:a16="http://schemas.microsoft.com/office/drawing/2014/main" val="2186691063"/>
                    </a:ext>
                  </a:extLst>
                </a:gridCol>
                <a:gridCol w="1041629">
                  <a:extLst>
                    <a:ext uri="{9D8B030D-6E8A-4147-A177-3AD203B41FA5}">
                      <a16:colId xmlns:a16="http://schemas.microsoft.com/office/drawing/2014/main" val="716822564"/>
                    </a:ext>
                  </a:extLst>
                </a:gridCol>
                <a:gridCol w="1041629">
                  <a:extLst>
                    <a:ext uri="{9D8B030D-6E8A-4147-A177-3AD203B41FA5}">
                      <a16:colId xmlns:a16="http://schemas.microsoft.com/office/drawing/2014/main" val="3398549832"/>
                    </a:ext>
                  </a:extLst>
                </a:gridCol>
                <a:gridCol w="1041629">
                  <a:extLst>
                    <a:ext uri="{9D8B030D-6E8A-4147-A177-3AD203B41FA5}">
                      <a16:colId xmlns:a16="http://schemas.microsoft.com/office/drawing/2014/main" val="3922334374"/>
                    </a:ext>
                  </a:extLst>
                </a:gridCol>
                <a:gridCol w="1041629">
                  <a:extLst>
                    <a:ext uri="{9D8B030D-6E8A-4147-A177-3AD203B41FA5}">
                      <a16:colId xmlns:a16="http://schemas.microsoft.com/office/drawing/2014/main" val="1510429790"/>
                    </a:ext>
                  </a:extLst>
                </a:gridCol>
                <a:gridCol w="1041629">
                  <a:extLst>
                    <a:ext uri="{9D8B030D-6E8A-4147-A177-3AD203B41FA5}">
                      <a16:colId xmlns:a16="http://schemas.microsoft.com/office/drawing/2014/main" val="4029865807"/>
                    </a:ext>
                  </a:extLst>
                </a:gridCol>
              </a:tblGrid>
              <a:tr h="811212">
                <a:tc>
                  <a:txBody>
                    <a:bodyPr/>
                    <a:lstStyle/>
                    <a:p>
                      <a:r>
                        <a:rPr lang="en-US" sz="1600" dirty="0">
                          <a:solidFill>
                            <a:schemeClr val="tx1"/>
                          </a:solidFill>
                        </a:rPr>
                        <a:t>To which extend to you agree or disagree with the statement:</a:t>
                      </a:r>
                      <a:endParaRPr lang="de-DE" sz="1600" b="1" i="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completely</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somewhat</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err="1">
                          <a:solidFill>
                            <a:schemeClr val="tx1"/>
                          </a:solidFill>
                        </a:rPr>
                        <a:t>Neither</a:t>
                      </a:r>
                      <a:r>
                        <a:rPr lang="de-DE" sz="1200" b="0" dirty="0">
                          <a:solidFill>
                            <a:schemeClr val="tx1"/>
                          </a:solidFill>
                        </a:rPr>
                        <a:t> </a:t>
                      </a:r>
                      <a:r>
                        <a:rPr lang="de-DE" sz="1200" b="0" dirty="0" err="1">
                          <a:solidFill>
                            <a:schemeClr val="tx1"/>
                          </a:solidFill>
                        </a:rPr>
                        <a:t>agree</a:t>
                      </a:r>
                      <a:r>
                        <a:rPr lang="de-DE" sz="1200" b="0" dirty="0">
                          <a:solidFill>
                            <a:schemeClr val="tx1"/>
                          </a:solidFill>
                        </a:rPr>
                        <a:t> </a:t>
                      </a:r>
                      <a:r>
                        <a:rPr lang="de-DE" sz="1200" b="0" dirty="0" err="1">
                          <a:solidFill>
                            <a:schemeClr val="tx1"/>
                          </a:solidFill>
                        </a:rPr>
                        <a:t>nor</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somewhat</a:t>
                      </a:r>
                      <a:r>
                        <a:rPr lang="de-DE" sz="1200" b="0" dirty="0">
                          <a:solidFill>
                            <a:schemeClr val="tx1"/>
                          </a:solidFill>
                        </a:rPr>
                        <a:t>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completely</a:t>
                      </a:r>
                      <a:r>
                        <a:rPr lang="de-DE" sz="1200" b="0" dirty="0">
                          <a:solidFill>
                            <a:schemeClr val="tx1"/>
                          </a:solidFill>
                        </a:rPr>
                        <a:t>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4181343"/>
                  </a:ext>
                </a:extLst>
              </a:tr>
              <a:tr h="811212">
                <a:tc>
                  <a:txBody>
                    <a:bodyPr/>
                    <a:lstStyle/>
                    <a:p>
                      <a:r>
                        <a:rPr lang="en-US" sz="1600" b="0" i="1" dirty="0">
                          <a:solidFill>
                            <a:schemeClr val="tx1"/>
                          </a:solidFill>
                        </a:rPr>
                        <a:t>I would be concerned if the device would turn on the camera at any time</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952991"/>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rPr>
                        <a:t>I noticed that the device turned the camera 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0948083"/>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chemeClr val="tx1"/>
                          </a:solidFill>
                        </a:rPr>
                        <a:t>I would benefit from more training to learn how to use the device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07710"/>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chemeClr val="tx1"/>
                          </a:solidFill>
                        </a:rPr>
                        <a:t>I am skilled enough to use the device</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763776892"/>
                  </a:ext>
                </a:extLst>
              </a:tr>
            </a:tbl>
          </a:graphicData>
        </a:graphic>
      </p:graphicFrame>
      <p:sp>
        <p:nvSpPr>
          <p:cNvPr id="6" name="Rechteck 5">
            <a:extLst>
              <a:ext uri="{FF2B5EF4-FFF2-40B4-BE49-F238E27FC236}">
                <a16:creationId xmlns:a16="http://schemas.microsoft.com/office/drawing/2014/main" id="{46201156-D9CA-BFF6-1E96-A79730B91735}"/>
              </a:ext>
            </a:extLst>
          </p:cNvPr>
          <p:cNvSpPr/>
          <p:nvPr/>
        </p:nvSpPr>
        <p:spPr>
          <a:xfrm>
            <a:off x="6694519" y="2409885"/>
            <a:ext cx="2351386" cy="10691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Response </a:t>
            </a:r>
            <a:r>
              <a:rPr lang="de-DE" b="1" dirty="0" err="1">
                <a:solidFill>
                  <a:schemeClr val="tx1"/>
                </a:solidFill>
              </a:rPr>
              <a:t>anchors</a:t>
            </a:r>
            <a:endParaRPr lang="de-DE" b="1" dirty="0">
              <a:solidFill>
                <a:schemeClr val="tx1"/>
              </a:solidFill>
            </a:endParaRPr>
          </a:p>
        </p:txBody>
      </p:sp>
      <p:cxnSp>
        <p:nvCxnSpPr>
          <p:cNvPr id="8" name="Gerade Verbindung mit Pfeil 7">
            <a:extLst>
              <a:ext uri="{FF2B5EF4-FFF2-40B4-BE49-F238E27FC236}">
                <a16:creationId xmlns:a16="http://schemas.microsoft.com/office/drawing/2014/main" id="{0D8948FE-936B-FE90-E7C5-95BC603E89E8}"/>
              </a:ext>
            </a:extLst>
          </p:cNvPr>
          <p:cNvCxnSpPr>
            <a:cxnSpLocks/>
            <a:stCxn id="6" idx="1"/>
          </p:cNvCxnSpPr>
          <p:nvPr/>
        </p:nvCxnSpPr>
        <p:spPr>
          <a:xfrm flipH="1" flipV="1">
            <a:off x="4781965" y="2172204"/>
            <a:ext cx="1912554" cy="77223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6CCDE5BF-6937-D2E8-451D-3BCD124BF010}"/>
              </a:ext>
            </a:extLst>
          </p:cNvPr>
          <p:cNvCxnSpPr>
            <a:cxnSpLocks/>
            <a:stCxn id="6" idx="3"/>
          </p:cNvCxnSpPr>
          <p:nvPr/>
        </p:nvCxnSpPr>
        <p:spPr>
          <a:xfrm flipV="1">
            <a:off x="9045905" y="2221223"/>
            <a:ext cx="1662545" cy="72321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Diagramm 10">
            <a:extLst>
              <a:ext uri="{FF2B5EF4-FFF2-40B4-BE49-F238E27FC236}">
                <a16:creationId xmlns:a16="http://schemas.microsoft.com/office/drawing/2014/main" id="{00A5314E-E55F-E36A-0AEC-C70DD382556A}"/>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526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FE172-E642-74A4-E6AA-150FAC112F3E}"/>
              </a:ext>
            </a:extLst>
          </p:cNvPr>
          <p:cNvSpPr>
            <a:spLocks noGrp="1"/>
          </p:cNvSpPr>
          <p:nvPr>
            <p:ph type="title"/>
          </p:nvPr>
        </p:nvSpPr>
        <p:spPr/>
        <p:txBody>
          <a:bodyPr/>
          <a:lstStyle/>
          <a:p>
            <a:r>
              <a:rPr lang="de-DE" dirty="0"/>
              <a:t>Likert </a:t>
            </a:r>
            <a:r>
              <a:rPr lang="de-DE" dirty="0" err="1"/>
              <a:t>Scale</a:t>
            </a:r>
            <a:r>
              <a:rPr lang="de-DE" dirty="0"/>
              <a:t> Items</a:t>
            </a:r>
          </a:p>
        </p:txBody>
      </p:sp>
      <p:sp>
        <p:nvSpPr>
          <p:cNvPr id="3" name="Fußzeilenplatzhalter 2">
            <a:extLst>
              <a:ext uri="{FF2B5EF4-FFF2-40B4-BE49-F238E27FC236}">
                <a16:creationId xmlns:a16="http://schemas.microsoft.com/office/drawing/2014/main" id="{73E6BF31-89DE-E81D-3C4D-4BC9E63C7C3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74DF9AA-D56C-6283-EE1E-51005B702E4C}"/>
              </a:ext>
            </a:extLst>
          </p:cNvPr>
          <p:cNvSpPr>
            <a:spLocks noGrp="1"/>
          </p:cNvSpPr>
          <p:nvPr>
            <p:ph type="sldNum" sz="quarter" idx="28"/>
          </p:nvPr>
        </p:nvSpPr>
        <p:spPr/>
        <p:txBody>
          <a:bodyPr/>
          <a:lstStyle/>
          <a:p>
            <a:fld id="{BA24374A-C3A8-471A-8837-3FC31668ABE5}" type="slidenum">
              <a:rPr lang="de-DE" smtClean="0"/>
              <a:pPr/>
              <a:t>29</a:t>
            </a:fld>
            <a:endParaRPr lang="de-DE" dirty="0"/>
          </a:p>
        </p:txBody>
      </p:sp>
      <p:sp>
        <p:nvSpPr>
          <p:cNvPr id="5" name="Textplatzhalter 4">
            <a:extLst>
              <a:ext uri="{FF2B5EF4-FFF2-40B4-BE49-F238E27FC236}">
                <a16:creationId xmlns:a16="http://schemas.microsoft.com/office/drawing/2014/main" id="{4F121CD0-4865-71EF-FC5E-1EE4EA3DDFD0}"/>
              </a:ext>
            </a:extLst>
          </p:cNvPr>
          <p:cNvSpPr>
            <a:spLocks noGrp="1"/>
          </p:cNvSpPr>
          <p:nvPr>
            <p:ph type="body" sz="quarter" idx="21"/>
          </p:nvPr>
        </p:nvSpPr>
        <p:spPr/>
        <p:txBody>
          <a:bodyPr/>
          <a:lstStyle/>
          <a:p>
            <a:r>
              <a:rPr lang="en-US" dirty="0"/>
              <a:t>How to Conduct a User Study</a:t>
            </a:r>
            <a:endParaRPr lang="de-DE" dirty="0"/>
          </a:p>
        </p:txBody>
      </p:sp>
      <p:sp>
        <p:nvSpPr>
          <p:cNvPr id="7" name="Inhaltsplatzhalter 6">
            <a:extLst>
              <a:ext uri="{FF2B5EF4-FFF2-40B4-BE49-F238E27FC236}">
                <a16:creationId xmlns:a16="http://schemas.microsoft.com/office/drawing/2014/main" id="{CC145FEC-DD56-201C-3548-AA7EF48B1A43}"/>
              </a:ext>
            </a:extLst>
          </p:cNvPr>
          <p:cNvSpPr>
            <a:spLocks noGrp="1"/>
          </p:cNvSpPr>
          <p:nvPr>
            <p:ph type="body" sz="quarter" idx="29"/>
          </p:nvPr>
        </p:nvSpPr>
        <p:spPr/>
        <p:txBody>
          <a:bodyPr/>
          <a:lstStyle/>
          <a:p>
            <a:r>
              <a:rPr lang="en-US" dirty="0"/>
              <a:t>Likert, </a:t>
            </a:r>
            <a:r>
              <a:rPr lang="en-US" dirty="0" err="1"/>
              <a:t>Rensis</a:t>
            </a:r>
            <a:r>
              <a:rPr lang="en-US" dirty="0"/>
              <a:t> (1932). "A Technique for the Measurement of Attitudes". Archives of Psychology. 140: 1–55.</a:t>
            </a:r>
            <a:endParaRPr lang="de-DE" dirty="0"/>
          </a:p>
        </p:txBody>
      </p:sp>
      <p:graphicFrame>
        <p:nvGraphicFramePr>
          <p:cNvPr id="10" name="Tabelle 8">
            <a:extLst>
              <a:ext uri="{FF2B5EF4-FFF2-40B4-BE49-F238E27FC236}">
                <a16:creationId xmlns:a16="http://schemas.microsoft.com/office/drawing/2014/main" id="{6ED83873-C642-B8AD-6789-86077F1285D7}"/>
              </a:ext>
            </a:extLst>
          </p:cNvPr>
          <p:cNvGraphicFramePr>
            <a:graphicFrameLocks/>
          </p:cNvGraphicFramePr>
          <p:nvPr>
            <p:extLst>
              <p:ext uri="{D42A27DB-BD31-4B8C-83A1-F6EECF244321}">
                <p14:modId xmlns:p14="http://schemas.microsoft.com/office/powerpoint/2010/main" val="1120697896"/>
              </p:ext>
            </p:extLst>
          </p:nvPr>
        </p:nvGraphicFramePr>
        <p:xfrm>
          <a:off x="695329" y="1449386"/>
          <a:ext cx="10801336" cy="4103052"/>
        </p:xfrm>
        <a:graphic>
          <a:graphicData uri="http://schemas.openxmlformats.org/drawingml/2006/table">
            <a:tbl>
              <a:tblPr firstRow="1" bandRow="1">
                <a:tableStyleId>{5C22544A-7EE6-4342-B048-85BDC9FD1C3A}</a:tableStyleId>
              </a:tblPr>
              <a:tblGrid>
                <a:gridCol w="3509933">
                  <a:extLst>
                    <a:ext uri="{9D8B030D-6E8A-4147-A177-3AD203B41FA5}">
                      <a16:colId xmlns:a16="http://schemas.microsoft.com/office/drawing/2014/main" val="1777391196"/>
                    </a:ext>
                  </a:extLst>
                </a:gridCol>
                <a:gridCol w="1041629">
                  <a:extLst>
                    <a:ext uri="{9D8B030D-6E8A-4147-A177-3AD203B41FA5}">
                      <a16:colId xmlns:a16="http://schemas.microsoft.com/office/drawing/2014/main" val="819739862"/>
                    </a:ext>
                  </a:extLst>
                </a:gridCol>
                <a:gridCol w="1041629">
                  <a:extLst>
                    <a:ext uri="{9D8B030D-6E8A-4147-A177-3AD203B41FA5}">
                      <a16:colId xmlns:a16="http://schemas.microsoft.com/office/drawing/2014/main" val="2186691063"/>
                    </a:ext>
                  </a:extLst>
                </a:gridCol>
                <a:gridCol w="1041629">
                  <a:extLst>
                    <a:ext uri="{9D8B030D-6E8A-4147-A177-3AD203B41FA5}">
                      <a16:colId xmlns:a16="http://schemas.microsoft.com/office/drawing/2014/main" val="716822564"/>
                    </a:ext>
                  </a:extLst>
                </a:gridCol>
                <a:gridCol w="1041629">
                  <a:extLst>
                    <a:ext uri="{9D8B030D-6E8A-4147-A177-3AD203B41FA5}">
                      <a16:colId xmlns:a16="http://schemas.microsoft.com/office/drawing/2014/main" val="3398549832"/>
                    </a:ext>
                  </a:extLst>
                </a:gridCol>
                <a:gridCol w="1041629">
                  <a:extLst>
                    <a:ext uri="{9D8B030D-6E8A-4147-A177-3AD203B41FA5}">
                      <a16:colId xmlns:a16="http://schemas.microsoft.com/office/drawing/2014/main" val="3922334374"/>
                    </a:ext>
                  </a:extLst>
                </a:gridCol>
                <a:gridCol w="1041629">
                  <a:extLst>
                    <a:ext uri="{9D8B030D-6E8A-4147-A177-3AD203B41FA5}">
                      <a16:colId xmlns:a16="http://schemas.microsoft.com/office/drawing/2014/main" val="1510429790"/>
                    </a:ext>
                  </a:extLst>
                </a:gridCol>
                <a:gridCol w="1041629">
                  <a:extLst>
                    <a:ext uri="{9D8B030D-6E8A-4147-A177-3AD203B41FA5}">
                      <a16:colId xmlns:a16="http://schemas.microsoft.com/office/drawing/2014/main" val="4029865807"/>
                    </a:ext>
                  </a:extLst>
                </a:gridCol>
              </a:tblGrid>
              <a:tr h="811212">
                <a:tc>
                  <a:txBody>
                    <a:bodyPr/>
                    <a:lstStyle/>
                    <a:p>
                      <a:r>
                        <a:rPr lang="en-US" sz="1600" dirty="0">
                          <a:solidFill>
                            <a:schemeClr val="tx1"/>
                          </a:solidFill>
                        </a:rPr>
                        <a:t>To which extend to you agree or disagree with the statement:</a:t>
                      </a:r>
                      <a:endParaRPr lang="de-DE" sz="1600" b="1" i="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completely</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somewhat</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err="1">
                          <a:solidFill>
                            <a:schemeClr val="tx1"/>
                          </a:solidFill>
                        </a:rPr>
                        <a:t>Neither</a:t>
                      </a:r>
                      <a:r>
                        <a:rPr lang="de-DE" sz="1200" b="0" dirty="0">
                          <a:solidFill>
                            <a:schemeClr val="tx1"/>
                          </a:solidFill>
                        </a:rPr>
                        <a:t> </a:t>
                      </a:r>
                      <a:r>
                        <a:rPr lang="de-DE" sz="1200" b="0" dirty="0" err="1">
                          <a:solidFill>
                            <a:schemeClr val="tx1"/>
                          </a:solidFill>
                        </a:rPr>
                        <a:t>agree</a:t>
                      </a:r>
                      <a:r>
                        <a:rPr lang="de-DE" sz="1200" b="0" dirty="0">
                          <a:solidFill>
                            <a:schemeClr val="tx1"/>
                          </a:solidFill>
                        </a:rPr>
                        <a:t> </a:t>
                      </a:r>
                      <a:r>
                        <a:rPr lang="de-DE" sz="1200" b="0" dirty="0" err="1">
                          <a:solidFill>
                            <a:schemeClr val="tx1"/>
                          </a:solidFill>
                        </a:rPr>
                        <a:t>nor</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somewhat</a:t>
                      </a:r>
                      <a:r>
                        <a:rPr lang="de-DE" sz="1200" b="0" dirty="0">
                          <a:solidFill>
                            <a:schemeClr val="tx1"/>
                          </a:solidFill>
                        </a:rPr>
                        <a:t>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completely</a:t>
                      </a:r>
                      <a:r>
                        <a:rPr lang="de-DE" sz="1200" b="0" dirty="0">
                          <a:solidFill>
                            <a:schemeClr val="tx1"/>
                          </a:solidFill>
                        </a:rPr>
                        <a:t>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4181343"/>
                  </a:ext>
                </a:extLst>
              </a:tr>
              <a:tr h="811212">
                <a:tc>
                  <a:txBody>
                    <a:bodyPr/>
                    <a:lstStyle/>
                    <a:p>
                      <a:r>
                        <a:rPr lang="en-US" sz="1600" b="0" i="1" dirty="0">
                          <a:solidFill>
                            <a:schemeClr val="tx1"/>
                          </a:solidFill>
                        </a:rPr>
                        <a:t>I would be concerned if the device would turn on the camera at any time</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952991"/>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rPr>
                        <a:t>I noticed that the device turned the camera 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0948083"/>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chemeClr val="tx1"/>
                          </a:solidFill>
                        </a:rPr>
                        <a:t>I would benefit from more training to learn how to use the device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07710"/>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chemeClr val="tx1"/>
                          </a:solidFill>
                        </a:rPr>
                        <a:t>I am skilled enough to use the device</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763776892"/>
                  </a:ext>
                </a:extLst>
              </a:tr>
            </a:tbl>
          </a:graphicData>
        </a:graphic>
      </p:graphicFrame>
      <p:sp>
        <p:nvSpPr>
          <p:cNvPr id="6" name="Rechteck 5">
            <a:extLst>
              <a:ext uri="{FF2B5EF4-FFF2-40B4-BE49-F238E27FC236}">
                <a16:creationId xmlns:a16="http://schemas.microsoft.com/office/drawing/2014/main" id="{46201156-D9CA-BFF6-1E96-A79730B91735}"/>
              </a:ext>
            </a:extLst>
          </p:cNvPr>
          <p:cNvSpPr/>
          <p:nvPr/>
        </p:nvSpPr>
        <p:spPr>
          <a:xfrm>
            <a:off x="4440004" y="2397994"/>
            <a:ext cx="567191" cy="553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1</a:t>
            </a:r>
            <a:endParaRPr lang="de-DE" b="1" dirty="0">
              <a:solidFill>
                <a:schemeClr val="tx1"/>
              </a:solidFill>
              <a:latin typeface="Courier New" panose="02070309020205020404" pitchFamily="49" charset="0"/>
              <a:cs typeface="Courier New" panose="02070309020205020404" pitchFamily="49" charset="0"/>
            </a:endParaRPr>
          </a:p>
        </p:txBody>
      </p:sp>
      <p:sp>
        <p:nvSpPr>
          <p:cNvPr id="18" name="Rechteck 17">
            <a:extLst>
              <a:ext uri="{FF2B5EF4-FFF2-40B4-BE49-F238E27FC236}">
                <a16:creationId xmlns:a16="http://schemas.microsoft.com/office/drawing/2014/main" id="{07F0FCB8-F3F6-AC36-0740-FAE8B274AF49}"/>
              </a:ext>
            </a:extLst>
          </p:cNvPr>
          <p:cNvSpPr/>
          <p:nvPr/>
        </p:nvSpPr>
        <p:spPr>
          <a:xfrm>
            <a:off x="5481054" y="2392877"/>
            <a:ext cx="567191" cy="553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2</a:t>
            </a:r>
            <a:endParaRPr lang="de-DE" b="1" dirty="0">
              <a:solidFill>
                <a:schemeClr val="tx1"/>
              </a:solidFill>
              <a:latin typeface="Courier New" panose="02070309020205020404" pitchFamily="49" charset="0"/>
              <a:cs typeface="Courier New" panose="02070309020205020404" pitchFamily="49" charset="0"/>
            </a:endParaRPr>
          </a:p>
        </p:txBody>
      </p:sp>
      <p:sp>
        <p:nvSpPr>
          <p:cNvPr id="19" name="Rechteck 18">
            <a:extLst>
              <a:ext uri="{FF2B5EF4-FFF2-40B4-BE49-F238E27FC236}">
                <a16:creationId xmlns:a16="http://schemas.microsoft.com/office/drawing/2014/main" id="{9B028216-7C79-1E78-1E70-52AD7C11006C}"/>
              </a:ext>
            </a:extLst>
          </p:cNvPr>
          <p:cNvSpPr/>
          <p:nvPr/>
        </p:nvSpPr>
        <p:spPr>
          <a:xfrm>
            <a:off x="6522104" y="2392876"/>
            <a:ext cx="567191" cy="553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3</a:t>
            </a:r>
            <a:endParaRPr lang="de-DE" b="1" dirty="0">
              <a:solidFill>
                <a:schemeClr val="tx1"/>
              </a:solidFill>
              <a:latin typeface="Courier New" panose="02070309020205020404" pitchFamily="49" charset="0"/>
              <a:cs typeface="Courier New" panose="02070309020205020404" pitchFamily="49" charset="0"/>
            </a:endParaRPr>
          </a:p>
        </p:txBody>
      </p:sp>
      <p:sp>
        <p:nvSpPr>
          <p:cNvPr id="20" name="Rechteck 19">
            <a:extLst>
              <a:ext uri="{FF2B5EF4-FFF2-40B4-BE49-F238E27FC236}">
                <a16:creationId xmlns:a16="http://schemas.microsoft.com/office/drawing/2014/main" id="{C4F6AA7D-BD25-B225-FF27-584BFFE07B58}"/>
              </a:ext>
            </a:extLst>
          </p:cNvPr>
          <p:cNvSpPr/>
          <p:nvPr/>
        </p:nvSpPr>
        <p:spPr>
          <a:xfrm>
            <a:off x="7563154" y="2392875"/>
            <a:ext cx="567191" cy="553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4</a:t>
            </a:r>
            <a:endParaRPr lang="de-DE" b="1" dirty="0">
              <a:solidFill>
                <a:schemeClr val="tx1"/>
              </a:solidFill>
              <a:latin typeface="Courier New" panose="02070309020205020404" pitchFamily="49" charset="0"/>
              <a:cs typeface="Courier New" panose="02070309020205020404" pitchFamily="49" charset="0"/>
            </a:endParaRPr>
          </a:p>
        </p:txBody>
      </p:sp>
      <p:sp>
        <p:nvSpPr>
          <p:cNvPr id="22" name="Rechteck 21">
            <a:extLst>
              <a:ext uri="{FF2B5EF4-FFF2-40B4-BE49-F238E27FC236}">
                <a16:creationId xmlns:a16="http://schemas.microsoft.com/office/drawing/2014/main" id="{E5507FEA-B37C-02F0-84B3-7F399F0D9D2F}"/>
              </a:ext>
            </a:extLst>
          </p:cNvPr>
          <p:cNvSpPr/>
          <p:nvPr/>
        </p:nvSpPr>
        <p:spPr>
          <a:xfrm>
            <a:off x="8604204" y="2392874"/>
            <a:ext cx="567191" cy="553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5</a:t>
            </a:r>
            <a:endParaRPr lang="de-DE" b="1" dirty="0">
              <a:solidFill>
                <a:schemeClr val="tx1"/>
              </a:solidFill>
              <a:latin typeface="Courier New" panose="02070309020205020404" pitchFamily="49" charset="0"/>
              <a:cs typeface="Courier New" panose="02070309020205020404" pitchFamily="49" charset="0"/>
            </a:endParaRPr>
          </a:p>
        </p:txBody>
      </p:sp>
      <p:sp>
        <p:nvSpPr>
          <p:cNvPr id="23" name="Rechteck 22">
            <a:extLst>
              <a:ext uri="{FF2B5EF4-FFF2-40B4-BE49-F238E27FC236}">
                <a16:creationId xmlns:a16="http://schemas.microsoft.com/office/drawing/2014/main" id="{DACB57F4-D5D8-17A4-B1D6-FA889A0EE231}"/>
              </a:ext>
            </a:extLst>
          </p:cNvPr>
          <p:cNvSpPr/>
          <p:nvPr/>
        </p:nvSpPr>
        <p:spPr>
          <a:xfrm>
            <a:off x="9645254" y="2392874"/>
            <a:ext cx="567191" cy="553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6</a:t>
            </a:r>
            <a:endParaRPr lang="de-DE" b="1" dirty="0">
              <a:solidFill>
                <a:schemeClr val="tx1"/>
              </a:solidFill>
              <a:latin typeface="Courier New" panose="02070309020205020404" pitchFamily="49" charset="0"/>
              <a:cs typeface="Courier New" panose="02070309020205020404" pitchFamily="49" charset="0"/>
            </a:endParaRPr>
          </a:p>
        </p:txBody>
      </p:sp>
      <p:sp>
        <p:nvSpPr>
          <p:cNvPr id="25" name="Rechteck 24">
            <a:extLst>
              <a:ext uri="{FF2B5EF4-FFF2-40B4-BE49-F238E27FC236}">
                <a16:creationId xmlns:a16="http://schemas.microsoft.com/office/drawing/2014/main" id="{580DA608-3127-CE85-2BC1-DC9CAAB3F469}"/>
              </a:ext>
            </a:extLst>
          </p:cNvPr>
          <p:cNvSpPr/>
          <p:nvPr/>
        </p:nvSpPr>
        <p:spPr>
          <a:xfrm>
            <a:off x="10686303" y="2392873"/>
            <a:ext cx="567191" cy="553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7</a:t>
            </a:r>
            <a:endParaRPr lang="de-DE" b="1" dirty="0">
              <a:solidFill>
                <a:schemeClr val="tx1"/>
              </a:solidFill>
              <a:latin typeface="Courier New" panose="02070309020205020404" pitchFamily="49" charset="0"/>
              <a:cs typeface="Courier New" panose="02070309020205020404" pitchFamily="49" charset="0"/>
            </a:endParaRPr>
          </a:p>
        </p:txBody>
      </p:sp>
      <p:sp>
        <p:nvSpPr>
          <p:cNvPr id="27" name="Rechteck 26">
            <a:extLst>
              <a:ext uri="{FF2B5EF4-FFF2-40B4-BE49-F238E27FC236}">
                <a16:creationId xmlns:a16="http://schemas.microsoft.com/office/drawing/2014/main" id="{53271ECF-63B9-8680-360F-6936B442AA1E}"/>
              </a:ext>
            </a:extLst>
          </p:cNvPr>
          <p:cNvSpPr/>
          <p:nvPr/>
        </p:nvSpPr>
        <p:spPr>
          <a:xfrm>
            <a:off x="5054903" y="2484909"/>
            <a:ext cx="378443" cy="3690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&lt;</a:t>
            </a:r>
            <a:endParaRPr lang="de-DE" b="1" dirty="0">
              <a:solidFill>
                <a:schemeClr val="tx1"/>
              </a:solidFill>
              <a:latin typeface="Courier New" panose="02070309020205020404" pitchFamily="49" charset="0"/>
              <a:cs typeface="Courier New" panose="02070309020205020404" pitchFamily="49" charset="0"/>
            </a:endParaRPr>
          </a:p>
        </p:txBody>
      </p:sp>
      <p:sp>
        <p:nvSpPr>
          <p:cNvPr id="29" name="Rechteck 28">
            <a:extLst>
              <a:ext uri="{FF2B5EF4-FFF2-40B4-BE49-F238E27FC236}">
                <a16:creationId xmlns:a16="http://schemas.microsoft.com/office/drawing/2014/main" id="{3E340B6F-A533-9B24-9583-108E07180449}"/>
              </a:ext>
            </a:extLst>
          </p:cNvPr>
          <p:cNvSpPr/>
          <p:nvPr/>
        </p:nvSpPr>
        <p:spPr>
          <a:xfrm>
            <a:off x="6095952" y="2484909"/>
            <a:ext cx="378443" cy="3690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&lt;</a:t>
            </a:r>
            <a:endParaRPr lang="de-DE" b="1" dirty="0">
              <a:solidFill>
                <a:schemeClr val="tx1"/>
              </a:solidFill>
              <a:latin typeface="Courier New" panose="02070309020205020404" pitchFamily="49" charset="0"/>
              <a:cs typeface="Courier New" panose="02070309020205020404" pitchFamily="49" charset="0"/>
            </a:endParaRPr>
          </a:p>
        </p:txBody>
      </p:sp>
      <p:sp>
        <p:nvSpPr>
          <p:cNvPr id="31" name="Rechteck 30">
            <a:extLst>
              <a:ext uri="{FF2B5EF4-FFF2-40B4-BE49-F238E27FC236}">
                <a16:creationId xmlns:a16="http://schemas.microsoft.com/office/drawing/2014/main" id="{16C74860-6CBA-9130-81EB-DAA8B3E218BB}"/>
              </a:ext>
            </a:extLst>
          </p:cNvPr>
          <p:cNvSpPr/>
          <p:nvPr/>
        </p:nvSpPr>
        <p:spPr>
          <a:xfrm>
            <a:off x="7137003" y="2484909"/>
            <a:ext cx="378443" cy="3690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&lt;</a:t>
            </a:r>
            <a:endParaRPr lang="de-DE" b="1" dirty="0">
              <a:solidFill>
                <a:schemeClr val="tx1"/>
              </a:solidFill>
              <a:latin typeface="Courier New" panose="02070309020205020404" pitchFamily="49" charset="0"/>
              <a:cs typeface="Courier New" panose="02070309020205020404" pitchFamily="49" charset="0"/>
            </a:endParaRPr>
          </a:p>
        </p:txBody>
      </p:sp>
      <p:sp>
        <p:nvSpPr>
          <p:cNvPr id="32" name="Rechteck 31">
            <a:extLst>
              <a:ext uri="{FF2B5EF4-FFF2-40B4-BE49-F238E27FC236}">
                <a16:creationId xmlns:a16="http://schemas.microsoft.com/office/drawing/2014/main" id="{825DB7CF-F0AE-69EE-4198-60138287CD67}"/>
              </a:ext>
            </a:extLst>
          </p:cNvPr>
          <p:cNvSpPr/>
          <p:nvPr/>
        </p:nvSpPr>
        <p:spPr>
          <a:xfrm>
            <a:off x="8178052" y="2484909"/>
            <a:ext cx="378443" cy="3690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&lt;</a:t>
            </a:r>
            <a:endParaRPr lang="de-DE" b="1" dirty="0">
              <a:solidFill>
                <a:schemeClr val="tx1"/>
              </a:solidFill>
              <a:latin typeface="Courier New" panose="02070309020205020404" pitchFamily="49" charset="0"/>
              <a:cs typeface="Courier New" panose="02070309020205020404" pitchFamily="49" charset="0"/>
            </a:endParaRPr>
          </a:p>
        </p:txBody>
      </p:sp>
      <p:sp>
        <p:nvSpPr>
          <p:cNvPr id="33" name="Rechteck 32">
            <a:extLst>
              <a:ext uri="{FF2B5EF4-FFF2-40B4-BE49-F238E27FC236}">
                <a16:creationId xmlns:a16="http://schemas.microsoft.com/office/drawing/2014/main" id="{C7DBFB04-3598-22FC-129E-767052B3F9E5}"/>
              </a:ext>
            </a:extLst>
          </p:cNvPr>
          <p:cNvSpPr/>
          <p:nvPr/>
        </p:nvSpPr>
        <p:spPr>
          <a:xfrm>
            <a:off x="9219103" y="2492131"/>
            <a:ext cx="378443" cy="3690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&lt;</a:t>
            </a:r>
            <a:endParaRPr lang="de-DE" b="1" dirty="0">
              <a:solidFill>
                <a:schemeClr val="tx1"/>
              </a:solidFill>
              <a:latin typeface="Courier New" panose="02070309020205020404" pitchFamily="49" charset="0"/>
              <a:cs typeface="Courier New" panose="02070309020205020404" pitchFamily="49" charset="0"/>
            </a:endParaRPr>
          </a:p>
        </p:txBody>
      </p:sp>
      <p:sp>
        <p:nvSpPr>
          <p:cNvPr id="34" name="Rechteck 33">
            <a:extLst>
              <a:ext uri="{FF2B5EF4-FFF2-40B4-BE49-F238E27FC236}">
                <a16:creationId xmlns:a16="http://schemas.microsoft.com/office/drawing/2014/main" id="{CC48DD1E-CE18-B9D6-3502-E36CB0D6B6BE}"/>
              </a:ext>
            </a:extLst>
          </p:cNvPr>
          <p:cNvSpPr/>
          <p:nvPr/>
        </p:nvSpPr>
        <p:spPr>
          <a:xfrm>
            <a:off x="10260152" y="2492131"/>
            <a:ext cx="378443" cy="3690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&lt;</a:t>
            </a:r>
            <a:endParaRPr lang="de-DE" b="1" dirty="0">
              <a:solidFill>
                <a:schemeClr val="tx1"/>
              </a:solidFill>
              <a:latin typeface="Courier New" panose="02070309020205020404" pitchFamily="49" charset="0"/>
              <a:cs typeface="Courier New" panose="02070309020205020404" pitchFamily="49" charset="0"/>
            </a:endParaRPr>
          </a:p>
        </p:txBody>
      </p:sp>
      <p:sp>
        <p:nvSpPr>
          <p:cNvPr id="35" name="Rechteck 34">
            <a:extLst>
              <a:ext uri="{FF2B5EF4-FFF2-40B4-BE49-F238E27FC236}">
                <a16:creationId xmlns:a16="http://schemas.microsoft.com/office/drawing/2014/main" id="{A4DEB431-5DB4-1727-2134-598A8F08B30B}"/>
              </a:ext>
            </a:extLst>
          </p:cNvPr>
          <p:cNvSpPr/>
          <p:nvPr/>
        </p:nvSpPr>
        <p:spPr>
          <a:xfrm>
            <a:off x="5647795" y="3226143"/>
            <a:ext cx="4444834" cy="10691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The </a:t>
            </a:r>
            <a:r>
              <a:rPr lang="de-DE" b="1" dirty="0" err="1">
                <a:solidFill>
                  <a:schemeClr val="tx1"/>
                </a:solidFill>
              </a:rPr>
              <a:t>scale</a:t>
            </a:r>
            <a:r>
              <a:rPr lang="de-DE" b="1" dirty="0">
                <a:solidFill>
                  <a:schemeClr val="tx1"/>
                </a:solidFill>
              </a:rPr>
              <a:t> </a:t>
            </a:r>
            <a:r>
              <a:rPr lang="de-DE" b="1" dirty="0" err="1">
                <a:solidFill>
                  <a:schemeClr val="tx1"/>
                </a:solidFill>
              </a:rPr>
              <a:t>has</a:t>
            </a:r>
            <a:r>
              <a:rPr lang="de-DE" b="1" dirty="0">
                <a:solidFill>
                  <a:schemeClr val="tx1"/>
                </a:solidFill>
              </a:rPr>
              <a:t> an </a:t>
            </a:r>
            <a:r>
              <a:rPr lang="de-DE" b="1" dirty="0" err="1">
                <a:solidFill>
                  <a:schemeClr val="tx1"/>
                </a:solidFill>
              </a:rPr>
              <a:t>order</a:t>
            </a:r>
            <a:r>
              <a:rPr lang="de-DE" b="1" dirty="0">
                <a:solidFill>
                  <a:schemeClr val="tx1"/>
                </a:solidFill>
              </a:rPr>
              <a:t> </a:t>
            </a:r>
            <a:br>
              <a:rPr lang="de-DE" b="1" dirty="0">
                <a:solidFill>
                  <a:schemeClr val="tx1"/>
                </a:solidFill>
              </a:rPr>
            </a:br>
            <a:r>
              <a:rPr lang="de-DE" b="1" dirty="0">
                <a:solidFill>
                  <a:schemeClr val="tx1"/>
                </a:solidFill>
              </a:rPr>
              <a:t>and </a:t>
            </a:r>
            <a:r>
              <a:rPr lang="de-DE" b="1" dirty="0" err="1">
                <a:solidFill>
                  <a:schemeClr val="tx1"/>
                </a:solidFill>
              </a:rPr>
              <a:t>every</a:t>
            </a:r>
            <a:r>
              <a:rPr lang="de-DE" b="1" dirty="0">
                <a:solidFill>
                  <a:schemeClr val="tx1"/>
                </a:solidFill>
              </a:rPr>
              <a:t> </a:t>
            </a:r>
            <a:r>
              <a:rPr lang="de-DE" b="1" dirty="0" err="1">
                <a:solidFill>
                  <a:schemeClr val="tx1"/>
                </a:solidFill>
              </a:rPr>
              <a:t>anchor</a:t>
            </a:r>
            <a:r>
              <a:rPr lang="de-DE" b="1" dirty="0">
                <a:solidFill>
                  <a:schemeClr val="tx1"/>
                </a:solidFill>
              </a:rPr>
              <a:t> </a:t>
            </a:r>
            <a:br>
              <a:rPr lang="de-DE" b="1" dirty="0">
                <a:solidFill>
                  <a:schemeClr val="tx1"/>
                </a:solidFill>
              </a:rPr>
            </a:br>
            <a:r>
              <a:rPr lang="de-DE" b="1" dirty="0" err="1">
                <a:solidFill>
                  <a:schemeClr val="tx1"/>
                </a:solidFill>
              </a:rPr>
              <a:t>can</a:t>
            </a:r>
            <a:r>
              <a:rPr lang="de-DE" b="1" dirty="0">
                <a:solidFill>
                  <a:schemeClr val="tx1"/>
                </a:solidFill>
              </a:rPr>
              <a:t> </a:t>
            </a:r>
            <a:r>
              <a:rPr lang="de-DE" b="1" dirty="0" err="1">
                <a:solidFill>
                  <a:schemeClr val="tx1"/>
                </a:solidFill>
              </a:rPr>
              <a:t>have</a:t>
            </a:r>
            <a:r>
              <a:rPr lang="de-DE" b="1" dirty="0">
                <a:solidFill>
                  <a:schemeClr val="tx1"/>
                </a:solidFill>
              </a:rPr>
              <a:t> a </a:t>
            </a:r>
            <a:r>
              <a:rPr lang="de-DE" b="1" dirty="0" err="1">
                <a:solidFill>
                  <a:schemeClr val="tx1"/>
                </a:solidFill>
              </a:rPr>
              <a:t>numeric</a:t>
            </a:r>
            <a:r>
              <a:rPr lang="de-DE" b="1" dirty="0">
                <a:solidFill>
                  <a:schemeClr val="tx1"/>
                </a:solidFill>
              </a:rPr>
              <a:t> </a:t>
            </a:r>
            <a:r>
              <a:rPr lang="de-DE" b="1" dirty="0" err="1">
                <a:solidFill>
                  <a:schemeClr val="tx1"/>
                </a:solidFill>
              </a:rPr>
              <a:t>value</a:t>
            </a:r>
            <a:r>
              <a:rPr lang="de-DE" b="1" dirty="0">
                <a:solidFill>
                  <a:schemeClr val="tx1"/>
                </a:solidFill>
              </a:rPr>
              <a:t>!</a:t>
            </a:r>
            <a:endParaRPr lang="de-DE" dirty="0">
              <a:solidFill>
                <a:schemeClr val="tx1"/>
              </a:solidFill>
            </a:endParaRPr>
          </a:p>
        </p:txBody>
      </p:sp>
      <p:graphicFrame>
        <p:nvGraphicFramePr>
          <p:cNvPr id="9" name="Diagramm 8">
            <a:extLst>
              <a:ext uri="{FF2B5EF4-FFF2-40B4-BE49-F238E27FC236}">
                <a16:creationId xmlns:a16="http://schemas.microsoft.com/office/drawing/2014/main" id="{B8FEC264-AED4-CC44-19BE-0C0E85F9E397}"/>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88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P spid="20" grpId="0" animBg="1"/>
      <p:bldP spid="22" grpId="0" animBg="1"/>
      <p:bldP spid="23" grpId="0" animBg="1"/>
      <p:bldP spid="25" grpId="0" animBg="1"/>
      <p:bldP spid="27" grpId="0" animBg="1"/>
      <p:bldP spid="29" grpId="0" animBg="1"/>
      <p:bldP spid="31" grpId="0" animBg="1"/>
      <p:bldP spid="32"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11">
            <a:extLst>
              <a:ext uri="{FF2B5EF4-FFF2-40B4-BE49-F238E27FC236}">
                <a16:creationId xmlns:a16="http://schemas.microsoft.com/office/drawing/2014/main" id="{ADD5BEBD-137F-3E25-4256-26CE63AD77C0}"/>
              </a:ext>
            </a:extLst>
          </p:cNvPr>
          <p:cNvSpPr>
            <a:spLocks noGrp="1"/>
          </p:cNvSpPr>
          <p:nvPr>
            <p:ph type="body" idx="1"/>
          </p:nvPr>
        </p:nvSpPr>
        <p:spPr>
          <a:xfrm>
            <a:off x="695325" y="4946839"/>
            <a:ext cx="10801349" cy="1182499"/>
          </a:xfrm>
        </p:spPr>
        <p:txBody>
          <a:bodyPr/>
          <a:lstStyle/>
          <a:p>
            <a:r>
              <a:rPr lang="en-US" dirty="0">
                <a:solidFill>
                  <a:srgbClr val="202124"/>
                </a:solidFill>
                <a:latin typeface="arial" panose="020B0604020202020204" pitchFamily="34" charset="0"/>
                <a:sym typeface="Wingdings" panose="05000000000000000000" pitchFamily="2" charset="2"/>
              </a:rPr>
              <a:t>Quantitative or Qualitative?</a:t>
            </a:r>
            <a:endParaRPr lang="de-DE" dirty="0"/>
          </a:p>
        </p:txBody>
      </p:sp>
      <p:sp>
        <p:nvSpPr>
          <p:cNvPr id="11" name="Titel 10">
            <a:extLst>
              <a:ext uri="{FF2B5EF4-FFF2-40B4-BE49-F238E27FC236}">
                <a16:creationId xmlns:a16="http://schemas.microsoft.com/office/drawing/2014/main" id="{2EF3F335-EA8C-25FF-ACF1-7304E12D9B18}"/>
              </a:ext>
            </a:extLst>
          </p:cNvPr>
          <p:cNvSpPr>
            <a:spLocks noGrp="1"/>
          </p:cNvSpPr>
          <p:nvPr>
            <p:ph type="title"/>
          </p:nvPr>
        </p:nvSpPr>
        <p:spPr>
          <a:xfrm>
            <a:off x="695325" y="1449388"/>
            <a:ext cx="10801350" cy="3308789"/>
          </a:xfrm>
        </p:spPr>
        <p:txBody>
          <a:bodyPr>
            <a:normAutofit/>
          </a:bodyPr>
          <a:lstStyle/>
          <a:p>
            <a:r>
              <a:rPr lang="de-DE" sz="3200" dirty="0" err="1"/>
              <a:t>Recap</a:t>
            </a:r>
            <a:r>
              <a:rPr lang="de-DE" sz="3200" dirty="0"/>
              <a:t>: </a:t>
            </a:r>
            <a:r>
              <a:rPr lang="de-DE" sz="3200" dirty="0" err="1"/>
              <a:t>Swipe</a:t>
            </a:r>
            <a:r>
              <a:rPr lang="de-DE" sz="3200" dirty="0"/>
              <a:t> × Visual Feedback × </a:t>
            </a:r>
            <a:r>
              <a:rPr lang="de-DE" sz="3200" dirty="0" err="1"/>
              <a:t>Tactile</a:t>
            </a:r>
            <a:r>
              <a:rPr lang="de-DE" sz="3200" dirty="0"/>
              <a:t> Feedback</a:t>
            </a:r>
          </a:p>
        </p:txBody>
      </p:sp>
      <p:sp>
        <p:nvSpPr>
          <p:cNvPr id="3" name="Fußzeilenplatzhalter 2">
            <a:extLst>
              <a:ext uri="{FF2B5EF4-FFF2-40B4-BE49-F238E27FC236}">
                <a16:creationId xmlns:a16="http://schemas.microsoft.com/office/drawing/2014/main" id="{24F34405-6758-D7F8-4CB3-DCC4B5B99319}"/>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0F49476-EFD3-DFB8-A9EF-D764DE3B36EC}"/>
              </a:ext>
            </a:extLst>
          </p:cNvPr>
          <p:cNvSpPr>
            <a:spLocks noGrp="1"/>
          </p:cNvSpPr>
          <p:nvPr>
            <p:ph type="sldNum" sz="quarter" idx="24"/>
          </p:nvPr>
        </p:nvSpPr>
        <p:spPr/>
        <p:txBody>
          <a:bodyPr/>
          <a:lstStyle/>
          <a:p>
            <a:fld id="{BA24374A-C3A8-471A-8837-3FC31668ABE5}" type="slidenum">
              <a:rPr lang="de-DE" smtClean="0"/>
              <a:pPr/>
              <a:t>3</a:t>
            </a:fld>
            <a:endParaRPr lang="de-DE" dirty="0"/>
          </a:p>
        </p:txBody>
      </p:sp>
      <p:sp>
        <p:nvSpPr>
          <p:cNvPr id="13" name="Textplatzhalter 12">
            <a:extLst>
              <a:ext uri="{FF2B5EF4-FFF2-40B4-BE49-F238E27FC236}">
                <a16:creationId xmlns:a16="http://schemas.microsoft.com/office/drawing/2014/main" id="{90C17A4F-113A-151E-08AD-4DAB301D21E7}"/>
              </a:ext>
            </a:extLst>
          </p:cNvPr>
          <p:cNvSpPr>
            <a:spLocks noGrp="1"/>
          </p:cNvSpPr>
          <p:nvPr>
            <p:ph type="body" sz="quarter" idx="21"/>
          </p:nvPr>
        </p:nvSpPr>
        <p:spPr/>
        <p:txBody>
          <a:bodyPr/>
          <a:lstStyle/>
          <a:p>
            <a:r>
              <a:rPr lang="en-US" sz="1400" dirty="0"/>
              <a:t>How to Conduct a User Study</a:t>
            </a:r>
            <a:endParaRPr lang="de-DE" dirty="0"/>
          </a:p>
        </p:txBody>
      </p:sp>
      <p:pic>
        <p:nvPicPr>
          <p:cNvPr id="2" name="Picture 4" descr="Onscreen keyboards - Selection and input - Components - Human Interface  Guidelines - Design - Apple Developer">
            <a:extLst>
              <a:ext uri="{FF2B5EF4-FFF2-40B4-BE49-F238E27FC236}">
                <a16:creationId xmlns:a16="http://schemas.microsoft.com/office/drawing/2014/main" id="{4B593D70-DBD7-1523-B5FA-9CA2E8CD7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3888231" y="3025304"/>
            <a:ext cx="2086901" cy="83929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9">
            <a:extLst>
              <a:ext uri="{FF2B5EF4-FFF2-40B4-BE49-F238E27FC236}">
                <a16:creationId xmlns:a16="http://schemas.microsoft.com/office/drawing/2014/main" id="{FB1253BF-89CC-B9EA-A638-13194D0DEA68}"/>
              </a:ext>
            </a:extLst>
          </p:cNvPr>
          <p:cNvSpPr txBox="1"/>
          <p:nvPr/>
        </p:nvSpPr>
        <p:spPr>
          <a:xfrm>
            <a:off x="3901148" y="1858552"/>
            <a:ext cx="2084744" cy="307777"/>
          </a:xfrm>
          <a:prstGeom prst="rect">
            <a:avLst/>
          </a:prstGeom>
          <a:solidFill>
            <a:schemeClr val="accent1"/>
          </a:solidFill>
        </p:spPr>
        <p:txBody>
          <a:bodyPr wrap="square" rtlCol="0" anchor="ctr" anchorCtr="0">
            <a:spAutoFit/>
          </a:bodyPr>
          <a:lstStyle/>
          <a:p>
            <a:pPr algn="ctr"/>
            <a:r>
              <a:rPr lang="de-DE" sz="1400" dirty="0" err="1">
                <a:solidFill>
                  <a:schemeClr val="bg1"/>
                </a:solidFill>
              </a:rPr>
              <a:t>Swipe</a:t>
            </a:r>
            <a:endParaRPr lang="de-DE" sz="1400" dirty="0">
              <a:solidFill>
                <a:schemeClr val="bg1"/>
              </a:solidFill>
            </a:endParaRPr>
          </a:p>
        </p:txBody>
      </p:sp>
      <p:sp>
        <p:nvSpPr>
          <p:cNvPr id="6" name="Freihandform: Form 5">
            <a:extLst>
              <a:ext uri="{FF2B5EF4-FFF2-40B4-BE49-F238E27FC236}">
                <a16:creationId xmlns:a16="http://schemas.microsoft.com/office/drawing/2014/main" id="{6FD81FC5-065F-3A95-0F3F-B3727D862E05}"/>
              </a:ext>
            </a:extLst>
          </p:cNvPr>
          <p:cNvSpPr/>
          <p:nvPr/>
        </p:nvSpPr>
        <p:spPr>
          <a:xfrm>
            <a:off x="4288239" y="3259758"/>
            <a:ext cx="1417235" cy="267567"/>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pic>
        <p:nvPicPr>
          <p:cNvPr id="7" name="Picture 4" descr="Onscreen keyboards - Selection and input - Components - Human Interface  Guidelines - Design - Apple Developer">
            <a:extLst>
              <a:ext uri="{FF2B5EF4-FFF2-40B4-BE49-F238E27FC236}">
                <a16:creationId xmlns:a16="http://schemas.microsoft.com/office/drawing/2014/main" id="{91366E12-38BA-2D3D-B55D-50CCEF0DBF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1752388" y="3022309"/>
            <a:ext cx="2084744" cy="83842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9">
            <a:extLst>
              <a:ext uri="{FF2B5EF4-FFF2-40B4-BE49-F238E27FC236}">
                <a16:creationId xmlns:a16="http://schemas.microsoft.com/office/drawing/2014/main" id="{5A503DAD-7CE1-CD15-CF4B-B73DE6A6E460}"/>
              </a:ext>
            </a:extLst>
          </p:cNvPr>
          <p:cNvSpPr txBox="1"/>
          <p:nvPr/>
        </p:nvSpPr>
        <p:spPr>
          <a:xfrm>
            <a:off x="1752388" y="1857874"/>
            <a:ext cx="2097661" cy="307777"/>
          </a:xfrm>
          <a:prstGeom prst="rect">
            <a:avLst/>
          </a:prstGeom>
          <a:solidFill>
            <a:schemeClr val="accent1"/>
          </a:solidFill>
        </p:spPr>
        <p:txBody>
          <a:bodyPr wrap="square" rtlCol="0" anchor="ctr" anchorCtr="0">
            <a:spAutoFit/>
          </a:bodyPr>
          <a:lstStyle/>
          <a:p>
            <a:pPr algn="ctr"/>
            <a:r>
              <a:rPr lang="de-DE" sz="1400" dirty="0" err="1">
                <a:solidFill>
                  <a:schemeClr val="bg1"/>
                </a:solidFill>
              </a:rPr>
              <a:t>No</a:t>
            </a:r>
            <a:r>
              <a:rPr lang="de-DE" sz="1400" dirty="0">
                <a:solidFill>
                  <a:schemeClr val="bg1"/>
                </a:solidFill>
              </a:rPr>
              <a:t> </a:t>
            </a:r>
            <a:r>
              <a:rPr lang="de-DE" sz="1400" dirty="0" err="1">
                <a:solidFill>
                  <a:schemeClr val="bg1"/>
                </a:solidFill>
              </a:rPr>
              <a:t>Swipe</a:t>
            </a:r>
            <a:endParaRPr lang="de-DE" sz="1400" dirty="0">
              <a:solidFill>
                <a:schemeClr val="bg1"/>
              </a:solidFill>
            </a:endParaRPr>
          </a:p>
        </p:txBody>
      </p:sp>
      <p:sp>
        <p:nvSpPr>
          <p:cNvPr id="9" name="Ellipse 8">
            <a:extLst>
              <a:ext uri="{FF2B5EF4-FFF2-40B4-BE49-F238E27FC236}">
                <a16:creationId xmlns:a16="http://schemas.microsoft.com/office/drawing/2014/main" id="{79C5B67F-D6E3-3B5F-54AE-F96C758A8455}"/>
              </a:ext>
            </a:extLst>
          </p:cNvPr>
          <p:cNvSpPr/>
          <p:nvPr/>
        </p:nvSpPr>
        <p:spPr>
          <a:xfrm>
            <a:off x="2899195" y="3356747"/>
            <a:ext cx="194850" cy="194850"/>
          </a:xfrm>
          <a:prstGeom prst="ellipse">
            <a:avLst/>
          </a:prstGeom>
          <a:solidFill>
            <a:srgbClr val="385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4" descr="Onscreen keyboards - Selection and input - Components - Human Interface  Guidelines - Design - Apple Developer">
            <a:extLst>
              <a:ext uri="{FF2B5EF4-FFF2-40B4-BE49-F238E27FC236}">
                <a16:creationId xmlns:a16="http://schemas.microsoft.com/office/drawing/2014/main" id="{333DE88B-4EE8-8A56-71D0-F4675E3048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3901149" y="2163782"/>
            <a:ext cx="2086901" cy="839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Onscreen keyboards - Selection and input - Components - Human Interface  Guidelines - Design - Apple Developer">
            <a:extLst>
              <a:ext uri="{FF2B5EF4-FFF2-40B4-BE49-F238E27FC236}">
                <a16:creationId xmlns:a16="http://schemas.microsoft.com/office/drawing/2014/main" id="{A6492718-A604-E4F1-6D42-3AC0B45DCA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1765305" y="2160786"/>
            <a:ext cx="2084744" cy="8384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9">
            <a:extLst>
              <a:ext uri="{FF2B5EF4-FFF2-40B4-BE49-F238E27FC236}">
                <a16:creationId xmlns:a16="http://schemas.microsoft.com/office/drawing/2014/main" id="{061B0052-4D34-CD0C-1515-D8A23911BDA4}"/>
              </a:ext>
            </a:extLst>
          </p:cNvPr>
          <p:cNvSpPr txBox="1"/>
          <p:nvPr/>
        </p:nvSpPr>
        <p:spPr>
          <a:xfrm>
            <a:off x="695325" y="2164309"/>
            <a:ext cx="1018093" cy="838421"/>
          </a:xfrm>
          <a:prstGeom prst="rect">
            <a:avLst/>
          </a:prstGeom>
          <a:solidFill>
            <a:schemeClr val="accent1"/>
          </a:solidFill>
        </p:spPr>
        <p:txBody>
          <a:bodyPr wrap="square" rtlCol="0" anchor="ctr" anchorCtr="0">
            <a:noAutofit/>
          </a:bodyPr>
          <a:lstStyle/>
          <a:p>
            <a:pPr algn="ctr"/>
            <a:r>
              <a:rPr lang="de-DE" sz="1400" dirty="0" err="1">
                <a:solidFill>
                  <a:schemeClr val="bg1"/>
                </a:solidFill>
              </a:rPr>
              <a:t>No</a:t>
            </a:r>
            <a:r>
              <a:rPr lang="de-DE" sz="1400" dirty="0">
                <a:solidFill>
                  <a:schemeClr val="bg1"/>
                </a:solidFill>
              </a:rPr>
              <a:t> Visual Feedback</a:t>
            </a:r>
          </a:p>
        </p:txBody>
      </p:sp>
      <p:sp>
        <p:nvSpPr>
          <p:cNvPr id="16" name="Textfeld 9">
            <a:extLst>
              <a:ext uri="{FF2B5EF4-FFF2-40B4-BE49-F238E27FC236}">
                <a16:creationId xmlns:a16="http://schemas.microsoft.com/office/drawing/2014/main" id="{FDAA4F9C-ECE4-148A-1C09-AAA8A8CCD71B}"/>
              </a:ext>
            </a:extLst>
          </p:cNvPr>
          <p:cNvSpPr txBox="1"/>
          <p:nvPr/>
        </p:nvSpPr>
        <p:spPr>
          <a:xfrm>
            <a:off x="695325" y="3025832"/>
            <a:ext cx="1018093" cy="838421"/>
          </a:xfrm>
          <a:prstGeom prst="rect">
            <a:avLst/>
          </a:prstGeom>
          <a:solidFill>
            <a:schemeClr val="accent1"/>
          </a:solidFill>
        </p:spPr>
        <p:txBody>
          <a:bodyPr wrap="square" rtlCol="0" anchor="ctr" anchorCtr="0">
            <a:noAutofit/>
          </a:bodyPr>
          <a:lstStyle/>
          <a:p>
            <a:pPr algn="ctr"/>
            <a:r>
              <a:rPr lang="de-DE" sz="1400" dirty="0" err="1">
                <a:solidFill>
                  <a:schemeClr val="bg1"/>
                </a:solidFill>
              </a:rPr>
              <a:t>With</a:t>
            </a:r>
            <a:r>
              <a:rPr lang="de-DE" sz="1400" dirty="0">
                <a:solidFill>
                  <a:schemeClr val="bg1"/>
                </a:solidFill>
              </a:rPr>
              <a:t> Visual Feedback</a:t>
            </a:r>
          </a:p>
        </p:txBody>
      </p:sp>
      <p:sp>
        <p:nvSpPr>
          <p:cNvPr id="17" name="Textfeld 9">
            <a:extLst>
              <a:ext uri="{FF2B5EF4-FFF2-40B4-BE49-F238E27FC236}">
                <a16:creationId xmlns:a16="http://schemas.microsoft.com/office/drawing/2014/main" id="{35C50312-17F9-AF69-1646-1C6E12982A67}"/>
              </a:ext>
            </a:extLst>
          </p:cNvPr>
          <p:cNvSpPr txBox="1"/>
          <p:nvPr/>
        </p:nvSpPr>
        <p:spPr>
          <a:xfrm>
            <a:off x="1758846" y="1520605"/>
            <a:ext cx="4229204" cy="307777"/>
          </a:xfrm>
          <a:prstGeom prst="rect">
            <a:avLst/>
          </a:prstGeom>
          <a:solidFill>
            <a:schemeClr val="accent1"/>
          </a:solidFill>
        </p:spPr>
        <p:txBody>
          <a:bodyPr wrap="square" rtlCol="0">
            <a:spAutoFit/>
          </a:bodyPr>
          <a:lstStyle/>
          <a:p>
            <a:pPr algn="ctr"/>
            <a:r>
              <a:rPr lang="de-DE" sz="1400" dirty="0" err="1">
                <a:solidFill>
                  <a:schemeClr val="bg1"/>
                </a:solidFill>
              </a:rPr>
              <a:t>No</a:t>
            </a:r>
            <a:r>
              <a:rPr lang="de-DE" sz="1400" dirty="0">
                <a:solidFill>
                  <a:schemeClr val="bg1"/>
                </a:solidFill>
              </a:rPr>
              <a:t> </a:t>
            </a:r>
            <a:r>
              <a:rPr lang="de-DE" sz="1400" dirty="0" err="1">
                <a:solidFill>
                  <a:schemeClr val="bg1"/>
                </a:solidFill>
              </a:rPr>
              <a:t>Tactile</a:t>
            </a:r>
            <a:r>
              <a:rPr lang="de-DE" sz="1400" dirty="0">
                <a:solidFill>
                  <a:schemeClr val="bg1"/>
                </a:solidFill>
              </a:rPr>
              <a:t> Feedback</a:t>
            </a:r>
          </a:p>
        </p:txBody>
      </p:sp>
      <p:pic>
        <p:nvPicPr>
          <p:cNvPr id="18" name="Picture 4" descr="Onscreen keyboards - Selection and input - Components - Human Interface  Guidelines - Design - Apple Developer">
            <a:extLst>
              <a:ext uri="{FF2B5EF4-FFF2-40B4-BE49-F238E27FC236}">
                <a16:creationId xmlns:a16="http://schemas.microsoft.com/office/drawing/2014/main" id="{55A6D813-4526-BD98-CB1E-7AAD5554E4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9396854" y="3021441"/>
            <a:ext cx="2086901" cy="8392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9">
            <a:extLst>
              <a:ext uri="{FF2B5EF4-FFF2-40B4-BE49-F238E27FC236}">
                <a16:creationId xmlns:a16="http://schemas.microsoft.com/office/drawing/2014/main" id="{5DC9EDBC-37AF-0533-051A-5DA71FD9FC57}"/>
              </a:ext>
            </a:extLst>
          </p:cNvPr>
          <p:cNvSpPr txBox="1"/>
          <p:nvPr/>
        </p:nvSpPr>
        <p:spPr>
          <a:xfrm>
            <a:off x="9409771" y="1854689"/>
            <a:ext cx="2084744" cy="307777"/>
          </a:xfrm>
          <a:prstGeom prst="rect">
            <a:avLst/>
          </a:prstGeom>
          <a:solidFill>
            <a:schemeClr val="accent1"/>
          </a:solidFill>
        </p:spPr>
        <p:txBody>
          <a:bodyPr wrap="square" rtlCol="0" anchor="ctr" anchorCtr="0">
            <a:spAutoFit/>
          </a:bodyPr>
          <a:lstStyle/>
          <a:p>
            <a:pPr algn="ctr"/>
            <a:r>
              <a:rPr lang="de-DE" sz="1400" dirty="0" err="1">
                <a:solidFill>
                  <a:schemeClr val="bg1"/>
                </a:solidFill>
              </a:rPr>
              <a:t>Swipe</a:t>
            </a:r>
            <a:endParaRPr lang="de-DE" sz="1400" dirty="0">
              <a:solidFill>
                <a:schemeClr val="bg1"/>
              </a:solidFill>
            </a:endParaRPr>
          </a:p>
        </p:txBody>
      </p:sp>
      <p:sp>
        <p:nvSpPr>
          <p:cNvPr id="20" name="Freihandform: Form 19">
            <a:extLst>
              <a:ext uri="{FF2B5EF4-FFF2-40B4-BE49-F238E27FC236}">
                <a16:creationId xmlns:a16="http://schemas.microsoft.com/office/drawing/2014/main" id="{BAAD059A-EE3F-20BD-242F-102B4C72C4B1}"/>
              </a:ext>
            </a:extLst>
          </p:cNvPr>
          <p:cNvSpPr/>
          <p:nvPr/>
        </p:nvSpPr>
        <p:spPr>
          <a:xfrm>
            <a:off x="9796862" y="3255895"/>
            <a:ext cx="1417235" cy="267567"/>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pic>
        <p:nvPicPr>
          <p:cNvPr id="21" name="Picture 4" descr="Onscreen keyboards - Selection and input - Components - Human Interface  Guidelines - Design - Apple Developer">
            <a:extLst>
              <a:ext uri="{FF2B5EF4-FFF2-40B4-BE49-F238E27FC236}">
                <a16:creationId xmlns:a16="http://schemas.microsoft.com/office/drawing/2014/main" id="{197C66D6-D857-14D7-F727-BC757E4BD7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7261011" y="3018446"/>
            <a:ext cx="2084744" cy="838422"/>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9">
            <a:extLst>
              <a:ext uri="{FF2B5EF4-FFF2-40B4-BE49-F238E27FC236}">
                <a16:creationId xmlns:a16="http://schemas.microsoft.com/office/drawing/2014/main" id="{38A5F0F0-EF72-21EC-E6C8-47F60471D9B0}"/>
              </a:ext>
            </a:extLst>
          </p:cNvPr>
          <p:cNvSpPr txBox="1"/>
          <p:nvPr/>
        </p:nvSpPr>
        <p:spPr>
          <a:xfrm>
            <a:off x="7261011" y="1854011"/>
            <a:ext cx="2097661" cy="307777"/>
          </a:xfrm>
          <a:prstGeom prst="rect">
            <a:avLst/>
          </a:prstGeom>
          <a:solidFill>
            <a:schemeClr val="accent1"/>
          </a:solidFill>
        </p:spPr>
        <p:txBody>
          <a:bodyPr wrap="square" rtlCol="0" anchor="ctr" anchorCtr="0">
            <a:spAutoFit/>
          </a:bodyPr>
          <a:lstStyle/>
          <a:p>
            <a:pPr algn="ctr"/>
            <a:r>
              <a:rPr lang="de-DE" sz="1400" dirty="0" err="1">
                <a:solidFill>
                  <a:schemeClr val="bg1"/>
                </a:solidFill>
              </a:rPr>
              <a:t>No</a:t>
            </a:r>
            <a:r>
              <a:rPr lang="de-DE" sz="1400" dirty="0">
                <a:solidFill>
                  <a:schemeClr val="bg1"/>
                </a:solidFill>
              </a:rPr>
              <a:t> </a:t>
            </a:r>
            <a:r>
              <a:rPr lang="de-DE" sz="1400" dirty="0" err="1">
                <a:solidFill>
                  <a:schemeClr val="bg1"/>
                </a:solidFill>
              </a:rPr>
              <a:t>Swipe</a:t>
            </a:r>
            <a:endParaRPr lang="de-DE" sz="1400" dirty="0">
              <a:solidFill>
                <a:schemeClr val="bg1"/>
              </a:solidFill>
            </a:endParaRPr>
          </a:p>
        </p:txBody>
      </p:sp>
      <p:sp>
        <p:nvSpPr>
          <p:cNvPr id="23" name="Ellipse 22">
            <a:extLst>
              <a:ext uri="{FF2B5EF4-FFF2-40B4-BE49-F238E27FC236}">
                <a16:creationId xmlns:a16="http://schemas.microsoft.com/office/drawing/2014/main" id="{BE7E0028-CE11-3158-7A9F-4708CE4917E7}"/>
              </a:ext>
            </a:extLst>
          </p:cNvPr>
          <p:cNvSpPr/>
          <p:nvPr/>
        </p:nvSpPr>
        <p:spPr>
          <a:xfrm>
            <a:off x="8407818" y="3352884"/>
            <a:ext cx="194850" cy="194850"/>
          </a:xfrm>
          <a:prstGeom prst="ellipse">
            <a:avLst/>
          </a:prstGeom>
          <a:solidFill>
            <a:srgbClr val="385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Picture 4" descr="Onscreen keyboards - Selection and input - Components - Human Interface  Guidelines - Design - Apple Developer">
            <a:extLst>
              <a:ext uri="{FF2B5EF4-FFF2-40B4-BE49-F238E27FC236}">
                <a16:creationId xmlns:a16="http://schemas.microsoft.com/office/drawing/2014/main" id="{0AE78499-E3B2-E49F-179A-716441A942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9409772" y="2159919"/>
            <a:ext cx="2086901" cy="839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Onscreen keyboards - Selection and input - Components - Human Interface  Guidelines - Design - Apple Developer">
            <a:extLst>
              <a:ext uri="{FF2B5EF4-FFF2-40B4-BE49-F238E27FC236}">
                <a16:creationId xmlns:a16="http://schemas.microsoft.com/office/drawing/2014/main" id="{7DD95B48-2084-72D7-36B3-DB717D2ED0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7273928" y="2156923"/>
            <a:ext cx="2084744" cy="838422"/>
          </a:xfrm>
          <a:prstGeom prst="rect">
            <a:avLst/>
          </a:prstGeom>
          <a:noFill/>
          <a:extLst>
            <a:ext uri="{909E8E84-426E-40DD-AFC4-6F175D3DCCD1}">
              <a14:hiddenFill xmlns:a14="http://schemas.microsoft.com/office/drawing/2010/main">
                <a:solidFill>
                  <a:srgbClr val="FFFFFF"/>
                </a:solidFill>
              </a14:hiddenFill>
            </a:ext>
          </a:extLst>
        </p:spPr>
      </p:pic>
      <p:sp>
        <p:nvSpPr>
          <p:cNvPr id="26" name="Textfeld 9">
            <a:extLst>
              <a:ext uri="{FF2B5EF4-FFF2-40B4-BE49-F238E27FC236}">
                <a16:creationId xmlns:a16="http://schemas.microsoft.com/office/drawing/2014/main" id="{32561186-ED57-5E41-7AC9-84FF2DCB4313}"/>
              </a:ext>
            </a:extLst>
          </p:cNvPr>
          <p:cNvSpPr txBox="1"/>
          <p:nvPr/>
        </p:nvSpPr>
        <p:spPr>
          <a:xfrm>
            <a:off x="6203948" y="2160446"/>
            <a:ext cx="1018093" cy="838421"/>
          </a:xfrm>
          <a:prstGeom prst="rect">
            <a:avLst/>
          </a:prstGeom>
          <a:solidFill>
            <a:schemeClr val="accent1"/>
          </a:solidFill>
        </p:spPr>
        <p:txBody>
          <a:bodyPr wrap="square" rtlCol="0" anchor="ctr" anchorCtr="0">
            <a:noAutofit/>
          </a:bodyPr>
          <a:lstStyle/>
          <a:p>
            <a:pPr algn="ctr"/>
            <a:r>
              <a:rPr lang="de-DE" sz="1400" dirty="0" err="1">
                <a:solidFill>
                  <a:schemeClr val="bg1"/>
                </a:solidFill>
              </a:rPr>
              <a:t>No</a:t>
            </a:r>
            <a:r>
              <a:rPr lang="de-DE" sz="1400" dirty="0">
                <a:solidFill>
                  <a:schemeClr val="bg1"/>
                </a:solidFill>
              </a:rPr>
              <a:t> Visual Feedback</a:t>
            </a:r>
          </a:p>
        </p:txBody>
      </p:sp>
      <p:sp>
        <p:nvSpPr>
          <p:cNvPr id="27" name="Textfeld 9">
            <a:extLst>
              <a:ext uri="{FF2B5EF4-FFF2-40B4-BE49-F238E27FC236}">
                <a16:creationId xmlns:a16="http://schemas.microsoft.com/office/drawing/2014/main" id="{9024A9EB-47C0-B728-FC2B-7A90E89F4435}"/>
              </a:ext>
            </a:extLst>
          </p:cNvPr>
          <p:cNvSpPr txBox="1"/>
          <p:nvPr/>
        </p:nvSpPr>
        <p:spPr>
          <a:xfrm>
            <a:off x="6203948" y="3021969"/>
            <a:ext cx="1018093" cy="838421"/>
          </a:xfrm>
          <a:prstGeom prst="rect">
            <a:avLst/>
          </a:prstGeom>
          <a:solidFill>
            <a:schemeClr val="accent1"/>
          </a:solidFill>
        </p:spPr>
        <p:txBody>
          <a:bodyPr wrap="square" rtlCol="0" anchor="ctr" anchorCtr="0">
            <a:noAutofit/>
          </a:bodyPr>
          <a:lstStyle/>
          <a:p>
            <a:pPr algn="ctr"/>
            <a:r>
              <a:rPr lang="de-DE" sz="1400" dirty="0" err="1">
                <a:solidFill>
                  <a:schemeClr val="bg1"/>
                </a:solidFill>
              </a:rPr>
              <a:t>With</a:t>
            </a:r>
            <a:r>
              <a:rPr lang="de-DE" sz="1400" dirty="0">
                <a:solidFill>
                  <a:schemeClr val="bg1"/>
                </a:solidFill>
              </a:rPr>
              <a:t> Visual Feedback</a:t>
            </a:r>
          </a:p>
        </p:txBody>
      </p:sp>
      <p:sp>
        <p:nvSpPr>
          <p:cNvPr id="28" name="Textfeld 9">
            <a:extLst>
              <a:ext uri="{FF2B5EF4-FFF2-40B4-BE49-F238E27FC236}">
                <a16:creationId xmlns:a16="http://schemas.microsoft.com/office/drawing/2014/main" id="{9F965294-2B7A-4F7C-6D11-86BB2F124D4B}"/>
              </a:ext>
            </a:extLst>
          </p:cNvPr>
          <p:cNvSpPr txBox="1"/>
          <p:nvPr/>
        </p:nvSpPr>
        <p:spPr>
          <a:xfrm>
            <a:off x="7261011" y="1520605"/>
            <a:ext cx="4229204" cy="307777"/>
          </a:xfrm>
          <a:prstGeom prst="rect">
            <a:avLst/>
          </a:prstGeom>
          <a:solidFill>
            <a:schemeClr val="accent1"/>
          </a:solidFill>
        </p:spPr>
        <p:txBody>
          <a:bodyPr wrap="square" rtlCol="0">
            <a:spAutoFit/>
          </a:bodyPr>
          <a:lstStyle/>
          <a:p>
            <a:pPr algn="ctr"/>
            <a:r>
              <a:rPr lang="de-DE" sz="1400" dirty="0" err="1">
                <a:solidFill>
                  <a:schemeClr val="bg1"/>
                </a:solidFill>
              </a:rPr>
              <a:t>With</a:t>
            </a:r>
            <a:r>
              <a:rPr lang="de-DE" sz="1400" dirty="0">
                <a:solidFill>
                  <a:schemeClr val="bg1"/>
                </a:solidFill>
              </a:rPr>
              <a:t> </a:t>
            </a:r>
            <a:r>
              <a:rPr lang="de-DE" sz="1400" dirty="0" err="1">
                <a:solidFill>
                  <a:schemeClr val="bg1"/>
                </a:solidFill>
              </a:rPr>
              <a:t>Tactile</a:t>
            </a:r>
            <a:r>
              <a:rPr lang="de-DE" sz="1400" dirty="0">
                <a:solidFill>
                  <a:schemeClr val="bg1"/>
                </a:solidFill>
              </a:rPr>
              <a:t> Feedback</a:t>
            </a:r>
          </a:p>
        </p:txBody>
      </p:sp>
      <p:pic>
        <p:nvPicPr>
          <p:cNvPr id="29" name="Grafik 28" descr="Telefon-Vibration mit einfarbiger Füllung">
            <a:extLst>
              <a:ext uri="{FF2B5EF4-FFF2-40B4-BE49-F238E27FC236}">
                <a16:creationId xmlns:a16="http://schemas.microsoft.com/office/drawing/2014/main" id="{0310A351-835F-F888-052B-9B04CDCB5A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5182" y="2522151"/>
            <a:ext cx="594589" cy="594590"/>
          </a:xfrm>
          <a:prstGeom prst="rect">
            <a:avLst/>
          </a:prstGeom>
        </p:spPr>
      </p:pic>
      <p:pic>
        <p:nvPicPr>
          <p:cNvPr id="30" name="Grafik 29" descr="Telefon-Vibration mit einfarbiger Füllung">
            <a:extLst>
              <a:ext uri="{FF2B5EF4-FFF2-40B4-BE49-F238E27FC236}">
                <a16:creationId xmlns:a16="http://schemas.microsoft.com/office/drawing/2014/main" id="{1C96A677-55A1-1D18-2929-5947037D2C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6494" y="2576134"/>
            <a:ext cx="594589" cy="594590"/>
          </a:xfrm>
          <a:prstGeom prst="rect">
            <a:avLst/>
          </a:prstGeom>
        </p:spPr>
      </p:pic>
      <p:pic>
        <p:nvPicPr>
          <p:cNvPr id="31" name="Grafik 30" descr="Telefon-Vibration mit einfarbiger Füllung">
            <a:extLst>
              <a:ext uri="{FF2B5EF4-FFF2-40B4-BE49-F238E27FC236}">
                <a16:creationId xmlns:a16="http://schemas.microsoft.com/office/drawing/2014/main" id="{10C34D41-C02C-C8D1-233A-6E2514DD4C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6715" y="3522212"/>
            <a:ext cx="594589" cy="594590"/>
          </a:xfrm>
          <a:prstGeom prst="rect">
            <a:avLst/>
          </a:prstGeom>
        </p:spPr>
      </p:pic>
      <p:pic>
        <p:nvPicPr>
          <p:cNvPr id="32" name="Grafik 31" descr="Telefon-Vibration mit einfarbiger Füllung">
            <a:extLst>
              <a:ext uri="{FF2B5EF4-FFF2-40B4-BE49-F238E27FC236}">
                <a16:creationId xmlns:a16="http://schemas.microsoft.com/office/drawing/2014/main" id="{565D9CE4-B860-1A90-42C4-6D71AFDD20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6133" y="3604336"/>
            <a:ext cx="594589" cy="594590"/>
          </a:xfrm>
          <a:prstGeom prst="rect">
            <a:avLst/>
          </a:prstGeom>
        </p:spPr>
      </p:pic>
    </p:spTree>
    <p:extLst>
      <p:ext uri="{BB962C8B-B14F-4D97-AF65-F5344CB8AC3E}">
        <p14:creationId xmlns:p14="http://schemas.microsoft.com/office/powerpoint/2010/main" val="1094053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FE172-E642-74A4-E6AA-150FAC112F3E}"/>
              </a:ext>
            </a:extLst>
          </p:cNvPr>
          <p:cNvSpPr>
            <a:spLocks noGrp="1"/>
          </p:cNvSpPr>
          <p:nvPr>
            <p:ph type="title"/>
          </p:nvPr>
        </p:nvSpPr>
        <p:spPr/>
        <p:txBody>
          <a:bodyPr/>
          <a:lstStyle/>
          <a:p>
            <a:r>
              <a:rPr lang="de-DE" dirty="0"/>
              <a:t>Likert </a:t>
            </a:r>
            <a:r>
              <a:rPr lang="de-DE" dirty="0" err="1"/>
              <a:t>Scale</a:t>
            </a:r>
            <a:r>
              <a:rPr lang="de-DE" dirty="0"/>
              <a:t> Items</a:t>
            </a:r>
          </a:p>
        </p:txBody>
      </p:sp>
      <p:sp>
        <p:nvSpPr>
          <p:cNvPr id="3" name="Fußzeilenplatzhalter 2">
            <a:extLst>
              <a:ext uri="{FF2B5EF4-FFF2-40B4-BE49-F238E27FC236}">
                <a16:creationId xmlns:a16="http://schemas.microsoft.com/office/drawing/2014/main" id="{73E6BF31-89DE-E81D-3C4D-4BC9E63C7C3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74DF9AA-D56C-6283-EE1E-51005B702E4C}"/>
              </a:ext>
            </a:extLst>
          </p:cNvPr>
          <p:cNvSpPr>
            <a:spLocks noGrp="1"/>
          </p:cNvSpPr>
          <p:nvPr>
            <p:ph type="sldNum" sz="quarter" idx="28"/>
          </p:nvPr>
        </p:nvSpPr>
        <p:spPr/>
        <p:txBody>
          <a:bodyPr/>
          <a:lstStyle/>
          <a:p>
            <a:fld id="{BA24374A-C3A8-471A-8837-3FC31668ABE5}" type="slidenum">
              <a:rPr lang="de-DE" smtClean="0"/>
              <a:pPr/>
              <a:t>30</a:t>
            </a:fld>
            <a:endParaRPr lang="de-DE" dirty="0"/>
          </a:p>
        </p:txBody>
      </p:sp>
      <p:sp>
        <p:nvSpPr>
          <p:cNvPr id="5" name="Textplatzhalter 4">
            <a:extLst>
              <a:ext uri="{FF2B5EF4-FFF2-40B4-BE49-F238E27FC236}">
                <a16:creationId xmlns:a16="http://schemas.microsoft.com/office/drawing/2014/main" id="{4F121CD0-4865-71EF-FC5E-1EE4EA3DDFD0}"/>
              </a:ext>
            </a:extLst>
          </p:cNvPr>
          <p:cNvSpPr>
            <a:spLocks noGrp="1"/>
          </p:cNvSpPr>
          <p:nvPr>
            <p:ph type="body" sz="quarter" idx="21"/>
          </p:nvPr>
        </p:nvSpPr>
        <p:spPr/>
        <p:txBody>
          <a:bodyPr/>
          <a:lstStyle/>
          <a:p>
            <a:r>
              <a:rPr lang="en-US" dirty="0"/>
              <a:t>How to Conduct a User Study</a:t>
            </a:r>
            <a:endParaRPr lang="de-DE" dirty="0"/>
          </a:p>
        </p:txBody>
      </p:sp>
      <p:sp>
        <p:nvSpPr>
          <p:cNvPr id="15" name="Textplatzhalter 14">
            <a:extLst>
              <a:ext uri="{FF2B5EF4-FFF2-40B4-BE49-F238E27FC236}">
                <a16:creationId xmlns:a16="http://schemas.microsoft.com/office/drawing/2014/main" id="{AB609993-992A-E213-786F-2184ED47864F}"/>
              </a:ext>
            </a:extLst>
          </p:cNvPr>
          <p:cNvSpPr>
            <a:spLocks noGrp="1"/>
          </p:cNvSpPr>
          <p:nvPr>
            <p:ph type="body" sz="quarter" idx="29"/>
          </p:nvPr>
        </p:nvSpPr>
        <p:spPr/>
        <p:txBody>
          <a:bodyPr/>
          <a:lstStyle/>
          <a:p>
            <a:endParaRPr lang="de-DE"/>
          </a:p>
        </p:txBody>
      </p:sp>
      <p:graphicFrame>
        <p:nvGraphicFramePr>
          <p:cNvPr id="10" name="Tabelle 8">
            <a:extLst>
              <a:ext uri="{FF2B5EF4-FFF2-40B4-BE49-F238E27FC236}">
                <a16:creationId xmlns:a16="http://schemas.microsoft.com/office/drawing/2014/main" id="{6ED83873-C642-B8AD-6789-86077F1285D7}"/>
              </a:ext>
            </a:extLst>
          </p:cNvPr>
          <p:cNvGraphicFramePr>
            <a:graphicFrameLocks/>
          </p:cNvGraphicFramePr>
          <p:nvPr>
            <p:extLst>
              <p:ext uri="{D42A27DB-BD31-4B8C-83A1-F6EECF244321}">
                <p14:modId xmlns:p14="http://schemas.microsoft.com/office/powerpoint/2010/main" val="3533398275"/>
              </p:ext>
            </p:extLst>
          </p:nvPr>
        </p:nvGraphicFramePr>
        <p:xfrm>
          <a:off x="695329" y="1449386"/>
          <a:ext cx="10801336" cy="4103052"/>
        </p:xfrm>
        <a:graphic>
          <a:graphicData uri="http://schemas.openxmlformats.org/drawingml/2006/table">
            <a:tbl>
              <a:tblPr firstRow="1" bandRow="1">
                <a:tableStyleId>{5C22544A-7EE6-4342-B048-85BDC9FD1C3A}</a:tableStyleId>
              </a:tblPr>
              <a:tblGrid>
                <a:gridCol w="3509933">
                  <a:extLst>
                    <a:ext uri="{9D8B030D-6E8A-4147-A177-3AD203B41FA5}">
                      <a16:colId xmlns:a16="http://schemas.microsoft.com/office/drawing/2014/main" val="1777391196"/>
                    </a:ext>
                  </a:extLst>
                </a:gridCol>
                <a:gridCol w="1041629">
                  <a:extLst>
                    <a:ext uri="{9D8B030D-6E8A-4147-A177-3AD203B41FA5}">
                      <a16:colId xmlns:a16="http://schemas.microsoft.com/office/drawing/2014/main" val="819739862"/>
                    </a:ext>
                  </a:extLst>
                </a:gridCol>
                <a:gridCol w="1041629">
                  <a:extLst>
                    <a:ext uri="{9D8B030D-6E8A-4147-A177-3AD203B41FA5}">
                      <a16:colId xmlns:a16="http://schemas.microsoft.com/office/drawing/2014/main" val="2186691063"/>
                    </a:ext>
                  </a:extLst>
                </a:gridCol>
                <a:gridCol w="1041629">
                  <a:extLst>
                    <a:ext uri="{9D8B030D-6E8A-4147-A177-3AD203B41FA5}">
                      <a16:colId xmlns:a16="http://schemas.microsoft.com/office/drawing/2014/main" val="716822564"/>
                    </a:ext>
                  </a:extLst>
                </a:gridCol>
                <a:gridCol w="1041629">
                  <a:extLst>
                    <a:ext uri="{9D8B030D-6E8A-4147-A177-3AD203B41FA5}">
                      <a16:colId xmlns:a16="http://schemas.microsoft.com/office/drawing/2014/main" val="3398549832"/>
                    </a:ext>
                  </a:extLst>
                </a:gridCol>
                <a:gridCol w="1041629">
                  <a:extLst>
                    <a:ext uri="{9D8B030D-6E8A-4147-A177-3AD203B41FA5}">
                      <a16:colId xmlns:a16="http://schemas.microsoft.com/office/drawing/2014/main" val="3922334374"/>
                    </a:ext>
                  </a:extLst>
                </a:gridCol>
                <a:gridCol w="1041629">
                  <a:extLst>
                    <a:ext uri="{9D8B030D-6E8A-4147-A177-3AD203B41FA5}">
                      <a16:colId xmlns:a16="http://schemas.microsoft.com/office/drawing/2014/main" val="1510429790"/>
                    </a:ext>
                  </a:extLst>
                </a:gridCol>
                <a:gridCol w="1041629">
                  <a:extLst>
                    <a:ext uri="{9D8B030D-6E8A-4147-A177-3AD203B41FA5}">
                      <a16:colId xmlns:a16="http://schemas.microsoft.com/office/drawing/2014/main" val="4029865807"/>
                    </a:ext>
                  </a:extLst>
                </a:gridCol>
              </a:tblGrid>
              <a:tr h="811212">
                <a:tc>
                  <a:txBody>
                    <a:bodyPr/>
                    <a:lstStyle/>
                    <a:p>
                      <a:r>
                        <a:rPr lang="en-US" sz="1600" dirty="0">
                          <a:solidFill>
                            <a:schemeClr val="tx1"/>
                          </a:solidFill>
                        </a:rPr>
                        <a:t>To which extend to you agree or disagree with the statement:</a:t>
                      </a:r>
                      <a:endParaRPr lang="de-DE" sz="1600" b="1" i="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completely</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somehwat</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err="1">
                          <a:solidFill>
                            <a:schemeClr val="tx1"/>
                          </a:solidFill>
                        </a:rPr>
                        <a:t>Neither</a:t>
                      </a:r>
                      <a:r>
                        <a:rPr lang="de-DE" sz="1200" b="0" dirty="0">
                          <a:solidFill>
                            <a:schemeClr val="tx1"/>
                          </a:solidFill>
                        </a:rPr>
                        <a:t> </a:t>
                      </a:r>
                      <a:r>
                        <a:rPr lang="de-DE" sz="1200" b="0" dirty="0" err="1">
                          <a:solidFill>
                            <a:schemeClr val="tx1"/>
                          </a:solidFill>
                        </a:rPr>
                        <a:t>agree</a:t>
                      </a:r>
                      <a:r>
                        <a:rPr lang="de-DE" sz="1200" b="0" dirty="0">
                          <a:solidFill>
                            <a:schemeClr val="tx1"/>
                          </a:solidFill>
                        </a:rPr>
                        <a:t> </a:t>
                      </a:r>
                      <a:r>
                        <a:rPr lang="de-DE" sz="1200" b="0" dirty="0" err="1">
                          <a:solidFill>
                            <a:schemeClr val="tx1"/>
                          </a:solidFill>
                        </a:rPr>
                        <a:t>nor</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somewhat</a:t>
                      </a:r>
                      <a:r>
                        <a:rPr lang="de-DE" sz="1200" b="0" dirty="0">
                          <a:solidFill>
                            <a:schemeClr val="tx1"/>
                          </a:solidFill>
                        </a:rPr>
                        <a:t>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completely</a:t>
                      </a:r>
                      <a:r>
                        <a:rPr lang="de-DE" sz="1200" b="0" dirty="0">
                          <a:solidFill>
                            <a:schemeClr val="tx1"/>
                          </a:solidFill>
                        </a:rPr>
                        <a:t>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4181343"/>
                  </a:ext>
                </a:extLst>
              </a:tr>
              <a:tr h="811212">
                <a:tc>
                  <a:txBody>
                    <a:bodyPr/>
                    <a:lstStyle/>
                    <a:p>
                      <a:r>
                        <a:rPr lang="en-US" sz="1600" b="0" i="1" dirty="0">
                          <a:solidFill>
                            <a:schemeClr val="tx1"/>
                          </a:solidFill>
                        </a:rPr>
                        <a:t>I would be concerned if the device would turn on the camera at any time</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952991"/>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rPr>
                        <a:t>I noticed that the device turned the camera 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0948083"/>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chemeClr val="tx1"/>
                          </a:solidFill>
                        </a:rPr>
                        <a:t>I would benefit from more training to learn how to use the device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07710"/>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chemeClr val="tx1"/>
                          </a:solidFill>
                        </a:rPr>
                        <a:t>I am skilled enough to use the device</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763776892"/>
                  </a:ext>
                </a:extLst>
              </a:tr>
            </a:tbl>
          </a:graphicData>
        </a:graphic>
      </p:graphicFrame>
      <p:graphicFrame>
        <p:nvGraphicFramePr>
          <p:cNvPr id="11" name="Diagramm 10">
            <a:extLst>
              <a:ext uri="{FF2B5EF4-FFF2-40B4-BE49-F238E27FC236}">
                <a16:creationId xmlns:a16="http://schemas.microsoft.com/office/drawing/2014/main" id="{DAC11EDB-DE99-7803-4AF9-DF54DA26407C}"/>
              </a:ext>
            </a:extLst>
          </p:cNvPr>
          <p:cNvGraphicFramePr/>
          <p:nvPr>
            <p:extLst>
              <p:ext uri="{D42A27DB-BD31-4B8C-83A1-F6EECF244321}">
                <p14:modId xmlns:p14="http://schemas.microsoft.com/office/powerpoint/2010/main" val="1341862807"/>
              </p:ext>
            </p:extLst>
          </p:nvPr>
        </p:nvGraphicFramePr>
        <p:xfrm>
          <a:off x="3710192" y="1352551"/>
          <a:ext cx="4771610" cy="4471335"/>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hteck 15">
            <a:extLst>
              <a:ext uri="{FF2B5EF4-FFF2-40B4-BE49-F238E27FC236}">
                <a16:creationId xmlns:a16="http://schemas.microsoft.com/office/drawing/2014/main" id="{FFF04270-9EE2-740C-CBF1-7591AD91F0A7}"/>
              </a:ext>
            </a:extLst>
          </p:cNvPr>
          <p:cNvSpPr/>
          <p:nvPr/>
        </p:nvSpPr>
        <p:spPr>
          <a:xfrm>
            <a:off x="9171473" y="2889235"/>
            <a:ext cx="2184513" cy="11593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Thus, </a:t>
            </a:r>
            <a:r>
              <a:rPr lang="de-DE" b="1" dirty="0" err="1">
                <a:solidFill>
                  <a:schemeClr val="tx1"/>
                </a:solidFill>
              </a:rPr>
              <a:t>You</a:t>
            </a:r>
            <a:r>
              <a:rPr lang="de-DE" b="1" dirty="0">
                <a:solidFill>
                  <a:schemeClr val="tx1"/>
                </a:solidFill>
              </a:rPr>
              <a:t> </a:t>
            </a:r>
            <a:r>
              <a:rPr lang="de-DE" b="1" dirty="0" err="1">
                <a:solidFill>
                  <a:schemeClr val="tx1"/>
                </a:solidFill>
              </a:rPr>
              <a:t>can</a:t>
            </a:r>
            <a:r>
              <a:rPr lang="de-DE" b="1" dirty="0">
                <a:solidFill>
                  <a:schemeClr val="tx1"/>
                </a:solidFill>
              </a:rPr>
              <a:t> </a:t>
            </a:r>
            <a:r>
              <a:rPr lang="de-DE" b="1" dirty="0" err="1">
                <a:solidFill>
                  <a:schemeClr val="tx1"/>
                </a:solidFill>
              </a:rPr>
              <a:t>easily</a:t>
            </a:r>
            <a:r>
              <a:rPr lang="de-DE" b="1" dirty="0">
                <a:solidFill>
                  <a:schemeClr val="tx1"/>
                </a:solidFill>
              </a:rPr>
              <a:t> </a:t>
            </a:r>
            <a:r>
              <a:rPr lang="de-DE" b="1" dirty="0" err="1">
                <a:solidFill>
                  <a:schemeClr val="tx1"/>
                </a:solidFill>
              </a:rPr>
              <a:t>compare</a:t>
            </a:r>
            <a:r>
              <a:rPr lang="de-DE" b="1" dirty="0">
                <a:solidFill>
                  <a:schemeClr val="tx1"/>
                </a:solidFill>
              </a:rPr>
              <a:t> </a:t>
            </a:r>
            <a:br>
              <a:rPr lang="de-DE" b="1" dirty="0">
                <a:solidFill>
                  <a:schemeClr val="tx1"/>
                </a:solidFill>
              </a:rPr>
            </a:br>
            <a:r>
              <a:rPr lang="de-DE" b="1" dirty="0">
                <a:solidFill>
                  <a:schemeClr val="tx1"/>
                </a:solidFill>
              </a:rPr>
              <a:t>and </a:t>
            </a:r>
            <a:r>
              <a:rPr lang="de-DE" b="1" dirty="0" err="1">
                <a:solidFill>
                  <a:schemeClr val="tx1"/>
                </a:solidFill>
              </a:rPr>
              <a:t>evaluate</a:t>
            </a:r>
            <a:r>
              <a:rPr lang="de-DE" b="1" dirty="0">
                <a:solidFill>
                  <a:schemeClr val="tx1"/>
                </a:solidFill>
              </a:rPr>
              <a:t> </a:t>
            </a:r>
            <a:r>
              <a:rPr lang="de-DE" b="1" dirty="0" err="1">
                <a:solidFill>
                  <a:schemeClr val="tx1"/>
                </a:solidFill>
              </a:rPr>
              <a:t>them</a:t>
            </a:r>
            <a:r>
              <a:rPr lang="de-DE" b="1" dirty="0">
                <a:solidFill>
                  <a:schemeClr val="tx1"/>
                </a:solidFill>
              </a:rPr>
              <a:t>!</a:t>
            </a:r>
          </a:p>
        </p:txBody>
      </p:sp>
      <p:cxnSp>
        <p:nvCxnSpPr>
          <p:cNvPr id="17" name="Gerade Verbindung mit Pfeil 16">
            <a:extLst>
              <a:ext uri="{FF2B5EF4-FFF2-40B4-BE49-F238E27FC236}">
                <a16:creationId xmlns:a16="http://schemas.microsoft.com/office/drawing/2014/main" id="{AC1FA486-C66D-ADBA-12DA-810D00B9C2D7}"/>
              </a:ext>
            </a:extLst>
          </p:cNvPr>
          <p:cNvCxnSpPr>
            <a:cxnSpLocks/>
          </p:cNvCxnSpPr>
          <p:nvPr/>
        </p:nvCxnSpPr>
        <p:spPr>
          <a:xfrm flipH="1">
            <a:off x="7905836" y="3488022"/>
            <a:ext cx="1265638"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Diagramm 7">
            <a:extLst>
              <a:ext uri="{FF2B5EF4-FFF2-40B4-BE49-F238E27FC236}">
                <a16:creationId xmlns:a16="http://schemas.microsoft.com/office/drawing/2014/main" id="{1801F922-4595-0E86-EC9C-7A4A3B866D3D}"/>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496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75362-57CA-54D5-1722-2F7211AD206A}"/>
              </a:ext>
            </a:extLst>
          </p:cNvPr>
          <p:cNvSpPr>
            <a:spLocks noGrp="1"/>
          </p:cNvSpPr>
          <p:nvPr>
            <p:ph type="title"/>
          </p:nvPr>
        </p:nvSpPr>
        <p:spPr/>
        <p:txBody>
          <a:bodyPr/>
          <a:lstStyle/>
          <a:p>
            <a:r>
              <a:rPr lang="de-DE" dirty="0"/>
              <a:t>Likert </a:t>
            </a:r>
            <a:r>
              <a:rPr lang="de-DE" dirty="0" err="1"/>
              <a:t>Scale</a:t>
            </a:r>
            <a:r>
              <a:rPr lang="de-DE" dirty="0"/>
              <a:t> Items</a:t>
            </a:r>
          </a:p>
        </p:txBody>
      </p:sp>
      <p:sp>
        <p:nvSpPr>
          <p:cNvPr id="3" name="Fußzeilenplatzhalter 2">
            <a:extLst>
              <a:ext uri="{FF2B5EF4-FFF2-40B4-BE49-F238E27FC236}">
                <a16:creationId xmlns:a16="http://schemas.microsoft.com/office/drawing/2014/main" id="{4C64B537-3CFA-C4F3-0F8F-614B7361CEE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BF4A2A4-6674-1F79-C5F0-87106D0FC6CC}"/>
              </a:ext>
            </a:extLst>
          </p:cNvPr>
          <p:cNvSpPr>
            <a:spLocks noGrp="1"/>
          </p:cNvSpPr>
          <p:nvPr>
            <p:ph type="sldNum" sz="quarter" idx="28"/>
          </p:nvPr>
        </p:nvSpPr>
        <p:spPr/>
        <p:txBody>
          <a:bodyPr/>
          <a:lstStyle/>
          <a:p>
            <a:fld id="{BA24374A-C3A8-471A-8837-3FC31668ABE5}" type="slidenum">
              <a:rPr lang="de-DE" smtClean="0"/>
              <a:pPr/>
              <a:t>31</a:t>
            </a:fld>
            <a:endParaRPr lang="de-DE" dirty="0"/>
          </a:p>
        </p:txBody>
      </p:sp>
      <p:sp>
        <p:nvSpPr>
          <p:cNvPr id="5" name="Textplatzhalter 4">
            <a:extLst>
              <a:ext uri="{FF2B5EF4-FFF2-40B4-BE49-F238E27FC236}">
                <a16:creationId xmlns:a16="http://schemas.microsoft.com/office/drawing/2014/main" id="{6B8CBE8B-132A-8D8D-1C90-568684978991}"/>
              </a:ext>
            </a:extLst>
          </p:cNvPr>
          <p:cNvSpPr>
            <a:spLocks noGrp="1"/>
          </p:cNvSpPr>
          <p:nvPr>
            <p:ph type="body" sz="quarter" idx="21"/>
          </p:nvPr>
        </p:nvSpPr>
        <p:spPr/>
        <p:txBody>
          <a:bodyPr/>
          <a:lstStyle/>
          <a:p>
            <a:r>
              <a:rPr lang="en-US"/>
              <a:t>How to Conduct a User Study</a:t>
            </a:r>
            <a:endParaRPr lang="de-DE" dirty="0"/>
          </a:p>
        </p:txBody>
      </p:sp>
      <p:sp>
        <p:nvSpPr>
          <p:cNvPr id="6" name="Textplatzhalter 5">
            <a:extLst>
              <a:ext uri="{FF2B5EF4-FFF2-40B4-BE49-F238E27FC236}">
                <a16:creationId xmlns:a16="http://schemas.microsoft.com/office/drawing/2014/main" id="{537DAA40-FC3F-45A2-AE26-5A27F751C6C5}"/>
              </a:ext>
            </a:extLst>
          </p:cNvPr>
          <p:cNvSpPr>
            <a:spLocks noGrp="1"/>
          </p:cNvSpPr>
          <p:nvPr>
            <p:ph type="body" sz="quarter" idx="29"/>
          </p:nvPr>
        </p:nvSpPr>
        <p:spPr/>
        <p:txBody>
          <a:bodyPr/>
          <a:lstStyle/>
          <a:p>
            <a:endParaRPr lang="de-DE" dirty="0"/>
          </a:p>
        </p:txBody>
      </p:sp>
      <p:graphicFrame>
        <p:nvGraphicFramePr>
          <p:cNvPr id="7" name="Tabelle 6">
            <a:extLst>
              <a:ext uri="{FF2B5EF4-FFF2-40B4-BE49-F238E27FC236}">
                <a16:creationId xmlns:a16="http://schemas.microsoft.com/office/drawing/2014/main" id="{9FD60E82-8346-84B6-1B28-89B773A27655}"/>
              </a:ext>
            </a:extLst>
          </p:cNvPr>
          <p:cNvGraphicFramePr>
            <a:graphicFrameLocks noGrp="1"/>
          </p:cNvGraphicFramePr>
          <p:nvPr>
            <p:extLst>
              <p:ext uri="{D42A27DB-BD31-4B8C-83A1-F6EECF244321}">
                <p14:modId xmlns:p14="http://schemas.microsoft.com/office/powerpoint/2010/main" val="1505238046"/>
              </p:ext>
            </p:extLst>
          </p:nvPr>
        </p:nvGraphicFramePr>
        <p:xfrm>
          <a:off x="695325" y="1449388"/>
          <a:ext cx="10801336" cy="2457132"/>
        </p:xfrm>
        <a:graphic>
          <a:graphicData uri="http://schemas.openxmlformats.org/drawingml/2006/table">
            <a:tbl>
              <a:tblPr firstRow="1" bandRow="1">
                <a:tableStyleId>{5C22544A-7EE6-4342-B048-85BDC9FD1C3A}</a:tableStyleId>
              </a:tblPr>
              <a:tblGrid>
                <a:gridCol w="3509933">
                  <a:extLst>
                    <a:ext uri="{9D8B030D-6E8A-4147-A177-3AD203B41FA5}">
                      <a16:colId xmlns:a16="http://schemas.microsoft.com/office/drawing/2014/main" val="3720023096"/>
                    </a:ext>
                  </a:extLst>
                </a:gridCol>
                <a:gridCol w="1041629">
                  <a:extLst>
                    <a:ext uri="{9D8B030D-6E8A-4147-A177-3AD203B41FA5}">
                      <a16:colId xmlns:a16="http://schemas.microsoft.com/office/drawing/2014/main" val="855870467"/>
                    </a:ext>
                  </a:extLst>
                </a:gridCol>
                <a:gridCol w="1041629">
                  <a:extLst>
                    <a:ext uri="{9D8B030D-6E8A-4147-A177-3AD203B41FA5}">
                      <a16:colId xmlns:a16="http://schemas.microsoft.com/office/drawing/2014/main" val="2686005621"/>
                    </a:ext>
                  </a:extLst>
                </a:gridCol>
                <a:gridCol w="1041629">
                  <a:extLst>
                    <a:ext uri="{9D8B030D-6E8A-4147-A177-3AD203B41FA5}">
                      <a16:colId xmlns:a16="http://schemas.microsoft.com/office/drawing/2014/main" val="1863102986"/>
                    </a:ext>
                  </a:extLst>
                </a:gridCol>
                <a:gridCol w="1041629">
                  <a:extLst>
                    <a:ext uri="{9D8B030D-6E8A-4147-A177-3AD203B41FA5}">
                      <a16:colId xmlns:a16="http://schemas.microsoft.com/office/drawing/2014/main" val="420466413"/>
                    </a:ext>
                  </a:extLst>
                </a:gridCol>
                <a:gridCol w="1041629">
                  <a:extLst>
                    <a:ext uri="{9D8B030D-6E8A-4147-A177-3AD203B41FA5}">
                      <a16:colId xmlns:a16="http://schemas.microsoft.com/office/drawing/2014/main" val="2574980596"/>
                    </a:ext>
                  </a:extLst>
                </a:gridCol>
                <a:gridCol w="1041629">
                  <a:extLst>
                    <a:ext uri="{9D8B030D-6E8A-4147-A177-3AD203B41FA5}">
                      <a16:colId xmlns:a16="http://schemas.microsoft.com/office/drawing/2014/main" val="202780654"/>
                    </a:ext>
                  </a:extLst>
                </a:gridCol>
                <a:gridCol w="1041629">
                  <a:extLst>
                    <a:ext uri="{9D8B030D-6E8A-4147-A177-3AD203B41FA5}">
                      <a16:colId xmlns:a16="http://schemas.microsoft.com/office/drawing/2014/main" val="835986475"/>
                    </a:ext>
                  </a:extLst>
                </a:gridCol>
              </a:tblGrid>
              <a:tr h="811212">
                <a:tc>
                  <a:txBody>
                    <a:bodyPr/>
                    <a:lstStyle/>
                    <a:p>
                      <a:r>
                        <a:rPr lang="en-US" sz="1600" dirty="0">
                          <a:solidFill>
                            <a:schemeClr val="tx1"/>
                          </a:solidFill>
                        </a:rPr>
                        <a:t>To which extend to you agree or disagree with the statement:</a:t>
                      </a:r>
                      <a:endParaRPr lang="de-DE" sz="1600" b="1" i="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completely</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somewhat</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err="1">
                          <a:solidFill>
                            <a:schemeClr val="tx1"/>
                          </a:solidFill>
                        </a:rPr>
                        <a:t>Neither</a:t>
                      </a:r>
                      <a:r>
                        <a:rPr lang="de-DE" sz="1200" b="0" dirty="0">
                          <a:solidFill>
                            <a:schemeClr val="tx1"/>
                          </a:solidFill>
                        </a:rPr>
                        <a:t> </a:t>
                      </a:r>
                      <a:r>
                        <a:rPr lang="de-DE" sz="1200" b="0" dirty="0" err="1">
                          <a:solidFill>
                            <a:schemeClr val="tx1"/>
                          </a:solidFill>
                        </a:rPr>
                        <a:t>agree</a:t>
                      </a:r>
                      <a:r>
                        <a:rPr lang="de-DE" sz="1200" b="0" dirty="0">
                          <a:solidFill>
                            <a:schemeClr val="tx1"/>
                          </a:solidFill>
                        </a:rPr>
                        <a:t> </a:t>
                      </a:r>
                      <a:r>
                        <a:rPr lang="de-DE" sz="1200" b="0" dirty="0" err="1">
                          <a:solidFill>
                            <a:schemeClr val="tx1"/>
                          </a:solidFill>
                        </a:rPr>
                        <a:t>nor</a:t>
                      </a:r>
                      <a:r>
                        <a:rPr lang="de-DE" sz="1200" b="0" dirty="0">
                          <a:solidFill>
                            <a:schemeClr val="tx1"/>
                          </a:solidFill>
                        </a:rPr>
                        <a:t> </a:t>
                      </a:r>
                      <a:r>
                        <a:rPr lang="de-DE" sz="1200" b="0" dirty="0" err="1">
                          <a:solidFill>
                            <a:schemeClr val="tx1"/>
                          </a:solidFill>
                        </a:rPr>
                        <a:t>disagree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somewhat</a:t>
                      </a:r>
                      <a:r>
                        <a:rPr lang="de-DE" sz="1200" b="0" dirty="0">
                          <a:solidFill>
                            <a:schemeClr val="tx1"/>
                          </a:solidFill>
                        </a:rPr>
                        <a:t>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200" b="0" dirty="0">
                          <a:solidFill>
                            <a:schemeClr val="tx1"/>
                          </a:solidFill>
                        </a:rPr>
                        <a:t>I </a:t>
                      </a:r>
                      <a:r>
                        <a:rPr lang="de-DE" sz="1200" b="0" dirty="0" err="1">
                          <a:solidFill>
                            <a:schemeClr val="tx1"/>
                          </a:solidFill>
                        </a:rPr>
                        <a:t>completely</a:t>
                      </a:r>
                      <a:r>
                        <a:rPr lang="de-DE" sz="1200" b="0" dirty="0">
                          <a:solidFill>
                            <a:schemeClr val="tx1"/>
                          </a:solidFill>
                        </a:rPr>
                        <a:t> </a:t>
                      </a:r>
                      <a:r>
                        <a:rPr lang="de-DE" sz="1200" b="0" dirty="0" err="1">
                          <a:solidFill>
                            <a:schemeClr val="tx1"/>
                          </a:solidFill>
                        </a:rPr>
                        <a:t>agree</a:t>
                      </a:r>
                      <a:endParaRPr lang="de-DE" sz="1200" b="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8426949"/>
                  </a:ext>
                </a:extLst>
              </a:tr>
              <a:tr h="811212">
                <a:tc>
                  <a:txBody>
                    <a:bodyPr/>
                    <a:lstStyle/>
                    <a:p>
                      <a:r>
                        <a:rPr lang="en-US" sz="1600" b="0" i="1" dirty="0">
                          <a:solidFill>
                            <a:schemeClr val="tx1"/>
                          </a:solidFill>
                        </a:rPr>
                        <a:t>I am satisfied with using the product.</a:t>
                      </a:r>
                      <a:endParaRPr lang="de-DE" sz="1600" b="0" i="1"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1340708"/>
                  </a:ext>
                </a:extLst>
              </a:tr>
              <a:tr h="811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rPr>
                        <a:t>I enjoyed using the product.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4800" b="0" i="0" u="none" strike="noStrike" kern="1200" cap="none" spc="0" normalizeH="0" baseline="0" noProof="0" dirty="0">
                        <a:ln>
                          <a:noFill/>
                        </a:ln>
                        <a:solidFill>
                          <a:prstClr val="black"/>
                        </a:solidFill>
                        <a:effectLst/>
                        <a:uLnTx/>
                        <a:uFillTx/>
                        <a:latin typeface="Roboto"/>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449451"/>
                  </a:ext>
                </a:extLst>
              </a:tr>
            </a:tbl>
          </a:graphicData>
        </a:graphic>
      </p:graphicFrame>
      <p:sp>
        <p:nvSpPr>
          <p:cNvPr id="15" name="Rechteck 14">
            <a:extLst>
              <a:ext uri="{FF2B5EF4-FFF2-40B4-BE49-F238E27FC236}">
                <a16:creationId xmlns:a16="http://schemas.microsoft.com/office/drawing/2014/main" id="{B41B2F93-790E-5A1F-F616-74251EF10DCB}"/>
              </a:ext>
            </a:extLst>
          </p:cNvPr>
          <p:cNvSpPr/>
          <p:nvPr/>
        </p:nvSpPr>
        <p:spPr>
          <a:xfrm>
            <a:off x="2022526" y="4095180"/>
            <a:ext cx="4426119" cy="6137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Concept: </a:t>
            </a:r>
            <a:r>
              <a:rPr lang="de-DE" b="1" dirty="0">
                <a:solidFill>
                  <a:schemeClr val="tx1"/>
                </a:solidFill>
              </a:rPr>
              <a:t>Agreement in </a:t>
            </a:r>
            <a:r>
              <a:rPr lang="de-DE" b="1" dirty="0" err="1">
                <a:solidFill>
                  <a:schemeClr val="tx1"/>
                </a:solidFill>
              </a:rPr>
              <a:t>Satisfaction</a:t>
            </a:r>
            <a:endParaRPr lang="de-DE" b="1" dirty="0">
              <a:solidFill>
                <a:schemeClr val="tx1"/>
              </a:solidFill>
            </a:endParaRPr>
          </a:p>
        </p:txBody>
      </p:sp>
      <p:sp>
        <p:nvSpPr>
          <p:cNvPr id="16" name="Rechteck 15">
            <a:extLst>
              <a:ext uri="{FF2B5EF4-FFF2-40B4-BE49-F238E27FC236}">
                <a16:creationId xmlns:a16="http://schemas.microsoft.com/office/drawing/2014/main" id="{CBC67354-0448-7CAC-84DC-05E881E2EC1C}"/>
              </a:ext>
            </a:extLst>
          </p:cNvPr>
          <p:cNvSpPr/>
          <p:nvPr/>
        </p:nvSpPr>
        <p:spPr>
          <a:xfrm>
            <a:off x="2022523" y="4858810"/>
            <a:ext cx="4426121" cy="6137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Concept: </a:t>
            </a:r>
            <a:r>
              <a:rPr lang="de-DE" b="1" dirty="0">
                <a:solidFill>
                  <a:schemeClr val="tx1"/>
                </a:solidFill>
              </a:rPr>
              <a:t>Agreement in </a:t>
            </a:r>
            <a:r>
              <a:rPr lang="de-DE" b="1" dirty="0" err="1">
                <a:solidFill>
                  <a:schemeClr val="tx1"/>
                </a:solidFill>
              </a:rPr>
              <a:t>Enjoyment</a:t>
            </a:r>
            <a:endParaRPr lang="de-DE" b="1" dirty="0">
              <a:solidFill>
                <a:schemeClr val="tx1"/>
              </a:solidFill>
            </a:endParaRPr>
          </a:p>
        </p:txBody>
      </p:sp>
      <p:cxnSp>
        <p:nvCxnSpPr>
          <p:cNvPr id="19" name="Verbinder: gewinkelt 18">
            <a:extLst>
              <a:ext uri="{FF2B5EF4-FFF2-40B4-BE49-F238E27FC236}">
                <a16:creationId xmlns:a16="http://schemas.microsoft.com/office/drawing/2014/main" id="{0F6A92AC-F04F-080B-699A-36ADA383A336}"/>
              </a:ext>
            </a:extLst>
          </p:cNvPr>
          <p:cNvCxnSpPr>
            <a:cxnSpLocks/>
            <a:stCxn id="17" idx="2"/>
            <a:endCxn id="16" idx="1"/>
          </p:cNvCxnSpPr>
          <p:nvPr/>
        </p:nvCxnSpPr>
        <p:spPr>
          <a:xfrm rot="16200000" flipH="1">
            <a:off x="913240" y="4056395"/>
            <a:ext cx="1420422" cy="798144"/>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hteck 16">
            <a:extLst>
              <a:ext uri="{FF2B5EF4-FFF2-40B4-BE49-F238E27FC236}">
                <a16:creationId xmlns:a16="http://schemas.microsoft.com/office/drawing/2014/main" id="{1F4AAEE6-CD91-3397-E4B1-E6CB72FCB8F1}"/>
              </a:ext>
            </a:extLst>
          </p:cNvPr>
          <p:cNvSpPr/>
          <p:nvPr/>
        </p:nvSpPr>
        <p:spPr>
          <a:xfrm>
            <a:off x="869340" y="3131520"/>
            <a:ext cx="710078" cy="613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solidFill>
            </a:endParaRPr>
          </a:p>
        </p:txBody>
      </p:sp>
      <p:cxnSp>
        <p:nvCxnSpPr>
          <p:cNvPr id="22" name="Verbinder: gewinkelt 21">
            <a:extLst>
              <a:ext uri="{FF2B5EF4-FFF2-40B4-BE49-F238E27FC236}">
                <a16:creationId xmlns:a16="http://schemas.microsoft.com/office/drawing/2014/main" id="{0E64D9EE-48A8-CE4B-11AB-40D9242DC345}"/>
              </a:ext>
            </a:extLst>
          </p:cNvPr>
          <p:cNvCxnSpPr>
            <a:cxnSpLocks/>
            <a:stCxn id="23" idx="2"/>
            <a:endCxn id="15" idx="1"/>
          </p:cNvCxnSpPr>
          <p:nvPr/>
        </p:nvCxnSpPr>
        <p:spPr>
          <a:xfrm rot="16200000" flipH="1">
            <a:off x="1059103" y="3438625"/>
            <a:ext cx="1502246" cy="424600"/>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7CF9251B-A8F4-DFC5-0412-5EA1F3E9D55D}"/>
              </a:ext>
            </a:extLst>
          </p:cNvPr>
          <p:cNvSpPr/>
          <p:nvPr/>
        </p:nvSpPr>
        <p:spPr>
          <a:xfrm>
            <a:off x="1242887" y="2286066"/>
            <a:ext cx="710078" cy="613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solidFill>
            </a:endParaRPr>
          </a:p>
        </p:txBody>
      </p:sp>
      <p:sp>
        <p:nvSpPr>
          <p:cNvPr id="28" name="Rechteck 27">
            <a:extLst>
              <a:ext uri="{FF2B5EF4-FFF2-40B4-BE49-F238E27FC236}">
                <a16:creationId xmlns:a16="http://schemas.microsoft.com/office/drawing/2014/main" id="{911D4286-F93F-1FF4-CEFC-FD1225BAF8AC}"/>
              </a:ext>
            </a:extLst>
          </p:cNvPr>
          <p:cNvSpPr/>
          <p:nvPr/>
        </p:nvSpPr>
        <p:spPr>
          <a:xfrm>
            <a:off x="7070541" y="4095180"/>
            <a:ext cx="4426120" cy="13773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solidFill>
                  <a:schemeClr val="bg1"/>
                </a:solidFill>
              </a:rPr>
              <a:t>You</a:t>
            </a:r>
            <a:r>
              <a:rPr lang="de-DE" b="1" dirty="0">
                <a:solidFill>
                  <a:schemeClr val="bg1"/>
                </a:solidFill>
              </a:rPr>
              <a:t> </a:t>
            </a:r>
            <a:r>
              <a:rPr lang="de-DE" b="1" dirty="0" err="1">
                <a:solidFill>
                  <a:schemeClr val="bg1"/>
                </a:solidFill>
              </a:rPr>
              <a:t>always</a:t>
            </a:r>
            <a:r>
              <a:rPr lang="de-DE" b="1" dirty="0">
                <a:solidFill>
                  <a:schemeClr val="bg1"/>
                </a:solidFill>
              </a:rPr>
              <a:t> </a:t>
            </a:r>
            <a:r>
              <a:rPr lang="de-DE" b="1" dirty="0" err="1">
                <a:solidFill>
                  <a:schemeClr val="bg1"/>
                </a:solidFill>
              </a:rPr>
              <a:t>need</a:t>
            </a:r>
            <a:r>
              <a:rPr lang="de-DE" b="1" dirty="0">
                <a:solidFill>
                  <a:schemeClr val="bg1"/>
                </a:solidFill>
              </a:rPr>
              <a:t> a </a:t>
            </a:r>
            <a:r>
              <a:rPr lang="de-DE" b="1" dirty="0" err="1">
                <a:solidFill>
                  <a:schemeClr val="bg1"/>
                </a:solidFill>
              </a:rPr>
              <a:t>concept</a:t>
            </a:r>
            <a:r>
              <a:rPr lang="de-DE" b="1" dirty="0">
                <a:solidFill>
                  <a:schemeClr val="bg1"/>
                </a:solidFill>
              </a:rPr>
              <a:t> </a:t>
            </a:r>
          </a:p>
          <a:p>
            <a:pPr algn="ctr"/>
            <a:r>
              <a:rPr lang="de-DE" b="1" dirty="0">
                <a:solidFill>
                  <a:schemeClr val="bg1"/>
                </a:solidFill>
              </a:rPr>
              <a:t>(</a:t>
            </a:r>
            <a:r>
              <a:rPr lang="de-DE" b="1" dirty="0" err="1">
                <a:solidFill>
                  <a:schemeClr val="bg1"/>
                </a:solidFill>
              </a:rPr>
              <a:t>here</a:t>
            </a:r>
            <a:r>
              <a:rPr lang="de-DE" b="1" dirty="0">
                <a:solidFill>
                  <a:schemeClr val="bg1"/>
                </a:solidFill>
              </a:rPr>
              <a:t>: </a:t>
            </a:r>
            <a:r>
              <a:rPr lang="de-DE" b="1" dirty="0" err="1">
                <a:solidFill>
                  <a:schemeClr val="bg1"/>
                </a:solidFill>
              </a:rPr>
              <a:t>agreement</a:t>
            </a:r>
            <a:r>
              <a:rPr lang="de-DE" b="1" dirty="0">
                <a:solidFill>
                  <a:schemeClr val="bg1"/>
                </a:solidFill>
              </a:rPr>
              <a:t> in </a:t>
            </a:r>
            <a:r>
              <a:rPr lang="de-DE" b="1" dirty="0" err="1">
                <a:solidFill>
                  <a:schemeClr val="bg1"/>
                </a:solidFill>
              </a:rPr>
              <a:t>something</a:t>
            </a:r>
            <a:r>
              <a:rPr lang="de-DE" b="1" dirty="0">
                <a:solidFill>
                  <a:schemeClr val="bg1"/>
                </a:solidFill>
              </a:rPr>
              <a:t>) </a:t>
            </a:r>
            <a:endParaRPr lang="de-DE" dirty="0">
              <a:solidFill>
                <a:schemeClr val="bg1"/>
              </a:solidFill>
            </a:endParaRPr>
          </a:p>
        </p:txBody>
      </p:sp>
      <p:graphicFrame>
        <p:nvGraphicFramePr>
          <p:cNvPr id="10" name="Diagramm 9">
            <a:extLst>
              <a:ext uri="{FF2B5EF4-FFF2-40B4-BE49-F238E27FC236}">
                <a16:creationId xmlns:a16="http://schemas.microsoft.com/office/drawing/2014/main" id="{C0B2B8DE-FC4F-2502-75C6-56E4783A2651}"/>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417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75362-57CA-54D5-1722-2F7211AD206A}"/>
              </a:ext>
            </a:extLst>
          </p:cNvPr>
          <p:cNvSpPr>
            <a:spLocks noGrp="1"/>
          </p:cNvSpPr>
          <p:nvPr>
            <p:ph type="title"/>
          </p:nvPr>
        </p:nvSpPr>
        <p:spPr/>
        <p:txBody>
          <a:bodyPr/>
          <a:lstStyle/>
          <a:p>
            <a:r>
              <a:rPr lang="de-DE" dirty="0"/>
              <a:t>Likert </a:t>
            </a:r>
            <a:r>
              <a:rPr lang="de-DE" dirty="0" err="1"/>
              <a:t>Scale</a:t>
            </a:r>
            <a:r>
              <a:rPr lang="de-DE" dirty="0"/>
              <a:t> Items</a:t>
            </a:r>
          </a:p>
        </p:txBody>
      </p:sp>
      <p:sp>
        <p:nvSpPr>
          <p:cNvPr id="3" name="Fußzeilenplatzhalter 2">
            <a:extLst>
              <a:ext uri="{FF2B5EF4-FFF2-40B4-BE49-F238E27FC236}">
                <a16:creationId xmlns:a16="http://schemas.microsoft.com/office/drawing/2014/main" id="{4C64B537-3CFA-C4F3-0F8F-614B7361CEE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BF4A2A4-6674-1F79-C5F0-87106D0FC6CC}"/>
              </a:ext>
            </a:extLst>
          </p:cNvPr>
          <p:cNvSpPr>
            <a:spLocks noGrp="1"/>
          </p:cNvSpPr>
          <p:nvPr>
            <p:ph type="sldNum" sz="quarter" idx="28"/>
          </p:nvPr>
        </p:nvSpPr>
        <p:spPr/>
        <p:txBody>
          <a:bodyPr/>
          <a:lstStyle/>
          <a:p>
            <a:fld id="{BA24374A-C3A8-471A-8837-3FC31668ABE5}" type="slidenum">
              <a:rPr lang="de-DE" smtClean="0"/>
              <a:pPr/>
              <a:t>32</a:t>
            </a:fld>
            <a:endParaRPr lang="de-DE" dirty="0"/>
          </a:p>
        </p:txBody>
      </p:sp>
      <p:sp>
        <p:nvSpPr>
          <p:cNvPr id="5" name="Textplatzhalter 4">
            <a:extLst>
              <a:ext uri="{FF2B5EF4-FFF2-40B4-BE49-F238E27FC236}">
                <a16:creationId xmlns:a16="http://schemas.microsoft.com/office/drawing/2014/main" id="{6B8CBE8B-132A-8D8D-1C90-568684978991}"/>
              </a:ext>
            </a:extLst>
          </p:cNvPr>
          <p:cNvSpPr>
            <a:spLocks noGrp="1"/>
          </p:cNvSpPr>
          <p:nvPr>
            <p:ph type="body" sz="quarter" idx="21"/>
          </p:nvPr>
        </p:nvSpPr>
        <p:spPr/>
        <p:txBody>
          <a:bodyPr/>
          <a:lstStyle/>
          <a:p>
            <a:r>
              <a:rPr lang="en-US"/>
              <a:t>How to Conduct a User Study</a:t>
            </a:r>
            <a:endParaRPr lang="de-DE" dirty="0"/>
          </a:p>
        </p:txBody>
      </p:sp>
      <p:sp>
        <p:nvSpPr>
          <p:cNvPr id="6" name="Textplatzhalter 5">
            <a:extLst>
              <a:ext uri="{FF2B5EF4-FFF2-40B4-BE49-F238E27FC236}">
                <a16:creationId xmlns:a16="http://schemas.microsoft.com/office/drawing/2014/main" id="{537DAA40-FC3F-45A2-AE26-5A27F751C6C5}"/>
              </a:ext>
            </a:extLst>
          </p:cNvPr>
          <p:cNvSpPr>
            <a:spLocks noGrp="1"/>
          </p:cNvSpPr>
          <p:nvPr>
            <p:ph type="body" sz="quarter" idx="29"/>
          </p:nvPr>
        </p:nvSpPr>
        <p:spPr/>
        <p:txBody>
          <a:bodyPr>
            <a:normAutofit/>
          </a:bodyPr>
          <a:lstStyle/>
          <a:p>
            <a:r>
              <a:rPr lang="en-US" dirty="0"/>
              <a:t>Likert scales are most useful when you are measuring </a:t>
            </a:r>
            <a:r>
              <a:rPr lang="en-US" b="1" dirty="0">
                <a:solidFill>
                  <a:schemeClr val="accent1"/>
                </a:solidFill>
              </a:rPr>
              <a:t>subjective concepts </a:t>
            </a:r>
          </a:p>
          <a:p>
            <a:r>
              <a:rPr lang="en-US" dirty="0"/>
              <a:t>In addition to measuring the level of </a:t>
            </a:r>
            <a:r>
              <a:rPr lang="en-US" b="1" dirty="0">
                <a:solidFill>
                  <a:schemeClr val="accent1"/>
                </a:solidFill>
              </a:rPr>
              <a:t>agreement on something</a:t>
            </a:r>
            <a:r>
              <a:rPr lang="en-US" dirty="0"/>
              <a:t>, Likert scales can also measure other spectrums, such as </a:t>
            </a:r>
            <a:r>
              <a:rPr lang="en-US" b="1" dirty="0">
                <a:solidFill>
                  <a:schemeClr val="accent1"/>
                </a:solidFill>
              </a:rPr>
              <a:t>frequency</a:t>
            </a:r>
            <a:r>
              <a:rPr lang="en-US" dirty="0"/>
              <a:t>, </a:t>
            </a:r>
            <a:r>
              <a:rPr lang="en-US" b="1" dirty="0">
                <a:solidFill>
                  <a:schemeClr val="accent1"/>
                </a:solidFill>
              </a:rPr>
              <a:t>satisfaction</a:t>
            </a:r>
            <a:r>
              <a:rPr lang="en-US" dirty="0"/>
              <a:t>, or </a:t>
            </a:r>
            <a:r>
              <a:rPr lang="en-US" b="1" dirty="0">
                <a:solidFill>
                  <a:schemeClr val="accent1"/>
                </a:solidFill>
              </a:rPr>
              <a:t>importance</a:t>
            </a:r>
            <a:r>
              <a:rPr lang="en-US" dirty="0"/>
              <a:t>.</a:t>
            </a:r>
          </a:p>
          <a:p>
            <a:endParaRPr lang="en-US" b="1" dirty="0">
              <a:solidFill>
                <a:schemeClr val="accent1"/>
              </a:solidFill>
            </a:endParaRPr>
          </a:p>
        </p:txBody>
      </p:sp>
      <p:graphicFrame>
        <p:nvGraphicFramePr>
          <p:cNvPr id="31" name="Tabelle 30">
            <a:extLst>
              <a:ext uri="{FF2B5EF4-FFF2-40B4-BE49-F238E27FC236}">
                <a16:creationId xmlns:a16="http://schemas.microsoft.com/office/drawing/2014/main" id="{F7C18EF0-D253-C420-8A37-86E97DBC0398}"/>
              </a:ext>
            </a:extLst>
          </p:cNvPr>
          <p:cNvGraphicFramePr>
            <a:graphicFrameLocks noGrp="1"/>
          </p:cNvGraphicFramePr>
          <p:nvPr>
            <p:extLst>
              <p:ext uri="{D42A27DB-BD31-4B8C-83A1-F6EECF244321}">
                <p14:modId xmlns:p14="http://schemas.microsoft.com/office/powerpoint/2010/main" val="2850457797"/>
              </p:ext>
            </p:extLst>
          </p:nvPr>
        </p:nvGraphicFramePr>
        <p:xfrm>
          <a:off x="695323" y="2916811"/>
          <a:ext cx="10801352" cy="3212527"/>
        </p:xfrm>
        <a:graphic>
          <a:graphicData uri="http://schemas.openxmlformats.org/drawingml/2006/table">
            <a:tbl>
              <a:tblPr firstRow="1" firstCol="1" lastRow="1" lastCol="1" bandRow="1" bandCol="1">
                <a:tableStyleId>{5C22544A-7EE6-4342-B048-85BDC9FD1C3A}</a:tableStyleId>
              </a:tblPr>
              <a:tblGrid>
                <a:gridCol w="1536537">
                  <a:extLst>
                    <a:ext uri="{9D8B030D-6E8A-4147-A177-3AD203B41FA5}">
                      <a16:colId xmlns:a16="http://schemas.microsoft.com/office/drawing/2014/main" val="3054593193"/>
                    </a:ext>
                  </a:extLst>
                </a:gridCol>
                <a:gridCol w="1546270">
                  <a:extLst>
                    <a:ext uri="{9D8B030D-6E8A-4147-A177-3AD203B41FA5}">
                      <a16:colId xmlns:a16="http://schemas.microsoft.com/office/drawing/2014/main" val="4036358788"/>
                    </a:ext>
                  </a:extLst>
                </a:gridCol>
                <a:gridCol w="1543709">
                  <a:extLst>
                    <a:ext uri="{9D8B030D-6E8A-4147-A177-3AD203B41FA5}">
                      <a16:colId xmlns:a16="http://schemas.microsoft.com/office/drawing/2014/main" val="4354107"/>
                    </a:ext>
                  </a:extLst>
                </a:gridCol>
                <a:gridCol w="1543709">
                  <a:extLst>
                    <a:ext uri="{9D8B030D-6E8A-4147-A177-3AD203B41FA5}">
                      <a16:colId xmlns:a16="http://schemas.microsoft.com/office/drawing/2014/main" val="3485224353"/>
                    </a:ext>
                  </a:extLst>
                </a:gridCol>
                <a:gridCol w="1543709">
                  <a:extLst>
                    <a:ext uri="{9D8B030D-6E8A-4147-A177-3AD203B41FA5}">
                      <a16:colId xmlns:a16="http://schemas.microsoft.com/office/drawing/2014/main" val="2449729576"/>
                    </a:ext>
                  </a:extLst>
                </a:gridCol>
                <a:gridCol w="1543709">
                  <a:extLst>
                    <a:ext uri="{9D8B030D-6E8A-4147-A177-3AD203B41FA5}">
                      <a16:colId xmlns:a16="http://schemas.microsoft.com/office/drawing/2014/main" val="3913732676"/>
                    </a:ext>
                  </a:extLst>
                </a:gridCol>
                <a:gridCol w="1543709">
                  <a:extLst>
                    <a:ext uri="{9D8B030D-6E8A-4147-A177-3AD203B41FA5}">
                      <a16:colId xmlns:a16="http://schemas.microsoft.com/office/drawing/2014/main" val="1187844607"/>
                    </a:ext>
                  </a:extLst>
                </a:gridCol>
              </a:tblGrid>
              <a:tr h="433404">
                <a:tc>
                  <a:txBody>
                    <a:bodyPr/>
                    <a:lstStyle/>
                    <a:p>
                      <a:pPr marL="0" indent="0" algn="l">
                        <a:lnSpc>
                          <a:spcPct val="100000"/>
                        </a:lnSpc>
                        <a:spcBef>
                          <a:spcPts val="0"/>
                        </a:spcBef>
                        <a:spcAft>
                          <a:spcPts val="0"/>
                        </a:spcAft>
                        <a:buFont typeface="Arial" panose="020B0604020202020204" pitchFamily="34" charset="0"/>
                        <a:buNone/>
                      </a:pPr>
                      <a:r>
                        <a:rPr lang="en-US" sz="1400" dirty="0"/>
                        <a:t>Agreement</a:t>
                      </a:r>
                      <a:endParaRPr lang="de-DE" sz="1400" dirty="0"/>
                    </a:p>
                  </a:txBody>
                  <a:tcPr marL="72000" marR="72000" marT="72000" marB="72000" anchor="ctr">
                    <a:solidFill>
                      <a:schemeClr val="accent1"/>
                    </a:solidFill>
                  </a:tcPr>
                </a:tc>
                <a:tc>
                  <a:txBody>
                    <a:bodyPr/>
                    <a:lstStyle/>
                    <a:p>
                      <a:pPr marL="0" indent="0" algn="l">
                        <a:lnSpc>
                          <a:spcPct val="100000"/>
                        </a:lnSpc>
                        <a:spcBef>
                          <a:spcPts val="0"/>
                        </a:spcBef>
                        <a:spcAft>
                          <a:spcPts val="0"/>
                        </a:spcAft>
                        <a:buFont typeface="Arial" panose="020B0604020202020204" pitchFamily="34" charset="0"/>
                        <a:buNone/>
                      </a:pPr>
                      <a:r>
                        <a:rPr lang="en-US" sz="1400" dirty="0"/>
                        <a:t>Frequency</a:t>
                      </a:r>
                      <a:endParaRPr lang="de-DE" sz="1400" dirty="0"/>
                    </a:p>
                  </a:txBody>
                  <a:tcPr marL="72000" marR="72000" marT="72000" marB="72000" anchor="ctr">
                    <a:solidFill>
                      <a:schemeClr val="accent1"/>
                    </a:solidFill>
                  </a:tcPr>
                </a:tc>
                <a:tc>
                  <a:txBody>
                    <a:bodyPr/>
                    <a:lstStyle/>
                    <a:p>
                      <a:pPr marL="0" indent="0" algn="l">
                        <a:lnSpc>
                          <a:spcPct val="100000"/>
                        </a:lnSpc>
                        <a:spcBef>
                          <a:spcPts val="0"/>
                        </a:spcBef>
                        <a:spcAft>
                          <a:spcPts val="0"/>
                        </a:spcAft>
                        <a:buFont typeface="Arial" panose="020B0604020202020204" pitchFamily="34" charset="0"/>
                        <a:buNone/>
                      </a:pPr>
                      <a:r>
                        <a:rPr lang="en-US" sz="1400" dirty="0"/>
                        <a:t>Satisfaction</a:t>
                      </a:r>
                      <a:endParaRPr lang="de-DE" sz="1400" dirty="0"/>
                    </a:p>
                  </a:txBody>
                  <a:tcPr marL="72000" marR="72000" marT="72000" marB="72000" anchor="ctr">
                    <a:solidFill>
                      <a:schemeClr val="accent1"/>
                    </a:solidFill>
                  </a:tcPr>
                </a:tc>
                <a:tc>
                  <a:txBody>
                    <a:bodyPr/>
                    <a:lstStyle/>
                    <a:p>
                      <a:pPr marL="0" indent="0" algn="l">
                        <a:lnSpc>
                          <a:spcPct val="100000"/>
                        </a:lnSpc>
                        <a:spcBef>
                          <a:spcPts val="0"/>
                        </a:spcBef>
                        <a:spcAft>
                          <a:spcPts val="0"/>
                        </a:spcAft>
                        <a:buFont typeface="Arial" panose="020B0604020202020204" pitchFamily="34" charset="0"/>
                        <a:buNone/>
                      </a:pPr>
                      <a:r>
                        <a:rPr lang="en-US" sz="1400" dirty="0"/>
                        <a:t>Difficulty</a:t>
                      </a:r>
                      <a:endParaRPr lang="de-DE" sz="1400" dirty="0"/>
                    </a:p>
                  </a:txBody>
                  <a:tcPr marL="72000" marR="72000" marT="72000" marB="72000" anchor="ctr">
                    <a:solidFill>
                      <a:schemeClr val="accent1"/>
                    </a:solidFill>
                  </a:tcPr>
                </a:tc>
                <a:tc>
                  <a:txBody>
                    <a:bodyPr/>
                    <a:lstStyle/>
                    <a:p>
                      <a:pPr marL="0" indent="0" algn="l">
                        <a:lnSpc>
                          <a:spcPct val="100000"/>
                        </a:lnSpc>
                        <a:spcBef>
                          <a:spcPts val="0"/>
                        </a:spcBef>
                        <a:spcAft>
                          <a:spcPts val="0"/>
                        </a:spcAft>
                        <a:buFont typeface="Arial" panose="020B0604020202020204" pitchFamily="34" charset="0"/>
                        <a:buNone/>
                      </a:pPr>
                      <a:r>
                        <a:rPr lang="en-US" sz="1400" dirty="0"/>
                        <a:t>Importance</a:t>
                      </a:r>
                      <a:endParaRPr lang="de-DE" sz="1400" dirty="0"/>
                    </a:p>
                  </a:txBody>
                  <a:tcPr marL="72000" marR="72000" marT="72000" marB="72000" anchor="ctr">
                    <a:solidFill>
                      <a:schemeClr val="accent1"/>
                    </a:solidFill>
                  </a:tcPr>
                </a:tc>
                <a:tc>
                  <a:txBody>
                    <a:bodyPr/>
                    <a:lstStyle/>
                    <a:p>
                      <a:pPr marL="0" indent="0" algn="l">
                        <a:lnSpc>
                          <a:spcPct val="100000"/>
                        </a:lnSpc>
                        <a:spcBef>
                          <a:spcPts val="0"/>
                        </a:spcBef>
                        <a:spcAft>
                          <a:spcPts val="0"/>
                        </a:spcAft>
                        <a:buFont typeface="Arial" panose="020B0604020202020204" pitchFamily="34" charset="0"/>
                        <a:buNone/>
                      </a:pPr>
                      <a:r>
                        <a:rPr lang="en-US" sz="1400" dirty="0"/>
                        <a:t>Quality</a:t>
                      </a:r>
                      <a:endParaRPr lang="de-DE" sz="1400" dirty="0"/>
                    </a:p>
                  </a:txBody>
                  <a:tcPr marL="72000" marR="72000" marT="72000" marB="72000" anchor="ctr">
                    <a:solidFill>
                      <a:schemeClr val="accent1"/>
                    </a:solidFill>
                  </a:tcPr>
                </a:tc>
                <a:tc>
                  <a:txBody>
                    <a:bodyPr/>
                    <a:lstStyle/>
                    <a:p>
                      <a:pPr marL="0" indent="0" algn="l">
                        <a:lnSpc>
                          <a:spcPct val="100000"/>
                        </a:lnSpc>
                        <a:spcBef>
                          <a:spcPts val="0"/>
                        </a:spcBef>
                        <a:spcAft>
                          <a:spcPts val="0"/>
                        </a:spcAft>
                        <a:buFont typeface="Arial" panose="020B0604020202020204" pitchFamily="34" charset="0"/>
                        <a:buNone/>
                      </a:pPr>
                      <a:r>
                        <a:rPr lang="de-DE" sz="1400" dirty="0" err="1"/>
                        <a:t>Reflection</a:t>
                      </a:r>
                      <a:endParaRPr lang="de-DE" sz="1400" dirty="0"/>
                    </a:p>
                  </a:txBody>
                  <a:tcPr marL="72000" marR="72000" marT="72000" marB="72000" anchor="ctr">
                    <a:solidFill>
                      <a:schemeClr val="accent1"/>
                    </a:solidFill>
                  </a:tcPr>
                </a:tc>
                <a:extLst>
                  <a:ext uri="{0D108BD9-81ED-4DB2-BD59-A6C34878D82A}">
                    <a16:rowId xmlns:a16="http://schemas.microsoft.com/office/drawing/2014/main" val="215877469"/>
                  </a:ext>
                </a:extLst>
              </a:tr>
              <a:tr h="2779123">
                <a:tc>
                  <a:txBody>
                    <a:bodyPr/>
                    <a:lstStyle/>
                    <a:p>
                      <a:pPr marL="228600" indent="-228600" algn="l">
                        <a:lnSpc>
                          <a:spcPct val="100000"/>
                        </a:lnSpc>
                        <a:spcBef>
                          <a:spcPts val="0"/>
                        </a:spcBef>
                        <a:spcAft>
                          <a:spcPts val="600"/>
                        </a:spcAft>
                        <a:buFont typeface="+mj-lt"/>
                        <a:buAutoNum type="arabicPeriod"/>
                      </a:pPr>
                      <a:r>
                        <a:rPr lang="en-US" sz="1200" b="0" dirty="0">
                          <a:solidFill>
                            <a:schemeClr val="tx1"/>
                          </a:solidFill>
                        </a:rPr>
                        <a:t>Strongly disagree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tabLst>
                          <a:tab pos="457200" algn="l"/>
                        </a:tabLst>
                      </a:pPr>
                      <a:r>
                        <a:rPr lang="en-US" sz="1200" b="0" dirty="0">
                          <a:solidFill>
                            <a:schemeClr val="tx1"/>
                          </a:solidFill>
                        </a:rPr>
                        <a:t>Disagree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tabLst>
                          <a:tab pos="458470" algn="l"/>
                        </a:tabLst>
                      </a:pPr>
                      <a:r>
                        <a:rPr lang="en-US" sz="1200" b="0" dirty="0">
                          <a:solidFill>
                            <a:schemeClr val="tx1"/>
                          </a:solidFill>
                        </a:rPr>
                        <a:t>Somewhat disagree</a:t>
                      </a:r>
                      <a:endParaRPr lang="de-DE" sz="1200" b="0" dirty="0">
                        <a:solidFill>
                          <a:schemeClr val="tx1"/>
                        </a:solidFill>
                      </a:endParaRPr>
                    </a:p>
                    <a:p>
                      <a:pPr marL="228600" marR="459740" lvl="0" indent="-228600" algn="l">
                        <a:lnSpc>
                          <a:spcPct val="100000"/>
                        </a:lnSpc>
                        <a:spcBef>
                          <a:spcPts val="0"/>
                        </a:spcBef>
                        <a:spcAft>
                          <a:spcPts val="600"/>
                        </a:spcAft>
                        <a:buFont typeface="+mj-lt"/>
                        <a:buAutoNum type="arabicPeriod"/>
                        <a:tabLst>
                          <a:tab pos="457835" algn="l"/>
                        </a:tabLst>
                      </a:pPr>
                      <a:r>
                        <a:rPr lang="en-US" sz="1200" b="0" dirty="0">
                          <a:solidFill>
                            <a:schemeClr val="tx1"/>
                          </a:solidFill>
                        </a:rPr>
                        <a:t>Neither agree nor  disagree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tabLst>
                          <a:tab pos="457835" algn="l"/>
                          <a:tab pos="458470" algn="l"/>
                        </a:tabLst>
                      </a:pPr>
                      <a:r>
                        <a:rPr lang="en-US" sz="1200" b="0" dirty="0">
                          <a:solidFill>
                            <a:schemeClr val="tx1"/>
                          </a:solidFill>
                        </a:rPr>
                        <a:t>Somewhat agree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tabLst>
                          <a:tab pos="460375" algn="l"/>
                          <a:tab pos="461010" algn="l"/>
                        </a:tabLst>
                      </a:pPr>
                      <a:r>
                        <a:rPr lang="en-US" sz="1200" b="0" dirty="0">
                          <a:solidFill>
                            <a:schemeClr val="tx1"/>
                          </a:solidFill>
                        </a:rPr>
                        <a:t>Agree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tabLst>
                          <a:tab pos="457835" algn="l"/>
                          <a:tab pos="458470" algn="l"/>
                        </a:tabLst>
                      </a:pPr>
                      <a:r>
                        <a:rPr lang="en-US" sz="1200" b="0" dirty="0">
                          <a:solidFill>
                            <a:schemeClr val="tx1"/>
                          </a:solidFill>
                        </a:rPr>
                        <a:t>Strongly agree</a:t>
                      </a:r>
                      <a:endParaRPr lang="de-DE" sz="1200" b="0" dirty="0">
                        <a:solidFill>
                          <a:schemeClr val="tx1"/>
                        </a:solidFill>
                      </a:endParaRPr>
                    </a:p>
                  </a:txBody>
                  <a:tcPr marL="72000" marR="72000" marT="72000" marB="72000">
                    <a:solidFill>
                      <a:schemeClr val="accent2"/>
                    </a:solidFill>
                  </a:tcPr>
                </a:tc>
                <a:tc>
                  <a:txBody>
                    <a:bodyPr/>
                    <a:lstStyle/>
                    <a:p>
                      <a:pPr marL="228600" indent="-228600" algn="l">
                        <a:lnSpc>
                          <a:spcPct val="100000"/>
                        </a:lnSpc>
                        <a:spcBef>
                          <a:spcPts val="0"/>
                        </a:spcBef>
                        <a:spcAft>
                          <a:spcPts val="600"/>
                        </a:spcAft>
                        <a:buFont typeface="+mj-lt"/>
                        <a:buAutoNum type="arabicPeriod"/>
                      </a:pPr>
                      <a:r>
                        <a:rPr lang="en-US" sz="1200" b="0" dirty="0">
                          <a:solidFill>
                            <a:schemeClr val="tx1"/>
                          </a:solidFill>
                        </a:rPr>
                        <a:t>Never</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tabLst>
                          <a:tab pos="463550" algn="l"/>
                        </a:tabLst>
                      </a:pPr>
                      <a:r>
                        <a:rPr lang="en-US" sz="1200" b="0" dirty="0">
                          <a:solidFill>
                            <a:schemeClr val="tx1"/>
                          </a:solidFill>
                        </a:rPr>
                        <a:t>Rarely </a:t>
                      </a:r>
                    </a:p>
                    <a:p>
                      <a:pPr marL="228600" lvl="0" indent="-228600" algn="l">
                        <a:lnSpc>
                          <a:spcPct val="100000"/>
                        </a:lnSpc>
                        <a:spcBef>
                          <a:spcPts val="0"/>
                        </a:spcBef>
                        <a:spcAft>
                          <a:spcPts val="600"/>
                        </a:spcAft>
                        <a:buFont typeface="+mj-lt"/>
                        <a:buAutoNum type="arabicPeriod"/>
                        <a:tabLst>
                          <a:tab pos="463550" algn="l"/>
                        </a:tabLst>
                      </a:pPr>
                      <a:r>
                        <a:rPr lang="en-US" sz="1200" b="0" dirty="0">
                          <a:solidFill>
                            <a:schemeClr val="tx1"/>
                          </a:solidFill>
                        </a:rPr>
                        <a:t>Occasionally </a:t>
                      </a:r>
                    </a:p>
                    <a:p>
                      <a:pPr marL="228600" lvl="0" indent="-228600" algn="l">
                        <a:lnSpc>
                          <a:spcPct val="100000"/>
                        </a:lnSpc>
                        <a:spcBef>
                          <a:spcPts val="0"/>
                        </a:spcBef>
                        <a:spcAft>
                          <a:spcPts val="600"/>
                        </a:spcAft>
                        <a:buFont typeface="+mj-lt"/>
                        <a:buAutoNum type="arabicPeriod"/>
                        <a:tabLst>
                          <a:tab pos="463550" algn="l"/>
                        </a:tabLst>
                      </a:pPr>
                      <a:r>
                        <a:rPr lang="en-US" sz="1200" b="0" dirty="0">
                          <a:solidFill>
                            <a:schemeClr val="tx1"/>
                          </a:solidFill>
                        </a:rPr>
                        <a:t>Sometimes</a:t>
                      </a:r>
                    </a:p>
                    <a:p>
                      <a:pPr marL="228600" lvl="0" indent="-228600" algn="l">
                        <a:lnSpc>
                          <a:spcPct val="100000"/>
                        </a:lnSpc>
                        <a:spcBef>
                          <a:spcPts val="0"/>
                        </a:spcBef>
                        <a:spcAft>
                          <a:spcPts val="600"/>
                        </a:spcAft>
                        <a:buFont typeface="+mj-lt"/>
                        <a:buAutoNum type="arabicPeriod"/>
                        <a:tabLst>
                          <a:tab pos="463550" algn="l"/>
                        </a:tabLst>
                      </a:pPr>
                      <a:r>
                        <a:rPr lang="en-US" sz="1200" b="0" dirty="0">
                          <a:solidFill>
                            <a:schemeClr val="tx1"/>
                          </a:solidFill>
                        </a:rPr>
                        <a:t>Frequently </a:t>
                      </a:r>
                    </a:p>
                    <a:p>
                      <a:pPr marL="228600" marR="285115" lvl="0" indent="-228600" algn="l">
                        <a:lnSpc>
                          <a:spcPct val="100000"/>
                        </a:lnSpc>
                        <a:spcBef>
                          <a:spcPts val="0"/>
                        </a:spcBef>
                        <a:spcAft>
                          <a:spcPts val="600"/>
                        </a:spcAft>
                        <a:buFont typeface="+mj-lt"/>
                        <a:buAutoNum type="arabicPeriod"/>
                        <a:tabLst>
                          <a:tab pos="462915" algn="l"/>
                          <a:tab pos="463550" algn="l"/>
                        </a:tabLst>
                      </a:pPr>
                      <a:r>
                        <a:rPr lang="en-US" sz="1200" b="0" dirty="0">
                          <a:solidFill>
                            <a:schemeClr val="tx1"/>
                          </a:solidFill>
                        </a:rPr>
                        <a:t>Usually</a:t>
                      </a:r>
                    </a:p>
                    <a:p>
                      <a:pPr marL="228600" marR="285115" lvl="0" indent="-228600" algn="l">
                        <a:lnSpc>
                          <a:spcPct val="100000"/>
                        </a:lnSpc>
                        <a:spcBef>
                          <a:spcPts val="0"/>
                        </a:spcBef>
                        <a:spcAft>
                          <a:spcPts val="600"/>
                        </a:spcAft>
                        <a:buFont typeface="+mj-lt"/>
                        <a:buAutoNum type="arabicPeriod"/>
                        <a:tabLst>
                          <a:tab pos="462915" algn="l"/>
                          <a:tab pos="463550" algn="l"/>
                        </a:tabLst>
                      </a:pPr>
                      <a:r>
                        <a:rPr lang="en-US" sz="1200" b="0" dirty="0">
                          <a:solidFill>
                            <a:schemeClr val="tx1"/>
                          </a:solidFill>
                        </a:rPr>
                        <a:t>Always</a:t>
                      </a:r>
                      <a:endParaRPr lang="de-DE" sz="1200" b="0" dirty="0">
                        <a:solidFill>
                          <a:schemeClr val="tx1"/>
                        </a:solidFill>
                      </a:endParaRPr>
                    </a:p>
                  </a:txBody>
                  <a:tcPr marL="72000" marR="72000" marT="72000" marB="72000">
                    <a:solidFill>
                      <a:schemeClr val="accent2"/>
                    </a:solidFill>
                  </a:tcPr>
                </a:tc>
                <a:tc>
                  <a:txBody>
                    <a:bodyPr/>
                    <a:lstStyle/>
                    <a:p>
                      <a:pPr marL="228600" indent="-228600" algn="l">
                        <a:lnSpc>
                          <a:spcPct val="100000"/>
                        </a:lnSpc>
                        <a:spcBef>
                          <a:spcPts val="0"/>
                        </a:spcBef>
                        <a:spcAft>
                          <a:spcPts val="600"/>
                        </a:spcAft>
                        <a:buFont typeface="+mj-lt"/>
                        <a:buAutoNum type="arabicPeriod"/>
                      </a:pPr>
                      <a:r>
                        <a:rPr lang="en-US" sz="1200" b="0" dirty="0">
                          <a:solidFill>
                            <a:schemeClr val="tx1"/>
                          </a:solidFill>
                        </a:rPr>
                        <a:t>Very dissatisfied</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Dissatisfied</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Slightly dissatisfied</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Neutral</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Slightly satisfied</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Satisfied</a:t>
                      </a:r>
                      <a:endParaRPr lang="de-DE" sz="1200" b="0" dirty="0">
                        <a:solidFill>
                          <a:schemeClr val="tx1"/>
                        </a:solidFill>
                      </a:endParaRPr>
                    </a:p>
                    <a:p>
                      <a:pPr marL="228600" indent="-228600" algn="l">
                        <a:lnSpc>
                          <a:spcPct val="100000"/>
                        </a:lnSpc>
                        <a:spcBef>
                          <a:spcPts val="0"/>
                        </a:spcBef>
                        <a:spcAft>
                          <a:spcPts val="600"/>
                        </a:spcAft>
                        <a:buFont typeface="+mj-lt"/>
                        <a:buAutoNum type="arabicPeriod"/>
                      </a:pPr>
                      <a:r>
                        <a:rPr lang="en-US" sz="1200" b="0" dirty="0">
                          <a:solidFill>
                            <a:schemeClr val="tx1"/>
                          </a:solidFill>
                        </a:rPr>
                        <a:t>Very satisfied</a:t>
                      </a:r>
                      <a:endParaRPr lang="de-DE" sz="1200" b="0" dirty="0">
                        <a:solidFill>
                          <a:schemeClr val="tx1"/>
                        </a:solidFill>
                      </a:endParaRPr>
                    </a:p>
                  </a:txBody>
                  <a:tcPr marL="72000" marR="72000" marT="72000" marB="72000">
                    <a:solidFill>
                      <a:schemeClr val="accent2"/>
                    </a:solidFill>
                  </a:tcPr>
                </a:tc>
                <a:tc>
                  <a:txBody>
                    <a:bodyPr/>
                    <a:lstStyle/>
                    <a:p>
                      <a:pPr marL="228600" lvl="0" indent="-228600" algn="l">
                        <a:lnSpc>
                          <a:spcPct val="100000"/>
                        </a:lnSpc>
                        <a:spcBef>
                          <a:spcPts val="0"/>
                        </a:spcBef>
                        <a:spcAft>
                          <a:spcPts val="600"/>
                        </a:spcAft>
                        <a:buFont typeface="+mj-lt"/>
                        <a:buAutoNum type="arabicPeriod"/>
                      </a:pPr>
                      <a:r>
                        <a:rPr lang="en-US" sz="1200" b="0" dirty="0">
                          <a:solidFill>
                            <a:schemeClr val="tx1"/>
                          </a:solidFill>
                        </a:rPr>
                        <a:t>Very easy</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Easy</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Somewhat easy</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Neutral</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Somewhat hard</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Hard</a:t>
                      </a:r>
                      <a:endParaRPr lang="de-DE" sz="1200" b="0" dirty="0">
                        <a:solidFill>
                          <a:schemeClr val="tx1"/>
                        </a:solidFill>
                      </a:endParaRPr>
                    </a:p>
                    <a:p>
                      <a:pPr marL="228600" indent="-228600" algn="l">
                        <a:lnSpc>
                          <a:spcPct val="100000"/>
                        </a:lnSpc>
                        <a:spcBef>
                          <a:spcPts val="0"/>
                        </a:spcBef>
                        <a:spcAft>
                          <a:spcPts val="600"/>
                        </a:spcAft>
                        <a:buFont typeface="+mj-lt"/>
                        <a:buAutoNum type="arabicPeriod"/>
                      </a:pPr>
                      <a:r>
                        <a:rPr lang="en-US" sz="1200" b="0" dirty="0">
                          <a:solidFill>
                            <a:schemeClr val="tx1"/>
                          </a:solidFill>
                        </a:rPr>
                        <a:t>Very hard</a:t>
                      </a:r>
                      <a:endParaRPr lang="de-DE" sz="1200" b="0" dirty="0">
                        <a:solidFill>
                          <a:schemeClr val="tx1"/>
                        </a:solidFill>
                      </a:endParaRPr>
                    </a:p>
                  </a:txBody>
                  <a:tcPr marL="72000" marR="72000" marT="72000" marB="72000">
                    <a:solidFill>
                      <a:schemeClr val="accent2"/>
                    </a:solidFill>
                  </a:tcPr>
                </a:tc>
                <a:tc>
                  <a:txBody>
                    <a:bodyPr/>
                    <a:lstStyle/>
                    <a:p>
                      <a:pPr marL="228600" lvl="0" indent="-228600" algn="l">
                        <a:lnSpc>
                          <a:spcPct val="100000"/>
                        </a:lnSpc>
                        <a:spcBef>
                          <a:spcPts val="0"/>
                        </a:spcBef>
                        <a:spcAft>
                          <a:spcPts val="600"/>
                        </a:spcAft>
                        <a:buFont typeface="+mj-lt"/>
                        <a:buAutoNum type="arabicPeriod"/>
                      </a:pPr>
                      <a:r>
                        <a:rPr lang="en-US" sz="1200" b="0" dirty="0">
                          <a:solidFill>
                            <a:schemeClr val="tx1"/>
                          </a:solidFill>
                        </a:rPr>
                        <a:t>Very unimportant</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Unimportant</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Rather unimportant</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Neutral</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Rather important</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Important</a:t>
                      </a:r>
                      <a:endParaRPr lang="de-DE" sz="1200" b="0" dirty="0">
                        <a:solidFill>
                          <a:schemeClr val="tx1"/>
                        </a:solidFill>
                      </a:endParaRPr>
                    </a:p>
                    <a:p>
                      <a:pPr marL="228600" indent="-228600" algn="l">
                        <a:lnSpc>
                          <a:spcPct val="100000"/>
                        </a:lnSpc>
                        <a:spcBef>
                          <a:spcPts val="0"/>
                        </a:spcBef>
                        <a:spcAft>
                          <a:spcPts val="600"/>
                        </a:spcAft>
                        <a:buFont typeface="+mj-lt"/>
                        <a:buAutoNum type="arabicPeriod"/>
                      </a:pPr>
                      <a:r>
                        <a:rPr lang="en-US" sz="1200" b="0" dirty="0">
                          <a:solidFill>
                            <a:schemeClr val="tx1"/>
                          </a:solidFill>
                        </a:rPr>
                        <a:t>Very important</a:t>
                      </a:r>
                      <a:endParaRPr lang="de-DE" sz="1200" b="0" dirty="0">
                        <a:solidFill>
                          <a:schemeClr val="tx1"/>
                        </a:solidFill>
                      </a:endParaRPr>
                    </a:p>
                  </a:txBody>
                  <a:tcPr marL="72000" marR="72000" marT="72000" marB="72000">
                    <a:solidFill>
                      <a:schemeClr val="accent2"/>
                    </a:solidFill>
                  </a:tcPr>
                </a:tc>
                <a:tc>
                  <a:txBody>
                    <a:bodyPr/>
                    <a:lstStyle/>
                    <a:p>
                      <a:pPr marL="228600" lvl="0" indent="-228600" algn="l">
                        <a:lnSpc>
                          <a:spcPct val="100000"/>
                        </a:lnSpc>
                        <a:spcBef>
                          <a:spcPts val="0"/>
                        </a:spcBef>
                        <a:spcAft>
                          <a:spcPts val="600"/>
                        </a:spcAft>
                        <a:buFont typeface="+mj-lt"/>
                        <a:buAutoNum type="arabicPeriod"/>
                      </a:pPr>
                      <a:r>
                        <a:rPr lang="en-US" sz="1200" b="0" dirty="0">
                          <a:solidFill>
                            <a:schemeClr val="tx1"/>
                          </a:solidFill>
                        </a:rPr>
                        <a:t>Very poor</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Poor</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Below average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Average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Above Average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Good</a:t>
                      </a:r>
                      <a:endParaRPr lang="de-DE" sz="1200" b="0" dirty="0">
                        <a:solidFill>
                          <a:schemeClr val="tx1"/>
                        </a:solidFill>
                      </a:endParaRPr>
                    </a:p>
                    <a:p>
                      <a:pPr marL="228600" indent="-228600" algn="l">
                        <a:lnSpc>
                          <a:spcPct val="100000"/>
                        </a:lnSpc>
                        <a:spcBef>
                          <a:spcPts val="0"/>
                        </a:spcBef>
                        <a:spcAft>
                          <a:spcPts val="600"/>
                        </a:spcAft>
                        <a:buFont typeface="+mj-lt"/>
                        <a:buAutoNum type="arabicPeriod"/>
                      </a:pPr>
                      <a:r>
                        <a:rPr lang="en-US" sz="1200" b="0" dirty="0">
                          <a:solidFill>
                            <a:schemeClr val="tx1"/>
                          </a:solidFill>
                        </a:rPr>
                        <a:t>Excellent</a:t>
                      </a:r>
                      <a:endParaRPr lang="de-DE" sz="1200" b="0" dirty="0">
                        <a:solidFill>
                          <a:schemeClr val="tx1"/>
                        </a:solidFill>
                      </a:endParaRPr>
                    </a:p>
                  </a:txBody>
                  <a:tcPr marL="72000" marR="72000" marT="72000" marB="72000">
                    <a:solidFill>
                      <a:schemeClr val="accent2"/>
                    </a:solidFill>
                  </a:tcPr>
                </a:tc>
                <a:tc>
                  <a:txBody>
                    <a:bodyPr/>
                    <a:lstStyle/>
                    <a:p>
                      <a:pPr marL="228600" lvl="0" indent="-228600" algn="l">
                        <a:lnSpc>
                          <a:spcPct val="100000"/>
                        </a:lnSpc>
                        <a:spcBef>
                          <a:spcPts val="0"/>
                        </a:spcBef>
                        <a:spcAft>
                          <a:spcPts val="600"/>
                        </a:spcAft>
                        <a:buFont typeface="+mj-lt"/>
                        <a:buAutoNum type="arabicPeriod"/>
                      </a:pPr>
                      <a:r>
                        <a:rPr lang="en-US" sz="1200" b="0" dirty="0">
                          <a:solidFill>
                            <a:schemeClr val="tx1"/>
                          </a:solidFill>
                        </a:rPr>
                        <a:t>Very untrue of me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Untrue of me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Somewhat untrue of me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Neutral</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Somewhat true of me</a:t>
                      </a:r>
                      <a:endParaRPr lang="de-DE" sz="1200" b="0" dirty="0">
                        <a:solidFill>
                          <a:schemeClr val="tx1"/>
                        </a:solidFill>
                      </a:endParaRPr>
                    </a:p>
                    <a:p>
                      <a:pPr marL="228600" lvl="0" indent="-228600" algn="l">
                        <a:lnSpc>
                          <a:spcPct val="100000"/>
                        </a:lnSpc>
                        <a:spcBef>
                          <a:spcPts val="0"/>
                        </a:spcBef>
                        <a:spcAft>
                          <a:spcPts val="600"/>
                        </a:spcAft>
                        <a:buFont typeface="+mj-lt"/>
                        <a:buAutoNum type="arabicPeriod"/>
                      </a:pPr>
                      <a:r>
                        <a:rPr lang="en-US" sz="1200" b="0" dirty="0">
                          <a:solidFill>
                            <a:schemeClr val="tx1"/>
                          </a:solidFill>
                        </a:rPr>
                        <a:t>True of me</a:t>
                      </a:r>
                      <a:endParaRPr lang="de-DE" sz="1200" b="0" dirty="0">
                        <a:solidFill>
                          <a:schemeClr val="tx1"/>
                        </a:solidFill>
                      </a:endParaRPr>
                    </a:p>
                    <a:p>
                      <a:pPr marL="228600" indent="-228600" algn="l">
                        <a:lnSpc>
                          <a:spcPct val="100000"/>
                        </a:lnSpc>
                        <a:spcBef>
                          <a:spcPts val="0"/>
                        </a:spcBef>
                        <a:spcAft>
                          <a:spcPts val="600"/>
                        </a:spcAft>
                        <a:buFont typeface="+mj-lt"/>
                        <a:buAutoNum type="arabicPeriod"/>
                      </a:pPr>
                      <a:r>
                        <a:rPr lang="en-US" sz="1200" b="0" dirty="0">
                          <a:solidFill>
                            <a:schemeClr val="tx1"/>
                          </a:solidFill>
                        </a:rPr>
                        <a:t>Very true of me</a:t>
                      </a:r>
                      <a:endParaRPr lang="de-DE" sz="1200" b="0" dirty="0">
                        <a:solidFill>
                          <a:schemeClr val="tx1"/>
                        </a:solidFill>
                      </a:endParaRPr>
                    </a:p>
                  </a:txBody>
                  <a:tcPr marL="72000" marR="72000" marT="72000" marB="72000">
                    <a:solidFill>
                      <a:schemeClr val="accent2"/>
                    </a:solidFill>
                  </a:tcPr>
                </a:tc>
                <a:extLst>
                  <a:ext uri="{0D108BD9-81ED-4DB2-BD59-A6C34878D82A}">
                    <a16:rowId xmlns:a16="http://schemas.microsoft.com/office/drawing/2014/main" val="436503871"/>
                  </a:ext>
                </a:extLst>
              </a:tr>
            </a:tbl>
          </a:graphicData>
        </a:graphic>
      </p:graphicFrame>
      <p:graphicFrame>
        <p:nvGraphicFramePr>
          <p:cNvPr id="8" name="Diagramm 7">
            <a:extLst>
              <a:ext uri="{FF2B5EF4-FFF2-40B4-BE49-F238E27FC236}">
                <a16:creationId xmlns:a16="http://schemas.microsoft.com/office/drawing/2014/main" id="{43CDDC3E-7356-DF51-9C44-F66F4F0C9211}"/>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3231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ow Do I Feel Right Now Emotion Scale - Etsy">
            <a:extLst>
              <a:ext uri="{FF2B5EF4-FFF2-40B4-BE49-F238E27FC236}">
                <a16:creationId xmlns:a16="http://schemas.microsoft.com/office/drawing/2014/main" id="{347BED46-D6FB-5726-B9F6-6CA5009C7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66" y="1626526"/>
            <a:ext cx="2669888" cy="18867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B936E4B-FD89-2F4C-7A27-5383B72EC2D6}"/>
              </a:ext>
            </a:extLst>
          </p:cNvPr>
          <p:cNvSpPr>
            <a:spLocks noGrp="1"/>
          </p:cNvSpPr>
          <p:nvPr>
            <p:ph type="title"/>
          </p:nvPr>
        </p:nvSpPr>
        <p:spPr/>
        <p:txBody>
          <a:bodyPr/>
          <a:lstStyle/>
          <a:p>
            <a:r>
              <a:rPr lang="de-DE" dirty="0"/>
              <a:t>Other Items</a:t>
            </a:r>
          </a:p>
        </p:txBody>
      </p:sp>
      <p:sp>
        <p:nvSpPr>
          <p:cNvPr id="3" name="Fußzeilenplatzhalter 2">
            <a:extLst>
              <a:ext uri="{FF2B5EF4-FFF2-40B4-BE49-F238E27FC236}">
                <a16:creationId xmlns:a16="http://schemas.microsoft.com/office/drawing/2014/main" id="{A550EA8C-CEFD-E711-F8A0-E3FC6A6A9C7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0F273FC-2A30-D4E2-B945-E701DB4B59AB}"/>
              </a:ext>
            </a:extLst>
          </p:cNvPr>
          <p:cNvSpPr>
            <a:spLocks noGrp="1"/>
          </p:cNvSpPr>
          <p:nvPr>
            <p:ph type="sldNum" sz="quarter" idx="28"/>
          </p:nvPr>
        </p:nvSpPr>
        <p:spPr/>
        <p:txBody>
          <a:bodyPr/>
          <a:lstStyle/>
          <a:p>
            <a:fld id="{BA24374A-C3A8-471A-8837-3FC31668ABE5}" type="slidenum">
              <a:rPr lang="de-DE" smtClean="0"/>
              <a:pPr/>
              <a:t>33</a:t>
            </a:fld>
            <a:endParaRPr lang="de-DE" dirty="0"/>
          </a:p>
        </p:txBody>
      </p:sp>
      <p:sp>
        <p:nvSpPr>
          <p:cNvPr id="5" name="Textplatzhalter 4">
            <a:extLst>
              <a:ext uri="{FF2B5EF4-FFF2-40B4-BE49-F238E27FC236}">
                <a16:creationId xmlns:a16="http://schemas.microsoft.com/office/drawing/2014/main" id="{18EE919A-64D9-E4F8-58EA-D96279373B76}"/>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801E9413-285A-2AB9-5FF8-6C3CAAC41FB6}"/>
              </a:ext>
            </a:extLst>
          </p:cNvPr>
          <p:cNvSpPr>
            <a:spLocks noGrp="1"/>
          </p:cNvSpPr>
          <p:nvPr>
            <p:ph type="body" sz="quarter" idx="29"/>
          </p:nvPr>
        </p:nvSpPr>
        <p:spPr/>
        <p:txBody>
          <a:bodyPr/>
          <a:lstStyle/>
          <a:p>
            <a:pPr lvl="1"/>
            <a:endParaRPr lang="de-DE" dirty="0"/>
          </a:p>
          <a:p>
            <a:pPr lvl="1"/>
            <a:endParaRPr lang="de-DE" dirty="0"/>
          </a:p>
          <a:p>
            <a:pPr lvl="1"/>
            <a:endParaRPr lang="de-DE" dirty="0"/>
          </a:p>
          <a:p>
            <a:endParaRPr lang="de-DE" dirty="0"/>
          </a:p>
        </p:txBody>
      </p:sp>
      <p:pic>
        <p:nvPicPr>
          <p:cNvPr id="9" name="Picture 6" descr="Beyond Likert scales: How a team made form-filling more fun">
            <a:extLst>
              <a:ext uri="{FF2B5EF4-FFF2-40B4-BE49-F238E27FC236}">
                <a16:creationId xmlns:a16="http://schemas.microsoft.com/office/drawing/2014/main" id="{39EED2FE-21C4-EBF9-F2D2-25B8E075A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207" y="1649206"/>
            <a:ext cx="4791075" cy="61820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Gerader Verbinder 9">
            <a:extLst>
              <a:ext uri="{FF2B5EF4-FFF2-40B4-BE49-F238E27FC236}">
                <a16:creationId xmlns:a16="http://schemas.microsoft.com/office/drawing/2014/main" id="{A89AE0ED-9C9A-B90F-C19B-C71AF67CBCFA}"/>
              </a:ext>
            </a:extLst>
          </p:cNvPr>
          <p:cNvCxnSpPr/>
          <p:nvPr/>
        </p:nvCxnSpPr>
        <p:spPr>
          <a:xfrm>
            <a:off x="6334732" y="1664160"/>
            <a:ext cx="4965700" cy="59531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0E214A7E-3BF5-2DDB-D205-326DC175E95B}"/>
              </a:ext>
            </a:extLst>
          </p:cNvPr>
          <p:cNvCxnSpPr>
            <a:cxnSpLocks/>
          </p:cNvCxnSpPr>
          <p:nvPr/>
        </p:nvCxnSpPr>
        <p:spPr>
          <a:xfrm flipV="1">
            <a:off x="6334732" y="1684680"/>
            <a:ext cx="4908550" cy="5976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CF3330BA-BA61-36E7-08CC-F0DD20BB01C7}"/>
              </a:ext>
            </a:extLst>
          </p:cNvPr>
          <p:cNvCxnSpPr>
            <a:cxnSpLocks/>
          </p:cNvCxnSpPr>
          <p:nvPr/>
        </p:nvCxnSpPr>
        <p:spPr>
          <a:xfrm flipV="1">
            <a:off x="893747" y="1582063"/>
            <a:ext cx="1635918" cy="21415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A5DD5119-C03F-560F-6B36-6FC4262734D0}"/>
              </a:ext>
            </a:extLst>
          </p:cNvPr>
          <p:cNvCxnSpPr>
            <a:cxnSpLocks/>
          </p:cNvCxnSpPr>
          <p:nvPr/>
        </p:nvCxnSpPr>
        <p:spPr>
          <a:xfrm flipH="1" flipV="1">
            <a:off x="1046147" y="1531263"/>
            <a:ext cx="1564981" cy="21923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0" descr="Seven-point Likert scale used to guide children&amp;#39;s ratings and one example  of a drawing of poor, medium and high quality (from left to right).">
            <a:extLst>
              <a:ext uri="{FF2B5EF4-FFF2-40B4-BE49-F238E27FC236}">
                <a16:creationId xmlns:a16="http://schemas.microsoft.com/office/drawing/2014/main" id="{F8FA947E-E957-A6DA-1796-2103C0EFC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042" y="1416173"/>
            <a:ext cx="3080844" cy="230742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Gerader Verbinder 15">
            <a:extLst>
              <a:ext uri="{FF2B5EF4-FFF2-40B4-BE49-F238E27FC236}">
                <a16:creationId xmlns:a16="http://schemas.microsoft.com/office/drawing/2014/main" id="{47AC11B8-FB9D-B01E-665E-3E8054E0F26B}"/>
              </a:ext>
            </a:extLst>
          </p:cNvPr>
          <p:cNvCxnSpPr>
            <a:cxnSpLocks/>
          </p:cNvCxnSpPr>
          <p:nvPr/>
        </p:nvCxnSpPr>
        <p:spPr>
          <a:xfrm flipV="1">
            <a:off x="3676612" y="1601799"/>
            <a:ext cx="1635918" cy="21415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BC224CFF-A5E6-045E-B9D0-4900793952B0}"/>
              </a:ext>
            </a:extLst>
          </p:cNvPr>
          <p:cNvCxnSpPr>
            <a:cxnSpLocks/>
          </p:cNvCxnSpPr>
          <p:nvPr/>
        </p:nvCxnSpPr>
        <p:spPr>
          <a:xfrm flipH="1" flipV="1">
            <a:off x="4101183" y="1369590"/>
            <a:ext cx="1564981" cy="21923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Emotion scale Images | Free Vectors, Stock Photos &amp; PSD">
            <a:extLst>
              <a:ext uri="{FF2B5EF4-FFF2-40B4-BE49-F238E27FC236}">
                <a16:creationId xmlns:a16="http://schemas.microsoft.com/office/drawing/2014/main" id="{7B8DA685-FBED-E3AD-4223-204BD1880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6010" y="4094976"/>
            <a:ext cx="2781300" cy="164782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Gerader Verbinder 18">
            <a:extLst>
              <a:ext uri="{FF2B5EF4-FFF2-40B4-BE49-F238E27FC236}">
                <a16:creationId xmlns:a16="http://schemas.microsoft.com/office/drawing/2014/main" id="{5413EE67-5021-DE15-F48C-19CBF64E8AE9}"/>
              </a:ext>
            </a:extLst>
          </p:cNvPr>
          <p:cNvCxnSpPr>
            <a:cxnSpLocks/>
          </p:cNvCxnSpPr>
          <p:nvPr/>
        </p:nvCxnSpPr>
        <p:spPr>
          <a:xfrm flipV="1">
            <a:off x="2474782" y="4081340"/>
            <a:ext cx="1737070" cy="18875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A124297E-EC9D-97D2-8D00-F1C4C7265B87}"/>
              </a:ext>
            </a:extLst>
          </p:cNvPr>
          <p:cNvCxnSpPr>
            <a:cxnSpLocks/>
          </p:cNvCxnSpPr>
          <p:nvPr/>
        </p:nvCxnSpPr>
        <p:spPr>
          <a:xfrm flipH="1" flipV="1">
            <a:off x="2728334" y="4030540"/>
            <a:ext cx="1684215" cy="19891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descr="The Self-Assessment Manikin (SAM) Measure Scales (valence, arousal, and dominance; pole labels added)">
            <a:extLst>
              <a:ext uri="{FF2B5EF4-FFF2-40B4-BE49-F238E27FC236}">
                <a16:creationId xmlns:a16="http://schemas.microsoft.com/office/drawing/2014/main" id="{BD457221-8250-6D97-0490-B94EB3ED8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6989" y="2638372"/>
            <a:ext cx="4824066" cy="3104429"/>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descr="Häkchen mit einfarbiger Füllung">
            <a:extLst>
              <a:ext uri="{FF2B5EF4-FFF2-40B4-BE49-F238E27FC236}">
                <a16:creationId xmlns:a16="http://schemas.microsoft.com/office/drawing/2014/main" id="{7987988F-F21D-99FD-3469-1810E22460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3529" y="4716120"/>
            <a:ext cx="914400" cy="914400"/>
          </a:xfrm>
          <a:prstGeom prst="rect">
            <a:avLst/>
          </a:prstGeom>
        </p:spPr>
      </p:pic>
      <p:sp>
        <p:nvSpPr>
          <p:cNvPr id="22" name="TextBox 8">
            <a:extLst>
              <a:ext uri="{FF2B5EF4-FFF2-40B4-BE49-F238E27FC236}">
                <a16:creationId xmlns:a16="http://schemas.microsoft.com/office/drawing/2014/main" id="{8DFE928D-15D3-1CD0-6FBA-6F6CD42568C0}"/>
              </a:ext>
            </a:extLst>
          </p:cNvPr>
          <p:cNvSpPr txBox="1"/>
          <p:nvPr/>
        </p:nvSpPr>
        <p:spPr>
          <a:xfrm>
            <a:off x="9392235" y="5486974"/>
            <a:ext cx="2551283" cy="646331"/>
          </a:xfrm>
          <a:prstGeom prst="rect">
            <a:avLst/>
          </a:prstGeom>
          <a:solidFill>
            <a:schemeClr val="accent6"/>
          </a:solidFill>
          <a:ln w="76200">
            <a:noFill/>
          </a:ln>
        </p:spPr>
        <p:txBody>
          <a:bodyPr wrap="square" rtlCol="0">
            <a:spAutoFit/>
          </a:bodyPr>
          <a:lstStyle/>
          <a:p>
            <a:pPr algn="ctr"/>
            <a:r>
              <a:rPr lang="de-DE" dirty="0">
                <a:solidFill>
                  <a:schemeClr val="bg1"/>
                </a:solidFill>
              </a:rPr>
              <a:t>Yes. </a:t>
            </a:r>
            <a:r>
              <a:rPr lang="de-DE" dirty="0" err="1">
                <a:solidFill>
                  <a:schemeClr val="bg1"/>
                </a:solidFill>
              </a:rPr>
              <a:t>It‘s</a:t>
            </a:r>
            <a:r>
              <a:rPr lang="de-DE" dirty="0">
                <a:solidFill>
                  <a:schemeClr val="bg1"/>
                </a:solidFill>
              </a:rPr>
              <a:t> a </a:t>
            </a:r>
            <a:r>
              <a:rPr lang="de-DE" dirty="0" err="1">
                <a:solidFill>
                  <a:schemeClr val="bg1"/>
                </a:solidFill>
              </a:rPr>
              <a:t>standardized</a:t>
            </a:r>
            <a:br>
              <a:rPr lang="de-DE" dirty="0">
                <a:solidFill>
                  <a:schemeClr val="bg1"/>
                </a:solidFill>
              </a:rPr>
            </a:br>
            <a:r>
              <a:rPr lang="de-DE" dirty="0" err="1">
                <a:solidFill>
                  <a:schemeClr val="bg1"/>
                </a:solidFill>
              </a:rPr>
              <a:t>Questionnaire</a:t>
            </a:r>
            <a:r>
              <a:rPr lang="de-DE" dirty="0">
                <a:solidFill>
                  <a:schemeClr val="bg1"/>
                </a:solidFill>
              </a:rPr>
              <a:t> :)</a:t>
            </a:r>
          </a:p>
        </p:txBody>
      </p:sp>
      <p:graphicFrame>
        <p:nvGraphicFramePr>
          <p:cNvPr id="8" name="Diagramm 7">
            <a:extLst>
              <a:ext uri="{FF2B5EF4-FFF2-40B4-BE49-F238E27FC236}">
                <a16:creationId xmlns:a16="http://schemas.microsoft.com/office/drawing/2014/main" id="{A6A1F7A3-E6A3-170D-EEB4-A5ACD6690E81}"/>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77635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2FF1B-74F0-0D42-AD4B-C4699A601413}"/>
              </a:ext>
            </a:extLst>
          </p:cNvPr>
          <p:cNvSpPr>
            <a:spLocks noGrp="1"/>
          </p:cNvSpPr>
          <p:nvPr>
            <p:ph type="title"/>
          </p:nvPr>
        </p:nvSpPr>
        <p:spPr/>
        <p:txBody>
          <a:bodyPr/>
          <a:lstStyle/>
          <a:p>
            <a:r>
              <a:rPr lang="de-DE" dirty="0" err="1"/>
              <a:t>Standardized</a:t>
            </a:r>
            <a:r>
              <a:rPr lang="de-DE" dirty="0"/>
              <a:t> </a:t>
            </a:r>
            <a:r>
              <a:rPr lang="de-DE" dirty="0" err="1"/>
              <a:t>Questionnaires</a:t>
            </a:r>
            <a:endParaRPr lang="de-DE" dirty="0"/>
          </a:p>
        </p:txBody>
      </p:sp>
      <p:sp>
        <p:nvSpPr>
          <p:cNvPr id="3" name="Fußzeilenplatzhalter 2">
            <a:extLst>
              <a:ext uri="{FF2B5EF4-FFF2-40B4-BE49-F238E27FC236}">
                <a16:creationId xmlns:a16="http://schemas.microsoft.com/office/drawing/2014/main" id="{A522FFF1-8909-393E-89B8-8D4F28208F5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32BDF67-D542-8708-80B9-41C79F044244}"/>
              </a:ext>
            </a:extLst>
          </p:cNvPr>
          <p:cNvSpPr>
            <a:spLocks noGrp="1"/>
          </p:cNvSpPr>
          <p:nvPr>
            <p:ph type="sldNum" sz="quarter" idx="28"/>
          </p:nvPr>
        </p:nvSpPr>
        <p:spPr/>
        <p:txBody>
          <a:bodyPr/>
          <a:lstStyle/>
          <a:p>
            <a:fld id="{BA24374A-C3A8-471A-8837-3FC31668ABE5}" type="slidenum">
              <a:rPr lang="de-DE" smtClean="0"/>
              <a:pPr/>
              <a:t>34</a:t>
            </a:fld>
            <a:endParaRPr lang="de-DE" dirty="0"/>
          </a:p>
        </p:txBody>
      </p:sp>
      <p:sp>
        <p:nvSpPr>
          <p:cNvPr id="5" name="Textplatzhalter 4">
            <a:extLst>
              <a:ext uri="{FF2B5EF4-FFF2-40B4-BE49-F238E27FC236}">
                <a16:creationId xmlns:a16="http://schemas.microsoft.com/office/drawing/2014/main" id="{C9260177-E621-0954-3093-51FA62778BE3}"/>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9179AACB-5B52-2968-8608-99254B08FE81}"/>
              </a:ext>
            </a:extLst>
          </p:cNvPr>
          <p:cNvSpPr>
            <a:spLocks noGrp="1"/>
          </p:cNvSpPr>
          <p:nvPr>
            <p:ph type="body" sz="quarter" idx="29"/>
          </p:nvPr>
        </p:nvSpPr>
        <p:spPr/>
        <p:txBody>
          <a:bodyPr/>
          <a:lstStyle/>
          <a:p>
            <a:r>
              <a:rPr lang="de-DE" dirty="0" err="1"/>
              <a:t>Our</a:t>
            </a:r>
            <a:r>
              <a:rPr lang="de-DE" dirty="0"/>
              <a:t> all-time </a:t>
            </a:r>
            <a:r>
              <a:rPr lang="de-DE" dirty="0" err="1"/>
              <a:t>favs</a:t>
            </a:r>
            <a:r>
              <a:rPr lang="de-DE" dirty="0"/>
              <a:t>:</a:t>
            </a:r>
          </a:p>
        </p:txBody>
      </p:sp>
      <p:pic>
        <p:nvPicPr>
          <p:cNvPr id="7" name="Grafik 6" descr="Ein Bild, das Text, Gerät, Screenshot enthält.&#10;&#10;Automatisch generierte Beschreibung">
            <a:extLst>
              <a:ext uri="{FF2B5EF4-FFF2-40B4-BE49-F238E27FC236}">
                <a16:creationId xmlns:a16="http://schemas.microsoft.com/office/drawing/2014/main" id="{BB3AAF95-460D-6D9F-2F49-67B674BE6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190" y="2180869"/>
            <a:ext cx="2036723" cy="3546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What Every Client Should Know about SUS Scores | Bentley University">
            <a:extLst>
              <a:ext uri="{FF2B5EF4-FFF2-40B4-BE49-F238E27FC236}">
                <a16:creationId xmlns:a16="http://schemas.microsoft.com/office/drawing/2014/main" id="{5ADC6815-E66F-3D37-75C2-066BDD426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817" y="2180868"/>
            <a:ext cx="3382597" cy="3546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8E769F76-00F3-6FDC-A04F-C57825BE56B2}"/>
              </a:ext>
            </a:extLst>
          </p:cNvPr>
          <p:cNvPicPr>
            <a:picLocks noChangeAspect="1"/>
          </p:cNvPicPr>
          <p:nvPr/>
        </p:nvPicPr>
        <p:blipFill>
          <a:blip r:embed="rId4"/>
          <a:stretch>
            <a:fillRect/>
          </a:stretch>
        </p:blipFill>
        <p:spPr>
          <a:xfrm>
            <a:off x="7035018" y="2180868"/>
            <a:ext cx="2822514" cy="3546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hteck 10">
            <a:extLst>
              <a:ext uri="{FF2B5EF4-FFF2-40B4-BE49-F238E27FC236}">
                <a16:creationId xmlns:a16="http://schemas.microsoft.com/office/drawing/2014/main" id="{71FBA4EB-090E-59A7-7895-10F810F05742}"/>
              </a:ext>
            </a:extLst>
          </p:cNvPr>
          <p:cNvSpPr/>
          <p:nvPr/>
        </p:nvSpPr>
        <p:spPr>
          <a:xfrm rot="21102504">
            <a:off x="9518110" y="3958767"/>
            <a:ext cx="2415748" cy="9152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solidFill>
                  <a:schemeClr val="tx1"/>
                </a:solidFill>
              </a:rPr>
              <a:t>We</a:t>
            </a:r>
            <a:r>
              <a:rPr lang="de-DE" b="1" dirty="0">
                <a:solidFill>
                  <a:schemeClr val="tx1"/>
                </a:solidFill>
              </a:rPr>
              <a:t> </a:t>
            </a:r>
            <a:r>
              <a:rPr lang="de-DE" b="1" dirty="0" err="1">
                <a:solidFill>
                  <a:schemeClr val="tx1"/>
                </a:solidFill>
              </a:rPr>
              <a:t>love</a:t>
            </a:r>
            <a:r>
              <a:rPr lang="de-DE" b="1" dirty="0">
                <a:solidFill>
                  <a:schemeClr val="tx1"/>
                </a:solidFill>
              </a:rPr>
              <a:t> </a:t>
            </a:r>
            <a:r>
              <a:rPr lang="de-DE" b="1" dirty="0" err="1">
                <a:solidFill>
                  <a:schemeClr val="tx1"/>
                </a:solidFill>
              </a:rPr>
              <a:t>standardized</a:t>
            </a:r>
            <a:r>
              <a:rPr lang="de-DE" b="1" dirty="0">
                <a:solidFill>
                  <a:schemeClr val="tx1"/>
                </a:solidFill>
              </a:rPr>
              <a:t> </a:t>
            </a:r>
            <a:r>
              <a:rPr lang="de-DE" b="1" dirty="0" err="1">
                <a:solidFill>
                  <a:schemeClr val="tx1"/>
                </a:solidFill>
              </a:rPr>
              <a:t>questionnaires</a:t>
            </a:r>
            <a:r>
              <a:rPr lang="de-DE" b="1" dirty="0">
                <a:solidFill>
                  <a:schemeClr val="tx1"/>
                </a:solidFill>
              </a:rPr>
              <a:t>.</a:t>
            </a:r>
          </a:p>
          <a:p>
            <a:pPr algn="ctr"/>
            <a:r>
              <a:rPr lang="de-DE" b="1" dirty="0" err="1">
                <a:solidFill>
                  <a:schemeClr val="tx1"/>
                </a:solidFill>
              </a:rPr>
              <a:t>Why</a:t>
            </a:r>
            <a:r>
              <a:rPr lang="de-DE" b="1" dirty="0">
                <a:solidFill>
                  <a:schemeClr val="tx1"/>
                </a:solidFill>
              </a:rPr>
              <a:t>?</a:t>
            </a:r>
            <a:endParaRPr lang="de-DE" dirty="0">
              <a:solidFill>
                <a:schemeClr val="tx1"/>
              </a:solidFill>
            </a:endParaRPr>
          </a:p>
        </p:txBody>
      </p:sp>
      <p:sp>
        <p:nvSpPr>
          <p:cNvPr id="12" name="Rechteck 11">
            <a:extLst>
              <a:ext uri="{FF2B5EF4-FFF2-40B4-BE49-F238E27FC236}">
                <a16:creationId xmlns:a16="http://schemas.microsoft.com/office/drawing/2014/main" id="{35F187E4-7FB9-12EC-9B26-C779165CFEC9}"/>
              </a:ext>
            </a:extLst>
          </p:cNvPr>
          <p:cNvSpPr/>
          <p:nvPr/>
        </p:nvSpPr>
        <p:spPr>
          <a:xfrm>
            <a:off x="1574362" y="5598990"/>
            <a:ext cx="1623594" cy="416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NASA-TLX</a:t>
            </a:r>
            <a:endParaRPr lang="de-DE" dirty="0">
              <a:solidFill>
                <a:schemeClr val="bg1"/>
              </a:solidFill>
            </a:endParaRPr>
          </a:p>
        </p:txBody>
      </p:sp>
      <p:sp>
        <p:nvSpPr>
          <p:cNvPr id="13" name="Rechteck 12">
            <a:extLst>
              <a:ext uri="{FF2B5EF4-FFF2-40B4-BE49-F238E27FC236}">
                <a16:creationId xmlns:a16="http://schemas.microsoft.com/office/drawing/2014/main" id="{1A33E06B-513C-EA31-FC66-CB1A7FD86DF0}"/>
              </a:ext>
            </a:extLst>
          </p:cNvPr>
          <p:cNvSpPr/>
          <p:nvPr/>
        </p:nvSpPr>
        <p:spPr>
          <a:xfrm>
            <a:off x="5213730" y="5598990"/>
            <a:ext cx="1623594" cy="416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SUS</a:t>
            </a:r>
            <a:endParaRPr lang="de-DE" dirty="0">
              <a:solidFill>
                <a:schemeClr val="bg1"/>
              </a:solidFill>
            </a:endParaRPr>
          </a:p>
        </p:txBody>
      </p:sp>
      <p:sp>
        <p:nvSpPr>
          <p:cNvPr id="14" name="Rechteck 13">
            <a:extLst>
              <a:ext uri="{FF2B5EF4-FFF2-40B4-BE49-F238E27FC236}">
                <a16:creationId xmlns:a16="http://schemas.microsoft.com/office/drawing/2014/main" id="{4542979B-E563-C15F-B392-1765B9803E78}"/>
              </a:ext>
            </a:extLst>
          </p:cNvPr>
          <p:cNvSpPr/>
          <p:nvPr/>
        </p:nvSpPr>
        <p:spPr>
          <a:xfrm>
            <a:off x="8717188" y="5609823"/>
            <a:ext cx="1623594" cy="416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IPQ</a:t>
            </a:r>
            <a:endParaRPr lang="de-DE" dirty="0">
              <a:solidFill>
                <a:schemeClr val="bg1"/>
              </a:solidFill>
            </a:endParaRPr>
          </a:p>
        </p:txBody>
      </p:sp>
      <p:graphicFrame>
        <p:nvGraphicFramePr>
          <p:cNvPr id="16" name="Diagramm 15">
            <a:extLst>
              <a:ext uri="{FF2B5EF4-FFF2-40B4-BE49-F238E27FC236}">
                <a16:creationId xmlns:a16="http://schemas.microsoft.com/office/drawing/2014/main" id="{B45E7AB2-14D5-E6AD-2E6C-03D57082AB9D}"/>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875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2FF1B-74F0-0D42-AD4B-C4699A601413}"/>
              </a:ext>
            </a:extLst>
          </p:cNvPr>
          <p:cNvSpPr>
            <a:spLocks noGrp="1"/>
          </p:cNvSpPr>
          <p:nvPr>
            <p:ph type="title"/>
          </p:nvPr>
        </p:nvSpPr>
        <p:spPr/>
        <p:txBody>
          <a:bodyPr/>
          <a:lstStyle/>
          <a:p>
            <a:r>
              <a:rPr lang="de-DE" dirty="0" err="1"/>
              <a:t>Standardized</a:t>
            </a:r>
            <a:r>
              <a:rPr lang="de-DE" dirty="0"/>
              <a:t> </a:t>
            </a:r>
            <a:r>
              <a:rPr lang="de-DE" dirty="0" err="1"/>
              <a:t>Questionnaires</a:t>
            </a:r>
            <a:endParaRPr lang="de-DE" dirty="0"/>
          </a:p>
        </p:txBody>
      </p:sp>
      <p:sp>
        <p:nvSpPr>
          <p:cNvPr id="3" name="Fußzeilenplatzhalter 2">
            <a:extLst>
              <a:ext uri="{FF2B5EF4-FFF2-40B4-BE49-F238E27FC236}">
                <a16:creationId xmlns:a16="http://schemas.microsoft.com/office/drawing/2014/main" id="{A522FFF1-8909-393E-89B8-8D4F28208F5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32BDF67-D542-8708-80B9-41C79F044244}"/>
              </a:ext>
            </a:extLst>
          </p:cNvPr>
          <p:cNvSpPr>
            <a:spLocks noGrp="1"/>
          </p:cNvSpPr>
          <p:nvPr>
            <p:ph type="sldNum" sz="quarter" idx="28"/>
          </p:nvPr>
        </p:nvSpPr>
        <p:spPr/>
        <p:txBody>
          <a:bodyPr/>
          <a:lstStyle/>
          <a:p>
            <a:fld id="{BA24374A-C3A8-471A-8837-3FC31668ABE5}" type="slidenum">
              <a:rPr lang="de-DE" smtClean="0"/>
              <a:pPr/>
              <a:t>35</a:t>
            </a:fld>
            <a:endParaRPr lang="de-DE" dirty="0"/>
          </a:p>
        </p:txBody>
      </p:sp>
      <p:sp>
        <p:nvSpPr>
          <p:cNvPr id="5" name="Textplatzhalter 4">
            <a:extLst>
              <a:ext uri="{FF2B5EF4-FFF2-40B4-BE49-F238E27FC236}">
                <a16:creationId xmlns:a16="http://schemas.microsoft.com/office/drawing/2014/main" id="{C9260177-E621-0954-3093-51FA62778BE3}"/>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9179AACB-5B52-2968-8608-99254B08FE81}"/>
              </a:ext>
            </a:extLst>
          </p:cNvPr>
          <p:cNvSpPr>
            <a:spLocks noGrp="1"/>
          </p:cNvSpPr>
          <p:nvPr>
            <p:ph type="body" sz="quarter" idx="29"/>
          </p:nvPr>
        </p:nvSpPr>
        <p:spPr/>
        <p:txBody>
          <a:bodyPr/>
          <a:lstStyle/>
          <a:p>
            <a:r>
              <a:rPr lang="de-DE" dirty="0" err="1"/>
              <a:t>Our</a:t>
            </a:r>
            <a:r>
              <a:rPr lang="de-DE" dirty="0"/>
              <a:t> all-time </a:t>
            </a:r>
            <a:r>
              <a:rPr lang="de-DE" dirty="0" err="1"/>
              <a:t>favs</a:t>
            </a:r>
            <a:r>
              <a:rPr lang="de-DE" dirty="0"/>
              <a:t>:</a:t>
            </a:r>
          </a:p>
        </p:txBody>
      </p:sp>
      <p:pic>
        <p:nvPicPr>
          <p:cNvPr id="7" name="Grafik 6" descr="Ein Bild, das Text, Gerät, Screenshot enthält.&#10;&#10;Automatisch generierte Beschreibung">
            <a:extLst>
              <a:ext uri="{FF2B5EF4-FFF2-40B4-BE49-F238E27FC236}">
                <a16:creationId xmlns:a16="http://schemas.microsoft.com/office/drawing/2014/main" id="{BB3AAF95-460D-6D9F-2F49-67B674BE6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190" y="2180869"/>
            <a:ext cx="2036723" cy="3546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What Every Client Should Know about SUS Scores | Bentley University">
            <a:extLst>
              <a:ext uri="{FF2B5EF4-FFF2-40B4-BE49-F238E27FC236}">
                <a16:creationId xmlns:a16="http://schemas.microsoft.com/office/drawing/2014/main" id="{5ADC6815-E66F-3D37-75C2-066BDD426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817" y="2180868"/>
            <a:ext cx="3382597" cy="3546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8E769F76-00F3-6FDC-A04F-C57825BE56B2}"/>
              </a:ext>
            </a:extLst>
          </p:cNvPr>
          <p:cNvPicPr>
            <a:picLocks noChangeAspect="1"/>
          </p:cNvPicPr>
          <p:nvPr/>
        </p:nvPicPr>
        <p:blipFill>
          <a:blip r:embed="rId4"/>
          <a:stretch>
            <a:fillRect/>
          </a:stretch>
        </p:blipFill>
        <p:spPr>
          <a:xfrm>
            <a:off x="7035018" y="2180868"/>
            <a:ext cx="2822514" cy="3546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hteck 11">
            <a:extLst>
              <a:ext uri="{FF2B5EF4-FFF2-40B4-BE49-F238E27FC236}">
                <a16:creationId xmlns:a16="http://schemas.microsoft.com/office/drawing/2014/main" id="{35F187E4-7FB9-12EC-9B26-C779165CFEC9}"/>
              </a:ext>
            </a:extLst>
          </p:cNvPr>
          <p:cNvSpPr/>
          <p:nvPr/>
        </p:nvSpPr>
        <p:spPr>
          <a:xfrm>
            <a:off x="1574362" y="5598990"/>
            <a:ext cx="1623594" cy="416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NASA-TLX</a:t>
            </a:r>
            <a:endParaRPr lang="de-DE" dirty="0">
              <a:solidFill>
                <a:schemeClr val="bg1"/>
              </a:solidFill>
            </a:endParaRPr>
          </a:p>
        </p:txBody>
      </p:sp>
      <p:sp>
        <p:nvSpPr>
          <p:cNvPr id="13" name="Rechteck 12">
            <a:extLst>
              <a:ext uri="{FF2B5EF4-FFF2-40B4-BE49-F238E27FC236}">
                <a16:creationId xmlns:a16="http://schemas.microsoft.com/office/drawing/2014/main" id="{1A33E06B-513C-EA31-FC66-CB1A7FD86DF0}"/>
              </a:ext>
            </a:extLst>
          </p:cNvPr>
          <p:cNvSpPr/>
          <p:nvPr/>
        </p:nvSpPr>
        <p:spPr>
          <a:xfrm>
            <a:off x="5213730" y="5598990"/>
            <a:ext cx="1623594" cy="416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SUS</a:t>
            </a:r>
            <a:endParaRPr lang="de-DE" dirty="0">
              <a:solidFill>
                <a:schemeClr val="bg1"/>
              </a:solidFill>
            </a:endParaRPr>
          </a:p>
        </p:txBody>
      </p:sp>
      <p:sp>
        <p:nvSpPr>
          <p:cNvPr id="14" name="Rechteck 13">
            <a:extLst>
              <a:ext uri="{FF2B5EF4-FFF2-40B4-BE49-F238E27FC236}">
                <a16:creationId xmlns:a16="http://schemas.microsoft.com/office/drawing/2014/main" id="{4542979B-E563-C15F-B392-1765B9803E78}"/>
              </a:ext>
            </a:extLst>
          </p:cNvPr>
          <p:cNvSpPr/>
          <p:nvPr/>
        </p:nvSpPr>
        <p:spPr>
          <a:xfrm>
            <a:off x="8717188" y="5609823"/>
            <a:ext cx="1623594" cy="416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IPQ</a:t>
            </a:r>
            <a:endParaRPr lang="de-DE" dirty="0">
              <a:solidFill>
                <a:schemeClr val="bg1"/>
              </a:solidFill>
            </a:endParaRPr>
          </a:p>
        </p:txBody>
      </p:sp>
      <p:sp>
        <p:nvSpPr>
          <p:cNvPr id="15" name="Rechteck 14">
            <a:extLst>
              <a:ext uri="{FF2B5EF4-FFF2-40B4-BE49-F238E27FC236}">
                <a16:creationId xmlns:a16="http://schemas.microsoft.com/office/drawing/2014/main" id="{B7D11B78-C9A9-1631-DCB1-D91E8EEA02B2}"/>
              </a:ext>
            </a:extLst>
          </p:cNvPr>
          <p:cNvSpPr/>
          <p:nvPr/>
        </p:nvSpPr>
        <p:spPr>
          <a:xfrm rot="21139543">
            <a:off x="1067948" y="2277811"/>
            <a:ext cx="10056104" cy="328937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err="1">
                <a:solidFill>
                  <a:schemeClr val="bg1"/>
                </a:solidFill>
              </a:rPr>
              <a:t>For</a:t>
            </a:r>
            <a:r>
              <a:rPr lang="de-DE" sz="4000" b="1" dirty="0">
                <a:solidFill>
                  <a:schemeClr val="bg1"/>
                </a:solidFill>
              </a:rPr>
              <a:t> all </a:t>
            </a:r>
            <a:r>
              <a:rPr lang="de-DE" sz="4000" b="1" dirty="0" err="1">
                <a:solidFill>
                  <a:schemeClr val="bg1"/>
                </a:solidFill>
              </a:rPr>
              <a:t>standardized</a:t>
            </a:r>
            <a:r>
              <a:rPr lang="de-DE" sz="4000" b="1" dirty="0">
                <a:solidFill>
                  <a:schemeClr val="bg1"/>
                </a:solidFill>
              </a:rPr>
              <a:t> </a:t>
            </a:r>
            <a:r>
              <a:rPr lang="de-DE" sz="4000" b="1" dirty="0" err="1">
                <a:solidFill>
                  <a:schemeClr val="bg1"/>
                </a:solidFill>
              </a:rPr>
              <a:t>questionnaires</a:t>
            </a:r>
            <a:r>
              <a:rPr lang="de-DE" sz="4000" b="1" dirty="0">
                <a:solidFill>
                  <a:schemeClr val="bg1"/>
                </a:solidFill>
              </a:rPr>
              <a:t>: </a:t>
            </a:r>
          </a:p>
          <a:p>
            <a:pPr algn="ctr"/>
            <a:r>
              <a:rPr lang="de-DE" sz="4000" b="1" u="sng" dirty="0">
                <a:solidFill>
                  <a:schemeClr val="bg1"/>
                </a:solidFill>
              </a:rPr>
              <a:t>Never!!!!!!!!!!!!!!!!!!!!!!!!!!!!!!!!!!!!!!!!!!!</a:t>
            </a:r>
            <a:r>
              <a:rPr lang="de-DE" sz="4000" b="1" dirty="0">
                <a:solidFill>
                  <a:schemeClr val="bg1"/>
                </a:solidFill>
              </a:rPr>
              <a:t> </a:t>
            </a:r>
            <a:r>
              <a:rPr lang="de-DE" sz="4000" b="1" dirty="0" err="1">
                <a:solidFill>
                  <a:schemeClr val="bg1"/>
                </a:solidFill>
              </a:rPr>
              <a:t>change</a:t>
            </a:r>
            <a:r>
              <a:rPr lang="de-DE" sz="4000" b="1" dirty="0">
                <a:solidFill>
                  <a:schemeClr val="bg1"/>
                </a:solidFill>
              </a:rPr>
              <a:t>/</a:t>
            </a:r>
            <a:r>
              <a:rPr lang="de-DE" sz="4000" b="1" dirty="0" err="1">
                <a:solidFill>
                  <a:schemeClr val="bg1"/>
                </a:solidFill>
              </a:rPr>
              <a:t>translate</a:t>
            </a:r>
            <a:r>
              <a:rPr lang="de-DE" sz="4000" b="1" dirty="0">
                <a:solidFill>
                  <a:schemeClr val="bg1"/>
                </a:solidFill>
              </a:rPr>
              <a:t>/</a:t>
            </a:r>
            <a:r>
              <a:rPr lang="de-DE" sz="4000" b="1" dirty="0" err="1">
                <a:solidFill>
                  <a:schemeClr val="bg1"/>
                </a:solidFill>
              </a:rPr>
              <a:t>rearrange</a:t>
            </a:r>
            <a:r>
              <a:rPr lang="de-DE" sz="4000" b="1" dirty="0">
                <a:solidFill>
                  <a:schemeClr val="bg1"/>
                </a:solidFill>
              </a:rPr>
              <a:t>/</a:t>
            </a:r>
            <a:r>
              <a:rPr lang="de-DE" sz="4000" b="1" dirty="0" err="1">
                <a:solidFill>
                  <a:schemeClr val="bg1"/>
                </a:solidFill>
              </a:rPr>
              <a:t>reorder</a:t>
            </a:r>
            <a:endParaRPr lang="de-DE" sz="4000" b="1" dirty="0">
              <a:solidFill>
                <a:schemeClr val="bg1"/>
              </a:solidFill>
            </a:endParaRPr>
          </a:p>
          <a:p>
            <a:pPr algn="ctr"/>
            <a:r>
              <a:rPr lang="de-DE" sz="4000" b="1" dirty="0" err="1">
                <a:solidFill>
                  <a:schemeClr val="bg1"/>
                </a:solidFill>
              </a:rPr>
              <a:t>any</a:t>
            </a:r>
            <a:r>
              <a:rPr lang="de-DE" sz="4000" b="1" dirty="0">
                <a:solidFill>
                  <a:schemeClr val="bg1"/>
                </a:solidFill>
              </a:rPr>
              <a:t> </a:t>
            </a:r>
            <a:r>
              <a:rPr lang="de-DE" sz="4000" b="1" dirty="0" err="1">
                <a:solidFill>
                  <a:schemeClr val="bg1"/>
                </a:solidFill>
              </a:rPr>
              <a:t>items</a:t>
            </a:r>
            <a:r>
              <a:rPr lang="de-DE" sz="4000" b="1" dirty="0">
                <a:solidFill>
                  <a:schemeClr val="bg1"/>
                </a:solidFill>
              </a:rPr>
              <a:t>!</a:t>
            </a:r>
          </a:p>
          <a:p>
            <a:pPr algn="ctr"/>
            <a:r>
              <a:rPr lang="de-DE" sz="1200" b="1" dirty="0" err="1">
                <a:solidFill>
                  <a:schemeClr val="bg1"/>
                </a:solidFill>
              </a:rPr>
              <a:t>Unless</a:t>
            </a:r>
            <a:r>
              <a:rPr lang="de-DE" sz="1200" b="1" dirty="0">
                <a:solidFill>
                  <a:schemeClr val="bg1"/>
                </a:solidFill>
              </a:rPr>
              <a:t> </a:t>
            </a:r>
            <a:r>
              <a:rPr lang="de-DE" sz="1200" b="1" dirty="0" err="1">
                <a:solidFill>
                  <a:schemeClr val="bg1"/>
                </a:solidFill>
              </a:rPr>
              <a:t>the</a:t>
            </a:r>
            <a:r>
              <a:rPr lang="de-DE" sz="1200" b="1" dirty="0">
                <a:solidFill>
                  <a:schemeClr val="bg1"/>
                </a:solidFill>
              </a:rPr>
              <a:t> original </a:t>
            </a:r>
            <a:r>
              <a:rPr lang="de-DE" sz="1200" b="1" dirty="0" err="1">
                <a:solidFill>
                  <a:schemeClr val="bg1"/>
                </a:solidFill>
              </a:rPr>
              <a:t>work</a:t>
            </a:r>
            <a:r>
              <a:rPr lang="de-DE" sz="1200" b="1" dirty="0">
                <a:solidFill>
                  <a:schemeClr val="bg1"/>
                </a:solidFill>
              </a:rPr>
              <a:t> </a:t>
            </a:r>
            <a:r>
              <a:rPr lang="de-DE" sz="1200" b="1" dirty="0" err="1">
                <a:solidFill>
                  <a:schemeClr val="bg1"/>
                </a:solidFill>
              </a:rPr>
              <a:t>explicitly</a:t>
            </a:r>
            <a:r>
              <a:rPr lang="de-DE" sz="1200" b="1" dirty="0">
                <a:solidFill>
                  <a:schemeClr val="bg1"/>
                </a:solidFill>
              </a:rPr>
              <a:t> </a:t>
            </a:r>
            <a:r>
              <a:rPr lang="de-DE" sz="1200" b="1" dirty="0" err="1">
                <a:solidFill>
                  <a:schemeClr val="bg1"/>
                </a:solidFill>
              </a:rPr>
              <a:t>allows</a:t>
            </a:r>
            <a:r>
              <a:rPr lang="de-DE" sz="1200" b="1" dirty="0">
                <a:solidFill>
                  <a:schemeClr val="bg1"/>
                </a:solidFill>
              </a:rPr>
              <a:t> </a:t>
            </a:r>
            <a:r>
              <a:rPr lang="de-DE" sz="1200" b="1" dirty="0" err="1">
                <a:solidFill>
                  <a:schemeClr val="bg1"/>
                </a:solidFill>
              </a:rPr>
              <a:t>it</a:t>
            </a:r>
            <a:r>
              <a:rPr lang="de-DE" sz="1200" b="1" dirty="0">
                <a:solidFill>
                  <a:schemeClr val="bg1"/>
                </a:solidFill>
              </a:rPr>
              <a:t> and </a:t>
            </a:r>
            <a:r>
              <a:rPr lang="de-DE" sz="1200" b="1" dirty="0" err="1">
                <a:solidFill>
                  <a:schemeClr val="bg1"/>
                </a:solidFill>
              </a:rPr>
              <a:t>you</a:t>
            </a:r>
            <a:r>
              <a:rPr lang="de-DE" sz="1200" b="1" dirty="0">
                <a:solidFill>
                  <a:schemeClr val="bg1"/>
                </a:solidFill>
              </a:rPr>
              <a:t> </a:t>
            </a:r>
            <a:r>
              <a:rPr lang="de-DE" sz="1200" b="1" dirty="0" err="1">
                <a:solidFill>
                  <a:schemeClr val="bg1"/>
                </a:solidFill>
              </a:rPr>
              <a:t>can</a:t>
            </a:r>
            <a:r>
              <a:rPr lang="de-DE" sz="1200" b="1" dirty="0">
                <a:solidFill>
                  <a:schemeClr val="bg1"/>
                </a:solidFill>
              </a:rPr>
              <a:t> </a:t>
            </a:r>
            <a:r>
              <a:rPr lang="de-DE" sz="1200" b="1" dirty="0" err="1">
                <a:solidFill>
                  <a:schemeClr val="bg1"/>
                </a:solidFill>
              </a:rPr>
              <a:t>refer</a:t>
            </a:r>
            <a:r>
              <a:rPr lang="de-DE" sz="1200" b="1" dirty="0">
                <a:solidFill>
                  <a:schemeClr val="bg1"/>
                </a:solidFill>
              </a:rPr>
              <a:t> to it.</a:t>
            </a:r>
            <a:endParaRPr lang="de-DE" sz="4000" b="1" dirty="0">
              <a:solidFill>
                <a:schemeClr val="bg1"/>
              </a:solidFill>
            </a:endParaRPr>
          </a:p>
        </p:txBody>
      </p:sp>
      <p:graphicFrame>
        <p:nvGraphicFramePr>
          <p:cNvPr id="16" name="Diagramm 15">
            <a:extLst>
              <a:ext uri="{FF2B5EF4-FFF2-40B4-BE49-F238E27FC236}">
                <a16:creationId xmlns:a16="http://schemas.microsoft.com/office/drawing/2014/main" id="{30E5B16B-2DC9-2195-085C-72BD21A2B7F5}"/>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41661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2FF1B-74F0-0D42-AD4B-C4699A601413}"/>
              </a:ext>
            </a:extLst>
          </p:cNvPr>
          <p:cNvSpPr>
            <a:spLocks noGrp="1"/>
          </p:cNvSpPr>
          <p:nvPr>
            <p:ph type="title"/>
          </p:nvPr>
        </p:nvSpPr>
        <p:spPr/>
        <p:txBody>
          <a:bodyPr/>
          <a:lstStyle/>
          <a:p>
            <a:r>
              <a:rPr lang="de-DE" dirty="0" err="1"/>
              <a:t>Questionnaires</a:t>
            </a:r>
            <a:endParaRPr lang="de-DE" dirty="0"/>
          </a:p>
        </p:txBody>
      </p:sp>
      <p:sp>
        <p:nvSpPr>
          <p:cNvPr id="3" name="Fußzeilenplatzhalter 2">
            <a:extLst>
              <a:ext uri="{FF2B5EF4-FFF2-40B4-BE49-F238E27FC236}">
                <a16:creationId xmlns:a16="http://schemas.microsoft.com/office/drawing/2014/main" id="{A522FFF1-8909-393E-89B8-8D4F28208F5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32BDF67-D542-8708-80B9-41C79F044244}"/>
              </a:ext>
            </a:extLst>
          </p:cNvPr>
          <p:cNvSpPr>
            <a:spLocks noGrp="1"/>
          </p:cNvSpPr>
          <p:nvPr>
            <p:ph type="sldNum" sz="quarter" idx="28"/>
          </p:nvPr>
        </p:nvSpPr>
        <p:spPr/>
        <p:txBody>
          <a:bodyPr/>
          <a:lstStyle/>
          <a:p>
            <a:fld id="{BA24374A-C3A8-471A-8837-3FC31668ABE5}" type="slidenum">
              <a:rPr lang="de-DE" smtClean="0"/>
              <a:pPr/>
              <a:t>36</a:t>
            </a:fld>
            <a:endParaRPr lang="de-DE" dirty="0"/>
          </a:p>
        </p:txBody>
      </p:sp>
      <p:sp>
        <p:nvSpPr>
          <p:cNvPr id="5" name="Textplatzhalter 4">
            <a:extLst>
              <a:ext uri="{FF2B5EF4-FFF2-40B4-BE49-F238E27FC236}">
                <a16:creationId xmlns:a16="http://schemas.microsoft.com/office/drawing/2014/main" id="{C9260177-E621-0954-3093-51FA62778BE3}"/>
              </a:ext>
            </a:extLst>
          </p:cNvPr>
          <p:cNvSpPr>
            <a:spLocks noGrp="1"/>
          </p:cNvSpPr>
          <p:nvPr>
            <p:ph type="body" sz="quarter" idx="21"/>
          </p:nvPr>
        </p:nvSpPr>
        <p:spPr/>
        <p:txBody>
          <a:bodyPr/>
          <a:lstStyle/>
          <a:p>
            <a:r>
              <a:rPr lang="en-US" dirty="0"/>
              <a:t>How to Conduct a User Study</a:t>
            </a:r>
            <a:endParaRPr lang="de-DE" dirty="0"/>
          </a:p>
        </p:txBody>
      </p:sp>
      <p:sp>
        <p:nvSpPr>
          <p:cNvPr id="16" name="Textplatzhalter 15">
            <a:extLst>
              <a:ext uri="{FF2B5EF4-FFF2-40B4-BE49-F238E27FC236}">
                <a16:creationId xmlns:a16="http://schemas.microsoft.com/office/drawing/2014/main" id="{207AA815-B457-EF72-6D88-494C2D65E32E}"/>
              </a:ext>
            </a:extLst>
          </p:cNvPr>
          <p:cNvSpPr>
            <a:spLocks noGrp="1"/>
          </p:cNvSpPr>
          <p:nvPr>
            <p:ph type="body" sz="quarter" idx="29"/>
          </p:nvPr>
        </p:nvSpPr>
        <p:spPr/>
        <p:txBody>
          <a:bodyPr/>
          <a:lstStyle/>
          <a:p>
            <a:endParaRPr lang="de-DE" dirty="0"/>
          </a:p>
        </p:txBody>
      </p:sp>
      <p:sp>
        <p:nvSpPr>
          <p:cNvPr id="17" name="Titel 6">
            <a:extLst>
              <a:ext uri="{FF2B5EF4-FFF2-40B4-BE49-F238E27FC236}">
                <a16:creationId xmlns:a16="http://schemas.microsoft.com/office/drawing/2014/main" id="{C862CB22-EE61-9B61-3A57-1827CED3E5DB}"/>
              </a:ext>
            </a:extLst>
          </p:cNvPr>
          <p:cNvSpPr txBox="1">
            <a:spLocks/>
          </p:cNvSpPr>
          <p:nvPr/>
        </p:nvSpPr>
        <p:spPr>
          <a:xfrm>
            <a:off x="695325" y="1449388"/>
            <a:ext cx="10801350" cy="2519361"/>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a:lstStyle>
          <a:p>
            <a:pPr algn="ctr"/>
            <a:br>
              <a:rPr lang="en-US" dirty="0"/>
            </a:br>
            <a:r>
              <a:rPr lang="en-US" dirty="0"/>
              <a:t>Are you allowed to </a:t>
            </a:r>
            <a:r>
              <a:rPr lang="en-US" dirty="0">
                <a:solidFill>
                  <a:schemeClr val="accent4"/>
                </a:solidFill>
              </a:rPr>
              <a:t>change</a:t>
            </a:r>
            <a:r>
              <a:rPr lang="en-US" dirty="0"/>
              <a:t> any items on a standardized questionnaire even when it does not make sense in your experiment?</a:t>
            </a:r>
            <a:endParaRPr lang="de-DE" dirty="0"/>
          </a:p>
        </p:txBody>
      </p:sp>
      <p:sp>
        <p:nvSpPr>
          <p:cNvPr id="18" name="Rechteck 17">
            <a:extLst>
              <a:ext uri="{FF2B5EF4-FFF2-40B4-BE49-F238E27FC236}">
                <a16:creationId xmlns:a16="http://schemas.microsoft.com/office/drawing/2014/main" id="{6BF43585-3B3F-D238-B77C-C71340D0F450}"/>
              </a:ext>
            </a:extLst>
          </p:cNvPr>
          <p:cNvSpPr/>
          <p:nvPr/>
        </p:nvSpPr>
        <p:spPr>
          <a:xfrm>
            <a:off x="1961302" y="4272477"/>
            <a:ext cx="8269396" cy="15912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u="sng" dirty="0">
                <a:solidFill>
                  <a:schemeClr val="bg1"/>
                </a:solidFill>
              </a:rPr>
              <a:t>NO!!!!!!!!!!!!!!!!!!!!!!!!!!!!!!!!!!!!!!!!!!!</a:t>
            </a:r>
            <a:br>
              <a:rPr lang="de-DE" sz="4000" b="1" u="sng" dirty="0">
                <a:solidFill>
                  <a:schemeClr val="bg1"/>
                </a:solidFill>
              </a:rPr>
            </a:br>
            <a:r>
              <a:rPr lang="de-DE" sz="1400" b="1" dirty="0" err="1">
                <a:solidFill>
                  <a:schemeClr val="bg1"/>
                </a:solidFill>
              </a:rPr>
              <a:t>Unless</a:t>
            </a:r>
            <a:r>
              <a:rPr lang="de-DE" sz="1400" b="1" dirty="0">
                <a:solidFill>
                  <a:schemeClr val="bg1"/>
                </a:solidFill>
              </a:rPr>
              <a:t> </a:t>
            </a:r>
            <a:r>
              <a:rPr lang="de-DE" sz="1400" b="1" dirty="0" err="1">
                <a:solidFill>
                  <a:schemeClr val="bg1"/>
                </a:solidFill>
              </a:rPr>
              <a:t>the</a:t>
            </a:r>
            <a:r>
              <a:rPr lang="de-DE" sz="1400" b="1" dirty="0">
                <a:solidFill>
                  <a:schemeClr val="bg1"/>
                </a:solidFill>
              </a:rPr>
              <a:t> original </a:t>
            </a:r>
            <a:r>
              <a:rPr lang="de-DE" sz="1400" b="1" dirty="0" err="1">
                <a:solidFill>
                  <a:schemeClr val="bg1"/>
                </a:solidFill>
              </a:rPr>
              <a:t>work</a:t>
            </a:r>
            <a:r>
              <a:rPr lang="de-DE" sz="1400" b="1" dirty="0">
                <a:solidFill>
                  <a:schemeClr val="bg1"/>
                </a:solidFill>
              </a:rPr>
              <a:t> </a:t>
            </a:r>
            <a:r>
              <a:rPr lang="de-DE" sz="1400" b="1" dirty="0" err="1">
                <a:solidFill>
                  <a:schemeClr val="bg1"/>
                </a:solidFill>
              </a:rPr>
              <a:t>explicitly</a:t>
            </a:r>
            <a:r>
              <a:rPr lang="de-DE" sz="1400" b="1" dirty="0">
                <a:solidFill>
                  <a:schemeClr val="bg1"/>
                </a:solidFill>
              </a:rPr>
              <a:t> </a:t>
            </a:r>
            <a:r>
              <a:rPr lang="de-DE" sz="1400" b="1" dirty="0" err="1">
                <a:solidFill>
                  <a:schemeClr val="bg1"/>
                </a:solidFill>
              </a:rPr>
              <a:t>allows</a:t>
            </a:r>
            <a:r>
              <a:rPr lang="de-DE" sz="1400" b="1" dirty="0">
                <a:solidFill>
                  <a:schemeClr val="bg1"/>
                </a:solidFill>
              </a:rPr>
              <a:t> </a:t>
            </a:r>
            <a:r>
              <a:rPr lang="de-DE" sz="1400" b="1" dirty="0" err="1">
                <a:solidFill>
                  <a:schemeClr val="bg1"/>
                </a:solidFill>
              </a:rPr>
              <a:t>it</a:t>
            </a:r>
            <a:r>
              <a:rPr lang="de-DE" sz="1400" b="1" dirty="0">
                <a:solidFill>
                  <a:schemeClr val="bg1"/>
                </a:solidFill>
              </a:rPr>
              <a:t> and </a:t>
            </a:r>
            <a:r>
              <a:rPr lang="de-DE" sz="1400" b="1" dirty="0" err="1">
                <a:solidFill>
                  <a:schemeClr val="bg1"/>
                </a:solidFill>
              </a:rPr>
              <a:t>you</a:t>
            </a:r>
            <a:r>
              <a:rPr lang="de-DE" sz="1400" b="1" dirty="0">
                <a:solidFill>
                  <a:schemeClr val="bg1"/>
                </a:solidFill>
              </a:rPr>
              <a:t> </a:t>
            </a:r>
            <a:r>
              <a:rPr lang="de-DE" sz="1400" b="1" dirty="0" err="1">
                <a:solidFill>
                  <a:schemeClr val="bg1"/>
                </a:solidFill>
              </a:rPr>
              <a:t>can</a:t>
            </a:r>
            <a:r>
              <a:rPr lang="de-DE" sz="1400" b="1" dirty="0">
                <a:solidFill>
                  <a:schemeClr val="bg1"/>
                </a:solidFill>
              </a:rPr>
              <a:t> </a:t>
            </a:r>
            <a:r>
              <a:rPr lang="de-DE" sz="1400" b="1" dirty="0" err="1">
                <a:solidFill>
                  <a:schemeClr val="bg1"/>
                </a:solidFill>
              </a:rPr>
              <a:t>refer</a:t>
            </a:r>
            <a:r>
              <a:rPr lang="de-DE" sz="1400" b="1" dirty="0">
                <a:solidFill>
                  <a:schemeClr val="bg1"/>
                </a:solidFill>
              </a:rPr>
              <a:t> to it.</a:t>
            </a:r>
            <a:endParaRPr lang="de-DE" sz="4000" b="1" dirty="0">
              <a:solidFill>
                <a:schemeClr val="bg1"/>
              </a:solidFill>
            </a:endParaRPr>
          </a:p>
        </p:txBody>
      </p:sp>
      <p:graphicFrame>
        <p:nvGraphicFramePr>
          <p:cNvPr id="7" name="Diagramm 6">
            <a:extLst>
              <a:ext uri="{FF2B5EF4-FFF2-40B4-BE49-F238E27FC236}">
                <a16:creationId xmlns:a16="http://schemas.microsoft.com/office/drawing/2014/main" id="{339E00B1-2225-00F1-93B2-492F46C2DA4B}"/>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574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2FF1B-74F0-0D42-AD4B-C4699A601413}"/>
              </a:ext>
            </a:extLst>
          </p:cNvPr>
          <p:cNvSpPr>
            <a:spLocks noGrp="1"/>
          </p:cNvSpPr>
          <p:nvPr>
            <p:ph type="title"/>
          </p:nvPr>
        </p:nvSpPr>
        <p:spPr/>
        <p:txBody>
          <a:bodyPr/>
          <a:lstStyle/>
          <a:p>
            <a:r>
              <a:rPr lang="de-DE" dirty="0" err="1"/>
              <a:t>Questionnaires</a:t>
            </a:r>
            <a:endParaRPr lang="de-DE" dirty="0"/>
          </a:p>
        </p:txBody>
      </p:sp>
      <p:sp>
        <p:nvSpPr>
          <p:cNvPr id="3" name="Fußzeilenplatzhalter 2">
            <a:extLst>
              <a:ext uri="{FF2B5EF4-FFF2-40B4-BE49-F238E27FC236}">
                <a16:creationId xmlns:a16="http://schemas.microsoft.com/office/drawing/2014/main" id="{A522FFF1-8909-393E-89B8-8D4F28208F5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32BDF67-D542-8708-80B9-41C79F044244}"/>
              </a:ext>
            </a:extLst>
          </p:cNvPr>
          <p:cNvSpPr>
            <a:spLocks noGrp="1"/>
          </p:cNvSpPr>
          <p:nvPr>
            <p:ph type="sldNum" sz="quarter" idx="28"/>
          </p:nvPr>
        </p:nvSpPr>
        <p:spPr/>
        <p:txBody>
          <a:bodyPr/>
          <a:lstStyle/>
          <a:p>
            <a:fld id="{BA24374A-C3A8-471A-8837-3FC31668ABE5}" type="slidenum">
              <a:rPr lang="de-DE" smtClean="0"/>
              <a:pPr/>
              <a:t>37</a:t>
            </a:fld>
            <a:endParaRPr lang="de-DE" dirty="0"/>
          </a:p>
        </p:txBody>
      </p:sp>
      <p:sp>
        <p:nvSpPr>
          <p:cNvPr id="5" name="Textplatzhalter 4">
            <a:extLst>
              <a:ext uri="{FF2B5EF4-FFF2-40B4-BE49-F238E27FC236}">
                <a16:creationId xmlns:a16="http://schemas.microsoft.com/office/drawing/2014/main" id="{C9260177-E621-0954-3093-51FA62778BE3}"/>
              </a:ext>
            </a:extLst>
          </p:cNvPr>
          <p:cNvSpPr>
            <a:spLocks noGrp="1"/>
          </p:cNvSpPr>
          <p:nvPr>
            <p:ph type="body" sz="quarter" idx="21"/>
          </p:nvPr>
        </p:nvSpPr>
        <p:spPr/>
        <p:txBody>
          <a:bodyPr/>
          <a:lstStyle/>
          <a:p>
            <a:r>
              <a:rPr lang="en-US" dirty="0"/>
              <a:t>How to Conduct a User Study</a:t>
            </a:r>
            <a:endParaRPr lang="de-DE" dirty="0"/>
          </a:p>
        </p:txBody>
      </p:sp>
      <p:sp>
        <p:nvSpPr>
          <p:cNvPr id="16" name="Textplatzhalter 15">
            <a:extLst>
              <a:ext uri="{FF2B5EF4-FFF2-40B4-BE49-F238E27FC236}">
                <a16:creationId xmlns:a16="http://schemas.microsoft.com/office/drawing/2014/main" id="{207AA815-B457-EF72-6D88-494C2D65E32E}"/>
              </a:ext>
            </a:extLst>
          </p:cNvPr>
          <p:cNvSpPr>
            <a:spLocks noGrp="1"/>
          </p:cNvSpPr>
          <p:nvPr>
            <p:ph type="body" sz="quarter" idx="29"/>
          </p:nvPr>
        </p:nvSpPr>
        <p:spPr/>
        <p:txBody>
          <a:bodyPr/>
          <a:lstStyle/>
          <a:p>
            <a:endParaRPr lang="de-DE" dirty="0"/>
          </a:p>
        </p:txBody>
      </p:sp>
      <p:sp>
        <p:nvSpPr>
          <p:cNvPr id="17" name="Titel 6">
            <a:extLst>
              <a:ext uri="{FF2B5EF4-FFF2-40B4-BE49-F238E27FC236}">
                <a16:creationId xmlns:a16="http://schemas.microsoft.com/office/drawing/2014/main" id="{C862CB22-EE61-9B61-3A57-1827CED3E5DB}"/>
              </a:ext>
            </a:extLst>
          </p:cNvPr>
          <p:cNvSpPr txBox="1">
            <a:spLocks/>
          </p:cNvSpPr>
          <p:nvPr/>
        </p:nvSpPr>
        <p:spPr>
          <a:xfrm>
            <a:off x="695325" y="1449388"/>
            <a:ext cx="10801350" cy="2519361"/>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a:lstStyle>
          <a:p>
            <a:pPr algn="ctr"/>
            <a:br>
              <a:rPr lang="en-US" dirty="0"/>
            </a:br>
            <a:r>
              <a:rPr lang="en-US" dirty="0"/>
              <a:t>Are you allowed to </a:t>
            </a:r>
            <a:r>
              <a:rPr lang="en-US" dirty="0">
                <a:solidFill>
                  <a:schemeClr val="accent4"/>
                </a:solidFill>
              </a:rPr>
              <a:t>remove</a:t>
            </a:r>
            <a:r>
              <a:rPr lang="en-US" dirty="0"/>
              <a:t> any items on a standardized questionnaire even when it does not make sense in your experiment?</a:t>
            </a:r>
            <a:endParaRPr lang="de-DE" dirty="0"/>
          </a:p>
        </p:txBody>
      </p:sp>
      <p:sp>
        <p:nvSpPr>
          <p:cNvPr id="18" name="Rechteck 17">
            <a:extLst>
              <a:ext uri="{FF2B5EF4-FFF2-40B4-BE49-F238E27FC236}">
                <a16:creationId xmlns:a16="http://schemas.microsoft.com/office/drawing/2014/main" id="{6BF43585-3B3F-D238-B77C-C71340D0F450}"/>
              </a:ext>
            </a:extLst>
          </p:cNvPr>
          <p:cNvSpPr/>
          <p:nvPr/>
        </p:nvSpPr>
        <p:spPr>
          <a:xfrm>
            <a:off x="1961302" y="4272477"/>
            <a:ext cx="8269396" cy="15912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u="sng" dirty="0">
                <a:solidFill>
                  <a:schemeClr val="bg1"/>
                </a:solidFill>
              </a:rPr>
              <a:t>NO!!!!!!!!!!!!!!!!!!!!!!!!!!!!!!!!!!!!!!!!!!!</a:t>
            </a:r>
            <a:br>
              <a:rPr lang="de-DE" sz="4000" b="1" u="sng" dirty="0">
                <a:solidFill>
                  <a:schemeClr val="bg1"/>
                </a:solidFill>
              </a:rPr>
            </a:br>
            <a:r>
              <a:rPr lang="de-DE" sz="1400" b="1" dirty="0" err="1">
                <a:solidFill>
                  <a:schemeClr val="bg1"/>
                </a:solidFill>
              </a:rPr>
              <a:t>Unless</a:t>
            </a:r>
            <a:r>
              <a:rPr lang="de-DE" sz="1400" b="1" dirty="0">
                <a:solidFill>
                  <a:schemeClr val="bg1"/>
                </a:solidFill>
              </a:rPr>
              <a:t> </a:t>
            </a:r>
            <a:r>
              <a:rPr lang="de-DE" sz="1400" b="1" dirty="0" err="1">
                <a:solidFill>
                  <a:schemeClr val="bg1"/>
                </a:solidFill>
              </a:rPr>
              <a:t>the</a:t>
            </a:r>
            <a:r>
              <a:rPr lang="de-DE" sz="1400" b="1" dirty="0">
                <a:solidFill>
                  <a:schemeClr val="bg1"/>
                </a:solidFill>
              </a:rPr>
              <a:t> original </a:t>
            </a:r>
            <a:r>
              <a:rPr lang="de-DE" sz="1400" b="1" dirty="0" err="1">
                <a:solidFill>
                  <a:schemeClr val="bg1"/>
                </a:solidFill>
              </a:rPr>
              <a:t>work</a:t>
            </a:r>
            <a:r>
              <a:rPr lang="de-DE" sz="1400" b="1" dirty="0">
                <a:solidFill>
                  <a:schemeClr val="bg1"/>
                </a:solidFill>
              </a:rPr>
              <a:t> </a:t>
            </a:r>
            <a:r>
              <a:rPr lang="de-DE" sz="1400" b="1" dirty="0" err="1">
                <a:solidFill>
                  <a:schemeClr val="bg1"/>
                </a:solidFill>
              </a:rPr>
              <a:t>explicitly</a:t>
            </a:r>
            <a:r>
              <a:rPr lang="de-DE" sz="1400" b="1" dirty="0">
                <a:solidFill>
                  <a:schemeClr val="bg1"/>
                </a:solidFill>
              </a:rPr>
              <a:t> </a:t>
            </a:r>
            <a:r>
              <a:rPr lang="de-DE" sz="1400" b="1" dirty="0" err="1">
                <a:solidFill>
                  <a:schemeClr val="bg1"/>
                </a:solidFill>
              </a:rPr>
              <a:t>allows</a:t>
            </a:r>
            <a:r>
              <a:rPr lang="de-DE" sz="1400" b="1" dirty="0">
                <a:solidFill>
                  <a:schemeClr val="bg1"/>
                </a:solidFill>
              </a:rPr>
              <a:t> </a:t>
            </a:r>
            <a:r>
              <a:rPr lang="de-DE" sz="1400" b="1" dirty="0" err="1">
                <a:solidFill>
                  <a:schemeClr val="bg1"/>
                </a:solidFill>
              </a:rPr>
              <a:t>it</a:t>
            </a:r>
            <a:r>
              <a:rPr lang="de-DE" sz="1400" b="1" dirty="0">
                <a:solidFill>
                  <a:schemeClr val="bg1"/>
                </a:solidFill>
              </a:rPr>
              <a:t> and </a:t>
            </a:r>
            <a:r>
              <a:rPr lang="de-DE" sz="1400" b="1" dirty="0" err="1">
                <a:solidFill>
                  <a:schemeClr val="bg1"/>
                </a:solidFill>
              </a:rPr>
              <a:t>you</a:t>
            </a:r>
            <a:r>
              <a:rPr lang="de-DE" sz="1400" b="1" dirty="0">
                <a:solidFill>
                  <a:schemeClr val="bg1"/>
                </a:solidFill>
              </a:rPr>
              <a:t> </a:t>
            </a:r>
            <a:r>
              <a:rPr lang="de-DE" sz="1400" b="1" dirty="0" err="1">
                <a:solidFill>
                  <a:schemeClr val="bg1"/>
                </a:solidFill>
              </a:rPr>
              <a:t>can</a:t>
            </a:r>
            <a:r>
              <a:rPr lang="de-DE" sz="1400" b="1" dirty="0">
                <a:solidFill>
                  <a:schemeClr val="bg1"/>
                </a:solidFill>
              </a:rPr>
              <a:t> </a:t>
            </a:r>
            <a:r>
              <a:rPr lang="de-DE" sz="1400" b="1" dirty="0" err="1">
                <a:solidFill>
                  <a:schemeClr val="bg1"/>
                </a:solidFill>
              </a:rPr>
              <a:t>refer</a:t>
            </a:r>
            <a:r>
              <a:rPr lang="de-DE" sz="1400" b="1" dirty="0">
                <a:solidFill>
                  <a:schemeClr val="bg1"/>
                </a:solidFill>
              </a:rPr>
              <a:t> to it.</a:t>
            </a:r>
            <a:endParaRPr lang="de-DE" sz="4000" b="1" dirty="0">
              <a:solidFill>
                <a:schemeClr val="bg1"/>
              </a:solidFill>
            </a:endParaRPr>
          </a:p>
        </p:txBody>
      </p:sp>
      <p:graphicFrame>
        <p:nvGraphicFramePr>
          <p:cNvPr id="7" name="Diagramm 6">
            <a:extLst>
              <a:ext uri="{FF2B5EF4-FFF2-40B4-BE49-F238E27FC236}">
                <a16:creationId xmlns:a16="http://schemas.microsoft.com/office/drawing/2014/main" id="{516A012A-D443-50B3-A8CF-8BF3D02AAAD7}"/>
              </a:ext>
            </a:extLst>
          </p:cNvPr>
          <p:cNvGraphicFramePr/>
          <p:nvPr>
            <p:extLst>
              <p:ext uri="{D42A27DB-BD31-4B8C-83A1-F6EECF244321}">
                <p14:modId xmlns:p14="http://schemas.microsoft.com/office/powerpoint/2010/main" val="1300774894"/>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83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FE172-E642-74A4-E6AA-150FAC112F3E}"/>
              </a:ext>
            </a:extLst>
          </p:cNvPr>
          <p:cNvSpPr>
            <a:spLocks noGrp="1"/>
          </p:cNvSpPr>
          <p:nvPr>
            <p:ph type="title"/>
          </p:nvPr>
        </p:nvSpPr>
        <p:spPr/>
        <p:txBody>
          <a:bodyPr/>
          <a:lstStyle/>
          <a:p>
            <a:r>
              <a:rPr lang="de-DE" dirty="0" err="1"/>
              <a:t>Questionnaires</a:t>
            </a:r>
            <a:endParaRPr lang="de-DE" dirty="0"/>
          </a:p>
        </p:txBody>
      </p:sp>
      <p:sp>
        <p:nvSpPr>
          <p:cNvPr id="3" name="Fußzeilenplatzhalter 2">
            <a:extLst>
              <a:ext uri="{FF2B5EF4-FFF2-40B4-BE49-F238E27FC236}">
                <a16:creationId xmlns:a16="http://schemas.microsoft.com/office/drawing/2014/main" id="{73E6BF31-89DE-E81D-3C4D-4BC9E63C7C3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74DF9AA-D56C-6283-EE1E-51005B702E4C}"/>
              </a:ext>
            </a:extLst>
          </p:cNvPr>
          <p:cNvSpPr>
            <a:spLocks noGrp="1"/>
          </p:cNvSpPr>
          <p:nvPr>
            <p:ph type="sldNum" sz="quarter" idx="28"/>
          </p:nvPr>
        </p:nvSpPr>
        <p:spPr/>
        <p:txBody>
          <a:bodyPr/>
          <a:lstStyle/>
          <a:p>
            <a:fld id="{BA24374A-C3A8-471A-8837-3FC31668ABE5}" type="slidenum">
              <a:rPr lang="de-DE" smtClean="0"/>
              <a:pPr/>
              <a:t>38</a:t>
            </a:fld>
            <a:endParaRPr lang="de-DE" dirty="0"/>
          </a:p>
        </p:txBody>
      </p:sp>
      <p:sp>
        <p:nvSpPr>
          <p:cNvPr id="5" name="Textplatzhalter 4">
            <a:extLst>
              <a:ext uri="{FF2B5EF4-FFF2-40B4-BE49-F238E27FC236}">
                <a16:creationId xmlns:a16="http://schemas.microsoft.com/office/drawing/2014/main" id="{4F121CD0-4865-71EF-FC5E-1EE4EA3DDFD0}"/>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D4F36E75-3D30-FC21-93BE-87062962FB3D}"/>
              </a:ext>
            </a:extLst>
          </p:cNvPr>
          <p:cNvSpPr>
            <a:spLocks noGrp="1"/>
          </p:cNvSpPr>
          <p:nvPr>
            <p:ph type="body" sz="quarter" idx="29"/>
          </p:nvPr>
        </p:nvSpPr>
        <p:spPr/>
        <p:txBody>
          <a:bodyPr/>
          <a:lstStyle/>
          <a:p>
            <a:r>
              <a:rPr lang="de-DE" dirty="0" err="1"/>
              <a:t>Allowed</a:t>
            </a:r>
            <a:r>
              <a:rPr lang="de-DE" dirty="0"/>
              <a:t> </a:t>
            </a:r>
            <a:r>
              <a:rPr lang="de-DE" dirty="0" err="1"/>
              <a:t>hand-out</a:t>
            </a:r>
            <a:r>
              <a:rPr lang="de-DE" dirty="0"/>
              <a:t> </a:t>
            </a:r>
            <a:r>
              <a:rPr lang="de-DE" dirty="0" err="1"/>
              <a:t>devices</a:t>
            </a:r>
            <a:endParaRPr lang="de-DE" dirty="0"/>
          </a:p>
        </p:txBody>
      </p:sp>
      <p:pic>
        <p:nvPicPr>
          <p:cNvPr id="7" name="Picture 2" descr="test, exam, quiz, checklist, questionnaire, verify, eyeglasses, knowledge,  paper, table | Pxfuel">
            <a:extLst>
              <a:ext uri="{FF2B5EF4-FFF2-40B4-BE49-F238E27FC236}">
                <a16:creationId xmlns:a16="http://schemas.microsoft.com/office/drawing/2014/main" id="{2069E381-BD4F-A775-EB15-4C470627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438" b="21100"/>
          <a:stretch/>
        </p:blipFill>
        <p:spPr bwMode="auto">
          <a:xfrm>
            <a:off x="1052283" y="2022633"/>
            <a:ext cx="3322853" cy="36011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urvey, Interview, Questionnaire, Market, Research">
            <a:extLst>
              <a:ext uri="{FF2B5EF4-FFF2-40B4-BE49-F238E27FC236}">
                <a16:creationId xmlns:a16="http://schemas.microsoft.com/office/drawing/2014/main" id="{45F7F88A-0FAA-5582-D58A-66026427B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15"/>
          <a:stretch/>
        </p:blipFill>
        <p:spPr bwMode="auto">
          <a:xfrm>
            <a:off x="4575595" y="2015070"/>
            <a:ext cx="3057530" cy="3644019"/>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descr="Häkchen mit einfarbiger Füllung">
            <a:extLst>
              <a:ext uri="{FF2B5EF4-FFF2-40B4-BE49-F238E27FC236}">
                <a16:creationId xmlns:a16="http://schemas.microsoft.com/office/drawing/2014/main" id="{2BF3D0B7-411F-4448-BCD5-B82ED61751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316" y="5317934"/>
            <a:ext cx="914400" cy="914400"/>
          </a:xfrm>
          <a:prstGeom prst="rect">
            <a:avLst/>
          </a:prstGeom>
        </p:spPr>
      </p:pic>
      <p:pic>
        <p:nvPicPr>
          <p:cNvPr id="10" name="Grafik 9" descr="Häkchen mit einfarbiger Füllung">
            <a:extLst>
              <a:ext uri="{FF2B5EF4-FFF2-40B4-BE49-F238E27FC236}">
                <a16:creationId xmlns:a16="http://schemas.microsoft.com/office/drawing/2014/main" id="{C74880CC-1498-C6FB-DB8B-3EF8EF2116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9737" y="5317934"/>
            <a:ext cx="914400" cy="914400"/>
          </a:xfrm>
          <a:prstGeom prst="rect">
            <a:avLst/>
          </a:prstGeom>
        </p:spPr>
      </p:pic>
      <p:pic>
        <p:nvPicPr>
          <p:cNvPr id="11" name="Grafik 10" descr="Häkchen mit einfarbiger Füllung">
            <a:extLst>
              <a:ext uri="{FF2B5EF4-FFF2-40B4-BE49-F238E27FC236}">
                <a16:creationId xmlns:a16="http://schemas.microsoft.com/office/drawing/2014/main" id="{C226AF1F-4B8E-F760-2E1B-DDB253EC08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74696" y="5317934"/>
            <a:ext cx="914400" cy="914400"/>
          </a:xfrm>
          <a:prstGeom prst="rect">
            <a:avLst/>
          </a:prstGeom>
        </p:spPr>
      </p:pic>
      <p:pic>
        <p:nvPicPr>
          <p:cNvPr id="12" name="Picture 7">
            <a:extLst>
              <a:ext uri="{FF2B5EF4-FFF2-40B4-BE49-F238E27FC236}">
                <a16:creationId xmlns:a16="http://schemas.microsoft.com/office/drawing/2014/main" id="{9D8EFCA7-5E9E-AFCA-1814-1F2D7D3AFA89}"/>
              </a:ext>
            </a:extLst>
          </p:cNvPr>
          <p:cNvPicPr>
            <a:picLocks noChangeAspect="1"/>
          </p:cNvPicPr>
          <p:nvPr/>
        </p:nvPicPr>
        <p:blipFill rotWithShape="1">
          <a:blip r:embed="rId6"/>
          <a:srcRect l="33787" t="2328" r="15925" b="14780"/>
          <a:stretch/>
        </p:blipFill>
        <p:spPr>
          <a:xfrm>
            <a:off x="7833584" y="2000345"/>
            <a:ext cx="3057530" cy="3623466"/>
          </a:xfrm>
          <a:prstGeom prst="rect">
            <a:avLst/>
          </a:prstGeom>
        </p:spPr>
      </p:pic>
      <p:graphicFrame>
        <p:nvGraphicFramePr>
          <p:cNvPr id="18" name="Diagramm 17">
            <a:extLst>
              <a:ext uri="{FF2B5EF4-FFF2-40B4-BE49-F238E27FC236}">
                <a16:creationId xmlns:a16="http://schemas.microsoft.com/office/drawing/2014/main" id="{F05E45EE-F94B-369F-4121-6EA271027925}"/>
              </a:ext>
            </a:extLst>
          </p:cNvPr>
          <p:cNvGraphicFramePr/>
          <p:nvPr>
            <p:extLst>
              <p:ext uri="{D42A27DB-BD31-4B8C-83A1-F6EECF244321}">
                <p14:modId xmlns:p14="http://schemas.microsoft.com/office/powerpoint/2010/main" val="253218496"/>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1923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E4E45-821E-EAC7-2336-080A3501D0C9}"/>
              </a:ext>
            </a:extLst>
          </p:cNvPr>
          <p:cNvSpPr>
            <a:spLocks noGrp="1"/>
          </p:cNvSpPr>
          <p:nvPr>
            <p:ph type="title"/>
          </p:nvPr>
        </p:nvSpPr>
        <p:spPr/>
        <p:txBody>
          <a:bodyPr/>
          <a:lstStyle/>
          <a:p>
            <a:r>
              <a:rPr lang="de-DE" dirty="0" err="1"/>
              <a:t>Surveying</a:t>
            </a:r>
            <a:endParaRPr lang="de-DE" dirty="0"/>
          </a:p>
        </p:txBody>
      </p:sp>
      <p:sp>
        <p:nvSpPr>
          <p:cNvPr id="3" name="Fußzeilenplatzhalter 2">
            <a:extLst>
              <a:ext uri="{FF2B5EF4-FFF2-40B4-BE49-F238E27FC236}">
                <a16:creationId xmlns:a16="http://schemas.microsoft.com/office/drawing/2014/main" id="{20A4FDBF-3163-DF83-C5CC-00D0DF2C1DF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1625920-E0DD-866E-61A9-A0B0A6B7BAC9}"/>
              </a:ext>
            </a:extLst>
          </p:cNvPr>
          <p:cNvSpPr>
            <a:spLocks noGrp="1"/>
          </p:cNvSpPr>
          <p:nvPr>
            <p:ph type="sldNum" sz="quarter" idx="33"/>
          </p:nvPr>
        </p:nvSpPr>
        <p:spPr/>
        <p:txBody>
          <a:bodyPr/>
          <a:lstStyle/>
          <a:p>
            <a:fld id="{BA24374A-C3A8-471A-8837-3FC31668ABE5}" type="slidenum">
              <a:rPr lang="de-DE" smtClean="0"/>
              <a:pPr/>
              <a:t>39</a:t>
            </a:fld>
            <a:endParaRPr lang="de-DE" dirty="0"/>
          </a:p>
        </p:txBody>
      </p:sp>
      <p:sp>
        <p:nvSpPr>
          <p:cNvPr id="5" name="Textplatzhalter 4">
            <a:extLst>
              <a:ext uri="{FF2B5EF4-FFF2-40B4-BE49-F238E27FC236}">
                <a16:creationId xmlns:a16="http://schemas.microsoft.com/office/drawing/2014/main" id="{CC24BFF3-C668-8B99-9F4E-70555D940E8A}"/>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C5BDC643-A258-3EEC-E2C4-E416CEB11A78}"/>
              </a:ext>
            </a:extLst>
          </p:cNvPr>
          <p:cNvSpPr>
            <a:spLocks noGrp="1"/>
          </p:cNvSpPr>
          <p:nvPr>
            <p:ph type="body" sz="quarter" idx="34"/>
          </p:nvPr>
        </p:nvSpPr>
        <p:spPr/>
        <p:txBody>
          <a:bodyPr/>
          <a:lstStyle/>
          <a:p>
            <a:r>
              <a:rPr lang="de-DE" dirty="0"/>
              <a:t>Survey Systems</a:t>
            </a:r>
          </a:p>
        </p:txBody>
      </p:sp>
      <p:sp>
        <p:nvSpPr>
          <p:cNvPr id="23" name="Inhaltsplatzhalter 22">
            <a:extLst>
              <a:ext uri="{FF2B5EF4-FFF2-40B4-BE49-F238E27FC236}">
                <a16:creationId xmlns:a16="http://schemas.microsoft.com/office/drawing/2014/main" id="{EF120655-753E-155C-AA0A-99971FE3FE2A}"/>
              </a:ext>
            </a:extLst>
          </p:cNvPr>
          <p:cNvSpPr>
            <a:spLocks noGrp="1"/>
          </p:cNvSpPr>
          <p:nvPr>
            <p:ph sz="quarter" idx="35"/>
          </p:nvPr>
        </p:nvSpPr>
        <p:spPr/>
        <p:txBody>
          <a:bodyPr/>
          <a:lstStyle/>
          <a:p>
            <a:r>
              <a:rPr lang="de-DE" dirty="0"/>
              <a:t>Feick, M., Kleer, N., Tang, A., &amp; Krüger, A. (2020, </a:t>
            </a:r>
            <a:r>
              <a:rPr lang="de-DE" dirty="0" err="1"/>
              <a:t>October</a:t>
            </a:r>
            <a:r>
              <a:rPr lang="de-DE" dirty="0"/>
              <a:t>). The Virtual Reality </a:t>
            </a:r>
            <a:r>
              <a:rPr lang="de-DE" dirty="0" err="1"/>
              <a:t>Questionnaire</a:t>
            </a:r>
            <a:r>
              <a:rPr lang="de-DE" dirty="0"/>
              <a:t> Toolkit. UIST EA (pp. 68-69).</a:t>
            </a:r>
          </a:p>
        </p:txBody>
      </p:sp>
      <p:pic>
        <p:nvPicPr>
          <p:cNvPr id="7" name="Grafik 6">
            <a:extLst>
              <a:ext uri="{FF2B5EF4-FFF2-40B4-BE49-F238E27FC236}">
                <a16:creationId xmlns:a16="http://schemas.microsoft.com/office/drawing/2014/main" id="{2AF80FCE-C726-D98B-861C-D0E6064E2B30}"/>
              </a:ext>
            </a:extLst>
          </p:cNvPr>
          <p:cNvPicPr>
            <a:picLocks noChangeAspect="1"/>
          </p:cNvPicPr>
          <p:nvPr/>
        </p:nvPicPr>
        <p:blipFill>
          <a:blip r:embed="rId2"/>
          <a:stretch>
            <a:fillRect/>
          </a:stretch>
        </p:blipFill>
        <p:spPr>
          <a:xfrm>
            <a:off x="4155934" y="1982966"/>
            <a:ext cx="3608277" cy="2098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a:extLst>
              <a:ext uri="{FF2B5EF4-FFF2-40B4-BE49-F238E27FC236}">
                <a16:creationId xmlns:a16="http://schemas.microsoft.com/office/drawing/2014/main" id="{386E4BB4-DF0E-55F8-58D2-C60480F19EEB}"/>
              </a:ext>
            </a:extLst>
          </p:cNvPr>
          <p:cNvPicPr>
            <a:picLocks noChangeAspect="1"/>
          </p:cNvPicPr>
          <p:nvPr/>
        </p:nvPicPr>
        <p:blipFill>
          <a:blip r:embed="rId3"/>
          <a:stretch>
            <a:fillRect/>
          </a:stretch>
        </p:blipFill>
        <p:spPr>
          <a:xfrm>
            <a:off x="828293" y="1995783"/>
            <a:ext cx="2959734" cy="2098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Bewertung 1 Stern mit einfarbiger Füllung">
            <a:extLst>
              <a:ext uri="{FF2B5EF4-FFF2-40B4-BE49-F238E27FC236}">
                <a16:creationId xmlns:a16="http://schemas.microsoft.com/office/drawing/2014/main" id="{09DB0928-186E-6097-41E8-D08B4293A4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72643" y="4543769"/>
            <a:ext cx="914400" cy="914400"/>
          </a:xfrm>
          <a:prstGeom prst="rect">
            <a:avLst/>
          </a:prstGeom>
        </p:spPr>
      </p:pic>
      <p:pic>
        <p:nvPicPr>
          <p:cNvPr id="10" name="Grafik 9" descr="Bewertung 3 Sterne mit einfarbiger Füllung">
            <a:extLst>
              <a:ext uri="{FF2B5EF4-FFF2-40B4-BE49-F238E27FC236}">
                <a16:creationId xmlns:a16="http://schemas.microsoft.com/office/drawing/2014/main" id="{0304AA8D-4FF3-F0D2-6294-BDBFAAB373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72643" y="5048747"/>
            <a:ext cx="914400" cy="914400"/>
          </a:xfrm>
          <a:prstGeom prst="rect">
            <a:avLst/>
          </a:prstGeom>
        </p:spPr>
      </p:pic>
      <p:sp>
        <p:nvSpPr>
          <p:cNvPr id="11" name="Textfeld 10">
            <a:extLst>
              <a:ext uri="{FF2B5EF4-FFF2-40B4-BE49-F238E27FC236}">
                <a16:creationId xmlns:a16="http://schemas.microsoft.com/office/drawing/2014/main" id="{31E9C6DE-1AFB-765C-2F67-F2299BDB1DDB}"/>
              </a:ext>
            </a:extLst>
          </p:cNvPr>
          <p:cNvSpPr txBox="1"/>
          <p:nvPr/>
        </p:nvSpPr>
        <p:spPr>
          <a:xfrm>
            <a:off x="833417" y="4818042"/>
            <a:ext cx="1430200" cy="307777"/>
          </a:xfrm>
          <a:prstGeom prst="rect">
            <a:avLst/>
          </a:prstGeom>
          <a:noFill/>
        </p:spPr>
        <p:txBody>
          <a:bodyPr wrap="none" rtlCol="0">
            <a:spAutoFit/>
          </a:bodyPr>
          <a:lstStyle/>
          <a:p>
            <a:r>
              <a:rPr lang="de-DE" sz="1400" dirty="0"/>
              <a:t>Admin Usability</a:t>
            </a:r>
          </a:p>
        </p:txBody>
      </p:sp>
      <p:sp>
        <p:nvSpPr>
          <p:cNvPr id="12" name="Textfeld 11">
            <a:extLst>
              <a:ext uri="{FF2B5EF4-FFF2-40B4-BE49-F238E27FC236}">
                <a16:creationId xmlns:a16="http://schemas.microsoft.com/office/drawing/2014/main" id="{BF3C3A3B-4446-9EBF-BF12-125771B0D9F3}"/>
              </a:ext>
            </a:extLst>
          </p:cNvPr>
          <p:cNvSpPr txBox="1"/>
          <p:nvPr/>
        </p:nvSpPr>
        <p:spPr>
          <a:xfrm>
            <a:off x="828293" y="5321281"/>
            <a:ext cx="883575" cy="307777"/>
          </a:xfrm>
          <a:prstGeom prst="rect">
            <a:avLst/>
          </a:prstGeom>
          <a:noFill/>
        </p:spPr>
        <p:txBody>
          <a:bodyPr wrap="none" rtlCol="0">
            <a:spAutoFit/>
          </a:bodyPr>
          <a:lstStyle/>
          <a:p>
            <a:r>
              <a:rPr lang="de-DE" sz="1400" dirty="0"/>
              <a:t>Features</a:t>
            </a:r>
          </a:p>
        </p:txBody>
      </p:sp>
      <p:pic>
        <p:nvPicPr>
          <p:cNvPr id="13" name="Grafik 12" descr="Bewertung 1 Stern mit einfarbiger Füllung">
            <a:extLst>
              <a:ext uri="{FF2B5EF4-FFF2-40B4-BE49-F238E27FC236}">
                <a16:creationId xmlns:a16="http://schemas.microsoft.com/office/drawing/2014/main" id="{373B07A5-7BE0-62F4-C6CD-B2FD635582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98760" y="5048747"/>
            <a:ext cx="914400" cy="914400"/>
          </a:xfrm>
          <a:prstGeom prst="rect">
            <a:avLst/>
          </a:prstGeom>
        </p:spPr>
      </p:pic>
      <p:pic>
        <p:nvPicPr>
          <p:cNvPr id="14" name="Grafik 13" descr="Bewertung 3 Sterne mit einfarbiger Füllung">
            <a:extLst>
              <a:ext uri="{FF2B5EF4-FFF2-40B4-BE49-F238E27FC236}">
                <a16:creationId xmlns:a16="http://schemas.microsoft.com/office/drawing/2014/main" id="{D1AC37C0-20E3-0E4A-0D45-D516AC50D0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98760" y="4513053"/>
            <a:ext cx="914400" cy="914400"/>
          </a:xfrm>
          <a:prstGeom prst="rect">
            <a:avLst/>
          </a:prstGeom>
        </p:spPr>
      </p:pic>
      <p:sp>
        <p:nvSpPr>
          <p:cNvPr id="15" name="Textfeld 14">
            <a:extLst>
              <a:ext uri="{FF2B5EF4-FFF2-40B4-BE49-F238E27FC236}">
                <a16:creationId xmlns:a16="http://schemas.microsoft.com/office/drawing/2014/main" id="{CB2B9FCD-C52B-051F-ECDC-1B10EC16EDCD}"/>
              </a:ext>
            </a:extLst>
          </p:cNvPr>
          <p:cNvSpPr txBox="1"/>
          <p:nvPr/>
        </p:nvSpPr>
        <p:spPr>
          <a:xfrm>
            <a:off x="4079987" y="4818042"/>
            <a:ext cx="1430200" cy="307777"/>
          </a:xfrm>
          <a:prstGeom prst="rect">
            <a:avLst/>
          </a:prstGeom>
          <a:noFill/>
        </p:spPr>
        <p:txBody>
          <a:bodyPr wrap="none" rtlCol="0">
            <a:spAutoFit/>
          </a:bodyPr>
          <a:lstStyle/>
          <a:p>
            <a:r>
              <a:rPr lang="de-DE" sz="1400" dirty="0"/>
              <a:t>Admin Usability</a:t>
            </a:r>
          </a:p>
        </p:txBody>
      </p:sp>
      <p:sp>
        <p:nvSpPr>
          <p:cNvPr id="16" name="Textfeld 15">
            <a:extLst>
              <a:ext uri="{FF2B5EF4-FFF2-40B4-BE49-F238E27FC236}">
                <a16:creationId xmlns:a16="http://schemas.microsoft.com/office/drawing/2014/main" id="{998801C8-2347-DD22-A070-A5A60AD46693}"/>
              </a:ext>
            </a:extLst>
          </p:cNvPr>
          <p:cNvSpPr txBox="1"/>
          <p:nvPr/>
        </p:nvSpPr>
        <p:spPr>
          <a:xfrm>
            <a:off x="4074863" y="5321281"/>
            <a:ext cx="883575" cy="307777"/>
          </a:xfrm>
          <a:prstGeom prst="rect">
            <a:avLst/>
          </a:prstGeom>
          <a:noFill/>
        </p:spPr>
        <p:txBody>
          <a:bodyPr wrap="none" rtlCol="0">
            <a:spAutoFit/>
          </a:bodyPr>
          <a:lstStyle/>
          <a:p>
            <a:r>
              <a:rPr lang="de-DE" sz="1400" dirty="0"/>
              <a:t>Features</a:t>
            </a:r>
          </a:p>
        </p:txBody>
      </p:sp>
      <p:sp>
        <p:nvSpPr>
          <p:cNvPr id="17" name="Textfeld 16">
            <a:extLst>
              <a:ext uri="{FF2B5EF4-FFF2-40B4-BE49-F238E27FC236}">
                <a16:creationId xmlns:a16="http://schemas.microsoft.com/office/drawing/2014/main" id="{31097F27-1C14-2C26-03EC-6A6C5B32F54A}"/>
              </a:ext>
            </a:extLst>
          </p:cNvPr>
          <p:cNvSpPr txBox="1"/>
          <p:nvPr/>
        </p:nvSpPr>
        <p:spPr>
          <a:xfrm>
            <a:off x="828293" y="4209299"/>
            <a:ext cx="2406428" cy="477054"/>
          </a:xfrm>
          <a:prstGeom prst="rect">
            <a:avLst/>
          </a:prstGeom>
          <a:noFill/>
        </p:spPr>
        <p:txBody>
          <a:bodyPr wrap="none" rtlCol="0">
            <a:spAutoFit/>
          </a:bodyPr>
          <a:lstStyle/>
          <a:p>
            <a:r>
              <a:rPr lang="de-DE" sz="1400" b="1" dirty="0"/>
              <a:t>LimeSurvey</a:t>
            </a:r>
            <a:br>
              <a:rPr lang="de-DE" sz="1400" dirty="0"/>
            </a:br>
            <a:r>
              <a:rPr lang="de-DE" sz="1100" dirty="0">
                <a:hlinkClick r:id="rId8"/>
              </a:rPr>
              <a:t>https://hci-studies.org/limesurvey/</a:t>
            </a:r>
            <a:r>
              <a:rPr lang="de-DE" sz="1100" dirty="0"/>
              <a:t> </a:t>
            </a:r>
            <a:endParaRPr lang="de-DE" sz="1400" dirty="0"/>
          </a:p>
        </p:txBody>
      </p:sp>
      <p:sp>
        <p:nvSpPr>
          <p:cNvPr id="18" name="Textfeld 17">
            <a:extLst>
              <a:ext uri="{FF2B5EF4-FFF2-40B4-BE49-F238E27FC236}">
                <a16:creationId xmlns:a16="http://schemas.microsoft.com/office/drawing/2014/main" id="{B080EA09-EADD-5BA5-9C6D-646523E2425D}"/>
              </a:ext>
            </a:extLst>
          </p:cNvPr>
          <p:cNvSpPr txBox="1"/>
          <p:nvPr/>
        </p:nvSpPr>
        <p:spPr>
          <a:xfrm>
            <a:off x="4038993" y="4221413"/>
            <a:ext cx="2204450" cy="477054"/>
          </a:xfrm>
          <a:prstGeom prst="rect">
            <a:avLst/>
          </a:prstGeom>
          <a:noFill/>
        </p:spPr>
        <p:txBody>
          <a:bodyPr wrap="none" rtlCol="0">
            <a:spAutoFit/>
          </a:bodyPr>
          <a:lstStyle/>
          <a:p>
            <a:r>
              <a:rPr lang="de-DE" sz="1400" b="1" dirty="0"/>
              <a:t>Google Forms</a:t>
            </a:r>
            <a:br>
              <a:rPr lang="de-DE" sz="1400" dirty="0"/>
            </a:br>
            <a:r>
              <a:rPr lang="de-DE" sz="1100" dirty="0">
                <a:hlinkClick r:id="rId9"/>
              </a:rPr>
              <a:t>https://docs.google.com/forms</a:t>
            </a:r>
            <a:r>
              <a:rPr lang="de-DE" sz="1100" dirty="0"/>
              <a:t> </a:t>
            </a:r>
            <a:endParaRPr lang="de-DE" sz="1400" dirty="0"/>
          </a:p>
        </p:txBody>
      </p:sp>
      <p:pic>
        <p:nvPicPr>
          <p:cNvPr id="19" name="Grafik 18">
            <a:extLst>
              <a:ext uri="{FF2B5EF4-FFF2-40B4-BE49-F238E27FC236}">
                <a16:creationId xmlns:a16="http://schemas.microsoft.com/office/drawing/2014/main" id="{8269EFD9-1364-9E11-95BC-A5826B89E1B9}"/>
              </a:ext>
            </a:extLst>
          </p:cNvPr>
          <p:cNvPicPr>
            <a:picLocks noChangeAspect="1"/>
          </p:cNvPicPr>
          <p:nvPr/>
        </p:nvPicPr>
        <p:blipFill rotWithShape="1">
          <a:blip r:embed="rId10"/>
          <a:srcRect l="1972"/>
          <a:stretch/>
        </p:blipFill>
        <p:spPr>
          <a:xfrm>
            <a:off x="8052603" y="1986049"/>
            <a:ext cx="3705050" cy="2127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feld 19">
            <a:extLst>
              <a:ext uri="{FF2B5EF4-FFF2-40B4-BE49-F238E27FC236}">
                <a16:creationId xmlns:a16="http://schemas.microsoft.com/office/drawing/2014/main" id="{92927629-533E-37F7-9E62-53A34177CF9D}"/>
              </a:ext>
            </a:extLst>
          </p:cNvPr>
          <p:cNvSpPr txBox="1"/>
          <p:nvPr/>
        </p:nvSpPr>
        <p:spPr>
          <a:xfrm>
            <a:off x="7947882" y="4232085"/>
            <a:ext cx="3705050" cy="477054"/>
          </a:xfrm>
          <a:prstGeom prst="rect">
            <a:avLst/>
          </a:prstGeom>
          <a:noFill/>
        </p:spPr>
        <p:txBody>
          <a:bodyPr wrap="square" rtlCol="0">
            <a:spAutoFit/>
          </a:bodyPr>
          <a:lstStyle/>
          <a:p>
            <a:r>
              <a:rPr lang="de-DE" sz="1400" b="1" dirty="0"/>
              <a:t>VR </a:t>
            </a:r>
            <a:r>
              <a:rPr lang="de-DE" sz="1400" b="1" dirty="0" err="1"/>
              <a:t>Questionnaire</a:t>
            </a:r>
            <a:r>
              <a:rPr lang="de-DE" sz="1400" b="1" dirty="0"/>
              <a:t> Toolkit [1]</a:t>
            </a:r>
            <a:br>
              <a:rPr lang="de-DE" sz="1400" dirty="0"/>
            </a:br>
            <a:r>
              <a:rPr lang="de-DE" sz="1100" dirty="0">
                <a:hlinkClick r:id="rId11"/>
              </a:rPr>
              <a:t>https://github.com/MartinFk/VRQuestionnaireToolkit</a:t>
            </a:r>
            <a:r>
              <a:rPr lang="de-DE" sz="1100" dirty="0"/>
              <a:t> </a:t>
            </a:r>
            <a:endParaRPr lang="de-DE" sz="1400" dirty="0"/>
          </a:p>
        </p:txBody>
      </p:sp>
      <p:pic>
        <p:nvPicPr>
          <p:cNvPr id="30" name="Grafik 29" descr="Bewertung 1 Stern mit einfarbiger Füllung">
            <a:extLst>
              <a:ext uri="{FF2B5EF4-FFF2-40B4-BE49-F238E27FC236}">
                <a16:creationId xmlns:a16="http://schemas.microsoft.com/office/drawing/2014/main" id="{DA6FB6B1-1135-D43B-C4D3-BBEE019A78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94101" y="4566397"/>
            <a:ext cx="914400" cy="914400"/>
          </a:xfrm>
          <a:prstGeom prst="rect">
            <a:avLst/>
          </a:prstGeom>
        </p:spPr>
      </p:pic>
      <p:sp>
        <p:nvSpPr>
          <p:cNvPr id="32" name="Textfeld 31">
            <a:extLst>
              <a:ext uri="{FF2B5EF4-FFF2-40B4-BE49-F238E27FC236}">
                <a16:creationId xmlns:a16="http://schemas.microsoft.com/office/drawing/2014/main" id="{D1F5EC53-2B01-6CDC-C181-57DD34962488}"/>
              </a:ext>
            </a:extLst>
          </p:cNvPr>
          <p:cNvSpPr txBox="1"/>
          <p:nvPr/>
        </p:nvSpPr>
        <p:spPr>
          <a:xfrm>
            <a:off x="8054875" y="4840670"/>
            <a:ext cx="1430200" cy="307777"/>
          </a:xfrm>
          <a:prstGeom prst="rect">
            <a:avLst/>
          </a:prstGeom>
          <a:noFill/>
        </p:spPr>
        <p:txBody>
          <a:bodyPr wrap="none" rtlCol="0">
            <a:spAutoFit/>
          </a:bodyPr>
          <a:lstStyle/>
          <a:p>
            <a:r>
              <a:rPr lang="de-DE" sz="1400" dirty="0"/>
              <a:t>Admin Usability</a:t>
            </a:r>
          </a:p>
        </p:txBody>
      </p:sp>
      <p:sp>
        <p:nvSpPr>
          <p:cNvPr id="33" name="Textfeld 32">
            <a:extLst>
              <a:ext uri="{FF2B5EF4-FFF2-40B4-BE49-F238E27FC236}">
                <a16:creationId xmlns:a16="http://schemas.microsoft.com/office/drawing/2014/main" id="{784185EA-A16E-57CD-01E8-2C69A6683DCD}"/>
              </a:ext>
            </a:extLst>
          </p:cNvPr>
          <p:cNvSpPr txBox="1"/>
          <p:nvPr/>
        </p:nvSpPr>
        <p:spPr>
          <a:xfrm>
            <a:off x="8049751" y="5343909"/>
            <a:ext cx="883575" cy="307777"/>
          </a:xfrm>
          <a:prstGeom prst="rect">
            <a:avLst/>
          </a:prstGeom>
          <a:noFill/>
        </p:spPr>
        <p:txBody>
          <a:bodyPr wrap="none" rtlCol="0">
            <a:spAutoFit/>
          </a:bodyPr>
          <a:lstStyle/>
          <a:p>
            <a:r>
              <a:rPr lang="de-DE" sz="1400" dirty="0"/>
              <a:t>Features</a:t>
            </a:r>
          </a:p>
        </p:txBody>
      </p:sp>
      <p:pic>
        <p:nvPicPr>
          <p:cNvPr id="34" name="Grafik 33" descr="Bewertung 1 Stern mit einfarbiger Füllung">
            <a:extLst>
              <a:ext uri="{FF2B5EF4-FFF2-40B4-BE49-F238E27FC236}">
                <a16:creationId xmlns:a16="http://schemas.microsoft.com/office/drawing/2014/main" id="{1AA77C29-520E-EDC5-44CA-3737E6E80F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94100" y="5017969"/>
            <a:ext cx="914400" cy="914400"/>
          </a:xfrm>
          <a:prstGeom prst="rect">
            <a:avLst/>
          </a:prstGeom>
        </p:spPr>
      </p:pic>
      <p:graphicFrame>
        <p:nvGraphicFramePr>
          <p:cNvPr id="24" name="Diagramm 23">
            <a:extLst>
              <a:ext uri="{FF2B5EF4-FFF2-40B4-BE49-F238E27FC236}">
                <a16:creationId xmlns:a16="http://schemas.microsoft.com/office/drawing/2014/main" id="{3FD908DE-3BBA-1BD1-3F0A-EECEA6334EC5}"/>
              </a:ext>
            </a:extLst>
          </p:cNvPr>
          <p:cNvGraphicFramePr/>
          <p:nvPr>
            <p:extLst>
              <p:ext uri="{D42A27DB-BD31-4B8C-83A1-F6EECF244321}">
                <p14:modId xmlns:p14="http://schemas.microsoft.com/office/powerpoint/2010/main" val="253218496"/>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206505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14744-D5A7-9673-C4F3-27E5666477C6}"/>
              </a:ext>
            </a:extLst>
          </p:cNvPr>
          <p:cNvSpPr>
            <a:spLocks noGrp="1"/>
          </p:cNvSpPr>
          <p:nvPr>
            <p:ph type="title"/>
          </p:nvPr>
        </p:nvSpPr>
        <p:spPr/>
        <p:txBody>
          <a:bodyPr/>
          <a:lstStyle/>
          <a:p>
            <a:r>
              <a:rPr lang="de-DE" dirty="0"/>
              <a:t>Plan </a:t>
            </a:r>
            <a:r>
              <a:rPr lang="de-DE" dirty="0" err="1"/>
              <a:t>your</a:t>
            </a:r>
            <a:r>
              <a:rPr lang="de-DE" dirty="0"/>
              <a:t> Study</a:t>
            </a:r>
          </a:p>
        </p:txBody>
      </p:sp>
      <p:sp>
        <p:nvSpPr>
          <p:cNvPr id="3" name="Fußzeilenplatzhalter 2">
            <a:extLst>
              <a:ext uri="{FF2B5EF4-FFF2-40B4-BE49-F238E27FC236}">
                <a16:creationId xmlns:a16="http://schemas.microsoft.com/office/drawing/2014/main" id="{8EB9AA95-C63B-BDB2-EB96-3A236D849E7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F2E9113-9E00-E433-4737-CF529637E29F}"/>
              </a:ext>
            </a:extLst>
          </p:cNvPr>
          <p:cNvSpPr>
            <a:spLocks noGrp="1"/>
          </p:cNvSpPr>
          <p:nvPr>
            <p:ph type="sldNum" sz="quarter" idx="28"/>
          </p:nvPr>
        </p:nvSpPr>
        <p:spPr/>
        <p:txBody>
          <a:bodyPr/>
          <a:lstStyle/>
          <a:p>
            <a:fld id="{BA24374A-C3A8-471A-8837-3FC31668ABE5}" type="slidenum">
              <a:rPr lang="de-DE" smtClean="0"/>
              <a:pPr/>
              <a:t>4</a:t>
            </a:fld>
            <a:endParaRPr lang="de-DE" dirty="0"/>
          </a:p>
        </p:txBody>
      </p:sp>
      <p:sp>
        <p:nvSpPr>
          <p:cNvPr id="5" name="Textplatzhalter 4">
            <a:extLst>
              <a:ext uri="{FF2B5EF4-FFF2-40B4-BE49-F238E27FC236}">
                <a16:creationId xmlns:a16="http://schemas.microsoft.com/office/drawing/2014/main" id="{08476A62-27A2-7109-84AC-F0A7D459C7C8}"/>
              </a:ext>
            </a:extLst>
          </p:cNvPr>
          <p:cNvSpPr>
            <a:spLocks noGrp="1"/>
          </p:cNvSpPr>
          <p:nvPr>
            <p:ph type="body" sz="quarter" idx="21"/>
          </p:nvPr>
        </p:nvSpPr>
        <p:spPr/>
        <p:txBody>
          <a:bodyPr/>
          <a:lstStyle/>
          <a:p>
            <a:r>
              <a:rPr lang="en-US" sz="1400" dirty="0"/>
              <a:t>How to Conduct a User Study</a:t>
            </a:r>
            <a:endParaRPr lang="de-DE" dirty="0"/>
          </a:p>
        </p:txBody>
      </p:sp>
      <p:sp>
        <p:nvSpPr>
          <p:cNvPr id="6" name="Textplatzhalter 5">
            <a:extLst>
              <a:ext uri="{FF2B5EF4-FFF2-40B4-BE49-F238E27FC236}">
                <a16:creationId xmlns:a16="http://schemas.microsoft.com/office/drawing/2014/main" id="{4B758151-4B0D-F23B-B220-31EBDC0E514F}"/>
              </a:ext>
            </a:extLst>
          </p:cNvPr>
          <p:cNvSpPr>
            <a:spLocks noGrp="1"/>
          </p:cNvSpPr>
          <p:nvPr>
            <p:ph type="body" sz="quarter" idx="29"/>
          </p:nvPr>
        </p:nvSpPr>
        <p:spPr>
          <a:xfrm>
            <a:off x="695325" y="1449388"/>
            <a:ext cx="6408278" cy="4679950"/>
          </a:xfrm>
        </p:spPr>
        <p:txBody>
          <a:bodyPr>
            <a:normAutofit/>
          </a:bodyPr>
          <a:lstStyle/>
          <a:p>
            <a:r>
              <a:rPr lang="en-US" b="1" i="0" dirty="0">
                <a:solidFill>
                  <a:schemeClr val="accent1"/>
                </a:solidFill>
                <a:effectLst/>
                <a:latin typeface="Roboto" panose="02000000000000000000" pitchFamily="2" charset="0"/>
              </a:rPr>
              <a:t>Think </a:t>
            </a:r>
            <a:r>
              <a:rPr lang="en-US" b="1" dirty="0">
                <a:solidFill>
                  <a:schemeClr val="accent1"/>
                </a:solidFill>
              </a:rPr>
              <a:t>about your independent and dependent variables</a:t>
            </a:r>
          </a:p>
          <a:p>
            <a:r>
              <a:rPr lang="en-US" dirty="0"/>
              <a:t>If you have some</a:t>
            </a:r>
            <a:r>
              <a:rPr lang="en-US" b="0" i="0" dirty="0">
                <a:solidFill>
                  <a:srgbClr val="212529"/>
                </a:solidFill>
                <a:effectLst/>
                <a:latin typeface="Roboto" panose="02000000000000000000" pitchFamily="2" charset="0"/>
              </a:rPr>
              <a:t>, use our tool to find your study plan</a:t>
            </a:r>
            <a:endParaRPr lang="en-US" b="1" i="0" dirty="0">
              <a:solidFill>
                <a:schemeClr val="accent1"/>
              </a:solidFill>
              <a:effectLst/>
              <a:latin typeface="Roboto" panose="02000000000000000000" pitchFamily="2" charset="0"/>
            </a:endParaRPr>
          </a:p>
          <a:p>
            <a:pPr lvl="1"/>
            <a:r>
              <a:rPr lang="de-DE" dirty="0">
                <a:hlinkClick r:id="rId2"/>
              </a:rPr>
              <a:t>https://hci-studies.org/study-design-planner/</a:t>
            </a:r>
            <a:r>
              <a:rPr lang="de-DE" dirty="0"/>
              <a:t> </a:t>
            </a:r>
          </a:p>
          <a:p>
            <a:pPr lvl="2"/>
            <a:r>
              <a:rPr lang="de-DE" dirty="0"/>
              <a:t>Enter your IVs and DVs</a:t>
            </a:r>
          </a:p>
          <a:p>
            <a:pPr lvl="1"/>
            <a:r>
              <a:rPr lang="de-DE" dirty="0" err="1"/>
              <a:t>Adapt</a:t>
            </a:r>
            <a:r>
              <a:rPr lang="de-DE" dirty="0"/>
              <a:t> your </a:t>
            </a:r>
            <a:r>
              <a:rPr lang="de-DE" dirty="0" err="1"/>
              <a:t>number</a:t>
            </a:r>
            <a:r>
              <a:rPr lang="de-DE" dirty="0"/>
              <a:t> of </a:t>
            </a:r>
            <a:r>
              <a:rPr lang="de-DE" dirty="0" err="1"/>
              <a:t>conditions</a:t>
            </a:r>
            <a:r>
              <a:rPr lang="de-DE" dirty="0"/>
              <a:t> </a:t>
            </a:r>
            <a:r>
              <a:rPr lang="de-DE" dirty="0" err="1"/>
              <a:t>if</a:t>
            </a:r>
            <a:r>
              <a:rPr lang="de-DE" dirty="0"/>
              <a:t> </a:t>
            </a:r>
            <a:r>
              <a:rPr lang="de-DE" dirty="0" err="1"/>
              <a:t>necessary</a:t>
            </a:r>
            <a:endParaRPr lang="de-DE" dirty="0"/>
          </a:p>
          <a:p>
            <a:r>
              <a:rPr lang="de-DE" dirty="0" err="1"/>
              <a:t>What</a:t>
            </a:r>
            <a:r>
              <a:rPr lang="de-DE" dirty="0"/>
              <a:t> </a:t>
            </a:r>
            <a:r>
              <a:rPr lang="de-DE" dirty="0" err="1"/>
              <a:t>is</a:t>
            </a:r>
            <a:r>
              <a:rPr lang="de-DE" dirty="0"/>
              <a:t> your plan? </a:t>
            </a:r>
            <a:r>
              <a:rPr lang="de-DE" dirty="0" err="1"/>
              <a:t>How</a:t>
            </a:r>
            <a:r>
              <a:rPr lang="de-DE" dirty="0"/>
              <a:t> </a:t>
            </a:r>
            <a:r>
              <a:rPr lang="de-DE" dirty="0" err="1"/>
              <a:t>many</a:t>
            </a:r>
            <a:r>
              <a:rPr lang="de-DE" dirty="0"/>
              <a:t> </a:t>
            </a:r>
            <a:r>
              <a:rPr lang="de-DE" dirty="0" err="1"/>
              <a:t>participants</a:t>
            </a:r>
            <a:r>
              <a:rPr lang="de-DE" dirty="0"/>
              <a:t> do you </a:t>
            </a:r>
            <a:r>
              <a:rPr lang="de-DE" dirty="0" err="1"/>
              <a:t>need</a:t>
            </a:r>
            <a:r>
              <a:rPr lang="de-DE" dirty="0"/>
              <a:t> at least?</a:t>
            </a:r>
          </a:p>
          <a:p>
            <a:endParaRPr lang="de-DE" dirty="0"/>
          </a:p>
          <a:p>
            <a:endParaRPr lang="de-DE" dirty="0"/>
          </a:p>
        </p:txBody>
      </p:sp>
      <p:pic>
        <p:nvPicPr>
          <p:cNvPr id="8" name="Grafik 7">
            <a:extLst>
              <a:ext uri="{FF2B5EF4-FFF2-40B4-BE49-F238E27FC236}">
                <a16:creationId xmlns:a16="http://schemas.microsoft.com/office/drawing/2014/main" id="{C193B9CA-300E-7822-A20E-7A2EA690845A}"/>
              </a:ext>
            </a:extLst>
          </p:cNvPr>
          <p:cNvPicPr>
            <a:picLocks noChangeAspect="1"/>
          </p:cNvPicPr>
          <p:nvPr/>
        </p:nvPicPr>
        <p:blipFill>
          <a:blip r:embed="rId3"/>
          <a:stretch>
            <a:fillRect/>
          </a:stretch>
        </p:blipFill>
        <p:spPr>
          <a:xfrm>
            <a:off x="7573793" y="1268413"/>
            <a:ext cx="3922882" cy="4826869"/>
          </a:xfrm>
          <a:prstGeom prst="rect">
            <a:avLst/>
          </a:prstGeom>
        </p:spPr>
      </p:pic>
    </p:spTree>
    <p:extLst>
      <p:ext uri="{BB962C8B-B14F-4D97-AF65-F5344CB8AC3E}">
        <p14:creationId xmlns:p14="http://schemas.microsoft.com/office/powerpoint/2010/main" val="359527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Gerade Verbindung mit Pfeil 59">
            <a:extLst>
              <a:ext uri="{FF2B5EF4-FFF2-40B4-BE49-F238E27FC236}">
                <a16:creationId xmlns:a16="http://schemas.microsoft.com/office/drawing/2014/main" id="{746F49D0-C408-AEBE-CDE8-8F4B00261B0C}"/>
              </a:ext>
            </a:extLst>
          </p:cNvPr>
          <p:cNvCxnSpPr>
            <a:cxnSpLocks/>
          </p:cNvCxnSpPr>
          <p:nvPr/>
        </p:nvCxnSpPr>
        <p:spPr>
          <a:xfrm>
            <a:off x="9511178"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89D7564-0274-553F-E373-2FA57C87DE58}"/>
              </a:ext>
            </a:extLst>
          </p:cNvPr>
          <p:cNvSpPr>
            <a:spLocks noGrp="1"/>
          </p:cNvSpPr>
          <p:nvPr>
            <p:ph type="title"/>
          </p:nvPr>
        </p:nvSpPr>
        <p:spPr/>
        <p:txBody>
          <a:bodyPr/>
          <a:lstStyle/>
          <a:p>
            <a:r>
              <a:rPr lang="de-DE" dirty="0" err="1"/>
              <a:t>Objective</a:t>
            </a:r>
            <a:r>
              <a:rPr lang="de-DE" dirty="0"/>
              <a:t> </a:t>
            </a:r>
            <a:r>
              <a:rPr lang="de-DE" dirty="0" err="1"/>
              <a:t>Measures</a:t>
            </a:r>
            <a:endParaRPr lang="de-DE" dirty="0"/>
          </a:p>
        </p:txBody>
      </p:sp>
      <p:sp>
        <p:nvSpPr>
          <p:cNvPr id="3" name="Fußzeilenplatzhalter 2">
            <a:extLst>
              <a:ext uri="{FF2B5EF4-FFF2-40B4-BE49-F238E27FC236}">
                <a16:creationId xmlns:a16="http://schemas.microsoft.com/office/drawing/2014/main" id="{FCCB71F1-C181-3E30-C919-CE5921D91A1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11C78D7-9BCD-A350-D9ED-8092C8521802}"/>
              </a:ext>
            </a:extLst>
          </p:cNvPr>
          <p:cNvSpPr>
            <a:spLocks noGrp="1"/>
          </p:cNvSpPr>
          <p:nvPr>
            <p:ph type="sldNum" sz="quarter" idx="28"/>
          </p:nvPr>
        </p:nvSpPr>
        <p:spPr/>
        <p:txBody>
          <a:bodyPr/>
          <a:lstStyle/>
          <a:p>
            <a:fld id="{BA24374A-C3A8-471A-8837-3FC31668ABE5}" type="slidenum">
              <a:rPr lang="de-DE" smtClean="0"/>
              <a:pPr/>
              <a:t>40</a:t>
            </a:fld>
            <a:endParaRPr lang="de-DE" dirty="0"/>
          </a:p>
        </p:txBody>
      </p:sp>
      <p:sp>
        <p:nvSpPr>
          <p:cNvPr id="5" name="Textplatzhalter 4">
            <a:extLst>
              <a:ext uri="{FF2B5EF4-FFF2-40B4-BE49-F238E27FC236}">
                <a16:creationId xmlns:a16="http://schemas.microsoft.com/office/drawing/2014/main" id="{D5A99CC7-9D35-3476-1F4A-2BC5C16C3584}"/>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BCE925F8-A9FB-F06D-2D0B-2DD920C48554}"/>
              </a:ext>
            </a:extLst>
          </p:cNvPr>
          <p:cNvSpPr>
            <a:spLocks noGrp="1"/>
          </p:cNvSpPr>
          <p:nvPr>
            <p:ph type="body" sz="quarter" idx="29"/>
          </p:nvPr>
        </p:nvSpPr>
        <p:spPr>
          <a:xfrm>
            <a:off x="695325" y="1465620"/>
            <a:ext cx="10801350" cy="4679950"/>
          </a:xfrm>
        </p:spPr>
        <p:txBody>
          <a:bodyPr/>
          <a:lstStyle/>
          <a:p>
            <a:endParaRPr lang="de-DE" dirty="0"/>
          </a:p>
        </p:txBody>
      </p:sp>
      <p:graphicFrame>
        <p:nvGraphicFramePr>
          <p:cNvPr id="7" name="Tabelle 6">
            <a:extLst>
              <a:ext uri="{FF2B5EF4-FFF2-40B4-BE49-F238E27FC236}">
                <a16:creationId xmlns:a16="http://schemas.microsoft.com/office/drawing/2014/main" id="{136CBD01-447D-A56A-1CBC-0DC9E922DD49}"/>
              </a:ext>
            </a:extLst>
          </p:cNvPr>
          <p:cNvGraphicFramePr>
            <a:graphicFrameLocks noGrp="1"/>
          </p:cNvGraphicFramePr>
          <p:nvPr/>
        </p:nvGraphicFramePr>
        <p:xfrm>
          <a:off x="695325" y="1449388"/>
          <a:ext cx="10912266" cy="1591642"/>
        </p:xfrm>
        <a:graphic>
          <a:graphicData uri="http://schemas.openxmlformats.org/drawingml/2006/table">
            <a:tbl>
              <a:tblPr>
                <a:tableStyleId>{5C22544A-7EE6-4342-B048-85BDC9FD1C3A}</a:tableStyleId>
              </a:tblPr>
              <a:tblGrid>
                <a:gridCol w="2756902">
                  <a:extLst>
                    <a:ext uri="{9D8B030D-6E8A-4147-A177-3AD203B41FA5}">
                      <a16:colId xmlns:a16="http://schemas.microsoft.com/office/drawing/2014/main" val="3882474125"/>
                    </a:ext>
                  </a:extLst>
                </a:gridCol>
                <a:gridCol w="2038841">
                  <a:extLst>
                    <a:ext uri="{9D8B030D-6E8A-4147-A177-3AD203B41FA5}">
                      <a16:colId xmlns:a16="http://schemas.microsoft.com/office/drawing/2014/main" val="2223414757"/>
                    </a:ext>
                  </a:extLst>
                </a:gridCol>
                <a:gridCol w="2038841">
                  <a:extLst>
                    <a:ext uri="{9D8B030D-6E8A-4147-A177-3AD203B41FA5}">
                      <a16:colId xmlns:a16="http://schemas.microsoft.com/office/drawing/2014/main" val="1932457275"/>
                    </a:ext>
                  </a:extLst>
                </a:gridCol>
                <a:gridCol w="2038841">
                  <a:extLst>
                    <a:ext uri="{9D8B030D-6E8A-4147-A177-3AD203B41FA5}">
                      <a16:colId xmlns:a16="http://schemas.microsoft.com/office/drawing/2014/main" val="4204013956"/>
                    </a:ext>
                  </a:extLst>
                </a:gridCol>
                <a:gridCol w="2038841">
                  <a:extLst>
                    <a:ext uri="{9D8B030D-6E8A-4147-A177-3AD203B41FA5}">
                      <a16:colId xmlns:a16="http://schemas.microsoft.com/office/drawing/2014/main" val="565488607"/>
                    </a:ext>
                  </a:extLst>
                </a:gridCol>
              </a:tblGrid>
              <a:tr h="55322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2</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3</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endParaRPr lang="de-DE" sz="2400" b="0" i="0" u="none" strike="noStrike" dirty="0">
                        <a:solidFill>
                          <a:schemeClr val="bg1"/>
                        </a:solidFill>
                        <a:effectLst/>
                        <a:latin typeface="+mn-lt"/>
                      </a:endParaRPr>
                    </a:p>
                  </a:txBody>
                  <a:tcPr marL="0" marR="0" marT="0" marB="0" anchor="ctr">
                    <a:solidFill>
                      <a:schemeClr val="accent1"/>
                    </a:solidFill>
                  </a:tcPr>
                </a:tc>
                <a:extLst>
                  <a:ext uri="{0D108BD9-81ED-4DB2-BD59-A6C34878D82A}">
                    <a16:rowId xmlns:a16="http://schemas.microsoft.com/office/drawing/2014/main" val="4267591624"/>
                  </a:ext>
                </a:extLst>
              </a:tr>
              <a:tr h="1038418">
                <a:tc>
                  <a:txBody>
                    <a:bodyPr/>
                    <a:lstStyle/>
                    <a:p>
                      <a:pPr algn="ctr" fontAlgn="b"/>
                      <a:r>
                        <a:rPr lang="de-DE" sz="2400" u="none" strike="noStrike" dirty="0" err="1">
                          <a:solidFill>
                            <a:schemeClr val="bg1"/>
                          </a:solidFill>
                          <a:effectLst/>
                          <a:latin typeface="+mn-lt"/>
                        </a:rPr>
                        <a:t>Participant</a:t>
                      </a:r>
                      <a:r>
                        <a:rPr lang="de-DE" sz="2400" u="none" strike="noStrike" dirty="0">
                          <a:solidFill>
                            <a:schemeClr val="bg1"/>
                          </a:solidFill>
                          <a:effectLst/>
                          <a:latin typeface="+mn-lt"/>
                        </a:rPr>
                        <a:t> #1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000" b="1" dirty="0"/>
                        <a:t>None-None-None</a:t>
                      </a:r>
                    </a:p>
                  </a:txBody>
                  <a:tcPr marL="9525" marR="9525" marT="9525" marB="0" anchor="ctr"/>
                </a:tc>
                <a:tc>
                  <a:txBody>
                    <a:bodyPr/>
                    <a:lstStyle/>
                    <a:p>
                      <a:pPr algn="ctr" fontAlgn="b"/>
                      <a:r>
                        <a:rPr lang="de-DE" sz="2000" b="1" dirty="0"/>
                        <a:t>None-None-Visual</a:t>
                      </a:r>
                    </a:p>
                  </a:txBody>
                  <a:tcPr marL="9525" marR="9525" marT="9525" marB="0" anchor="ctr"/>
                </a:tc>
                <a:tc>
                  <a:txBody>
                    <a:bodyPr/>
                    <a:lstStyle/>
                    <a:p>
                      <a:pPr algn="ctr" fontAlgn="b"/>
                      <a:r>
                        <a:rPr lang="de-DE" sz="2000" b="1" dirty="0"/>
                        <a:t>None-</a:t>
                      </a:r>
                      <a:r>
                        <a:rPr lang="de-DE" sz="2000" b="1" dirty="0" err="1"/>
                        <a:t>Tactile</a:t>
                      </a:r>
                      <a:r>
                        <a:rPr lang="de-DE" sz="2000" b="1" dirty="0"/>
                        <a:t>-None</a:t>
                      </a:r>
                    </a:p>
                  </a:txBody>
                  <a:tcPr marL="9525" marR="9525" marT="9525" marB="0" anchor="ctr"/>
                </a:tc>
                <a:tc>
                  <a:txBody>
                    <a:bodyPr/>
                    <a:lstStyle/>
                    <a:p>
                      <a:pPr algn="ctr" fontAlgn="b"/>
                      <a:endParaRPr lang="de-DE" sz="2000" b="1" dirty="0"/>
                    </a:p>
                  </a:txBody>
                  <a:tcPr marL="9525" marR="9525" marT="9525" marB="0" anchor="ctr"/>
                </a:tc>
                <a:extLst>
                  <a:ext uri="{0D108BD9-81ED-4DB2-BD59-A6C34878D82A}">
                    <a16:rowId xmlns:a16="http://schemas.microsoft.com/office/drawing/2014/main" val="1627451370"/>
                  </a:ext>
                </a:extLst>
              </a:tr>
            </a:tbl>
          </a:graphicData>
        </a:graphic>
      </p:graphicFrame>
      <p:graphicFrame>
        <p:nvGraphicFramePr>
          <p:cNvPr id="30" name="Tabelle 29">
            <a:extLst>
              <a:ext uri="{FF2B5EF4-FFF2-40B4-BE49-F238E27FC236}">
                <a16:creationId xmlns:a16="http://schemas.microsoft.com/office/drawing/2014/main" id="{0556D91D-7D2F-5942-F635-487D5205DF7F}"/>
              </a:ext>
            </a:extLst>
          </p:cNvPr>
          <p:cNvGraphicFramePr>
            <a:graphicFrameLocks noGrp="1"/>
          </p:cNvGraphicFramePr>
          <p:nvPr>
            <p:extLst>
              <p:ext uri="{D42A27DB-BD31-4B8C-83A1-F6EECF244321}">
                <p14:modId xmlns:p14="http://schemas.microsoft.com/office/powerpoint/2010/main" val="2456934333"/>
              </p:ext>
            </p:extLst>
          </p:nvPr>
        </p:nvGraphicFramePr>
        <p:xfrm>
          <a:off x="5486399" y="4025969"/>
          <a:ext cx="4011982" cy="1606349"/>
        </p:xfrm>
        <a:graphic>
          <a:graphicData uri="http://schemas.openxmlformats.org/drawingml/2006/table">
            <a:tbl>
              <a:tblPr>
                <a:tableStyleId>{5C22544A-7EE6-4342-B048-85BDC9FD1C3A}</a:tableStyleId>
              </a:tblPr>
              <a:tblGrid>
                <a:gridCol w="2005991">
                  <a:extLst>
                    <a:ext uri="{9D8B030D-6E8A-4147-A177-3AD203B41FA5}">
                      <a16:colId xmlns:a16="http://schemas.microsoft.com/office/drawing/2014/main" val="2257424359"/>
                    </a:ext>
                  </a:extLst>
                </a:gridCol>
                <a:gridCol w="2005991">
                  <a:extLst>
                    <a:ext uri="{9D8B030D-6E8A-4147-A177-3AD203B41FA5}">
                      <a16:colId xmlns:a16="http://schemas.microsoft.com/office/drawing/2014/main" val="3130605490"/>
                    </a:ext>
                  </a:extLst>
                </a:gridCol>
              </a:tblGrid>
              <a:tr h="56793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7</a:t>
                      </a:r>
                    </a:p>
                  </a:txBody>
                  <a:tcPr marL="0" marR="0"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8</a:t>
                      </a:r>
                    </a:p>
                  </a:txBody>
                  <a:tcPr marL="0" marR="0" marT="0" marB="0" anchor="ctr">
                    <a:solidFill>
                      <a:schemeClr val="accent1"/>
                    </a:solidFill>
                  </a:tcPr>
                </a:tc>
                <a:extLst>
                  <a:ext uri="{0D108BD9-81ED-4DB2-BD59-A6C34878D82A}">
                    <a16:rowId xmlns:a16="http://schemas.microsoft.com/office/drawing/2014/main" val="3975593740"/>
                  </a:ext>
                </a:extLst>
              </a:tr>
              <a:tr h="103841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000" b="1" dirty="0" err="1"/>
                        <a:t>Swipe</a:t>
                      </a:r>
                      <a:r>
                        <a:rPr lang="de-DE" sz="2000" b="1" dirty="0"/>
                        <a:t>-</a:t>
                      </a:r>
                      <a:r>
                        <a:rPr lang="de-DE" sz="2000" b="1" dirty="0" err="1"/>
                        <a:t>Tactile</a:t>
                      </a:r>
                      <a:r>
                        <a:rPr lang="de-DE" sz="2000" b="1" dirty="0"/>
                        <a:t>-None</a:t>
                      </a:r>
                    </a:p>
                  </a:txBody>
                  <a:tcPr marL="9525" marR="9525" marT="9525" marB="0" anchor="ctr"/>
                </a:tc>
                <a:tc>
                  <a:txBody>
                    <a:bodyPr/>
                    <a:lstStyle/>
                    <a:p>
                      <a:pPr algn="ctr" fontAlgn="b"/>
                      <a:r>
                        <a:rPr lang="de-DE" sz="2000" b="1" dirty="0" err="1"/>
                        <a:t>Swipe</a:t>
                      </a:r>
                      <a:r>
                        <a:rPr lang="de-DE" sz="2000" b="1" dirty="0"/>
                        <a:t>-</a:t>
                      </a:r>
                      <a:r>
                        <a:rPr lang="de-DE" sz="2000" b="1" dirty="0" err="1"/>
                        <a:t>Tactile</a:t>
                      </a:r>
                      <a:r>
                        <a:rPr lang="de-DE" sz="2000" b="1" dirty="0"/>
                        <a:t>-Visual </a:t>
                      </a:r>
                    </a:p>
                  </a:txBody>
                  <a:tcPr marL="9525" marR="9525" marT="9525" marB="0" anchor="ctr"/>
                </a:tc>
                <a:extLst>
                  <a:ext uri="{0D108BD9-81ED-4DB2-BD59-A6C34878D82A}">
                    <a16:rowId xmlns:a16="http://schemas.microsoft.com/office/drawing/2014/main" val="304288544"/>
                  </a:ext>
                </a:extLst>
              </a:tr>
            </a:tbl>
          </a:graphicData>
        </a:graphic>
      </p:graphicFrame>
      <p:sp>
        <p:nvSpPr>
          <p:cNvPr id="31" name="Freihandform: Form 30">
            <a:extLst>
              <a:ext uri="{FF2B5EF4-FFF2-40B4-BE49-F238E27FC236}">
                <a16:creationId xmlns:a16="http://schemas.microsoft.com/office/drawing/2014/main" id="{38995B3E-0794-8B78-FF01-AAAD09E92A31}"/>
              </a:ext>
            </a:extLst>
          </p:cNvPr>
          <p:cNvSpPr/>
          <p:nvPr/>
        </p:nvSpPr>
        <p:spPr>
          <a:xfrm rot="10800000">
            <a:off x="1713439" y="3912561"/>
            <a:ext cx="2063068" cy="2108410"/>
          </a:xfrm>
          <a:custGeom>
            <a:avLst/>
            <a:gdLst>
              <a:gd name="connsiteX0" fmla="*/ 438308 w 2063068"/>
              <a:gd name="connsiteY0" fmla="*/ 0 h 2108410"/>
              <a:gd name="connsiteX1" fmla="*/ 0 w 2063068"/>
              <a:gd name="connsiteY1" fmla="*/ 2085739 h 2108410"/>
              <a:gd name="connsiteX2" fmla="*/ 2055511 w 2063068"/>
              <a:gd name="connsiteY2" fmla="*/ 2108410 h 2108410"/>
              <a:gd name="connsiteX3" fmla="*/ 2063068 w 2063068"/>
              <a:gd name="connsiteY3" fmla="*/ 37785 h 2108410"/>
              <a:gd name="connsiteX4" fmla="*/ 438308 w 2063068"/>
              <a:gd name="connsiteY4" fmla="*/ 0 h 210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068" h="2108410">
                <a:moveTo>
                  <a:pt x="438308" y="0"/>
                </a:moveTo>
                <a:lnTo>
                  <a:pt x="0" y="2085739"/>
                </a:lnTo>
                <a:lnTo>
                  <a:pt x="2055511" y="2108410"/>
                </a:lnTo>
                <a:lnTo>
                  <a:pt x="2063068" y="37785"/>
                </a:lnTo>
                <a:lnTo>
                  <a:pt x="4383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FF685D67-86AE-7C58-3F49-2E964C431454}"/>
              </a:ext>
            </a:extLst>
          </p:cNvPr>
          <p:cNvSpPr/>
          <p:nvPr/>
        </p:nvSpPr>
        <p:spPr>
          <a:xfrm>
            <a:off x="9693024" y="4558462"/>
            <a:ext cx="2184513" cy="7423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Post </a:t>
            </a:r>
            <a:r>
              <a:rPr lang="de-DE" sz="1600" dirty="0" err="1">
                <a:solidFill>
                  <a:schemeClr val="tx1"/>
                </a:solidFill>
              </a:rPr>
              <a:t>experiment</a:t>
            </a:r>
            <a:br>
              <a:rPr lang="de-DE" sz="1600" dirty="0">
                <a:solidFill>
                  <a:schemeClr val="tx1"/>
                </a:solidFill>
              </a:rPr>
            </a:br>
            <a:r>
              <a:rPr lang="de-DE" sz="1600" dirty="0" err="1">
                <a:solidFill>
                  <a:schemeClr val="tx1"/>
                </a:solidFill>
              </a:rPr>
              <a:t>questionnaire</a:t>
            </a:r>
            <a:endParaRPr lang="de-DE" sz="1600" dirty="0">
              <a:solidFill>
                <a:schemeClr val="tx1"/>
              </a:solidFill>
            </a:endParaRPr>
          </a:p>
        </p:txBody>
      </p:sp>
      <p:cxnSp>
        <p:nvCxnSpPr>
          <p:cNvPr id="33" name="Gerade Verbindung mit Pfeil 32">
            <a:extLst>
              <a:ext uri="{FF2B5EF4-FFF2-40B4-BE49-F238E27FC236}">
                <a16:creationId xmlns:a16="http://schemas.microsoft.com/office/drawing/2014/main" id="{2E81AD70-D5B6-172F-D5F7-7926CD9CEF34}"/>
              </a:ext>
            </a:extLst>
          </p:cNvPr>
          <p:cNvCxnSpPr>
            <a:cxnSpLocks/>
          </p:cNvCxnSpPr>
          <p:nvPr/>
        </p:nvCxnSpPr>
        <p:spPr>
          <a:xfrm>
            <a:off x="10722650" y="5277703"/>
            <a:ext cx="0" cy="462593"/>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hteck 36">
            <a:extLst>
              <a:ext uri="{FF2B5EF4-FFF2-40B4-BE49-F238E27FC236}">
                <a16:creationId xmlns:a16="http://schemas.microsoft.com/office/drawing/2014/main" id="{7C05A4F5-7564-49B4-0854-9035A0873457}"/>
              </a:ext>
            </a:extLst>
          </p:cNvPr>
          <p:cNvSpPr/>
          <p:nvPr/>
        </p:nvSpPr>
        <p:spPr>
          <a:xfrm>
            <a:off x="6499637" y="6111771"/>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38" name="Gerade Verbindung mit Pfeil 37">
            <a:extLst>
              <a:ext uri="{FF2B5EF4-FFF2-40B4-BE49-F238E27FC236}">
                <a16:creationId xmlns:a16="http://schemas.microsoft.com/office/drawing/2014/main" id="{0088A1A8-7ED5-BE61-8229-8F9AB54516FF}"/>
              </a:ext>
            </a:extLst>
          </p:cNvPr>
          <p:cNvCxnSpPr>
            <a:cxnSpLocks/>
          </p:cNvCxnSpPr>
          <p:nvPr/>
        </p:nvCxnSpPr>
        <p:spPr>
          <a:xfrm flipV="1">
            <a:off x="7441614" y="5777909"/>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4825AA73-FF0F-615B-41A2-C7E686489701}"/>
              </a:ext>
            </a:extLst>
          </p:cNvPr>
          <p:cNvSpPr/>
          <p:nvPr/>
        </p:nvSpPr>
        <p:spPr>
          <a:xfrm>
            <a:off x="8505001" y="6122935"/>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16" name="Gerade Verbindung mit Pfeil 15">
            <a:extLst>
              <a:ext uri="{FF2B5EF4-FFF2-40B4-BE49-F238E27FC236}">
                <a16:creationId xmlns:a16="http://schemas.microsoft.com/office/drawing/2014/main" id="{E60DCFF8-CF13-A5EF-91CF-FFA81AD57C7E}"/>
              </a:ext>
            </a:extLst>
          </p:cNvPr>
          <p:cNvCxnSpPr/>
          <p:nvPr/>
        </p:nvCxnSpPr>
        <p:spPr>
          <a:xfrm flipV="1">
            <a:off x="9446978" y="5777909"/>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2EDE5AB1-3ADA-BF00-1C41-911842E15288}"/>
              </a:ext>
            </a:extLst>
          </p:cNvPr>
          <p:cNvCxnSpPr>
            <a:cxnSpLocks/>
          </p:cNvCxnSpPr>
          <p:nvPr/>
        </p:nvCxnSpPr>
        <p:spPr>
          <a:xfrm>
            <a:off x="3457117" y="3194906"/>
            <a:ext cx="194126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C8AD6DEE-8832-9040-BC84-2796702A9061}"/>
              </a:ext>
            </a:extLst>
          </p:cNvPr>
          <p:cNvSpPr/>
          <p:nvPr/>
        </p:nvSpPr>
        <p:spPr>
          <a:xfrm>
            <a:off x="2734179" y="3058357"/>
            <a:ext cx="1934866" cy="171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cxnSp>
        <p:nvCxnSpPr>
          <p:cNvPr id="51" name="Gerade Verbindung mit Pfeil 50">
            <a:extLst>
              <a:ext uri="{FF2B5EF4-FFF2-40B4-BE49-F238E27FC236}">
                <a16:creationId xmlns:a16="http://schemas.microsoft.com/office/drawing/2014/main" id="{F616E4FD-3F5C-9A85-7635-7C152AE8C25A}"/>
              </a:ext>
            </a:extLst>
          </p:cNvPr>
          <p:cNvCxnSpPr>
            <a:cxnSpLocks/>
          </p:cNvCxnSpPr>
          <p:nvPr/>
        </p:nvCxnSpPr>
        <p:spPr>
          <a:xfrm>
            <a:off x="695325" y="3194906"/>
            <a:ext cx="2761792"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51">
            <a:extLst>
              <a:ext uri="{FF2B5EF4-FFF2-40B4-BE49-F238E27FC236}">
                <a16:creationId xmlns:a16="http://schemas.microsoft.com/office/drawing/2014/main" id="{5FD60288-9AE9-74EC-4DDC-92BB15A4102E}"/>
              </a:ext>
            </a:extLst>
          </p:cNvPr>
          <p:cNvSpPr/>
          <p:nvPr/>
        </p:nvSpPr>
        <p:spPr>
          <a:xfrm>
            <a:off x="168954" y="3918862"/>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Informed</a:t>
            </a:r>
            <a:r>
              <a:rPr lang="de-DE" sz="1600" dirty="0">
                <a:solidFill>
                  <a:schemeClr val="tx1"/>
                </a:solidFill>
              </a:rPr>
              <a:t> </a:t>
            </a:r>
            <a:r>
              <a:rPr lang="de-DE" sz="1600" dirty="0" err="1">
                <a:solidFill>
                  <a:schemeClr val="tx1"/>
                </a:solidFill>
              </a:rPr>
              <a:t>Consent</a:t>
            </a:r>
            <a:endParaRPr lang="de-DE" sz="1600" dirty="0">
              <a:solidFill>
                <a:schemeClr val="tx1"/>
              </a:solidFill>
            </a:endParaRPr>
          </a:p>
        </p:txBody>
      </p:sp>
      <p:cxnSp>
        <p:nvCxnSpPr>
          <p:cNvPr id="53" name="Gerade Verbindung mit Pfeil 52">
            <a:extLst>
              <a:ext uri="{FF2B5EF4-FFF2-40B4-BE49-F238E27FC236}">
                <a16:creationId xmlns:a16="http://schemas.microsoft.com/office/drawing/2014/main" id="{A5B8EC3F-BC18-18BB-1F5A-6D6C92432B9F}"/>
              </a:ext>
            </a:extLst>
          </p:cNvPr>
          <p:cNvCxnSpPr>
            <a:cxnSpLocks/>
          </p:cNvCxnSpPr>
          <p:nvPr/>
        </p:nvCxnSpPr>
        <p:spPr>
          <a:xfrm flipV="1">
            <a:off x="765515" y="3230058"/>
            <a:ext cx="0" cy="695650"/>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Rechteck 53">
            <a:extLst>
              <a:ext uri="{FF2B5EF4-FFF2-40B4-BE49-F238E27FC236}">
                <a16:creationId xmlns:a16="http://schemas.microsoft.com/office/drawing/2014/main" id="{36DE52A9-81EA-F3BA-E400-F963824B10F9}"/>
              </a:ext>
            </a:extLst>
          </p:cNvPr>
          <p:cNvSpPr/>
          <p:nvPr/>
        </p:nvSpPr>
        <p:spPr>
          <a:xfrm>
            <a:off x="1431287" y="3912561"/>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Demo-</a:t>
            </a:r>
            <a:r>
              <a:rPr lang="de-DE" sz="1600" dirty="0" err="1">
                <a:solidFill>
                  <a:schemeClr val="tx1"/>
                </a:solidFill>
              </a:rPr>
              <a:t>graphics</a:t>
            </a:r>
            <a:endParaRPr lang="de-DE" sz="1600" dirty="0">
              <a:solidFill>
                <a:schemeClr val="tx1"/>
              </a:solidFill>
            </a:endParaRPr>
          </a:p>
        </p:txBody>
      </p:sp>
      <p:cxnSp>
        <p:nvCxnSpPr>
          <p:cNvPr id="55" name="Gerade Verbindung mit Pfeil 54">
            <a:extLst>
              <a:ext uri="{FF2B5EF4-FFF2-40B4-BE49-F238E27FC236}">
                <a16:creationId xmlns:a16="http://schemas.microsoft.com/office/drawing/2014/main" id="{EE5400F1-094F-2330-A8BF-D40AEFA9CB2E}"/>
              </a:ext>
            </a:extLst>
          </p:cNvPr>
          <p:cNvCxnSpPr>
            <a:cxnSpLocks/>
          </p:cNvCxnSpPr>
          <p:nvPr/>
        </p:nvCxnSpPr>
        <p:spPr>
          <a:xfrm flipV="1">
            <a:off x="2027848" y="3264506"/>
            <a:ext cx="0" cy="654901"/>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7E4D66B6-F6B1-7119-2599-67DF0F464D07}"/>
              </a:ext>
            </a:extLst>
          </p:cNvPr>
          <p:cNvCxnSpPr>
            <a:cxnSpLocks/>
          </p:cNvCxnSpPr>
          <p:nvPr/>
        </p:nvCxnSpPr>
        <p:spPr>
          <a:xfrm>
            <a:off x="5486400" y="3194906"/>
            <a:ext cx="198067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51B2FC5D-43AE-F22C-2227-F8AD85C02A5B}"/>
              </a:ext>
            </a:extLst>
          </p:cNvPr>
          <p:cNvCxnSpPr>
            <a:cxnSpLocks/>
          </p:cNvCxnSpPr>
          <p:nvPr/>
        </p:nvCxnSpPr>
        <p:spPr>
          <a:xfrm>
            <a:off x="7545022" y="3194906"/>
            <a:ext cx="1927412"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F6FB582B-E042-02CA-9990-DE960B8C8819}"/>
              </a:ext>
            </a:extLst>
          </p:cNvPr>
          <p:cNvCxnSpPr>
            <a:cxnSpLocks/>
          </p:cNvCxnSpPr>
          <p:nvPr/>
        </p:nvCxnSpPr>
        <p:spPr>
          <a:xfrm>
            <a:off x="5486399" y="5740296"/>
            <a:ext cx="1980671"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4AE06C29-A73B-86D5-1B77-6D6656CCA3E4}"/>
              </a:ext>
            </a:extLst>
          </p:cNvPr>
          <p:cNvCxnSpPr>
            <a:cxnSpLocks/>
          </p:cNvCxnSpPr>
          <p:nvPr/>
        </p:nvCxnSpPr>
        <p:spPr>
          <a:xfrm>
            <a:off x="7467070" y="5740296"/>
            <a:ext cx="198604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4" name="Rechteck 63">
            <a:extLst>
              <a:ext uri="{FF2B5EF4-FFF2-40B4-BE49-F238E27FC236}">
                <a16:creationId xmlns:a16="http://schemas.microsoft.com/office/drawing/2014/main" id="{618A0981-AF26-F815-9A8B-836656B8A83D}"/>
              </a:ext>
            </a:extLst>
          </p:cNvPr>
          <p:cNvSpPr/>
          <p:nvPr/>
        </p:nvSpPr>
        <p:spPr>
          <a:xfrm>
            <a:off x="4471819" y="3609532"/>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65" name="Gerade Verbindung mit Pfeil 64">
            <a:extLst>
              <a:ext uri="{FF2B5EF4-FFF2-40B4-BE49-F238E27FC236}">
                <a16:creationId xmlns:a16="http://schemas.microsoft.com/office/drawing/2014/main" id="{4279F02E-9095-EA96-0E09-6D52A9B0ECA6}"/>
              </a:ext>
            </a:extLst>
          </p:cNvPr>
          <p:cNvCxnSpPr>
            <a:cxnSpLocks/>
          </p:cNvCxnSpPr>
          <p:nvPr/>
        </p:nvCxnSpPr>
        <p:spPr>
          <a:xfrm flipV="1">
            <a:off x="5413796" y="3275670"/>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echteck 65">
            <a:extLst>
              <a:ext uri="{FF2B5EF4-FFF2-40B4-BE49-F238E27FC236}">
                <a16:creationId xmlns:a16="http://schemas.microsoft.com/office/drawing/2014/main" id="{A580DA7F-1486-55FA-7A05-50867159C2A9}"/>
              </a:ext>
            </a:extLst>
          </p:cNvPr>
          <p:cNvSpPr/>
          <p:nvPr/>
        </p:nvSpPr>
        <p:spPr>
          <a:xfrm>
            <a:off x="6525093" y="3620696"/>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67" name="Gerade Verbindung mit Pfeil 66">
            <a:extLst>
              <a:ext uri="{FF2B5EF4-FFF2-40B4-BE49-F238E27FC236}">
                <a16:creationId xmlns:a16="http://schemas.microsoft.com/office/drawing/2014/main" id="{A5B9F1E7-F783-D741-9AF7-9127F204ADFD}"/>
              </a:ext>
            </a:extLst>
          </p:cNvPr>
          <p:cNvCxnSpPr/>
          <p:nvPr/>
        </p:nvCxnSpPr>
        <p:spPr>
          <a:xfrm flipV="1">
            <a:off x="7467070" y="3275670"/>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Rechteck 71">
            <a:extLst>
              <a:ext uri="{FF2B5EF4-FFF2-40B4-BE49-F238E27FC236}">
                <a16:creationId xmlns:a16="http://schemas.microsoft.com/office/drawing/2014/main" id="{D6874B24-12C0-C99D-0141-A71AD2B3BF37}"/>
              </a:ext>
            </a:extLst>
          </p:cNvPr>
          <p:cNvSpPr/>
          <p:nvPr/>
        </p:nvSpPr>
        <p:spPr>
          <a:xfrm>
            <a:off x="8557383" y="3609532"/>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73" name="Gerade Verbindung mit Pfeil 72">
            <a:extLst>
              <a:ext uri="{FF2B5EF4-FFF2-40B4-BE49-F238E27FC236}">
                <a16:creationId xmlns:a16="http://schemas.microsoft.com/office/drawing/2014/main" id="{266E8059-DBD5-3B99-8C53-D58F5DCA3F91}"/>
              </a:ext>
            </a:extLst>
          </p:cNvPr>
          <p:cNvCxnSpPr/>
          <p:nvPr/>
        </p:nvCxnSpPr>
        <p:spPr>
          <a:xfrm flipV="1">
            <a:off x="9499360" y="3264506"/>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135B115A-7AEC-9CC2-0756-EF1C4EDBD05B}"/>
              </a:ext>
            </a:extLst>
          </p:cNvPr>
          <p:cNvCxnSpPr>
            <a:cxnSpLocks/>
          </p:cNvCxnSpPr>
          <p:nvPr/>
        </p:nvCxnSpPr>
        <p:spPr>
          <a:xfrm>
            <a:off x="9498381" y="574029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6" name="Rechteck 75">
            <a:extLst>
              <a:ext uri="{FF2B5EF4-FFF2-40B4-BE49-F238E27FC236}">
                <a16:creationId xmlns:a16="http://schemas.microsoft.com/office/drawing/2014/main" id="{F466DA9B-1B2E-E0E7-F854-8A2A1024DAF2}"/>
              </a:ext>
            </a:extLst>
          </p:cNvPr>
          <p:cNvSpPr/>
          <p:nvPr/>
        </p:nvSpPr>
        <p:spPr>
          <a:xfrm>
            <a:off x="11523881" y="5369399"/>
            <a:ext cx="715387" cy="742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i="1" dirty="0">
                <a:solidFill>
                  <a:schemeClr val="tx1"/>
                </a:solidFill>
              </a:rPr>
              <a:t>Time</a:t>
            </a:r>
          </a:p>
        </p:txBody>
      </p:sp>
      <p:sp>
        <p:nvSpPr>
          <p:cNvPr id="25" name="Rechteck 24">
            <a:extLst>
              <a:ext uri="{FF2B5EF4-FFF2-40B4-BE49-F238E27FC236}">
                <a16:creationId xmlns:a16="http://schemas.microsoft.com/office/drawing/2014/main" id="{3C95C9BA-C4C4-D1A2-B3DA-8C07A1B5C188}"/>
              </a:ext>
            </a:extLst>
          </p:cNvPr>
          <p:cNvSpPr/>
          <p:nvPr/>
        </p:nvSpPr>
        <p:spPr>
          <a:xfrm>
            <a:off x="2693619" y="3919407"/>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Tutorial</a:t>
            </a:r>
          </a:p>
        </p:txBody>
      </p:sp>
      <p:cxnSp>
        <p:nvCxnSpPr>
          <p:cNvPr id="26" name="Gerade Verbindung mit Pfeil 25">
            <a:extLst>
              <a:ext uri="{FF2B5EF4-FFF2-40B4-BE49-F238E27FC236}">
                <a16:creationId xmlns:a16="http://schemas.microsoft.com/office/drawing/2014/main" id="{93AAB5A1-2E7D-BBD0-D761-646A92B2AAFB}"/>
              </a:ext>
            </a:extLst>
          </p:cNvPr>
          <p:cNvCxnSpPr>
            <a:cxnSpLocks/>
          </p:cNvCxnSpPr>
          <p:nvPr/>
        </p:nvCxnSpPr>
        <p:spPr>
          <a:xfrm flipV="1">
            <a:off x="3290180" y="3275670"/>
            <a:ext cx="0" cy="650583"/>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6A0282A2-E15D-CC2E-7C43-AF8ADCE89477}"/>
              </a:ext>
            </a:extLst>
          </p:cNvPr>
          <p:cNvCxnSpPr>
            <a:cxnSpLocks/>
          </p:cNvCxnSpPr>
          <p:nvPr/>
        </p:nvCxnSpPr>
        <p:spPr>
          <a:xfrm>
            <a:off x="3457117" y="3194906"/>
            <a:ext cx="1956679"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0" name="Rechteck 39">
            <a:extLst>
              <a:ext uri="{FF2B5EF4-FFF2-40B4-BE49-F238E27FC236}">
                <a16:creationId xmlns:a16="http://schemas.microsoft.com/office/drawing/2014/main" id="{9ADC2546-59BE-470E-E462-C99B0A8EB4FA}"/>
              </a:ext>
            </a:extLst>
          </p:cNvPr>
          <p:cNvSpPr/>
          <p:nvPr/>
        </p:nvSpPr>
        <p:spPr>
          <a:xfrm>
            <a:off x="3701612" y="2908837"/>
            <a:ext cx="1408498"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Logging</a:t>
            </a:r>
            <a:endParaRPr lang="de-DE" dirty="0">
              <a:solidFill>
                <a:schemeClr val="tx1"/>
              </a:solidFill>
            </a:endParaRPr>
          </a:p>
        </p:txBody>
      </p:sp>
      <p:cxnSp>
        <p:nvCxnSpPr>
          <p:cNvPr id="43" name="Gerade Verbindung mit Pfeil 42">
            <a:extLst>
              <a:ext uri="{FF2B5EF4-FFF2-40B4-BE49-F238E27FC236}">
                <a16:creationId xmlns:a16="http://schemas.microsoft.com/office/drawing/2014/main" id="{CE9C8410-E93E-4061-54CA-F770FA00BB5D}"/>
              </a:ext>
            </a:extLst>
          </p:cNvPr>
          <p:cNvCxnSpPr>
            <a:cxnSpLocks/>
          </p:cNvCxnSpPr>
          <p:nvPr/>
        </p:nvCxnSpPr>
        <p:spPr>
          <a:xfrm>
            <a:off x="5492414" y="3190120"/>
            <a:ext cx="1956679"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4" name="Rechteck 43">
            <a:extLst>
              <a:ext uri="{FF2B5EF4-FFF2-40B4-BE49-F238E27FC236}">
                <a16:creationId xmlns:a16="http://schemas.microsoft.com/office/drawing/2014/main" id="{E5212102-A1F3-B827-4950-28C19EA5CBEB}"/>
              </a:ext>
            </a:extLst>
          </p:cNvPr>
          <p:cNvSpPr/>
          <p:nvPr/>
        </p:nvSpPr>
        <p:spPr>
          <a:xfrm>
            <a:off x="5736909" y="2904051"/>
            <a:ext cx="1408498"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Logging</a:t>
            </a:r>
            <a:endParaRPr lang="de-DE" dirty="0">
              <a:solidFill>
                <a:schemeClr val="tx1"/>
              </a:solidFill>
            </a:endParaRPr>
          </a:p>
        </p:txBody>
      </p:sp>
      <p:cxnSp>
        <p:nvCxnSpPr>
          <p:cNvPr id="45" name="Gerade Verbindung mit Pfeil 44">
            <a:extLst>
              <a:ext uri="{FF2B5EF4-FFF2-40B4-BE49-F238E27FC236}">
                <a16:creationId xmlns:a16="http://schemas.microsoft.com/office/drawing/2014/main" id="{24AB783A-7321-1A5B-BF33-53E951B70F74}"/>
              </a:ext>
            </a:extLst>
          </p:cNvPr>
          <p:cNvCxnSpPr>
            <a:cxnSpLocks/>
          </p:cNvCxnSpPr>
          <p:nvPr/>
        </p:nvCxnSpPr>
        <p:spPr>
          <a:xfrm>
            <a:off x="7524703" y="3195882"/>
            <a:ext cx="1956679"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6" name="Rechteck 45">
            <a:extLst>
              <a:ext uri="{FF2B5EF4-FFF2-40B4-BE49-F238E27FC236}">
                <a16:creationId xmlns:a16="http://schemas.microsoft.com/office/drawing/2014/main" id="{D5E009C6-24A0-DC08-FA63-62CCF8857789}"/>
              </a:ext>
            </a:extLst>
          </p:cNvPr>
          <p:cNvSpPr/>
          <p:nvPr/>
        </p:nvSpPr>
        <p:spPr>
          <a:xfrm>
            <a:off x="7769198" y="2909813"/>
            <a:ext cx="1408498"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Logging</a:t>
            </a:r>
            <a:endParaRPr lang="de-DE" dirty="0">
              <a:solidFill>
                <a:schemeClr val="tx1"/>
              </a:solidFill>
            </a:endParaRPr>
          </a:p>
        </p:txBody>
      </p:sp>
      <p:cxnSp>
        <p:nvCxnSpPr>
          <p:cNvPr id="47" name="Gerade Verbindung mit Pfeil 46">
            <a:extLst>
              <a:ext uri="{FF2B5EF4-FFF2-40B4-BE49-F238E27FC236}">
                <a16:creationId xmlns:a16="http://schemas.microsoft.com/office/drawing/2014/main" id="{28327D3E-9720-632B-1EC1-81FBE039763E}"/>
              </a:ext>
            </a:extLst>
          </p:cNvPr>
          <p:cNvCxnSpPr>
            <a:cxnSpLocks/>
          </p:cNvCxnSpPr>
          <p:nvPr/>
        </p:nvCxnSpPr>
        <p:spPr>
          <a:xfrm>
            <a:off x="9513909" y="3190120"/>
            <a:ext cx="1956679"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Freihandform: Form 7">
            <a:extLst>
              <a:ext uri="{FF2B5EF4-FFF2-40B4-BE49-F238E27FC236}">
                <a16:creationId xmlns:a16="http://schemas.microsoft.com/office/drawing/2014/main" id="{8F5D7C13-7DE2-6560-7C06-4C3EE1481E5E}"/>
              </a:ext>
            </a:extLst>
          </p:cNvPr>
          <p:cNvSpPr/>
          <p:nvPr/>
        </p:nvSpPr>
        <p:spPr>
          <a:xfrm>
            <a:off x="9781267" y="1333814"/>
            <a:ext cx="2067153" cy="2245547"/>
          </a:xfrm>
          <a:custGeom>
            <a:avLst/>
            <a:gdLst>
              <a:gd name="connsiteX0" fmla="*/ 438308 w 2063068"/>
              <a:gd name="connsiteY0" fmla="*/ 0 h 2108410"/>
              <a:gd name="connsiteX1" fmla="*/ 0 w 2063068"/>
              <a:gd name="connsiteY1" fmla="*/ 2085739 h 2108410"/>
              <a:gd name="connsiteX2" fmla="*/ 2055511 w 2063068"/>
              <a:gd name="connsiteY2" fmla="*/ 2108410 h 2108410"/>
              <a:gd name="connsiteX3" fmla="*/ 2063068 w 2063068"/>
              <a:gd name="connsiteY3" fmla="*/ 37785 h 2108410"/>
              <a:gd name="connsiteX4" fmla="*/ 438308 w 2063068"/>
              <a:gd name="connsiteY4" fmla="*/ 0 h 210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068" h="2108410">
                <a:moveTo>
                  <a:pt x="438308" y="0"/>
                </a:moveTo>
                <a:lnTo>
                  <a:pt x="0" y="2085739"/>
                </a:lnTo>
                <a:lnTo>
                  <a:pt x="2055511" y="2108410"/>
                </a:lnTo>
                <a:lnTo>
                  <a:pt x="2063068" y="37785"/>
                </a:lnTo>
                <a:lnTo>
                  <a:pt x="4383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9" name="Gerade Verbindung mit Pfeil 48">
            <a:extLst>
              <a:ext uri="{FF2B5EF4-FFF2-40B4-BE49-F238E27FC236}">
                <a16:creationId xmlns:a16="http://schemas.microsoft.com/office/drawing/2014/main" id="{39271B8C-F3E8-BFDF-7907-7B05798724C5}"/>
              </a:ext>
            </a:extLst>
          </p:cNvPr>
          <p:cNvCxnSpPr>
            <a:cxnSpLocks/>
          </p:cNvCxnSpPr>
          <p:nvPr/>
        </p:nvCxnSpPr>
        <p:spPr>
          <a:xfrm>
            <a:off x="5490189" y="5740748"/>
            <a:ext cx="1956679"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6" name="Rechteck 55">
            <a:extLst>
              <a:ext uri="{FF2B5EF4-FFF2-40B4-BE49-F238E27FC236}">
                <a16:creationId xmlns:a16="http://schemas.microsoft.com/office/drawing/2014/main" id="{F48A9B7B-823C-843C-B594-1EFE7B427625}"/>
              </a:ext>
            </a:extLst>
          </p:cNvPr>
          <p:cNvSpPr/>
          <p:nvPr/>
        </p:nvSpPr>
        <p:spPr>
          <a:xfrm>
            <a:off x="5734684" y="5454679"/>
            <a:ext cx="1408498"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Logging</a:t>
            </a:r>
            <a:endParaRPr lang="de-DE" dirty="0">
              <a:solidFill>
                <a:schemeClr val="tx1"/>
              </a:solidFill>
            </a:endParaRPr>
          </a:p>
        </p:txBody>
      </p:sp>
      <p:cxnSp>
        <p:nvCxnSpPr>
          <p:cNvPr id="57" name="Gerade Verbindung mit Pfeil 56">
            <a:extLst>
              <a:ext uri="{FF2B5EF4-FFF2-40B4-BE49-F238E27FC236}">
                <a16:creationId xmlns:a16="http://schemas.microsoft.com/office/drawing/2014/main" id="{A587A327-B519-6449-6303-0700D24147CD}"/>
              </a:ext>
            </a:extLst>
          </p:cNvPr>
          <p:cNvCxnSpPr>
            <a:cxnSpLocks/>
          </p:cNvCxnSpPr>
          <p:nvPr/>
        </p:nvCxnSpPr>
        <p:spPr>
          <a:xfrm>
            <a:off x="7485759" y="5734733"/>
            <a:ext cx="1956679"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3" name="Rechteck 62">
            <a:extLst>
              <a:ext uri="{FF2B5EF4-FFF2-40B4-BE49-F238E27FC236}">
                <a16:creationId xmlns:a16="http://schemas.microsoft.com/office/drawing/2014/main" id="{5A92761A-3E61-ECEC-7EF5-39DDA5DFBE2A}"/>
              </a:ext>
            </a:extLst>
          </p:cNvPr>
          <p:cNvSpPr/>
          <p:nvPr/>
        </p:nvSpPr>
        <p:spPr>
          <a:xfrm>
            <a:off x="7730254" y="5448664"/>
            <a:ext cx="1408498"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Logging</a:t>
            </a:r>
            <a:endParaRPr lang="de-DE" dirty="0">
              <a:solidFill>
                <a:schemeClr val="tx1"/>
              </a:solidFill>
            </a:endParaRPr>
          </a:p>
        </p:txBody>
      </p:sp>
      <p:graphicFrame>
        <p:nvGraphicFramePr>
          <p:cNvPr id="70" name="Diagramm 69">
            <a:extLst>
              <a:ext uri="{FF2B5EF4-FFF2-40B4-BE49-F238E27FC236}">
                <a16:creationId xmlns:a16="http://schemas.microsoft.com/office/drawing/2014/main" id="{52A4E0BB-20E9-02AB-222F-7A129231825C}"/>
              </a:ext>
            </a:extLst>
          </p:cNvPr>
          <p:cNvGraphicFramePr/>
          <p:nvPr>
            <p:extLst>
              <p:ext uri="{D42A27DB-BD31-4B8C-83A1-F6EECF244321}">
                <p14:modId xmlns:p14="http://schemas.microsoft.com/office/powerpoint/2010/main" val="253218496"/>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008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6" grpId="0" animBg="1"/>
      <p:bldP spid="56" grpId="0" animBg="1"/>
      <p:bldP spid="6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925CC-8C49-9130-367F-6E5C27FFBB43}"/>
              </a:ext>
            </a:extLst>
          </p:cNvPr>
          <p:cNvSpPr>
            <a:spLocks noGrp="1"/>
          </p:cNvSpPr>
          <p:nvPr>
            <p:ph type="title"/>
          </p:nvPr>
        </p:nvSpPr>
        <p:spPr/>
        <p:txBody>
          <a:bodyPr/>
          <a:lstStyle/>
          <a:p>
            <a:r>
              <a:rPr lang="de-DE" dirty="0" err="1"/>
              <a:t>Logging</a:t>
            </a:r>
            <a:endParaRPr lang="de-DE" dirty="0"/>
          </a:p>
        </p:txBody>
      </p:sp>
      <p:sp>
        <p:nvSpPr>
          <p:cNvPr id="3" name="Fußzeilenplatzhalter 2">
            <a:extLst>
              <a:ext uri="{FF2B5EF4-FFF2-40B4-BE49-F238E27FC236}">
                <a16:creationId xmlns:a16="http://schemas.microsoft.com/office/drawing/2014/main" id="{9113ACC7-B722-C0AC-F9A1-44411685727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5668B2D-E2CB-3F66-22B1-36607EB55438}"/>
              </a:ext>
            </a:extLst>
          </p:cNvPr>
          <p:cNvSpPr>
            <a:spLocks noGrp="1"/>
          </p:cNvSpPr>
          <p:nvPr>
            <p:ph type="sldNum" sz="quarter" idx="28"/>
          </p:nvPr>
        </p:nvSpPr>
        <p:spPr/>
        <p:txBody>
          <a:bodyPr/>
          <a:lstStyle/>
          <a:p>
            <a:fld id="{BA24374A-C3A8-471A-8837-3FC31668ABE5}" type="slidenum">
              <a:rPr lang="de-DE" smtClean="0"/>
              <a:pPr/>
              <a:t>41</a:t>
            </a:fld>
            <a:endParaRPr lang="de-DE" dirty="0"/>
          </a:p>
        </p:txBody>
      </p:sp>
      <p:sp>
        <p:nvSpPr>
          <p:cNvPr id="5" name="Textplatzhalter 4">
            <a:extLst>
              <a:ext uri="{FF2B5EF4-FFF2-40B4-BE49-F238E27FC236}">
                <a16:creationId xmlns:a16="http://schemas.microsoft.com/office/drawing/2014/main" id="{CBA31DBC-3190-2ADB-8E50-E552E72089BC}"/>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09EED2D3-7BDD-4757-84F3-85B650FE2FDE}"/>
              </a:ext>
            </a:extLst>
          </p:cNvPr>
          <p:cNvSpPr>
            <a:spLocks noGrp="1"/>
          </p:cNvSpPr>
          <p:nvPr>
            <p:ph type="body" sz="quarter" idx="29"/>
          </p:nvPr>
        </p:nvSpPr>
        <p:spPr/>
        <p:txBody>
          <a:bodyPr>
            <a:normAutofit/>
          </a:bodyPr>
          <a:lstStyle/>
          <a:p>
            <a:r>
              <a:rPr lang="en-US" dirty="0"/>
              <a:t>The purpose of </a:t>
            </a:r>
            <a:r>
              <a:rPr lang="en-US" b="1" dirty="0">
                <a:solidFill>
                  <a:schemeClr val="accent1"/>
                </a:solidFill>
              </a:rPr>
              <a:t>logging is to track objective data </a:t>
            </a:r>
            <a:r>
              <a:rPr lang="en-US" dirty="0"/>
              <a:t>in your experiment</a:t>
            </a:r>
          </a:p>
          <a:p>
            <a:pPr lvl="1"/>
            <a:r>
              <a:rPr lang="en-US" dirty="0"/>
              <a:t>The term “logging” can refer both to the practice of event logging or to the actual log files</a:t>
            </a:r>
          </a:p>
          <a:p>
            <a:r>
              <a:rPr lang="en-US" dirty="0"/>
              <a:t>Log files can contain </a:t>
            </a:r>
            <a:r>
              <a:rPr lang="en-US" b="1" dirty="0">
                <a:solidFill>
                  <a:schemeClr val="accent1"/>
                </a:solidFill>
              </a:rPr>
              <a:t>continuous or discrete events over time </a:t>
            </a:r>
            <a:r>
              <a:rPr lang="en-US" dirty="0"/>
              <a:t>during application or system in your experiment</a:t>
            </a:r>
            <a:r>
              <a:rPr lang="de-DE" dirty="0"/>
              <a:t>: </a:t>
            </a:r>
          </a:p>
          <a:p>
            <a:pPr lvl="1"/>
            <a:r>
              <a:rPr lang="de-DE" dirty="0" err="1"/>
              <a:t>Implies</a:t>
            </a:r>
            <a:r>
              <a:rPr lang="de-DE" dirty="0"/>
              <a:t> that </a:t>
            </a:r>
            <a:r>
              <a:rPr lang="de-DE" dirty="0" err="1"/>
              <a:t>you</a:t>
            </a:r>
            <a:r>
              <a:rPr lang="de-DE" dirty="0"/>
              <a:t> log </a:t>
            </a:r>
            <a:r>
              <a:rPr lang="de-DE" dirty="0" err="1"/>
              <a:t>the</a:t>
            </a:r>
            <a:r>
              <a:rPr lang="de-DE" dirty="0"/>
              <a:t> time (time </a:t>
            </a:r>
            <a:r>
              <a:rPr lang="de-DE" dirty="0" err="1"/>
              <a:t>stamp</a:t>
            </a:r>
            <a:r>
              <a:rPr lang="de-DE" dirty="0"/>
              <a:t>)</a:t>
            </a:r>
          </a:p>
          <a:p>
            <a:r>
              <a:rPr lang="de-DE" b="1" dirty="0">
                <a:solidFill>
                  <a:schemeClr val="accent1"/>
                </a:solidFill>
              </a:rPr>
              <a:t>Think </a:t>
            </a:r>
            <a:r>
              <a:rPr lang="de-DE" b="1" dirty="0" err="1">
                <a:solidFill>
                  <a:schemeClr val="accent1"/>
                </a:solidFill>
              </a:rPr>
              <a:t>about</a:t>
            </a:r>
            <a:r>
              <a:rPr lang="de-DE" dirty="0"/>
              <a:t>: </a:t>
            </a:r>
          </a:p>
          <a:p>
            <a:pPr lvl="1"/>
            <a:r>
              <a:rPr lang="de-DE" dirty="0" err="1"/>
              <a:t>What</a:t>
            </a:r>
            <a:r>
              <a:rPr lang="de-DE" dirty="0"/>
              <a:t> </a:t>
            </a:r>
            <a:r>
              <a:rPr lang="de-DE" dirty="0" err="1"/>
              <a:t>objective</a:t>
            </a:r>
            <a:r>
              <a:rPr lang="de-DE" dirty="0"/>
              <a:t> </a:t>
            </a:r>
            <a:r>
              <a:rPr lang="de-DE" dirty="0" err="1"/>
              <a:t>data</a:t>
            </a:r>
            <a:r>
              <a:rPr lang="de-DE" dirty="0"/>
              <a:t> </a:t>
            </a:r>
            <a:r>
              <a:rPr lang="de-DE" dirty="0" err="1"/>
              <a:t>can</a:t>
            </a:r>
            <a:r>
              <a:rPr lang="de-DE" dirty="0"/>
              <a:t> I log?</a:t>
            </a:r>
          </a:p>
          <a:p>
            <a:pPr lvl="1"/>
            <a:r>
              <a:rPr lang="de-DE" dirty="0" err="1"/>
              <a:t>How</a:t>
            </a:r>
            <a:r>
              <a:rPr lang="de-DE" dirty="0"/>
              <a:t> </a:t>
            </a:r>
            <a:r>
              <a:rPr lang="de-DE" dirty="0" err="1"/>
              <a:t>can</a:t>
            </a:r>
            <a:r>
              <a:rPr lang="de-DE" dirty="0"/>
              <a:t> I log </a:t>
            </a:r>
            <a:r>
              <a:rPr lang="de-DE" dirty="0" err="1"/>
              <a:t>the</a:t>
            </a:r>
            <a:r>
              <a:rPr lang="de-DE" dirty="0"/>
              <a:t> </a:t>
            </a:r>
            <a:r>
              <a:rPr lang="de-DE" dirty="0" err="1"/>
              <a:t>data</a:t>
            </a:r>
            <a:r>
              <a:rPr lang="de-DE" dirty="0"/>
              <a:t>?</a:t>
            </a:r>
          </a:p>
          <a:p>
            <a:pPr lvl="2"/>
            <a:r>
              <a:rPr lang="de-DE" dirty="0" err="1"/>
              <a:t>Important</a:t>
            </a:r>
            <a:r>
              <a:rPr lang="de-DE" dirty="0"/>
              <a:t>: </a:t>
            </a:r>
            <a:r>
              <a:rPr lang="de-DE" dirty="0" err="1"/>
              <a:t>Logging</a:t>
            </a:r>
            <a:r>
              <a:rPr lang="de-DE" dirty="0"/>
              <a:t> </a:t>
            </a:r>
            <a:r>
              <a:rPr lang="de-DE" dirty="0" err="1"/>
              <a:t>must</a:t>
            </a:r>
            <a:r>
              <a:rPr lang="de-DE" dirty="0"/>
              <a:t> not </a:t>
            </a:r>
            <a:r>
              <a:rPr lang="de-DE" dirty="0" err="1"/>
              <a:t>affect</a:t>
            </a:r>
            <a:r>
              <a:rPr lang="de-DE" dirty="0"/>
              <a:t> </a:t>
            </a:r>
            <a:r>
              <a:rPr lang="de-DE" dirty="0" err="1"/>
              <a:t>the</a:t>
            </a:r>
            <a:r>
              <a:rPr lang="de-DE" dirty="0"/>
              <a:t> </a:t>
            </a:r>
            <a:r>
              <a:rPr lang="de-DE" dirty="0" err="1"/>
              <a:t>user</a:t>
            </a:r>
            <a:r>
              <a:rPr lang="de-DE" dirty="0"/>
              <a:t>!</a:t>
            </a:r>
          </a:p>
          <a:p>
            <a:pPr lvl="1"/>
            <a:r>
              <a:rPr lang="de-DE" dirty="0"/>
              <a:t>In </a:t>
            </a:r>
            <a:r>
              <a:rPr lang="de-DE" dirty="0" err="1"/>
              <a:t>which</a:t>
            </a:r>
            <a:r>
              <a:rPr lang="de-DE" dirty="0"/>
              <a:t> </a:t>
            </a:r>
            <a:r>
              <a:rPr lang="de-DE" dirty="0" err="1"/>
              <a:t>intervals</a:t>
            </a:r>
            <a:r>
              <a:rPr lang="de-DE" dirty="0"/>
              <a:t> do I log?</a:t>
            </a:r>
          </a:p>
          <a:p>
            <a:pPr lvl="1"/>
            <a:r>
              <a:rPr lang="de-DE" dirty="0"/>
              <a:t>Can I </a:t>
            </a:r>
            <a:r>
              <a:rPr lang="de-DE" dirty="0" err="1"/>
              <a:t>evaluate</a:t>
            </a:r>
            <a:r>
              <a:rPr lang="de-DE" dirty="0"/>
              <a:t> </a:t>
            </a:r>
            <a:r>
              <a:rPr lang="de-DE" dirty="0" err="1"/>
              <a:t>the</a:t>
            </a:r>
            <a:r>
              <a:rPr lang="de-DE" dirty="0"/>
              <a:t> </a:t>
            </a:r>
            <a:r>
              <a:rPr lang="de-DE" dirty="0" err="1"/>
              <a:t>data</a:t>
            </a:r>
            <a:r>
              <a:rPr lang="de-DE" dirty="0"/>
              <a:t> (e.g., </a:t>
            </a:r>
            <a:r>
              <a:rPr lang="de-DE" dirty="0" err="1"/>
              <a:t>is</a:t>
            </a:r>
            <a:r>
              <a:rPr lang="de-DE" dirty="0"/>
              <a:t> </a:t>
            </a:r>
            <a:r>
              <a:rPr lang="de-DE" dirty="0" err="1"/>
              <a:t>it</a:t>
            </a:r>
            <a:r>
              <a:rPr lang="de-DE" dirty="0"/>
              <a:t> a </a:t>
            </a:r>
            <a:r>
              <a:rPr lang="de-DE" dirty="0" err="1"/>
              <a:t>table</a:t>
            </a:r>
            <a:r>
              <a:rPr lang="de-DE" dirty="0"/>
              <a:t>?)</a:t>
            </a:r>
          </a:p>
        </p:txBody>
      </p:sp>
      <p:graphicFrame>
        <p:nvGraphicFramePr>
          <p:cNvPr id="8" name="Diagramm 7">
            <a:extLst>
              <a:ext uri="{FF2B5EF4-FFF2-40B4-BE49-F238E27FC236}">
                <a16:creationId xmlns:a16="http://schemas.microsoft.com/office/drawing/2014/main" id="{EA366595-3378-1004-3177-5D3F031B8EBC}"/>
              </a:ext>
            </a:extLst>
          </p:cNvPr>
          <p:cNvGraphicFramePr/>
          <p:nvPr>
            <p:extLst>
              <p:ext uri="{D42A27DB-BD31-4B8C-83A1-F6EECF244321}">
                <p14:modId xmlns:p14="http://schemas.microsoft.com/office/powerpoint/2010/main" val="253218496"/>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1570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9B3FF-1704-33B8-431C-23F6A3975E63}"/>
              </a:ext>
            </a:extLst>
          </p:cNvPr>
          <p:cNvSpPr>
            <a:spLocks noGrp="1"/>
          </p:cNvSpPr>
          <p:nvPr>
            <p:ph type="title"/>
          </p:nvPr>
        </p:nvSpPr>
        <p:spPr/>
        <p:txBody>
          <a:bodyPr/>
          <a:lstStyle/>
          <a:p>
            <a:r>
              <a:rPr lang="de-DE" dirty="0" err="1"/>
              <a:t>Logging</a:t>
            </a:r>
            <a:r>
              <a:rPr lang="de-DE" dirty="0"/>
              <a:t> </a:t>
            </a:r>
            <a:r>
              <a:rPr lang="de-DE" dirty="0" err="1"/>
              <a:t>Types</a:t>
            </a:r>
            <a:endParaRPr lang="de-DE" dirty="0"/>
          </a:p>
        </p:txBody>
      </p:sp>
      <p:sp>
        <p:nvSpPr>
          <p:cNvPr id="3" name="Fußzeilenplatzhalter 2">
            <a:extLst>
              <a:ext uri="{FF2B5EF4-FFF2-40B4-BE49-F238E27FC236}">
                <a16:creationId xmlns:a16="http://schemas.microsoft.com/office/drawing/2014/main" id="{9328D86F-E8ED-8CBA-F622-1D8C01D8A13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631C7EC-71CD-7A2D-BB56-7D1BD69E2FF4}"/>
              </a:ext>
            </a:extLst>
          </p:cNvPr>
          <p:cNvSpPr>
            <a:spLocks noGrp="1"/>
          </p:cNvSpPr>
          <p:nvPr>
            <p:ph type="sldNum" sz="quarter" idx="28"/>
          </p:nvPr>
        </p:nvSpPr>
        <p:spPr/>
        <p:txBody>
          <a:bodyPr/>
          <a:lstStyle/>
          <a:p>
            <a:fld id="{BA24374A-C3A8-471A-8837-3FC31668ABE5}" type="slidenum">
              <a:rPr lang="de-DE" smtClean="0"/>
              <a:pPr/>
              <a:t>42</a:t>
            </a:fld>
            <a:endParaRPr lang="de-DE" dirty="0"/>
          </a:p>
        </p:txBody>
      </p:sp>
      <p:sp>
        <p:nvSpPr>
          <p:cNvPr id="5" name="Textplatzhalter 4">
            <a:extLst>
              <a:ext uri="{FF2B5EF4-FFF2-40B4-BE49-F238E27FC236}">
                <a16:creationId xmlns:a16="http://schemas.microsoft.com/office/drawing/2014/main" id="{4472158C-5170-4125-374E-505D88FE7E07}"/>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268DB0E5-8A65-9930-0C45-75EE6325FA2A}"/>
              </a:ext>
            </a:extLst>
          </p:cNvPr>
          <p:cNvSpPr>
            <a:spLocks noGrp="1"/>
          </p:cNvSpPr>
          <p:nvPr>
            <p:ph type="body" sz="quarter" idx="29"/>
          </p:nvPr>
        </p:nvSpPr>
        <p:spPr/>
        <p:txBody>
          <a:bodyPr/>
          <a:lstStyle/>
          <a:p>
            <a:r>
              <a:rPr lang="de-DE" b="1" dirty="0" err="1">
                <a:solidFill>
                  <a:schemeClr val="accent1"/>
                </a:solidFill>
              </a:rPr>
              <a:t>Discrete</a:t>
            </a:r>
            <a:r>
              <a:rPr lang="de-DE" b="1" dirty="0">
                <a:solidFill>
                  <a:schemeClr val="accent1"/>
                </a:solidFill>
              </a:rPr>
              <a:t> </a:t>
            </a:r>
            <a:r>
              <a:rPr lang="de-DE" b="1" dirty="0" err="1">
                <a:solidFill>
                  <a:schemeClr val="accent1"/>
                </a:solidFill>
              </a:rPr>
              <a:t>logging</a:t>
            </a:r>
            <a:endParaRPr lang="de-DE" b="1" dirty="0">
              <a:solidFill>
                <a:schemeClr val="accent1"/>
              </a:solidFill>
            </a:endParaRPr>
          </a:p>
          <a:p>
            <a:pPr lvl="1"/>
            <a:r>
              <a:rPr lang="de-DE" dirty="0"/>
              <a:t>only </a:t>
            </a:r>
            <a:r>
              <a:rPr lang="de-DE" dirty="0" err="1"/>
              <a:t>the</a:t>
            </a:r>
            <a:r>
              <a:rPr lang="de-DE" dirty="0"/>
              <a:t> </a:t>
            </a:r>
            <a:r>
              <a:rPr lang="de-DE" dirty="0" err="1"/>
              <a:t>events</a:t>
            </a:r>
            <a:r>
              <a:rPr lang="de-DE" dirty="0"/>
              <a:t> </a:t>
            </a:r>
            <a:r>
              <a:rPr lang="de-DE" dirty="0" err="1"/>
              <a:t>are</a:t>
            </a:r>
            <a:r>
              <a:rPr lang="de-DE" dirty="0"/>
              <a:t> </a:t>
            </a:r>
            <a:r>
              <a:rPr lang="de-DE" dirty="0" err="1"/>
              <a:t>recorded</a:t>
            </a:r>
            <a:endParaRPr lang="de-DE" dirty="0"/>
          </a:p>
          <a:p>
            <a:pPr lvl="1"/>
            <a:r>
              <a:rPr lang="de-DE" dirty="0"/>
              <a:t>fast and easy to </a:t>
            </a:r>
            <a:r>
              <a:rPr lang="de-DE" dirty="0" err="1"/>
              <a:t>evaluate</a:t>
            </a:r>
            <a:endParaRPr lang="de-DE" dirty="0"/>
          </a:p>
          <a:p>
            <a:pPr lvl="1"/>
            <a:r>
              <a:rPr lang="de-DE" dirty="0" err="1"/>
              <a:t>useful</a:t>
            </a:r>
            <a:r>
              <a:rPr lang="de-DE" dirty="0"/>
              <a:t> to </a:t>
            </a:r>
            <a:r>
              <a:rPr lang="de-DE" dirty="0" err="1"/>
              <a:t>count</a:t>
            </a:r>
            <a:r>
              <a:rPr lang="de-DE" dirty="0"/>
              <a:t> </a:t>
            </a:r>
            <a:r>
              <a:rPr lang="de-DE" dirty="0" err="1"/>
              <a:t>stuff</a:t>
            </a:r>
            <a:r>
              <a:rPr lang="de-DE" dirty="0"/>
              <a:t> (e.g., </a:t>
            </a:r>
            <a:r>
              <a:rPr lang="de-DE" dirty="0" err="1"/>
              <a:t>events</a:t>
            </a:r>
            <a:r>
              <a:rPr lang="de-DE" dirty="0"/>
              <a:t>, </a:t>
            </a:r>
            <a:r>
              <a:rPr lang="de-DE" dirty="0" err="1"/>
              <a:t>button</a:t>
            </a:r>
            <a:r>
              <a:rPr lang="de-DE" dirty="0"/>
              <a:t> </a:t>
            </a:r>
            <a:r>
              <a:rPr lang="de-DE" dirty="0" err="1"/>
              <a:t>clicks</a:t>
            </a:r>
            <a:r>
              <a:rPr lang="de-DE" dirty="0"/>
              <a:t>,…)</a:t>
            </a:r>
          </a:p>
          <a:p>
            <a:r>
              <a:rPr lang="de-DE" b="1" dirty="0" err="1">
                <a:solidFill>
                  <a:schemeClr val="accent1"/>
                </a:solidFill>
              </a:rPr>
              <a:t>Continous</a:t>
            </a:r>
            <a:r>
              <a:rPr lang="de-DE" b="1" dirty="0">
                <a:solidFill>
                  <a:schemeClr val="accent1"/>
                </a:solidFill>
              </a:rPr>
              <a:t> </a:t>
            </a:r>
            <a:r>
              <a:rPr lang="de-DE" b="1" dirty="0" err="1">
                <a:solidFill>
                  <a:schemeClr val="accent1"/>
                </a:solidFill>
              </a:rPr>
              <a:t>logging</a:t>
            </a:r>
            <a:endParaRPr lang="de-DE" b="1" dirty="0">
              <a:solidFill>
                <a:schemeClr val="accent1"/>
              </a:solidFill>
            </a:endParaRPr>
          </a:p>
          <a:p>
            <a:pPr lvl="1"/>
            <a:r>
              <a:rPr lang="de-DE" dirty="0" err="1"/>
              <a:t>useful</a:t>
            </a:r>
            <a:r>
              <a:rPr lang="de-DE" dirty="0"/>
              <a:t> to </a:t>
            </a:r>
            <a:r>
              <a:rPr lang="de-DE" dirty="0" err="1"/>
              <a:t>measure</a:t>
            </a:r>
            <a:r>
              <a:rPr lang="de-DE" dirty="0"/>
              <a:t> </a:t>
            </a:r>
            <a:r>
              <a:rPr lang="de-DE" dirty="0" err="1"/>
              <a:t>stuff</a:t>
            </a:r>
            <a:r>
              <a:rPr lang="de-DE" dirty="0"/>
              <a:t> </a:t>
            </a:r>
            <a:r>
              <a:rPr lang="de-DE" dirty="0" err="1"/>
              <a:t>over</a:t>
            </a:r>
            <a:r>
              <a:rPr lang="de-DE" dirty="0"/>
              <a:t> time (e.g., </a:t>
            </a:r>
            <a:r>
              <a:rPr lang="de-DE" dirty="0" err="1"/>
              <a:t>motions</a:t>
            </a:r>
            <a:r>
              <a:rPr lang="de-DE" dirty="0"/>
              <a:t>, </a:t>
            </a:r>
            <a:r>
              <a:rPr lang="de-DE" dirty="0" err="1"/>
              <a:t>tracks</a:t>
            </a:r>
            <a:r>
              <a:rPr lang="de-DE" dirty="0"/>
              <a:t>, </a:t>
            </a:r>
            <a:r>
              <a:rPr lang="de-DE" dirty="0" err="1"/>
              <a:t>audio</a:t>
            </a:r>
            <a:r>
              <a:rPr lang="de-DE" dirty="0"/>
              <a:t>,…)</a:t>
            </a:r>
          </a:p>
          <a:p>
            <a:pPr lvl="1"/>
            <a:r>
              <a:rPr lang="de-DE" dirty="0"/>
              <a:t>you </a:t>
            </a:r>
            <a:r>
              <a:rPr lang="de-DE" dirty="0" err="1"/>
              <a:t>need</a:t>
            </a:r>
            <a:r>
              <a:rPr lang="de-DE" dirty="0"/>
              <a:t> a (</a:t>
            </a:r>
            <a:r>
              <a:rPr lang="de-DE" dirty="0" err="1"/>
              <a:t>constant</a:t>
            </a:r>
            <a:r>
              <a:rPr lang="de-DE" dirty="0"/>
              <a:t>) </a:t>
            </a:r>
            <a:r>
              <a:rPr lang="de-DE" dirty="0" err="1"/>
              <a:t>sampling</a:t>
            </a:r>
            <a:r>
              <a:rPr lang="de-DE" dirty="0"/>
              <a:t> rate</a:t>
            </a:r>
          </a:p>
          <a:p>
            <a:pPr lvl="1"/>
            <a:r>
              <a:rPr lang="de-DE" dirty="0" err="1"/>
              <a:t>can</a:t>
            </a:r>
            <a:r>
              <a:rPr lang="de-DE" dirty="0"/>
              <a:t> </a:t>
            </a:r>
            <a:r>
              <a:rPr lang="de-DE" dirty="0" err="1"/>
              <a:t>be</a:t>
            </a:r>
            <a:r>
              <a:rPr lang="de-DE" dirty="0"/>
              <a:t> </a:t>
            </a:r>
            <a:r>
              <a:rPr lang="de-DE" dirty="0" err="1"/>
              <a:t>lot</a:t>
            </a:r>
            <a:r>
              <a:rPr lang="de-DE" dirty="0"/>
              <a:t> </a:t>
            </a:r>
            <a:r>
              <a:rPr lang="de-DE" dirty="0" err="1"/>
              <a:t>of</a:t>
            </a:r>
            <a:r>
              <a:rPr lang="de-DE" dirty="0"/>
              <a:t> </a:t>
            </a:r>
            <a:r>
              <a:rPr lang="de-DE" dirty="0" err="1"/>
              <a:t>data</a:t>
            </a:r>
            <a:endParaRPr lang="de-DE" dirty="0"/>
          </a:p>
          <a:p>
            <a:r>
              <a:rPr lang="de-DE" b="1" dirty="0">
                <a:solidFill>
                  <a:schemeClr val="accent1"/>
                </a:solidFill>
              </a:rPr>
              <a:t>Every sample </a:t>
            </a:r>
            <a:r>
              <a:rPr lang="de-DE" b="1" dirty="0" err="1">
                <a:solidFill>
                  <a:schemeClr val="accent1"/>
                </a:solidFill>
              </a:rPr>
              <a:t>needs</a:t>
            </a:r>
            <a:r>
              <a:rPr lang="de-DE" b="1" dirty="0">
                <a:solidFill>
                  <a:schemeClr val="accent1"/>
                </a:solidFill>
              </a:rPr>
              <a:t> a time </a:t>
            </a:r>
            <a:r>
              <a:rPr lang="de-DE" b="1" dirty="0" err="1">
                <a:solidFill>
                  <a:schemeClr val="accent1"/>
                </a:solidFill>
              </a:rPr>
              <a:t>stamp</a:t>
            </a:r>
            <a:endParaRPr lang="de-DE" dirty="0"/>
          </a:p>
          <a:p>
            <a:pPr lvl="1"/>
            <a:r>
              <a:rPr lang="de-DE" dirty="0"/>
              <a:t>A </a:t>
            </a:r>
            <a:r>
              <a:rPr lang="de-DE" dirty="0" err="1"/>
              <a:t>number</a:t>
            </a:r>
            <a:r>
              <a:rPr lang="de-DE" dirty="0"/>
              <a:t> – not a date</a:t>
            </a:r>
          </a:p>
          <a:p>
            <a:endParaRPr lang="de-DE" dirty="0"/>
          </a:p>
        </p:txBody>
      </p:sp>
      <p:pic>
        <p:nvPicPr>
          <p:cNvPr id="8" name="Grafik 7" descr="Ein Bild, das Himmel, draußen, Berg enthält.&#10;&#10;Automatisch generierte Beschreibung">
            <a:extLst>
              <a:ext uri="{FF2B5EF4-FFF2-40B4-BE49-F238E27FC236}">
                <a16:creationId xmlns:a16="http://schemas.microsoft.com/office/drawing/2014/main" id="{A32D98A4-67E6-C933-6E1D-87E97C47F4BA}"/>
              </a:ext>
            </a:extLst>
          </p:cNvPr>
          <p:cNvPicPr>
            <a:picLocks noChangeAspect="1"/>
          </p:cNvPicPr>
          <p:nvPr/>
        </p:nvPicPr>
        <p:blipFill rotWithShape="1">
          <a:blip r:embed="rId2">
            <a:extLst>
              <a:ext uri="{28A0092B-C50C-407E-A947-70E740481C1C}">
                <a14:useLocalDpi xmlns:a14="http://schemas.microsoft.com/office/drawing/2010/main" val="0"/>
              </a:ext>
            </a:extLst>
          </a:blip>
          <a:srcRect l="27547" t="23257" r="31354"/>
          <a:stretch/>
        </p:blipFill>
        <p:spPr>
          <a:xfrm>
            <a:off x="8877300" y="1482206"/>
            <a:ext cx="1920144" cy="1952977"/>
          </a:xfrm>
          <a:prstGeom prst="rect">
            <a:avLst/>
          </a:prstGeom>
        </p:spPr>
      </p:pic>
      <p:sp>
        <p:nvSpPr>
          <p:cNvPr id="9" name="Rechteck 8">
            <a:extLst>
              <a:ext uri="{FF2B5EF4-FFF2-40B4-BE49-F238E27FC236}">
                <a16:creationId xmlns:a16="http://schemas.microsoft.com/office/drawing/2014/main" id="{0CF968CB-9562-715E-C3BE-24448A464173}"/>
              </a:ext>
            </a:extLst>
          </p:cNvPr>
          <p:cNvSpPr/>
          <p:nvPr/>
        </p:nvSpPr>
        <p:spPr>
          <a:xfrm>
            <a:off x="9677398" y="3069820"/>
            <a:ext cx="2452687" cy="6088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a:solidFill>
                  <a:schemeClr val="bg1"/>
                </a:solidFill>
              </a:rPr>
              <a:t>Example</a:t>
            </a:r>
            <a:r>
              <a:rPr lang="de-DE" sz="1400" dirty="0">
                <a:solidFill>
                  <a:schemeClr val="bg1"/>
                </a:solidFill>
              </a:rPr>
              <a:t>: </a:t>
            </a:r>
            <a:r>
              <a:rPr lang="de-DE" sz="1400" dirty="0" err="1">
                <a:solidFill>
                  <a:schemeClr val="bg1"/>
                </a:solidFill>
              </a:rPr>
              <a:t>Discrete</a:t>
            </a:r>
            <a:r>
              <a:rPr lang="de-DE" sz="1400" dirty="0">
                <a:solidFill>
                  <a:schemeClr val="bg1"/>
                </a:solidFill>
              </a:rPr>
              <a:t> </a:t>
            </a:r>
            <a:r>
              <a:rPr lang="de-DE" sz="1400" dirty="0" err="1">
                <a:solidFill>
                  <a:schemeClr val="bg1"/>
                </a:solidFill>
              </a:rPr>
              <a:t>events</a:t>
            </a:r>
            <a:br>
              <a:rPr lang="de-DE" sz="1400" dirty="0">
                <a:solidFill>
                  <a:schemeClr val="bg1"/>
                </a:solidFill>
              </a:rPr>
            </a:br>
            <a:r>
              <a:rPr lang="de-DE" sz="1400" dirty="0">
                <a:solidFill>
                  <a:schemeClr val="bg1"/>
                </a:solidFill>
              </a:rPr>
              <a:t>(</a:t>
            </a:r>
            <a:r>
              <a:rPr lang="de-DE" sz="1400" dirty="0" err="1">
                <a:solidFill>
                  <a:schemeClr val="bg1"/>
                </a:solidFill>
              </a:rPr>
              <a:t>Accuarcy</a:t>
            </a:r>
            <a:r>
              <a:rPr lang="de-DE" sz="1400" dirty="0">
                <a:solidFill>
                  <a:schemeClr val="bg1"/>
                </a:solidFill>
              </a:rPr>
              <a:t>, Precision)</a:t>
            </a:r>
          </a:p>
        </p:txBody>
      </p:sp>
      <p:pic>
        <p:nvPicPr>
          <p:cNvPr id="14" name="Grafik 13" descr="Ein Bild, das Skaten, Person, Im Haus enthält.&#10;&#10;Automatisch generierte Beschreibung">
            <a:extLst>
              <a:ext uri="{FF2B5EF4-FFF2-40B4-BE49-F238E27FC236}">
                <a16:creationId xmlns:a16="http://schemas.microsoft.com/office/drawing/2014/main" id="{93351B1C-A88F-D101-93C9-6BB6CB4D3959}"/>
              </a:ext>
            </a:extLst>
          </p:cNvPr>
          <p:cNvPicPr>
            <a:picLocks noChangeAspect="1"/>
          </p:cNvPicPr>
          <p:nvPr/>
        </p:nvPicPr>
        <p:blipFill rotWithShape="1">
          <a:blip r:embed="rId3">
            <a:extLst>
              <a:ext uri="{28A0092B-C50C-407E-A947-70E740481C1C}">
                <a14:useLocalDpi xmlns:a14="http://schemas.microsoft.com/office/drawing/2010/main" val="0"/>
              </a:ext>
            </a:extLst>
          </a:blip>
          <a:srcRect l="36615" t="21020" r="36615" b="27294"/>
          <a:stretch/>
        </p:blipFill>
        <p:spPr>
          <a:xfrm>
            <a:off x="8877300" y="3728402"/>
            <a:ext cx="1920144" cy="2085352"/>
          </a:xfrm>
          <a:prstGeom prst="rect">
            <a:avLst/>
          </a:prstGeom>
        </p:spPr>
      </p:pic>
      <p:sp>
        <p:nvSpPr>
          <p:cNvPr id="12" name="Rechteck 11">
            <a:extLst>
              <a:ext uri="{FF2B5EF4-FFF2-40B4-BE49-F238E27FC236}">
                <a16:creationId xmlns:a16="http://schemas.microsoft.com/office/drawing/2014/main" id="{185B2BA4-C92A-29BA-8EDF-6B3FFB583D03}"/>
              </a:ext>
            </a:extLst>
          </p:cNvPr>
          <p:cNvSpPr/>
          <p:nvPr/>
        </p:nvSpPr>
        <p:spPr>
          <a:xfrm>
            <a:off x="9677397" y="5643813"/>
            <a:ext cx="2452687" cy="6088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a:solidFill>
                  <a:schemeClr val="bg1"/>
                </a:solidFill>
              </a:rPr>
              <a:t>Example</a:t>
            </a:r>
            <a:r>
              <a:rPr lang="de-DE" sz="1400" dirty="0">
                <a:solidFill>
                  <a:schemeClr val="bg1"/>
                </a:solidFill>
              </a:rPr>
              <a:t>: </a:t>
            </a:r>
            <a:r>
              <a:rPr lang="de-DE" sz="1400" dirty="0" err="1">
                <a:solidFill>
                  <a:schemeClr val="bg1"/>
                </a:solidFill>
              </a:rPr>
              <a:t>Continous</a:t>
            </a:r>
            <a:r>
              <a:rPr lang="de-DE" sz="1400" dirty="0">
                <a:solidFill>
                  <a:schemeClr val="bg1"/>
                </a:solidFill>
              </a:rPr>
              <a:t> </a:t>
            </a:r>
            <a:r>
              <a:rPr lang="de-DE" sz="1400" dirty="0" err="1">
                <a:solidFill>
                  <a:schemeClr val="bg1"/>
                </a:solidFill>
              </a:rPr>
              <a:t>events</a:t>
            </a:r>
            <a:br>
              <a:rPr lang="de-DE" sz="1400" dirty="0">
                <a:solidFill>
                  <a:schemeClr val="bg1"/>
                </a:solidFill>
              </a:rPr>
            </a:br>
            <a:r>
              <a:rPr lang="de-DE" sz="1400" dirty="0">
                <a:solidFill>
                  <a:schemeClr val="bg1"/>
                </a:solidFill>
              </a:rPr>
              <a:t>(Speed, </a:t>
            </a:r>
            <a:r>
              <a:rPr lang="de-DE" sz="1400" dirty="0" err="1">
                <a:solidFill>
                  <a:schemeClr val="bg1"/>
                </a:solidFill>
              </a:rPr>
              <a:t>movement</a:t>
            </a:r>
            <a:r>
              <a:rPr lang="de-DE" sz="1400" dirty="0">
                <a:solidFill>
                  <a:schemeClr val="bg1"/>
                </a:solidFill>
              </a:rPr>
              <a:t>)</a:t>
            </a:r>
          </a:p>
        </p:txBody>
      </p:sp>
      <p:graphicFrame>
        <p:nvGraphicFramePr>
          <p:cNvPr id="11" name="Diagramm 10">
            <a:extLst>
              <a:ext uri="{FF2B5EF4-FFF2-40B4-BE49-F238E27FC236}">
                <a16:creationId xmlns:a16="http://schemas.microsoft.com/office/drawing/2014/main" id="{88FA0B6E-305B-8C12-14FA-09D8C3ABE73D}"/>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46934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9EF7C-ECCD-F18E-ACF4-4135379C9A4E}"/>
              </a:ext>
            </a:extLst>
          </p:cNvPr>
          <p:cNvSpPr>
            <a:spLocks noGrp="1"/>
          </p:cNvSpPr>
          <p:nvPr>
            <p:ph type="title"/>
          </p:nvPr>
        </p:nvSpPr>
        <p:spPr/>
        <p:txBody>
          <a:bodyPr/>
          <a:lstStyle/>
          <a:p>
            <a:r>
              <a:rPr lang="de-DE" dirty="0" err="1"/>
              <a:t>Logging</a:t>
            </a:r>
            <a:r>
              <a:rPr lang="de-DE" dirty="0"/>
              <a:t>: </a:t>
            </a:r>
            <a:r>
              <a:rPr lang="de-DE" dirty="0" err="1"/>
              <a:t>Example</a:t>
            </a:r>
            <a:endParaRPr lang="de-DE" dirty="0"/>
          </a:p>
        </p:txBody>
      </p:sp>
      <p:sp>
        <p:nvSpPr>
          <p:cNvPr id="3" name="Fußzeilenplatzhalter 2">
            <a:extLst>
              <a:ext uri="{FF2B5EF4-FFF2-40B4-BE49-F238E27FC236}">
                <a16:creationId xmlns:a16="http://schemas.microsoft.com/office/drawing/2014/main" id="{04D3490A-1D43-A211-8436-E44D8B3D400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5D4D451-91EE-2809-D275-0B29271C2A6B}"/>
              </a:ext>
            </a:extLst>
          </p:cNvPr>
          <p:cNvSpPr>
            <a:spLocks noGrp="1"/>
          </p:cNvSpPr>
          <p:nvPr>
            <p:ph type="sldNum" sz="quarter" idx="28"/>
          </p:nvPr>
        </p:nvSpPr>
        <p:spPr/>
        <p:txBody>
          <a:bodyPr/>
          <a:lstStyle/>
          <a:p>
            <a:fld id="{BA24374A-C3A8-471A-8837-3FC31668ABE5}" type="slidenum">
              <a:rPr lang="de-DE" smtClean="0"/>
              <a:pPr/>
              <a:t>43</a:t>
            </a:fld>
            <a:endParaRPr lang="de-DE" dirty="0"/>
          </a:p>
        </p:txBody>
      </p:sp>
      <p:sp>
        <p:nvSpPr>
          <p:cNvPr id="5" name="Textplatzhalter 4">
            <a:extLst>
              <a:ext uri="{FF2B5EF4-FFF2-40B4-BE49-F238E27FC236}">
                <a16:creationId xmlns:a16="http://schemas.microsoft.com/office/drawing/2014/main" id="{88349D51-A5B8-50F4-17BA-96FD7D5CE7E2}"/>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886C128B-2143-ABBE-1869-F0565233F34F}"/>
              </a:ext>
            </a:extLst>
          </p:cNvPr>
          <p:cNvSpPr>
            <a:spLocks noGrp="1"/>
          </p:cNvSpPr>
          <p:nvPr>
            <p:ph type="body" sz="quarter" idx="29"/>
          </p:nvPr>
        </p:nvSpPr>
        <p:spPr/>
        <p:txBody>
          <a:bodyPr/>
          <a:lstStyle/>
          <a:p>
            <a:endParaRPr lang="de-DE"/>
          </a:p>
        </p:txBody>
      </p:sp>
      <p:pic>
        <p:nvPicPr>
          <p:cNvPr id="3074" name="Picture 2" descr="Smartphone,Mobile,Hand,Tippen,Mädchen,Finger">
            <a:extLst>
              <a:ext uri="{FF2B5EF4-FFF2-40B4-BE49-F238E27FC236}">
                <a16:creationId xmlns:a16="http://schemas.microsoft.com/office/drawing/2014/main" id="{1021489F-8DB9-6BA6-C8D7-36239E399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49387"/>
            <a:ext cx="7620000" cy="451802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Gerade Verbindung mit Pfeil 6">
            <a:extLst>
              <a:ext uri="{FF2B5EF4-FFF2-40B4-BE49-F238E27FC236}">
                <a16:creationId xmlns:a16="http://schemas.microsoft.com/office/drawing/2014/main" id="{BF5C78D5-DFB8-6E65-4FB3-2DC6BB64A254}"/>
              </a:ext>
            </a:extLst>
          </p:cNvPr>
          <p:cNvCxnSpPr>
            <a:cxnSpLocks/>
          </p:cNvCxnSpPr>
          <p:nvPr/>
        </p:nvCxnSpPr>
        <p:spPr>
          <a:xfrm>
            <a:off x="2286000" y="5940522"/>
            <a:ext cx="7620000"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8AD3B454-D766-F633-88FC-9BCB493F33BB}"/>
              </a:ext>
            </a:extLst>
          </p:cNvPr>
          <p:cNvSpPr/>
          <p:nvPr/>
        </p:nvSpPr>
        <p:spPr>
          <a:xfrm>
            <a:off x="5059294" y="5657376"/>
            <a:ext cx="1934866"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Logging</a:t>
            </a:r>
            <a:endParaRPr lang="de-DE" dirty="0">
              <a:solidFill>
                <a:schemeClr val="tx1"/>
              </a:solidFill>
            </a:endParaRPr>
          </a:p>
        </p:txBody>
      </p:sp>
      <p:graphicFrame>
        <p:nvGraphicFramePr>
          <p:cNvPr id="10" name="Diagramm 9">
            <a:extLst>
              <a:ext uri="{FF2B5EF4-FFF2-40B4-BE49-F238E27FC236}">
                <a16:creationId xmlns:a16="http://schemas.microsoft.com/office/drawing/2014/main" id="{B1E6CEAB-C9DA-AE6E-6199-1633C13CDB53}"/>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863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F75CD-FCFB-B8B1-229B-9FA281947FCD}"/>
              </a:ext>
            </a:extLst>
          </p:cNvPr>
          <p:cNvSpPr>
            <a:spLocks noGrp="1"/>
          </p:cNvSpPr>
          <p:nvPr>
            <p:ph type="title"/>
          </p:nvPr>
        </p:nvSpPr>
        <p:spPr/>
        <p:txBody>
          <a:bodyPr/>
          <a:lstStyle/>
          <a:p>
            <a:r>
              <a:rPr lang="de-DE" dirty="0" err="1"/>
              <a:t>Logging</a:t>
            </a:r>
            <a:r>
              <a:rPr lang="de-DE" dirty="0"/>
              <a:t>: </a:t>
            </a:r>
            <a:r>
              <a:rPr lang="de-DE" dirty="0" err="1"/>
              <a:t>Example</a:t>
            </a:r>
            <a:endParaRPr lang="de-DE" dirty="0"/>
          </a:p>
        </p:txBody>
      </p:sp>
      <p:sp>
        <p:nvSpPr>
          <p:cNvPr id="3" name="Fußzeilenplatzhalter 2">
            <a:extLst>
              <a:ext uri="{FF2B5EF4-FFF2-40B4-BE49-F238E27FC236}">
                <a16:creationId xmlns:a16="http://schemas.microsoft.com/office/drawing/2014/main" id="{9BCD17F8-28F1-B6A2-2CE6-401E53B9A23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711C4E4-10E5-4A7A-FD9E-04F4C102B653}"/>
              </a:ext>
            </a:extLst>
          </p:cNvPr>
          <p:cNvSpPr>
            <a:spLocks noGrp="1"/>
          </p:cNvSpPr>
          <p:nvPr>
            <p:ph type="sldNum" sz="quarter" idx="28"/>
          </p:nvPr>
        </p:nvSpPr>
        <p:spPr/>
        <p:txBody>
          <a:bodyPr/>
          <a:lstStyle/>
          <a:p>
            <a:fld id="{BA24374A-C3A8-471A-8837-3FC31668ABE5}" type="slidenum">
              <a:rPr lang="de-DE" smtClean="0"/>
              <a:pPr/>
              <a:t>44</a:t>
            </a:fld>
            <a:endParaRPr lang="de-DE" dirty="0"/>
          </a:p>
        </p:txBody>
      </p:sp>
      <p:sp>
        <p:nvSpPr>
          <p:cNvPr id="5" name="Textplatzhalter 4">
            <a:extLst>
              <a:ext uri="{FF2B5EF4-FFF2-40B4-BE49-F238E27FC236}">
                <a16:creationId xmlns:a16="http://schemas.microsoft.com/office/drawing/2014/main" id="{569415AF-E9D9-A704-5586-448E1E6AF169}"/>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6CF78564-25BA-8979-C9DD-7EDA7D270AFF}"/>
              </a:ext>
            </a:extLst>
          </p:cNvPr>
          <p:cNvSpPr>
            <a:spLocks noGrp="1"/>
          </p:cNvSpPr>
          <p:nvPr>
            <p:ph type="body" sz="quarter" idx="29"/>
          </p:nvPr>
        </p:nvSpPr>
        <p:spPr/>
        <p:txBody>
          <a:bodyPr/>
          <a:lstStyle/>
          <a:p>
            <a:endParaRPr lang="de-DE"/>
          </a:p>
        </p:txBody>
      </p:sp>
      <p:pic>
        <p:nvPicPr>
          <p:cNvPr id="7" name="Grafik 6" descr="Ein Bild, das Person enthält.&#10;&#10;Automatisch generierte Beschreibung">
            <a:extLst>
              <a:ext uri="{FF2B5EF4-FFF2-40B4-BE49-F238E27FC236}">
                <a16:creationId xmlns:a16="http://schemas.microsoft.com/office/drawing/2014/main" id="{D8694D67-B648-E71A-476F-B1CBDBF0A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141" y="2063107"/>
            <a:ext cx="3858649" cy="2893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Ein Bild, das Text, drinnen, Monitor, Screenshot enthält.&#10;&#10;Automatisch generierte Beschreibung">
            <a:extLst>
              <a:ext uri="{FF2B5EF4-FFF2-40B4-BE49-F238E27FC236}">
                <a16:creationId xmlns:a16="http://schemas.microsoft.com/office/drawing/2014/main" id="{918F20B8-9F5B-1CD1-E8EF-06A35076B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770" y="2167594"/>
            <a:ext cx="4026555" cy="2264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2BD52730-0663-4BC4-5FC6-19D20077C08A}"/>
              </a:ext>
            </a:extLst>
          </p:cNvPr>
          <p:cNvPicPr>
            <a:picLocks noChangeAspect="1"/>
          </p:cNvPicPr>
          <p:nvPr/>
        </p:nvPicPr>
        <p:blipFill>
          <a:blip r:embed="rId4"/>
          <a:stretch>
            <a:fillRect/>
          </a:stretch>
        </p:blipFill>
        <p:spPr>
          <a:xfrm>
            <a:off x="297715" y="1275341"/>
            <a:ext cx="10043286" cy="83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a:extLst>
              <a:ext uri="{FF2B5EF4-FFF2-40B4-BE49-F238E27FC236}">
                <a16:creationId xmlns:a16="http://schemas.microsoft.com/office/drawing/2014/main" id="{FA73384C-EDDA-D3AF-CB65-B81DF2C2565C}"/>
              </a:ext>
            </a:extLst>
          </p:cNvPr>
          <p:cNvPicPr>
            <a:picLocks noChangeAspect="1"/>
          </p:cNvPicPr>
          <p:nvPr/>
        </p:nvPicPr>
        <p:blipFill>
          <a:blip r:embed="rId5"/>
          <a:stretch>
            <a:fillRect/>
          </a:stretch>
        </p:blipFill>
        <p:spPr>
          <a:xfrm>
            <a:off x="985405" y="4916762"/>
            <a:ext cx="7080932" cy="123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a:extLst>
              <a:ext uri="{FF2B5EF4-FFF2-40B4-BE49-F238E27FC236}">
                <a16:creationId xmlns:a16="http://schemas.microsoft.com/office/drawing/2014/main" id="{417DB28A-82DB-B5C0-6EE2-68D3C312DEAA}"/>
              </a:ext>
            </a:extLst>
          </p:cNvPr>
          <p:cNvPicPr>
            <a:picLocks noChangeAspect="1"/>
          </p:cNvPicPr>
          <p:nvPr/>
        </p:nvPicPr>
        <p:blipFill>
          <a:blip r:embed="rId6"/>
          <a:stretch>
            <a:fillRect/>
          </a:stretch>
        </p:blipFill>
        <p:spPr>
          <a:xfrm>
            <a:off x="10200212" y="1649157"/>
            <a:ext cx="1735990" cy="1884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fik 11">
            <a:extLst>
              <a:ext uri="{FF2B5EF4-FFF2-40B4-BE49-F238E27FC236}">
                <a16:creationId xmlns:a16="http://schemas.microsoft.com/office/drawing/2014/main" id="{7EFEF526-A4DE-0B8A-C72D-13B20657657B}"/>
              </a:ext>
            </a:extLst>
          </p:cNvPr>
          <p:cNvPicPr>
            <a:picLocks noChangeAspect="1"/>
          </p:cNvPicPr>
          <p:nvPr/>
        </p:nvPicPr>
        <p:blipFill>
          <a:blip r:embed="rId7"/>
          <a:stretch>
            <a:fillRect/>
          </a:stretch>
        </p:blipFill>
        <p:spPr>
          <a:xfrm>
            <a:off x="7740883" y="3167669"/>
            <a:ext cx="4295541" cy="1884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3" name="Gerade Verbindung mit Pfeil 12">
            <a:extLst>
              <a:ext uri="{FF2B5EF4-FFF2-40B4-BE49-F238E27FC236}">
                <a16:creationId xmlns:a16="http://schemas.microsoft.com/office/drawing/2014/main" id="{E9FB6934-3B7C-28FE-647F-285DED35F688}"/>
              </a:ext>
            </a:extLst>
          </p:cNvPr>
          <p:cNvCxnSpPr/>
          <p:nvPr/>
        </p:nvCxnSpPr>
        <p:spPr>
          <a:xfrm>
            <a:off x="1210030" y="2025066"/>
            <a:ext cx="823716" cy="8161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EBEA4516-8DE0-FC37-5507-AAABEECEE8C4}"/>
              </a:ext>
            </a:extLst>
          </p:cNvPr>
          <p:cNvCxnSpPr>
            <a:cxnSpLocks/>
          </p:cNvCxnSpPr>
          <p:nvPr/>
        </p:nvCxnSpPr>
        <p:spPr>
          <a:xfrm flipV="1">
            <a:off x="4267059" y="3693945"/>
            <a:ext cx="876733" cy="9700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E8373DA3-79FB-2A3A-11A5-BB1F60CFF13E}"/>
              </a:ext>
            </a:extLst>
          </p:cNvPr>
          <p:cNvCxnSpPr>
            <a:cxnSpLocks/>
          </p:cNvCxnSpPr>
          <p:nvPr/>
        </p:nvCxnSpPr>
        <p:spPr>
          <a:xfrm flipV="1">
            <a:off x="7988556" y="1966464"/>
            <a:ext cx="2296555" cy="72430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43396FBC-48C1-293B-4BBA-E54A1EC8F80D}"/>
              </a:ext>
            </a:extLst>
          </p:cNvPr>
          <p:cNvCxnSpPr>
            <a:cxnSpLocks/>
          </p:cNvCxnSpPr>
          <p:nvPr/>
        </p:nvCxnSpPr>
        <p:spPr>
          <a:xfrm flipH="1">
            <a:off x="11054901" y="2555616"/>
            <a:ext cx="524583" cy="11722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9E332B25-70FB-0223-84FC-0A522D3D83F3}"/>
              </a:ext>
            </a:extLst>
          </p:cNvPr>
          <p:cNvCxnSpPr>
            <a:cxnSpLocks/>
          </p:cNvCxnSpPr>
          <p:nvPr/>
        </p:nvCxnSpPr>
        <p:spPr>
          <a:xfrm flipH="1">
            <a:off x="7190538" y="4013235"/>
            <a:ext cx="705347" cy="13019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26C6E735-F898-F1C6-4D59-43E8762B6271}"/>
              </a:ext>
            </a:extLst>
          </p:cNvPr>
          <p:cNvCxnSpPr/>
          <p:nvPr/>
        </p:nvCxnSpPr>
        <p:spPr>
          <a:xfrm flipH="1" flipV="1">
            <a:off x="8651973" y="4980541"/>
            <a:ext cx="665018" cy="51387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8">
            <a:extLst>
              <a:ext uri="{FF2B5EF4-FFF2-40B4-BE49-F238E27FC236}">
                <a16:creationId xmlns:a16="http://schemas.microsoft.com/office/drawing/2014/main" id="{2FFD49E2-FA66-44F1-E309-82C4E9034013}"/>
              </a:ext>
            </a:extLst>
          </p:cNvPr>
          <p:cNvSpPr txBox="1"/>
          <p:nvPr/>
        </p:nvSpPr>
        <p:spPr>
          <a:xfrm>
            <a:off x="9138614" y="5451494"/>
            <a:ext cx="2551283" cy="1107996"/>
          </a:xfrm>
          <a:prstGeom prst="rect">
            <a:avLst/>
          </a:prstGeom>
          <a:solidFill>
            <a:schemeClr val="accent4"/>
          </a:solidFill>
          <a:ln w="76200">
            <a:noFill/>
          </a:ln>
        </p:spPr>
        <p:txBody>
          <a:bodyPr wrap="square" rtlCol="0">
            <a:spAutoFit/>
          </a:bodyPr>
          <a:lstStyle/>
          <a:p>
            <a:pPr algn="ctr"/>
            <a:r>
              <a:rPr lang="de-DE" dirty="0">
                <a:solidFill>
                  <a:schemeClr val="bg1"/>
                </a:solidFill>
              </a:rPr>
              <a:t>Time </a:t>
            </a:r>
            <a:r>
              <a:rPr lang="de-DE" dirty="0" err="1">
                <a:solidFill>
                  <a:schemeClr val="bg1"/>
                </a:solidFill>
              </a:rPr>
              <a:t>Stamps</a:t>
            </a:r>
            <a:r>
              <a:rPr lang="de-DE" dirty="0">
                <a:solidFill>
                  <a:schemeClr val="bg1"/>
                </a:solidFill>
              </a:rPr>
              <a:t> / </a:t>
            </a:r>
            <a:r>
              <a:rPr lang="de-DE" dirty="0" err="1">
                <a:solidFill>
                  <a:schemeClr val="bg1"/>
                </a:solidFill>
              </a:rPr>
              <a:t>Stopwatches</a:t>
            </a:r>
            <a:r>
              <a:rPr lang="de-DE" dirty="0">
                <a:solidFill>
                  <a:schemeClr val="bg1"/>
                </a:solidFill>
              </a:rPr>
              <a:t> EVERYWHERE!</a:t>
            </a:r>
            <a:br>
              <a:rPr lang="de-DE" dirty="0">
                <a:solidFill>
                  <a:schemeClr val="bg1"/>
                </a:solidFill>
              </a:rPr>
            </a:br>
            <a:r>
              <a:rPr lang="de-DE" sz="1200" dirty="0" err="1">
                <a:solidFill>
                  <a:schemeClr val="bg1"/>
                </a:solidFill>
                <a:latin typeface="Courier New" panose="02070309020205020404" pitchFamily="49" charset="0"/>
                <a:cs typeface="Courier New" panose="02070309020205020404" pitchFamily="49" charset="0"/>
              </a:rPr>
              <a:t>DateTime.Now.Ticks</a:t>
            </a:r>
            <a:r>
              <a:rPr lang="de-DE" sz="1200" dirty="0">
                <a:solidFill>
                  <a:schemeClr val="bg1"/>
                </a:solidFill>
                <a:latin typeface="Courier New" panose="02070309020205020404" pitchFamily="49" charset="0"/>
                <a:cs typeface="Courier New" panose="02070309020205020404" pitchFamily="49" charset="0"/>
              </a:rPr>
              <a:t> </a:t>
            </a:r>
            <a:endParaRPr lang="de-DE" dirty="0">
              <a:solidFill>
                <a:schemeClr val="bg1"/>
              </a:solidFill>
              <a:latin typeface="Courier New" panose="02070309020205020404" pitchFamily="49" charset="0"/>
              <a:cs typeface="Courier New" panose="02070309020205020404" pitchFamily="49" charset="0"/>
            </a:endParaRPr>
          </a:p>
        </p:txBody>
      </p:sp>
      <p:cxnSp>
        <p:nvCxnSpPr>
          <p:cNvPr id="20" name="Gerade Verbindung mit Pfeil 19">
            <a:extLst>
              <a:ext uri="{FF2B5EF4-FFF2-40B4-BE49-F238E27FC236}">
                <a16:creationId xmlns:a16="http://schemas.microsoft.com/office/drawing/2014/main" id="{7835EB3E-A207-2236-2E97-B9CB59DD5829}"/>
              </a:ext>
            </a:extLst>
          </p:cNvPr>
          <p:cNvCxnSpPr>
            <a:cxnSpLocks/>
          </p:cNvCxnSpPr>
          <p:nvPr/>
        </p:nvCxnSpPr>
        <p:spPr>
          <a:xfrm flipH="1" flipV="1">
            <a:off x="2773428" y="5749192"/>
            <a:ext cx="6531248" cy="22542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Diagramm 22">
            <a:extLst>
              <a:ext uri="{FF2B5EF4-FFF2-40B4-BE49-F238E27FC236}">
                <a16:creationId xmlns:a16="http://schemas.microsoft.com/office/drawing/2014/main" id="{3B21F693-BC03-2422-FA08-1809778C83DD}"/>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0408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9B3FF-1704-33B8-431C-23F6A3975E63}"/>
              </a:ext>
            </a:extLst>
          </p:cNvPr>
          <p:cNvSpPr>
            <a:spLocks noGrp="1"/>
          </p:cNvSpPr>
          <p:nvPr>
            <p:ph type="title"/>
          </p:nvPr>
        </p:nvSpPr>
        <p:spPr/>
        <p:txBody>
          <a:bodyPr/>
          <a:lstStyle/>
          <a:p>
            <a:r>
              <a:rPr lang="de-DE" dirty="0"/>
              <a:t>Other </a:t>
            </a:r>
            <a:r>
              <a:rPr lang="de-DE" dirty="0" err="1"/>
              <a:t>Measures</a:t>
            </a:r>
            <a:r>
              <a:rPr lang="de-DE" dirty="0"/>
              <a:t>…</a:t>
            </a:r>
          </a:p>
        </p:txBody>
      </p:sp>
      <p:sp>
        <p:nvSpPr>
          <p:cNvPr id="3" name="Fußzeilenplatzhalter 2">
            <a:extLst>
              <a:ext uri="{FF2B5EF4-FFF2-40B4-BE49-F238E27FC236}">
                <a16:creationId xmlns:a16="http://schemas.microsoft.com/office/drawing/2014/main" id="{9328D86F-E8ED-8CBA-F622-1D8C01D8A13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631C7EC-71CD-7A2D-BB56-7D1BD69E2FF4}"/>
              </a:ext>
            </a:extLst>
          </p:cNvPr>
          <p:cNvSpPr>
            <a:spLocks noGrp="1"/>
          </p:cNvSpPr>
          <p:nvPr>
            <p:ph type="sldNum" sz="quarter" idx="28"/>
          </p:nvPr>
        </p:nvSpPr>
        <p:spPr/>
        <p:txBody>
          <a:bodyPr/>
          <a:lstStyle/>
          <a:p>
            <a:fld id="{BA24374A-C3A8-471A-8837-3FC31668ABE5}" type="slidenum">
              <a:rPr lang="de-DE" smtClean="0"/>
              <a:pPr/>
              <a:t>45</a:t>
            </a:fld>
            <a:endParaRPr lang="de-DE" dirty="0"/>
          </a:p>
        </p:txBody>
      </p:sp>
      <p:sp>
        <p:nvSpPr>
          <p:cNvPr id="5" name="Textplatzhalter 4">
            <a:extLst>
              <a:ext uri="{FF2B5EF4-FFF2-40B4-BE49-F238E27FC236}">
                <a16:creationId xmlns:a16="http://schemas.microsoft.com/office/drawing/2014/main" id="{4472158C-5170-4125-374E-505D88FE7E07}"/>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268DB0E5-8A65-9930-0C45-75EE6325FA2A}"/>
              </a:ext>
            </a:extLst>
          </p:cNvPr>
          <p:cNvSpPr>
            <a:spLocks noGrp="1"/>
          </p:cNvSpPr>
          <p:nvPr>
            <p:ph type="body" sz="quarter" idx="29"/>
          </p:nvPr>
        </p:nvSpPr>
        <p:spPr/>
        <p:txBody>
          <a:bodyPr/>
          <a:lstStyle/>
          <a:p>
            <a:endParaRPr lang="de-DE" dirty="0"/>
          </a:p>
        </p:txBody>
      </p:sp>
      <p:pic>
        <p:nvPicPr>
          <p:cNvPr id="4100" name="Picture 4">
            <a:extLst>
              <a:ext uri="{FF2B5EF4-FFF2-40B4-BE49-F238E27FC236}">
                <a16:creationId xmlns:a16="http://schemas.microsoft.com/office/drawing/2014/main" id="{7E4E4040-E8DC-01F4-937D-7AB9207C3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1728787"/>
            <a:ext cx="2452688" cy="32702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toppuhr Kostenloses Stock Bild - Public Domain Pictures">
            <a:extLst>
              <a:ext uri="{FF2B5EF4-FFF2-40B4-BE49-F238E27FC236}">
                <a16:creationId xmlns:a16="http://schemas.microsoft.com/office/drawing/2014/main" id="{6FA5B8FF-35AD-85B9-4019-35F37EED8A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55" r="17155"/>
          <a:stretch/>
        </p:blipFill>
        <p:spPr bwMode="auto">
          <a:xfrm>
            <a:off x="3247307" y="1748425"/>
            <a:ext cx="2848693" cy="3250612"/>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descr="Ein Bild, das Person enthält.&#10;&#10;Automatisch generierte Beschreibung">
            <a:extLst>
              <a:ext uri="{FF2B5EF4-FFF2-40B4-BE49-F238E27FC236}">
                <a16:creationId xmlns:a16="http://schemas.microsoft.com/office/drawing/2014/main" id="{30F4D286-6267-B4A9-3C76-3DBAC7BEE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187" y="1714628"/>
            <a:ext cx="2452687" cy="3270249"/>
          </a:xfrm>
          <a:prstGeom prst="rect">
            <a:avLst/>
          </a:prstGeom>
        </p:spPr>
      </p:pic>
      <p:sp>
        <p:nvSpPr>
          <p:cNvPr id="9" name="Rechteck 8">
            <a:extLst>
              <a:ext uri="{FF2B5EF4-FFF2-40B4-BE49-F238E27FC236}">
                <a16:creationId xmlns:a16="http://schemas.microsoft.com/office/drawing/2014/main" id="{540535C3-57B7-A26F-C7F2-85A39303664F}"/>
              </a:ext>
            </a:extLst>
          </p:cNvPr>
          <p:cNvSpPr/>
          <p:nvPr/>
        </p:nvSpPr>
        <p:spPr>
          <a:xfrm>
            <a:off x="994350" y="4750597"/>
            <a:ext cx="1854638" cy="6088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Grip </a:t>
            </a:r>
            <a:r>
              <a:rPr lang="de-DE" sz="1400" dirty="0" err="1">
                <a:solidFill>
                  <a:schemeClr val="bg1"/>
                </a:solidFill>
              </a:rPr>
              <a:t>Strength</a:t>
            </a:r>
            <a:br>
              <a:rPr lang="de-DE" sz="1400" dirty="0">
                <a:solidFill>
                  <a:schemeClr val="bg1"/>
                </a:solidFill>
              </a:rPr>
            </a:br>
            <a:r>
              <a:rPr lang="de-DE" sz="1400" dirty="0">
                <a:solidFill>
                  <a:schemeClr val="bg1"/>
                </a:solidFill>
              </a:rPr>
              <a:t>(Dynamometer)</a:t>
            </a:r>
          </a:p>
        </p:txBody>
      </p:sp>
      <p:sp>
        <p:nvSpPr>
          <p:cNvPr id="10" name="Rechteck 9">
            <a:extLst>
              <a:ext uri="{FF2B5EF4-FFF2-40B4-BE49-F238E27FC236}">
                <a16:creationId xmlns:a16="http://schemas.microsoft.com/office/drawing/2014/main" id="{3B9F7021-AD2B-9AB7-A619-04E5402F97C1}"/>
              </a:ext>
            </a:extLst>
          </p:cNvPr>
          <p:cNvSpPr/>
          <p:nvPr/>
        </p:nvSpPr>
        <p:spPr>
          <a:xfrm>
            <a:off x="3744334" y="4750597"/>
            <a:ext cx="1854638" cy="6088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Task </a:t>
            </a:r>
            <a:r>
              <a:rPr lang="de-DE" sz="1400" dirty="0" err="1">
                <a:solidFill>
                  <a:schemeClr val="bg1"/>
                </a:solidFill>
              </a:rPr>
              <a:t>Completion</a:t>
            </a:r>
            <a:r>
              <a:rPr lang="de-DE" sz="1400" dirty="0">
                <a:solidFill>
                  <a:schemeClr val="bg1"/>
                </a:solidFill>
              </a:rPr>
              <a:t> Time (</a:t>
            </a:r>
            <a:r>
              <a:rPr lang="de-DE" sz="1400" dirty="0" err="1">
                <a:solidFill>
                  <a:schemeClr val="bg1"/>
                </a:solidFill>
              </a:rPr>
              <a:t>Stopwatch</a:t>
            </a:r>
            <a:r>
              <a:rPr lang="de-DE" sz="1400" dirty="0">
                <a:solidFill>
                  <a:schemeClr val="bg1"/>
                </a:solidFill>
              </a:rPr>
              <a:t>)</a:t>
            </a:r>
          </a:p>
        </p:txBody>
      </p:sp>
      <p:sp>
        <p:nvSpPr>
          <p:cNvPr id="12" name="Rechteck 11">
            <a:extLst>
              <a:ext uri="{FF2B5EF4-FFF2-40B4-BE49-F238E27FC236}">
                <a16:creationId xmlns:a16="http://schemas.microsoft.com/office/drawing/2014/main" id="{7C7C232E-070B-A984-D031-DAB1A09C4FF1}"/>
              </a:ext>
            </a:extLst>
          </p:cNvPr>
          <p:cNvSpPr/>
          <p:nvPr/>
        </p:nvSpPr>
        <p:spPr>
          <a:xfrm>
            <a:off x="6498212" y="4750597"/>
            <a:ext cx="1854638" cy="6088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Physiological Sensors (</a:t>
            </a:r>
            <a:r>
              <a:rPr lang="de-DE" sz="1400" dirty="0" err="1">
                <a:solidFill>
                  <a:schemeClr val="bg1"/>
                </a:solidFill>
              </a:rPr>
              <a:t>Electrodes</a:t>
            </a:r>
            <a:r>
              <a:rPr lang="de-DE" sz="1400" dirty="0">
                <a:solidFill>
                  <a:schemeClr val="bg1"/>
                </a:solidFill>
              </a:rPr>
              <a:t>)</a:t>
            </a:r>
          </a:p>
        </p:txBody>
      </p:sp>
      <p:pic>
        <p:nvPicPr>
          <p:cNvPr id="21" name="Grafik 20" descr="Ein Bild, das Boden, Mann enthält.&#10;&#10;Automatisch generierte Beschreibung">
            <a:extLst>
              <a:ext uri="{FF2B5EF4-FFF2-40B4-BE49-F238E27FC236}">
                <a16:creationId xmlns:a16="http://schemas.microsoft.com/office/drawing/2014/main" id="{10B3DDA7-C981-517E-7362-52CB41B77D1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05032" y="1714628"/>
            <a:ext cx="2591642" cy="3270249"/>
          </a:xfrm>
          <a:prstGeom prst="rect">
            <a:avLst/>
          </a:prstGeom>
        </p:spPr>
      </p:pic>
      <p:sp>
        <p:nvSpPr>
          <p:cNvPr id="19" name="Rechteck 18">
            <a:extLst>
              <a:ext uri="{FF2B5EF4-FFF2-40B4-BE49-F238E27FC236}">
                <a16:creationId xmlns:a16="http://schemas.microsoft.com/office/drawing/2014/main" id="{1846AAD1-A1A8-CBA6-774B-7E52F3C81577}"/>
              </a:ext>
            </a:extLst>
          </p:cNvPr>
          <p:cNvSpPr/>
          <p:nvPr/>
        </p:nvSpPr>
        <p:spPr>
          <a:xfrm>
            <a:off x="9273534" y="4750597"/>
            <a:ext cx="1854638" cy="6088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Game Scores</a:t>
            </a:r>
          </a:p>
        </p:txBody>
      </p:sp>
      <p:sp>
        <p:nvSpPr>
          <p:cNvPr id="22" name="TextBox 8">
            <a:extLst>
              <a:ext uri="{FF2B5EF4-FFF2-40B4-BE49-F238E27FC236}">
                <a16:creationId xmlns:a16="http://schemas.microsoft.com/office/drawing/2014/main" id="{5F867FFF-00AB-CEC5-0D5A-294310A133F6}"/>
              </a:ext>
            </a:extLst>
          </p:cNvPr>
          <p:cNvSpPr txBox="1"/>
          <p:nvPr/>
        </p:nvSpPr>
        <p:spPr>
          <a:xfrm>
            <a:off x="2803524" y="5566371"/>
            <a:ext cx="6791326" cy="707886"/>
          </a:xfrm>
          <a:prstGeom prst="rect">
            <a:avLst/>
          </a:prstGeom>
          <a:solidFill>
            <a:schemeClr val="accent4"/>
          </a:solidFill>
          <a:ln w="76200">
            <a:noFill/>
          </a:ln>
        </p:spPr>
        <p:txBody>
          <a:bodyPr wrap="square" rtlCol="0">
            <a:spAutoFit/>
          </a:bodyPr>
          <a:lstStyle/>
          <a:p>
            <a:pPr algn="ctr"/>
            <a:r>
              <a:rPr lang="de-DE" sz="2000" dirty="0" err="1"/>
              <a:t>There</a:t>
            </a:r>
            <a:r>
              <a:rPr lang="de-DE" sz="2000" dirty="0"/>
              <a:t> </a:t>
            </a:r>
            <a:r>
              <a:rPr lang="de-DE" sz="2000" dirty="0" err="1"/>
              <a:t>are</a:t>
            </a:r>
            <a:r>
              <a:rPr lang="de-DE" sz="2000" dirty="0"/>
              <a:t> </a:t>
            </a:r>
            <a:r>
              <a:rPr lang="de-DE" sz="2000" dirty="0" err="1"/>
              <a:t>thousands</a:t>
            </a:r>
            <a:r>
              <a:rPr lang="de-DE" sz="2000" dirty="0"/>
              <a:t> </a:t>
            </a:r>
            <a:r>
              <a:rPr lang="de-DE" sz="2000" dirty="0" err="1"/>
              <a:t>of</a:t>
            </a:r>
            <a:r>
              <a:rPr lang="de-DE" sz="2000" dirty="0"/>
              <a:t> </a:t>
            </a:r>
            <a:r>
              <a:rPr lang="de-DE" sz="2000" dirty="0" err="1"/>
              <a:t>methods</a:t>
            </a:r>
            <a:r>
              <a:rPr lang="de-DE" sz="2000" dirty="0"/>
              <a:t>, </a:t>
            </a:r>
            <a:r>
              <a:rPr lang="de-DE" sz="2000" dirty="0" err="1"/>
              <a:t>tasks</a:t>
            </a:r>
            <a:r>
              <a:rPr lang="de-DE" sz="2000" dirty="0"/>
              <a:t>, and </a:t>
            </a:r>
            <a:r>
              <a:rPr lang="de-DE" sz="2000" dirty="0" err="1"/>
              <a:t>measures</a:t>
            </a:r>
            <a:r>
              <a:rPr lang="de-DE" sz="2000" dirty="0"/>
              <a:t> to </a:t>
            </a:r>
            <a:r>
              <a:rPr lang="de-DE" sz="2000" dirty="0" err="1"/>
              <a:t>obtain</a:t>
            </a:r>
            <a:r>
              <a:rPr lang="de-DE" sz="2000" dirty="0"/>
              <a:t> </a:t>
            </a:r>
            <a:r>
              <a:rPr lang="de-DE" sz="2000" dirty="0" err="1"/>
              <a:t>objective</a:t>
            </a:r>
            <a:r>
              <a:rPr lang="de-DE" sz="2000" dirty="0"/>
              <a:t> </a:t>
            </a:r>
            <a:r>
              <a:rPr lang="de-DE" sz="2000" dirty="0" err="1"/>
              <a:t>data</a:t>
            </a:r>
            <a:r>
              <a:rPr lang="de-DE" sz="2000" dirty="0"/>
              <a:t>! </a:t>
            </a:r>
            <a:r>
              <a:rPr lang="de-DE" sz="2000" dirty="0" err="1"/>
              <a:t>We</a:t>
            </a:r>
            <a:r>
              <a:rPr lang="de-DE" sz="2000" dirty="0"/>
              <a:t> will </a:t>
            </a:r>
            <a:r>
              <a:rPr lang="de-DE" sz="2000" dirty="0" err="1"/>
              <a:t>talk</a:t>
            </a:r>
            <a:r>
              <a:rPr lang="de-DE" sz="2000" dirty="0"/>
              <a:t> </a:t>
            </a:r>
            <a:r>
              <a:rPr lang="de-DE" sz="2000" dirty="0" err="1"/>
              <a:t>about</a:t>
            </a:r>
            <a:r>
              <a:rPr lang="de-DE" sz="2000" dirty="0"/>
              <a:t> that </a:t>
            </a:r>
            <a:r>
              <a:rPr lang="de-DE" sz="2000" dirty="0" err="1"/>
              <a:t>later</a:t>
            </a:r>
            <a:r>
              <a:rPr lang="de-DE" sz="2000" dirty="0"/>
              <a:t>…</a:t>
            </a:r>
          </a:p>
        </p:txBody>
      </p:sp>
      <p:graphicFrame>
        <p:nvGraphicFramePr>
          <p:cNvPr id="11" name="Diagramm 10">
            <a:extLst>
              <a:ext uri="{FF2B5EF4-FFF2-40B4-BE49-F238E27FC236}">
                <a16:creationId xmlns:a16="http://schemas.microsoft.com/office/drawing/2014/main" id="{EC7832B6-B801-CFAA-AA31-5C82878A6818}"/>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9887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9B3FF-1704-33B8-431C-23F6A3975E63}"/>
              </a:ext>
            </a:extLst>
          </p:cNvPr>
          <p:cNvSpPr>
            <a:spLocks noGrp="1"/>
          </p:cNvSpPr>
          <p:nvPr>
            <p:ph type="title"/>
          </p:nvPr>
        </p:nvSpPr>
        <p:spPr/>
        <p:txBody>
          <a:bodyPr/>
          <a:lstStyle/>
          <a:p>
            <a:r>
              <a:rPr lang="de-DE" dirty="0"/>
              <a:t>About </a:t>
            </a:r>
            <a:r>
              <a:rPr lang="de-DE" dirty="0" err="1"/>
              <a:t>Measures</a:t>
            </a:r>
            <a:endParaRPr lang="de-DE" dirty="0"/>
          </a:p>
        </p:txBody>
      </p:sp>
      <p:sp>
        <p:nvSpPr>
          <p:cNvPr id="3" name="Fußzeilenplatzhalter 2">
            <a:extLst>
              <a:ext uri="{FF2B5EF4-FFF2-40B4-BE49-F238E27FC236}">
                <a16:creationId xmlns:a16="http://schemas.microsoft.com/office/drawing/2014/main" id="{9328D86F-E8ED-8CBA-F622-1D8C01D8A13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631C7EC-71CD-7A2D-BB56-7D1BD69E2FF4}"/>
              </a:ext>
            </a:extLst>
          </p:cNvPr>
          <p:cNvSpPr>
            <a:spLocks noGrp="1"/>
          </p:cNvSpPr>
          <p:nvPr>
            <p:ph type="sldNum" sz="quarter" idx="28"/>
          </p:nvPr>
        </p:nvSpPr>
        <p:spPr/>
        <p:txBody>
          <a:bodyPr/>
          <a:lstStyle/>
          <a:p>
            <a:fld id="{BA24374A-C3A8-471A-8837-3FC31668ABE5}" type="slidenum">
              <a:rPr lang="de-DE" smtClean="0"/>
              <a:pPr/>
              <a:t>46</a:t>
            </a:fld>
            <a:endParaRPr lang="de-DE" dirty="0"/>
          </a:p>
        </p:txBody>
      </p:sp>
      <p:sp>
        <p:nvSpPr>
          <p:cNvPr id="5" name="Textplatzhalter 4">
            <a:extLst>
              <a:ext uri="{FF2B5EF4-FFF2-40B4-BE49-F238E27FC236}">
                <a16:creationId xmlns:a16="http://schemas.microsoft.com/office/drawing/2014/main" id="{4472158C-5170-4125-374E-505D88FE7E07}"/>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268DB0E5-8A65-9930-0C45-75EE6325FA2A}"/>
              </a:ext>
            </a:extLst>
          </p:cNvPr>
          <p:cNvSpPr>
            <a:spLocks noGrp="1"/>
          </p:cNvSpPr>
          <p:nvPr>
            <p:ph type="body" sz="quarter" idx="29"/>
          </p:nvPr>
        </p:nvSpPr>
        <p:spPr/>
        <p:txBody>
          <a:bodyPr/>
          <a:lstStyle/>
          <a:p>
            <a:endParaRPr lang="de-DE" dirty="0"/>
          </a:p>
        </p:txBody>
      </p:sp>
      <p:sp>
        <p:nvSpPr>
          <p:cNvPr id="8" name="Rechteck 7">
            <a:extLst>
              <a:ext uri="{FF2B5EF4-FFF2-40B4-BE49-F238E27FC236}">
                <a16:creationId xmlns:a16="http://schemas.microsoft.com/office/drawing/2014/main" id="{002F3D74-17C5-77C0-4557-B5CC286F1FA7}"/>
              </a:ext>
            </a:extLst>
          </p:cNvPr>
          <p:cNvSpPr/>
          <p:nvPr/>
        </p:nvSpPr>
        <p:spPr>
          <a:xfrm>
            <a:off x="695323" y="1449386"/>
            <a:ext cx="10801349" cy="46799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solidFill>
                  <a:schemeClr val="bg1"/>
                </a:solidFill>
              </a:rPr>
              <a:t>BUT: NEVER FORGET </a:t>
            </a:r>
            <a:br>
              <a:rPr lang="de-DE" sz="4000" b="1" dirty="0">
                <a:solidFill>
                  <a:schemeClr val="bg1"/>
                </a:solidFill>
              </a:rPr>
            </a:br>
            <a:r>
              <a:rPr lang="de-DE" sz="4000" b="1" dirty="0">
                <a:solidFill>
                  <a:schemeClr val="bg1"/>
                </a:solidFill>
              </a:rPr>
              <a:t>THE MEASURE(S) </a:t>
            </a:r>
            <a:br>
              <a:rPr lang="de-DE" sz="4000" b="1" dirty="0">
                <a:solidFill>
                  <a:schemeClr val="bg1"/>
                </a:solidFill>
              </a:rPr>
            </a:br>
            <a:r>
              <a:rPr lang="de-DE" sz="4000" b="1" dirty="0">
                <a:solidFill>
                  <a:schemeClr val="bg1"/>
                </a:solidFill>
              </a:rPr>
              <a:t>ANSWERING YOUR </a:t>
            </a:r>
            <a:br>
              <a:rPr lang="de-DE" sz="4000" b="1" dirty="0">
                <a:solidFill>
                  <a:schemeClr val="bg1"/>
                </a:solidFill>
              </a:rPr>
            </a:br>
            <a:r>
              <a:rPr lang="de-DE" sz="4000" b="1" dirty="0">
                <a:solidFill>
                  <a:schemeClr val="bg1"/>
                </a:solidFill>
              </a:rPr>
              <a:t>RESEARCH QUESTION(S)</a:t>
            </a:r>
          </a:p>
        </p:txBody>
      </p:sp>
      <p:graphicFrame>
        <p:nvGraphicFramePr>
          <p:cNvPr id="10" name="Diagramm 9">
            <a:extLst>
              <a:ext uri="{FF2B5EF4-FFF2-40B4-BE49-F238E27FC236}">
                <a16:creationId xmlns:a16="http://schemas.microsoft.com/office/drawing/2014/main" id="{5060A3EB-4827-BCEC-ABE1-53C7866A4A68}"/>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756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925CC-8C49-9130-367F-6E5C27FFBB43}"/>
              </a:ext>
            </a:extLst>
          </p:cNvPr>
          <p:cNvSpPr>
            <a:spLocks noGrp="1"/>
          </p:cNvSpPr>
          <p:nvPr>
            <p:ph type="title"/>
          </p:nvPr>
        </p:nvSpPr>
        <p:spPr/>
        <p:txBody>
          <a:bodyPr/>
          <a:lstStyle/>
          <a:p>
            <a:r>
              <a:rPr lang="de-DE" dirty="0"/>
              <a:t>Experiment</a:t>
            </a:r>
          </a:p>
        </p:txBody>
      </p:sp>
      <p:sp>
        <p:nvSpPr>
          <p:cNvPr id="3" name="Fußzeilenplatzhalter 2">
            <a:extLst>
              <a:ext uri="{FF2B5EF4-FFF2-40B4-BE49-F238E27FC236}">
                <a16:creationId xmlns:a16="http://schemas.microsoft.com/office/drawing/2014/main" id="{9113ACC7-B722-C0AC-F9A1-44411685727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5668B2D-E2CB-3F66-22B1-36607EB55438}"/>
              </a:ext>
            </a:extLst>
          </p:cNvPr>
          <p:cNvSpPr>
            <a:spLocks noGrp="1"/>
          </p:cNvSpPr>
          <p:nvPr>
            <p:ph type="sldNum" sz="quarter" idx="28"/>
          </p:nvPr>
        </p:nvSpPr>
        <p:spPr/>
        <p:txBody>
          <a:bodyPr/>
          <a:lstStyle/>
          <a:p>
            <a:fld id="{BA24374A-C3A8-471A-8837-3FC31668ABE5}" type="slidenum">
              <a:rPr lang="de-DE" smtClean="0"/>
              <a:pPr/>
              <a:t>47</a:t>
            </a:fld>
            <a:endParaRPr lang="de-DE" dirty="0"/>
          </a:p>
        </p:txBody>
      </p:sp>
      <p:sp>
        <p:nvSpPr>
          <p:cNvPr id="5" name="Textplatzhalter 4">
            <a:extLst>
              <a:ext uri="{FF2B5EF4-FFF2-40B4-BE49-F238E27FC236}">
                <a16:creationId xmlns:a16="http://schemas.microsoft.com/office/drawing/2014/main" id="{CBA31DBC-3190-2ADB-8E50-E552E72089BC}"/>
              </a:ext>
            </a:extLst>
          </p:cNvPr>
          <p:cNvSpPr>
            <a:spLocks noGrp="1"/>
          </p:cNvSpPr>
          <p:nvPr>
            <p:ph type="body" sz="quarter" idx="21"/>
          </p:nvPr>
        </p:nvSpPr>
        <p:spPr/>
        <p:txBody>
          <a:bodyPr/>
          <a:lstStyle/>
          <a:p>
            <a:r>
              <a:rPr lang="en-US" dirty="0"/>
              <a:t>How to Conduct a User Study</a:t>
            </a:r>
            <a:endParaRPr lang="de-DE" dirty="0"/>
          </a:p>
        </p:txBody>
      </p:sp>
      <p:graphicFrame>
        <p:nvGraphicFramePr>
          <p:cNvPr id="7" name="Tabelle 6">
            <a:extLst>
              <a:ext uri="{FF2B5EF4-FFF2-40B4-BE49-F238E27FC236}">
                <a16:creationId xmlns:a16="http://schemas.microsoft.com/office/drawing/2014/main" id="{D69B9656-A8C8-5E52-83A1-722863956977}"/>
              </a:ext>
            </a:extLst>
          </p:cNvPr>
          <p:cNvGraphicFramePr>
            <a:graphicFrameLocks noGrp="1"/>
          </p:cNvGraphicFramePr>
          <p:nvPr/>
        </p:nvGraphicFramePr>
        <p:xfrm>
          <a:off x="695325" y="1449388"/>
          <a:ext cx="10801351" cy="1591642"/>
        </p:xfrm>
        <a:graphic>
          <a:graphicData uri="http://schemas.openxmlformats.org/drawingml/2006/table">
            <a:tbl>
              <a:tblPr>
                <a:tableStyleId>{5C22544A-7EE6-4342-B048-85BDC9FD1C3A}</a:tableStyleId>
              </a:tblPr>
              <a:tblGrid>
                <a:gridCol w="3279670">
                  <a:extLst>
                    <a:ext uri="{9D8B030D-6E8A-4147-A177-3AD203B41FA5}">
                      <a16:colId xmlns:a16="http://schemas.microsoft.com/office/drawing/2014/main" val="3882474125"/>
                    </a:ext>
                  </a:extLst>
                </a:gridCol>
                <a:gridCol w="4105461">
                  <a:extLst>
                    <a:ext uri="{9D8B030D-6E8A-4147-A177-3AD203B41FA5}">
                      <a16:colId xmlns:a16="http://schemas.microsoft.com/office/drawing/2014/main" val="2223414757"/>
                    </a:ext>
                  </a:extLst>
                </a:gridCol>
                <a:gridCol w="3416220">
                  <a:extLst>
                    <a:ext uri="{9D8B030D-6E8A-4147-A177-3AD203B41FA5}">
                      <a16:colId xmlns:a16="http://schemas.microsoft.com/office/drawing/2014/main" val="1932457275"/>
                    </a:ext>
                  </a:extLst>
                </a:gridCol>
              </a:tblGrid>
              <a:tr h="55322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2</a:t>
                      </a:r>
                    </a:p>
                  </a:txBody>
                  <a:tcPr marL="0" marR="0" marT="0" marB="0" anchor="ctr">
                    <a:solidFill>
                      <a:schemeClr val="accent1"/>
                    </a:solidFill>
                  </a:tcPr>
                </a:tc>
                <a:extLst>
                  <a:ext uri="{0D108BD9-81ED-4DB2-BD59-A6C34878D82A}">
                    <a16:rowId xmlns:a16="http://schemas.microsoft.com/office/drawing/2014/main" val="4267591624"/>
                  </a:ext>
                </a:extLst>
              </a:tr>
              <a:tr h="1038418">
                <a:tc>
                  <a:txBody>
                    <a:bodyPr/>
                    <a:lstStyle/>
                    <a:p>
                      <a:pPr algn="ctr" fontAlgn="b"/>
                      <a:r>
                        <a:rPr lang="de-DE" sz="2400" u="none" strike="noStrike" dirty="0" err="1">
                          <a:solidFill>
                            <a:schemeClr val="bg1"/>
                          </a:solidFill>
                          <a:effectLst/>
                          <a:latin typeface="+mn-lt"/>
                        </a:rPr>
                        <a:t>Participant</a:t>
                      </a:r>
                      <a:r>
                        <a:rPr lang="de-DE" sz="2400" u="none" strike="noStrike" dirty="0">
                          <a:solidFill>
                            <a:schemeClr val="bg1"/>
                          </a:solidFill>
                          <a:effectLst/>
                          <a:latin typeface="+mn-lt"/>
                        </a:rPr>
                        <a:t> #1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000" b="1" dirty="0"/>
                        <a:t>None-None-None</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000" b="1" dirty="0"/>
                        <a:t>None-None-Visual</a:t>
                      </a:r>
                    </a:p>
                  </a:txBody>
                  <a:tcPr marL="9525" marR="9525" marT="9525" marB="0" anchor="ctr"/>
                </a:tc>
                <a:extLst>
                  <a:ext uri="{0D108BD9-81ED-4DB2-BD59-A6C34878D82A}">
                    <a16:rowId xmlns:a16="http://schemas.microsoft.com/office/drawing/2014/main" val="1627451370"/>
                  </a:ext>
                </a:extLst>
              </a:tr>
            </a:tbl>
          </a:graphicData>
        </a:graphic>
      </p:graphicFrame>
      <p:sp>
        <p:nvSpPr>
          <p:cNvPr id="8" name="Freihandform: Form 7">
            <a:extLst>
              <a:ext uri="{FF2B5EF4-FFF2-40B4-BE49-F238E27FC236}">
                <a16:creationId xmlns:a16="http://schemas.microsoft.com/office/drawing/2014/main" id="{9B03CD84-341B-0226-BAB2-B76E0030BD91}"/>
              </a:ext>
            </a:extLst>
          </p:cNvPr>
          <p:cNvSpPr/>
          <p:nvPr/>
        </p:nvSpPr>
        <p:spPr>
          <a:xfrm>
            <a:off x="10131409" y="1320590"/>
            <a:ext cx="2060591" cy="2108410"/>
          </a:xfrm>
          <a:custGeom>
            <a:avLst/>
            <a:gdLst>
              <a:gd name="connsiteX0" fmla="*/ 438308 w 2063068"/>
              <a:gd name="connsiteY0" fmla="*/ 0 h 2108410"/>
              <a:gd name="connsiteX1" fmla="*/ 0 w 2063068"/>
              <a:gd name="connsiteY1" fmla="*/ 2085739 h 2108410"/>
              <a:gd name="connsiteX2" fmla="*/ 2055511 w 2063068"/>
              <a:gd name="connsiteY2" fmla="*/ 2108410 h 2108410"/>
              <a:gd name="connsiteX3" fmla="*/ 2063068 w 2063068"/>
              <a:gd name="connsiteY3" fmla="*/ 37785 h 2108410"/>
              <a:gd name="connsiteX4" fmla="*/ 438308 w 2063068"/>
              <a:gd name="connsiteY4" fmla="*/ 0 h 210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068" h="2108410">
                <a:moveTo>
                  <a:pt x="438308" y="0"/>
                </a:moveTo>
                <a:lnTo>
                  <a:pt x="0" y="2085739"/>
                </a:lnTo>
                <a:lnTo>
                  <a:pt x="2055511" y="2108410"/>
                </a:lnTo>
                <a:lnTo>
                  <a:pt x="2063068" y="37785"/>
                </a:lnTo>
                <a:lnTo>
                  <a:pt x="4383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mit Pfeil 8">
            <a:extLst>
              <a:ext uri="{FF2B5EF4-FFF2-40B4-BE49-F238E27FC236}">
                <a16:creationId xmlns:a16="http://schemas.microsoft.com/office/drawing/2014/main" id="{9E65196A-895B-2B1C-0BB0-FAE03E2F86AA}"/>
              </a:ext>
            </a:extLst>
          </p:cNvPr>
          <p:cNvCxnSpPr>
            <a:cxnSpLocks/>
          </p:cNvCxnSpPr>
          <p:nvPr/>
        </p:nvCxnSpPr>
        <p:spPr>
          <a:xfrm>
            <a:off x="3990109" y="3366241"/>
            <a:ext cx="407323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39B8AB84-0EFE-D6DC-9068-3238892540D2}"/>
              </a:ext>
            </a:extLst>
          </p:cNvPr>
          <p:cNvSpPr/>
          <p:nvPr/>
        </p:nvSpPr>
        <p:spPr>
          <a:xfrm>
            <a:off x="5059294" y="3083095"/>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19" name="Rechteck 18">
            <a:extLst>
              <a:ext uri="{FF2B5EF4-FFF2-40B4-BE49-F238E27FC236}">
                <a16:creationId xmlns:a16="http://schemas.microsoft.com/office/drawing/2014/main" id="{AA59AF1C-4646-4BE5-8F9A-DA80C924DBFF}"/>
              </a:ext>
            </a:extLst>
          </p:cNvPr>
          <p:cNvSpPr/>
          <p:nvPr/>
        </p:nvSpPr>
        <p:spPr>
          <a:xfrm>
            <a:off x="6994160" y="3918862"/>
            <a:ext cx="1934866" cy="829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20" name="Gerade Verbindung mit Pfeil 19">
            <a:extLst>
              <a:ext uri="{FF2B5EF4-FFF2-40B4-BE49-F238E27FC236}">
                <a16:creationId xmlns:a16="http://schemas.microsoft.com/office/drawing/2014/main" id="{30CAEF2C-212F-DD8B-2A60-AD9211983520}"/>
              </a:ext>
            </a:extLst>
          </p:cNvPr>
          <p:cNvCxnSpPr/>
          <p:nvPr/>
        </p:nvCxnSpPr>
        <p:spPr>
          <a:xfrm flipV="1">
            <a:off x="7961593" y="3407694"/>
            <a:ext cx="0" cy="51801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15A8970B-8074-0A92-7D68-5EEFC132C899}"/>
              </a:ext>
            </a:extLst>
          </p:cNvPr>
          <p:cNvCxnSpPr>
            <a:cxnSpLocks/>
          </p:cNvCxnSpPr>
          <p:nvPr/>
        </p:nvCxnSpPr>
        <p:spPr>
          <a:xfrm>
            <a:off x="8109907" y="3366241"/>
            <a:ext cx="407323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Rechteck 21">
            <a:extLst>
              <a:ext uri="{FF2B5EF4-FFF2-40B4-BE49-F238E27FC236}">
                <a16:creationId xmlns:a16="http://schemas.microsoft.com/office/drawing/2014/main" id="{4E4CDBDB-43CE-DACB-81BA-D5FE20165DFD}"/>
              </a:ext>
            </a:extLst>
          </p:cNvPr>
          <p:cNvSpPr/>
          <p:nvPr/>
        </p:nvSpPr>
        <p:spPr>
          <a:xfrm>
            <a:off x="9179092" y="3083095"/>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24" name="Rechteck 23">
            <a:extLst>
              <a:ext uri="{FF2B5EF4-FFF2-40B4-BE49-F238E27FC236}">
                <a16:creationId xmlns:a16="http://schemas.microsoft.com/office/drawing/2014/main" id="{6360DEE1-CAAE-037D-2D6C-FC782631FA07}"/>
              </a:ext>
            </a:extLst>
          </p:cNvPr>
          <p:cNvSpPr/>
          <p:nvPr/>
        </p:nvSpPr>
        <p:spPr>
          <a:xfrm>
            <a:off x="2734179" y="3229692"/>
            <a:ext cx="1934866" cy="171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cxnSp>
        <p:nvCxnSpPr>
          <p:cNvPr id="34" name="Gerade Verbindung mit Pfeil 33">
            <a:extLst>
              <a:ext uri="{FF2B5EF4-FFF2-40B4-BE49-F238E27FC236}">
                <a16:creationId xmlns:a16="http://schemas.microsoft.com/office/drawing/2014/main" id="{1D26A678-A8F7-D5F4-806A-E53C11ABCC8E}"/>
              </a:ext>
            </a:extLst>
          </p:cNvPr>
          <p:cNvCxnSpPr>
            <a:cxnSpLocks/>
          </p:cNvCxnSpPr>
          <p:nvPr/>
        </p:nvCxnSpPr>
        <p:spPr>
          <a:xfrm>
            <a:off x="695325" y="3366241"/>
            <a:ext cx="3294784"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8FFF61F0-5D95-82DB-0DC8-EFB92C835366}"/>
              </a:ext>
            </a:extLst>
          </p:cNvPr>
          <p:cNvSpPr/>
          <p:nvPr/>
        </p:nvSpPr>
        <p:spPr>
          <a:xfrm>
            <a:off x="523525" y="3918862"/>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Informed</a:t>
            </a:r>
            <a:r>
              <a:rPr lang="de-DE" sz="1600" dirty="0">
                <a:solidFill>
                  <a:schemeClr val="tx1"/>
                </a:solidFill>
              </a:rPr>
              <a:t> </a:t>
            </a:r>
            <a:r>
              <a:rPr lang="de-DE" sz="1600" dirty="0" err="1">
                <a:solidFill>
                  <a:schemeClr val="tx1"/>
                </a:solidFill>
              </a:rPr>
              <a:t>Consent</a:t>
            </a:r>
            <a:endParaRPr lang="de-DE" sz="1600" dirty="0">
              <a:solidFill>
                <a:schemeClr val="tx1"/>
              </a:solidFill>
            </a:endParaRPr>
          </a:p>
        </p:txBody>
      </p:sp>
      <p:cxnSp>
        <p:nvCxnSpPr>
          <p:cNvPr id="39" name="Gerade Verbindung mit Pfeil 38">
            <a:extLst>
              <a:ext uri="{FF2B5EF4-FFF2-40B4-BE49-F238E27FC236}">
                <a16:creationId xmlns:a16="http://schemas.microsoft.com/office/drawing/2014/main" id="{65C07AED-C689-F5FA-34D2-F66398D4D57C}"/>
              </a:ext>
            </a:extLst>
          </p:cNvPr>
          <p:cNvCxnSpPr/>
          <p:nvPr/>
        </p:nvCxnSpPr>
        <p:spPr>
          <a:xfrm flipV="1">
            <a:off x="1120086" y="3407694"/>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hteck 39">
            <a:extLst>
              <a:ext uri="{FF2B5EF4-FFF2-40B4-BE49-F238E27FC236}">
                <a16:creationId xmlns:a16="http://schemas.microsoft.com/office/drawing/2014/main" id="{7EF946D3-983F-8DA9-0B89-3E617D370D3E}"/>
              </a:ext>
            </a:extLst>
          </p:cNvPr>
          <p:cNvSpPr/>
          <p:nvPr/>
        </p:nvSpPr>
        <p:spPr>
          <a:xfrm>
            <a:off x="1785858" y="3912561"/>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Demo-</a:t>
            </a:r>
            <a:r>
              <a:rPr lang="de-DE" sz="1600" dirty="0" err="1">
                <a:solidFill>
                  <a:schemeClr val="tx1"/>
                </a:solidFill>
              </a:rPr>
              <a:t>graphics</a:t>
            </a:r>
            <a:endParaRPr lang="de-DE" sz="1600" dirty="0">
              <a:solidFill>
                <a:schemeClr val="tx1"/>
              </a:solidFill>
            </a:endParaRPr>
          </a:p>
        </p:txBody>
      </p:sp>
      <p:cxnSp>
        <p:nvCxnSpPr>
          <p:cNvPr id="41" name="Gerade Verbindung mit Pfeil 40">
            <a:extLst>
              <a:ext uri="{FF2B5EF4-FFF2-40B4-BE49-F238E27FC236}">
                <a16:creationId xmlns:a16="http://schemas.microsoft.com/office/drawing/2014/main" id="{5E78312B-4167-DC64-529D-8D6EC7998DFA}"/>
              </a:ext>
            </a:extLst>
          </p:cNvPr>
          <p:cNvCxnSpPr>
            <a:cxnSpLocks/>
          </p:cNvCxnSpPr>
          <p:nvPr/>
        </p:nvCxnSpPr>
        <p:spPr>
          <a:xfrm flipV="1">
            <a:off x="2382419" y="3401393"/>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E60075DE-E9AD-94FD-1D02-2A03C74F6E09}"/>
              </a:ext>
            </a:extLst>
          </p:cNvPr>
          <p:cNvCxnSpPr>
            <a:cxnSpLocks/>
          </p:cNvCxnSpPr>
          <p:nvPr/>
        </p:nvCxnSpPr>
        <p:spPr>
          <a:xfrm flipV="1">
            <a:off x="3489009" y="3418327"/>
            <a:ext cx="0" cy="1817722"/>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5" name="Rechteck 44">
            <a:extLst>
              <a:ext uri="{FF2B5EF4-FFF2-40B4-BE49-F238E27FC236}">
                <a16:creationId xmlns:a16="http://schemas.microsoft.com/office/drawing/2014/main" id="{3B6905B3-76F8-3436-2A98-C3A21547636E}"/>
              </a:ext>
            </a:extLst>
          </p:cNvPr>
          <p:cNvSpPr/>
          <p:nvPr/>
        </p:nvSpPr>
        <p:spPr>
          <a:xfrm>
            <a:off x="1978048" y="5119794"/>
            <a:ext cx="3021922" cy="7988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Tutorial</a:t>
            </a:r>
          </a:p>
        </p:txBody>
      </p:sp>
      <p:graphicFrame>
        <p:nvGraphicFramePr>
          <p:cNvPr id="10" name="Diagramm 9">
            <a:extLst>
              <a:ext uri="{FF2B5EF4-FFF2-40B4-BE49-F238E27FC236}">
                <a16:creationId xmlns:a16="http://schemas.microsoft.com/office/drawing/2014/main" id="{E156E6CA-0E0F-77CF-7FC7-CA2B1628311A}"/>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722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DDA34-21D6-8CBF-08AC-9601F3F4C96E}"/>
              </a:ext>
            </a:extLst>
          </p:cNvPr>
          <p:cNvSpPr>
            <a:spLocks noGrp="1"/>
          </p:cNvSpPr>
          <p:nvPr>
            <p:ph type="title"/>
          </p:nvPr>
        </p:nvSpPr>
        <p:spPr/>
        <p:txBody>
          <a:bodyPr/>
          <a:lstStyle/>
          <a:p>
            <a:r>
              <a:rPr lang="de-DE" dirty="0"/>
              <a:t>Experiment</a:t>
            </a:r>
          </a:p>
        </p:txBody>
      </p:sp>
      <p:sp>
        <p:nvSpPr>
          <p:cNvPr id="3" name="Fußzeilenplatzhalter 2">
            <a:extLst>
              <a:ext uri="{FF2B5EF4-FFF2-40B4-BE49-F238E27FC236}">
                <a16:creationId xmlns:a16="http://schemas.microsoft.com/office/drawing/2014/main" id="{AE887AAC-1CD5-EDDF-D4FE-93C9055773E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5197245-4AEC-45ED-6B39-FDCB6685C03A}"/>
              </a:ext>
            </a:extLst>
          </p:cNvPr>
          <p:cNvSpPr>
            <a:spLocks noGrp="1"/>
          </p:cNvSpPr>
          <p:nvPr>
            <p:ph type="sldNum" sz="quarter" idx="33"/>
          </p:nvPr>
        </p:nvSpPr>
        <p:spPr/>
        <p:txBody>
          <a:bodyPr/>
          <a:lstStyle/>
          <a:p>
            <a:fld id="{BA24374A-C3A8-471A-8837-3FC31668ABE5}" type="slidenum">
              <a:rPr lang="de-DE" smtClean="0"/>
              <a:pPr/>
              <a:t>48</a:t>
            </a:fld>
            <a:endParaRPr lang="de-DE" dirty="0"/>
          </a:p>
        </p:txBody>
      </p:sp>
      <p:sp>
        <p:nvSpPr>
          <p:cNvPr id="8" name="Textplatzhalter 7">
            <a:extLst>
              <a:ext uri="{FF2B5EF4-FFF2-40B4-BE49-F238E27FC236}">
                <a16:creationId xmlns:a16="http://schemas.microsoft.com/office/drawing/2014/main" id="{1C44BF91-491C-C6CC-6B52-E2676B6C086A}"/>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4123B926-FADF-D1EB-E06F-621D1116294A}"/>
              </a:ext>
            </a:extLst>
          </p:cNvPr>
          <p:cNvSpPr>
            <a:spLocks noGrp="1"/>
          </p:cNvSpPr>
          <p:nvPr>
            <p:ph type="body" sz="quarter" idx="34"/>
          </p:nvPr>
        </p:nvSpPr>
        <p:spPr/>
        <p:txBody>
          <a:bodyPr>
            <a:normAutofit lnSpcReduction="10000"/>
          </a:bodyPr>
          <a:lstStyle/>
          <a:p>
            <a:r>
              <a:rPr lang="de-DE" b="1" dirty="0">
                <a:solidFill>
                  <a:schemeClr val="accent1"/>
                </a:solidFill>
              </a:rPr>
              <a:t>Think </a:t>
            </a:r>
            <a:r>
              <a:rPr lang="de-DE" b="1" dirty="0" err="1">
                <a:solidFill>
                  <a:schemeClr val="accent1"/>
                </a:solidFill>
              </a:rPr>
              <a:t>about</a:t>
            </a:r>
            <a:r>
              <a:rPr lang="de-DE" b="1" dirty="0">
                <a:solidFill>
                  <a:schemeClr val="accent1"/>
                </a:solidFill>
              </a:rPr>
              <a:t> </a:t>
            </a:r>
          </a:p>
          <a:p>
            <a:pPr lvl="1"/>
            <a:r>
              <a:rPr lang="de-DE" dirty="0"/>
              <a:t>a „</a:t>
            </a:r>
            <a:r>
              <a:rPr lang="de-DE" b="1" dirty="0" err="1">
                <a:solidFill>
                  <a:schemeClr val="accent1"/>
                </a:solidFill>
              </a:rPr>
              <a:t>tutorial</a:t>
            </a:r>
            <a:r>
              <a:rPr lang="de-DE" dirty="0"/>
              <a:t>“ </a:t>
            </a:r>
            <a:r>
              <a:rPr lang="de-DE" dirty="0" err="1"/>
              <a:t>or</a:t>
            </a:r>
            <a:r>
              <a:rPr lang="de-DE" dirty="0"/>
              <a:t> </a:t>
            </a:r>
            <a:r>
              <a:rPr lang="de-DE" dirty="0" err="1"/>
              <a:t>unbiased</a:t>
            </a:r>
            <a:r>
              <a:rPr lang="de-DE" dirty="0"/>
              <a:t> „</a:t>
            </a:r>
            <a:r>
              <a:rPr lang="de-DE" dirty="0" err="1"/>
              <a:t>training</a:t>
            </a:r>
            <a:r>
              <a:rPr lang="de-DE" dirty="0"/>
              <a:t>“ to </a:t>
            </a:r>
            <a:r>
              <a:rPr lang="de-DE" dirty="0" err="1"/>
              <a:t>make</a:t>
            </a:r>
            <a:r>
              <a:rPr lang="de-DE" dirty="0"/>
              <a:t> </a:t>
            </a:r>
            <a:r>
              <a:rPr lang="de-DE" dirty="0" err="1"/>
              <a:t>participants</a:t>
            </a:r>
            <a:r>
              <a:rPr lang="de-DE" dirty="0"/>
              <a:t> </a:t>
            </a:r>
            <a:r>
              <a:rPr lang="de-DE" dirty="0" err="1"/>
              <a:t>familiar</a:t>
            </a:r>
            <a:r>
              <a:rPr lang="de-DE" dirty="0"/>
              <a:t> </a:t>
            </a:r>
            <a:r>
              <a:rPr lang="de-DE" dirty="0" err="1"/>
              <a:t>with</a:t>
            </a:r>
            <a:r>
              <a:rPr lang="de-DE" dirty="0"/>
              <a:t> </a:t>
            </a:r>
            <a:r>
              <a:rPr lang="de-DE" dirty="0" err="1"/>
              <a:t>their</a:t>
            </a:r>
            <a:r>
              <a:rPr lang="de-DE" dirty="0"/>
              <a:t> </a:t>
            </a:r>
            <a:r>
              <a:rPr lang="de-DE" dirty="0" err="1"/>
              <a:t>task</a:t>
            </a:r>
            <a:r>
              <a:rPr lang="de-DE" dirty="0"/>
              <a:t> </a:t>
            </a:r>
          </a:p>
          <a:p>
            <a:pPr lvl="1"/>
            <a:r>
              <a:rPr lang="de-DE" dirty="0"/>
              <a:t>a „</a:t>
            </a:r>
            <a:r>
              <a:rPr lang="de-DE" b="1" dirty="0" err="1">
                <a:solidFill>
                  <a:schemeClr val="accent1"/>
                </a:solidFill>
              </a:rPr>
              <a:t>warm-up</a:t>
            </a:r>
            <a:r>
              <a:rPr lang="de-DE" b="1" dirty="0">
                <a:solidFill>
                  <a:schemeClr val="accent1"/>
                </a:solidFill>
              </a:rPr>
              <a:t> </a:t>
            </a:r>
            <a:r>
              <a:rPr lang="de-DE" b="1" dirty="0" err="1">
                <a:solidFill>
                  <a:schemeClr val="accent1"/>
                </a:solidFill>
              </a:rPr>
              <a:t>phase</a:t>
            </a:r>
            <a:r>
              <a:rPr lang="de-DE" dirty="0"/>
              <a:t>“ </a:t>
            </a:r>
            <a:r>
              <a:rPr lang="de-DE" dirty="0" err="1"/>
              <a:t>before</a:t>
            </a:r>
            <a:r>
              <a:rPr lang="de-DE" dirty="0"/>
              <a:t> you </a:t>
            </a:r>
            <a:r>
              <a:rPr lang="de-DE" dirty="0" err="1"/>
              <a:t>start</a:t>
            </a:r>
            <a:r>
              <a:rPr lang="de-DE" dirty="0"/>
              <a:t> </a:t>
            </a:r>
            <a:r>
              <a:rPr lang="de-DE" dirty="0" err="1"/>
              <a:t>with</a:t>
            </a:r>
            <a:r>
              <a:rPr lang="de-DE" dirty="0"/>
              <a:t> </a:t>
            </a:r>
            <a:r>
              <a:rPr lang="de-DE" dirty="0" err="1"/>
              <a:t>the</a:t>
            </a:r>
            <a:r>
              <a:rPr lang="de-DE" dirty="0"/>
              <a:t> </a:t>
            </a:r>
            <a:r>
              <a:rPr lang="de-DE" dirty="0" err="1"/>
              <a:t>experiment</a:t>
            </a:r>
            <a:r>
              <a:rPr lang="de-DE" dirty="0"/>
              <a:t> (e.g., </a:t>
            </a:r>
            <a:r>
              <a:rPr lang="de-DE" dirty="0" err="1"/>
              <a:t>physiological</a:t>
            </a:r>
            <a:r>
              <a:rPr lang="de-DE" dirty="0"/>
              <a:t> </a:t>
            </a:r>
            <a:r>
              <a:rPr lang="de-DE" dirty="0" err="1"/>
              <a:t>sensors</a:t>
            </a:r>
            <a:r>
              <a:rPr lang="de-DE" dirty="0"/>
              <a:t>)</a:t>
            </a:r>
          </a:p>
          <a:p>
            <a:pPr lvl="1"/>
            <a:r>
              <a:rPr lang="de-DE" b="1" dirty="0" err="1">
                <a:solidFill>
                  <a:schemeClr val="accent1"/>
                </a:solidFill>
              </a:rPr>
              <a:t>explanations</a:t>
            </a:r>
            <a:r>
              <a:rPr lang="de-DE" dirty="0"/>
              <a:t> </a:t>
            </a:r>
            <a:r>
              <a:rPr lang="de-DE" dirty="0" err="1"/>
              <a:t>during</a:t>
            </a:r>
            <a:r>
              <a:rPr lang="de-DE" dirty="0"/>
              <a:t> </a:t>
            </a:r>
            <a:r>
              <a:rPr lang="de-DE" dirty="0" err="1"/>
              <a:t>the</a:t>
            </a:r>
            <a:r>
              <a:rPr lang="de-DE" dirty="0"/>
              <a:t> </a:t>
            </a:r>
            <a:r>
              <a:rPr lang="de-DE" dirty="0" err="1"/>
              <a:t>trial</a:t>
            </a:r>
            <a:endParaRPr lang="de-DE" dirty="0"/>
          </a:p>
          <a:p>
            <a:pPr lvl="1"/>
            <a:r>
              <a:rPr lang="de-DE" b="1" dirty="0" err="1">
                <a:solidFill>
                  <a:schemeClr val="accent1"/>
                </a:solidFill>
              </a:rPr>
              <a:t>automated</a:t>
            </a:r>
            <a:r>
              <a:rPr lang="de-DE" b="1" dirty="0">
                <a:solidFill>
                  <a:schemeClr val="accent1"/>
                </a:solidFill>
              </a:rPr>
              <a:t> </a:t>
            </a:r>
            <a:r>
              <a:rPr lang="de-DE" b="1" dirty="0" err="1">
                <a:solidFill>
                  <a:schemeClr val="accent1"/>
                </a:solidFill>
              </a:rPr>
              <a:t>instructions</a:t>
            </a:r>
            <a:r>
              <a:rPr lang="de-DE" dirty="0">
                <a:solidFill>
                  <a:schemeClr val="accent1"/>
                </a:solidFill>
              </a:rPr>
              <a:t> </a:t>
            </a:r>
            <a:r>
              <a:rPr lang="de-DE" dirty="0"/>
              <a:t>and </a:t>
            </a:r>
            <a:r>
              <a:rPr lang="de-DE" dirty="0" err="1"/>
              <a:t>integrated</a:t>
            </a:r>
            <a:r>
              <a:rPr lang="de-DE" dirty="0"/>
              <a:t> </a:t>
            </a:r>
            <a:r>
              <a:rPr lang="de-DE" dirty="0" err="1"/>
              <a:t>questionnaires</a:t>
            </a:r>
            <a:endParaRPr lang="de-DE" dirty="0"/>
          </a:p>
          <a:p>
            <a:pPr lvl="2"/>
            <a:r>
              <a:rPr lang="de-DE" dirty="0"/>
              <a:t>e.g., </a:t>
            </a:r>
            <a:r>
              <a:rPr lang="de-DE" dirty="0" err="1"/>
              <a:t>InVR-Questionnaires</a:t>
            </a:r>
            <a:r>
              <a:rPr lang="de-DE" dirty="0"/>
              <a:t> </a:t>
            </a:r>
            <a:r>
              <a:rPr lang="de-DE" dirty="0">
                <a:hlinkClick r:id="rId2"/>
              </a:rPr>
              <a:t>https://github.com/MartinFk/VRQuestionnaireToolkit [1</a:t>
            </a:r>
            <a:r>
              <a:rPr lang="de-DE" dirty="0"/>
              <a:t>]</a:t>
            </a:r>
          </a:p>
          <a:p>
            <a:pPr lvl="1"/>
            <a:r>
              <a:rPr lang="de-DE" b="1" dirty="0" err="1">
                <a:solidFill>
                  <a:schemeClr val="accent1"/>
                </a:solidFill>
              </a:rPr>
              <a:t>instructions</a:t>
            </a:r>
            <a:r>
              <a:rPr lang="de-DE" dirty="0"/>
              <a:t> that </a:t>
            </a:r>
            <a:r>
              <a:rPr lang="de-DE" dirty="0" err="1"/>
              <a:t>help</a:t>
            </a:r>
            <a:r>
              <a:rPr lang="de-DE" dirty="0"/>
              <a:t> </a:t>
            </a:r>
            <a:r>
              <a:rPr lang="de-DE" dirty="0" err="1"/>
              <a:t>participants</a:t>
            </a:r>
            <a:r>
              <a:rPr lang="de-DE" dirty="0"/>
              <a:t> to do </a:t>
            </a:r>
            <a:r>
              <a:rPr lang="de-DE" dirty="0" err="1"/>
              <a:t>the</a:t>
            </a:r>
            <a:r>
              <a:rPr lang="de-DE" dirty="0"/>
              <a:t> </a:t>
            </a:r>
            <a:r>
              <a:rPr lang="de-DE" dirty="0" err="1"/>
              <a:t>next</a:t>
            </a:r>
            <a:r>
              <a:rPr lang="de-DE" dirty="0"/>
              <a:t> </a:t>
            </a:r>
            <a:r>
              <a:rPr lang="de-DE" dirty="0" err="1"/>
              <a:t>step</a:t>
            </a:r>
            <a:r>
              <a:rPr lang="de-DE" dirty="0"/>
              <a:t> </a:t>
            </a:r>
            <a:r>
              <a:rPr lang="de-DE" dirty="0" err="1"/>
              <a:t>without</a:t>
            </a:r>
            <a:r>
              <a:rPr lang="de-DE" dirty="0"/>
              <a:t> your </a:t>
            </a:r>
            <a:r>
              <a:rPr lang="de-DE" dirty="0" err="1"/>
              <a:t>help</a:t>
            </a:r>
            <a:endParaRPr lang="de-DE" dirty="0"/>
          </a:p>
          <a:p>
            <a:pPr lvl="1"/>
            <a:r>
              <a:rPr lang="de-DE" b="1" dirty="0" err="1">
                <a:solidFill>
                  <a:schemeClr val="accent1"/>
                </a:solidFill>
              </a:rPr>
              <a:t>randomness</a:t>
            </a:r>
            <a:r>
              <a:rPr lang="de-DE" dirty="0"/>
              <a:t> (e.g., </a:t>
            </a:r>
            <a:r>
              <a:rPr lang="de-DE" dirty="0" err="1"/>
              <a:t>random</a:t>
            </a:r>
            <a:r>
              <a:rPr lang="de-DE" dirty="0"/>
              <a:t> </a:t>
            </a:r>
            <a:r>
              <a:rPr lang="de-DE" dirty="0" err="1"/>
              <a:t>assignments</a:t>
            </a:r>
            <a:r>
              <a:rPr lang="de-DE" dirty="0"/>
              <a:t>)</a:t>
            </a:r>
          </a:p>
          <a:p>
            <a:pPr lvl="1"/>
            <a:r>
              <a:rPr lang="de-DE" b="1" dirty="0" err="1">
                <a:solidFill>
                  <a:schemeClr val="accent1"/>
                </a:solidFill>
              </a:rPr>
              <a:t>fatigue</a:t>
            </a:r>
            <a:r>
              <a:rPr lang="de-DE" dirty="0"/>
              <a:t> of </a:t>
            </a:r>
            <a:r>
              <a:rPr lang="de-DE" dirty="0" err="1"/>
              <a:t>the</a:t>
            </a:r>
            <a:r>
              <a:rPr lang="de-DE" dirty="0"/>
              <a:t> </a:t>
            </a:r>
            <a:r>
              <a:rPr lang="de-DE" dirty="0" err="1"/>
              <a:t>participants</a:t>
            </a:r>
            <a:endParaRPr lang="de-DE" dirty="0"/>
          </a:p>
          <a:p>
            <a:pPr lvl="1"/>
            <a:r>
              <a:rPr lang="de-DE" dirty="0" err="1"/>
              <a:t>keeping</a:t>
            </a:r>
            <a:r>
              <a:rPr lang="de-DE" dirty="0"/>
              <a:t> </a:t>
            </a:r>
            <a:r>
              <a:rPr lang="de-DE" dirty="0" err="1"/>
              <a:t>participants</a:t>
            </a:r>
            <a:r>
              <a:rPr lang="de-DE" dirty="0"/>
              <a:t> </a:t>
            </a:r>
            <a:r>
              <a:rPr lang="de-DE" b="1" dirty="0" err="1">
                <a:solidFill>
                  <a:schemeClr val="accent1"/>
                </a:solidFill>
              </a:rPr>
              <a:t>motivated</a:t>
            </a:r>
            <a:r>
              <a:rPr lang="de-DE" dirty="0"/>
              <a:t> </a:t>
            </a:r>
            <a:r>
              <a:rPr lang="de-DE" dirty="0" err="1"/>
              <a:t>without</a:t>
            </a:r>
            <a:r>
              <a:rPr lang="de-DE" dirty="0"/>
              <a:t> </a:t>
            </a:r>
            <a:r>
              <a:rPr lang="de-DE" dirty="0" err="1"/>
              <a:t>killing</a:t>
            </a:r>
            <a:r>
              <a:rPr lang="de-DE" dirty="0"/>
              <a:t> </a:t>
            </a:r>
            <a:r>
              <a:rPr lang="de-DE" dirty="0" err="1"/>
              <a:t>the</a:t>
            </a:r>
            <a:r>
              <a:rPr lang="de-DE" dirty="0"/>
              <a:t> </a:t>
            </a:r>
            <a:r>
              <a:rPr lang="de-DE" dirty="0" err="1"/>
              <a:t>study</a:t>
            </a:r>
            <a:endParaRPr lang="de-DE" dirty="0"/>
          </a:p>
        </p:txBody>
      </p:sp>
      <p:sp>
        <p:nvSpPr>
          <p:cNvPr id="9" name="Inhaltsplatzhalter 8">
            <a:extLst>
              <a:ext uri="{FF2B5EF4-FFF2-40B4-BE49-F238E27FC236}">
                <a16:creationId xmlns:a16="http://schemas.microsoft.com/office/drawing/2014/main" id="{1B88BD43-185C-DC96-830F-AADD22F5E727}"/>
              </a:ext>
            </a:extLst>
          </p:cNvPr>
          <p:cNvSpPr>
            <a:spLocks noGrp="1"/>
          </p:cNvSpPr>
          <p:nvPr>
            <p:ph sz="quarter" idx="35"/>
          </p:nvPr>
        </p:nvSpPr>
        <p:spPr/>
        <p:txBody>
          <a:bodyPr/>
          <a:lstStyle/>
          <a:p>
            <a:r>
              <a:rPr lang="de-DE" dirty="0"/>
              <a:t>[1] Martin Feick, Niko Kleer, Anthony Tang, and Antonio Krüger. 2020. The Virtual Reality </a:t>
            </a:r>
            <a:r>
              <a:rPr lang="de-DE" dirty="0" err="1"/>
              <a:t>Questionnaire</a:t>
            </a:r>
            <a:r>
              <a:rPr lang="de-DE" dirty="0"/>
              <a:t> Toolkit. In </a:t>
            </a:r>
            <a:r>
              <a:rPr lang="de-DE" dirty="0" err="1"/>
              <a:t>Adjunct</a:t>
            </a:r>
            <a:r>
              <a:rPr lang="de-DE" dirty="0"/>
              <a:t> </a:t>
            </a:r>
            <a:r>
              <a:rPr lang="de-DE" dirty="0" err="1"/>
              <a:t>Publication</a:t>
            </a:r>
            <a:r>
              <a:rPr lang="de-DE" dirty="0"/>
              <a:t> of </a:t>
            </a:r>
            <a:r>
              <a:rPr lang="de-DE" dirty="0" err="1"/>
              <a:t>the</a:t>
            </a:r>
            <a:r>
              <a:rPr lang="de-DE" dirty="0"/>
              <a:t> 33rd Annual ACM Symposium on User Interface Software and Technology (UIST '20 </a:t>
            </a:r>
            <a:r>
              <a:rPr lang="de-DE" dirty="0" err="1"/>
              <a:t>Adjunct</a:t>
            </a:r>
            <a:r>
              <a:rPr lang="de-DE" dirty="0"/>
              <a:t>). </a:t>
            </a:r>
            <a:r>
              <a:rPr lang="de-DE" dirty="0" err="1"/>
              <a:t>Association</a:t>
            </a:r>
            <a:r>
              <a:rPr lang="de-DE" dirty="0"/>
              <a:t> </a:t>
            </a:r>
            <a:r>
              <a:rPr lang="de-DE" dirty="0" err="1"/>
              <a:t>for</a:t>
            </a:r>
            <a:r>
              <a:rPr lang="de-DE" dirty="0"/>
              <a:t> Computing Machinery, New York, NY, USA, 68–69. https://doi.org/10.1145/3379350.3416188</a:t>
            </a:r>
          </a:p>
        </p:txBody>
      </p:sp>
      <p:graphicFrame>
        <p:nvGraphicFramePr>
          <p:cNvPr id="10" name="Diagramm 9">
            <a:extLst>
              <a:ext uri="{FF2B5EF4-FFF2-40B4-BE49-F238E27FC236}">
                <a16:creationId xmlns:a16="http://schemas.microsoft.com/office/drawing/2014/main" id="{A1F750D1-4A74-052D-8705-6186EB072160}"/>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293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925CC-8C49-9130-367F-6E5C27FFBB43}"/>
              </a:ext>
            </a:extLst>
          </p:cNvPr>
          <p:cNvSpPr>
            <a:spLocks noGrp="1"/>
          </p:cNvSpPr>
          <p:nvPr>
            <p:ph type="title"/>
          </p:nvPr>
        </p:nvSpPr>
        <p:spPr/>
        <p:txBody>
          <a:bodyPr/>
          <a:lstStyle/>
          <a:p>
            <a:r>
              <a:rPr lang="de-DE" dirty="0"/>
              <a:t>Experiment</a:t>
            </a:r>
          </a:p>
        </p:txBody>
      </p:sp>
      <p:sp>
        <p:nvSpPr>
          <p:cNvPr id="3" name="Fußzeilenplatzhalter 2">
            <a:extLst>
              <a:ext uri="{FF2B5EF4-FFF2-40B4-BE49-F238E27FC236}">
                <a16:creationId xmlns:a16="http://schemas.microsoft.com/office/drawing/2014/main" id="{9113ACC7-B722-C0AC-F9A1-44411685727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5668B2D-E2CB-3F66-22B1-36607EB55438}"/>
              </a:ext>
            </a:extLst>
          </p:cNvPr>
          <p:cNvSpPr>
            <a:spLocks noGrp="1"/>
          </p:cNvSpPr>
          <p:nvPr>
            <p:ph type="sldNum" sz="quarter" idx="28"/>
          </p:nvPr>
        </p:nvSpPr>
        <p:spPr/>
        <p:txBody>
          <a:bodyPr/>
          <a:lstStyle/>
          <a:p>
            <a:fld id="{BA24374A-C3A8-471A-8837-3FC31668ABE5}" type="slidenum">
              <a:rPr lang="de-DE" smtClean="0"/>
              <a:pPr/>
              <a:t>49</a:t>
            </a:fld>
            <a:endParaRPr lang="de-DE" dirty="0"/>
          </a:p>
        </p:txBody>
      </p:sp>
      <p:sp>
        <p:nvSpPr>
          <p:cNvPr id="5" name="Textplatzhalter 4">
            <a:extLst>
              <a:ext uri="{FF2B5EF4-FFF2-40B4-BE49-F238E27FC236}">
                <a16:creationId xmlns:a16="http://schemas.microsoft.com/office/drawing/2014/main" id="{CBA31DBC-3190-2ADB-8E50-E552E72089BC}"/>
              </a:ext>
            </a:extLst>
          </p:cNvPr>
          <p:cNvSpPr>
            <a:spLocks noGrp="1"/>
          </p:cNvSpPr>
          <p:nvPr>
            <p:ph type="body" sz="quarter" idx="21"/>
          </p:nvPr>
        </p:nvSpPr>
        <p:spPr/>
        <p:txBody>
          <a:bodyPr/>
          <a:lstStyle/>
          <a:p>
            <a:r>
              <a:rPr lang="en-US" dirty="0"/>
              <a:t>How to Conduct a User Study</a:t>
            </a:r>
            <a:endParaRPr lang="de-DE" dirty="0"/>
          </a:p>
        </p:txBody>
      </p:sp>
      <p:graphicFrame>
        <p:nvGraphicFramePr>
          <p:cNvPr id="7" name="Tabelle 6">
            <a:extLst>
              <a:ext uri="{FF2B5EF4-FFF2-40B4-BE49-F238E27FC236}">
                <a16:creationId xmlns:a16="http://schemas.microsoft.com/office/drawing/2014/main" id="{D69B9656-A8C8-5E52-83A1-722863956977}"/>
              </a:ext>
            </a:extLst>
          </p:cNvPr>
          <p:cNvGraphicFramePr>
            <a:graphicFrameLocks noGrp="1"/>
          </p:cNvGraphicFramePr>
          <p:nvPr/>
        </p:nvGraphicFramePr>
        <p:xfrm>
          <a:off x="695325" y="1449388"/>
          <a:ext cx="10801351" cy="1591642"/>
        </p:xfrm>
        <a:graphic>
          <a:graphicData uri="http://schemas.openxmlformats.org/drawingml/2006/table">
            <a:tbl>
              <a:tblPr>
                <a:tableStyleId>{5C22544A-7EE6-4342-B048-85BDC9FD1C3A}</a:tableStyleId>
              </a:tblPr>
              <a:tblGrid>
                <a:gridCol w="3279670">
                  <a:extLst>
                    <a:ext uri="{9D8B030D-6E8A-4147-A177-3AD203B41FA5}">
                      <a16:colId xmlns:a16="http://schemas.microsoft.com/office/drawing/2014/main" val="3882474125"/>
                    </a:ext>
                  </a:extLst>
                </a:gridCol>
                <a:gridCol w="4105461">
                  <a:extLst>
                    <a:ext uri="{9D8B030D-6E8A-4147-A177-3AD203B41FA5}">
                      <a16:colId xmlns:a16="http://schemas.microsoft.com/office/drawing/2014/main" val="2223414757"/>
                    </a:ext>
                  </a:extLst>
                </a:gridCol>
                <a:gridCol w="3416220">
                  <a:extLst>
                    <a:ext uri="{9D8B030D-6E8A-4147-A177-3AD203B41FA5}">
                      <a16:colId xmlns:a16="http://schemas.microsoft.com/office/drawing/2014/main" val="1932457275"/>
                    </a:ext>
                  </a:extLst>
                </a:gridCol>
              </a:tblGrid>
              <a:tr h="55322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2</a:t>
                      </a:r>
                    </a:p>
                  </a:txBody>
                  <a:tcPr marL="0" marR="0" marT="0" marB="0" anchor="ctr">
                    <a:solidFill>
                      <a:schemeClr val="accent1"/>
                    </a:solidFill>
                  </a:tcPr>
                </a:tc>
                <a:extLst>
                  <a:ext uri="{0D108BD9-81ED-4DB2-BD59-A6C34878D82A}">
                    <a16:rowId xmlns:a16="http://schemas.microsoft.com/office/drawing/2014/main" val="4267591624"/>
                  </a:ext>
                </a:extLst>
              </a:tr>
              <a:tr h="1038418">
                <a:tc>
                  <a:txBody>
                    <a:bodyPr/>
                    <a:lstStyle/>
                    <a:p>
                      <a:pPr algn="ctr" fontAlgn="b"/>
                      <a:r>
                        <a:rPr lang="de-DE" sz="2400" u="none" strike="noStrike" dirty="0" err="1">
                          <a:solidFill>
                            <a:schemeClr val="bg1"/>
                          </a:solidFill>
                          <a:effectLst/>
                          <a:latin typeface="+mn-lt"/>
                        </a:rPr>
                        <a:t>Participant</a:t>
                      </a:r>
                      <a:r>
                        <a:rPr lang="de-DE" sz="2400" u="none" strike="noStrike" dirty="0">
                          <a:solidFill>
                            <a:schemeClr val="bg1"/>
                          </a:solidFill>
                          <a:effectLst/>
                          <a:latin typeface="+mn-lt"/>
                        </a:rPr>
                        <a:t> #1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000" b="1" dirty="0"/>
                        <a:t>None-None-None</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000" b="1" dirty="0"/>
                        <a:t>None-None-Visual</a:t>
                      </a:r>
                    </a:p>
                  </a:txBody>
                  <a:tcPr marL="9525" marR="9525" marT="9525" marB="0" anchor="ctr"/>
                </a:tc>
                <a:extLst>
                  <a:ext uri="{0D108BD9-81ED-4DB2-BD59-A6C34878D82A}">
                    <a16:rowId xmlns:a16="http://schemas.microsoft.com/office/drawing/2014/main" val="1627451370"/>
                  </a:ext>
                </a:extLst>
              </a:tr>
            </a:tbl>
          </a:graphicData>
        </a:graphic>
      </p:graphicFrame>
      <p:sp>
        <p:nvSpPr>
          <p:cNvPr id="8" name="Freihandform: Form 7">
            <a:extLst>
              <a:ext uri="{FF2B5EF4-FFF2-40B4-BE49-F238E27FC236}">
                <a16:creationId xmlns:a16="http://schemas.microsoft.com/office/drawing/2014/main" id="{9B03CD84-341B-0226-BAB2-B76E0030BD91}"/>
              </a:ext>
            </a:extLst>
          </p:cNvPr>
          <p:cNvSpPr/>
          <p:nvPr/>
        </p:nvSpPr>
        <p:spPr>
          <a:xfrm>
            <a:off x="10131409" y="1320590"/>
            <a:ext cx="2060591" cy="2108410"/>
          </a:xfrm>
          <a:custGeom>
            <a:avLst/>
            <a:gdLst>
              <a:gd name="connsiteX0" fmla="*/ 438308 w 2063068"/>
              <a:gd name="connsiteY0" fmla="*/ 0 h 2108410"/>
              <a:gd name="connsiteX1" fmla="*/ 0 w 2063068"/>
              <a:gd name="connsiteY1" fmla="*/ 2085739 h 2108410"/>
              <a:gd name="connsiteX2" fmla="*/ 2055511 w 2063068"/>
              <a:gd name="connsiteY2" fmla="*/ 2108410 h 2108410"/>
              <a:gd name="connsiteX3" fmla="*/ 2063068 w 2063068"/>
              <a:gd name="connsiteY3" fmla="*/ 37785 h 2108410"/>
              <a:gd name="connsiteX4" fmla="*/ 438308 w 2063068"/>
              <a:gd name="connsiteY4" fmla="*/ 0 h 210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068" h="2108410">
                <a:moveTo>
                  <a:pt x="438308" y="0"/>
                </a:moveTo>
                <a:lnTo>
                  <a:pt x="0" y="2085739"/>
                </a:lnTo>
                <a:lnTo>
                  <a:pt x="2055511" y="2108410"/>
                </a:lnTo>
                <a:lnTo>
                  <a:pt x="2063068" y="37785"/>
                </a:lnTo>
                <a:lnTo>
                  <a:pt x="4383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mit Pfeil 8">
            <a:extLst>
              <a:ext uri="{FF2B5EF4-FFF2-40B4-BE49-F238E27FC236}">
                <a16:creationId xmlns:a16="http://schemas.microsoft.com/office/drawing/2014/main" id="{9E65196A-895B-2B1C-0BB0-FAE03E2F86AA}"/>
              </a:ext>
            </a:extLst>
          </p:cNvPr>
          <p:cNvCxnSpPr>
            <a:cxnSpLocks/>
          </p:cNvCxnSpPr>
          <p:nvPr/>
        </p:nvCxnSpPr>
        <p:spPr>
          <a:xfrm>
            <a:off x="3990109" y="3366241"/>
            <a:ext cx="407323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39B8AB84-0EFE-D6DC-9068-3238892540D2}"/>
              </a:ext>
            </a:extLst>
          </p:cNvPr>
          <p:cNvSpPr/>
          <p:nvPr/>
        </p:nvSpPr>
        <p:spPr>
          <a:xfrm>
            <a:off x="5059294" y="3083095"/>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19" name="Rechteck 18">
            <a:extLst>
              <a:ext uri="{FF2B5EF4-FFF2-40B4-BE49-F238E27FC236}">
                <a16:creationId xmlns:a16="http://schemas.microsoft.com/office/drawing/2014/main" id="{AA59AF1C-4646-4BE5-8F9A-DA80C924DBFF}"/>
              </a:ext>
            </a:extLst>
          </p:cNvPr>
          <p:cNvSpPr/>
          <p:nvPr/>
        </p:nvSpPr>
        <p:spPr>
          <a:xfrm>
            <a:off x="6994160" y="3918862"/>
            <a:ext cx="1934866" cy="829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20" name="Gerade Verbindung mit Pfeil 19">
            <a:extLst>
              <a:ext uri="{FF2B5EF4-FFF2-40B4-BE49-F238E27FC236}">
                <a16:creationId xmlns:a16="http://schemas.microsoft.com/office/drawing/2014/main" id="{30CAEF2C-212F-DD8B-2A60-AD9211983520}"/>
              </a:ext>
            </a:extLst>
          </p:cNvPr>
          <p:cNvCxnSpPr/>
          <p:nvPr/>
        </p:nvCxnSpPr>
        <p:spPr>
          <a:xfrm flipV="1">
            <a:off x="7961593" y="3407694"/>
            <a:ext cx="0" cy="51801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15A8970B-8074-0A92-7D68-5EEFC132C899}"/>
              </a:ext>
            </a:extLst>
          </p:cNvPr>
          <p:cNvCxnSpPr>
            <a:cxnSpLocks/>
          </p:cNvCxnSpPr>
          <p:nvPr/>
        </p:nvCxnSpPr>
        <p:spPr>
          <a:xfrm>
            <a:off x="8109907" y="3366241"/>
            <a:ext cx="407323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Rechteck 21">
            <a:extLst>
              <a:ext uri="{FF2B5EF4-FFF2-40B4-BE49-F238E27FC236}">
                <a16:creationId xmlns:a16="http://schemas.microsoft.com/office/drawing/2014/main" id="{4E4CDBDB-43CE-DACB-81BA-D5FE20165DFD}"/>
              </a:ext>
            </a:extLst>
          </p:cNvPr>
          <p:cNvSpPr/>
          <p:nvPr/>
        </p:nvSpPr>
        <p:spPr>
          <a:xfrm>
            <a:off x="9179092" y="3083095"/>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24" name="Rechteck 23">
            <a:extLst>
              <a:ext uri="{FF2B5EF4-FFF2-40B4-BE49-F238E27FC236}">
                <a16:creationId xmlns:a16="http://schemas.microsoft.com/office/drawing/2014/main" id="{6360DEE1-CAAE-037D-2D6C-FC782631FA07}"/>
              </a:ext>
            </a:extLst>
          </p:cNvPr>
          <p:cNvSpPr/>
          <p:nvPr/>
        </p:nvSpPr>
        <p:spPr>
          <a:xfrm>
            <a:off x="2734179" y="3229692"/>
            <a:ext cx="1934866" cy="171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cxnSp>
        <p:nvCxnSpPr>
          <p:cNvPr id="34" name="Gerade Verbindung mit Pfeil 33">
            <a:extLst>
              <a:ext uri="{FF2B5EF4-FFF2-40B4-BE49-F238E27FC236}">
                <a16:creationId xmlns:a16="http://schemas.microsoft.com/office/drawing/2014/main" id="{1D26A678-A8F7-D5F4-806A-E53C11ABCC8E}"/>
              </a:ext>
            </a:extLst>
          </p:cNvPr>
          <p:cNvCxnSpPr>
            <a:cxnSpLocks/>
          </p:cNvCxnSpPr>
          <p:nvPr/>
        </p:nvCxnSpPr>
        <p:spPr>
          <a:xfrm>
            <a:off x="695325" y="3366241"/>
            <a:ext cx="3294784"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8FFF61F0-5D95-82DB-0DC8-EFB92C835366}"/>
              </a:ext>
            </a:extLst>
          </p:cNvPr>
          <p:cNvSpPr/>
          <p:nvPr/>
        </p:nvSpPr>
        <p:spPr>
          <a:xfrm>
            <a:off x="523525" y="3918862"/>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Informed</a:t>
            </a:r>
            <a:r>
              <a:rPr lang="de-DE" sz="1600" dirty="0">
                <a:solidFill>
                  <a:schemeClr val="tx1"/>
                </a:solidFill>
              </a:rPr>
              <a:t> </a:t>
            </a:r>
            <a:r>
              <a:rPr lang="de-DE" sz="1600" dirty="0" err="1">
                <a:solidFill>
                  <a:schemeClr val="tx1"/>
                </a:solidFill>
              </a:rPr>
              <a:t>Consent</a:t>
            </a:r>
            <a:endParaRPr lang="de-DE" sz="1600" dirty="0">
              <a:solidFill>
                <a:schemeClr val="tx1"/>
              </a:solidFill>
            </a:endParaRPr>
          </a:p>
        </p:txBody>
      </p:sp>
      <p:cxnSp>
        <p:nvCxnSpPr>
          <p:cNvPr id="39" name="Gerade Verbindung mit Pfeil 38">
            <a:extLst>
              <a:ext uri="{FF2B5EF4-FFF2-40B4-BE49-F238E27FC236}">
                <a16:creationId xmlns:a16="http://schemas.microsoft.com/office/drawing/2014/main" id="{65C07AED-C689-F5FA-34D2-F66398D4D57C}"/>
              </a:ext>
            </a:extLst>
          </p:cNvPr>
          <p:cNvCxnSpPr/>
          <p:nvPr/>
        </p:nvCxnSpPr>
        <p:spPr>
          <a:xfrm flipV="1">
            <a:off x="1120086" y="3407694"/>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hteck 39">
            <a:extLst>
              <a:ext uri="{FF2B5EF4-FFF2-40B4-BE49-F238E27FC236}">
                <a16:creationId xmlns:a16="http://schemas.microsoft.com/office/drawing/2014/main" id="{7EF946D3-983F-8DA9-0B89-3E617D370D3E}"/>
              </a:ext>
            </a:extLst>
          </p:cNvPr>
          <p:cNvSpPr/>
          <p:nvPr/>
        </p:nvSpPr>
        <p:spPr>
          <a:xfrm>
            <a:off x="1785858" y="3912561"/>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Demo-</a:t>
            </a:r>
            <a:r>
              <a:rPr lang="de-DE" sz="1600" dirty="0" err="1">
                <a:solidFill>
                  <a:schemeClr val="tx1"/>
                </a:solidFill>
              </a:rPr>
              <a:t>graphics</a:t>
            </a:r>
            <a:endParaRPr lang="de-DE" sz="1600" dirty="0">
              <a:solidFill>
                <a:schemeClr val="tx1"/>
              </a:solidFill>
            </a:endParaRPr>
          </a:p>
        </p:txBody>
      </p:sp>
      <p:cxnSp>
        <p:nvCxnSpPr>
          <p:cNvPr id="41" name="Gerade Verbindung mit Pfeil 40">
            <a:extLst>
              <a:ext uri="{FF2B5EF4-FFF2-40B4-BE49-F238E27FC236}">
                <a16:creationId xmlns:a16="http://schemas.microsoft.com/office/drawing/2014/main" id="{5E78312B-4167-DC64-529D-8D6EC7998DFA}"/>
              </a:ext>
            </a:extLst>
          </p:cNvPr>
          <p:cNvCxnSpPr>
            <a:cxnSpLocks/>
          </p:cNvCxnSpPr>
          <p:nvPr/>
        </p:nvCxnSpPr>
        <p:spPr>
          <a:xfrm flipV="1">
            <a:off x="2382419" y="3401393"/>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E60075DE-E9AD-94FD-1D02-2A03C74F6E09}"/>
              </a:ext>
            </a:extLst>
          </p:cNvPr>
          <p:cNvCxnSpPr>
            <a:cxnSpLocks/>
          </p:cNvCxnSpPr>
          <p:nvPr/>
        </p:nvCxnSpPr>
        <p:spPr>
          <a:xfrm flipV="1">
            <a:off x="8109907" y="3418327"/>
            <a:ext cx="0" cy="1817722"/>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5" name="Rechteck 44">
            <a:extLst>
              <a:ext uri="{FF2B5EF4-FFF2-40B4-BE49-F238E27FC236}">
                <a16:creationId xmlns:a16="http://schemas.microsoft.com/office/drawing/2014/main" id="{3B6905B3-76F8-3436-2A98-C3A21547636E}"/>
              </a:ext>
            </a:extLst>
          </p:cNvPr>
          <p:cNvSpPr/>
          <p:nvPr/>
        </p:nvSpPr>
        <p:spPr>
          <a:xfrm>
            <a:off x="6598946" y="5119794"/>
            <a:ext cx="3021922" cy="7988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Interview</a:t>
            </a:r>
          </a:p>
        </p:txBody>
      </p:sp>
      <p:sp>
        <p:nvSpPr>
          <p:cNvPr id="13" name="Rechteck 12">
            <a:extLst>
              <a:ext uri="{FF2B5EF4-FFF2-40B4-BE49-F238E27FC236}">
                <a16:creationId xmlns:a16="http://schemas.microsoft.com/office/drawing/2014/main" id="{53FBCA08-1C0B-192F-8C5F-55FD75D30A5E}"/>
              </a:ext>
            </a:extLst>
          </p:cNvPr>
          <p:cNvSpPr/>
          <p:nvPr/>
        </p:nvSpPr>
        <p:spPr>
          <a:xfrm>
            <a:off x="3048190" y="3919407"/>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Tutorial</a:t>
            </a:r>
          </a:p>
        </p:txBody>
      </p:sp>
      <p:cxnSp>
        <p:nvCxnSpPr>
          <p:cNvPr id="14" name="Gerade Verbindung mit Pfeil 13">
            <a:extLst>
              <a:ext uri="{FF2B5EF4-FFF2-40B4-BE49-F238E27FC236}">
                <a16:creationId xmlns:a16="http://schemas.microsoft.com/office/drawing/2014/main" id="{A26AD851-FC75-3CC8-2E86-8404CC2929FC}"/>
              </a:ext>
            </a:extLst>
          </p:cNvPr>
          <p:cNvCxnSpPr>
            <a:cxnSpLocks/>
          </p:cNvCxnSpPr>
          <p:nvPr/>
        </p:nvCxnSpPr>
        <p:spPr>
          <a:xfrm flipV="1">
            <a:off x="3644751" y="3408239"/>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Diagramm 16">
            <a:extLst>
              <a:ext uri="{FF2B5EF4-FFF2-40B4-BE49-F238E27FC236}">
                <a16:creationId xmlns:a16="http://schemas.microsoft.com/office/drawing/2014/main" id="{09DB9F7C-48B3-D2F4-5DAA-890787217299}"/>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745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14744-D5A7-9673-C4F3-27E5666477C6}"/>
              </a:ext>
            </a:extLst>
          </p:cNvPr>
          <p:cNvSpPr>
            <a:spLocks noGrp="1"/>
          </p:cNvSpPr>
          <p:nvPr>
            <p:ph type="title"/>
          </p:nvPr>
        </p:nvSpPr>
        <p:spPr/>
        <p:txBody>
          <a:bodyPr/>
          <a:lstStyle/>
          <a:p>
            <a:r>
              <a:rPr lang="de-DE" dirty="0"/>
              <a:t>Plan </a:t>
            </a:r>
            <a:r>
              <a:rPr lang="de-DE" dirty="0" err="1"/>
              <a:t>only</a:t>
            </a:r>
            <a:r>
              <a:rPr lang="de-DE" dirty="0"/>
              <a:t> </a:t>
            </a:r>
            <a:r>
              <a:rPr lang="de-DE" dirty="0" err="1"/>
              <a:t>the</a:t>
            </a:r>
            <a:r>
              <a:rPr lang="de-DE" dirty="0"/>
              <a:t> </a:t>
            </a:r>
            <a:r>
              <a:rPr lang="de-DE" dirty="0" err="1"/>
              <a:t>order</a:t>
            </a:r>
            <a:endParaRPr lang="de-DE" dirty="0"/>
          </a:p>
        </p:txBody>
      </p:sp>
      <p:sp>
        <p:nvSpPr>
          <p:cNvPr id="3" name="Fußzeilenplatzhalter 2">
            <a:extLst>
              <a:ext uri="{FF2B5EF4-FFF2-40B4-BE49-F238E27FC236}">
                <a16:creationId xmlns:a16="http://schemas.microsoft.com/office/drawing/2014/main" id="{8EB9AA95-C63B-BDB2-EB96-3A236D849E7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F2E9113-9E00-E433-4737-CF529637E29F}"/>
              </a:ext>
            </a:extLst>
          </p:cNvPr>
          <p:cNvSpPr>
            <a:spLocks noGrp="1"/>
          </p:cNvSpPr>
          <p:nvPr>
            <p:ph type="sldNum" sz="quarter" idx="28"/>
          </p:nvPr>
        </p:nvSpPr>
        <p:spPr/>
        <p:txBody>
          <a:bodyPr/>
          <a:lstStyle/>
          <a:p>
            <a:fld id="{BA24374A-C3A8-471A-8837-3FC31668ABE5}" type="slidenum">
              <a:rPr lang="de-DE" smtClean="0"/>
              <a:pPr/>
              <a:t>5</a:t>
            </a:fld>
            <a:endParaRPr lang="de-DE" dirty="0"/>
          </a:p>
        </p:txBody>
      </p:sp>
      <p:sp>
        <p:nvSpPr>
          <p:cNvPr id="5" name="Textplatzhalter 4">
            <a:extLst>
              <a:ext uri="{FF2B5EF4-FFF2-40B4-BE49-F238E27FC236}">
                <a16:creationId xmlns:a16="http://schemas.microsoft.com/office/drawing/2014/main" id="{08476A62-27A2-7109-84AC-F0A7D459C7C8}"/>
              </a:ext>
            </a:extLst>
          </p:cNvPr>
          <p:cNvSpPr>
            <a:spLocks noGrp="1"/>
          </p:cNvSpPr>
          <p:nvPr>
            <p:ph type="body" sz="quarter" idx="21"/>
          </p:nvPr>
        </p:nvSpPr>
        <p:spPr/>
        <p:txBody>
          <a:bodyPr/>
          <a:lstStyle/>
          <a:p>
            <a:r>
              <a:rPr lang="en-US" sz="1400" dirty="0"/>
              <a:t>How to Conduct a User Study</a:t>
            </a:r>
            <a:endParaRPr lang="de-DE" dirty="0"/>
          </a:p>
        </p:txBody>
      </p:sp>
      <p:sp>
        <p:nvSpPr>
          <p:cNvPr id="6" name="Textplatzhalter 5">
            <a:extLst>
              <a:ext uri="{FF2B5EF4-FFF2-40B4-BE49-F238E27FC236}">
                <a16:creationId xmlns:a16="http://schemas.microsoft.com/office/drawing/2014/main" id="{4B758151-4B0D-F23B-B220-31EBDC0E514F}"/>
              </a:ext>
            </a:extLst>
          </p:cNvPr>
          <p:cNvSpPr>
            <a:spLocks noGrp="1"/>
          </p:cNvSpPr>
          <p:nvPr>
            <p:ph type="body" sz="quarter" idx="29"/>
          </p:nvPr>
        </p:nvSpPr>
        <p:spPr>
          <a:xfrm>
            <a:off x="695325" y="1449388"/>
            <a:ext cx="6878468" cy="4679950"/>
          </a:xfrm>
        </p:spPr>
        <p:txBody>
          <a:bodyPr>
            <a:normAutofit lnSpcReduction="10000"/>
          </a:bodyPr>
          <a:lstStyle/>
          <a:p>
            <a:r>
              <a:rPr lang="en-US" b="1" i="0" dirty="0">
                <a:solidFill>
                  <a:schemeClr val="accent1"/>
                </a:solidFill>
                <a:effectLst/>
                <a:latin typeface="Roboto" panose="02000000000000000000" pitchFamily="2" charset="0"/>
              </a:rPr>
              <a:t>Think </a:t>
            </a:r>
            <a:r>
              <a:rPr lang="en-US" b="1" dirty="0">
                <a:solidFill>
                  <a:schemeClr val="accent1"/>
                </a:solidFill>
              </a:rPr>
              <a:t>about your conditions</a:t>
            </a:r>
          </a:p>
          <a:p>
            <a:r>
              <a:rPr lang="en-US" dirty="0"/>
              <a:t>If you have some</a:t>
            </a:r>
            <a:r>
              <a:rPr lang="en-US" b="0" i="0" dirty="0">
                <a:solidFill>
                  <a:srgbClr val="212529"/>
                </a:solidFill>
                <a:effectLst/>
                <a:latin typeface="Roboto" panose="02000000000000000000" pitchFamily="2" charset="0"/>
              </a:rPr>
              <a:t>, use our tool to </a:t>
            </a:r>
            <a:r>
              <a:rPr lang="en-US" b="1" i="0" dirty="0">
                <a:solidFill>
                  <a:schemeClr val="accent1"/>
                </a:solidFill>
                <a:effectLst/>
                <a:latin typeface="Roboto" panose="02000000000000000000" pitchFamily="2" charset="0"/>
              </a:rPr>
              <a:t>find your condition order</a:t>
            </a:r>
          </a:p>
          <a:p>
            <a:pPr lvl="1"/>
            <a:r>
              <a:rPr lang="de-DE" dirty="0">
                <a:hlinkClick r:id="rId2"/>
              </a:rPr>
              <a:t>https://hci-studies.org/balanced-latin-square</a:t>
            </a:r>
            <a:endParaRPr lang="de-DE" dirty="0"/>
          </a:p>
          <a:p>
            <a:pPr lvl="2"/>
            <a:r>
              <a:rPr lang="de-DE" dirty="0"/>
              <a:t>Just </a:t>
            </a:r>
            <a:r>
              <a:rPr lang="de-DE" dirty="0" err="1"/>
              <a:t>enter</a:t>
            </a:r>
            <a:r>
              <a:rPr lang="de-DE" dirty="0"/>
              <a:t> your </a:t>
            </a:r>
            <a:r>
              <a:rPr lang="de-DE" dirty="0" err="1"/>
              <a:t>condition</a:t>
            </a:r>
            <a:endParaRPr lang="de-DE" dirty="0"/>
          </a:p>
          <a:p>
            <a:pPr lvl="1"/>
            <a:r>
              <a:rPr lang="de-DE" dirty="0" err="1"/>
              <a:t>Adapt</a:t>
            </a:r>
            <a:r>
              <a:rPr lang="de-DE" dirty="0"/>
              <a:t> your </a:t>
            </a:r>
            <a:r>
              <a:rPr lang="de-DE" dirty="0" err="1"/>
              <a:t>number</a:t>
            </a:r>
            <a:r>
              <a:rPr lang="de-DE" dirty="0"/>
              <a:t> of </a:t>
            </a:r>
            <a:r>
              <a:rPr lang="de-DE" dirty="0" err="1"/>
              <a:t>conditions</a:t>
            </a:r>
            <a:r>
              <a:rPr lang="de-DE" dirty="0"/>
              <a:t> </a:t>
            </a:r>
            <a:r>
              <a:rPr lang="de-DE" dirty="0" err="1"/>
              <a:t>if</a:t>
            </a:r>
            <a:r>
              <a:rPr lang="de-DE" dirty="0"/>
              <a:t> </a:t>
            </a:r>
            <a:r>
              <a:rPr lang="de-DE" dirty="0" err="1"/>
              <a:t>necessary</a:t>
            </a:r>
            <a:endParaRPr lang="de-DE" dirty="0"/>
          </a:p>
          <a:p>
            <a:r>
              <a:rPr lang="de-DE" dirty="0" err="1"/>
              <a:t>What</a:t>
            </a:r>
            <a:r>
              <a:rPr lang="de-DE" dirty="0"/>
              <a:t> </a:t>
            </a:r>
            <a:r>
              <a:rPr lang="de-DE" dirty="0" err="1"/>
              <a:t>is</a:t>
            </a:r>
            <a:r>
              <a:rPr lang="de-DE" dirty="0"/>
              <a:t> your plan? </a:t>
            </a:r>
            <a:r>
              <a:rPr lang="de-DE" dirty="0" err="1"/>
              <a:t>How</a:t>
            </a:r>
            <a:r>
              <a:rPr lang="de-DE" dirty="0"/>
              <a:t> </a:t>
            </a:r>
            <a:r>
              <a:rPr lang="de-DE" dirty="0" err="1"/>
              <a:t>many</a:t>
            </a:r>
            <a:r>
              <a:rPr lang="de-DE" dirty="0"/>
              <a:t> </a:t>
            </a:r>
            <a:r>
              <a:rPr lang="de-DE" dirty="0" err="1"/>
              <a:t>participants</a:t>
            </a:r>
            <a:r>
              <a:rPr lang="de-DE" dirty="0"/>
              <a:t> do you </a:t>
            </a:r>
            <a:r>
              <a:rPr lang="de-DE" dirty="0" err="1"/>
              <a:t>need</a:t>
            </a:r>
            <a:r>
              <a:rPr lang="de-DE" dirty="0"/>
              <a:t> at least?</a:t>
            </a:r>
          </a:p>
          <a:p>
            <a:pPr lvl="1"/>
            <a:r>
              <a:rPr lang="de-DE" dirty="0"/>
              <a:t>Odd </a:t>
            </a:r>
            <a:r>
              <a:rPr lang="de-DE" dirty="0" err="1"/>
              <a:t>numbers</a:t>
            </a:r>
            <a:r>
              <a:rPr lang="de-DE" dirty="0"/>
              <a:t> </a:t>
            </a:r>
            <a:r>
              <a:rPr lang="de-DE" dirty="0" err="1"/>
              <a:t>need</a:t>
            </a:r>
            <a:r>
              <a:rPr lang="de-DE" dirty="0"/>
              <a:t> 2 latin </a:t>
            </a:r>
            <a:r>
              <a:rPr lang="de-DE" dirty="0" err="1"/>
              <a:t>squares</a:t>
            </a:r>
            <a:endParaRPr lang="de-DE" dirty="0"/>
          </a:p>
          <a:p>
            <a:r>
              <a:rPr lang="de-DE" dirty="0"/>
              <a:t>Save </a:t>
            </a:r>
            <a:r>
              <a:rPr lang="de-DE" dirty="0" err="1"/>
              <a:t>the</a:t>
            </a:r>
            <a:r>
              <a:rPr lang="de-DE" dirty="0"/>
              <a:t> plan </a:t>
            </a:r>
          </a:p>
          <a:p>
            <a:pPr lvl="1"/>
            <a:r>
              <a:rPr lang="de-DE" dirty="0"/>
              <a:t>Download </a:t>
            </a:r>
            <a:r>
              <a:rPr lang="de-DE" dirty="0" err="1"/>
              <a:t>the</a:t>
            </a:r>
            <a:r>
              <a:rPr lang="de-DE" dirty="0"/>
              <a:t> CSV</a:t>
            </a:r>
          </a:p>
          <a:p>
            <a:endParaRPr lang="de-DE" dirty="0"/>
          </a:p>
        </p:txBody>
      </p:sp>
      <p:pic>
        <p:nvPicPr>
          <p:cNvPr id="8" name="Grafik 7">
            <a:extLst>
              <a:ext uri="{FF2B5EF4-FFF2-40B4-BE49-F238E27FC236}">
                <a16:creationId xmlns:a16="http://schemas.microsoft.com/office/drawing/2014/main" id="{C193B9CA-300E-7822-A20E-7A2EA690845A}"/>
              </a:ext>
            </a:extLst>
          </p:cNvPr>
          <p:cNvPicPr>
            <a:picLocks noChangeAspect="1"/>
          </p:cNvPicPr>
          <p:nvPr/>
        </p:nvPicPr>
        <p:blipFill>
          <a:blip r:embed="rId3"/>
          <a:stretch>
            <a:fillRect/>
          </a:stretch>
        </p:blipFill>
        <p:spPr>
          <a:xfrm>
            <a:off x="7573793" y="1273126"/>
            <a:ext cx="3922882" cy="4826869"/>
          </a:xfrm>
          <a:prstGeom prst="rect">
            <a:avLst/>
          </a:prstGeom>
        </p:spPr>
      </p:pic>
    </p:spTree>
    <p:extLst>
      <p:ext uri="{BB962C8B-B14F-4D97-AF65-F5344CB8AC3E}">
        <p14:creationId xmlns:p14="http://schemas.microsoft.com/office/powerpoint/2010/main" val="115922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2ABE1-4967-AF8F-A21D-F40CBC13BA6B}"/>
              </a:ext>
            </a:extLst>
          </p:cNvPr>
          <p:cNvSpPr>
            <a:spLocks noGrp="1"/>
          </p:cNvSpPr>
          <p:nvPr>
            <p:ph type="title"/>
          </p:nvPr>
        </p:nvSpPr>
        <p:spPr/>
        <p:txBody>
          <a:bodyPr/>
          <a:lstStyle/>
          <a:p>
            <a:r>
              <a:rPr lang="de-DE" dirty="0" err="1"/>
              <a:t>Planning</a:t>
            </a:r>
            <a:r>
              <a:rPr lang="de-DE" dirty="0"/>
              <a:t> Qualitative Research</a:t>
            </a:r>
          </a:p>
        </p:txBody>
      </p:sp>
      <p:sp>
        <p:nvSpPr>
          <p:cNvPr id="3" name="Fußzeilenplatzhalter 2">
            <a:extLst>
              <a:ext uri="{FF2B5EF4-FFF2-40B4-BE49-F238E27FC236}">
                <a16:creationId xmlns:a16="http://schemas.microsoft.com/office/drawing/2014/main" id="{DBF62B04-6FD9-DFD4-033D-78CD4A3FC2F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BBE861B-B8C0-FCCD-F4C5-AB3E6A3560A1}"/>
              </a:ext>
            </a:extLst>
          </p:cNvPr>
          <p:cNvSpPr>
            <a:spLocks noGrp="1"/>
          </p:cNvSpPr>
          <p:nvPr>
            <p:ph type="sldNum" sz="quarter" idx="28"/>
          </p:nvPr>
        </p:nvSpPr>
        <p:spPr/>
        <p:txBody>
          <a:bodyPr/>
          <a:lstStyle/>
          <a:p>
            <a:fld id="{BA24374A-C3A8-471A-8837-3FC31668ABE5}" type="slidenum">
              <a:rPr lang="de-DE" smtClean="0"/>
              <a:pPr/>
              <a:t>50</a:t>
            </a:fld>
            <a:endParaRPr lang="de-DE" dirty="0"/>
          </a:p>
        </p:txBody>
      </p:sp>
      <p:sp>
        <p:nvSpPr>
          <p:cNvPr id="5" name="Textplatzhalter 4">
            <a:extLst>
              <a:ext uri="{FF2B5EF4-FFF2-40B4-BE49-F238E27FC236}">
                <a16:creationId xmlns:a16="http://schemas.microsoft.com/office/drawing/2014/main" id="{28E90812-6799-6572-3312-61323DF4EAFE}"/>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F957D415-37AF-4A2C-1DFB-CF4853864CAB}"/>
              </a:ext>
            </a:extLst>
          </p:cNvPr>
          <p:cNvSpPr>
            <a:spLocks noGrp="1"/>
          </p:cNvSpPr>
          <p:nvPr>
            <p:ph type="body" sz="quarter" idx="29"/>
          </p:nvPr>
        </p:nvSpPr>
        <p:spPr>
          <a:xfrm>
            <a:off x="695325" y="1449388"/>
            <a:ext cx="8389997" cy="4679950"/>
          </a:xfrm>
        </p:spPr>
        <p:txBody>
          <a:bodyPr>
            <a:normAutofit fontScale="92500" lnSpcReduction="10000"/>
          </a:bodyPr>
          <a:lstStyle/>
          <a:p>
            <a:r>
              <a:rPr lang="en-US" b="1" dirty="0">
                <a:solidFill>
                  <a:schemeClr val="accent1"/>
                </a:solidFill>
              </a:rPr>
              <a:t>Unravel your research question</a:t>
            </a:r>
          </a:p>
          <a:p>
            <a:pPr lvl="1"/>
            <a:r>
              <a:rPr lang="en-US" dirty="0"/>
              <a:t>What are the related questions that could be answered with qualitative methods?</a:t>
            </a:r>
          </a:p>
          <a:p>
            <a:pPr lvl="1"/>
            <a:r>
              <a:rPr lang="en-US" b="1" dirty="0">
                <a:solidFill>
                  <a:schemeClr val="accent1"/>
                </a:solidFill>
              </a:rPr>
              <a:t>Who</a:t>
            </a:r>
            <a:r>
              <a:rPr lang="en-US" dirty="0"/>
              <a:t>, </a:t>
            </a:r>
            <a:r>
              <a:rPr lang="en-US" b="1" dirty="0">
                <a:solidFill>
                  <a:schemeClr val="accent1"/>
                </a:solidFill>
              </a:rPr>
              <a:t>When</a:t>
            </a:r>
            <a:r>
              <a:rPr lang="en-US" dirty="0"/>
              <a:t>, </a:t>
            </a:r>
            <a:r>
              <a:rPr lang="en-US" b="1" dirty="0">
                <a:solidFill>
                  <a:schemeClr val="accent1"/>
                </a:solidFill>
              </a:rPr>
              <a:t>What</a:t>
            </a:r>
            <a:r>
              <a:rPr lang="en-US" dirty="0"/>
              <a:t>, </a:t>
            </a:r>
            <a:r>
              <a:rPr lang="en-US" b="1" dirty="0">
                <a:solidFill>
                  <a:schemeClr val="accent1"/>
                </a:solidFill>
              </a:rPr>
              <a:t>Why</a:t>
            </a:r>
            <a:r>
              <a:rPr lang="en-US" dirty="0"/>
              <a:t> or </a:t>
            </a:r>
            <a:r>
              <a:rPr lang="en-US" b="1" dirty="0">
                <a:solidFill>
                  <a:schemeClr val="accent1"/>
                </a:solidFill>
              </a:rPr>
              <a:t>How</a:t>
            </a:r>
            <a:r>
              <a:rPr lang="en-US" dirty="0"/>
              <a:t> questions (= open questions)</a:t>
            </a:r>
          </a:p>
          <a:p>
            <a:pPr lvl="1"/>
            <a:r>
              <a:rPr lang="en-US" b="1" dirty="0">
                <a:solidFill>
                  <a:schemeClr val="accent1"/>
                </a:solidFill>
              </a:rPr>
              <a:t>Make a protocol!!!!</a:t>
            </a:r>
          </a:p>
          <a:p>
            <a:r>
              <a:rPr lang="en-US" b="1" dirty="0">
                <a:solidFill>
                  <a:schemeClr val="accent1"/>
                </a:solidFill>
              </a:rPr>
              <a:t>Choose data collection method</a:t>
            </a:r>
          </a:p>
          <a:p>
            <a:pPr lvl="1"/>
            <a:r>
              <a:rPr lang="en-US" dirty="0"/>
              <a:t>Textual feedback, audio (for text transcript), video (behavioral observations)</a:t>
            </a:r>
          </a:p>
          <a:p>
            <a:r>
              <a:rPr lang="en-US" b="1" dirty="0">
                <a:solidFill>
                  <a:schemeClr val="accent1"/>
                </a:solidFill>
              </a:rPr>
              <a:t>Determine a sampling approach</a:t>
            </a:r>
          </a:p>
          <a:p>
            <a:pPr lvl="1"/>
            <a:r>
              <a:rPr lang="en-US" dirty="0"/>
              <a:t>Feedback/Observation method, target group, location and time frame</a:t>
            </a:r>
          </a:p>
          <a:p>
            <a:r>
              <a:rPr lang="en-US" b="1" dirty="0">
                <a:solidFill>
                  <a:schemeClr val="accent1"/>
                </a:solidFill>
              </a:rPr>
              <a:t>Integrate comparative aspects</a:t>
            </a:r>
          </a:p>
          <a:p>
            <a:pPr lvl="1"/>
            <a:r>
              <a:rPr lang="en-US" dirty="0"/>
              <a:t>Discussions arise when there is disagreement</a:t>
            </a:r>
            <a:endParaRPr lang="de-DE" dirty="0"/>
          </a:p>
        </p:txBody>
      </p:sp>
      <p:pic>
        <p:nvPicPr>
          <p:cNvPr id="2050" name="Picture 2" descr="wütend, Frau, Konflikt, Schrei, Silhouette, Kommunikation, beschuldigen, Streit, Haltung, Schwestern, friend's, Unterschied, nicht zustimmen, Kampf, Finger, Negativ, Punkt, Streit, drohen, Frau, Kleid, schwarz, Stehen, Schwarz und weiß, Schulter, Kleid, Joint, Hals, Monochrome fotografie, Mädchen, einfarbig, menschliches Verhalten, formelle Kleidung, Illustration">
            <a:extLst>
              <a:ext uri="{FF2B5EF4-FFF2-40B4-BE49-F238E27FC236}">
                <a16:creationId xmlns:a16="http://schemas.microsoft.com/office/drawing/2014/main" id="{B04A2622-9481-5358-B2EC-DBF60CC29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844" y="2250765"/>
            <a:ext cx="3251690" cy="37529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m 6">
            <a:extLst>
              <a:ext uri="{FF2B5EF4-FFF2-40B4-BE49-F238E27FC236}">
                <a16:creationId xmlns:a16="http://schemas.microsoft.com/office/drawing/2014/main" id="{501DD7F7-4797-90D8-59BF-17E380396B8C}"/>
              </a:ext>
            </a:extLst>
          </p:cNvPr>
          <p:cNvGraphicFramePr/>
          <p:nvPr>
            <p:extLst>
              <p:ext uri="{D42A27DB-BD31-4B8C-83A1-F6EECF244321}">
                <p14:modId xmlns:p14="http://schemas.microsoft.com/office/powerpoint/2010/main" val="334982931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5184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1108F4-076D-F28A-C652-26EB143E4C67}"/>
              </a:ext>
            </a:extLst>
          </p:cNvPr>
          <p:cNvSpPr>
            <a:spLocks noGrp="1"/>
          </p:cNvSpPr>
          <p:nvPr>
            <p:ph type="title"/>
          </p:nvPr>
        </p:nvSpPr>
        <p:spPr/>
        <p:txBody>
          <a:bodyPr/>
          <a:lstStyle/>
          <a:p>
            <a:r>
              <a:rPr lang="de-DE" dirty="0" err="1"/>
              <a:t>Conducting</a:t>
            </a:r>
            <a:r>
              <a:rPr lang="de-DE" dirty="0"/>
              <a:t> an Interview</a:t>
            </a:r>
          </a:p>
        </p:txBody>
      </p:sp>
      <p:sp>
        <p:nvSpPr>
          <p:cNvPr id="3" name="Fußzeilenplatzhalter 2">
            <a:extLst>
              <a:ext uri="{FF2B5EF4-FFF2-40B4-BE49-F238E27FC236}">
                <a16:creationId xmlns:a16="http://schemas.microsoft.com/office/drawing/2014/main" id="{F1A0DDB4-53B5-FAB4-C43F-F4961A01613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4D0645A-414F-CC9F-1900-0A635D7E04C3}"/>
              </a:ext>
            </a:extLst>
          </p:cNvPr>
          <p:cNvSpPr>
            <a:spLocks noGrp="1"/>
          </p:cNvSpPr>
          <p:nvPr>
            <p:ph type="sldNum" sz="quarter" idx="28"/>
          </p:nvPr>
        </p:nvSpPr>
        <p:spPr/>
        <p:txBody>
          <a:bodyPr/>
          <a:lstStyle/>
          <a:p>
            <a:fld id="{BA24374A-C3A8-471A-8837-3FC31668ABE5}" type="slidenum">
              <a:rPr lang="de-DE" smtClean="0"/>
              <a:pPr/>
              <a:t>51</a:t>
            </a:fld>
            <a:endParaRPr lang="de-DE" dirty="0"/>
          </a:p>
        </p:txBody>
      </p:sp>
      <p:sp>
        <p:nvSpPr>
          <p:cNvPr id="5" name="Textplatzhalter 4">
            <a:extLst>
              <a:ext uri="{FF2B5EF4-FFF2-40B4-BE49-F238E27FC236}">
                <a16:creationId xmlns:a16="http://schemas.microsoft.com/office/drawing/2014/main" id="{9D734D3C-DB71-746A-FD46-FE3385C713F6}"/>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19ACF03C-F824-34AF-FAAE-36515F589143}"/>
              </a:ext>
            </a:extLst>
          </p:cNvPr>
          <p:cNvSpPr>
            <a:spLocks noGrp="1"/>
          </p:cNvSpPr>
          <p:nvPr>
            <p:ph type="body" sz="quarter" idx="29"/>
          </p:nvPr>
        </p:nvSpPr>
        <p:spPr>
          <a:xfrm>
            <a:off x="695325" y="1449388"/>
            <a:ext cx="8864311" cy="4679950"/>
          </a:xfrm>
        </p:spPr>
        <p:txBody>
          <a:bodyPr>
            <a:normAutofit fontScale="85000" lnSpcReduction="20000"/>
          </a:bodyPr>
          <a:lstStyle/>
          <a:p>
            <a:r>
              <a:rPr lang="en-US" b="1" dirty="0">
                <a:solidFill>
                  <a:schemeClr val="accent1"/>
                </a:solidFill>
              </a:rPr>
              <a:t>Central instrument of qualitative research</a:t>
            </a:r>
          </a:p>
          <a:p>
            <a:r>
              <a:rPr lang="en-US" b="1" dirty="0">
                <a:solidFill>
                  <a:schemeClr val="accent1"/>
                </a:solidFill>
              </a:rPr>
              <a:t>Various forms of interviews </a:t>
            </a:r>
            <a:r>
              <a:rPr lang="en-US" dirty="0"/>
              <a:t>depending on the specification of the questions/content of the interview:</a:t>
            </a:r>
          </a:p>
          <a:p>
            <a:pPr lvl="1"/>
            <a:r>
              <a:rPr lang="en-US" dirty="0"/>
              <a:t>Unstructured (candid) interview (very rich, unbiased)</a:t>
            </a:r>
          </a:p>
          <a:p>
            <a:pPr lvl="1"/>
            <a:r>
              <a:rPr lang="en-US" dirty="0"/>
              <a:t>Structured interview (easy to evaluate, no follow-up questions)</a:t>
            </a:r>
          </a:p>
          <a:p>
            <a:pPr lvl="1"/>
            <a:r>
              <a:rPr lang="en-US" b="1" dirty="0">
                <a:solidFill>
                  <a:schemeClr val="accent6"/>
                </a:solidFill>
              </a:rPr>
              <a:t>Semi-structured interview</a:t>
            </a:r>
            <a:r>
              <a:rPr lang="en-US" dirty="0">
                <a:solidFill>
                  <a:schemeClr val="accent6"/>
                </a:solidFill>
              </a:rPr>
              <a:t> </a:t>
            </a:r>
            <a:r>
              <a:rPr lang="en-US" dirty="0"/>
              <a:t>(balance between structure and flexibility, we highly recommend that)</a:t>
            </a:r>
          </a:p>
          <a:p>
            <a:r>
              <a:rPr lang="en-US" b="1" dirty="0">
                <a:solidFill>
                  <a:schemeClr val="accent1"/>
                </a:solidFill>
              </a:rPr>
              <a:t>Advantages and disadvantages of more structure</a:t>
            </a:r>
            <a:r>
              <a:rPr lang="en-US" dirty="0"/>
              <a:t>:</a:t>
            </a:r>
          </a:p>
          <a:p>
            <a:pPr marL="286163" lvl="1" indent="0">
              <a:buNone/>
            </a:pPr>
            <a:r>
              <a:rPr lang="en-US" b="1" dirty="0">
                <a:solidFill>
                  <a:schemeClr val="accent6"/>
                </a:solidFill>
              </a:rPr>
              <a:t>+</a:t>
            </a:r>
            <a:r>
              <a:rPr lang="en-US" dirty="0"/>
              <a:t> Comparability and consistency of the interviews in terms of length, topics, …</a:t>
            </a:r>
          </a:p>
          <a:p>
            <a:pPr marL="286163" lvl="1" indent="0">
              <a:buNone/>
            </a:pPr>
            <a:r>
              <a:rPr lang="en-US" b="1" dirty="0">
                <a:solidFill>
                  <a:schemeClr val="accent6"/>
                </a:solidFill>
              </a:rPr>
              <a:t>+</a:t>
            </a:r>
            <a:r>
              <a:rPr lang="en-US" dirty="0"/>
              <a:t> Easier to evaluate</a:t>
            </a:r>
          </a:p>
          <a:p>
            <a:pPr marL="286163" lvl="1" indent="0">
              <a:buNone/>
            </a:pPr>
            <a:r>
              <a:rPr lang="en-US" b="1" dirty="0">
                <a:solidFill>
                  <a:schemeClr val="accent6"/>
                </a:solidFill>
              </a:rPr>
              <a:t>+</a:t>
            </a:r>
            <a:r>
              <a:rPr lang="en-US" dirty="0"/>
              <a:t> Can be automated</a:t>
            </a:r>
          </a:p>
          <a:p>
            <a:pPr marL="286163" lvl="1" indent="0">
              <a:buNone/>
            </a:pPr>
            <a:r>
              <a:rPr lang="en-US" b="1" dirty="0">
                <a:solidFill>
                  <a:srgbClr val="FF0000"/>
                </a:solidFill>
              </a:rPr>
              <a:t>-</a:t>
            </a:r>
            <a:r>
              <a:rPr lang="en-US" dirty="0"/>
              <a:t> Potential biases through the questions</a:t>
            </a:r>
          </a:p>
          <a:p>
            <a:pPr marL="286163" lvl="1" indent="0">
              <a:buNone/>
            </a:pPr>
            <a:r>
              <a:rPr lang="en-US" b="1" dirty="0">
                <a:solidFill>
                  <a:srgbClr val="FF0000"/>
                </a:solidFill>
              </a:rPr>
              <a:t>-</a:t>
            </a:r>
            <a:r>
              <a:rPr lang="en-US" dirty="0"/>
              <a:t> Restriction of perspective</a:t>
            </a:r>
          </a:p>
          <a:p>
            <a:pPr marL="286163" lvl="1" indent="0">
              <a:buNone/>
            </a:pPr>
            <a:r>
              <a:rPr lang="en-US" b="1" dirty="0">
                <a:solidFill>
                  <a:srgbClr val="FF0000"/>
                </a:solidFill>
              </a:rPr>
              <a:t>-</a:t>
            </a:r>
            <a:r>
              <a:rPr lang="en-US" dirty="0"/>
              <a:t> May miss context</a:t>
            </a:r>
            <a:r>
              <a:rPr lang="de-DE" dirty="0"/>
              <a:t> </a:t>
            </a:r>
          </a:p>
          <a:p>
            <a:pPr marL="286163" lvl="1" indent="0">
              <a:buNone/>
            </a:pPr>
            <a:endParaRPr lang="de-DE" dirty="0"/>
          </a:p>
          <a:p>
            <a:pPr lvl="1"/>
            <a:endParaRPr lang="de-DE" dirty="0"/>
          </a:p>
        </p:txBody>
      </p:sp>
      <p:sp>
        <p:nvSpPr>
          <p:cNvPr id="7" name="Textplatzhalter 4">
            <a:extLst>
              <a:ext uri="{FF2B5EF4-FFF2-40B4-BE49-F238E27FC236}">
                <a16:creationId xmlns:a16="http://schemas.microsoft.com/office/drawing/2014/main" id="{A6345B6F-E461-9E34-9528-6BB5C58D1D80}"/>
              </a:ext>
            </a:extLst>
          </p:cNvPr>
          <p:cNvSpPr txBox="1">
            <a:spLocks/>
          </p:cNvSpPr>
          <p:nvPr/>
        </p:nvSpPr>
        <p:spPr>
          <a:xfrm>
            <a:off x="695325" y="6345052"/>
            <a:ext cx="7956549" cy="540001"/>
          </a:xfrm>
          <a:prstGeom prst="rect">
            <a:avLst/>
          </a:prstGeom>
        </p:spPr>
        <p:txBody>
          <a:bodyPr vert="horz" wrap="square" lIns="0" tIns="0" rIns="180000" bIns="0" rtlCol="0" anchor="ctr" anchorCtr="0">
            <a:normAutofit/>
          </a:bodyPr>
          <a:lstStyle>
            <a:lvl1pPr marL="0" marR="0" indent="0" algn="l" defTabSz="284400" rtl="0" eaLnBrk="1" fontAlgn="auto" latinLnBrk="0" hangingPunct="1">
              <a:lnSpc>
                <a:spcPct val="100000"/>
              </a:lnSpc>
              <a:spcBef>
                <a:spcPts val="0"/>
              </a:spcBef>
              <a:spcAft>
                <a:spcPts val="0"/>
              </a:spcAft>
              <a:buClr>
                <a:srgbClr val="5079BC"/>
              </a:buClr>
              <a:buSzPts val="2400"/>
              <a:buFont typeface="Wingdings" panose="05000000000000000000" pitchFamily="2" charset="2"/>
              <a:buNone/>
              <a:tabLst/>
              <a:defRPr lang="de-DE" sz="1400" b="0" kern="1200" baseline="0" noProof="0">
                <a:solidFill>
                  <a:schemeClr val="bg1"/>
                </a:solidFill>
                <a:latin typeface="Roboto" panose="02000000000000000000" pitchFamily="2" charset="0"/>
                <a:ea typeface="Roboto" panose="02000000000000000000" pitchFamily="2" charset="0"/>
                <a:cs typeface="Arial" panose="020B0604020202020204" pitchFamily="34" charset="0"/>
              </a:defRPr>
            </a:lvl1pPr>
            <a:lvl2pPr marL="357188" indent="0" algn="l" defTabSz="914400" rtl="0" eaLnBrk="1" latinLnBrk="0" hangingPunct="1">
              <a:lnSpc>
                <a:spcPct val="110000"/>
              </a:lnSpc>
              <a:spcBef>
                <a:spcPts val="300"/>
              </a:spcBef>
              <a:spcAft>
                <a:spcPts val="400"/>
              </a:spcAft>
              <a:buClr>
                <a:schemeClr val="accent2"/>
              </a:buClr>
              <a:buFontTx/>
              <a:buNone/>
              <a:defRPr sz="2000" b="1" kern="1200">
                <a:solidFill>
                  <a:schemeClr val="bg1"/>
                </a:solidFill>
                <a:latin typeface="Roboto" panose="02000000000000000000" pitchFamily="2" charset="0"/>
                <a:ea typeface="Roboto" panose="02000000000000000000" pitchFamily="2" charset="0"/>
                <a:cs typeface="Arial" panose="020B0604020202020204" pitchFamily="34" charset="0"/>
              </a:defRPr>
            </a:lvl2pPr>
            <a:lvl3pPr marL="627063" indent="0" algn="l" defTabSz="914400" rtl="0" eaLnBrk="1" latinLnBrk="0" hangingPunct="1">
              <a:lnSpc>
                <a:spcPct val="110000"/>
              </a:lnSpc>
              <a:spcBef>
                <a:spcPts val="300"/>
              </a:spcBef>
              <a:spcAft>
                <a:spcPts val="400"/>
              </a:spcAft>
              <a:buClr>
                <a:schemeClr val="accent2"/>
              </a:buClr>
              <a:buFontTx/>
              <a:buNone/>
              <a:defRPr sz="1800" b="1" kern="1200">
                <a:solidFill>
                  <a:schemeClr val="bg1"/>
                </a:solidFill>
                <a:latin typeface="Roboto" panose="02000000000000000000" pitchFamily="2" charset="0"/>
                <a:ea typeface="Roboto" panose="02000000000000000000" pitchFamily="2" charset="0"/>
                <a:cs typeface="Arial" panose="020B0604020202020204" pitchFamily="34" charset="0"/>
              </a:defRPr>
            </a:lvl3pPr>
            <a:lvl4pPr marL="895350" indent="0" algn="l" defTabSz="914400" rtl="0" eaLnBrk="1" latinLnBrk="0" hangingPunct="1">
              <a:lnSpc>
                <a:spcPct val="110000"/>
              </a:lnSpc>
              <a:spcBef>
                <a:spcPts val="300"/>
              </a:spcBef>
              <a:spcAft>
                <a:spcPts val="400"/>
              </a:spcAft>
              <a:buClr>
                <a:schemeClr val="accent2"/>
              </a:buClr>
              <a:buFontTx/>
              <a:buNone/>
              <a:defRPr sz="1600" b="1" kern="1200">
                <a:solidFill>
                  <a:schemeClr val="bg1"/>
                </a:solidFill>
                <a:latin typeface="Roboto" panose="02000000000000000000" pitchFamily="2" charset="0"/>
                <a:ea typeface="Roboto" panose="02000000000000000000" pitchFamily="2" charset="0"/>
                <a:cs typeface="Arial" panose="020B0604020202020204" pitchFamily="34" charset="0"/>
              </a:defRPr>
            </a:lvl4pPr>
            <a:lvl5pPr marL="1165225" indent="0" algn="l" defTabSz="914400" rtl="0" eaLnBrk="1" latinLnBrk="0" hangingPunct="1">
              <a:lnSpc>
                <a:spcPct val="110000"/>
              </a:lnSpc>
              <a:spcBef>
                <a:spcPts val="300"/>
              </a:spcBef>
              <a:spcAft>
                <a:spcPts val="400"/>
              </a:spcAft>
              <a:buClr>
                <a:schemeClr val="accent2"/>
              </a:buClr>
              <a:buFontTx/>
              <a:buNone/>
              <a:defRPr sz="1600" b="1" kern="1200">
                <a:solidFill>
                  <a:schemeClr val="bg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p:txBody>
      </p:sp>
      <p:graphicFrame>
        <p:nvGraphicFramePr>
          <p:cNvPr id="8" name="Diagramm 7">
            <a:extLst>
              <a:ext uri="{FF2B5EF4-FFF2-40B4-BE49-F238E27FC236}">
                <a16:creationId xmlns:a16="http://schemas.microsoft.com/office/drawing/2014/main" id="{F2921BC8-90BE-E830-0670-AABD3E5D0447}"/>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fik 9">
            <a:extLst>
              <a:ext uri="{FF2B5EF4-FFF2-40B4-BE49-F238E27FC236}">
                <a16:creationId xmlns:a16="http://schemas.microsoft.com/office/drawing/2014/main" id="{C53A7567-2166-96A8-D7EC-580AE2025685}"/>
              </a:ext>
            </a:extLst>
          </p:cNvPr>
          <p:cNvPicPr>
            <a:picLocks noChangeAspect="1"/>
          </p:cNvPicPr>
          <p:nvPr/>
        </p:nvPicPr>
        <p:blipFill>
          <a:blip r:embed="rId7"/>
          <a:stretch>
            <a:fillRect/>
          </a:stretch>
        </p:blipFill>
        <p:spPr>
          <a:xfrm>
            <a:off x="9750425" y="1449388"/>
            <a:ext cx="2286000" cy="3429000"/>
          </a:xfrm>
          <a:prstGeom prst="rect">
            <a:avLst/>
          </a:prstGeom>
        </p:spPr>
      </p:pic>
    </p:spTree>
    <p:extLst>
      <p:ext uri="{BB962C8B-B14F-4D97-AF65-F5344CB8AC3E}">
        <p14:creationId xmlns:p14="http://schemas.microsoft.com/office/powerpoint/2010/main" val="2909308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8448A-DE19-82E9-D59E-F3511F06AE4B}"/>
              </a:ext>
            </a:extLst>
          </p:cNvPr>
          <p:cNvSpPr>
            <a:spLocks noGrp="1"/>
          </p:cNvSpPr>
          <p:nvPr>
            <p:ph type="title"/>
          </p:nvPr>
        </p:nvSpPr>
        <p:spPr/>
        <p:txBody>
          <a:bodyPr/>
          <a:lstStyle/>
          <a:p>
            <a:r>
              <a:rPr lang="de-DE" dirty="0"/>
              <a:t>The Semi-Structured Interview</a:t>
            </a:r>
          </a:p>
        </p:txBody>
      </p:sp>
      <p:sp>
        <p:nvSpPr>
          <p:cNvPr id="3" name="Fußzeilenplatzhalter 2">
            <a:extLst>
              <a:ext uri="{FF2B5EF4-FFF2-40B4-BE49-F238E27FC236}">
                <a16:creationId xmlns:a16="http://schemas.microsoft.com/office/drawing/2014/main" id="{D77C397C-B9AC-8092-53AC-F52552F02B3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5CB5B65-9C74-444B-3674-5D8211F1FA6E}"/>
              </a:ext>
            </a:extLst>
          </p:cNvPr>
          <p:cNvSpPr>
            <a:spLocks noGrp="1"/>
          </p:cNvSpPr>
          <p:nvPr>
            <p:ph type="sldNum" sz="quarter" idx="28"/>
          </p:nvPr>
        </p:nvSpPr>
        <p:spPr/>
        <p:txBody>
          <a:bodyPr/>
          <a:lstStyle/>
          <a:p>
            <a:fld id="{BA24374A-C3A8-471A-8837-3FC31668ABE5}" type="slidenum">
              <a:rPr lang="de-DE" smtClean="0"/>
              <a:pPr/>
              <a:t>52</a:t>
            </a:fld>
            <a:endParaRPr lang="de-DE" dirty="0"/>
          </a:p>
        </p:txBody>
      </p:sp>
      <p:sp>
        <p:nvSpPr>
          <p:cNvPr id="5" name="Textplatzhalter 4">
            <a:extLst>
              <a:ext uri="{FF2B5EF4-FFF2-40B4-BE49-F238E27FC236}">
                <a16:creationId xmlns:a16="http://schemas.microsoft.com/office/drawing/2014/main" id="{F203DC8B-7B4D-2018-8964-E0A984C3F030}"/>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3CEC4EEF-7318-5651-B9B2-2421A48C3E90}"/>
              </a:ext>
            </a:extLst>
          </p:cNvPr>
          <p:cNvSpPr>
            <a:spLocks noGrp="1"/>
          </p:cNvSpPr>
          <p:nvPr>
            <p:ph type="body" sz="quarter" idx="29"/>
          </p:nvPr>
        </p:nvSpPr>
        <p:spPr/>
        <p:txBody>
          <a:bodyPr>
            <a:normAutofit fontScale="92500" lnSpcReduction="10000"/>
          </a:bodyPr>
          <a:lstStyle/>
          <a:p>
            <a:r>
              <a:rPr lang="en-US" dirty="0"/>
              <a:t>Interview based on a </a:t>
            </a:r>
            <a:r>
              <a:rPr lang="en-US" b="1" dirty="0">
                <a:solidFill>
                  <a:schemeClr val="accent1"/>
                </a:solidFill>
              </a:rPr>
              <a:t>predefined protocol (a list of questions or topics to cover)</a:t>
            </a:r>
          </a:p>
          <a:p>
            <a:pPr lvl="1"/>
            <a:r>
              <a:rPr lang="en-US" dirty="0"/>
              <a:t>Ensures that the same general areas are covered with each participant</a:t>
            </a:r>
          </a:p>
          <a:p>
            <a:pPr lvl="1"/>
            <a:r>
              <a:rPr lang="en-US" dirty="0"/>
              <a:t>Makes the data and analysis more comparable than fully unstructured interviews</a:t>
            </a:r>
            <a:endParaRPr lang="en-US" b="1" dirty="0">
              <a:solidFill>
                <a:schemeClr val="accent1"/>
              </a:solidFill>
            </a:endParaRPr>
          </a:p>
          <a:p>
            <a:r>
              <a:rPr lang="en-US" b="1" dirty="0">
                <a:solidFill>
                  <a:schemeClr val="accent1"/>
                </a:solidFill>
              </a:rPr>
              <a:t>Interviewers are free to deviate </a:t>
            </a:r>
            <a:r>
              <a:rPr lang="en-US" dirty="0"/>
              <a:t>based on the interviewee's responses</a:t>
            </a:r>
            <a:endParaRPr lang="en-US" b="1" dirty="0">
              <a:solidFill>
                <a:schemeClr val="accent1"/>
              </a:solidFill>
            </a:endParaRPr>
          </a:p>
          <a:p>
            <a:pPr lvl="1"/>
            <a:r>
              <a:rPr lang="en-US" b="1" dirty="0">
                <a:solidFill>
                  <a:schemeClr val="accent1"/>
                </a:solidFill>
              </a:rPr>
              <a:t>Ask follow-up questions </a:t>
            </a:r>
            <a:r>
              <a:rPr lang="en-US" dirty="0"/>
              <a:t>to clarify or expand on points made by the interviewee (probing)</a:t>
            </a:r>
          </a:p>
          <a:p>
            <a:pPr lvl="1"/>
            <a:r>
              <a:rPr lang="en-US" dirty="0"/>
              <a:t>The format enables interviewers to probe </a:t>
            </a:r>
            <a:r>
              <a:rPr lang="en-US" b="1" dirty="0">
                <a:solidFill>
                  <a:schemeClr val="accent1"/>
                </a:solidFill>
              </a:rPr>
              <a:t>interesting areas that emerge during the interview</a:t>
            </a:r>
            <a:r>
              <a:rPr lang="en-US" dirty="0"/>
              <a:t>, which are not in the protocol.</a:t>
            </a:r>
          </a:p>
          <a:p>
            <a:pPr lvl="1"/>
            <a:r>
              <a:rPr lang="en-US" dirty="0"/>
              <a:t>Allow deep exploration of the interviewee's thoughts, feelings, and beliefs, providing rich qualitative data.</a:t>
            </a:r>
          </a:p>
          <a:p>
            <a:pPr lvl="1"/>
            <a:r>
              <a:rPr lang="en-US" dirty="0"/>
              <a:t>Questions can be adapted to suit the context of the conversation or the specific respondent</a:t>
            </a:r>
          </a:p>
          <a:p>
            <a:pPr lvl="1"/>
            <a:r>
              <a:rPr lang="en-US" dirty="0"/>
              <a:t>Interviewers can gain a better understanding of the context </a:t>
            </a:r>
          </a:p>
          <a:p>
            <a:pPr lvl="1"/>
            <a:r>
              <a:rPr lang="en-US" dirty="0"/>
              <a:t>Can reveal inconsistencies within the interviewee's thoughts</a:t>
            </a:r>
          </a:p>
        </p:txBody>
      </p:sp>
      <p:graphicFrame>
        <p:nvGraphicFramePr>
          <p:cNvPr id="7" name="Diagramm 6">
            <a:extLst>
              <a:ext uri="{FF2B5EF4-FFF2-40B4-BE49-F238E27FC236}">
                <a16:creationId xmlns:a16="http://schemas.microsoft.com/office/drawing/2014/main" id="{EFE6D36D-E169-1965-F2B2-FF6441C035A1}"/>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9296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1F409-9712-508E-94BE-491A5E9E19C5}"/>
              </a:ext>
            </a:extLst>
          </p:cNvPr>
          <p:cNvSpPr>
            <a:spLocks noGrp="1"/>
          </p:cNvSpPr>
          <p:nvPr>
            <p:ph type="title"/>
          </p:nvPr>
        </p:nvSpPr>
        <p:spPr/>
        <p:txBody>
          <a:bodyPr/>
          <a:lstStyle/>
          <a:p>
            <a:r>
              <a:rPr lang="de-DE" dirty="0"/>
              <a:t>The Interview Protocol</a:t>
            </a:r>
          </a:p>
        </p:txBody>
      </p:sp>
      <p:sp>
        <p:nvSpPr>
          <p:cNvPr id="3" name="Fußzeilenplatzhalter 2">
            <a:extLst>
              <a:ext uri="{FF2B5EF4-FFF2-40B4-BE49-F238E27FC236}">
                <a16:creationId xmlns:a16="http://schemas.microsoft.com/office/drawing/2014/main" id="{A12E1B94-9ACE-DBD9-0A87-A8F0A5B7CD4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278E32C-17FB-7B14-FFC9-38E9C16AFBCD}"/>
              </a:ext>
            </a:extLst>
          </p:cNvPr>
          <p:cNvSpPr>
            <a:spLocks noGrp="1"/>
          </p:cNvSpPr>
          <p:nvPr>
            <p:ph type="sldNum" sz="quarter" idx="28"/>
          </p:nvPr>
        </p:nvSpPr>
        <p:spPr/>
        <p:txBody>
          <a:bodyPr/>
          <a:lstStyle/>
          <a:p>
            <a:fld id="{BA24374A-C3A8-471A-8837-3FC31668ABE5}" type="slidenum">
              <a:rPr lang="de-DE" smtClean="0"/>
              <a:pPr/>
              <a:t>53</a:t>
            </a:fld>
            <a:endParaRPr lang="de-DE" dirty="0"/>
          </a:p>
        </p:txBody>
      </p:sp>
      <p:sp>
        <p:nvSpPr>
          <p:cNvPr id="5" name="Textplatzhalter 4">
            <a:extLst>
              <a:ext uri="{FF2B5EF4-FFF2-40B4-BE49-F238E27FC236}">
                <a16:creationId xmlns:a16="http://schemas.microsoft.com/office/drawing/2014/main" id="{BE61E4E5-5AC1-E8FF-7539-49C86F485FC9}"/>
              </a:ext>
            </a:extLst>
          </p:cNvPr>
          <p:cNvSpPr>
            <a:spLocks noGrp="1"/>
          </p:cNvSpPr>
          <p:nvPr>
            <p:ph type="body" sz="quarter" idx="21"/>
          </p:nvPr>
        </p:nvSpPr>
        <p:spPr/>
        <p:txBody>
          <a:bodyPr/>
          <a:lstStyle/>
          <a:p>
            <a:r>
              <a:rPr lang="en-US"/>
              <a:t>How to Conduct a User Study</a:t>
            </a:r>
            <a:endParaRPr lang="de-DE" dirty="0"/>
          </a:p>
        </p:txBody>
      </p:sp>
      <p:sp>
        <p:nvSpPr>
          <p:cNvPr id="6" name="Textplatzhalter 5">
            <a:extLst>
              <a:ext uri="{FF2B5EF4-FFF2-40B4-BE49-F238E27FC236}">
                <a16:creationId xmlns:a16="http://schemas.microsoft.com/office/drawing/2014/main" id="{01D0C5AC-2B7E-895A-CA95-FE82CDE16A5B}"/>
              </a:ext>
            </a:extLst>
          </p:cNvPr>
          <p:cNvSpPr>
            <a:spLocks noGrp="1"/>
          </p:cNvSpPr>
          <p:nvPr>
            <p:ph type="body" sz="quarter" idx="29"/>
          </p:nvPr>
        </p:nvSpPr>
        <p:spPr>
          <a:xfrm>
            <a:off x="695325" y="1449388"/>
            <a:ext cx="7720089" cy="4679950"/>
          </a:xfrm>
        </p:spPr>
        <p:txBody>
          <a:bodyPr>
            <a:normAutofit fontScale="92500" lnSpcReduction="10000"/>
          </a:bodyPr>
          <a:lstStyle/>
          <a:p>
            <a:r>
              <a:rPr lang="en-US" dirty="0"/>
              <a:t>A numerical ordered set of </a:t>
            </a:r>
            <a:r>
              <a:rPr lang="en-US" b="1" dirty="0">
                <a:solidFill>
                  <a:schemeClr val="accent1"/>
                </a:solidFill>
              </a:rPr>
              <a:t>questions and follow-up questions</a:t>
            </a:r>
          </a:p>
          <a:p>
            <a:pPr lvl="1"/>
            <a:r>
              <a:rPr lang="en-US" b="1" dirty="0">
                <a:solidFill>
                  <a:schemeClr val="accent1"/>
                </a:solidFill>
              </a:rPr>
              <a:t>Every qualitative research needs one</a:t>
            </a:r>
          </a:p>
          <a:p>
            <a:r>
              <a:rPr lang="en-US" b="1" dirty="0">
                <a:solidFill>
                  <a:schemeClr val="accent1"/>
                </a:solidFill>
              </a:rPr>
              <a:t>Main questions</a:t>
            </a:r>
            <a:r>
              <a:rPr lang="en-US" dirty="0"/>
              <a:t>:</a:t>
            </a:r>
          </a:p>
          <a:p>
            <a:pPr lvl="1"/>
            <a:r>
              <a:rPr lang="en-US" b="1" dirty="0">
                <a:solidFill>
                  <a:schemeClr val="accent1"/>
                </a:solidFill>
              </a:rPr>
              <a:t>Directly asks your research question</a:t>
            </a:r>
            <a:r>
              <a:rPr lang="en-US" dirty="0"/>
              <a:t>: "What have been the biggest challenges you've faced while working remotely?“</a:t>
            </a:r>
          </a:p>
          <a:p>
            <a:r>
              <a:rPr lang="en-US" b="1" dirty="0">
                <a:solidFill>
                  <a:schemeClr val="accent1"/>
                </a:solidFill>
              </a:rPr>
              <a:t>Probing questions</a:t>
            </a:r>
            <a:r>
              <a:rPr lang="en-US" dirty="0"/>
              <a:t>:</a:t>
            </a:r>
          </a:p>
          <a:p>
            <a:pPr lvl="1"/>
            <a:r>
              <a:rPr lang="en-US" dirty="0"/>
              <a:t>"What strategies have you used to overcome remote work challenges?“</a:t>
            </a:r>
          </a:p>
          <a:p>
            <a:r>
              <a:rPr lang="en-US" b="1" dirty="0">
                <a:solidFill>
                  <a:schemeClr val="accent1"/>
                </a:solidFill>
              </a:rPr>
              <a:t>Follow-up questions</a:t>
            </a:r>
            <a:r>
              <a:rPr lang="en-US" dirty="0"/>
              <a:t>:</a:t>
            </a:r>
          </a:p>
          <a:p>
            <a:pPr lvl="1"/>
            <a:r>
              <a:rPr lang="en-US" dirty="0"/>
              <a:t>“Can you tell me more about that?”</a:t>
            </a:r>
          </a:p>
          <a:p>
            <a:pPr lvl="1"/>
            <a:r>
              <a:rPr lang="en-US" dirty="0"/>
              <a:t>“Can you give another example?”</a:t>
            </a:r>
          </a:p>
          <a:p>
            <a:pPr lvl="1"/>
            <a:r>
              <a:rPr lang="en-US" dirty="0"/>
              <a:t>…</a:t>
            </a:r>
          </a:p>
          <a:p>
            <a:pPr lvl="1"/>
            <a:endParaRPr lang="en-US" b="1" dirty="0">
              <a:solidFill>
                <a:schemeClr val="accent1"/>
              </a:solidFill>
            </a:endParaRPr>
          </a:p>
          <a:p>
            <a:endParaRPr lang="en-US" dirty="0"/>
          </a:p>
          <a:p>
            <a:endParaRPr lang="de-DE" dirty="0"/>
          </a:p>
        </p:txBody>
      </p:sp>
      <p:graphicFrame>
        <p:nvGraphicFramePr>
          <p:cNvPr id="7" name="Diagramm 6">
            <a:extLst>
              <a:ext uri="{FF2B5EF4-FFF2-40B4-BE49-F238E27FC236}">
                <a16:creationId xmlns:a16="http://schemas.microsoft.com/office/drawing/2014/main" id="{8E4F301F-74FE-3E2D-6650-C30FD44C5CFD}"/>
              </a:ext>
            </a:extLst>
          </p:cNvPr>
          <p:cNvGraphicFramePr/>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7" name="Picture 3" descr="Appendix B - Interview Protocol | Attracting, Retaining, and Advancing  Women in Transit | The National Academies Press">
            <a:extLst>
              <a:ext uri="{FF2B5EF4-FFF2-40B4-BE49-F238E27FC236}">
                <a16:creationId xmlns:a16="http://schemas.microsoft.com/office/drawing/2014/main" id="{8A751E84-2ADA-8BE7-B0FA-E43751CB6F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5769" y="1484650"/>
            <a:ext cx="3525526" cy="4559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feld 9">
            <a:extLst>
              <a:ext uri="{FF2B5EF4-FFF2-40B4-BE49-F238E27FC236}">
                <a16:creationId xmlns:a16="http://schemas.microsoft.com/office/drawing/2014/main" id="{F39238A0-7559-2260-3F2E-728E78C68F72}"/>
              </a:ext>
            </a:extLst>
          </p:cNvPr>
          <p:cNvSpPr txBox="1"/>
          <p:nvPr/>
        </p:nvSpPr>
        <p:spPr>
          <a:xfrm>
            <a:off x="6205207" y="5121283"/>
            <a:ext cx="2508488" cy="923330"/>
          </a:xfrm>
          <a:prstGeom prst="rightArrowCallout">
            <a:avLst>
              <a:gd name="adj1" fmla="val 25000"/>
              <a:gd name="adj2" fmla="val 25000"/>
              <a:gd name="adj3" fmla="val 25000"/>
              <a:gd name="adj4" fmla="val 79739"/>
            </a:avLst>
          </a:prstGeom>
          <a:solidFill>
            <a:srgbClr val="FF0000"/>
          </a:solidFill>
        </p:spPr>
        <p:txBody>
          <a:bodyPr wrap="square" rtlCol="0">
            <a:spAutoFit/>
          </a:bodyPr>
          <a:lstStyle/>
          <a:p>
            <a:r>
              <a:rPr lang="de-DE" dirty="0" err="1">
                <a:solidFill>
                  <a:schemeClr val="bg1"/>
                </a:solidFill>
              </a:rPr>
              <a:t>Must</a:t>
            </a:r>
            <a:r>
              <a:rPr lang="de-DE" dirty="0">
                <a:solidFill>
                  <a:schemeClr val="bg1"/>
                </a:solidFill>
              </a:rPr>
              <a:t> </a:t>
            </a:r>
            <a:r>
              <a:rPr lang="de-DE" dirty="0" err="1">
                <a:solidFill>
                  <a:schemeClr val="bg1"/>
                </a:solidFill>
              </a:rPr>
              <a:t>be</a:t>
            </a:r>
            <a:r>
              <a:rPr lang="de-DE" dirty="0">
                <a:solidFill>
                  <a:schemeClr val="bg1"/>
                </a:solidFill>
              </a:rPr>
              <a:t> </a:t>
            </a:r>
            <a:r>
              <a:rPr lang="de-DE" dirty="0" err="1">
                <a:solidFill>
                  <a:schemeClr val="bg1"/>
                </a:solidFill>
              </a:rPr>
              <a:t>part</a:t>
            </a:r>
            <a:endParaRPr lang="de-DE" dirty="0">
              <a:solidFill>
                <a:schemeClr val="bg1"/>
              </a:solidFill>
            </a:endParaRPr>
          </a:p>
          <a:p>
            <a:r>
              <a:rPr lang="de-DE" dirty="0">
                <a:solidFill>
                  <a:schemeClr val="bg1"/>
                </a:solidFill>
              </a:rPr>
              <a:t>of </a:t>
            </a:r>
            <a:r>
              <a:rPr lang="de-DE" dirty="0" err="1">
                <a:solidFill>
                  <a:schemeClr val="bg1"/>
                </a:solidFill>
              </a:rPr>
              <a:t>your</a:t>
            </a:r>
            <a:r>
              <a:rPr lang="de-DE" dirty="0">
                <a:solidFill>
                  <a:schemeClr val="bg1"/>
                </a:solidFill>
              </a:rPr>
              <a:t> </a:t>
            </a:r>
            <a:r>
              <a:rPr lang="de-DE" dirty="0" err="1">
                <a:solidFill>
                  <a:schemeClr val="bg1"/>
                </a:solidFill>
              </a:rPr>
              <a:t>paper</a:t>
            </a:r>
            <a:r>
              <a:rPr lang="de-DE" dirty="0">
                <a:solidFill>
                  <a:schemeClr val="bg1"/>
                </a:solidFill>
              </a:rPr>
              <a:t> </a:t>
            </a:r>
            <a:br>
              <a:rPr lang="de-DE" dirty="0">
                <a:solidFill>
                  <a:schemeClr val="bg1"/>
                </a:solidFill>
              </a:rPr>
            </a:br>
            <a:r>
              <a:rPr lang="de-DE" dirty="0">
                <a:solidFill>
                  <a:schemeClr val="bg1"/>
                </a:solidFill>
              </a:rPr>
              <a:t>(Appendix!)</a:t>
            </a:r>
          </a:p>
        </p:txBody>
      </p:sp>
    </p:spTree>
    <p:extLst>
      <p:ext uri="{BB962C8B-B14F-4D97-AF65-F5344CB8AC3E}">
        <p14:creationId xmlns:p14="http://schemas.microsoft.com/office/powerpoint/2010/main" val="166269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1F409-9712-508E-94BE-491A5E9E19C5}"/>
              </a:ext>
            </a:extLst>
          </p:cNvPr>
          <p:cNvSpPr>
            <a:spLocks noGrp="1"/>
          </p:cNvSpPr>
          <p:nvPr>
            <p:ph type="title"/>
          </p:nvPr>
        </p:nvSpPr>
        <p:spPr/>
        <p:txBody>
          <a:bodyPr/>
          <a:lstStyle/>
          <a:p>
            <a:r>
              <a:rPr lang="de-DE" dirty="0"/>
              <a:t>The Semi-Structured Interview</a:t>
            </a:r>
          </a:p>
        </p:txBody>
      </p:sp>
      <p:sp>
        <p:nvSpPr>
          <p:cNvPr id="3" name="Fußzeilenplatzhalter 2">
            <a:extLst>
              <a:ext uri="{FF2B5EF4-FFF2-40B4-BE49-F238E27FC236}">
                <a16:creationId xmlns:a16="http://schemas.microsoft.com/office/drawing/2014/main" id="{A12E1B94-9ACE-DBD9-0A87-A8F0A5B7CD4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278E32C-17FB-7B14-FFC9-38E9C16AFBCD}"/>
              </a:ext>
            </a:extLst>
          </p:cNvPr>
          <p:cNvSpPr>
            <a:spLocks noGrp="1"/>
          </p:cNvSpPr>
          <p:nvPr>
            <p:ph type="sldNum" sz="quarter" idx="28"/>
          </p:nvPr>
        </p:nvSpPr>
        <p:spPr/>
        <p:txBody>
          <a:bodyPr/>
          <a:lstStyle/>
          <a:p>
            <a:fld id="{BA24374A-C3A8-471A-8837-3FC31668ABE5}" type="slidenum">
              <a:rPr lang="de-DE" smtClean="0"/>
              <a:pPr/>
              <a:t>54</a:t>
            </a:fld>
            <a:endParaRPr lang="de-DE" dirty="0"/>
          </a:p>
        </p:txBody>
      </p:sp>
      <p:sp>
        <p:nvSpPr>
          <p:cNvPr id="5" name="Textplatzhalter 4">
            <a:extLst>
              <a:ext uri="{FF2B5EF4-FFF2-40B4-BE49-F238E27FC236}">
                <a16:creationId xmlns:a16="http://schemas.microsoft.com/office/drawing/2014/main" id="{BE61E4E5-5AC1-E8FF-7539-49C86F485FC9}"/>
              </a:ext>
            </a:extLst>
          </p:cNvPr>
          <p:cNvSpPr>
            <a:spLocks noGrp="1"/>
          </p:cNvSpPr>
          <p:nvPr>
            <p:ph type="body" sz="quarter" idx="21"/>
          </p:nvPr>
        </p:nvSpPr>
        <p:spPr/>
        <p:txBody>
          <a:bodyPr/>
          <a:lstStyle/>
          <a:p>
            <a:r>
              <a:rPr lang="en-US"/>
              <a:t>How to Conduct a User Study</a:t>
            </a:r>
            <a:endParaRPr lang="de-DE" dirty="0"/>
          </a:p>
        </p:txBody>
      </p:sp>
      <p:sp>
        <p:nvSpPr>
          <p:cNvPr id="6" name="Textplatzhalter 5">
            <a:extLst>
              <a:ext uri="{FF2B5EF4-FFF2-40B4-BE49-F238E27FC236}">
                <a16:creationId xmlns:a16="http://schemas.microsoft.com/office/drawing/2014/main" id="{01D0C5AC-2B7E-895A-CA95-FE82CDE16A5B}"/>
              </a:ext>
            </a:extLst>
          </p:cNvPr>
          <p:cNvSpPr>
            <a:spLocks noGrp="1"/>
          </p:cNvSpPr>
          <p:nvPr>
            <p:ph type="body" sz="quarter" idx="29"/>
          </p:nvPr>
        </p:nvSpPr>
        <p:spPr/>
        <p:txBody>
          <a:bodyPr>
            <a:normAutofit fontScale="92500"/>
          </a:bodyPr>
          <a:lstStyle/>
          <a:p>
            <a:r>
              <a:rPr lang="en-US" b="1" dirty="0">
                <a:solidFill>
                  <a:schemeClr val="accent1"/>
                </a:solidFill>
              </a:rPr>
              <a:t>Establish a connection </a:t>
            </a:r>
            <a:r>
              <a:rPr lang="en-US" dirty="0"/>
              <a:t>with the participant to facilitate open communication</a:t>
            </a:r>
          </a:p>
          <a:p>
            <a:pPr lvl="1"/>
            <a:r>
              <a:rPr lang="en-US" b="1" dirty="0">
                <a:solidFill>
                  <a:schemeClr val="accent1"/>
                </a:solidFill>
              </a:rPr>
              <a:t>Warm-up questions</a:t>
            </a:r>
            <a:r>
              <a:rPr lang="en-US" dirty="0">
                <a:solidFill>
                  <a:schemeClr val="accent1"/>
                </a:solidFill>
              </a:rPr>
              <a:t> </a:t>
            </a:r>
            <a:r>
              <a:rPr lang="en-US" dirty="0"/>
              <a:t>or </a:t>
            </a:r>
            <a:r>
              <a:rPr lang="en-US" b="1" dirty="0">
                <a:solidFill>
                  <a:schemeClr val="accent1"/>
                </a:solidFill>
              </a:rPr>
              <a:t>tasks</a:t>
            </a:r>
            <a:r>
              <a:rPr lang="en-US" dirty="0"/>
              <a:t>: "Can you tell me a bit about your current work as expert for security?"</a:t>
            </a:r>
          </a:p>
          <a:p>
            <a:r>
              <a:rPr lang="en-US" b="1" dirty="0">
                <a:solidFill>
                  <a:schemeClr val="accent1"/>
                </a:solidFill>
              </a:rPr>
              <a:t>Establish common ground </a:t>
            </a:r>
            <a:r>
              <a:rPr lang="en-US" dirty="0"/>
              <a:t>and provides context (events, situations) and initial questions</a:t>
            </a:r>
          </a:p>
          <a:p>
            <a:pPr lvl="1"/>
            <a:r>
              <a:rPr lang="en-US" dirty="0"/>
              <a:t>“Image you are going for a walk in a park with your new fitness tracker…”	</a:t>
            </a:r>
          </a:p>
          <a:p>
            <a:r>
              <a:rPr lang="en-US" b="1" dirty="0">
                <a:solidFill>
                  <a:schemeClr val="accent1"/>
                </a:solidFill>
              </a:rPr>
              <a:t>Open-ended questions around the research question</a:t>
            </a:r>
          </a:p>
          <a:p>
            <a:pPr lvl="1"/>
            <a:r>
              <a:rPr lang="en-US" dirty="0"/>
              <a:t>Questions are designed to encourage detailed and expansive answers</a:t>
            </a:r>
          </a:p>
          <a:p>
            <a:pPr lvl="1"/>
            <a:r>
              <a:rPr lang="en-US" dirty="0"/>
              <a:t>Allows interviewees to express their perspectives and experiences </a:t>
            </a:r>
          </a:p>
          <a:p>
            <a:r>
              <a:rPr lang="en-US" dirty="0"/>
              <a:t>Enables </a:t>
            </a:r>
            <a:r>
              <a:rPr lang="en-US" b="1" dirty="0">
                <a:solidFill>
                  <a:schemeClr val="accent1"/>
                </a:solidFill>
              </a:rPr>
              <a:t>“active listening”</a:t>
            </a:r>
          </a:p>
          <a:p>
            <a:pPr lvl="1"/>
            <a:r>
              <a:rPr lang="en-US" dirty="0"/>
              <a:t>More questions to go deeper </a:t>
            </a:r>
          </a:p>
          <a:p>
            <a:r>
              <a:rPr lang="en-US" dirty="0"/>
              <a:t>Repeat the interview with all conditions/concepts/scenarios…</a:t>
            </a:r>
          </a:p>
          <a:p>
            <a:endParaRPr lang="de-DE" dirty="0"/>
          </a:p>
        </p:txBody>
      </p:sp>
      <p:graphicFrame>
        <p:nvGraphicFramePr>
          <p:cNvPr id="7" name="Diagramm 6">
            <a:extLst>
              <a:ext uri="{FF2B5EF4-FFF2-40B4-BE49-F238E27FC236}">
                <a16:creationId xmlns:a16="http://schemas.microsoft.com/office/drawing/2014/main" id="{8E4F301F-74FE-3E2D-6650-C30FD44C5CFD}"/>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7122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B13E6-041D-D4FB-E2EF-1E95D4BEE264}"/>
              </a:ext>
            </a:extLst>
          </p:cNvPr>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go</a:t>
            </a:r>
            <a:r>
              <a:rPr lang="de-DE" dirty="0"/>
              <a:t> </a:t>
            </a:r>
            <a:r>
              <a:rPr lang="de-DE" dirty="0" err="1"/>
              <a:t>deeper</a:t>
            </a:r>
            <a:r>
              <a:rPr lang="de-DE" dirty="0"/>
              <a:t>…</a:t>
            </a:r>
          </a:p>
        </p:txBody>
      </p:sp>
      <p:sp>
        <p:nvSpPr>
          <p:cNvPr id="3" name="Fußzeilenplatzhalter 2">
            <a:extLst>
              <a:ext uri="{FF2B5EF4-FFF2-40B4-BE49-F238E27FC236}">
                <a16:creationId xmlns:a16="http://schemas.microsoft.com/office/drawing/2014/main" id="{AC125843-FFE0-6F22-027A-DBC7570BFD4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FC584B0-CA91-7D69-4B82-D7A33CE92BB7}"/>
              </a:ext>
            </a:extLst>
          </p:cNvPr>
          <p:cNvSpPr>
            <a:spLocks noGrp="1"/>
          </p:cNvSpPr>
          <p:nvPr>
            <p:ph type="sldNum" sz="quarter" idx="28"/>
          </p:nvPr>
        </p:nvSpPr>
        <p:spPr/>
        <p:txBody>
          <a:bodyPr/>
          <a:lstStyle/>
          <a:p>
            <a:fld id="{BA24374A-C3A8-471A-8837-3FC31668ABE5}" type="slidenum">
              <a:rPr lang="de-DE" smtClean="0"/>
              <a:pPr/>
              <a:t>55</a:t>
            </a:fld>
            <a:endParaRPr lang="de-DE" dirty="0"/>
          </a:p>
        </p:txBody>
      </p:sp>
      <p:sp>
        <p:nvSpPr>
          <p:cNvPr id="5" name="Textplatzhalter 4">
            <a:extLst>
              <a:ext uri="{FF2B5EF4-FFF2-40B4-BE49-F238E27FC236}">
                <a16:creationId xmlns:a16="http://schemas.microsoft.com/office/drawing/2014/main" id="{09BEC98F-0F7A-3779-4383-C869BDE16500}"/>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C0941F7C-8F77-E62B-4F31-C489CE5356B3}"/>
              </a:ext>
            </a:extLst>
          </p:cNvPr>
          <p:cNvSpPr>
            <a:spLocks noGrp="1"/>
          </p:cNvSpPr>
          <p:nvPr>
            <p:ph type="body" sz="quarter" idx="29"/>
          </p:nvPr>
        </p:nvSpPr>
        <p:spPr/>
        <p:txBody>
          <a:bodyPr/>
          <a:lstStyle/>
          <a:p>
            <a:r>
              <a:rPr lang="en-US" b="1" dirty="0">
                <a:solidFill>
                  <a:schemeClr val="accent1"/>
                </a:solidFill>
              </a:rPr>
              <a:t>Active listener </a:t>
            </a:r>
            <a:r>
              <a:rPr lang="en-US" dirty="0"/>
              <a:t>tries to grasp the content of the answers and to establish the connection to research questions &amp; to clarify inconsistencies or ambiguities</a:t>
            </a:r>
          </a:p>
          <a:p>
            <a:r>
              <a:rPr lang="en-US" b="1" dirty="0">
                <a:solidFill>
                  <a:schemeClr val="accent1"/>
                </a:solidFill>
              </a:rPr>
              <a:t>Expand what has been said </a:t>
            </a:r>
            <a:r>
              <a:rPr lang="en-US" dirty="0"/>
              <a:t>with “Can you tell us more about it?”, “Can you give an example?”</a:t>
            </a:r>
          </a:p>
          <a:p>
            <a:r>
              <a:rPr lang="en-US" b="1" dirty="0">
                <a:solidFill>
                  <a:schemeClr val="accent1"/>
                </a:solidFill>
              </a:rPr>
              <a:t>Find out </a:t>
            </a:r>
            <a:r>
              <a:rPr lang="en-US" dirty="0"/>
              <a:t>why with "Can you tell me why you reacted?" "Why do you think you reacted that way"</a:t>
            </a:r>
          </a:p>
          <a:p>
            <a:r>
              <a:rPr lang="en-US" b="1" dirty="0">
                <a:solidFill>
                  <a:schemeClr val="accent1"/>
                </a:solidFill>
              </a:rPr>
              <a:t>Ask for effects/consequences</a:t>
            </a:r>
            <a:r>
              <a:rPr lang="en-US" dirty="0"/>
              <a:t> with "What happened next?" "What effect did that have on you?"</a:t>
            </a:r>
          </a:p>
          <a:p>
            <a:r>
              <a:rPr lang="en-US" b="1" dirty="0">
                <a:solidFill>
                  <a:schemeClr val="accent1"/>
                </a:solidFill>
              </a:rPr>
              <a:t>Underlying values </a:t>
            </a:r>
            <a:r>
              <a:rPr lang="en-US" dirty="0"/>
              <a:t>experienced with "Why was that important to you?" "Why did you react so strongly to it?"</a:t>
            </a:r>
            <a:endParaRPr lang="de-DE" dirty="0"/>
          </a:p>
        </p:txBody>
      </p:sp>
      <p:graphicFrame>
        <p:nvGraphicFramePr>
          <p:cNvPr id="7" name="Diagramm 6">
            <a:extLst>
              <a:ext uri="{FF2B5EF4-FFF2-40B4-BE49-F238E27FC236}">
                <a16:creationId xmlns:a16="http://schemas.microsoft.com/office/drawing/2014/main" id="{836F5F93-5B40-0BBE-3680-C95EE447096E}"/>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44196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5DF83-1600-19EA-4B32-0A1C2FCFC40F}"/>
              </a:ext>
            </a:extLst>
          </p:cNvPr>
          <p:cNvSpPr>
            <a:spLocks noGrp="1"/>
          </p:cNvSpPr>
          <p:nvPr>
            <p:ph type="title"/>
          </p:nvPr>
        </p:nvSpPr>
        <p:spPr/>
        <p:txBody>
          <a:bodyPr/>
          <a:lstStyle/>
          <a:p>
            <a:r>
              <a:rPr lang="de-DE" dirty="0"/>
              <a:t>Think-</a:t>
            </a:r>
            <a:r>
              <a:rPr lang="de-DE" dirty="0" err="1"/>
              <a:t>Aloud</a:t>
            </a:r>
            <a:endParaRPr lang="de-DE" dirty="0"/>
          </a:p>
        </p:txBody>
      </p:sp>
      <p:sp>
        <p:nvSpPr>
          <p:cNvPr id="3" name="Fußzeilenplatzhalter 2">
            <a:extLst>
              <a:ext uri="{FF2B5EF4-FFF2-40B4-BE49-F238E27FC236}">
                <a16:creationId xmlns:a16="http://schemas.microsoft.com/office/drawing/2014/main" id="{65068A3A-913E-80FE-DB49-427FC9F07ED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D1CA22C-59D3-3629-3FA3-F5CA8C44E263}"/>
              </a:ext>
            </a:extLst>
          </p:cNvPr>
          <p:cNvSpPr>
            <a:spLocks noGrp="1"/>
          </p:cNvSpPr>
          <p:nvPr>
            <p:ph type="sldNum" sz="quarter" idx="33"/>
          </p:nvPr>
        </p:nvSpPr>
        <p:spPr/>
        <p:txBody>
          <a:bodyPr/>
          <a:lstStyle/>
          <a:p>
            <a:fld id="{BA24374A-C3A8-471A-8837-3FC31668ABE5}" type="slidenum">
              <a:rPr lang="de-DE" smtClean="0"/>
              <a:pPr/>
              <a:t>56</a:t>
            </a:fld>
            <a:endParaRPr lang="de-DE" dirty="0"/>
          </a:p>
        </p:txBody>
      </p:sp>
      <p:sp>
        <p:nvSpPr>
          <p:cNvPr id="13" name="Textplatzhalter 12">
            <a:extLst>
              <a:ext uri="{FF2B5EF4-FFF2-40B4-BE49-F238E27FC236}">
                <a16:creationId xmlns:a16="http://schemas.microsoft.com/office/drawing/2014/main" id="{160C6DC3-439A-8D22-822E-7E10E6A519DA}"/>
              </a:ext>
            </a:extLst>
          </p:cNvPr>
          <p:cNvSpPr>
            <a:spLocks noGrp="1"/>
          </p:cNvSpPr>
          <p:nvPr>
            <p:ph type="body" sz="quarter" idx="21"/>
          </p:nvPr>
        </p:nvSpPr>
        <p:spPr/>
        <p:txBody>
          <a:bodyPr/>
          <a:lstStyle/>
          <a:p>
            <a:r>
              <a:rPr lang="en-US"/>
              <a:t>How to Conduct a User Study</a:t>
            </a:r>
            <a:endParaRPr lang="de-DE" dirty="0"/>
          </a:p>
        </p:txBody>
      </p:sp>
      <p:sp>
        <p:nvSpPr>
          <p:cNvPr id="6" name="Textplatzhalter 5">
            <a:extLst>
              <a:ext uri="{FF2B5EF4-FFF2-40B4-BE49-F238E27FC236}">
                <a16:creationId xmlns:a16="http://schemas.microsoft.com/office/drawing/2014/main" id="{CE943789-9E87-B58D-5EAE-0E7C0CF50E48}"/>
              </a:ext>
            </a:extLst>
          </p:cNvPr>
          <p:cNvSpPr>
            <a:spLocks noGrp="1"/>
          </p:cNvSpPr>
          <p:nvPr>
            <p:ph type="body" sz="quarter" idx="34"/>
          </p:nvPr>
        </p:nvSpPr>
        <p:spPr>
          <a:xfrm>
            <a:off x="695325" y="1449388"/>
            <a:ext cx="7226215" cy="4379301"/>
          </a:xfrm>
        </p:spPr>
        <p:txBody>
          <a:bodyPr>
            <a:normAutofit/>
          </a:bodyPr>
          <a:lstStyle/>
          <a:p>
            <a:r>
              <a:rPr lang="en-US" dirty="0"/>
              <a:t>Participants </a:t>
            </a:r>
            <a:r>
              <a:rPr lang="en-US" b="1" dirty="0">
                <a:solidFill>
                  <a:schemeClr val="accent1"/>
                </a:solidFill>
              </a:rPr>
              <a:t>think aloud while</a:t>
            </a:r>
            <a:r>
              <a:rPr lang="en-US" dirty="0"/>
              <a:t> they are </a:t>
            </a:r>
            <a:r>
              <a:rPr lang="en-US" b="1" dirty="0">
                <a:solidFill>
                  <a:schemeClr val="accent1"/>
                </a:solidFill>
              </a:rPr>
              <a:t>performing</a:t>
            </a:r>
            <a:r>
              <a:rPr lang="en-US" dirty="0"/>
              <a:t> a set of specified </a:t>
            </a:r>
            <a:r>
              <a:rPr lang="en-US" b="1" dirty="0">
                <a:solidFill>
                  <a:schemeClr val="accent1"/>
                </a:solidFill>
              </a:rPr>
              <a:t>tasks</a:t>
            </a:r>
          </a:p>
          <a:p>
            <a:r>
              <a:rPr lang="en-US" dirty="0"/>
              <a:t>Participants are </a:t>
            </a:r>
            <a:r>
              <a:rPr lang="en-US" b="1" dirty="0">
                <a:solidFill>
                  <a:schemeClr val="accent1"/>
                </a:solidFill>
              </a:rPr>
              <a:t>asked to say whatever comes into their mind</a:t>
            </a:r>
            <a:r>
              <a:rPr lang="en-US" dirty="0"/>
              <a:t> during they complete the task</a:t>
            </a:r>
          </a:p>
          <a:p>
            <a:r>
              <a:rPr lang="en-US" dirty="0"/>
              <a:t>Include </a:t>
            </a:r>
            <a:r>
              <a:rPr lang="en-US" b="1" dirty="0">
                <a:solidFill>
                  <a:schemeClr val="accent1"/>
                </a:solidFill>
              </a:rPr>
              <a:t>open-ended</a:t>
            </a:r>
            <a:r>
              <a:rPr lang="en-US" dirty="0"/>
              <a:t> and allows </a:t>
            </a:r>
            <a:r>
              <a:rPr lang="en-US" b="1" dirty="0">
                <a:solidFill>
                  <a:schemeClr val="accent1"/>
                </a:solidFill>
              </a:rPr>
              <a:t>follow-up questions </a:t>
            </a:r>
            <a:r>
              <a:rPr lang="en-US" dirty="0"/>
              <a:t>(typically semi-structured)</a:t>
            </a:r>
          </a:p>
          <a:p>
            <a:r>
              <a:rPr lang="en-US" dirty="0"/>
              <a:t>Include what participants are: seeing, thinking, doing, feeling, …</a:t>
            </a:r>
          </a:p>
          <a:p>
            <a:r>
              <a:rPr lang="de-DE" b="1" dirty="0">
                <a:solidFill>
                  <a:schemeClr val="accent1"/>
                </a:solidFill>
              </a:rPr>
              <a:t>Very </a:t>
            </a:r>
            <a:r>
              <a:rPr lang="de-DE" b="1" dirty="0" err="1">
                <a:solidFill>
                  <a:schemeClr val="accent1"/>
                </a:solidFill>
              </a:rPr>
              <a:t>efficient</a:t>
            </a:r>
            <a:r>
              <a:rPr lang="de-DE" dirty="0"/>
              <a:t>, but not </a:t>
            </a:r>
            <a:r>
              <a:rPr lang="de-DE" dirty="0" err="1"/>
              <a:t>always</a:t>
            </a:r>
            <a:r>
              <a:rPr lang="de-DE" dirty="0"/>
              <a:t> possible (e.g., </a:t>
            </a:r>
            <a:r>
              <a:rPr lang="de-DE" dirty="0" err="1"/>
              <a:t>audio</a:t>
            </a:r>
            <a:r>
              <a:rPr lang="de-DE" dirty="0"/>
              <a:t> </a:t>
            </a:r>
            <a:r>
              <a:rPr lang="de-DE" dirty="0" err="1"/>
              <a:t>tasks</a:t>
            </a:r>
            <a:r>
              <a:rPr lang="de-DE" dirty="0"/>
              <a:t>)</a:t>
            </a:r>
          </a:p>
        </p:txBody>
      </p:sp>
      <p:sp>
        <p:nvSpPr>
          <p:cNvPr id="14" name="Inhaltsplatzhalter 13">
            <a:extLst>
              <a:ext uri="{FF2B5EF4-FFF2-40B4-BE49-F238E27FC236}">
                <a16:creationId xmlns:a16="http://schemas.microsoft.com/office/drawing/2014/main" id="{72827EAE-DB4C-B505-82AF-13603A66D7E7}"/>
              </a:ext>
            </a:extLst>
          </p:cNvPr>
          <p:cNvSpPr>
            <a:spLocks noGrp="1"/>
          </p:cNvSpPr>
          <p:nvPr>
            <p:ph sz="quarter" idx="35"/>
          </p:nvPr>
        </p:nvSpPr>
        <p:spPr/>
        <p:txBody>
          <a:bodyPr/>
          <a:lstStyle/>
          <a:p>
            <a:r>
              <a:rPr lang="en-US" b="0" i="1" dirty="0">
                <a:solidFill>
                  <a:srgbClr val="222222"/>
                </a:solidFill>
                <a:effectLst/>
                <a:latin typeface="Arial" panose="020B0604020202020204" pitchFamily="34" charset="0"/>
              </a:rPr>
              <a:t>Task-Centered User Interface Design: A Practical Introduction</a:t>
            </a:r>
            <a:r>
              <a:rPr lang="en-US" b="0" i="0" dirty="0">
                <a:solidFill>
                  <a:srgbClr val="222222"/>
                </a:solidFill>
                <a:effectLst/>
                <a:latin typeface="Arial" panose="020B0604020202020204" pitchFamily="34" charset="0"/>
              </a:rPr>
              <a:t>, by Clayton Lewis and John </a:t>
            </a:r>
            <a:r>
              <a:rPr lang="en-US" b="0" i="0" dirty="0" err="1">
                <a:solidFill>
                  <a:srgbClr val="222222"/>
                </a:solidFill>
                <a:effectLst/>
                <a:latin typeface="Arial" panose="020B0604020202020204" pitchFamily="34" charset="0"/>
              </a:rPr>
              <a:t>Rieman</a:t>
            </a:r>
            <a:r>
              <a:rPr lang="en-US" b="0" i="0" dirty="0">
                <a:solidFill>
                  <a:srgbClr val="222222"/>
                </a:solidFill>
                <a:effectLst/>
                <a:latin typeface="Arial" panose="020B0604020202020204" pitchFamily="34" charset="0"/>
              </a:rPr>
              <a:t>.</a:t>
            </a:r>
            <a:endParaRPr lang="de-DE" dirty="0"/>
          </a:p>
        </p:txBody>
      </p:sp>
      <p:pic>
        <p:nvPicPr>
          <p:cNvPr id="7" name="Grafik 6" descr="Ein Bild, das Person enthält.&#10;&#10;Automatisch generierte Beschreibung">
            <a:extLst>
              <a:ext uri="{FF2B5EF4-FFF2-40B4-BE49-F238E27FC236}">
                <a16:creationId xmlns:a16="http://schemas.microsoft.com/office/drawing/2014/main" id="{7ADDF768-3BA0-B4DB-B53A-8A92F0F77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4471" y="2406737"/>
            <a:ext cx="3359149" cy="2519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Diagramm 4">
            <a:extLst>
              <a:ext uri="{FF2B5EF4-FFF2-40B4-BE49-F238E27FC236}">
                <a16:creationId xmlns:a16="http://schemas.microsoft.com/office/drawing/2014/main" id="{45798121-B8E7-1AAA-9F76-25C9BB9381AD}"/>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2497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C6FA1-3547-3569-DADF-025059435FF3}"/>
              </a:ext>
            </a:extLst>
          </p:cNvPr>
          <p:cNvSpPr>
            <a:spLocks noGrp="1"/>
          </p:cNvSpPr>
          <p:nvPr>
            <p:ph type="title"/>
          </p:nvPr>
        </p:nvSpPr>
        <p:spPr/>
        <p:txBody>
          <a:bodyPr/>
          <a:lstStyle/>
          <a:p>
            <a:r>
              <a:rPr lang="de-DE" dirty="0"/>
              <a:t>Focus Groups</a:t>
            </a:r>
          </a:p>
        </p:txBody>
      </p:sp>
      <p:sp>
        <p:nvSpPr>
          <p:cNvPr id="3" name="Fußzeilenplatzhalter 2">
            <a:extLst>
              <a:ext uri="{FF2B5EF4-FFF2-40B4-BE49-F238E27FC236}">
                <a16:creationId xmlns:a16="http://schemas.microsoft.com/office/drawing/2014/main" id="{EFFBE6C4-437D-86E1-47CA-930F576B83D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106E312-3889-B7F7-AFCB-2C042A73B9BE}"/>
              </a:ext>
            </a:extLst>
          </p:cNvPr>
          <p:cNvSpPr>
            <a:spLocks noGrp="1"/>
          </p:cNvSpPr>
          <p:nvPr>
            <p:ph type="sldNum" sz="quarter" idx="28"/>
          </p:nvPr>
        </p:nvSpPr>
        <p:spPr/>
        <p:txBody>
          <a:bodyPr/>
          <a:lstStyle/>
          <a:p>
            <a:fld id="{BA24374A-C3A8-471A-8837-3FC31668ABE5}" type="slidenum">
              <a:rPr lang="de-DE" smtClean="0"/>
              <a:pPr/>
              <a:t>57</a:t>
            </a:fld>
            <a:endParaRPr lang="de-DE" dirty="0"/>
          </a:p>
        </p:txBody>
      </p:sp>
      <p:sp>
        <p:nvSpPr>
          <p:cNvPr id="5" name="Textplatzhalter 4">
            <a:extLst>
              <a:ext uri="{FF2B5EF4-FFF2-40B4-BE49-F238E27FC236}">
                <a16:creationId xmlns:a16="http://schemas.microsoft.com/office/drawing/2014/main" id="{D24AEF86-249E-17E9-1AB8-55FA3F62247A}"/>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4D7728E6-CD16-B475-0864-82BADAEF41B7}"/>
              </a:ext>
            </a:extLst>
          </p:cNvPr>
          <p:cNvSpPr>
            <a:spLocks noGrp="1"/>
          </p:cNvSpPr>
          <p:nvPr>
            <p:ph type="body" sz="quarter" idx="29"/>
          </p:nvPr>
        </p:nvSpPr>
        <p:spPr>
          <a:xfrm>
            <a:off x="695325" y="1449388"/>
            <a:ext cx="7270224" cy="4679950"/>
          </a:xfrm>
        </p:spPr>
        <p:txBody>
          <a:bodyPr>
            <a:normAutofit/>
          </a:bodyPr>
          <a:lstStyle/>
          <a:p>
            <a:r>
              <a:rPr lang="en-US" b="1" dirty="0">
                <a:solidFill>
                  <a:schemeClr val="accent1"/>
                </a:solidFill>
              </a:rPr>
              <a:t>An</a:t>
            </a:r>
            <a:r>
              <a:rPr lang="en-US" b="1" dirty="0"/>
              <a:t> </a:t>
            </a:r>
            <a:r>
              <a:rPr lang="en-US" b="1" dirty="0">
                <a:solidFill>
                  <a:schemeClr val="accent1"/>
                </a:solidFill>
              </a:rPr>
              <a:t>interview with group of participants</a:t>
            </a:r>
            <a:r>
              <a:rPr lang="en-US" dirty="0">
                <a:solidFill>
                  <a:schemeClr val="accent1"/>
                </a:solidFill>
              </a:rPr>
              <a:t> </a:t>
            </a:r>
            <a:r>
              <a:rPr lang="en-US" dirty="0"/>
              <a:t>(3-10) directed by one or more researchers</a:t>
            </a:r>
          </a:p>
          <a:p>
            <a:pPr lvl="1"/>
            <a:r>
              <a:rPr lang="en-US" dirty="0"/>
              <a:t>Typically, you have 3-4 focus groups per study</a:t>
            </a:r>
          </a:p>
          <a:p>
            <a:r>
              <a:rPr lang="en-US" b="1" dirty="0">
                <a:solidFill>
                  <a:schemeClr val="accent1"/>
                </a:solidFill>
              </a:rPr>
              <a:t>Participants typically have common goals</a:t>
            </a:r>
            <a:r>
              <a:rPr lang="en-US" dirty="0"/>
              <a:t>, traits, experiences, etc.</a:t>
            </a:r>
          </a:p>
          <a:p>
            <a:r>
              <a:rPr lang="en-US" b="1" dirty="0">
                <a:solidFill>
                  <a:schemeClr val="accent1"/>
                </a:solidFill>
              </a:rPr>
              <a:t>Goals</a:t>
            </a:r>
            <a:r>
              <a:rPr lang="en-US" dirty="0"/>
              <a:t> can be to…</a:t>
            </a:r>
          </a:p>
          <a:p>
            <a:pPr lvl="1"/>
            <a:r>
              <a:rPr lang="en-US" dirty="0"/>
              <a:t>improve a prototype (“How would you make it better?”)</a:t>
            </a:r>
          </a:p>
          <a:p>
            <a:pPr lvl="1"/>
            <a:r>
              <a:rPr lang="en-US" dirty="0"/>
              <a:t>solve problems (“What would you do?”)</a:t>
            </a:r>
          </a:p>
          <a:p>
            <a:pPr lvl="1"/>
            <a:r>
              <a:rPr lang="de-DE" dirty="0" err="1"/>
              <a:t>explore</a:t>
            </a:r>
            <a:r>
              <a:rPr lang="de-DE" dirty="0"/>
              <a:t> design </a:t>
            </a:r>
            <a:r>
              <a:rPr lang="de-DE" dirty="0" err="1"/>
              <a:t>options</a:t>
            </a:r>
            <a:r>
              <a:rPr lang="de-DE" dirty="0"/>
              <a:t> („</a:t>
            </a:r>
            <a:r>
              <a:rPr lang="de-DE" dirty="0" err="1"/>
              <a:t>How</a:t>
            </a:r>
            <a:r>
              <a:rPr lang="de-DE" dirty="0"/>
              <a:t> </a:t>
            </a:r>
            <a:r>
              <a:rPr lang="de-DE" dirty="0" err="1"/>
              <a:t>would</a:t>
            </a:r>
            <a:r>
              <a:rPr lang="de-DE" dirty="0"/>
              <a:t> </a:t>
            </a:r>
            <a:r>
              <a:rPr lang="de-DE" dirty="0" err="1"/>
              <a:t>you</a:t>
            </a:r>
            <a:r>
              <a:rPr lang="de-DE" dirty="0"/>
              <a:t> design </a:t>
            </a:r>
            <a:r>
              <a:rPr lang="de-DE" dirty="0" err="1"/>
              <a:t>it</a:t>
            </a:r>
            <a:r>
              <a:rPr lang="de-DE" dirty="0"/>
              <a:t>?“)</a:t>
            </a:r>
          </a:p>
          <a:p>
            <a:pPr lvl="1"/>
            <a:r>
              <a:rPr lang="de-DE" dirty="0" err="1"/>
              <a:t>get</a:t>
            </a:r>
            <a:r>
              <a:rPr lang="de-DE" dirty="0"/>
              <a:t> a </a:t>
            </a:r>
            <a:r>
              <a:rPr lang="de-DE" dirty="0" err="1"/>
              <a:t>broad</a:t>
            </a:r>
            <a:r>
              <a:rPr lang="de-DE" dirty="0"/>
              <a:t> </a:t>
            </a:r>
            <a:r>
              <a:rPr lang="de-DE" dirty="0" err="1"/>
              <a:t>variety</a:t>
            </a:r>
            <a:r>
              <a:rPr lang="de-DE" dirty="0"/>
              <a:t> of </a:t>
            </a:r>
            <a:r>
              <a:rPr lang="de-DE" dirty="0" err="1"/>
              <a:t>solutions</a:t>
            </a:r>
            <a:endParaRPr lang="de-DE" dirty="0"/>
          </a:p>
          <a:p>
            <a:pPr lvl="1"/>
            <a:endParaRPr lang="en-US" dirty="0"/>
          </a:p>
        </p:txBody>
      </p:sp>
      <p:pic>
        <p:nvPicPr>
          <p:cNvPr id="1026" name="Picture 2">
            <a:extLst>
              <a:ext uri="{FF2B5EF4-FFF2-40B4-BE49-F238E27FC236}">
                <a16:creationId xmlns:a16="http://schemas.microsoft.com/office/drawing/2014/main" id="{93538596-D6A2-9190-F433-B557F4177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5528" y="2494989"/>
            <a:ext cx="3451147" cy="230112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8D660DB2-C905-454D-871F-9EB3160C1B09}"/>
              </a:ext>
            </a:extLst>
          </p:cNvPr>
          <p:cNvSpPr txBox="1"/>
          <p:nvPr/>
        </p:nvSpPr>
        <p:spPr>
          <a:xfrm>
            <a:off x="8045528" y="4796109"/>
            <a:ext cx="3451147" cy="553998"/>
          </a:xfrm>
          <a:prstGeom prst="rect">
            <a:avLst/>
          </a:prstGeom>
          <a:noFill/>
        </p:spPr>
        <p:txBody>
          <a:bodyPr wrap="square">
            <a:spAutoFit/>
          </a:bodyPr>
          <a:lstStyle/>
          <a:p>
            <a:r>
              <a:rPr lang="de-DE" sz="1000" dirty="0"/>
              <a:t>By </a:t>
            </a:r>
            <a:r>
              <a:rPr lang="de-DE" sz="1000" dirty="0" err="1"/>
              <a:t>NSaad</a:t>
            </a:r>
            <a:r>
              <a:rPr lang="de-DE" sz="1000" dirty="0"/>
              <a:t> (WMF) - Own </a:t>
            </a:r>
            <a:r>
              <a:rPr lang="de-DE" sz="1000" dirty="0" err="1"/>
              <a:t>work</a:t>
            </a:r>
            <a:r>
              <a:rPr lang="de-DE" sz="1000" dirty="0"/>
              <a:t>, CC BY-SA 4.0, https://commons.wikimedia.org/w/index.php?curid=67092238</a:t>
            </a:r>
          </a:p>
        </p:txBody>
      </p:sp>
      <p:graphicFrame>
        <p:nvGraphicFramePr>
          <p:cNvPr id="7" name="Diagramm 6">
            <a:extLst>
              <a:ext uri="{FF2B5EF4-FFF2-40B4-BE49-F238E27FC236}">
                <a16:creationId xmlns:a16="http://schemas.microsoft.com/office/drawing/2014/main" id="{E6537171-7326-DCC2-CA74-2AB24BB9CD72}"/>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68278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froamerikaner, afrikanischer Abstammung, Afro, amerikanisch, Analysieren, schwarz, blond, Tafel, Brainstorming, Anweisung, Geschäft, Geschäftsleute, Geschäftsfrau, kaukasisch, heiter, Kollegen, Kommunikation, Konzentration, Mitarbeiter, kreativ, Diskutieren, Diskussion, vielfältig, europäisch, Gruppe, Glück, Ideen, drinnen, Information, Suchen, Mann, Treffen, Konferenzraum, mehrfarbig, Hinweis, Büro, Zeigend, Präsentation, Professional, lächelnd, Haftnotiz, sticky notepaper, Mannschaft, Zusammenspiel, Zusammengehörigkeit, Mauer, Westler, Frau, Arbeitsplatz, Konversation, Lehrer">
            <a:extLst>
              <a:ext uri="{FF2B5EF4-FFF2-40B4-BE49-F238E27FC236}">
                <a16:creationId xmlns:a16="http://schemas.microsoft.com/office/drawing/2014/main" id="{646ACAC1-AB39-89FF-FF1B-3EA6EC1E2C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660"/>
          <a:stretch/>
        </p:blipFill>
        <p:spPr bwMode="auto">
          <a:xfrm>
            <a:off x="-1" y="-18942"/>
            <a:ext cx="12191999" cy="6327667"/>
          </a:xfrm>
          <a:prstGeom prst="rect">
            <a:avLst/>
          </a:prstGeom>
          <a:noFill/>
          <a:extLst>
            <a:ext uri="{909E8E84-426E-40DD-AFC4-6F175D3DCCD1}">
              <a14:hiddenFill xmlns:a14="http://schemas.microsoft.com/office/drawing/2010/main">
                <a:solidFill>
                  <a:srgbClr val="FFFFFF"/>
                </a:solidFill>
              </a14:hiddenFill>
            </a:ext>
          </a:extLst>
        </p:spPr>
      </p:pic>
      <p:sp>
        <p:nvSpPr>
          <p:cNvPr id="3" name="Fußzeilenplatzhalter 2">
            <a:extLst>
              <a:ext uri="{FF2B5EF4-FFF2-40B4-BE49-F238E27FC236}">
                <a16:creationId xmlns:a16="http://schemas.microsoft.com/office/drawing/2014/main" id="{45597A4A-92AA-55AF-FE0F-7DAFCD043DF8}"/>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9B80E96-F767-3F12-7E2A-273DFCC9C926}"/>
              </a:ext>
            </a:extLst>
          </p:cNvPr>
          <p:cNvSpPr>
            <a:spLocks noGrp="1"/>
          </p:cNvSpPr>
          <p:nvPr>
            <p:ph type="sldNum" sz="quarter" idx="32"/>
          </p:nvPr>
        </p:nvSpPr>
        <p:spPr/>
        <p:txBody>
          <a:bodyPr/>
          <a:lstStyle/>
          <a:p>
            <a:fld id="{BA24374A-C3A8-471A-8837-3FC31668ABE5}" type="slidenum">
              <a:rPr lang="de-DE" smtClean="0"/>
              <a:pPr/>
              <a:t>58</a:t>
            </a:fld>
            <a:endParaRPr lang="de-DE" dirty="0"/>
          </a:p>
        </p:txBody>
      </p:sp>
      <p:sp>
        <p:nvSpPr>
          <p:cNvPr id="10" name="Textplatzhalter 9">
            <a:extLst>
              <a:ext uri="{FF2B5EF4-FFF2-40B4-BE49-F238E27FC236}">
                <a16:creationId xmlns:a16="http://schemas.microsoft.com/office/drawing/2014/main" id="{B964A5A3-6D08-80CE-20A9-6AF9B5EA8B2A}"/>
              </a:ext>
            </a:extLst>
          </p:cNvPr>
          <p:cNvSpPr>
            <a:spLocks noGrp="1"/>
          </p:cNvSpPr>
          <p:nvPr>
            <p:ph type="body" sz="quarter" idx="21"/>
          </p:nvPr>
        </p:nvSpPr>
        <p:spPr/>
        <p:txBody>
          <a:bodyPr/>
          <a:lstStyle/>
          <a:p>
            <a:r>
              <a:rPr lang="en-US" dirty="0"/>
              <a:t>How to Conduct a User Study</a:t>
            </a:r>
            <a:endParaRPr lang="de-DE" dirty="0"/>
          </a:p>
        </p:txBody>
      </p:sp>
      <p:sp>
        <p:nvSpPr>
          <p:cNvPr id="12" name="Textplatzhalter 11">
            <a:extLst>
              <a:ext uri="{FF2B5EF4-FFF2-40B4-BE49-F238E27FC236}">
                <a16:creationId xmlns:a16="http://schemas.microsoft.com/office/drawing/2014/main" id="{4879E0FC-9980-C9F8-D321-1A4FE85C8BE0}"/>
              </a:ext>
            </a:extLst>
          </p:cNvPr>
          <p:cNvSpPr>
            <a:spLocks noGrp="1"/>
          </p:cNvSpPr>
          <p:nvPr>
            <p:ph type="body" sz="quarter" idx="29"/>
          </p:nvPr>
        </p:nvSpPr>
        <p:spPr/>
        <p:txBody>
          <a:bodyPr/>
          <a:lstStyle/>
          <a:p>
            <a:r>
              <a:rPr lang="de-DE" dirty="0"/>
              <a:t>https://pxhere.com/de/photo/1447013</a:t>
            </a:r>
          </a:p>
        </p:txBody>
      </p:sp>
    </p:spTree>
    <p:extLst>
      <p:ext uri="{BB962C8B-B14F-4D97-AF65-F5344CB8AC3E}">
        <p14:creationId xmlns:p14="http://schemas.microsoft.com/office/powerpoint/2010/main" val="19732975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84DBEA1-45C6-7112-B3EA-BB3B322BD986}"/>
              </a:ext>
            </a:extLst>
          </p:cNvPr>
          <p:cNvSpPr>
            <a:spLocks noGrp="1"/>
          </p:cNvSpPr>
          <p:nvPr>
            <p:ph type="title"/>
          </p:nvPr>
        </p:nvSpPr>
        <p:spPr/>
        <p:txBody>
          <a:bodyPr/>
          <a:lstStyle/>
          <a:p>
            <a:r>
              <a:rPr lang="de-DE" dirty="0"/>
              <a:t>Focus Lenses (</a:t>
            </a:r>
            <a:r>
              <a:rPr lang="de-DE" dirty="0" err="1"/>
              <a:t>Examples</a:t>
            </a:r>
            <a:r>
              <a:rPr lang="de-DE" dirty="0"/>
              <a:t>)</a:t>
            </a:r>
          </a:p>
        </p:txBody>
      </p:sp>
      <p:sp>
        <p:nvSpPr>
          <p:cNvPr id="3" name="Fußzeilenplatzhalter 2">
            <a:extLst>
              <a:ext uri="{FF2B5EF4-FFF2-40B4-BE49-F238E27FC236}">
                <a16:creationId xmlns:a16="http://schemas.microsoft.com/office/drawing/2014/main" id="{4585257B-DBA0-86BE-4FDE-DD65CC353F2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BB31DEC-733E-0596-C49B-96C277A831DA}"/>
              </a:ext>
            </a:extLst>
          </p:cNvPr>
          <p:cNvSpPr>
            <a:spLocks noGrp="1"/>
          </p:cNvSpPr>
          <p:nvPr>
            <p:ph type="sldNum" sz="quarter" idx="33"/>
          </p:nvPr>
        </p:nvSpPr>
        <p:spPr/>
        <p:txBody>
          <a:bodyPr/>
          <a:lstStyle/>
          <a:p>
            <a:fld id="{BA24374A-C3A8-471A-8837-3FC31668ABE5}" type="slidenum">
              <a:rPr lang="de-DE" smtClean="0"/>
              <a:pPr/>
              <a:t>59</a:t>
            </a:fld>
            <a:endParaRPr lang="de-DE" dirty="0"/>
          </a:p>
        </p:txBody>
      </p:sp>
      <p:sp>
        <p:nvSpPr>
          <p:cNvPr id="8" name="Textplatzhalter 7">
            <a:extLst>
              <a:ext uri="{FF2B5EF4-FFF2-40B4-BE49-F238E27FC236}">
                <a16:creationId xmlns:a16="http://schemas.microsoft.com/office/drawing/2014/main" id="{54EA5950-3FB3-5C52-EC1D-76421A056CB0}"/>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D57188A2-36F0-D259-1976-AA6C0A6DF423}"/>
              </a:ext>
            </a:extLst>
          </p:cNvPr>
          <p:cNvSpPr>
            <a:spLocks noGrp="1"/>
          </p:cNvSpPr>
          <p:nvPr>
            <p:ph type="body" sz="quarter" idx="34"/>
          </p:nvPr>
        </p:nvSpPr>
        <p:spPr/>
        <p:txBody>
          <a:bodyPr/>
          <a:lstStyle/>
          <a:p>
            <a:r>
              <a:rPr lang="en-US" b="1" dirty="0">
                <a:solidFill>
                  <a:schemeClr val="accent1"/>
                </a:solidFill>
              </a:rPr>
              <a:t>Designs Exploration</a:t>
            </a:r>
          </a:p>
          <a:p>
            <a:pPr lvl="1"/>
            <a:r>
              <a:rPr lang="en-US" dirty="0"/>
              <a:t>Explore the design spaces/design options with your focus group</a:t>
            </a:r>
          </a:p>
          <a:p>
            <a:pPr lvl="1"/>
            <a:r>
              <a:rPr lang="en-US" dirty="0"/>
              <a:t>Brainstorm solutions</a:t>
            </a:r>
          </a:p>
          <a:p>
            <a:r>
              <a:rPr lang="en-US" b="1" dirty="0">
                <a:solidFill>
                  <a:schemeClr val="accent1"/>
                </a:solidFill>
              </a:rPr>
              <a:t>Prototype Test</a:t>
            </a:r>
          </a:p>
          <a:p>
            <a:pPr lvl="1"/>
            <a:r>
              <a:rPr lang="en-US" dirty="0"/>
              <a:t>Test the concept for a product</a:t>
            </a:r>
          </a:p>
          <a:p>
            <a:pPr lvl="1"/>
            <a:r>
              <a:rPr lang="en-US" dirty="0"/>
              <a:t>Test reactions to a mock-up physical or digital</a:t>
            </a:r>
          </a:p>
          <a:p>
            <a:r>
              <a:rPr lang="en-US" b="1" dirty="0">
                <a:solidFill>
                  <a:schemeClr val="accent1"/>
                </a:solidFill>
              </a:rPr>
              <a:t>Opinion Gathering</a:t>
            </a:r>
          </a:p>
          <a:p>
            <a:pPr lvl="1"/>
            <a:r>
              <a:rPr lang="en-US" dirty="0"/>
              <a:t>After a product is already out in the world</a:t>
            </a:r>
          </a:p>
          <a:p>
            <a:pPr lvl="1"/>
            <a:r>
              <a:rPr lang="en-US" dirty="0"/>
              <a:t>Determine how people feel about it or how they make use of it</a:t>
            </a:r>
            <a:endParaRPr lang="de-DE" dirty="0"/>
          </a:p>
        </p:txBody>
      </p:sp>
      <p:sp>
        <p:nvSpPr>
          <p:cNvPr id="9" name="Inhaltsplatzhalter 8">
            <a:extLst>
              <a:ext uri="{FF2B5EF4-FFF2-40B4-BE49-F238E27FC236}">
                <a16:creationId xmlns:a16="http://schemas.microsoft.com/office/drawing/2014/main" id="{98034D2C-33A5-BF04-8944-A3C318874ACB}"/>
              </a:ext>
            </a:extLst>
          </p:cNvPr>
          <p:cNvSpPr>
            <a:spLocks noGrp="1"/>
          </p:cNvSpPr>
          <p:nvPr>
            <p:ph sz="quarter" idx="35"/>
          </p:nvPr>
        </p:nvSpPr>
        <p:spPr/>
        <p:txBody>
          <a:bodyPr/>
          <a:lstStyle/>
          <a:p>
            <a:r>
              <a:rPr lang="de-DE" dirty="0"/>
              <a:t>Slides </a:t>
            </a:r>
            <a:r>
              <a:rPr lang="de-DE" dirty="0" err="1"/>
              <a:t>adapted</a:t>
            </a:r>
            <a:r>
              <a:rPr lang="de-DE" dirty="0"/>
              <a:t> from Dr Kami </a:t>
            </a:r>
            <a:r>
              <a:rPr lang="de-DE" dirty="0" err="1"/>
              <a:t>Vaniea</a:t>
            </a:r>
            <a:r>
              <a:rPr lang="de-DE" dirty="0"/>
              <a:t> </a:t>
            </a:r>
            <a:r>
              <a:rPr lang="de-DE" dirty="0">
                <a:hlinkClick r:id="rId2"/>
              </a:rPr>
              <a:t>https://www.inf.ed.ac.uk/teaching/courses/hci/1718/lects/Lecture11_focus_groups.pdf</a:t>
            </a:r>
            <a:r>
              <a:rPr lang="de-DE" dirty="0"/>
              <a:t> </a:t>
            </a:r>
          </a:p>
        </p:txBody>
      </p:sp>
      <p:graphicFrame>
        <p:nvGraphicFramePr>
          <p:cNvPr id="2" name="Diagramm 1">
            <a:extLst>
              <a:ext uri="{FF2B5EF4-FFF2-40B4-BE49-F238E27FC236}">
                <a16:creationId xmlns:a16="http://schemas.microsoft.com/office/drawing/2014/main" id="{271BB7C3-8475-6350-634B-60A258057163}"/>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fik 9">
            <a:extLst>
              <a:ext uri="{FF2B5EF4-FFF2-40B4-BE49-F238E27FC236}">
                <a16:creationId xmlns:a16="http://schemas.microsoft.com/office/drawing/2014/main" id="{F84FCFA6-6806-F457-55D2-DA7FB1A532A6}"/>
              </a:ext>
            </a:extLst>
          </p:cNvPr>
          <p:cNvPicPr>
            <a:picLocks noChangeAspect="1"/>
          </p:cNvPicPr>
          <p:nvPr/>
        </p:nvPicPr>
        <p:blipFill>
          <a:blip r:embed="rId8"/>
          <a:stretch>
            <a:fillRect/>
          </a:stretch>
        </p:blipFill>
        <p:spPr>
          <a:xfrm>
            <a:off x="8651875" y="1447139"/>
            <a:ext cx="2844800" cy="4267200"/>
          </a:xfrm>
          <a:prstGeom prst="rect">
            <a:avLst/>
          </a:prstGeom>
        </p:spPr>
      </p:pic>
    </p:spTree>
    <p:extLst>
      <p:ext uri="{BB962C8B-B14F-4D97-AF65-F5344CB8AC3E}">
        <p14:creationId xmlns:p14="http://schemas.microsoft.com/office/powerpoint/2010/main" val="2354651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5EEC73-2026-D73A-17C6-1698ADFB27DD}"/>
              </a:ext>
            </a:extLst>
          </p:cNvPr>
          <p:cNvSpPr>
            <a:spLocks noGrp="1"/>
          </p:cNvSpPr>
          <p:nvPr>
            <p:ph type="title"/>
          </p:nvPr>
        </p:nvSpPr>
        <p:spPr/>
        <p:txBody>
          <a:bodyPr/>
          <a:lstStyle/>
          <a:p>
            <a:r>
              <a:rPr lang="de-DE" dirty="0"/>
              <a:t>More </a:t>
            </a:r>
            <a:r>
              <a:rPr lang="de-DE" dirty="0" err="1"/>
              <a:t>about</a:t>
            </a:r>
            <a:r>
              <a:rPr lang="de-DE" dirty="0"/>
              <a:t> </a:t>
            </a:r>
            <a:r>
              <a:rPr lang="de-DE" dirty="0" err="1"/>
              <a:t>Planning</a:t>
            </a:r>
            <a:endParaRPr lang="de-DE" dirty="0"/>
          </a:p>
        </p:txBody>
      </p:sp>
      <p:sp>
        <p:nvSpPr>
          <p:cNvPr id="3" name="Fußzeilenplatzhalter 2">
            <a:extLst>
              <a:ext uri="{FF2B5EF4-FFF2-40B4-BE49-F238E27FC236}">
                <a16:creationId xmlns:a16="http://schemas.microsoft.com/office/drawing/2014/main" id="{4E4374AE-F190-128D-1310-FEE3864F76F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6CE088C-337B-475D-FBF5-1887CFFA5312}"/>
              </a:ext>
            </a:extLst>
          </p:cNvPr>
          <p:cNvSpPr>
            <a:spLocks noGrp="1"/>
          </p:cNvSpPr>
          <p:nvPr>
            <p:ph type="sldNum" sz="quarter" idx="28"/>
          </p:nvPr>
        </p:nvSpPr>
        <p:spPr/>
        <p:txBody>
          <a:bodyPr/>
          <a:lstStyle/>
          <a:p>
            <a:fld id="{BA24374A-C3A8-471A-8837-3FC31668ABE5}" type="slidenum">
              <a:rPr lang="de-DE" smtClean="0"/>
              <a:pPr/>
              <a:t>6</a:t>
            </a:fld>
            <a:endParaRPr lang="de-DE" dirty="0"/>
          </a:p>
        </p:txBody>
      </p:sp>
      <p:sp>
        <p:nvSpPr>
          <p:cNvPr id="5" name="Textplatzhalter 4">
            <a:extLst>
              <a:ext uri="{FF2B5EF4-FFF2-40B4-BE49-F238E27FC236}">
                <a16:creationId xmlns:a16="http://schemas.microsoft.com/office/drawing/2014/main" id="{D0904B32-CD42-BF0F-6404-A9C6F212CDA5}"/>
              </a:ext>
            </a:extLst>
          </p:cNvPr>
          <p:cNvSpPr>
            <a:spLocks noGrp="1"/>
          </p:cNvSpPr>
          <p:nvPr>
            <p:ph type="body" sz="quarter" idx="21"/>
          </p:nvPr>
        </p:nvSpPr>
        <p:spPr/>
        <p:txBody>
          <a:bodyPr/>
          <a:lstStyle/>
          <a:p>
            <a:r>
              <a:rPr lang="en-US" sz="1400" dirty="0"/>
              <a:t>How to Conduct a User Study</a:t>
            </a:r>
            <a:endParaRPr lang="de-DE" dirty="0"/>
          </a:p>
        </p:txBody>
      </p:sp>
      <p:sp>
        <p:nvSpPr>
          <p:cNvPr id="6" name="Textplatzhalter 5">
            <a:extLst>
              <a:ext uri="{FF2B5EF4-FFF2-40B4-BE49-F238E27FC236}">
                <a16:creationId xmlns:a16="http://schemas.microsoft.com/office/drawing/2014/main" id="{79E79246-71AA-13FB-2EBA-922E335AE2A6}"/>
              </a:ext>
            </a:extLst>
          </p:cNvPr>
          <p:cNvSpPr>
            <a:spLocks noGrp="1"/>
          </p:cNvSpPr>
          <p:nvPr>
            <p:ph type="body" sz="quarter" idx="29"/>
          </p:nvPr>
        </p:nvSpPr>
        <p:spPr/>
        <p:txBody>
          <a:bodyPr/>
          <a:lstStyle/>
          <a:p>
            <a:r>
              <a:rPr lang="de-DE" dirty="0" err="1"/>
              <a:t>Latin</a:t>
            </a:r>
            <a:r>
              <a:rPr lang="de-DE" dirty="0"/>
              <a:t> Square </a:t>
            </a:r>
            <a:r>
              <a:rPr lang="de-DE" dirty="0" err="1"/>
              <a:t>Assignments</a:t>
            </a:r>
            <a:r>
              <a:rPr lang="de-DE" dirty="0"/>
              <a:t>:</a:t>
            </a:r>
            <a:br>
              <a:rPr lang="de-DE" dirty="0"/>
            </a:br>
            <a:r>
              <a:rPr lang="de-DE" dirty="0">
                <a:hlinkClick r:id="rId2"/>
              </a:rPr>
              <a:t>https://cs.uwaterloo.ca/~dmasson/tools/latin_square/</a:t>
            </a:r>
            <a:endParaRPr lang="de-DE" dirty="0"/>
          </a:p>
          <a:p>
            <a:r>
              <a:rPr lang="de-DE" dirty="0"/>
              <a:t>Block Plan (Permutation/Random) </a:t>
            </a:r>
            <a:r>
              <a:rPr lang="de-DE" dirty="0" err="1"/>
              <a:t>Assignments</a:t>
            </a:r>
            <a:r>
              <a:rPr lang="de-DE" dirty="0"/>
              <a:t> : </a:t>
            </a:r>
            <a:r>
              <a:rPr lang="de-DE" dirty="0">
                <a:hlinkClick r:id="rId3"/>
              </a:rPr>
              <a:t>http://www.jerrydallal.com/random/randomize.htm</a:t>
            </a:r>
            <a:r>
              <a:rPr lang="de-DE" dirty="0"/>
              <a:t> </a:t>
            </a:r>
          </a:p>
          <a:p>
            <a:r>
              <a:rPr lang="de-DE" dirty="0"/>
              <a:t>More </a:t>
            </a:r>
            <a:r>
              <a:rPr lang="de-DE" dirty="0" err="1"/>
              <a:t>information</a:t>
            </a:r>
            <a:r>
              <a:rPr lang="de-DE" dirty="0"/>
              <a:t> on </a:t>
            </a:r>
            <a:r>
              <a:rPr lang="de-DE" dirty="0" err="1"/>
              <a:t>how</a:t>
            </a:r>
            <a:r>
              <a:rPr lang="de-DE" dirty="0"/>
              <a:t> to </a:t>
            </a:r>
            <a:r>
              <a:rPr lang="de-DE" dirty="0" err="1"/>
              <a:t>assign</a:t>
            </a:r>
            <a:r>
              <a:rPr lang="de-DE" dirty="0"/>
              <a:t> </a:t>
            </a:r>
            <a:r>
              <a:rPr lang="de-DE" dirty="0" err="1"/>
              <a:t>subjects</a:t>
            </a:r>
            <a:r>
              <a:rPr lang="de-DE" dirty="0"/>
              <a:t>:</a:t>
            </a:r>
            <a:br>
              <a:rPr lang="de-DE" dirty="0"/>
            </a:br>
            <a:r>
              <a:rPr lang="de-DE" dirty="0">
                <a:hlinkClick r:id="rId4"/>
              </a:rPr>
              <a:t>https://www.scribbr.com/methodology/experimental-design/</a:t>
            </a:r>
            <a:r>
              <a:rPr lang="de-DE" dirty="0"/>
              <a:t> </a:t>
            </a:r>
          </a:p>
          <a:p>
            <a:endParaRPr lang="de-DE" dirty="0"/>
          </a:p>
        </p:txBody>
      </p:sp>
    </p:spTree>
    <p:extLst>
      <p:ext uri="{BB962C8B-B14F-4D97-AF65-F5344CB8AC3E}">
        <p14:creationId xmlns:p14="http://schemas.microsoft.com/office/powerpoint/2010/main" val="508562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9DC02-D9F0-3DA9-8281-67943A1D6478}"/>
              </a:ext>
            </a:extLst>
          </p:cNvPr>
          <p:cNvSpPr>
            <a:spLocks noGrp="1"/>
          </p:cNvSpPr>
          <p:nvPr>
            <p:ph type="title"/>
          </p:nvPr>
        </p:nvSpPr>
        <p:spPr/>
        <p:txBody>
          <a:bodyPr/>
          <a:lstStyle/>
          <a:p>
            <a:r>
              <a:rPr lang="de-DE" dirty="0"/>
              <a:t>Pros/</a:t>
            </a:r>
            <a:r>
              <a:rPr lang="de-DE" dirty="0" err="1"/>
              <a:t>Cons</a:t>
            </a:r>
            <a:r>
              <a:rPr lang="de-DE" dirty="0"/>
              <a:t> of Focus Groups</a:t>
            </a:r>
          </a:p>
        </p:txBody>
      </p:sp>
      <p:sp>
        <p:nvSpPr>
          <p:cNvPr id="3" name="Fußzeilenplatzhalter 2">
            <a:extLst>
              <a:ext uri="{FF2B5EF4-FFF2-40B4-BE49-F238E27FC236}">
                <a16:creationId xmlns:a16="http://schemas.microsoft.com/office/drawing/2014/main" id="{3BDE86AB-EC9D-4972-E205-F67E31EDC64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1417F0-DE8D-7A0B-277D-3CA2C7657291}"/>
              </a:ext>
            </a:extLst>
          </p:cNvPr>
          <p:cNvSpPr>
            <a:spLocks noGrp="1"/>
          </p:cNvSpPr>
          <p:nvPr>
            <p:ph type="sldNum" sz="quarter" idx="33"/>
          </p:nvPr>
        </p:nvSpPr>
        <p:spPr/>
        <p:txBody>
          <a:bodyPr/>
          <a:lstStyle/>
          <a:p>
            <a:fld id="{BA24374A-C3A8-471A-8837-3FC31668ABE5}" type="slidenum">
              <a:rPr lang="de-DE" smtClean="0"/>
              <a:pPr/>
              <a:t>60</a:t>
            </a:fld>
            <a:endParaRPr lang="de-DE" dirty="0"/>
          </a:p>
        </p:txBody>
      </p:sp>
      <p:sp>
        <p:nvSpPr>
          <p:cNvPr id="7" name="Textplatzhalter 6">
            <a:extLst>
              <a:ext uri="{FF2B5EF4-FFF2-40B4-BE49-F238E27FC236}">
                <a16:creationId xmlns:a16="http://schemas.microsoft.com/office/drawing/2014/main" id="{24D017D6-A08F-A776-861A-08A53F22F586}"/>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6FAA3726-1587-2C99-8BCA-C0BB10C4C091}"/>
              </a:ext>
            </a:extLst>
          </p:cNvPr>
          <p:cNvSpPr>
            <a:spLocks noGrp="1"/>
          </p:cNvSpPr>
          <p:nvPr>
            <p:ph type="body" sz="quarter" idx="34"/>
          </p:nvPr>
        </p:nvSpPr>
        <p:spPr/>
        <p:txBody>
          <a:bodyPr/>
          <a:lstStyle/>
          <a:p>
            <a:r>
              <a:rPr lang="en-US" b="1" dirty="0">
                <a:solidFill>
                  <a:schemeClr val="accent1"/>
                </a:solidFill>
              </a:rPr>
              <a:t>Pros</a:t>
            </a:r>
          </a:p>
          <a:p>
            <a:pPr lvl="1"/>
            <a:r>
              <a:rPr lang="en-US" dirty="0"/>
              <a:t>Get group opinion about issues </a:t>
            </a:r>
          </a:p>
          <a:p>
            <a:pPr lvl="1"/>
            <a:r>
              <a:rPr lang="en-US" dirty="0"/>
              <a:t>Efficient way to test early ideas/designs</a:t>
            </a:r>
          </a:p>
          <a:p>
            <a:pPr lvl="1"/>
            <a:r>
              <a:rPr lang="en-US" dirty="0"/>
              <a:t>Good way to identify issues or areas of conflict</a:t>
            </a:r>
          </a:p>
          <a:p>
            <a:pPr lvl="1"/>
            <a:r>
              <a:rPr lang="en-US" dirty="0"/>
              <a:t>Multi-constituent discussion</a:t>
            </a:r>
          </a:p>
          <a:p>
            <a:r>
              <a:rPr lang="en-US" b="1" dirty="0">
                <a:solidFill>
                  <a:schemeClr val="accent1"/>
                </a:solidFill>
              </a:rPr>
              <a:t>Cons</a:t>
            </a:r>
          </a:p>
          <a:p>
            <a:pPr lvl="1"/>
            <a:r>
              <a:rPr lang="en-US" dirty="0"/>
              <a:t>Can be taken over by assertive individuals</a:t>
            </a:r>
          </a:p>
          <a:p>
            <a:pPr lvl="1"/>
            <a:r>
              <a:rPr lang="en-US" dirty="0"/>
              <a:t>Focus on people’s opinions not actual behaviors</a:t>
            </a:r>
          </a:p>
          <a:p>
            <a:pPr lvl="1"/>
            <a:r>
              <a:rPr lang="en-US" dirty="0"/>
              <a:t>Limited sample size</a:t>
            </a:r>
            <a:endParaRPr lang="de-DE" dirty="0"/>
          </a:p>
        </p:txBody>
      </p:sp>
      <p:sp>
        <p:nvSpPr>
          <p:cNvPr id="8" name="Inhaltsplatzhalter 7">
            <a:extLst>
              <a:ext uri="{FF2B5EF4-FFF2-40B4-BE49-F238E27FC236}">
                <a16:creationId xmlns:a16="http://schemas.microsoft.com/office/drawing/2014/main" id="{C519EF21-250F-7524-98BA-2F0D1908DA87}"/>
              </a:ext>
            </a:extLst>
          </p:cNvPr>
          <p:cNvSpPr>
            <a:spLocks noGrp="1"/>
          </p:cNvSpPr>
          <p:nvPr>
            <p:ph sz="quarter" idx="35"/>
          </p:nvPr>
        </p:nvSpPr>
        <p:spPr/>
        <p:txBody>
          <a:bodyPr/>
          <a:lstStyle/>
          <a:p>
            <a:r>
              <a:rPr lang="de-DE" dirty="0"/>
              <a:t>Slides </a:t>
            </a:r>
            <a:r>
              <a:rPr lang="de-DE" dirty="0" err="1"/>
              <a:t>adapted</a:t>
            </a:r>
            <a:r>
              <a:rPr lang="de-DE" dirty="0"/>
              <a:t> from Dr Kami </a:t>
            </a:r>
            <a:r>
              <a:rPr lang="de-DE" dirty="0" err="1"/>
              <a:t>Vaniea</a:t>
            </a:r>
            <a:r>
              <a:rPr lang="de-DE" dirty="0"/>
              <a:t> </a:t>
            </a:r>
            <a:r>
              <a:rPr lang="de-DE" dirty="0">
                <a:hlinkClick r:id="rId2"/>
              </a:rPr>
              <a:t>https://www.inf.ed.ac.uk/teaching/courses/hci/1718/lects/Lecture11_focus_groups.pdf</a:t>
            </a:r>
            <a:r>
              <a:rPr lang="de-DE" dirty="0"/>
              <a:t> </a:t>
            </a:r>
          </a:p>
        </p:txBody>
      </p:sp>
      <p:graphicFrame>
        <p:nvGraphicFramePr>
          <p:cNvPr id="5" name="Diagramm 4">
            <a:extLst>
              <a:ext uri="{FF2B5EF4-FFF2-40B4-BE49-F238E27FC236}">
                <a16:creationId xmlns:a16="http://schemas.microsoft.com/office/drawing/2014/main" id="{94395C3D-0567-0A25-AADA-7CB7AC4CA78F}"/>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fik 9">
            <a:extLst>
              <a:ext uri="{FF2B5EF4-FFF2-40B4-BE49-F238E27FC236}">
                <a16:creationId xmlns:a16="http://schemas.microsoft.com/office/drawing/2014/main" id="{2B6BF856-068C-D322-16A6-0304D08FCBDE}"/>
              </a:ext>
            </a:extLst>
          </p:cNvPr>
          <p:cNvPicPr>
            <a:picLocks noChangeAspect="1"/>
          </p:cNvPicPr>
          <p:nvPr/>
        </p:nvPicPr>
        <p:blipFill>
          <a:blip r:embed="rId8"/>
          <a:stretch>
            <a:fillRect/>
          </a:stretch>
        </p:blipFill>
        <p:spPr>
          <a:xfrm>
            <a:off x="9883266" y="1484650"/>
            <a:ext cx="2153159" cy="3229739"/>
          </a:xfrm>
          <a:prstGeom prst="rect">
            <a:avLst/>
          </a:prstGeom>
        </p:spPr>
      </p:pic>
      <p:pic>
        <p:nvPicPr>
          <p:cNvPr id="14" name="Grafik 13">
            <a:extLst>
              <a:ext uri="{FF2B5EF4-FFF2-40B4-BE49-F238E27FC236}">
                <a16:creationId xmlns:a16="http://schemas.microsoft.com/office/drawing/2014/main" id="{ADD1B599-052F-BFEF-D1DF-F63423EF49CC}"/>
              </a:ext>
            </a:extLst>
          </p:cNvPr>
          <p:cNvPicPr>
            <a:picLocks noChangeAspect="1"/>
          </p:cNvPicPr>
          <p:nvPr/>
        </p:nvPicPr>
        <p:blipFill>
          <a:blip r:embed="rId9"/>
          <a:stretch>
            <a:fillRect/>
          </a:stretch>
        </p:blipFill>
        <p:spPr>
          <a:xfrm>
            <a:off x="7655044" y="1484650"/>
            <a:ext cx="2153159" cy="3229739"/>
          </a:xfrm>
          <a:prstGeom prst="rect">
            <a:avLst/>
          </a:prstGeom>
        </p:spPr>
      </p:pic>
    </p:spTree>
    <p:extLst>
      <p:ext uri="{BB962C8B-B14F-4D97-AF65-F5344CB8AC3E}">
        <p14:creationId xmlns:p14="http://schemas.microsoft.com/office/powerpoint/2010/main" val="2670600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6056FA-73AB-CF92-7CF0-659E093771CD}"/>
              </a:ext>
            </a:extLst>
          </p:cNvPr>
          <p:cNvSpPr>
            <a:spLocks noGrp="1"/>
          </p:cNvSpPr>
          <p:nvPr>
            <p:ph type="title"/>
          </p:nvPr>
        </p:nvSpPr>
        <p:spPr/>
        <p:txBody>
          <a:bodyPr/>
          <a:lstStyle/>
          <a:p>
            <a:r>
              <a:rPr lang="en-US" dirty="0"/>
              <a:t>Plan and Discussion Stimuli</a:t>
            </a:r>
            <a:endParaRPr lang="de-DE" dirty="0"/>
          </a:p>
        </p:txBody>
      </p:sp>
      <p:sp>
        <p:nvSpPr>
          <p:cNvPr id="3" name="Fußzeilenplatzhalter 2">
            <a:extLst>
              <a:ext uri="{FF2B5EF4-FFF2-40B4-BE49-F238E27FC236}">
                <a16:creationId xmlns:a16="http://schemas.microsoft.com/office/drawing/2014/main" id="{C405CD3E-D5CA-32EE-F8B3-E2D07FA1AB8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26E700B-B3CD-E493-15E5-FA30418021C7}"/>
              </a:ext>
            </a:extLst>
          </p:cNvPr>
          <p:cNvSpPr>
            <a:spLocks noGrp="1"/>
          </p:cNvSpPr>
          <p:nvPr>
            <p:ph type="sldNum" sz="quarter" idx="33"/>
          </p:nvPr>
        </p:nvSpPr>
        <p:spPr/>
        <p:txBody>
          <a:bodyPr/>
          <a:lstStyle/>
          <a:p>
            <a:fld id="{BA24374A-C3A8-471A-8837-3FC31668ABE5}" type="slidenum">
              <a:rPr lang="de-DE" smtClean="0"/>
              <a:pPr/>
              <a:t>61</a:t>
            </a:fld>
            <a:endParaRPr lang="de-DE" dirty="0"/>
          </a:p>
        </p:txBody>
      </p:sp>
      <p:sp>
        <p:nvSpPr>
          <p:cNvPr id="5" name="Textplatzhalter 4">
            <a:extLst>
              <a:ext uri="{FF2B5EF4-FFF2-40B4-BE49-F238E27FC236}">
                <a16:creationId xmlns:a16="http://schemas.microsoft.com/office/drawing/2014/main" id="{CDE8F84D-273E-EF1F-54DC-643A53B23785}"/>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87B10080-D71B-2512-EBAF-5468ED532A20}"/>
              </a:ext>
            </a:extLst>
          </p:cNvPr>
          <p:cNvSpPr>
            <a:spLocks noGrp="1"/>
          </p:cNvSpPr>
          <p:nvPr>
            <p:ph type="body" sz="quarter" idx="34"/>
          </p:nvPr>
        </p:nvSpPr>
        <p:spPr/>
        <p:txBody>
          <a:bodyPr>
            <a:normAutofit fontScale="92500" lnSpcReduction="10000"/>
          </a:bodyPr>
          <a:lstStyle/>
          <a:p>
            <a:r>
              <a:rPr lang="de-DE" dirty="0"/>
              <a:t>Goal </a:t>
            </a:r>
            <a:r>
              <a:rPr lang="de-DE" dirty="0" err="1"/>
              <a:t>is</a:t>
            </a:r>
            <a:r>
              <a:rPr lang="de-DE" dirty="0"/>
              <a:t> to </a:t>
            </a:r>
            <a:r>
              <a:rPr lang="de-DE" b="1" dirty="0" err="1">
                <a:solidFill>
                  <a:schemeClr val="accent1"/>
                </a:solidFill>
              </a:rPr>
              <a:t>get</a:t>
            </a:r>
            <a:r>
              <a:rPr lang="de-DE" b="1" dirty="0">
                <a:solidFill>
                  <a:schemeClr val="accent1"/>
                </a:solidFill>
              </a:rPr>
              <a:t> </a:t>
            </a:r>
            <a:r>
              <a:rPr lang="en-US" b="1" dirty="0">
                <a:solidFill>
                  <a:schemeClr val="accent1"/>
                </a:solidFill>
              </a:rPr>
              <a:t>valuable information </a:t>
            </a:r>
            <a:r>
              <a:rPr lang="en-US" dirty="0"/>
              <a:t>about the potential and design spaces of an artifact</a:t>
            </a:r>
          </a:p>
          <a:p>
            <a:pPr lvl="1"/>
            <a:r>
              <a:rPr lang="en-US" dirty="0"/>
              <a:t>To encourage the members to talk more freely early prototype (discussion stimuli) can be presented</a:t>
            </a:r>
          </a:p>
          <a:p>
            <a:r>
              <a:rPr lang="en-US" dirty="0"/>
              <a:t>In HCI, focus groups have typically </a:t>
            </a:r>
            <a:r>
              <a:rPr lang="en-US" b="1" dirty="0">
                <a:solidFill>
                  <a:schemeClr val="accent1"/>
                </a:solidFill>
              </a:rPr>
              <a:t>brainstorming phases Explain what is going to happen to the participants </a:t>
            </a:r>
            <a:r>
              <a:rPr lang="en-US" dirty="0"/>
              <a:t>(example)</a:t>
            </a:r>
          </a:p>
          <a:p>
            <a:pPr lvl="1"/>
            <a:r>
              <a:rPr lang="en-US" dirty="0"/>
              <a:t>1. Explain </a:t>
            </a:r>
            <a:r>
              <a:rPr lang="en-US" b="1" dirty="0">
                <a:solidFill>
                  <a:schemeClr val="accent1"/>
                </a:solidFill>
              </a:rPr>
              <a:t>what is going to happen </a:t>
            </a:r>
            <a:r>
              <a:rPr lang="en-US" dirty="0"/>
              <a:t>to the participants</a:t>
            </a:r>
          </a:p>
          <a:p>
            <a:pPr lvl="1"/>
            <a:r>
              <a:rPr lang="en-US" dirty="0"/>
              <a:t>2. </a:t>
            </a:r>
            <a:r>
              <a:rPr lang="en-US" b="1" dirty="0">
                <a:solidFill>
                  <a:schemeClr val="accent1"/>
                </a:solidFill>
              </a:rPr>
              <a:t>Ask the attendees to introduce </a:t>
            </a:r>
            <a:r>
              <a:rPr lang="en-US" dirty="0"/>
              <a:t>themselves and share their last app experience </a:t>
            </a:r>
          </a:p>
          <a:p>
            <a:pPr lvl="1"/>
            <a:r>
              <a:rPr lang="en-US" dirty="0"/>
              <a:t>3. Hand out </a:t>
            </a:r>
            <a:r>
              <a:rPr lang="en-US" b="1" dirty="0">
                <a:solidFill>
                  <a:schemeClr val="accent1"/>
                </a:solidFill>
              </a:rPr>
              <a:t>discussion stimuli </a:t>
            </a:r>
            <a:r>
              <a:rPr lang="en-US" dirty="0"/>
              <a:t>and associated questions</a:t>
            </a:r>
          </a:p>
          <a:p>
            <a:pPr lvl="1"/>
            <a:r>
              <a:rPr lang="en-US" dirty="0"/>
              <a:t>4. Ask participants to </a:t>
            </a:r>
            <a:r>
              <a:rPr lang="en-US" b="1" dirty="0">
                <a:solidFill>
                  <a:schemeClr val="accent1"/>
                </a:solidFill>
              </a:rPr>
              <a:t>try and use the stimuli </a:t>
            </a:r>
            <a:r>
              <a:rPr lang="en-US" dirty="0"/>
              <a:t>to answer the questions silently by themselves </a:t>
            </a:r>
          </a:p>
          <a:p>
            <a:pPr lvl="1"/>
            <a:r>
              <a:rPr lang="en-US" dirty="0"/>
              <a:t>5. Ask participants to </a:t>
            </a:r>
            <a:r>
              <a:rPr lang="en-US" b="1" dirty="0">
                <a:solidFill>
                  <a:schemeClr val="accent1"/>
                </a:solidFill>
              </a:rPr>
              <a:t>discuss the answers and explore options</a:t>
            </a:r>
          </a:p>
          <a:p>
            <a:pPr lvl="1"/>
            <a:r>
              <a:rPr lang="en-US" dirty="0"/>
              <a:t>6. Ask participants </a:t>
            </a:r>
            <a:r>
              <a:rPr lang="en-US" b="1" dirty="0">
                <a:solidFill>
                  <a:schemeClr val="accent1"/>
                </a:solidFill>
              </a:rPr>
              <a:t>how they would improve the discussion stimuli </a:t>
            </a:r>
            <a:r>
              <a:rPr lang="en-US" dirty="0"/>
              <a:t>(brainstorming session)</a:t>
            </a:r>
            <a:endParaRPr lang="de-DE" b="1" dirty="0">
              <a:solidFill>
                <a:schemeClr val="accent1"/>
              </a:solidFill>
            </a:endParaRPr>
          </a:p>
        </p:txBody>
      </p:sp>
      <p:sp>
        <p:nvSpPr>
          <p:cNvPr id="7" name="Inhaltsplatzhalter 6">
            <a:extLst>
              <a:ext uri="{FF2B5EF4-FFF2-40B4-BE49-F238E27FC236}">
                <a16:creationId xmlns:a16="http://schemas.microsoft.com/office/drawing/2014/main" id="{46ED1201-8217-9F99-5D7A-3FF543FE6D7E}"/>
              </a:ext>
            </a:extLst>
          </p:cNvPr>
          <p:cNvSpPr>
            <a:spLocks noGrp="1"/>
          </p:cNvSpPr>
          <p:nvPr>
            <p:ph sz="quarter" idx="35"/>
          </p:nvPr>
        </p:nvSpPr>
        <p:spPr/>
        <p:txBody>
          <a:bodyPr/>
          <a:lstStyle/>
          <a:p>
            <a:r>
              <a:rPr lang="de-DE" dirty="0"/>
              <a:t>Slides </a:t>
            </a:r>
            <a:r>
              <a:rPr lang="de-DE" dirty="0" err="1"/>
              <a:t>adapted</a:t>
            </a:r>
            <a:r>
              <a:rPr lang="de-DE" dirty="0"/>
              <a:t> from Dr Kami </a:t>
            </a:r>
            <a:r>
              <a:rPr lang="de-DE" dirty="0" err="1"/>
              <a:t>Vaniea</a:t>
            </a:r>
            <a:r>
              <a:rPr lang="de-DE" dirty="0"/>
              <a:t> </a:t>
            </a:r>
            <a:r>
              <a:rPr lang="de-DE" dirty="0">
                <a:hlinkClick r:id="rId2"/>
              </a:rPr>
              <a:t>https://www.inf.ed.ac.uk/teaching/courses/hci/1718/lects/Lecture11_focus_groups.pdf</a:t>
            </a:r>
            <a:r>
              <a:rPr lang="de-DE" dirty="0"/>
              <a:t> </a:t>
            </a:r>
          </a:p>
        </p:txBody>
      </p:sp>
      <p:graphicFrame>
        <p:nvGraphicFramePr>
          <p:cNvPr id="8" name="Diagramm 7">
            <a:extLst>
              <a:ext uri="{FF2B5EF4-FFF2-40B4-BE49-F238E27FC236}">
                <a16:creationId xmlns:a16="http://schemas.microsoft.com/office/drawing/2014/main" id="{FC525A69-BCC9-7D65-3276-4F8741C20AC7}"/>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67813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C76501-164D-21C8-F0FC-FAE6DE2CF19F}"/>
              </a:ext>
            </a:extLst>
          </p:cNvPr>
          <p:cNvSpPr>
            <a:spLocks noGrp="1"/>
          </p:cNvSpPr>
          <p:nvPr>
            <p:ph type="title"/>
          </p:nvPr>
        </p:nvSpPr>
        <p:spPr/>
        <p:txBody>
          <a:bodyPr/>
          <a:lstStyle/>
          <a:p>
            <a:r>
              <a:rPr lang="de-DE" dirty="0" err="1"/>
              <a:t>Examples</a:t>
            </a:r>
            <a:r>
              <a:rPr lang="de-DE" dirty="0"/>
              <a:t>: Qualitative Studies</a:t>
            </a:r>
          </a:p>
        </p:txBody>
      </p:sp>
      <p:sp>
        <p:nvSpPr>
          <p:cNvPr id="3" name="Fußzeilenplatzhalter 2">
            <a:extLst>
              <a:ext uri="{FF2B5EF4-FFF2-40B4-BE49-F238E27FC236}">
                <a16:creationId xmlns:a16="http://schemas.microsoft.com/office/drawing/2014/main" id="{36A563B4-5EDD-9666-6380-56A588759AA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B962B14-C350-004A-95F3-6EC5678D1632}"/>
              </a:ext>
            </a:extLst>
          </p:cNvPr>
          <p:cNvSpPr>
            <a:spLocks noGrp="1"/>
          </p:cNvSpPr>
          <p:nvPr>
            <p:ph type="sldNum" sz="quarter" idx="33"/>
          </p:nvPr>
        </p:nvSpPr>
        <p:spPr/>
        <p:txBody>
          <a:bodyPr/>
          <a:lstStyle/>
          <a:p>
            <a:fld id="{BA24374A-C3A8-471A-8837-3FC31668ABE5}" type="slidenum">
              <a:rPr lang="de-DE" smtClean="0"/>
              <a:pPr/>
              <a:t>62</a:t>
            </a:fld>
            <a:endParaRPr lang="de-DE" dirty="0"/>
          </a:p>
        </p:txBody>
      </p:sp>
      <p:sp>
        <p:nvSpPr>
          <p:cNvPr id="15" name="Textplatzhalter 14">
            <a:extLst>
              <a:ext uri="{FF2B5EF4-FFF2-40B4-BE49-F238E27FC236}">
                <a16:creationId xmlns:a16="http://schemas.microsoft.com/office/drawing/2014/main" id="{E0B1FDA1-0B5F-EEA4-C3CB-A85E627ED5E7}"/>
              </a:ext>
            </a:extLst>
          </p:cNvPr>
          <p:cNvSpPr>
            <a:spLocks noGrp="1"/>
          </p:cNvSpPr>
          <p:nvPr>
            <p:ph type="body" sz="quarter" idx="21"/>
          </p:nvPr>
        </p:nvSpPr>
        <p:spPr/>
        <p:txBody>
          <a:bodyPr/>
          <a:lstStyle/>
          <a:p>
            <a:r>
              <a:rPr lang="en-US" dirty="0"/>
              <a:t>How to Conduct a User Study</a:t>
            </a:r>
            <a:endParaRPr lang="de-DE" dirty="0"/>
          </a:p>
        </p:txBody>
      </p:sp>
      <p:sp>
        <p:nvSpPr>
          <p:cNvPr id="8" name="Textplatzhalter 7">
            <a:extLst>
              <a:ext uri="{FF2B5EF4-FFF2-40B4-BE49-F238E27FC236}">
                <a16:creationId xmlns:a16="http://schemas.microsoft.com/office/drawing/2014/main" id="{BE6687AF-73DC-46D9-7FDF-36622018DE8A}"/>
              </a:ext>
            </a:extLst>
          </p:cNvPr>
          <p:cNvSpPr>
            <a:spLocks noGrp="1"/>
          </p:cNvSpPr>
          <p:nvPr>
            <p:ph type="body" sz="quarter" idx="34"/>
          </p:nvPr>
        </p:nvSpPr>
        <p:spPr>
          <a:xfrm>
            <a:off x="695326" y="1449388"/>
            <a:ext cx="7956550" cy="3777301"/>
          </a:xfrm>
        </p:spPr>
        <p:txBody>
          <a:bodyPr>
            <a:normAutofit/>
          </a:bodyPr>
          <a:lstStyle/>
          <a:p>
            <a:r>
              <a:rPr lang="en-US" dirty="0"/>
              <a:t>Example: </a:t>
            </a:r>
            <a:r>
              <a:rPr lang="en-US" i="1" dirty="0"/>
              <a:t>„We describe a qualitative study investigating the  acceptability of Google Glass eyewear computer to People with Parkinson`s disease (PD.)“ </a:t>
            </a:r>
            <a:r>
              <a:rPr lang="en-US" dirty="0"/>
              <a:t>[2]</a:t>
            </a:r>
          </a:p>
          <a:p>
            <a:pPr lvl="1"/>
            <a:r>
              <a:rPr lang="en-US" dirty="0"/>
              <a:t>Study on the possible uses and acceptance of Google Glass in Parkinson's patients</a:t>
            </a:r>
            <a:r>
              <a:rPr lang="de-DE" dirty="0"/>
              <a:t> </a:t>
            </a:r>
            <a:r>
              <a:rPr lang="en-US" dirty="0"/>
              <a:t> </a:t>
            </a:r>
            <a:endParaRPr lang="de-DE" dirty="0"/>
          </a:p>
          <a:p>
            <a:r>
              <a:rPr lang="de-DE" dirty="0" err="1"/>
              <a:t>Example</a:t>
            </a:r>
            <a:r>
              <a:rPr lang="de-DE" dirty="0"/>
              <a:t>: </a:t>
            </a:r>
            <a:r>
              <a:rPr lang="en-US" i="1" dirty="0"/>
              <a:t>“[…] we present the findings from multiple design sessions […] exploring the placement and form factor possibilities for input and output on a power wheelchair.”</a:t>
            </a:r>
            <a:r>
              <a:rPr lang="en-US" dirty="0"/>
              <a:t> [1]</a:t>
            </a:r>
          </a:p>
          <a:p>
            <a:pPr lvl="1"/>
            <a:r>
              <a:rPr lang="en-US" dirty="0"/>
              <a:t>General question, design aspects should be explored</a:t>
            </a:r>
            <a:endParaRPr lang="de-DE" dirty="0"/>
          </a:p>
        </p:txBody>
      </p:sp>
      <p:sp>
        <p:nvSpPr>
          <p:cNvPr id="9" name="Inhaltsplatzhalter 8">
            <a:extLst>
              <a:ext uri="{FF2B5EF4-FFF2-40B4-BE49-F238E27FC236}">
                <a16:creationId xmlns:a16="http://schemas.microsoft.com/office/drawing/2014/main" id="{53289E46-7DDB-DC1A-E347-F4954953EE93}"/>
              </a:ext>
            </a:extLst>
          </p:cNvPr>
          <p:cNvSpPr>
            <a:spLocks noGrp="1"/>
          </p:cNvSpPr>
          <p:nvPr>
            <p:ph sz="quarter" idx="35"/>
          </p:nvPr>
        </p:nvSpPr>
        <p:spPr/>
        <p:txBody>
          <a:bodyPr/>
          <a:lstStyle/>
          <a:p>
            <a:r>
              <a:rPr lang="en-US" sz="900" dirty="0"/>
              <a:t>[1] Patrick Carrington, Amy Hurst, and Shaun K. Kane. 2014. Wearables and </a:t>
            </a:r>
            <a:r>
              <a:rPr lang="en-US" sz="900" dirty="0" err="1"/>
              <a:t>chairables</a:t>
            </a:r>
            <a:r>
              <a:rPr lang="en-US" sz="900" dirty="0"/>
              <a:t>: inclusive design of mobile input and output techniques for power wheelchair users. In Proceedings of the SIGCHI Conference on Human Factors in Computing Systems (CHI '14). Association for Computing Machinery, New York, NY, USA, 3103–3112. </a:t>
            </a:r>
            <a:r>
              <a:rPr lang="en-US" sz="900" dirty="0">
                <a:hlinkClick r:id="rId2"/>
              </a:rPr>
              <a:t>https://doi.org/10.1145/2556288.2557237</a:t>
            </a:r>
            <a:endParaRPr lang="en-US" sz="900" dirty="0"/>
          </a:p>
          <a:p>
            <a:r>
              <a:rPr lang="en-US" sz="900" dirty="0"/>
              <a:t>[2] </a:t>
            </a:r>
            <a:r>
              <a:rPr lang="en-US" sz="900" dirty="0" err="1"/>
              <a:t>McNaney</a:t>
            </a:r>
            <a:r>
              <a:rPr lang="en-US" sz="900" dirty="0"/>
              <a:t>, R., Vines, J., </a:t>
            </a:r>
            <a:r>
              <a:rPr lang="en-US" sz="900" dirty="0" err="1"/>
              <a:t>Roggen</a:t>
            </a:r>
            <a:r>
              <a:rPr lang="en-US" sz="900" dirty="0"/>
              <a:t>, D., Balaam, M., Zhang, P., Poliakov, I., &amp; Olivier, P. (2014). Exploring the Acceptability of Google Glass As an Everyday Assistive Device for People with Parkinson’s</a:t>
            </a:r>
          </a:p>
          <a:p>
            <a:r>
              <a:rPr lang="en-US" sz="900" dirty="0"/>
              <a:t>Images from: </a:t>
            </a:r>
            <a:r>
              <a:rPr lang="en-US" sz="900" dirty="0">
                <a:hlinkClick r:id="rId3"/>
              </a:rPr>
              <a:t>https://pxhere.com/de/photo/732815</a:t>
            </a:r>
            <a:r>
              <a:rPr lang="en-US" sz="900" dirty="0"/>
              <a:t> and </a:t>
            </a:r>
            <a:r>
              <a:rPr lang="en-US" sz="900" dirty="0">
                <a:hlinkClick r:id="rId4"/>
              </a:rPr>
              <a:t>https://movingthroughglass.org/</a:t>
            </a:r>
            <a:r>
              <a:rPr lang="en-US" sz="900" dirty="0"/>
              <a:t> </a:t>
            </a:r>
            <a:endParaRPr lang="de-DE" sz="900" dirty="0"/>
          </a:p>
        </p:txBody>
      </p:sp>
      <p:pic>
        <p:nvPicPr>
          <p:cNvPr id="1026" name="Picture 2" descr="Rad,Fahrrad,Fahrzeug,Gesundheit,Sportausrüstung,Mountainbike">
            <a:extLst>
              <a:ext uri="{FF2B5EF4-FFF2-40B4-BE49-F238E27FC236}">
                <a16:creationId xmlns:a16="http://schemas.microsoft.com/office/drawing/2014/main" id="{1DCD8109-9017-BEEE-3D6C-186E3CE21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1875" y="2909593"/>
            <a:ext cx="2945792" cy="19626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ving Through Glass">
            <a:extLst>
              <a:ext uri="{FF2B5EF4-FFF2-40B4-BE49-F238E27FC236}">
                <a16:creationId xmlns:a16="http://schemas.microsoft.com/office/drawing/2014/main" id="{004EAA6F-DC13-6634-9360-B1D9B3A2D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74" y="1367785"/>
            <a:ext cx="2945793" cy="13357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m 4">
            <a:extLst>
              <a:ext uri="{FF2B5EF4-FFF2-40B4-BE49-F238E27FC236}">
                <a16:creationId xmlns:a16="http://schemas.microsoft.com/office/drawing/2014/main" id="{D8B292B4-D6D2-280A-CB88-EFEDD42FE99B}"/>
              </a:ext>
            </a:extLst>
          </p:cNvPr>
          <p:cNvGraphicFramePr/>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58334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BE8A0-939F-70FA-A488-06F944366B8E}"/>
              </a:ext>
            </a:extLst>
          </p:cNvPr>
          <p:cNvSpPr>
            <a:spLocks noGrp="1"/>
          </p:cNvSpPr>
          <p:nvPr>
            <p:ph type="title"/>
          </p:nvPr>
        </p:nvSpPr>
        <p:spPr/>
        <p:txBody>
          <a:bodyPr/>
          <a:lstStyle/>
          <a:p>
            <a:r>
              <a:rPr lang="de-DE" dirty="0" err="1"/>
              <a:t>Example</a:t>
            </a:r>
            <a:r>
              <a:rPr lang="de-DE" dirty="0"/>
              <a:t>: Wheel </a:t>
            </a:r>
            <a:r>
              <a:rPr lang="de-DE" dirty="0" err="1"/>
              <a:t>chair</a:t>
            </a:r>
            <a:r>
              <a:rPr lang="de-DE" dirty="0"/>
              <a:t> </a:t>
            </a:r>
            <a:r>
              <a:rPr lang="de-DE" dirty="0" err="1"/>
              <a:t>users</a:t>
            </a:r>
            <a:r>
              <a:rPr lang="de-DE" dirty="0"/>
              <a:t>…</a:t>
            </a:r>
          </a:p>
        </p:txBody>
      </p:sp>
      <p:sp>
        <p:nvSpPr>
          <p:cNvPr id="3" name="Fußzeilenplatzhalter 2">
            <a:extLst>
              <a:ext uri="{FF2B5EF4-FFF2-40B4-BE49-F238E27FC236}">
                <a16:creationId xmlns:a16="http://schemas.microsoft.com/office/drawing/2014/main" id="{28CAD92B-6341-BE02-7F2A-1D81B9A0131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B7B8761-8C57-D7DE-5EB1-BE6AF1811736}"/>
              </a:ext>
            </a:extLst>
          </p:cNvPr>
          <p:cNvSpPr>
            <a:spLocks noGrp="1"/>
          </p:cNvSpPr>
          <p:nvPr>
            <p:ph type="sldNum" sz="quarter" idx="33"/>
          </p:nvPr>
        </p:nvSpPr>
        <p:spPr/>
        <p:txBody>
          <a:bodyPr/>
          <a:lstStyle/>
          <a:p>
            <a:fld id="{BA24374A-C3A8-471A-8837-3FC31668ABE5}" type="slidenum">
              <a:rPr lang="de-DE" smtClean="0"/>
              <a:pPr/>
              <a:t>63</a:t>
            </a:fld>
            <a:endParaRPr lang="de-DE" dirty="0"/>
          </a:p>
        </p:txBody>
      </p:sp>
      <p:sp>
        <p:nvSpPr>
          <p:cNvPr id="5" name="Textplatzhalter 4">
            <a:extLst>
              <a:ext uri="{FF2B5EF4-FFF2-40B4-BE49-F238E27FC236}">
                <a16:creationId xmlns:a16="http://schemas.microsoft.com/office/drawing/2014/main" id="{F4A1189C-521F-46B1-37F8-2D5713CFDE1C}"/>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9163C8B5-1505-C59F-F2AC-4297EC155C8C}"/>
              </a:ext>
            </a:extLst>
          </p:cNvPr>
          <p:cNvSpPr>
            <a:spLocks noGrp="1"/>
          </p:cNvSpPr>
          <p:nvPr>
            <p:ph type="body" sz="quarter" idx="34"/>
          </p:nvPr>
        </p:nvSpPr>
        <p:spPr>
          <a:xfrm>
            <a:off x="695325" y="1449388"/>
            <a:ext cx="7956549" cy="4056061"/>
          </a:xfrm>
        </p:spPr>
        <p:txBody>
          <a:bodyPr>
            <a:normAutofit/>
          </a:bodyPr>
          <a:lstStyle/>
          <a:p>
            <a:r>
              <a:rPr lang="en-US" b="1" dirty="0">
                <a:solidFill>
                  <a:schemeClr val="accent1"/>
                </a:solidFill>
              </a:rPr>
              <a:t>Survey methods</a:t>
            </a:r>
          </a:p>
          <a:p>
            <a:pPr lvl="1"/>
            <a:r>
              <a:rPr lang="en-US" dirty="0"/>
              <a:t>3 different methods: interviews, focus groups, design interviews</a:t>
            </a:r>
          </a:p>
          <a:p>
            <a:r>
              <a:rPr lang="en-US" b="1" dirty="0">
                <a:solidFill>
                  <a:schemeClr val="accent1"/>
                </a:solidFill>
              </a:rPr>
              <a:t>Sample</a:t>
            </a:r>
          </a:p>
          <a:p>
            <a:pPr lvl="1"/>
            <a:r>
              <a:rPr lang="en-US" dirty="0"/>
              <a:t>Heterogeneous sample of a certain group</a:t>
            </a:r>
          </a:p>
          <a:p>
            <a:pPr lvl="1"/>
            <a:r>
              <a:rPr lang="en-US" dirty="0"/>
              <a:t>Wheelchair users and clinical staff</a:t>
            </a:r>
          </a:p>
          <a:p>
            <a:r>
              <a:rPr lang="en-US" b="1" dirty="0">
                <a:solidFill>
                  <a:schemeClr val="accent1"/>
                </a:solidFill>
              </a:rPr>
              <a:t>Time frame</a:t>
            </a:r>
          </a:p>
          <a:p>
            <a:pPr lvl="1"/>
            <a:r>
              <a:rPr lang="en-US" dirty="0"/>
              <a:t>Period studied: habits, problems in using systems </a:t>
            </a:r>
          </a:p>
          <a:p>
            <a:pPr lvl="1"/>
            <a:r>
              <a:rPr lang="en-US" dirty="0"/>
              <a:t>Several examination times to further process &amp; check results</a:t>
            </a:r>
            <a:endParaRPr lang="de-DE" dirty="0"/>
          </a:p>
        </p:txBody>
      </p:sp>
      <p:sp>
        <p:nvSpPr>
          <p:cNvPr id="8" name="Inhaltsplatzhalter 7">
            <a:extLst>
              <a:ext uri="{FF2B5EF4-FFF2-40B4-BE49-F238E27FC236}">
                <a16:creationId xmlns:a16="http://schemas.microsoft.com/office/drawing/2014/main" id="{7427E4CE-E21C-0F47-C9D6-5E01B5AD1745}"/>
              </a:ext>
            </a:extLst>
          </p:cNvPr>
          <p:cNvSpPr>
            <a:spLocks noGrp="1"/>
          </p:cNvSpPr>
          <p:nvPr>
            <p:ph sz="quarter" idx="35"/>
          </p:nvPr>
        </p:nvSpPr>
        <p:spPr/>
        <p:txBody>
          <a:bodyPr/>
          <a:lstStyle/>
          <a:p>
            <a:r>
              <a:rPr lang="en-US" sz="1000" dirty="0"/>
              <a:t>[1] Patrick Carrington, Amy Hurst, and Shaun K. Kane. 2014. Wearables and </a:t>
            </a:r>
            <a:r>
              <a:rPr lang="en-US" sz="1000" dirty="0" err="1"/>
              <a:t>chairables</a:t>
            </a:r>
            <a:r>
              <a:rPr lang="en-US" sz="1000" dirty="0"/>
              <a:t>: inclusive design of mobile input and output techniques for power wheelchair users. In Proceedings of the SIGCHI Conference on Human Factors in Computing Systems (CHI '14). Association for Computing Machinery, New York, NY, USA, 3103–3112. </a:t>
            </a:r>
            <a:r>
              <a:rPr lang="en-US" sz="1000" dirty="0">
                <a:hlinkClick r:id="rId2"/>
              </a:rPr>
              <a:t>https://doi.org/10.1145/2556288.2557237</a:t>
            </a:r>
            <a:endParaRPr lang="en-US" sz="1000" dirty="0"/>
          </a:p>
        </p:txBody>
      </p:sp>
      <p:pic>
        <p:nvPicPr>
          <p:cNvPr id="7" name="Picture 2">
            <a:extLst>
              <a:ext uri="{FF2B5EF4-FFF2-40B4-BE49-F238E27FC236}">
                <a16:creationId xmlns:a16="http://schemas.microsoft.com/office/drawing/2014/main" id="{4A93BA68-C339-581F-9BB6-071F5C211A8C}"/>
              </a:ext>
            </a:extLst>
          </p:cNvPr>
          <p:cNvPicPr>
            <a:picLocks noChangeAspect="1" noChangeArrowheads="1"/>
          </p:cNvPicPr>
          <p:nvPr/>
        </p:nvPicPr>
        <p:blipFill>
          <a:blip r:embed="rId3" cstate="print"/>
          <a:srcRect/>
          <a:stretch>
            <a:fillRect/>
          </a:stretch>
        </p:blipFill>
        <p:spPr bwMode="auto">
          <a:xfrm>
            <a:off x="8600227" y="1397614"/>
            <a:ext cx="3436198" cy="4159608"/>
          </a:xfrm>
          <a:prstGeom prst="rect">
            <a:avLst/>
          </a:prstGeom>
          <a:noFill/>
          <a:ln w="9525">
            <a:noFill/>
            <a:miter lim="800000"/>
            <a:headEnd/>
            <a:tailEnd/>
          </a:ln>
        </p:spPr>
      </p:pic>
      <p:graphicFrame>
        <p:nvGraphicFramePr>
          <p:cNvPr id="9" name="Diagramm 8">
            <a:extLst>
              <a:ext uri="{FF2B5EF4-FFF2-40B4-BE49-F238E27FC236}">
                <a16:creationId xmlns:a16="http://schemas.microsoft.com/office/drawing/2014/main" id="{24210312-132E-2076-3633-9F020181D4BA}"/>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8032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D636E8-1DAF-E136-0D29-3F8707D1E853}"/>
              </a:ext>
            </a:extLst>
          </p:cNvPr>
          <p:cNvSpPr>
            <a:spLocks noGrp="1"/>
          </p:cNvSpPr>
          <p:nvPr>
            <p:ph type="title"/>
          </p:nvPr>
        </p:nvSpPr>
        <p:spPr/>
        <p:txBody>
          <a:bodyPr/>
          <a:lstStyle/>
          <a:p>
            <a:r>
              <a:rPr lang="de-DE" dirty="0"/>
              <a:t>Data Collection</a:t>
            </a:r>
          </a:p>
        </p:txBody>
      </p:sp>
      <p:sp>
        <p:nvSpPr>
          <p:cNvPr id="3" name="Fußzeilenplatzhalter 2">
            <a:extLst>
              <a:ext uri="{FF2B5EF4-FFF2-40B4-BE49-F238E27FC236}">
                <a16:creationId xmlns:a16="http://schemas.microsoft.com/office/drawing/2014/main" id="{7A827687-28EE-6D37-F1B8-747E17CC847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CAEEF7C-309F-4E1E-0171-35E109B30321}"/>
              </a:ext>
            </a:extLst>
          </p:cNvPr>
          <p:cNvSpPr>
            <a:spLocks noGrp="1"/>
          </p:cNvSpPr>
          <p:nvPr>
            <p:ph type="sldNum" sz="quarter" idx="28"/>
          </p:nvPr>
        </p:nvSpPr>
        <p:spPr/>
        <p:txBody>
          <a:bodyPr/>
          <a:lstStyle/>
          <a:p>
            <a:fld id="{BA24374A-C3A8-471A-8837-3FC31668ABE5}" type="slidenum">
              <a:rPr lang="de-DE" smtClean="0"/>
              <a:pPr/>
              <a:t>64</a:t>
            </a:fld>
            <a:endParaRPr lang="de-DE" dirty="0"/>
          </a:p>
        </p:txBody>
      </p:sp>
      <p:sp>
        <p:nvSpPr>
          <p:cNvPr id="5" name="Textplatzhalter 4">
            <a:extLst>
              <a:ext uri="{FF2B5EF4-FFF2-40B4-BE49-F238E27FC236}">
                <a16:creationId xmlns:a16="http://schemas.microsoft.com/office/drawing/2014/main" id="{CDB0BFE0-2EBE-AA93-6CAC-C7A8A4AC8BDD}"/>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969233F6-CD02-3712-4CB0-3B0817DEA718}"/>
              </a:ext>
            </a:extLst>
          </p:cNvPr>
          <p:cNvSpPr>
            <a:spLocks noGrp="1"/>
          </p:cNvSpPr>
          <p:nvPr>
            <p:ph type="body" sz="quarter" idx="29"/>
          </p:nvPr>
        </p:nvSpPr>
        <p:spPr/>
        <p:txBody>
          <a:bodyPr/>
          <a:lstStyle/>
          <a:p>
            <a:pPr marL="457200" indent="-457200"/>
            <a:r>
              <a:rPr lang="de-DE" b="1" dirty="0">
                <a:solidFill>
                  <a:schemeClr val="accent1"/>
                </a:solidFill>
              </a:rPr>
              <a:t>Interview </a:t>
            </a:r>
            <a:r>
              <a:rPr lang="de-DE" b="1" dirty="0" err="1">
                <a:solidFill>
                  <a:schemeClr val="accent1"/>
                </a:solidFill>
              </a:rPr>
              <a:t>protocols</a:t>
            </a:r>
            <a:endParaRPr lang="de-DE" b="1" dirty="0">
              <a:solidFill>
                <a:schemeClr val="accent1"/>
              </a:solidFill>
            </a:endParaRPr>
          </a:p>
          <a:p>
            <a:pPr marL="457200" indent="-457200"/>
            <a:r>
              <a:rPr lang="de-DE" b="1" dirty="0">
                <a:solidFill>
                  <a:schemeClr val="accent1"/>
                </a:solidFill>
              </a:rPr>
              <a:t>Live </a:t>
            </a:r>
            <a:r>
              <a:rPr lang="de-DE" b="1" dirty="0" err="1">
                <a:solidFill>
                  <a:schemeClr val="accent1"/>
                </a:solidFill>
              </a:rPr>
              <a:t>protocol</a:t>
            </a:r>
            <a:endParaRPr lang="de-DE" b="1" dirty="0">
              <a:solidFill>
                <a:schemeClr val="accent1"/>
              </a:solidFill>
            </a:endParaRPr>
          </a:p>
          <a:p>
            <a:pPr marL="457200" indent="-457200"/>
            <a:r>
              <a:rPr lang="de-DE" b="1" dirty="0">
                <a:solidFill>
                  <a:schemeClr val="accent1"/>
                </a:solidFill>
              </a:rPr>
              <a:t>Focus </a:t>
            </a:r>
            <a:r>
              <a:rPr lang="de-DE" b="1" dirty="0" err="1">
                <a:solidFill>
                  <a:schemeClr val="accent1"/>
                </a:solidFill>
              </a:rPr>
              <a:t>group</a:t>
            </a:r>
            <a:r>
              <a:rPr lang="de-DE" b="1" dirty="0">
                <a:solidFill>
                  <a:schemeClr val="accent1"/>
                </a:solidFill>
              </a:rPr>
              <a:t> </a:t>
            </a:r>
            <a:r>
              <a:rPr lang="de-DE" b="1" dirty="0" err="1">
                <a:solidFill>
                  <a:schemeClr val="accent1"/>
                </a:solidFill>
              </a:rPr>
              <a:t>output</a:t>
            </a:r>
            <a:endParaRPr lang="de-DE" b="1" dirty="0">
              <a:solidFill>
                <a:schemeClr val="accent1"/>
              </a:solidFill>
            </a:endParaRPr>
          </a:p>
          <a:p>
            <a:pPr marL="457200" indent="-457200"/>
            <a:r>
              <a:rPr lang="de-DE" b="1" dirty="0">
                <a:solidFill>
                  <a:schemeClr val="accent1"/>
                </a:solidFill>
              </a:rPr>
              <a:t>Video </a:t>
            </a:r>
            <a:r>
              <a:rPr lang="de-DE" b="1" dirty="0" err="1">
                <a:solidFill>
                  <a:schemeClr val="accent1"/>
                </a:solidFill>
              </a:rPr>
              <a:t>observations</a:t>
            </a:r>
            <a:endParaRPr lang="de-DE" b="1" dirty="0">
              <a:solidFill>
                <a:schemeClr val="accent1"/>
              </a:solidFill>
            </a:endParaRPr>
          </a:p>
          <a:p>
            <a:pPr marL="457200" indent="-457200"/>
            <a:r>
              <a:rPr lang="de-DE" b="1" dirty="0">
                <a:solidFill>
                  <a:schemeClr val="accent1"/>
                </a:solidFill>
              </a:rPr>
              <a:t>Audio </a:t>
            </a:r>
            <a:r>
              <a:rPr lang="de-DE" b="1" dirty="0" err="1">
                <a:solidFill>
                  <a:schemeClr val="accent1"/>
                </a:solidFill>
              </a:rPr>
              <a:t>records</a:t>
            </a:r>
            <a:endParaRPr lang="de-DE" b="1" dirty="0">
              <a:solidFill>
                <a:schemeClr val="accent1"/>
              </a:solidFill>
            </a:endParaRPr>
          </a:p>
          <a:p>
            <a:pPr marL="457200" indent="-457200"/>
            <a:r>
              <a:rPr lang="de-DE" b="1" dirty="0" err="1">
                <a:solidFill>
                  <a:schemeClr val="accent1"/>
                </a:solidFill>
              </a:rPr>
              <a:t>Existing</a:t>
            </a:r>
            <a:r>
              <a:rPr lang="de-DE" b="1" dirty="0">
                <a:solidFill>
                  <a:schemeClr val="accent1"/>
                </a:solidFill>
              </a:rPr>
              <a:t> </a:t>
            </a:r>
            <a:r>
              <a:rPr lang="de-DE" b="1" dirty="0" err="1">
                <a:solidFill>
                  <a:schemeClr val="accent1"/>
                </a:solidFill>
              </a:rPr>
              <a:t>data</a:t>
            </a:r>
            <a:r>
              <a:rPr lang="de-DE" b="1" dirty="0">
                <a:solidFill>
                  <a:schemeClr val="accent1"/>
                </a:solidFill>
              </a:rPr>
              <a:t>: </a:t>
            </a:r>
            <a:r>
              <a:rPr lang="de-DE" b="1" dirty="0" err="1">
                <a:solidFill>
                  <a:schemeClr val="accent1"/>
                </a:solidFill>
              </a:rPr>
              <a:t>Ethnography</a:t>
            </a:r>
            <a:endParaRPr lang="de-DE" b="1" dirty="0">
              <a:solidFill>
                <a:schemeClr val="accent1"/>
              </a:solidFill>
            </a:endParaRPr>
          </a:p>
          <a:p>
            <a:pPr marL="457200" indent="-457200"/>
            <a:r>
              <a:rPr lang="de-DE" b="1" dirty="0">
                <a:solidFill>
                  <a:schemeClr val="accent1"/>
                </a:solidFill>
              </a:rPr>
              <a:t>Diaries</a:t>
            </a:r>
          </a:p>
          <a:p>
            <a:pPr marL="457200" indent="-457200"/>
            <a:r>
              <a:rPr lang="de-DE" b="1" dirty="0" err="1">
                <a:solidFill>
                  <a:schemeClr val="accent1"/>
                </a:solidFill>
              </a:rPr>
              <a:t>Textual</a:t>
            </a:r>
            <a:r>
              <a:rPr lang="de-DE" b="1" dirty="0">
                <a:solidFill>
                  <a:schemeClr val="accent1"/>
                </a:solidFill>
              </a:rPr>
              <a:t> </a:t>
            </a:r>
            <a:r>
              <a:rPr lang="de-DE" b="1" dirty="0" err="1">
                <a:solidFill>
                  <a:schemeClr val="accent1"/>
                </a:solidFill>
              </a:rPr>
              <a:t>feedback</a:t>
            </a:r>
            <a:r>
              <a:rPr lang="de-DE" b="1" dirty="0">
                <a:solidFill>
                  <a:schemeClr val="accent1"/>
                </a:solidFill>
              </a:rPr>
              <a:t> </a:t>
            </a:r>
            <a:r>
              <a:rPr lang="de-DE" b="1" dirty="0" err="1">
                <a:solidFill>
                  <a:schemeClr val="accent1"/>
                </a:solidFill>
              </a:rPr>
              <a:t>forms</a:t>
            </a:r>
            <a:endParaRPr lang="de-DE" b="1" dirty="0">
              <a:solidFill>
                <a:schemeClr val="accent1"/>
              </a:solidFill>
            </a:endParaRPr>
          </a:p>
          <a:p>
            <a:endParaRPr lang="de-DE" dirty="0"/>
          </a:p>
          <a:p>
            <a:endParaRPr lang="de-DE" dirty="0"/>
          </a:p>
        </p:txBody>
      </p:sp>
      <p:sp>
        <p:nvSpPr>
          <p:cNvPr id="7" name="Textplatzhalter 4">
            <a:extLst>
              <a:ext uri="{FF2B5EF4-FFF2-40B4-BE49-F238E27FC236}">
                <a16:creationId xmlns:a16="http://schemas.microsoft.com/office/drawing/2014/main" id="{35C3198F-20D9-97B4-D539-B8BE14022A68}"/>
              </a:ext>
            </a:extLst>
          </p:cNvPr>
          <p:cNvSpPr txBox="1">
            <a:spLocks/>
          </p:cNvSpPr>
          <p:nvPr/>
        </p:nvSpPr>
        <p:spPr>
          <a:xfrm>
            <a:off x="695325" y="6318000"/>
            <a:ext cx="7956549" cy="540001"/>
          </a:xfrm>
          <a:prstGeom prst="rect">
            <a:avLst/>
          </a:prstGeom>
        </p:spPr>
        <p:txBody>
          <a:bodyPr vert="horz" wrap="square" lIns="0" tIns="0" rIns="180000" bIns="0" rtlCol="0" anchor="ctr" anchorCtr="0">
            <a:normAutofit/>
          </a:bodyPr>
          <a:lstStyle>
            <a:lvl1pPr marL="0" marR="0" indent="0" algn="l" defTabSz="284400" rtl="0" eaLnBrk="1" fontAlgn="auto" latinLnBrk="0" hangingPunct="1">
              <a:lnSpc>
                <a:spcPct val="100000"/>
              </a:lnSpc>
              <a:spcBef>
                <a:spcPts val="0"/>
              </a:spcBef>
              <a:spcAft>
                <a:spcPts val="0"/>
              </a:spcAft>
              <a:buClr>
                <a:srgbClr val="5079BC"/>
              </a:buClr>
              <a:buSzPts val="2400"/>
              <a:buFont typeface="Wingdings" panose="05000000000000000000" pitchFamily="2" charset="2"/>
              <a:buNone/>
              <a:tabLst/>
              <a:defRPr lang="de-DE" sz="1400" b="0" kern="1200" baseline="0" noProof="0">
                <a:solidFill>
                  <a:schemeClr val="bg1"/>
                </a:solidFill>
                <a:latin typeface="Roboto" panose="02000000000000000000" pitchFamily="2" charset="0"/>
                <a:ea typeface="Roboto" panose="02000000000000000000" pitchFamily="2" charset="0"/>
                <a:cs typeface="Arial" panose="020B0604020202020204" pitchFamily="34" charset="0"/>
              </a:defRPr>
            </a:lvl1pPr>
            <a:lvl2pPr marL="357188" indent="0" algn="l" defTabSz="914400" rtl="0" eaLnBrk="1" latinLnBrk="0" hangingPunct="1">
              <a:lnSpc>
                <a:spcPct val="110000"/>
              </a:lnSpc>
              <a:spcBef>
                <a:spcPts val="300"/>
              </a:spcBef>
              <a:spcAft>
                <a:spcPts val="400"/>
              </a:spcAft>
              <a:buClr>
                <a:schemeClr val="accent2"/>
              </a:buClr>
              <a:buFontTx/>
              <a:buNone/>
              <a:defRPr sz="2000" b="1" kern="1200">
                <a:solidFill>
                  <a:schemeClr val="bg1"/>
                </a:solidFill>
                <a:latin typeface="Roboto" panose="02000000000000000000" pitchFamily="2" charset="0"/>
                <a:ea typeface="Roboto" panose="02000000000000000000" pitchFamily="2" charset="0"/>
                <a:cs typeface="Arial" panose="020B0604020202020204" pitchFamily="34" charset="0"/>
              </a:defRPr>
            </a:lvl2pPr>
            <a:lvl3pPr marL="627063" indent="0" algn="l" defTabSz="914400" rtl="0" eaLnBrk="1" latinLnBrk="0" hangingPunct="1">
              <a:lnSpc>
                <a:spcPct val="110000"/>
              </a:lnSpc>
              <a:spcBef>
                <a:spcPts val="300"/>
              </a:spcBef>
              <a:spcAft>
                <a:spcPts val="400"/>
              </a:spcAft>
              <a:buClr>
                <a:schemeClr val="accent2"/>
              </a:buClr>
              <a:buFontTx/>
              <a:buNone/>
              <a:defRPr sz="1800" b="1" kern="1200">
                <a:solidFill>
                  <a:schemeClr val="bg1"/>
                </a:solidFill>
                <a:latin typeface="Roboto" panose="02000000000000000000" pitchFamily="2" charset="0"/>
                <a:ea typeface="Roboto" panose="02000000000000000000" pitchFamily="2" charset="0"/>
                <a:cs typeface="Arial" panose="020B0604020202020204" pitchFamily="34" charset="0"/>
              </a:defRPr>
            </a:lvl3pPr>
            <a:lvl4pPr marL="895350" indent="0" algn="l" defTabSz="914400" rtl="0" eaLnBrk="1" latinLnBrk="0" hangingPunct="1">
              <a:lnSpc>
                <a:spcPct val="110000"/>
              </a:lnSpc>
              <a:spcBef>
                <a:spcPts val="300"/>
              </a:spcBef>
              <a:spcAft>
                <a:spcPts val="400"/>
              </a:spcAft>
              <a:buClr>
                <a:schemeClr val="accent2"/>
              </a:buClr>
              <a:buFontTx/>
              <a:buNone/>
              <a:defRPr sz="1600" b="1" kern="1200">
                <a:solidFill>
                  <a:schemeClr val="bg1"/>
                </a:solidFill>
                <a:latin typeface="Roboto" panose="02000000000000000000" pitchFamily="2" charset="0"/>
                <a:ea typeface="Roboto" panose="02000000000000000000" pitchFamily="2" charset="0"/>
                <a:cs typeface="Arial" panose="020B0604020202020204" pitchFamily="34" charset="0"/>
              </a:defRPr>
            </a:lvl4pPr>
            <a:lvl5pPr marL="1165225" indent="0" algn="l" defTabSz="914400" rtl="0" eaLnBrk="1" latinLnBrk="0" hangingPunct="1">
              <a:lnSpc>
                <a:spcPct val="110000"/>
              </a:lnSpc>
              <a:spcBef>
                <a:spcPts val="300"/>
              </a:spcBef>
              <a:spcAft>
                <a:spcPts val="400"/>
              </a:spcAft>
              <a:buClr>
                <a:schemeClr val="accent2"/>
              </a:buClr>
              <a:buFontTx/>
              <a:buNone/>
              <a:defRPr sz="1600" b="1" kern="1200">
                <a:solidFill>
                  <a:schemeClr val="bg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p:txBody>
      </p:sp>
      <p:pic>
        <p:nvPicPr>
          <p:cNvPr id="8" name="Picture 2">
            <a:extLst>
              <a:ext uri="{FF2B5EF4-FFF2-40B4-BE49-F238E27FC236}">
                <a16:creationId xmlns:a16="http://schemas.microsoft.com/office/drawing/2014/main" id="{D9FA90BA-18B8-7F05-02A8-C66D6CDC3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874" y="466149"/>
            <a:ext cx="3323214" cy="33232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afel, Weiß, Kamera, Retro, Film, Bewegung, Hollywood, Symbol, Ausrüstung, Filmkamera, Kanon, Studio, Maschine, Industrie, Fernsehen, schwarz, klatschen, Reel, Videokamera, Video, Entwurf, Stativ, Bild, Medien, Roboter, Kino, Symbol, Produktion, Film, Direktor, Unterhaltung, Kinematographie, Klatschen, Filmstreifen, Filmrolle, Filmkamera, Filmrolle, Video Produktion, Schindel, C100">
            <a:extLst>
              <a:ext uri="{FF2B5EF4-FFF2-40B4-BE49-F238E27FC236}">
                <a16:creationId xmlns:a16="http://schemas.microsoft.com/office/drawing/2014/main" id="{A5B50FF9-A0C0-1376-9DB9-8CD9BFE28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5" y="3595959"/>
            <a:ext cx="3399685" cy="19094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m 9">
            <a:extLst>
              <a:ext uri="{FF2B5EF4-FFF2-40B4-BE49-F238E27FC236}">
                <a16:creationId xmlns:a16="http://schemas.microsoft.com/office/drawing/2014/main" id="{BDAC1DD3-28E4-DA4F-EF58-54F179DADD33}"/>
              </a:ext>
            </a:extLst>
          </p:cNvPr>
          <p:cNvGraphicFramePr/>
          <p:nvPr>
            <p:extLst>
              <p:ext uri="{D42A27DB-BD31-4B8C-83A1-F6EECF244321}">
                <p14:modId xmlns:p14="http://schemas.microsoft.com/office/powerpoint/2010/main" val="747389230"/>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489609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59491-59F1-2186-F0F5-679AD8B6A1F3}"/>
              </a:ext>
            </a:extLst>
          </p:cNvPr>
          <p:cNvSpPr>
            <a:spLocks noGrp="1"/>
          </p:cNvSpPr>
          <p:nvPr>
            <p:ph type="title"/>
          </p:nvPr>
        </p:nvSpPr>
        <p:spPr/>
        <p:txBody>
          <a:bodyPr/>
          <a:lstStyle/>
          <a:p>
            <a:r>
              <a:rPr lang="de-DE" dirty="0" err="1"/>
              <a:t>Record</a:t>
            </a:r>
            <a:r>
              <a:rPr lang="de-DE" dirty="0"/>
              <a:t> &amp; Log Events</a:t>
            </a:r>
          </a:p>
        </p:txBody>
      </p:sp>
      <p:sp>
        <p:nvSpPr>
          <p:cNvPr id="3" name="Fußzeilenplatzhalter 2">
            <a:extLst>
              <a:ext uri="{FF2B5EF4-FFF2-40B4-BE49-F238E27FC236}">
                <a16:creationId xmlns:a16="http://schemas.microsoft.com/office/drawing/2014/main" id="{6198CEA4-3135-240D-7243-E11EA67C315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2B14C35-A90B-ABB0-1FCB-70BD9A359B1E}"/>
              </a:ext>
            </a:extLst>
          </p:cNvPr>
          <p:cNvSpPr>
            <a:spLocks noGrp="1"/>
          </p:cNvSpPr>
          <p:nvPr>
            <p:ph type="sldNum" sz="quarter" idx="28"/>
          </p:nvPr>
        </p:nvSpPr>
        <p:spPr/>
        <p:txBody>
          <a:bodyPr/>
          <a:lstStyle/>
          <a:p>
            <a:fld id="{BA24374A-C3A8-471A-8837-3FC31668ABE5}" type="slidenum">
              <a:rPr lang="de-DE" smtClean="0"/>
              <a:pPr/>
              <a:t>65</a:t>
            </a:fld>
            <a:endParaRPr lang="de-DE" dirty="0"/>
          </a:p>
        </p:txBody>
      </p:sp>
      <p:sp>
        <p:nvSpPr>
          <p:cNvPr id="5" name="Textplatzhalter 4">
            <a:extLst>
              <a:ext uri="{FF2B5EF4-FFF2-40B4-BE49-F238E27FC236}">
                <a16:creationId xmlns:a16="http://schemas.microsoft.com/office/drawing/2014/main" id="{62F4AE55-55D3-EB9D-DEF3-381FD6642165}"/>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64D889EB-8DC9-B3E8-7ED0-78EF9B03B502}"/>
              </a:ext>
            </a:extLst>
          </p:cNvPr>
          <p:cNvSpPr>
            <a:spLocks noGrp="1"/>
          </p:cNvSpPr>
          <p:nvPr>
            <p:ph type="body" sz="quarter" idx="29"/>
          </p:nvPr>
        </p:nvSpPr>
        <p:spPr/>
        <p:txBody>
          <a:bodyPr/>
          <a:lstStyle/>
          <a:p>
            <a:r>
              <a:rPr lang="en-US" b="1" dirty="0">
                <a:solidFill>
                  <a:schemeClr val="accent1"/>
                </a:solidFill>
              </a:rPr>
              <a:t>Event Log</a:t>
            </a:r>
          </a:p>
          <a:p>
            <a:pPr lvl="1"/>
            <a:r>
              <a:rPr lang="en-US" dirty="0"/>
              <a:t>Recorded and observed events during the study</a:t>
            </a:r>
          </a:p>
          <a:p>
            <a:pPr lvl="1"/>
            <a:r>
              <a:rPr lang="en-US" dirty="0"/>
              <a:t>Key data of the interview: interviewer, ID of the subject, location of the interview, start and end times of the interview</a:t>
            </a:r>
          </a:p>
          <a:p>
            <a:r>
              <a:rPr lang="en-US" b="1" dirty="0">
                <a:solidFill>
                  <a:schemeClr val="accent1"/>
                </a:solidFill>
              </a:rPr>
              <a:t>Transcription</a:t>
            </a:r>
          </a:p>
          <a:p>
            <a:pPr lvl="1"/>
            <a:r>
              <a:rPr lang="en-US" dirty="0"/>
              <a:t>in audio-recorded interviews, what is said is written down true to its meaning = transcribed</a:t>
            </a:r>
            <a:endParaRPr lang="de-DE" dirty="0"/>
          </a:p>
        </p:txBody>
      </p:sp>
      <p:pic>
        <p:nvPicPr>
          <p:cNvPr id="7" name="Picture 4" descr="http://www.tradeo24.de/bilder/transkription-audio-text.png">
            <a:extLst>
              <a:ext uri="{FF2B5EF4-FFF2-40B4-BE49-F238E27FC236}">
                <a16:creationId xmlns:a16="http://schemas.microsoft.com/office/drawing/2014/main" id="{A79006C9-3672-5951-8E70-ECB705F2EEF2}"/>
              </a:ext>
            </a:extLst>
          </p:cNvPr>
          <p:cNvPicPr>
            <a:picLocks noChangeAspect="1" noChangeArrowheads="1"/>
          </p:cNvPicPr>
          <p:nvPr/>
        </p:nvPicPr>
        <p:blipFill>
          <a:blip r:embed="rId2" cstate="print"/>
          <a:srcRect/>
          <a:stretch>
            <a:fillRect/>
          </a:stretch>
        </p:blipFill>
        <p:spPr bwMode="auto">
          <a:xfrm>
            <a:off x="1166723" y="4320121"/>
            <a:ext cx="3333750" cy="1724025"/>
          </a:xfrm>
          <a:prstGeom prst="rect">
            <a:avLst/>
          </a:prstGeom>
          <a:noFill/>
        </p:spPr>
      </p:pic>
      <p:sp>
        <p:nvSpPr>
          <p:cNvPr id="8" name="Rechteck 7">
            <a:extLst>
              <a:ext uri="{FF2B5EF4-FFF2-40B4-BE49-F238E27FC236}">
                <a16:creationId xmlns:a16="http://schemas.microsoft.com/office/drawing/2014/main" id="{8A63D525-E20D-74DA-C83C-C8164C76BC04}"/>
              </a:ext>
            </a:extLst>
          </p:cNvPr>
          <p:cNvSpPr/>
          <p:nvPr/>
        </p:nvSpPr>
        <p:spPr>
          <a:xfrm rot="21139543">
            <a:off x="4185950" y="4822643"/>
            <a:ext cx="4099377" cy="10804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1 </a:t>
            </a:r>
            <a:r>
              <a:rPr lang="de-DE" sz="2400" dirty="0" err="1">
                <a:solidFill>
                  <a:schemeClr val="tx1"/>
                </a:solidFill>
              </a:rPr>
              <a:t>hour</a:t>
            </a:r>
            <a:r>
              <a:rPr lang="de-DE" sz="2400" dirty="0">
                <a:solidFill>
                  <a:schemeClr val="tx1"/>
                </a:solidFill>
              </a:rPr>
              <a:t> </a:t>
            </a:r>
            <a:r>
              <a:rPr lang="de-DE" sz="2400" dirty="0" err="1">
                <a:solidFill>
                  <a:schemeClr val="tx1"/>
                </a:solidFill>
              </a:rPr>
              <a:t>audio</a:t>
            </a:r>
            <a:r>
              <a:rPr lang="de-DE" sz="2400" dirty="0">
                <a:solidFill>
                  <a:schemeClr val="tx1"/>
                </a:solidFill>
              </a:rPr>
              <a:t>/</a:t>
            </a:r>
            <a:r>
              <a:rPr lang="de-DE" sz="2400" dirty="0" err="1">
                <a:solidFill>
                  <a:schemeClr val="tx1"/>
                </a:solidFill>
              </a:rPr>
              <a:t>video</a:t>
            </a:r>
            <a:r>
              <a:rPr lang="de-DE" sz="2400" dirty="0">
                <a:solidFill>
                  <a:schemeClr val="tx1"/>
                </a:solidFill>
              </a:rPr>
              <a:t> = </a:t>
            </a:r>
          </a:p>
          <a:p>
            <a:pPr algn="ctr"/>
            <a:r>
              <a:rPr lang="de-DE" sz="2400" dirty="0">
                <a:solidFill>
                  <a:schemeClr val="tx1"/>
                </a:solidFill>
              </a:rPr>
              <a:t>8 </a:t>
            </a:r>
            <a:r>
              <a:rPr lang="de-DE" sz="2400" dirty="0" err="1">
                <a:solidFill>
                  <a:schemeClr val="tx1"/>
                </a:solidFill>
              </a:rPr>
              <a:t>hours</a:t>
            </a:r>
            <a:r>
              <a:rPr lang="de-DE" sz="2400" dirty="0">
                <a:solidFill>
                  <a:schemeClr val="tx1"/>
                </a:solidFill>
              </a:rPr>
              <a:t> </a:t>
            </a:r>
            <a:r>
              <a:rPr lang="de-DE" sz="2400" dirty="0" err="1">
                <a:solidFill>
                  <a:schemeClr val="tx1"/>
                </a:solidFill>
              </a:rPr>
              <a:t>transcription</a:t>
            </a:r>
            <a:endParaRPr lang="de-DE" sz="2400" dirty="0">
              <a:solidFill>
                <a:schemeClr val="tx1"/>
              </a:solidFill>
            </a:endParaRPr>
          </a:p>
        </p:txBody>
      </p:sp>
      <p:sp>
        <p:nvSpPr>
          <p:cNvPr id="9" name="Rechteck 8">
            <a:extLst>
              <a:ext uri="{FF2B5EF4-FFF2-40B4-BE49-F238E27FC236}">
                <a16:creationId xmlns:a16="http://schemas.microsoft.com/office/drawing/2014/main" id="{784E5F16-6473-92BB-00C0-78ADFF285DD5}"/>
              </a:ext>
            </a:extLst>
          </p:cNvPr>
          <p:cNvSpPr/>
          <p:nvPr/>
        </p:nvSpPr>
        <p:spPr>
          <a:xfrm rot="21139543">
            <a:off x="7991097" y="4868405"/>
            <a:ext cx="4099377" cy="10804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tx1"/>
                </a:solidFill>
              </a:rPr>
              <a:t>Or</a:t>
            </a:r>
            <a:r>
              <a:rPr lang="de-DE" sz="2400" dirty="0">
                <a:solidFill>
                  <a:schemeClr val="tx1"/>
                </a:solidFill>
              </a:rPr>
              <a:t> </a:t>
            </a:r>
            <a:r>
              <a:rPr lang="de-DE" sz="2400" dirty="0" err="1">
                <a:solidFill>
                  <a:schemeClr val="tx1"/>
                </a:solidFill>
              </a:rPr>
              <a:t>you</a:t>
            </a:r>
            <a:r>
              <a:rPr lang="de-DE" sz="2400" dirty="0">
                <a:solidFill>
                  <a:schemeClr val="tx1"/>
                </a:solidFill>
              </a:rPr>
              <a:t> </a:t>
            </a:r>
            <a:r>
              <a:rPr lang="de-DE" sz="2400" dirty="0" err="1">
                <a:solidFill>
                  <a:schemeClr val="tx1"/>
                </a:solidFill>
              </a:rPr>
              <a:t>use</a:t>
            </a:r>
            <a:r>
              <a:rPr lang="de-DE" sz="2400" dirty="0">
                <a:solidFill>
                  <a:schemeClr val="tx1"/>
                </a:solidFill>
              </a:rPr>
              <a:t> youtube.com – </a:t>
            </a:r>
            <a:r>
              <a:rPr lang="de-DE" sz="2400" dirty="0" err="1">
                <a:solidFill>
                  <a:schemeClr val="tx1"/>
                </a:solidFill>
              </a:rPr>
              <a:t>auto</a:t>
            </a:r>
            <a:r>
              <a:rPr lang="de-DE" sz="2400" dirty="0">
                <a:solidFill>
                  <a:schemeClr val="tx1"/>
                </a:solidFill>
              </a:rPr>
              <a:t> </a:t>
            </a:r>
            <a:r>
              <a:rPr lang="de-DE" sz="2400" dirty="0" err="1">
                <a:solidFill>
                  <a:schemeClr val="tx1"/>
                </a:solidFill>
              </a:rPr>
              <a:t>comment</a:t>
            </a:r>
            <a:r>
              <a:rPr lang="de-DE" sz="2400" dirty="0">
                <a:solidFill>
                  <a:schemeClr val="tx1"/>
                </a:solidFill>
              </a:rPr>
              <a:t> </a:t>
            </a:r>
            <a:r>
              <a:rPr lang="de-DE" sz="2400" dirty="0" err="1">
                <a:solidFill>
                  <a:schemeClr val="tx1"/>
                </a:solidFill>
              </a:rPr>
              <a:t>detection</a:t>
            </a:r>
            <a:endParaRPr lang="de-DE" sz="2400" dirty="0">
              <a:solidFill>
                <a:schemeClr val="tx1"/>
              </a:solidFill>
            </a:endParaRPr>
          </a:p>
        </p:txBody>
      </p:sp>
      <p:graphicFrame>
        <p:nvGraphicFramePr>
          <p:cNvPr id="10" name="Diagramm 9">
            <a:extLst>
              <a:ext uri="{FF2B5EF4-FFF2-40B4-BE49-F238E27FC236}">
                <a16:creationId xmlns:a16="http://schemas.microsoft.com/office/drawing/2014/main" id="{231AB26E-5758-912C-DE17-142C827FB460}"/>
              </a:ext>
            </a:extLst>
          </p:cNvPr>
          <p:cNvGraphicFramePr/>
          <p:nvPr>
            <p:extLst>
              <p:ext uri="{D42A27DB-BD31-4B8C-83A1-F6EECF244321}">
                <p14:modId xmlns:p14="http://schemas.microsoft.com/office/powerpoint/2010/main" val="1284561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27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2FA8B9-847A-02B7-39F7-C32BB74F51BB}"/>
              </a:ext>
            </a:extLst>
          </p:cNvPr>
          <p:cNvSpPr>
            <a:spLocks noGrp="1"/>
          </p:cNvSpPr>
          <p:nvPr>
            <p:ph type="title"/>
          </p:nvPr>
        </p:nvSpPr>
        <p:spPr/>
        <p:txBody>
          <a:bodyPr/>
          <a:lstStyle/>
          <a:p>
            <a:r>
              <a:rPr lang="de-DE" dirty="0" err="1"/>
              <a:t>Transcript</a:t>
            </a:r>
            <a:r>
              <a:rPr lang="de-DE" dirty="0"/>
              <a:t> </a:t>
            </a:r>
            <a:r>
              <a:rPr lang="de-DE" dirty="0" err="1"/>
              <a:t>Examples</a:t>
            </a:r>
            <a:endParaRPr lang="de-DE" dirty="0"/>
          </a:p>
        </p:txBody>
      </p:sp>
      <p:sp>
        <p:nvSpPr>
          <p:cNvPr id="3" name="Fußzeilenplatzhalter 2">
            <a:extLst>
              <a:ext uri="{FF2B5EF4-FFF2-40B4-BE49-F238E27FC236}">
                <a16:creationId xmlns:a16="http://schemas.microsoft.com/office/drawing/2014/main" id="{C6F23C8F-8E7A-C726-39FF-5ABB36278E4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249FD6E-6A2E-B843-3765-3E4D4BB9EAD8}"/>
              </a:ext>
            </a:extLst>
          </p:cNvPr>
          <p:cNvSpPr>
            <a:spLocks noGrp="1"/>
          </p:cNvSpPr>
          <p:nvPr>
            <p:ph type="sldNum" sz="quarter" idx="28"/>
          </p:nvPr>
        </p:nvSpPr>
        <p:spPr/>
        <p:txBody>
          <a:bodyPr/>
          <a:lstStyle/>
          <a:p>
            <a:fld id="{BA24374A-C3A8-471A-8837-3FC31668ABE5}" type="slidenum">
              <a:rPr lang="de-DE" smtClean="0"/>
              <a:pPr/>
              <a:t>66</a:t>
            </a:fld>
            <a:endParaRPr lang="de-DE" dirty="0"/>
          </a:p>
        </p:txBody>
      </p:sp>
      <p:sp>
        <p:nvSpPr>
          <p:cNvPr id="5" name="Textplatzhalter 4">
            <a:extLst>
              <a:ext uri="{FF2B5EF4-FFF2-40B4-BE49-F238E27FC236}">
                <a16:creationId xmlns:a16="http://schemas.microsoft.com/office/drawing/2014/main" id="{C45F3E87-ACF4-B840-4735-C3D58A8E2694}"/>
              </a:ext>
            </a:extLst>
          </p:cNvPr>
          <p:cNvSpPr>
            <a:spLocks noGrp="1"/>
          </p:cNvSpPr>
          <p:nvPr>
            <p:ph type="body" sz="quarter" idx="21"/>
          </p:nvPr>
        </p:nvSpPr>
        <p:spPr>
          <a:xfrm>
            <a:off x="695325" y="6317999"/>
            <a:ext cx="7956549" cy="540001"/>
          </a:xfrm>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3841F806-2FC2-B58B-37A1-8E49E6BDF7BF}"/>
              </a:ext>
            </a:extLst>
          </p:cNvPr>
          <p:cNvSpPr>
            <a:spLocks noGrp="1"/>
          </p:cNvSpPr>
          <p:nvPr>
            <p:ph type="body" sz="quarter" idx="29"/>
          </p:nvPr>
        </p:nvSpPr>
        <p:spPr/>
        <p:txBody>
          <a:bodyPr/>
          <a:lstStyle/>
          <a:p>
            <a:endParaRPr lang="de-DE" dirty="0"/>
          </a:p>
        </p:txBody>
      </p:sp>
      <p:pic>
        <p:nvPicPr>
          <p:cNvPr id="7" name="Picture 2">
            <a:extLst>
              <a:ext uri="{FF2B5EF4-FFF2-40B4-BE49-F238E27FC236}">
                <a16:creationId xmlns:a16="http://schemas.microsoft.com/office/drawing/2014/main" id="{601B10E4-23BA-F72D-87C1-93408B5EA1AC}"/>
              </a:ext>
            </a:extLst>
          </p:cNvPr>
          <p:cNvPicPr>
            <a:picLocks noChangeAspect="1" noChangeArrowheads="1"/>
          </p:cNvPicPr>
          <p:nvPr/>
        </p:nvPicPr>
        <p:blipFill>
          <a:blip r:embed="rId2" cstate="print"/>
          <a:srcRect/>
          <a:stretch>
            <a:fillRect/>
          </a:stretch>
        </p:blipFill>
        <p:spPr bwMode="auto">
          <a:xfrm>
            <a:off x="695325" y="1542058"/>
            <a:ext cx="5094753" cy="4108380"/>
          </a:xfrm>
          <a:prstGeom prst="rect">
            <a:avLst/>
          </a:prstGeom>
          <a:noFill/>
          <a:ln w="12700">
            <a:solidFill>
              <a:schemeClr val="tx1"/>
            </a:solidFill>
            <a:miter lim="800000"/>
            <a:headEnd/>
            <a:tailEnd/>
          </a:ln>
        </p:spPr>
      </p:pic>
      <p:sp>
        <p:nvSpPr>
          <p:cNvPr id="8" name="Textfeld 7">
            <a:extLst>
              <a:ext uri="{FF2B5EF4-FFF2-40B4-BE49-F238E27FC236}">
                <a16:creationId xmlns:a16="http://schemas.microsoft.com/office/drawing/2014/main" id="{7795529C-1C5F-B4CC-0208-993ED7AB2531}"/>
              </a:ext>
            </a:extLst>
          </p:cNvPr>
          <p:cNvSpPr txBox="1"/>
          <p:nvPr/>
        </p:nvSpPr>
        <p:spPr>
          <a:xfrm>
            <a:off x="557442" y="1207562"/>
            <a:ext cx="3018203" cy="1754326"/>
          </a:xfrm>
          <a:prstGeom prst="rect">
            <a:avLst/>
          </a:prstGeom>
          <a:noFill/>
          <a:ln w="76200">
            <a:solidFill>
              <a:srgbClr val="FF0000"/>
            </a:solidFill>
          </a:ln>
        </p:spPr>
        <p:txBody>
          <a:bodyPr wrap="square" rtlCol="0">
            <a:noAutofit/>
          </a:bodyPr>
          <a:lstStyle/>
          <a:p>
            <a:endParaRPr lang="de-DE" dirty="0"/>
          </a:p>
          <a:p>
            <a:endParaRPr lang="de-DE" dirty="0"/>
          </a:p>
          <a:p>
            <a:endParaRPr lang="de-DE" dirty="0"/>
          </a:p>
          <a:p>
            <a:endParaRPr lang="de-DE" dirty="0"/>
          </a:p>
          <a:p>
            <a:endParaRPr lang="de-DE" dirty="0"/>
          </a:p>
          <a:p>
            <a:endParaRPr lang="de-DE" dirty="0"/>
          </a:p>
        </p:txBody>
      </p:sp>
      <p:sp>
        <p:nvSpPr>
          <p:cNvPr id="9" name="Textfeld 8">
            <a:extLst>
              <a:ext uri="{FF2B5EF4-FFF2-40B4-BE49-F238E27FC236}">
                <a16:creationId xmlns:a16="http://schemas.microsoft.com/office/drawing/2014/main" id="{D192A9BE-8361-4B2B-F67A-2C9D916F24E3}"/>
              </a:ext>
            </a:extLst>
          </p:cNvPr>
          <p:cNvSpPr txBox="1"/>
          <p:nvPr/>
        </p:nvSpPr>
        <p:spPr>
          <a:xfrm>
            <a:off x="2351509" y="1199238"/>
            <a:ext cx="2448272" cy="369332"/>
          </a:xfrm>
          <a:prstGeom prst="rect">
            <a:avLst/>
          </a:prstGeom>
          <a:noFill/>
        </p:spPr>
        <p:txBody>
          <a:bodyPr wrap="square" rtlCol="0">
            <a:spAutoFit/>
          </a:bodyPr>
          <a:lstStyle/>
          <a:p>
            <a:r>
              <a:rPr lang="de-DE" b="1" dirty="0" err="1">
                <a:solidFill>
                  <a:srgbClr val="FF0000"/>
                </a:solidFill>
              </a:rPr>
              <a:t>Meta</a:t>
            </a:r>
            <a:r>
              <a:rPr lang="de-DE" b="1" dirty="0">
                <a:solidFill>
                  <a:srgbClr val="FF0000"/>
                </a:solidFill>
              </a:rPr>
              <a:t> Data</a:t>
            </a:r>
          </a:p>
        </p:txBody>
      </p:sp>
      <p:graphicFrame>
        <p:nvGraphicFramePr>
          <p:cNvPr id="10" name="Diagramm 9">
            <a:extLst>
              <a:ext uri="{FF2B5EF4-FFF2-40B4-BE49-F238E27FC236}">
                <a16:creationId xmlns:a16="http://schemas.microsoft.com/office/drawing/2014/main" id="{33643CDD-6E80-5858-A850-4E9A538427A2}"/>
              </a:ext>
            </a:extLst>
          </p:cNvPr>
          <p:cNvGraphicFramePr/>
          <p:nvPr>
            <p:extLst>
              <p:ext uri="{D42A27DB-BD31-4B8C-83A1-F6EECF244321}">
                <p14:modId xmlns:p14="http://schemas.microsoft.com/office/powerpoint/2010/main" val="334982931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A crude example of how a qualitative interview transcript is coded. |  Download Scientific Diagram">
            <a:extLst>
              <a:ext uri="{FF2B5EF4-FFF2-40B4-BE49-F238E27FC236}">
                <a16:creationId xmlns:a16="http://schemas.microsoft.com/office/drawing/2014/main" id="{C62327B9-353B-0C47-087E-0E5BD1A48C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4563" y="1530998"/>
            <a:ext cx="4190312" cy="41604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CF02E54B-CF2D-46EA-B8EE-5B4E0BE9F127}"/>
              </a:ext>
            </a:extLst>
          </p:cNvPr>
          <p:cNvSpPr txBox="1"/>
          <p:nvPr/>
        </p:nvSpPr>
        <p:spPr>
          <a:xfrm>
            <a:off x="6024563" y="5691455"/>
            <a:ext cx="5472110" cy="400110"/>
          </a:xfrm>
          <a:prstGeom prst="rect">
            <a:avLst/>
          </a:prstGeom>
          <a:noFill/>
        </p:spPr>
        <p:txBody>
          <a:bodyPr wrap="square">
            <a:spAutoFit/>
          </a:bodyPr>
          <a:lstStyle/>
          <a:p>
            <a:r>
              <a:rPr lang="de-DE" sz="1000" dirty="0"/>
              <a:t>https://www.researchgate.net/publication/282427988_Qualitative_research_in_critical_care_Has_its_time_finally_come/figures?lo=1&amp;utm_source=google&amp;utm_medium=organic</a:t>
            </a:r>
          </a:p>
        </p:txBody>
      </p:sp>
      <p:sp>
        <p:nvSpPr>
          <p:cNvPr id="15" name="Textfeld 14">
            <a:extLst>
              <a:ext uri="{FF2B5EF4-FFF2-40B4-BE49-F238E27FC236}">
                <a16:creationId xmlns:a16="http://schemas.microsoft.com/office/drawing/2014/main" id="{7DF8B473-8450-E166-0093-A5A97EDCC419}"/>
              </a:ext>
            </a:extLst>
          </p:cNvPr>
          <p:cNvSpPr txBox="1"/>
          <p:nvPr/>
        </p:nvSpPr>
        <p:spPr>
          <a:xfrm>
            <a:off x="6270610" y="4117668"/>
            <a:ext cx="2700000" cy="1404000"/>
          </a:xfrm>
          <a:prstGeom prst="rect">
            <a:avLst/>
          </a:prstGeom>
          <a:noFill/>
          <a:ln w="76200">
            <a:solidFill>
              <a:srgbClr val="FF0000"/>
            </a:solidFill>
          </a:ln>
        </p:spPr>
        <p:txBody>
          <a:bodyPr wrap="square" rtlCol="0">
            <a:spAutoFit/>
          </a:bodyPr>
          <a:lstStyle/>
          <a:p>
            <a:endParaRPr lang="de-DE" dirty="0"/>
          </a:p>
          <a:p>
            <a:endParaRPr lang="de-DE" dirty="0"/>
          </a:p>
          <a:p>
            <a:endParaRPr lang="de-DE" dirty="0"/>
          </a:p>
          <a:p>
            <a:endParaRPr lang="de-DE" dirty="0"/>
          </a:p>
          <a:p>
            <a:endParaRPr lang="de-DE" dirty="0"/>
          </a:p>
          <a:p>
            <a:endParaRPr lang="de-DE" dirty="0"/>
          </a:p>
        </p:txBody>
      </p:sp>
      <p:sp>
        <p:nvSpPr>
          <p:cNvPr id="16" name="Textfeld 15">
            <a:extLst>
              <a:ext uri="{FF2B5EF4-FFF2-40B4-BE49-F238E27FC236}">
                <a16:creationId xmlns:a16="http://schemas.microsoft.com/office/drawing/2014/main" id="{134A6559-EED5-0C1E-8EAF-BB456C6017A4}"/>
              </a:ext>
            </a:extLst>
          </p:cNvPr>
          <p:cNvSpPr txBox="1"/>
          <p:nvPr/>
        </p:nvSpPr>
        <p:spPr>
          <a:xfrm>
            <a:off x="8124057" y="4167831"/>
            <a:ext cx="2448272" cy="369332"/>
          </a:xfrm>
          <a:prstGeom prst="rect">
            <a:avLst/>
          </a:prstGeom>
          <a:noFill/>
        </p:spPr>
        <p:txBody>
          <a:bodyPr wrap="square" rtlCol="0">
            <a:spAutoFit/>
          </a:bodyPr>
          <a:lstStyle/>
          <a:p>
            <a:r>
              <a:rPr lang="de-DE" b="1" dirty="0">
                <a:solidFill>
                  <a:srgbClr val="FF0000"/>
                </a:solidFill>
              </a:rPr>
              <a:t>Codes</a:t>
            </a:r>
          </a:p>
        </p:txBody>
      </p:sp>
      <p:sp>
        <p:nvSpPr>
          <p:cNvPr id="17" name="Textfeld 16">
            <a:extLst>
              <a:ext uri="{FF2B5EF4-FFF2-40B4-BE49-F238E27FC236}">
                <a16:creationId xmlns:a16="http://schemas.microsoft.com/office/drawing/2014/main" id="{EFCCBF00-7A71-57A2-51BA-56E3F3118663}"/>
              </a:ext>
            </a:extLst>
          </p:cNvPr>
          <p:cNvSpPr txBox="1"/>
          <p:nvPr/>
        </p:nvSpPr>
        <p:spPr>
          <a:xfrm>
            <a:off x="557442" y="2961888"/>
            <a:ext cx="5349484" cy="2781219"/>
          </a:xfrm>
          <a:prstGeom prst="rect">
            <a:avLst/>
          </a:prstGeom>
          <a:noFill/>
          <a:ln w="76200">
            <a:solidFill>
              <a:srgbClr val="FF0000"/>
            </a:solidFill>
          </a:ln>
        </p:spPr>
        <p:txBody>
          <a:bodyPr wrap="square" rtlCol="0">
            <a:noAutofit/>
          </a:bodyPr>
          <a:lstStyle/>
          <a:p>
            <a:endParaRPr lang="de-DE" dirty="0"/>
          </a:p>
          <a:p>
            <a:endParaRPr lang="de-DE" dirty="0"/>
          </a:p>
          <a:p>
            <a:endParaRPr lang="de-DE" dirty="0"/>
          </a:p>
          <a:p>
            <a:endParaRPr lang="de-DE" dirty="0"/>
          </a:p>
          <a:p>
            <a:endParaRPr lang="de-DE" dirty="0"/>
          </a:p>
          <a:p>
            <a:endParaRPr lang="de-DE" dirty="0"/>
          </a:p>
        </p:txBody>
      </p:sp>
      <p:sp>
        <p:nvSpPr>
          <p:cNvPr id="18" name="Textfeld 17">
            <a:extLst>
              <a:ext uri="{FF2B5EF4-FFF2-40B4-BE49-F238E27FC236}">
                <a16:creationId xmlns:a16="http://schemas.microsoft.com/office/drawing/2014/main" id="{E8BBEC82-C497-3161-2772-CF455DC99939}"/>
              </a:ext>
            </a:extLst>
          </p:cNvPr>
          <p:cNvSpPr txBox="1"/>
          <p:nvPr/>
        </p:nvSpPr>
        <p:spPr>
          <a:xfrm>
            <a:off x="4147224" y="2988400"/>
            <a:ext cx="2448272" cy="369332"/>
          </a:xfrm>
          <a:prstGeom prst="rect">
            <a:avLst/>
          </a:prstGeom>
          <a:noFill/>
        </p:spPr>
        <p:txBody>
          <a:bodyPr wrap="square" rtlCol="0">
            <a:spAutoFit/>
          </a:bodyPr>
          <a:lstStyle/>
          <a:p>
            <a:r>
              <a:rPr lang="de-DE" b="1" dirty="0" err="1">
                <a:solidFill>
                  <a:srgbClr val="FF0000"/>
                </a:solidFill>
              </a:rPr>
              <a:t>Demographics</a:t>
            </a:r>
            <a:endParaRPr lang="de-DE" b="1" dirty="0">
              <a:solidFill>
                <a:srgbClr val="FF0000"/>
              </a:solidFill>
            </a:endParaRPr>
          </a:p>
        </p:txBody>
      </p:sp>
    </p:spTree>
    <p:extLst>
      <p:ext uri="{BB962C8B-B14F-4D97-AF65-F5344CB8AC3E}">
        <p14:creationId xmlns:p14="http://schemas.microsoft.com/office/powerpoint/2010/main" val="27406746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8D18ED-1A2C-9403-B6F5-FCDC2FFE3230}"/>
              </a:ext>
            </a:extLst>
          </p:cNvPr>
          <p:cNvSpPr>
            <a:spLocks noGrp="1"/>
          </p:cNvSpPr>
          <p:nvPr>
            <p:ph type="title"/>
          </p:nvPr>
        </p:nvSpPr>
        <p:spPr/>
        <p:txBody>
          <a:bodyPr/>
          <a:lstStyle/>
          <a:p>
            <a:r>
              <a:rPr lang="de-DE" dirty="0" err="1"/>
              <a:t>Transcript</a:t>
            </a:r>
            <a:r>
              <a:rPr lang="de-DE" dirty="0"/>
              <a:t> </a:t>
            </a:r>
            <a:r>
              <a:rPr lang="de-DE" dirty="0" err="1"/>
              <a:t>Examples</a:t>
            </a:r>
            <a:endParaRPr lang="de-DE" dirty="0"/>
          </a:p>
        </p:txBody>
      </p:sp>
      <p:sp>
        <p:nvSpPr>
          <p:cNvPr id="3" name="Fußzeilenplatzhalter 2">
            <a:extLst>
              <a:ext uri="{FF2B5EF4-FFF2-40B4-BE49-F238E27FC236}">
                <a16:creationId xmlns:a16="http://schemas.microsoft.com/office/drawing/2014/main" id="{0063693C-B75D-3531-06D5-7C98AF4CD9C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CF63980-BCCA-5BFC-0CFC-F528EFFAEBC6}"/>
              </a:ext>
            </a:extLst>
          </p:cNvPr>
          <p:cNvSpPr>
            <a:spLocks noGrp="1"/>
          </p:cNvSpPr>
          <p:nvPr>
            <p:ph type="sldNum" sz="quarter" idx="28"/>
          </p:nvPr>
        </p:nvSpPr>
        <p:spPr/>
        <p:txBody>
          <a:bodyPr/>
          <a:lstStyle/>
          <a:p>
            <a:fld id="{BA24374A-C3A8-471A-8837-3FC31668ABE5}" type="slidenum">
              <a:rPr lang="de-DE" smtClean="0"/>
              <a:pPr/>
              <a:t>67</a:t>
            </a:fld>
            <a:endParaRPr lang="de-DE" dirty="0"/>
          </a:p>
        </p:txBody>
      </p:sp>
      <p:sp>
        <p:nvSpPr>
          <p:cNvPr id="5" name="Textplatzhalter 4">
            <a:extLst>
              <a:ext uri="{FF2B5EF4-FFF2-40B4-BE49-F238E27FC236}">
                <a16:creationId xmlns:a16="http://schemas.microsoft.com/office/drawing/2014/main" id="{D5E542A1-D2DC-E7C1-968F-4C72A69625FB}"/>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55F30D4B-A160-7B15-E33C-1F015D6FD523}"/>
              </a:ext>
            </a:extLst>
          </p:cNvPr>
          <p:cNvSpPr>
            <a:spLocks noGrp="1"/>
          </p:cNvSpPr>
          <p:nvPr>
            <p:ph type="body" sz="quarter" idx="29"/>
          </p:nvPr>
        </p:nvSpPr>
        <p:spPr/>
        <p:txBody>
          <a:bodyPr/>
          <a:lstStyle/>
          <a:p>
            <a:endParaRPr lang="de-DE" dirty="0"/>
          </a:p>
        </p:txBody>
      </p:sp>
      <p:pic>
        <p:nvPicPr>
          <p:cNvPr id="3074" name="Picture 2">
            <a:extLst>
              <a:ext uri="{FF2B5EF4-FFF2-40B4-BE49-F238E27FC236}">
                <a16:creationId xmlns:a16="http://schemas.microsoft.com/office/drawing/2014/main" id="{A19E5B34-024B-193E-247E-EE408D016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1443039"/>
            <a:ext cx="9113694" cy="43831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m 6">
            <a:extLst>
              <a:ext uri="{FF2B5EF4-FFF2-40B4-BE49-F238E27FC236}">
                <a16:creationId xmlns:a16="http://schemas.microsoft.com/office/drawing/2014/main" id="{75F473B7-AEB3-6E2F-7885-1C4D3963F7E4}"/>
              </a:ext>
            </a:extLst>
          </p:cNvPr>
          <p:cNvGraphicFramePr/>
          <p:nvPr>
            <p:extLst>
              <p:ext uri="{D42A27DB-BD31-4B8C-83A1-F6EECF244321}">
                <p14:modId xmlns:p14="http://schemas.microsoft.com/office/powerpoint/2010/main" val="68214382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feld 8">
            <a:extLst>
              <a:ext uri="{FF2B5EF4-FFF2-40B4-BE49-F238E27FC236}">
                <a16:creationId xmlns:a16="http://schemas.microsoft.com/office/drawing/2014/main" id="{8B155C9B-7152-3B10-D610-28425E217F5C}"/>
              </a:ext>
            </a:extLst>
          </p:cNvPr>
          <p:cNvSpPr txBox="1"/>
          <p:nvPr/>
        </p:nvSpPr>
        <p:spPr>
          <a:xfrm>
            <a:off x="627123" y="5854336"/>
            <a:ext cx="6095184" cy="276999"/>
          </a:xfrm>
          <a:prstGeom prst="rect">
            <a:avLst/>
          </a:prstGeom>
          <a:noFill/>
        </p:spPr>
        <p:txBody>
          <a:bodyPr wrap="square">
            <a:spAutoFit/>
          </a:bodyPr>
          <a:lstStyle/>
          <a:p>
            <a:r>
              <a:rPr lang="de-DE" sz="1200" dirty="0"/>
              <a:t>https://i.sstatic.net/vPdQ2.png</a:t>
            </a:r>
          </a:p>
        </p:txBody>
      </p:sp>
    </p:spTree>
    <p:extLst>
      <p:ext uri="{BB962C8B-B14F-4D97-AF65-F5344CB8AC3E}">
        <p14:creationId xmlns:p14="http://schemas.microsoft.com/office/powerpoint/2010/main" val="23776977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2D516-35AB-90B0-9F8B-4A85A335428B}"/>
              </a:ext>
            </a:extLst>
          </p:cNvPr>
          <p:cNvSpPr>
            <a:spLocks noGrp="1"/>
          </p:cNvSpPr>
          <p:nvPr>
            <p:ph type="title"/>
          </p:nvPr>
        </p:nvSpPr>
        <p:spPr/>
        <p:txBody>
          <a:bodyPr/>
          <a:lstStyle/>
          <a:p>
            <a:r>
              <a:rPr lang="de-DE" dirty="0" err="1"/>
              <a:t>Using</a:t>
            </a:r>
            <a:r>
              <a:rPr lang="de-DE" dirty="0"/>
              <a:t> Time</a:t>
            </a:r>
          </a:p>
        </p:txBody>
      </p:sp>
      <p:sp>
        <p:nvSpPr>
          <p:cNvPr id="3" name="Fußzeilenplatzhalter 2">
            <a:extLst>
              <a:ext uri="{FF2B5EF4-FFF2-40B4-BE49-F238E27FC236}">
                <a16:creationId xmlns:a16="http://schemas.microsoft.com/office/drawing/2014/main" id="{E7DA2141-E8F6-A098-8B6F-8B2E53CB41C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F95275F-FFEF-396E-3DFD-46E175CDD590}"/>
              </a:ext>
            </a:extLst>
          </p:cNvPr>
          <p:cNvSpPr>
            <a:spLocks noGrp="1"/>
          </p:cNvSpPr>
          <p:nvPr>
            <p:ph type="sldNum" sz="quarter" idx="28"/>
          </p:nvPr>
        </p:nvSpPr>
        <p:spPr/>
        <p:txBody>
          <a:bodyPr/>
          <a:lstStyle/>
          <a:p>
            <a:fld id="{BA24374A-C3A8-471A-8837-3FC31668ABE5}" type="slidenum">
              <a:rPr lang="de-DE" smtClean="0"/>
              <a:pPr/>
              <a:t>68</a:t>
            </a:fld>
            <a:endParaRPr lang="de-DE" dirty="0"/>
          </a:p>
        </p:txBody>
      </p:sp>
      <p:sp>
        <p:nvSpPr>
          <p:cNvPr id="5" name="Textplatzhalter 4">
            <a:extLst>
              <a:ext uri="{FF2B5EF4-FFF2-40B4-BE49-F238E27FC236}">
                <a16:creationId xmlns:a16="http://schemas.microsoft.com/office/drawing/2014/main" id="{9B5CFD10-A3CD-FBBB-209F-1BDCC066CCDD}"/>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CF9322B6-C21D-6515-D02D-14F0566C5311}"/>
              </a:ext>
            </a:extLst>
          </p:cNvPr>
          <p:cNvSpPr>
            <a:spLocks noGrp="1"/>
          </p:cNvSpPr>
          <p:nvPr>
            <p:ph type="body" sz="quarter" idx="29"/>
          </p:nvPr>
        </p:nvSpPr>
        <p:spPr/>
        <p:txBody>
          <a:bodyPr/>
          <a:lstStyle/>
          <a:p>
            <a:r>
              <a:rPr lang="en-US" b="1" dirty="0">
                <a:solidFill>
                  <a:schemeClr val="accent1"/>
                </a:solidFill>
              </a:rPr>
              <a:t>You can use time </a:t>
            </a:r>
            <a:r>
              <a:rPr lang="en-US" dirty="0"/>
              <a:t>as </a:t>
            </a:r>
            <a:r>
              <a:rPr lang="en-US" b="1" dirty="0">
                <a:solidFill>
                  <a:schemeClr val="accent1"/>
                </a:solidFill>
              </a:rPr>
              <a:t>“object of investigation or manipulation”</a:t>
            </a:r>
          </a:p>
          <a:p>
            <a:pPr lvl="1"/>
            <a:r>
              <a:rPr lang="en-US" dirty="0"/>
              <a:t>Before/during/after an event (e.g., before, while, or after using a system)</a:t>
            </a:r>
          </a:p>
          <a:p>
            <a:pPr lvl="1"/>
            <a:r>
              <a:rPr lang="en-US" dirty="0"/>
              <a:t>The order determines biases (counter-balance if required)</a:t>
            </a:r>
          </a:p>
          <a:p>
            <a:r>
              <a:rPr lang="en-US" b="1" dirty="0">
                <a:solidFill>
                  <a:schemeClr val="accent1"/>
                </a:solidFill>
              </a:rPr>
              <a:t>Study Episodes</a:t>
            </a:r>
          </a:p>
          <a:p>
            <a:pPr lvl="1"/>
            <a:r>
              <a:rPr lang="en-US" dirty="0"/>
              <a:t>Single Episode</a:t>
            </a:r>
          </a:p>
          <a:p>
            <a:pPr lvl="1"/>
            <a:r>
              <a:rPr lang="en-US" dirty="0"/>
              <a:t>Multiple Episodes</a:t>
            </a:r>
          </a:p>
          <a:p>
            <a:pPr lvl="2"/>
            <a:r>
              <a:rPr lang="en-US" dirty="0"/>
              <a:t>Capture different points in time</a:t>
            </a:r>
          </a:p>
          <a:p>
            <a:pPr lvl="2"/>
            <a:r>
              <a:rPr lang="en-US" dirty="0"/>
              <a:t>Use of different methods to capture different aspects (context, frequency of use, emotions, problems)</a:t>
            </a:r>
          </a:p>
          <a:p>
            <a:pPr lvl="2"/>
            <a:r>
              <a:rPr lang="en-US" dirty="0"/>
              <a:t>Example: Diary study to capture the user experience of a streaming platform</a:t>
            </a:r>
            <a:endParaRPr lang="de-DE" dirty="0"/>
          </a:p>
        </p:txBody>
      </p:sp>
      <p:graphicFrame>
        <p:nvGraphicFramePr>
          <p:cNvPr id="7" name="Diagramm 6">
            <a:extLst>
              <a:ext uri="{FF2B5EF4-FFF2-40B4-BE49-F238E27FC236}">
                <a16:creationId xmlns:a16="http://schemas.microsoft.com/office/drawing/2014/main" id="{B4B5B246-87B4-9FD4-0009-508709ACDB3E}"/>
              </a:ext>
            </a:extLst>
          </p:cNvPr>
          <p:cNvGraphicFramePr/>
          <p:nvPr>
            <p:extLst>
              <p:ext uri="{D42A27DB-BD31-4B8C-83A1-F6EECF244321}">
                <p14:modId xmlns:p14="http://schemas.microsoft.com/office/powerpoint/2010/main" val="747389230"/>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402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A0FF3-F0D3-8DEA-32F6-E6765BE00C9A}"/>
              </a:ext>
            </a:extLst>
          </p:cNvPr>
          <p:cNvSpPr>
            <a:spLocks noGrp="1"/>
          </p:cNvSpPr>
          <p:nvPr>
            <p:ph type="title"/>
          </p:nvPr>
        </p:nvSpPr>
        <p:spPr/>
        <p:txBody>
          <a:bodyPr/>
          <a:lstStyle/>
          <a:p>
            <a:r>
              <a:rPr lang="de-DE" dirty="0" err="1"/>
              <a:t>Example</a:t>
            </a:r>
            <a:r>
              <a:rPr lang="de-DE" dirty="0"/>
              <a:t>: Streaming </a:t>
            </a:r>
            <a:r>
              <a:rPr lang="de-DE" dirty="0" err="1"/>
              <a:t>Platform</a:t>
            </a:r>
            <a:endParaRPr lang="de-DE" dirty="0"/>
          </a:p>
        </p:txBody>
      </p:sp>
      <p:sp>
        <p:nvSpPr>
          <p:cNvPr id="3" name="Fußzeilenplatzhalter 2">
            <a:extLst>
              <a:ext uri="{FF2B5EF4-FFF2-40B4-BE49-F238E27FC236}">
                <a16:creationId xmlns:a16="http://schemas.microsoft.com/office/drawing/2014/main" id="{9A0A415C-5694-CD17-F8C7-304C7E1E08E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4F9A504-A414-4AD4-BD3B-B93472716D36}"/>
              </a:ext>
            </a:extLst>
          </p:cNvPr>
          <p:cNvSpPr>
            <a:spLocks noGrp="1"/>
          </p:cNvSpPr>
          <p:nvPr>
            <p:ph type="sldNum" sz="quarter" idx="28"/>
          </p:nvPr>
        </p:nvSpPr>
        <p:spPr/>
        <p:txBody>
          <a:bodyPr/>
          <a:lstStyle/>
          <a:p>
            <a:fld id="{BA24374A-C3A8-471A-8837-3FC31668ABE5}" type="slidenum">
              <a:rPr lang="de-DE" smtClean="0"/>
              <a:pPr/>
              <a:t>69</a:t>
            </a:fld>
            <a:endParaRPr lang="de-DE" dirty="0"/>
          </a:p>
        </p:txBody>
      </p:sp>
      <p:sp>
        <p:nvSpPr>
          <p:cNvPr id="5" name="Textplatzhalter 4">
            <a:extLst>
              <a:ext uri="{FF2B5EF4-FFF2-40B4-BE49-F238E27FC236}">
                <a16:creationId xmlns:a16="http://schemas.microsoft.com/office/drawing/2014/main" id="{7AB6DAE1-6741-AE94-8B12-2D4FAD842010}"/>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7196041D-D71C-83C8-4D93-5D09C69DB356}"/>
              </a:ext>
            </a:extLst>
          </p:cNvPr>
          <p:cNvSpPr>
            <a:spLocks noGrp="1"/>
          </p:cNvSpPr>
          <p:nvPr>
            <p:ph type="body" sz="quarter" idx="29"/>
          </p:nvPr>
        </p:nvSpPr>
        <p:spPr/>
        <p:txBody>
          <a:bodyPr/>
          <a:lstStyle/>
          <a:p>
            <a:r>
              <a:rPr lang="en-US" b="1" dirty="0">
                <a:solidFill>
                  <a:schemeClr val="accent1"/>
                </a:solidFill>
              </a:rPr>
              <a:t>A diary study </a:t>
            </a:r>
            <a:r>
              <a:rPr lang="en-US" dirty="0"/>
              <a:t>capturing the UX of </a:t>
            </a:r>
            <a:br>
              <a:rPr lang="en-US" dirty="0"/>
            </a:br>
            <a:r>
              <a:rPr lang="en-US" dirty="0"/>
              <a:t>an online streaming platform</a:t>
            </a:r>
          </a:p>
          <a:p>
            <a:pPr marL="743363" lvl="1" indent="-457200">
              <a:buFont typeface="+mj-lt"/>
              <a:buAutoNum type="arabicPeriod"/>
            </a:pPr>
            <a:r>
              <a:rPr lang="en-US" b="1" dirty="0">
                <a:solidFill>
                  <a:schemeClr val="accent1"/>
                </a:solidFill>
              </a:rPr>
              <a:t>First contact </a:t>
            </a:r>
            <a:r>
              <a:rPr lang="en-US" dirty="0"/>
              <a:t>interview</a:t>
            </a:r>
          </a:p>
          <a:p>
            <a:pPr lvl="2"/>
            <a:r>
              <a:rPr lang="en-US" dirty="0"/>
              <a:t>“Your expectations?”</a:t>
            </a:r>
          </a:p>
          <a:p>
            <a:pPr lvl="2"/>
            <a:r>
              <a:rPr lang="en-US" dirty="0"/>
              <a:t>“Your first impression of the start page?”</a:t>
            </a:r>
          </a:p>
          <a:p>
            <a:pPr marL="743363" lvl="1" indent="-457200">
              <a:buFont typeface="+mj-lt"/>
              <a:buAutoNum type="arabicPeriod"/>
            </a:pPr>
            <a:r>
              <a:rPr lang="en-US" b="1" dirty="0">
                <a:solidFill>
                  <a:schemeClr val="accent1"/>
                </a:solidFill>
              </a:rPr>
              <a:t>Diary</a:t>
            </a:r>
            <a:r>
              <a:rPr lang="en-US" dirty="0"/>
              <a:t> study on the use of the system</a:t>
            </a:r>
          </a:p>
          <a:p>
            <a:pPr lvl="2"/>
            <a:r>
              <a:rPr lang="en-US" dirty="0"/>
              <a:t>“What are your entries in weblog (tabular, free text)</a:t>
            </a:r>
          </a:p>
          <a:p>
            <a:pPr lvl="2"/>
            <a:r>
              <a:rPr lang="en-US" dirty="0"/>
              <a:t>More questions about usability</a:t>
            </a:r>
          </a:p>
          <a:p>
            <a:pPr marL="743363" lvl="1" indent="-457200">
              <a:buFont typeface="+mj-lt"/>
              <a:buAutoNum type="arabicPeriod"/>
            </a:pPr>
            <a:r>
              <a:rPr lang="en-US" b="1" dirty="0">
                <a:solidFill>
                  <a:schemeClr val="accent1"/>
                </a:solidFill>
              </a:rPr>
              <a:t>Post follow-up</a:t>
            </a:r>
            <a:r>
              <a:rPr lang="en-US" dirty="0">
                <a:solidFill>
                  <a:schemeClr val="accent1"/>
                </a:solidFill>
              </a:rPr>
              <a:t> </a:t>
            </a:r>
            <a:r>
              <a:rPr lang="en-US" dirty="0"/>
              <a:t>interviews</a:t>
            </a:r>
          </a:p>
          <a:p>
            <a:pPr lvl="2"/>
            <a:r>
              <a:rPr lang="en-US" dirty="0"/>
              <a:t>Summary</a:t>
            </a:r>
          </a:p>
          <a:p>
            <a:pPr lvl="2"/>
            <a:r>
              <a:rPr lang="en-US" dirty="0"/>
              <a:t>Perceived user experience curves</a:t>
            </a:r>
            <a:endParaRPr lang="de-DE" dirty="0"/>
          </a:p>
        </p:txBody>
      </p:sp>
      <p:pic>
        <p:nvPicPr>
          <p:cNvPr id="3074" name="Picture 2" descr="Menschen, Technologie, Junge, Zuhause, Jung, Sitzung, Kind, Fernsehen, Fernseher, Zimmer, Lebensstil, Konversation, Leben, Familie, Kinder, Entwurf, steuern, Lernen, Aufpassen, Anzeigegerät">
            <a:extLst>
              <a:ext uri="{FF2B5EF4-FFF2-40B4-BE49-F238E27FC236}">
                <a16:creationId xmlns:a16="http://schemas.microsoft.com/office/drawing/2014/main" id="{6256DF24-7E00-FD93-4FE2-15AB51F254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60" r="29560"/>
          <a:stretch/>
        </p:blipFill>
        <p:spPr bwMode="auto">
          <a:xfrm>
            <a:off x="7766694" y="0"/>
            <a:ext cx="4425305" cy="631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92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F9AE4FB7-646C-B9A9-9BB8-5451A40D7D65}"/>
              </a:ext>
            </a:extLst>
          </p:cNvPr>
          <p:cNvSpPr>
            <a:spLocks noGrp="1"/>
          </p:cNvSpPr>
          <p:nvPr>
            <p:ph type="title"/>
          </p:nvPr>
        </p:nvSpPr>
        <p:spPr/>
        <p:txBody>
          <a:bodyPr/>
          <a:lstStyle/>
          <a:p>
            <a:r>
              <a:rPr lang="de-DE" dirty="0"/>
              <a:t>The Location</a:t>
            </a:r>
          </a:p>
        </p:txBody>
      </p:sp>
      <p:sp>
        <p:nvSpPr>
          <p:cNvPr id="3" name="Fußzeilenplatzhalter 2">
            <a:extLst>
              <a:ext uri="{FF2B5EF4-FFF2-40B4-BE49-F238E27FC236}">
                <a16:creationId xmlns:a16="http://schemas.microsoft.com/office/drawing/2014/main" id="{212A2924-1C7E-8193-A20E-F43F4B7533A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A929D20-42BB-9283-3929-2C55C200A7F2}"/>
              </a:ext>
            </a:extLst>
          </p:cNvPr>
          <p:cNvSpPr>
            <a:spLocks noGrp="1"/>
          </p:cNvSpPr>
          <p:nvPr>
            <p:ph type="sldNum" sz="quarter" idx="33"/>
          </p:nvPr>
        </p:nvSpPr>
        <p:spPr/>
        <p:txBody>
          <a:bodyPr/>
          <a:lstStyle/>
          <a:p>
            <a:fld id="{BA24374A-C3A8-471A-8837-3FC31668ABE5}" type="slidenum">
              <a:rPr lang="de-DE" smtClean="0"/>
              <a:pPr/>
              <a:t>7</a:t>
            </a:fld>
            <a:endParaRPr lang="de-DE" dirty="0"/>
          </a:p>
        </p:txBody>
      </p:sp>
      <p:sp>
        <p:nvSpPr>
          <p:cNvPr id="18" name="Textplatzhalter 17">
            <a:extLst>
              <a:ext uri="{FF2B5EF4-FFF2-40B4-BE49-F238E27FC236}">
                <a16:creationId xmlns:a16="http://schemas.microsoft.com/office/drawing/2014/main" id="{EA3B12D1-DDC3-7E9C-1756-D6A1FD9949CE}"/>
              </a:ext>
            </a:extLst>
          </p:cNvPr>
          <p:cNvSpPr>
            <a:spLocks noGrp="1"/>
          </p:cNvSpPr>
          <p:nvPr>
            <p:ph type="body" sz="quarter" idx="21"/>
          </p:nvPr>
        </p:nvSpPr>
        <p:spPr/>
        <p:txBody>
          <a:bodyPr/>
          <a:lstStyle/>
          <a:p>
            <a:r>
              <a:rPr lang="en-US" sz="1400" dirty="0"/>
              <a:t>How to Conduct a User Study</a:t>
            </a:r>
            <a:endParaRPr lang="de-DE" dirty="0"/>
          </a:p>
        </p:txBody>
      </p:sp>
      <p:sp>
        <p:nvSpPr>
          <p:cNvPr id="19" name="Textplatzhalter 18">
            <a:extLst>
              <a:ext uri="{FF2B5EF4-FFF2-40B4-BE49-F238E27FC236}">
                <a16:creationId xmlns:a16="http://schemas.microsoft.com/office/drawing/2014/main" id="{E12E571F-FD6A-C404-00F7-3D440AAA0478}"/>
              </a:ext>
            </a:extLst>
          </p:cNvPr>
          <p:cNvSpPr>
            <a:spLocks noGrp="1"/>
          </p:cNvSpPr>
          <p:nvPr>
            <p:ph type="body" sz="quarter" idx="34"/>
          </p:nvPr>
        </p:nvSpPr>
        <p:spPr/>
        <p:txBody>
          <a:bodyPr/>
          <a:lstStyle/>
          <a:p>
            <a:endParaRPr lang="de-DE" dirty="0"/>
          </a:p>
        </p:txBody>
      </p:sp>
      <p:sp>
        <p:nvSpPr>
          <p:cNvPr id="20" name="Inhaltsplatzhalter 19">
            <a:extLst>
              <a:ext uri="{FF2B5EF4-FFF2-40B4-BE49-F238E27FC236}">
                <a16:creationId xmlns:a16="http://schemas.microsoft.com/office/drawing/2014/main" id="{65F58B02-4ABF-3E23-36A9-3976E0DF8149}"/>
              </a:ext>
            </a:extLst>
          </p:cNvPr>
          <p:cNvSpPr>
            <a:spLocks noGrp="1"/>
          </p:cNvSpPr>
          <p:nvPr>
            <p:ph sz="quarter" idx="35"/>
          </p:nvPr>
        </p:nvSpPr>
        <p:spPr/>
        <p:txBody>
          <a:bodyPr/>
          <a:lstStyle/>
          <a:p>
            <a:r>
              <a:rPr lang="en-US" sz="1000" dirty="0">
                <a:solidFill>
                  <a:schemeClr val="tx1"/>
                </a:solidFill>
              </a:rPr>
              <a:t>Images from: </a:t>
            </a:r>
            <a:r>
              <a:rPr lang="de-DE" sz="1000" dirty="0">
                <a:solidFill>
                  <a:schemeClr val="tx1"/>
                </a:solidFill>
                <a:hlinkClick r:id="rId2"/>
              </a:rPr>
              <a:t>https://pxhere.com</a:t>
            </a:r>
            <a:r>
              <a:rPr lang="de-DE" sz="1000" dirty="0">
                <a:solidFill>
                  <a:schemeClr val="tx1"/>
                </a:solidFill>
              </a:rPr>
              <a:t> ID: 1599048, 718703, 802607, 700764 </a:t>
            </a:r>
            <a:endParaRPr lang="en-US" sz="1000" dirty="0">
              <a:solidFill>
                <a:schemeClr val="tx1"/>
              </a:solidFill>
            </a:endParaRPr>
          </a:p>
        </p:txBody>
      </p:sp>
      <p:grpSp>
        <p:nvGrpSpPr>
          <p:cNvPr id="7" name="Gruppieren 6">
            <a:extLst>
              <a:ext uri="{FF2B5EF4-FFF2-40B4-BE49-F238E27FC236}">
                <a16:creationId xmlns:a16="http://schemas.microsoft.com/office/drawing/2014/main" id="{F8EE603A-594A-F69C-7EF2-E3D7C916AB38}"/>
              </a:ext>
            </a:extLst>
          </p:cNvPr>
          <p:cNvGrpSpPr/>
          <p:nvPr/>
        </p:nvGrpSpPr>
        <p:grpSpPr>
          <a:xfrm>
            <a:off x="2410692" y="1277685"/>
            <a:ext cx="7517322" cy="4537075"/>
            <a:chOff x="5698921" y="1592263"/>
            <a:chExt cx="6337504" cy="4212992"/>
          </a:xfrm>
        </p:grpSpPr>
        <p:pic>
          <p:nvPicPr>
            <p:cNvPr id="8" name="Picture 4" descr="employee meeting work job working argentina mate office scrum agile programmer programming exercise coach human resources technology employment event white collar worker software engineering electronic device learning conversation collaboration">
              <a:extLst>
                <a:ext uri="{FF2B5EF4-FFF2-40B4-BE49-F238E27FC236}">
                  <a16:creationId xmlns:a16="http://schemas.microsoft.com/office/drawing/2014/main" id="{982BE189-5FF0-8288-2FC0-D0F0CF977C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10" t="15910"/>
            <a:stretch/>
          </p:blipFill>
          <p:spPr bwMode="auto">
            <a:xfrm>
              <a:off x="5698923" y="1592263"/>
              <a:ext cx="3168752" cy="2104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omputer work screen light technology remote television tv black colorful device button human body video eye digital control change organ multimedia changing wireless electronic device electronics accessory">
              <a:extLst>
                <a:ext uri="{FF2B5EF4-FFF2-40B4-BE49-F238E27FC236}">
                  <a16:creationId xmlns:a16="http://schemas.microsoft.com/office/drawing/2014/main" id="{186BBA4E-47F4-9BE0-00CA-BDBBC38B6C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439"/>
            <a:stretch/>
          </p:blipFill>
          <p:spPr bwMode="auto">
            <a:xfrm>
              <a:off x="5698921" y="3696969"/>
              <a:ext cx="3168752" cy="21082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group people crowd meeting military audience food collection produce crop organized yellow agriculture men women navy attention attentive sailors man made object all hands announcements">
              <a:extLst>
                <a:ext uri="{FF2B5EF4-FFF2-40B4-BE49-F238E27FC236}">
                  <a16:creationId xmlns:a16="http://schemas.microsoft.com/office/drawing/2014/main" id="{39A77282-4538-278F-D03C-2DAE5ED70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7674" y="3696969"/>
              <a:ext cx="3168751" cy="2101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and car wheel automobile interior driving travel transportation vehicle drive auto steering wheel trip dashboard speedometer odometer luxury traveling steering sedan mercedes mercedes benz steer sport utility vehicle land vehicle automobile make automotive exterior compact car automotive design luxury vehicle family car executive car steering part mercedes benz s class mercedes benz e class">
              <a:extLst>
                <a:ext uri="{FF2B5EF4-FFF2-40B4-BE49-F238E27FC236}">
                  <a16:creationId xmlns:a16="http://schemas.microsoft.com/office/drawing/2014/main" id="{C471A645-6999-2567-3BD2-5DAD018FC6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7673" y="1592263"/>
              <a:ext cx="3168751" cy="2112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7">
              <a:extLst>
                <a:ext uri="{FF2B5EF4-FFF2-40B4-BE49-F238E27FC236}">
                  <a16:creationId xmlns:a16="http://schemas.microsoft.com/office/drawing/2014/main" id="{3D4C6D69-0ACA-0402-1E75-7FC0E3246705}"/>
                </a:ext>
              </a:extLst>
            </p:cNvPr>
            <p:cNvSpPr txBox="1"/>
            <p:nvPr/>
          </p:nvSpPr>
          <p:spPr>
            <a:xfrm>
              <a:off x="5800011" y="3288489"/>
              <a:ext cx="595035" cy="369332"/>
            </a:xfrm>
            <a:prstGeom prst="rect">
              <a:avLst/>
            </a:prstGeom>
            <a:noFill/>
          </p:spPr>
          <p:txBody>
            <a:bodyPr wrap="none" rtlCol="0">
              <a:spAutoFit/>
            </a:bodyPr>
            <a:lstStyle/>
            <a:p>
              <a:r>
                <a:rPr lang="de-DE" b="1" dirty="0">
                  <a:solidFill>
                    <a:schemeClr val="bg1"/>
                  </a:solidFill>
                </a:rPr>
                <a:t>Lab</a:t>
              </a:r>
            </a:p>
          </p:txBody>
        </p:sp>
        <p:sp>
          <p:nvSpPr>
            <p:cNvPr id="13" name="TextBox 14">
              <a:extLst>
                <a:ext uri="{FF2B5EF4-FFF2-40B4-BE49-F238E27FC236}">
                  <a16:creationId xmlns:a16="http://schemas.microsoft.com/office/drawing/2014/main" id="{D08EC39B-9F27-781E-0BFC-CB71DBF16CA1}"/>
                </a:ext>
              </a:extLst>
            </p:cNvPr>
            <p:cNvSpPr txBox="1"/>
            <p:nvPr/>
          </p:nvSpPr>
          <p:spPr>
            <a:xfrm>
              <a:off x="8936500" y="3288489"/>
              <a:ext cx="889987" cy="369332"/>
            </a:xfrm>
            <a:prstGeom prst="rect">
              <a:avLst/>
            </a:prstGeom>
            <a:noFill/>
          </p:spPr>
          <p:txBody>
            <a:bodyPr wrap="none" rtlCol="0">
              <a:spAutoFit/>
            </a:bodyPr>
            <a:lstStyle/>
            <a:p>
              <a:r>
                <a:rPr lang="de-DE" b="1" dirty="0">
                  <a:solidFill>
                    <a:schemeClr val="bg1"/>
                  </a:solidFill>
                </a:rPr>
                <a:t>In Situ</a:t>
              </a:r>
            </a:p>
          </p:txBody>
        </p:sp>
        <p:sp>
          <p:nvSpPr>
            <p:cNvPr id="14" name="TextBox 15">
              <a:extLst>
                <a:ext uri="{FF2B5EF4-FFF2-40B4-BE49-F238E27FC236}">
                  <a16:creationId xmlns:a16="http://schemas.microsoft.com/office/drawing/2014/main" id="{C60B5A4F-88F1-A62E-B156-C3A384EB72C9}"/>
                </a:ext>
              </a:extLst>
            </p:cNvPr>
            <p:cNvSpPr txBox="1"/>
            <p:nvPr/>
          </p:nvSpPr>
          <p:spPr>
            <a:xfrm>
              <a:off x="5800011" y="5383706"/>
              <a:ext cx="1031051" cy="369332"/>
            </a:xfrm>
            <a:prstGeom prst="rect">
              <a:avLst/>
            </a:prstGeom>
            <a:noFill/>
          </p:spPr>
          <p:txBody>
            <a:bodyPr wrap="none" rtlCol="0">
              <a:spAutoFit/>
            </a:bodyPr>
            <a:lstStyle/>
            <a:p>
              <a:r>
                <a:rPr lang="de-DE" b="1" dirty="0">
                  <a:solidFill>
                    <a:schemeClr val="bg1"/>
                  </a:solidFill>
                </a:rPr>
                <a:t>Remote</a:t>
              </a:r>
            </a:p>
          </p:txBody>
        </p:sp>
        <p:sp>
          <p:nvSpPr>
            <p:cNvPr id="15" name="TextBox 16">
              <a:extLst>
                <a:ext uri="{FF2B5EF4-FFF2-40B4-BE49-F238E27FC236}">
                  <a16:creationId xmlns:a16="http://schemas.microsoft.com/office/drawing/2014/main" id="{574E4BD9-83C8-9BFB-BED8-CC256AF6333D}"/>
                </a:ext>
              </a:extLst>
            </p:cNvPr>
            <p:cNvSpPr txBox="1"/>
            <p:nvPr/>
          </p:nvSpPr>
          <p:spPr>
            <a:xfrm>
              <a:off x="8936500" y="5393194"/>
              <a:ext cx="902811" cy="369332"/>
            </a:xfrm>
            <a:prstGeom prst="rect">
              <a:avLst/>
            </a:prstGeom>
            <a:noFill/>
          </p:spPr>
          <p:txBody>
            <a:bodyPr wrap="none" rtlCol="0">
              <a:spAutoFit/>
            </a:bodyPr>
            <a:lstStyle/>
            <a:p>
              <a:r>
                <a:rPr lang="de-DE" b="1" dirty="0" err="1">
                  <a:solidFill>
                    <a:schemeClr val="bg1"/>
                  </a:solidFill>
                </a:rPr>
                <a:t>Crowd</a:t>
              </a:r>
              <a:endParaRPr lang="de-DE" b="1" dirty="0">
                <a:solidFill>
                  <a:schemeClr val="bg1"/>
                </a:solidFill>
              </a:endParaRPr>
            </a:p>
          </p:txBody>
        </p:sp>
      </p:grpSp>
    </p:spTree>
    <p:extLst>
      <p:ext uri="{BB962C8B-B14F-4D97-AF65-F5344CB8AC3E}">
        <p14:creationId xmlns:p14="http://schemas.microsoft.com/office/powerpoint/2010/main" val="20486660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Gerade Verbindung mit Pfeil 59">
            <a:extLst>
              <a:ext uri="{FF2B5EF4-FFF2-40B4-BE49-F238E27FC236}">
                <a16:creationId xmlns:a16="http://schemas.microsoft.com/office/drawing/2014/main" id="{746F49D0-C408-AEBE-CDE8-8F4B00261B0C}"/>
              </a:ext>
            </a:extLst>
          </p:cNvPr>
          <p:cNvCxnSpPr>
            <a:cxnSpLocks/>
          </p:cNvCxnSpPr>
          <p:nvPr/>
        </p:nvCxnSpPr>
        <p:spPr>
          <a:xfrm>
            <a:off x="9511178"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89D7564-0274-553F-E373-2FA57C87DE58}"/>
              </a:ext>
            </a:extLst>
          </p:cNvPr>
          <p:cNvSpPr>
            <a:spLocks noGrp="1"/>
          </p:cNvSpPr>
          <p:nvPr>
            <p:ph type="title"/>
          </p:nvPr>
        </p:nvSpPr>
        <p:spPr/>
        <p:txBody>
          <a:bodyPr/>
          <a:lstStyle/>
          <a:p>
            <a:r>
              <a:rPr lang="de-DE" dirty="0"/>
              <a:t>Mixed Methods</a:t>
            </a:r>
          </a:p>
        </p:txBody>
      </p:sp>
      <p:sp>
        <p:nvSpPr>
          <p:cNvPr id="3" name="Fußzeilenplatzhalter 2">
            <a:extLst>
              <a:ext uri="{FF2B5EF4-FFF2-40B4-BE49-F238E27FC236}">
                <a16:creationId xmlns:a16="http://schemas.microsoft.com/office/drawing/2014/main" id="{FCCB71F1-C181-3E30-C919-CE5921D91A1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11C78D7-9BCD-A350-D9ED-8092C8521802}"/>
              </a:ext>
            </a:extLst>
          </p:cNvPr>
          <p:cNvSpPr>
            <a:spLocks noGrp="1"/>
          </p:cNvSpPr>
          <p:nvPr>
            <p:ph type="sldNum" sz="quarter" idx="28"/>
          </p:nvPr>
        </p:nvSpPr>
        <p:spPr/>
        <p:txBody>
          <a:bodyPr/>
          <a:lstStyle/>
          <a:p>
            <a:fld id="{BA24374A-C3A8-471A-8837-3FC31668ABE5}" type="slidenum">
              <a:rPr lang="de-DE" smtClean="0"/>
              <a:pPr/>
              <a:t>70</a:t>
            </a:fld>
            <a:endParaRPr lang="de-DE" dirty="0"/>
          </a:p>
        </p:txBody>
      </p:sp>
      <p:sp>
        <p:nvSpPr>
          <p:cNvPr id="5" name="Textplatzhalter 4">
            <a:extLst>
              <a:ext uri="{FF2B5EF4-FFF2-40B4-BE49-F238E27FC236}">
                <a16:creationId xmlns:a16="http://schemas.microsoft.com/office/drawing/2014/main" id="{D5A99CC7-9D35-3476-1F4A-2BC5C16C3584}"/>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BCE925F8-A9FB-F06D-2D0B-2DD920C48554}"/>
              </a:ext>
            </a:extLst>
          </p:cNvPr>
          <p:cNvSpPr>
            <a:spLocks noGrp="1"/>
          </p:cNvSpPr>
          <p:nvPr>
            <p:ph type="body" sz="quarter" idx="29"/>
          </p:nvPr>
        </p:nvSpPr>
        <p:spPr>
          <a:xfrm>
            <a:off x="695325" y="1465620"/>
            <a:ext cx="10801350" cy="4679950"/>
          </a:xfrm>
        </p:spPr>
        <p:txBody>
          <a:bodyPr/>
          <a:lstStyle/>
          <a:p>
            <a:endParaRPr lang="de-DE" dirty="0"/>
          </a:p>
        </p:txBody>
      </p:sp>
      <p:graphicFrame>
        <p:nvGraphicFramePr>
          <p:cNvPr id="7" name="Tabelle 6">
            <a:extLst>
              <a:ext uri="{FF2B5EF4-FFF2-40B4-BE49-F238E27FC236}">
                <a16:creationId xmlns:a16="http://schemas.microsoft.com/office/drawing/2014/main" id="{136CBD01-447D-A56A-1CBC-0DC9E922DD49}"/>
              </a:ext>
            </a:extLst>
          </p:cNvPr>
          <p:cNvGraphicFramePr>
            <a:graphicFrameLocks noGrp="1"/>
          </p:cNvGraphicFramePr>
          <p:nvPr/>
        </p:nvGraphicFramePr>
        <p:xfrm>
          <a:off x="695325" y="1449388"/>
          <a:ext cx="10912265" cy="1591642"/>
        </p:xfrm>
        <a:graphic>
          <a:graphicData uri="http://schemas.openxmlformats.org/drawingml/2006/table">
            <a:tbl>
              <a:tblPr>
                <a:tableStyleId>{5C22544A-7EE6-4342-B048-85BDC9FD1C3A}</a:tableStyleId>
              </a:tblPr>
              <a:tblGrid>
                <a:gridCol w="2456069">
                  <a:extLst>
                    <a:ext uri="{9D8B030D-6E8A-4147-A177-3AD203B41FA5}">
                      <a16:colId xmlns:a16="http://schemas.microsoft.com/office/drawing/2014/main" val="3882474125"/>
                    </a:ext>
                  </a:extLst>
                </a:gridCol>
                <a:gridCol w="2114049">
                  <a:extLst>
                    <a:ext uri="{9D8B030D-6E8A-4147-A177-3AD203B41FA5}">
                      <a16:colId xmlns:a16="http://schemas.microsoft.com/office/drawing/2014/main" val="2223414757"/>
                    </a:ext>
                  </a:extLst>
                </a:gridCol>
                <a:gridCol w="2114049">
                  <a:extLst>
                    <a:ext uri="{9D8B030D-6E8A-4147-A177-3AD203B41FA5}">
                      <a16:colId xmlns:a16="http://schemas.microsoft.com/office/drawing/2014/main" val="1932457275"/>
                    </a:ext>
                  </a:extLst>
                </a:gridCol>
                <a:gridCol w="2114049">
                  <a:extLst>
                    <a:ext uri="{9D8B030D-6E8A-4147-A177-3AD203B41FA5}">
                      <a16:colId xmlns:a16="http://schemas.microsoft.com/office/drawing/2014/main" val="4204013956"/>
                    </a:ext>
                  </a:extLst>
                </a:gridCol>
                <a:gridCol w="2114049">
                  <a:extLst>
                    <a:ext uri="{9D8B030D-6E8A-4147-A177-3AD203B41FA5}">
                      <a16:colId xmlns:a16="http://schemas.microsoft.com/office/drawing/2014/main" val="565488607"/>
                    </a:ext>
                  </a:extLst>
                </a:gridCol>
              </a:tblGrid>
              <a:tr h="55322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2</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3</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endParaRPr lang="de-DE" sz="2400" b="0" i="0" u="none" strike="noStrike" dirty="0">
                        <a:solidFill>
                          <a:schemeClr val="bg1"/>
                        </a:solidFill>
                        <a:effectLst/>
                        <a:latin typeface="+mn-lt"/>
                      </a:endParaRPr>
                    </a:p>
                  </a:txBody>
                  <a:tcPr marL="0" marR="0" marT="0" marB="0" anchor="ctr">
                    <a:solidFill>
                      <a:schemeClr val="accent1"/>
                    </a:solidFill>
                  </a:tcPr>
                </a:tc>
                <a:extLst>
                  <a:ext uri="{0D108BD9-81ED-4DB2-BD59-A6C34878D82A}">
                    <a16:rowId xmlns:a16="http://schemas.microsoft.com/office/drawing/2014/main" val="4267591624"/>
                  </a:ext>
                </a:extLst>
              </a:tr>
              <a:tr h="1038418">
                <a:tc>
                  <a:txBody>
                    <a:bodyPr/>
                    <a:lstStyle/>
                    <a:p>
                      <a:pPr algn="ctr" fontAlgn="b"/>
                      <a:r>
                        <a:rPr lang="de-DE" sz="2400" u="none" strike="noStrike" dirty="0" err="1">
                          <a:solidFill>
                            <a:schemeClr val="bg1"/>
                          </a:solidFill>
                          <a:effectLst/>
                          <a:latin typeface="+mn-lt"/>
                        </a:rPr>
                        <a:t>Participant</a:t>
                      </a:r>
                      <a:r>
                        <a:rPr lang="de-DE" sz="2400" u="none" strike="noStrike" dirty="0">
                          <a:solidFill>
                            <a:schemeClr val="bg1"/>
                          </a:solidFill>
                          <a:effectLst/>
                          <a:latin typeface="+mn-lt"/>
                        </a:rPr>
                        <a:t> #1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000" b="1" dirty="0"/>
                        <a:t>None-None-None</a:t>
                      </a:r>
                    </a:p>
                  </a:txBody>
                  <a:tcPr marL="9525" marR="9525" marT="9525" marB="0" anchor="ctr"/>
                </a:tc>
                <a:tc>
                  <a:txBody>
                    <a:bodyPr/>
                    <a:lstStyle/>
                    <a:p>
                      <a:pPr algn="ctr" fontAlgn="b"/>
                      <a:r>
                        <a:rPr lang="de-DE" sz="2000" b="1" dirty="0"/>
                        <a:t>None-None-Visual</a:t>
                      </a:r>
                    </a:p>
                  </a:txBody>
                  <a:tcPr marL="9525" marR="9525" marT="9525" marB="0" anchor="ctr"/>
                </a:tc>
                <a:tc>
                  <a:txBody>
                    <a:bodyPr/>
                    <a:lstStyle/>
                    <a:p>
                      <a:pPr algn="ctr" fontAlgn="b"/>
                      <a:r>
                        <a:rPr lang="de-DE" sz="2000" b="1" dirty="0"/>
                        <a:t>None-</a:t>
                      </a:r>
                      <a:r>
                        <a:rPr lang="de-DE" sz="2000" b="1" dirty="0" err="1"/>
                        <a:t>Tactile</a:t>
                      </a:r>
                      <a:r>
                        <a:rPr lang="de-DE" sz="2000" b="1" dirty="0"/>
                        <a:t>-None</a:t>
                      </a:r>
                    </a:p>
                  </a:txBody>
                  <a:tcPr marL="9525" marR="9525" marT="9525" marB="0" anchor="ctr"/>
                </a:tc>
                <a:tc>
                  <a:txBody>
                    <a:bodyPr/>
                    <a:lstStyle/>
                    <a:p>
                      <a:pPr algn="ctr" fontAlgn="b"/>
                      <a:endParaRPr lang="de-DE" sz="2000" b="1" dirty="0"/>
                    </a:p>
                  </a:txBody>
                  <a:tcPr marL="9525" marR="9525" marT="9525" marB="0" anchor="ctr"/>
                </a:tc>
                <a:extLst>
                  <a:ext uri="{0D108BD9-81ED-4DB2-BD59-A6C34878D82A}">
                    <a16:rowId xmlns:a16="http://schemas.microsoft.com/office/drawing/2014/main" val="1627451370"/>
                  </a:ext>
                </a:extLst>
              </a:tr>
            </a:tbl>
          </a:graphicData>
        </a:graphic>
      </p:graphicFrame>
      <p:sp>
        <p:nvSpPr>
          <p:cNvPr id="8" name="Freihandform: Form 7">
            <a:extLst>
              <a:ext uri="{FF2B5EF4-FFF2-40B4-BE49-F238E27FC236}">
                <a16:creationId xmlns:a16="http://schemas.microsoft.com/office/drawing/2014/main" id="{8F5D7C13-7DE2-6560-7C06-4C3EE1481E5E}"/>
              </a:ext>
            </a:extLst>
          </p:cNvPr>
          <p:cNvSpPr/>
          <p:nvPr/>
        </p:nvSpPr>
        <p:spPr>
          <a:xfrm>
            <a:off x="9781267" y="1333814"/>
            <a:ext cx="2067153" cy="2245547"/>
          </a:xfrm>
          <a:custGeom>
            <a:avLst/>
            <a:gdLst>
              <a:gd name="connsiteX0" fmla="*/ 438308 w 2063068"/>
              <a:gd name="connsiteY0" fmla="*/ 0 h 2108410"/>
              <a:gd name="connsiteX1" fmla="*/ 0 w 2063068"/>
              <a:gd name="connsiteY1" fmla="*/ 2085739 h 2108410"/>
              <a:gd name="connsiteX2" fmla="*/ 2055511 w 2063068"/>
              <a:gd name="connsiteY2" fmla="*/ 2108410 h 2108410"/>
              <a:gd name="connsiteX3" fmla="*/ 2063068 w 2063068"/>
              <a:gd name="connsiteY3" fmla="*/ 37785 h 2108410"/>
              <a:gd name="connsiteX4" fmla="*/ 438308 w 2063068"/>
              <a:gd name="connsiteY4" fmla="*/ 0 h 210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068" h="2108410">
                <a:moveTo>
                  <a:pt x="438308" y="0"/>
                </a:moveTo>
                <a:lnTo>
                  <a:pt x="0" y="2085739"/>
                </a:lnTo>
                <a:lnTo>
                  <a:pt x="2055511" y="2108410"/>
                </a:lnTo>
                <a:lnTo>
                  <a:pt x="2063068" y="37785"/>
                </a:lnTo>
                <a:lnTo>
                  <a:pt x="4383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0" name="Tabelle 29">
            <a:extLst>
              <a:ext uri="{FF2B5EF4-FFF2-40B4-BE49-F238E27FC236}">
                <a16:creationId xmlns:a16="http://schemas.microsoft.com/office/drawing/2014/main" id="{0556D91D-7D2F-5942-F635-487D5205DF7F}"/>
              </a:ext>
            </a:extLst>
          </p:cNvPr>
          <p:cNvGraphicFramePr>
            <a:graphicFrameLocks noGrp="1"/>
          </p:cNvGraphicFramePr>
          <p:nvPr/>
        </p:nvGraphicFramePr>
        <p:xfrm>
          <a:off x="3157872" y="4025969"/>
          <a:ext cx="4228098" cy="1606349"/>
        </p:xfrm>
        <a:graphic>
          <a:graphicData uri="http://schemas.openxmlformats.org/drawingml/2006/table">
            <a:tbl>
              <a:tblPr>
                <a:tableStyleId>{5C22544A-7EE6-4342-B048-85BDC9FD1C3A}</a:tableStyleId>
              </a:tblPr>
              <a:tblGrid>
                <a:gridCol w="2114049">
                  <a:extLst>
                    <a:ext uri="{9D8B030D-6E8A-4147-A177-3AD203B41FA5}">
                      <a16:colId xmlns:a16="http://schemas.microsoft.com/office/drawing/2014/main" val="2257424359"/>
                    </a:ext>
                  </a:extLst>
                </a:gridCol>
                <a:gridCol w="2114049">
                  <a:extLst>
                    <a:ext uri="{9D8B030D-6E8A-4147-A177-3AD203B41FA5}">
                      <a16:colId xmlns:a16="http://schemas.microsoft.com/office/drawing/2014/main" val="3130605490"/>
                    </a:ext>
                  </a:extLst>
                </a:gridCol>
              </a:tblGrid>
              <a:tr h="56793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7</a:t>
                      </a:r>
                    </a:p>
                  </a:txBody>
                  <a:tcPr marL="0" marR="0"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8</a:t>
                      </a:r>
                    </a:p>
                  </a:txBody>
                  <a:tcPr marL="0" marR="0" marT="0" marB="0" anchor="ctr">
                    <a:solidFill>
                      <a:schemeClr val="accent1"/>
                    </a:solidFill>
                  </a:tcPr>
                </a:tc>
                <a:extLst>
                  <a:ext uri="{0D108BD9-81ED-4DB2-BD59-A6C34878D82A}">
                    <a16:rowId xmlns:a16="http://schemas.microsoft.com/office/drawing/2014/main" val="3975593740"/>
                  </a:ext>
                </a:extLst>
              </a:tr>
              <a:tr h="103841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000" b="1" dirty="0" err="1"/>
                        <a:t>Swipe</a:t>
                      </a:r>
                      <a:r>
                        <a:rPr lang="de-DE" sz="2000" b="1" dirty="0"/>
                        <a:t>-</a:t>
                      </a:r>
                      <a:r>
                        <a:rPr lang="de-DE" sz="2000" b="1" dirty="0" err="1"/>
                        <a:t>Tactile</a:t>
                      </a:r>
                      <a:r>
                        <a:rPr lang="de-DE" sz="2000" b="1" dirty="0"/>
                        <a:t>-None</a:t>
                      </a:r>
                    </a:p>
                  </a:txBody>
                  <a:tcPr marL="9525" marR="9525" marT="9525" marB="0" anchor="ctr"/>
                </a:tc>
                <a:tc>
                  <a:txBody>
                    <a:bodyPr/>
                    <a:lstStyle/>
                    <a:p>
                      <a:pPr algn="ctr" fontAlgn="b"/>
                      <a:r>
                        <a:rPr lang="de-DE" sz="2000" b="1" dirty="0" err="1"/>
                        <a:t>Swipe</a:t>
                      </a:r>
                      <a:r>
                        <a:rPr lang="de-DE" sz="2000" b="1" dirty="0"/>
                        <a:t>-</a:t>
                      </a:r>
                      <a:r>
                        <a:rPr lang="de-DE" sz="2000" b="1" dirty="0" err="1"/>
                        <a:t>Tactile</a:t>
                      </a:r>
                      <a:r>
                        <a:rPr lang="de-DE" sz="2000" b="1" dirty="0"/>
                        <a:t>-Visual </a:t>
                      </a:r>
                    </a:p>
                  </a:txBody>
                  <a:tcPr marL="9525" marR="9525" marT="9525" marB="0" anchor="ctr"/>
                </a:tc>
                <a:extLst>
                  <a:ext uri="{0D108BD9-81ED-4DB2-BD59-A6C34878D82A}">
                    <a16:rowId xmlns:a16="http://schemas.microsoft.com/office/drawing/2014/main" val="304288544"/>
                  </a:ext>
                </a:extLst>
              </a:tr>
            </a:tbl>
          </a:graphicData>
        </a:graphic>
      </p:graphicFrame>
      <p:sp>
        <p:nvSpPr>
          <p:cNvPr id="31" name="Freihandform: Form 30">
            <a:extLst>
              <a:ext uri="{FF2B5EF4-FFF2-40B4-BE49-F238E27FC236}">
                <a16:creationId xmlns:a16="http://schemas.microsoft.com/office/drawing/2014/main" id="{38995B3E-0794-8B78-FF01-AAAD09E92A31}"/>
              </a:ext>
            </a:extLst>
          </p:cNvPr>
          <p:cNvSpPr/>
          <p:nvPr/>
        </p:nvSpPr>
        <p:spPr>
          <a:xfrm rot="10800000">
            <a:off x="1713439" y="3912561"/>
            <a:ext cx="2063068" cy="2108410"/>
          </a:xfrm>
          <a:custGeom>
            <a:avLst/>
            <a:gdLst>
              <a:gd name="connsiteX0" fmla="*/ 438308 w 2063068"/>
              <a:gd name="connsiteY0" fmla="*/ 0 h 2108410"/>
              <a:gd name="connsiteX1" fmla="*/ 0 w 2063068"/>
              <a:gd name="connsiteY1" fmla="*/ 2085739 h 2108410"/>
              <a:gd name="connsiteX2" fmla="*/ 2055511 w 2063068"/>
              <a:gd name="connsiteY2" fmla="*/ 2108410 h 2108410"/>
              <a:gd name="connsiteX3" fmla="*/ 2063068 w 2063068"/>
              <a:gd name="connsiteY3" fmla="*/ 37785 h 2108410"/>
              <a:gd name="connsiteX4" fmla="*/ 438308 w 2063068"/>
              <a:gd name="connsiteY4" fmla="*/ 0 h 210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068" h="2108410">
                <a:moveTo>
                  <a:pt x="438308" y="0"/>
                </a:moveTo>
                <a:lnTo>
                  <a:pt x="0" y="2085739"/>
                </a:lnTo>
                <a:lnTo>
                  <a:pt x="2055511" y="2108410"/>
                </a:lnTo>
                <a:lnTo>
                  <a:pt x="2063068" y="37785"/>
                </a:lnTo>
                <a:lnTo>
                  <a:pt x="4383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FF685D67-86AE-7C58-3F49-2E964C431454}"/>
              </a:ext>
            </a:extLst>
          </p:cNvPr>
          <p:cNvSpPr/>
          <p:nvPr/>
        </p:nvSpPr>
        <p:spPr>
          <a:xfrm>
            <a:off x="7580613" y="4558462"/>
            <a:ext cx="2184513" cy="7423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Post </a:t>
            </a:r>
            <a:r>
              <a:rPr lang="de-DE" sz="1600" dirty="0" err="1">
                <a:solidFill>
                  <a:schemeClr val="tx1"/>
                </a:solidFill>
              </a:rPr>
              <a:t>experiment</a:t>
            </a:r>
            <a:br>
              <a:rPr lang="de-DE" sz="1600" dirty="0">
                <a:solidFill>
                  <a:schemeClr val="tx1"/>
                </a:solidFill>
              </a:rPr>
            </a:br>
            <a:r>
              <a:rPr lang="de-DE" sz="1600" dirty="0" err="1">
                <a:solidFill>
                  <a:schemeClr val="tx1"/>
                </a:solidFill>
              </a:rPr>
              <a:t>questionnaire</a:t>
            </a:r>
            <a:endParaRPr lang="de-DE" sz="1600" dirty="0">
              <a:solidFill>
                <a:schemeClr val="tx1"/>
              </a:solidFill>
            </a:endParaRPr>
          </a:p>
        </p:txBody>
      </p:sp>
      <p:cxnSp>
        <p:nvCxnSpPr>
          <p:cNvPr id="33" name="Gerade Verbindung mit Pfeil 32">
            <a:extLst>
              <a:ext uri="{FF2B5EF4-FFF2-40B4-BE49-F238E27FC236}">
                <a16:creationId xmlns:a16="http://schemas.microsoft.com/office/drawing/2014/main" id="{2E81AD70-D5B6-172F-D5F7-7926CD9CEF34}"/>
              </a:ext>
            </a:extLst>
          </p:cNvPr>
          <p:cNvCxnSpPr>
            <a:cxnSpLocks/>
          </p:cNvCxnSpPr>
          <p:nvPr/>
        </p:nvCxnSpPr>
        <p:spPr>
          <a:xfrm>
            <a:off x="8610239" y="5277703"/>
            <a:ext cx="0" cy="462593"/>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hteck 36">
            <a:extLst>
              <a:ext uri="{FF2B5EF4-FFF2-40B4-BE49-F238E27FC236}">
                <a16:creationId xmlns:a16="http://schemas.microsoft.com/office/drawing/2014/main" id="{7C05A4F5-7564-49B4-0854-9035A0873457}"/>
              </a:ext>
            </a:extLst>
          </p:cNvPr>
          <p:cNvSpPr/>
          <p:nvPr/>
        </p:nvSpPr>
        <p:spPr>
          <a:xfrm>
            <a:off x="4280346" y="6111771"/>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38" name="Gerade Verbindung mit Pfeil 37">
            <a:extLst>
              <a:ext uri="{FF2B5EF4-FFF2-40B4-BE49-F238E27FC236}">
                <a16:creationId xmlns:a16="http://schemas.microsoft.com/office/drawing/2014/main" id="{0088A1A8-7ED5-BE61-8229-8F9AB54516FF}"/>
              </a:ext>
            </a:extLst>
          </p:cNvPr>
          <p:cNvCxnSpPr>
            <a:cxnSpLocks/>
          </p:cNvCxnSpPr>
          <p:nvPr/>
        </p:nvCxnSpPr>
        <p:spPr>
          <a:xfrm flipV="1">
            <a:off x="5222323" y="5777909"/>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4825AA73-FF0F-615B-41A2-C7E686489701}"/>
              </a:ext>
            </a:extLst>
          </p:cNvPr>
          <p:cNvSpPr/>
          <p:nvPr/>
        </p:nvSpPr>
        <p:spPr>
          <a:xfrm>
            <a:off x="6392590" y="6122935"/>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16" name="Gerade Verbindung mit Pfeil 15">
            <a:extLst>
              <a:ext uri="{FF2B5EF4-FFF2-40B4-BE49-F238E27FC236}">
                <a16:creationId xmlns:a16="http://schemas.microsoft.com/office/drawing/2014/main" id="{E60DCFF8-CF13-A5EF-91CF-FFA81AD57C7E}"/>
              </a:ext>
            </a:extLst>
          </p:cNvPr>
          <p:cNvCxnSpPr/>
          <p:nvPr/>
        </p:nvCxnSpPr>
        <p:spPr>
          <a:xfrm flipV="1">
            <a:off x="7334567" y="5777909"/>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2EDE5AB1-3ADA-BF00-1C41-911842E15288}"/>
              </a:ext>
            </a:extLst>
          </p:cNvPr>
          <p:cNvCxnSpPr>
            <a:cxnSpLocks/>
          </p:cNvCxnSpPr>
          <p:nvPr/>
        </p:nvCxnSpPr>
        <p:spPr>
          <a:xfrm>
            <a:off x="3177361"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C8AD6DEE-8832-9040-BC84-2796702A9061}"/>
              </a:ext>
            </a:extLst>
          </p:cNvPr>
          <p:cNvSpPr/>
          <p:nvPr/>
        </p:nvSpPr>
        <p:spPr>
          <a:xfrm>
            <a:off x="2734179" y="3058357"/>
            <a:ext cx="1934866" cy="171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cxnSp>
        <p:nvCxnSpPr>
          <p:cNvPr id="51" name="Gerade Verbindung mit Pfeil 50">
            <a:extLst>
              <a:ext uri="{FF2B5EF4-FFF2-40B4-BE49-F238E27FC236}">
                <a16:creationId xmlns:a16="http://schemas.microsoft.com/office/drawing/2014/main" id="{F616E4FD-3F5C-9A85-7635-7C152AE8C25A}"/>
              </a:ext>
            </a:extLst>
          </p:cNvPr>
          <p:cNvCxnSpPr>
            <a:cxnSpLocks/>
          </p:cNvCxnSpPr>
          <p:nvPr/>
        </p:nvCxnSpPr>
        <p:spPr>
          <a:xfrm>
            <a:off x="695325" y="3194906"/>
            <a:ext cx="2458622"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51">
            <a:extLst>
              <a:ext uri="{FF2B5EF4-FFF2-40B4-BE49-F238E27FC236}">
                <a16:creationId xmlns:a16="http://schemas.microsoft.com/office/drawing/2014/main" id="{5FD60288-9AE9-74EC-4DDC-92BB15A4102E}"/>
              </a:ext>
            </a:extLst>
          </p:cNvPr>
          <p:cNvSpPr/>
          <p:nvPr/>
        </p:nvSpPr>
        <p:spPr>
          <a:xfrm>
            <a:off x="523525" y="3918862"/>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Informed</a:t>
            </a:r>
            <a:r>
              <a:rPr lang="de-DE" sz="1600" dirty="0">
                <a:solidFill>
                  <a:schemeClr val="tx1"/>
                </a:solidFill>
              </a:rPr>
              <a:t> </a:t>
            </a:r>
            <a:r>
              <a:rPr lang="de-DE" sz="1600" dirty="0" err="1">
                <a:solidFill>
                  <a:schemeClr val="tx1"/>
                </a:solidFill>
              </a:rPr>
              <a:t>Consent</a:t>
            </a:r>
            <a:endParaRPr lang="de-DE" sz="1600" dirty="0">
              <a:solidFill>
                <a:schemeClr val="tx1"/>
              </a:solidFill>
            </a:endParaRPr>
          </a:p>
        </p:txBody>
      </p:sp>
      <p:cxnSp>
        <p:nvCxnSpPr>
          <p:cNvPr id="53" name="Gerade Verbindung mit Pfeil 52">
            <a:extLst>
              <a:ext uri="{FF2B5EF4-FFF2-40B4-BE49-F238E27FC236}">
                <a16:creationId xmlns:a16="http://schemas.microsoft.com/office/drawing/2014/main" id="{A5B8EC3F-BC18-18BB-1F5A-6D6C92432B9F}"/>
              </a:ext>
            </a:extLst>
          </p:cNvPr>
          <p:cNvCxnSpPr>
            <a:cxnSpLocks/>
          </p:cNvCxnSpPr>
          <p:nvPr/>
        </p:nvCxnSpPr>
        <p:spPr>
          <a:xfrm flipV="1">
            <a:off x="1120086" y="3230058"/>
            <a:ext cx="0" cy="695650"/>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Rechteck 53">
            <a:extLst>
              <a:ext uri="{FF2B5EF4-FFF2-40B4-BE49-F238E27FC236}">
                <a16:creationId xmlns:a16="http://schemas.microsoft.com/office/drawing/2014/main" id="{36DE52A9-81EA-F3BA-E400-F963824B10F9}"/>
              </a:ext>
            </a:extLst>
          </p:cNvPr>
          <p:cNvSpPr/>
          <p:nvPr/>
        </p:nvSpPr>
        <p:spPr>
          <a:xfrm>
            <a:off x="1785858" y="3912561"/>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Demo-</a:t>
            </a:r>
            <a:r>
              <a:rPr lang="de-DE" sz="1600" dirty="0" err="1">
                <a:solidFill>
                  <a:schemeClr val="tx1"/>
                </a:solidFill>
              </a:rPr>
              <a:t>graphics</a:t>
            </a:r>
            <a:endParaRPr lang="de-DE" sz="1600" dirty="0">
              <a:solidFill>
                <a:schemeClr val="tx1"/>
              </a:solidFill>
            </a:endParaRPr>
          </a:p>
        </p:txBody>
      </p:sp>
      <p:cxnSp>
        <p:nvCxnSpPr>
          <p:cNvPr id="55" name="Gerade Verbindung mit Pfeil 54">
            <a:extLst>
              <a:ext uri="{FF2B5EF4-FFF2-40B4-BE49-F238E27FC236}">
                <a16:creationId xmlns:a16="http://schemas.microsoft.com/office/drawing/2014/main" id="{EE5400F1-094F-2330-A8BF-D40AEFA9CB2E}"/>
              </a:ext>
            </a:extLst>
          </p:cNvPr>
          <p:cNvCxnSpPr>
            <a:cxnSpLocks/>
          </p:cNvCxnSpPr>
          <p:nvPr/>
        </p:nvCxnSpPr>
        <p:spPr>
          <a:xfrm flipV="1">
            <a:off x="2382419" y="3264506"/>
            <a:ext cx="0" cy="654901"/>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7E4D66B6-F6B1-7119-2599-67DF0F464D07}"/>
              </a:ext>
            </a:extLst>
          </p:cNvPr>
          <p:cNvCxnSpPr>
            <a:cxnSpLocks/>
          </p:cNvCxnSpPr>
          <p:nvPr/>
        </p:nvCxnSpPr>
        <p:spPr>
          <a:xfrm>
            <a:off x="5290586"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51B2FC5D-43AE-F22C-2227-F8AD85C02A5B}"/>
              </a:ext>
            </a:extLst>
          </p:cNvPr>
          <p:cNvCxnSpPr>
            <a:cxnSpLocks/>
          </p:cNvCxnSpPr>
          <p:nvPr/>
        </p:nvCxnSpPr>
        <p:spPr>
          <a:xfrm>
            <a:off x="7402997"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F6FB582B-E042-02CA-9990-DE960B8C8819}"/>
              </a:ext>
            </a:extLst>
          </p:cNvPr>
          <p:cNvCxnSpPr>
            <a:cxnSpLocks/>
          </p:cNvCxnSpPr>
          <p:nvPr/>
        </p:nvCxnSpPr>
        <p:spPr>
          <a:xfrm>
            <a:off x="3158851" y="574029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4AE06C29-A73B-86D5-1B77-6D6656CCA3E4}"/>
              </a:ext>
            </a:extLst>
          </p:cNvPr>
          <p:cNvCxnSpPr>
            <a:cxnSpLocks/>
          </p:cNvCxnSpPr>
          <p:nvPr/>
        </p:nvCxnSpPr>
        <p:spPr>
          <a:xfrm>
            <a:off x="5271262" y="574029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4" name="Rechteck 63">
            <a:extLst>
              <a:ext uri="{FF2B5EF4-FFF2-40B4-BE49-F238E27FC236}">
                <a16:creationId xmlns:a16="http://schemas.microsoft.com/office/drawing/2014/main" id="{618A0981-AF26-F815-9A8B-836656B8A83D}"/>
              </a:ext>
            </a:extLst>
          </p:cNvPr>
          <p:cNvSpPr/>
          <p:nvPr/>
        </p:nvSpPr>
        <p:spPr>
          <a:xfrm>
            <a:off x="4329285" y="3609532"/>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65" name="Gerade Verbindung mit Pfeil 64">
            <a:extLst>
              <a:ext uri="{FF2B5EF4-FFF2-40B4-BE49-F238E27FC236}">
                <a16:creationId xmlns:a16="http://schemas.microsoft.com/office/drawing/2014/main" id="{4279F02E-9095-EA96-0E09-6D52A9B0ECA6}"/>
              </a:ext>
            </a:extLst>
          </p:cNvPr>
          <p:cNvCxnSpPr>
            <a:cxnSpLocks/>
          </p:cNvCxnSpPr>
          <p:nvPr/>
        </p:nvCxnSpPr>
        <p:spPr>
          <a:xfrm flipV="1">
            <a:off x="5271262" y="3275670"/>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echteck 65">
            <a:extLst>
              <a:ext uri="{FF2B5EF4-FFF2-40B4-BE49-F238E27FC236}">
                <a16:creationId xmlns:a16="http://schemas.microsoft.com/office/drawing/2014/main" id="{A580DA7F-1486-55FA-7A05-50867159C2A9}"/>
              </a:ext>
            </a:extLst>
          </p:cNvPr>
          <p:cNvSpPr/>
          <p:nvPr/>
        </p:nvSpPr>
        <p:spPr>
          <a:xfrm>
            <a:off x="6418537" y="3620696"/>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67" name="Gerade Verbindung mit Pfeil 66">
            <a:extLst>
              <a:ext uri="{FF2B5EF4-FFF2-40B4-BE49-F238E27FC236}">
                <a16:creationId xmlns:a16="http://schemas.microsoft.com/office/drawing/2014/main" id="{A5B9F1E7-F783-D741-9AF7-9127F204ADFD}"/>
              </a:ext>
            </a:extLst>
          </p:cNvPr>
          <p:cNvCxnSpPr/>
          <p:nvPr/>
        </p:nvCxnSpPr>
        <p:spPr>
          <a:xfrm flipV="1">
            <a:off x="7360514" y="3275670"/>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Rechteck 71">
            <a:extLst>
              <a:ext uri="{FF2B5EF4-FFF2-40B4-BE49-F238E27FC236}">
                <a16:creationId xmlns:a16="http://schemas.microsoft.com/office/drawing/2014/main" id="{D6874B24-12C0-C99D-0141-A71AD2B3BF37}"/>
              </a:ext>
            </a:extLst>
          </p:cNvPr>
          <p:cNvSpPr/>
          <p:nvPr/>
        </p:nvSpPr>
        <p:spPr>
          <a:xfrm>
            <a:off x="8557383" y="3609532"/>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73" name="Gerade Verbindung mit Pfeil 72">
            <a:extLst>
              <a:ext uri="{FF2B5EF4-FFF2-40B4-BE49-F238E27FC236}">
                <a16:creationId xmlns:a16="http://schemas.microsoft.com/office/drawing/2014/main" id="{266E8059-DBD5-3B99-8C53-D58F5DCA3F91}"/>
              </a:ext>
            </a:extLst>
          </p:cNvPr>
          <p:cNvCxnSpPr/>
          <p:nvPr/>
        </p:nvCxnSpPr>
        <p:spPr>
          <a:xfrm flipV="1">
            <a:off x="9499360" y="3264506"/>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135B115A-7AEC-9CC2-0756-EF1C4EDBD05B}"/>
              </a:ext>
            </a:extLst>
          </p:cNvPr>
          <p:cNvCxnSpPr>
            <a:cxnSpLocks/>
          </p:cNvCxnSpPr>
          <p:nvPr/>
        </p:nvCxnSpPr>
        <p:spPr>
          <a:xfrm>
            <a:off x="7385970" y="574029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6" name="Rechteck 75">
            <a:extLst>
              <a:ext uri="{FF2B5EF4-FFF2-40B4-BE49-F238E27FC236}">
                <a16:creationId xmlns:a16="http://schemas.microsoft.com/office/drawing/2014/main" id="{F466DA9B-1B2E-E0E7-F854-8A2A1024DAF2}"/>
              </a:ext>
            </a:extLst>
          </p:cNvPr>
          <p:cNvSpPr/>
          <p:nvPr/>
        </p:nvSpPr>
        <p:spPr>
          <a:xfrm>
            <a:off x="9411470" y="5369399"/>
            <a:ext cx="715387" cy="742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i="1" dirty="0">
                <a:solidFill>
                  <a:schemeClr val="tx1"/>
                </a:solidFill>
              </a:rPr>
              <a:t>Time</a:t>
            </a:r>
          </a:p>
        </p:txBody>
      </p:sp>
      <p:sp>
        <p:nvSpPr>
          <p:cNvPr id="10" name="Rechteck 9">
            <a:extLst>
              <a:ext uri="{FF2B5EF4-FFF2-40B4-BE49-F238E27FC236}">
                <a16:creationId xmlns:a16="http://schemas.microsoft.com/office/drawing/2014/main" id="{0C07287F-C89F-9639-5648-96161E669AD3}"/>
              </a:ext>
            </a:extLst>
          </p:cNvPr>
          <p:cNvSpPr/>
          <p:nvPr/>
        </p:nvSpPr>
        <p:spPr>
          <a:xfrm>
            <a:off x="3511019" y="2908837"/>
            <a:ext cx="1408498"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11" name="Rechteck 10">
            <a:extLst>
              <a:ext uri="{FF2B5EF4-FFF2-40B4-BE49-F238E27FC236}">
                <a16:creationId xmlns:a16="http://schemas.microsoft.com/office/drawing/2014/main" id="{3B1B2757-A0B1-AE2E-2D0C-E2718C98AE25}"/>
              </a:ext>
            </a:extLst>
          </p:cNvPr>
          <p:cNvSpPr/>
          <p:nvPr/>
        </p:nvSpPr>
        <p:spPr>
          <a:xfrm>
            <a:off x="5600270" y="2904051"/>
            <a:ext cx="1408498"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12" name="Rechteck 11">
            <a:extLst>
              <a:ext uri="{FF2B5EF4-FFF2-40B4-BE49-F238E27FC236}">
                <a16:creationId xmlns:a16="http://schemas.microsoft.com/office/drawing/2014/main" id="{B8C2AC86-49BC-7278-1AEF-C4689B5DD61B}"/>
              </a:ext>
            </a:extLst>
          </p:cNvPr>
          <p:cNvSpPr/>
          <p:nvPr/>
        </p:nvSpPr>
        <p:spPr>
          <a:xfrm>
            <a:off x="7707580" y="2908837"/>
            <a:ext cx="1408498"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15" name="Rechteck 14">
            <a:extLst>
              <a:ext uri="{FF2B5EF4-FFF2-40B4-BE49-F238E27FC236}">
                <a16:creationId xmlns:a16="http://schemas.microsoft.com/office/drawing/2014/main" id="{4959A957-8609-6602-8EFC-5B918BE70789}"/>
              </a:ext>
            </a:extLst>
          </p:cNvPr>
          <p:cNvSpPr/>
          <p:nvPr/>
        </p:nvSpPr>
        <p:spPr>
          <a:xfrm>
            <a:off x="3442790" y="5454680"/>
            <a:ext cx="1408498"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17" name="Rechteck 16">
            <a:extLst>
              <a:ext uri="{FF2B5EF4-FFF2-40B4-BE49-F238E27FC236}">
                <a16:creationId xmlns:a16="http://schemas.microsoft.com/office/drawing/2014/main" id="{ABAC8ED6-2626-1753-F174-9E57480072C2}"/>
              </a:ext>
            </a:extLst>
          </p:cNvPr>
          <p:cNvSpPr/>
          <p:nvPr/>
        </p:nvSpPr>
        <p:spPr>
          <a:xfrm>
            <a:off x="5559902" y="5467180"/>
            <a:ext cx="1408498"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14" name="Rechteck 13">
            <a:extLst>
              <a:ext uri="{FF2B5EF4-FFF2-40B4-BE49-F238E27FC236}">
                <a16:creationId xmlns:a16="http://schemas.microsoft.com/office/drawing/2014/main" id="{6DE0B44B-C119-F0A4-B629-50AF4FA4B380}"/>
              </a:ext>
            </a:extLst>
          </p:cNvPr>
          <p:cNvSpPr/>
          <p:nvPr/>
        </p:nvSpPr>
        <p:spPr>
          <a:xfrm>
            <a:off x="4432746" y="6264171"/>
            <a:ext cx="1934866" cy="56629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Interview</a:t>
            </a:r>
          </a:p>
        </p:txBody>
      </p:sp>
      <p:cxnSp>
        <p:nvCxnSpPr>
          <p:cNvPr id="18" name="Gerade Verbindung mit Pfeil 17">
            <a:extLst>
              <a:ext uri="{FF2B5EF4-FFF2-40B4-BE49-F238E27FC236}">
                <a16:creationId xmlns:a16="http://schemas.microsoft.com/office/drawing/2014/main" id="{5AB584A1-724A-AD8F-A1AF-23C5AAF1E0A0}"/>
              </a:ext>
            </a:extLst>
          </p:cNvPr>
          <p:cNvCxnSpPr>
            <a:cxnSpLocks/>
          </p:cNvCxnSpPr>
          <p:nvPr/>
        </p:nvCxnSpPr>
        <p:spPr>
          <a:xfrm flipV="1">
            <a:off x="5374723" y="5777909"/>
            <a:ext cx="0" cy="67041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F3594E85-1FD5-1930-E091-3A674FFF3979}"/>
              </a:ext>
            </a:extLst>
          </p:cNvPr>
          <p:cNvSpPr/>
          <p:nvPr/>
        </p:nvSpPr>
        <p:spPr>
          <a:xfrm>
            <a:off x="6544990" y="6275335"/>
            <a:ext cx="1934866" cy="56629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Interview</a:t>
            </a:r>
          </a:p>
        </p:txBody>
      </p:sp>
      <p:cxnSp>
        <p:nvCxnSpPr>
          <p:cNvPr id="20" name="Gerade Verbindung mit Pfeil 19">
            <a:extLst>
              <a:ext uri="{FF2B5EF4-FFF2-40B4-BE49-F238E27FC236}">
                <a16:creationId xmlns:a16="http://schemas.microsoft.com/office/drawing/2014/main" id="{6C16DC92-61EC-2F45-1AD7-BC2489F7B351}"/>
              </a:ext>
            </a:extLst>
          </p:cNvPr>
          <p:cNvCxnSpPr>
            <a:cxnSpLocks/>
          </p:cNvCxnSpPr>
          <p:nvPr/>
        </p:nvCxnSpPr>
        <p:spPr>
          <a:xfrm flipV="1">
            <a:off x="7486967" y="5777909"/>
            <a:ext cx="0" cy="67041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61A97037-45A1-D286-D389-143FF69C726F}"/>
              </a:ext>
            </a:extLst>
          </p:cNvPr>
          <p:cNvSpPr/>
          <p:nvPr/>
        </p:nvSpPr>
        <p:spPr>
          <a:xfrm>
            <a:off x="4481685" y="3761932"/>
            <a:ext cx="1934866" cy="56629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Interview</a:t>
            </a:r>
          </a:p>
        </p:txBody>
      </p:sp>
      <p:cxnSp>
        <p:nvCxnSpPr>
          <p:cNvPr id="22" name="Gerade Verbindung mit Pfeil 21">
            <a:extLst>
              <a:ext uri="{FF2B5EF4-FFF2-40B4-BE49-F238E27FC236}">
                <a16:creationId xmlns:a16="http://schemas.microsoft.com/office/drawing/2014/main" id="{9F887822-B374-5381-90B7-CA12BD95EC73}"/>
              </a:ext>
            </a:extLst>
          </p:cNvPr>
          <p:cNvCxnSpPr>
            <a:cxnSpLocks/>
          </p:cNvCxnSpPr>
          <p:nvPr/>
        </p:nvCxnSpPr>
        <p:spPr>
          <a:xfrm flipV="1">
            <a:off x="5423662" y="3275670"/>
            <a:ext cx="0" cy="67041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7A96122A-92FE-8AD0-A354-37006206F276}"/>
              </a:ext>
            </a:extLst>
          </p:cNvPr>
          <p:cNvSpPr/>
          <p:nvPr/>
        </p:nvSpPr>
        <p:spPr>
          <a:xfrm>
            <a:off x="6570937" y="3773096"/>
            <a:ext cx="1934866" cy="56629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Interview</a:t>
            </a:r>
          </a:p>
        </p:txBody>
      </p:sp>
      <p:cxnSp>
        <p:nvCxnSpPr>
          <p:cNvPr id="24" name="Gerade Verbindung mit Pfeil 23">
            <a:extLst>
              <a:ext uri="{FF2B5EF4-FFF2-40B4-BE49-F238E27FC236}">
                <a16:creationId xmlns:a16="http://schemas.microsoft.com/office/drawing/2014/main" id="{6862CEF0-AAB3-5DE9-EE30-E2EA18E5FFA0}"/>
              </a:ext>
            </a:extLst>
          </p:cNvPr>
          <p:cNvCxnSpPr>
            <a:cxnSpLocks/>
          </p:cNvCxnSpPr>
          <p:nvPr/>
        </p:nvCxnSpPr>
        <p:spPr>
          <a:xfrm flipV="1">
            <a:off x="7512914" y="3275670"/>
            <a:ext cx="0" cy="67041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 name="Rechteck 24">
            <a:extLst>
              <a:ext uri="{FF2B5EF4-FFF2-40B4-BE49-F238E27FC236}">
                <a16:creationId xmlns:a16="http://schemas.microsoft.com/office/drawing/2014/main" id="{F2BDD979-239C-EC5D-AA31-2FF7D18F1E0F}"/>
              </a:ext>
            </a:extLst>
          </p:cNvPr>
          <p:cNvSpPr/>
          <p:nvPr/>
        </p:nvSpPr>
        <p:spPr>
          <a:xfrm>
            <a:off x="8709783" y="3761932"/>
            <a:ext cx="1934866" cy="56629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Interview</a:t>
            </a:r>
          </a:p>
        </p:txBody>
      </p:sp>
      <p:cxnSp>
        <p:nvCxnSpPr>
          <p:cNvPr id="26" name="Gerade Verbindung mit Pfeil 25">
            <a:extLst>
              <a:ext uri="{FF2B5EF4-FFF2-40B4-BE49-F238E27FC236}">
                <a16:creationId xmlns:a16="http://schemas.microsoft.com/office/drawing/2014/main" id="{67EB3AA6-30C0-61E9-C62F-70C29CD546F8}"/>
              </a:ext>
            </a:extLst>
          </p:cNvPr>
          <p:cNvCxnSpPr>
            <a:cxnSpLocks/>
          </p:cNvCxnSpPr>
          <p:nvPr/>
        </p:nvCxnSpPr>
        <p:spPr>
          <a:xfrm flipV="1">
            <a:off x="9651760" y="3275670"/>
            <a:ext cx="0" cy="65925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26">
            <a:extLst>
              <a:ext uri="{FF2B5EF4-FFF2-40B4-BE49-F238E27FC236}">
                <a16:creationId xmlns:a16="http://schemas.microsoft.com/office/drawing/2014/main" id="{FCBD1DB9-62AB-61F6-4E61-EA2D71F80313}"/>
              </a:ext>
            </a:extLst>
          </p:cNvPr>
          <p:cNvSpPr/>
          <p:nvPr/>
        </p:nvSpPr>
        <p:spPr>
          <a:xfrm>
            <a:off x="7733013" y="4425537"/>
            <a:ext cx="2184513" cy="742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Post </a:t>
            </a:r>
            <a:r>
              <a:rPr lang="de-DE" sz="1600" dirty="0" err="1">
                <a:solidFill>
                  <a:schemeClr val="tx1"/>
                </a:solidFill>
              </a:rPr>
              <a:t>experiment</a:t>
            </a:r>
            <a:br>
              <a:rPr lang="de-DE" sz="1600" dirty="0">
                <a:solidFill>
                  <a:schemeClr val="tx1"/>
                </a:solidFill>
              </a:rPr>
            </a:br>
            <a:r>
              <a:rPr lang="de-DE" sz="1600" dirty="0">
                <a:solidFill>
                  <a:schemeClr val="tx1"/>
                </a:solidFill>
              </a:rPr>
              <a:t>interview</a:t>
            </a:r>
          </a:p>
        </p:txBody>
      </p:sp>
      <p:cxnSp>
        <p:nvCxnSpPr>
          <p:cNvPr id="28" name="Gerade Verbindung mit Pfeil 27">
            <a:extLst>
              <a:ext uri="{FF2B5EF4-FFF2-40B4-BE49-F238E27FC236}">
                <a16:creationId xmlns:a16="http://schemas.microsoft.com/office/drawing/2014/main" id="{58D98852-6AE1-3D26-B937-2103A38D7418}"/>
              </a:ext>
            </a:extLst>
          </p:cNvPr>
          <p:cNvCxnSpPr>
            <a:cxnSpLocks/>
          </p:cNvCxnSpPr>
          <p:nvPr/>
        </p:nvCxnSpPr>
        <p:spPr>
          <a:xfrm>
            <a:off x="8762639" y="5144778"/>
            <a:ext cx="0" cy="59551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4" name="Rechteck 43">
            <a:extLst>
              <a:ext uri="{FF2B5EF4-FFF2-40B4-BE49-F238E27FC236}">
                <a16:creationId xmlns:a16="http://schemas.microsoft.com/office/drawing/2014/main" id="{FDFA8490-D32C-7A07-F024-B91A840CE2B0}"/>
              </a:ext>
            </a:extLst>
          </p:cNvPr>
          <p:cNvSpPr/>
          <p:nvPr/>
        </p:nvSpPr>
        <p:spPr>
          <a:xfrm rot="21139543">
            <a:off x="8561985" y="5592058"/>
            <a:ext cx="3376400" cy="7784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bg1"/>
                </a:solidFill>
              </a:rPr>
              <a:t>Nice but </a:t>
            </a:r>
            <a:r>
              <a:rPr lang="de-DE" sz="2000" dirty="0" err="1">
                <a:solidFill>
                  <a:schemeClr val="bg1"/>
                </a:solidFill>
              </a:rPr>
              <a:t>needs</a:t>
            </a:r>
            <a:r>
              <a:rPr lang="de-DE" sz="2000" dirty="0">
                <a:solidFill>
                  <a:schemeClr val="bg1"/>
                </a:solidFill>
              </a:rPr>
              <a:t> </a:t>
            </a:r>
            <a:br>
              <a:rPr lang="de-DE" sz="2000" dirty="0">
                <a:solidFill>
                  <a:schemeClr val="bg1"/>
                </a:solidFill>
              </a:rPr>
            </a:br>
            <a:r>
              <a:rPr lang="de-DE" sz="2000" dirty="0">
                <a:solidFill>
                  <a:schemeClr val="bg1"/>
                </a:solidFill>
              </a:rPr>
              <a:t>a </a:t>
            </a:r>
            <a:r>
              <a:rPr lang="de-DE" sz="2000" dirty="0" err="1">
                <a:solidFill>
                  <a:schemeClr val="bg1"/>
                </a:solidFill>
              </a:rPr>
              <a:t>lot</a:t>
            </a:r>
            <a:r>
              <a:rPr lang="de-DE" sz="2000" dirty="0">
                <a:solidFill>
                  <a:schemeClr val="bg1"/>
                </a:solidFill>
              </a:rPr>
              <a:t> </a:t>
            </a:r>
            <a:r>
              <a:rPr lang="de-DE" sz="2000" dirty="0" err="1">
                <a:solidFill>
                  <a:schemeClr val="bg1"/>
                </a:solidFill>
              </a:rPr>
              <a:t>of</a:t>
            </a:r>
            <a:r>
              <a:rPr lang="de-DE" sz="2000" dirty="0">
                <a:solidFill>
                  <a:schemeClr val="bg1"/>
                </a:solidFill>
              </a:rPr>
              <a:t> time!</a:t>
            </a:r>
          </a:p>
        </p:txBody>
      </p:sp>
      <p:graphicFrame>
        <p:nvGraphicFramePr>
          <p:cNvPr id="34" name="Diagramm 33">
            <a:extLst>
              <a:ext uri="{FF2B5EF4-FFF2-40B4-BE49-F238E27FC236}">
                <a16:creationId xmlns:a16="http://schemas.microsoft.com/office/drawing/2014/main" id="{08C32E90-6F61-8266-B706-71562D36F63F}"/>
              </a:ext>
            </a:extLst>
          </p:cNvPr>
          <p:cNvGraphicFramePr/>
          <p:nvPr>
            <p:extLst>
              <p:ext uri="{D42A27DB-BD31-4B8C-83A1-F6EECF244321}">
                <p14:modId xmlns:p14="http://schemas.microsoft.com/office/powerpoint/2010/main" val="334982931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594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23" grpId="0" animBg="1"/>
      <p:bldP spid="25" grpId="0" animBg="1"/>
      <p:bldP spid="27" grpId="0" animBg="1"/>
      <p:bldP spid="4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Gerade Verbindung mit Pfeil 59">
            <a:extLst>
              <a:ext uri="{FF2B5EF4-FFF2-40B4-BE49-F238E27FC236}">
                <a16:creationId xmlns:a16="http://schemas.microsoft.com/office/drawing/2014/main" id="{746F49D0-C408-AEBE-CDE8-8F4B00261B0C}"/>
              </a:ext>
            </a:extLst>
          </p:cNvPr>
          <p:cNvCxnSpPr>
            <a:cxnSpLocks/>
          </p:cNvCxnSpPr>
          <p:nvPr/>
        </p:nvCxnSpPr>
        <p:spPr>
          <a:xfrm>
            <a:off x="9511178"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89D7564-0274-553F-E373-2FA57C87DE58}"/>
              </a:ext>
            </a:extLst>
          </p:cNvPr>
          <p:cNvSpPr>
            <a:spLocks noGrp="1"/>
          </p:cNvSpPr>
          <p:nvPr>
            <p:ph type="title"/>
          </p:nvPr>
        </p:nvSpPr>
        <p:spPr/>
        <p:txBody>
          <a:bodyPr/>
          <a:lstStyle/>
          <a:p>
            <a:r>
              <a:rPr lang="de-DE" dirty="0"/>
              <a:t>Mixed Methods</a:t>
            </a:r>
          </a:p>
        </p:txBody>
      </p:sp>
      <p:sp>
        <p:nvSpPr>
          <p:cNvPr id="3" name="Fußzeilenplatzhalter 2">
            <a:extLst>
              <a:ext uri="{FF2B5EF4-FFF2-40B4-BE49-F238E27FC236}">
                <a16:creationId xmlns:a16="http://schemas.microsoft.com/office/drawing/2014/main" id="{FCCB71F1-C181-3E30-C919-CE5921D91A1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11C78D7-9BCD-A350-D9ED-8092C8521802}"/>
              </a:ext>
            </a:extLst>
          </p:cNvPr>
          <p:cNvSpPr>
            <a:spLocks noGrp="1"/>
          </p:cNvSpPr>
          <p:nvPr>
            <p:ph type="sldNum" sz="quarter" idx="28"/>
          </p:nvPr>
        </p:nvSpPr>
        <p:spPr/>
        <p:txBody>
          <a:bodyPr/>
          <a:lstStyle/>
          <a:p>
            <a:fld id="{BA24374A-C3A8-471A-8837-3FC31668ABE5}" type="slidenum">
              <a:rPr lang="de-DE" smtClean="0"/>
              <a:pPr/>
              <a:t>71</a:t>
            </a:fld>
            <a:endParaRPr lang="de-DE" dirty="0"/>
          </a:p>
        </p:txBody>
      </p:sp>
      <p:sp>
        <p:nvSpPr>
          <p:cNvPr id="5" name="Textplatzhalter 4">
            <a:extLst>
              <a:ext uri="{FF2B5EF4-FFF2-40B4-BE49-F238E27FC236}">
                <a16:creationId xmlns:a16="http://schemas.microsoft.com/office/drawing/2014/main" id="{D5A99CC7-9D35-3476-1F4A-2BC5C16C3584}"/>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BCE925F8-A9FB-F06D-2D0B-2DD920C48554}"/>
              </a:ext>
            </a:extLst>
          </p:cNvPr>
          <p:cNvSpPr>
            <a:spLocks noGrp="1"/>
          </p:cNvSpPr>
          <p:nvPr>
            <p:ph type="body" sz="quarter" idx="29"/>
          </p:nvPr>
        </p:nvSpPr>
        <p:spPr>
          <a:xfrm>
            <a:off x="695325" y="1465620"/>
            <a:ext cx="10801350" cy="4679950"/>
          </a:xfrm>
        </p:spPr>
        <p:txBody>
          <a:bodyPr/>
          <a:lstStyle/>
          <a:p>
            <a:endParaRPr lang="de-DE" dirty="0"/>
          </a:p>
        </p:txBody>
      </p:sp>
      <p:graphicFrame>
        <p:nvGraphicFramePr>
          <p:cNvPr id="7" name="Tabelle 6">
            <a:extLst>
              <a:ext uri="{FF2B5EF4-FFF2-40B4-BE49-F238E27FC236}">
                <a16:creationId xmlns:a16="http://schemas.microsoft.com/office/drawing/2014/main" id="{136CBD01-447D-A56A-1CBC-0DC9E922DD49}"/>
              </a:ext>
            </a:extLst>
          </p:cNvPr>
          <p:cNvGraphicFramePr>
            <a:graphicFrameLocks noGrp="1"/>
          </p:cNvGraphicFramePr>
          <p:nvPr/>
        </p:nvGraphicFramePr>
        <p:xfrm>
          <a:off x="695325" y="1449388"/>
          <a:ext cx="10912265" cy="1591642"/>
        </p:xfrm>
        <a:graphic>
          <a:graphicData uri="http://schemas.openxmlformats.org/drawingml/2006/table">
            <a:tbl>
              <a:tblPr>
                <a:tableStyleId>{5C22544A-7EE6-4342-B048-85BDC9FD1C3A}</a:tableStyleId>
              </a:tblPr>
              <a:tblGrid>
                <a:gridCol w="2456069">
                  <a:extLst>
                    <a:ext uri="{9D8B030D-6E8A-4147-A177-3AD203B41FA5}">
                      <a16:colId xmlns:a16="http://schemas.microsoft.com/office/drawing/2014/main" val="3882474125"/>
                    </a:ext>
                  </a:extLst>
                </a:gridCol>
                <a:gridCol w="2114049">
                  <a:extLst>
                    <a:ext uri="{9D8B030D-6E8A-4147-A177-3AD203B41FA5}">
                      <a16:colId xmlns:a16="http://schemas.microsoft.com/office/drawing/2014/main" val="2223414757"/>
                    </a:ext>
                  </a:extLst>
                </a:gridCol>
                <a:gridCol w="2114049">
                  <a:extLst>
                    <a:ext uri="{9D8B030D-6E8A-4147-A177-3AD203B41FA5}">
                      <a16:colId xmlns:a16="http://schemas.microsoft.com/office/drawing/2014/main" val="1932457275"/>
                    </a:ext>
                  </a:extLst>
                </a:gridCol>
                <a:gridCol w="2114049">
                  <a:extLst>
                    <a:ext uri="{9D8B030D-6E8A-4147-A177-3AD203B41FA5}">
                      <a16:colId xmlns:a16="http://schemas.microsoft.com/office/drawing/2014/main" val="4204013956"/>
                    </a:ext>
                  </a:extLst>
                </a:gridCol>
                <a:gridCol w="2114049">
                  <a:extLst>
                    <a:ext uri="{9D8B030D-6E8A-4147-A177-3AD203B41FA5}">
                      <a16:colId xmlns:a16="http://schemas.microsoft.com/office/drawing/2014/main" val="565488607"/>
                    </a:ext>
                  </a:extLst>
                </a:gridCol>
              </a:tblGrid>
              <a:tr h="55322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2</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3</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endParaRPr lang="de-DE" sz="2400" b="0" i="0" u="none" strike="noStrike" dirty="0">
                        <a:solidFill>
                          <a:schemeClr val="bg1"/>
                        </a:solidFill>
                        <a:effectLst/>
                        <a:latin typeface="+mn-lt"/>
                      </a:endParaRPr>
                    </a:p>
                  </a:txBody>
                  <a:tcPr marL="0" marR="0" marT="0" marB="0" anchor="ctr">
                    <a:solidFill>
                      <a:schemeClr val="accent1"/>
                    </a:solidFill>
                  </a:tcPr>
                </a:tc>
                <a:extLst>
                  <a:ext uri="{0D108BD9-81ED-4DB2-BD59-A6C34878D82A}">
                    <a16:rowId xmlns:a16="http://schemas.microsoft.com/office/drawing/2014/main" val="4267591624"/>
                  </a:ext>
                </a:extLst>
              </a:tr>
              <a:tr h="1038418">
                <a:tc>
                  <a:txBody>
                    <a:bodyPr/>
                    <a:lstStyle/>
                    <a:p>
                      <a:pPr algn="ctr" fontAlgn="b"/>
                      <a:r>
                        <a:rPr lang="de-DE" sz="2400" u="none" strike="noStrike" dirty="0" err="1">
                          <a:solidFill>
                            <a:schemeClr val="bg1"/>
                          </a:solidFill>
                          <a:effectLst/>
                          <a:latin typeface="+mn-lt"/>
                        </a:rPr>
                        <a:t>Participant</a:t>
                      </a:r>
                      <a:r>
                        <a:rPr lang="de-DE" sz="2400" u="none" strike="noStrike" dirty="0">
                          <a:solidFill>
                            <a:schemeClr val="bg1"/>
                          </a:solidFill>
                          <a:effectLst/>
                          <a:latin typeface="+mn-lt"/>
                        </a:rPr>
                        <a:t> #1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000" b="1" dirty="0"/>
                        <a:t>None-None-None</a:t>
                      </a:r>
                    </a:p>
                  </a:txBody>
                  <a:tcPr marL="9525" marR="9525" marT="9525" marB="0" anchor="ctr"/>
                </a:tc>
                <a:tc>
                  <a:txBody>
                    <a:bodyPr/>
                    <a:lstStyle/>
                    <a:p>
                      <a:pPr algn="ctr" fontAlgn="b"/>
                      <a:r>
                        <a:rPr lang="de-DE" sz="2000" b="1" dirty="0"/>
                        <a:t>None-None-Visual</a:t>
                      </a:r>
                    </a:p>
                  </a:txBody>
                  <a:tcPr marL="9525" marR="9525" marT="9525" marB="0" anchor="ctr"/>
                </a:tc>
                <a:tc>
                  <a:txBody>
                    <a:bodyPr/>
                    <a:lstStyle/>
                    <a:p>
                      <a:pPr algn="ctr" fontAlgn="b"/>
                      <a:r>
                        <a:rPr lang="de-DE" sz="2000" b="1" dirty="0"/>
                        <a:t>None-</a:t>
                      </a:r>
                      <a:r>
                        <a:rPr lang="de-DE" sz="2000" b="1" dirty="0" err="1"/>
                        <a:t>Tactile</a:t>
                      </a:r>
                      <a:r>
                        <a:rPr lang="de-DE" sz="2000" b="1" dirty="0"/>
                        <a:t>-None</a:t>
                      </a:r>
                    </a:p>
                  </a:txBody>
                  <a:tcPr marL="9525" marR="9525" marT="9525" marB="0" anchor="ctr"/>
                </a:tc>
                <a:tc>
                  <a:txBody>
                    <a:bodyPr/>
                    <a:lstStyle/>
                    <a:p>
                      <a:pPr algn="ctr" fontAlgn="b"/>
                      <a:endParaRPr lang="de-DE" sz="2000" b="1" dirty="0"/>
                    </a:p>
                  </a:txBody>
                  <a:tcPr marL="9525" marR="9525" marT="9525" marB="0" anchor="ctr"/>
                </a:tc>
                <a:extLst>
                  <a:ext uri="{0D108BD9-81ED-4DB2-BD59-A6C34878D82A}">
                    <a16:rowId xmlns:a16="http://schemas.microsoft.com/office/drawing/2014/main" val="1627451370"/>
                  </a:ext>
                </a:extLst>
              </a:tr>
            </a:tbl>
          </a:graphicData>
        </a:graphic>
      </p:graphicFrame>
      <p:sp>
        <p:nvSpPr>
          <p:cNvPr id="8" name="Freihandform: Form 7">
            <a:extLst>
              <a:ext uri="{FF2B5EF4-FFF2-40B4-BE49-F238E27FC236}">
                <a16:creationId xmlns:a16="http://schemas.microsoft.com/office/drawing/2014/main" id="{8F5D7C13-7DE2-6560-7C06-4C3EE1481E5E}"/>
              </a:ext>
            </a:extLst>
          </p:cNvPr>
          <p:cNvSpPr/>
          <p:nvPr/>
        </p:nvSpPr>
        <p:spPr>
          <a:xfrm>
            <a:off x="9781267" y="1333814"/>
            <a:ext cx="2067153" cy="2245547"/>
          </a:xfrm>
          <a:custGeom>
            <a:avLst/>
            <a:gdLst>
              <a:gd name="connsiteX0" fmla="*/ 438308 w 2063068"/>
              <a:gd name="connsiteY0" fmla="*/ 0 h 2108410"/>
              <a:gd name="connsiteX1" fmla="*/ 0 w 2063068"/>
              <a:gd name="connsiteY1" fmla="*/ 2085739 h 2108410"/>
              <a:gd name="connsiteX2" fmla="*/ 2055511 w 2063068"/>
              <a:gd name="connsiteY2" fmla="*/ 2108410 h 2108410"/>
              <a:gd name="connsiteX3" fmla="*/ 2063068 w 2063068"/>
              <a:gd name="connsiteY3" fmla="*/ 37785 h 2108410"/>
              <a:gd name="connsiteX4" fmla="*/ 438308 w 2063068"/>
              <a:gd name="connsiteY4" fmla="*/ 0 h 210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068" h="2108410">
                <a:moveTo>
                  <a:pt x="438308" y="0"/>
                </a:moveTo>
                <a:lnTo>
                  <a:pt x="0" y="2085739"/>
                </a:lnTo>
                <a:lnTo>
                  <a:pt x="2055511" y="2108410"/>
                </a:lnTo>
                <a:lnTo>
                  <a:pt x="2063068" y="37785"/>
                </a:lnTo>
                <a:lnTo>
                  <a:pt x="4383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0" name="Tabelle 29">
            <a:extLst>
              <a:ext uri="{FF2B5EF4-FFF2-40B4-BE49-F238E27FC236}">
                <a16:creationId xmlns:a16="http://schemas.microsoft.com/office/drawing/2014/main" id="{0556D91D-7D2F-5942-F635-487D5205DF7F}"/>
              </a:ext>
            </a:extLst>
          </p:cNvPr>
          <p:cNvGraphicFramePr>
            <a:graphicFrameLocks noGrp="1"/>
          </p:cNvGraphicFramePr>
          <p:nvPr/>
        </p:nvGraphicFramePr>
        <p:xfrm>
          <a:off x="3157872" y="4025969"/>
          <a:ext cx="4228098" cy="1606349"/>
        </p:xfrm>
        <a:graphic>
          <a:graphicData uri="http://schemas.openxmlformats.org/drawingml/2006/table">
            <a:tbl>
              <a:tblPr>
                <a:tableStyleId>{5C22544A-7EE6-4342-B048-85BDC9FD1C3A}</a:tableStyleId>
              </a:tblPr>
              <a:tblGrid>
                <a:gridCol w="2114049">
                  <a:extLst>
                    <a:ext uri="{9D8B030D-6E8A-4147-A177-3AD203B41FA5}">
                      <a16:colId xmlns:a16="http://schemas.microsoft.com/office/drawing/2014/main" val="2257424359"/>
                    </a:ext>
                  </a:extLst>
                </a:gridCol>
                <a:gridCol w="2114049">
                  <a:extLst>
                    <a:ext uri="{9D8B030D-6E8A-4147-A177-3AD203B41FA5}">
                      <a16:colId xmlns:a16="http://schemas.microsoft.com/office/drawing/2014/main" val="3130605490"/>
                    </a:ext>
                  </a:extLst>
                </a:gridCol>
              </a:tblGrid>
              <a:tr h="56793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7</a:t>
                      </a:r>
                    </a:p>
                  </a:txBody>
                  <a:tcPr marL="0" marR="0"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8</a:t>
                      </a:r>
                    </a:p>
                  </a:txBody>
                  <a:tcPr marL="0" marR="0" marT="0" marB="0" anchor="ctr">
                    <a:solidFill>
                      <a:schemeClr val="accent1"/>
                    </a:solidFill>
                  </a:tcPr>
                </a:tc>
                <a:extLst>
                  <a:ext uri="{0D108BD9-81ED-4DB2-BD59-A6C34878D82A}">
                    <a16:rowId xmlns:a16="http://schemas.microsoft.com/office/drawing/2014/main" val="3975593740"/>
                  </a:ext>
                </a:extLst>
              </a:tr>
              <a:tr h="103841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000" b="1" dirty="0" err="1"/>
                        <a:t>Swipe</a:t>
                      </a:r>
                      <a:r>
                        <a:rPr lang="de-DE" sz="2000" b="1" dirty="0"/>
                        <a:t>-</a:t>
                      </a:r>
                      <a:r>
                        <a:rPr lang="de-DE" sz="2000" b="1" dirty="0" err="1"/>
                        <a:t>Tactile</a:t>
                      </a:r>
                      <a:r>
                        <a:rPr lang="de-DE" sz="2000" b="1" dirty="0"/>
                        <a:t>-None</a:t>
                      </a:r>
                    </a:p>
                  </a:txBody>
                  <a:tcPr marL="9525" marR="9525" marT="9525" marB="0" anchor="ctr"/>
                </a:tc>
                <a:tc>
                  <a:txBody>
                    <a:bodyPr/>
                    <a:lstStyle/>
                    <a:p>
                      <a:pPr algn="ctr" fontAlgn="b"/>
                      <a:r>
                        <a:rPr lang="de-DE" sz="2000" b="1" dirty="0" err="1"/>
                        <a:t>Swipe</a:t>
                      </a:r>
                      <a:r>
                        <a:rPr lang="de-DE" sz="2000" b="1" dirty="0"/>
                        <a:t>-</a:t>
                      </a:r>
                      <a:r>
                        <a:rPr lang="de-DE" sz="2000" b="1" dirty="0" err="1"/>
                        <a:t>Tactile</a:t>
                      </a:r>
                      <a:r>
                        <a:rPr lang="de-DE" sz="2000" b="1" dirty="0"/>
                        <a:t>-Visual </a:t>
                      </a:r>
                    </a:p>
                  </a:txBody>
                  <a:tcPr marL="9525" marR="9525" marT="9525" marB="0" anchor="ctr"/>
                </a:tc>
                <a:extLst>
                  <a:ext uri="{0D108BD9-81ED-4DB2-BD59-A6C34878D82A}">
                    <a16:rowId xmlns:a16="http://schemas.microsoft.com/office/drawing/2014/main" val="304288544"/>
                  </a:ext>
                </a:extLst>
              </a:tr>
            </a:tbl>
          </a:graphicData>
        </a:graphic>
      </p:graphicFrame>
      <p:sp>
        <p:nvSpPr>
          <p:cNvPr id="31" name="Freihandform: Form 30">
            <a:extLst>
              <a:ext uri="{FF2B5EF4-FFF2-40B4-BE49-F238E27FC236}">
                <a16:creationId xmlns:a16="http://schemas.microsoft.com/office/drawing/2014/main" id="{38995B3E-0794-8B78-FF01-AAAD09E92A31}"/>
              </a:ext>
            </a:extLst>
          </p:cNvPr>
          <p:cNvSpPr/>
          <p:nvPr/>
        </p:nvSpPr>
        <p:spPr>
          <a:xfrm rot="10800000">
            <a:off x="1713439" y="3912561"/>
            <a:ext cx="2063068" cy="2108410"/>
          </a:xfrm>
          <a:custGeom>
            <a:avLst/>
            <a:gdLst>
              <a:gd name="connsiteX0" fmla="*/ 438308 w 2063068"/>
              <a:gd name="connsiteY0" fmla="*/ 0 h 2108410"/>
              <a:gd name="connsiteX1" fmla="*/ 0 w 2063068"/>
              <a:gd name="connsiteY1" fmla="*/ 2085739 h 2108410"/>
              <a:gd name="connsiteX2" fmla="*/ 2055511 w 2063068"/>
              <a:gd name="connsiteY2" fmla="*/ 2108410 h 2108410"/>
              <a:gd name="connsiteX3" fmla="*/ 2063068 w 2063068"/>
              <a:gd name="connsiteY3" fmla="*/ 37785 h 2108410"/>
              <a:gd name="connsiteX4" fmla="*/ 438308 w 2063068"/>
              <a:gd name="connsiteY4" fmla="*/ 0 h 210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068" h="2108410">
                <a:moveTo>
                  <a:pt x="438308" y="0"/>
                </a:moveTo>
                <a:lnTo>
                  <a:pt x="0" y="2085739"/>
                </a:lnTo>
                <a:lnTo>
                  <a:pt x="2055511" y="2108410"/>
                </a:lnTo>
                <a:lnTo>
                  <a:pt x="2063068" y="37785"/>
                </a:lnTo>
                <a:lnTo>
                  <a:pt x="4383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FF685D67-86AE-7C58-3F49-2E964C431454}"/>
              </a:ext>
            </a:extLst>
          </p:cNvPr>
          <p:cNvSpPr/>
          <p:nvPr/>
        </p:nvSpPr>
        <p:spPr>
          <a:xfrm>
            <a:off x="7580613" y="4558462"/>
            <a:ext cx="2184513" cy="7423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Post </a:t>
            </a:r>
            <a:r>
              <a:rPr lang="de-DE" sz="1600" dirty="0" err="1">
                <a:solidFill>
                  <a:schemeClr val="tx1"/>
                </a:solidFill>
              </a:rPr>
              <a:t>experiment</a:t>
            </a:r>
            <a:br>
              <a:rPr lang="de-DE" sz="1600" dirty="0">
                <a:solidFill>
                  <a:schemeClr val="tx1"/>
                </a:solidFill>
              </a:rPr>
            </a:br>
            <a:r>
              <a:rPr lang="de-DE" sz="1600" dirty="0" err="1">
                <a:solidFill>
                  <a:schemeClr val="tx1"/>
                </a:solidFill>
              </a:rPr>
              <a:t>questionnaire</a:t>
            </a:r>
            <a:endParaRPr lang="de-DE" sz="1600" dirty="0">
              <a:solidFill>
                <a:schemeClr val="tx1"/>
              </a:solidFill>
            </a:endParaRPr>
          </a:p>
        </p:txBody>
      </p:sp>
      <p:cxnSp>
        <p:nvCxnSpPr>
          <p:cNvPr id="33" name="Gerade Verbindung mit Pfeil 32">
            <a:extLst>
              <a:ext uri="{FF2B5EF4-FFF2-40B4-BE49-F238E27FC236}">
                <a16:creationId xmlns:a16="http://schemas.microsoft.com/office/drawing/2014/main" id="{2E81AD70-D5B6-172F-D5F7-7926CD9CEF34}"/>
              </a:ext>
            </a:extLst>
          </p:cNvPr>
          <p:cNvCxnSpPr>
            <a:cxnSpLocks/>
          </p:cNvCxnSpPr>
          <p:nvPr/>
        </p:nvCxnSpPr>
        <p:spPr>
          <a:xfrm>
            <a:off x="8610239" y="5277703"/>
            <a:ext cx="0" cy="462593"/>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hteck 36">
            <a:extLst>
              <a:ext uri="{FF2B5EF4-FFF2-40B4-BE49-F238E27FC236}">
                <a16:creationId xmlns:a16="http://schemas.microsoft.com/office/drawing/2014/main" id="{7C05A4F5-7564-49B4-0854-9035A0873457}"/>
              </a:ext>
            </a:extLst>
          </p:cNvPr>
          <p:cNvSpPr/>
          <p:nvPr/>
        </p:nvSpPr>
        <p:spPr>
          <a:xfrm>
            <a:off x="4280346" y="6111771"/>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38" name="Gerade Verbindung mit Pfeil 37">
            <a:extLst>
              <a:ext uri="{FF2B5EF4-FFF2-40B4-BE49-F238E27FC236}">
                <a16:creationId xmlns:a16="http://schemas.microsoft.com/office/drawing/2014/main" id="{0088A1A8-7ED5-BE61-8229-8F9AB54516FF}"/>
              </a:ext>
            </a:extLst>
          </p:cNvPr>
          <p:cNvCxnSpPr>
            <a:cxnSpLocks/>
          </p:cNvCxnSpPr>
          <p:nvPr/>
        </p:nvCxnSpPr>
        <p:spPr>
          <a:xfrm flipV="1">
            <a:off x="5222323" y="5777909"/>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4825AA73-FF0F-615B-41A2-C7E686489701}"/>
              </a:ext>
            </a:extLst>
          </p:cNvPr>
          <p:cNvSpPr/>
          <p:nvPr/>
        </p:nvSpPr>
        <p:spPr>
          <a:xfrm>
            <a:off x="6392590" y="6122935"/>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16" name="Gerade Verbindung mit Pfeil 15">
            <a:extLst>
              <a:ext uri="{FF2B5EF4-FFF2-40B4-BE49-F238E27FC236}">
                <a16:creationId xmlns:a16="http://schemas.microsoft.com/office/drawing/2014/main" id="{E60DCFF8-CF13-A5EF-91CF-FFA81AD57C7E}"/>
              </a:ext>
            </a:extLst>
          </p:cNvPr>
          <p:cNvCxnSpPr/>
          <p:nvPr/>
        </p:nvCxnSpPr>
        <p:spPr>
          <a:xfrm flipV="1">
            <a:off x="7334567" y="5777909"/>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2EDE5AB1-3ADA-BF00-1C41-911842E15288}"/>
              </a:ext>
            </a:extLst>
          </p:cNvPr>
          <p:cNvCxnSpPr>
            <a:cxnSpLocks/>
          </p:cNvCxnSpPr>
          <p:nvPr/>
        </p:nvCxnSpPr>
        <p:spPr>
          <a:xfrm>
            <a:off x="3177361"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C8AD6DEE-8832-9040-BC84-2796702A9061}"/>
              </a:ext>
            </a:extLst>
          </p:cNvPr>
          <p:cNvSpPr/>
          <p:nvPr/>
        </p:nvSpPr>
        <p:spPr>
          <a:xfrm>
            <a:off x="2734179" y="3058357"/>
            <a:ext cx="1934866" cy="171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cxnSp>
        <p:nvCxnSpPr>
          <p:cNvPr id="51" name="Gerade Verbindung mit Pfeil 50">
            <a:extLst>
              <a:ext uri="{FF2B5EF4-FFF2-40B4-BE49-F238E27FC236}">
                <a16:creationId xmlns:a16="http://schemas.microsoft.com/office/drawing/2014/main" id="{F616E4FD-3F5C-9A85-7635-7C152AE8C25A}"/>
              </a:ext>
            </a:extLst>
          </p:cNvPr>
          <p:cNvCxnSpPr>
            <a:cxnSpLocks/>
          </p:cNvCxnSpPr>
          <p:nvPr/>
        </p:nvCxnSpPr>
        <p:spPr>
          <a:xfrm>
            <a:off x="695325" y="3194906"/>
            <a:ext cx="2458622"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51">
            <a:extLst>
              <a:ext uri="{FF2B5EF4-FFF2-40B4-BE49-F238E27FC236}">
                <a16:creationId xmlns:a16="http://schemas.microsoft.com/office/drawing/2014/main" id="{5FD60288-9AE9-74EC-4DDC-92BB15A4102E}"/>
              </a:ext>
            </a:extLst>
          </p:cNvPr>
          <p:cNvSpPr/>
          <p:nvPr/>
        </p:nvSpPr>
        <p:spPr>
          <a:xfrm>
            <a:off x="523525" y="3918862"/>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Informed</a:t>
            </a:r>
            <a:r>
              <a:rPr lang="de-DE" sz="1600" dirty="0">
                <a:solidFill>
                  <a:schemeClr val="tx1"/>
                </a:solidFill>
              </a:rPr>
              <a:t> </a:t>
            </a:r>
            <a:r>
              <a:rPr lang="de-DE" sz="1600" dirty="0" err="1">
                <a:solidFill>
                  <a:schemeClr val="tx1"/>
                </a:solidFill>
              </a:rPr>
              <a:t>Consent</a:t>
            </a:r>
            <a:endParaRPr lang="de-DE" sz="1600" dirty="0">
              <a:solidFill>
                <a:schemeClr val="tx1"/>
              </a:solidFill>
            </a:endParaRPr>
          </a:p>
        </p:txBody>
      </p:sp>
      <p:cxnSp>
        <p:nvCxnSpPr>
          <p:cNvPr id="53" name="Gerade Verbindung mit Pfeil 52">
            <a:extLst>
              <a:ext uri="{FF2B5EF4-FFF2-40B4-BE49-F238E27FC236}">
                <a16:creationId xmlns:a16="http://schemas.microsoft.com/office/drawing/2014/main" id="{A5B8EC3F-BC18-18BB-1F5A-6D6C92432B9F}"/>
              </a:ext>
            </a:extLst>
          </p:cNvPr>
          <p:cNvCxnSpPr>
            <a:cxnSpLocks/>
          </p:cNvCxnSpPr>
          <p:nvPr/>
        </p:nvCxnSpPr>
        <p:spPr>
          <a:xfrm flipV="1">
            <a:off x="1120086" y="3230058"/>
            <a:ext cx="0" cy="695650"/>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Rechteck 53">
            <a:extLst>
              <a:ext uri="{FF2B5EF4-FFF2-40B4-BE49-F238E27FC236}">
                <a16:creationId xmlns:a16="http://schemas.microsoft.com/office/drawing/2014/main" id="{36DE52A9-81EA-F3BA-E400-F963824B10F9}"/>
              </a:ext>
            </a:extLst>
          </p:cNvPr>
          <p:cNvSpPr/>
          <p:nvPr/>
        </p:nvSpPr>
        <p:spPr>
          <a:xfrm>
            <a:off x="1785858" y="3912561"/>
            <a:ext cx="1193122" cy="829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Demo-</a:t>
            </a:r>
            <a:r>
              <a:rPr lang="de-DE" sz="1600" dirty="0" err="1">
                <a:solidFill>
                  <a:schemeClr val="tx1"/>
                </a:solidFill>
              </a:rPr>
              <a:t>graphics</a:t>
            </a:r>
            <a:endParaRPr lang="de-DE" sz="1600" dirty="0">
              <a:solidFill>
                <a:schemeClr val="tx1"/>
              </a:solidFill>
            </a:endParaRPr>
          </a:p>
        </p:txBody>
      </p:sp>
      <p:cxnSp>
        <p:nvCxnSpPr>
          <p:cNvPr id="55" name="Gerade Verbindung mit Pfeil 54">
            <a:extLst>
              <a:ext uri="{FF2B5EF4-FFF2-40B4-BE49-F238E27FC236}">
                <a16:creationId xmlns:a16="http://schemas.microsoft.com/office/drawing/2014/main" id="{EE5400F1-094F-2330-A8BF-D40AEFA9CB2E}"/>
              </a:ext>
            </a:extLst>
          </p:cNvPr>
          <p:cNvCxnSpPr>
            <a:cxnSpLocks/>
          </p:cNvCxnSpPr>
          <p:nvPr/>
        </p:nvCxnSpPr>
        <p:spPr>
          <a:xfrm flipV="1">
            <a:off x="2382419" y="3264506"/>
            <a:ext cx="0" cy="654901"/>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7E4D66B6-F6B1-7119-2599-67DF0F464D07}"/>
              </a:ext>
            </a:extLst>
          </p:cNvPr>
          <p:cNvCxnSpPr>
            <a:cxnSpLocks/>
          </p:cNvCxnSpPr>
          <p:nvPr/>
        </p:nvCxnSpPr>
        <p:spPr>
          <a:xfrm>
            <a:off x="5290586"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51B2FC5D-43AE-F22C-2227-F8AD85C02A5B}"/>
              </a:ext>
            </a:extLst>
          </p:cNvPr>
          <p:cNvCxnSpPr>
            <a:cxnSpLocks/>
          </p:cNvCxnSpPr>
          <p:nvPr/>
        </p:nvCxnSpPr>
        <p:spPr>
          <a:xfrm>
            <a:off x="7402997" y="319490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F6FB582B-E042-02CA-9990-DE960B8C8819}"/>
              </a:ext>
            </a:extLst>
          </p:cNvPr>
          <p:cNvCxnSpPr>
            <a:cxnSpLocks/>
          </p:cNvCxnSpPr>
          <p:nvPr/>
        </p:nvCxnSpPr>
        <p:spPr>
          <a:xfrm>
            <a:off x="3158851" y="574029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4AE06C29-A73B-86D5-1B77-6D6656CCA3E4}"/>
              </a:ext>
            </a:extLst>
          </p:cNvPr>
          <p:cNvCxnSpPr>
            <a:cxnSpLocks/>
          </p:cNvCxnSpPr>
          <p:nvPr/>
        </p:nvCxnSpPr>
        <p:spPr>
          <a:xfrm>
            <a:off x="5271262" y="574029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4" name="Rechteck 63">
            <a:extLst>
              <a:ext uri="{FF2B5EF4-FFF2-40B4-BE49-F238E27FC236}">
                <a16:creationId xmlns:a16="http://schemas.microsoft.com/office/drawing/2014/main" id="{618A0981-AF26-F815-9A8B-836656B8A83D}"/>
              </a:ext>
            </a:extLst>
          </p:cNvPr>
          <p:cNvSpPr/>
          <p:nvPr/>
        </p:nvSpPr>
        <p:spPr>
          <a:xfrm>
            <a:off x="4329285" y="3609532"/>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65" name="Gerade Verbindung mit Pfeil 64">
            <a:extLst>
              <a:ext uri="{FF2B5EF4-FFF2-40B4-BE49-F238E27FC236}">
                <a16:creationId xmlns:a16="http://schemas.microsoft.com/office/drawing/2014/main" id="{4279F02E-9095-EA96-0E09-6D52A9B0ECA6}"/>
              </a:ext>
            </a:extLst>
          </p:cNvPr>
          <p:cNvCxnSpPr>
            <a:cxnSpLocks/>
          </p:cNvCxnSpPr>
          <p:nvPr/>
        </p:nvCxnSpPr>
        <p:spPr>
          <a:xfrm flipV="1">
            <a:off x="5271262" y="3275670"/>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echteck 65">
            <a:extLst>
              <a:ext uri="{FF2B5EF4-FFF2-40B4-BE49-F238E27FC236}">
                <a16:creationId xmlns:a16="http://schemas.microsoft.com/office/drawing/2014/main" id="{A580DA7F-1486-55FA-7A05-50867159C2A9}"/>
              </a:ext>
            </a:extLst>
          </p:cNvPr>
          <p:cNvSpPr/>
          <p:nvPr/>
        </p:nvSpPr>
        <p:spPr>
          <a:xfrm>
            <a:off x="6418537" y="3620696"/>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67" name="Gerade Verbindung mit Pfeil 66">
            <a:extLst>
              <a:ext uri="{FF2B5EF4-FFF2-40B4-BE49-F238E27FC236}">
                <a16:creationId xmlns:a16="http://schemas.microsoft.com/office/drawing/2014/main" id="{A5B9F1E7-F783-D741-9AF7-9127F204ADFD}"/>
              </a:ext>
            </a:extLst>
          </p:cNvPr>
          <p:cNvCxnSpPr/>
          <p:nvPr/>
        </p:nvCxnSpPr>
        <p:spPr>
          <a:xfrm flipV="1">
            <a:off x="7360514" y="3275670"/>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Rechteck 71">
            <a:extLst>
              <a:ext uri="{FF2B5EF4-FFF2-40B4-BE49-F238E27FC236}">
                <a16:creationId xmlns:a16="http://schemas.microsoft.com/office/drawing/2014/main" id="{D6874B24-12C0-C99D-0141-A71AD2B3BF37}"/>
              </a:ext>
            </a:extLst>
          </p:cNvPr>
          <p:cNvSpPr/>
          <p:nvPr/>
        </p:nvSpPr>
        <p:spPr>
          <a:xfrm>
            <a:off x="8557383" y="3609532"/>
            <a:ext cx="1934866"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Questionnaires</a:t>
            </a:r>
            <a:endParaRPr lang="de-DE" sz="1600" dirty="0">
              <a:solidFill>
                <a:schemeClr val="tx1"/>
              </a:solidFill>
            </a:endParaRPr>
          </a:p>
        </p:txBody>
      </p:sp>
      <p:cxnSp>
        <p:nvCxnSpPr>
          <p:cNvPr id="73" name="Gerade Verbindung mit Pfeil 72">
            <a:extLst>
              <a:ext uri="{FF2B5EF4-FFF2-40B4-BE49-F238E27FC236}">
                <a16:creationId xmlns:a16="http://schemas.microsoft.com/office/drawing/2014/main" id="{266E8059-DBD5-3B99-8C53-D58F5DCA3F91}"/>
              </a:ext>
            </a:extLst>
          </p:cNvPr>
          <p:cNvCxnSpPr/>
          <p:nvPr/>
        </p:nvCxnSpPr>
        <p:spPr>
          <a:xfrm flipV="1">
            <a:off x="9499360" y="3264506"/>
            <a:ext cx="0" cy="518014"/>
          </a:xfrm>
          <a:prstGeom prst="straightConnector1">
            <a:avLst/>
          </a:prstGeom>
          <a:ln w="76200">
            <a:solidFill>
              <a:schemeClr val="accent3">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135B115A-7AEC-9CC2-0756-EF1C4EDBD05B}"/>
              </a:ext>
            </a:extLst>
          </p:cNvPr>
          <p:cNvCxnSpPr>
            <a:cxnSpLocks/>
          </p:cNvCxnSpPr>
          <p:nvPr/>
        </p:nvCxnSpPr>
        <p:spPr>
          <a:xfrm>
            <a:off x="7385970" y="5740296"/>
            <a:ext cx="206943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6" name="Rechteck 75">
            <a:extLst>
              <a:ext uri="{FF2B5EF4-FFF2-40B4-BE49-F238E27FC236}">
                <a16:creationId xmlns:a16="http://schemas.microsoft.com/office/drawing/2014/main" id="{F466DA9B-1B2E-E0E7-F854-8A2A1024DAF2}"/>
              </a:ext>
            </a:extLst>
          </p:cNvPr>
          <p:cNvSpPr/>
          <p:nvPr/>
        </p:nvSpPr>
        <p:spPr>
          <a:xfrm>
            <a:off x="9411470" y="5369399"/>
            <a:ext cx="715387" cy="742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i="1" dirty="0">
                <a:solidFill>
                  <a:schemeClr val="tx1"/>
                </a:solidFill>
              </a:rPr>
              <a:t>Time</a:t>
            </a:r>
          </a:p>
        </p:txBody>
      </p:sp>
      <p:sp>
        <p:nvSpPr>
          <p:cNvPr id="10" name="Rechteck 9">
            <a:extLst>
              <a:ext uri="{FF2B5EF4-FFF2-40B4-BE49-F238E27FC236}">
                <a16:creationId xmlns:a16="http://schemas.microsoft.com/office/drawing/2014/main" id="{0C07287F-C89F-9639-5648-96161E669AD3}"/>
              </a:ext>
            </a:extLst>
          </p:cNvPr>
          <p:cNvSpPr/>
          <p:nvPr/>
        </p:nvSpPr>
        <p:spPr>
          <a:xfrm>
            <a:off x="3511019" y="2908837"/>
            <a:ext cx="1408498"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11" name="Rechteck 10">
            <a:extLst>
              <a:ext uri="{FF2B5EF4-FFF2-40B4-BE49-F238E27FC236}">
                <a16:creationId xmlns:a16="http://schemas.microsoft.com/office/drawing/2014/main" id="{3B1B2757-A0B1-AE2E-2D0C-E2718C98AE25}"/>
              </a:ext>
            </a:extLst>
          </p:cNvPr>
          <p:cNvSpPr/>
          <p:nvPr/>
        </p:nvSpPr>
        <p:spPr>
          <a:xfrm>
            <a:off x="5600270" y="2904051"/>
            <a:ext cx="1408498"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12" name="Rechteck 11">
            <a:extLst>
              <a:ext uri="{FF2B5EF4-FFF2-40B4-BE49-F238E27FC236}">
                <a16:creationId xmlns:a16="http://schemas.microsoft.com/office/drawing/2014/main" id="{B8C2AC86-49BC-7278-1AEF-C4689B5DD61B}"/>
              </a:ext>
            </a:extLst>
          </p:cNvPr>
          <p:cNvSpPr/>
          <p:nvPr/>
        </p:nvSpPr>
        <p:spPr>
          <a:xfrm>
            <a:off x="7707580" y="2908837"/>
            <a:ext cx="1408498"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15" name="Rechteck 14">
            <a:extLst>
              <a:ext uri="{FF2B5EF4-FFF2-40B4-BE49-F238E27FC236}">
                <a16:creationId xmlns:a16="http://schemas.microsoft.com/office/drawing/2014/main" id="{4959A957-8609-6602-8EFC-5B918BE70789}"/>
              </a:ext>
            </a:extLst>
          </p:cNvPr>
          <p:cNvSpPr/>
          <p:nvPr/>
        </p:nvSpPr>
        <p:spPr>
          <a:xfrm>
            <a:off x="3442790" y="5454680"/>
            <a:ext cx="1408498"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17" name="Rechteck 16">
            <a:extLst>
              <a:ext uri="{FF2B5EF4-FFF2-40B4-BE49-F238E27FC236}">
                <a16:creationId xmlns:a16="http://schemas.microsoft.com/office/drawing/2014/main" id="{ABAC8ED6-2626-1753-F174-9E57480072C2}"/>
              </a:ext>
            </a:extLst>
          </p:cNvPr>
          <p:cNvSpPr/>
          <p:nvPr/>
        </p:nvSpPr>
        <p:spPr>
          <a:xfrm>
            <a:off x="5559902" y="5467180"/>
            <a:ext cx="1408498" cy="5662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Logging</a:t>
            </a:r>
            <a:endParaRPr lang="de-DE" sz="1600" dirty="0">
              <a:solidFill>
                <a:schemeClr val="tx1"/>
              </a:solidFill>
            </a:endParaRPr>
          </a:p>
        </p:txBody>
      </p:sp>
      <p:sp>
        <p:nvSpPr>
          <p:cNvPr id="27" name="Rechteck 26">
            <a:extLst>
              <a:ext uri="{FF2B5EF4-FFF2-40B4-BE49-F238E27FC236}">
                <a16:creationId xmlns:a16="http://schemas.microsoft.com/office/drawing/2014/main" id="{FCBD1DB9-62AB-61F6-4E61-EA2D71F80313}"/>
              </a:ext>
            </a:extLst>
          </p:cNvPr>
          <p:cNvSpPr/>
          <p:nvPr/>
        </p:nvSpPr>
        <p:spPr>
          <a:xfrm>
            <a:off x="7733013" y="4425537"/>
            <a:ext cx="2184513" cy="742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Post </a:t>
            </a:r>
            <a:r>
              <a:rPr lang="de-DE" sz="1600" dirty="0" err="1">
                <a:solidFill>
                  <a:schemeClr val="tx1"/>
                </a:solidFill>
              </a:rPr>
              <a:t>experiment</a:t>
            </a:r>
            <a:br>
              <a:rPr lang="de-DE" sz="1600" dirty="0">
                <a:solidFill>
                  <a:schemeClr val="tx1"/>
                </a:solidFill>
              </a:rPr>
            </a:br>
            <a:r>
              <a:rPr lang="de-DE" sz="1600" dirty="0">
                <a:solidFill>
                  <a:schemeClr val="tx1"/>
                </a:solidFill>
              </a:rPr>
              <a:t>interview</a:t>
            </a:r>
          </a:p>
        </p:txBody>
      </p:sp>
      <p:cxnSp>
        <p:nvCxnSpPr>
          <p:cNvPr id="28" name="Gerade Verbindung mit Pfeil 27">
            <a:extLst>
              <a:ext uri="{FF2B5EF4-FFF2-40B4-BE49-F238E27FC236}">
                <a16:creationId xmlns:a16="http://schemas.microsoft.com/office/drawing/2014/main" id="{58D98852-6AE1-3D26-B937-2103A38D7418}"/>
              </a:ext>
            </a:extLst>
          </p:cNvPr>
          <p:cNvCxnSpPr>
            <a:cxnSpLocks/>
          </p:cNvCxnSpPr>
          <p:nvPr/>
        </p:nvCxnSpPr>
        <p:spPr>
          <a:xfrm>
            <a:off x="8762639" y="5144778"/>
            <a:ext cx="0" cy="59551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4" name="Rechteck 43">
            <a:extLst>
              <a:ext uri="{FF2B5EF4-FFF2-40B4-BE49-F238E27FC236}">
                <a16:creationId xmlns:a16="http://schemas.microsoft.com/office/drawing/2014/main" id="{FDFA8490-D32C-7A07-F024-B91A840CE2B0}"/>
              </a:ext>
            </a:extLst>
          </p:cNvPr>
          <p:cNvSpPr/>
          <p:nvPr/>
        </p:nvSpPr>
        <p:spPr>
          <a:xfrm rot="21139543">
            <a:off x="8546542" y="5746204"/>
            <a:ext cx="3764677" cy="7784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Still okay </a:t>
            </a:r>
            <a:br>
              <a:rPr lang="de-DE" sz="2400" dirty="0">
                <a:solidFill>
                  <a:schemeClr val="tx1"/>
                </a:solidFill>
              </a:rPr>
            </a:br>
            <a:r>
              <a:rPr lang="de-DE" dirty="0">
                <a:solidFill>
                  <a:schemeClr val="tx1"/>
                </a:solidFill>
              </a:rPr>
              <a:t>(but not </a:t>
            </a:r>
            <a:r>
              <a:rPr lang="de-DE" dirty="0" err="1">
                <a:solidFill>
                  <a:schemeClr val="tx1"/>
                </a:solidFill>
              </a:rPr>
              <a:t>really</a:t>
            </a:r>
            <a:r>
              <a:rPr lang="de-DE" dirty="0">
                <a:solidFill>
                  <a:schemeClr val="tx1"/>
                </a:solidFill>
              </a:rPr>
              <a:t> „Mixed-Methods“)!</a:t>
            </a:r>
            <a:endParaRPr lang="de-DE" sz="2400" dirty="0">
              <a:solidFill>
                <a:schemeClr val="tx1"/>
              </a:solidFill>
            </a:endParaRPr>
          </a:p>
        </p:txBody>
      </p:sp>
      <p:graphicFrame>
        <p:nvGraphicFramePr>
          <p:cNvPr id="14" name="Diagramm 13">
            <a:extLst>
              <a:ext uri="{FF2B5EF4-FFF2-40B4-BE49-F238E27FC236}">
                <a16:creationId xmlns:a16="http://schemas.microsoft.com/office/drawing/2014/main" id="{63596DEB-BE81-632B-18E5-917574F0F5FD}"/>
              </a:ext>
            </a:extLst>
          </p:cNvPr>
          <p:cNvGraphicFramePr/>
          <p:nvPr>
            <p:extLst>
              <p:ext uri="{D42A27DB-BD31-4B8C-83A1-F6EECF244321}">
                <p14:modId xmlns:p14="http://schemas.microsoft.com/office/powerpoint/2010/main" val="334982931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70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925CC-8C49-9130-367F-6E5C27FFBB43}"/>
              </a:ext>
            </a:extLst>
          </p:cNvPr>
          <p:cNvSpPr>
            <a:spLocks noGrp="1"/>
          </p:cNvSpPr>
          <p:nvPr>
            <p:ph type="title"/>
          </p:nvPr>
        </p:nvSpPr>
        <p:spPr/>
        <p:txBody>
          <a:bodyPr/>
          <a:lstStyle/>
          <a:p>
            <a:r>
              <a:rPr lang="de-DE" dirty="0"/>
              <a:t> Mixed Methods</a:t>
            </a:r>
          </a:p>
        </p:txBody>
      </p:sp>
      <p:sp>
        <p:nvSpPr>
          <p:cNvPr id="3" name="Fußzeilenplatzhalter 2">
            <a:extLst>
              <a:ext uri="{FF2B5EF4-FFF2-40B4-BE49-F238E27FC236}">
                <a16:creationId xmlns:a16="http://schemas.microsoft.com/office/drawing/2014/main" id="{9113ACC7-B722-C0AC-F9A1-44411685727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5668B2D-E2CB-3F66-22B1-36607EB55438}"/>
              </a:ext>
            </a:extLst>
          </p:cNvPr>
          <p:cNvSpPr>
            <a:spLocks noGrp="1"/>
          </p:cNvSpPr>
          <p:nvPr>
            <p:ph type="sldNum" sz="quarter" idx="28"/>
          </p:nvPr>
        </p:nvSpPr>
        <p:spPr/>
        <p:txBody>
          <a:bodyPr/>
          <a:lstStyle/>
          <a:p>
            <a:fld id="{BA24374A-C3A8-471A-8837-3FC31668ABE5}" type="slidenum">
              <a:rPr lang="de-DE" smtClean="0"/>
              <a:pPr/>
              <a:t>72</a:t>
            </a:fld>
            <a:endParaRPr lang="de-DE" dirty="0"/>
          </a:p>
        </p:txBody>
      </p:sp>
      <p:sp>
        <p:nvSpPr>
          <p:cNvPr id="5" name="Textplatzhalter 4">
            <a:extLst>
              <a:ext uri="{FF2B5EF4-FFF2-40B4-BE49-F238E27FC236}">
                <a16:creationId xmlns:a16="http://schemas.microsoft.com/office/drawing/2014/main" id="{CBA31DBC-3190-2ADB-8E50-E552E72089BC}"/>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09EED2D3-7BDD-4757-84F3-85B650FE2FDE}"/>
              </a:ext>
            </a:extLst>
          </p:cNvPr>
          <p:cNvSpPr>
            <a:spLocks noGrp="1"/>
          </p:cNvSpPr>
          <p:nvPr>
            <p:ph type="body" sz="quarter" idx="29"/>
          </p:nvPr>
        </p:nvSpPr>
        <p:spPr>
          <a:xfrm>
            <a:off x="695325" y="4708778"/>
            <a:ext cx="10801350" cy="1427481"/>
          </a:xfrm>
        </p:spPr>
        <p:txBody>
          <a:bodyPr>
            <a:normAutofit/>
          </a:bodyPr>
          <a:lstStyle/>
          <a:p>
            <a:r>
              <a:rPr lang="de-DE" dirty="0"/>
              <a:t>Think </a:t>
            </a:r>
            <a:r>
              <a:rPr lang="de-DE" dirty="0" err="1"/>
              <a:t>aloud</a:t>
            </a:r>
            <a:r>
              <a:rPr lang="de-DE" dirty="0"/>
              <a:t> interview </a:t>
            </a:r>
            <a:r>
              <a:rPr lang="de-DE" dirty="0" err="1"/>
              <a:t>protocols</a:t>
            </a:r>
            <a:r>
              <a:rPr lang="de-DE" dirty="0"/>
              <a:t> </a:t>
            </a:r>
            <a:r>
              <a:rPr lang="de-DE" dirty="0" err="1"/>
              <a:t>must</a:t>
            </a:r>
            <a:r>
              <a:rPr lang="de-DE" dirty="0"/>
              <a:t> not </a:t>
            </a:r>
            <a:r>
              <a:rPr lang="de-DE" dirty="0" err="1"/>
              <a:t>affect</a:t>
            </a:r>
            <a:r>
              <a:rPr lang="de-DE" dirty="0"/>
              <a:t> </a:t>
            </a:r>
            <a:r>
              <a:rPr lang="de-DE" dirty="0" err="1"/>
              <a:t>the</a:t>
            </a:r>
            <a:r>
              <a:rPr lang="de-DE" dirty="0"/>
              <a:t> </a:t>
            </a:r>
            <a:r>
              <a:rPr lang="de-DE" dirty="0" err="1"/>
              <a:t>interaction</a:t>
            </a:r>
            <a:endParaRPr lang="de-DE" dirty="0"/>
          </a:p>
          <a:p>
            <a:pPr lvl="1"/>
            <a:r>
              <a:rPr lang="de-DE" dirty="0" err="1"/>
              <a:t>Neither</a:t>
            </a:r>
            <a:r>
              <a:rPr lang="de-DE" dirty="0"/>
              <a:t> on </a:t>
            </a:r>
            <a:r>
              <a:rPr lang="de-DE" dirty="0" err="1"/>
              <a:t>participant</a:t>
            </a:r>
            <a:r>
              <a:rPr lang="de-DE" dirty="0"/>
              <a:t> </a:t>
            </a:r>
            <a:r>
              <a:rPr lang="de-DE" dirty="0" err="1"/>
              <a:t>nor</a:t>
            </a:r>
            <a:r>
              <a:rPr lang="de-DE" dirty="0"/>
              <a:t> on </a:t>
            </a:r>
            <a:r>
              <a:rPr lang="de-DE" dirty="0" err="1"/>
              <a:t>experimenter</a:t>
            </a:r>
            <a:r>
              <a:rPr lang="de-DE" dirty="0"/>
              <a:t> </a:t>
            </a:r>
            <a:r>
              <a:rPr lang="de-DE" dirty="0" err="1"/>
              <a:t>site</a:t>
            </a:r>
            <a:r>
              <a:rPr lang="de-DE" dirty="0"/>
              <a:t>!</a:t>
            </a:r>
          </a:p>
        </p:txBody>
      </p:sp>
      <p:graphicFrame>
        <p:nvGraphicFramePr>
          <p:cNvPr id="7" name="Tabelle 6">
            <a:extLst>
              <a:ext uri="{FF2B5EF4-FFF2-40B4-BE49-F238E27FC236}">
                <a16:creationId xmlns:a16="http://schemas.microsoft.com/office/drawing/2014/main" id="{D69B9656-A8C8-5E52-83A1-722863956977}"/>
              </a:ext>
            </a:extLst>
          </p:cNvPr>
          <p:cNvGraphicFramePr>
            <a:graphicFrameLocks noGrp="1"/>
          </p:cNvGraphicFramePr>
          <p:nvPr/>
        </p:nvGraphicFramePr>
        <p:xfrm>
          <a:off x="695325" y="1449388"/>
          <a:ext cx="10801351" cy="1591642"/>
        </p:xfrm>
        <a:graphic>
          <a:graphicData uri="http://schemas.openxmlformats.org/drawingml/2006/table">
            <a:tbl>
              <a:tblPr>
                <a:tableStyleId>{5C22544A-7EE6-4342-B048-85BDC9FD1C3A}</a:tableStyleId>
              </a:tblPr>
              <a:tblGrid>
                <a:gridCol w="3279670">
                  <a:extLst>
                    <a:ext uri="{9D8B030D-6E8A-4147-A177-3AD203B41FA5}">
                      <a16:colId xmlns:a16="http://schemas.microsoft.com/office/drawing/2014/main" val="3882474125"/>
                    </a:ext>
                  </a:extLst>
                </a:gridCol>
                <a:gridCol w="4105461">
                  <a:extLst>
                    <a:ext uri="{9D8B030D-6E8A-4147-A177-3AD203B41FA5}">
                      <a16:colId xmlns:a16="http://schemas.microsoft.com/office/drawing/2014/main" val="2223414757"/>
                    </a:ext>
                  </a:extLst>
                </a:gridCol>
                <a:gridCol w="3416220">
                  <a:extLst>
                    <a:ext uri="{9D8B030D-6E8A-4147-A177-3AD203B41FA5}">
                      <a16:colId xmlns:a16="http://schemas.microsoft.com/office/drawing/2014/main" val="1932457275"/>
                    </a:ext>
                  </a:extLst>
                </a:gridCol>
              </a:tblGrid>
              <a:tr h="55322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400" b="0" i="0" u="none" strike="noStrike" dirty="0" err="1">
                          <a:solidFill>
                            <a:schemeClr val="bg1"/>
                          </a:solidFill>
                          <a:effectLst/>
                          <a:latin typeface="+mn-lt"/>
                        </a:rPr>
                        <a:t>Condition</a:t>
                      </a:r>
                      <a:r>
                        <a:rPr lang="de-DE" sz="2400" b="0" i="0" u="none" strike="noStrike" dirty="0">
                          <a:solidFill>
                            <a:schemeClr val="bg1"/>
                          </a:solidFill>
                          <a:effectLst/>
                          <a:latin typeface="+mn-lt"/>
                        </a:rPr>
                        <a:t> </a:t>
                      </a:r>
                      <a:r>
                        <a:rPr lang="de-DE" sz="2400" u="none" strike="noStrike" dirty="0">
                          <a:solidFill>
                            <a:schemeClr val="bg1"/>
                          </a:solidFill>
                          <a:effectLst/>
                          <a:latin typeface="+mn-lt"/>
                        </a:rPr>
                        <a:t>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endParaRPr lang="de-DE" sz="2400" b="0" i="0" u="none" strike="noStrike" dirty="0">
                        <a:solidFill>
                          <a:schemeClr val="bg1"/>
                        </a:solidFill>
                        <a:effectLst/>
                        <a:latin typeface="+mn-lt"/>
                      </a:endParaRPr>
                    </a:p>
                  </a:txBody>
                  <a:tcPr marL="0" marR="0" marT="0" marB="0" anchor="ctr">
                    <a:solidFill>
                      <a:schemeClr val="accent1"/>
                    </a:solidFill>
                  </a:tcPr>
                </a:tc>
                <a:extLst>
                  <a:ext uri="{0D108BD9-81ED-4DB2-BD59-A6C34878D82A}">
                    <a16:rowId xmlns:a16="http://schemas.microsoft.com/office/drawing/2014/main" val="4267591624"/>
                  </a:ext>
                </a:extLst>
              </a:tr>
              <a:tr h="1038418">
                <a:tc>
                  <a:txBody>
                    <a:bodyPr/>
                    <a:lstStyle/>
                    <a:p>
                      <a:pPr algn="ctr" fontAlgn="b"/>
                      <a:r>
                        <a:rPr lang="de-DE" sz="2400" u="none" strike="noStrike" dirty="0" err="1">
                          <a:solidFill>
                            <a:schemeClr val="bg1"/>
                          </a:solidFill>
                          <a:effectLst/>
                          <a:latin typeface="+mn-lt"/>
                        </a:rPr>
                        <a:t>Participant</a:t>
                      </a:r>
                      <a:r>
                        <a:rPr lang="de-DE" sz="2400" u="none" strike="noStrike" dirty="0">
                          <a:solidFill>
                            <a:schemeClr val="bg1"/>
                          </a:solidFill>
                          <a:effectLst/>
                          <a:latin typeface="+mn-lt"/>
                        </a:rPr>
                        <a:t> #1</a:t>
                      </a:r>
                      <a:endParaRPr lang="de-DE" sz="2400" b="0" i="0" u="none" strike="noStrike" dirty="0">
                        <a:solidFill>
                          <a:schemeClr val="bg1"/>
                        </a:solidFill>
                        <a:effectLst/>
                        <a:latin typeface="+mn-lt"/>
                      </a:endParaRPr>
                    </a:p>
                  </a:txBody>
                  <a:tcPr marL="0" marR="0" marT="0" marB="0" anchor="ctr">
                    <a:solidFill>
                      <a:schemeClr val="accent1"/>
                    </a:solidFill>
                  </a:tcPr>
                </a:tc>
                <a:tc>
                  <a:txBody>
                    <a:bodyPr/>
                    <a:lstStyle/>
                    <a:p>
                      <a:pPr algn="ctr" fontAlgn="b"/>
                      <a:r>
                        <a:rPr lang="de-DE" sz="2000" b="1" dirty="0"/>
                        <a:t>None-None-None</a:t>
                      </a:r>
                    </a:p>
                  </a:txBody>
                  <a:tcPr marL="9525" marR="9525" marT="9525" marB="0" anchor="ctr"/>
                </a:tc>
                <a:tc>
                  <a:txBody>
                    <a:bodyPr/>
                    <a:lstStyle/>
                    <a:p>
                      <a:pPr algn="ctr" fontAlgn="b"/>
                      <a:endParaRPr lang="de-DE" sz="2000" b="1" dirty="0"/>
                    </a:p>
                  </a:txBody>
                  <a:tcPr marL="9525" marR="9525" marT="9525" marB="0" anchor="ctr"/>
                </a:tc>
                <a:extLst>
                  <a:ext uri="{0D108BD9-81ED-4DB2-BD59-A6C34878D82A}">
                    <a16:rowId xmlns:a16="http://schemas.microsoft.com/office/drawing/2014/main" val="1627451370"/>
                  </a:ext>
                </a:extLst>
              </a:tr>
            </a:tbl>
          </a:graphicData>
        </a:graphic>
      </p:graphicFrame>
      <p:sp>
        <p:nvSpPr>
          <p:cNvPr id="8" name="Freihandform: Form 7">
            <a:extLst>
              <a:ext uri="{FF2B5EF4-FFF2-40B4-BE49-F238E27FC236}">
                <a16:creationId xmlns:a16="http://schemas.microsoft.com/office/drawing/2014/main" id="{9B03CD84-341B-0226-BAB2-B76E0030BD91}"/>
              </a:ext>
            </a:extLst>
          </p:cNvPr>
          <p:cNvSpPr/>
          <p:nvPr/>
        </p:nvSpPr>
        <p:spPr>
          <a:xfrm>
            <a:off x="10131409" y="1320590"/>
            <a:ext cx="2060591" cy="2108410"/>
          </a:xfrm>
          <a:custGeom>
            <a:avLst/>
            <a:gdLst>
              <a:gd name="connsiteX0" fmla="*/ 438308 w 2063068"/>
              <a:gd name="connsiteY0" fmla="*/ 0 h 2108410"/>
              <a:gd name="connsiteX1" fmla="*/ 0 w 2063068"/>
              <a:gd name="connsiteY1" fmla="*/ 2085739 h 2108410"/>
              <a:gd name="connsiteX2" fmla="*/ 2055511 w 2063068"/>
              <a:gd name="connsiteY2" fmla="*/ 2108410 h 2108410"/>
              <a:gd name="connsiteX3" fmla="*/ 2063068 w 2063068"/>
              <a:gd name="connsiteY3" fmla="*/ 37785 h 2108410"/>
              <a:gd name="connsiteX4" fmla="*/ 438308 w 2063068"/>
              <a:gd name="connsiteY4" fmla="*/ 0 h 210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068" h="2108410">
                <a:moveTo>
                  <a:pt x="438308" y="0"/>
                </a:moveTo>
                <a:lnTo>
                  <a:pt x="0" y="2085739"/>
                </a:lnTo>
                <a:lnTo>
                  <a:pt x="2055511" y="2108410"/>
                </a:lnTo>
                <a:lnTo>
                  <a:pt x="2063068" y="37785"/>
                </a:lnTo>
                <a:lnTo>
                  <a:pt x="43830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mit Pfeil 8">
            <a:extLst>
              <a:ext uri="{FF2B5EF4-FFF2-40B4-BE49-F238E27FC236}">
                <a16:creationId xmlns:a16="http://schemas.microsoft.com/office/drawing/2014/main" id="{9E65196A-895B-2B1C-0BB0-FAE03E2F86AA}"/>
              </a:ext>
            </a:extLst>
          </p:cNvPr>
          <p:cNvCxnSpPr>
            <a:cxnSpLocks/>
          </p:cNvCxnSpPr>
          <p:nvPr/>
        </p:nvCxnSpPr>
        <p:spPr>
          <a:xfrm>
            <a:off x="3990109" y="3339839"/>
            <a:ext cx="4073236"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39B8AB84-0EFE-D6DC-9068-3238892540D2}"/>
              </a:ext>
            </a:extLst>
          </p:cNvPr>
          <p:cNvSpPr/>
          <p:nvPr/>
        </p:nvSpPr>
        <p:spPr>
          <a:xfrm>
            <a:off x="5059294" y="3056693"/>
            <a:ext cx="1934866"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Logging</a:t>
            </a:r>
            <a:endParaRPr lang="de-DE" dirty="0">
              <a:solidFill>
                <a:schemeClr val="tx1"/>
              </a:solidFill>
            </a:endParaRPr>
          </a:p>
        </p:txBody>
      </p:sp>
      <p:cxnSp>
        <p:nvCxnSpPr>
          <p:cNvPr id="14" name="Gerade Verbindung mit Pfeil 13">
            <a:extLst>
              <a:ext uri="{FF2B5EF4-FFF2-40B4-BE49-F238E27FC236}">
                <a16:creationId xmlns:a16="http://schemas.microsoft.com/office/drawing/2014/main" id="{419F27A3-3352-81AC-2C4A-8B9A8C068BFA}"/>
              </a:ext>
            </a:extLst>
          </p:cNvPr>
          <p:cNvCxnSpPr>
            <a:cxnSpLocks/>
          </p:cNvCxnSpPr>
          <p:nvPr/>
        </p:nvCxnSpPr>
        <p:spPr>
          <a:xfrm>
            <a:off x="8063345" y="3339839"/>
            <a:ext cx="4073236"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Rechteck 14">
            <a:extLst>
              <a:ext uri="{FF2B5EF4-FFF2-40B4-BE49-F238E27FC236}">
                <a16:creationId xmlns:a16="http://schemas.microsoft.com/office/drawing/2014/main" id="{252C1859-DE02-CD32-BC01-E05618056BBA}"/>
              </a:ext>
            </a:extLst>
          </p:cNvPr>
          <p:cNvSpPr/>
          <p:nvPr/>
        </p:nvSpPr>
        <p:spPr>
          <a:xfrm>
            <a:off x="9001520" y="3056693"/>
            <a:ext cx="1934866" cy="56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Logging</a:t>
            </a:r>
            <a:endParaRPr lang="de-DE" dirty="0">
              <a:solidFill>
                <a:schemeClr val="tx1"/>
              </a:solidFill>
            </a:endParaRPr>
          </a:p>
        </p:txBody>
      </p:sp>
      <p:cxnSp>
        <p:nvCxnSpPr>
          <p:cNvPr id="10" name="Gerade Verbindung mit Pfeil 9">
            <a:extLst>
              <a:ext uri="{FF2B5EF4-FFF2-40B4-BE49-F238E27FC236}">
                <a16:creationId xmlns:a16="http://schemas.microsoft.com/office/drawing/2014/main" id="{3E0A9471-B448-FA2F-B9DB-E7C0E4B76273}"/>
              </a:ext>
            </a:extLst>
          </p:cNvPr>
          <p:cNvCxnSpPr>
            <a:cxnSpLocks/>
          </p:cNvCxnSpPr>
          <p:nvPr/>
        </p:nvCxnSpPr>
        <p:spPr>
          <a:xfrm>
            <a:off x="3990109" y="4004049"/>
            <a:ext cx="4073236"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A4F56F4E-A7F2-0093-47A7-6D7DF9434E7B}"/>
              </a:ext>
            </a:extLst>
          </p:cNvPr>
          <p:cNvSpPr/>
          <p:nvPr/>
        </p:nvSpPr>
        <p:spPr>
          <a:xfrm>
            <a:off x="5059294" y="3720903"/>
            <a:ext cx="1934866" cy="5662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Think </a:t>
            </a:r>
            <a:r>
              <a:rPr lang="de-DE" dirty="0" err="1">
                <a:solidFill>
                  <a:schemeClr val="tx1"/>
                </a:solidFill>
              </a:rPr>
              <a:t>aloud</a:t>
            </a:r>
            <a:endParaRPr lang="de-DE" dirty="0">
              <a:solidFill>
                <a:schemeClr val="tx1"/>
              </a:solidFill>
            </a:endParaRPr>
          </a:p>
        </p:txBody>
      </p:sp>
      <p:cxnSp>
        <p:nvCxnSpPr>
          <p:cNvPr id="16" name="Gerade Verbindung mit Pfeil 15">
            <a:extLst>
              <a:ext uri="{FF2B5EF4-FFF2-40B4-BE49-F238E27FC236}">
                <a16:creationId xmlns:a16="http://schemas.microsoft.com/office/drawing/2014/main" id="{3AF5B39A-B7F3-E157-4CF1-41069472D504}"/>
              </a:ext>
            </a:extLst>
          </p:cNvPr>
          <p:cNvCxnSpPr>
            <a:cxnSpLocks/>
          </p:cNvCxnSpPr>
          <p:nvPr/>
        </p:nvCxnSpPr>
        <p:spPr>
          <a:xfrm>
            <a:off x="8063345" y="4004049"/>
            <a:ext cx="4073236"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Rechteck 16">
            <a:extLst>
              <a:ext uri="{FF2B5EF4-FFF2-40B4-BE49-F238E27FC236}">
                <a16:creationId xmlns:a16="http://schemas.microsoft.com/office/drawing/2014/main" id="{BED122B0-4CFD-5129-0E7A-95C5EFDA289C}"/>
              </a:ext>
            </a:extLst>
          </p:cNvPr>
          <p:cNvSpPr/>
          <p:nvPr/>
        </p:nvSpPr>
        <p:spPr>
          <a:xfrm>
            <a:off x="9001520" y="3720903"/>
            <a:ext cx="1934866" cy="5662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Think </a:t>
            </a:r>
            <a:r>
              <a:rPr lang="de-DE" dirty="0" err="1">
                <a:solidFill>
                  <a:schemeClr val="tx1"/>
                </a:solidFill>
              </a:rPr>
              <a:t>aloud</a:t>
            </a:r>
            <a:endParaRPr lang="de-DE" dirty="0">
              <a:solidFill>
                <a:schemeClr val="tx1"/>
              </a:solidFill>
            </a:endParaRPr>
          </a:p>
        </p:txBody>
      </p:sp>
      <p:sp>
        <p:nvSpPr>
          <p:cNvPr id="20" name="Rechteck 19">
            <a:extLst>
              <a:ext uri="{FF2B5EF4-FFF2-40B4-BE49-F238E27FC236}">
                <a16:creationId xmlns:a16="http://schemas.microsoft.com/office/drawing/2014/main" id="{E0BEAB61-2DF8-A6B4-D7D5-0E383A0286F9}"/>
              </a:ext>
            </a:extLst>
          </p:cNvPr>
          <p:cNvSpPr/>
          <p:nvPr/>
        </p:nvSpPr>
        <p:spPr>
          <a:xfrm rot="21139543">
            <a:off x="7850607" y="5115884"/>
            <a:ext cx="4099377" cy="7784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bg1"/>
                </a:solidFill>
              </a:rPr>
              <a:t>Be </a:t>
            </a:r>
            <a:r>
              <a:rPr lang="de-DE" sz="2000" dirty="0" err="1">
                <a:solidFill>
                  <a:schemeClr val="bg1"/>
                </a:solidFill>
              </a:rPr>
              <a:t>careful</a:t>
            </a:r>
            <a:r>
              <a:rPr lang="de-DE" sz="2000" dirty="0">
                <a:solidFill>
                  <a:schemeClr val="bg1"/>
                </a:solidFill>
              </a:rPr>
              <a:t> </a:t>
            </a:r>
            <a:r>
              <a:rPr lang="de-DE" sz="2000" dirty="0" err="1">
                <a:solidFill>
                  <a:schemeClr val="bg1"/>
                </a:solidFill>
              </a:rPr>
              <a:t>with</a:t>
            </a:r>
            <a:r>
              <a:rPr lang="de-DE" sz="2000" dirty="0">
                <a:solidFill>
                  <a:schemeClr val="bg1"/>
                </a:solidFill>
              </a:rPr>
              <a:t> </a:t>
            </a:r>
            <a:r>
              <a:rPr lang="de-DE" sz="2000" dirty="0" err="1">
                <a:solidFill>
                  <a:schemeClr val="bg1"/>
                </a:solidFill>
              </a:rPr>
              <a:t>your</a:t>
            </a:r>
            <a:r>
              <a:rPr lang="de-DE" sz="2000" dirty="0">
                <a:solidFill>
                  <a:schemeClr val="bg1"/>
                </a:solidFill>
              </a:rPr>
              <a:t> </a:t>
            </a:r>
            <a:r>
              <a:rPr lang="de-DE" sz="2000" dirty="0" err="1">
                <a:solidFill>
                  <a:schemeClr val="bg1"/>
                </a:solidFill>
              </a:rPr>
              <a:t>experiment</a:t>
            </a:r>
            <a:r>
              <a:rPr lang="de-DE" sz="2000" dirty="0">
                <a:solidFill>
                  <a:schemeClr val="bg1"/>
                </a:solidFill>
              </a:rPr>
              <a:t>, but </a:t>
            </a:r>
            <a:r>
              <a:rPr lang="de-DE" sz="2000" dirty="0" err="1">
                <a:solidFill>
                  <a:schemeClr val="bg1"/>
                </a:solidFill>
              </a:rPr>
              <a:t>it</a:t>
            </a:r>
            <a:r>
              <a:rPr lang="de-DE" sz="2000" dirty="0">
                <a:solidFill>
                  <a:schemeClr val="bg1"/>
                </a:solidFill>
              </a:rPr>
              <a:t> </a:t>
            </a:r>
            <a:r>
              <a:rPr lang="de-DE" sz="2000" dirty="0" err="1">
                <a:solidFill>
                  <a:schemeClr val="bg1"/>
                </a:solidFill>
              </a:rPr>
              <a:t>can</a:t>
            </a:r>
            <a:r>
              <a:rPr lang="de-DE" sz="2000" dirty="0">
                <a:solidFill>
                  <a:schemeClr val="bg1"/>
                </a:solidFill>
              </a:rPr>
              <a:t> </a:t>
            </a:r>
            <a:r>
              <a:rPr lang="de-DE" sz="2000" dirty="0" err="1">
                <a:solidFill>
                  <a:schemeClr val="bg1"/>
                </a:solidFill>
              </a:rPr>
              <a:t>be</a:t>
            </a:r>
            <a:r>
              <a:rPr lang="de-DE" sz="2000" dirty="0">
                <a:solidFill>
                  <a:schemeClr val="bg1"/>
                </a:solidFill>
              </a:rPr>
              <a:t> </a:t>
            </a:r>
            <a:r>
              <a:rPr lang="de-DE" sz="2000" dirty="0" err="1">
                <a:solidFill>
                  <a:schemeClr val="bg1"/>
                </a:solidFill>
              </a:rPr>
              <a:t>very</a:t>
            </a:r>
            <a:r>
              <a:rPr lang="de-DE" sz="2000" dirty="0">
                <a:solidFill>
                  <a:schemeClr val="bg1"/>
                </a:solidFill>
              </a:rPr>
              <a:t> </a:t>
            </a:r>
            <a:r>
              <a:rPr lang="de-DE" sz="2000" dirty="0" err="1">
                <a:solidFill>
                  <a:schemeClr val="bg1"/>
                </a:solidFill>
              </a:rPr>
              <a:t>helpful</a:t>
            </a:r>
            <a:endParaRPr lang="de-DE" sz="2000" dirty="0">
              <a:solidFill>
                <a:schemeClr val="bg1"/>
              </a:solidFill>
            </a:endParaRPr>
          </a:p>
        </p:txBody>
      </p:sp>
      <p:graphicFrame>
        <p:nvGraphicFramePr>
          <p:cNvPr id="18" name="Diagramm 17">
            <a:extLst>
              <a:ext uri="{FF2B5EF4-FFF2-40B4-BE49-F238E27FC236}">
                <a16:creationId xmlns:a16="http://schemas.microsoft.com/office/drawing/2014/main" id="{B905FD23-4203-CDD9-9FE3-EC47E9C5C222}"/>
              </a:ext>
            </a:extLst>
          </p:cNvPr>
          <p:cNvGraphicFramePr/>
          <p:nvPr>
            <p:extLst>
              <p:ext uri="{D42A27DB-BD31-4B8C-83A1-F6EECF244321}">
                <p14:modId xmlns:p14="http://schemas.microsoft.com/office/powerpoint/2010/main" val="3349829318"/>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622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41191-0898-FEC2-C730-7B403D5AD941}"/>
              </a:ext>
            </a:extLst>
          </p:cNvPr>
          <p:cNvSpPr>
            <a:spLocks noGrp="1"/>
          </p:cNvSpPr>
          <p:nvPr>
            <p:ph type="title"/>
          </p:nvPr>
        </p:nvSpPr>
        <p:spPr/>
        <p:txBody>
          <a:bodyPr/>
          <a:lstStyle/>
          <a:p>
            <a:r>
              <a:rPr lang="de-DE" dirty="0" err="1"/>
              <a:t>Ethnography</a:t>
            </a:r>
            <a:endParaRPr lang="de-DE" dirty="0"/>
          </a:p>
        </p:txBody>
      </p:sp>
      <p:sp>
        <p:nvSpPr>
          <p:cNvPr id="3" name="Fußzeilenplatzhalter 2">
            <a:extLst>
              <a:ext uri="{FF2B5EF4-FFF2-40B4-BE49-F238E27FC236}">
                <a16:creationId xmlns:a16="http://schemas.microsoft.com/office/drawing/2014/main" id="{E4A8D554-A007-500D-659C-0FB79ACEC44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50D9401-70B7-A838-3841-15F10E45CC26}"/>
              </a:ext>
            </a:extLst>
          </p:cNvPr>
          <p:cNvSpPr>
            <a:spLocks noGrp="1"/>
          </p:cNvSpPr>
          <p:nvPr>
            <p:ph type="sldNum" sz="quarter" idx="33"/>
          </p:nvPr>
        </p:nvSpPr>
        <p:spPr/>
        <p:txBody>
          <a:bodyPr/>
          <a:lstStyle/>
          <a:p>
            <a:fld id="{BA24374A-C3A8-471A-8837-3FC31668ABE5}" type="slidenum">
              <a:rPr lang="de-DE" smtClean="0"/>
              <a:pPr/>
              <a:t>73</a:t>
            </a:fld>
            <a:endParaRPr lang="de-DE" dirty="0"/>
          </a:p>
        </p:txBody>
      </p:sp>
      <p:sp>
        <p:nvSpPr>
          <p:cNvPr id="5" name="Textplatzhalter 4">
            <a:extLst>
              <a:ext uri="{FF2B5EF4-FFF2-40B4-BE49-F238E27FC236}">
                <a16:creationId xmlns:a16="http://schemas.microsoft.com/office/drawing/2014/main" id="{1B1B9F9D-E18E-264A-9840-A04AD6962AD7}"/>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3BDD41D5-4BC0-199E-A23C-641E725A087B}"/>
              </a:ext>
            </a:extLst>
          </p:cNvPr>
          <p:cNvSpPr>
            <a:spLocks noGrp="1"/>
          </p:cNvSpPr>
          <p:nvPr>
            <p:ph type="body" sz="quarter" idx="34"/>
          </p:nvPr>
        </p:nvSpPr>
        <p:spPr/>
        <p:txBody>
          <a:bodyPr>
            <a:normAutofit/>
          </a:bodyPr>
          <a:lstStyle/>
          <a:p>
            <a:r>
              <a:rPr lang="de-DE" i="1" dirty="0"/>
              <a:t>„[...] </a:t>
            </a:r>
            <a:r>
              <a:rPr lang="de-DE" i="1" dirty="0" err="1"/>
              <a:t>the</a:t>
            </a:r>
            <a:r>
              <a:rPr lang="de-DE" i="1" dirty="0"/>
              <a:t> </a:t>
            </a:r>
            <a:r>
              <a:rPr lang="de-DE" i="1" dirty="0" err="1"/>
              <a:t>art</a:t>
            </a:r>
            <a:r>
              <a:rPr lang="de-DE" i="1" dirty="0"/>
              <a:t> and </a:t>
            </a:r>
            <a:r>
              <a:rPr lang="de-DE" i="1" dirty="0" err="1"/>
              <a:t>science</a:t>
            </a:r>
            <a:r>
              <a:rPr lang="de-DE" i="1" dirty="0"/>
              <a:t> </a:t>
            </a:r>
            <a:r>
              <a:rPr lang="de-DE" i="1" dirty="0" err="1"/>
              <a:t>of</a:t>
            </a:r>
            <a:r>
              <a:rPr lang="de-DE" i="1" dirty="0"/>
              <a:t> </a:t>
            </a:r>
            <a:r>
              <a:rPr lang="de-DE" i="1" dirty="0" err="1"/>
              <a:t>describing</a:t>
            </a:r>
            <a:r>
              <a:rPr lang="de-DE" i="1" dirty="0"/>
              <a:t> a human </a:t>
            </a:r>
            <a:r>
              <a:rPr lang="de-DE" i="1" dirty="0" err="1"/>
              <a:t>group</a:t>
            </a:r>
            <a:r>
              <a:rPr lang="de-DE" i="1" dirty="0"/>
              <a:t> – </a:t>
            </a:r>
            <a:r>
              <a:rPr lang="de-DE" i="1" dirty="0" err="1"/>
              <a:t>its</a:t>
            </a:r>
            <a:r>
              <a:rPr lang="de-DE" i="1" dirty="0"/>
              <a:t> </a:t>
            </a:r>
            <a:r>
              <a:rPr lang="de-DE" i="1" dirty="0" err="1"/>
              <a:t>institutions</a:t>
            </a:r>
            <a:r>
              <a:rPr lang="de-DE" i="1" dirty="0"/>
              <a:t>, interpersonal </a:t>
            </a:r>
            <a:r>
              <a:rPr lang="de-DE" i="1" dirty="0" err="1"/>
              <a:t>behaviors</a:t>
            </a:r>
            <a:r>
              <a:rPr lang="de-DE" i="1" dirty="0"/>
              <a:t>, material </a:t>
            </a:r>
            <a:r>
              <a:rPr lang="de-DE" i="1" dirty="0" err="1"/>
              <a:t>productions</a:t>
            </a:r>
            <a:r>
              <a:rPr lang="de-DE" i="1" dirty="0"/>
              <a:t>, and beliefs“</a:t>
            </a:r>
            <a:r>
              <a:rPr lang="de-DE" dirty="0"/>
              <a:t> [1]</a:t>
            </a:r>
          </a:p>
          <a:p>
            <a:r>
              <a:rPr lang="en-US" dirty="0"/>
              <a:t>Emerged from the field of anthropology that served the study of non-Western cultures field research</a:t>
            </a:r>
          </a:p>
          <a:p>
            <a:pPr lvl="1"/>
            <a:r>
              <a:rPr lang="en-US" dirty="0"/>
              <a:t>Researcher shares (actively) the everyday life of the people</a:t>
            </a:r>
          </a:p>
          <a:p>
            <a:pPr lvl="1"/>
            <a:r>
              <a:rPr lang="en-US" dirty="0"/>
              <a:t>Researchers observe them, make field notes, 	</a:t>
            </a:r>
          </a:p>
          <a:p>
            <a:pPr lvl="2"/>
            <a:r>
              <a:rPr lang="en-US" dirty="0"/>
              <a:t>from which patterns and meanings are then deductively evaluated</a:t>
            </a:r>
          </a:p>
          <a:p>
            <a:pPr lvl="1"/>
            <a:r>
              <a:rPr lang="en-US" dirty="0"/>
              <a:t>See the work by e.g. </a:t>
            </a:r>
            <a:r>
              <a:rPr lang="en-US" dirty="0" err="1"/>
              <a:t>Bronisław</a:t>
            </a:r>
            <a:r>
              <a:rPr lang="en-US" dirty="0"/>
              <a:t> Malinowski</a:t>
            </a:r>
          </a:p>
          <a:p>
            <a:r>
              <a:rPr lang="en-US" dirty="0"/>
              <a:t>Other methods: photography, videos, audio,…</a:t>
            </a:r>
            <a:endParaRPr lang="de-DE" dirty="0"/>
          </a:p>
        </p:txBody>
      </p:sp>
      <p:sp>
        <p:nvSpPr>
          <p:cNvPr id="7" name="Inhaltsplatzhalter 6">
            <a:extLst>
              <a:ext uri="{FF2B5EF4-FFF2-40B4-BE49-F238E27FC236}">
                <a16:creationId xmlns:a16="http://schemas.microsoft.com/office/drawing/2014/main" id="{244D358E-17BD-733A-523C-2592892921B7}"/>
              </a:ext>
            </a:extLst>
          </p:cNvPr>
          <p:cNvSpPr>
            <a:spLocks noGrp="1"/>
          </p:cNvSpPr>
          <p:nvPr>
            <p:ph sz="quarter" idx="35"/>
          </p:nvPr>
        </p:nvSpPr>
        <p:spPr/>
        <p:txBody>
          <a:bodyPr/>
          <a:lstStyle/>
          <a:p>
            <a:r>
              <a:rPr lang="de-DE" dirty="0"/>
              <a:t>[1]</a:t>
            </a:r>
            <a:r>
              <a:rPr lang="en-US" dirty="0"/>
              <a:t> </a:t>
            </a:r>
            <a:r>
              <a:rPr lang="en-US" dirty="0" err="1"/>
              <a:t>Angrosino</a:t>
            </a:r>
            <a:r>
              <a:rPr lang="en-US" dirty="0"/>
              <a:t>, M. (2007). Doing ethnographic and observational research. SAGE Publications Ltd, https://dx.doi.org/10.4135/9781849208932</a:t>
            </a:r>
            <a:endParaRPr lang="de-DE" dirty="0"/>
          </a:p>
        </p:txBody>
      </p:sp>
      <p:pic>
        <p:nvPicPr>
          <p:cNvPr id="8" name="Picture 4" descr="http://hilobrow.com/wp-content/uploads/2012/04/400px-Wmalinowski_triobriand_isles_1918.jpg">
            <a:extLst>
              <a:ext uri="{FF2B5EF4-FFF2-40B4-BE49-F238E27FC236}">
                <a16:creationId xmlns:a16="http://schemas.microsoft.com/office/drawing/2014/main" id="{37D6AE85-FE2C-2C8A-4DDB-D8DD3BC3875B}"/>
              </a:ext>
            </a:extLst>
          </p:cNvPr>
          <p:cNvPicPr>
            <a:picLocks noChangeAspect="1" noChangeArrowheads="1"/>
          </p:cNvPicPr>
          <p:nvPr/>
        </p:nvPicPr>
        <p:blipFill>
          <a:blip r:embed="rId2" cstate="print"/>
          <a:srcRect/>
          <a:stretch>
            <a:fillRect/>
          </a:stretch>
        </p:blipFill>
        <p:spPr bwMode="auto">
          <a:xfrm>
            <a:off x="8821486" y="3270905"/>
            <a:ext cx="2982416" cy="1737258"/>
          </a:xfrm>
          <a:prstGeom prst="rect">
            <a:avLst/>
          </a:prstGeom>
          <a:noFill/>
        </p:spPr>
      </p:pic>
      <p:sp>
        <p:nvSpPr>
          <p:cNvPr id="9" name="Rechteck 8">
            <a:extLst>
              <a:ext uri="{FF2B5EF4-FFF2-40B4-BE49-F238E27FC236}">
                <a16:creationId xmlns:a16="http://schemas.microsoft.com/office/drawing/2014/main" id="{398B4C3E-CA49-A441-8C66-E2EA603A36A2}"/>
              </a:ext>
            </a:extLst>
          </p:cNvPr>
          <p:cNvSpPr/>
          <p:nvPr/>
        </p:nvSpPr>
        <p:spPr>
          <a:xfrm>
            <a:off x="8821486" y="5044242"/>
            <a:ext cx="4572000" cy="215444"/>
          </a:xfrm>
          <a:prstGeom prst="rect">
            <a:avLst/>
          </a:prstGeom>
        </p:spPr>
        <p:txBody>
          <a:bodyPr>
            <a:spAutoFit/>
          </a:bodyPr>
          <a:lstStyle/>
          <a:p>
            <a:r>
              <a:rPr lang="de-DE" sz="800" dirty="0"/>
              <a:t>http://hilobrow.com/2012/04/07/bronislaw-malinowski/</a:t>
            </a:r>
          </a:p>
        </p:txBody>
      </p:sp>
    </p:spTree>
    <p:extLst>
      <p:ext uri="{BB962C8B-B14F-4D97-AF65-F5344CB8AC3E}">
        <p14:creationId xmlns:p14="http://schemas.microsoft.com/office/powerpoint/2010/main" val="2392286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264191-2ED5-0E42-6F47-FEE2F1DA2B08}"/>
              </a:ext>
            </a:extLst>
          </p:cNvPr>
          <p:cNvSpPr>
            <a:spLocks noGrp="1"/>
          </p:cNvSpPr>
          <p:nvPr>
            <p:ph type="title"/>
          </p:nvPr>
        </p:nvSpPr>
        <p:spPr/>
        <p:txBody>
          <a:bodyPr/>
          <a:lstStyle/>
          <a:p>
            <a:r>
              <a:rPr lang="de-DE" dirty="0" err="1"/>
              <a:t>Ethnography</a:t>
            </a:r>
            <a:r>
              <a:rPr lang="de-DE" dirty="0"/>
              <a:t> = Technology </a:t>
            </a:r>
            <a:r>
              <a:rPr lang="de-DE" dirty="0" err="1"/>
              <a:t>Biography</a:t>
            </a:r>
            <a:endParaRPr lang="de-DE" dirty="0"/>
          </a:p>
        </p:txBody>
      </p:sp>
      <p:sp>
        <p:nvSpPr>
          <p:cNvPr id="3" name="Fußzeilenplatzhalter 2">
            <a:extLst>
              <a:ext uri="{FF2B5EF4-FFF2-40B4-BE49-F238E27FC236}">
                <a16:creationId xmlns:a16="http://schemas.microsoft.com/office/drawing/2014/main" id="{C6F2872D-A460-9F7D-CE94-B97AA10178D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8B845E4-FED4-A088-9221-13F501EB5D02}"/>
              </a:ext>
            </a:extLst>
          </p:cNvPr>
          <p:cNvSpPr>
            <a:spLocks noGrp="1"/>
          </p:cNvSpPr>
          <p:nvPr>
            <p:ph type="sldNum" sz="quarter" idx="33"/>
          </p:nvPr>
        </p:nvSpPr>
        <p:spPr/>
        <p:txBody>
          <a:bodyPr/>
          <a:lstStyle/>
          <a:p>
            <a:fld id="{BA24374A-C3A8-471A-8837-3FC31668ABE5}" type="slidenum">
              <a:rPr lang="de-DE" smtClean="0"/>
              <a:pPr/>
              <a:t>74</a:t>
            </a:fld>
            <a:endParaRPr lang="de-DE" dirty="0"/>
          </a:p>
        </p:txBody>
      </p:sp>
      <p:sp>
        <p:nvSpPr>
          <p:cNvPr id="5" name="Textplatzhalter 4">
            <a:extLst>
              <a:ext uri="{FF2B5EF4-FFF2-40B4-BE49-F238E27FC236}">
                <a16:creationId xmlns:a16="http://schemas.microsoft.com/office/drawing/2014/main" id="{2F794F17-E32A-EFE1-29A6-80FE9E6DDC7A}"/>
              </a:ext>
            </a:extLst>
          </p:cNvPr>
          <p:cNvSpPr>
            <a:spLocks noGrp="1"/>
          </p:cNvSpPr>
          <p:nvPr>
            <p:ph type="body" sz="quarter" idx="21"/>
          </p:nvPr>
        </p:nvSpPr>
        <p:spPr>
          <a:xfrm>
            <a:off x="695325" y="6317999"/>
            <a:ext cx="7956549" cy="540001"/>
          </a:xfrm>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AF1B7971-DF0E-9769-5BBC-C1F6290AFF1D}"/>
              </a:ext>
            </a:extLst>
          </p:cNvPr>
          <p:cNvSpPr>
            <a:spLocks noGrp="1"/>
          </p:cNvSpPr>
          <p:nvPr>
            <p:ph type="body" sz="quarter" idx="34"/>
          </p:nvPr>
        </p:nvSpPr>
        <p:spPr/>
        <p:txBody>
          <a:bodyPr>
            <a:normAutofit fontScale="92500" lnSpcReduction="20000"/>
          </a:bodyPr>
          <a:lstStyle/>
          <a:p>
            <a:r>
              <a:rPr lang="en-US" b="1" dirty="0">
                <a:solidFill>
                  <a:schemeClr val="accent1"/>
                </a:solidFill>
              </a:rPr>
              <a:t>“Technology Biography”: </a:t>
            </a:r>
            <a:r>
              <a:rPr lang="en-US" dirty="0"/>
              <a:t>hardly “real” ethnography in the sense of long-term field research</a:t>
            </a:r>
          </a:p>
          <a:p>
            <a:pPr lvl="1"/>
            <a:r>
              <a:rPr lang="en-US" dirty="0"/>
              <a:t>Example: a field study into technology use by three households was examined [1]</a:t>
            </a:r>
          </a:p>
          <a:p>
            <a:r>
              <a:rPr lang="en-US" dirty="0"/>
              <a:t>Method used: </a:t>
            </a:r>
            <a:r>
              <a:rPr lang="en-US" b="1" dirty="0">
                <a:solidFill>
                  <a:schemeClr val="accent1"/>
                </a:solidFill>
              </a:rPr>
              <a:t>Technology Biography</a:t>
            </a:r>
          </a:p>
          <a:p>
            <a:pPr lvl="1"/>
            <a:r>
              <a:rPr lang="en-US" dirty="0"/>
              <a:t>Technology Tour: devices are shown</a:t>
            </a:r>
          </a:p>
          <a:p>
            <a:pPr lvl="1"/>
            <a:r>
              <a:rPr lang="en-US" dirty="0"/>
              <a:t>Last Time Questions: Questions e.g., “When was a household task fun?”</a:t>
            </a:r>
          </a:p>
          <a:p>
            <a:pPr lvl="1"/>
            <a:r>
              <a:rPr lang="en-US" dirty="0"/>
              <a:t>Personal History: “How did habits develop?”</a:t>
            </a:r>
          </a:p>
          <a:p>
            <a:pPr lvl="1"/>
            <a:r>
              <a:rPr lang="en-US" dirty="0"/>
              <a:t>Three wishes for new products</a:t>
            </a:r>
          </a:p>
          <a:p>
            <a:r>
              <a:rPr lang="en-US" dirty="0"/>
              <a:t>Results</a:t>
            </a:r>
          </a:p>
          <a:p>
            <a:pPr lvl="1"/>
            <a:r>
              <a:rPr lang="en-US" dirty="0"/>
              <a:t>Enjoyability</a:t>
            </a:r>
          </a:p>
          <a:p>
            <a:pPr lvl="1"/>
            <a:r>
              <a:rPr lang="en-US" dirty="0"/>
              <a:t>Recodification-Gendered Design</a:t>
            </a:r>
          </a:p>
          <a:p>
            <a:pPr lvl="1"/>
            <a:r>
              <a:rPr lang="en-US" dirty="0"/>
              <a:t>Inclusivity</a:t>
            </a:r>
            <a:endParaRPr lang="de-DE" dirty="0"/>
          </a:p>
        </p:txBody>
      </p:sp>
      <p:sp>
        <p:nvSpPr>
          <p:cNvPr id="7" name="Inhaltsplatzhalter 6">
            <a:extLst>
              <a:ext uri="{FF2B5EF4-FFF2-40B4-BE49-F238E27FC236}">
                <a16:creationId xmlns:a16="http://schemas.microsoft.com/office/drawing/2014/main" id="{81E66A21-4125-3274-CD71-011589C90211}"/>
              </a:ext>
            </a:extLst>
          </p:cNvPr>
          <p:cNvSpPr>
            <a:spLocks noGrp="1"/>
          </p:cNvSpPr>
          <p:nvPr>
            <p:ph sz="quarter" idx="35"/>
          </p:nvPr>
        </p:nvSpPr>
        <p:spPr/>
        <p:txBody>
          <a:bodyPr/>
          <a:lstStyle/>
          <a:p>
            <a:r>
              <a:rPr lang="en-US" dirty="0"/>
              <a:t>Blythe, M., &amp; Monk, A. (2002). Notes Towards an Ethnography of Domestic Technology</a:t>
            </a:r>
            <a:endParaRPr lang="de-DE" dirty="0"/>
          </a:p>
        </p:txBody>
      </p:sp>
    </p:spTree>
    <p:extLst>
      <p:ext uri="{BB962C8B-B14F-4D97-AF65-F5344CB8AC3E}">
        <p14:creationId xmlns:p14="http://schemas.microsoft.com/office/powerpoint/2010/main" val="7253506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A78C9-6193-6BFD-F58B-C4B35943E3D9}"/>
              </a:ext>
            </a:extLst>
          </p:cNvPr>
          <p:cNvSpPr>
            <a:spLocks noGrp="1"/>
          </p:cNvSpPr>
          <p:nvPr>
            <p:ph type="title"/>
          </p:nvPr>
        </p:nvSpPr>
        <p:spPr/>
        <p:txBody>
          <a:bodyPr/>
          <a:lstStyle/>
          <a:p>
            <a:r>
              <a:rPr lang="de-DE" dirty="0"/>
              <a:t>Rapid </a:t>
            </a:r>
            <a:r>
              <a:rPr lang="de-DE" dirty="0" err="1"/>
              <a:t>Ethnography</a:t>
            </a:r>
            <a:r>
              <a:rPr lang="de-DE" dirty="0"/>
              <a:t> (Guerilla Sampling)</a:t>
            </a:r>
          </a:p>
        </p:txBody>
      </p:sp>
      <p:sp>
        <p:nvSpPr>
          <p:cNvPr id="3" name="Fußzeilenplatzhalter 2">
            <a:extLst>
              <a:ext uri="{FF2B5EF4-FFF2-40B4-BE49-F238E27FC236}">
                <a16:creationId xmlns:a16="http://schemas.microsoft.com/office/drawing/2014/main" id="{FC759CCE-A556-DD9F-8668-6ECCBFD04D4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370528B-927D-48DE-FD51-A46CCBFD0749}"/>
              </a:ext>
            </a:extLst>
          </p:cNvPr>
          <p:cNvSpPr>
            <a:spLocks noGrp="1"/>
          </p:cNvSpPr>
          <p:nvPr>
            <p:ph type="sldNum" sz="quarter" idx="33"/>
          </p:nvPr>
        </p:nvSpPr>
        <p:spPr/>
        <p:txBody>
          <a:bodyPr/>
          <a:lstStyle/>
          <a:p>
            <a:fld id="{BA24374A-C3A8-471A-8837-3FC31668ABE5}" type="slidenum">
              <a:rPr lang="de-DE" smtClean="0"/>
              <a:pPr/>
              <a:t>75</a:t>
            </a:fld>
            <a:endParaRPr lang="de-DE" dirty="0"/>
          </a:p>
        </p:txBody>
      </p:sp>
      <p:sp>
        <p:nvSpPr>
          <p:cNvPr id="5" name="Textplatzhalter 4">
            <a:extLst>
              <a:ext uri="{FF2B5EF4-FFF2-40B4-BE49-F238E27FC236}">
                <a16:creationId xmlns:a16="http://schemas.microsoft.com/office/drawing/2014/main" id="{194E10EE-4A23-B43C-99FD-D53E71384469}"/>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43548204-B365-791B-1414-5BEFB81D9709}"/>
              </a:ext>
            </a:extLst>
          </p:cNvPr>
          <p:cNvSpPr>
            <a:spLocks noGrp="1"/>
          </p:cNvSpPr>
          <p:nvPr>
            <p:ph type="body" sz="quarter" idx="34"/>
          </p:nvPr>
        </p:nvSpPr>
        <p:spPr>
          <a:xfrm>
            <a:off x="695326" y="1449388"/>
            <a:ext cx="7880724" cy="4056061"/>
          </a:xfrm>
        </p:spPr>
        <p:txBody>
          <a:bodyPr>
            <a:normAutofit/>
          </a:bodyPr>
          <a:lstStyle/>
          <a:p>
            <a:r>
              <a:rPr lang="en-US" dirty="0"/>
              <a:t>Real ethnography is too “expensive”, broad spectrum of observation, long duration of observation</a:t>
            </a:r>
          </a:p>
          <a:p>
            <a:pPr lvl="1"/>
            <a:r>
              <a:rPr lang="en-US" b="1" dirty="0">
                <a:solidFill>
                  <a:schemeClr val="accent1"/>
                </a:solidFill>
              </a:rPr>
              <a:t>Let’s shorten it: guerrilla sampling</a:t>
            </a:r>
          </a:p>
          <a:p>
            <a:r>
              <a:rPr lang="en-US" dirty="0"/>
              <a:t>Guerilla sampling: </a:t>
            </a:r>
          </a:p>
          <a:p>
            <a:pPr lvl="1"/>
            <a:r>
              <a:rPr lang="en-US" dirty="0"/>
              <a:t>Refer to a specific question and find information </a:t>
            </a:r>
            <a:r>
              <a:rPr lang="en-US" b="1" dirty="0">
                <a:solidFill>
                  <a:schemeClr val="accent1"/>
                </a:solidFill>
              </a:rPr>
              <a:t>in the field</a:t>
            </a:r>
          </a:p>
          <a:p>
            <a:pPr lvl="1"/>
            <a:r>
              <a:rPr lang="en-US" dirty="0"/>
              <a:t>Can be in-situ: e.g., asking habits of car drivers at parking slots</a:t>
            </a:r>
          </a:p>
          <a:p>
            <a:pPr lvl="1"/>
            <a:r>
              <a:rPr lang="en-US" dirty="0"/>
              <a:t>Use as many digital recording methods as possible (audio, video, photos, etc.)</a:t>
            </a:r>
          </a:p>
          <a:p>
            <a:pPr lvl="1"/>
            <a:r>
              <a:rPr lang="en-US" dirty="0"/>
              <a:t>Collaborative evaluation (possibly also tool-supported)</a:t>
            </a:r>
          </a:p>
          <a:p>
            <a:pPr lvl="1"/>
            <a:endParaRPr lang="de-DE" dirty="0"/>
          </a:p>
        </p:txBody>
      </p:sp>
      <p:sp>
        <p:nvSpPr>
          <p:cNvPr id="7" name="Inhaltsplatzhalter 6">
            <a:extLst>
              <a:ext uri="{FF2B5EF4-FFF2-40B4-BE49-F238E27FC236}">
                <a16:creationId xmlns:a16="http://schemas.microsoft.com/office/drawing/2014/main" id="{4579F230-30EB-C998-F078-44D786663646}"/>
              </a:ext>
            </a:extLst>
          </p:cNvPr>
          <p:cNvSpPr>
            <a:spLocks noGrp="1"/>
          </p:cNvSpPr>
          <p:nvPr>
            <p:ph sz="quarter" idx="35"/>
          </p:nvPr>
        </p:nvSpPr>
        <p:spPr/>
        <p:txBody>
          <a:bodyPr/>
          <a:lstStyle/>
          <a:p>
            <a:r>
              <a:rPr lang="en-US" dirty="0"/>
              <a:t>David R. Millen. 2000. Rapid ethnography: time deepening strategies for HCI field research. In Proceedings of the 3rd conference on Designing interactive systems: processes, practices, methods, and techniques (DIS '00). Association for Computing Machinery, New York, NY, USA, 280–286. https://doi.org/10.1145/347642.347763</a:t>
            </a:r>
            <a:endParaRPr lang="de-DE" dirty="0"/>
          </a:p>
        </p:txBody>
      </p:sp>
      <p:pic>
        <p:nvPicPr>
          <p:cNvPr id="1030" name="Picture 6" descr="Schreiben,Hand,Forschung,Abstimmung,Marke,Studie">
            <a:extLst>
              <a:ext uri="{FF2B5EF4-FFF2-40B4-BE49-F238E27FC236}">
                <a16:creationId xmlns:a16="http://schemas.microsoft.com/office/drawing/2014/main" id="{F5279745-F57D-B78C-7E55-AA0F77339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756" y="3312663"/>
            <a:ext cx="2912788" cy="19406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nn, Straße, Mauer, Soldat, Farbe, Malerei, Straßenkunst, Motivation, Kampf, Kuba, Leistung, Kunst, Mut, Bestimmung, Kämpfer, gestalten, Führung, Verzeichnis, Führer, Ziel, Havanna, Che, Politiker, Rebellion, Guerilla, Guevara, Che Guevara, Kubanische revolution, Marxismus, Heroisch, Guerillaführer, Rebellenarmee, Führungsqualität">
            <a:extLst>
              <a:ext uri="{FF2B5EF4-FFF2-40B4-BE49-F238E27FC236}">
                <a16:creationId xmlns:a16="http://schemas.microsoft.com/office/drawing/2014/main" id="{1C9FA9EB-9D2D-5EC3-36FD-4FC9A39FF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2576" y="1277687"/>
            <a:ext cx="2910968" cy="1940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6282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55B27-AA81-3FF2-A647-579E2EB77006}"/>
              </a:ext>
            </a:extLst>
          </p:cNvPr>
          <p:cNvSpPr>
            <a:spLocks noGrp="1"/>
          </p:cNvSpPr>
          <p:nvPr>
            <p:ph type="title"/>
          </p:nvPr>
        </p:nvSpPr>
        <p:spPr/>
        <p:txBody>
          <a:bodyPr/>
          <a:lstStyle/>
          <a:p>
            <a:r>
              <a:rPr lang="de-DE" dirty="0"/>
              <a:t>Case Study</a:t>
            </a:r>
          </a:p>
        </p:txBody>
      </p:sp>
      <p:sp>
        <p:nvSpPr>
          <p:cNvPr id="3" name="Fußzeilenplatzhalter 2">
            <a:extLst>
              <a:ext uri="{FF2B5EF4-FFF2-40B4-BE49-F238E27FC236}">
                <a16:creationId xmlns:a16="http://schemas.microsoft.com/office/drawing/2014/main" id="{3E45B855-781C-782A-8EB5-C707982B3A2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ACEBC7B-21B3-9800-8D33-18B5E30AFF4D}"/>
              </a:ext>
            </a:extLst>
          </p:cNvPr>
          <p:cNvSpPr>
            <a:spLocks noGrp="1"/>
          </p:cNvSpPr>
          <p:nvPr>
            <p:ph type="sldNum" sz="quarter" idx="33"/>
          </p:nvPr>
        </p:nvSpPr>
        <p:spPr/>
        <p:txBody>
          <a:bodyPr/>
          <a:lstStyle/>
          <a:p>
            <a:fld id="{BA24374A-C3A8-471A-8837-3FC31668ABE5}" type="slidenum">
              <a:rPr lang="de-DE" smtClean="0"/>
              <a:pPr/>
              <a:t>76</a:t>
            </a:fld>
            <a:endParaRPr lang="de-DE" dirty="0"/>
          </a:p>
        </p:txBody>
      </p:sp>
      <p:sp>
        <p:nvSpPr>
          <p:cNvPr id="12" name="Textplatzhalter 11">
            <a:extLst>
              <a:ext uri="{FF2B5EF4-FFF2-40B4-BE49-F238E27FC236}">
                <a16:creationId xmlns:a16="http://schemas.microsoft.com/office/drawing/2014/main" id="{C5BCF380-43D1-68F7-9478-6EA2516A8442}"/>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6996E274-AD1E-50AB-2F7A-79AB99DDCA01}"/>
              </a:ext>
            </a:extLst>
          </p:cNvPr>
          <p:cNvSpPr>
            <a:spLocks noGrp="1"/>
          </p:cNvSpPr>
          <p:nvPr>
            <p:ph type="body" sz="quarter" idx="34"/>
          </p:nvPr>
        </p:nvSpPr>
        <p:spPr/>
        <p:txBody>
          <a:bodyPr>
            <a:normAutofit/>
          </a:bodyPr>
          <a:lstStyle/>
          <a:p>
            <a:r>
              <a:rPr lang="de-DE" i="1" dirty="0"/>
              <a:t>„The </a:t>
            </a:r>
            <a:r>
              <a:rPr lang="de-DE" i="1" dirty="0" err="1"/>
              <a:t>essence</a:t>
            </a:r>
            <a:r>
              <a:rPr lang="de-DE" i="1" dirty="0"/>
              <a:t> of a </a:t>
            </a:r>
            <a:r>
              <a:rPr lang="de-DE" i="1" dirty="0" err="1"/>
              <a:t>case</a:t>
            </a:r>
            <a:r>
              <a:rPr lang="de-DE" i="1" dirty="0"/>
              <a:t> </a:t>
            </a:r>
            <a:r>
              <a:rPr lang="de-DE" i="1" dirty="0" err="1"/>
              <a:t>study</a:t>
            </a:r>
            <a:r>
              <a:rPr lang="de-DE" i="1" dirty="0"/>
              <a:t>, </a:t>
            </a:r>
            <a:r>
              <a:rPr lang="de-DE" i="1" dirty="0" err="1"/>
              <a:t>the</a:t>
            </a:r>
            <a:r>
              <a:rPr lang="de-DE" i="1" dirty="0"/>
              <a:t> </a:t>
            </a:r>
            <a:r>
              <a:rPr lang="de-DE" i="1" dirty="0" err="1"/>
              <a:t>central</a:t>
            </a:r>
            <a:r>
              <a:rPr lang="de-DE" i="1" dirty="0"/>
              <a:t> </a:t>
            </a:r>
            <a:r>
              <a:rPr lang="de-DE" i="1" dirty="0" err="1"/>
              <a:t>tendency</a:t>
            </a:r>
            <a:r>
              <a:rPr lang="de-DE" i="1" dirty="0"/>
              <a:t> </a:t>
            </a:r>
            <a:r>
              <a:rPr lang="de-DE" i="1" dirty="0" err="1"/>
              <a:t>among</a:t>
            </a:r>
            <a:r>
              <a:rPr lang="de-DE" i="1" dirty="0"/>
              <a:t> all </a:t>
            </a:r>
            <a:r>
              <a:rPr lang="de-DE" i="1" dirty="0" err="1"/>
              <a:t>types</a:t>
            </a:r>
            <a:r>
              <a:rPr lang="de-DE" i="1" dirty="0"/>
              <a:t> of </a:t>
            </a:r>
            <a:r>
              <a:rPr lang="de-DE" i="1" dirty="0" err="1"/>
              <a:t>case</a:t>
            </a:r>
            <a:r>
              <a:rPr lang="de-DE" i="1" dirty="0"/>
              <a:t> </a:t>
            </a:r>
            <a:r>
              <a:rPr lang="de-DE" i="1" dirty="0" err="1"/>
              <a:t>study</a:t>
            </a:r>
            <a:r>
              <a:rPr lang="de-DE" i="1" dirty="0"/>
              <a:t>, </a:t>
            </a:r>
            <a:r>
              <a:rPr lang="de-DE" i="1" dirty="0" err="1"/>
              <a:t>is</a:t>
            </a:r>
            <a:r>
              <a:rPr lang="de-DE" i="1" dirty="0"/>
              <a:t> that </a:t>
            </a:r>
            <a:r>
              <a:rPr lang="de-DE" i="1" dirty="0" err="1"/>
              <a:t>it</a:t>
            </a:r>
            <a:r>
              <a:rPr lang="de-DE" i="1" dirty="0"/>
              <a:t> </a:t>
            </a:r>
            <a:r>
              <a:rPr lang="de-DE" i="1" dirty="0" err="1"/>
              <a:t>tries</a:t>
            </a:r>
            <a:r>
              <a:rPr lang="de-DE" i="1" dirty="0"/>
              <a:t> to </a:t>
            </a:r>
            <a:r>
              <a:rPr lang="de-DE" i="1" dirty="0" err="1"/>
              <a:t>illuminate</a:t>
            </a:r>
            <a:r>
              <a:rPr lang="de-DE" i="1" dirty="0"/>
              <a:t> a </a:t>
            </a:r>
            <a:r>
              <a:rPr lang="de-DE" i="1" dirty="0" err="1"/>
              <a:t>decision</a:t>
            </a:r>
            <a:r>
              <a:rPr lang="de-DE" i="1" dirty="0"/>
              <a:t> </a:t>
            </a:r>
            <a:r>
              <a:rPr lang="de-DE" i="1" dirty="0" err="1"/>
              <a:t>or</a:t>
            </a:r>
            <a:r>
              <a:rPr lang="de-DE" i="1" dirty="0"/>
              <a:t> </a:t>
            </a:r>
            <a:r>
              <a:rPr lang="de-DE" i="1" dirty="0" err="1"/>
              <a:t>set</a:t>
            </a:r>
            <a:r>
              <a:rPr lang="de-DE" i="1" dirty="0"/>
              <a:t> of </a:t>
            </a:r>
            <a:r>
              <a:rPr lang="de-DE" i="1" dirty="0" err="1"/>
              <a:t>decisions</a:t>
            </a:r>
            <a:r>
              <a:rPr lang="de-DE" i="1" dirty="0"/>
              <a:t>: </a:t>
            </a:r>
            <a:r>
              <a:rPr lang="de-DE" i="1" dirty="0" err="1"/>
              <a:t>why</a:t>
            </a:r>
            <a:r>
              <a:rPr lang="de-DE" i="1" dirty="0"/>
              <a:t> </a:t>
            </a:r>
            <a:r>
              <a:rPr lang="de-DE" i="1" dirty="0" err="1"/>
              <a:t>they</a:t>
            </a:r>
            <a:r>
              <a:rPr lang="de-DE" i="1" dirty="0"/>
              <a:t> </a:t>
            </a:r>
            <a:r>
              <a:rPr lang="de-DE" i="1" dirty="0" err="1"/>
              <a:t>were</a:t>
            </a:r>
            <a:r>
              <a:rPr lang="de-DE" i="1" dirty="0"/>
              <a:t> </a:t>
            </a:r>
            <a:r>
              <a:rPr lang="de-DE" i="1" dirty="0" err="1"/>
              <a:t>taken</a:t>
            </a:r>
            <a:r>
              <a:rPr lang="de-DE" i="1" dirty="0"/>
              <a:t>, </a:t>
            </a:r>
            <a:r>
              <a:rPr lang="de-DE" i="1" dirty="0" err="1"/>
              <a:t>how</a:t>
            </a:r>
            <a:r>
              <a:rPr lang="de-DE" i="1" dirty="0"/>
              <a:t> </a:t>
            </a:r>
            <a:r>
              <a:rPr lang="de-DE" i="1" dirty="0" err="1"/>
              <a:t>they</a:t>
            </a:r>
            <a:r>
              <a:rPr lang="de-DE" i="1" dirty="0"/>
              <a:t> </a:t>
            </a:r>
            <a:r>
              <a:rPr lang="de-DE" i="1" dirty="0" err="1"/>
              <a:t>were</a:t>
            </a:r>
            <a:r>
              <a:rPr lang="de-DE" i="1" dirty="0"/>
              <a:t> </a:t>
            </a:r>
            <a:r>
              <a:rPr lang="de-DE" i="1" dirty="0" err="1"/>
              <a:t>implemented</a:t>
            </a:r>
            <a:r>
              <a:rPr lang="de-DE" i="1" dirty="0"/>
              <a:t>, and </a:t>
            </a:r>
            <a:r>
              <a:rPr lang="de-DE" i="1" dirty="0" err="1"/>
              <a:t>with</a:t>
            </a:r>
            <a:r>
              <a:rPr lang="de-DE" i="1" dirty="0"/>
              <a:t> </a:t>
            </a:r>
            <a:r>
              <a:rPr lang="de-DE" i="1" dirty="0" err="1"/>
              <a:t>what</a:t>
            </a:r>
            <a:r>
              <a:rPr lang="de-DE" i="1" dirty="0"/>
              <a:t> </a:t>
            </a:r>
            <a:r>
              <a:rPr lang="de-DE" i="1" dirty="0" err="1"/>
              <a:t>result</a:t>
            </a:r>
            <a:r>
              <a:rPr lang="de-DE" i="1" dirty="0"/>
              <a:t>.“</a:t>
            </a:r>
            <a:r>
              <a:rPr lang="de-DE" dirty="0"/>
              <a:t> [1]</a:t>
            </a:r>
          </a:p>
          <a:p>
            <a:r>
              <a:rPr lang="en-US" dirty="0"/>
              <a:t>Detailed and in-depth analysis of one or more occasions</a:t>
            </a:r>
          </a:p>
          <a:p>
            <a:r>
              <a:rPr lang="en-US" dirty="0"/>
              <a:t>Research questions are how and why</a:t>
            </a:r>
          </a:p>
          <a:p>
            <a:pPr lvl="1"/>
            <a:r>
              <a:rPr lang="en-US" dirty="0"/>
              <a:t>when a topical phenomenon is examined (in our case: a new device, domain, application, form of interaction)</a:t>
            </a:r>
          </a:p>
          <a:p>
            <a:pPr lvl="1"/>
            <a:r>
              <a:rPr lang="en-US" dirty="0"/>
              <a:t>certain factors or events cannot be controlled (e.g., due to realism or novelty)	</a:t>
            </a:r>
          </a:p>
          <a:p>
            <a:pPr lvl="1"/>
            <a:r>
              <a:rPr lang="en-US" dirty="0"/>
              <a:t>mostly for innovative developments, new methods</a:t>
            </a:r>
            <a:endParaRPr lang="de-DE" dirty="0"/>
          </a:p>
          <a:p>
            <a:endParaRPr lang="de-DE" dirty="0"/>
          </a:p>
        </p:txBody>
      </p:sp>
      <p:sp>
        <p:nvSpPr>
          <p:cNvPr id="13" name="Inhaltsplatzhalter 12">
            <a:extLst>
              <a:ext uri="{FF2B5EF4-FFF2-40B4-BE49-F238E27FC236}">
                <a16:creationId xmlns:a16="http://schemas.microsoft.com/office/drawing/2014/main" id="{D7824762-D872-5C30-0CAC-79C58B21BA8F}"/>
              </a:ext>
            </a:extLst>
          </p:cNvPr>
          <p:cNvSpPr>
            <a:spLocks noGrp="1"/>
          </p:cNvSpPr>
          <p:nvPr>
            <p:ph sz="quarter" idx="35"/>
          </p:nvPr>
        </p:nvSpPr>
        <p:spPr/>
        <p:txBody>
          <a:bodyPr/>
          <a:lstStyle/>
          <a:p>
            <a:r>
              <a:rPr lang="de-DE" dirty="0"/>
              <a:t>[1] </a:t>
            </a:r>
            <a:r>
              <a:rPr lang="en-US" dirty="0"/>
              <a:t>Schramm, W. (1971). Notes on Case Studies of Instructional Media Projects.</a:t>
            </a:r>
            <a:endParaRPr lang="de-DE" dirty="0"/>
          </a:p>
        </p:txBody>
      </p:sp>
    </p:spTree>
    <p:extLst>
      <p:ext uri="{BB962C8B-B14F-4D97-AF65-F5344CB8AC3E}">
        <p14:creationId xmlns:p14="http://schemas.microsoft.com/office/powerpoint/2010/main" val="28347391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96D08-9AB3-5172-1382-2BFBA01AE760}"/>
              </a:ext>
            </a:extLst>
          </p:cNvPr>
          <p:cNvSpPr>
            <a:spLocks noGrp="1"/>
          </p:cNvSpPr>
          <p:nvPr>
            <p:ph type="title"/>
          </p:nvPr>
        </p:nvSpPr>
        <p:spPr/>
        <p:txBody>
          <a:bodyPr/>
          <a:lstStyle/>
          <a:p>
            <a:r>
              <a:rPr lang="de-DE" dirty="0"/>
              <a:t>Fake (Case) Study: „Quantified Cats“ [1]</a:t>
            </a:r>
          </a:p>
        </p:txBody>
      </p:sp>
      <p:sp>
        <p:nvSpPr>
          <p:cNvPr id="3" name="Fußzeilenplatzhalter 2">
            <a:extLst>
              <a:ext uri="{FF2B5EF4-FFF2-40B4-BE49-F238E27FC236}">
                <a16:creationId xmlns:a16="http://schemas.microsoft.com/office/drawing/2014/main" id="{92C7982C-7DDD-3403-599A-8358CA5AE27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80BCA76-1FF7-7F4A-F8BA-D725D7236D9D}"/>
              </a:ext>
            </a:extLst>
          </p:cNvPr>
          <p:cNvSpPr>
            <a:spLocks noGrp="1"/>
          </p:cNvSpPr>
          <p:nvPr>
            <p:ph type="sldNum" sz="quarter" idx="33"/>
          </p:nvPr>
        </p:nvSpPr>
        <p:spPr/>
        <p:txBody>
          <a:bodyPr/>
          <a:lstStyle/>
          <a:p>
            <a:fld id="{BA24374A-C3A8-471A-8837-3FC31668ABE5}" type="slidenum">
              <a:rPr lang="de-DE" smtClean="0"/>
              <a:pPr/>
              <a:t>77</a:t>
            </a:fld>
            <a:endParaRPr lang="de-DE" dirty="0"/>
          </a:p>
        </p:txBody>
      </p:sp>
      <p:sp>
        <p:nvSpPr>
          <p:cNvPr id="15" name="Textplatzhalter 14">
            <a:extLst>
              <a:ext uri="{FF2B5EF4-FFF2-40B4-BE49-F238E27FC236}">
                <a16:creationId xmlns:a16="http://schemas.microsoft.com/office/drawing/2014/main" id="{FE36B94D-DB8A-812B-032D-62AC97DD2169}"/>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EC6C6D22-4D1B-C304-B583-069D1B43EBB6}"/>
              </a:ext>
            </a:extLst>
          </p:cNvPr>
          <p:cNvSpPr>
            <a:spLocks noGrp="1"/>
          </p:cNvSpPr>
          <p:nvPr>
            <p:ph type="body" sz="quarter" idx="34"/>
          </p:nvPr>
        </p:nvSpPr>
        <p:spPr>
          <a:xfrm>
            <a:off x="695325" y="1449388"/>
            <a:ext cx="7062876" cy="4056061"/>
          </a:xfrm>
        </p:spPr>
        <p:txBody>
          <a:bodyPr>
            <a:normAutofit lnSpcReduction="10000"/>
          </a:bodyPr>
          <a:lstStyle/>
          <a:p>
            <a:r>
              <a:rPr lang="en-US" dirty="0"/>
              <a:t>Example: Quantification of Pets</a:t>
            </a:r>
          </a:p>
          <a:p>
            <a:pPr lvl="1"/>
            <a:r>
              <a:rPr lang="en-US" dirty="0"/>
              <a:t>Discussing fiction and speculative prototypes (websites) in focus groups with pet owners &amp; animal behavior experts </a:t>
            </a:r>
          </a:p>
          <a:p>
            <a:pPr lvl="1"/>
            <a:r>
              <a:rPr lang="en-US" dirty="0"/>
              <a:t>Prototypes, descriptions and websites for various products</a:t>
            </a:r>
          </a:p>
          <a:p>
            <a:r>
              <a:rPr lang="de-DE" dirty="0" err="1"/>
              <a:t>Pet</a:t>
            </a:r>
            <a:r>
              <a:rPr lang="de-DE" dirty="0"/>
              <a:t> </a:t>
            </a:r>
            <a:r>
              <a:rPr lang="de-DE" dirty="0" err="1"/>
              <a:t>owners</a:t>
            </a:r>
            <a:r>
              <a:rPr lang="de-DE" dirty="0"/>
              <a:t> </a:t>
            </a:r>
            <a:r>
              <a:rPr lang="de-DE" dirty="0" err="1"/>
              <a:t>want</a:t>
            </a:r>
            <a:r>
              <a:rPr lang="de-DE" dirty="0"/>
              <a:t> </a:t>
            </a:r>
            <a:r>
              <a:rPr lang="de-DE" dirty="0" err="1"/>
              <a:t>to</a:t>
            </a:r>
            <a:r>
              <a:rPr lang="de-DE" dirty="0"/>
              <a:t> </a:t>
            </a:r>
            <a:r>
              <a:rPr lang="de-DE" dirty="0" err="1"/>
              <a:t>understand</a:t>
            </a:r>
            <a:r>
              <a:rPr lang="de-DE" dirty="0"/>
              <a:t> </a:t>
            </a:r>
            <a:r>
              <a:rPr lang="de-DE" dirty="0" err="1"/>
              <a:t>their</a:t>
            </a:r>
            <a:r>
              <a:rPr lang="de-DE" dirty="0"/>
              <a:t> </a:t>
            </a:r>
            <a:r>
              <a:rPr lang="de-DE" dirty="0" err="1"/>
              <a:t>pet</a:t>
            </a:r>
            <a:r>
              <a:rPr lang="de-DE" dirty="0"/>
              <a:t>:</a:t>
            </a:r>
          </a:p>
          <a:p>
            <a:pPr lvl="1"/>
            <a:r>
              <a:rPr lang="de-DE" i="1" dirty="0"/>
              <a:t>„</a:t>
            </a:r>
            <a:r>
              <a:rPr lang="en-US" i="1" dirty="0"/>
              <a:t>Sometimes you think is she just barking to protect me. But then sometimes you’re not 100% sure...if you knew she wasn't a threat [with </a:t>
            </a:r>
            <a:r>
              <a:rPr lang="en-US" i="1" dirty="0" err="1"/>
              <a:t>EmotiDog</a:t>
            </a:r>
            <a:r>
              <a:rPr lang="en-US" i="1" dirty="0"/>
              <a:t>], you'd probably be more relaxed” </a:t>
            </a:r>
            <a:r>
              <a:rPr lang="en-US" dirty="0"/>
              <a:t>[1]</a:t>
            </a:r>
          </a:p>
        </p:txBody>
      </p:sp>
      <p:sp>
        <p:nvSpPr>
          <p:cNvPr id="7" name="Inhaltsplatzhalter 6">
            <a:extLst>
              <a:ext uri="{FF2B5EF4-FFF2-40B4-BE49-F238E27FC236}">
                <a16:creationId xmlns:a16="http://schemas.microsoft.com/office/drawing/2014/main" id="{1133E501-D3DF-8CAE-F30F-45B1BD42DB4B}"/>
              </a:ext>
            </a:extLst>
          </p:cNvPr>
          <p:cNvSpPr>
            <a:spLocks noGrp="1"/>
          </p:cNvSpPr>
          <p:nvPr>
            <p:ph sz="quarter" idx="35"/>
          </p:nvPr>
        </p:nvSpPr>
        <p:spPr/>
        <p:txBody>
          <a:bodyPr/>
          <a:lstStyle/>
          <a:p>
            <a:r>
              <a:rPr lang="de-DE" dirty="0"/>
              <a:t>[1] </a:t>
            </a:r>
            <a:r>
              <a:rPr lang="de-DE" dirty="0" err="1"/>
              <a:t>Lawson,S</a:t>
            </a:r>
            <a:r>
              <a:rPr lang="de-DE" dirty="0"/>
              <a:t>., </a:t>
            </a:r>
            <a:r>
              <a:rPr lang="de-DE" dirty="0" err="1"/>
              <a:t>Kirman,B</a:t>
            </a:r>
            <a:r>
              <a:rPr lang="de-DE" dirty="0"/>
              <a:t>., </a:t>
            </a:r>
            <a:r>
              <a:rPr lang="de-DE" dirty="0" err="1"/>
              <a:t>Linehan,C</a:t>
            </a:r>
            <a:r>
              <a:rPr lang="de-DE" dirty="0"/>
              <a:t>., </a:t>
            </a:r>
            <a:r>
              <a:rPr lang="de-DE" dirty="0" err="1"/>
              <a:t>Feltwell,T</a:t>
            </a:r>
            <a:r>
              <a:rPr lang="de-DE" dirty="0"/>
              <a:t>., &amp; L. Hopkins (2015) </a:t>
            </a:r>
            <a:r>
              <a:rPr lang="en-US" dirty="0" err="1"/>
              <a:t>Problematising</a:t>
            </a:r>
            <a:r>
              <a:rPr lang="en-US" dirty="0"/>
              <a:t> Upstream Technology through Speculative Design: The Case of Quantified Cats and Dogs</a:t>
            </a:r>
            <a:endParaRPr lang="de-DE" dirty="0"/>
          </a:p>
        </p:txBody>
      </p:sp>
      <p:pic>
        <p:nvPicPr>
          <p:cNvPr id="8" name="Picture 2">
            <a:extLst>
              <a:ext uri="{FF2B5EF4-FFF2-40B4-BE49-F238E27FC236}">
                <a16:creationId xmlns:a16="http://schemas.microsoft.com/office/drawing/2014/main" id="{72F2C12F-D234-9E47-9F93-CC940FDDDB47}"/>
              </a:ext>
            </a:extLst>
          </p:cNvPr>
          <p:cNvPicPr>
            <a:picLocks noChangeAspect="1" noChangeArrowheads="1"/>
          </p:cNvPicPr>
          <p:nvPr/>
        </p:nvPicPr>
        <p:blipFill>
          <a:blip r:embed="rId2" cstate="print"/>
          <a:srcRect b="6970"/>
          <a:stretch>
            <a:fillRect/>
          </a:stretch>
        </p:blipFill>
        <p:spPr bwMode="auto">
          <a:xfrm>
            <a:off x="9643356" y="1550748"/>
            <a:ext cx="2548643" cy="4157421"/>
          </a:xfrm>
          <a:prstGeom prst="rect">
            <a:avLst/>
          </a:prstGeom>
          <a:noFill/>
          <a:ln w="9525">
            <a:noFill/>
            <a:miter lim="800000"/>
            <a:headEnd/>
            <a:tailEnd/>
          </a:ln>
        </p:spPr>
      </p:pic>
      <p:pic>
        <p:nvPicPr>
          <p:cNvPr id="9" name="Picture 3">
            <a:extLst>
              <a:ext uri="{FF2B5EF4-FFF2-40B4-BE49-F238E27FC236}">
                <a16:creationId xmlns:a16="http://schemas.microsoft.com/office/drawing/2014/main" id="{DCCC5D38-19CA-9F21-5167-CD33F860AE64}"/>
              </a:ext>
            </a:extLst>
          </p:cNvPr>
          <p:cNvPicPr>
            <a:picLocks noChangeAspect="1" noChangeArrowheads="1"/>
          </p:cNvPicPr>
          <p:nvPr/>
        </p:nvPicPr>
        <p:blipFill>
          <a:blip r:embed="rId3" cstate="print"/>
          <a:srcRect/>
          <a:stretch>
            <a:fillRect/>
          </a:stretch>
        </p:blipFill>
        <p:spPr bwMode="auto">
          <a:xfrm>
            <a:off x="7544084" y="1194955"/>
            <a:ext cx="2313390" cy="3775363"/>
          </a:xfrm>
          <a:prstGeom prst="rect">
            <a:avLst/>
          </a:prstGeom>
          <a:noFill/>
          <a:ln w="9525">
            <a:noFill/>
            <a:miter lim="800000"/>
            <a:headEnd/>
            <a:tailEnd/>
          </a:ln>
        </p:spPr>
      </p:pic>
    </p:spTree>
    <p:extLst>
      <p:ext uri="{BB962C8B-B14F-4D97-AF65-F5344CB8AC3E}">
        <p14:creationId xmlns:p14="http://schemas.microsoft.com/office/powerpoint/2010/main" val="34875321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FE7F1-3D54-7AEE-50CE-32B376F450D9}"/>
              </a:ext>
            </a:extLst>
          </p:cNvPr>
          <p:cNvSpPr>
            <a:spLocks noGrp="1"/>
          </p:cNvSpPr>
          <p:nvPr>
            <p:ph type="title"/>
          </p:nvPr>
        </p:nvSpPr>
        <p:spPr/>
        <p:txBody>
          <a:bodyPr/>
          <a:lstStyle/>
          <a:p>
            <a:r>
              <a:rPr lang="de-DE" dirty="0"/>
              <a:t>The Art </a:t>
            </a:r>
            <a:r>
              <a:rPr lang="de-DE" dirty="0" err="1"/>
              <a:t>of</a:t>
            </a:r>
            <a:r>
              <a:rPr lang="de-DE" dirty="0"/>
              <a:t> Case Studies: Drawing </a:t>
            </a:r>
            <a:r>
              <a:rPr lang="de-DE" dirty="0" err="1"/>
              <a:t>Conclusions</a:t>
            </a:r>
            <a:endParaRPr lang="de-DE" dirty="0"/>
          </a:p>
        </p:txBody>
      </p:sp>
      <p:sp>
        <p:nvSpPr>
          <p:cNvPr id="3" name="Fußzeilenplatzhalter 2">
            <a:extLst>
              <a:ext uri="{FF2B5EF4-FFF2-40B4-BE49-F238E27FC236}">
                <a16:creationId xmlns:a16="http://schemas.microsoft.com/office/drawing/2014/main" id="{762696EC-C546-BECD-643C-36C92368628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3831DE6-A114-6D10-2003-AC18507629EA}"/>
              </a:ext>
            </a:extLst>
          </p:cNvPr>
          <p:cNvSpPr>
            <a:spLocks noGrp="1"/>
          </p:cNvSpPr>
          <p:nvPr>
            <p:ph type="sldNum" sz="quarter" idx="33"/>
          </p:nvPr>
        </p:nvSpPr>
        <p:spPr/>
        <p:txBody>
          <a:bodyPr/>
          <a:lstStyle/>
          <a:p>
            <a:fld id="{BA24374A-C3A8-471A-8837-3FC31668ABE5}" type="slidenum">
              <a:rPr lang="de-DE" smtClean="0"/>
              <a:pPr/>
              <a:t>78</a:t>
            </a:fld>
            <a:endParaRPr lang="de-DE" dirty="0"/>
          </a:p>
        </p:txBody>
      </p:sp>
      <p:sp>
        <p:nvSpPr>
          <p:cNvPr id="5" name="Textplatzhalter 4">
            <a:extLst>
              <a:ext uri="{FF2B5EF4-FFF2-40B4-BE49-F238E27FC236}">
                <a16:creationId xmlns:a16="http://schemas.microsoft.com/office/drawing/2014/main" id="{E871EEC2-37E2-66A2-6372-37437278196D}"/>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D6C0635C-5EFD-BB40-F91C-B99E46B6F8A4}"/>
              </a:ext>
            </a:extLst>
          </p:cNvPr>
          <p:cNvSpPr>
            <a:spLocks noGrp="1"/>
          </p:cNvSpPr>
          <p:nvPr>
            <p:ph type="body" sz="quarter" idx="34"/>
          </p:nvPr>
        </p:nvSpPr>
        <p:spPr/>
        <p:txBody>
          <a:bodyPr>
            <a:normAutofit/>
          </a:bodyPr>
          <a:lstStyle/>
          <a:p>
            <a:r>
              <a:rPr lang="en-US" i="1" dirty="0"/>
              <a:t>“Beyond the human-animal relationship, our study suggests implications for the quantified-self movement more generally. As mentioned, our participants were fascinated by the utility offered by our products, without any concern for how they worked. This issue goes beyond our own case study: if there is little incentive for ensuring a consistent level of scientific accuracy in quantified data interpretation,  it seems unlikely that companies would bother to engage in  the expensive and time consuming trials necessary to demonstrate this.” </a:t>
            </a:r>
            <a:r>
              <a:rPr lang="en-US" dirty="0"/>
              <a:t>[1]</a:t>
            </a:r>
          </a:p>
          <a:p>
            <a:endParaRPr lang="en-US" dirty="0"/>
          </a:p>
          <a:p>
            <a:endParaRPr lang="de-DE" dirty="0"/>
          </a:p>
        </p:txBody>
      </p:sp>
      <p:sp>
        <p:nvSpPr>
          <p:cNvPr id="7" name="Inhaltsplatzhalter 6">
            <a:extLst>
              <a:ext uri="{FF2B5EF4-FFF2-40B4-BE49-F238E27FC236}">
                <a16:creationId xmlns:a16="http://schemas.microsoft.com/office/drawing/2014/main" id="{84AE7CF7-CFD2-16C2-0A1A-BDAFAB300ED7}"/>
              </a:ext>
            </a:extLst>
          </p:cNvPr>
          <p:cNvSpPr>
            <a:spLocks noGrp="1"/>
          </p:cNvSpPr>
          <p:nvPr>
            <p:ph sz="quarter" idx="35"/>
          </p:nvPr>
        </p:nvSpPr>
        <p:spPr/>
        <p:txBody>
          <a:bodyPr/>
          <a:lstStyle/>
          <a:p>
            <a:r>
              <a:rPr lang="de-DE" dirty="0"/>
              <a:t>[1] </a:t>
            </a:r>
            <a:r>
              <a:rPr lang="de-DE" dirty="0" err="1"/>
              <a:t>Lawson,S</a:t>
            </a:r>
            <a:r>
              <a:rPr lang="de-DE" dirty="0"/>
              <a:t>., </a:t>
            </a:r>
            <a:r>
              <a:rPr lang="de-DE" dirty="0" err="1"/>
              <a:t>Kirman,B</a:t>
            </a:r>
            <a:r>
              <a:rPr lang="de-DE" dirty="0"/>
              <a:t>., </a:t>
            </a:r>
            <a:r>
              <a:rPr lang="de-DE" dirty="0" err="1"/>
              <a:t>Linehan,C</a:t>
            </a:r>
            <a:r>
              <a:rPr lang="de-DE" dirty="0"/>
              <a:t>., </a:t>
            </a:r>
            <a:r>
              <a:rPr lang="de-DE" dirty="0" err="1"/>
              <a:t>Feltwell,T</a:t>
            </a:r>
            <a:r>
              <a:rPr lang="de-DE" dirty="0"/>
              <a:t>., &amp; L. Hopkins (2015) </a:t>
            </a:r>
            <a:r>
              <a:rPr lang="en-US" dirty="0" err="1"/>
              <a:t>Problematising</a:t>
            </a:r>
            <a:r>
              <a:rPr lang="en-US" dirty="0"/>
              <a:t> Upstream Technology through Speculative Design: The Case of Quantified Cats and Dogs</a:t>
            </a:r>
            <a:endParaRPr lang="de-DE" dirty="0"/>
          </a:p>
          <a:p>
            <a:endParaRPr lang="de-DE" dirty="0"/>
          </a:p>
        </p:txBody>
      </p:sp>
    </p:spTree>
    <p:extLst>
      <p:ext uri="{BB962C8B-B14F-4D97-AF65-F5344CB8AC3E}">
        <p14:creationId xmlns:p14="http://schemas.microsoft.com/office/powerpoint/2010/main" val="20468103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D0962-921E-36F9-71B1-C6DBE8CBFF9F}"/>
              </a:ext>
            </a:extLst>
          </p:cNvPr>
          <p:cNvSpPr>
            <a:spLocks noGrp="1"/>
          </p:cNvSpPr>
          <p:nvPr>
            <p:ph type="title"/>
          </p:nvPr>
        </p:nvSpPr>
        <p:spPr/>
        <p:txBody>
          <a:bodyPr/>
          <a:lstStyle/>
          <a:p>
            <a:r>
              <a:rPr lang="de-DE" dirty="0"/>
              <a:t>Diaries</a:t>
            </a:r>
          </a:p>
        </p:txBody>
      </p:sp>
      <p:sp>
        <p:nvSpPr>
          <p:cNvPr id="3" name="Fußzeilenplatzhalter 2">
            <a:extLst>
              <a:ext uri="{FF2B5EF4-FFF2-40B4-BE49-F238E27FC236}">
                <a16:creationId xmlns:a16="http://schemas.microsoft.com/office/drawing/2014/main" id="{AF765DBD-E8E8-7160-B4D9-EDCF6425B86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F072F20-B6EF-4630-FFD5-84A7108D0BD8}"/>
              </a:ext>
            </a:extLst>
          </p:cNvPr>
          <p:cNvSpPr>
            <a:spLocks noGrp="1"/>
          </p:cNvSpPr>
          <p:nvPr>
            <p:ph type="sldNum" sz="quarter" idx="28"/>
          </p:nvPr>
        </p:nvSpPr>
        <p:spPr/>
        <p:txBody>
          <a:bodyPr/>
          <a:lstStyle/>
          <a:p>
            <a:fld id="{BA24374A-C3A8-471A-8837-3FC31668ABE5}" type="slidenum">
              <a:rPr lang="de-DE" smtClean="0"/>
              <a:pPr/>
              <a:t>79</a:t>
            </a:fld>
            <a:endParaRPr lang="de-DE" dirty="0"/>
          </a:p>
        </p:txBody>
      </p:sp>
      <p:sp>
        <p:nvSpPr>
          <p:cNvPr id="5" name="Textplatzhalter 4">
            <a:extLst>
              <a:ext uri="{FF2B5EF4-FFF2-40B4-BE49-F238E27FC236}">
                <a16:creationId xmlns:a16="http://schemas.microsoft.com/office/drawing/2014/main" id="{8C6CAEFD-D969-3074-D786-0E3E838FD4DF}"/>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78E0F816-5154-2334-1982-ADF4D4A5BA13}"/>
              </a:ext>
            </a:extLst>
          </p:cNvPr>
          <p:cNvSpPr>
            <a:spLocks noGrp="1"/>
          </p:cNvSpPr>
          <p:nvPr>
            <p:ph type="body" sz="quarter" idx="29"/>
          </p:nvPr>
        </p:nvSpPr>
        <p:spPr/>
        <p:txBody>
          <a:bodyPr>
            <a:normAutofit/>
          </a:bodyPr>
          <a:lstStyle/>
          <a:p>
            <a:r>
              <a:rPr lang="en-US" dirty="0"/>
              <a:t>Fill the gap between direct observation &amp; interrogation</a:t>
            </a:r>
          </a:p>
          <a:p>
            <a:r>
              <a:rPr lang="en-US" dirty="0"/>
              <a:t>Form</a:t>
            </a:r>
          </a:p>
          <a:p>
            <a:pPr lvl="1"/>
            <a:r>
              <a:rPr lang="en-US" dirty="0"/>
              <a:t>Paper, digital via blogs, email, mobile app, online account etc.</a:t>
            </a:r>
          </a:p>
          <a:p>
            <a:pPr lvl="1"/>
            <a:r>
              <a:rPr lang="en-US" dirty="0"/>
              <a:t>Open questions/entries versus tabular form</a:t>
            </a:r>
          </a:p>
          <a:p>
            <a:pPr lvl="1"/>
            <a:r>
              <a:rPr lang="en-US" dirty="0"/>
              <a:t>With additional media such as photo, video, comments</a:t>
            </a:r>
          </a:p>
          <a:p>
            <a:pPr lvl="1"/>
            <a:r>
              <a:rPr lang="en-US" dirty="0"/>
              <a:t>Elicitation Diary</a:t>
            </a:r>
          </a:p>
          <a:p>
            <a:r>
              <a:rPr lang="en-US" dirty="0"/>
              <a:t>Notes on use (e.g., in the form of photos and comments)</a:t>
            </a:r>
          </a:p>
          <a:p>
            <a:pPr lvl="1"/>
            <a:r>
              <a:rPr lang="en-US" dirty="0"/>
              <a:t>Follow-up interviews clarify questions about usage</a:t>
            </a:r>
          </a:p>
          <a:p>
            <a:pPr lvl="1"/>
            <a:r>
              <a:rPr lang="en-US" dirty="0"/>
              <a:t>Feedback Diary</a:t>
            </a:r>
          </a:p>
          <a:p>
            <a:pPr lvl="1"/>
            <a:r>
              <a:rPr lang="en-US" dirty="0"/>
              <a:t>Answer usage questions (at the end of each tag or usage)</a:t>
            </a:r>
            <a:endParaRPr lang="de-DE" dirty="0"/>
          </a:p>
        </p:txBody>
      </p:sp>
      <p:pic>
        <p:nvPicPr>
          <p:cNvPr id="8" name="Picture 2" descr="Schreibtisch,Notizbuch,Schreiben,Stift,Tagebuch,Tagebuch">
            <a:extLst>
              <a:ext uri="{FF2B5EF4-FFF2-40B4-BE49-F238E27FC236}">
                <a16:creationId xmlns:a16="http://schemas.microsoft.com/office/drawing/2014/main" id="{24FF496F-3A2F-F0A6-B554-2D015846F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8322" y="1216499"/>
            <a:ext cx="3316014" cy="248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983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CDE52-60DC-11F8-61AE-37186C99DAC1}"/>
              </a:ext>
            </a:extLst>
          </p:cNvPr>
          <p:cNvSpPr>
            <a:spLocks noGrp="1"/>
          </p:cNvSpPr>
          <p:nvPr>
            <p:ph type="title"/>
          </p:nvPr>
        </p:nvSpPr>
        <p:spPr/>
        <p:txBody>
          <a:bodyPr/>
          <a:lstStyle/>
          <a:p>
            <a:r>
              <a:rPr lang="de-DE" dirty="0"/>
              <a:t>The </a:t>
            </a:r>
            <a:r>
              <a:rPr lang="de-DE" dirty="0" err="1"/>
              <a:t>Preparations</a:t>
            </a:r>
            <a:endParaRPr lang="de-DE" dirty="0"/>
          </a:p>
        </p:txBody>
      </p:sp>
      <p:sp>
        <p:nvSpPr>
          <p:cNvPr id="3" name="Fußzeilenplatzhalter 2">
            <a:extLst>
              <a:ext uri="{FF2B5EF4-FFF2-40B4-BE49-F238E27FC236}">
                <a16:creationId xmlns:a16="http://schemas.microsoft.com/office/drawing/2014/main" id="{AC668DAB-5ED1-2E55-E3B0-C410F7EE393F}"/>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6214CCE-A4A1-F8DA-55D3-C8F2108CB8F9}"/>
              </a:ext>
            </a:extLst>
          </p:cNvPr>
          <p:cNvSpPr>
            <a:spLocks noGrp="1"/>
          </p:cNvSpPr>
          <p:nvPr>
            <p:ph type="sldNum" sz="quarter" idx="33"/>
          </p:nvPr>
        </p:nvSpPr>
        <p:spPr/>
        <p:txBody>
          <a:bodyPr/>
          <a:lstStyle/>
          <a:p>
            <a:fld id="{BA24374A-C3A8-471A-8837-3FC31668ABE5}" type="slidenum">
              <a:rPr lang="de-DE" smtClean="0"/>
              <a:pPr/>
              <a:t>8</a:t>
            </a:fld>
            <a:endParaRPr lang="de-DE" dirty="0"/>
          </a:p>
        </p:txBody>
      </p:sp>
      <p:sp>
        <p:nvSpPr>
          <p:cNvPr id="5" name="Textplatzhalter 4">
            <a:extLst>
              <a:ext uri="{FF2B5EF4-FFF2-40B4-BE49-F238E27FC236}">
                <a16:creationId xmlns:a16="http://schemas.microsoft.com/office/drawing/2014/main" id="{F0E2B548-073E-EEA9-232A-603958E70BE1}"/>
              </a:ext>
            </a:extLst>
          </p:cNvPr>
          <p:cNvSpPr>
            <a:spLocks noGrp="1"/>
          </p:cNvSpPr>
          <p:nvPr>
            <p:ph type="body" sz="quarter" idx="21"/>
          </p:nvPr>
        </p:nvSpPr>
        <p:spPr/>
        <p:txBody>
          <a:bodyPr/>
          <a:lstStyle/>
          <a:p>
            <a:r>
              <a:rPr lang="en-US" sz="1400" dirty="0"/>
              <a:t>How to Conduct a User Study</a:t>
            </a:r>
            <a:endParaRPr lang="de-DE" dirty="0"/>
          </a:p>
        </p:txBody>
      </p:sp>
      <p:sp>
        <p:nvSpPr>
          <p:cNvPr id="6" name="Textplatzhalter 5">
            <a:extLst>
              <a:ext uri="{FF2B5EF4-FFF2-40B4-BE49-F238E27FC236}">
                <a16:creationId xmlns:a16="http://schemas.microsoft.com/office/drawing/2014/main" id="{FDE86791-EF45-9B22-D615-7596D9B70011}"/>
              </a:ext>
            </a:extLst>
          </p:cNvPr>
          <p:cNvSpPr>
            <a:spLocks noGrp="1"/>
          </p:cNvSpPr>
          <p:nvPr>
            <p:ph type="body" sz="quarter" idx="34"/>
          </p:nvPr>
        </p:nvSpPr>
        <p:spPr>
          <a:xfrm>
            <a:off x="695325" y="1449388"/>
            <a:ext cx="7764097" cy="4056061"/>
          </a:xfrm>
        </p:spPr>
        <p:txBody>
          <a:bodyPr>
            <a:normAutofit/>
          </a:bodyPr>
          <a:lstStyle/>
          <a:p>
            <a:r>
              <a:rPr lang="de-DE" dirty="0" err="1"/>
              <a:t>When</a:t>
            </a:r>
            <a:r>
              <a:rPr lang="de-DE" dirty="0"/>
              <a:t> </a:t>
            </a:r>
            <a:r>
              <a:rPr lang="de-DE" b="1" dirty="0" err="1">
                <a:solidFill>
                  <a:schemeClr val="accent1"/>
                </a:solidFill>
              </a:rPr>
              <a:t>we</a:t>
            </a:r>
            <a:r>
              <a:rPr lang="de-DE" b="1" dirty="0">
                <a:solidFill>
                  <a:schemeClr val="accent1"/>
                </a:solidFill>
              </a:rPr>
              <a:t> have a </a:t>
            </a:r>
            <a:r>
              <a:rPr lang="de-DE" b="1" dirty="0" err="1">
                <a:solidFill>
                  <a:schemeClr val="accent1"/>
                </a:solidFill>
              </a:rPr>
              <a:t>study</a:t>
            </a:r>
            <a:r>
              <a:rPr lang="de-DE" b="1" dirty="0">
                <a:solidFill>
                  <a:schemeClr val="accent1"/>
                </a:solidFill>
              </a:rPr>
              <a:t> design and a </a:t>
            </a:r>
            <a:r>
              <a:rPr lang="de-DE" b="1" dirty="0" err="1">
                <a:solidFill>
                  <a:schemeClr val="accent1"/>
                </a:solidFill>
              </a:rPr>
              <a:t>location</a:t>
            </a:r>
            <a:r>
              <a:rPr lang="de-DE" dirty="0"/>
              <a:t>, </a:t>
            </a:r>
            <a:r>
              <a:rPr lang="de-DE" dirty="0" err="1"/>
              <a:t>we</a:t>
            </a:r>
            <a:r>
              <a:rPr lang="de-DE" dirty="0"/>
              <a:t> </a:t>
            </a:r>
            <a:r>
              <a:rPr lang="de-DE" dirty="0" err="1"/>
              <a:t>can</a:t>
            </a:r>
            <a:r>
              <a:rPr lang="de-DE" dirty="0"/>
              <a:t> </a:t>
            </a:r>
            <a:r>
              <a:rPr lang="de-DE" dirty="0" err="1"/>
              <a:t>prepare</a:t>
            </a:r>
            <a:r>
              <a:rPr lang="de-DE" dirty="0"/>
              <a:t> </a:t>
            </a:r>
            <a:r>
              <a:rPr lang="de-DE" dirty="0" err="1"/>
              <a:t>the</a:t>
            </a:r>
            <a:r>
              <a:rPr lang="de-DE" dirty="0"/>
              <a:t> </a:t>
            </a:r>
            <a:r>
              <a:rPr lang="de-DE" dirty="0" err="1"/>
              <a:t>study</a:t>
            </a:r>
            <a:r>
              <a:rPr lang="de-DE" dirty="0"/>
              <a:t>…</a:t>
            </a:r>
          </a:p>
          <a:p>
            <a:r>
              <a:rPr lang="de-DE" dirty="0" err="1"/>
              <a:t>There</a:t>
            </a:r>
            <a:r>
              <a:rPr lang="de-DE" dirty="0"/>
              <a:t> </a:t>
            </a:r>
            <a:r>
              <a:rPr lang="de-DE" dirty="0" err="1"/>
              <a:t>are</a:t>
            </a:r>
            <a:r>
              <a:rPr lang="de-DE" dirty="0"/>
              <a:t> 3 </a:t>
            </a:r>
            <a:r>
              <a:rPr lang="de-DE" dirty="0" err="1"/>
              <a:t>preparation</a:t>
            </a:r>
            <a:r>
              <a:rPr lang="de-DE" dirty="0"/>
              <a:t> </a:t>
            </a:r>
            <a:r>
              <a:rPr lang="de-DE" dirty="0" err="1"/>
              <a:t>phases</a:t>
            </a:r>
            <a:r>
              <a:rPr lang="de-DE" dirty="0"/>
              <a:t>:</a:t>
            </a:r>
          </a:p>
          <a:p>
            <a:pPr marL="743363" lvl="1" indent="-457200">
              <a:buFont typeface="+mj-lt"/>
              <a:buAutoNum type="arabicPeriod"/>
            </a:pPr>
            <a:r>
              <a:rPr lang="de-DE" b="1" dirty="0">
                <a:solidFill>
                  <a:schemeClr val="accent1"/>
                </a:solidFill>
              </a:rPr>
              <a:t>Material (and </a:t>
            </a:r>
            <a:r>
              <a:rPr lang="de-DE" b="1" dirty="0" err="1">
                <a:solidFill>
                  <a:schemeClr val="accent1"/>
                </a:solidFill>
              </a:rPr>
              <a:t>location</a:t>
            </a:r>
            <a:r>
              <a:rPr lang="de-DE" b="1" dirty="0">
                <a:solidFill>
                  <a:schemeClr val="accent1"/>
                </a:solidFill>
              </a:rPr>
              <a:t>) check</a:t>
            </a:r>
            <a:r>
              <a:rPr lang="de-DE" dirty="0"/>
              <a:t>: final </a:t>
            </a:r>
            <a:r>
              <a:rPr lang="de-DE" dirty="0" err="1"/>
              <a:t>implementations</a:t>
            </a:r>
            <a:r>
              <a:rPr lang="de-DE" dirty="0"/>
              <a:t>, final </a:t>
            </a:r>
            <a:r>
              <a:rPr lang="de-DE" dirty="0" err="1"/>
              <a:t>setup</a:t>
            </a:r>
            <a:r>
              <a:rPr lang="de-DE" dirty="0"/>
              <a:t>, </a:t>
            </a:r>
            <a:r>
              <a:rPr lang="de-DE" dirty="0" err="1"/>
              <a:t>make</a:t>
            </a:r>
            <a:r>
              <a:rPr lang="de-DE" dirty="0"/>
              <a:t> </a:t>
            </a:r>
            <a:r>
              <a:rPr lang="de-DE" dirty="0" err="1"/>
              <a:t>sure</a:t>
            </a:r>
            <a:r>
              <a:rPr lang="de-DE" dirty="0"/>
              <a:t> that you have </a:t>
            </a:r>
            <a:r>
              <a:rPr lang="de-DE" dirty="0" err="1"/>
              <a:t>everything</a:t>
            </a:r>
            <a:r>
              <a:rPr lang="de-DE" dirty="0"/>
              <a:t> to </a:t>
            </a:r>
            <a:r>
              <a:rPr lang="de-DE" dirty="0" err="1"/>
              <a:t>run</a:t>
            </a:r>
            <a:r>
              <a:rPr lang="de-DE" dirty="0"/>
              <a:t> </a:t>
            </a:r>
            <a:r>
              <a:rPr lang="de-DE" dirty="0" err="1"/>
              <a:t>the</a:t>
            </a:r>
            <a:r>
              <a:rPr lang="de-DE" dirty="0"/>
              <a:t> </a:t>
            </a:r>
            <a:r>
              <a:rPr lang="de-DE" dirty="0" err="1"/>
              <a:t>experiment</a:t>
            </a:r>
            <a:r>
              <a:rPr lang="de-DE" dirty="0"/>
              <a:t> </a:t>
            </a:r>
            <a:r>
              <a:rPr lang="de-DE" dirty="0" err="1"/>
              <a:t>or</a:t>
            </a:r>
            <a:r>
              <a:rPr lang="de-DE" dirty="0"/>
              <a:t> </a:t>
            </a:r>
            <a:r>
              <a:rPr lang="de-DE" dirty="0" err="1"/>
              <a:t>survey</a:t>
            </a:r>
            <a:r>
              <a:rPr lang="de-DE" dirty="0"/>
              <a:t>, …</a:t>
            </a:r>
          </a:p>
          <a:p>
            <a:pPr marL="743363" lvl="1" indent="-457200">
              <a:buFont typeface="+mj-lt"/>
              <a:buAutoNum type="arabicPeriod"/>
            </a:pPr>
            <a:r>
              <a:rPr lang="de-DE" b="1" dirty="0">
                <a:solidFill>
                  <a:schemeClr val="accent1"/>
                </a:solidFill>
              </a:rPr>
              <a:t>Pilot</a:t>
            </a:r>
            <a:r>
              <a:rPr lang="de-DE" dirty="0"/>
              <a:t>: </a:t>
            </a:r>
            <a:r>
              <a:rPr lang="de-DE" dirty="0" err="1"/>
              <a:t>test</a:t>
            </a:r>
            <a:r>
              <a:rPr lang="de-DE" dirty="0"/>
              <a:t> your </a:t>
            </a:r>
            <a:r>
              <a:rPr lang="de-DE" dirty="0" err="1"/>
              <a:t>apparatus</a:t>
            </a:r>
            <a:r>
              <a:rPr lang="de-DE" dirty="0"/>
              <a:t> </a:t>
            </a:r>
            <a:r>
              <a:rPr lang="de-DE" dirty="0" err="1"/>
              <a:t>with</a:t>
            </a:r>
            <a:r>
              <a:rPr lang="de-DE" dirty="0"/>
              <a:t> non-</a:t>
            </a:r>
            <a:r>
              <a:rPr lang="de-DE" dirty="0" err="1"/>
              <a:t>involved</a:t>
            </a:r>
            <a:r>
              <a:rPr lang="de-DE" dirty="0"/>
              <a:t> </a:t>
            </a:r>
            <a:r>
              <a:rPr lang="de-DE" dirty="0" err="1"/>
              <a:t>users</a:t>
            </a:r>
            <a:r>
              <a:rPr lang="de-DE" dirty="0"/>
              <a:t> (your </a:t>
            </a:r>
            <a:r>
              <a:rPr lang="de-DE" dirty="0" err="1"/>
              <a:t>supervisors</a:t>
            </a:r>
            <a:r>
              <a:rPr lang="de-DE" dirty="0"/>
              <a:t>, </a:t>
            </a:r>
            <a:r>
              <a:rPr lang="de-DE" dirty="0" err="1"/>
              <a:t>exercise</a:t>
            </a:r>
            <a:r>
              <a:rPr lang="de-DE" dirty="0"/>
              <a:t> </a:t>
            </a:r>
            <a:r>
              <a:rPr lang="de-DE" dirty="0" err="1"/>
              <a:t>members</a:t>
            </a:r>
            <a:r>
              <a:rPr lang="de-DE" dirty="0"/>
              <a:t>), final </a:t>
            </a:r>
            <a:r>
              <a:rPr lang="de-DE" dirty="0" err="1"/>
              <a:t>parameters</a:t>
            </a:r>
            <a:r>
              <a:rPr lang="de-DE" dirty="0"/>
              <a:t>, …</a:t>
            </a:r>
          </a:p>
          <a:p>
            <a:pPr marL="743363" lvl="1" indent="-457200">
              <a:buFont typeface="+mj-lt"/>
              <a:buAutoNum type="arabicPeriod"/>
            </a:pPr>
            <a:r>
              <a:rPr lang="de-DE" b="1" dirty="0" err="1">
                <a:solidFill>
                  <a:schemeClr val="accent1"/>
                </a:solidFill>
              </a:rPr>
              <a:t>Recruitment</a:t>
            </a:r>
            <a:r>
              <a:rPr lang="de-DE" b="1" dirty="0">
                <a:solidFill>
                  <a:schemeClr val="accent1"/>
                </a:solidFill>
              </a:rPr>
              <a:t> </a:t>
            </a:r>
            <a:r>
              <a:rPr lang="de-DE" b="1" dirty="0" err="1">
                <a:solidFill>
                  <a:schemeClr val="accent1"/>
                </a:solidFill>
              </a:rPr>
              <a:t>phase</a:t>
            </a:r>
            <a:r>
              <a:rPr lang="de-DE" dirty="0"/>
              <a:t>: </a:t>
            </a:r>
            <a:r>
              <a:rPr lang="de-DE" dirty="0" err="1"/>
              <a:t>organization</a:t>
            </a:r>
            <a:r>
              <a:rPr lang="de-DE" dirty="0"/>
              <a:t> of </a:t>
            </a:r>
            <a:r>
              <a:rPr lang="de-DE" dirty="0" err="1"/>
              <a:t>participants</a:t>
            </a:r>
            <a:r>
              <a:rPr lang="de-DE" dirty="0"/>
              <a:t>, </a:t>
            </a:r>
            <a:r>
              <a:rPr lang="de-DE" dirty="0" err="1"/>
              <a:t>booking</a:t>
            </a:r>
            <a:r>
              <a:rPr lang="de-DE" dirty="0"/>
              <a:t>, </a:t>
            </a:r>
            <a:r>
              <a:rPr lang="de-DE" dirty="0" err="1"/>
              <a:t>invitation</a:t>
            </a:r>
            <a:r>
              <a:rPr lang="de-DE" dirty="0"/>
              <a:t> </a:t>
            </a:r>
            <a:r>
              <a:rPr lang="de-DE" dirty="0" err="1"/>
              <a:t>letter</a:t>
            </a:r>
            <a:r>
              <a:rPr lang="de-DE" dirty="0"/>
              <a:t>, …</a:t>
            </a:r>
          </a:p>
        </p:txBody>
      </p:sp>
      <p:sp>
        <p:nvSpPr>
          <p:cNvPr id="10" name="Inhaltsplatzhalter 9">
            <a:extLst>
              <a:ext uri="{FF2B5EF4-FFF2-40B4-BE49-F238E27FC236}">
                <a16:creationId xmlns:a16="http://schemas.microsoft.com/office/drawing/2014/main" id="{7D8A6731-DF8E-6BB0-1955-93DDB88DD68E}"/>
              </a:ext>
            </a:extLst>
          </p:cNvPr>
          <p:cNvSpPr>
            <a:spLocks noGrp="1"/>
          </p:cNvSpPr>
          <p:nvPr>
            <p:ph sz="quarter" idx="35"/>
          </p:nvPr>
        </p:nvSpPr>
        <p:spPr/>
        <p:txBody>
          <a:bodyPr/>
          <a:lstStyle/>
          <a:p>
            <a:r>
              <a:rPr lang="de-DE" dirty="0"/>
              <a:t>Image </a:t>
            </a:r>
            <a:r>
              <a:rPr lang="de-DE" dirty="0" err="1"/>
              <a:t>from</a:t>
            </a:r>
            <a:r>
              <a:rPr lang="de-DE" dirty="0"/>
              <a:t> </a:t>
            </a:r>
            <a:r>
              <a:rPr lang="de-DE" dirty="0">
                <a:hlinkClick r:id="rId2"/>
              </a:rPr>
              <a:t>https://pxhere.com/de/photo/652278</a:t>
            </a:r>
            <a:r>
              <a:rPr lang="de-DE" dirty="0"/>
              <a:t> </a:t>
            </a:r>
          </a:p>
        </p:txBody>
      </p:sp>
      <p:pic>
        <p:nvPicPr>
          <p:cNvPr id="9" name="Grafik 8">
            <a:extLst>
              <a:ext uri="{FF2B5EF4-FFF2-40B4-BE49-F238E27FC236}">
                <a16:creationId xmlns:a16="http://schemas.microsoft.com/office/drawing/2014/main" id="{4AF72ADF-EC45-B43A-D7E6-0337FEFE4182}"/>
              </a:ext>
            </a:extLst>
          </p:cNvPr>
          <p:cNvPicPr>
            <a:picLocks noChangeAspect="1"/>
          </p:cNvPicPr>
          <p:nvPr/>
        </p:nvPicPr>
        <p:blipFill rotWithShape="1">
          <a:blip r:embed="rId3"/>
          <a:srcRect l="55234"/>
          <a:stretch/>
        </p:blipFill>
        <p:spPr>
          <a:xfrm>
            <a:off x="8651874" y="1089025"/>
            <a:ext cx="3384551" cy="5040314"/>
          </a:xfrm>
          <a:prstGeom prst="rect">
            <a:avLst/>
          </a:prstGeom>
        </p:spPr>
      </p:pic>
    </p:spTree>
    <p:extLst>
      <p:ext uri="{BB962C8B-B14F-4D97-AF65-F5344CB8AC3E}">
        <p14:creationId xmlns:p14="http://schemas.microsoft.com/office/powerpoint/2010/main" val="19818517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9790FEE7-F5D6-C438-36D5-7F0A9A45307E}"/>
              </a:ext>
            </a:extLst>
          </p:cNvPr>
          <p:cNvSpPr>
            <a:spLocks noGrp="1"/>
          </p:cNvSpPr>
          <p:nvPr>
            <p:ph type="title"/>
          </p:nvPr>
        </p:nvSpPr>
        <p:spPr/>
        <p:txBody>
          <a:bodyPr/>
          <a:lstStyle/>
          <a:p>
            <a:r>
              <a:rPr lang="de-DE" dirty="0" err="1"/>
              <a:t>Why</a:t>
            </a:r>
            <a:r>
              <a:rPr lang="de-DE" dirty="0"/>
              <a:t> Diaries?</a:t>
            </a:r>
          </a:p>
        </p:txBody>
      </p:sp>
      <p:sp>
        <p:nvSpPr>
          <p:cNvPr id="3" name="Fußzeilenplatzhalter 2">
            <a:extLst>
              <a:ext uri="{FF2B5EF4-FFF2-40B4-BE49-F238E27FC236}">
                <a16:creationId xmlns:a16="http://schemas.microsoft.com/office/drawing/2014/main" id="{D69F70B0-605D-2F31-79A7-8486B1F2DA0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2845818-7251-E6D1-AAD7-41D2E1BCA0B8}"/>
              </a:ext>
            </a:extLst>
          </p:cNvPr>
          <p:cNvSpPr>
            <a:spLocks noGrp="1"/>
          </p:cNvSpPr>
          <p:nvPr>
            <p:ph type="sldNum" sz="quarter" idx="33"/>
          </p:nvPr>
        </p:nvSpPr>
        <p:spPr/>
        <p:txBody>
          <a:bodyPr/>
          <a:lstStyle/>
          <a:p>
            <a:fld id="{BA24374A-C3A8-471A-8837-3FC31668ABE5}" type="slidenum">
              <a:rPr lang="de-DE" smtClean="0"/>
              <a:pPr/>
              <a:t>80</a:t>
            </a:fld>
            <a:endParaRPr lang="de-DE" dirty="0"/>
          </a:p>
        </p:txBody>
      </p:sp>
      <p:sp>
        <p:nvSpPr>
          <p:cNvPr id="12" name="Textplatzhalter 11">
            <a:extLst>
              <a:ext uri="{FF2B5EF4-FFF2-40B4-BE49-F238E27FC236}">
                <a16:creationId xmlns:a16="http://schemas.microsoft.com/office/drawing/2014/main" id="{8CD97592-62AE-4BF1-20C7-8F351A1831DC}"/>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4278B115-B9F0-586B-DD30-02AD70A3E840}"/>
              </a:ext>
            </a:extLst>
          </p:cNvPr>
          <p:cNvSpPr>
            <a:spLocks noGrp="1"/>
          </p:cNvSpPr>
          <p:nvPr>
            <p:ph type="body" sz="quarter" idx="34"/>
          </p:nvPr>
        </p:nvSpPr>
        <p:spPr/>
        <p:txBody>
          <a:bodyPr/>
          <a:lstStyle/>
          <a:p>
            <a:r>
              <a:rPr lang="en-US" dirty="0"/>
              <a:t>Advantages</a:t>
            </a:r>
          </a:p>
          <a:p>
            <a:pPr lvl="1"/>
            <a:r>
              <a:rPr lang="en-US" dirty="0"/>
              <a:t>Phenomena can be captured in context &amp; with a personal view 
Participants are less disturbed than with an observation/ethnography</a:t>
            </a:r>
          </a:p>
          <a:p>
            <a:r>
              <a:rPr lang="en-US" dirty="0"/>
              <a:t>Disadvantages</a:t>
            </a:r>
          </a:p>
          <a:p>
            <a:pPr lvl="1"/>
            <a:r>
              <a:rPr lang="en-US" dirty="0"/>
              <a:t>Accuracy of recording can be highly variable (motivation, time resources of participants)
Interpretability of described phenomena  Interviews for clarification, method. Triangulation</a:t>
            </a:r>
            <a:endParaRPr lang="de-DE" dirty="0"/>
          </a:p>
        </p:txBody>
      </p:sp>
      <p:sp>
        <p:nvSpPr>
          <p:cNvPr id="13" name="Inhaltsplatzhalter 12">
            <a:extLst>
              <a:ext uri="{FF2B5EF4-FFF2-40B4-BE49-F238E27FC236}">
                <a16:creationId xmlns:a16="http://schemas.microsoft.com/office/drawing/2014/main" id="{64521E4E-58C1-2240-BB24-FC430F022ACF}"/>
              </a:ext>
            </a:extLst>
          </p:cNvPr>
          <p:cNvSpPr>
            <a:spLocks noGrp="1"/>
          </p:cNvSpPr>
          <p:nvPr>
            <p:ph sz="quarter" idx="35"/>
          </p:nvPr>
        </p:nvSpPr>
        <p:spPr/>
        <p:txBody>
          <a:bodyPr/>
          <a:lstStyle/>
          <a:p>
            <a:endParaRPr lang="de-DE"/>
          </a:p>
        </p:txBody>
      </p:sp>
    </p:spTree>
    <p:extLst>
      <p:ext uri="{BB962C8B-B14F-4D97-AF65-F5344CB8AC3E}">
        <p14:creationId xmlns:p14="http://schemas.microsoft.com/office/powerpoint/2010/main" val="25411166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5D61A-34F9-1080-31B3-4DF45E8FA184}"/>
              </a:ext>
            </a:extLst>
          </p:cNvPr>
          <p:cNvSpPr>
            <a:spLocks noGrp="1"/>
          </p:cNvSpPr>
          <p:nvPr>
            <p:ph type="title"/>
          </p:nvPr>
        </p:nvSpPr>
        <p:spPr/>
        <p:txBody>
          <a:bodyPr/>
          <a:lstStyle/>
          <a:p>
            <a:r>
              <a:rPr lang="de-DE" dirty="0" err="1"/>
              <a:t>Avoiding</a:t>
            </a:r>
            <a:r>
              <a:rPr lang="de-DE" dirty="0"/>
              <a:t> </a:t>
            </a:r>
            <a:r>
              <a:rPr lang="de-DE" dirty="0" err="1"/>
              <a:t>Biases</a:t>
            </a:r>
            <a:r>
              <a:rPr lang="de-DE" dirty="0"/>
              <a:t> in Qualitative Research </a:t>
            </a:r>
          </a:p>
        </p:txBody>
      </p:sp>
      <p:sp>
        <p:nvSpPr>
          <p:cNvPr id="3" name="Fußzeilenplatzhalter 2">
            <a:extLst>
              <a:ext uri="{FF2B5EF4-FFF2-40B4-BE49-F238E27FC236}">
                <a16:creationId xmlns:a16="http://schemas.microsoft.com/office/drawing/2014/main" id="{A0B98613-4F55-890B-B169-B6EF3723F8C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6271B65-EBEF-8DDA-CB86-596335245B46}"/>
              </a:ext>
            </a:extLst>
          </p:cNvPr>
          <p:cNvSpPr>
            <a:spLocks noGrp="1"/>
          </p:cNvSpPr>
          <p:nvPr>
            <p:ph type="sldNum" sz="quarter" idx="28"/>
          </p:nvPr>
        </p:nvSpPr>
        <p:spPr/>
        <p:txBody>
          <a:bodyPr/>
          <a:lstStyle/>
          <a:p>
            <a:fld id="{BA24374A-C3A8-471A-8837-3FC31668ABE5}" type="slidenum">
              <a:rPr lang="de-DE" smtClean="0"/>
              <a:pPr/>
              <a:t>81</a:t>
            </a:fld>
            <a:endParaRPr lang="de-DE" dirty="0"/>
          </a:p>
        </p:txBody>
      </p:sp>
      <p:sp>
        <p:nvSpPr>
          <p:cNvPr id="5" name="Textplatzhalter 4">
            <a:extLst>
              <a:ext uri="{FF2B5EF4-FFF2-40B4-BE49-F238E27FC236}">
                <a16:creationId xmlns:a16="http://schemas.microsoft.com/office/drawing/2014/main" id="{CC1D9DEF-3399-902E-1078-93088A2F83BD}"/>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8A3A827D-B7C7-E312-0907-35C85D721F96}"/>
              </a:ext>
            </a:extLst>
          </p:cNvPr>
          <p:cNvSpPr>
            <a:spLocks noGrp="1"/>
          </p:cNvSpPr>
          <p:nvPr>
            <p:ph type="body" sz="quarter" idx="29"/>
          </p:nvPr>
        </p:nvSpPr>
        <p:spPr/>
        <p:txBody>
          <a:bodyPr>
            <a:normAutofit fontScale="85000" lnSpcReduction="10000"/>
          </a:bodyPr>
          <a:lstStyle/>
          <a:p>
            <a:r>
              <a:rPr lang="en-US" b="1" dirty="0">
                <a:solidFill>
                  <a:schemeClr val="accent1"/>
                </a:solidFill>
              </a:rPr>
              <a:t>Use multiple people to transcribe and code the data</a:t>
            </a:r>
          </a:p>
          <a:p>
            <a:pPr lvl="1"/>
            <a:r>
              <a:rPr lang="en-US" b="0" i="0" dirty="0">
                <a:solidFill>
                  <a:srgbClr val="333333"/>
                </a:solidFill>
                <a:effectLst/>
                <a:latin typeface="Roboto" panose="02000000000000000000" pitchFamily="2" charset="0"/>
              </a:rPr>
              <a:t>If there is consistency between your interpretation and that of others, it is more likely that there is some truth by agreement in your interpretations</a:t>
            </a:r>
            <a:endParaRPr lang="en-US" dirty="0"/>
          </a:p>
          <a:p>
            <a:r>
              <a:rPr lang="en-US" b="1" dirty="0">
                <a:solidFill>
                  <a:schemeClr val="accent1"/>
                </a:solidFill>
              </a:rPr>
              <a:t>Have participants review your results</a:t>
            </a:r>
          </a:p>
          <a:p>
            <a:pPr lvl="1"/>
            <a:r>
              <a:rPr lang="en-US" b="0" i="0" dirty="0">
                <a:solidFill>
                  <a:srgbClr val="333333"/>
                </a:solidFill>
                <a:effectLst/>
                <a:latin typeface="Roboto" panose="02000000000000000000" pitchFamily="2" charset="0"/>
              </a:rPr>
              <a:t>Ask the people who provided the data whether your interpretations seem to reflect their opinions</a:t>
            </a:r>
            <a:endParaRPr lang="en-US" dirty="0"/>
          </a:p>
          <a:p>
            <a:r>
              <a:rPr lang="en-US" b="1" dirty="0">
                <a:solidFill>
                  <a:schemeClr val="accent1"/>
                </a:solidFill>
              </a:rPr>
              <a:t>Verify data sources (Triangulation)</a:t>
            </a:r>
          </a:p>
          <a:p>
            <a:pPr lvl="1"/>
            <a:r>
              <a:rPr lang="en-US" b="0" i="0" dirty="0">
                <a:solidFill>
                  <a:srgbClr val="333333"/>
                </a:solidFill>
                <a:effectLst/>
                <a:latin typeface="Roboto" panose="02000000000000000000" pitchFamily="2" charset="0"/>
              </a:rPr>
              <a:t>If you can find other sources of data that support your interpretations, then you can have more confidence that what you've found is legitimate</a:t>
            </a:r>
            <a:endParaRPr lang="en-US" dirty="0"/>
          </a:p>
          <a:p>
            <a:r>
              <a:rPr lang="en-US" b="1" dirty="0">
                <a:solidFill>
                  <a:schemeClr val="accent1"/>
                </a:solidFill>
              </a:rPr>
              <a:t>Check for alternative explanations</a:t>
            </a:r>
          </a:p>
          <a:p>
            <a:pPr lvl="1"/>
            <a:r>
              <a:rPr lang="en-US" b="0" i="0" dirty="0">
                <a:solidFill>
                  <a:srgbClr val="333333"/>
                </a:solidFill>
                <a:effectLst/>
                <a:latin typeface="Roboto" panose="02000000000000000000" pitchFamily="2" charset="0"/>
              </a:rPr>
              <a:t>Consider whether there are other reasons why you obtained your data. If you can rule out or account for alternative explanations, your interpretations will be stronger.</a:t>
            </a:r>
            <a:endParaRPr lang="en-US" dirty="0"/>
          </a:p>
          <a:p>
            <a:r>
              <a:rPr lang="en-US" b="1" dirty="0">
                <a:solidFill>
                  <a:schemeClr val="accent1"/>
                </a:solidFill>
              </a:rPr>
              <a:t>Review findings with peers</a:t>
            </a:r>
          </a:p>
          <a:p>
            <a:pPr lvl="1"/>
            <a:r>
              <a:rPr lang="en-US" b="0" i="0" dirty="0">
                <a:solidFill>
                  <a:srgbClr val="333333"/>
                </a:solidFill>
                <a:effectLst/>
                <a:latin typeface="Roboto" panose="02000000000000000000" pitchFamily="2" charset="0"/>
              </a:rPr>
              <a:t>Ask others to review your conclusions. Sometimes others will see things that you missed or can identify gaps in your argument that need to be addressed </a:t>
            </a:r>
            <a:endParaRPr lang="en-US" dirty="0"/>
          </a:p>
        </p:txBody>
      </p:sp>
    </p:spTree>
    <p:extLst>
      <p:ext uri="{BB962C8B-B14F-4D97-AF65-F5344CB8AC3E}">
        <p14:creationId xmlns:p14="http://schemas.microsoft.com/office/powerpoint/2010/main" val="34052853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CDF64D-D443-AF37-2FAD-9BBA350F198D}"/>
              </a:ext>
            </a:extLst>
          </p:cNvPr>
          <p:cNvSpPr>
            <a:spLocks noGrp="1"/>
          </p:cNvSpPr>
          <p:nvPr>
            <p:ph type="title"/>
          </p:nvPr>
        </p:nvSpPr>
        <p:spPr/>
        <p:txBody>
          <a:bodyPr/>
          <a:lstStyle/>
          <a:p>
            <a:r>
              <a:rPr lang="de-DE" dirty="0"/>
              <a:t>Summary</a:t>
            </a:r>
          </a:p>
        </p:txBody>
      </p:sp>
      <p:sp>
        <p:nvSpPr>
          <p:cNvPr id="3" name="Fußzeilenplatzhalter 2">
            <a:extLst>
              <a:ext uri="{FF2B5EF4-FFF2-40B4-BE49-F238E27FC236}">
                <a16:creationId xmlns:a16="http://schemas.microsoft.com/office/drawing/2014/main" id="{0E92B711-0A12-42AB-AAD4-8E703EE143C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E1B408B-D661-C3FB-0FA6-1EC5E5F84B70}"/>
              </a:ext>
            </a:extLst>
          </p:cNvPr>
          <p:cNvSpPr>
            <a:spLocks noGrp="1"/>
          </p:cNvSpPr>
          <p:nvPr>
            <p:ph type="sldNum" sz="quarter" idx="28"/>
          </p:nvPr>
        </p:nvSpPr>
        <p:spPr/>
        <p:txBody>
          <a:bodyPr/>
          <a:lstStyle/>
          <a:p>
            <a:fld id="{BA24374A-C3A8-471A-8837-3FC31668ABE5}" type="slidenum">
              <a:rPr lang="de-DE" smtClean="0"/>
              <a:pPr/>
              <a:t>82</a:t>
            </a:fld>
            <a:endParaRPr lang="de-DE" dirty="0"/>
          </a:p>
        </p:txBody>
      </p:sp>
      <p:sp>
        <p:nvSpPr>
          <p:cNvPr id="5" name="Textplatzhalter 4">
            <a:extLst>
              <a:ext uri="{FF2B5EF4-FFF2-40B4-BE49-F238E27FC236}">
                <a16:creationId xmlns:a16="http://schemas.microsoft.com/office/drawing/2014/main" id="{9BA674DA-0066-42A6-5886-960A2DB628AE}"/>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6775A225-AA67-36AB-C1FE-FEC547B26000}"/>
              </a:ext>
            </a:extLst>
          </p:cNvPr>
          <p:cNvSpPr>
            <a:spLocks noGrp="1"/>
          </p:cNvSpPr>
          <p:nvPr>
            <p:ph type="body" sz="quarter" idx="29"/>
          </p:nvPr>
        </p:nvSpPr>
        <p:spPr/>
        <p:txBody>
          <a:bodyPr>
            <a:normAutofit/>
          </a:bodyPr>
          <a:lstStyle/>
          <a:p>
            <a:r>
              <a:rPr lang="en-US" b="1" dirty="0">
                <a:solidFill>
                  <a:schemeClr val="accent1"/>
                </a:solidFill>
              </a:rPr>
              <a:t>You need a plan for quantitative and qualitative research</a:t>
            </a:r>
          </a:p>
          <a:p>
            <a:r>
              <a:rPr lang="en-US" b="1" dirty="0">
                <a:solidFill>
                  <a:schemeClr val="accent1"/>
                </a:solidFill>
              </a:rPr>
              <a:t>The research must answer your research question</a:t>
            </a:r>
          </a:p>
          <a:p>
            <a:pPr lvl="1"/>
            <a:r>
              <a:rPr lang="en-US" dirty="0"/>
              <a:t>Distinguish research from practice: valid, reliable and dependable results</a:t>
            </a:r>
          </a:p>
          <a:p>
            <a:pPr lvl="1"/>
            <a:r>
              <a:rPr lang="en-US" dirty="0"/>
              <a:t>Should correspond to one of the three research approaches: </a:t>
            </a:r>
          </a:p>
          <a:p>
            <a:pPr lvl="2"/>
            <a:r>
              <a:rPr lang="en-US" dirty="0"/>
              <a:t>Quantitative, qualitative, mixed methods</a:t>
            </a:r>
          </a:p>
          <a:p>
            <a:r>
              <a:rPr lang="en-US" b="1" dirty="0">
                <a:solidFill>
                  <a:schemeClr val="accent1"/>
                </a:solidFill>
              </a:rPr>
              <a:t>Less is more</a:t>
            </a:r>
          </a:p>
          <a:p>
            <a:pPr lvl="1"/>
            <a:r>
              <a:rPr lang="en-US" dirty="0"/>
              <a:t>The aim is not to explore as many aspects as possible or as generally as possible</a:t>
            </a:r>
          </a:p>
          <a:p>
            <a:pPr lvl="1"/>
            <a:r>
              <a:rPr lang="en-US" dirty="0"/>
              <a:t>Examine a few specific aspects very thoroughly and closely</a:t>
            </a:r>
          </a:p>
          <a:p>
            <a:r>
              <a:rPr lang="en-US" b="1" dirty="0">
                <a:solidFill>
                  <a:schemeClr val="accent1"/>
                </a:solidFill>
              </a:rPr>
              <a:t>Read, read, read</a:t>
            </a:r>
          </a:p>
          <a:p>
            <a:pPr lvl="1"/>
            <a:r>
              <a:rPr lang="en-US" dirty="0"/>
              <a:t>Good examples provide clues for interesting questions, methodologies, study designs,…</a:t>
            </a:r>
            <a:endParaRPr lang="de-DE" dirty="0"/>
          </a:p>
        </p:txBody>
      </p:sp>
    </p:spTree>
    <p:extLst>
      <p:ext uri="{BB962C8B-B14F-4D97-AF65-F5344CB8AC3E}">
        <p14:creationId xmlns:p14="http://schemas.microsoft.com/office/powerpoint/2010/main" val="835278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90CC30-04A0-21BD-1ECE-67F29652F3C2}"/>
              </a:ext>
            </a:extLst>
          </p:cNvPr>
          <p:cNvSpPr>
            <a:spLocks noGrp="1"/>
          </p:cNvSpPr>
          <p:nvPr>
            <p:ph type="title"/>
          </p:nvPr>
        </p:nvSpPr>
        <p:spPr/>
        <p:txBody>
          <a:bodyPr/>
          <a:lstStyle/>
          <a:p>
            <a:r>
              <a:rPr lang="de-DE" dirty="0"/>
              <a:t>Task Next Time</a:t>
            </a:r>
          </a:p>
        </p:txBody>
      </p:sp>
      <p:sp>
        <p:nvSpPr>
          <p:cNvPr id="3" name="Fußzeilenplatzhalter 2">
            <a:extLst>
              <a:ext uri="{FF2B5EF4-FFF2-40B4-BE49-F238E27FC236}">
                <a16:creationId xmlns:a16="http://schemas.microsoft.com/office/drawing/2014/main" id="{687310B2-3D81-336C-E5B3-5BA0262C28B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8C2A0BE-6FE7-28C7-EF60-4179AA0A925B}"/>
              </a:ext>
            </a:extLst>
          </p:cNvPr>
          <p:cNvSpPr>
            <a:spLocks noGrp="1"/>
          </p:cNvSpPr>
          <p:nvPr>
            <p:ph type="sldNum" sz="quarter" idx="28"/>
          </p:nvPr>
        </p:nvSpPr>
        <p:spPr/>
        <p:txBody>
          <a:bodyPr/>
          <a:lstStyle/>
          <a:p>
            <a:fld id="{BA24374A-C3A8-471A-8837-3FC31668ABE5}" type="slidenum">
              <a:rPr lang="de-DE" smtClean="0"/>
              <a:pPr/>
              <a:t>83</a:t>
            </a:fld>
            <a:endParaRPr lang="de-DE" dirty="0"/>
          </a:p>
        </p:txBody>
      </p:sp>
      <p:sp>
        <p:nvSpPr>
          <p:cNvPr id="5" name="Textplatzhalter 4">
            <a:extLst>
              <a:ext uri="{FF2B5EF4-FFF2-40B4-BE49-F238E27FC236}">
                <a16:creationId xmlns:a16="http://schemas.microsoft.com/office/drawing/2014/main" id="{8FA2D984-5451-6F78-6AEF-D580D45B3711}"/>
              </a:ext>
            </a:extLst>
          </p:cNvPr>
          <p:cNvSpPr>
            <a:spLocks noGrp="1"/>
          </p:cNvSpPr>
          <p:nvPr>
            <p:ph type="body" sz="quarter" idx="21"/>
          </p:nvPr>
        </p:nvSpPr>
        <p:spPr/>
        <p:txBody>
          <a:bodyPr/>
          <a:lstStyle/>
          <a:p>
            <a:r>
              <a:rPr lang="en-US" dirty="0"/>
              <a:t>How to Conduct a User Study</a:t>
            </a:r>
            <a:endParaRPr lang="de-DE" dirty="0"/>
          </a:p>
        </p:txBody>
      </p:sp>
      <p:sp>
        <p:nvSpPr>
          <p:cNvPr id="6" name="Textplatzhalter 5">
            <a:extLst>
              <a:ext uri="{FF2B5EF4-FFF2-40B4-BE49-F238E27FC236}">
                <a16:creationId xmlns:a16="http://schemas.microsoft.com/office/drawing/2014/main" id="{46CC646F-51A3-1805-1D5C-6E92F27D9518}"/>
              </a:ext>
            </a:extLst>
          </p:cNvPr>
          <p:cNvSpPr>
            <a:spLocks noGrp="1"/>
          </p:cNvSpPr>
          <p:nvPr>
            <p:ph type="body" sz="quarter" idx="29"/>
          </p:nvPr>
        </p:nvSpPr>
        <p:spPr/>
        <p:txBody>
          <a:bodyPr>
            <a:normAutofit fontScale="92500" lnSpcReduction="10000"/>
          </a:bodyPr>
          <a:lstStyle/>
          <a:p>
            <a:r>
              <a:rPr lang="de-DE" b="1" dirty="0" err="1">
                <a:solidFill>
                  <a:schemeClr val="accent1"/>
                </a:solidFill>
              </a:rPr>
              <a:t>Present</a:t>
            </a:r>
            <a:r>
              <a:rPr lang="de-DE" b="1" dirty="0">
                <a:solidFill>
                  <a:schemeClr val="accent1"/>
                </a:solidFill>
              </a:rPr>
              <a:t> your </a:t>
            </a:r>
            <a:r>
              <a:rPr lang="de-DE" b="1" dirty="0" err="1">
                <a:solidFill>
                  <a:schemeClr val="accent1"/>
                </a:solidFill>
              </a:rPr>
              <a:t>project</a:t>
            </a:r>
            <a:r>
              <a:rPr lang="de-DE" b="1" dirty="0">
                <a:solidFill>
                  <a:schemeClr val="accent1"/>
                </a:solidFill>
              </a:rPr>
              <a:t> and your </a:t>
            </a:r>
            <a:r>
              <a:rPr lang="de-DE" b="1" dirty="0" err="1">
                <a:solidFill>
                  <a:schemeClr val="accent1"/>
                </a:solidFill>
              </a:rPr>
              <a:t>method</a:t>
            </a:r>
            <a:endParaRPr lang="de-DE" b="1" dirty="0">
              <a:solidFill>
                <a:schemeClr val="accent1"/>
              </a:solidFill>
            </a:endParaRPr>
          </a:p>
          <a:p>
            <a:pPr lvl="1"/>
            <a:r>
              <a:rPr lang="de-DE" dirty="0" err="1"/>
              <a:t>Introduction</a:t>
            </a:r>
            <a:r>
              <a:rPr lang="de-DE" dirty="0"/>
              <a:t> (</a:t>
            </a:r>
            <a:r>
              <a:rPr lang="de-DE" dirty="0" err="1"/>
              <a:t>explain</a:t>
            </a:r>
            <a:r>
              <a:rPr lang="de-DE" dirty="0"/>
              <a:t> </a:t>
            </a:r>
            <a:r>
              <a:rPr lang="de-DE" dirty="0" err="1"/>
              <a:t>the</a:t>
            </a:r>
            <a:r>
              <a:rPr lang="de-DE" dirty="0"/>
              <a:t> </a:t>
            </a:r>
            <a:r>
              <a:rPr lang="de-DE" dirty="0" err="1"/>
              <a:t>topic</a:t>
            </a:r>
            <a:r>
              <a:rPr lang="de-DE" dirty="0"/>
              <a:t>, </a:t>
            </a:r>
            <a:r>
              <a:rPr lang="de-DE" dirty="0" err="1"/>
              <a:t>its</a:t>
            </a:r>
            <a:r>
              <a:rPr lang="de-DE" dirty="0"/>
              <a:t> </a:t>
            </a:r>
            <a:r>
              <a:rPr lang="de-DE" dirty="0" err="1"/>
              <a:t>relevance</a:t>
            </a:r>
            <a:r>
              <a:rPr lang="de-DE" dirty="0"/>
              <a:t>, </a:t>
            </a:r>
            <a:r>
              <a:rPr lang="de-DE" dirty="0" err="1"/>
              <a:t>for</a:t>
            </a:r>
            <a:r>
              <a:rPr lang="de-DE" dirty="0"/>
              <a:t> </a:t>
            </a:r>
            <a:r>
              <a:rPr lang="de-DE" dirty="0" err="1"/>
              <a:t>whom</a:t>
            </a:r>
            <a:r>
              <a:rPr lang="de-DE" dirty="0"/>
              <a:t> </a:t>
            </a:r>
            <a:r>
              <a:rPr lang="de-DE" dirty="0" err="1"/>
              <a:t>it‘s</a:t>
            </a:r>
            <a:r>
              <a:rPr lang="de-DE" dirty="0"/>
              <a:t> relevant, and </a:t>
            </a:r>
            <a:r>
              <a:rPr lang="de-DE" dirty="0" err="1"/>
              <a:t>why</a:t>
            </a:r>
            <a:r>
              <a:rPr lang="de-DE" dirty="0"/>
              <a:t>)</a:t>
            </a:r>
          </a:p>
          <a:p>
            <a:pPr lvl="1"/>
            <a:r>
              <a:rPr lang="de-DE" dirty="0"/>
              <a:t>Your update </a:t>
            </a:r>
            <a:r>
              <a:rPr lang="de-DE" dirty="0" err="1"/>
              <a:t>research</a:t>
            </a:r>
            <a:r>
              <a:rPr lang="de-DE" dirty="0"/>
              <a:t> </a:t>
            </a:r>
            <a:r>
              <a:rPr lang="de-DE" dirty="0" err="1"/>
              <a:t>question</a:t>
            </a:r>
            <a:r>
              <a:rPr lang="de-DE" dirty="0"/>
              <a:t>(s) and </a:t>
            </a:r>
            <a:r>
              <a:rPr lang="de-DE" dirty="0" err="1"/>
              <a:t>describe</a:t>
            </a:r>
            <a:r>
              <a:rPr lang="de-DE" dirty="0"/>
              <a:t> </a:t>
            </a:r>
            <a:r>
              <a:rPr lang="de-DE" dirty="0" err="1"/>
              <a:t>the</a:t>
            </a:r>
            <a:r>
              <a:rPr lang="de-DE" dirty="0"/>
              <a:t> </a:t>
            </a:r>
            <a:r>
              <a:rPr lang="de-DE" dirty="0" err="1"/>
              <a:t>operationalization</a:t>
            </a:r>
            <a:r>
              <a:rPr lang="de-DE" dirty="0"/>
              <a:t> of your </a:t>
            </a:r>
            <a:r>
              <a:rPr lang="de-DE" dirty="0" err="1"/>
              <a:t>concept</a:t>
            </a:r>
            <a:r>
              <a:rPr lang="de-DE" dirty="0"/>
              <a:t>(s)</a:t>
            </a:r>
          </a:p>
          <a:p>
            <a:pPr lvl="1"/>
            <a:r>
              <a:rPr lang="de-DE" dirty="0"/>
              <a:t>A </a:t>
            </a:r>
            <a:r>
              <a:rPr lang="de-DE" dirty="0" err="1"/>
              <a:t>very</a:t>
            </a:r>
            <a:r>
              <a:rPr lang="de-DE" dirty="0"/>
              <a:t> </a:t>
            </a:r>
            <a:r>
              <a:rPr lang="de-DE" dirty="0" err="1"/>
              <a:t>brief</a:t>
            </a:r>
            <a:r>
              <a:rPr lang="de-DE" dirty="0"/>
              <a:t> </a:t>
            </a:r>
            <a:r>
              <a:rPr lang="de-DE" dirty="0" err="1"/>
              <a:t>overview</a:t>
            </a:r>
            <a:r>
              <a:rPr lang="de-DE" dirty="0"/>
              <a:t> on </a:t>
            </a:r>
            <a:r>
              <a:rPr lang="de-DE" dirty="0" err="1"/>
              <a:t>related</a:t>
            </a:r>
            <a:r>
              <a:rPr lang="de-DE" dirty="0"/>
              <a:t> </a:t>
            </a:r>
            <a:r>
              <a:rPr lang="de-DE" dirty="0" err="1"/>
              <a:t>work</a:t>
            </a:r>
            <a:r>
              <a:rPr lang="de-DE" dirty="0"/>
              <a:t> (</a:t>
            </a:r>
            <a:r>
              <a:rPr lang="de-DE" dirty="0" err="1"/>
              <a:t>adress</a:t>
            </a:r>
            <a:r>
              <a:rPr lang="de-DE" dirty="0"/>
              <a:t> </a:t>
            </a:r>
            <a:r>
              <a:rPr lang="de-DE" dirty="0" err="1"/>
              <a:t>the</a:t>
            </a:r>
            <a:r>
              <a:rPr lang="de-DE" dirty="0"/>
              <a:t> </a:t>
            </a:r>
            <a:r>
              <a:rPr lang="de-DE" dirty="0" err="1"/>
              <a:t>gap</a:t>
            </a:r>
            <a:r>
              <a:rPr lang="de-DE" dirty="0"/>
              <a:t> in a </a:t>
            </a:r>
            <a:r>
              <a:rPr lang="de-DE" dirty="0" err="1"/>
              <a:t>few</a:t>
            </a:r>
            <a:r>
              <a:rPr lang="de-DE" dirty="0"/>
              <a:t> </a:t>
            </a:r>
            <a:r>
              <a:rPr lang="de-DE" dirty="0" err="1"/>
              <a:t>words</a:t>
            </a:r>
            <a:r>
              <a:rPr lang="de-DE" dirty="0"/>
              <a:t>) </a:t>
            </a:r>
          </a:p>
          <a:p>
            <a:pPr lvl="1"/>
            <a:r>
              <a:rPr lang="de-DE" dirty="0" err="1"/>
              <a:t>Explain</a:t>
            </a:r>
            <a:r>
              <a:rPr lang="de-DE" dirty="0"/>
              <a:t> your </a:t>
            </a:r>
            <a:r>
              <a:rPr lang="de-DE" dirty="0" err="1"/>
              <a:t>method</a:t>
            </a:r>
            <a:endParaRPr lang="de-DE" dirty="0"/>
          </a:p>
          <a:p>
            <a:pPr lvl="2"/>
            <a:r>
              <a:rPr lang="de-DE" dirty="0" err="1"/>
              <a:t>Describe</a:t>
            </a:r>
            <a:r>
              <a:rPr lang="de-DE" dirty="0"/>
              <a:t> your </a:t>
            </a:r>
            <a:r>
              <a:rPr lang="de-DE" dirty="0" err="1"/>
              <a:t>research</a:t>
            </a:r>
            <a:r>
              <a:rPr lang="de-DE" dirty="0"/>
              <a:t> </a:t>
            </a:r>
            <a:r>
              <a:rPr lang="de-DE" dirty="0" err="1"/>
              <a:t>method</a:t>
            </a:r>
            <a:r>
              <a:rPr lang="de-DE" dirty="0"/>
              <a:t> (quantitative, qualitative, </a:t>
            </a:r>
            <a:r>
              <a:rPr lang="de-DE" dirty="0" err="1"/>
              <a:t>literature</a:t>
            </a:r>
            <a:r>
              <a:rPr lang="de-DE" dirty="0"/>
              <a:t> review)</a:t>
            </a:r>
          </a:p>
          <a:p>
            <a:pPr lvl="2"/>
            <a:r>
              <a:rPr lang="de-DE" dirty="0"/>
              <a:t>Your </a:t>
            </a:r>
            <a:r>
              <a:rPr lang="de-DE" dirty="0" err="1"/>
              <a:t>research</a:t>
            </a:r>
            <a:r>
              <a:rPr lang="de-DE" dirty="0"/>
              <a:t>/</a:t>
            </a:r>
            <a:r>
              <a:rPr lang="de-DE" dirty="0" err="1"/>
              <a:t>study</a:t>
            </a:r>
            <a:r>
              <a:rPr lang="de-DE" dirty="0"/>
              <a:t>/experimental plan</a:t>
            </a:r>
          </a:p>
          <a:p>
            <a:pPr lvl="2"/>
            <a:r>
              <a:rPr lang="de-DE" dirty="0"/>
              <a:t>IV, DV, </a:t>
            </a:r>
            <a:r>
              <a:rPr lang="de-DE" dirty="0" err="1"/>
              <a:t>Procedure</a:t>
            </a:r>
            <a:r>
              <a:rPr lang="de-DE" dirty="0"/>
              <a:t>, </a:t>
            </a:r>
            <a:r>
              <a:rPr lang="de-DE" dirty="0" err="1"/>
              <a:t>Apparatus</a:t>
            </a:r>
            <a:r>
              <a:rPr lang="de-DE" dirty="0"/>
              <a:t>, Tasks, …</a:t>
            </a:r>
          </a:p>
          <a:p>
            <a:r>
              <a:rPr lang="de-DE" b="1" dirty="0">
                <a:solidFill>
                  <a:schemeClr val="accent1"/>
                </a:solidFill>
              </a:rPr>
              <a:t>Update and </a:t>
            </a:r>
            <a:r>
              <a:rPr lang="de-DE" b="1" dirty="0" err="1">
                <a:solidFill>
                  <a:schemeClr val="accent1"/>
                </a:solidFill>
              </a:rPr>
              <a:t>upload</a:t>
            </a:r>
            <a:r>
              <a:rPr lang="de-DE" b="1" dirty="0">
                <a:solidFill>
                  <a:schemeClr val="accent1"/>
                </a:solidFill>
              </a:rPr>
              <a:t> your </a:t>
            </a:r>
            <a:r>
              <a:rPr lang="de-DE" b="1" dirty="0" err="1">
                <a:solidFill>
                  <a:schemeClr val="accent1"/>
                </a:solidFill>
              </a:rPr>
              <a:t>problem</a:t>
            </a:r>
            <a:r>
              <a:rPr lang="de-DE" b="1" dirty="0">
                <a:solidFill>
                  <a:schemeClr val="accent1"/>
                </a:solidFill>
              </a:rPr>
              <a:t> </a:t>
            </a:r>
            <a:r>
              <a:rPr lang="de-DE" b="1" dirty="0" err="1">
                <a:solidFill>
                  <a:schemeClr val="accent1"/>
                </a:solidFill>
              </a:rPr>
              <a:t>statement</a:t>
            </a:r>
            <a:endParaRPr lang="de-DE" b="1" dirty="0">
              <a:solidFill>
                <a:schemeClr val="accent1"/>
              </a:solidFill>
            </a:endParaRPr>
          </a:p>
          <a:p>
            <a:pPr lvl="1"/>
            <a:r>
              <a:rPr lang="de-DE" dirty="0" err="1"/>
              <a:t>Introduction</a:t>
            </a:r>
            <a:r>
              <a:rPr lang="de-DE" dirty="0"/>
              <a:t> </a:t>
            </a:r>
            <a:r>
              <a:rPr lang="de-DE" dirty="0" err="1"/>
              <a:t>Section</a:t>
            </a:r>
            <a:endParaRPr lang="de-DE" dirty="0"/>
          </a:p>
          <a:p>
            <a:pPr lvl="1"/>
            <a:r>
              <a:rPr lang="de-DE" dirty="0" err="1"/>
              <a:t>Related</a:t>
            </a:r>
            <a:r>
              <a:rPr lang="de-DE" dirty="0"/>
              <a:t> Work </a:t>
            </a:r>
            <a:r>
              <a:rPr lang="de-DE" dirty="0" err="1"/>
              <a:t>Section</a:t>
            </a:r>
            <a:endParaRPr lang="de-DE" dirty="0"/>
          </a:p>
          <a:p>
            <a:pPr lvl="1"/>
            <a:r>
              <a:rPr lang="de-DE" dirty="0"/>
              <a:t>Method </a:t>
            </a:r>
            <a:r>
              <a:rPr lang="de-DE" dirty="0" err="1"/>
              <a:t>Section</a:t>
            </a:r>
            <a:endParaRPr lang="de-DE" dirty="0"/>
          </a:p>
          <a:p>
            <a:endParaRPr lang="de-DE" dirty="0"/>
          </a:p>
        </p:txBody>
      </p:sp>
    </p:spTree>
    <p:extLst>
      <p:ext uri="{BB962C8B-B14F-4D97-AF65-F5344CB8AC3E}">
        <p14:creationId xmlns:p14="http://schemas.microsoft.com/office/powerpoint/2010/main" val="6075154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BCE9C-C25F-8E1B-6F84-DCA81ACCAB2A}"/>
              </a:ext>
            </a:extLst>
          </p:cNvPr>
          <p:cNvSpPr>
            <a:spLocks noGrp="1"/>
          </p:cNvSpPr>
          <p:nvPr>
            <p:ph type="title"/>
          </p:nvPr>
        </p:nvSpPr>
        <p:spPr/>
        <p:txBody>
          <a:bodyPr/>
          <a:lstStyle/>
          <a:p>
            <a:r>
              <a:rPr lang="de-DE" dirty="0"/>
              <a:t>References</a:t>
            </a:r>
          </a:p>
        </p:txBody>
      </p:sp>
      <p:sp>
        <p:nvSpPr>
          <p:cNvPr id="3" name="Fußzeilenplatzhalter 2">
            <a:extLst>
              <a:ext uri="{FF2B5EF4-FFF2-40B4-BE49-F238E27FC236}">
                <a16:creationId xmlns:a16="http://schemas.microsoft.com/office/drawing/2014/main" id="{61F7BFB3-A3E6-1687-388C-EC83FBFE553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E29B0F8-5412-55AD-5C6F-C59993ADF179}"/>
              </a:ext>
            </a:extLst>
          </p:cNvPr>
          <p:cNvSpPr>
            <a:spLocks noGrp="1"/>
          </p:cNvSpPr>
          <p:nvPr>
            <p:ph type="sldNum" sz="quarter" idx="28"/>
          </p:nvPr>
        </p:nvSpPr>
        <p:spPr/>
        <p:txBody>
          <a:bodyPr/>
          <a:lstStyle/>
          <a:p>
            <a:fld id="{BA24374A-C3A8-471A-8837-3FC31668ABE5}" type="slidenum">
              <a:rPr lang="de-DE" smtClean="0"/>
              <a:pPr/>
              <a:t>84</a:t>
            </a:fld>
            <a:endParaRPr lang="de-DE" dirty="0"/>
          </a:p>
        </p:txBody>
      </p:sp>
      <p:sp>
        <p:nvSpPr>
          <p:cNvPr id="5" name="Textplatzhalter 4">
            <a:extLst>
              <a:ext uri="{FF2B5EF4-FFF2-40B4-BE49-F238E27FC236}">
                <a16:creationId xmlns:a16="http://schemas.microsoft.com/office/drawing/2014/main" id="{A5CB0062-5780-0EB4-442D-843CFAA71143}"/>
              </a:ext>
            </a:extLst>
          </p:cNvPr>
          <p:cNvSpPr>
            <a:spLocks noGrp="1"/>
          </p:cNvSpPr>
          <p:nvPr>
            <p:ph type="body" sz="quarter" idx="21"/>
          </p:nvPr>
        </p:nvSpPr>
        <p:spPr/>
        <p:txBody>
          <a:bodyPr/>
          <a:lstStyle/>
          <a:p>
            <a:r>
              <a:rPr lang="en-US" dirty="0"/>
              <a:t>References</a:t>
            </a:r>
            <a:endParaRPr lang="de-DE" dirty="0"/>
          </a:p>
        </p:txBody>
      </p:sp>
      <p:sp>
        <p:nvSpPr>
          <p:cNvPr id="6" name="Textplatzhalter 5">
            <a:extLst>
              <a:ext uri="{FF2B5EF4-FFF2-40B4-BE49-F238E27FC236}">
                <a16:creationId xmlns:a16="http://schemas.microsoft.com/office/drawing/2014/main" id="{EFAE848C-85BF-4496-0635-4BE32CBECEDA}"/>
              </a:ext>
            </a:extLst>
          </p:cNvPr>
          <p:cNvSpPr>
            <a:spLocks noGrp="1"/>
          </p:cNvSpPr>
          <p:nvPr>
            <p:ph type="body" sz="quarter" idx="29"/>
          </p:nvPr>
        </p:nvSpPr>
        <p:spPr/>
        <p:txBody>
          <a:bodyPr>
            <a:normAutofit fontScale="70000" lnSpcReduction="20000"/>
          </a:bodyPr>
          <a:lstStyle/>
          <a:p>
            <a:r>
              <a:rPr lang="de-DE" dirty="0"/>
              <a:t>Elo &amp; </a:t>
            </a:r>
            <a:r>
              <a:rPr lang="de-DE" dirty="0" err="1"/>
              <a:t>Kyngäs</a:t>
            </a:r>
            <a:r>
              <a:rPr lang="de-DE" dirty="0"/>
              <a:t> (2008). The qualitative </a:t>
            </a:r>
            <a:r>
              <a:rPr lang="de-DE" dirty="0" err="1"/>
              <a:t>content</a:t>
            </a:r>
            <a:r>
              <a:rPr lang="de-DE" dirty="0"/>
              <a:t> </a:t>
            </a:r>
            <a:r>
              <a:rPr lang="de-DE" dirty="0" err="1"/>
              <a:t>analysis</a:t>
            </a:r>
            <a:r>
              <a:rPr lang="de-DE" dirty="0"/>
              <a:t> </a:t>
            </a:r>
            <a:r>
              <a:rPr lang="de-DE" dirty="0" err="1"/>
              <a:t>process</a:t>
            </a:r>
            <a:r>
              <a:rPr lang="de-DE" dirty="0"/>
              <a:t>. Journal </a:t>
            </a:r>
            <a:r>
              <a:rPr lang="de-DE" dirty="0" err="1"/>
              <a:t>Advanced</a:t>
            </a:r>
            <a:r>
              <a:rPr lang="de-DE" dirty="0"/>
              <a:t>  Nursing. 62(1):107-15.</a:t>
            </a:r>
          </a:p>
          <a:p>
            <a:r>
              <a:rPr lang="de-DE" dirty="0"/>
              <a:t>Eliot, Susan (2011). </a:t>
            </a:r>
            <a:r>
              <a:rPr lang="de-DE" dirty="0" err="1"/>
              <a:t>Using</a:t>
            </a:r>
            <a:r>
              <a:rPr lang="de-DE" dirty="0"/>
              <a:t> Excel </a:t>
            </a:r>
            <a:r>
              <a:rPr lang="de-DE" dirty="0" err="1"/>
              <a:t>for</a:t>
            </a:r>
            <a:r>
              <a:rPr lang="de-DE" dirty="0"/>
              <a:t> Qualitative Data Analysis. </a:t>
            </a:r>
            <a:r>
              <a:rPr lang="de-DE" dirty="0" err="1"/>
              <a:t>Retrieved</a:t>
            </a:r>
            <a:r>
              <a:rPr lang="de-DE" dirty="0"/>
              <a:t> </a:t>
            </a:r>
            <a:r>
              <a:rPr lang="de-DE" dirty="0" err="1"/>
              <a:t>from</a:t>
            </a:r>
            <a:r>
              <a:rPr lang="de-DE" dirty="0"/>
              <a:t> http://www.qualitative-researcher.com/qualitative-analysis/using-excel-for-qualitative-data-analysis/</a:t>
            </a:r>
          </a:p>
          <a:p>
            <a:r>
              <a:rPr lang="de-DE" dirty="0" err="1"/>
              <a:t>Charmaz</a:t>
            </a:r>
            <a:r>
              <a:rPr lang="de-DE" dirty="0"/>
              <a:t>, K. (2006). </a:t>
            </a:r>
            <a:r>
              <a:rPr lang="de-DE" dirty="0" err="1"/>
              <a:t>Constructing</a:t>
            </a:r>
            <a:r>
              <a:rPr lang="de-DE" dirty="0"/>
              <a:t> </a:t>
            </a:r>
            <a:r>
              <a:rPr lang="de-DE" dirty="0" err="1"/>
              <a:t>Grounded</a:t>
            </a:r>
            <a:r>
              <a:rPr lang="de-DE" dirty="0"/>
              <a:t> Theory. A </a:t>
            </a:r>
            <a:r>
              <a:rPr lang="de-DE" dirty="0" err="1"/>
              <a:t>Practical</a:t>
            </a:r>
            <a:r>
              <a:rPr lang="de-DE" dirty="0"/>
              <a:t> Guide Through Qualitative Analysis. London: Sage.</a:t>
            </a:r>
          </a:p>
          <a:p>
            <a:r>
              <a:rPr lang="de-DE" dirty="0"/>
              <a:t>Glaser, B. &amp; </a:t>
            </a:r>
            <a:r>
              <a:rPr lang="de-DE" dirty="0" err="1"/>
              <a:t>Strauss</a:t>
            </a:r>
            <a:r>
              <a:rPr lang="de-DE" dirty="0"/>
              <a:t>, A.(2010). </a:t>
            </a:r>
            <a:r>
              <a:rPr lang="de-DE" dirty="0" err="1"/>
              <a:t>Grounded</a:t>
            </a:r>
            <a:r>
              <a:rPr lang="de-DE" dirty="0"/>
              <a:t> Theory. Strategien qualitativer Forschung. Bern: Huber.</a:t>
            </a:r>
          </a:p>
          <a:p>
            <a:r>
              <a:rPr lang="de-DE" dirty="0"/>
              <a:t>Hof, C. &amp; Weingarten (1979). Qualitative Sozialforschung. Stuttgart: Klett.</a:t>
            </a:r>
          </a:p>
          <a:p>
            <a:r>
              <a:rPr lang="de-DE" dirty="0"/>
              <a:t>Mayring, P. (2008). Qualitative Inhaltsanalyse. Grundlagen und Techniken. Weinheim: Beltz.</a:t>
            </a:r>
          </a:p>
          <a:p>
            <a:r>
              <a:rPr lang="de-DE" dirty="0" err="1"/>
              <a:t>McNaney</a:t>
            </a:r>
            <a:r>
              <a:rPr lang="de-DE" dirty="0"/>
              <a:t>, R., Vines, J., Roggen, D., </a:t>
            </a:r>
            <a:r>
              <a:rPr lang="de-DE" dirty="0" err="1"/>
              <a:t>Balaam</a:t>
            </a:r>
            <a:r>
              <a:rPr lang="de-DE" dirty="0"/>
              <a:t>, M., Zhang, P., </a:t>
            </a:r>
            <a:r>
              <a:rPr lang="de-DE" dirty="0" err="1"/>
              <a:t>Poliakov</a:t>
            </a:r>
            <a:r>
              <a:rPr lang="de-DE" dirty="0"/>
              <a:t>, I., &amp; Olivier, P. (2014). </a:t>
            </a:r>
            <a:r>
              <a:rPr lang="de-DE" dirty="0" err="1"/>
              <a:t>Exploring</a:t>
            </a:r>
            <a:r>
              <a:rPr lang="de-DE" dirty="0"/>
              <a:t> </a:t>
            </a:r>
            <a:r>
              <a:rPr lang="de-DE" dirty="0" err="1"/>
              <a:t>the</a:t>
            </a:r>
            <a:r>
              <a:rPr lang="de-DE" dirty="0"/>
              <a:t> </a:t>
            </a:r>
            <a:r>
              <a:rPr lang="de-DE" dirty="0" err="1"/>
              <a:t>Acceptability</a:t>
            </a:r>
            <a:r>
              <a:rPr lang="de-DE" dirty="0"/>
              <a:t> </a:t>
            </a:r>
            <a:r>
              <a:rPr lang="de-DE" dirty="0" err="1"/>
              <a:t>of</a:t>
            </a:r>
            <a:r>
              <a:rPr lang="de-DE" dirty="0"/>
              <a:t> Google Glass As an </a:t>
            </a:r>
            <a:r>
              <a:rPr lang="de-DE" dirty="0" err="1"/>
              <a:t>Everyday</a:t>
            </a:r>
            <a:r>
              <a:rPr lang="de-DE" dirty="0"/>
              <a:t> </a:t>
            </a:r>
            <a:r>
              <a:rPr lang="de-DE" dirty="0" err="1"/>
              <a:t>Assistive</a:t>
            </a:r>
            <a:r>
              <a:rPr lang="de-DE" dirty="0"/>
              <a:t> Device </a:t>
            </a:r>
            <a:r>
              <a:rPr lang="de-DE" dirty="0" err="1"/>
              <a:t>for</a:t>
            </a:r>
            <a:r>
              <a:rPr lang="de-DE" dirty="0"/>
              <a:t> People </a:t>
            </a:r>
            <a:r>
              <a:rPr lang="de-DE" dirty="0" err="1"/>
              <a:t>with</a:t>
            </a:r>
            <a:r>
              <a:rPr lang="de-DE" dirty="0"/>
              <a:t> </a:t>
            </a:r>
            <a:r>
              <a:rPr lang="de-DE" dirty="0" err="1"/>
              <a:t>Parkinson’s</a:t>
            </a:r>
            <a:r>
              <a:rPr lang="de-DE" dirty="0"/>
              <a:t>. In Proceedings </a:t>
            </a:r>
            <a:r>
              <a:rPr lang="de-DE" dirty="0" err="1"/>
              <a:t>of</a:t>
            </a:r>
            <a:r>
              <a:rPr lang="de-DE" dirty="0"/>
              <a:t> </a:t>
            </a:r>
            <a:r>
              <a:rPr lang="de-DE" dirty="0" err="1"/>
              <a:t>the</a:t>
            </a:r>
            <a:r>
              <a:rPr lang="de-DE" dirty="0"/>
              <a:t> SIGCHI Conference on Human </a:t>
            </a:r>
            <a:r>
              <a:rPr lang="de-DE" dirty="0" err="1"/>
              <a:t>Factors</a:t>
            </a:r>
            <a:r>
              <a:rPr lang="de-DE" dirty="0"/>
              <a:t> in Computing Systems (pp. 2551–2554). New York, NY, USA: ACM. doi:10.1145/2556288.2557092</a:t>
            </a:r>
          </a:p>
          <a:p>
            <a:r>
              <a:rPr lang="de-DE" dirty="0"/>
              <a:t>Krippendorf , K. (1980). Content Analysis. An </a:t>
            </a:r>
            <a:r>
              <a:rPr lang="de-DE" dirty="0" err="1"/>
              <a:t>Introduction</a:t>
            </a:r>
            <a:r>
              <a:rPr lang="de-DE" dirty="0"/>
              <a:t> </a:t>
            </a:r>
            <a:r>
              <a:rPr lang="de-DE" dirty="0" err="1"/>
              <a:t>to</a:t>
            </a:r>
            <a:r>
              <a:rPr lang="de-DE" dirty="0"/>
              <a:t> </a:t>
            </a:r>
            <a:r>
              <a:rPr lang="de-DE" dirty="0" err="1"/>
              <a:t>its</a:t>
            </a:r>
            <a:r>
              <a:rPr lang="de-DE" dirty="0"/>
              <a:t> </a:t>
            </a:r>
            <a:r>
              <a:rPr lang="de-DE" dirty="0" err="1"/>
              <a:t>methodology</a:t>
            </a:r>
            <a:r>
              <a:rPr lang="de-DE" dirty="0"/>
              <a:t>. Newbury Park: Sage Publications.</a:t>
            </a:r>
          </a:p>
          <a:p>
            <a:r>
              <a:rPr lang="de-DE" dirty="0"/>
              <a:t>Razavi, M. N., &amp; </a:t>
            </a:r>
            <a:r>
              <a:rPr lang="de-DE" dirty="0" err="1"/>
              <a:t>Iverson</a:t>
            </a:r>
            <a:r>
              <a:rPr lang="de-DE" dirty="0"/>
              <a:t>, L. (2006). A </a:t>
            </a:r>
            <a:r>
              <a:rPr lang="de-DE" dirty="0" err="1"/>
              <a:t>grounded</a:t>
            </a:r>
            <a:r>
              <a:rPr lang="de-DE" dirty="0"/>
              <a:t> </a:t>
            </a:r>
            <a:r>
              <a:rPr lang="de-DE" dirty="0" err="1"/>
              <a:t>theory</a:t>
            </a:r>
            <a:r>
              <a:rPr lang="de-DE" dirty="0"/>
              <a:t> </a:t>
            </a:r>
            <a:r>
              <a:rPr lang="de-DE" dirty="0" err="1"/>
              <a:t>of</a:t>
            </a:r>
            <a:r>
              <a:rPr lang="de-DE" dirty="0"/>
              <a:t> </a:t>
            </a:r>
            <a:r>
              <a:rPr lang="de-DE" dirty="0" err="1"/>
              <a:t>information</a:t>
            </a:r>
            <a:r>
              <a:rPr lang="de-DE" dirty="0"/>
              <a:t> </a:t>
            </a:r>
            <a:r>
              <a:rPr lang="de-DE" dirty="0" err="1"/>
              <a:t>sharing</a:t>
            </a:r>
            <a:r>
              <a:rPr lang="de-DE" dirty="0"/>
              <a:t> </a:t>
            </a:r>
            <a:r>
              <a:rPr lang="de-DE" dirty="0" err="1"/>
              <a:t>behavior</a:t>
            </a:r>
            <a:r>
              <a:rPr lang="de-DE" dirty="0"/>
              <a:t> in a personal </a:t>
            </a:r>
            <a:r>
              <a:rPr lang="de-DE" dirty="0" err="1"/>
              <a:t>learning</a:t>
            </a:r>
            <a:r>
              <a:rPr lang="de-DE" dirty="0"/>
              <a:t> </a:t>
            </a:r>
            <a:r>
              <a:rPr lang="de-DE" dirty="0" err="1"/>
              <a:t>space</a:t>
            </a:r>
            <a:r>
              <a:rPr lang="de-DE" dirty="0"/>
              <a:t>. Proceedings </a:t>
            </a:r>
            <a:r>
              <a:rPr lang="de-DE" dirty="0" err="1"/>
              <a:t>of</a:t>
            </a:r>
            <a:r>
              <a:rPr lang="de-DE" dirty="0"/>
              <a:t> </a:t>
            </a:r>
            <a:r>
              <a:rPr lang="de-DE" dirty="0" err="1"/>
              <a:t>the</a:t>
            </a:r>
            <a:r>
              <a:rPr lang="de-DE" dirty="0"/>
              <a:t> 2006 20th </a:t>
            </a:r>
            <a:r>
              <a:rPr lang="de-DE" dirty="0" err="1"/>
              <a:t>Anniversary</a:t>
            </a:r>
            <a:r>
              <a:rPr lang="de-DE" dirty="0"/>
              <a:t> Conference on Computer </a:t>
            </a:r>
            <a:r>
              <a:rPr lang="de-DE" dirty="0" err="1"/>
              <a:t>Supported</a:t>
            </a:r>
            <a:r>
              <a:rPr lang="de-DE" dirty="0"/>
              <a:t> </a:t>
            </a:r>
            <a:r>
              <a:rPr lang="de-DE" dirty="0" err="1"/>
              <a:t>Cooperative</a:t>
            </a:r>
            <a:r>
              <a:rPr lang="de-DE" dirty="0"/>
              <a:t> Work - CSCW ’06, 459. doi:10.1145/1180875.1180946</a:t>
            </a:r>
          </a:p>
        </p:txBody>
      </p:sp>
    </p:spTree>
    <p:extLst>
      <p:ext uri="{BB962C8B-B14F-4D97-AF65-F5344CB8AC3E}">
        <p14:creationId xmlns:p14="http://schemas.microsoft.com/office/powerpoint/2010/main" val="175122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5BFD36-1EDD-B789-4C8C-F726A66AEEDE}"/>
              </a:ext>
            </a:extLst>
          </p:cNvPr>
          <p:cNvSpPr>
            <a:spLocks noGrp="1"/>
          </p:cNvSpPr>
          <p:nvPr>
            <p:ph type="title"/>
          </p:nvPr>
        </p:nvSpPr>
        <p:spPr/>
        <p:txBody>
          <a:bodyPr/>
          <a:lstStyle/>
          <a:p>
            <a:r>
              <a:rPr lang="de-DE" dirty="0"/>
              <a:t>1. Material Check</a:t>
            </a:r>
          </a:p>
        </p:txBody>
      </p:sp>
      <p:sp>
        <p:nvSpPr>
          <p:cNvPr id="3" name="Fußzeilenplatzhalter 2">
            <a:extLst>
              <a:ext uri="{FF2B5EF4-FFF2-40B4-BE49-F238E27FC236}">
                <a16:creationId xmlns:a16="http://schemas.microsoft.com/office/drawing/2014/main" id="{ED2687A3-C734-263C-F1EE-34957A8E2BF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CF384AF-0048-02E7-3666-2B993A3B420F}"/>
              </a:ext>
            </a:extLst>
          </p:cNvPr>
          <p:cNvSpPr>
            <a:spLocks noGrp="1"/>
          </p:cNvSpPr>
          <p:nvPr>
            <p:ph type="sldNum" sz="quarter" idx="28"/>
          </p:nvPr>
        </p:nvSpPr>
        <p:spPr/>
        <p:txBody>
          <a:bodyPr/>
          <a:lstStyle/>
          <a:p>
            <a:fld id="{BA24374A-C3A8-471A-8837-3FC31668ABE5}" type="slidenum">
              <a:rPr lang="de-DE" smtClean="0"/>
              <a:pPr/>
              <a:t>9</a:t>
            </a:fld>
            <a:endParaRPr lang="de-DE" dirty="0"/>
          </a:p>
        </p:txBody>
      </p:sp>
      <p:sp>
        <p:nvSpPr>
          <p:cNvPr id="5" name="Textplatzhalter 4">
            <a:extLst>
              <a:ext uri="{FF2B5EF4-FFF2-40B4-BE49-F238E27FC236}">
                <a16:creationId xmlns:a16="http://schemas.microsoft.com/office/drawing/2014/main" id="{591DD412-8CA2-12C8-63C5-AF72EA573D12}"/>
              </a:ext>
            </a:extLst>
          </p:cNvPr>
          <p:cNvSpPr>
            <a:spLocks noGrp="1"/>
          </p:cNvSpPr>
          <p:nvPr>
            <p:ph type="body" sz="quarter" idx="21"/>
          </p:nvPr>
        </p:nvSpPr>
        <p:spPr/>
        <p:txBody>
          <a:bodyPr/>
          <a:lstStyle/>
          <a:p>
            <a:r>
              <a:rPr lang="en-US" sz="1400" dirty="0"/>
              <a:t>How to Conduct a User Study</a:t>
            </a:r>
            <a:endParaRPr lang="de-DE" dirty="0"/>
          </a:p>
        </p:txBody>
      </p:sp>
      <p:sp>
        <p:nvSpPr>
          <p:cNvPr id="6" name="Textplatzhalter 5">
            <a:extLst>
              <a:ext uri="{FF2B5EF4-FFF2-40B4-BE49-F238E27FC236}">
                <a16:creationId xmlns:a16="http://schemas.microsoft.com/office/drawing/2014/main" id="{4CCE6F78-7F83-C4C2-A696-5B4D6F545E95}"/>
              </a:ext>
            </a:extLst>
          </p:cNvPr>
          <p:cNvSpPr>
            <a:spLocks noGrp="1"/>
          </p:cNvSpPr>
          <p:nvPr>
            <p:ph type="body" sz="quarter" idx="29"/>
          </p:nvPr>
        </p:nvSpPr>
        <p:spPr/>
        <p:txBody>
          <a:bodyPr/>
          <a:lstStyle/>
          <a:p>
            <a:r>
              <a:rPr lang="de-DE" b="1" dirty="0">
                <a:solidFill>
                  <a:schemeClr val="accent1"/>
                </a:solidFill>
              </a:rPr>
              <a:t>Check </a:t>
            </a:r>
            <a:r>
              <a:rPr lang="de-DE" b="1" dirty="0" err="1">
                <a:solidFill>
                  <a:schemeClr val="accent1"/>
                </a:solidFill>
              </a:rPr>
              <a:t>everything</a:t>
            </a:r>
            <a:r>
              <a:rPr lang="de-DE" b="1" dirty="0">
                <a:solidFill>
                  <a:schemeClr val="accent1"/>
                </a:solidFill>
              </a:rPr>
              <a:t>. </a:t>
            </a:r>
            <a:r>
              <a:rPr lang="de-DE" b="1" dirty="0" err="1">
                <a:solidFill>
                  <a:schemeClr val="accent1"/>
                </a:solidFill>
              </a:rPr>
              <a:t>Make</a:t>
            </a:r>
            <a:r>
              <a:rPr lang="de-DE" b="1" dirty="0">
                <a:solidFill>
                  <a:schemeClr val="accent1"/>
                </a:solidFill>
              </a:rPr>
              <a:t> </a:t>
            </a:r>
            <a:r>
              <a:rPr lang="de-DE" b="1" dirty="0" err="1">
                <a:solidFill>
                  <a:schemeClr val="accent1"/>
                </a:solidFill>
              </a:rPr>
              <a:t>things</a:t>
            </a:r>
            <a:r>
              <a:rPr lang="de-DE" b="1" dirty="0">
                <a:solidFill>
                  <a:schemeClr val="accent1"/>
                </a:solidFill>
              </a:rPr>
              <a:t> fix and safe. Be </a:t>
            </a:r>
            <a:r>
              <a:rPr lang="de-DE" b="1" dirty="0" err="1">
                <a:solidFill>
                  <a:schemeClr val="accent1"/>
                </a:solidFill>
              </a:rPr>
              <a:t>aware</a:t>
            </a:r>
            <a:r>
              <a:rPr lang="de-DE" dirty="0"/>
              <a:t>: after </a:t>
            </a:r>
            <a:r>
              <a:rPr lang="de-DE" dirty="0" err="1"/>
              <a:t>starting</a:t>
            </a:r>
            <a:r>
              <a:rPr lang="de-DE" dirty="0"/>
              <a:t> your </a:t>
            </a:r>
            <a:r>
              <a:rPr lang="de-DE" dirty="0" err="1"/>
              <a:t>experiment</a:t>
            </a:r>
            <a:r>
              <a:rPr lang="de-DE" dirty="0"/>
              <a:t> </a:t>
            </a:r>
            <a:r>
              <a:rPr lang="de-DE" dirty="0" err="1"/>
              <a:t>once</a:t>
            </a:r>
            <a:r>
              <a:rPr lang="de-DE" dirty="0"/>
              <a:t>, </a:t>
            </a:r>
            <a:r>
              <a:rPr lang="de-DE" dirty="0" err="1"/>
              <a:t>nothing</a:t>
            </a:r>
            <a:r>
              <a:rPr lang="de-DE" dirty="0"/>
              <a:t> </a:t>
            </a:r>
            <a:r>
              <a:rPr lang="de-DE" dirty="0" err="1"/>
              <a:t>can</a:t>
            </a:r>
            <a:r>
              <a:rPr lang="de-DE" dirty="0"/>
              <a:t> </a:t>
            </a:r>
            <a:r>
              <a:rPr lang="de-DE" dirty="0" err="1"/>
              <a:t>be</a:t>
            </a:r>
            <a:r>
              <a:rPr lang="de-DE" dirty="0"/>
              <a:t> </a:t>
            </a:r>
            <a:r>
              <a:rPr lang="de-DE" dirty="0" err="1"/>
              <a:t>changed</a:t>
            </a:r>
            <a:r>
              <a:rPr lang="de-DE" dirty="0"/>
              <a:t> </a:t>
            </a:r>
            <a:r>
              <a:rPr lang="de-DE" dirty="0" err="1"/>
              <a:t>anymore</a:t>
            </a:r>
            <a:r>
              <a:rPr lang="de-DE" dirty="0"/>
              <a:t>.</a:t>
            </a:r>
          </a:p>
          <a:p>
            <a:pPr lvl="1"/>
            <a:r>
              <a:rPr lang="en-US" dirty="0"/>
              <a:t>Ensure that the material of your study, system, or device are </a:t>
            </a:r>
            <a:r>
              <a:rPr lang="en-US" b="1" dirty="0">
                <a:solidFill>
                  <a:schemeClr val="accent1"/>
                </a:solidFill>
              </a:rPr>
              <a:t>functioning properly</a:t>
            </a:r>
          </a:p>
          <a:p>
            <a:pPr lvl="1"/>
            <a:r>
              <a:rPr lang="de-DE" dirty="0"/>
              <a:t>Finish your interview </a:t>
            </a:r>
            <a:r>
              <a:rPr lang="de-DE" dirty="0" err="1"/>
              <a:t>questions</a:t>
            </a:r>
            <a:r>
              <a:rPr lang="de-DE" dirty="0"/>
              <a:t>, </a:t>
            </a:r>
            <a:r>
              <a:rPr lang="de-DE" dirty="0" err="1"/>
              <a:t>questionnaires</a:t>
            </a:r>
            <a:r>
              <a:rPr lang="de-DE" dirty="0"/>
              <a:t>, material…</a:t>
            </a:r>
          </a:p>
          <a:p>
            <a:r>
              <a:rPr lang="de-DE" dirty="0" err="1"/>
              <a:t>Make</a:t>
            </a:r>
            <a:r>
              <a:rPr lang="de-DE" dirty="0"/>
              <a:t> </a:t>
            </a:r>
            <a:r>
              <a:rPr lang="de-DE" dirty="0" err="1"/>
              <a:t>sure</a:t>
            </a:r>
            <a:r>
              <a:rPr lang="de-DE" dirty="0"/>
              <a:t> </a:t>
            </a:r>
            <a:r>
              <a:rPr lang="de-DE" dirty="0" err="1"/>
              <a:t>the</a:t>
            </a:r>
            <a:r>
              <a:rPr lang="de-DE" dirty="0"/>
              <a:t> </a:t>
            </a:r>
            <a:r>
              <a:rPr lang="de-DE" b="1" dirty="0" err="1">
                <a:solidFill>
                  <a:schemeClr val="accent1"/>
                </a:solidFill>
              </a:rPr>
              <a:t>location</a:t>
            </a:r>
            <a:r>
              <a:rPr lang="de-DE" dirty="0"/>
              <a:t> </a:t>
            </a:r>
            <a:r>
              <a:rPr lang="de-DE" dirty="0" err="1"/>
              <a:t>is</a:t>
            </a:r>
            <a:r>
              <a:rPr lang="de-DE" dirty="0"/>
              <a:t> </a:t>
            </a:r>
            <a:r>
              <a:rPr lang="de-DE" b="1" dirty="0" err="1">
                <a:solidFill>
                  <a:schemeClr val="accent1"/>
                </a:solidFill>
              </a:rPr>
              <a:t>safe</a:t>
            </a:r>
            <a:r>
              <a:rPr lang="de-DE" dirty="0"/>
              <a:t> and </a:t>
            </a:r>
            <a:r>
              <a:rPr lang="de-DE" b="1" dirty="0" err="1">
                <a:solidFill>
                  <a:schemeClr val="accent1"/>
                </a:solidFill>
              </a:rPr>
              <a:t>available</a:t>
            </a:r>
            <a:endParaRPr lang="de-DE" b="1" dirty="0">
              <a:solidFill>
                <a:schemeClr val="accent1"/>
              </a:solidFill>
            </a:endParaRPr>
          </a:p>
          <a:p>
            <a:r>
              <a:rPr lang="de-DE" b="1" dirty="0">
                <a:solidFill>
                  <a:schemeClr val="accent1"/>
                </a:solidFill>
              </a:rPr>
              <a:t>Last </a:t>
            </a:r>
            <a:r>
              <a:rPr lang="de-DE" b="1" dirty="0" err="1">
                <a:solidFill>
                  <a:schemeClr val="accent1"/>
                </a:solidFill>
              </a:rPr>
              <a:t>stakeholder</a:t>
            </a:r>
            <a:r>
              <a:rPr lang="de-DE" b="1" dirty="0">
                <a:solidFill>
                  <a:schemeClr val="accent1"/>
                </a:solidFill>
              </a:rPr>
              <a:t> </a:t>
            </a:r>
            <a:r>
              <a:rPr lang="de-DE" b="1" dirty="0" err="1">
                <a:solidFill>
                  <a:schemeClr val="accent1"/>
                </a:solidFill>
              </a:rPr>
              <a:t>meeting</a:t>
            </a:r>
            <a:endParaRPr lang="de-DE" b="1" dirty="0">
              <a:solidFill>
                <a:schemeClr val="accent1"/>
              </a:solidFill>
            </a:endParaRPr>
          </a:p>
          <a:p>
            <a:pPr lvl="1"/>
            <a:r>
              <a:rPr lang="de-DE" dirty="0" err="1"/>
              <a:t>Discuss</a:t>
            </a:r>
            <a:r>
              <a:rPr lang="de-DE" dirty="0"/>
              <a:t> </a:t>
            </a:r>
            <a:r>
              <a:rPr lang="de-DE" dirty="0" err="1"/>
              <a:t>fallback</a:t>
            </a:r>
            <a:r>
              <a:rPr lang="de-DE" dirty="0"/>
              <a:t> </a:t>
            </a:r>
            <a:r>
              <a:rPr lang="de-DE" dirty="0" err="1"/>
              <a:t>scenarios</a:t>
            </a:r>
            <a:r>
              <a:rPr lang="de-DE" dirty="0"/>
              <a:t> </a:t>
            </a:r>
            <a:r>
              <a:rPr lang="de-DE" dirty="0" err="1"/>
              <a:t>when</a:t>
            </a:r>
            <a:r>
              <a:rPr lang="de-DE" dirty="0"/>
              <a:t> </a:t>
            </a:r>
            <a:r>
              <a:rPr lang="de-DE" dirty="0" err="1"/>
              <a:t>things</a:t>
            </a:r>
            <a:r>
              <a:rPr lang="de-DE" dirty="0"/>
              <a:t>/</a:t>
            </a:r>
            <a:r>
              <a:rPr lang="de-DE" dirty="0" err="1"/>
              <a:t>users</a:t>
            </a:r>
            <a:r>
              <a:rPr lang="de-DE" dirty="0"/>
              <a:t> do </a:t>
            </a:r>
            <a:r>
              <a:rPr lang="de-DE" dirty="0" err="1"/>
              <a:t>random</a:t>
            </a:r>
            <a:r>
              <a:rPr lang="de-DE" dirty="0"/>
              <a:t> </a:t>
            </a:r>
            <a:r>
              <a:rPr lang="de-DE" dirty="0" err="1"/>
              <a:t>stuff</a:t>
            </a:r>
            <a:endParaRPr lang="de-DE" dirty="0"/>
          </a:p>
          <a:p>
            <a:pPr lvl="1"/>
            <a:r>
              <a:rPr lang="de-DE" dirty="0" err="1"/>
              <a:t>Discuss</a:t>
            </a:r>
            <a:r>
              <a:rPr lang="de-DE" dirty="0"/>
              <a:t> </a:t>
            </a:r>
            <a:r>
              <a:rPr lang="de-DE" dirty="0" err="1"/>
              <a:t>when</a:t>
            </a:r>
            <a:r>
              <a:rPr lang="de-DE" dirty="0"/>
              <a:t> </a:t>
            </a:r>
            <a:r>
              <a:rPr lang="de-DE" dirty="0" err="1"/>
              <a:t>the</a:t>
            </a:r>
            <a:r>
              <a:rPr lang="de-DE" dirty="0"/>
              <a:t> </a:t>
            </a:r>
            <a:r>
              <a:rPr lang="de-DE" dirty="0" err="1"/>
              <a:t>experimenter</a:t>
            </a:r>
            <a:r>
              <a:rPr lang="de-DE" dirty="0"/>
              <a:t> </a:t>
            </a:r>
            <a:r>
              <a:rPr lang="de-DE" dirty="0" err="1"/>
              <a:t>is</a:t>
            </a:r>
            <a:r>
              <a:rPr lang="de-DE" dirty="0"/>
              <a:t> </a:t>
            </a:r>
            <a:r>
              <a:rPr lang="de-DE" dirty="0" err="1"/>
              <a:t>supposed</a:t>
            </a:r>
            <a:r>
              <a:rPr lang="de-DE" dirty="0"/>
              <a:t> to </a:t>
            </a:r>
            <a:r>
              <a:rPr lang="de-DE" dirty="0" err="1"/>
              <a:t>intervene</a:t>
            </a:r>
            <a:r>
              <a:rPr lang="de-DE" dirty="0"/>
              <a:t> </a:t>
            </a:r>
            <a:r>
              <a:rPr lang="en-US" dirty="0"/>
              <a:t>when the users are in trouble</a:t>
            </a:r>
          </a:p>
          <a:p>
            <a:pPr lvl="1"/>
            <a:r>
              <a:rPr lang="de-DE" dirty="0" err="1"/>
              <a:t>Discuss</a:t>
            </a:r>
            <a:r>
              <a:rPr lang="de-DE" dirty="0"/>
              <a:t> </a:t>
            </a:r>
            <a:r>
              <a:rPr lang="de-DE" dirty="0" err="1"/>
              <a:t>inclusion</a:t>
            </a:r>
            <a:r>
              <a:rPr lang="de-DE" dirty="0"/>
              <a:t>/</a:t>
            </a:r>
            <a:r>
              <a:rPr lang="de-DE" dirty="0" err="1"/>
              <a:t>exclusion</a:t>
            </a:r>
            <a:r>
              <a:rPr lang="de-DE" dirty="0"/>
              <a:t> </a:t>
            </a:r>
            <a:r>
              <a:rPr lang="de-DE" dirty="0" err="1"/>
              <a:t>criteria</a:t>
            </a:r>
            <a:r>
              <a:rPr lang="de-DE" dirty="0"/>
              <a:t> </a:t>
            </a:r>
            <a:r>
              <a:rPr lang="de-DE" dirty="0" err="1"/>
              <a:t>for</a:t>
            </a:r>
            <a:r>
              <a:rPr lang="de-DE" dirty="0"/>
              <a:t> your </a:t>
            </a:r>
            <a:r>
              <a:rPr lang="de-DE" dirty="0" err="1"/>
              <a:t>participants</a:t>
            </a:r>
            <a:r>
              <a:rPr lang="de-DE" dirty="0"/>
              <a:t> </a:t>
            </a:r>
            <a:r>
              <a:rPr lang="de-DE" dirty="0" err="1"/>
              <a:t>with</a:t>
            </a:r>
            <a:r>
              <a:rPr lang="de-DE" dirty="0"/>
              <a:t> </a:t>
            </a:r>
            <a:r>
              <a:rPr lang="de-DE" dirty="0" err="1"/>
              <a:t>respect</a:t>
            </a:r>
            <a:r>
              <a:rPr lang="de-DE" dirty="0"/>
              <a:t> to your </a:t>
            </a:r>
            <a:r>
              <a:rPr lang="de-DE" dirty="0" err="1"/>
              <a:t>system</a:t>
            </a:r>
            <a:r>
              <a:rPr lang="de-DE" dirty="0"/>
              <a:t>/</a:t>
            </a:r>
            <a:r>
              <a:rPr lang="de-DE" dirty="0" err="1"/>
              <a:t>test</a:t>
            </a:r>
            <a:r>
              <a:rPr lang="de-DE" dirty="0"/>
              <a:t>/</a:t>
            </a:r>
            <a:r>
              <a:rPr lang="de-DE" dirty="0" err="1"/>
              <a:t>study</a:t>
            </a:r>
            <a:endParaRPr lang="de-DE" dirty="0"/>
          </a:p>
        </p:txBody>
      </p:sp>
      <p:graphicFrame>
        <p:nvGraphicFramePr>
          <p:cNvPr id="8" name="Diagramm 7">
            <a:extLst>
              <a:ext uri="{FF2B5EF4-FFF2-40B4-BE49-F238E27FC236}">
                <a16:creationId xmlns:a16="http://schemas.microsoft.com/office/drawing/2014/main" id="{0D33CA7C-E689-BC9B-3640-43C22DB46B82}"/>
              </a:ext>
            </a:extLst>
          </p:cNvPr>
          <p:cNvGraphicFramePr/>
          <p:nvPr>
            <p:extLst>
              <p:ext uri="{D42A27DB-BD31-4B8C-83A1-F6EECF244321}">
                <p14:modId xmlns:p14="http://schemas.microsoft.com/office/powerpoint/2010/main" val="2929158441"/>
              </p:ext>
            </p:extLst>
          </p:nvPr>
        </p:nvGraphicFramePr>
        <p:xfrm>
          <a:off x="6659961" y="511514"/>
          <a:ext cx="5376464" cy="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978751"/>
      </p:ext>
    </p:extLst>
  </p:cSld>
  <p:clrMapOvr>
    <a:masterClrMapping/>
  </p:clrMapOvr>
</p:sld>
</file>

<file path=ppt/theme/theme1.xml><?xml version="1.0" encoding="utf-8"?>
<a:theme xmlns:a="http://schemas.openxmlformats.org/drawingml/2006/main" name="Lecture Theme">
  <a:themeElements>
    <a:clrScheme name="Lecture Color Theme">
      <a:dk1>
        <a:sysClr val="windowText" lastClr="000000"/>
      </a:dk1>
      <a:lt1>
        <a:sysClr val="window" lastClr="FFFFFF"/>
      </a:lt1>
      <a:dk2>
        <a:srgbClr val="44546A"/>
      </a:dk2>
      <a:lt2>
        <a:srgbClr val="E7E6E6"/>
      </a:lt2>
      <a:accent1>
        <a:srgbClr val="5079BC"/>
      </a:accent1>
      <a:accent2>
        <a:srgbClr val="BCCCE6"/>
      </a:accent2>
      <a:accent3>
        <a:srgbClr val="DBE3F1"/>
      </a:accent3>
      <a:accent4>
        <a:srgbClr val="EA7B34"/>
      </a:accent4>
      <a:accent5>
        <a:srgbClr val="3E444C"/>
      </a:accent5>
      <a:accent6>
        <a:srgbClr val="70AD47"/>
      </a:accent6>
      <a:hlink>
        <a:srgbClr val="5079BC"/>
      </a:hlink>
      <a:folHlink>
        <a:srgbClr val="5079BC"/>
      </a:folHlink>
    </a:clrScheme>
    <a:fontScheme name="Benutzerdefiniert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0648106-1097-44F4-B20B-3C94F1E1132C}">
  <we:reference id="wa104178772" version="1.0.0.0" store="de-DE" storeType="OMEX"/>
  <we:alternateReferences>
    <we:reference id="WA104178772" version="1.0.0.0" store="WA10417877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9279</Words>
  <Application>Microsoft Office PowerPoint</Application>
  <PresentationFormat>Breitbild</PresentationFormat>
  <Paragraphs>1611</Paragraphs>
  <Slides>84</Slides>
  <Notes>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84</vt:i4>
      </vt:variant>
    </vt:vector>
  </HeadingPairs>
  <TitlesOfParts>
    <vt:vector size="92" baseType="lpstr">
      <vt:lpstr>arial</vt:lpstr>
      <vt:lpstr>arial</vt:lpstr>
      <vt:lpstr>Calibri</vt:lpstr>
      <vt:lpstr>Courier New</vt:lpstr>
      <vt:lpstr>Roboto</vt:lpstr>
      <vt:lpstr>Roboto Medium</vt:lpstr>
      <vt:lpstr>Wingdings</vt:lpstr>
      <vt:lpstr>Lecture Theme</vt:lpstr>
      <vt:lpstr>How to Conduct a User Study</vt:lpstr>
      <vt:lpstr>Remember Your Method</vt:lpstr>
      <vt:lpstr>Recap: Swipe × Visual Feedback × Tactile Feedback</vt:lpstr>
      <vt:lpstr>Plan your Study</vt:lpstr>
      <vt:lpstr>Plan only the order</vt:lpstr>
      <vt:lpstr>More about Planning</vt:lpstr>
      <vt:lpstr>The Location</vt:lpstr>
      <vt:lpstr>The Preparations</vt:lpstr>
      <vt:lpstr>1. Material Check</vt:lpstr>
      <vt:lpstr>2. Pilot</vt:lpstr>
      <vt:lpstr>3. Recruitment</vt:lpstr>
      <vt:lpstr>The Invitation Letter</vt:lpstr>
      <vt:lpstr>The Study</vt:lpstr>
      <vt:lpstr>1. Introduction</vt:lpstr>
      <vt:lpstr>Informed Consent</vt:lpstr>
      <vt:lpstr>Informed Consent</vt:lpstr>
      <vt:lpstr>Demographics</vt:lpstr>
      <vt:lpstr>2. Experiment/Survey</vt:lpstr>
      <vt:lpstr>Procedure</vt:lpstr>
      <vt:lpstr>Custom Questionnaires</vt:lpstr>
      <vt:lpstr>Custom Questionnaires</vt:lpstr>
      <vt:lpstr>Dichotomous Items</vt:lpstr>
      <vt:lpstr>Rank Order Items</vt:lpstr>
      <vt:lpstr>Semantic Differentials</vt:lpstr>
      <vt:lpstr>NRS/VAS Items</vt:lpstr>
      <vt:lpstr>Likert Scale Items</vt:lpstr>
      <vt:lpstr>Likert Scale Items</vt:lpstr>
      <vt:lpstr>Likert Scale Items</vt:lpstr>
      <vt:lpstr>Likert Scale Items</vt:lpstr>
      <vt:lpstr>Likert Scale Items</vt:lpstr>
      <vt:lpstr>Likert Scale Items</vt:lpstr>
      <vt:lpstr>Likert Scale Items</vt:lpstr>
      <vt:lpstr>Other Items</vt:lpstr>
      <vt:lpstr>Standardized Questionnaires</vt:lpstr>
      <vt:lpstr>Standardized Questionnaires</vt:lpstr>
      <vt:lpstr>Questionnaires</vt:lpstr>
      <vt:lpstr>Questionnaires</vt:lpstr>
      <vt:lpstr>Questionnaires</vt:lpstr>
      <vt:lpstr>Surveying</vt:lpstr>
      <vt:lpstr>Objective Measures</vt:lpstr>
      <vt:lpstr>Logging</vt:lpstr>
      <vt:lpstr>Logging Types</vt:lpstr>
      <vt:lpstr>Logging: Example</vt:lpstr>
      <vt:lpstr>Logging: Example</vt:lpstr>
      <vt:lpstr>Other Measures…</vt:lpstr>
      <vt:lpstr>About Measures</vt:lpstr>
      <vt:lpstr>Experiment</vt:lpstr>
      <vt:lpstr>Experiment</vt:lpstr>
      <vt:lpstr>Experiment</vt:lpstr>
      <vt:lpstr>Planning Qualitative Research</vt:lpstr>
      <vt:lpstr>Conducting an Interview</vt:lpstr>
      <vt:lpstr>The Semi-Structured Interview</vt:lpstr>
      <vt:lpstr>The Interview Protocol</vt:lpstr>
      <vt:lpstr>The Semi-Structured Interview</vt:lpstr>
      <vt:lpstr>How to go deeper…</vt:lpstr>
      <vt:lpstr>Think-Aloud</vt:lpstr>
      <vt:lpstr>Focus Groups</vt:lpstr>
      <vt:lpstr>PowerPoint-Präsentation</vt:lpstr>
      <vt:lpstr>Focus Lenses (Examples)</vt:lpstr>
      <vt:lpstr>Pros/Cons of Focus Groups</vt:lpstr>
      <vt:lpstr>Plan and Discussion Stimuli</vt:lpstr>
      <vt:lpstr>Examples: Qualitative Studies</vt:lpstr>
      <vt:lpstr>Example: Wheel chair users…</vt:lpstr>
      <vt:lpstr>Data Collection</vt:lpstr>
      <vt:lpstr>Record &amp; Log Events</vt:lpstr>
      <vt:lpstr>Transcript Examples</vt:lpstr>
      <vt:lpstr>Transcript Examples</vt:lpstr>
      <vt:lpstr>Using Time</vt:lpstr>
      <vt:lpstr>Example: Streaming Platform</vt:lpstr>
      <vt:lpstr>Mixed Methods</vt:lpstr>
      <vt:lpstr>Mixed Methods</vt:lpstr>
      <vt:lpstr> Mixed Methods</vt:lpstr>
      <vt:lpstr>Ethnography</vt:lpstr>
      <vt:lpstr>Ethnography = Technology Biography</vt:lpstr>
      <vt:lpstr>Rapid Ethnography (Guerilla Sampling)</vt:lpstr>
      <vt:lpstr>Case Study</vt:lpstr>
      <vt:lpstr>Fake (Case) Study: „Quantified Cats“ [1]</vt:lpstr>
      <vt:lpstr>The Art of Case Studies: Drawing Conclusions</vt:lpstr>
      <vt:lpstr>Diaries</vt:lpstr>
      <vt:lpstr>Why Diaries?</vt:lpstr>
      <vt:lpstr>Avoiding Biases in Qualitative Research </vt:lpstr>
      <vt:lpstr>Summary</vt:lpstr>
      <vt:lpstr>Task Next Time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Schwind, Valentin</cp:lastModifiedBy>
  <cp:revision>738</cp:revision>
  <dcterms:created xsi:type="dcterms:W3CDTF">2017-10-10T14:10:45Z</dcterms:created>
  <dcterms:modified xsi:type="dcterms:W3CDTF">2024-12-05T10:51:54Z</dcterms:modified>
</cp:coreProperties>
</file>