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256" r:id="rId2"/>
    <p:sldId id="260" r:id="rId3"/>
    <p:sldId id="337" r:id="rId4"/>
    <p:sldId id="338" r:id="rId5"/>
    <p:sldId id="319" r:id="rId6"/>
    <p:sldId id="320" r:id="rId7"/>
    <p:sldId id="336" r:id="rId8"/>
    <p:sldId id="365" r:id="rId9"/>
    <p:sldId id="453" r:id="rId10"/>
    <p:sldId id="452" r:id="rId11"/>
    <p:sldId id="451" r:id="rId12"/>
    <p:sldId id="340" r:id="rId13"/>
    <p:sldId id="339" r:id="rId14"/>
    <p:sldId id="373" r:id="rId15"/>
    <p:sldId id="374" r:id="rId16"/>
    <p:sldId id="371" r:id="rId17"/>
    <p:sldId id="392" r:id="rId18"/>
    <p:sldId id="391" r:id="rId19"/>
    <p:sldId id="372" r:id="rId20"/>
    <p:sldId id="393" r:id="rId21"/>
    <p:sldId id="376" r:id="rId22"/>
    <p:sldId id="390" r:id="rId23"/>
    <p:sldId id="349" r:id="rId24"/>
    <p:sldId id="350" r:id="rId25"/>
    <p:sldId id="351" r:id="rId26"/>
    <p:sldId id="352" r:id="rId27"/>
    <p:sldId id="353" r:id="rId28"/>
    <p:sldId id="364" r:id="rId29"/>
    <p:sldId id="369" r:id="rId30"/>
    <p:sldId id="368" r:id="rId31"/>
    <p:sldId id="360" r:id="rId32"/>
    <p:sldId id="458" r:id="rId33"/>
    <p:sldId id="454" r:id="rId34"/>
    <p:sldId id="383" r:id="rId35"/>
    <p:sldId id="455" r:id="rId36"/>
    <p:sldId id="456" r:id="rId37"/>
    <p:sldId id="381" r:id="rId38"/>
    <p:sldId id="389" r:id="rId39"/>
    <p:sldId id="384" r:id="rId40"/>
    <p:sldId id="382" r:id="rId41"/>
    <p:sldId id="385" r:id="rId42"/>
    <p:sldId id="386" r:id="rId43"/>
    <p:sldId id="387" r:id="rId44"/>
    <p:sldId id="396" r:id="rId45"/>
    <p:sldId id="397" r:id="rId46"/>
    <p:sldId id="394" r:id="rId47"/>
    <p:sldId id="388" r:id="rId48"/>
    <p:sldId id="398" r:id="rId49"/>
    <p:sldId id="399" r:id="rId50"/>
    <p:sldId id="457" r:id="rId51"/>
    <p:sldId id="401" r:id="rId52"/>
    <p:sldId id="402" r:id="rId53"/>
    <p:sldId id="403" r:id="rId54"/>
    <p:sldId id="404" r:id="rId55"/>
    <p:sldId id="405" r:id="rId56"/>
    <p:sldId id="406" r:id="rId57"/>
    <p:sldId id="407" r:id="rId58"/>
    <p:sldId id="408" r:id="rId59"/>
    <p:sldId id="409" r:id="rId60"/>
    <p:sldId id="410" r:id="rId61"/>
    <p:sldId id="400" r:id="rId62"/>
    <p:sldId id="361" r:id="rId63"/>
    <p:sldId id="362" r:id="rId64"/>
    <p:sldId id="412" r:id="rId65"/>
    <p:sldId id="411" r:id="rId66"/>
    <p:sldId id="413" r:id="rId67"/>
    <p:sldId id="445" r:id="rId68"/>
    <p:sldId id="447" r:id="rId69"/>
    <p:sldId id="449" r:id="rId70"/>
    <p:sldId id="450" r:id="rId71"/>
    <p:sldId id="414" r:id="rId72"/>
    <p:sldId id="322" r:id="rId73"/>
    <p:sldId id="459" r:id="rId74"/>
    <p:sldId id="284" r:id="rId75"/>
    <p:sldId id="298" r:id="rId76"/>
    <p:sldId id="416" r:id="rId77"/>
    <p:sldId id="417" r:id="rId78"/>
    <p:sldId id="418" r:id="rId79"/>
    <p:sldId id="429" r:id="rId80"/>
    <p:sldId id="430" r:id="rId81"/>
    <p:sldId id="428" r:id="rId82"/>
    <p:sldId id="442" r:id="rId83"/>
    <p:sldId id="443" r:id="rId84"/>
    <p:sldId id="419" r:id="rId85"/>
    <p:sldId id="420" r:id="rId86"/>
    <p:sldId id="421" r:id="rId87"/>
    <p:sldId id="424" r:id="rId88"/>
    <p:sldId id="441" r:id="rId89"/>
    <p:sldId id="422" r:id="rId90"/>
    <p:sldId id="423" r:id="rId91"/>
    <p:sldId id="438" r:id="rId92"/>
    <p:sldId id="425" r:id="rId93"/>
    <p:sldId id="426" r:id="rId94"/>
    <p:sldId id="432" r:id="rId95"/>
    <p:sldId id="436" r:id="rId96"/>
    <p:sldId id="433" r:id="rId97"/>
    <p:sldId id="434" r:id="rId98"/>
    <p:sldId id="440" r:id="rId99"/>
    <p:sldId id="435" r:id="rId100"/>
    <p:sldId id="437" r:id="rId101"/>
    <p:sldId id="439" r:id="rId102"/>
    <p:sldId id="444" r:id="rId103"/>
    <p:sldId id="335"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37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5079BC"/>
    <a:srgbClr val="385789"/>
    <a:srgbClr val="EA7B34"/>
    <a:srgbClr val="009999"/>
    <a:srgbClr val="D60093"/>
    <a:srgbClr val="FF3399"/>
    <a:srgbClr val="7030A0"/>
    <a:srgbClr val="E9E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8" autoAdjust="0"/>
    <p:restoredTop sz="82546" autoAdjust="0"/>
  </p:normalViewPr>
  <p:slideViewPr>
    <p:cSldViewPr snapToGrid="0" showGuides="1">
      <p:cViewPr varScale="1">
        <p:scale>
          <a:sx n="130" d="100"/>
          <a:sy n="130" d="100"/>
        </p:scale>
        <p:origin x="1076" y="68"/>
      </p:cViewPr>
      <p:guideLst>
        <p:guide orient="horz" pos="3861"/>
        <p:guide pos="3772"/>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dirty="0" err="1"/>
              <a:t>Typing</a:t>
            </a:r>
            <a:r>
              <a:rPr lang="de-DE" dirty="0"/>
              <a:t> </a:t>
            </a:r>
            <a:r>
              <a:rPr lang="de-DE" dirty="0" err="1"/>
              <a:t>performance</a:t>
            </a:r>
            <a:r>
              <a:rPr lang="de-DE" dirty="0"/>
              <a:t> in </a:t>
            </a:r>
            <a:r>
              <a:rPr lang="de-DE" dirty="0" err="1"/>
              <a:t>words</a:t>
            </a:r>
            <a:r>
              <a:rPr lang="de-DE" dirty="0"/>
              <a:t> per </a:t>
            </a:r>
            <a:r>
              <a:rPr lang="de-DE" dirty="0" err="1"/>
              <a:t>minute</a:t>
            </a:r>
            <a:r>
              <a:rPr lang="de-DE" dirty="0"/>
              <a:t> (WPM)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autoTitleDeleted val="0"/>
    <c:plotArea>
      <c:layout/>
      <c:barChart>
        <c:barDir val="col"/>
        <c:grouping val="clustered"/>
        <c:varyColors val="0"/>
        <c:ser>
          <c:idx val="0"/>
          <c:order val="0"/>
          <c:spPr>
            <a:solidFill>
              <a:schemeClr val="accent2"/>
            </a:solidFill>
            <a:ln>
              <a:noFill/>
            </a:ln>
            <a:effectLst/>
          </c:spPr>
          <c:invertIfNegative val="0"/>
          <c:errBars>
            <c:errBarType val="both"/>
            <c:errValType val="cust"/>
            <c:noEndCap val="0"/>
            <c:plus>
              <c:numRef>
                <c:f>Tabelle1!$C$2:$C$3</c:f>
                <c:numCache>
                  <c:formatCode>General</c:formatCode>
                  <c:ptCount val="2"/>
                  <c:pt idx="0">
                    <c:v>11.122999999999999</c:v>
                  </c:pt>
                  <c:pt idx="1">
                    <c:v>13.433999999999999</c:v>
                  </c:pt>
                </c:numCache>
              </c:numRef>
            </c:plus>
            <c:minus>
              <c:numRef>
                <c:f>Tabelle1!$C$2:$C$3</c:f>
                <c:numCache>
                  <c:formatCode>General</c:formatCode>
                  <c:ptCount val="2"/>
                  <c:pt idx="0">
                    <c:v>11.122999999999999</c:v>
                  </c:pt>
                  <c:pt idx="1">
                    <c:v>13.433999999999999</c:v>
                  </c:pt>
                </c:numCache>
              </c:numRef>
            </c:minus>
            <c:spPr>
              <a:noFill/>
              <a:ln w="12700" cap="flat" cmpd="sng" algn="ctr">
                <a:solidFill>
                  <a:schemeClr val="tx1"/>
                </a:solidFill>
                <a:round/>
              </a:ln>
              <a:effectLst/>
            </c:spPr>
          </c:errBars>
          <c:cat>
            <c:strRef>
              <c:f>Tabelle1!$A$2:$A$3</c:f>
              <c:strCache>
                <c:ptCount val="2"/>
                <c:pt idx="0">
                  <c:v>No Swipe</c:v>
                </c:pt>
                <c:pt idx="1">
                  <c:v>Swipe</c:v>
                </c:pt>
              </c:strCache>
            </c:strRef>
          </c:cat>
          <c:val>
            <c:numRef>
              <c:f>Tabelle1!$B$2:$B$3</c:f>
              <c:numCache>
                <c:formatCode>#,##0.000</c:formatCode>
                <c:ptCount val="2"/>
                <c:pt idx="0">
                  <c:v>45.985999999999997</c:v>
                </c:pt>
                <c:pt idx="1">
                  <c:v>74.230999999999995</c:v>
                </c:pt>
              </c:numCache>
            </c:numRef>
          </c:val>
          <c:extLst>
            <c:ext xmlns:c16="http://schemas.microsoft.com/office/drawing/2014/chart" uri="{C3380CC4-5D6E-409C-BE32-E72D297353CC}">
              <c16:uniqueId val="{00000000-7121-4F5E-A964-63AA60145456}"/>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WPM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dirty="0"/>
              <a:t>WPM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autoTitleDeleted val="0"/>
    <c:plotArea>
      <c:layout/>
      <c:barChart>
        <c:barDir val="col"/>
        <c:grouping val="clustered"/>
        <c:varyColors val="0"/>
        <c:ser>
          <c:idx val="0"/>
          <c:order val="0"/>
          <c:spPr>
            <a:solidFill>
              <a:schemeClr val="accent2"/>
            </a:solidFill>
            <a:ln>
              <a:noFill/>
            </a:ln>
            <a:effectLst/>
          </c:spPr>
          <c:invertIfNegative val="0"/>
          <c:errBars>
            <c:errBarType val="both"/>
            <c:errValType val="cust"/>
            <c:noEndCap val="0"/>
            <c:plus>
              <c:numRef>
                <c:f>Tabelle1!$C$2:$C$3</c:f>
                <c:numCache>
                  <c:formatCode>General</c:formatCode>
                  <c:ptCount val="2"/>
                  <c:pt idx="0">
                    <c:v>11.122999999999999</c:v>
                  </c:pt>
                  <c:pt idx="1">
                    <c:v>13.433999999999999</c:v>
                  </c:pt>
                </c:numCache>
              </c:numRef>
            </c:plus>
            <c:minus>
              <c:numRef>
                <c:f>Tabelle1!$C$2:$C$3</c:f>
                <c:numCache>
                  <c:formatCode>General</c:formatCode>
                  <c:ptCount val="2"/>
                  <c:pt idx="0">
                    <c:v>11.122999999999999</c:v>
                  </c:pt>
                  <c:pt idx="1">
                    <c:v>13.433999999999999</c:v>
                  </c:pt>
                </c:numCache>
              </c:numRef>
            </c:minus>
            <c:spPr>
              <a:noFill/>
              <a:ln w="12700" cap="flat" cmpd="sng" algn="ctr">
                <a:solidFill>
                  <a:schemeClr val="tx1"/>
                </a:solidFill>
                <a:round/>
              </a:ln>
              <a:effectLst/>
            </c:spPr>
          </c:errBars>
          <c:cat>
            <c:strRef>
              <c:f>Tabelle1!$A$2:$A$3</c:f>
              <c:strCache>
                <c:ptCount val="2"/>
                <c:pt idx="0">
                  <c:v>No Swipe</c:v>
                </c:pt>
                <c:pt idx="1">
                  <c:v>Swipe</c:v>
                </c:pt>
              </c:strCache>
            </c:strRef>
          </c:cat>
          <c:val>
            <c:numRef>
              <c:f>Tabelle1!$B$2:$B$3</c:f>
              <c:numCache>
                <c:formatCode>#,##0.000</c:formatCode>
                <c:ptCount val="2"/>
                <c:pt idx="0">
                  <c:v>45.985999999999997</c:v>
                </c:pt>
                <c:pt idx="1">
                  <c:v>74.230999999999995</c:v>
                </c:pt>
              </c:numCache>
            </c:numRef>
          </c:val>
          <c:extLst>
            <c:ext xmlns:c16="http://schemas.microsoft.com/office/drawing/2014/chart" uri="{C3380CC4-5D6E-409C-BE32-E72D297353CC}">
              <c16:uniqueId val="{00000000-5BB3-4E46-AB90-5A38E180ECFC}"/>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WPM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Typing performance in words per minute (</a:t>
            </a:r>
            <a:r>
              <a:rPr lang="de-DE" dirty="0"/>
              <a:t>WPM)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autoTitleDeleted val="0"/>
    <c:plotArea>
      <c:layout/>
      <c:barChart>
        <c:barDir val="col"/>
        <c:grouping val="clustered"/>
        <c:varyColors val="0"/>
        <c:ser>
          <c:idx val="0"/>
          <c:order val="0"/>
          <c:spPr>
            <a:solidFill>
              <a:schemeClr val="accent2"/>
            </a:solidFill>
            <a:ln>
              <a:noFill/>
            </a:ln>
            <a:effectLst/>
          </c:spPr>
          <c:invertIfNegative val="0"/>
          <c:errBars>
            <c:errBarType val="both"/>
            <c:errValType val="cust"/>
            <c:noEndCap val="0"/>
            <c:plus>
              <c:numRef>
                <c:f>Tabelle1!$C$2:$C$3</c:f>
                <c:numCache>
                  <c:formatCode>General</c:formatCode>
                  <c:ptCount val="2"/>
                  <c:pt idx="0">
                    <c:v>11.122999999999999</c:v>
                  </c:pt>
                  <c:pt idx="1">
                    <c:v>13.433999999999999</c:v>
                  </c:pt>
                </c:numCache>
              </c:numRef>
            </c:plus>
            <c:minus>
              <c:numRef>
                <c:f>Tabelle1!$C$2:$C$3</c:f>
                <c:numCache>
                  <c:formatCode>General</c:formatCode>
                  <c:ptCount val="2"/>
                  <c:pt idx="0">
                    <c:v>11.122999999999999</c:v>
                  </c:pt>
                  <c:pt idx="1">
                    <c:v>13.433999999999999</c:v>
                  </c:pt>
                </c:numCache>
              </c:numRef>
            </c:minus>
            <c:spPr>
              <a:noFill/>
              <a:ln w="12700" cap="flat" cmpd="sng" algn="ctr">
                <a:solidFill>
                  <a:schemeClr val="tx1"/>
                </a:solidFill>
                <a:round/>
              </a:ln>
              <a:effectLst/>
            </c:spPr>
          </c:errBars>
          <c:cat>
            <c:strRef>
              <c:f>Tabelle1!$A$2:$A$3</c:f>
              <c:strCache>
                <c:ptCount val="2"/>
                <c:pt idx="0">
                  <c:v>No Swipe</c:v>
                </c:pt>
                <c:pt idx="1">
                  <c:v>Swipe</c:v>
                </c:pt>
              </c:strCache>
            </c:strRef>
          </c:cat>
          <c:val>
            <c:numRef>
              <c:f>Tabelle1!$B$2:$B$3</c:f>
              <c:numCache>
                <c:formatCode>#,##0.000</c:formatCode>
                <c:ptCount val="2"/>
                <c:pt idx="0">
                  <c:v>45.985999999999997</c:v>
                </c:pt>
                <c:pt idx="1">
                  <c:v>74.230999999999995</c:v>
                </c:pt>
              </c:numCache>
            </c:numRef>
          </c:val>
          <c:extLst>
            <c:ext xmlns:c16="http://schemas.microsoft.com/office/drawing/2014/chart" uri="{C3380CC4-5D6E-409C-BE32-E72D297353CC}">
              <c16:uniqueId val="{00000000-E6B6-465E-B293-DD750C5F2181}"/>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WPM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Typing performance in words per minute (</a:t>
            </a:r>
            <a:r>
              <a:rPr lang="de-DE" dirty="0"/>
              <a:t>WPM)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autoTitleDeleted val="0"/>
    <c:plotArea>
      <c:layout/>
      <c:barChart>
        <c:barDir val="col"/>
        <c:grouping val="clustered"/>
        <c:varyColors val="0"/>
        <c:ser>
          <c:idx val="0"/>
          <c:order val="0"/>
          <c:spPr>
            <a:solidFill>
              <a:schemeClr val="accent2"/>
            </a:solidFill>
            <a:ln>
              <a:noFill/>
            </a:ln>
            <a:effectLst/>
          </c:spPr>
          <c:invertIfNegative val="0"/>
          <c:errBars>
            <c:errBarType val="both"/>
            <c:errValType val="cust"/>
            <c:noEndCap val="0"/>
            <c:plus>
              <c:numRef>
                <c:f>Tabelle1!$C$2:$C$3</c:f>
                <c:numCache>
                  <c:formatCode>General</c:formatCode>
                  <c:ptCount val="2"/>
                  <c:pt idx="0">
                    <c:v>11.122999999999999</c:v>
                  </c:pt>
                  <c:pt idx="1">
                    <c:v>13.433999999999999</c:v>
                  </c:pt>
                </c:numCache>
              </c:numRef>
            </c:plus>
            <c:minus>
              <c:numRef>
                <c:f>Tabelle1!$C$2:$C$3</c:f>
                <c:numCache>
                  <c:formatCode>General</c:formatCode>
                  <c:ptCount val="2"/>
                  <c:pt idx="0">
                    <c:v>11.122999999999999</c:v>
                  </c:pt>
                  <c:pt idx="1">
                    <c:v>13.433999999999999</c:v>
                  </c:pt>
                </c:numCache>
              </c:numRef>
            </c:minus>
            <c:spPr>
              <a:noFill/>
              <a:ln w="12700" cap="flat" cmpd="sng" algn="ctr">
                <a:solidFill>
                  <a:schemeClr val="tx1"/>
                </a:solidFill>
                <a:round/>
              </a:ln>
              <a:effectLst/>
            </c:spPr>
          </c:errBars>
          <c:cat>
            <c:strRef>
              <c:f>Tabelle1!$A$2:$A$3</c:f>
              <c:strCache>
                <c:ptCount val="2"/>
                <c:pt idx="0">
                  <c:v>No Swipe</c:v>
                </c:pt>
                <c:pt idx="1">
                  <c:v>Swipe</c:v>
                </c:pt>
              </c:strCache>
            </c:strRef>
          </c:cat>
          <c:val>
            <c:numRef>
              <c:f>Tabelle1!$B$2:$B$3</c:f>
              <c:numCache>
                <c:formatCode>#,##0.000</c:formatCode>
                <c:ptCount val="2"/>
                <c:pt idx="0">
                  <c:v>45.985999999999997</c:v>
                </c:pt>
                <c:pt idx="1">
                  <c:v>74.230999999999995</c:v>
                </c:pt>
              </c:numCache>
            </c:numRef>
          </c:val>
          <c:extLst>
            <c:ext xmlns:c16="http://schemas.microsoft.com/office/drawing/2014/chart" uri="{C3380CC4-5D6E-409C-BE32-E72D297353CC}">
              <c16:uniqueId val="{00000000-E6B6-465E-B293-DD750C5F2181}"/>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WPM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Typing performance in words per minute (</a:t>
            </a:r>
            <a:r>
              <a:rPr lang="de-DE" dirty="0"/>
              <a:t>WPM)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Tabelle1!$C$2:$C$3</c:f>
                <c:numCache>
                  <c:formatCode>General</c:formatCode>
                  <c:ptCount val="2"/>
                  <c:pt idx="0">
                    <c:v>11.122999999999999</c:v>
                  </c:pt>
                  <c:pt idx="1">
                    <c:v>13.433999999999999</c:v>
                  </c:pt>
                </c:numCache>
              </c:numRef>
            </c:plus>
            <c:minus>
              <c:numRef>
                <c:f>Tabelle1!$C$2:$C$3</c:f>
                <c:numCache>
                  <c:formatCode>General</c:formatCode>
                  <c:ptCount val="2"/>
                  <c:pt idx="0">
                    <c:v>11.122999999999999</c:v>
                  </c:pt>
                  <c:pt idx="1">
                    <c:v>13.433999999999999</c:v>
                  </c:pt>
                </c:numCache>
              </c:numRef>
            </c:minus>
            <c:spPr>
              <a:noFill/>
              <a:ln w="12700" cap="flat" cmpd="sng" algn="ctr">
                <a:solidFill>
                  <a:schemeClr val="tx1"/>
                </a:solidFill>
                <a:round/>
              </a:ln>
              <a:effectLst/>
            </c:spPr>
          </c:errBars>
          <c:cat>
            <c:strRef>
              <c:f>Tabelle1!$A$2:$A$3</c:f>
              <c:strCache>
                <c:ptCount val="2"/>
                <c:pt idx="0">
                  <c:v>No Swipe</c:v>
                </c:pt>
                <c:pt idx="1">
                  <c:v>Swipe</c:v>
                </c:pt>
              </c:strCache>
            </c:strRef>
          </c:cat>
          <c:val>
            <c:numRef>
              <c:f>Tabelle1!$B$2:$B$3</c:f>
              <c:numCache>
                <c:formatCode>#,##0.000</c:formatCode>
                <c:ptCount val="2"/>
                <c:pt idx="0">
                  <c:v>45.985999999999997</c:v>
                </c:pt>
                <c:pt idx="1">
                  <c:v>74.230999999999995</c:v>
                </c:pt>
              </c:numCache>
            </c:numRef>
          </c:val>
          <c:extLst>
            <c:ext xmlns:c16="http://schemas.microsoft.com/office/drawing/2014/chart" uri="{C3380CC4-5D6E-409C-BE32-E72D297353CC}">
              <c16:uniqueId val="{00000000-E6B6-465E-B293-DD750C5F2181}"/>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r>
                  <a:rPr lang="de-DE"/>
                  <a:t>WPM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ea typeface="Roboto" panose="02000000000000000000" pitchFamily="2" charset="0"/>
          <a:cs typeface="Arial" panose="020B060402020202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spc="0" baseline="0">
                <a:solidFill>
                  <a:sysClr val="windowText" lastClr="000000">
                    <a:lumMod val="65000"/>
                    <a:lumOff val="35000"/>
                  </a:sysClr>
                </a:solidFill>
                <a:latin typeface="Roboto" panose="02000000000000000000" pitchFamily="2" charset="0"/>
                <a:ea typeface="Roboto" panose="02000000000000000000" pitchFamily="2" charset="0"/>
                <a:cs typeface="+mn-cs"/>
              </a:defRPr>
            </a:pPr>
            <a:r>
              <a:rPr lang="de-DE" sz="900" b="0" i="0" baseline="0" dirty="0" err="1">
                <a:effectLst/>
              </a:rPr>
              <a:t>Typing</a:t>
            </a:r>
            <a:r>
              <a:rPr lang="de-DE" sz="900" b="0" i="0" baseline="0" dirty="0">
                <a:effectLst/>
              </a:rPr>
              <a:t> </a:t>
            </a:r>
            <a:r>
              <a:rPr lang="de-DE" sz="900" b="0" i="0" baseline="0" dirty="0" err="1">
                <a:effectLst/>
              </a:rPr>
              <a:t>performance</a:t>
            </a:r>
            <a:r>
              <a:rPr lang="de-DE" sz="900" b="0" i="0" baseline="0" dirty="0">
                <a:effectLst/>
              </a:rPr>
              <a:t> in </a:t>
            </a:r>
            <a:r>
              <a:rPr lang="de-DE" sz="900" b="0" i="0" baseline="0" dirty="0" err="1">
                <a:effectLst/>
              </a:rPr>
              <a:t>words</a:t>
            </a:r>
            <a:r>
              <a:rPr lang="de-DE" sz="900" b="0" i="0" baseline="0" dirty="0">
                <a:effectLst/>
              </a:rPr>
              <a:t> per </a:t>
            </a:r>
            <a:r>
              <a:rPr lang="de-DE" sz="900" b="0" i="0" baseline="0" dirty="0" err="1">
                <a:effectLst/>
              </a:rPr>
              <a:t>minute</a:t>
            </a:r>
            <a:r>
              <a:rPr lang="de-DE" sz="900" b="0" i="0" baseline="0" dirty="0">
                <a:effectLst/>
              </a:rPr>
              <a:t> (WPM)</a:t>
            </a:r>
            <a:endParaRPr lang="de-DE" sz="9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spc="0" baseline="0">
              <a:solidFill>
                <a:sysClr val="windowText" lastClr="000000">
                  <a:lumMod val="65000"/>
                  <a:lumOff val="35000"/>
                </a:sysClr>
              </a:solidFill>
              <a:latin typeface="Roboto" panose="02000000000000000000" pitchFamily="2" charset="0"/>
              <a:ea typeface="Roboto" panose="02000000000000000000" pitchFamily="2" charset="0"/>
              <a:cs typeface="+mn-cs"/>
            </a:defRPr>
          </a:pPr>
          <a:endParaRPr lang="de-DE"/>
        </a:p>
      </c:txPr>
    </c:title>
    <c:autoTitleDeleted val="0"/>
    <c:plotArea>
      <c:layout/>
      <c:barChart>
        <c:barDir val="col"/>
        <c:grouping val="clustered"/>
        <c:varyColors val="0"/>
        <c:ser>
          <c:idx val="0"/>
          <c:order val="0"/>
          <c:spPr>
            <a:solidFill>
              <a:schemeClr val="accent2"/>
            </a:solidFill>
            <a:ln>
              <a:noFill/>
            </a:ln>
            <a:effectLst/>
          </c:spPr>
          <c:invertIfNegative val="0"/>
          <c:errBars>
            <c:errBarType val="both"/>
            <c:errValType val="cust"/>
            <c:noEndCap val="0"/>
            <c:plus>
              <c:numRef>
                <c:f>Tabelle1!$C$2:$C$4</c:f>
                <c:numCache>
                  <c:formatCode>General</c:formatCode>
                  <c:ptCount val="3"/>
                  <c:pt idx="0">
                    <c:v>11.122999999999999</c:v>
                  </c:pt>
                  <c:pt idx="1">
                    <c:v>13.433999999999999</c:v>
                  </c:pt>
                  <c:pt idx="2">
                    <c:v>14.286</c:v>
                  </c:pt>
                </c:numCache>
              </c:numRef>
            </c:plus>
            <c:minus>
              <c:numRef>
                <c:f>Tabelle1!$C$2:$C$4</c:f>
                <c:numCache>
                  <c:formatCode>General</c:formatCode>
                  <c:ptCount val="3"/>
                  <c:pt idx="0">
                    <c:v>11.122999999999999</c:v>
                  </c:pt>
                  <c:pt idx="1">
                    <c:v>13.433999999999999</c:v>
                  </c:pt>
                  <c:pt idx="2">
                    <c:v>14.286</c:v>
                  </c:pt>
                </c:numCache>
              </c:numRef>
            </c:minus>
            <c:spPr>
              <a:noFill/>
              <a:ln w="9525" cap="flat" cmpd="sng" algn="ctr">
                <a:solidFill>
                  <a:schemeClr val="tx1"/>
                </a:solidFill>
                <a:round/>
              </a:ln>
              <a:effectLst/>
            </c:spPr>
          </c:errBars>
          <c:cat>
            <c:strRef>
              <c:f>Tabelle1!$A$2:$A$4</c:f>
              <c:strCache>
                <c:ptCount val="3"/>
                <c:pt idx="0">
                  <c:v>No Swipe</c:v>
                </c:pt>
                <c:pt idx="1">
                  <c:v>Swipe</c:v>
                </c:pt>
                <c:pt idx="2">
                  <c:v>Vibro Swipe</c:v>
                </c:pt>
              </c:strCache>
            </c:strRef>
          </c:cat>
          <c:val>
            <c:numRef>
              <c:f>Tabelle1!$B$2:$B$4</c:f>
              <c:numCache>
                <c:formatCode>#,##0.000</c:formatCode>
                <c:ptCount val="3"/>
                <c:pt idx="0">
                  <c:v>45.985999999999997</c:v>
                </c:pt>
                <c:pt idx="1">
                  <c:v>74.230999999999995</c:v>
                </c:pt>
                <c:pt idx="2" formatCode="General">
                  <c:v>75.787000000000006</c:v>
                </c:pt>
              </c:numCache>
            </c:numRef>
          </c:val>
          <c:extLst>
            <c:ext xmlns:c16="http://schemas.microsoft.com/office/drawing/2014/chart" uri="{C3380CC4-5D6E-409C-BE32-E72D297353CC}">
              <c16:uniqueId val="{00000000-6623-4306-AAE0-8F7399321067}"/>
            </c:ext>
          </c:extLst>
        </c:ser>
        <c:dLbls>
          <c:showLegendKey val="0"/>
          <c:showVal val="0"/>
          <c:showCatName val="0"/>
          <c:showSerName val="0"/>
          <c:showPercent val="0"/>
          <c:showBubbleSize val="0"/>
        </c:dLbls>
        <c:gapWidth val="219"/>
        <c:overlap val="-27"/>
        <c:axId val="1185445200"/>
        <c:axId val="1185444368"/>
      </c:barChart>
      <c:catAx>
        <c:axId val="118544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de-DE"/>
          </a:p>
        </c:txPr>
        <c:crossAx val="1185444368"/>
        <c:crosses val="autoZero"/>
        <c:auto val="1"/>
        <c:lblAlgn val="ctr"/>
        <c:lblOffset val="100"/>
        <c:noMultiLvlLbl val="0"/>
      </c:catAx>
      <c:valAx>
        <c:axId val="1185444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de-DE"/>
          </a:p>
        </c:txPr>
        <c:crossAx val="118544520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anose="02000000000000000000" pitchFamily="2" charset="0"/>
          <a:ea typeface="Roboto" panose="02000000000000000000" pitchFamily="2" charset="0"/>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0.33202</cdr:x>
      <cdr:y>0.27866</cdr:y>
    </cdr:from>
    <cdr:to>
      <cdr:x>0.57633</cdr:x>
      <cdr:y>0.27866</cdr:y>
    </cdr:to>
    <cdr:cxnSp macro="">
      <cdr:nvCxnSpPr>
        <cdr:cNvPr id="3" name="Gerader Verbinder 2">
          <a:extLst xmlns:a="http://schemas.openxmlformats.org/drawingml/2006/main">
            <a:ext uri="{FF2B5EF4-FFF2-40B4-BE49-F238E27FC236}">
              <a16:creationId xmlns:a16="http://schemas.microsoft.com/office/drawing/2014/main" id="{3DB25F4D-5E2F-DDD0-0986-FC4F32245A17}"/>
            </a:ext>
          </a:extLst>
        </cdr:cNvPr>
        <cdr:cNvCxnSpPr/>
      </cdr:nvCxnSpPr>
      <cdr:spPr>
        <a:xfrm xmlns:a="http://schemas.openxmlformats.org/drawingml/2006/main">
          <a:off x="884557" y="750888"/>
          <a:ext cx="650875"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0.33083</cdr:x>
      <cdr:y>0.20914</cdr:y>
    </cdr:from>
    <cdr:to>
      <cdr:x>0.82732</cdr:x>
      <cdr:y>0.20914</cdr:y>
    </cdr:to>
    <cdr:cxnSp macro="">
      <cdr:nvCxnSpPr>
        <cdr:cNvPr id="4" name="Gerader Verbinder 3">
          <a:extLst xmlns:a="http://schemas.openxmlformats.org/drawingml/2006/main">
            <a:ext uri="{FF2B5EF4-FFF2-40B4-BE49-F238E27FC236}">
              <a16:creationId xmlns:a16="http://schemas.microsoft.com/office/drawing/2014/main" id="{AE12A3AE-8777-7B80-3600-D6E08B6E30F5}"/>
            </a:ext>
          </a:extLst>
        </cdr:cNvPr>
        <cdr:cNvCxnSpPr/>
      </cdr:nvCxnSpPr>
      <cdr:spPr>
        <a:xfrm xmlns:a="http://schemas.openxmlformats.org/drawingml/2006/main">
          <a:off x="881382" y="563563"/>
          <a:ext cx="1322704"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11.06.2024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415484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47</a:t>
            </a:fld>
            <a:endParaRPr lang="en-US"/>
          </a:p>
        </p:txBody>
      </p:sp>
    </p:spTree>
    <p:extLst>
      <p:ext uri="{BB962C8B-B14F-4D97-AF65-F5344CB8AC3E}">
        <p14:creationId xmlns:p14="http://schemas.microsoft.com/office/powerpoint/2010/main" val="2536177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75</a:t>
            </a:fld>
            <a:endParaRPr lang="en-US"/>
          </a:p>
        </p:txBody>
      </p:sp>
    </p:spTree>
    <p:extLst>
      <p:ext uri="{BB962C8B-B14F-4D97-AF65-F5344CB8AC3E}">
        <p14:creationId xmlns:p14="http://schemas.microsoft.com/office/powerpoint/2010/main" val="418175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err="1"/>
              <a:t>Prof</a:t>
            </a:r>
            <a:r>
              <a:rPr lang="de-DE"/>
              <a:t>.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err="1"/>
              <a:t>Prof</a:t>
            </a:r>
            <a:r>
              <a:rPr lang="de-DE"/>
              <a:t>.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err="1"/>
              <a:t>Prof</a:t>
            </a:r>
            <a:r>
              <a:rPr lang="de-DE"/>
              <a:t>. Dr. Valentin Schwind</a:t>
            </a:r>
            <a:endParaRPr lang="de-DE" dirty="0"/>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pcmag.com/encyclopedia/term/swipe-typing"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psychologie.hhu.de/arbeitsgruppen/allgemeine-psychologie-und-arbeitspsychologie/gpower"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chart" Target="../charts/chart2.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7.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6.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4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svg"/><Relationship Id="rId7" Type="http://schemas.openxmlformats.org/officeDocument/2006/relationships/image" Target="../media/image4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5.svg"/><Relationship Id="rId10"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github.com/valentin-schwind/statistics-decision-tree/blob/master/Decision%20Tree%20for%20Inferential%20Statistics%20using%20Variance%20Analyses.pdf" TargetMode="External"/><Relationship Id="rId2" Type="http://schemas.openxmlformats.org/officeDocument/2006/relationships/hyperlink" Target="https://hci-studies.org/"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datanovia.com/en/lessons/friedman-test-in-r/"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oilutions.co.uk/tag/precision-verses-accuracy/"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qualitative-researcher.com/qualitative-analysis/using-excel-for-qualitative-data-analysi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doi.org/10.1177/1936724416664948" TargetMode="Externa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dl.acm.org/doi/10.1145/2556288.2557092"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s://dl.acm.org/doi/10.1145/2556288.2557092"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a:t>Human-Computer Interaction 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a:t>The following content is licensed under a Creative Commons Attribution 4.0 International license (CC BY-SA 4.0</a:t>
            </a:r>
            <a:r>
              <a:rPr lang="en-US" sz="1200" dirty="0"/>
              <a:t>)</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How to Evaluate Results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platzhalter 5" descr="Ein Bild, das Text, Person, computer, drinnen enthält.&#10;&#10;Automatisch generierte Beschreibung">
            <a:extLst>
              <a:ext uri="{FF2B5EF4-FFF2-40B4-BE49-F238E27FC236}">
                <a16:creationId xmlns:a16="http://schemas.microsoft.com/office/drawing/2014/main" id="{FA1D5C7F-EBA9-69E6-CEB0-751BF0046B4D}"/>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287" b="32287"/>
          <a:stretch>
            <a:fillRect/>
          </a:stretch>
        </p:blipFill>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CA8CFD70-C41E-05BA-5901-ECC4BB300552}"/>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754C0B46-C163-1359-BF69-2ACBCC87DFD6}"/>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B246A4E3-30CC-5C58-D6A3-9C66915B4BC2}"/>
              </a:ext>
            </a:extLst>
          </p:cNvPr>
          <p:cNvSpPr>
            <a:spLocks noGrp="1"/>
          </p:cNvSpPr>
          <p:nvPr>
            <p:ph type="sldNum" sz="quarter" idx="32"/>
          </p:nvPr>
        </p:nvSpPr>
        <p:spPr/>
        <p:txBody>
          <a:bodyPr/>
          <a:lstStyle/>
          <a:p>
            <a:fld id="{BA24374A-C3A8-471A-8837-3FC31668ABE5}" type="slidenum">
              <a:rPr lang="de-DE" smtClean="0"/>
              <a:pPr/>
              <a:t>10</a:t>
            </a:fld>
            <a:endParaRPr lang="de-DE" dirty="0"/>
          </a:p>
        </p:txBody>
      </p:sp>
      <p:sp>
        <p:nvSpPr>
          <p:cNvPr id="7" name="Textplatzhalter 6">
            <a:extLst>
              <a:ext uri="{FF2B5EF4-FFF2-40B4-BE49-F238E27FC236}">
                <a16:creationId xmlns:a16="http://schemas.microsoft.com/office/drawing/2014/main" id="{71E9F578-1F98-6E2D-1194-C4A1F2FD6D64}"/>
              </a:ext>
            </a:extLst>
          </p:cNvPr>
          <p:cNvSpPr>
            <a:spLocks noGrp="1"/>
          </p:cNvSpPr>
          <p:nvPr>
            <p:ph type="body" sz="quarter" idx="21"/>
          </p:nvPr>
        </p:nvSpPr>
        <p:spPr/>
        <p:txBody>
          <a:bodyPr/>
          <a:lstStyle/>
          <a:p>
            <a:r>
              <a:rPr lang="en-US" sz="1400" dirty="0"/>
              <a:t>How to Evaluate Results</a:t>
            </a:r>
            <a:endParaRPr lang="de-DE" dirty="0"/>
          </a:p>
        </p:txBody>
      </p:sp>
      <p:pic>
        <p:nvPicPr>
          <p:cNvPr id="10" name="Picture Placeholder 11" descr="A person using a cell phone&#10;&#10;Description automatically generated">
            <a:extLst>
              <a:ext uri="{FF2B5EF4-FFF2-40B4-BE49-F238E27FC236}">
                <a16:creationId xmlns:a16="http://schemas.microsoft.com/office/drawing/2014/main" id="{D92C8CD2-B3C5-CC33-8126-C71755B4D86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02" b="11202"/>
          <a:stretch>
            <a:fillRect/>
          </a:stretch>
        </p:blipFill>
        <p:spPr>
          <a:xfrm>
            <a:off x="0" y="0"/>
            <a:ext cx="12192000" cy="6308725"/>
          </a:xfrm>
        </p:spPr>
      </p:pic>
    </p:spTree>
    <p:extLst>
      <p:ext uri="{BB962C8B-B14F-4D97-AF65-F5344CB8AC3E}">
        <p14:creationId xmlns:p14="http://schemas.microsoft.com/office/powerpoint/2010/main" val="8442876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A03C3-0671-0168-402D-C7773A1BE49C}"/>
              </a:ext>
            </a:extLst>
          </p:cNvPr>
          <p:cNvSpPr>
            <a:spLocks noGrp="1"/>
          </p:cNvSpPr>
          <p:nvPr>
            <p:ph type="title"/>
          </p:nvPr>
        </p:nvSpPr>
        <p:spPr/>
        <p:txBody>
          <a:bodyPr/>
          <a:lstStyle/>
          <a:p>
            <a:r>
              <a:rPr lang="de-DE" dirty="0" err="1"/>
              <a:t>When</a:t>
            </a:r>
            <a:r>
              <a:rPr lang="de-DE" dirty="0"/>
              <a:t> </a:t>
            </a:r>
            <a:r>
              <a:rPr lang="de-DE" dirty="0" err="1"/>
              <a:t>Grounded</a:t>
            </a:r>
            <a:r>
              <a:rPr lang="de-DE" dirty="0"/>
              <a:t> Theory?</a:t>
            </a:r>
          </a:p>
        </p:txBody>
      </p:sp>
      <p:sp>
        <p:nvSpPr>
          <p:cNvPr id="3" name="Fußzeilenplatzhalter 2">
            <a:extLst>
              <a:ext uri="{FF2B5EF4-FFF2-40B4-BE49-F238E27FC236}">
                <a16:creationId xmlns:a16="http://schemas.microsoft.com/office/drawing/2014/main" id="{91CC330B-9E98-E26C-504A-5AF684C9BBB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2D72263-9862-88E9-09D5-DDAD4FF924B5}"/>
              </a:ext>
            </a:extLst>
          </p:cNvPr>
          <p:cNvSpPr>
            <a:spLocks noGrp="1"/>
          </p:cNvSpPr>
          <p:nvPr>
            <p:ph type="sldNum" sz="quarter" idx="28"/>
          </p:nvPr>
        </p:nvSpPr>
        <p:spPr/>
        <p:txBody>
          <a:bodyPr/>
          <a:lstStyle/>
          <a:p>
            <a:fld id="{BA24374A-C3A8-471A-8837-3FC31668ABE5}" type="slidenum">
              <a:rPr lang="de-DE" smtClean="0"/>
              <a:pPr/>
              <a:t>100</a:t>
            </a:fld>
            <a:endParaRPr lang="de-DE" dirty="0"/>
          </a:p>
        </p:txBody>
      </p:sp>
      <p:sp>
        <p:nvSpPr>
          <p:cNvPr id="5" name="Textplatzhalter 4">
            <a:extLst>
              <a:ext uri="{FF2B5EF4-FFF2-40B4-BE49-F238E27FC236}">
                <a16:creationId xmlns:a16="http://schemas.microsoft.com/office/drawing/2014/main" id="{E75CD0DF-45D3-557D-0E05-54E662BEAFD8}"/>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1B364851-B044-7C36-6BFE-8DA789486934}"/>
              </a:ext>
            </a:extLst>
          </p:cNvPr>
          <p:cNvSpPr>
            <a:spLocks noGrp="1"/>
          </p:cNvSpPr>
          <p:nvPr>
            <p:ph type="body" sz="quarter" idx="29"/>
          </p:nvPr>
        </p:nvSpPr>
        <p:spPr/>
        <p:txBody>
          <a:bodyPr>
            <a:normAutofit lnSpcReduction="10000"/>
          </a:bodyPr>
          <a:lstStyle/>
          <a:p>
            <a:r>
              <a:rPr lang="de-DE" dirty="0" err="1"/>
              <a:t>If</a:t>
            </a:r>
            <a:r>
              <a:rPr lang="de-DE" dirty="0"/>
              <a:t> you </a:t>
            </a:r>
            <a:r>
              <a:rPr lang="de-DE" dirty="0" err="1"/>
              <a:t>want</a:t>
            </a:r>
            <a:r>
              <a:rPr lang="de-DE" dirty="0"/>
              <a:t> to </a:t>
            </a:r>
            <a:r>
              <a:rPr lang="de-DE" b="1" dirty="0" err="1">
                <a:solidFill>
                  <a:schemeClr val="accent1"/>
                </a:solidFill>
              </a:rPr>
              <a:t>derive</a:t>
            </a:r>
            <a:r>
              <a:rPr lang="de-DE" b="1" dirty="0">
                <a:solidFill>
                  <a:schemeClr val="accent1"/>
                </a:solidFill>
              </a:rPr>
              <a:t> </a:t>
            </a:r>
            <a:r>
              <a:rPr lang="de-DE" b="1" dirty="0" err="1">
                <a:solidFill>
                  <a:schemeClr val="accent1"/>
                </a:solidFill>
              </a:rPr>
              <a:t>theories</a:t>
            </a:r>
            <a:r>
              <a:rPr lang="de-DE" b="1" dirty="0">
                <a:solidFill>
                  <a:schemeClr val="accent1"/>
                </a:solidFill>
              </a:rPr>
              <a:t> </a:t>
            </a:r>
            <a:r>
              <a:rPr lang="de-DE" dirty="0"/>
              <a:t>and </a:t>
            </a:r>
            <a:r>
              <a:rPr lang="de-DE" dirty="0" err="1"/>
              <a:t>even</a:t>
            </a:r>
            <a:r>
              <a:rPr lang="de-DE" dirty="0"/>
              <a:t> </a:t>
            </a:r>
            <a:r>
              <a:rPr lang="de-DE" b="1" dirty="0" err="1">
                <a:solidFill>
                  <a:schemeClr val="accent1"/>
                </a:solidFill>
              </a:rPr>
              <a:t>testable</a:t>
            </a:r>
            <a:r>
              <a:rPr lang="de-DE" b="1" dirty="0">
                <a:solidFill>
                  <a:schemeClr val="accent1"/>
                </a:solidFill>
              </a:rPr>
              <a:t> </a:t>
            </a:r>
            <a:r>
              <a:rPr lang="de-DE" b="1" dirty="0" err="1">
                <a:solidFill>
                  <a:schemeClr val="accent1"/>
                </a:solidFill>
              </a:rPr>
              <a:t>hypotheses</a:t>
            </a:r>
            <a:r>
              <a:rPr lang="de-DE" dirty="0"/>
              <a:t>:</a:t>
            </a:r>
          </a:p>
          <a:p>
            <a:pPr marL="627063" lvl="2" indent="0">
              <a:buNone/>
            </a:pPr>
            <a:r>
              <a:rPr lang="en-US" i="1" dirty="0"/>
              <a:t>„Compared to the smartphone application, the voice interface improves the user experience, but increases the frustration level when errors occur.”</a:t>
            </a:r>
          </a:p>
          <a:p>
            <a:pPr marL="627063" lvl="2" indent="0">
              <a:buNone/>
            </a:pPr>
            <a:r>
              <a:rPr lang="en-US" i="1" dirty="0"/>
              <a:t>“Women perceive higher levels of immersion than men with decreasing levels of avatar realism in virtual reality.”</a:t>
            </a:r>
          </a:p>
          <a:p>
            <a:pPr marL="627063" lvl="2" indent="0">
              <a:buNone/>
            </a:pPr>
            <a:r>
              <a:rPr lang="en-US" i="1" dirty="0"/>
              <a:t>“Our machine-learning based model outperforms linear prediction in terms of precision and accuracy.”</a:t>
            </a:r>
          </a:p>
          <a:p>
            <a:r>
              <a:rPr lang="de-DE" dirty="0" err="1"/>
              <a:t>If</a:t>
            </a:r>
            <a:r>
              <a:rPr lang="de-DE" dirty="0"/>
              <a:t> you </a:t>
            </a:r>
            <a:r>
              <a:rPr lang="de-DE" dirty="0" err="1"/>
              <a:t>want</a:t>
            </a:r>
            <a:r>
              <a:rPr lang="de-DE" dirty="0"/>
              <a:t> to </a:t>
            </a:r>
            <a:r>
              <a:rPr lang="de-DE" b="1" dirty="0" err="1">
                <a:solidFill>
                  <a:schemeClr val="accent1"/>
                </a:solidFill>
              </a:rPr>
              <a:t>derive</a:t>
            </a:r>
            <a:r>
              <a:rPr lang="de-DE" b="1" dirty="0">
                <a:solidFill>
                  <a:schemeClr val="accent1"/>
                </a:solidFill>
              </a:rPr>
              <a:t> a</a:t>
            </a:r>
            <a:r>
              <a:rPr lang="en-US" b="1" dirty="0">
                <a:solidFill>
                  <a:schemeClr val="accent1"/>
                </a:solidFill>
              </a:rPr>
              <a:t> theoretical framework </a:t>
            </a:r>
          </a:p>
          <a:p>
            <a:r>
              <a:rPr lang="de-DE" dirty="0" err="1"/>
              <a:t>When</a:t>
            </a:r>
            <a:r>
              <a:rPr lang="de-DE" dirty="0"/>
              <a:t> you have a </a:t>
            </a:r>
            <a:r>
              <a:rPr lang="de-DE" dirty="0" err="1"/>
              <a:t>mixed-method</a:t>
            </a:r>
            <a:r>
              <a:rPr lang="de-DE" dirty="0"/>
              <a:t> </a:t>
            </a:r>
            <a:r>
              <a:rPr lang="de-DE" dirty="0" err="1"/>
              <a:t>study</a:t>
            </a:r>
            <a:r>
              <a:rPr lang="de-DE" dirty="0"/>
              <a:t> and </a:t>
            </a:r>
            <a:r>
              <a:rPr lang="de-DE" dirty="0" err="1"/>
              <a:t>no</a:t>
            </a:r>
            <a:r>
              <a:rPr lang="de-DE" dirty="0"/>
              <a:t> </a:t>
            </a:r>
            <a:r>
              <a:rPr lang="de-DE" dirty="0" err="1"/>
              <a:t>idea</a:t>
            </a:r>
            <a:r>
              <a:rPr lang="de-DE" dirty="0"/>
              <a:t> </a:t>
            </a:r>
            <a:r>
              <a:rPr lang="de-DE" dirty="0" err="1"/>
              <a:t>how</a:t>
            </a:r>
            <a:r>
              <a:rPr lang="de-DE" dirty="0"/>
              <a:t> to </a:t>
            </a:r>
            <a:r>
              <a:rPr lang="de-DE" dirty="0" err="1"/>
              <a:t>structure</a:t>
            </a:r>
            <a:r>
              <a:rPr lang="de-DE" dirty="0"/>
              <a:t> </a:t>
            </a:r>
            <a:r>
              <a:rPr lang="de-DE" dirty="0" err="1"/>
              <a:t>the</a:t>
            </a:r>
            <a:r>
              <a:rPr lang="de-DE" dirty="0"/>
              <a:t> </a:t>
            </a:r>
            <a:r>
              <a:rPr lang="de-DE" dirty="0" err="1"/>
              <a:t>feedback</a:t>
            </a:r>
            <a:endParaRPr lang="de-DE" dirty="0"/>
          </a:p>
          <a:p>
            <a:pPr lvl="1"/>
            <a:r>
              <a:rPr lang="de-DE" dirty="0" err="1"/>
              <a:t>No</a:t>
            </a:r>
            <a:r>
              <a:rPr lang="de-DE" dirty="0"/>
              <a:t>. </a:t>
            </a:r>
            <a:r>
              <a:rPr lang="de-DE" dirty="0" err="1"/>
              <a:t>Then</a:t>
            </a:r>
            <a:r>
              <a:rPr lang="de-DE" dirty="0"/>
              <a:t> do a </a:t>
            </a:r>
            <a:r>
              <a:rPr lang="de-DE" dirty="0" err="1"/>
              <a:t>thematic</a:t>
            </a:r>
            <a:r>
              <a:rPr lang="de-DE" dirty="0"/>
              <a:t> </a:t>
            </a:r>
            <a:r>
              <a:rPr lang="de-DE" dirty="0" err="1"/>
              <a:t>analysis</a:t>
            </a:r>
            <a:r>
              <a:rPr lang="de-DE" dirty="0"/>
              <a:t>.</a:t>
            </a:r>
          </a:p>
          <a:p>
            <a:r>
              <a:rPr lang="de-DE" dirty="0" err="1"/>
              <a:t>When</a:t>
            </a:r>
            <a:r>
              <a:rPr lang="de-DE" dirty="0"/>
              <a:t> you only have a qualitative </a:t>
            </a:r>
            <a:r>
              <a:rPr lang="de-DE" dirty="0" err="1"/>
              <a:t>study</a:t>
            </a:r>
            <a:r>
              <a:rPr lang="de-DE" dirty="0"/>
              <a:t> and </a:t>
            </a:r>
            <a:r>
              <a:rPr lang="de-DE" dirty="0" err="1"/>
              <a:t>no</a:t>
            </a:r>
            <a:r>
              <a:rPr lang="de-DE" dirty="0"/>
              <a:t> </a:t>
            </a:r>
            <a:r>
              <a:rPr lang="de-DE" dirty="0" err="1"/>
              <a:t>idea</a:t>
            </a:r>
            <a:r>
              <a:rPr lang="de-DE" dirty="0"/>
              <a:t> </a:t>
            </a:r>
            <a:r>
              <a:rPr lang="de-DE" dirty="0" err="1"/>
              <a:t>what</a:t>
            </a:r>
            <a:r>
              <a:rPr lang="de-DE" dirty="0"/>
              <a:t> your </a:t>
            </a:r>
            <a:r>
              <a:rPr lang="de-DE" dirty="0" err="1"/>
              <a:t>contribution</a:t>
            </a:r>
            <a:r>
              <a:rPr lang="de-DE" dirty="0"/>
              <a:t> </a:t>
            </a:r>
            <a:r>
              <a:rPr lang="de-DE" dirty="0" err="1"/>
              <a:t>is</a:t>
            </a:r>
            <a:endParaRPr lang="de-DE" dirty="0"/>
          </a:p>
          <a:p>
            <a:pPr lvl="1"/>
            <a:r>
              <a:rPr lang="de-DE" dirty="0"/>
              <a:t>Yes. </a:t>
            </a:r>
            <a:r>
              <a:rPr lang="de-DE" dirty="0" err="1"/>
              <a:t>Then</a:t>
            </a:r>
            <a:r>
              <a:rPr lang="de-DE" dirty="0"/>
              <a:t> do it.</a:t>
            </a:r>
          </a:p>
          <a:p>
            <a:endParaRPr lang="de-DE" dirty="0"/>
          </a:p>
        </p:txBody>
      </p:sp>
    </p:spTree>
    <p:extLst>
      <p:ext uri="{BB962C8B-B14F-4D97-AF65-F5344CB8AC3E}">
        <p14:creationId xmlns:p14="http://schemas.microsoft.com/office/powerpoint/2010/main" val="31335231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D72A-DB5D-CBAB-C084-9A7989E838AD}"/>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07E228F8-1097-19EF-D002-3097363234C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D711DED-1703-B16E-74B8-E2D370EA5FFB}"/>
              </a:ext>
            </a:extLst>
          </p:cNvPr>
          <p:cNvSpPr>
            <a:spLocks noGrp="1"/>
          </p:cNvSpPr>
          <p:nvPr>
            <p:ph type="sldNum" sz="quarter" idx="28"/>
          </p:nvPr>
        </p:nvSpPr>
        <p:spPr/>
        <p:txBody>
          <a:bodyPr/>
          <a:lstStyle/>
          <a:p>
            <a:fld id="{BA24374A-C3A8-471A-8837-3FC31668ABE5}" type="slidenum">
              <a:rPr lang="de-DE" smtClean="0"/>
              <a:pPr/>
              <a:t>101</a:t>
            </a:fld>
            <a:endParaRPr lang="de-DE" dirty="0"/>
          </a:p>
        </p:txBody>
      </p:sp>
      <p:sp>
        <p:nvSpPr>
          <p:cNvPr id="5" name="Textplatzhalter 4">
            <a:extLst>
              <a:ext uri="{FF2B5EF4-FFF2-40B4-BE49-F238E27FC236}">
                <a16:creationId xmlns:a16="http://schemas.microsoft.com/office/drawing/2014/main" id="{37867049-1874-5631-460D-4AF140B37AD8}"/>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41C94AAC-307B-4AC2-8D2E-193ECAAD7731}"/>
              </a:ext>
            </a:extLst>
          </p:cNvPr>
          <p:cNvSpPr>
            <a:spLocks noGrp="1"/>
          </p:cNvSpPr>
          <p:nvPr>
            <p:ph type="body" sz="quarter" idx="29"/>
          </p:nvPr>
        </p:nvSpPr>
        <p:spPr/>
        <p:txBody>
          <a:bodyPr>
            <a:normAutofit/>
          </a:bodyPr>
          <a:lstStyle/>
          <a:p>
            <a:r>
              <a:rPr lang="de-DE" dirty="0" err="1"/>
              <a:t>Evaluating</a:t>
            </a:r>
            <a:r>
              <a:rPr lang="de-DE" dirty="0"/>
              <a:t> </a:t>
            </a:r>
            <a:r>
              <a:rPr lang="de-DE" dirty="0" err="1"/>
              <a:t>the</a:t>
            </a:r>
            <a:r>
              <a:rPr lang="de-DE" dirty="0"/>
              <a:t> </a:t>
            </a:r>
            <a:r>
              <a:rPr lang="de-DE" dirty="0" err="1"/>
              <a:t>results</a:t>
            </a:r>
            <a:r>
              <a:rPr lang="de-DE" dirty="0"/>
              <a:t> </a:t>
            </a:r>
            <a:r>
              <a:rPr lang="de-DE" b="1" dirty="0" err="1">
                <a:solidFill>
                  <a:schemeClr val="accent1"/>
                </a:solidFill>
              </a:rPr>
              <a:t>is</a:t>
            </a:r>
            <a:r>
              <a:rPr lang="de-DE" b="1" dirty="0">
                <a:solidFill>
                  <a:schemeClr val="accent1"/>
                </a:solidFill>
              </a:rPr>
              <a:t> an essential </a:t>
            </a:r>
            <a:r>
              <a:rPr lang="de-DE" b="1" dirty="0" err="1">
                <a:solidFill>
                  <a:schemeClr val="accent1"/>
                </a:solidFill>
              </a:rPr>
              <a:t>part</a:t>
            </a:r>
            <a:r>
              <a:rPr lang="de-DE" b="1" dirty="0">
                <a:solidFill>
                  <a:schemeClr val="accent1"/>
                </a:solidFill>
              </a:rPr>
              <a:t> </a:t>
            </a:r>
            <a:r>
              <a:rPr lang="de-DE" dirty="0"/>
              <a:t>of your </a:t>
            </a:r>
            <a:r>
              <a:rPr lang="de-DE" dirty="0" err="1"/>
              <a:t>study</a:t>
            </a:r>
            <a:endParaRPr lang="de-DE" dirty="0"/>
          </a:p>
          <a:p>
            <a:r>
              <a:rPr lang="de-DE" b="1" dirty="0">
                <a:solidFill>
                  <a:schemeClr val="accent1"/>
                </a:solidFill>
              </a:rPr>
              <a:t>Report all </a:t>
            </a:r>
            <a:r>
              <a:rPr lang="de-DE" b="1" dirty="0" err="1">
                <a:solidFill>
                  <a:schemeClr val="accent1"/>
                </a:solidFill>
              </a:rPr>
              <a:t>results</a:t>
            </a:r>
            <a:r>
              <a:rPr lang="de-DE" b="1" dirty="0">
                <a:solidFill>
                  <a:schemeClr val="accent1"/>
                </a:solidFill>
              </a:rPr>
              <a:t> </a:t>
            </a:r>
            <a:r>
              <a:rPr lang="de-DE" dirty="0"/>
              <a:t>and </a:t>
            </a:r>
            <a:r>
              <a:rPr lang="de-DE" b="1" dirty="0" err="1">
                <a:solidFill>
                  <a:schemeClr val="accent1"/>
                </a:solidFill>
              </a:rPr>
              <a:t>measures</a:t>
            </a:r>
            <a:endParaRPr lang="de-DE" b="1" dirty="0">
              <a:solidFill>
                <a:schemeClr val="accent1"/>
              </a:solidFill>
            </a:endParaRPr>
          </a:p>
          <a:p>
            <a:r>
              <a:rPr lang="de-DE" b="1" dirty="0">
                <a:solidFill>
                  <a:schemeClr val="accent1"/>
                </a:solidFill>
              </a:rPr>
              <a:t>Quantitative Data</a:t>
            </a:r>
            <a:r>
              <a:rPr lang="de-DE" dirty="0"/>
              <a:t>: </a:t>
            </a:r>
            <a:r>
              <a:rPr lang="de-DE" dirty="0" err="1"/>
              <a:t>objectively</a:t>
            </a:r>
            <a:r>
              <a:rPr lang="de-DE" dirty="0"/>
              <a:t> </a:t>
            </a:r>
            <a:r>
              <a:rPr lang="de-DE" dirty="0" err="1"/>
              <a:t>are</a:t>
            </a:r>
            <a:r>
              <a:rPr lang="de-DE" dirty="0"/>
              <a:t> </a:t>
            </a:r>
            <a:r>
              <a:rPr lang="de-DE" dirty="0" err="1"/>
              <a:t>being</a:t>
            </a:r>
            <a:r>
              <a:rPr lang="de-DE" dirty="0"/>
              <a:t> </a:t>
            </a:r>
            <a:r>
              <a:rPr lang="de-DE" dirty="0" err="1"/>
              <a:t>reported</a:t>
            </a:r>
            <a:r>
              <a:rPr lang="de-DE" dirty="0"/>
              <a:t> in </a:t>
            </a:r>
            <a:r>
              <a:rPr lang="de-DE" dirty="0" err="1"/>
              <a:t>descriptive</a:t>
            </a:r>
            <a:r>
              <a:rPr lang="de-DE" dirty="0"/>
              <a:t> </a:t>
            </a:r>
            <a:r>
              <a:rPr lang="de-DE" b="1" dirty="0">
                <a:solidFill>
                  <a:schemeClr val="accent1"/>
                </a:solidFill>
              </a:rPr>
              <a:t>and</a:t>
            </a:r>
            <a:r>
              <a:rPr lang="de-DE" dirty="0"/>
              <a:t> </a:t>
            </a:r>
            <a:r>
              <a:rPr lang="de-DE" dirty="0" err="1"/>
              <a:t>inferential</a:t>
            </a:r>
            <a:r>
              <a:rPr lang="de-DE" dirty="0"/>
              <a:t> </a:t>
            </a:r>
            <a:r>
              <a:rPr lang="de-DE" dirty="0" err="1"/>
              <a:t>statistics</a:t>
            </a:r>
            <a:endParaRPr lang="de-DE" dirty="0"/>
          </a:p>
          <a:p>
            <a:pPr lvl="1"/>
            <a:r>
              <a:rPr lang="de-DE" b="1" dirty="0" err="1">
                <a:solidFill>
                  <a:schemeClr val="accent1"/>
                </a:solidFill>
              </a:rPr>
              <a:t>Descriptive</a:t>
            </a:r>
            <a:r>
              <a:rPr lang="de-DE" b="1" dirty="0">
                <a:solidFill>
                  <a:schemeClr val="accent1"/>
                </a:solidFill>
              </a:rPr>
              <a:t> </a:t>
            </a:r>
            <a:r>
              <a:rPr lang="de-DE" b="1" dirty="0" err="1">
                <a:solidFill>
                  <a:schemeClr val="accent1"/>
                </a:solidFill>
              </a:rPr>
              <a:t>Statistics</a:t>
            </a:r>
            <a:r>
              <a:rPr lang="de-DE" dirty="0"/>
              <a:t>: </a:t>
            </a:r>
            <a:r>
              <a:rPr lang="de-DE" dirty="0" err="1"/>
              <a:t>text</a:t>
            </a:r>
            <a:r>
              <a:rPr lang="de-DE" dirty="0"/>
              <a:t>, </a:t>
            </a:r>
            <a:r>
              <a:rPr lang="de-DE" dirty="0" err="1"/>
              <a:t>plot</a:t>
            </a:r>
            <a:r>
              <a:rPr lang="de-DE" dirty="0"/>
              <a:t>, </a:t>
            </a:r>
            <a:r>
              <a:rPr lang="de-DE" dirty="0" err="1"/>
              <a:t>or</a:t>
            </a:r>
            <a:r>
              <a:rPr lang="de-DE" dirty="0"/>
              <a:t> </a:t>
            </a:r>
            <a:r>
              <a:rPr lang="de-DE" dirty="0" err="1"/>
              <a:t>table</a:t>
            </a:r>
            <a:endParaRPr lang="de-DE" dirty="0"/>
          </a:p>
          <a:p>
            <a:pPr lvl="1"/>
            <a:r>
              <a:rPr lang="de-DE" b="1" dirty="0" err="1">
                <a:solidFill>
                  <a:schemeClr val="accent1"/>
                </a:solidFill>
              </a:rPr>
              <a:t>Inferential</a:t>
            </a:r>
            <a:r>
              <a:rPr lang="de-DE" b="1" dirty="0">
                <a:solidFill>
                  <a:schemeClr val="accent1"/>
                </a:solidFill>
              </a:rPr>
              <a:t> </a:t>
            </a:r>
            <a:r>
              <a:rPr lang="de-DE" b="1" dirty="0" err="1">
                <a:solidFill>
                  <a:schemeClr val="accent1"/>
                </a:solidFill>
              </a:rPr>
              <a:t>Statistics</a:t>
            </a:r>
            <a:r>
              <a:rPr lang="de-DE" dirty="0"/>
              <a:t>: </a:t>
            </a:r>
            <a:r>
              <a:rPr lang="de-DE" dirty="0" err="1"/>
              <a:t>the</a:t>
            </a:r>
            <a:r>
              <a:rPr lang="de-DE" dirty="0"/>
              <a:t> </a:t>
            </a:r>
            <a:r>
              <a:rPr lang="de-DE" dirty="0" err="1"/>
              <a:t>correct</a:t>
            </a:r>
            <a:r>
              <a:rPr lang="de-DE" dirty="0"/>
              <a:t> </a:t>
            </a:r>
            <a:r>
              <a:rPr lang="de-DE" dirty="0" err="1"/>
              <a:t>statistical</a:t>
            </a:r>
            <a:r>
              <a:rPr lang="de-DE" dirty="0"/>
              <a:t> </a:t>
            </a:r>
            <a:r>
              <a:rPr lang="de-DE" dirty="0" err="1"/>
              <a:t>test</a:t>
            </a:r>
            <a:r>
              <a:rPr lang="de-DE" dirty="0"/>
              <a:t> and </a:t>
            </a:r>
            <a:r>
              <a:rPr lang="de-DE" dirty="0" err="1"/>
              <a:t>post</a:t>
            </a:r>
            <a:r>
              <a:rPr lang="de-DE" dirty="0"/>
              <a:t> hoc </a:t>
            </a:r>
            <a:r>
              <a:rPr lang="de-DE" dirty="0" err="1"/>
              <a:t>comparison</a:t>
            </a:r>
            <a:r>
              <a:rPr lang="de-DE" dirty="0"/>
              <a:t> </a:t>
            </a:r>
            <a:r>
              <a:rPr lang="de-DE" dirty="0" err="1"/>
              <a:t>for</a:t>
            </a:r>
            <a:r>
              <a:rPr lang="de-DE" dirty="0"/>
              <a:t> </a:t>
            </a:r>
            <a:r>
              <a:rPr lang="de-DE" dirty="0" err="1"/>
              <a:t>each</a:t>
            </a:r>
            <a:r>
              <a:rPr lang="de-DE" dirty="0"/>
              <a:t> of your </a:t>
            </a:r>
            <a:r>
              <a:rPr lang="de-DE" dirty="0" err="1"/>
              <a:t>measure</a:t>
            </a:r>
            <a:r>
              <a:rPr lang="de-DE" dirty="0"/>
              <a:t> </a:t>
            </a:r>
          </a:p>
          <a:p>
            <a:r>
              <a:rPr lang="de-DE" b="1" dirty="0">
                <a:solidFill>
                  <a:schemeClr val="accent1"/>
                </a:solidFill>
              </a:rPr>
              <a:t>Qualitative Data</a:t>
            </a:r>
            <a:r>
              <a:rPr lang="de-DE" dirty="0"/>
              <a:t>: </a:t>
            </a:r>
            <a:r>
              <a:rPr lang="de-DE" dirty="0" err="1"/>
              <a:t>subjectively</a:t>
            </a:r>
            <a:r>
              <a:rPr lang="de-DE" dirty="0"/>
              <a:t> </a:t>
            </a:r>
            <a:r>
              <a:rPr lang="de-DE" dirty="0" err="1"/>
              <a:t>analyze</a:t>
            </a:r>
            <a:r>
              <a:rPr lang="de-DE" dirty="0"/>
              <a:t> </a:t>
            </a:r>
            <a:r>
              <a:rPr lang="de-DE" dirty="0" err="1"/>
              <a:t>the</a:t>
            </a:r>
            <a:r>
              <a:rPr lang="de-DE" dirty="0"/>
              <a:t> </a:t>
            </a:r>
            <a:r>
              <a:rPr lang="de-DE" dirty="0" err="1"/>
              <a:t>feedback</a:t>
            </a:r>
            <a:r>
              <a:rPr lang="de-DE" dirty="0"/>
              <a:t> and </a:t>
            </a:r>
            <a:r>
              <a:rPr lang="de-DE" dirty="0" err="1"/>
              <a:t>observations</a:t>
            </a:r>
            <a:r>
              <a:rPr lang="de-DE" dirty="0"/>
              <a:t> </a:t>
            </a:r>
            <a:r>
              <a:rPr lang="de-DE" dirty="0" err="1"/>
              <a:t>using</a:t>
            </a:r>
            <a:endParaRPr lang="de-DE" dirty="0"/>
          </a:p>
          <a:p>
            <a:pPr lvl="1"/>
            <a:r>
              <a:rPr lang="de-DE" sz="2000" b="1" dirty="0" err="1">
                <a:solidFill>
                  <a:schemeClr val="accent1"/>
                </a:solidFill>
              </a:rPr>
              <a:t>Thematic</a:t>
            </a:r>
            <a:r>
              <a:rPr lang="de-DE" sz="2000" b="1" dirty="0">
                <a:solidFill>
                  <a:schemeClr val="accent1"/>
                </a:solidFill>
              </a:rPr>
              <a:t> Analysis: </a:t>
            </a:r>
            <a:r>
              <a:rPr lang="de-DE" dirty="0"/>
              <a:t>okay in </a:t>
            </a:r>
            <a:r>
              <a:rPr lang="de-DE" dirty="0" err="1"/>
              <a:t>mixed-methods</a:t>
            </a:r>
            <a:endParaRPr lang="de-DE" dirty="0"/>
          </a:p>
          <a:p>
            <a:pPr lvl="1"/>
            <a:r>
              <a:rPr lang="de-DE" sz="2000" b="1" dirty="0" err="1">
                <a:solidFill>
                  <a:schemeClr val="accent1"/>
                </a:solidFill>
              </a:rPr>
              <a:t>Grounded</a:t>
            </a:r>
            <a:r>
              <a:rPr lang="de-DE" sz="2000" b="1" dirty="0">
                <a:solidFill>
                  <a:schemeClr val="accent1"/>
                </a:solidFill>
              </a:rPr>
              <a:t> Theory: </a:t>
            </a:r>
            <a:r>
              <a:rPr lang="de-DE" sz="2000" b="1" dirty="0" err="1">
                <a:solidFill>
                  <a:schemeClr val="accent1"/>
                </a:solidFill>
              </a:rPr>
              <a:t>h</a:t>
            </a:r>
            <a:r>
              <a:rPr lang="de-DE" dirty="0" err="1"/>
              <a:t>ighly</a:t>
            </a:r>
            <a:r>
              <a:rPr lang="de-DE" dirty="0"/>
              <a:t> </a:t>
            </a:r>
            <a:r>
              <a:rPr lang="de-DE" dirty="0" err="1"/>
              <a:t>recommended</a:t>
            </a:r>
            <a:r>
              <a:rPr lang="de-DE" dirty="0"/>
              <a:t> to </a:t>
            </a:r>
            <a:r>
              <a:rPr lang="de-DE" dirty="0" err="1"/>
              <a:t>extent</a:t>
            </a:r>
            <a:r>
              <a:rPr lang="de-DE" dirty="0"/>
              <a:t> </a:t>
            </a:r>
            <a:r>
              <a:rPr lang="de-DE" dirty="0" err="1"/>
              <a:t>the</a:t>
            </a:r>
            <a:r>
              <a:rPr lang="de-DE" dirty="0"/>
              <a:t> </a:t>
            </a:r>
            <a:r>
              <a:rPr lang="de-DE" dirty="0" err="1"/>
              <a:t>contribution</a:t>
            </a:r>
            <a:endParaRPr lang="de-DE" dirty="0"/>
          </a:p>
          <a:p>
            <a:endParaRPr lang="de-DE" dirty="0"/>
          </a:p>
        </p:txBody>
      </p:sp>
    </p:spTree>
    <p:extLst>
      <p:ext uri="{BB962C8B-B14F-4D97-AF65-F5344CB8AC3E}">
        <p14:creationId xmlns:p14="http://schemas.microsoft.com/office/powerpoint/2010/main" val="487929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95E03-9C62-084C-B3F5-0314960CA202}"/>
              </a:ext>
            </a:extLst>
          </p:cNvPr>
          <p:cNvSpPr>
            <a:spLocks noGrp="1"/>
          </p:cNvSpPr>
          <p:nvPr>
            <p:ph type="title"/>
          </p:nvPr>
        </p:nvSpPr>
        <p:spPr/>
        <p:txBody>
          <a:bodyPr/>
          <a:lstStyle/>
          <a:p>
            <a:r>
              <a:rPr lang="de-DE" dirty="0" err="1"/>
              <a:t>Exercise</a:t>
            </a:r>
            <a:r>
              <a:rPr lang="de-DE" dirty="0"/>
              <a:t>: Find your Qualitative Analysis</a:t>
            </a:r>
          </a:p>
        </p:txBody>
      </p:sp>
      <p:sp>
        <p:nvSpPr>
          <p:cNvPr id="3" name="Fußzeilenplatzhalter 2">
            <a:extLst>
              <a:ext uri="{FF2B5EF4-FFF2-40B4-BE49-F238E27FC236}">
                <a16:creationId xmlns:a16="http://schemas.microsoft.com/office/drawing/2014/main" id="{7944EE9B-5A92-5E0B-3A79-C6825BDFBC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C89CEE-1B34-9776-6953-5CCEEB9C0511}"/>
              </a:ext>
            </a:extLst>
          </p:cNvPr>
          <p:cNvSpPr>
            <a:spLocks noGrp="1"/>
          </p:cNvSpPr>
          <p:nvPr>
            <p:ph type="sldNum" sz="quarter" idx="28"/>
          </p:nvPr>
        </p:nvSpPr>
        <p:spPr/>
        <p:txBody>
          <a:bodyPr/>
          <a:lstStyle/>
          <a:p>
            <a:fld id="{BA24374A-C3A8-471A-8837-3FC31668ABE5}" type="slidenum">
              <a:rPr lang="de-DE" smtClean="0"/>
              <a:pPr/>
              <a:t>102</a:t>
            </a:fld>
            <a:endParaRPr lang="de-DE" dirty="0"/>
          </a:p>
        </p:txBody>
      </p:sp>
      <p:sp>
        <p:nvSpPr>
          <p:cNvPr id="5" name="Textplatzhalter 4">
            <a:extLst>
              <a:ext uri="{FF2B5EF4-FFF2-40B4-BE49-F238E27FC236}">
                <a16:creationId xmlns:a16="http://schemas.microsoft.com/office/drawing/2014/main" id="{08B57B05-3B0C-51CA-D43E-35B9AA730CC2}"/>
              </a:ext>
            </a:extLst>
          </p:cNvPr>
          <p:cNvSpPr>
            <a:spLocks noGrp="1"/>
          </p:cNvSpPr>
          <p:nvPr>
            <p:ph type="body" sz="quarter" idx="21"/>
          </p:nvPr>
        </p:nvSpPr>
        <p:spPr/>
        <p:txBody>
          <a:bodyPr/>
          <a:lstStyle/>
          <a:p>
            <a:r>
              <a:rPr lang="en-US" dirty="0"/>
              <a:t>How to Evaluate Results</a:t>
            </a:r>
            <a:endParaRPr lang="de-DE" dirty="0"/>
          </a:p>
        </p:txBody>
      </p:sp>
      <p:sp>
        <p:nvSpPr>
          <p:cNvPr id="6" name="Textplatzhalter 5">
            <a:extLst>
              <a:ext uri="{FF2B5EF4-FFF2-40B4-BE49-F238E27FC236}">
                <a16:creationId xmlns:a16="http://schemas.microsoft.com/office/drawing/2014/main" id="{52F5C2A8-41B8-8D4C-7783-856F9BDD708C}"/>
              </a:ext>
            </a:extLst>
          </p:cNvPr>
          <p:cNvSpPr>
            <a:spLocks noGrp="1"/>
          </p:cNvSpPr>
          <p:nvPr>
            <p:ph type="body" sz="quarter" idx="29"/>
          </p:nvPr>
        </p:nvSpPr>
        <p:spPr/>
        <p:txBody>
          <a:bodyPr/>
          <a:lstStyle/>
          <a:p>
            <a:r>
              <a:rPr lang="en-US" b="1" dirty="0">
                <a:solidFill>
                  <a:schemeClr val="accent1"/>
                </a:solidFill>
              </a:rPr>
              <a:t>Do you want to answer your research questions using qualitative methods?</a:t>
            </a:r>
            <a:r>
              <a:rPr lang="en-US" dirty="0"/>
              <a:t> </a:t>
            </a:r>
          </a:p>
          <a:p>
            <a:r>
              <a:rPr lang="de-DE" dirty="0" err="1"/>
              <a:t>Which</a:t>
            </a:r>
            <a:r>
              <a:rPr lang="de-DE" dirty="0"/>
              <a:t> </a:t>
            </a:r>
            <a:r>
              <a:rPr lang="de-DE" dirty="0" err="1"/>
              <a:t>concepts</a:t>
            </a:r>
            <a:r>
              <a:rPr lang="de-DE" dirty="0"/>
              <a:t> do you </a:t>
            </a:r>
            <a:r>
              <a:rPr lang="de-DE" dirty="0" err="1"/>
              <a:t>investigate</a:t>
            </a:r>
            <a:r>
              <a:rPr lang="de-DE" dirty="0"/>
              <a:t>?</a:t>
            </a:r>
          </a:p>
          <a:p>
            <a:r>
              <a:rPr lang="de-DE" dirty="0"/>
              <a:t>Create an </a:t>
            </a:r>
            <a:r>
              <a:rPr lang="de-DE" dirty="0" err="1"/>
              <a:t>example</a:t>
            </a:r>
            <a:r>
              <a:rPr lang="de-DE" dirty="0"/>
              <a:t> </a:t>
            </a:r>
            <a:r>
              <a:rPr lang="de-DE" dirty="0" err="1"/>
              <a:t>transcript</a:t>
            </a:r>
            <a:r>
              <a:rPr lang="de-DE" dirty="0"/>
              <a:t> </a:t>
            </a:r>
            <a:r>
              <a:rPr lang="de-DE" dirty="0" err="1"/>
              <a:t>fitting</a:t>
            </a:r>
            <a:r>
              <a:rPr lang="de-DE" dirty="0"/>
              <a:t> to your </a:t>
            </a:r>
            <a:r>
              <a:rPr lang="de-DE" dirty="0" err="1"/>
              <a:t>user</a:t>
            </a:r>
            <a:r>
              <a:rPr lang="de-DE" dirty="0"/>
              <a:t> </a:t>
            </a:r>
            <a:r>
              <a:rPr lang="de-DE" dirty="0" err="1"/>
              <a:t>study</a:t>
            </a:r>
            <a:r>
              <a:rPr lang="de-DE" dirty="0"/>
              <a:t>.</a:t>
            </a:r>
          </a:p>
          <a:p>
            <a:r>
              <a:rPr lang="de-DE" dirty="0" err="1"/>
              <a:t>How</a:t>
            </a:r>
            <a:r>
              <a:rPr lang="de-DE" dirty="0"/>
              <a:t> do you </a:t>
            </a:r>
            <a:r>
              <a:rPr lang="de-DE" dirty="0" err="1"/>
              <a:t>analyze</a:t>
            </a:r>
            <a:r>
              <a:rPr lang="de-DE" dirty="0"/>
              <a:t> </a:t>
            </a:r>
            <a:r>
              <a:rPr lang="de-DE" dirty="0" err="1"/>
              <a:t>the</a:t>
            </a:r>
            <a:r>
              <a:rPr lang="de-DE" dirty="0"/>
              <a:t> </a:t>
            </a:r>
            <a:r>
              <a:rPr lang="de-DE" dirty="0" err="1"/>
              <a:t>result</a:t>
            </a:r>
            <a:r>
              <a:rPr lang="de-DE" dirty="0"/>
              <a:t>?</a:t>
            </a:r>
          </a:p>
          <a:p>
            <a:r>
              <a:rPr lang="de-DE" dirty="0"/>
              <a:t>Who will </a:t>
            </a:r>
            <a:r>
              <a:rPr lang="de-DE" dirty="0" err="1"/>
              <a:t>be</a:t>
            </a:r>
            <a:r>
              <a:rPr lang="de-DE" dirty="0"/>
              <a:t> </a:t>
            </a:r>
            <a:r>
              <a:rPr lang="de-DE" dirty="0" err="1"/>
              <a:t>responsible</a:t>
            </a:r>
            <a:r>
              <a:rPr lang="de-DE" dirty="0"/>
              <a:t> </a:t>
            </a:r>
            <a:r>
              <a:rPr lang="de-DE" dirty="0" err="1"/>
              <a:t>for</a:t>
            </a:r>
            <a:r>
              <a:rPr lang="de-DE" dirty="0"/>
              <a:t> </a:t>
            </a:r>
            <a:r>
              <a:rPr lang="de-DE" dirty="0" err="1"/>
              <a:t>transcribing</a:t>
            </a:r>
            <a:r>
              <a:rPr lang="de-DE" dirty="0"/>
              <a:t>, </a:t>
            </a:r>
            <a:r>
              <a:rPr lang="de-DE" dirty="0" err="1"/>
              <a:t>coding</a:t>
            </a:r>
            <a:r>
              <a:rPr lang="de-DE" dirty="0"/>
              <a:t>, counter-</a:t>
            </a:r>
            <a:r>
              <a:rPr lang="de-DE" dirty="0" err="1"/>
              <a:t>checking</a:t>
            </a:r>
            <a:r>
              <a:rPr lang="de-DE" dirty="0"/>
              <a:t>?</a:t>
            </a:r>
          </a:p>
          <a:p>
            <a:r>
              <a:rPr lang="de-DE" b="1" dirty="0" err="1">
                <a:solidFill>
                  <a:schemeClr val="accent1"/>
                </a:solidFill>
              </a:rPr>
              <a:t>Discuss</a:t>
            </a:r>
            <a:r>
              <a:rPr lang="de-DE" b="1" dirty="0">
                <a:solidFill>
                  <a:schemeClr val="accent1"/>
                </a:solidFill>
              </a:rPr>
              <a:t> in your </a:t>
            </a:r>
            <a:r>
              <a:rPr lang="de-DE" b="1" dirty="0" err="1">
                <a:solidFill>
                  <a:schemeClr val="accent1"/>
                </a:solidFill>
              </a:rPr>
              <a:t>team</a:t>
            </a:r>
            <a:endParaRPr lang="de-DE" b="1" dirty="0">
              <a:solidFill>
                <a:schemeClr val="accent1"/>
              </a:solidFill>
            </a:endParaRPr>
          </a:p>
          <a:p>
            <a:pPr marL="286163" lvl="1" indent="0">
              <a:buNone/>
            </a:pPr>
            <a:endParaRPr lang="de-DE" dirty="0"/>
          </a:p>
          <a:p>
            <a:pPr lvl="1"/>
            <a:endParaRPr lang="de-DE" dirty="0"/>
          </a:p>
        </p:txBody>
      </p:sp>
    </p:spTree>
    <p:extLst>
      <p:ext uri="{BB962C8B-B14F-4D97-AF65-F5344CB8AC3E}">
        <p14:creationId xmlns:p14="http://schemas.microsoft.com/office/powerpoint/2010/main" val="28093169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BCE9C-C25F-8E1B-6F84-DCA81ACCAB2A}"/>
              </a:ext>
            </a:extLst>
          </p:cNvPr>
          <p:cNvSpPr>
            <a:spLocks noGrp="1"/>
          </p:cNvSpPr>
          <p:nvPr>
            <p:ph type="title"/>
          </p:nvPr>
        </p:nvSpPr>
        <p:spPr/>
        <p:txBody>
          <a:bodyPr/>
          <a:lstStyle/>
          <a:p>
            <a:r>
              <a:rPr lang="de-DE" dirty="0"/>
              <a:t>References</a:t>
            </a:r>
          </a:p>
        </p:txBody>
      </p:sp>
      <p:sp>
        <p:nvSpPr>
          <p:cNvPr id="3" name="Fußzeilenplatzhalter 2">
            <a:extLst>
              <a:ext uri="{FF2B5EF4-FFF2-40B4-BE49-F238E27FC236}">
                <a16:creationId xmlns:a16="http://schemas.microsoft.com/office/drawing/2014/main" id="{61F7BFB3-A3E6-1687-388C-EC83FBFE5531}"/>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BE29B0F8-5412-55AD-5C6F-C59993ADF179}"/>
              </a:ext>
            </a:extLst>
          </p:cNvPr>
          <p:cNvSpPr>
            <a:spLocks noGrp="1"/>
          </p:cNvSpPr>
          <p:nvPr>
            <p:ph type="sldNum" sz="quarter" idx="28"/>
          </p:nvPr>
        </p:nvSpPr>
        <p:spPr/>
        <p:txBody>
          <a:bodyPr/>
          <a:lstStyle/>
          <a:p>
            <a:fld id="{BA24374A-C3A8-471A-8837-3FC31668ABE5}" type="slidenum">
              <a:rPr lang="de-DE" smtClean="0"/>
              <a:pPr/>
              <a:t>103</a:t>
            </a:fld>
            <a:endParaRPr lang="de-DE" dirty="0"/>
          </a:p>
        </p:txBody>
      </p:sp>
      <p:sp>
        <p:nvSpPr>
          <p:cNvPr id="5" name="Textplatzhalter 4">
            <a:extLst>
              <a:ext uri="{FF2B5EF4-FFF2-40B4-BE49-F238E27FC236}">
                <a16:creationId xmlns:a16="http://schemas.microsoft.com/office/drawing/2014/main" id="{A5CB0062-5780-0EB4-442D-843CFAA71143}"/>
              </a:ext>
            </a:extLst>
          </p:cNvPr>
          <p:cNvSpPr>
            <a:spLocks noGrp="1"/>
          </p:cNvSpPr>
          <p:nvPr>
            <p:ph type="body" sz="quarter" idx="21"/>
          </p:nvPr>
        </p:nvSpPr>
        <p:spPr/>
        <p:txBody>
          <a:bodyPr/>
          <a:lstStyle/>
          <a:p>
            <a:r>
              <a:rPr lang="en-US" dirty="0"/>
              <a:t>References</a:t>
            </a:r>
            <a:endParaRPr lang="de-DE" dirty="0"/>
          </a:p>
        </p:txBody>
      </p:sp>
      <p:sp>
        <p:nvSpPr>
          <p:cNvPr id="6" name="Textplatzhalter 5">
            <a:extLst>
              <a:ext uri="{FF2B5EF4-FFF2-40B4-BE49-F238E27FC236}">
                <a16:creationId xmlns:a16="http://schemas.microsoft.com/office/drawing/2014/main" id="{EFAE848C-85BF-4496-0635-4BE32CBECEDA}"/>
              </a:ext>
            </a:extLst>
          </p:cNvPr>
          <p:cNvSpPr>
            <a:spLocks noGrp="1"/>
          </p:cNvSpPr>
          <p:nvPr>
            <p:ph type="body" sz="quarter" idx="29"/>
          </p:nvPr>
        </p:nvSpPr>
        <p:spPr/>
        <p:txBody>
          <a:bodyPr>
            <a:normAutofit fontScale="70000" lnSpcReduction="20000"/>
          </a:bodyPr>
          <a:lstStyle/>
          <a:p>
            <a:r>
              <a:rPr lang="de-DE"/>
              <a:t>Elo &amp; Kyngäs (2008). The qualitative content analysis process. Journal Advanced  Nursing. 62(1</a:t>
            </a:r>
            <a:r>
              <a:rPr lang="de-DE" dirty="0"/>
              <a:t>):107-15.</a:t>
            </a:r>
          </a:p>
          <a:p>
            <a:r>
              <a:rPr lang="de-DE" err="1"/>
              <a:t>Eliot</a:t>
            </a:r>
            <a:r>
              <a:rPr lang="de-DE"/>
              <a:t>, Susan (2011). Using Excel for Qualitative Data Analysis. Retrieved from http</a:t>
            </a:r>
            <a:r>
              <a:rPr lang="de-DE" dirty="0"/>
              <a:t>://www.qualitative-researcher.com/qualitative-analysis/using-excel-for-qualitative-data-analysis/</a:t>
            </a:r>
          </a:p>
          <a:p>
            <a:r>
              <a:rPr lang="de-DE" err="1"/>
              <a:t>Charmaz</a:t>
            </a:r>
            <a:r>
              <a:rPr lang="de-DE"/>
              <a:t>, K. (2006). Constructing Grounded Theory. A Practical Guide Through Qualitative Analysis. London: Sage</a:t>
            </a:r>
            <a:r>
              <a:rPr lang="de-DE" dirty="0"/>
              <a:t>.</a:t>
            </a:r>
          </a:p>
          <a:p>
            <a:r>
              <a:rPr lang="de-DE"/>
              <a:t>Glaser, B. &amp; Strauss, A</a:t>
            </a:r>
            <a:r>
              <a:rPr lang="de-DE" dirty="0"/>
              <a:t>.(</a:t>
            </a:r>
            <a:r>
              <a:rPr lang="de-DE"/>
              <a:t>2010). Grounded Theory. Strategien qualitativer Forschung. Bern: Huber</a:t>
            </a:r>
            <a:r>
              <a:rPr lang="de-DE" dirty="0"/>
              <a:t>.</a:t>
            </a:r>
          </a:p>
          <a:p>
            <a:r>
              <a:rPr lang="de-DE" err="1"/>
              <a:t>Hof</a:t>
            </a:r>
            <a:r>
              <a:rPr lang="de-DE"/>
              <a:t>, C. &amp; Weingarten (1979). Qualitative Sozialforschung. Stuttgart: Klett</a:t>
            </a:r>
            <a:r>
              <a:rPr lang="de-DE" dirty="0"/>
              <a:t>.</a:t>
            </a:r>
          </a:p>
          <a:p>
            <a:r>
              <a:rPr lang="de-DE" err="1"/>
              <a:t>Mayring</a:t>
            </a:r>
            <a:r>
              <a:rPr lang="de-DE"/>
              <a:t>, P. (2008). Qualitative Inhaltsanalyse. Grundlagen und Techniken. Weinheim: Beltz</a:t>
            </a:r>
            <a:r>
              <a:rPr lang="de-DE" dirty="0"/>
              <a:t>.</a:t>
            </a:r>
          </a:p>
          <a:p>
            <a:r>
              <a:rPr lang="de-DE"/>
              <a:t>McNaney, R., Vines, J., Roggen, D., Balaam, M., Zhang, P., Poliakov, I., &amp; Olivier, P. (2014). Exploring the Acceptability of Google Glass As an Everyday Assistive Device for People with Parkinson’s. In Proceedings of the SIGCHI Conference on Human Factors in Computing Systems (pp. 2551–2554). New York, NY, USA: ACM. doi</a:t>
            </a:r>
            <a:r>
              <a:rPr lang="de-DE" dirty="0"/>
              <a:t>:10.1145/2556288.2557092</a:t>
            </a:r>
          </a:p>
          <a:p>
            <a:r>
              <a:rPr lang="de-DE"/>
              <a:t>Krippendorf , K. (1980). Content Analysis. An Introduction to its methodology. Newbury Park: Sage Publications</a:t>
            </a:r>
            <a:r>
              <a:rPr lang="de-DE" dirty="0"/>
              <a:t>.</a:t>
            </a:r>
          </a:p>
          <a:p>
            <a:r>
              <a:rPr lang="de-DE"/>
              <a:t>Razavi, M. N., &amp; Iverson, L. (2006). A grounded theory of information sharing behavior in a personal learning space. Proceedings of the 2006 20th Anniversary Conference on Computer Supported Cooperative Work - CSCW ’06, 459. doi</a:t>
            </a:r>
            <a:r>
              <a:rPr lang="de-DE" dirty="0"/>
              <a:t>:10.1145/1180875.1180946</a:t>
            </a:r>
          </a:p>
        </p:txBody>
      </p:sp>
    </p:spTree>
    <p:extLst>
      <p:ext uri="{BB962C8B-B14F-4D97-AF65-F5344CB8AC3E}">
        <p14:creationId xmlns:p14="http://schemas.microsoft.com/office/powerpoint/2010/main" val="17512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5AC97-E7D3-7500-1859-D1EB8F97D1FF}"/>
              </a:ext>
            </a:extLst>
          </p:cNvPr>
          <p:cNvSpPr>
            <a:spLocks noGrp="1"/>
          </p:cNvSpPr>
          <p:nvPr>
            <p:ph type="title"/>
          </p:nvPr>
        </p:nvSpPr>
        <p:spPr/>
        <p:txBody>
          <a:bodyPr/>
          <a:lstStyle/>
          <a:p>
            <a:r>
              <a:rPr lang="de-DE" dirty="0" err="1"/>
              <a:t>Example</a:t>
            </a:r>
            <a:endParaRPr lang="de-DE" dirty="0"/>
          </a:p>
        </p:txBody>
      </p:sp>
      <p:sp>
        <p:nvSpPr>
          <p:cNvPr id="3" name="Fußzeilenplatzhalter 2">
            <a:extLst>
              <a:ext uri="{FF2B5EF4-FFF2-40B4-BE49-F238E27FC236}">
                <a16:creationId xmlns:a16="http://schemas.microsoft.com/office/drawing/2014/main" id="{D8F803D2-59A5-F0E6-6668-98B662112D16}"/>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4C552BCA-4AC0-4735-B6A1-FB1E0C4414C7}"/>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0E3EDCF8-6955-A8EB-EE45-11EF1C5D7167}"/>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EEBACCEE-6205-1FB9-B8F5-81B1679B8124}"/>
              </a:ext>
            </a:extLst>
          </p:cNvPr>
          <p:cNvSpPr>
            <a:spLocks noGrp="1"/>
          </p:cNvSpPr>
          <p:nvPr>
            <p:ph type="body" sz="quarter" idx="29"/>
          </p:nvPr>
        </p:nvSpPr>
        <p:spPr/>
        <p:txBody>
          <a:bodyPr>
            <a:normAutofit lnSpcReduction="10000"/>
          </a:bodyPr>
          <a:lstStyle/>
          <a:p>
            <a:r>
              <a:rPr lang="de-DE" strike="sngStrike"/>
              <a:t>Swipe users type very fast</a:t>
            </a:r>
            <a:endParaRPr lang="de-DE" strike="sngStrike" dirty="0"/>
          </a:p>
          <a:p>
            <a:r>
              <a:rPr lang="de-DE"/>
              <a:t>Typing with Swipe increases the typing performance (H1) and decreases workload (H2) compared to typing without Swipe</a:t>
            </a:r>
            <a:r>
              <a:rPr lang="de-DE" dirty="0"/>
              <a:t>.</a:t>
            </a:r>
          </a:p>
          <a:p>
            <a:pPr lvl="1"/>
            <a:r>
              <a:rPr lang="de-DE"/>
              <a:t>Typing performance can operationalized by </a:t>
            </a:r>
            <a:endParaRPr lang="de-DE" dirty="0"/>
          </a:p>
          <a:p>
            <a:pPr lvl="2"/>
            <a:r>
              <a:rPr lang="de-DE"/>
              <a:t>words per minute (</a:t>
            </a:r>
            <a:r>
              <a:rPr lang="de-DE" dirty="0"/>
              <a:t>WPM)</a:t>
            </a:r>
          </a:p>
          <a:p>
            <a:pPr lvl="2"/>
            <a:r>
              <a:rPr lang="de-DE"/>
              <a:t>characters per minute (</a:t>
            </a:r>
            <a:r>
              <a:rPr lang="de-DE" dirty="0"/>
              <a:t>CPM)</a:t>
            </a:r>
          </a:p>
          <a:p>
            <a:pPr lvl="2"/>
            <a:r>
              <a:rPr lang="de-DE"/>
              <a:t>error rate</a:t>
            </a:r>
            <a:endParaRPr lang="de-DE" dirty="0"/>
          </a:p>
          <a:p>
            <a:pPr lvl="3"/>
            <a:r>
              <a:rPr lang="de-DE"/>
              <a:t>number of wrong / number of total words </a:t>
            </a:r>
            <a:endParaRPr lang="de-DE" dirty="0"/>
          </a:p>
          <a:p>
            <a:pPr lvl="3"/>
            <a:r>
              <a:rPr lang="de-DE"/>
              <a:t>number of backspace presses / number of characters</a:t>
            </a:r>
            <a:endParaRPr lang="de-DE" dirty="0"/>
          </a:p>
          <a:p>
            <a:pPr lvl="1"/>
            <a:r>
              <a:rPr lang="de-DE"/>
              <a:t>Workload can be operationalized by</a:t>
            </a:r>
            <a:endParaRPr lang="de-DE" dirty="0"/>
          </a:p>
          <a:p>
            <a:pPr lvl="2"/>
            <a:r>
              <a:rPr lang="de-DE"/>
              <a:t>NASA Taskload Index TLX, Quantitative Workload Inventory QWI, CarMen-Q Questionnaire</a:t>
            </a:r>
            <a:r>
              <a:rPr lang="de-DE" dirty="0"/>
              <a:t>,…</a:t>
            </a:r>
          </a:p>
          <a:p>
            <a:pPr lvl="1"/>
            <a:r>
              <a:rPr lang="de-DE"/>
              <a:t>Do you assume an effect on…. all measures</a:t>
            </a:r>
            <a:r>
              <a:rPr lang="de-DE" dirty="0"/>
              <a:t>?</a:t>
            </a:r>
          </a:p>
        </p:txBody>
      </p:sp>
    </p:spTree>
    <p:extLst>
      <p:ext uri="{BB962C8B-B14F-4D97-AF65-F5344CB8AC3E}">
        <p14:creationId xmlns:p14="http://schemas.microsoft.com/office/powerpoint/2010/main" val="320084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021F1-26B6-434C-3C96-25B70B9406B7}"/>
              </a:ext>
            </a:extLst>
          </p:cNvPr>
          <p:cNvSpPr>
            <a:spLocks noGrp="1"/>
          </p:cNvSpPr>
          <p:nvPr>
            <p:ph type="title"/>
          </p:nvPr>
        </p:nvSpPr>
        <p:spPr/>
        <p:txBody>
          <a:bodyPr/>
          <a:lstStyle/>
          <a:p>
            <a:r>
              <a:rPr lang="de-DE"/>
              <a:t>The Hypothesis</a:t>
            </a:r>
            <a:endParaRPr lang="de-DE" dirty="0"/>
          </a:p>
        </p:txBody>
      </p:sp>
      <p:sp>
        <p:nvSpPr>
          <p:cNvPr id="3" name="Fußzeilenplatzhalter 2">
            <a:extLst>
              <a:ext uri="{FF2B5EF4-FFF2-40B4-BE49-F238E27FC236}">
                <a16:creationId xmlns:a16="http://schemas.microsoft.com/office/drawing/2014/main" id="{61E5D03D-2C29-66D5-95A4-DECC8D20F1A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26510581-7682-787A-2A9B-8C279A6D7402}"/>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1387AABC-207A-464D-B638-51B9CB045BC3}"/>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06224ADE-C4E7-7E60-E0F1-9CFD8FAE0007}"/>
              </a:ext>
            </a:extLst>
          </p:cNvPr>
          <p:cNvSpPr>
            <a:spLocks noGrp="1"/>
          </p:cNvSpPr>
          <p:nvPr>
            <p:ph type="body" sz="quarter" idx="29"/>
          </p:nvPr>
        </p:nvSpPr>
        <p:spPr/>
        <p:txBody>
          <a:bodyPr/>
          <a:lstStyle/>
          <a:p>
            <a:r>
              <a:rPr lang="de-DE" b="1">
                <a:solidFill>
                  <a:schemeClr val="accent1"/>
                </a:solidFill>
              </a:rPr>
              <a:t>You</a:t>
            </a:r>
            <a:r>
              <a:rPr lang="de-DE"/>
              <a:t> consider the hypothesis as </a:t>
            </a:r>
            <a:r>
              <a:rPr lang="de-DE" b="1">
                <a:solidFill>
                  <a:schemeClr val="accent1"/>
                </a:solidFill>
              </a:rPr>
              <a:t>an explanation</a:t>
            </a:r>
            <a:endParaRPr lang="de-DE" b="1" dirty="0">
              <a:solidFill>
                <a:schemeClr val="accent1"/>
              </a:solidFill>
            </a:endParaRPr>
          </a:p>
          <a:p>
            <a:r>
              <a:rPr lang="de-DE" b="1">
                <a:solidFill>
                  <a:schemeClr val="accent1"/>
                </a:solidFill>
              </a:rPr>
              <a:t>Statisticans</a:t>
            </a:r>
            <a:r>
              <a:rPr lang="de-DE"/>
              <a:t> consider the hypothesis as </a:t>
            </a:r>
            <a:r>
              <a:rPr lang="de-DE" b="1">
                <a:solidFill>
                  <a:schemeClr val="accent1"/>
                </a:solidFill>
              </a:rPr>
              <a:t>a signal </a:t>
            </a:r>
            <a:r>
              <a:rPr lang="de-DE"/>
              <a:t>(or its probability distribution</a:t>
            </a:r>
            <a:r>
              <a:rPr lang="de-DE" dirty="0"/>
              <a:t>)</a:t>
            </a:r>
          </a:p>
          <a:p>
            <a:pPr lvl="1"/>
            <a:r>
              <a:rPr lang="de-DE" err="1"/>
              <a:t>Thus</a:t>
            </a:r>
            <a:r>
              <a:rPr lang="de-DE"/>
              <a:t>, to assess the meaning of a signal (and the hypothesis) </a:t>
            </a:r>
            <a:r>
              <a:rPr lang="de-DE" b="1">
                <a:solidFill>
                  <a:schemeClr val="accent1"/>
                </a:solidFill>
              </a:rPr>
              <a:t>we need a comparison</a:t>
            </a:r>
            <a:endParaRPr lang="de-DE" b="1" dirty="0">
              <a:solidFill>
                <a:schemeClr val="accent1"/>
              </a:solidFill>
            </a:endParaRPr>
          </a:p>
        </p:txBody>
      </p:sp>
      <p:pic>
        <p:nvPicPr>
          <p:cNvPr id="8" name="Grafik 18">
            <a:extLst>
              <a:ext uri="{FF2B5EF4-FFF2-40B4-BE49-F238E27FC236}">
                <a16:creationId xmlns:a16="http://schemas.microsoft.com/office/drawing/2014/main" id="{29E272DD-CDA8-1647-3BC7-DC6272A17D87}"/>
              </a:ext>
            </a:extLst>
          </p:cNvPr>
          <p:cNvPicPr>
            <a:picLocks noChangeAspect="1"/>
          </p:cNvPicPr>
          <p:nvPr/>
        </p:nvPicPr>
        <p:blipFill rotWithShape="1">
          <a:blip r:embed="rId2"/>
          <a:srcRect t="579"/>
          <a:stretch/>
        </p:blipFill>
        <p:spPr>
          <a:xfrm>
            <a:off x="695326" y="3364501"/>
            <a:ext cx="7956549" cy="2597518"/>
          </a:xfrm>
          <a:prstGeom prst="rect">
            <a:avLst/>
          </a:prstGeom>
        </p:spPr>
      </p:pic>
      <p:cxnSp>
        <p:nvCxnSpPr>
          <p:cNvPr id="11" name="Gerader Verbinder 23">
            <a:extLst>
              <a:ext uri="{FF2B5EF4-FFF2-40B4-BE49-F238E27FC236}">
                <a16:creationId xmlns:a16="http://schemas.microsoft.com/office/drawing/2014/main" id="{7D8DA06B-B32C-1E39-FB81-3C24DB94FEE6}"/>
              </a:ext>
            </a:extLst>
          </p:cNvPr>
          <p:cNvCxnSpPr>
            <a:cxnSpLocks/>
          </p:cNvCxnSpPr>
          <p:nvPr/>
        </p:nvCxnSpPr>
        <p:spPr>
          <a:xfrm>
            <a:off x="4656138" y="2894340"/>
            <a:ext cx="0" cy="30460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5">
                <a:extLst>
                  <a:ext uri="{FF2B5EF4-FFF2-40B4-BE49-F238E27FC236}">
                    <a16:creationId xmlns:a16="http://schemas.microsoft.com/office/drawing/2014/main" id="{D6A3AB54-A7EA-671A-AAA0-C7C7232972A7}"/>
                  </a:ext>
                </a:extLst>
              </p:cNvPr>
              <p:cNvSpPr txBox="1"/>
              <p:nvPr/>
            </p:nvSpPr>
            <p:spPr>
              <a:xfrm>
                <a:off x="4665481" y="2877117"/>
                <a:ext cx="4991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𝐻</m:t>
                          </m:r>
                        </m:e>
                        <m:sub>
                          <m:r>
                            <a:rPr lang="de-DE" b="0" i="1" dirty="0" smtClean="0">
                              <a:latin typeface="Cambria Math" panose="02040503050406030204" pitchFamily="18" charset="0"/>
                              <a:ea typeface="Cambria Math" panose="02040503050406030204" pitchFamily="18" charset="0"/>
                            </a:rPr>
                            <m:t>1</m:t>
                          </m:r>
                        </m:sub>
                      </m:sSub>
                    </m:oMath>
                  </m:oMathPara>
                </a14:m>
                <a:endParaRPr lang="de-DE" dirty="0"/>
              </a:p>
            </p:txBody>
          </p:sp>
        </mc:Choice>
        <mc:Fallback xmlns="">
          <p:sp>
            <p:nvSpPr>
              <p:cNvPr id="13" name="TextBox 15">
                <a:extLst>
                  <a:ext uri="{FF2B5EF4-FFF2-40B4-BE49-F238E27FC236}">
                    <a16:creationId xmlns:a16="http://schemas.microsoft.com/office/drawing/2014/main" id="{D6A3AB54-A7EA-671A-AAA0-C7C7232972A7}"/>
                  </a:ext>
                </a:extLst>
              </p:cNvPr>
              <p:cNvSpPr txBox="1">
                <a:spLocks noRot="1" noChangeAspect="1" noMove="1" noResize="1" noEditPoints="1" noAdjustHandles="1" noChangeArrowheads="1" noChangeShapeType="1" noTextEdit="1"/>
              </p:cNvSpPr>
              <p:nvPr/>
            </p:nvSpPr>
            <p:spPr>
              <a:xfrm>
                <a:off x="4665481" y="2877117"/>
                <a:ext cx="499176" cy="369332"/>
              </a:xfrm>
              <a:prstGeom prst="rect">
                <a:avLst/>
              </a:prstGeom>
              <a:blipFill>
                <a:blip r:embed="rId3"/>
                <a:stretch>
                  <a:fillRect/>
                </a:stretch>
              </a:blipFill>
            </p:spPr>
            <p:txBody>
              <a:bodyPr/>
              <a:lstStyle/>
              <a:p>
                <a:r>
                  <a:rPr lang="de-DE">
                    <a:noFill/>
                  </a:rPr>
                  <a:t> </a:t>
                </a:r>
              </a:p>
            </p:txBody>
          </p:sp>
        </mc:Fallback>
      </mc:AlternateContent>
      <p:pic>
        <p:nvPicPr>
          <p:cNvPr id="17" name="Grafik 18">
            <a:extLst>
              <a:ext uri="{FF2B5EF4-FFF2-40B4-BE49-F238E27FC236}">
                <a16:creationId xmlns:a16="http://schemas.microsoft.com/office/drawing/2014/main" id="{008D40EF-AE54-25A6-0413-774522A7B471}"/>
              </a:ext>
            </a:extLst>
          </p:cNvPr>
          <p:cNvPicPr>
            <a:picLocks noChangeAspect="1"/>
          </p:cNvPicPr>
          <p:nvPr/>
        </p:nvPicPr>
        <p:blipFill rotWithShape="1">
          <a:blip r:embed="rId2"/>
          <a:srcRect t="579"/>
          <a:stretch/>
        </p:blipFill>
        <p:spPr>
          <a:xfrm>
            <a:off x="3371772" y="3358008"/>
            <a:ext cx="7956549" cy="2597518"/>
          </a:xfrm>
          <a:prstGeom prst="rect">
            <a:avLst/>
          </a:prstGeom>
        </p:spPr>
      </p:pic>
      <p:cxnSp>
        <p:nvCxnSpPr>
          <p:cNvPr id="18" name="Gerader Verbinder 23">
            <a:extLst>
              <a:ext uri="{FF2B5EF4-FFF2-40B4-BE49-F238E27FC236}">
                <a16:creationId xmlns:a16="http://schemas.microsoft.com/office/drawing/2014/main" id="{AA8C67C3-FE76-58D7-F790-B60D93557519}"/>
              </a:ext>
            </a:extLst>
          </p:cNvPr>
          <p:cNvCxnSpPr>
            <a:cxnSpLocks/>
          </p:cNvCxnSpPr>
          <p:nvPr/>
        </p:nvCxnSpPr>
        <p:spPr>
          <a:xfrm>
            <a:off x="7332584" y="2923504"/>
            <a:ext cx="0" cy="30460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5">
                <a:extLst>
                  <a:ext uri="{FF2B5EF4-FFF2-40B4-BE49-F238E27FC236}">
                    <a16:creationId xmlns:a16="http://schemas.microsoft.com/office/drawing/2014/main" id="{68AB11D9-731A-7510-9BB2-66194F8E53E4}"/>
                  </a:ext>
                </a:extLst>
              </p:cNvPr>
              <p:cNvSpPr txBox="1"/>
              <p:nvPr/>
            </p:nvSpPr>
            <p:spPr>
              <a:xfrm>
                <a:off x="7341927" y="2978047"/>
                <a:ext cx="5044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𝐻</m:t>
                          </m:r>
                        </m:e>
                        <m:sub>
                          <m:r>
                            <a:rPr lang="de-DE" b="0" i="1" dirty="0" smtClean="0">
                              <a:latin typeface="Cambria Math" panose="02040503050406030204" pitchFamily="18" charset="0"/>
                              <a:ea typeface="Cambria Math" panose="02040503050406030204" pitchFamily="18" charset="0"/>
                            </a:rPr>
                            <m:t>0</m:t>
                          </m:r>
                        </m:sub>
                      </m:sSub>
                    </m:oMath>
                  </m:oMathPara>
                </a14:m>
                <a:endParaRPr lang="de-DE" dirty="0"/>
              </a:p>
            </p:txBody>
          </p:sp>
        </mc:Choice>
        <mc:Fallback xmlns="">
          <p:sp>
            <p:nvSpPr>
              <p:cNvPr id="19" name="TextBox 15">
                <a:extLst>
                  <a:ext uri="{FF2B5EF4-FFF2-40B4-BE49-F238E27FC236}">
                    <a16:creationId xmlns:a16="http://schemas.microsoft.com/office/drawing/2014/main" id="{68AB11D9-731A-7510-9BB2-66194F8E53E4}"/>
                  </a:ext>
                </a:extLst>
              </p:cNvPr>
              <p:cNvSpPr txBox="1">
                <a:spLocks noRot="1" noChangeAspect="1" noMove="1" noResize="1" noEditPoints="1" noAdjustHandles="1" noChangeArrowheads="1" noChangeShapeType="1" noTextEdit="1"/>
              </p:cNvSpPr>
              <p:nvPr/>
            </p:nvSpPr>
            <p:spPr>
              <a:xfrm>
                <a:off x="7341927" y="2978047"/>
                <a:ext cx="504497" cy="369332"/>
              </a:xfrm>
              <a:prstGeom prst="rect">
                <a:avLst/>
              </a:prstGeom>
              <a:blipFill>
                <a:blip r:embed="rId4"/>
                <a:stretch>
                  <a:fillRect b="-1667"/>
                </a:stretch>
              </a:blipFill>
            </p:spPr>
            <p:txBody>
              <a:bodyPr/>
              <a:lstStyle/>
              <a:p>
                <a:r>
                  <a:rPr lang="de-DE">
                    <a:noFill/>
                  </a:rPr>
                  <a:t> </a:t>
                </a:r>
              </a:p>
            </p:txBody>
          </p:sp>
        </mc:Fallback>
      </mc:AlternateContent>
      <p:cxnSp>
        <p:nvCxnSpPr>
          <p:cNvPr id="20" name="Gerade Verbindung mit Pfeil 8">
            <a:extLst>
              <a:ext uri="{FF2B5EF4-FFF2-40B4-BE49-F238E27FC236}">
                <a16:creationId xmlns:a16="http://schemas.microsoft.com/office/drawing/2014/main" id="{8E8BE1CA-15F1-4F3F-17B5-71A15B4B9292}"/>
              </a:ext>
            </a:extLst>
          </p:cNvPr>
          <p:cNvCxnSpPr>
            <a:cxnSpLocks/>
          </p:cNvCxnSpPr>
          <p:nvPr/>
        </p:nvCxnSpPr>
        <p:spPr>
          <a:xfrm>
            <a:off x="695325" y="5941461"/>
            <a:ext cx="1108607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60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34B25-5231-0B8C-4DEA-653C4CABF5BA}"/>
              </a:ext>
            </a:extLst>
          </p:cNvPr>
          <p:cNvSpPr>
            <a:spLocks noGrp="1"/>
          </p:cNvSpPr>
          <p:nvPr>
            <p:ph type="title"/>
          </p:nvPr>
        </p:nvSpPr>
        <p:spPr/>
        <p:txBody>
          <a:bodyPr/>
          <a:lstStyle/>
          <a:p>
            <a:r>
              <a:rPr lang="de-DE"/>
              <a:t>Comparing Hypotheses</a:t>
            </a:r>
            <a:endParaRPr lang="de-DE" dirty="0"/>
          </a:p>
        </p:txBody>
      </p:sp>
      <p:sp>
        <p:nvSpPr>
          <p:cNvPr id="3" name="Fußzeilenplatzhalter 2">
            <a:extLst>
              <a:ext uri="{FF2B5EF4-FFF2-40B4-BE49-F238E27FC236}">
                <a16:creationId xmlns:a16="http://schemas.microsoft.com/office/drawing/2014/main" id="{E4403157-0094-69C6-736C-65B81E4EBEFE}"/>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09956D67-2F28-8FEA-5042-DCCAEE96974E}"/>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474AABB1-C2EA-2D85-2EB5-3611189FD0FD}"/>
              </a:ext>
            </a:extLst>
          </p:cNvPr>
          <p:cNvSpPr>
            <a:spLocks noGrp="1"/>
          </p:cNvSpPr>
          <p:nvPr>
            <p:ph type="body" sz="quarter" idx="21"/>
          </p:nvPr>
        </p:nvSpPr>
        <p:spPr/>
        <p:txBody>
          <a:bodyPr/>
          <a:lstStyle/>
          <a:p>
            <a:r>
              <a:rPr lang="en-US"/>
              <a:t>How to Evaluate Results</a:t>
            </a:r>
            <a:endParaRPr lang="de-DE" dirty="0"/>
          </a:p>
        </p:txBody>
      </p:sp>
      <p:sp>
        <p:nvSpPr>
          <p:cNvPr id="6" name="Textplatzhalter 5">
            <a:extLst>
              <a:ext uri="{FF2B5EF4-FFF2-40B4-BE49-F238E27FC236}">
                <a16:creationId xmlns:a16="http://schemas.microsoft.com/office/drawing/2014/main" id="{EB750658-DDE1-C3F5-8618-7F24F8349D75}"/>
              </a:ext>
            </a:extLst>
          </p:cNvPr>
          <p:cNvSpPr>
            <a:spLocks noGrp="1"/>
          </p:cNvSpPr>
          <p:nvPr>
            <p:ph type="body" sz="quarter" idx="29"/>
          </p:nvPr>
        </p:nvSpPr>
        <p:spPr/>
        <p:txBody>
          <a:bodyPr/>
          <a:lstStyle/>
          <a:p>
            <a:pPr fontAlgn="t"/>
            <a:r>
              <a:rPr lang="en-US" b="1">
                <a:solidFill>
                  <a:schemeClr val="accent1"/>
                </a:solidFill>
              </a:rPr>
              <a:t>Alternative Hypothesis </a:t>
            </a:r>
            <a:r>
              <a:rPr lang="en-US"/>
              <a:t>(“H1”, “</a:t>
            </a:r>
            <a:r>
              <a:rPr lang="en-US" dirty="0"/>
              <a:t>H2”…)</a:t>
            </a:r>
          </a:p>
          <a:p>
            <a:pPr lvl="1" fontAlgn="t"/>
            <a:r>
              <a:rPr lang="de-DE" dirty="0"/>
              <a:t>e.</a:t>
            </a:r>
            <a:r>
              <a:rPr lang="de-DE"/>
              <a:t>g., </a:t>
            </a:r>
            <a:r>
              <a:rPr lang="en-US" i="1"/>
              <a:t>“There is a difference </a:t>
            </a:r>
            <a:r>
              <a:rPr lang="de-DE" i="1"/>
              <a:t>in typing speed between males and females</a:t>
            </a:r>
            <a:r>
              <a:rPr lang="de-DE" i="1" dirty="0"/>
              <a:t>“</a:t>
            </a:r>
          </a:p>
          <a:p>
            <a:pPr lvl="1"/>
            <a:r>
              <a:rPr lang="de-DE"/>
              <a:t>Directional Hypothesis („</a:t>
            </a:r>
            <a:r>
              <a:rPr lang="en-US" dirty="0"/>
              <a:t>H1a”)</a:t>
            </a:r>
            <a:r>
              <a:rPr lang="de-DE" dirty="0"/>
              <a:t>:</a:t>
            </a:r>
          </a:p>
          <a:p>
            <a:pPr lvl="2" fontAlgn="t"/>
            <a:r>
              <a:rPr lang="en-US" dirty="0"/>
              <a:t>e.</a:t>
            </a:r>
            <a:r>
              <a:rPr lang="en-US"/>
              <a:t>g., </a:t>
            </a:r>
            <a:r>
              <a:rPr lang="en-US" i="1"/>
              <a:t>“</a:t>
            </a:r>
            <a:r>
              <a:rPr lang="de-DE" i="1"/>
              <a:t>Males have a lower typing speed than females</a:t>
            </a:r>
            <a:r>
              <a:rPr lang="de-DE" i="1" dirty="0"/>
              <a:t>“</a:t>
            </a:r>
          </a:p>
          <a:p>
            <a:pPr fontAlgn="t"/>
            <a:r>
              <a:rPr lang="en-US" b="1">
                <a:solidFill>
                  <a:schemeClr val="accent1"/>
                </a:solidFill>
              </a:rPr>
              <a:t>Null hypothesis </a:t>
            </a:r>
            <a:r>
              <a:rPr lang="en-US"/>
              <a:t>(“</a:t>
            </a:r>
            <a:r>
              <a:rPr lang="en-US" dirty="0"/>
              <a:t>H0”)</a:t>
            </a:r>
          </a:p>
          <a:p>
            <a:pPr lvl="1"/>
            <a:r>
              <a:rPr lang="de-DE" dirty="0"/>
              <a:t>e.</a:t>
            </a:r>
            <a:r>
              <a:rPr lang="de-DE"/>
              <a:t>g.,</a:t>
            </a:r>
            <a:r>
              <a:rPr lang="en-US"/>
              <a:t> </a:t>
            </a:r>
            <a:r>
              <a:rPr lang="en-US" i="1"/>
              <a:t>“There is no difference </a:t>
            </a:r>
            <a:r>
              <a:rPr lang="de-DE" i="1"/>
              <a:t>in typing speed between males and females</a:t>
            </a:r>
            <a:r>
              <a:rPr lang="de-DE" i="1" dirty="0"/>
              <a:t>“</a:t>
            </a:r>
          </a:p>
          <a:p>
            <a:endParaRPr lang="de-DE" dirty="0"/>
          </a:p>
        </p:txBody>
      </p:sp>
      <p:sp>
        <p:nvSpPr>
          <p:cNvPr id="15" name="TextBox 20">
            <a:extLst>
              <a:ext uri="{FF2B5EF4-FFF2-40B4-BE49-F238E27FC236}">
                <a16:creationId xmlns:a16="http://schemas.microsoft.com/office/drawing/2014/main" id="{5D17B354-219D-453B-9CC1-8956B504B50B}"/>
              </a:ext>
            </a:extLst>
          </p:cNvPr>
          <p:cNvSpPr txBox="1"/>
          <p:nvPr/>
        </p:nvSpPr>
        <p:spPr>
          <a:xfrm>
            <a:off x="6909898" y="4741653"/>
            <a:ext cx="4078856" cy="369332"/>
          </a:xfrm>
          <a:prstGeom prst="rect">
            <a:avLst/>
          </a:prstGeom>
          <a:solidFill>
            <a:schemeClr val="accent1"/>
          </a:solidFill>
          <a:ln w="76200">
            <a:noFill/>
          </a:ln>
        </p:spPr>
        <p:txBody>
          <a:bodyPr wrap="square" rtlCol="0">
            <a:spAutoFit/>
          </a:bodyPr>
          <a:lstStyle/>
          <a:p>
            <a:pPr algn="ctr"/>
            <a:r>
              <a:rPr lang="de-DE">
                <a:solidFill>
                  <a:schemeClr val="bg1"/>
                </a:solidFill>
              </a:rPr>
              <a:t>difference statistically significant</a:t>
            </a:r>
            <a:r>
              <a:rPr lang="de-DE" dirty="0">
                <a:solidFill>
                  <a:schemeClr val="bg1"/>
                </a:solidFill>
              </a:rPr>
              <a:t>?</a:t>
            </a:r>
          </a:p>
        </p:txBody>
      </p:sp>
      <p:sp>
        <p:nvSpPr>
          <p:cNvPr id="7" name="Freeform: Shape 18">
            <a:extLst>
              <a:ext uri="{FF2B5EF4-FFF2-40B4-BE49-F238E27FC236}">
                <a16:creationId xmlns:a16="http://schemas.microsoft.com/office/drawing/2014/main" id="{2544249B-A8D1-DFB9-0568-2E5DB626806B}"/>
              </a:ext>
            </a:extLst>
          </p:cNvPr>
          <p:cNvSpPr/>
          <p:nvPr/>
        </p:nvSpPr>
        <p:spPr>
          <a:xfrm>
            <a:off x="3399747" y="4754672"/>
            <a:ext cx="2763949" cy="1181087"/>
          </a:xfrm>
          <a:custGeom>
            <a:avLst/>
            <a:gdLst>
              <a:gd name="connsiteX0" fmla="*/ 0 w 2125579"/>
              <a:gd name="connsiteY0" fmla="*/ 834201 h 850243"/>
              <a:gd name="connsiteX1" fmla="*/ 1050758 w 2125579"/>
              <a:gd name="connsiteY1" fmla="*/ 12 h 850243"/>
              <a:gd name="connsiteX2" fmla="*/ 2125579 w 2125579"/>
              <a:gd name="connsiteY2" fmla="*/ 850243 h 850243"/>
              <a:gd name="connsiteX0" fmla="*/ 0 w 2125579"/>
              <a:gd name="connsiteY0" fmla="*/ 834196 h 850238"/>
              <a:gd name="connsiteX1" fmla="*/ 1050758 w 2125579"/>
              <a:gd name="connsiteY1" fmla="*/ 7 h 850238"/>
              <a:gd name="connsiteX2" fmla="*/ 2125579 w 2125579"/>
              <a:gd name="connsiteY2" fmla="*/ 850238 h 850238"/>
              <a:gd name="connsiteX0" fmla="*/ 0 w 2125579"/>
              <a:gd name="connsiteY0" fmla="*/ 834196 h 850238"/>
              <a:gd name="connsiteX1" fmla="*/ 1050758 w 2125579"/>
              <a:gd name="connsiteY1" fmla="*/ 7 h 850238"/>
              <a:gd name="connsiteX2" fmla="*/ 2125579 w 2125579"/>
              <a:gd name="connsiteY2" fmla="*/ 850238 h 850238"/>
              <a:gd name="connsiteX0" fmla="*/ 0 w 2125579"/>
              <a:gd name="connsiteY0" fmla="*/ 834289 h 850331"/>
              <a:gd name="connsiteX1" fmla="*/ 1050758 w 2125579"/>
              <a:gd name="connsiteY1" fmla="*/ 100 h 850331"/>
              <a:gd name="connsiteX2" fmla="*/ 2125579 w 2125579"/>
              <a:gd name="connsiteY2" fmla="*/ 850331 h 850331"/>
              <a:gd name="connsiteX0" fmla="*/ 0 w 2125579"/>
              <a:gd name="connsiteY0" fmla="*/ 834289 h 850331"/>
              <a:gd name="connsiteX1" fmla="*/ 1050758 w 2125579"/>
              <a:gd name="connsiteY1" fmla="*/ 100 h 850331"/>
              <a:gd name="connsiteX2" fmla="*/ 2125579 w 2125579"/>
              <a:gd name="connsiteY2" fmla="*/ 850331 h 850331"/>
              <a:gd name="connsiteX0" fmla="*/ 0 w 2125579"/>
              <a:gd name="connsiteY0" fmla="*/ 834493 h 850535"/>
              <a:gd name="connsiteX1" fmla="*/ 1050758 w 2125579"/>
              <a:gd name="connsiteY1" fmla="*/ 304 h 850535"/>
              <a:gd name="connsiteX2" fmla="*/ 2125579 w 2125579"/>
              <a:gd name="connsiteY2" fmla="*/ 850535 h 850535"/>
              <a:gd name="connsiteX0" fmla="*/ 0 w 2125579"/>
              <a:gd name="connsiteY0" fmla="*/ 826475 h 842517"/>
              <a:gd name="connsiteX1" fmla="*/ 1090863 w 2125579"/>
              <a:gd name="connsiteY1" fmla="*/ 307 h 842517"/>
              <a:gd name="connsiteX2" fmla="*/ 2125579 w 2125579"/>
              <a:gd name="connsiteY2" fmla="*/ 842517 h 842517"/>
              <a:gd name="connsiteX0" fmla="*/ 0 w 2125579"/>
              <a:gd name="connsiteY0" fmla="*/ 826475 h 842517"/>
              <a:gd name="connsiteX1" fmla="*/ 1066800 w 2125579"/>
              <a:gd name="connsiteY1" fmla="*/ 307 h 842517"/>
              <a:gd name="connsiteX2" fmla="*/ 2125579 w 2125579"/>
              <a:gd name="connsiteY2" fmla="*/ 842517 h 842517"/>
            </a:gdLst>
            <a:ahLst/>
            <a:cxnLst>
              <a:cxn ang="0">
                <a:pos x="connsiteX0" y="connsiteY0"/>
              </a:cxn>
              <a:cxn ang="0">
                <a:pos x="connsiteX1" y="connsiteY1"/>
              </a:cxn>
              <a:cxn ang="0">
                <a:pos x="connsiteX2" y="connsiteY2"/>
              </a:cxn>
            </a:cxnLst>
            <a:rect l="l" t="t" r="r" b="b"/>
            <a:pathLst>
              <a:path w="2125579" h="842517">
                <a:moveTo>
                  <a:pt x="0" y="826475"/>
                </a:moveTo>
                <a:cubicBezTo>
                  <a:pt x="909721" y="825137"/>
                  <a:pt x="776706" y="-18409"/>
                  <a:pt x="1066800" y="307"/>
                </a:cubicBezTo>
                <a:cubicBezTo>
                  <a:pt x="1356894" y="19023"/>
                  <a:pt x="1227890" y="835832"/>
                  <a:pt x="2125579" y="842517"/>
                </a:cubicBezTo>
              </a:path>
            </a:pathLst>
          </a:custGeom>
          <a:ln w="38100">
            <a:solidFill>
              <a:srgbClr val="E523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Freeform: Shape 19">
            <a:extLst>
              <a:ext uri="{FF2B5EF4-FFF2-40B4-BE49-F238E27FC236}">
                <a16:creationId xmlns:a16="http://schemas.microsoft.com/office/drawing/2014/main" id="{1D5CA5EE-6DBF-293C-68F7-850F887F6BCB}"/>
              </a:ext>
            </a:extLst>
          </p:cNvPr>
          <p:cNvSpPr/>
          <p:nvPr/>
        </p:nvSpPr>
        <p:spPr>
          <a:xfrm>
            <a:off x="4504939" y="4771343"/>
            <a:ext cx="2763949" cy="1181087"/>
          </a:xfrm>
          <a:custGeom>
            <a:avLst/>
            <a:gdLst>
              <a:gd name="connsiteX0" fmla="*/ 0 w 2125579"/>
              <a:gd name="connsiteY0" fmla="*/ 834201 h 850243"/>
              <a:gd name="connsiteX1" fmla="*/ 1050758 w 2125579"/>
              <a:gd name="connsiteY1" fmla="*/ 12 h 850243"/>
              <a:gd name="connsiteX2" fmla="*/ 2125579 w 2125579"/>
              <a:gd name="connsiteY2" fmla="*/ 850243 h 850243"/>
              <a:gd name="connsiteX0" fmla="*/ 0 w 2125579"/>
              <a:gd name="connsiteY0" fmla="*/ 834196 h 850238"/>
              <a:gd name="connsiteX1" fmla="*/ 1050758 w 2125579"/>
              <a:gd name="connsiteY1" fmla="*/ 7 h 850238"/>
              <a:gd name="connsiteX2" fmla="*/ 2125579 w 2125579"/>
              <a:gd name="connsiteY2" fmla="*/ 850238 h 850238"/>
              <a:gd name="connsiteX0" fmla="*/ 0 w 2125579"/>
              <a:gd name="connsiteY0" fmla="*/ 834196 h 850238"/>
              <a:gd name="connsiteX1" fmla="*/ 1050758 w 2125579"/>
              <a:gd name="connsiteY1" fmla="*/ 7 h 850238"/>
              <a:gd name="connsiteX2" fmla="*/ 2125579 w 2125579"/>
              <a:gd name="connsiteY2" fmla="*/ 850238 h 850238"/>
              <a:gd name="connsiteX0" fmla="*/ 0 w 2125579"/>
              <a:gd name="connsiteY0" fmla="*/ 834289 h 850331"/>
              <a:gd name="connsiteX1" fmla="*/ 1050758 w 2125579"/>
              <a:gd name="connsiteY1" fmla="*/ 100 h 850331"/>
              <a:gd name="connsiteX2" fmla="*/ 2125579 w 2125579"/>
              <a:gd name="connsiteY2" fmla="*/ 850331 h 850331"/>
              <a:gd name="connsiteX0" fmla="*/ 0 w 2125579"/>
              <a:gd name="connsiteY0" fmla="*/ 834289 h 850331"/>
              <a:gd name="connsiteX1" fmla="*/ 1050758 w 2125579"/>
              <a:gd name="connsiteY1" fmla="*/ 100 h 850331"/>
              <a:gd name="connsiteX2" fmla="*/ 2125579 w 2125579"/>
              <a:gd name="connsiteY2" fmla="*/ 850331 h 850331"/>
              <a:gd name="connsiteX0" fmla="*/ 0 w 2125579"/>
              <a:gd name="connsiteY0" fmla="*/ 834493 h 850535"/>
              <a:gd name="connsiteX1" fmla="*/ 1050758 w 2125579"/>
              <a:gd name="connsiteY1" fmla="*/ 304 h 850535"/>
              <a:gd name="connsiteX2" fmla="*/ 2125579 w 2125579"/>
              <a:gd name="connsiteY2" fmla="*/ 850535 h 850535"/>
              <a:gd name="connsiteX0" fmla="*/ 0 w 2125579"/>
              <a:gd name="connsiteY0" fmla="*/ 826475 h 842517"/>
              <a:gd name="connsiteX1" fmla="*/ 1090863 w 2125579"/>
              <a:gd name="connsiteY1" fmla="*/ 307 h 842517"/>
              <a:gd name="connsiteX2" fmla="*/ 2125579 w 2125579"/>
              <a:gd name="connsiteY2" fmla="*/ 842517 h 842517"/>
              <a:gd name="connsiteX0" fmla="*/ 0 w 2125579"/>
              <a:gd name="connsiteY0" fmla="*/ 826475 h 842517"/>
              <a:gd name="connsiteX1" fmla="*/ 1066800 w 2125579"/>
              <a:gd name="connsiteY1" fmla="*/ 307 h 842517"/>
              <a:gd name="connsiteX2" fmla="*/ 2125579 w 2125579"/>
              <a:gd name="connsiteY2" fmla="*/ 842517 h 842517"/>
            </a:gdLst>
            <a:ahLst/>
            <a:cxnLst>
              <a:cxn ang="0">
                <a:pos x="connsiteX0" y="connsiteY0"/>
              </a:cxn>
              <a:cxn ang="0">
                <a:pos x="connsiteX1" y="connsiteY1"/>
              </a:cxn>
              <a:cxn ang="0">
                <a:pos x="connsiteX2" y="connsiteY2"/>
              </a:cxn>
            </a:cxnLst>
            <a:rect l="l" t="t" r="r" b="b"/>
            <a:pathLst>
              <a:path w="2125579" h="842517">
                <a:moveTo>
                  <a:pt x="0" y="826475"/>
                </a:moveTo>
                <a:cubicBezTo>
                  <a:pt x="909721" y="825137"/>
                  <a:pt x="776706" y="-18409"/>
                  <a:pt x="1066800" y="307"/>
                </a:cubicBezTo>
                <a:cubicBezTo>
                  <a:pt x="1356894" y="19023"/>
                  <a:pt x="1227890" y="835832"/>
                  <a:pt x="2125579" y="842517"/>
                </a:cubicBezTo>
              </a:path>
            </a:pathLst>
          </a:custGeom>
          <a:ln w="38100">
            <a:solidFill>
              <a:srgbClr val="E523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9" name="Gerade Verbindung mit Pfeil 4">
            <a:extLst>
              <a:ext uri="{FF2B5EF4-FFF2-40B4-BE49-F238E27FC236}">
                <a16:creationId xmlns:a16="http://schemas.microsoft.com/office/drawing/2014/main" id="{22FA35FC-D926-961B-95EC-E32D270E4715}"/>
              </a:ext>
            </a:extLst>
          </p:cNvPr>
          <p:cNvCxnSpPr/>
          <p:nvPr/>
        </p:nvCxnSpPr>
        <p:spPr>
          <a:xfrm flipV="1">
            <a:off x="3370435" y="4332731"/>
            <a:ext cx="0" cy="1608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8">
            <a:extLst>
              <a:ext uri="{FF2B5EF4-FFF2-40B4-BE49-F238E27FC236}">
                <a16:creationId xmlns:a16="http://schemas.microsoft.com/office/drawing/2014/main" id="{899872DC-A84B-4239-3217-C76AE617F2B1}"/>
              </a:ext>
            </a:extLst>
          </p:cNvPr>
          <p:cNvCxnSpPr>
            <a:cxnSpLocks/>
          </p:cNvCxnSpPr>
          <p:nvPr/>
        </p:nvCxnSpPr>
        <p:spPr>
          <a:xfrm>
            <a:off x="3370434" y="5941461"/>
            <a:ext cx="4094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r Verbinder 23">
            <a:extLst>
              <a:ext uri="{FF2B5EF4-FFF2-40B4-BE49-F238E27FC236}">
                <a16:creationId xmlns:a16="http://schemas.microsoft.com/office/drawing/2014/main" id="{13D2B06D-D78D-2D92-3957-63F54E78C7AF}"/>
              </a:ext>
            </a:extLst>
          </p:cNvPr>
          <p:cNvCxnSpPr>
            <a:cxnSpLocks/>
          </p:cNvCxnSpPr>
          <p:nvPr/>
        </p:nvCxnSpPr>
        <p:spPr>
          <a:xfrm>
            <a:off x="4781722" y="4741653"/>
            <a:ext cx="0" cy="1199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2">
                <a:extLst>
                  <a:ext uri="{FF2B5EF4-FFF2-40B4-BE49-F238E27FC236}">
                    <a16:creationId xmlns:a16="http://schemas.microsoft.com/office/drawing/2014/main" id="{18F53B1E-F33F-9B5C-BD78-88B1B7430ABF}"/>
                  </a:ext>
                </a:extLst>
              </p:cNvPr>
              <p:cNvSpPr txBox="1"/>
              <p:nvPr/>
            </p:nvSpPr>
            <p:spPr>
              <a:xfrm>
                <a:off x="4306848" y="4240574"/>
                <a:ext cx="949750" cy="5177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𝑆</m:t>
                          </m:r>
                        </m:e>
                        <m:sub>
                          <m:r>
                            <a:rPr lang="de-DE" b="0" i="1" dirty="0" smtClean="0">
                              <a:latin typeface="Cambria Math" panose="02040503050406030204" pitchFamily="18" charset="0"/>
                              <a:ea typeface="Cambria Math" panose="02040503050406030204" pitchFamily="18" charset="0"/>
                            </a:rPr>
                            <m:t>𝑚𝑒𝑛</m:t>
                          </m:r>
                        </m:sub>
                      </m:sSub>
                    </m:oMath>
                  </m:oMathPara>
                </a14:m>
                <a:endParaRPr lang="de-DE" dirty="0"/>
              </a:p>
            </p:txBody>
          </p:sp>
        </mc:Choice>
        <mc:Fallback xmlns="">
          <p:sp>
            <p:nvSpPr>
              <p:cNvPr id="12" name="TextBox 12">
                <a:extLst>
                  <a:ext uri="{FF2B5EF4-FFF2-40B4-BE49-F238E27FC236}">
                    <a16:creationId xmlns:a16="http://schemas.microsoft.com/office/drawing/2014/main" id="{18F53B1E-F33F-9B5C-BD78-88B1B7430ABF}"/>
                  </a:ext>
                </a:extLst>
              </p:cNvPr>
              <p:cNvSpPr txBox="1">
                <a:spLocks noRot="1" noChangeAspect="1" noMove="1" noResize="1" noEditPoints="1" noAdjustHandles="1" noChangeArrowheads="1" noChangeShapeType="1" noTextEdit="1"/>
              </p:cNvSpPr>
              <p:nvPr/>
            </p:nvSpPr>
            <p:spPr>
              <a:xfrm>
                <a:off x="4306848" y="4240574"/>
                <a:ext cx="949750" cy="517750"/>
              </a:xfrm>
              <a:prstGeom prst="rect">
                <a:avLst/>
              </a:prstGeom>
              <a:blipFill>
                <a:blip r:embed="rId2"/>
                <a:stretch>
                  <a:fillRect/>
                </a:stretch>
              </a:blipFill>
            </p:spPr>
            <p:txBody>
              <a:bodyPr/>
              <a:lstStyle/>
              <a:p>
                <a:r>
                  <a:rPr lang="de-DE">
                    <a:noFill/>
                  </a:rPr>
                  <a:t> </a:t>
                </a:r>
              </a:p>
            </p:txBody>
          </p:sp>
        </mc:Fallback>
      </mc:AlternateContent>
      <p:cxnSp>
        <p:nvCxnSpPr>
          <p:cNvPr id="13" name="Gerader Verbinder 23">
            <a:extLst>
              <a:ext uri="{FF2B5EF4-FFF2-40B4-BE49-F238E27FC236}">
                <a16:creationId xmlns:a16="http://schemas.microsoft.com/office/drawing/2014/main" id="{9A6D53E6-24FC-CFCA-CD8F-AFD503BB20BA}"/>
              </a:ext>
            </a:extLst>
          </p:cNvPr>
          <p:cNvCxnSpPr>
            <a:cxnSpLocks/>
          </p:cNvCxnSpPr>
          <p:nvPr/>
        </p:nvCxnSpPr>
        <p:spPr>
          <a:xfrm>
            <a:off x="5866054" y="4755128"/>
            <a:ext cx="0" cy="1199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5">
                <a:extLst>
                  <a:ext uri="{FF2B5EF4-FFF2-40B4-BE49-F238E27FC236}">
                    <a16:creationId xmlns:a16="http://schemas.microsoft.com/office/drawing/2014/main" id="{50289453-8F3E-DCA8-C8F8-4E1ABFD6026E}"/>
                  </a:ext>
                </a:extLst>
              </p:cNvPr>
              <p:cNvSpPr txBox="1"/>
              <p:nvPr/>
            </p:nvSpPr>
            <p:spPr>
              <a:xfrm>
                <a:off x="5236932" y="4254049"/>
                <a:ext cx="1258244" cy="5177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𝑆</m:t>
                          </m:r>
                        </m:e>
                        <m:sub>
                          <m:r>
                            <a:rPr lang="de-DE" b="0" i="1" dirty="0" smtClean="0">
                              <a:latin typeface="Cambria Math" panose="02040503050406030204" pitchFamily="18" charset="0"/>
                              <a:ea typeface="Cambria Math" panose="02040503050406030204" pitchFamily="18" charset="0"/>
                            </a:rPr>
                            <m:t>𝑤𝑜𝑚𝑒𝑛</m:t>
                          </m:r>
                        </m:sub>
                      </m:sSub>
                    </m:oMath>
                  </m:oMathPara>
                </a14:m>
                <a:endParaRPr lang="de-DE" dirty="0"/>
              </a:p>
            </p:txBody>
          </p:sp>
        </mc:Choice>
        <mc:Fallback xmlns="">
          <p:sp>
            <p:nvSpPr>
              <p:cNvPr id="14" name="TextBox 15">
                <a:extLst>
                  <a:ext uri="{FF2B5EF4-FFF2-40B4-BE49-F238E27FC236}">
                    <a16:creationId xmlns:a16="http://schemas.microsoft.com/office/drawing/2014/main" id="{50289453-8F3E-DCA8-C8F8-4E1ABFD6026E}"/>
                  </a:ext>
                </a:extLst>
              </p:cNvPr>
              <p:cNvSpPr txBox="1">
                <a:spLocks noRot="1" noChangeAspect="1" noMove="1" noResize="1" noEditPoints="1" noAdjustHandles="1" noChangeArrowheads="1" noChangeShapeType="1" noTextEdit="1"/>
              </p:cNvSpPr>
              <p:nvPr/>
            </p:nvSpPr>
            <p:spPr>
              <a:xfrm>
                <a:off x="5236932" y="4254049"/>
                <a:ext cx="1258244" cy="517750"/>
              </a:xfrm>
              <a:prstGeom prst="rect">
                <a:avLst/>
              </a:prstGeom>
              <a:blipFill>
                <a:blip r:embed="rId3"/>
                <a:stretch>
                  <a:fillRect/>
                </a:stretch>
              </a:blipFill>
            </p:spPr>
            <p:txBody>
              <a:bodyPr/>
              <a:lstStyle/>
              <a:p>
                <a:r>
                  <a:rPr lang="de-DE">
                    <a:noFill/>
                  </a:rPr>
                  <a:t> </a:t>
                </a:r>
              </a:p>
            </p:txBody>
          </p:sp>
        </mc:Fallback>
      </mc:AlternateContent>
      <p:cxnSp>
        <p:nvCxnSpPr>
          <p:cNvPr id="16" name="Straight Arrow Connector 21">
            <a:extLst>
              <a:ext uri="{FF2B5EF4-FFF2-40B4-BE49-F238E27FC236}">
                <a16:creationId xmlns:a16="http://schemas.microsoft.com/office/drawing/2014/main" id="{8D30823B-27AF-CE57-C36D-5DF0B568EDA2}"/>
              </a:ext>
            </a:extLst>
          </p:cNvPr>
          <p:cNvCxnSpPr>
            <a:cxnSpLocks/>
          </p:cNvCxnSpPr>
          <p:nvPr/>
        </p:nvCxnSpPr>
        <p:spPr>
          <a:xfrm flipH="1">
            <a:off x="4851610" y="4926319"/>
            <a:ext cx="2081088" cy="4809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4">
            <a:extLst>
              <a:ext uri="{FF2B5EF4-FFF2-40B4-BE49-F238E27FC236}">
                <a16:creationId xmlns:a16="http://schemas.microsoft.com/office/drawing/2014/main" id="{9338D1F7-AF93-B567-F5C1-82A19584F59D}"/>
              </a:ext>
            </a:extLst>
          </p:cNvPr>
          <p:cNvCxnSpPr>
            <a:cxnSpLocks/>
            <a:stCxn id="15" idx="1"/>
          </p:cNvCxnSpPr>
          <p:nvPr/>
        </p:nvCxnSpPr>
        <p:spPr>
          <a:xfrm flipH="1">
            <a:off x="5916226" y="4926319"/>
            <a:ext cx="993673" cy="4287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42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3797-B645-C186-F0C3-366A3FFA19F3}"/>
              </a:ext>
            </a:extLst>
          </p:cNvPr>
          <p:cNvSpPr>
            <a:spLocks noGrp="1"/>
          </p:cNvSpPr>
          <p:nvPr>
            <p:ph type="title"/>
          </p:nvPr>
        </p:nvSpPr>
        <p:spPr/>
        <p:txBody>
          <a:bodyPr/>
          <a:lstStyle/>
          <a:p>
            <a:r>
              <a:rPr lang="de-DE"/>
              <a:t>Comparing Two Prototypes</a:t>
            </a:r>
            <a:endParaRPr lang="de-DE" dirty="0"/>
          </a:p>
        </p:txBody>
      </p:sp>
      <p:sp>
        <p:nvSpPr>
          <p:cNvPr id="3" name="Fußzeilenplatzhalter 2">
            <a:extLst>
              <a:ext uri="{FF2B5EF4-FFF2-40B4-BE49-F238E27FC236}">
                <a16:creationId xmlns:a16="http://schemas.microsoft.com/office/drawing/2014/main" id="{0AB22CFB-9FE7-FECF-C567-46B1319FE44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D705EFA-55CE-7C1E-4797-A259C5787AC9}"/>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C0753904-0845-85E2-A0BA-015340B2B797}"/>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B6DF606-C80D-68B8-D95E-F658B855C490}"/>
              </a:ext>
            </a:extLst>
          </p:cNvPr>
          <p:cNvSpPr>
            <a:spLocks noGrp="1"/>
          </p:cNvSpPr>
          <p:nvPr>
            <p:ph type="body" sz="quarter" idx="29"/>
          </p:nvPr>
        </p:nvSpPr>
        <p:spPr/>
        <p:txBody>
          <a:bodyPr/>
          <a:lstStyle/>
          <a:p>
            <a:r>
              <a:rPr lang="de-DE" err="1"/>
              <a:t>Within-subject</a:t>
            </a:r>
            <a:r>
              <a:rPr lang="de-DE"/>
              <a:t>: Counter-balanced order</a:t>
            </a:r>
            <a:endParaRPr lang="de-DE" dirty="0"/>
          </a:p>
          <a:p>
            <a:pPr lvl="1"/>
            <a:r>
              <a:rPr lang="de-DE"/>
              <a:t>Swipe </a:t>
            </a:r>
            <a:r>
              <a:rPr lang="de-DE">
                <a:sym typeface="Wingdings" panose="05000000000000000000" pitchFamily="2" charset="2"/>
              </a:rPr>
              <a:t> No Swipe</a:t>
            </a:r>
            <a:endParaRPr lang="de-DE" dirty="0">
              <a:sym typeface="Wingdings" panose="05000000000000000000" pitchFamily="2" charset="2"/>
            </a:endParaRPr>
          </a:p>
          <a:p>
            <a:pPr lvl="1"/>
            <a:r>
              <a:rPr lang="de-DE">
                <a:sym typeface="Wingdings" panose="05000000000000000000" pitchFamily="2" charset="2"/>
              </a:rPr>
              <a:t>No Swipe  Swipe</a:t>
            </a:r>
            <a:endParaRPr lang="de-DE" dirty="0"/>
          </a:p>
        </p:txBody>
      </p:sp>
      <p:grpSp>
        <p:nvGrpSpPr>
          <p:cNvPr id="39" name="Gruppieren 38">
            <a:extLst>
              <a:ext uri="{FF2B5EF4-FFF2-40B4-BE49-F238E27FC236}">
                <a16:creationId xmlns:a16="http://schemas.microsoft.com/office/drawing/2014/main" id="{7D03A95D-D467-2147-BFBD-19D23D3268AC}"/>
              </a:ext>
            </a:extLst>
          </p:cNvPr>
          <p:cNvGrpSpPr/>
          <p:nvPr/>
        </p:nvGrpSpPr>
        <p:grpSpPr>
          <a:xfrm>
            <a:off x="2637740" y="2834715"/>
            <a:ext cx="6700619" cy="3294623"/>
            <a:chOff x="707561" y="1413496"/>
            <a:chExt cx="10135112" cy="4983326"/>
          </a:xfrm>
        </p:grpSpPr>
        <p:pic>
          <p:nvPicPr>
            <p:cNvPr id="12" name="Picture 4" descr="Onscreen keyboards - Selection and input - Components - Human Interface  Guidelines - Design - Apple Developer">
              <a:extLst>
                <a:ext uri="{FF2B5EF4-FFF2-40B4-BE49-F238E27FC236}">
                  <a16:creationId xmlns:a16="http://schemas.microsoft.com/office/drawing/2014/main" id="{08A3B803-DEA6-9935-B483-2A05A9B0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2869638" y="1449387"/>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9">
              <a:extLst>
                <a:ext uri="{FF2B5EF4-FFF2-40B4-BE49-F238E27FC236}">
                  <a16:creationId xmlns:a16="http://schemas.microsoft.com/office/drawing/2014/main" id="{3E3667F4-3721-AFC6-A0BB-20A20E4A7998}"/>
                </a:ext>
              </a:extLst>
            </p:cNvPr>
            <p:cNvSpPr txBox="1"/>
            <p:nvPr/>
          </p:nvSpPr>
          <p:spPr>
            <a:xfrm>
              <a:off x="2767952" y="2805728"/>
              <a:ext cx="2025016" cy="465532"/>
            </a:xfrm>
            <a:prstGeom prst="rect">
              <a:avLst/>
            </a:prstGeom>
            <a:solidFill>
              <a:schemeClr val="accent1"/>
            </a:solidFill>
          </p:spPr>
          <p:txBody>
            <a:bodyPr wrap="square" rtlCol="0">
              <a:spAutoFit/>
            </a:bodyPr>
            <a:lstStyle/>
            <a:p>
              <a:pPr algn="ctr"/>
              <a:r>
                <a:rPr lang="de-DE" sz="1400" dirty="0" err="1">
                  <a:solidFill>
                    <a:schemeClr val="bg1"/>
                  </a:solidFill>
                </a:rPr>
                <a:t>Swipe</a:t>
              </a:r>
              <a:endParaRPr lang="de-DE" sz="1400" dirty="0">
                <a:solidFill>
                  <a:schemeClr val="bg1"/>
                </a:solidFill>
              </a:endParaRPr>
            </a:p>
          </p:txBody>
        </p:sp>
        <p:sp>
          <p:nvSpPr>
            <p:cNvPr id="14" name="Freihandform: Form 13">
              <a:extLst>
                <a:ext uri="{FF2B5EF4-FFF2-40B4-BE49-F238E27FC236}">
                  <a16:creationId xmlns:a16="http://schemas.microsoft.com/office/drawing/2014/main" id="{AD0A2E9D-AA69-567A-65F0-189F0E714AE1}"/>
                </a:ext>
              </a:extLst>
            </p:cNvPr>
            <p:cNvSpPr/>
            <p:nvPr/>
          </p:nvSpPr>
          <p:spPr>
            <a:xfrm>
              <a:off x="3459568" y="1850797"/>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5" name="Pfeil: nach rechts 14">
              <a:extLst>
                <a:ext uri="{FF2B5EF4-FFF2-40B4-BE49-F238E27FC236}">
                  <a16:creationId xmlns:a16="http://schemas.microsoft.com/office/drawing/2014/main" id="{01847FC2-20DF-0C01-128D-BF83C009F4EE}"/>
                </a:ext>
              </a:extLst>
            </p:cNvPr>
            <p:cNvSpPr/>
            <p:nvPr/>
          </p:nvSpPr>
          <p:spPr>
            <a:xfrm>
              <a:off x="2197878" y="1850797"/>
              <a:ext cx="570075" cy="6762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16" name="Grafik 15" descr="Benutzer mit einfarbiger Füllung">
              <a:extLst>
                <a:ext uri="{FF2B5EF4-FFF2-40B4-BE49-F238E27FC236}">
                  <a16:creationId xmlns:a16="http://schemas.microsoft.com/office/drawing/2014/main" id="{228A9CB8-5C38-35F1-DDE0-C2580D1EF0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7604" y="1731704"/>
              <a:ext cx="914400" cy="914400"/>
            </a:xfrm>
            <a:prstGeom prst="rect">
              <a:avLst/>
            </a:prstGeom>
          </p:spPr>
        </p:pic>
        <p:pic>
          <p:nvPicPr>
            <p:cNvPr id="17" name="Grafik 16" descr="Benutzer mit einfarbiger Füllung">
              <a:extLst>
                <a:ext uri="{FF2B5EF4-FFF2-40B4-BE49-F238E27FC236}">
                  <a16:creationId xmlns:a16="http://schemas.microsoft.com/office/drawing/2014/main" id="{B4827F19-0DCA-1D22-DBA4-7459C2E5EC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6745" y="2283234"/>
              <a:ext cx="914400" cy="914400"/>
            </a:xfrm>
            <a:prstGeom prst="rect">
              <a:avLst/>
            </a:prstGeom>
          </p:spPr>
        </p:pic>
        <p:pic>
          <p:nvPicPr>
            <p:cNvPr id="18" name="Grafik 17" descr="Benutzer mit einfarbiger Füllung">
              <a:extLst>
                <a:ext uri="{FF2B5EF4-FFF2-40B4-BE49-F238E27FC236}">
                  <a16:creationId xmlns:a16="http://schemas.microsoft.com/office/drawing/2014/main" id="{FBC61316-E289-AFDD-84B5-444C18E0FB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404" y="2296550"/>
              <a:ext cx="914400" cy="914400"/>
            </a:xfrm>
            <a:prstGeom prst="rect">
              <a:avLst/>
            </a:prstGeom>
          </p:spPr>
        </p:pic>
        <p:pic>
          <p:nvPicPr>
            <p:cNvPr id="19" name="Picture 4" descr="Onscreen keyboards - Selection and input - Components - Human Interface  Guidelines - Design - Apple Developer">
              <a:extLst>
                <a:ext uri="{FF2B5EF4-FFF2-40B4-BE49-F238E27FC236}">
                  <a16:creationId xmlns:a16="http://schemas.microsoft.com/office/drawing/2014/main" id="{256738AF-863F-AC1A-D8C3-39E016B3D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69673" y="1413496"/>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B41A45D4-C288-3304-C1F1-9324FF64A17A}"/>
                </a:ext>
              </a:extLst>
            </p:cNvPr>
            <p:cNvSpPr txBox="1"/>
            <p:nvPr/>
          </p:nvSpPr>
          <p:spPr>
            <a:xfrm>
              <a:off x="7118014" y="2783218"/>
              <a:ext cx="2025016" cy="465532"/>
            </a:xfrm>
            <a:prstGeom prst="rect">
              <a:avLst/>
            </a:prstGeom>
            <a:solidFill>
              <a:schemeClr val="accent1"/>
            </a:solidFill>
          </p:spPr>
          <p:txBody>
            <a:bodyPr wrap="square" rtlCol="0">
              <a:spAutoFit/>
            </a:bodyPr>
            <a:lstStyle/>
            <a:p>
              <a:pPr algn="ctr"/>
              <a:r>
                <a:rPr lang="de-DE" sz="1400">
                  <a:solidFill>
                    <a:schemeClr val="bg1"/>
                  </a:solidFill>
                </a:rPr>
                <a:t>No Swipe</a:t>
              </a:r>
              <a:endParaRPr lang="de-DE" sz="1400" dirty="0">
                <a:solidFill>
                  <a:schemeClr val="bg1"/>
                </a:solidFill>
              </a:endParaRPr>
            </a:p>
          </p:txBody>
        </p:sp>
        <p:sp>
          <p:nvSpPr>
            <p:cNvPr id="21" name="Pfeil: nach rechts 20">
              <a:extLst>
                <a:ext uri="{FF2B5EF4-FFF2-40B4-BE49-F238E27FC236}">
                  <a16:creationId xmlns:a16="http://schemas.microsoft.com/office/drawing/2014/main" id="{0FA8F953-8BDB-9B2E-4A94-6641F3F86188}"/>
                </a:ext>
              </a:extLst>
            </p:cNvPr>
            <p:cNvSpPr/>
            <p:nvPr/>
          </p:nvSpPr>
          <p:spPr>
            <a:xfrm>
              <a:off x="6661804" y="1805647"/>
              <a:ext cx="570075" cy="6762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22" name="Picture 4" descr="Onscreen keyboards - Selection and input - Components - Human Interface  Guidelines - Design - Apple Developer">
              <a:extLst>
                <a:ext uri="{FF2B5EF4-FFF2-40B4-BE49-F238E27FC236}">
                  <a16:creationId xmlns:a16="http://schemas.microsoft.com/office/drawing/2014/main" id="{BF3A9F2B-42B9-8090-2A37-28F999FA68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2853398" y="3992895"/>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9">
              <a:extLst>
                <a:ext uri="{FF2B5EF4-FFF2-40B4-BE49-F238E27FC236}">
                  <a16:creationId xmlns:a16="http://schemas.microsoft.com/office/drawing/2014/main" id="{61A616AD-B93B-E3C2-AC36-CEA1D28403F1}"/>
                </a:ext>
              </a:extLst>
            </p:cNvPr>
            <p:cNvSpPr txBox="1"/>
            <p:nvPr/>
          </p:nvSpPr>
          <p:spPr>
            <a:xfrm>
              <a:off x="2751713" y="5349235"/>
              <a:ext cx="2025016" cy="465532"/>
            </a:xfrm>
            <a:prstGeom prst="rect">
              <a:avLst/>
            </a:prstGeom>
            <a:solidFill>
              <a:schemeClr val="accent1"/>
            </a:solidFill>
          </p:spPr>
          <p:txBody>
            <a:bodyPr wrap="square" rtlCol="0">
              <a:spAutoFit/>
            </a:bodyPr>
            <a:lstStyle/>
            <a:p>
              <a:pPr algn="ctr"/>
              <a:r>
                <a:rPr lang="de-DE" sz="1400">
                  <a:solidFill>
                    <a:schemeClr val="bg1"/>
                  </a:solidFill>
                </a:rPr>
                <a:t>No Swipe</a:t>
              </a:r>
              <a:endParaRPr lang="de-DE" sz="1400" dirty="0">
                <a:solidFill>
                  <a:schemeClr val="bg1"/>
                </a:solidFill>
              </a:endParaRPr>
            </a:p>
          </p:txBody>
        </p:sp>
        <p:sp>
          <p:nvSpPr>
            <p:cNvPr id="24" name="Pfeil: nach rechts 23">
              <a:extLst>
                <a:ext uri="{FF2B5EF4-FFF2-40B4-BE49-F238E27FC236}">
                  <a16:creationId xmlns:a16="http://schemas.microsoft.com/office/drawing/2014/main" id="{CE6C73AA-6B66-BA74-A174-762EE45E8CB8}"/>
                </a:ext>
              </a:extLst>
            </p:cNvPr>
            <p:cNvSpPr/>
            <p:nvPr/>
          </p:nvSpPr>
          <p:spPr>
            <a:xfrm>
              <a:off x="2181638" y="4394305"/>
              <a:ext cx="570075" cy="6762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25" name="Grafik 24" descr="Benutzer mit einfarbiger Füllung">
              <a:extLst>
                <a:ext uri="{FF2B5EF4-FFF2-40B4-BE49-F238E27FC236}">
                  <a16:creationId xmlns:a16="http://schemas.microsoft.com/office/drawing/2014/main" id="{48A58CBD-4DFE-706A-D674-B94CBB39FB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144" y="4135732"/>
              <a:ext cx="914400" cy="914400"/>
            </a:xfrm>
            <a:prstGeom prst="rect">
              <a:avLst/>
            </a:prstGeom>
          </p:spPr>
        </p:pic>
        <p:pic>
          <p:nvPicPr>
            <p:cNvPr id="26" name="Grafik 25" descr="Benutzer mit einfarbiger Füllung">
              <a:extLst>
                <a:ext uri="{FF2B5EF4-FFF2-40B4-BE49-F238E27FC236}">
                  <a16:creationId xmlns:a16="http://schemas.microsoft.com/office/drawing/2014/main" id="{55A13C1D-854B-C7C9-D87F-C860919765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0285" y="4687262"/>
              <a:ext cx="914400" cy="914400"/>
            </a:xfrm>
            <a:prstGeom prst="rect">
              <a:avLst/>
            </a:prstGeom>
          </p:spPr>
        </p:pic>
        <p:pic>
          <p:nvPicPr>
            <p:cNvPr id="27" name="Grafik 26" descr="Benutzer mit einfarbiger Füllung">
              <a:extLst>
                <a:ext uri="{FF2B5EF4-FFF2-40B4-BE49-F238E27FC236}">
                  <a16:creationId xmlns:a16="http://schemas.microsoft.com/office/drawing/2014/main" id="{CEAB9EBF-9E23-8989-0E02-50AFEBC276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944" y="4700578"/>
              <a:ext cx="914400" cy="914400"/>
            </a:xfrm>
            <a:prstGeom prst="rect">
              <a:avLst/>
            </a:prstGeom>
          </p:spPr>
        </p:pic>
        <p:pic>
          <p:nvPicPr>
            <p:cNvPr id="28" name="Picture 4" descr="Onscreen keyboards - Selection and input - Components - Human Interface  Guidelines - Design - Apple Developer">
              <a:extLst>
                <a:ext uri="{FF2B5EF4-FFF2-40B4-BE49-F238E27FC236}">
                  <a16:creationId xmlns:a16="http://schemas.microsoft.com/office/drawing/2014/main" id="{D1E5F70B-CFAF-EC12-F0CA-0F7367F7FD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53433" y="3957004"/>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34" name="Freihandform: Form 33">
              <a:extLst>
                <a:ext uri="{FF2B5EF4-FFF2-40B4-BE49-F238E27FC236}">
                  <a16:creationId xmlns:a16="http://schemas.microsoft.com/office/drawing/2014/main" id="{D4B842E5-64A1-093B-59A8-7CAD187CF4BE}"/>
                </a:ext>
              </a:extLst>
            </p:cNvPr>
            <p:cNvSpPr/>
            <p:nvPr/>
          </p:nvSpPr>
          <p:spPr>
            <a:xfrm>
              <a:off x="8098042" y="4300548"/>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35" name="Textfeld 34">
              <a:extLst>
                <a:ext uri="{FF2B5EF4-FFF2-40B4-BE49-F238E27FC236}">
                  <a16:creationId xmlns:a16="http://schemas.microsoft.com/office/drawing/2014/main" id="{DC3BBB76-DC8A-4B4B-9797-8A4EAC5AD176}"/>
                </a:ext>
              </a:extLst>
            </p:cNvPr>
            <p:cNvSpPr txBox="1"/>
            <p:nvPr/>
          </p:nvSpPr>
          <p:spPr>
            <a:xfrm>
              <a:off x="7101774" y="5326726"/>
              <a:ext cx="2025016" cy="465532"/>
            </a:xfrm>
            <a:prstGeom prst="rect">
              <a:avLst/>
            </a:prstGeom>
            <a:solidFill>
              <a:schemeClr val="accent1"/>
            </a:solidFill>
          </p:spPr>
          <p:txBody>
            <a:bodyPr wrap="square" rtlCol="0">
              <a:spAutoFit/>
            </a:bodyPr>
            <a:lstStyle/>
            <a:p>
              <a:pPr algn="ctr"/>
              <a:r>
                <a:rPr lang="de-DE" sz="1400" dirty="0" err="1">
                  <a:solidFill>
                    <a:schemeClr val="bg1"/>
                  </a:solidFill>
                </a:rPr>
                <a:t>Swipe</a:t>
              </a:r>
              <a:endParaRPr lang="de-DE" sz="1400" dirty="0">
                <a:solidFill>
                  <a:schemeClr val="bg1"/>
                </a:solidFill>
              </a:endParaRPr>
            </a:p>
          </p:txBody>
        </p:sp>
        <p:sp>
          <p:nvSpPr>
            <p:cNvPr id="36" name="Pfeil: nach rechts 35">
              <a:extLst>
                <a:ext uri="{FF2B5EF4-FFF2-40B4-BE49-F238E27FC236}">
                  <a16:creationId xmlns:a16="http://schemas.microsoft.com/office/drawing/2014/main" id="{6329AFCF-1DDC-B08E-F5C6-6DE65A9283D4}"/>
                </a:ext>
              </a:extLst>
            </p:cNvPr>
            <p:cNvSpPr/>
            <p:nvPr/>
          </p:nvSpPr>
          <p:spPr>
            <a:xfrm>
              <a:off x="6645564" y="4349155"/>
              <a:ext cx="570075" cy="6762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37" name="Textfeld 36">
              <a:extLst>
                <a:ext uri="{FF2B5EF4-FFF2-40B4-BE49-F238E27FC236}">
                  <a16:creationId xmlns:a16="http://schemas.microsoft.com/office/drawing/2014/main" id="{0D46ECDD-D89D-99C3-4D64-88409825DA0B}"/>
                </a:ext>
              </a:extLst>
            </p:cNvPr>
            <p:cNvSpPr txBox="1"/>
            <p:nvPr/>
          </p:nvSpPr>
          <p:spPr>
            <a:xfrm>
              <a:off x="707561" y="3129340"/>
              <a:ext cx="1882009" cy="791403"/>
            </a:xfrm>
            <a:prstGeom prst="rect">
              <a:avLst/>
            </a:prstGeom>
            <a:noFill/>
          </p:spPr>
          <p:txBody>
            <a:bodyPr wrap="none" rtlCol="0">
              <a:spAutoFit/>
            </a:bodyPr>
            <a:lstStyle/>
            <a:p>
              <a:pPr algn="ctr"/>
              <a:r>
                <a:rPr lang="de-DE" sz="1400" dirty="0" err="1"/>
                <a:t>Participants</a:t>
              </a:r>
              <a:br>
                <a:rPr lang="de-DE" sz="1400"/>
              </a:br>
              <a:r>
                <a:rPr lang="de-DE" sz="1400"/>
                <a:t>with even IDs</a:t>
              </a:r>
              <a:endParaRPr lang="de-DE" sz="1400" dirty="0"/>
            </a:p>
          </p:txBody>
        </p:sp>
        <p:sp>
          <p:nvSpPr>
            <p:cNvPr id="38" name="Textfeld 37">
              <a:extLst>
                <a:ext uri="{FF2B5EF4-FFF2-40B4-BE49-F238E27FC236}">
                  <a16:creationId xmlns:a16="http://schemas.microsoft.com/office/drawing/2014/main" id="{3B407BF4-949F-2ED4-3436-C65BF7983B04}"/>
                </a:ext>
              </a:extLst>
            </p:cNvPr>
            <p:cNvSpPr txBox="1"/>
            <p:nvPr/>
          </p:nvSpPr>
          <p:spPr>
            <a:xfrm>
              <a:off x="753555" y="5605418"/>
              <a:ext cx="1775325" cy="791404"/>
            </a:xfrm>
            <a:prstGeom prst="rect">
              <a:avLst/>
            </a:prstGeom>
            <a:noFill/>
          </p:spPr>
          <p:txBody>
            <a:bodyPr wrap="none" rtlCol="0">
              <a:spAutoFit/>
            </a:bodyPr>
            <a:lstStyle/>
            <a:p>
              <a:pPr algn="ctr"/>
              <a:r>
                <a:rPr lang="de-DE" sz="1400" dirty="0" err="1"/>
                <a:t>Participants</a:t>
              </a:r>
              <a:br>
                <a:rPr lang="de-DE" sz="1400"/>
              </a:br>
              <a:r>
                <a:rPr lang="de-DE" sz="1400"/>
                <a:t>with odd IDs</a:t>
              </a:r>
              <a:endParaRPr lang="de-DE" sz="1400" dirty="0"/>
            </a:p>
          </p:txBody>
        </p:sp>
      </p:grpSp>
    </p:spTree>
    <p:extLst>
      <p:ext uri="{BB962C8B-B14F-4D97-AF65-F5344CB8AC3E}">
        <p14:creationId xmlns:p14="http://schemas.microsoft.com/office/powerpoint/2010/main" val="123593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CA8CFD70-C41E-05BA-5901-ECC4BB300552}"/>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754C0B46-C163-1359-BF69-2ACBCC87DFD6}"/>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B246A4E3-30CC-5C58-D6A3-9C66915B4BC2}"/>
              </a:ext>
            </a:extLst>
          </p:cNvPr>
          <p:cNvSpPr>
            <a:spLocks noGrp="1"/>
          </p:cNvSpPr>
          <p:nvPr>
            <p:ph type="sldNum" sz="quarter" idx="32"/>
          </p:nvPr>
        </p:nvSpPr>
        <p:spPr/>
        <p:txBody>
          <a:bodyPr/>
          <a:lstStyle/>
          <a:p>
            <a:fld id="{BA24374A-C3A8-471A-8837-3FC31668ABE5}" type="slidenum">
              <a:rPr lang="de-DE" smtClean="0"/>
              <a:pPr/>
              <a:t>15</a:t>
            </a:fld>
            <a:endParaRPr lang="de-DE" dirty="0"/>
          </a:p>
        </p:txBody>
      </p:sp>
      <p:sp>
        <p:nvSpPr>
          <p:cNvPr id="7" name="Textplatzhalter 6">
            <a:extLst>
              <a:ext uri="{FF2B5EF4-FFF2-40B4-BE49-F238E27FC236}">
                <a16:creationId xmlns:a16="http://schemas.microsoft.com/office/drawing/2014/main" id="{71E9F578-1F98-6E2D-1194-C4A1F2FD6D64}"/>
              </a:ext>
            </a:extLst>
          </p:cNvPr>
          <p:cNvSpPr>
            <a:spLocks noGrp="1"/>
          </p:cNvSpPr>
          <p:nvPr>
            <p:ph type="body" sz="quarter" idx="21"/>
          </p:nvPr>
        </p:nvSpPr>
        <p:spPr/>
        <p:txBody>
          <a:bodyPr/>
          <a:lstStyle/>
          <a:p>
            <a:r>
              <a:rPr lang="en-US" sz="1400"/>
              <a:t>How to Evaluate Results</a:t>
            </a:r>
            <a:endParaRPr lang="de-DE" dirty="0"/>
          </a:p>
        </p:txBody>
      </p:sp>
      <p:pic>
        <p:nvPicPr>
          <p:cNvPr id="10" name="Picture Placeholder 11" descr="A person using a cell phone&#10;&#10;Description automatically generated">
            <a:extLst>
              <a:ext uri="{FF2B5EF4-FFF2-40B4-BE49-F238E27FC236}">
                <a16:creationId xmlns:a16="http://schemas.microsoft.com/office/drawing/2014/main" id="{D92C8CD2-B3C5-CC33-8126-C71755B4D86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02" b="11202"/>
          <a:stretch>
            <a:fillRect/>
          </a:stretch>
        </p:blipFill>
        <p:spPr>
          <a:xfrm>
            <a:off x="0" y="0"/>
            <a:ext cx="12192000" cy="6308725"/>
          </a:xfrm>
        </p:spPr>
      </p:pic>
    </p:spTree>
    <p:extLst>
      <p:ext uri="{BB962C8B-B14F-4D97-AF65-F5344CB8AC3E}">
        <p14:creationId xmlns:p14="http://schemas.microsoft.com/office/powerpoint/2010/main" val="19877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3797-B645-C186-F0C3-366A3FFA19F3}"/>
              </a:ext>
            </a:extLst>
          </p:cNvPr>
          <p:cNvSpPr>
            <a:spLocks noGrp="1"/>
          </p:cNvSpPr>
          <p:nvPr>
            <p:ph type="title"/>
          </p:nvPr>
        </p:nvSpPr>
        <p:spPr/>
        <p:txBody>
          <a:bodyPr/>
          <a:lstStyle/>
          <a:p>
            <a:r>
              <a:rPr lang="de-DE"/>
              <a:t>Comparing Two Prototypes</a:t>
            </a:r>
            <a:endParaRPr lang="de-DE" dirty="0"/>
          </a:p>
        </p:txBody>
      </p:sp>
      <p:sp>
        <p:nvSpPr>
          <p:cNvPr id="3" name="Fußzeilenplatzhalter 2">
            <a:extLst>
              <a:ext uri="{FF2B5EF4-FFF2-40B4-BE49-F238E27FC236}">
                <a16:creationId xmlns:a16="http://schemas.microsoft.com/office/drawing/2014/main" id="{0AB22CFB-9FE7-FECF-C567-46B1319FE44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D705EFA-55CE-7C1E-4797-A259C5787AC9}"/>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C0753904-0845-85E2-A0BA-015340B2B797}"/>
              </a:ext>
            </a:extLst>
          </p:cNvPr>
          <p:cNvSpPr>
            <a:spLocks noGrp="1"/>
          </p:cNvSpPr>
          <p:nvPr>
            <p:ph type="body" sz="quarter" idx="21"/>
          </p:nvPr>
        </p:nvSpPr>
        <p:spPr/>
        <p:txBody>
          <a:bodyPr/>
          <a:lstStyle/>
          <a:p>
            <a:r>
              <a:rPr lang="en-US" sz="1400"/>
              <a:t>How to Evaluate Results</a:t>
            </a:r>
            <a:endParaRPr lang="de-DE"/>
          </a:p>
        </p:txBody>
      </p:sp>
      <p:sp>
        <p:nvSpPr>
          <p:cNvPr id="6" name="Textplatzhalter 5">
            <a:extLst>
              <a:ext uri="{FF2B5EF4-FFF2-40B4-BE49-F238E27FC236}">
                <a16:creationId xmlns:a16="http://schemas.microsoft.com/office/drawing/2014/main" id="{7B6DF606-C80D-68B8-D95E-F658B855C490}"/>
              </a:ext>
            </a:extLst>
          </p:cNvPr>
          <p:cNvSpPr>
            <a:spLocks noGrp="1"/>
          </p:cNvSpPr>
          <p:nvPr>
            <p:ph type="body" sz="quarter" idx="29"/>
          </p:nvPr>
        </p:nvSpPr>
        <p:spPr/>
        <p:txBody>
          <a:bodyPr/>
          <a:lstStyle/>
          <a:p>
            <a:r>
              <a:rPr lang="de-DE"/>
              <a:t>Means and Standard Deviations</a:t>
            </a:r>
            <a:endParaRPr lang="de-DE" dirty="0"/>
          </a:p>
        </p:txBody>
      </p:sp>
      <p:cxnSp>
        <p:nvCxnSpPr>
          <p:cNvPr id="7" name="Gerade Verbindung mit Pfeil 4">
            <a:extLst>
              <a:ext uri="{FF2B5EF4-FFF2-40B4-BE49-F238E27FC236}">
                <a16:creationId xmlns:a16="http://schemas.microsoft.com/office/drawing/2014/main" id="{8F041BDD-5004-21BD-F201-7C308F2CE467}"/>
              </a:ext>
            </a:extLst>
          </p:cNvPr>
          <p:cNvCxnSpPr/>
          <p:nvPr/>
        </p:nvCxnSpPr>
        <p:spPr>
          <a:xfrm flipV="1">
            <a:off x="2879359" y="237380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68407E6-0930-1BDD-D1D6-3411FD8C614A}"/>
              </a:ext>
            </a:extLst>
          </p:cNvPr>
          <p:cNvCxnSpPr>
            <a:cxnSpLocks/>
          </p:cNvCxnSpPr>
          <p:nvPr/>
        </p:nvCxnSpPr>
        <p:spPr>
          <a:xfrm>
            <a:off x="2879359" y="5038105"/>
            <a:ext cx="61739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11">
            <a:extLst>
              <a:ext uri="{FF2B5EF4-FFF2-40B4-BE49-F238E27FC236}">
                <a16:creationId xmlns:a16="http://schemas.microsoft.com/office/drawing/2014/main" id="{34F97829-6D24-2EEC-2859-1974435D7F03}"/>
              </a:ext>
            </a:extLst>
          </p:cNvPr>
          <p:cNvSpPr/>
          <p:nvPr/>
        </p:nvSpPr>
        <p:spPr>
          <a:xfrm>
            <a:off x="4291064" y="457192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2C4B20B-B157-BEC5-8EB3-B49070A1CDE3}"/>
              </a:ext>
            </a:extLst>
          </p:cNvPr>
          <p:cNvSpPr/>
          <p:nvPr/>
        </p:nvSpPr>
        <p:spPr>
          <a:xfrm>
            <a:off x="4291064" y="43388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3">
            <a:extLst>
              <a:ext uri="{FF2B5EF4-FFF2-40B4-BE49-F238E27FC236}">
                <a16:creationId xmlns:a16="http://schemas.microsoft.com/office/drawing/2014/main" id="{BCE51976-E64C-8109-6A12-3EF1F73A008A}"/>
              </a:ext>
            </a:extLst>
          </p:cNvPr>
          <p:cNvSpPr/>
          <p:nvPr/>
        </p:nvSpPr>
        <p:spPr>
          <a:xfrm>
            <a:off x="4291064" y="417319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4">
            <a:extLst>
              <a:ext uri="{FF2B5EF4-FFF2-40B4-BE49-F238E27FC236}">
                <a16:creationId xmlns:a16="http://schemas.microsoft.com/office/drawing/2014/main" id="{4EBD3229-8B50-CF64-3154-4C1FDA31022E}"/>
              </a:ext>
            </a:extLst>
          </p:cNvPr>
          <p:cNvSpPr/>
          <p:nvPr/>
        </p:nvSpPr>
        <p:spPr>
          <a:xfrm>
            <a:off x="4291064" y="383937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5">
            <a:extLst>
              <a:ext uri="{FF2B5EF4-FFF2-40B4-BE49-F238E27FC236}">
                <a16:creationId xmlns:a16="http://schemas.microsoft.com/office/drawing/2014/main" id="{E79B7483-F87D-3D7D-8B42-714FF801529F}"/>
              </a:ext>
            </a:extLst>
          </p:cNvPr>
          <p:cNvSpPr/>
          <p:nvPr/>
        </p:nvSpPr>
        <p:spPr>
          <a:xfrm>
            <a:off x="4291064" y="35261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6">
            <a:extLst>
              <a:ext uri="{FF2B5EF4-FFF2-40B4-BE49-F238E27FC236}">
                <a16:creationId xmlns:a16="http://schemas.microsoft.com/office/drawing/2014/main" id="{6549CE5E-C925-4AA9-E404-79854804DF91}"/>
              </a:ext>
            </a:extLst>
          </p:cNvPr>
          <p:cNvSpPr/>
          <p:nvPr/>
        </p:nvSpPr>
        <p:spPr>
          <a:xfrm>
            <a:off x="4291064" y="3172263"/>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7">
            <a:extLst>
              <a:ext uri="{FF2B5EF4-FFF2-40B4-BE49-F238E27FC236}">
                <a16:creationId xmlns:a16="http://schemas.microsoft.com/office/drawing/2014/main" id="{24D72AAF-5BFF-A51F-0E73-014A7481C017}"/>
              </a:ext>
            </a:extLst>
          </p:cNvPr>
          <p:cNvSpPr/>
          <p:nvPr/>
        </p:nvSpPr>
        <p:spPr>
          <a:xfrm>
            <a:off x="4291064" y="398488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8">
            <a:extLst>
              <a:ext uri="{FF2B5EF4-FFF2-40B4-BE49-F238E27FC236}">
                <a16:creationId xmlns:a16="http://schemas.microsoft.com/office/drawing/2014/main" id="{9C554C2A-18FE-D518-1BA4-2394BD518BDA}"/>
              </a:ext>
            </a:extLst>
          </p:cNvPr>
          <p:cNvSpPr/>
          <p:nvPr/>
        </p:nvSpPr>
        <p:spPr>
          <a:xfrm>
            <a:off x="4291064" y="3784412"/>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9">
            <a:extLst>
              <a:ext uri="{FF2B5EF4-FFF2-40B4-BE49-F238E27FC236}">
                <a16:creationId xmlns:a16="http://schemas.microsoft.com/office/drawing/2014/main" id="{418272DA-6F03-D967-4B3D-347F7DD9F0FD}"/>
              </a:ext>
            </a:extLst>
          </p:cNvPr>
          <p:cNvSpPr/>
          <p:nvPr/>
        </p:nvSpPr>
        <p:spPr>
          <a:xfrm>
            <a:off x="7214744" y="293371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20">
            <a:extLst>
              <a:ext uri="{FF2B5EF4-FFF2-40B4-BE49-F238E27FC236}">
                <a16:creationId xmlns:a16="http://schemas.microsoft.com/office/drawing/2014/main" id="{8A28322E-34F5-B39A-6855-82109CFDBBE6}"/>
              </a:ext>
            </a:extLst>
          </p:cNvPr>
          <p:cNvSpPr/>
          <p:nvPr/>
        </p:nvSpPr>
        <p:spPr>
          <a:xfrm>
            <a:off x="7214744" y="37358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21">
            <a:extLst>
              <a:ext uri="{FF2B5EF4-FFF2-40B4-BE49-F238E27FC236}">
                <a16:creationId xmlns:a16="http://schemas.microsoft.com/office/drawing/2014/main" id="{2ED9E9CF-BDF6-2D7E-E193-9E60F5338573}"/>
              </a:ext>
            </a:extLst>
          </p:cNvPr>
          <p:cNvSpPr/>
          <p:nvPr/>
        </p:nvSpPr>
        <p:spPr>
          <a:xfrm>
            <a:off x="7214744" y="35702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22">
            <a:extLst>
              <a:ext uri="{FF2B5EF4-FFF2-40B4-BE49-F238E27FC236}">
                <a16:creationId xmlns:a16="http://schemas.microsoft.com/office/drawing/2014/main" id="{38287F55-D81C-C587-AC18-3C2E85AFCA20}"/>
              </a:ext>
            </a:extLst>
          </p:cNvPr>
          <p:cNvSpPr/>
          <p:nvPr/>
        </p:nvSpPr>
        <p:spPr>
          <a:xfrm>
            <a:off x="7214744" y="228213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3">
            <a:extLst>
              <a:ext uri="{FF2B5EF4-FFF2-40B4-BE49-F238E27FC236}">
                <a16:creationId xmlns:a16="http://schemas.microsoft.com/office/drawing/2014/main" id="{AA2D9EF9-FD3E-06E1-E713-1A9C6BDAC232}"/>
              </a:ext>
            </a:extLst>
          </p:cNvPr>
          <p:cNvSpPr/>
          <p:nvPr/>
        </p:nvSpPr>
        <p:spPr>
          <a:xfrm>
            <a:off x="7214744" y="271340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4">
            <a:extLst>
              <a:ext uri="{FF2B5EF4-FFF2-40B4-BE49-F238E27FC236}">
                <a16:creationId xmlns:a16="http://schemas.microsoft.com/office/drawing/2014/main" id="{4C4BF090-AAE0-A28D-6CC2-C28638B49067}"/>
              </a:ext>
            </a:extLst>
          </p:cNvPr>
          <p:cNvSpPr/>
          <p:nvPr/>
        </p:nvSpPr>
        <p:spPr>
          <a:xfrm>
            <a:off x="7214744" y="2569299"/>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5">
            <a:extLst>
              <a:ext uri="{FF2B5EF4-FFF2-40B4-BE49-F238E27FC236}">
                <a16:creationId xmlns:a16="http://schemas.microsoft.com/office/drawing/2014/main" id="{D9DD9E03-47BA-3B96-A863-1A56818FC057}"/>
              </a:ext>
            </a:extLst>
          </p:cNvPr>
          <p:cNvSpPr/>
          <p:nvPr/>
        </p:nvSpPr>
        <p:spPr>
          <a:xfrm>
            <a:off x="7214744" y="3381917"/>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C15B8F96-EDC9-A736-7C15-03B0BA5615CA}"/>
              </a:ext>
            </a:extLst>
          </p:cNvPr>
          <p:cNvSpPr/>
          <p:nvPr/>
        </p:nvSpPr>
        <p:spPr>
          <a:xfrm>
            <a:off x="7214744" y="318144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Box 28">
            <a:extLst>
              <a:ext uri="{FF2B5EF4-FFF2-40B4-BE49-F238E27FC236}">
                <a16:creationId xmlns:a16="http://schemas.microsoft.com/office/drawing/2014/main" id="{2A0E9355-1B19-D4D1-8FEF-ABFB40F65A11}"/>
              </a:ext>
            </a:extLst>
          </p:cNvPr>
          <p:cNvSpPr txBox="1"/>
          <p:nvPr/>
        </p:nvSpPr>
        <p:spPr>
          <a:xfrm rot="16200000">
            <a:off x="1134092" y="3592233"/>
            <a:ext cx="2771913" cy="369332"/>
          </a:xfrm>
          <a:prstGeom prst="rect">
            <a:avLst/>
          </a:prstGeom>
          <a:noFill/>
        </p:spPr>
        <p:txBody>
          <a:bodyPr wrap="none" rtlCol="0">
            <a:spAutoFit/>
          </a:bodyPr>
          <a:lstStyle/>
          <a:p>
            <a:r>
              <a:rPr lang="de-DE"/>
              <a:t>Words per minute (</a:t>
            </a:r>
            <a:r>
              <a:rPr lang="de-DE" dirty="0"/>
              <a:t>WPM)</a:t>
            </a:r>
          </a:p>
        </p:txBody>
      </p:sp>
      <p:sp>
        <p:nvSpPr>
          <p:cNvPr id="26" name="TextBox 9">
            <a:extLst>
              <a:ext uri="{FF2B5EF4-FFF2-40B4-BE49-F238E27FC236}">
                <a16:creationId xmlns:a16="http://schemas.microsoft.com/office/drawing/2014/main" id="{E360968E-7731-7C32-318C-A6311E8270E8}"/>
              </a:ext>
            </a:extLst>
          </p:cNvPr>
          <p:cNvSpPr txBox="1"/>
          <p:nvPr/>
        </p:nvSpPr>
        <p:spPr>
          <a:xfrm>
            <a:off x="3773172" y="5137616"/>
            <a:ext cx="1156086" cy="369332"/>
          </a:xfrm>
          <a:prstGeom prst="rect">
            <a:avLst/>
          </a:prstGeom>
          <a:noFill/>
        </p:spPr>
        <p:txBody>
          <a:bodyPr wrap="none" rtlCol="0">
            <a:spAutoFit/>
          </a:bodyPr>
          <a:lstStyle/>
          <a:p>
            <a:r>
              <a:rPr lang="de-DE"/>
              <a:t>No Swipe</a:t>
            </a:r>
            <a:endParaRPr lang="de-DE" dirty="0"/>
          </a:p>
        </p:txBody>
      </p:sp>
      <p:sp>
        <p:nvSpPr>
          <p:cNvPr id="27" name="TextBox 10">
            <a:extLst>
              <a:ext uri="{FF2B5EF4-FFF2-40B4-BE49-F238E27FC236}">
                <a16:creationId xmlns:a16="http://schemas.microsoft.com/office/drawing/2014/main" id="{290C5386-F6DB-6719-8F93-1FBBA62C85E2}"/>
              </a:ext>
            </a:extLst>
          </p:cNvPr>
          <p:cNvSpPr txBox="1"/>
          <p:nvPr/>
        </p:nvSpPr>
        <p:spPr>
          <a:xfrm>
            <a:off x="6873983" y="5137616"/>
            <a:ext cx="801823" cy="369332"/>
          </a:xfrm>
          <a:prstGeom prst="rect">
            <a:avLst/>
          </a:prstGeom>
          <a:noFill/>
        </p:spPr>
        <p:txBody>
          <a:bodyPr wrap="none" rtlCol="0">
            <a:spAutoFit/>
          </a:bodyPr>
          <a:lstStyle/>
          <a:p>
            <a:r>
              <a:rPr lang="de-DE" dirty="0" err="1"/>
              <a:t>Swipe</a:t>
            </a:r>
            <a:endParaRPr lang="de-DE" dirty="0"/>
          </a:p>
        </p:txBody>
      </p:sp>
      <p:graphicFrame>
        <p:nvGraphicFramePr>
          <p:cNvPr id="34" name="Table 8">
            <a:extLst>
              <a:ext uri="{FF2B5EF4-FFF2-40B4-BE49-F238E27FC236}">
                <a16:creationId xmlns:a16="http://schemas.microsoft.com/office/drawing/2014/main" id="{6AB3FE7A-8DFF-4A05-B681-9861F2447104}"/>
              </a:ext>
            </a:extLst>
          </p:cNvPr>
          <p:cNvGraphicFramePr>
            <a:graphicFrameLocks noGrp="1"/>
          </p:cNvGraphicFramePr>
          <p:nvPr>
            <p:extLst>
              <p:ext uri="{D42A27DB-BD31-4B8C-83A1-F6EECF244321}">
                <p14:modId xmlns:p14="http://schemas.microsoft.com/office/powerpoint/2010/main" val="3568122595"/>
              </p:ext>
            </p:extLst>
          </p:nvPr>
        </p:nvGraphicFramePr>
        <p:xfrm>
          <a:off x="9529408" y="1449388"/>
          <a:ext cx="2327285" cy="3629362"/>
        </p:xfrm>
        <a:graphic>
          <a:graphicData uri="http://schemas.openxmlformats.org/drawingml/2006/table">
            <a:tbl>
              <a:tblPr firstRow="1" bandRow="1">
                <a:tableStyleId>{2D5ABB26-0587-4C30-8999-92F81FD0307C}</a:tableStyleId>
              </a:tblPr>
              <a:tblGrid>
                <a:gridCol w="443535">
                  <a:extLst>
                    <a:ext uri="{9D8B030D-6E8A-4147-A177-3AD203B41FA5}">
                      <a16:colId xmlns:a16="http://schemas.microsoft.com/office/drawing/2014/main" val="2041674339"/>
                    </a:ext>
                  </a:extLst>
                </a:gridCol>
                <a:gridCol w="986855">
                  <a:extLst>
                    <a:ext uri="{9D8B030D-6E8A-4147-A177-3AD203B41FA5}">
                      <a16:colId xmlns:a16="http://schemas.microsoft.com/office/drawing/2014/main" val="1022317986"/>
                    </a:ext>
                  </a:extLst>
                </a:gridCol>
                <a:gridCol w="896895">
                  <a:extLst>
                    <a:ext uri="{9D8B030D-6E8A-4147-A177-3AD203B41FA5}">
                      <a16:colId xmlns:a16="http://schemas.microsoft.com/office/drawing/2014/main" val="1115514245"/>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
        <p:nvSpPr>
          <p:cNvPr id="40" name="Rectangle 26">
            <a:extLst>
              <a:ext uri="{FF2B5EF4-FFF2-40B4-BE49-F238E27FC236}">
                <a16:creationId xmlns:a16="http://schemas.microsoft.com/office/drawing/2014/main" id="{E0968A9A-70CE-AB63-395E-A30F590016D0}"/>
              </a:ext>
            </a:extLst>
          </p:cNvPr>
          <p:cNvSpPr/>
          <p:nvPr/>
        </p:nvSpPr>
        <p:spPr>
          <a:xfrm>
            <a:off x="3502803" y="2528087"/>
            <a:ext cx="1817127"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a:t>
            </a:r>
            <a:r>
              <a:rPr lang="en-US" sz="1200" b="1" dirty="0" err="1">
                <a:latin typeface="Courier New" panose="02070309020205020404" pitchFamily="49" charset="0"/>
                <a:cs typeface="Courier New" panose="02070309020205020404" pitchFamily="49" charset="0"/>
              </a:rPr>
              <a:t>no_swipe</a:t>
            </a:r>
            <a:r>
              <a:rPr lang="en-US" sz="1200" b="1" dirty="0">
                <a:latin typeface="Courier New" panose="02070309020205020404" pitchFamily="49" charset="0"/>
                <a:cs typeface="Courier New" panose="02070309020205020404" pitchFamily="49" charset="0"/>
              </a:rPr>
              <a:t>)</a:t>
            </a:r>
            <a:endParaRPr lang="en-US" sz="1400" b="1" dirty="0">
              <a:latin typeface="Courier New" panose="02070309020205020404" pitchFamily="49" charset="0"/>
              <a:cs typeface="Courier New" panose="02070309020205020404" pitchFamily="49" charset="0"/>
            </a:endParaRPr>
          </a:p>
        </p:txBody>
      </p:sp>
      <p:sp>
        <p:nvSpPr>
          <p:cNvPr id="41" name="TextBox 20">
            <a:extLst>
              <a:ext uri="{FF2B5EF4-FFF2-40B4-BE49-F238E27FC236}">
                <a16:creationId xmlns:a16="http://schemas.microsoft.com/office/drawing/2014/main" id="{5E31AA1E-9022-35C2-2DBF-4992E39490B9}"/>
              </a:ext>
            </a:extLst>
          </p:cNvPr>
          <p:cNvSpPr txBox="1"/>
          <p:nvPr/>
        </p:nvSpPr>
        <p:spPr>
          <a:xfrm>
            <a:off x="3492360" y="2163240"/>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42" name="Rectangle 26">
            <a:extLst>
              <a:ext uri="{FF2B5EF4-FFF2-40B4-BE49-F238E27FC236}">
                <a16:creationId xmlns:a16="http://schemas.microsoft.com/office/drawing/2014/main" id="{56A7D430-C8E8-E8E6-EE71-F305E0547F8F}"/>
              </a:ext>
            </a:extLst>
          </p:cNvPr>
          <p:cNvSpPr/>
          <p:nvPr/>
        </p:nvSpPr>
        <p:spPr>
          <a:xfrm>
            <a:off x="6471385" y="1731469"/>
            <a:ext cx="1817127"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mean(swipe)</a:t>
            </a:r>
            <a:endParaRPr lang="en-US" sz="1400" b="1" dirty="0">
              <a:latin typeface="Courier New" panose="02070309020205020404" pitchFamily="49" charset="0"/>
              <a:cs typeface="Courier New" panose="02070309020205020404" pitchFamily="49" charset="0"/>
            </a:endParaRPr>
          </a:p>
        </p:txBody>
      </p:sp>
      <p:sp>
        <p:nvSpPr>
          <p:cNvPr id="43" name="TextBox 20">
            <a:extLst>
              <a:ext uri="{FF2B5EF4-FFF2-40B4-BE49-F238E27FC236}">
                <a16:creationId xmlns:a16="http://schemas.microsoft.com/office/drawing/2014/main" id="{23E10FD8-6D65-7783-2349-1AC21FAC04CB}"/>
              </a:ext>
            </a:extLst>
          </p:cNvPr>
          <p:cNvSpPr txBox="1"/>
          <p:nvPr/>
        </p:nvSpPr>
        <p:spPr>
          <a:xfrm>
            <a:off x="6460942" y="1366622"/>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Tree>
    <p:extLst>
      <p:ext uri="{BB962C8B-B14F-4D97-AF65-F5344CB8AC3E}">
        <p14:creationId xmlns:p14="http://schemas.microsoft.com/office/powerpoint/2010/main" val="168436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3797-B645-C186-F0C3-366A3FFA19F3}"/>
              </a:ext>
            </a:extLst>
          </p:cNvPr>
          <p:cNvSpPr>
            <a:spLocks noGrp="1"/>
          </p:cNvSpPr>
          <p:nvPr>
            <p:ph type="title"/>
          </p:nvPr>
        </p:nvSpPr>
        <p:spPr/>
        <p:txBody>
          <a:bodyPr/>
          <a:lstStyle/>
          <a:p>
            <a:r>
              <a:rPr lang="de-DE"/>
              <a:t>Comparing Two Prototypes</a:t>
            </a:r>
            <a:endParaRPr lang="de-DE" dirty="0"/>
          </a:p>
        </p:txBody>
      </p:sp>
      <p:sp>
        <p:nvSpPr>
          <p:cNvPr id="3" name="Fußzeilenplatzhalter 2">
            <a:extLst>
              <a:ext uri="{FF2B5EF4-FFF2-40B4-BE49-F238E27FC236}">
                <a16:creationId xmlns:a16="http://schemas.microsoft.com/office/drawing/2014/main" id="{0AB22CFB-9FE7-FECF-C567-46B1319FE44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D705EFA-55CE-7C1E-4797-A259C5787AC9}"/>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C0753904-0845-85E2-A0BA-015340B2B797}"/>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B6DF606-C80D-68B8-D95E-F658B855C490}"/>
              </a:ext>
            </a:extLst>
          </p:cNvPr>
          <p:cNvSpPr>
            <a:spLocks noGrp="1"/>
          </p:cNvSpPr>
          <p:nvPr>
            <p:ph type="body" sz="quarter" idx="29"/>
          </p:nvPr>
        </p:nvSpPr>
        <p:spPr/>
        <p:txBody>
          <a:bodyPr/>
          <a:lstStyle/>
          <a:p>
            <a:r>
              <a:rPr lang="de-DE" dirty="0" err="1"/>
              <a:t>Means</a:t>
            </a:r>
            <a:r>
              <a:rPr lang="de-DE" dirty="0"/>
              <a:t> and Standard </a:t>
            </a:r>
            <a:r>
              <a:rPr lang="de-DE" dirty="0" err="1"/>
              <a:t>Deviations</a:t>
            </a:r>
            <a:endParaRPr lang="de-DE" dirty="0"/>
          </a:p>
        </p:txBody>
      </p:sp>
      <p:cxnSp>
        <p:nvCxnSpPr>
          <p:cNvPr id="7" name="Gerade Verbindung mit Pfeil 4">
            <a:extLst>
              <a:ext uri="{FF2B5EF4-FFF2-40B4-BE49-F238E27FC236}">
                <a16:creationId xmlns:a16="http://schemas.microsoft.com/office/drawing/2014/main" id="{8F041BDD-5004-21BD-F201-7C308F2CE467}"/>
              </a:ext>
            </a:extLst>
          </p:cNvPr>
          <p:cNvCxnSpPr/>
          <p:nvPr/>
        </p:nvCxnSpPr>
        <p:spPr>
          <a:xfrm flipV="1">
            <a:off x="2879359" y="237380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68407E6-0930-1BDD-D1D6-3411FD8C614A}"/>
              </a:ext>
            </a:extLst>
          </p:cNvPr>
          <p:cNvCxnSpPr>
            <a:cxnSpLocks/>
          </p:cNvCxnSpPr>
          <p:nvPr/>
        </p:nvCxnSpPr>
        <p:spPr>
          <a:xfrm>
            <a:off x="2879359" y="5038105"/>
            <a:ext cx="61739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11">
            <a:extLst>
              <a:ext uri="{FF2B5EF4-FFF2-40B4-BE49-F238E27FC236}">
                <a16:creationId xmlns:a16="http://schemas.microsoft.com/office/drawing/2014/main" id="{34F97829-6D24-2EEC-2859-1974435D7F03}"/>
              </a:ext>
            </a:extLst>
          </p:cNvPr>
          <p:cNvSpPr/>
          <p:nvPr/>
        </p:nvSpPr>
        <p:spPr>
          <a:xfrm>
            <a:off x="4291064" y="457192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2C4B20B-B157-BEC5-8EB3-B49070A1CDE3}"/>
              </a:ext>
            </a:extLst>
          </p:cNvPr>
          <p:cNvSpPr/>
          <p:nvPr/>
        </p:nvSpPr>
        <p:spPr>
          <a:xfrm>
            <a:off x="4291064" y="43388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3">
            <a:extLst>
              <a:ext uri="{FF2B5EF4-FFF2-40B4-BE49-F238E27FC236}">
                <a16:creationId xmlns:a16="http://schemas.microsoft.com/office/drawing/2014/main" id="{BCE51976-E64C-8109-6A12-3EF1F73A008A}"/>
              </a:ext>
            </a:extLst>
          </p:cNvPr>
          <p:cNvSpPr/>
          <p:nvPr/>
        </p:nvSpPr>
        <p:spPr>
          <a:xfrm>
            <a:off x="4291064" y="417319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4">
            <a:extLst>
              <a:ext uri="{FF2B5EF4-FFF2-40B4-BE49-F238E27FC236}">
                <a16:creationId xmlns:a16="http://schemas.microsoft.com/office/drawing/2014/main" id="{4EBD3229-8B50-CF64-3154-4C1FDA31022E}"/>
              </a:ext>
            </a:extLst>
          </p:cNvPr>
          <p:cNvSpPr/>
          <p:nvPr/>
        </p:nvSpPr>
        <p:spPr>
          <a:xfrm>
            <a:off x="4291064" y="383937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5">
            <a:extLst>
              <a:ext uri="{FF2B5EF4-FFF2-40B4-BE49-F238E27FC236}">
                <a16:creationId xmlns:a16="http://schemas.microsoft.com/office/drawing/2014/main" id="{E79B7483-F87D-3D7D-8B42-714FF801529F}"/>
              </a:ext>
            </a:extLst>
          </p:cNvPr>
          <p:cNvSpPr/>
          <p:nvPr/>
        </p:nvSpPr>
        <p:spPr>
          <a:xfrm>
            <a:off x="4291064" y="35261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6">
            <a:extLst>
              <a:ext uri="{FF2B5EF4-FFF2-40B4-BE49-F238E27FC236}">
                <a16:creationId xmlns:a16="http://schemas.microsoft.com/office/drawing/2014/main" id="{6549CE5E-C925-4AA9-E404-79854804DF91}"/>
              </a:ext>
            </a:extLst>
          </p:cNvPr>
          <p:cNvSpPr/>
          <p:nvPr/>
        </p:nvSpPr>
        <p:spPr>
          <a:xfrm>
            <a:off x="4291064" y="3172263"/>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7">
            <a:extLst>
              <a:ext uri="{FF2B5EF4-FFF2-40B4-BE49-F238E27FC236}">
                <a16:creationId xmlns:a16="http://schemas.microsoft.com/office/drawing/2014/main" id="{24D72AAF-5BFF-A51F-0E73-014A7481C017}"/>
              </a:ext>
            </a:extLst>
          </p:cNvPr>
          <p:cNvSpPr/>
          <p:nvPr/>
        </p:nvSpPr>
        <p:spPr>
          <a:xfrm>
            <a:off x="4291064" y="398488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8">
            <a:extLst>
              <a:ext uri="{FF2B5EF4-FFF2-40B4-BE49-F238E27FC236}">
                <a16:creationId xmlns:a16="http://schemas.microsoft.com/office/drawing/2014/main" id="{9C554C2A-18FE-D518-1BA4-2394BD518BDA}"/>
              </a:ext>
            </a:extLst>
          </p:cNvPr>
          <p:cNvSpPr/>
          <p:nvPr/>
        </p:nvSpPr>
        <p:spPr>
          <a:xfrm>
            <a:off x="4291064" y="3784412"/>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9">
            <a:extLst>
              <a:ext uri="{FF2B5EF4-FFF2-40B4-BE49-F238E27FC236}">
                <a16:creationId xmlns:a16="http://schemas.microsoft.com/office/drawing/2014/main" id="{418272DA-6F03-D967-4B3D-347F7DD9F0FD}"/>
              </a:ext>
            </a:extLst>
          </p:cNvPr>
          <p:cNvSpPr/>
          <p:nvPr/>
        </p:nvSpPr>
        <p:spPr>
          <a:xfrm>
            <a:off x="7214744" y="293371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20">
            <a:extLst>
              <a:ext uri="{FF2B5EF4-FFF2-40B4-BE49-F238E27FC236}">
                <a16:creationId xmlns:a16="http://schemas.microsoft.com/office/drawing/2014/main" id="{8A28322E-34F5-B39A-6855-82109CFDBBE6}"/>
              </a:ext>
            </a:extLst>
          </p:cNvPr>
          <p:cNvSpPr/>
          <p:nvPr/>
        </p:nvSpPr>
        <p:spPr>
          <a:xfrm>
            <a:off x="7214744" y="37358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21">
            <a:extLst>
              <a:ext uri="{FF2B5EF4-FFF2-40B4-BE49-F238E27FC236}">
                <a16:creationId xmlns:a16="http://schemas.microsoft.com/office/drawing/2014/main" id="{2ED9E9CF-BDF6-2D7E-E193-9E60F5338573}"/>
              </a:ext>
            </a:extLst>
          </p:cNvPr>
          <p:cNvSpPr/>
          <p:nvPr/>
        </p:nvSpPr>
        <p:spPr>
          <a:xfrm>
            <a:off x="7214744" y="35702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22">
            <a:extLst>
              <a:ext uri="{FF2B5EF4-FFF2-40B4-BE49-F238E27FC236}">
                <a16:creationId xmlns:a16="http://schemas.microsoft.com/office/drawing/2014/main" id="{38287F55-D81C-C587-AC18-3C2E85AFCA20}"/>
              </a:ext>
            </a:extLst>
          </p:cNvPr>
          <p:cNvSpPr/>
          <p:nvPr/>
        </p:nvSpPr>
        <p:spPr>
          <a:xfrm>
            <a:off x="7214744" y="228213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3">
            <a:extLst>
              <a:ext uri="{FF2B5EF4-FFF2-40B4-BE49-F238E27FC236}">
                <a16:creationId xmlns:a16="http://schemas.microsoft.com/office/drawing/2014/main" id="{AA2D9EF9-FD3E-06E1-E713-1A9C6BDAC232}"/>
              </a:ext>
            </a:extLst>
          </p:cNvPr>
          <p:cNvSpPr/>
          <p:nvPr/>
        </p:nvSpPr>
        <p:spPr>
          <a:xfrm>
            <a:off x="7214744" y="271340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4">
            <a:extLst>
              <a:ext uri="{FF2B5EF4-FFF2-40B4-BE49-F238E27FC236}">
                <a16:creationId xmlns:a16="http://schemas.microsoft.com/office/drawing/2014/main" id="{4C4BF090-AAE0-A28D-6CC2-C28638B49067}"/>
              </a:ext>
            </a:extLst>
          </p:cNvPr>
          <p:cNvSpPr/>
          <p:nvPr/>
        </p:nvSpPr>
        <p:spPr>
          <a:xfrm>
            <a:off x="7214744" y="2569299"/>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5">
            <a:extLst>
              <a:ext uri="{FF2B5EF4-FFF2-40B4-BE49-F238E27FC236}">
                <a16:creationId xmlns:a16="http://schemas.microsoft.com/office/drawing/2014/main" id="{D9DD9E03-47BA-3B96-A863-1A56818FC057}"/>
              </a:ext>
            </a:extLst>
          </p:cNvPr>
          <p:cNvSpPr/>
          <p:nvPr/>
        </p:nvSpPr>
        <p:spPr>
          <a:xfrm>
            <a:off x="7214744" y="3381917"/>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C15B8F96-EDC9-A736-7C15-03B0BA5615CA}"/>
              </a:ext>
            </a:extLst>
          </p:cNvPr>
          <p:cNvSpPr/>
          <p:nvPr/>
        </p:nvSpPr>
        <p:spPr>
          <a:xfrm>
            <a:off x="7214744" y="318144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Box 28">
            <a:extLst>
              <a:ext uri="{FF2B5EF4-FFF2-40B4-BE49-F238E27FC236}">
                <a16:creationId xmlns:a16="http://schemas.microsoft.com/office/drawing/2014/main" id="{2A0E9355-1B19-D4D1-8FEF-ABFB40F65A11}"/>
              </a:ext>
            </a:extLst>
          </p:cNvPr>
          <p:cNvSpPr txBox="1"/>
          <p:nvPr/>
        </p:nvSpPr>
        <p:spPr>
          <a:xfrm rot="16200000">
            <a:off x="1134092" y="3592233"/>
            <a:ext cx="2771913" cy="369332"/>
          </a:xfrm>
          <a:prstGeom prst="rect">
            <a:avLst/>
          </a:prstGeom>
          <a:noFill/>
        </p:spPr>
        <p:txBody>
          <a:bodyPr wrap="none" rtlCol="0">
            <a:spAutoFit/>
          </a:bodyPr>
          <a:lstStyle/>
          <a:p>
            <a:r>
              <a:rPr lang="de-DE"/>
              <a:t>Words per minute (</a:t>
            </a:r>
            <a:r>
              <a:rPr lang="de-DE" dirty="0"/>
              <a:t>WPM)</a:t>
            </a:r>
          </a:p>
        </p:txBody>
      </p:sp>
      <p:sp>
        <p:nvSpPr>
          <p:cNvPr id="26" name="TextBox 9">
            <a:extLst>
              <a:ext uri="{FF2B5EF4-FFF2-40B4-BE49-F238E27FC236}">
                <a16:creationId xmlns:a16="http://schemas.microsoft.com/office/drawing/2014/main" id="{E360968E-7731-7C32-318C-A6311E8270E8}"/>
              </a:ext>
            </a:extLst>
          </p:cNvPr>
          <p:cNvSpPr txBox="1"/>
          <p:nvPr/>
        </p:nvSpPr>
        <p:spPr>
          <a:xfrm>
            <a:off x="3773172" y="5137616"/>
            <a:ext cx="1156086" cy="369332"/>
          </a:xfrm>
          <a:prstGeom prst="rect">
            <a:avLst/>
          </a:prstGeom>
          <a:noFill/>
        </p:spPr>
        <p:txBody>
          <a:bodyPr wrap="none" rtlCol="0">
            <a:spAutoFit/>
          </a:bodyPr>
          <a:lstStyle/>
          <a:p>
            <a:r>
              <a:rPr lang="de-DE"/>
              <a:t>No Swipe</a:t>
            </a:r>
            <a:endParaRPr lang="de-DE" dirty="0"/>
          </a:p>
        </p:txBody>
      </p:sp>
      <p:sp>
        <p:nvSpPr>
          <p:cNvPr id="27" name="TextBox 10">
            <a:extLst>
              <a:ext uri="{FF2B5EF4-FFF2-40B4-BE49-F238E27FC236}">
                <a16:creationId xmlns:a16="http://schemas.microsoft.com/office/drawing/2014/main" id="{290C5386-F6DB-6719-8F93-1FBBA62C85E2}"/>
              </a:ext>
            </a:extLst>
          </p:cNvPr>
          <p:cNvSpPr txBox="1"/>
          <p:nvPr/>
        </p:nvSpPr>
        <p:spPr>
          <a:xfrm>
            <a:off x="6873983" y="5137616"/>
            <a:ext cx="801823" cy="369332"/>
          </a:xfrm>
          <a:prstGeom prst="rect">
            <a:avLst/>
          </a:prstGeom>
          <a:noFill/>
        </p:spPr>
        <p:txBody>
          <a:bodyPr wrap="none" rtlCol="0">
            <a:spAutoFit/>
          </a:bodyPr>
          <a:lstStyle/>
          <a:p>
            <a:r>
              <a:rPr lang="de-DE" dirty="0" err="1"/>
              <a:t>Swipe</a:t>
            </a:r>
            <a:endParaRPr lang="de-DE" dirty="0"/>
          </a:p>
        </p:txBody>
      </p:sp>
      <p:sp>
        <p:nvSpPr>
          <p:cNvPr id="28" name="Oval 29">
            <a:extLst>
              <a:ext uri="{FF2B5EF4-FFF2-40B4-BE49-F238E27FC236}">
                <a16:creationId xmlns:a16="http://schemas.microsoft.com/office/drawing/2014/main" id="{273D766C-E722-DA68-21A5-2E1897E7371A}"/>
              </a:ext>
            </a:extLst>
          </p:cNvPr>
          <p:cNvSpPr/>
          <p:nvPr/>
        </p:nvSpPr>
        <p:spPr>
          <a:xfrm>
            <a:off x="4203601" y="3848939"/>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30">
            <a:extLst>
              <a:ext uri="{FF2B5EF4-FFF2-40B4-BE49-F238E27FC236}">
                <a16:creationId xmlns:a16="http://schemas.microsoft.com/office/drawing/2014/main" id="{039154FF-A0A5-C3F0-E988-B994C72B72AC}"/>
              </a:ext>
            </a:extLst>
          </p:cNvPr>
          <p:cNvSpPr/>
          <p:nvPr/>
        </p:nvSpPr>
        <p:spPr>
          <a:xfrm>
            <a:off x="7133605" y="2963745"/>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31">
            <a:extLst>
              <a:ext uri="{FF2B5EF4-FFF2-40B4-BE49-F238E27FC236}">
                <a16:creationId xmlns:a16="http://schemas.microsoft.com/office/drawing/2014/main" id="{297F644B-783B-AEE2-E95F-4DF90C976AA6}"/>
              </a:ext>
            </a:extLst>
          </p:cNvPr>
          <p:cNvSpPr txBox="1"/>
          <p:nvPr/>
        </p:nvSpPr>
        <p:spPr>
          <a:xfrm>
            <a:off x="4540787" y="3824395"/>
            <a:ext cx="1712328" cy="369332"/>
          </a:xfrm>
          <a:prstGeom prst="rect">
            <a:avLst/>
          </a:prstGeom>
          <a:noFill/>
        </p:spPr>
        <p:txBody>
          <a:bodyPr wrap="none" rtlCol="0">
            <a:spAutoFit/>
          </a:bodyPr>
          <a:lstStyle/>
          <a:p>
            <a:r>
              <a:rPr lang="de-DE" dirty="0"/>
              <a:t>Mean = 44.992</a:t>
            </a:r>
          </a:p>
        </p:txBody>
      </p:sp>
      <p:sp>
        <p:nvSpPr>
          <p:cNvPr id="31" name="TextBox 32">
            <a:extLst>
              <a:ext uri="{FF2B5EF4-FFF2-40B4-BE49-F238E27FC236}">
                <a16:creationId xmlns:a16="http://schemas.microsoft.com/office/drawing/2014/main" id="{F6DE9A2C-BD91-D860-A4AA-D7BD84603D32}"/>
              </a:ext>
            </a:extLst>
          </p:cNvPr>
          <p:cNvSpPr txBox="1"/>
          <p:nvPr/>
        </p:nvSpPr>
        <p:spPr>
          <a:xfrm>
            <a:off x="7415576" y="2914263"/>
            <a:ext cx="1712328" cy="369332"/>
          </a:xfrm>
          <a:prstGeom prst="rect">
            <a:avLst/>
          </a:prstGeom>
          <a:noFill/>
        </p:spPr>
        <p:txBody>
          <a:bodyPr wrap="none" rtlCol="0">
            <a:spAutoFit/>
          </a:bodyPr>
          <a:lstStyle/>
          <a:p>
            <a:r>
              <a:rPr lang="de-DE" dirty="0"/>
              <a:t>Mean = 76.126</a:t>
            </a:r>
          </a:p>
        </p:txBody>
      </p:sp>
      <p:cxnSp>
        <p:nvCxnSpPr>
          <p:cNvPr id="33" name="Straight Arrow Connector 34">
            <a:extLst>
              <a:ext uri="{FF2B5EF4-FFF2-40B4-BE49-F238E27FC236}">
                <a16:creationId xmlns:a16="http://schemas.microsoft.com/office/drawing/2014/main" id="{4CB9E5B0-615B-8803-974C-0E2FEB31560C}"/>
              </a:ext>
            </a:extLst>
          </p:cNvPr>
          <p:cNvCxnSpPr>
            <a:cxnSpLocks/>
          </p:cNvCxnSpPr>
          <p:nvPr/>
        </p:nvCxnSpPr>
        <p:spPr>
          <a:xfrm>
            <a:off x="7002319" y="2458292"/>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4">
            <a:extLst>
              <a:ext uri="{FF2B5EF4-FFF2-40B4-BE49-F238E27FC236}">
                <a16:creationId xmlns:a16="http://schemas.microsoft.com/office/drawing/2014/main" id="{B2753876-15B9-0035-7562-79BE2644E826}"/>
              </a:ext>
            </a:extLst>
          </p:cNvPr>
          <p:cNvCxnSpPr>
            <a:cxnSpLocks/>
          </p:cNvCxnSpPr>
          <p:nvPr/>
        </p:nvCxnSpPr>
        <p:spPr>
          <a:xfrm>
            <a:off x="3882527" y="3389550"/>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Table 8">
            <a:extLst>
              <a:ext uri="{FF2B5EF4-FFF2-40B4-BE49-F238E27FC236}">
                <a16:creationId xmlns:a16="http://schemas.microsoft.com/office/drawing/2014/main" id="{6AB3FE7A-8DFF-4A05-B681-9861F2447104}"/>
              </a:ext>
            </a:extLst>
          </p:cNvPr>
          <p:cNvGraphicFramePr>
            <a:graphicFrameLocks noGrp="1"/>
          </p:cNvGraphicFramePr>
          <p:nvPr>
            <p:extLst>
              <p:ext uri="{D42A27DB-BD31-4B8C-83A1-F6EECF244321}">
                <p14:modId xmlns:p14="http://schemas.microsoft.com/office/powerpoint/2010/main" val="3615690617"/>
              </p:ext>
            </p:extLst>
          </p:nvPr>
        </p:nvGraphicFramePr>
        <p:xfrm>
          <a:off x="9529408" y="1449388"/>
          <a:ext cx="2327285" cy="3629362"/>
        </p:xfrm>
        <a:graphic>
          <a:graphicData uri="http://schemas.openxmlformats.org/drawingml/2006/table">
            <a:tbl>
              <a:tblPr firstRow="1" bandRow="1">
                <a:tableStyleId>{2D5ABB26-0587-4C30-8999-92F81FD0307C}</a:tableStyleId>
              </a:tblPr>
              <a:tblGrid>
                <a:gridCol w="443535">
                  <a:extLst>
                    <a:ext uri="{9D8B030D-6E8A-4147-A177-3AD203B41FA5}">
                      <a16:colId xmlns:a16="http://schemas.microsoft.com/office/drawing/2014/main" val="2041674339"/>
                    </a:ext>
                  </a:extLst>
                </a:gridCol>
                <a:gridCol w="986855">
                  <a:extLst>
                    <a:ext uri="{9D8B030D-6E8A-4147-A177-3AD203B41FA5}">
                      <a16:colId xmlns:a16="http://schemas.microsoft.com/office/drawing/2014/main" val="1022317986"/>
                    </a:ext>
                  </a:extLst>
                </a:gridCol>
                <a:gridCol w="896895">
                  <a:extLst>
                    <a:ext uri="{9D8B030D-6E8A-4147-A177-3AD203B41FA5}">
                      <a16:colId xmlns:a16="http://schemas.microsoft.com/office/drawing/2014/main" val="1115514245"/>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
        <p:nvSpPr>
          <p:cNvPr id="40" name="Rectangle 26">
            <a:extLst>
              <a:ext uri="{FF2B5EF4-FFF2-40B4-BE49-F238E27FC236}">
                <a16:creationId xmlns:a16="http://schemas.microsoft.com/office/drawing/2014/main" id="{E0968A9A-70CE-AB63-395E-A30F590016D0}"/>
              </a:ext>
            </a:extLst>
          </p:cNvPr>
          <p:cNvSpPr/>
          <p:nvPr/>
        </p:nvSpPr>
        <p:spPr>
          <a:xfrm>
            <a:off x="3502803" y="2528087"/>
            <a:ext cx="1817127"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a:t>
            </a:r>
            <a:r>
              <a:rPr lang="en-US" sz="1200" b="1" dirty="0" err="1">
                <a:latin typeface="Courier New" panose="02070309020205020404" pitchFamily="49" charset="0"/>
                <a:cs typeface="Courier New" panose="02070309020205020404" pitchFamily="49" charset="0"/>
              </a:rPr>
              <a:t>no_swipe</a:t>
            </a:r>
            <a:r>
              <a:rPr lang="en-US" sz="1200" b="1" dirty="0">
                <a:latin typeface="Courier New" panose="02070309020205020404" pitchFamily="49" charset="0"/>
                <a:cs typeface="Courier New" panose="02070309020205020404" pitchFamily="49" charset="0"/>
              </a:rPr>
              <a:t>)</a:t>
            </a:r>
            <a:endParaRPr lang="en-US" sz="1400" b="1" dirty="0">
              <a:latin typeface="Courier New" panose="02070309020205020404" pitchFamily="49" charset="0"/>
              <a:cs typeface="Courier New" panose="02070309020205020404" pitchFamily="49" charset="0"/>
            </a:endParaRPr>
          </a:p>
        </p:txBody>
      </p:sp>
      <p:sp>
        <p:nvSpPr>
          <p:cNvPr id="41" name="TextBox 20">
            <a:extLst>
              <a:ext uri="{FF2B5EF4-FFF2-40B4-BE49-F238E27FC236}">
                <a16:creationId xmlns:a16="http://schemas.microsoft.com/office/drawing/2014/main" id="{5E31AA1E-9022-35C2-2DBF-4992E39490B9}"/>
              </a:ext>
            </a:extLst>
          </p:cNvPr>
          <p:cNvSpPr txBox="1"/>
          <p:nvPr/>
        </p:nvSpPr>
        <p:spPr>
          <a:xfrm>
            <a:off x="3492360" y="2163240"/>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42" name="Rectangle 26">
            <a:extLst>
              <a:ext uri="{FF2B5EF4-FFF2-40B4-BE49-F238E27FC236}">
                <a16:creationId xmlns:a16="http://schemas.microsoft.com/office/drawing/2014/main" id="{56A7D430-C8E8-E8E6-EE71-F305E0547F8F}"/>
              </a:ext>
            </a:extLst>
          </p:cNvPr>
          <p:cNvSpPr/>
          <p:nvPr/>
        </p:nvSpPr>
        <p:spPr>
          <a:xfrm>
            <a:off x="6471385" y="1731469"/>
            <a:ext cx="1817127"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mean(swipe)</a:t>
            </a:r>
            <a:endParaRPr lang="en-US" sz="1400" b="1" dirty="0">
              <a:latin typeface="Courier New" panose="02070309020205020404" pitchFamily="49" charset="0"/>
              <a:cs typeface="Courier New" panose="02070309020205020404" pitchFamily="49" charset="0"/>
            </a:endParaRPr>
          </a:p>
        </p:txBody>
      </p:sp>
      <p:sp>
        <p:nvSpPr>
          <p:cNvPr id="43" name="TextBox 20">
            <a:extLst>
              <a:ext uri="{FF2B5EF4-FFF2-40B4-BE49-F238E27FC236}">
                <a16:creationId xmlns:a16="http://schemas.microsoft.com/office/drawing/2014/main" id="{23E10FD8-6D65-7783-2349-1AC21FAC04CB}"/>
              </a:ext>
            </a:extLst>
          </p:cNvPr>
          <p:cNvSpPr txBox="1"/>
          <p:nvPr/>
        </p:nvSpPr>
        <p:spPr>
          <a:xfrm>
            <a:off x="6460942" y="1366622"/>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Tree>
    <p:extLst>
      <p:ext uri="{BB962C8B-B14F-4D97-AF65-F5344CB8AC3E}">
        <p14:creationId xmlns:p14="http://schemas.microsoft.com/office/powerpoint/2010/main" val="1636939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3797-B645-C186-F0C3-366A3FFA19F3}"/>
              </a:ext>
            </a:extLst>
          </p:cNvPr>
          <p:cNvSpPr>
            <a:spLocks noGrp="1"/>
          </p:cNvSpPr>
          <p:nvPr>
            <p:ph type="title"/>
          </p:nvPr>
        </p:nvSpPr>
        <p:spPr/>
        <p:txBody>
          <a:bodyPr/>
          <a:lstStyle/>
          <a:p>
            <a:r>
              <a:rPr lang="de-DE"/>
              <a:t>Comparing Two Prototypes</a:t>
            </a:r>
            <a:endParaRPr lang="de-DE" dirty="0"/>
          </a:p>
        </p:txBody>
      </p:sp>
      <p:sp>
        <p:nvSpPr>
          <p:cNvPr id="3" name="Fußzeilenplatzhalter 2">
            <a:extLst>
              <a:ext uri="{FF2B5EF4-FFF2-40B4-BE49-F238E27FC236}">
                <a16:creationId xmlns:a16="http://schemas.microsoft.com/office/drawing/2014/main" id="{0AB22CFB-9FE7-FECF-C567-46B1319FE44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D705EFA-55CE-7C1E-4797-A259C5787AC9}"/>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C0753904-0845-85E2-A0BA-015340B2B797}"/>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B6DF606-C80D-68B8-D95E-F658B855C490}"/>
              </a:ext>
            </a:extLst>
          </p:cNvPr>
          <p:cNvSpPr>
            <a:spLocks noGrp="1"/>
          </p:cNvSpPr>
          <p:nvPr>
            <p:ph type="body" sz="quarter" idx="29"/>
          </p:nvPr>
        </p:nvSpPr>
        <p:spPr/>
        <p:txBody>
          <a:bodyPr/>
          <a:lstStyle/>
          <a:p>
            <a:r>
              <a:rPr lang="de-DE"/>
              <a:t>Means and Standard Deviations</a:t>
            </a:r>
            <a:endParaRPr lang="de-DE" dirty="0"/>
          </a:p>
        </p:txBody>
      </p:sp>
      <p:cxnSp>
        <p:nvCxnSpPr>
          <p:cNvPr id="7" name="Gerade Verbindung mit Pfeil 4">
            <a:extLst>
              <a:ext uri="{FF2B5EF4-FFF2-40B4-BE49-F238E27FC236}">
                <a16:creationId xmlns:a16="http://schemas.microsoft.com/office/drawing/2014/main" id="{8F041BDD-5004-21BD-F201-7C308F2CE467}"/>
              </a:ext>
            </a:extLst>
          </p:cNvPr>
          <p:cNvCxnSpPr/>
          <p:nvPr/>
        </p:nvCxnSpPr>
        <p:spPr>
          <a:xfrm flipV="1">
            <a:off x="2879359" y="237380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68407E6-0930-1BDD-D1D6-3411FD8C614A}"/>
              </a:ext>
            </a:extLst>
          </p:cNvPr>
          <p:cNvCxnSpPr>
            <a:cxnSpLocks/>
          </p:cNvCxnSpPr>
          <p:nvPr/>
        </p:nvCxnSpPr>
        <p:spPr>
          <a:xfrm>
            <a:off x="2879359" y="5038105"/>
            <a:ext cx="61739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11">
            <a:extLst>
              <a:ext uri="{FF2B5EF4-FFF2-40B4-BE49-F238E27FC236}">
                <a16:creationId xmlns:a16="http://schemas.microsoft.com/office/drawing/2014/main" id="{34F97829-6D24-2EEC-2859-1974435D7F03}"/>
              </a:ext>
            </a:extLst>
          </p:cNvPr>
          <p:cNvSpPr/>
          <p:nvPr/>
        </p:nvSpPr>
        <p:spPr>
          <a:xfrm>
            <a:off x="4291064" y="457192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2C4B20B-B157-BEC5-8EB3-B49070A1CDE3}"/>
              </a:ext>
            </a:extLst>
          </p:cNvPr>
          <p:cNvSpPr/>
          <p:nvPr/>
        </p:nvSpPr>
        <p:spPr>
          <a:xfrm>
            <a:off x="4291064" y="43388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3">
            <a:extLst>
              <a:ext uri="{FF2B5EF4-FFF2-40B4-BE49-F238E27FC236}">
                <a16:creationId xmlns:a16="http://schemas.microsoft.com/office/drawing/2014/main" id="{BCE51976-E64C-8109-6A12-3EF1F73A008A}"/>
              </a:ext>
            </a:extLst>
          </p:cNvPr>
          <p:cNvSpPr/>
          <p:nvPr/>
        </p:nvSpPr>
        <p:spPr>
          <a:xfrm>
            <a:off x="4291064" y="417319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4">
            <a:extLst>
              <a:ext uri="{FF2B5EF4-FFF2-40B4-BE49-F238E27FC236}">
                <a16:creationId xmlns:a16="http://schemas.microsoft.com/office/drawing/2014/main" id="{4EBD3229-8B50-CF64-3154-4C1FDA31022E}"/>
              </a:ext>
            </a:extLst>
          </p:cNvPr>
          <p:cNvSpPr/>
          <p:nvPr/>
        </p:nvSpPr>
        <p:spPr>
          <a:xfrm>
            <a:off x="4291064" y="383937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5">
            <a:extLst>
              <a:ext uri="{FF2B5EF4-FFF2-40B4-BE49-F238E27FC236}">
                <a16:creationId xmlns:a16="http://schemas.microsoft.com/office/drawing/2014/main" id="{E79B7483-F87D-3D7D-8B42-714FF801529F}"/>
              </a:ext>
            </a:extLst>
          </p:cNvPr>
          <p:cNvSpPr/>
          <p:nvPr/>
        </p:nvSpPr>
        <p:spPr>
          <a:xfrm>
            <a:off x="4291064" y="35261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6">
            <a:extLst>
              <a:ext uri="{FF2B5EF4-FFF2-40B4-BE49-F238E27FC236}">
                <a16:creationId xmlns:a16="http://schemas.microsoft.com/office/drawing/2014/main" id="{6549CE5E-C925-4AA9-E404-79854804DF91}"/>
              </a:ext>
            </a:extLst>
          </p:cNvPr>
          <p:cNvSpPr/>
          <p:nvPr/>
        </p:nvSpPr>
        <p:spPr>
          <a:xfrm>
            <a:off x="4291064" y="3172263"/>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7">
            <a:extLst>
              <a:ext uri="{FF2B5EF4-FFF2-40B4-BE49-F238E27FC236}">
                <a16:creationId xmlns:a16="http://schemas.microsoft.com/office/drawing/2014/main" id="{24D72AAF-5BFF-A51F-0E73-014A7481C017}"/>
              </a:ext>
            </a:extLst>
          </p:cNvPr>
          <p:cNvSpPr/>
          <p:nvPr/>
        </p:nvSpPr>
        <p:spPr>
          <a:xfrm>
            <a:off x="4291064" y="398488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8">
            <a:extLst>
              <a:ext uri="{FF2B5EF4-FFF2-40B4-BE49-F238E27FC236}">
                <a16:creationId xmlns:a16="http://schemas.microsoft.com/office/drawing/2014/main" id="{9C554C2A-18FE-D518-1BA4-2394BD518BDA}"/>
              </a:ext>
            </a:extLst>
          </p:cNvPr>
          <p:cNvSpPr/>
          <p:nvPr/>
        </p:nvSpPr>
        <p:spPr>
          <a:xfrm>
            <a:off x="4291064" y="3784412"/>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9">
            <a:extLst>
              <a:ext uri="{FF2B5EF4-FFF2-40B4-BE49-F238E27FC236}">
                <a16:creationId xmlns:a16="http://schemas.microsoft.com/office/drawing/2014/main" id="{418272DA-6F03-D967-4B3D-347F7DD9F0FD}"/>
              </a:ext>
            </a:extLst>
          </p:cNvPr>
          <p:cNvSpPr/>
          <p:nvPr/>
        </p:nvSpPr>
        <p:spPr>
          <a:xfrm>
            <a:off x="7214744" y="293371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20">
            <a:extLst>
              <a:ext uri="{FF2B5EF4-FFF2-40B4-BE49-F238E27FC236}">
                <a16:creationId xmlns:a16="http://schemas.microsoft.com/office/drawing/2014/main" id="{8A28322E-34F5-B39A-6855-82109CFDBBE6}"/>
              </a:ext>
            </a:extLst>
          </p:cNvPr>
          <p:cNvSpPr/>
          <p:nvPr/>
        </p:nvSpPr>
        <p:spPr>
          <a:xfrm>
            <a:off x="7214744" y="37358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21">
            <a:extLst>
              <a:ext uri="{FF2B5EF4-FFF2-40B4-BE49-F238E27FC236}">
                <a16:creationId xmlns:a16="http://schemas.microsoft.com/office/drawing/2014/main" id="{2ED9E9CF-BDF6-2D7E-E193-9E60F5338573}"/>
              </a:ext>
            </a:extLst>
          </p:cNvPr>
          <p:cNvSpPr/>
          <p:nvPr/>
        </p:nvSpPr>
        <p:spPr>
          <a:xfrm>
            <a:off x="7214744" y="35702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22">
            <a:extLst>
              <a:ext uri="{FF2B5EF4-FFF2-40B4-BE49-F238E27FC236}">
                <a16:creationId xmlns:a16="http://schemas.microsoft.com/office/drawing/2014/main" id="{38287F55-D81C-C587-AC18-3C2E85AFCA20}"/>
              </a:ext>
            </a:extLst>
          </p:cNvPr>
          <p:cNvSpPr/>
          <p:nvPr/>
        </p:nvSpPr>
        <p:spPr>
          <a:xfrm>
            <a:off x="7214744" y="228213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3">
            <a:extLst>
              <a:ext uri="{FF2B5EF4-FFF2-40B4-BE49-F238E27FC236}">
                <a16:creationId xmlns:a16="http://schemas.microsoft.com/office/drawing/2014/main" id="{AA2D9EF9-FD3E-06E1-E713-1A9C6BDAC232}"/>
              </a:ext>
            </a:extLst>
          </p:cNvPr>
          <p:cNvSpPr/>
          <p:nvPr/>
        </p:nvSpPr>
        <p:spPr>
          <a:xfrm>
            <a:off x="7214744" y="271340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4">
            <a:extLst>
              <a:ext uri="{FF2B5EF4-FFF2-40B4-BE49-F238E27FC236}">
                <a16:creationId xmlns:a16="http://schemas.microsoft.com/office/drawing/2014/main" id="{4C4BF090-AAE0-A28D-6CC2-C28638B49067}"/>
              </a:ext>
            </a:extLst>
          </p:cNvPr>
          <p:cNvSpPr/>
          <p:nvPr/>
        </p:nvSpPr>
        <p:spPr>
          <a:xfrm>
            <a:off x="7214744" y="2569299"/>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5">
            <a:extLst>
              <a:ext uri="{FF2B5EF4-FFF2-40B4-BE49-F238E27FC236}">
                <a16:creationId xmlns:a16="http://schemas.microsoft.com/office/drawing/2014/main" id="{D9DD9E03-47BA-3B96-A863-1A56818FC057}"/>
              </a:ext>
            </a:extLst>
          </p:cNvPr>
          <p:cNvSpPr/>
          <p:nvPr/>
        </p:nvSpPr>
        <p:spPr>
          <a:xfrm>
            <a:off x="7214744" y="3381917"/>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C15B8F96-EDC9-A736-7C15-03B0BA5615CA}"/>
              </a:ext>
            </a:extLst>
          </p:cNvPr>
          <p:cNvSpPr/>
          <p:nvPr/>
        </p:nvSpPr>
        <p:spPr>
          <a:xfrm>
            <a:off x="7214744" y="318144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Box 28">
            <a:extLst>
              <a:ext uri="{FF2B5EF4-FFF2-40B4-BE49-F238E27FC236}">
                <a16:creationId xmlns:a16="http://schemas.microsoft.com/office/drawing/2014/main" id="{2A0E9355-1B19-D4D1-8FEF-ABFB40F65A11}"/>
              </a:ext>
            </a:extLst>
          </p:cNvPr>
          <p:cNvSpPr txBox="1"/>
          <p:nvPr/>
        </p:nvSpPr>
        <p:spPr>
          <a:xfrm rot="16200000">
            <a:off x="1134092" y="3592233"/>
            <a:ext cx="2771913" cy="369332"/>
          </a:xfrm>
          <a:prstGeom prst="rect">
            <a:avLst/>
          </a:prstGeom>
          <a:noFill/>
        </p:spPr>
        <p:txBody>
          <a:bodyPr wrap="none" rtlCol="0">
            <a:spAutoFit/>
          </a:bodyPr>
          <a:lstStyle/>
          <a:p>
            <a:r>
              <a:rPr lang="de-DE"/>
              <a:t>Words per minute (</a:t>
            </a:r>
            <a:r>
              <a:rPr lang="de-DE" dirty="0"/>
              <a:t>WPM)</a:t>
            </a:r>
          </a:p>
        </p:txBody>
      </p:sp>
      <p:sp>
        <p:nvSpPr>
          <p:cNvPr id="26" name="TextBox 9">
            <a:extLst>
              <a:ext uri="{FF2B5EF4-FFF2-40B4-BE49-F238E27FC236}">
                <a16:creationId xmlns:a16="http://schemas.microsoft.com/office/drawing/2014/main" id="{E360968E-7731-7C32-318C-A6311E8270E8}"/>
              </a:ext>
            </a:extLst>
          </p:cNvPr>
          <p:cNvSpPr txBox="1"/>
          <p:nvPr/>
        </p:nvSpPr>
        <p:spPr>
          <a:xfrm>
            <a:off x="3773172" y="5137616"/>
            <a:ext cx="1156086" cy="369332"/>
          </a:xfrm>
          <a:prstGeom prst="rect">
            <a:avLst/>
          </a:prstGeom>
          <a:noFill/>
        </p:spPr>
        <p:txBody>
          <a:bodyPr wrap="none" rtlCol="0">
            <a:spAutoFit/>
          </a:bodyPr>
          <a:lstStyle/>
          <a:p>
            <a:r>
              <a:rPr lang="de-DE"/>
              <a:t>No Swipe</a:t>
            </a:r>
            <a:endParaRPr lang="de-DE" dirty="0"/>
          </a:p>
        </p:txBody>
      </p:sp>
      <p:sp>
        <p:nvSpPr>
          <p:cNvPr id="27" name="TextBox 10">
            <a:extLst>
              <a:ext uri="{FF2B5EF4-FFF2-40B4-BE49-F238E27FC236}">
                <a16:creationId xmlns:a16="http://schemas.microsoft.com/office/drawing/2014/main" id="{290C5386-F6DB-6719-8F93-1FBBA62C85E2}"/>
              </a:ext>
            </a:extLst>
          </p:cNvPr>
          <p:cNvSpPr txBox="1"/>
          <p:nvPr/>
        </p:nvSpPr>
        <p:spPr>
          <a:xfrm>
            <a:off x="6873983" y="5137616"/>
            <a:ext cx="801823" cy="369332"/>
          </a:xfrm>
          <a:prstGeom prst="rect">
            <a:avLst/>
          </a:prstGeom>
          <a:noFill/>
        </p:spPr>
        <p:txBody>
          <a:bodyPr wrap="none" rtlCol="0">
            <a:spAutoFit/>
          </a:bodyPr>
          <a:lstStyle/>
          <a:p>
            <a:r>
              <a:rPr lang="de-DE" dirty="0" err="1"/>
              <a:t>Swipe</a:t>
            </a:r>
            <a:endParaRPr lang="de-DE" dirty="0"/>
          </a:p>
        </p:txBody>
      </p:sp>
      <p:sp>
        <p:nvSpPr>
          <p:cNvPr id="28" name="Oval 29">
            <a:extLst>
              <a:ext uri="{FF2B5EF4-FFF2-40B4-BE49-F238E27FC236}">
                <a16:creationId xmlns:a16="http://schemas.microsoft.com/office/drawing/2014/main" id="{273D766C-E722-DA68-21A5-2E1897E7371A}"/>
              </a:ext>
            </a:extLst>
          </p:cNvPr>
          <p:cNvSpPr/>
          <p:nvPr/>
        </p:nvSpPr>
        <p:spPr>
          <a:xfrm>
            <a:off x="4203601" y="3848939"/>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30">
            <a:extLst>
              <a:ext uri="{FF2B5EF4-FFF2-40B4-BE49-F238E27FC236}">
                <a16:creationId xmlns:a16="http://schemas.microsoft.com/office/drawing/2014/main" id="{039154FF-A0A5-C3F0-E988-B994C72B72AC}"/>
              </a:ext>
            </a:extLst>
          </p:cNvPr>
          <p:cNvSpPr/>
          <p:nvPr/>
        </p:nvSpPr>
        <p:spPr>
          <a:xfrm>
            <a:off x="7133605" y="2963745"/>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31">
            <a:extLst>
              <a:ext uri="{FF2B5EF4-FFF2-40B4-BE49-F238E27FC236}">
                <a16:creationId xmlns:a16="http://schemas.microsoft.com/office/drawing/2014/main" id="{297F644B-783B-AEE2-E95F-4DF90C976AA6}"/>
              </a:ext>
            </a:extLst>
          </p:cNvPr>
          <p:cNvSpPr txBox="1"/>
          <p:nvPr/>
        </p:nvSpPr>
        <p:spPr>
          <a:xfrm>
            <a:off x="4540787" y="3824395"/>
            <a:ext cx="1712328" cy="369332"/>
          </a:xfrm>
          <a:prstGeom prst="rect">
            <a:avLst/>
          </a:prstGeom>
          <a:noFill/>
        </p:spPr>
        <p:txBody>
          <a:bodyPr wrap="none" rtlCol="0">
            <a:spAutoFit/>
          </a:bodyPr>
          <a:lstStyle/>
          <a:p>
            <a:r>
              <a:rPr lang="de-DE" dirty="0"/>
              <a:t>Mean = 44.992</a:t>
            </a:r>
          </a:p>
        </p:txBody>
      </p:sp>
      <p:sp>
        <p:nvSpPr>
          <p:cNvPr id="31" name="TextBox 32">
            <a:extLst>
              <a:ext uri="{FF2B5EF4-FFF2-40B4-BE49-F238E27FC236}">
                <a16:creationId xmlns:a16="http://schemas.microsoft.com/office/drawing/2014/main" id="{F6DE9A2C-BD91-D860-A4AA-D7BD84603D32}"/>
              </a:ext>
            </a:extLst>
          </p:cNvPr>
          <p:cNvSpPr txBox="1"/>
          <p:nvPr/>
        </p:nvSpPr>
        <p:spPr>
          <a:xfrm>
            <a:off x="7415576" y="2914263"/>
            <a:ext cx="1712328" cy="369332"/>
          </a:xfrm>
          <a:prstGeom prst="rect">
            <a:avLst/>
          </a:prstGeom>
          <a:noFill/>
        </p:spPr>
        <p:txBody>
          <a:bodyPr wrap="none" rtlCol="0">
            <a:spAutoFit/>
          </a:bodyPr>
          <a:lstStyle/>
          <a:p>
            <a:r>
              <a:rPr lang="de-DE" dirty="0"/>
              <a:t>Mean = 76.126</a:t>
            </a:r>
          </a:p>
        </p:txBody>
      </p:sp>
      <p:cxnSp>
        <p:nvCxnSpPr>
          <p:cNvPr id="33" name="Straight Arrow Connector 34">
            <a:extLst>
              <a:ext uri="{FF2B5EF4-FFF2-40B4-BE49-F238E27FC236}">
                <a16:creationId xmlns:a16="http://schemas.microsoft.com/office/drawing/2014/main" id="{4CB9E5B0-615B-8803-974C-0E2FEB31560C}"/>
              </a:ext>
            </a:extLst>
          </p:cNvPr>
          <p:cNvCxnSpPr>
            <a:cxnSpLocks/>
          </p:cNvCxnSpPr>
          <p:nvPr/>
        </p:nvCxnSpPr>
        <p:spPr>
          <a:xfrm>
            <a:off x="7002319" y="2458292"/>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4">
            <a:extLst>
              <a:ext uri="{FF2B5EF4-FFF2-40B4-BE49-F238E27FC236}">
                <a16:creationId xmlns:a16="http://schemas.microsoft.com/office/drawing/2014/main" id="{B2753876-15B9-0035-7562-79BE2644E826}"/>
              </a:ext>
            </a:extLst>
          </p:cNvPr>
          <p:cNvCxnSpPr>
            <a:cxnSpLocks/>
          </p:cNvCxnSpPr>
          <p:nvPr/>
        </p:nvCxnSpPr>
        <p:spPr>
          <a:xfrm>
            <a:off x="3882527" y="3389550"/>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1">
            <a:extLst>
              <a:ext uri="{FF2B5EF4-FFF2-40B4-BE49-F238E27FC236}">
                <a16:creationId xmlns:a16="http://schemas.microsoft.com/office/drawing/2014/main" id="{7B54D5BC-D45D-66EE-AA13-C32787363888}"/>
              </a:ext>
            </a:extLst>
          </p:cNvPr>
          <p:cNvSpPr txBox="1"/>
          <p:nvPr/>
        </p:nvSpPr>
        <p:spPr>
          <a:xfrm>
            <a:off x="4567869" y="4111805"/>
            <a:ext cx="1293944" cy="369332"/>
          </a:xfrm>
          <a:prstGeom prst="rect">
            <a:avLst/>
          </a:prstGeom>
          <a:noFill/>
        </p:spPr>
        <p:txBody>
          <a:bodyPr wrap="none" rtlCol="0">
            <a:spAutoFit/>
          </a:bodyPr>
          <a:lstStyle/>
          <a:p>
            <a:r>
              <a:rPr lang="de-DE" dirty="0"/>
              <a:t>SD = 9.454</a:t>
            </a:r>
          </a:p>
        </p:txBody>
      </p:sp>
      <p:sp>
        <p:nvSpPr>
          <p:cNvPr id="39" name="TextBox 31">
            <a:extLst>
              <a:ext uri="{FF2B5EF4-FFF2-40B4-BE49-F238E27FC236}">
                <a16:creationId xmlns:a16="http://schemas.microsoft.com/office/drawing/2014/main" id="{DE0DDEFE-3CD3-7496-03F7-25FDD516A038}"/>
              </a:ext>
            </a:extLst>
          </p:cNvPr>
          <p:cNvSpPr txBox="1"/>
          <p:nvPr/>
        </p:nvSpPr>
        <p:spPr>
          <a:xfrm>
            <a:off x="7420279" y="3215054"/>
            <a:ext cx="1423788" cy="369332"/>
          </a:xfrm>
          <a:prstGeom prst="rect">
            <a:avLst/>
          </a:prstGeom>
          <a:noFill/>
        </p:spPr>
        <p:txBody>
          <a:bodyPr wrap="none" rtlCol="0">
            <a:spAutoFit/>
          </a:bodyPr>
          <a:lstStyle/>
          <a:p>
            <a:r>
              <a:rPr lang="de-DE" dirty="0"/>
              <a:t>SD = 10.917</a:t>
            </a:r>
          </a:p>
        </p:txBody>
      </p:sp>
      <p:graphicFrame>
        <p:nvGraphicFramePr>
          <p:cNvPr id="34" name="Table 8">
            <a:extLst>
              <a:ext uri="{FF2B5EF4-FFF2-40B4-BE49-F238E27FC236}">
                <a16:creationId xmlns:a16="http://schemas.microsoft.com/office/drawing/2014/main" id="{6AB3FE7A-8DFF-4A05-B681-9861F2447104}"/>
              </a:ext>
            </a:extLst>
          </p:cNvPr>
          <p:cNvGraphicFramePr>
            <a:graphicFrameLocks noGrp="1"/>
          </p:cNvGraphicFramePr>
          <p:nvPr>
            <p:extLst>
              <p:ext uri="{D42A27DB-BD31-4B8C-83A1-F6EECF244321}">
                <p14:modId xmlns:p14="http://schemas.microsoft.com/office/powerpoint/2010/main" val="3283359236"/>
              </p:ext>
            </p:extLst>
          </p:nvPr>
        </p:nvGraphicFramePr>
        <p:xfrm>
          <a:off x="9529408" y="1449388"/>
          <a:ext cx="2327285" cy="3629362"/>
        </p:xfrm>
        <a:graphic>
          <a:graphicData uri="http://schemas.openxmlformats.org/drawingml/2006/table">
            <a:tbl>
              <a:tblPr firstRow="1" bandRow="1">
                <a:tableStyleId>{2D5ABB26-0587-4C30-8999-92F81FD0307C}</a:tableStyleId>
              </a:tblPr>
              <a:tblGrid>
                <a:gridCol w="443535">
                  <a:extLst>
                    <a:ext uri="{9D8B030D-6E8A-4147-A177-3AD203B41FA5}">
                      <a16:colId xmlns:a16="http://schemas.microsoft.com/office/drawing/2014/main" val="2041674339"/>
                    </a:ext>
                  </a:extLst>
                </a:gridCol>
                <a:gridCol w="986855">
                  <a:extLst>
                    <a:ext uri="{9D8B030D-6E8A-4147-A177-3AD203B41FA5}">
                      <a16:colId xmlns:a16="http://schemas.microsoft.com/office/drawing/2014/main" val="1022317986"/>
                    </a:ext>
                  </a:extLst>
                </a:gridCol>
                <a:gridCol w="896895">
                  <a:extLst>
                    <a:ext uri="{9D8B030D-6E8A-4147-A177-3AD203B41FA5}">
                      <a16:colId xmlns:a16="http://schemas.microsoft.com/office/drawing/2014/main" val="1115514245"/>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
        <p:nvSpPr>
          <p:cNvPr id="40" name="Rectangle 26">
            <a:extLst>
              <a:ext uri="{FF2B5EF4-FFF2-40B4-BE49-F238E27FC236}">
                <a16:creationId xmlns:a16="http://schemas.microsoft.com/office/drawing/2014/main" id="{E0968A9A-70CE-AB63-395E-A30F590016D0}"/>
              </a:ext>
            </a:extLst>
          </p:cNvPr>
          <p:cNvSpPr/>
          <p:nvPr/>
        </p:nvSpPr>
        <p:spPr>
          <a:xfrm>
            <a:off x="3502803" y="2528087"/>
            <a:ext cx="1817127" cy="461665"/>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a:t>
            </a:r>
            <a:r>
              <a:rPr lang="en-US" sz="1200" b="1" dirty="0" err="1">
                <a:latin typeface="Courier New" panose="02070309020205020404" pitchFamily="49" charset="0"/>
                <a:cs typeface="Courier New" panose="02070309020205020404" pitchFamily="49" charset="0"/>
              </a:rPr>
              <a:t>no_swipe</a:t>
            </a:r>
            <a:r>
              <a:rPr lang="en-US" sz="1200" b="1" dirty="0">
                <a:latin typeface="Courier New" panose="02070309020205020404" pitchFamily="49" charset="0"/>
                <a:cs typeface="Courier New" panose="02070309020205020404" pitchFamily="49" charset="0"/>
              </a:rPr>
              <a:t>)</a:t>
            </a:r>
          </a:p>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sd</a:t>
            </a: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no_swipe</a:t>
            </a:r>
            <a:r>
              <a:rPr lang="en-US" sz="1200" b="1" dirty="0">
                <a:latin typeface="Courier New" panose="02070309020205020404" pitchFamily="49" charset="0"/>
                <a:cs typeface="Courier New" panose="02070309020205020404" pitchFamily="49" charset="0"/>
              </a:rPr>
              <a:t>)</a:t>
            </a:r>
            <a:endParaRPr lang="en-US" sz="1400" b="1" dirty="0">
              <a:latin typeface="Courier New" panose="02070309020205020404" pitchFamily="49" charset="0"/>
              <a:cs typeface="Courier New" panose="02070309020205020404" pitchFamily="49" charset="0"/>
            </a:endParaRPr>
          </a:p>
        </p:txBody>
      </p:sp>
      <p:sp>
        <p:nvSpPr>
          <p:cNvPr id="41" name="TextBox 20">
            <a:extLst>
              <a:ext uri="{FF2B5EF4-FFF2-40B4-BE49-F238E27FC236}">
                <a16:creationId xmlns:a16="http://schemas.microsoft.com/office/drawing/2014/main" id="{5E31AA1E-9022-35C2-2DBF-4992E39490B9}"/>
              </a:ext>
            </a:extLst>
          </p:cNvPr>
          <p:cNvSpPr txBox="1"/>
          <p:nvPr/>
        </p:nvSpPr>
        <p:spPr>
          <a:xfrm>
            <a:off x="3492360" y="2163240"/>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42" name="Rectangle 26">
            <a:extLst>
              <a:ext uri="{FF2B5EF4-FFF2-40B4-BE49-F238E27FC236}">
                <a16:creationId xmlns:a16="http://schemas.microsoft.com/office/drawing/2014/main" id="{56A7D430-C8E8-E8E6-EE71-F305E0547F8F}"/>
              </a:ext>
            </a:extLst>
          </p:cNvPr>
          <p:cNvSpPr/>
          <p:nvPr/>
        </p:nvSpPr>
        <p:spPr>
          <a:xfrm>
            <a:off x="6471385" y="1731469"/>
            <a:ext cx="1817127" cy="461665"/>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mean(swipe)</a:t>
            </a:r>
          </a:p>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sd</a:t>
            </a:r>
            <a:r>
              <a:rPr lang="en-US" sz="1200" b="1" dirty="0">
                <a:latin typeface="Courier New" panose="02070309020205020404" pitchFamily="49" charset="0"/>
                <a:cs typeface="Courier New" panose="02070309020205020404" pitchFamily="49" charset="0"/>
              </a:rPr>
              <a:t>(swipe)</a:t>
            </a:r>
            <a:endParaRPr lang="en-US" sz="1400" b="1" dirty="0">
              <a:latin typeface="Courier New" panose="02070309020205020404" pitchFamily="49" charset="0"/>
              <a:cs typeface="Courier New" panose="02070309020205020404" pitchFamily="49" charset="0"/>
            </a:endParaRPr>
          </a:p>
        </p:txBody>
      </p:sp>
      <p:sp>
        <p:nvSpPr>
          <p:cNvPr id="43" name="TextBox 20">
            <a:extLst>
              <a:ext uri="{FF2B5EF4-FFF2-40B4-BE49-F238E27FC236}">
                <a16:creationId xmlns:a16="http://schemas.microsoft.com/office/drawing/2014/main" id="{23E10FD8-6D65-7783-2349-1AC21FAC04CB}"/>
              </a:ext>
            </a:extLst>
          </p:cNvPr>
          <p:cNvSpPr txBox="1"/>
          <p:nvPr/>
        </p:nvSpPr>
        <p:spPr>
          <a:xfrm>
            <a:off x="6460942" y="1366622"/>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Tree>
    <p:extLst>
      <p:ext uri="{BB962C8B-B14F-4D97-AF65-F5344CB8AC3E}">
        <p14:creationId xmlns:p14="http://schemas.microsoft.com/office/powerpoint/2010/main" val="346109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6636E-968B-D3B7-1362-D136C082022E}"/>
              </a:ext>
            </a:extLst>
          </p:cNvPr>
          <p:cNvSpPr>
            <a:spLocks noGrp="1"/>
          </p:cNvSpPr>
          <p:nvPr>
            <p:ph type="title"/>
          </p:nvPr>
        </p:nvSpPr>
        <p:spPr/>
        <p:txBody>
          <a:bodyPr/>
          <a:lstStyle/>
          <a:p>
            <a:r>
              <a:rPr lang="de-DE"/>
              <a:t>Descriptive Statistics: Text, Plot, or Table</a:t>
            </a:r>
            <a:endParaRPr lang="de-DE" dirty="0"/>
          </a:p>
        </p:txBody>
      </p:sp>
      <p:sp>
        <p:nvSpPr>
          <p:cNvPr id="3" name="Fußzeilenplatzhalter 2">
            <a:extLst>
              <a:ext uri="{FF2B5EF4-FFF2-40B4-BE49-F238E27FC236}">
                <a16:creationId xmlns:a16="http://schemas.microsoft.com/office/drawing/2014/main" id="{DB2A9960-18E0-DDA5-987F-80838DE1F7B1}"/>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A60502C0-3DCA-54F9-9F90-49B6CA97F7D7}"/>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82543D0D-9D62-96F6-E675-0739A6EC58A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B897B4E1-1227-00B0-4BA0-B99AC4CEFAD8}"/>
              </a:ext>
            </a:extLst>
          </p:cNvPr>
          <p:cNvSpPr>
            <a:spLocks noGrp="1"/>
          </p:cNvSpPr>
          <p:nvPr>
            <p:ph type="body" sz="quarter" idx="29"/>
          </p:nvPr>
        </p:nvSpPr>
        <p:spPr/>
        <p:txBody>
          <a:bodyPr/>
          <a:lstStyle/>
          <a:p>
            <a:r>
              <a:rPr lang="de-DE" i="1" dirty="0"/>
              <a:t>„The </a:t>
            </a:r>
            <a:r>
              <a:rPr lang="de-DE" i="1" dirty="0" err="1"/>
              <a:t>average</a:t>
            </a:r>
            <a:r>
              <a:rPr lang="de-DE" i="1" dirty="0"/>
              <a:t> WPM without </a:t>
            </a:r>
            <a:r>
              <a:rPr lang="de-DE" i="1" dirty="0" err="1"/>
              <a:t>Swipe</a:t>
            </a:r>
            <a:r>
              <a:rPr lang="de-DE" i="1" dirty="0"/>
              <a:t> was M = 44.992 (SD = 9.454) </a:t>
            </a:r>
            <a:r>
              <a:rPr lang="de-DE" i="1" dirty="0" err="1"/>
              <a:t>while</a:t>
            </a:r>
            <a:r>
              <a:rPr lang="de-DE" i="1" dirty="0"/>
              <a:t> </a:t>
            </a:r>
            <a:r>
              <a:rPr lang="de-DE" i="1" dirty="0" err="1"/>
              <a:t>the</a:t>
            </a:r>
            <a:r>
              <a:rPr lang="de-DE" i="1" dirty="0"/>
              <a:t> </a:t>
            </a:r>
            <a:r>
              <a:rPr lang="de-DE" i="1" dirty="0" err="1"/>
              <a:t>average</a:t>
            </a:r>
            <a:r>
              <a:rPr lang="de-DE" i="1" dirty="0"/>
              <a:t> WPM </a:t>
            </a:r>
            <a:r>
              <a:rPr lang="de-DE" i="1" dirty="0" err="1"/>
              <a:t>using</a:t>
            </a:r>
            <a:r>
              <a:rPr lang="de-DE" i="1" dirty="0"/>
              <a:t> </a:t>
            </a:r>
            <a:r>
              <a:rPr lang="de-DE" i="1" dirty="0" err="1"/>
              <a:t>Swipe</a:t>
            </a:r>
            <a:r>
              <a:rPr lang="de-DE" i="1" dirty="0"/>
              <a:t> was M = 76.126 (SD = 10.917).“</a:t>
            </a:r>
          </a:p>
        </p:txBody>
      </p:sp>
      <p:graphicFrame>
        <p:nvGraphicFramePr>
          <p:cNvPr id="22" name="Diagramm 21">
            <a:extLst>
              <a:ext uri="{FF2B5EF4-FFF2-40B4-BE49-F238E27FC236}">
                <a16:creationId xmlns:a16="http://schemas.microsoft.com/office/drawing/2014/main" id="{79D11D88-75A5-D143-9500-E9FBC63A5264}"/>
              </a:ext>
            </a:extLst>
          </p:cNvPr>
          <p:cNvGraphicFramePr>
            <a:graphicFrameLocks/>
          </p:cNvGraphicFramePr>
          <p:nvPr>
            <p:extLst>
              <p:ext uri="{D42A27DB-BD31-4B8C-83A1-F6EECF244321}">
                <p14:modId xmlns:p14="http://schemas.microsoft.com/office/powerpoint/2010/main" val="36375588"/>
              </p:ext>
            </p:extLst>
          </p:nvPr>
        </p:nvGraphicFramePr>
        <p:xfrm>
          <a:off x="1056198" y="2456035"/>
          <a:ext cx="4596456" cy="2952578"/>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feld 24">
            <a:extLst>
              <a:ext uri="{FF2B5EF4-FFF2-40B4-BE49-F238E27FC236}">
                <a16:creationId xmlns:a16="http://schemas.microsoft.com/office/drawing/2014/main" id="{7F3F30D2-F5FF-8B3F-4527-78E6C3FB6F05}"/>
              </a:ext>
            </a:extLst>
          </p:cNvPr>
          <p:cNvSpPr txBox="1"/>
          <p:nvPr/>
        </p:nvSpPr>
        <p:spPr>
          <a:xfrm>
            <a:off x="1299808" y="5447179"/>
            <a:ext cx="4511544" cy="523220"/>
          </a:xfrm>
          <a:prstGeom prst="rect">
            <a:avLst/>
          </a:prstGeom>
          <a:noFill/>
        </p:spPr>
        <p:txBody>
          <a:bodyPr wrap="square">
            <a:spAutoFit/>
          </a:bodyPr>
          <a:lstStyle/>
          <a:p>
            <a:r>
              <a:rPr lang="de-DE" sz="1400">
                <a:latin typeface="Arial" panose="020B0604020202020204" pitchFamily="34" charset="0"/>
                <a:cs typeface="Arial" panose="020B0604020202020204" pitchFamily="34" charset="0"/>
              </a:rPr>
              <a:t>Figure 3: Average typing speeds of Swipe and typing without. Error bars show standard deviation</a:t>
            </a:r>
            <a:r>
              <a:rPr lang="de-DE" sz="1400" dirty="0">
                <a:latin typeface="Arial" panose="020B0604020202020204" pitchFamily="34" charset="0"/>
                <a:cs typeface="Arial" panose="020B0604020202020204" pitchFamily="34" charset="0"/>
              </a:rPr>
              <a:t>.</a:t>
            </a:r>
          </a:p>
        </p:txBody>
      </p:sp>
      <p:graphicFrame>
        <p:nvGraphicFramePr>
          <p:cNvPr id="28" name="Tabelle 27">
            <a:extLst>
              <a:ext uri="{FF2B5EF4-FFF2-40B4-BE49-F238E27FC236}">
                <a16:creationId xmlns:a16="http://schemas.microsoft.com/office/drawing/2014/main" id="{CEEAF58C-53FA-DA65-6784-CFFB915CE11A}"/>
              </a:ext>
            </a:extLst>
          </p:cNvPr>
          <p:cNvGraphicFramePr>
            <a:graphicFrameLocks noGrp="1"/>
          </p:cNvGraphicFramePr>
          <p:nvPr>
            <p:extLst>
              <p:ext uri="{D42A27DB-BD31-4B8C-83A1-F6EECF244321}">
                <p14:modId xmlns:p14="http://schemas.microsoft.com/office/powerpoint/2010/main" val="2333271075"/>
              </p:ext>
            </p:extLst>
          </p:nvPr>
        </p:nvGraphicFramePr>
        <p:xfrm>
          <a:off x="6096000" y="3597143"/>
          <a:ext cx="4596456" cy="1168032"/>
        </p:xfrm>
        <a:graphic>
          <a:graphicData uri="http://schemas.openxmlformats.org/drawingml/2006/table">
            <a:tbl>
              <a:tblPr>
                <a:tableStyleId>{5C22544A-7EE6-4342-B048-85BDC9FD1C3A}</a:tableStyleId>
              </a:tblPr>
              <a:tblGrid>
                <a:gridCol w="1532152">
                  <a:extLst>
                    <a:ext uri="{9D8B030D-6E8A-4147-A177-3AD203B41FA5}">
                      <a16:colId xmlns:a16="http://schemas.microsoft.com/office/drawing/2014/main" val="3927539552"/>
                    </a:ext>
                  </a:extLst>
                </a:gridCol>
                <a:gridCol w="1532152">
                  <a:extLst>
                    <a:ext uri="{9D8B030D-6E8A-4147-A177-3AD203B41FA5}">
                      <a16:colId xmlns:a16="http://schemas.microsoft.com/office/drawing/2014/main" val="507761198"/>
                    </a:ext>
                  </a:extLst>
                </a:gridCol>
                <a:gridCol w="1532152">
                  <a:extLst>
                    <a:ext uri="{9D8B030D-6E8A-4147-A177-3AD203B41FA5}">
                      <a16:colId xmlns:a16="http://schemas.microsoft.com/office/drawing/2014/main" val="2800195162"/>
                    </a:ext>
                  </a:extLst>
                </a:gridCol>
              </a:tblGrid>
              <a:tr h="389344">
                <a:tc>
                  <a:txBody>
                    <a:bodyPr/>
                    <a:lstStyle/>
                    <a:p>
                      <a:pPr algn="l" fontAlgn="b"/>
                      <a:r>
                        <a:rPr lang="de-DE" sz="1800" b="1" u="none" strike="noStrike" dirty="0">
                          <a:effectLst/>
                          <a:latin typeface="Arial" panose="020B0604020202020204" pitchFamily="34" charset="0"/>
                          <a:cs typeface="Arial" panose="020B0604020202020204" pitchFamily="34" charset="0"/>
                        </a:rPr>
                        <a:t>Keyboard</a:t>
                      </a:r>
                      <a:endParaRPr lang="de-DE"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800" b="1" u="none" strike="noStrike">
                          <a:effectLst/>
                          <a:latin typeface="Arial" panose="020B0604020202020204" pitchFamily="34" charset="0"/>
                          <a:cs typeface="Arial" panose="020B0604020202020204" pitchFamily="34" charset="0"/>
                        </a:rPr>
                        <a:t>Mean WPM</a:t>
                      </a:r>
                      <a:endParaRPr lang="de-DE"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800" b="1" u="none" strike="noStrike">
                          <a:effectLst/>
                          <a:latin typeface="Arial" panose="020B0604020202020204" pitchFamily="34" charset="0"/>
                          <a:cs typeface="Arial" panose="020B0604020202020204" pitchFamily="34" charset="0"/>
                        </a:rPr>
                        <a:t>SD WPM</a:t>
                      </a:r>
                      <a:endParaRPr lang="de-DE"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897000"/>
                  </a:ext>
                </a:extLst>
              </a:tr>
              <a:tr h="389344">
                <a:tc>
                  <a:txBody>
                    <a:bodyPr/>
                    <a:lstStyle/>
                    <a:p>
                      <a:pPr algn="l" fontAlgn="b"/>
                      <a:r>
                        <a:rPr lang="de-DE" sz="1800" u="none" strike="noStrike">
                          <a:effectLst/>
                          <a:latin typeface="Arial" panose="020B0604020202020204" pitchFamily="34" charset="0"/>
                          <a:cs typeface="Arial" panose="020B0604020202020204" pitchFamily="34" charset="0"/>
                        </a:rPr>
                        <a:t>No Swipe</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fontAlgn="b"/>
                      <a:r>
                        <a:rPr lang="de-DE" sz="1800" u="none" strike="noStrike" dirty="0">
                          <a:effectLst/>
                          <a:latin typeface="Arial" panose="020B0604020202020204" pitchFamily="34" charset="0"/>
                          <a:cs typeface="Arial" panose="020B0604020202020204" pitchFamily="34" charset="0"/>
                        </a:rPr>
                        <a:t>44.992</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b"/>
                      <a:r>
                        <a:rPr lang="de-DE" sz="1800" b="0" i="0" kern="1200" dirty="0">
                          <a:solidFill>
                            <a:schemeClr val="dk1"/>
                          </a:solidFill>
                          <a:effectLst/>
                          <a:latin typeface="+mn-lt"/>
                          <a:ea typeface="+mn-ea"/>
                          <a:cs typeface="+mn-cs"/>
                        </a:rPr>
                        <a:t>9.454</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63172241"/>
                  </a:ext>
                </a:extLst>
              </a:tr>
              <a:tr h="389344">
                <a:tc>
                  <a:txBody>
                    <a:bodyPr/>
                    <a:lstStyle/>
                    <a:p>
                      <a:pPr algn="l" fontAlgn="b"/>
                      <a:r>
                        <a:rPr lang="de-DE" sz="1800" u="none" strike="noStrike" dirty="0" err="1">
                          <a:effectLst/>
                          <a:latin typeface="Arial" panose="020B0604020202020204" pitchFamily="34" charset="0"/>
                          <a:cs typeface="Arial" panose="020B0604020202020204" pitchFamily="34" charset="0"/>
                        </a:rPr>
                        <a:t>Swipe</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de-DE" sz="1800" b="0" i="0" kern="1200" dirty="0">
                          <a:solidFill>
                            <a:schemeClr val="dk1"/>
                          </a:solidFill>
                          <a:effectLst/>
                          <a:latin typeface="+mn-lt"/>
                          <a:ea typeface="+mn-ea"/>
                          <a:cs typeface="+mn-cs"/>
                        </a:rPr>
                        <a:t>76.126</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800" b="0" i="0" kern="1200" dirty="0">
                          <a:solidFill>
                            <a:schemeClr val="dk1"/>
                          </a:solidFill>
                          <a:effectLst/>
                          <a:latin typeface="+mn-lt"/>
                          <a:ea typeface="+mn-ea"/>
                          <a:cs typeface="+mn-cs"/>
                        </a:rPr>
                        <a:t>10.917</a:t>
                      </a:r>
                      <a:endParaRPr lang="de-DE"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7440125"/>
                  </a:ext>
                </a:extLst>
              </a:tr>
            </a:tbl>
          </a:graphicData>
        </a:graphic>
      </p:graphicFrame>
      <p:sp>
        <p:nvSpPr>
          <p:cNvPr id="31" name="Textfeld 9">
            <a:extLst>
              <a:ext uri="{FF2B5EF4-FFF2-40B4-BE49-F238E27FC236}">
                <a16:creationId xmlns:a16="http://schemas.microsoft.com/office/drawing/2014/main" id="{3C3D7D52-C8DF-7190-301A-8860AFA79DA0}"/>
              </a:ext>
            </a:extLst>
          </p:cNvPr>
          <p:cNvSpPr txBox="1"/>
          <p:nvPr/>
        </p:nvSpPr>
        <p:spPr>
          <a:xfrm rot="20848269">
            <a:off x="9553657" y="2073097"/>
            <a:ext cx="1796517" cy="369332"/>
          </a:xfrm>
          <a:prstGeom prst="rect">
            <a:avLst/>
          </a:prstGeom>
          <a:solidFill>
            <a:schemeClr val="accent1"/>
          </a:solidFill>
        </p:spPr>
        <p:txBody>
          <a:bodyPr wrap="square" rtlCol="0">
            <a:spAutoFit/>
          </a:bodyPr>
          <a:lstStyle/>
          <a:p>
            <a:pPr algn="ctr"/>
            <a:r>
              <a:rPr lang="de-DE" dirty="0">
                <a:solidFill>
                  <a:schemeClr val="bg1"/>
                </a:solidFill>
              </a:rPr>
              <a:t>Text</a:t>
            </a:r>
          </a:p>
        </p:txBody>
      </p:sp>
      <p:sp>
        <p:nvSpPr>
          <p:cNvPr id="32" name="Textfeld 9">
            <a:extLst>
              <a:ext uri="{FF2B5EF4-FFF2-40B4-BE49-F238E27FC236}">
                <a16:creationId xmlns:a16="http://schemas.microsoft.com/office/drawing/2014/main" id="{B05F1C7D-87DF-48F6-BC71-A4BDD46F857D}"/>
              </a:ext>
            </a:extLst>
          </p:cNvPr>
          <p:cNvSpPr txBox="1"/>
          <p:nvPr/>
        </p:nvSpPr>
        <p:spPr>
          <a:xfrm rot="20848269">
            <a:off x="4692268" y="5758204"/>
            <a:ext cx="1796517" cy="369332"/>
          </a:xfrm>
          <a:prstGeom prst="rect">
            <a:avLst/>
          </a:prstGeom>
          <a:solidFill>
            <a:schemeClr val="accent1"/>
          </a:solidFill>
        </p:spPr>
        <p:txBody>
          <a:bodyPr wrap="square" rtlCol="0">
            <a:spAutoFit/>
          </a:bodyPr>
          <a:lstStyle/>
          <a:p>
            <a:pPr algn="ctr"/>
            <a:r>
              <a:rPr lang="de-DE" dirty="0">
                <a:solidFill>
                  <a:schemeClr val="bg1"/>
                </a:solidFill>
              </a:rPr>
              <a:t>Plot</a:t>
            </a:r>
          </a:p>
        </p:txBody>
      </p:sp>
      <p:sp>
        <p:nvSpPr>
          <p:cNvPr id="33" name="Textfeld 9">
            <a:extLst>
              <a:ext uri="{FF2B5EF4-FFF2-40B4-BE49-F238E27FC236}">
                <a16:creationId xmlns:a16="http://schemas.microsoft.com/office/drawing/2014/main" id="{AD834FBE-E50C-F9B8-2CE9-8928552512D4}"/>
              </a:ext>
            </a:extLst>
          </p:cNvPr>
          <p:cNvSpPr txBox="1"/>
          <p:nvPr/>
        </p:nvSpPr>
        <p:spPr>
          <a:xfrm rot="20848269">
            <a:off x="9553658" y="4769170"/>
            <a:ext cx="1796517" cy="369332"/>
          </a:xfrm>
          <a:prstGeom prst="rect">
            <a:avLst/>
          </a:prstGeom>
          <a:solidFill>
            <a:schemeClr val="accent1"/>
          </a:solidFill>
        </p:spPr>
        <p:txBody>
          <a:bodyPr wrap="square" rtlCol="0">
            <a:spAutoFit/>
          </a:bodyPr>
          <a:lstStyle/>
          <a:p>
            <a:pPr algn="ctr"/>
            <a:r>
              <a:rPr lang="de-DE" dirty="0">
                <a:solidFill>
                  <a:schemeClr val="bg1"/>
                </a:solidFill>
              </a:rPr>
              <a:t>Table</a:t>
            </a:r>
          </a:p>
        </p:txBody>
      </p:sp>
      <p:sp>
        <p:nvSpPr>
          <p:cNvPr id="34" name="TextBox 10">
            <a:extLst>
              <a:ext uri="{FF2B5EF4-FFF2-40B4-BE49-F238E27FC236}">
                <a16:creationId xmlns:a16="http://schemas.microsoft.com/office/drawing/2014/main" id="{AD26C2CC-18FC-97B1-D5D8-E745E430E38A}"/>
              </a:ext>
            </a:extLst>
          </p:cNvPr>
          <p:cNvSpPr txBox="1"/>
          <p:nvPr/>
        </p:nvSpPr>
        <p:spPr>
          <a:xfrm rot="21378867">
            <a:off x="7632119" y="5563040"/>
            <a:ext cx="3236442" cy="830997"/>
          </a:xfrm>
          <a:prstGeom prst="rect">
            <a:avLst/>
          </a:prstGeom>
          <a:solidFill>
            <a:srgbClr val="FF0000"/>
          </a:solidFill>
          <a:ln w="76200">
            <a:noFill/>
          </a:ln>
        </p:spPr>
        <p:txBody>
          <a:bodyPr wrap="square" rtlCol="0">
            <a:spAutoFit/>
          </a:bodyPr>
          <a:lstStyle/>
          <a:p>
            <a:pPr algn="ctr"/>
            <a:r>
              <a:rPr lang="de-DE" sz="2400">
                <a:solidFill>
                  <a:schemeClr val="bg1"/>
                </a:solidFill>
              </a:rPr>
              <a:t>Combine visual with text or table</a:t>
            </a:r>
            <a:endParaRPr lang="de-DE" sz="2400" dirty="0">
              <a:solidFill>
                <a:schemeClr val="bg1"/>
              </a:solidFill>
            </a:endParaRPr>
          </a:p>
        </p:txBody>
      </p:sp>
    </p:spTree>
    <p:extLst>
      <p:ext uri="{BB962C8B-B14F-4D97-AF65-F5344CB8AC3E}">
        <p14:creationId xmlns:p14="http://schemas.microsoft.com/office/powerpoint/2010/main" val="30330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5" grpId="0"/>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97A318-5D04-472B-B6C7-C982C2B07B28}"/>
              </a:ext>
            </a:extLst>
          </p:cNvPr>
          <p:cNvSpPr>
            <a:spLocks noGrp="1"/>
          </p:cNvSpPr>
          <p:nvPr>
            <p:ph type="title"/>
          </p:nvPr>
        </p:nvSpPr>
        <p:spPr/>
        <p:txBody>
          <a:bodyPr/>
          <a:lstStyle/>
          <a:p>
            <a:r>
              <a:rPr lang="de-DE" dirty="0" err="1"/>
              <a:t>Results</a:t>
            </a:r>
            <a:r>
              <a:rPr lang="de-DE" dirty="0"/>
              <a:t> and </a:t>
            </a:r>
            <a:r>
              <a:rPr lang="de-DE" dirty="0" err="1"/>
              <a:t>the</a:t>
            </a:r>
            <a:r>
              <a:rPr lang="de-DE" dirty="0"/>
              <a:t> Research Question</a:t>
            </a:r>
          </a:p>
        </p:txBody>
      </p:sp>
      <p:sp>
        <p:nvSpPr>
          <p:cNvPr id="4" name="Fußzeilenplatzhalter 3">
            <a:extLst>
              <a:ext uri="{FF2B5EF4-FFF2-40B4-BE49-F238E27FC236}">
                <a16:creationId xmlns:a16="http://schemas.microsoft.com/office/drawing/2014/main" id="{0686AC4F-A5F6-10FF-7616-BA5F44DD087C}"/>
              </a:ext>
            </a:extLst>
          </p:cNvPr>
          <p:cNvSpPr>
            <a:spLocks noGrp="1"/>
          </p:cNvSpPr>
          <p:nvPr>
            <p:ph type="ftr" sz="quarter" idx="32"/>
          </p:nvPr>
        </p:nvSpPr>
        <p:spPr/>
        <p:txBody>
          <a:bodyPr/>
          <a:lstStyle/>
          <a:p>
            <a:r>
              <a:rPr lang="de-DE" err="1"/>
              <a:t>Prof</a:t>
            </a:r>
            <a:r>
              <a:rPr lang="de-DE"/>
              <a:t>. Dr. Valentin Schwind</a:t>
            </a:r>
            <a:endParaRPr lang="de-DE" dirty="0"/>
          </a:p>
        </p:txBody>
      </p:sp>
      <p:sp>
        <p:nvSpPr>
          <p:cNvPr id="5" name="Foliennummernplatzhalter 4">
            <a:extLst>
              <a:ext uri="{FF2B5EF4-FFF2-40B4-BE49-F238E27FC236}">
                <a16:creationId xmlns:a16="http://schemas.microsoft.com/office/drawing/2014/main" id="{08F72962-1693-CDDA-4F89-2CE302230894}"/>
              </a:ext>
            </a:extLst>
          </p:cNvPr>
          <p:cNvSpPr>
            <a:spLocks noGrp="1"/>
          </p:cNvSpPr>
          <p:nvPr>
            <p:ph type="sldNum" sz="quarter" idx="33"/>
          </p:nvPr>
        </p:nvSpPr>
        <p:spPr/>
        <p:txBody>
          <a:bodyPr/>
          <a:lstStyle/>
          <a:p>
            <a:fld id="{BA24374A-C3A8-471A-8837-3FC31668ABE5}" type="slidenum">
              <a:rPr lang="de-DE" smtClean="0"/>
              <a:pPr/>
              <a:t>2</a:t>
            </a:fld>
            <a:endParaRPr lang="de-DE" dirty="0"/>
          </a:p>
        </p:txBody>
      </p:sp>
      <p:sp>
        <p:nvSpPr>
          <p:cNvPr id="11" name="Textplatzhalter 10">
            <a:extLst>
              <a:ext uri="{FF2B5EF4-FFF2-40B4-BE49-F238E27FC236}">
                <a16:creationId xmlns:a16="http://schemas.microsoft.com/office/drawing/2014/main" id="{F0915C91-58E9-4DF2-E8C6-AF64EE1A80CC}"/>
              </a:ext>
            </a:extLst>
          </p:cNvPr>
          <p:cNvSpPr>
            <a:spLocks noGrp="1"/>
          </p:cNvSpPr>
          <p:nvPr>
            <p:ph type="body" sz="quarter" idx="21"/>
          </p:nvPr>
        </p:nvSpPr>
        <p:spPr/>
        <p:txBody>
          <a:bodyPr/>
          <a:lstStyle/>
          <a:p>
            <a:r>
              <a:rPr lang="en-US" sz="1400"/>
              <a:t>How to Evaluate Results</a:t>
            </a:r>
            <a:endParaRPr lang="de-DE" dirty="0"/>
          </a:p>
        </p:txBody>
      </p:sp>
      <p:sp>
        <p:nvSpPr>
          <p:cNvPr id="9" name="Textplatzhalter 8">
            <a:extLst>
              <a:ext uri="{FF2B5EF4-FFF2-40B4-BE49-F238E27FC236}">
                <a16:creationId xmlns:a16="http://schemas.microsoft.com/office/drawing/2014/main" id="{A8D42535-C662-9D55-42A2-FBB3435936FE}"/>
              </a:ext>
            </a:extLst>
          </p:cNvPr>
          <p:cNvSpPr>
            <a:spLocks noGrp="1"/>
          </p:cNvSpPr>
          <p:nvPr>
            <p:ph type="body" sz="quarter" idx="34"/>
          </p:nvPr>
        </p:nvSpPr>
        <p:spPr>
          <a:xfrm>
            <a:off x="695325" y="1449388"/>
            <a:ext cx="10801349" cy="4679950"/>
          </a:xfrm>
        </p:spPr>
        <p:txBody>
          <a:bodyPr>
            <a:normAutofit lnSpcReduction="10000"/>
          </a:bodyPr>
          <a:lstStyle/>
          <a:p>
            <a:r>
              <a:rPr lang="de-DE" b="1" dirty="0">
                <a:solidFill>
                  <a:schemeClr val="accent1"/>
                </a:solidFill>
              </a:rPr>
              <a:t>All </a:t>
            </a:r>
            <a:r>
              <a:rPr lang="de-DE" b="1" dirty="0" err="1">
                <a:solidFill>
                  <a:schemeClr val="accent1"/>
                </a:solidFill>
              </a:rPr>
              <a:t>results</a:t>
            </a:r>
            <a:r>
              <a:rPr lang="de-DE" b="1" dirty="0">
                <a:solidFill>
                  <a:schemeClr val="accent1"/>
                </a:solidFill>
              </a:rPr>
              <a:t> </a:t>
            </a:r>
            <a:r>
              <a:rPr lang="de-DE" b="1" dirty="0" err="1">
                <a:solidFill>
                  <a:schemeClr val="accent1"/>
                </a:solidFill>
              </a:rPr>
              <a:t>need</a:t>
            </a:r>
            <a:r>
              <a:rPr lang="de-DE" b="1" dirty="0">
                <a:solidFill>
                  <a:schemeClr val="accent1"/>
                </a:solidFill>
              </a:rPr>
              <a:t> a </a:t>
            </a:r>
            <a:r>
              <a:rPr lang="de-DE" b="1" dirty="0" err="1">
                <a:solidFill>
                  <a:schemeClr val="accent1"/>
                </a:solidFill>
              </a:rPr>
              <a:t>research</a:t>
            </a:r>
            <a:r>
              <a:rPr lang="de-DE" b="1" dirty="0">
                <a:solidFill>
                  <a:schemeClr val="accent1"/>
                </a:solidFill>
              </a:rPr>
              <a:t> </a:t>
            </a:r>
            <a:r>
              <a:rPr lang="de-DE" b="1" dirty="0" err="1">
                <a:solidFill>
                  <a:schemeClr val="accent1"/>
                </a:solidFill>
              </a:rPr>
              <a:t>question</a:t>
            </a:r>
            <a:r>
              <a:rPr lang="de-DE" b="1" dirty="0">
                <a:solidFill>
                  <a:schemeClr val="accent1"/>
                </a:solidFill>
              </a:rPr>
              <a:t> </a:t>
            </a:r>
            <a:endParaRPr lang="en-US" dirty="0"/>
          </a:p>
          <a:p>
            <a:r>
              <a:rPr lang="de-DE" b="1" dirty="0">
                <a:solidFill>
                  <a:schemeClr val="accent1"/>
                </a:solidFill>
              </a:rPr>
              <a:t>A </a:t>
            </a:r>
            <a:r>
              <a:rPr lang="de-DE" b="1" dirty="0" err="1">
                <a:solidFill>
                  <a:schemeClr val="accent1"/>
                </a:solidFill>
              </a:rPr>
              <a:t>research</a:t>
            </a:r>
            <a:r>
              <a:rPr lang="de-DE" b="1" dirty="0">
                <a:solidFill>
                  <a:schemeClr val="accent1"/>
                </a:solidFill>
              </a:rPr>
              <a:t> </a:t>
            </a:r>
            <a:r>
              <a:rPr lang="de-DE" b="1" dirty="0" err="1">
                <a:solidFill>
                  <a:schemeClr val="accent1"/>
                </a:solidFill>
              </a:rPr>
              <a:t>question</a:t>
            </a:r>
            <a:r>
              <a:rPr lang="de-DE" b="1" dirty="0">
                <a:solidFill>
                  <a:schemeClr val="accent1"/>
                </a:solidFill>
              </a:rPr>
              <a:t> </a:t>
            </a:r>
            <a:r>
              <a:rPr lang="de-DE" b="1" dirty="0" err="1">
                <a:solidFill>
                  <a:schemeClr val="accent1"/>
                </a:solidFill>
              </a:rPr>
              <a:t>is</a:t>
            </a:r>
            <a:r>
              <a:rPr lang="de-DE" b="1" dirty="0">
                <a:solidFill>
                  <a:schemeClr val="accent1"/>
                </a:solidFill>
              </a:rPr>
              <a:t> a </a:t>
            </a:r>
            <a:r>
              <a:rPr lang="de-DE" b="1" dirty="0" err="1">
                <a:solidFill>
                  <a:schemeClr val="accent1"/>
                </a:solidFill>
              </a:rPr>
              <a:t>question</a:t>
            </a:r>
            <a:r>
              <a:rPr lang="de-DE" dirty="0"/>
              <a:t> (</a:t>
            </a:r>
            <a:r>
              <a:rPr lang="de-DE" dirty="0" err="1"/>
              <a:t>no</a:t>
            </a:r>
            <a:r>
              <a:rPr lang="de-DE" dirty="0"/>
              <a:t> </a:t>
            </a:r>
            <a:r>
              <a:rPr lang="de-DE" dirty="0" err="1"/>
              <a:t>theory</a:t>
            </a:r>
            <a:r>
              <a:rPr lang="de-DE" dirty="0"/>
              <a:t>, </a:t>
            </a:r>
            <a:r>
              <a:rPr lang="de-DE" dirty="0" err="1"/>
              <a:t>no</a:t>
            </a:r>
            <a:r>
              <a:rPr lang="de-DE" dirty="0"/>
              <a:t> </a:t>
            </a:r>
            <a:r>
              <a:rPr lang="de-DE" dirty="0" err="1"/>
              <a:t>answer</a:t>
            </a:r>
            <a:r>
              <a:rPr lang="de-DE" dirty="0"/>
              <a:t>, </a:t>
            </a:r>
            <a:r>
              <a:rPr lang="de-DE" dirty="0" err="1"/>
              <a:t>no</a:t>
            </a:r>
            <a:r>
              <a:rPr lang="de-DE" dirty="0"/>
              <a:t> </a:t>
            </a:r>
            <a:r>
              <a:rPr lang="de-DE" dirty="0" err="1"/>
              <a:t>assumption</a:t>
            </a:r>
            <a:r>
              <a:rPr lang="de-DE" dirty="0"/>
              <a:t>,…)</a:t>
            </a:r>
          </a:p>
          <a:p>
            <a:pPr lvl="1"/>
            <a:r>
              <a:rPr lang="de-DE" dirty="0"/>
              <a:t>In</a:t>
            </a:r>
            <a:r>
              <a:rPr lang="de-DE" b="1" dirty="0">
                <a:solidFill>
                  <a:schemeClr val="accent1"/>
                </a:solidFill>
              </a:rPr>
              <a:t> quantitative </a:t>
            </a:r>
            <a:r>
              <a:rPr lang="de-DE" b="1" dirty="0" err="1">
                <a:solidFill>
                  <a:schemeClr val="accent1"/>
                </a:solidFill>
              </a:rPr>
              <a:t>studies</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ask</a:t>
            </a:r>
            <a:r>
              <a:rPr lang="de-DE" b="1" dirty="0">
                <a:solidFill>
                  <a:schemeClr val="accent1"/>
                </a:solidFill>
              </a:rPr>
              <a:t> </a:t>
            </a:r>
            <a:r>
              <a:rPr lang="de-DE" b="1" dirty="0" err="1">
                <a:solidFill>
                  <a:schemeClr val="accent1"/>
                </a:solidFill>
              </a:rPr>
              <a:t>for</a:t>
            </a:r>
            <a:r>
              <a:rPr lang="de-DE" b="1" dirty="0">
                <a:solidFill>
                  <a:schemeClr val="accent1"/>
                </a:solidFill>
              </a:rPr>
              <a:t> </a:t>
            </a:r>
            <a:r>
              <a:rPr lang="de-DE" b="1" dirty="0" err="1">
                <a:solidFill>
                  <a:schemeClr val="accent1"/>
                </a:solidFill>
              </a:rPr>
              <a:t>one</a:t>
            </a:r>
            <a:r>
              <a:rPr lang="de-DE" b="1" dirty="0">
                <a:solidFill>
                  <a:schemeClr val="accent1"/>
                </a:solidFill>
              </a:rPr>
              <a:t> (</a:t>
            </a:r>
            <a:r>
              <a:rPr lang="de-DE" b="1" dirty="0" err="1">
                <a:solidFill>
                  <a:schemeClr val="accent1"/>
                </a:solidFill>
              </a:rPr>
              <a:t>or</a:t>
            </a:r>
            <a:r>
              <a:rPr lang="de-DE" b="1" dirty="0">
                <a:solidFill>
                  <a:schemeClr val="accent1"/>
                </a:solidFill>
              </a:rPr>
              <a:t> </a:t>
            </a:r>
            <a:r>
              <a:rPr lang="de-DE" b="1" dirty="0" err="1">
                <a:solidFill>
                  <a:schemeClr val="accent1"/>
                </a:solidFill>
              </a:rPr>
              <a:t>more</a:t>
            </a:r>
            <a:r>
              <a:rPr lang="de-DE" b="1" dirty="0">
                <a:solidFill>
                  <a:schemeClr val="accent1"/>
                </a:solidFill>
              </a:rPr>
              <a:t>) </a:t>
            </a:r>
            <a:r>
              <a:rPr lang="de-DE" b="1" dirty="0" err="1">
                <a:solidFill>
                  <a:schemeClr val="accent1"/>
                </a:solidFill>
              </a:rPr>
              <a:t>measures</a:t>
            </a:r>
            <a:endParaRPr lang="de-DE" b="1" dirty="0">
              <a:solidFill>
                <a:schemeClr val="accent1"/>
              </a:solidFill>
            </a:endParaRPr>
          </a:p>
          <a:p>
            <a:pPr lvl="2"/>
            <a:r>
              <a:rPr lang="en-US" dirty="0"/>
              <a:t>e.g., “What is the effect of Swipe on the users’ </a:t>
            </a:r>
            <a:r>
              <a:rPr lang="de-DE" dirty="0" err="1"/>
              <a:t>typing</a:t>
            </a:r>
            <a:r>
              <a:rPr lang="de-DE" dirty="0"/>
              <a:t> </a:t>
            </a:r>
            <a:r>
              <a:rPr lang="de-DE" dirty="0" err="1"/>
              <a:t>speed</a:t>
            </a:r>
            <a:r>
              <a:rPr lang="de-DE" dirty="0"/>
              <a:t>/</a:t>
            </a:r>
            <a:r>
              <a:rPr lang="de-DE" dirty="0" err="1"/>
              <a:t>error</a:t>
            </a:r>
            <a:r>
              <a:rPr lang="de-DE" dirty="0"/>
              <a:t> rate/</a:t>
            </a:r>
            <a:r>
              <a:rPr lang="de-DE" dirty="0" err="1"/>
              <a:t>workload</a:t>
            </a:r>
            <a:r>
              <a:rPr lang="de-DE" dirty="0"/>
              <a:t>…</a:t>
            </a:r>
            <a:r>
              <a:rPr lang="en-US" dirty="0"/>
              <a:t>?”</a:t>
            </a:r>
          </a:p>
          <a:p>
            <a:pPr lvl="2"/>
            <a:r>
              <a:rPr lang="de-DE" b="1" dirty="0">
                <a:solidFill>
                  <a:schemeClr val="accent1"/>
                </a:solidFill>
              </a:rPr>
              <a:t>A </a:t>
            </a:r>
            <a:r>
              <a:rPr lang="de-DE" b="1" dirty="0" err="1">
                <a:solidFill>
                  <a:schemeClr val="accent1"/>
                </a:solidFill>
              </a:rPr>
              <a:t>hypothesis</a:t>
            </a:r>
            <a:r>
              <a:rPr lang="de-DE" b="1" dirty="0">
                <a:solidFill>
                  <a:schemeClr val="accent1"/>
                </a:solidFill>
              </a:rPr>
              <a:t> </a:t>
            </a:r>
            <a:r>
              <a:rPr lang="de-DE" b="1" dirty="0" err="1">
                <a:solidFill>
                  <a:schemeClr val="accent1"/>
                </a:solidFill>
              </a:rPr>
              <a:t>gives</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answer</a:t>
            </a:r>
            <a:r>
              <a:rPr lang="de-DE" b="1" dirty="0">
                <a:solidFill>
                  <a:schemeClr val="accent1"/>
                </a:solidFill>
              </a:rPr>
              <a:t> </a:t>
            </a:r>
            <a:r>
              <a:rPr lang="de-DE" dirty="0"/>
              <a:t>(</a:t>
            </a:r>
            <a:r>
              <a:rPr lang="de-DE" dirty="0" err="1"/>
              <a:t>only</a:t>
            </a:r>
            <a:r>
              <a:rPr lang="de-DE" dirty="0"/>
              <a:t> quantitative </a:t>
            </a:r>
            <a:r>
              <a:rPr lang="de-DE" dirty="0" err="1"/>
              <a:t>studies</a:t>
            </a:r>
            <a:r>
              <a:rPr lang="de-DE" dirty="0"/>
              <a:t>!): </a:t>
            </a:r>
          </a:p>
          <a:p>
            <a:pPr lvl="3"/>
            <a:r>
              <a:rPr lang="de-DE" dirty="0"/>
              <a:t>e.g., „</a:t>
            </a:r>
            <a:r>
              <a:rPr lang="de-DE" dirty="0" err="1"/>
              <a:t>Swipe</a:t>
            </a:r>
            <a:r>
              <a:rPr lang="de-DE" dirty="0"/>
              <a:t> </a:t>
            </a:r>
            <a:r>
              <a:rPr lang="de-DE" dirty="0" err="1"/>
              <a:t>increases</a:t>
            </a:r>
            <a:r>
              <a:rPr lang="de-DE" dirty="0"/>
              <a:t> </a:t>
            </a:r>
            <a:r>
              <a:rPr lang="de-DE" dirty="0" err="1"/>
              <a:t>the</a:t>
            </a:r>
            <a:r>
              <a:rPr lang="de-DE" dirty="0"/>
              <a:t> </a:t>
            </a:r>
            <a:r>
              <a:rPr lang="de-DE" dirty="0" err="1"/>
              <a:t>users</a:t>
            </a:r>
            <a:r>
              <a:rPr lang="de-DE" dirty="0"/>
              <a:t>‘ </a:t>
            </a:r>
            <a:r>
              <a:rPr lang="de-DE" dirty="0" err="1"/>
              <a:t>typing</a:t>
            </a:r>
            <a:r>
              <a:rPr lang="de-DE" dirty="0"/>
              <a:t> </a:t>
            </a:r>
            <a:r>
              <a:rPr lang="de-DE" dirty="0" err="1"/>
              <a:t>speed</a:t>
            </a:r>
            <a:r>
              <a:rPr lang="en-US" dirty="0"/>
              <a:t>.”</a:t>
            </a:r>
          </a:p>
          <a:p>
            <a:pPr lvl="3"/>
            <a:r>
              <a:rPr lang="de-DE" dirty="0"/>
              <a:t>„Explorative“ </a:t>
            </a:r>
            <a:r>
              <a:rPr lang="de-DE" dirty="0" err="1"/>
              <a:t>user</a:t>
            </a:r>
            <a:r>
              <a:rPr lang="de-DE" dirty="0"/>
              <a:t> </a:t>
            </a:r>
            <a:r>
              <a:rPr lang="de-DE" dirty="0" err="1"/>
              <a:t>studies</a:t>
            </a:r>
            <a:r>
              <a:rPr lang="de-DE" dirty="0"/>
              <a:t> </a:t>
            </a:r>
            <a:r>
              <a:rPr lang="de-DE" dirty="0" err="1"/>
              <a:t>can</a:t>
            </a:r>
            <a:r>
              <a:rPr lang="de-DE" dirty="0"/>
              <a:t> </a:t>
            </a:r>
            <a:r>
              <a:rPr lang="de-DE" dirty="0" err="1"/>
              <a:t>have</a:t>
            </a:r>
            <a:r>
              <a:rPr lang="de-DE" dirty="0"/>
              <a:t> multiple </a:t>
            </a:r>
            <a:r>
              <a:rPr lang="de-DE" dirty="0" err="1"/>
              <a:t>hypotheses</a:t>
            </a:r>
            <a:r>
              <a:rPr lang="de-DE" dirty="0"/>
              <a:t>:</a:t>
            </a:r>
          </a:p>
          <a:p>
            <a:pPr lvl="1"/>
            <a:r>
              <a:rPr lang="de-DE" dirty="0"/>
              <a:t>In </a:t>
            </a:r>
            <a:r>
              <a:rPr lang="de-DE" b="1" dirty="0">
                <a:solidFill>
                  <a:schemeClr val="accent1"/>
                </a:solidFill>
              </a:rPr>
              <a:t>qualitative </a:t>
            </a:r>
            <a:r>
              <a:rPr lang="de-DE" b="1" dirty="0" err="1">
                <a:solidFill>
                  <a:schemeClr val="accent1"/>
                </a:solidFill>
              </a:rPr>
              <a:t>studies</a:t>
            </a:r>
            <a:r>
              <a:rPr lang="de-DE" b="1" dirty="0">
                <a:solidFill>
                  <a:schemeClr val="accent1"/>
                </a:solidFill>
              </a:rPr>
              <a:t> </a:t>
            </a:r>
            <a:r>
              <a:rPr lang="de-DE" dirty="0" err="1"/>
              <a:t>you</a:t>
            </a:r>
            <a:r>
              <a:rPr lang="de-DE" dirty="0"/>
              <a:t> </a:t>
            </a:r>
            <a:r>
              <a:rPr lang="de-DE" dirty="0" err="1"/>
              <a:t>have</a:t>
            </a:r>
            <a:r>
              <a:rPr lang="de-DE" dirty="0"/>
              <a:t> </a:t>
            </a:r>
            <a:r>
              <a:rPr lang="de-DE" b="1" dirty="0" err="1">
                <a:solidFill>
                  <a:schemeClr val="accent1"/>
                </a:solidFill>
              </a:rPr>
              <a:t>no</a:t>
            </a:r>
            <a:r>
              <a:rPr lang="de-DE" b="1" dirty="0">
                <a:solidFill>
                  <a:schemeClr val="accent1"/>
                </a:solidFill>
              </a:rPr>
              <a:t> </a:t>
            </a:r>
            <a:r>
              <a:rPr lang="de-DE" b="1" dirty="0" err="1">
                <a:solidFill>
                  <a:schemeClr val="accent1"/>
                </a:solidFill>
              </a:rPr>
              <a:t>hypothesis</a:t>
            </a:r>
            <a:r>
              <a:rPr lang="de-DE" b="1" dirty="0">
                <a:solidFill>
                  <a:schemeClr val="accent1"/>
                </a:solidFill>
              </a:rPr>
              <a:t> (</a:t>
            </a:r>
            <a:r>
              <a:rPr lang="de-DE" b="1" dirty="0" err="1">
                <a:solidFill>
                  <a:schemeClr val="accent1"/>
                </a:solidFill>
              </a:rPr>
              <a:t>yet</a:t>
            </a:r>
            <a:r>
              <a:rPr lang="de-DE" b="1" dirty="0">
                <a:solidFill>
                  <a:schemeClr val="accent1"/>
                </a:solidFill>
              </a:rPr>
              <a:t>)</a:t>
            </a:r>
          </a:p>
          <a:p>
            <a:pPr lvl="2"/>
            <a:r>
              <a:rPr lang="de-DE" dirty="0" err="1"/>
              <a:t>You</a:t>
            </a:r>
            <a:r>
              <a:rPr lang="de-DE" dirty="0"/>
              <a:t> </a:t>
            </a:r>
            <a:r>
              <a:rPr lang="de-DE" dirty="0" err="1"/>
              <a:t>are</a:t>
            </a:r>
            <a:r>
              <a:rPr lang="de-DE" dirty="0"/>
              <a:t> </a:t>
            </a:r>
            <a:r>
              <a:rPr lang="de-DE" dirty="0" err="1"/>
              <a:t>interested</a:t>
            </a:r>
            <a:r>
              <a:rPr lang="de-DE" dirty="0"/>
              <a:t> in </a:t>
            </a:r>
            <a:r>
              <a:rPr lang="de-DE" dirty="0" err="1"/>
              <a:t>thoughts</a:t>
            </a:r>
            <a:r>
              <a:rPr lang="de-DE" dirty="0"/>
              <a:t>, </a:t>
            </a:r>
            <a:r>
              <a:rPr lang="de-DE" dirty="0" err="1"/>
              <a:t>opinions</a:t>
            </a:r>
            <a:r>
              <a:rPr lang="de-DE" dirty="0"/>
              <a:t>, </a:t>
            </a:r>
            <a:r>
              <a:rPr lang="de-DE" dirty="0" err="1"/>
              <a:t>concepts</a:t>
            </a:r>
            <a:r>
              <a:rPr lang="de-DE" dirty="0"/>
              <a:t>, </a:t>
            </a:r>
            <a:r>
              <a:rPr lang="de-DE" dirty="0" err="1"/>
              <a:t>ideas</a:t>
            </a:r>
            <a:r>
              <a:rPr lang="de-DE" dirty="0"/>
              <a:t>, </a:t>
            </a:r>
            <a:r>
              <a:rPr lang="de-DE" dirty="0" err="1"/>
              <a:t>suggestions</a:t>
            </a:r>
            <a:r>
              <a:rPr lang="de-DE" dirty="0"/>
              <a:t>,…</a:t>
            </a:r>
          </a:p>
          <a:p>
            <a:pPr lvl="2"/>
            <a:r>
              <a:rPr lang="en-US" dirty="0"/>
              <a:t>e.g., “</a:t>
            </a:r>
            <a:r>
              <a:rPr lang="de-DE" dirty="0" err="1"/>
              <a:t>How</a:t>
            </a:r>
            <a:r>
              <a:rPr lang="de-DE" dirty="0"/>
              <a:t> </a:t>
            </a:r>
            <a:r>
              <a:rPr lang="de-DE" dirty="0" err="1"/>
              <a:t>would</a:t>
            </a:r>
            <a:r>
              <a:rPr lang="de-DE" dirty="0"/>
              <a:t> </a:t>
            </a:r>
            <a:r>
              <a:rPr lang="de-DE" dirty="0" err="1"/>
              <a:t>users</a:t>
            </a:r>
            <a:r>
              <a:rPr lang="de-DE" dirty="0"/>
              <a:t> </a:t>
            </a:r>
            <a:r>
              <a:rPr lang="de-DE" dirty="0" err="1"/>
              <a:t>improve</a:t>
            </a:r>
            <a:r>
              <a:rPr lang="de-DE" dirty="0"/>
              <a:t> </a:t>
            </a:r>
            <a:r>
              <a:rPr lang="de-DE" dirty="0" err="1"/>
              <a:t>Swipe</a:t>
            </a:r>
            <a:r>
              <a:rPr lang="en-US" dirty="0"/>
              <a:t>?”</a:t>
            </a:r>
            <a:endParaRPr lang="de-DE" b="1" dirty="0">
              <a:solidFill>
                <a:schemeClr val="accent1"/>
              </a:solidFill>
            </a:endParaRPr>
          </a:p>
          <a:p>
            <a:pPr lvl="1"/>
            <a:r>
              <a:rPr lang="en-US" dirty="0"/>
              <a:t>In </a:t>
            </a:r>
            <a:r>
              <a:rPr lang="en-US" b="1" dirty="0">
                <a:solidFill>
                  <a:schemeClr val="accent1"/>
                </a:solidFill>
              </a:rPr>
              <a:t>mixed methods</a:t>
            </a:r>
            <a:r>
              <a:rPr lang="de-DE" b="1" dirty="0">
                <a:solidFill>
                  <a:schemeClr val="accent1"/>
                </a:solidFill>
              </a:rPr>
              <a:t> </a:t>
            </a:r>
            <a:r>
              <a:rPr lang="de-DE" b="1" dirty="0" err="1">
                <a:solidFill>
                  <a:schemeClr val="accent1"/>
                </a:solidFill>
              </a:rPr>
              <a:t>studies</a:t>
            </a:r>
            <a:r>
              <a:rPr lang="en-US" b="1" dirty="0">
                <a:solidFill>
                  <a:schemeClr val="accent1"/>
                </a:solidFill>
              </a:rPr>
              <a:t> </a:t>
            </a:r>
            <a:r>
              <a:rPr lang="en-US" dirty="0"/>
              <a:t>(quantitative and qualitative methods), you can combine them!</a:t>
            </a:r>
          </a:p>
          <a:p>
            <a:pPr lvl="2"/>
            <a:r>
              <a:rPr lang="en-US" dirty="0"/>
              <a:t>e.g., “</a:t>
            </a:r>
            <a:r>
              <a:rPr lang="de-DE" dirty="0" err="1"/>
              <a:t>How</a:t>
            </a:r>
            <a:r>
              <a:rPr lang="de-DE" dirty="0"/>
              <a:t> do </a:t>
            </a:r>
            <a:r>
              <a:rPr lang="de-DE" dirty="0" err="1"/>
              <a:t>users</a:t>
            </a:r>
            <a:r>
              <a:rPr lang="de-DE" dirty="0"/>
              <a:t> </a:t>
            </a:r>
            <a:r>
              <a:rPr lang="de-DE" dirty="0" err="1"/>
              <a:t>perceive</a:t>
            </a:r>
            <a:r>
              <a:rPr lang="de-DE" dirty="0"/>
              <a:t> </a:t>
            </a:r>
            <a:r>
              <a:rPr lang="de-DE" dirty="0" err="1"/>
              <a:t>Swipe</a:t>
            </a:r>
            <a:r>
              <a:rPr lang="en-US" dirty="0"/>
              <a:t>?” (e.g., by ratings and interviews)</a:t>
            </a:r>
            <a:endParaRPr lang="de-DE" dirty="0"/>
          </a:p>
          <a:p>
            <a:pPr lvl="2"/>
            <a:endParaRPr lang="en-US" dirty="0"/>
          </a:p>
        </p:txBody>
      </p:sp>
    </p:spTree>
    <p:extLst>
      <p:ext uri="{BB962C8B-B14F-4D97-AF65-F5344CB8AC3E}">
        <p14:creationId xmlns:p14="http://schemas.microsoft.com/office/powerpoint/2010/main" val="1371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13797-B645-C186-F0C3-366A3FFA19F3}"/>
              </a:ext>
            </a:extLst>
          </p:cNvPr>
          <p:cNvSpPr>
            <a:spLocks noGrp="1"/>
          </p:cNvSpPr>
          <p:nvPr>
            <p:ph type="title"/>
          </p:nvPr>
        </p:nvSpPr>
        <p:spPr/>
        <p:txBody>
          <a:bodyPr/>
          <a:lstStyle/>
          <a:p>
            <a:r>
              <a:rPr lang="de-DE"/>
              <a:t>Comparing Two Prototypes</a:t>
            </a:r>
            <a:endParaRPr lang="de-DE" dirty="0"/>
          </a:p>
        </p:txBody>
      </p:sp>
      <p:sp>
        <p:nvSpPr>
          <p:cNvPr id="3" name="Fußzeilenplatzhalter 2">
            <a:extLst>
              <a:ext uri="{FF2B5EF4-FFF2-40B4-BE49-F238E27FC236}">
                <a16:creationId xmlns:a16="http://schemas.microsoft.com/office/drawing/2014/main" id="{0AB22CFB-9FE7-FECF-C567-46B1319FE44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D705EFA-55CE-7C1E-4797-A259C5787AC9}"/>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C0753904-0845-85E2-A0BA-015340B2B797}"/>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B6DF606-C80D-68B8-D95E-F658B855C490}"/>
              </a:ext>
            </a:extLst>
          </p:cNvPr>
          <p:cNvSpPr>
            <a:spLocks noGrp="1"/>
          </p:cNvSpPr>
          <p:nvPr>
            <p:ph type="body" sz="quarter" idx="29"/>
          </p:nvPr>
        </p:nvSpPr>
        <p:spPr/>
        <p:txBody>
          <a:bodyPr/>
          <a:lstStyle/>
          <a:p>
            <a:endParaRPr lang="de-DE" dirty="0"/>
          </a:p>
        </p:txBody>
      </p:sp>
      <p:cxnSp>
        <p:nvCxnSpPr>
          <p:cNvPr id="7" name="Gerade Verbindung mit Pfeil 4">
            <a:extLst>
              <a:ext uri="{FF2B5EF4-FFF2-40B4-BE49-F238E27FC236}">
                <a16:creationId xmlns:a16="http://schemas.microsoft.com/office/drawing/2014/main" id="{8F041BDD-5004-21BD-F201-7C308F2CE467}"/>
              </a:ext>
            </a:extLst>
          </p:cNvPr>
          <p:cNvCxnSpPr/>
          <p:nvPr/>
        </p:nvCxnSpPr>
        <p:spPr>
          <a:xfrm flipV="1">
            <a:off x="2879359" y="237380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68407E6-0930-1BDD-D1D6-3411FD8C614A}"/>
              </a:ext>
            </a:extLst>
          </p:cNvPr>
          <p:cNvCxnSpPr>
            <a:cxnSpLocks/>
          </p:cNvCxnSpPr>
          <p:nvPr/>
        </p:nvCxnSpPr>
        <p:spPr>
          <a:xfrm>
            <a:off x="2879359" y="5038105"/>
            <a:ext cx="61739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11">
            <a:extLst>
              <a:ext uri="{FF2B5EF4-FFF2-40B4-BE49-F238E27FC236}">
                <a16:creationId xmlns:a16="http://schemas.microsoft.com/office/drawing/2014/main" id="{34F97829-6D24-2EEC-2859-1974435D7F03}"/>
              </a:ext>
            </a:extLst>
          </p:cNvPr>
          <p:cNvSpPr/>
          <p:nvPr/>
        </p:nvSpPr>
        <p:spPr>
          <a:xfrm>
            <a:off x="4291064" y="457192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2C4B20B-B157-BEC5-8EB3-B49070A1CDE3}"/>
              </a:ext>
            </a:extLst>
          </p:cNvPr>
          <p:cNvSpPr/>
          <p:nvPr/>
        </p:nvSpPr>
        <p:spPr>
          <a:xfrm>
            <a:off x="4291064" y="43388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3">
            <a:extLst>
              <a:ext uri="{FF2B5EF4-FFF2-40B4-BE49-F238E27FC236}">
                <a16:creationId xmlns:a16="http://schemas.microsoft.com/office/drawing/2014/main" id="{BCE51976-E64C-8109-6A12-3EF1F73A008A}"/>
              </a:ext>
            </a:extLst>
          </p:cNvPr>
          <p:cNvSpPr/>
          <p:nvPr/>
        </p:nvSpPr>
        <p:spPr>
          <a:xfrm>
            <a:off x="4291064" y="417319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4">
            <a:extLst>
              <a:ext uri="{FF2B5EF4-FFF2-40B4-BE49-F238E27FC236}">
                <a16:creationId xmlns:a16="http://schemas.microsoft.com/office/drawing/2014/main" id="{4EBD3229-8B50-CF64-3154-4C1FDA31022E}"/>
              </a:ext>
            </a:extLst>
          </p:cNvPr>
          <p:cNvSpPr/>
          <p:nvPr/>
        </p:nvSpPr>
        <p:spPr>
          <a:xfrm>
            <a:off x="4291064" y="383937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5">
            <a:extLst>
              <a:ext uri="{FF2B5EF4-FFF2-40B4-BE49-F238E27FC236}">
                <a16:creationId xmlns:a16="http://schemas.microsoft.com/office/drawing/2014/main" id="{E79B7483-F87D-3D7D-8B42-714FF801529F}"/>
              </a:ext>
            </a:extLst>
          </p:cNvPr>
          <p:cNvSpPr/>
          <p:nvPr/>
        </p:nvSpPr>
        <p:spPr>
          <a:xfrm>
            <a:off x="4291064" y="35261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6">
            <a:extLst>
              <a:ext uri="{FF2B5EF4-FFF2-40B4-BE49-F238E27FC236}">
                <a16:creationId xmlns:a16="http://schemas.microsoft.com/office/drawing/2014/main" id="{6549CE5E-C925-4AA9-E404-79854804DF91}"/>
              </a:ext>
            </a:extLst>
          </p:cNvPr>
          <p:cNvSpPr/>
          <p:nvPr/>
        </p:nvSpPr>
        <p:spPr>
          <a:xfrm>
            <a:off x="4291064" y="3172263"/>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7">
            <a:extLst>
              <a:ext uri="{FF2B5EF4-FFF2-40B4-BE49-F238E27FC236}">
                <a16:creationId xmlns:a16="http://schemas.microsoft.com/office/drawing/2014/main" id="{24D72AAF-5BFF-A51F-0E73-014A7481C017}"/>
              </a:ext>
            </a:extLst>
          </p:cNvPr>
          <p:cNvSpPr/>
          <p:nvPr/>
        </p:nvSpPr>
        <p:spPr>
          <a:xfrm>
            <a:off x="4291064" y="3984881"/>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8">
            <a:extLst>
              <a:ext uri="{FF2B5EF4-FFF2-40B4-BE49-F238E27FC236}">
                <a16:creationId xmlns:a16="http://schemas.microsoft.com/office/drawing/2014/main" id="{9C554C2A-18FE-D518-1BA4-2394BD518BDA}"/>
              </a:ext>
            </a:extLst>
          </p:cNvPr>
          <p:cNvSpPr/>
          <p:nvPr/>
        </p:nvSpPr>
        <p:spPr>
          <a:xfrm>
            <a:off x="4291064" y="3784412"/>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9">
            <a:extLst>
              <a:ext uri="{FF2B5EF4-FFF2-40B4-BE49-F238E27FC236}">
                <a16:creationId xmlns:a16="http://schemas.microsoft.com/office/drawing/2014/main" id="{418272DA-6F03-D967-4B3D-347F7DD9F0FD}"/>
              </a:ext>
            </a:extLst>
          </p:cNvPr>
          <p:cNvSpPr/>
          <p:nvPr/>
        </p:nvSpPr>
        <p:spPr>
          <a:xfrm>
            <a:off x="7214744" y="293371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20">
            <a:extLst>
              <a:ext uri="{FF2B5EF4-FFF2-40B4-BE49-F238E27FC236}">
                <a16:creationId xmlns:a16="http://schemas.microsoft.com/office/drawing/2014/main" id="{8A28322E-34F5-B39A-6855-82109CFDBBE6}"/>
              </a:ext>
            </a:extLst>
          </p:cNvPr>
          <p:cNvSpPr/>
          <p:nvPr/>
        </p:nvSpPr>
        <p:spPr>
          <a:xfrm>
            <a:off x="7214744" y="3735870"/>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21">
            <a:extLst>
              <a:ext uri="{FF2B5EF4-FFF2-40B4-BE49-F238E27FC236}">
                <a16:creationId xmlns:a16="http://schemas.microsoft.com/office/drawing/2014/main" id="{2ED9E9CF-BDF6-2D7E-E193-9E60F5338573}"/>
              </a:ext>
            </a:extLst>
          </p:cNvPr>
          <p:cNvSpPr/>
          <p:nvPr/>
        </p:nvSpPr>
        <p:spPr>
          <a:xfrm>
            <a:off x="7214744" y="3570234"/>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22">
            <a:extLst>
              <a:ext uri="{FF2B5EF4-FFF2-40B4-BE49-F238E27FC236}">
                <a16:creationId xmlns:a16="http://schemas.microsoft.com/office/drawing/2014/main" id="{38287F55-D81C-C587-AC18-3C2E85AFCA20}"/>
              </a:ext>
            </a:extLst>
          </p:cNvPr>
          <p:cNvSpPr/>
          <p:nvPr/>
        </p:nvSpPr>
        <p:spPr>
          <a:xfrm>
            <a:off x="7214744" y="228213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3">
            <a:extLst>
              <a:ext uri="{FF2B5EF4-FFF2-40B4-BE49-F238E27FC236}">
                <a16:creationId xmlns:a16="http://schemas.microsoft.com/office/drawing/2014/main" id="{AA2D9EF9-FD3E-06E1-E713-1A9C6BDAC232}"/>
              </a:ext>
            </a:extLst>
          </p:cNvPr>
          <p:cNvSpPr/>
          <p:nvPr/>
        </p:nvSpPr>
        <p:spPr>
          <a:xfrm>
            <a:off x="7214744" y="2713405"/>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4">
            <a:extLst>
              <a:ext uri="{FF2B5EF4-FFF2-40B4-BE49-F238E27FC236}">
                <a16:creationId xmlns:a16="http://schemas.microsoft.com/office/drawing/2014/main" id="{4C4BF090-AAE0-A28D-6CC2-C28638B49067}"/>
              </a:ext>
            </a:extLst>
          </p:cNvPr>
          <p:cNvSpPr/>
          <p:nvPr/>
        </p:nvSpPr>
        <p:spPr>
          <a:xfrm>
            <a:off x="7214744" y="2569299"/>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5">
            <a:extLst>
              <a:ext uri="{FF2B5EF4-FFF2-40B4-BE49-F238E27FC236}">
                <a16:creationId xmlns:a16="http://schemas.microsoft.com/office/drawing/2014/main" id="{D9DD9E03-47BA-3B96-A863-1A56818FC057}"/>
              </a:ext>
            </a:extLst>
          </p:cNvPr>
          <p:cNvSpPr/>
          <p:nvPr/>
        </p:nvSpPr>
        <p:spPr>
          <a:xfrm>
            <a:off x="7214744" y="3381917"/>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C15B8F96-EDC9-A736-7C15-03B0BA5615CA}"/>
              </a:ext>
            </a:extLst>
          </p:cNvPr>
          <p:cNvSpPr/>
          <p:nvPr/>
        </p:nvSpPr>
        <p:spPr>
          <a:xfrm>
            <a:off x="7214744" y="3181448"/>
            <a:ext cx="120303" cy="120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Box 28">
            <a:extLst>
              <a:ext uri="{FF2B5EF4-FFF2-40B4-BE49-F238E27FC236}">
                <a16:creationId xmlns:a16="http://schemas.microsoft.com/office/drawing/2014/main" id="{2A0E9355-1B19-D4D1-8FEF-ABFB40F65A11}"/>
              </a:ext>
            </a:extLst>
          </p:cNvPr>
          <p:cNvSpPr txBox="1"/>
          <p:nvPr/>
        </p:nvSpPr>
        <p:spPr>
          <a:xfrm rot="16200000">
            <a:off x="1134092" y="3592233"/>
            <a:ext cx="2771913" cy="369332"/>
          </a:xfrm>
          <a:prstGeom prst="rect">
            <a:avLst/>
          </a:prstGeom>
          <a:noFill/>
        </p:spPr>
        <p:txBody>
          <a:bodyPr wrap="none" rtlCol="0">
            <a:spAutoFit/>
          </a:bodyPr>
          <a:lstStyle/>
          <a:p>
            <a:r>
              <a:rPr lang="de-DE"/>
              <a:t>Words per minute (</a:t>
            </a:r>
            <a:r>
              <a:rPr lang="de-DE" dirty="0"/>
              <a:t>WPM)</a:t>
            </a:r>
          </a:p>
        </p:txBody>
      </p:sp>
      <p:sp>
        <p:nvSpPr>
          <p:cNvPr id="26" name="TextBox 9">
            <a:extLst>
              <a:ext uri="{FF2B5EF4-FFF2-40B4-BE49-F238E27FC236}">
                <a16:creationId xmlns:a16="http://schemas.microsoft.com/office/drawing/2014/main" id="{E360968E-7731-7C32-318C-A6311E8270E8}"/>
              </a:ext>
            </a:extLst>
          </p:cNvPr>
          <p:cNvSpPr txBox="1"/>
          <p:nvPr/>
        </p:nvSpPr>
        <p:spPr>
          <a:xfrm>
            <a:off x="3773172" y="5137616"/>
            <a:ext cx="1156086" cy="369332"/>
          </a:xfrm>
          <a:prstGeom prst="rect">
            <a:avLst/>
          </a:prstGeom>
          <a:noFill/>
        </p:spPr>
        <p:txBody>
          <a:bodyPr wrap="none" rtlCol="0">
            <a:spAutoFit/>
          </a:bodyPr>
          <a:lstStyle/>
          <a:p>
            <a:r>
              <a:rPr lang="de-DE"/>
              <a:t>No Swipe</a:t>
            </a:r>
            <a:endParaRPr lang="de-DE" dirty="0"/>
          </a:p>
        </p:txBody>
      </p:sp>
      <p:sp>
        <p:nvSpPr>
          <p:cNvPr id="27" name="TextBox 10">
            <a:extLst>
              <a:ext uri="{FF2B5EF4-FFF2-40B4-BE49-F238E27FC236}">
                <a16:creationId xmlns:a16="http://schemas.microsoft.com/office/drawing/2014/main" id="{290C5386-F6DB-6719-8F93-1FBBA62C85E2}"/>
              </a:ext>
            </a:extLst>
          </p:cNvPr>
          <p:cNvSpPr txBox="1"/>
          <p:nvPr/>
        </p:nvSpPr>
        <p:spPr>
          <a:xfrm>
            <a:off x="6873983" y="5137616"/>
            <a:ext cx="801823" cy="369332"/>
          </a:xfrm>
          <a:prstGeom prst="rect">
            <a:avLst/>
          </a:prstGeom>
          <a:noFill/>
        </p:spPr>
        <p:txBody>
          <a:bodyPr wrap="none" rtlCol="0">
            <a:spAutoFit/>
          </a:bodyPr>
          <a:lstStyle/>
          <a:p>
            <a:r>
              <a:rPr lang="de-DE" dirty="0" err="1"/>
              <a:t>Swipe</a:t>
            </a:r>
            <a:endParaRPr lang="de-DE" dirty="0"/>
          </a:p>
        </p:txBody>
      </p:sp>
      <p:sp>
        <p:nvSpPr>
          <p:cNvPr id="28" name="Oval 29">
            <a:extLst>
              <a:ext uri="{FF2B5EF4-FFF2-40B4-BE49-F238E27FC236}">
                <a16:creationId xmlns:a16="http://schemas.microsoft.com/office/drawing/2014/main" id="{273D766C-E722-DA68-21A5-2E1897E7371A}"/>
              </a:ext>
            </a:extLst>
          </p:cNvPr>
          <p:cNvSpPr/>
          <p:nvPr/>
        </p:nvSpPr>
        <p:spPr>
          <a:xfrm>
            <a:off x="4203601" y="3848939"/>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30">
            <a:extLst>
              <a:ext uri="{FF2B5EF4-FFF2-40B4-BE49-F238E27FC236}">
                <a16:creationId xmlns:a16="http://schemas.microsoft.com/office/drawing/2014/main" id="{039154FF-A0A5-C3F0-E988-B994C72B72AC}"/>
              </a:ext>
            </a:extLst>
          </p:cNvPr>
          <p:cNvSpPr/>
          <p:nvPr/>
        </p:nvSpPr>
        <p:spPr>
          <a:xfrm>
            <a:off x="7133605" y="2963745"/>
            <a:ext cx="281971" cy="2819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31">
            <a:extLst>
              <a:ext uri="{FF2B5EF4-FFF2-40B4-BE49-F238E27FC236}">
                <a16:creationId xmlns:a16="http://schemas.microsoft.com/office/drawing/2014/main" id="{297F644B-783B-AEE2-E95F-4DF90C976AA6}"/>
              </a:ext>
            </a:extLst>
          </p:cNvPr>
          <p:cNvSpPr txBox="1"/>
          <p:nvPr/>
        </p:nvSpPr>
        <p:spPr>
          <a:xfrm>
            <a:off x="4540787" y="3824395"/>
            <a:ext cx="1712328" cy="369332"/>
          </a:xfrm>
          <a:prstGeom prst="rect">
            <a:avLst/>
          </a:prstGeom>
          <a:noFill/>
        </p:spPr>
        <p:txBody>
          <a:bodyPr wrap="none" rtlCol="0">
            <a:spAutoFit/>
          </a:bodyPr>
          <a:lstStyle/>
          <a:p>
            <a:r>
              <a:rPr lang="de-DE" dirty="0"/>
              <a:t>Mean = 44.992</a:t>
            </a:r>
          </a:p>
        </p:txBody>
      </p:sp>
      <p:sp>
        <p:nvSpPr>
          <p:cNvPr id="31" name="TextBox 32">
            <a:extLst>
              <a:ext uri="{FF2B5EF4-FFF2-40B4-BE49-F238E27FC236}">
                <a16:creationId xmlns:a16="http://schemas.microsoft.com/office/drawing/2014/main" id="{F6DE9A2C-BD91-D860-A4AA-D7BD84603D32}"/>
              </a:ext>
            </a:extLst>
          </p:cNvPr>
          <p:cNvSpPr txBox="1"/>
          <p:nvPr/>
        </p:nvSpPr>
        <p:spPr>
          <a:xfrm>
            <a:off x="7415576" y="2914263"/>
            <a:ext cx="1712328" cy="369332"/>
          </a:xfrm>
          <a:prstGeom prst="rect">
            <a:avLst/>
          </a:prstGeom>
          <a:noFill/>
        </p:spPr>
        <p:txBody>
          <a:bodyPr wrap="none" rtlCol="0">
            <a:spAutoFit/>
          </a:bodyPr>
          <a:lstStyle/>
          <a:p>
            <a:r>
              <a:rPr lang="de-DE" dirty="0"/>
              <a:t>Mean = 76.126</a:t>
            </a:r>
          </a:p>
        </p:txBody>
      </p:sp>
      <p:cxnSp>
        <p:nvCxnSpPr>
          <p:cNvPr id="33" name="Straight Arrow Connector 34">
            <a:extLst>
              <a:ext uri="{FF2B5EF4-FFF2-40B4-BE49-F238E27FC236}">
                <a16:creationId xmlns:a16="http://schemas.microsoft.com/office/drawing/2014/main" id="{4CB9E5B0-615B-8803-974C-0E2FEB31560C}"/>
              </a:ext>
            </a:extLst>
          </p:cNvPr>
          <p:cNvCxnSpPr>
            <a:cxnSpLocks/>
          </p:cNvCxnSpPr>
          <p:nvPr/>
        </p:nvCxnSpPr>
        <p:spPr>
          <a:xfrm>
            <a:off x="7002319" y="2458292"/>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4">
            <a:extLst>
              <a:ext uri="{FF2B5EF4-FFF2-40B4-BE49-F238E27FC236}">
                <a16:creationId xmlns:a16="http://schemas.microsoft.com/office/drawing/2014/main" id="{B2753876-15B9-0035-7562-79BE2644E826}"/>
              </a:ext>
            </a:extLst>
          </p:cNvPr>
          <p:cNvCxnSpPr>
            <a:cxnSpLocks/>
          </p:cNvCxnSpPr>
          <p:nvPr/>
        </p:nvCxnSpPr>
        <p:spPr>
          <a:xfrm>
            <a:off x="3882527" y="3389550"/>
            <a:ext cx="0" cy="123224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1">
            <a:extLst>
              <a:ext uri="{FF2B5EF4-FFF2-40B4-BE49-F238E27FC236}">
                <a16:creationId xmlns:a16="http://schemas.microsoft.com/office/drawing/2014/main" id="{7B54D5BC-D45D-66EE-AA13-C32787363888}"/>
              </a:ext>
            </a:extLst>
          </p:cNvPr>
          <p:cNvSpPr txBox="1"/>
          <p:nvPr/>
        </p:nvSpPr>
        <p:spPr>
          <a:xfrm>
            <a:off x="4567869" y="4111805"/>
            <a:ext cx="1293944" cy="369332"/>
          </a:xfrm>
          <a:prstGeom prst="rect">
            <a:avLst/>
          </a:prstGeom>
          <a:noFill/>
        </p:spPr>
        <p:txBody>
          <a:bodyPr wrap="none" rtlCol="0">
            <a:spAutoFit/>
          </a:bodyPr>
          <a:lstStyle/>
          <a:p>
            <a:r>
              <a:rPr lang="de-DE" dirty="0"/>
              <a:t>SD = 9.454</a:t>
            </a:r>
          </a:p>
        </p:txBody>
      </p:sp>
      <p:sp>
        <p:nvSpPr>
          <p:cNvPr id="39" name="TextBox 31">
            <a:extLst>
              <a:ext uri="{FF2B5EF4-FFF2-40B4-BE49-F238E27FC236}">
                <a16:creationId xmlns:a16="http://schemas.microsoft.com/office/drawing/2014/main" id="{DE0DDEFE-3CD3-7496-03F7-25FDD516A038}"/>
              </a:ext>
            </a:extLst>
          </p:cNvPr>
          <p:cNvSpPr txBox="1"/>
          <p:nvPr/>
        </p:nvSpPr>
        <p:spPr>
          <a:xfrm>
            <a:off x="7420279" y="3215054"/>
            <a:ext cx="1423788" cy="369332"/>
          </a:xfrm>
          <a:prstGeom prst="rect">
            <a:avLst/>
          </a:prstGeom>
          <a:noFill/>
        </p:spPr>
        <p:txBody>
          <a:bodyPr wrap="none" rtlCol="0">
            <a:spAutoFit/>
          </a:bodyPr>
          <a:lstStyle/>
          <a:p>
            <a:r>
              <a:rPr lang="de-DE" dirty="0"/>
              <a:t>SD = 10.917</a:t>
            </a:r>
          </a:p>
        </p:txBody>
      </p:sp>
      <p:graphicFrame>
        <p:nvGraphicFramePr>
          <p:cNvPr id="34" name="Table 8">
            <a:extLst>
              <a:ext uri="{FF2B5EF4-FFF2-40B4-BE49-F238E27FC236}">
                <a16:creationId xmlns:a16="http://schemas.microsoft.com/office/drawing/2014/main" id="{6AB3FE7A-8DFF-4A05-B681-9861F2447104}"/>
              </a:ext>
            </a:extLst>
          </p:cNvPr>
          <p:cNvGraphicFramePr>
            <a:graphicFrameLocks noGrp="1"/>
          </p:cNvGraphicFramePr>
          <p:nvPr>
            <p:extLst>
              <p:ext uri="{D42A27DB-BD31-4B8C-83A1-F6EECF244321}">
                <p14:modId xmlns:p14="http://schemas.microsoft.com/office/powerpoint/2010/main" val="426425418"/>
              </p:ext>
            </p:extLst>
          </p:nvPr>
        </p:nvGraphicFramePr>
        <p:xfrm>
          <a:off x="9529408" y="1449388"/>
          <a:ext cx="2327285" cy="3629362"/>
        </p:xfrm>
        <a:graphic>
          <a:graphicData uri="http://schemas.openxmlformats.org/drawingml/2006/table">
            <a:tbl>
              <a:tblPr firstRow="1" bandRow="1">
                <a:tableStyleId>{2D5ABB26-0587-4C30-8999-92F81FD0307C}</a:tableStyleId>
              </a:tblPr>
              <a:tblGrid>
                <a:gridCol w="443535">
                  <a:extLst>
                    <a:ext uri="{9D8B030D-6E8A-4147-A177-3AD203B41FA5}">
                      <a16:colId xmlns:a16="http://schemas.microsoft.com/office/drawing/2014/main" val="2041674339"/>
                    </a:ext>
                  </a:extLst>
                </a:gridCol>
                <a:gridCol w="986855">
                  <a:extLst>
                    <a:ext uri="{9D8B030D-6E8A-4147-A177-3AD203B41FA5}">
                      <a16:colId xmlns:a16="http://schemas.microsoft.com/office/drawing/2014/main" val="1022317986"/>
                    </a:ext>
                  </a:extLst>
                </a:gridCol>
                <a:gridCol w="896895">
                  <a:extLst>
                    <a:ext uri="{9D8B030D-6E8A-4147-A177-3AD203B41FA5}">
                      <a16:colId xmlns:a16="http://schemas.microsoft.com/office/drawing/2014/main" val="1115514245"/>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
        <p:nvSpPr>
          <p:cNvPr id="32" name="TextBox 37">
            <a:extLst>
              <a:ext uri="{FF2B5EF4-FFF2-40B4-BE49-F238E27FC236}">
                <a16:creationId xmlns:a16="http://schemas.microsoft.com/office/drawing/2014/main" id="{F895D215-792F-F527-CAD0-615AC9295E8F}"/>
              </a:ext>
            </a:extLst>
          </p:cNvPr>
          <p:cNvSpPr txBox="1"/>
          <p:nvPr/>
        </p:nvSpPr>
        <p:spPr>
          <a:xfrm>
            <a:off x="4367286" y="1510570"/>
            <a:ext cx="2550694" cy="646331"/>
          </a:xfrm>
          <a:prstGeom prst="rect">
            <a:avLst/>
          </a:prstGeom>
          <a:solidFill>
            <a:schemeClr val="accent1"/>
          </a:solidFill>
          <a:ln w="76200">
            <a:noFill/>
          </a:ln>
        </p:spPr>
        <p:txBody>
          <a:bodyPr wrap="square" rtlCol="0">
            <a:spAutoFit/>
          </a:bodyPr>
          <a:lstStyle/>
          <a:p>
            <a:pPr algn="ctr"/>
            <a:r>
              <a:rPr lang="de-DE">
                <a:solidFill>
                  <a:schemeClr val="bg1"/>
                </a:solidFill>
              </a:rPr>
              <a:t>statistically significant</a:t>
            </a:r>
            <a:br>
              <a:rPr lang="de-DE" dirty="0">
                <a:solidFill>
                  <a:schemeClr val="bg1"/>
                </a:solidFill>
              </a:rPr>
            </a:br>
            <a:r>
              <a:rPr lang="de-DE" dirty="0" err="1">
                <a:solidFill>
                  <a:schemeClr val="bg1"/>
                </a:solidFill>
              </a:rPr>
              <a:t>difference</a:t>
            </a:r>
            <a:r>
              <a:rPr lang="de-DE" dirty="0">
                <a:solidFill>
                  <a:schemeClr val="bg1"/>
                </a:solidFill>
              </a:rPr>
              <a:t>/</a:t>
            </a:r>
            <a:r>
              <a:rPr lang="de-DE" dirty="0" err="1">
                <a:solidFill>
                  <a:schemeClr val="bg1"/>
                </a:solidFill>
              </a:rPr>
              <a:t>effect</a:t>
            </a:r>
            <a:r>
              <a:rPr lang="de-DE" dirty="0">
                <a:solidFill>
                  <a:schemeClr val="bg1"/>
                </a:solidFill>
              </a:rPr>
              <a:t>?</a:t>
            </a:r>
          </a:p>
        </p:txBody>
      </p:sp>
      <p:cxnSp>
        <p:nvCxnSpPr>
          <p:cNvPr id="35" name="Straight Arrow Connector 38">
            <a:extLst>
              <a:ext uri="{FF2B5EF4-FFF2-40B4-BE49-F238E27FC236}">
                <a16:creationId xmlns:a16="http://schemas.microsoft.com/office/drawing/2014/main" id="{3734E092-590F-BF0D-EA67-975CF1033AC0}"/>
              </a:ext>
            </a:extLst>
          </p:cNvPr>
          <p:cNvCxnSpPr>
            <a:cxnSpLocks/>
          </p:cNvCxnSpPr>
          <p:nvPr/>
        </p:nvCxnSpPr>
        <p:spPr>
          <a:xfrm flipH="1">
            <a:off x="4441797" y="2080523"/>
            <a:ext cx="615706" cy="14542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40">
            <a:extLst>
              <a:ext uri="{FF2B5EF4-FFF2-40B4-BE49-F238E27FC236}">
                <a16:creationId xmlns:a16="http://schemas.microsoft.com/office/drawing/2014/main" id="{69EA7C89-5159-B830-D846-FD28FD84E164}"/>
              </a:ext>
            </a:extLst>
          </p:cNvPr>
          <p:cNvCxnSpPr>
            <a:cxnSpLocks/>
          </p:cNvCxnSpPr>
          <p:nvPr/>
        </p:nvCxnSpPr>
        <p:spPr>
          <a:xfrm>
            <a:off x="6379077" y="2127961"/>
            <a:ext cx="688183" cy="8957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7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679CDE-9CA6-9B37-F1C5-37FF35A37FCA}"/>
              </a:ext>
            </a:extLst>
          </p:cNvPr>
          <p:cNvSpPr>
            <a:spLocks noGrp="1"/>
          </p:cNvSpPr>
          <p:nvPr>
            <p:ph type="title"/>
          </p:nvPr>
        </p:nvSpPr>
        <p:spPr/>
        <p:txBody>
          <a:bodyPr/>
          <a:lstStyle/>
          <a:p>
            <a:r>
              <a:rPr lang="de-DE"/>
              <a:t>Statistical Significant Difference</a:t>
            </a:r>
            <a:r>
              <a:rPr lang="de-DE" dirty="0"/>
              <a:t>/</a:t>
            </a:r>
            <a:r>
              <a:rPr lang="de-DE" dirty="0" err="1"/>
              <a:t>Effect</a:t>
            </a:r>
            <a:endParaRPr lang="de-DE" dirty="0"/>
          </a:p>
        </p:txBody>
      </p:sp>
      <p:sp>
        <p:nvSpPr>
          <p:cNvPr id="3" name="Fußzeilenplatzhalter 2">
            <a:extLst>
              <a:ext uri="{FF2B5EF4-FFF2-40B4-BE49-F238E27FC236}">
                <a16:creationId xmlns:a16="http://schemas.microsoft.com/office/drawing/2014/main" id="{0EBD47D2-F4F4-1426-C2D4-018566E1978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06F6E19A-74F8-93B7-E854-23E1D628A9BB}"/>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651A225C-31C0-6547-3E68-BB0A52E03215}"/>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D0A9CADC-53DA-AF30-3DE8-398BA2D64A04}"/>
              </a:ext>
            </a:extLst>
          </p:cNvPr>
          <p:cNvSpPr>
            <a:spLocks noGrp="1"/>
          </p:cNvSpPr>
          <p:nvPr>
            <p:ph type="body" sz="quarter" idx="29"/>
          </p:nvPr>
        </p:nvSpPr>
        <p:spPr/>
        <p:txBody>
          <a:bodyPr/>
          <a:lstStyle/>
          <a:p>
            <a:endParaRPr lang="de-DE" dirty="0"/>
          </a:p>
        </p:txBody>
      </p:sp>
      <p:cxnSp>
        <p:nvCxnSpPr>
          <p:cNvPr id="7" name="Gerade Verbindung mit Pfeil 4">
            <a:extLst>
              <a:ext uri="{FF2B5EF4-FFF2-40B4-BE49-F238E27FC236}">
                <a16:creationId xmlns:a16="http://schemas.microsoft.com/office/drawing/2014/main" id="{3A1BCD6E-BA44-E687-9EAB-99A0E8CB2CA3}"/>
              </a:ext>
            </a:extLst>
          </p:cNvPr>
          <p:cNvCxnSpPr/>
          <p:nvPr/>
        </p:nvCxnSpPr>
        <p:spPr>
          <a:xfrm flipV="1">
            <a:off x="2563668" y="238074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9A296EAF-5FD2-1FE2-C2A7-9BB3E422982B}"/>
              </a:ext>
            </a:extLst>
          </p:cNvPr>
          <p:cNvCxnSpPr>
            <a:cxnSpLocks/>
          </p:cNvCxnSpPr>
          <p:nvPr/>
        </p:nvCxnSpPr>
        <p:spPr>
          <a:xfrm>
            <a:off x="2563666" y="5045045"/>
            <a:ext cx="73099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r Verbinder 23">
            <a:extLst>
              <a:ext uri="{FF2B5EF4-FFF2-40B4-BE49-F238E27FC236}">
                <a16:creationId xmlns:a16="http://schemas.microsoft.com/office/drawing/2014/main" id="{AEAEC60E-5517-5C2C-0783-D8F97422285E}"/>
              </a:ext>
            </a:extLst>
          </p:cNvPr>
          <p:cNvCxnSpPr>
            <a:cxnSpLocks/>
          </p:cNvCxnSpPr>
          <p:nvPr/>
        </p:nvCxnSpPr>
        <p:spPr>
          <a:xfrm>
            <a:off x="5083461"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0160B20A-33E8-B495-AA49-D8D15F98D756}"/>
              </a:ext>
            </a:extLst>
          </p:cNvPr>
          <p:cNvSpPr txBox="1"/>
          <p:nvPr/>
        </p:nvSpPr>
        <p:spPr>
          <a:xfrm>
            <a:off x="1932724" y="1955339"/>
            <a:ext cx="1261884" cy="369332"/>
          </a:xfrm>
          <a:prstGeom prst="rect">
            <a:avLst/>
          </a:prstGeom>
          <a:noFill/>
        </p:spPr>
        <p:txBody>
          <a:bodyPr wrap="none" rtlCol="0">
            <a:spAutoFit/>
          </a:bodyPr>
          <a:lstStyle/>
          <a:p>
            <a:r>
              <a:rPr lang="de-DE" dirty="0" err="1"/>
              <a:t>Probability</a:t>
            </a:r>
            <a:endParaRPr lang="de-DE" dirty="0"/>
          </a:p>
        </p:txBody>
      </p:sp>
      <mc:AlternateContent xmlns:mc="http://schemas.openxmlformats.org/markup-compatibility/2006" xmlns:a14="http://schemas.microsoft.com/office/drawing/2010/main">
        <mc:Choice Requires="a14">
          <p:sp>
            <p:nvSpPr>
              <p:cNvPr id="12" name="TextBox 15">
                <a:extLst>
                  <a:ext uri="{FF2B5EF4-FFF2-40B4-BE49-F238E27FC236}">
                    <a16:creationId xmlns:a16="http://schemas.microsoft.com/office/drawing/2014/main" id="{985FAEEE-5A68-3E02-D63B-A14D12D4DC98}"/>
                  </a:ext>
                </a:extLst>
              </p:cNvPr>
              <p:cNvSpPr txBox="1"/>
              <p:nvPr/>
            </p:nvSpPr>
            <p:spPr>
              <a:xfrm>
                <a:off x="4367069" y="5136242"/>
                <a:ext cx="1375120"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ea typeface="Cambria Math" panose="02040503050406030204" pitchFamily="18" charset="0"/>
                          </a:rPr>
                          <m:t>1</m:t>
                        </m:r>
                      </m:sub>
                    </m:sSub>
                  </m:oMath>
                </a14:m>
                <a:r>
                  <a:rPr lang="de-DE" dirty="0"/>
                  <a:t> of</a:t>
                </a:r>
                <a:br>
                  <a:rPr lang="de-DE"/>
                </a:br>
                <a:r>
                  <a:rPr lang="de-DE"/>
                  <a:t>Prototype A</a:t>
                </a:r>
                <a:endParaRPr lang="de-DE" dirty="0"/>
              </a:p>
            </p:txBody>
          </p:sp>
        </mc:Choice>
        <mc:Fallback xmlns="">
          <p:sp>
            <p:nvSpPr>
              <p:cNvPr id="12" name="TextBox 15">
                <a:extLst>
                  <a:ext uri="{FF2B5EF4-FFF2-40B4-BE49-F238E27FC236}">
                    <a16:creationId xmlns:a16="http://schemas.microsoft.com/office/drawing/2014/main" id="{985FAEEE-5A68-3E02-D63B-A14D12D4DC98}"/>
                  </a:ext>
                </a:extLst>
              </p:cNvPr>
              <p:cNvSpPr txBox="1">
                <a:spLocks noRot="1" noChangeAspect="1" noMove="1" noResize="1" noEditPoints="1" noAdjustHandles="1" noChangeArrowheads="1" noChangeShapeType="1" noTextEdit="1"/>
              </p:cNvSpPr>
              <p:nvPr/>
            </p:nvSpPr>
            <p:spPr>
              <a:xfrm>
                <a:off x="4367069" y="5136242"/>
                <a:ext cx="1375120" cy="646331"/>
              </a:xfrm>
              <a:prstGeom prst="rect">
                <a:avLst/>
              </a:prstGeom>
              <a:blipFill>
                <a:blip r:embed="rId2"/>
                <a:stretch>
                  <a:fillRect l="-3540" t="-4717" r="-4425" b="-15094"/>
                </a:stretch>
              </a:blipFill>
            </p:spPr>
            <p:txBody>
              <a:bodyPr/>
              <a:lstStyle/>
              <a:p>
                <a:r>
                  <a:rPr lang="de-DE">
                    <a:noFill/>
                  </a:rPr>
                  <a:t> </a:t>
                </a:r>
              </a:p>
            </p:txBody>
          </p:sp>
        </mc:Fallback>
      </mc:AlternateContent>
      <p:cxnSp>
        <p:nvCxnSpPr>
          <p:cNvPr id="14" name="Gerader Verbinder 26">
            <a:extLst>
              <a:ext uri="{FF2B5EF4-FFF2-40B4-BE49-F238E27FC236}">
                <a16:creationId xmlns:a16="http://schemas.microsoft.com/office/drawing/2014/main" id="{B2522811-09D3-4068-2610-C694AA969752}"/>
              </a:ext>
            </a:extLst>
          </p:cNvPr>
          <p:cNvCxnSpPr>
            <a:cxnSpLocks/>
          </p:cNvCxnSpPr>
          <p:nvPr/>
        </p:nvCxnSpPr>
        <p:spPr>
          <a:xfrm>
            <a:off x="6886864"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2">
            <a:extLst>
              <a:ext uri="{FF2B5EF4-FFF2-40B4-BE49-F238E27FC236}">
                <a16:creationId xmlns:a16="http://schemas.microsoft.com/office/drawing/2014/main" id="{030773E8-0ED0-AE1B-DA19-9162CB46930F}"/>
              </a:ext>
            </a:extLst>
          </p:cNvPr>
          <p:cNvCxnSpPr>
            <a:cxnSpLocks/>
          </p:cNvCxnSpPr>
          <p:nvPr/>
        </p:nvCxnSpPr>
        <p:spPr>
          <a:xfrm flipH="1">
            <a:off x="5083462" y="2812797"/>
            <a:ext cx="1803402" cy="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6">
            <a:extLst>
              <a:ext uri="{FF2B5EF4-FFF2-40B4-BE49-F238E27FC236}">
                <a16:creationId xmlns:a16="http://schemas.microsoft.com/office/drawing/2014/main" id="{1451CF63-B166-83DE-2C4A-67796C99A00F}"/>
              </a:ext>
            </a:extLst>
          </p:cNvPr>
          <p:cNvSpPr txBox="1"/>
          <p:nvPr/>
        </p:nvSpPr>
        <p:spPr>
          <a:xfrm>
            <a:off x="5358517" y="1949107"/>
            <a:ext cx="1253292" cy="646331"/>
          </a:xfrm>
          <a:prstGeom prst="rect">
            <a:avLst/>
          </a:prstGeom>
          <a:noFill/>
        </p:spPr>
        <p:txBody>
          <a:bodyPr wrap="none" rtlCol="0">
            <a:spAutoFit/>
          </a:bodyPr>
          <a:lstStyle/>
          <a:p>
            <a:r>
              <a:rPr lang="de-DE" sz="3600" dirty="0" err="1"/>
              <a:t>Effect</a:t>
            </a:r>
            <a:endParaRPr lang="LID4096" sz="3600" dirty="0"/>
          </a:p>
        </p:txBody>
      </p:sp>
      <p:sp>
        <p:nvSpPr>
          <p:cNvPr id="17" name="TextBox 20">
            <a:extLst>
              <a:ext uri="{FF2B5EF4-FFF2-40B4-BE49-F238E27FC236}">
                <a16:creationId xmlns:a16="http://schemas.microsoft.com/office/drawing/2014/main" id="{ACDFA310-E698-5D66-436A-BBDD71922071}"/>
              </a:ext>
            </a:extLst>
          </p:cNvPr>
          <p:cNvSpPr txBox="1"/>
          <p:nvPr/>
        </p:nvSpPr>
        <p:spPr>
          <a:xfrm>
            <a:off x="8577514" y="1520088"/>
            <a:ext cx="2908802" cy="646331"/>
          </a:xfrm>
          <a:prstGeom prst="rect">
            <a:avLst/>
          </a:prstGeom>
          <a:solidFill>
            <a:schemeClr val="accent1"/>
          </a:solidFill>
          <a:ln w="76200">
            <a:noFill/>
          </a:ln>
        </p:spPr>
        <p:txBody>
          <a:bodyPr wrap="square" rtlCol="0">
            <a:spAutoFit/>
          </a:bodyPr>
          <a:lstStyle/>
          <a:p>
            <a:pPr algn="ctr"/>
            <a:r>
              <a:rPr lang="de-DE">
                <a:solidFill>
                  <a:schemeClr val="bg1"/>
                </a:solidFill>
              </a:rPr>
              <a:t>statistically significant</a:t>
            </a:r>
            <a:br>
              <a:rPr lang="de-DE" dirty="0">
                <a:solidFill>
                  <a:schemeClr val="bg1"/>
                </a:solidFill>
              </a:rPr>
            </a:br>
            <a:r>
              <a:rPr lang="de-DE" dirty="0" err="1">
                <a:solidFill>
                  <a:schemeClr val="bg1"/>
                </a:solidFill>
              </a:rPr>
              <a:t>difference</a:t>
            </a:r>
            <a:r>
              <a:rPr lang="de-DE" dirty="0">
                <a:solidFill>
                  <a:schemeClr val="bg1"/>
                </a:solidFill>
              </a:rPr>
              <a:t>/</a:t>
            </a:r>
            <a:r>
              <a:rPr lang="de-DE" dirty="0" err="1">
                <a:solidFill>
                  <a:schemeClr val="bg1"/>
                </a:solidFill>
              </a:rPr>
              <a:t>effect</a:t>
            </a:r>
            <a:r>
              <a:rPr lang="de-DE" dirty="0">
                <a:solidFill>
                  <a:schemeClr val="bg1"/>
                </a:solidFill>
              </a:rPr>
              <a:t>?</a:t>
            </a:r>
          </a:p>
        </p:txBody>
      </p:sp>
      <p:cxnSp>
        <p:nvCxnSpPr>
          <p:cNvPr id="18" name="Straight Arrow Connector 10">
            <a:extLst>
              <a:ext uri="{FF2B5EF4-FFF2-40B4-BE49-F238E27FC236}">
                <a16:creationId xmlns:a16="http://schemas.microsoft.com/office/drawing/2014/main" id="{30B0B09E-80FD-3141-8449-31E723C56085}"/>
              </a:ext>
            </a:extLst>
          </p:cNvPr>
          <p:cNvCxnSpPr>
            <a:cxnSpLocks/>
            <a:stCxn id="17" idx="1"/>
          </p:cNvCxnSpPr>
          <p:nvPr/>
        </p:nvCxnSpPr>
        <p:spPr>
          <a:xfrm flipH="1">
            <a:off x="6715080" y="1843254"/>
            <a:ext cx="1862434" cy="2307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21">
                <a:extLst>
                  <a:ext uri="{FF2B5EF4-FFF2-40B4-BE49-F238E27FC236}">
                    <a16:creationId xmlns:a16="http://schemas.microsoft.com/office/drawing/2014/main" id="{5E02D398-7CBC-C28B-3B87-4F356F7115D9}"/>
                  </a:ext>
                </a:extLst>
              </p:cNvPr>
              <p:cNvSpPr txBox="1"/>
              <p:nvPr/>
            </p:nvSpPr>
            <p:spPr>
              <a:xfrm>
                <a:off x="6167789" y="5154149"/>
                <a:ext cx="1438151"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b="0" i="1" dirty="0" smtClean="0">
                            <a:latin typeface="Cambria Math" panose="02040503050406030204" pitchFamily="18" charset="0"/>
                            <a:ea typeface="Cambria Math" panose="02040503050406030204" pitchFamily="18" charset="0"/>
                          </a:rPr>
                          <m:t>2</m:t>
                        </m:r>
                      </m:sub>
                    </m:sSub>
                  </m:oMath>
                </a14:m>
                <a:r>
                  <a:rPr lang="de-DE" dirty="0"/>
                  <a:t> of</a:t>
                </a:r>
                <a:br>
                  <a:rPr lang="de-DE"/>
                </a:br>
                <a:r>
                  <a:rPr lang="de-DE"/>
                  <a:t>Prototype B</a:t>
                </a:r>
                <a:endParaRPr lang="de-DE" dirty="0"/>
              </a:p>
            </p:txBody>
          </p:sp>
        </mc:Choice>
        <mc:Fallback xmlns="">
          <p:sp>
            <p:nvSpPr>
              <p:cNvPr id="19" name="TextBox 21">
                <a:extLst>
                  <a:ext uri="{FF2B5EF4-FFF2-40B4-BE49-F238E27FC236}">
                    <a16:creationId xmlns:a16="http://schemas.microsoft.com/office/drawing/2014/main" id="{5E02D398-7CBC-C28B-3B87-4F356F7115D9}"/>
                  </a:ext>
                </a:extLst>
              </p:cNvPr>
              <p:cNvSpPr txBox="1">
                <a:spLocks noRot="1" noChangeAspect="1" noMove="1" noResize="1" noEditPoints="1" noAdjustHandles="1" noChangeArrowheads="1" noChangeShapeType="1" noTextEdit="1"/>
              </p:cNvSpPr>
              <p:nvPr/>
            </p:nvSpPr>
            <p:spPr>
              <a:xfrm>
                <a:off x="6167789" y="5154149"/>
                <a:ext cx="1438151" cy="646331"/>
              </a:xfrm>
              <a:prstGeom prst="rect">
                <a:avLst/>
              </a:prstGeom>
              <a:blipFill>
                <a:blip r:embed="rId3"/>
                <a:stretch>
                  <a:fillRect l="-1695" t="-3738" r="-1271" b="-14019"/>
                </a:stretch>
              </a:blipFill>
            </p:spPr>
            <p:txBody>
              <a:bodyPr/>
              <a:lstStyle/>
              <a:p>
                <a:r>
                  <a:rPr lang="de-DE">
                    <a:noFill/>
                  </a:rPr>
                  <a:t> </a:t>
                </a:r>
              </a:p>
            </p:txBody>
          </p:sp>
        </mc:Fallback>
      </mc:AlternateContent>
      <p:sp>
        <p:nvSpPr>
          <p:cNvPr id="25" name="TextBox 22">
            <a:extLst>
              <a:ext uri="{FF2B5EF4-FFF2-40B4-BE49-F238E27FC236}">
                <a16:creationId xmlns:a16="http://schemas.microsoft.com/office/drawing/2014/main" id="{10E8FE48-7326-B69B-F815-659D9130023A}"/>
              </a:ext>
            </a:extLst>
          </p:cNvPr>
          <p:cNvSpPr txBox="1"/>
          <p:nvPr/>
        </p:nvSpPr>
        <p:spPr>
          <a:xfrm>
            <a:off x="8577514" y="2272272"/>
            <a:ext cx="2919161" cy="2031325"/>
          </a:xfrm>
          <a:prstGeom prst="rect">
            <a:avLst/>
          </a:prstGeom>
          <a:solidFill>
            <a:schemeClr val="accent1"/>
          </a:solidFill>
          <a:ln w="76200">
            <a:noFill/>
          </a:ln>
        </p:spPr>
        <p:txBody>
          <a:bodyPr wrap="square" rtlCol="0">
            <a:spAutoFit/>
          </a:bodyPr>
          <a:lstStyle/>
          <a:p>
            <a:pPr algn="ctr"/>
            <a:r>
              <a:rPr lang="en-US" i="1">
                <a:solidFill>
                  <a:schemeClr val="bg1"/>
                </a:solidFill>
              </a:rPr>
              <a:t>= “What is the probability that the data is in favor of the alternative hypothesis (H1) and more likely to occur under the model including an effect than the model without it (</a:t>
            </a:r>
            <a:r>
              <a:rPr lang="en-US" i="1" dirty="0">
                <a:solidFill>
                  <a:schemeClr val="bg1"/>
                </a:solidFill>
              </a:rPr>
              <a:t>H0)”?</a:t>
            </a:r>
            <a:endParaRPr lang="de-DE" i="1" dirty="0">
              <a:solidFill>
                <a:schemeClr val="bg1"/>
              </a:solidFill>
            </a:endParaRPr>
          </a:p>
        </p:txBody>
      </p:sp>
      <p:pic>
        <p:nvPicPr>
          <p:cNvPr id="23" name="Grafik 22">
            <a:extLst>
              <a:ext uri="{FF2B5EF4-FFF2-40B4-BE49-F238E27FC236}">
                <a16:creationId xmlns:a16="http://schemas.microsoft.com/office/drawing/2014/main" id="{33421D85-C424-793A-9C64-9C60FCA49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1066" y="3030367"/>
            <a:ext cx="5304272" cy="2037620"/>
          </a:xfrm>
          <a:prstGeom prst="rect">
            <a:avLst/>
          </a:prstGeom>
        </p:spPr>
      </p:pic>
      <p:pic>
        <p:nvPicPr>
          <p:cNvPr id="24" name="Grafik 23">
            <a:extLst>
              <a:ext uri="{FF2B5EF4-FFF2-40B4-BE49-F238E27FC236}">
                <a16:creationId xmlns:a16="http://schemas.microsoft.com/office/drawing/2014/main" id="{64E06EF8-484B-AD12-18C3-5166FCFFA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8547" y="3030217"/>
            <a:ext cx="4998706" cy="2037620"/>
          </a:xfrm>
          <a:prstGeom prst="rect">
            <a:avLst/>
          </a:prstGeom>
        </p:spPr>
      </p:pic>
    </p:spTree>
    <p:extLst>
      <p:ext uri="{BB962C8B-B14F-4D97-AF65-F5344CB8AC3E}">
        <p14:creationId xmlns:p14="http://schemas.microsoft.com/office/powerpoint/2010/main" val="2385637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575D0096-7BFD-D4A0-27F5-B5641B8536B0}"/>
              </a:ext>
            </a:extLst>
          </p:cNvPr>
          <p:cNvGrpSpPr/>
          <p:nvPr/>
        </p:nvGrpSpPr>
        <p:grpSpPr>
          <a:xfrm>
            <a:off x="5869861" y="4586290"/>
            <a:ext cx="1209991" cy="467302"/>
            <a:chOff x="5772897" y="4548840"/>
            <a:chExt cx="1306956" cy="504750"/>
          </a:xfrm>
        </p:grpSpPr>
        <p:sp>
          <p:nvSpPr>
            <p:cNvPr id="8" name="Freihandform: Form 7">
              <a:extLst>
                <a:ext uri="{FF2B5EF4-FFF2-40B4-BE49-F238E27FC236}">
                  <a16:creationId xmlns:a16="http://schemas.microsoft.com/office/drawing/2014/main" id="{FD9E14B3-95EC-3042-5194-F262638E6A5B}"/>
                </a:ext>
              </a:extLst>
            </p:cNvPr>
            <p:cNvSpPr>
              <a:spLocks/>
            </p:cNvSpPr>
            <p:nvPr/>
          </p:nvSpPr>
          <p:spPr>
            <a:xfrm>
              <a:off x="6080060" y="4548840"/>
              <a:ext cx="999793" cy="504750"/>
            </a:xfrm>
            <a:custGeom>
              <a:avLst/>
              <a:gdLst>
                <a:gd name="connsiteX0" fmla="*/ 56947 w 1062934"/>
                <a:gd name="connsiteY0" fmla="*/ 16962 h 646712"/>
                <a:gd name="connsiteX1" fmla="*/ 161722 w 1062934"/>
                <a:gd name="connsiteY1" fmla="*/ 178887 h 646712"/>
                <a:gd name="connsiteX2" fmla="*/ 374447 w 1062934"/>
                <a:gd name="connsiteY2" fmla="*/ 375737 h 646712"/>
                <a:gd name="connsiteX3" fmla="*/ 657022 w 1062934"/>
                <a:gd name="connsiteY3" fmla="*/ 515437 h 646712"/>
                <a:gd name="connsiteX4" fmla="*/ 1047547 w 1062934"/>
                <a:gd name="connsiteY4" fmla="*/ 578937 h 646712"/>
                <a:gd name="connsiteX5" fmla="*/ 85522 w 1062934"/>
                <a:gd name="connsiteY5" fmla="*/ 607512 h 646712"/>
                <a:gd name="connsiteX6" fmla="*/ 56947 w 1062934"/>
                <a:gd name="connsiteY6" fmla="*/ 16962 h 646712"/>
                <a:gd name="connsiteX0" fmla="*/ 56947 w 1062934"/>
                <a:gd name="connsiteY0" fmla="*/ 16962 h 646712"/>
                <a:gd name="connsiteX1" fmla="*/ 161722 w 1062934"/>
                <a:gd name="connsiteY1" fmla="*/ 178887 h 646712"/>
                <a:gd name="connsiteX2" fmla="*/ 374447 w 1062934"/>
                <a:gd name="connsiteY2" fmla="*/ 375737 h 646712"/>
                <a:gd name="connsiteX3" fmla="*/ 657022 w 1062934"/>
                <a:gd name="connsiteY3" fmla="*/ 515437 h 646712"/>
                <a:gd name="connsiteX4" fmla="*/ 1047547 w 1062934"/>
                <a:gd name="connsiteY4" fmla="*/ 578937 h 646712"/>
                <a:gd name="connsiteX5" fmla="*/ 85522 w 1062934"/>
                <a:gd name="connsiteY5" fmla="*/ 607512 h 646712"/>
                <a:gd name="connsiteX6" fmla="*/ 56947 w 1062934"/>
                <a:gd name="connsiteY6" fmla="*/ 16962 h 646712"/>
                <a:gd name="connsiteX0" fmla="*/ 56947 w 1062934"/>
                <a:gd name="connsiteY0" fmla="*/ 16962 h 646712"/>
                <a:gd name="connsiteX1" fmla="*/ 161722 w 1062934"/>
                <a:gd name="connsiteY1" fmla="*/ 178887 h 646712"/>
                <a:gd name="connsiteX2" fmla="*/ 374447 w 1062934"/>
                <a:gd name="connsiteY2" fmla="*/ 375737 h 646712"/>
                <a:gd name="connsiteX3" fmla="*/ 657022 w 1062934"/>
                <a:gd name="connsiteY3" fmla="*/ 515437 h 646712"/>
                <a:gd name="connsiteX4" fmla="*/ 1047547 w 1062934"/>
                <a:gd name="connsiteY4" fmla="*/ 578937 h 646712"/>
                <a:gd name="connsiteX5" fmla="*/ 85522 w 1062934"/>
                <a:gd name="connsiteY5" fmla="*/ 607512 h 646712"/>
                <a:gd name="connsiteX6" fmla="*/ 56947 w 1062934"/>
                <a:gd name="connsiteY6" fmla="*/ 16962 h 646712"/>
                <a:gd name="connsiteX0" fmla="*/ 56947 w 1062934"/>
                <a:gd name="connsiteY0" fmla="*/ 16962 h 607512"/>
                <a:gd name="connsiteX1" fmla="*/ 161722 w 1062934"/>
                <a:gd name="connsiteY1" fmla="*/ 178887 h 607512"/>
                <a:gd name="connsiteX2" fmla="*/ 374447 w 1062934"/>
                <a:gd name="connsiteY2" fmla="*/ 375737 h 607512"/>
                <a:gd name="connsiteX3" fmla="*/ 657022 w 1062934"/>
                <a:gd name="connsiteY3" fmla="*/ 515437 h 607512"/>
                <a:gd name="connsiteX4" fmla="*/ 1047547 w 1062934"/>
                <a:gd name="connsiteY4" fmla="*/ 578937 h 607512"/>
                <a:gd name="connsiteX5" fmla="*/ 85522 w 1062934"/>
                <a:gd name="connsiteY5" fmla="*/ 607512 h 607512"/>
                <a:gd name="connsiteX6" fmla="*/ 56947 w 1062934"/>
                <a:gd name="connsiteY6" fmla="*/ 16962 h 607512"/>
                <a:gd name="connsiteX0" fmla="*/ 2333 w 1008320"/>
                <a:gd name="connsiteY0" fmla="*/ 16962 h 607512"/>
                <a:gd name="connsiteX1" fmla="*/ 107108 w 1008320"/>
                <a:gd name="connsiteY1" fmla="*/ 178887 h 607512"/>
                <a:gd name="connsiteX2" fmla="*/ 319833 w 1008320"/>
                <a:gd name="connsiteY2" fmla="*/ 375737 h 607512"/>
                <a:gd name="connsiteX3" fmla="*/ 602408 w 1008320"/>
                <a:gd name="connsiteY3" fmla="*/ 515437 h 607512"/>
                <a:gd name="connsiteX4" fmla="*/ 992933 w 1008320"/>
                <a:gd name="connsiteY4" fmla="*/ 578937 h 607512"/>
                <a:gd name="connsiteX5" fmla="*/ 30908 w 1008320"/>
                <a:gd name="connsiteY5" fmla="*/ 607512 h 607512"/>
                <a:gd name="connsiteX6" fmla="*/ 2333 w 1008320"/>
                <a:gd name="connsiteY6" fmla="*/ 16962 h 607512"/>
                <a:gd name="connsiteX0" fmla="*/ 6407 w 1012394"/>
                <a:gd name="connsiteY0" fmla="*/ 16962 h 607512"/>
                <a:gd name="connsiteX1" fmla="*/ 111182 w 1012394"/>
                <a:gd name="connsiteY1" fmla="*/ 178887 h 607512"/>
                <a:gd name="connsiteX2" fmla="*/ 323907 w 1012394"/>
                <a:gd name="connsiteY2" fmla="*/ 375737 h 607512"/>
                <a:gd name="connsiteX3" fmla="*/ 606482 w 1012394"/>
                <a:gd name="connsiteY3" fmla="*/ 515437 h 607512"/>
                <a:gd name="connsiteX4" fmla="*/ 997007 w 1012394"/>
                <a:gd name="connsiteY4" fmla="*/ 578937 h 607512"/>
                <a:gd name="connsiteX5" fmla="*/ 9582 w 1012394"/>
                <a:gd name="connsiteY5" fmla="*/ 607512 h 607512"/>
                <a:gd name="connsiteX6" fmla="*/ 6407 w 1012394"/>
                <a:gd name="connsiteY6" fmla="*/ 16962 h 607512"/>
                <a:gd name="connsiteX0" fmla="*/ 6407 w 1012394"/>
                <a:gd name="connsiteY0" fmla="*/ 16962 h 607512"/>
                <a:gd name="connsiteX1" fmla="*/ 111182 w 1012394"/>
                <a:gd name="connsiteY1" fmla="*/ 178887 h 607512"/>
                <a:gd name="connsiteX2" fmla="*/ 323907 w 1012394"/>
                <a:gd name="connsiteY2" fmla="*/ 375737 h 607512"/>
                <a:gd name="connsiteX3" fmla="*/ 606482 w 1012394"/>
                <a:gd name="connsiteY3" fmla="*/ 515437 h 607512"/>
                <a:gd name="connsiteX4" fmla="*/ 997007 w 1012394"/>
                <a:gd name="connsiteY4" fmla="*/ 578937 h 607512"/>
                <a:gd name="connsiteX5" fmla="*/ 9582 w 1012394"/>
                <a:gd name="connsiteY5" fmla="*/ 607512 h 607512"/>
                <a:gd name="connsiteX6" fmla="*/ 6407 w 1012394"/>
                <a:gd name="connsiteY6" fmla="*/ 16962 h 607512"/>
                <a:gd name="connsiteX0" fmla="*/ 6407 w 1012394"/>
                <a:gd name="connsiteY0" fmla="*/ 16962 h 607512"/>
                <a:gd name="connsiteX1" fmla="*/ 111182 w 1012394"/>
                <a:gd name="connsiteY1" fmla="*/ 178887 h 607512"/>
                <a:gd name="connsiteX2" fmla="*/ 323907 w 1012394"/>
                <a:gd name="connsiteY2" fmla="*/ 375737 h 607512"/>
                <a:gd name="connsiteX3" fmla="*/ 606482 w 1012394"/>
                <a:gd name="connsiteY3" fmla="*/ 515437 h 607512"/>
                <a:gd name="connsiteX4" fmla="*/ 997007 w 1012394"/>
                <a:gd name="connsiteY4" fmla="*/ 578937 h 607512"/>
                <a:gd name="connsiteX5" fmla="*/ 9582 w 1012394"/>
                <a:gd name="connsiteY5" fmla="*/ 607512 h 607512"/>
                <a:gd name="connsiteX6" fmla="*/ 6407 w 1012394"/>
                <a:gd name="connsiteY6" fmla="*/ 16962 h 607512"/>
                <a:gd name="connsiteX0" fmla="*/ 801 w 1006788"/>
                <a:gd name="connsiteY0" fmla="*/ 19189 h 609739"/>
                <a:gd name="connsiteX1" fmla="*/ 105576 w 1006788"/>
                <a:gd name="connsiteY1" fmla="*/ 181114 h 609739"/>
                <a:gd name="connsiteX2" fmla="*/ 318301 w 1006788"/>
                <a:gd name="connsiteY2" fmla="*/ 377964 h 609739"/>
                <a:gd name="connsiteX3" fmla="*/ 600876 w 1006788"/>
                <a:gd name="connsiteY3" fmla="*/ 517664 h 609739"/>
                <a:gd name="connsiteX4" fmla="*/ 991401 w 1006788"/>
                <a:gd name="connsiteY4" fmla="*/ 581164 h 609739"/>
                <a:gd name="connsiteX5" fmla="*/ 3976 w 1006788"/>
                <a:gd name="connsiteY5" fmla="*/ 609739 h 609739"/>
                <a:gd name="connsiteX6" fmla="*/ 801 w 1006788"/>
                <a:gd name="connsiteY6" fmla="*/ 19189 h 609739"/>
                <a:gd name="connsiteX0" fmla="*/ 1395 w 1007382"/>
                <a:gd name="connsiteY0" fmla="*/ 13734 h 604284"/>
                <a:gd name="connsiteX1" fmla="*/ 106170 w 1007382"/>
                <a:gd name="connsiteY1" fmla="*/ 175659 h 604284"/>
                <a:gd name="connsiteX2" fmla="*/ 318895 w 1007382"/>
                <a:gd name="connsiteY2" fmla="*/ 372509 h 604284"/>
                <a:gd name="connsiteX3" fmla="*/ 601470 w 1007382"/>
                <a:gd name="connsiteY3" fmla="*/ 512209 h 604284"/>
                <a:gd name="connsiteX4" fmla="*/ 991995 w 1007382"/>
                <a:gd name="connsiteY4" fmla="*/ 575709 h 604284"/>
                <a:gd name="connsiteX5" fmla="*/ 4570 w 1007382"/>
                <a:gd name="connsiteY5" fmla="*/ 604284 h 604284"/>
                <a:gd name="connsiteX6" fmla="*/ 1395 w 1007382"/>
                <a:gd name="connsiteY6" fmla="*/ 13734 h 604284"/>
                <a:gd name="connsiteX0" fmla="*/ 1395 w 1007382"/>
                <a:gd name="connsiteY0" fmla="*/ 13908 h 601283"/>
                <a:gd name="connsiteX1" fmla="*/ 106170 w 1007382"/>
                <a:gd name="connsiteY1" fmla="*/ 172658 h 601283"/>
                <a:gd name="connsiteX2" fmla="*/ 318895 w 1007382"/>
                <a:gd name="connsiteY2" fmla="*/ 369508 h 601283"/>
                <a:gd name="connsiteX3" fmla="*/ 601470 w 1007382"/>
                <a:gd name="connsiteY3" fmla="*/ 509208 h 601283"/>
                <a:gd name="connsiteX4" fmla="*/ 991995 w 1007382"/>
                <a:gd name="connsiteY4" fmla="*/ 572708 h 601283"/>
                <a:gd name="connsiteX5" fmla="*/ 4570 w 1007382"/>
                <a:gd name="connsiteY5" fmla="*/ 601283 h 601283"/>
                <a:gd name="connsiteX6" fmla="*/ 1395 w 1007382"/>
                <a:gd name="connsiteY6" fmla="*/ 13908 h 601283"/>
                <a:gd name="connsiteX0" fmla="*/ 1395 w 1004299"/>
                <a:gd name="connsiteY0" fmla="*/ 13908 h 603447"/>
                <a:gd name="connsiteX1" fmla="*/ 106170 w 1004299"/>
                <a:gd name="connsiteY1" fmla="*/ 172658 h 603447"/>
                <a:gd name="connsiteX2" fmla="*/ 318895 w 1004299"/>
                <a:gd name="connsiteY2" fmla="*/ 369508 h 603447"/>
                <a:gd name="connsiteX3" fmla="*/ 601470 w 1004299"/>
                <a:gd name="connsiteY3" fmla="*/ 509208 h 603447"/>
                <a:gd name="connsiteX4" fmla="*/ 988820 w 1004299"/>
                <a:gd name="connsiteY4" fmla="*/ 598108 h 603447"/>
                <a:gd name="connsiteX5" fmla="*/ 4570 w 1004299"/>
                <a:gd name="connsiteY5" fmla="*/ 601283 h 603447"/>
                <a:gd name="connsiteX6" fmla="*/ 1395 w 1004299"/>
                <a:gd name="connsiteY6" fmla="*/ 13908 h 603447"/>
                <a:gd name="connsiteX0" fmla="*/ 61 w 1002965"/>
                <a:gd name="connsiteY0" fmla="*/ 20544 h 610083"/>
                <a:gd name="connsiteX1" fmla="*/ 104836 w 1002965"/>
                <a:gd name="connsiteY1" fmla="*/ 179294 h 610083"/>
                <a:gd name="connsiteX2" fmla="*/ 317561 w 1002965"/>
                <a:gd name="connsiteY2" fmla="*/ 376144 h 610083"/>
                <a:gd name="connsiteX3" fmla="*/ 600136 w 1002965"/>
                <a:gd name="connsiteY3" fmla="*/ 515844 h 610083"/>
                <a:gd name="connsiteX4" fmla="*/ 987486 w 1002965"/>
                <a:gd name="connsiteY4" fmla="*/ 604744 h 610083"/>
                <a:gd name="connsiteX5" fmla="*/ 3236 w 1002965"/>
                <a:gd name="connsiteY5" fmla="*/ 607919 h 610083"/>
                <a:gd name="connsiteX6" fmla="*/ 61 w 1002965"/>
                <a:gd name="connsiteY6" fmla="*/ 20544 h 610083"/>
                <a:gd name="connsiteX0" fmla="*/ 64 w 999793"/>
                <a:gd name="connsiteY0" fmla="*/ 22513 h 586652"/>
                <a:gd name="connsiteX1" fmla="*/ 101664 w 999793"/>
                <a:gd name="connsiteY1" fmla="*/ 155863 h 586652"/>
                <a:gd name="connsiteX2" fmla="*/ 314389 w 999793"/>
                <a:gd name="connsiteY2" fmla="*/ 352713 h 586652"/>
                <a:gd name="connsiteX3" fmla="*/ 596964 w 999793"/>
                <a:gd name="connsiteY3" fmla="*/ 492413 h 586652"/>
                <a:gd name="connsiteX4" fmla="*/ 984314 w 999793"/>
                <a:gd name="connsiteY4" fmla="*/ 581313 h 586652"/>
                <a:gd name="connsiteX5" fmla="*/ 64 w 999793"/>
                <a:gd name="connsiteY5" fmla="*/ 584488 h 586652"/>
                <a:gd name="connsiteX6" fmla="*/ 64 w 999793"/>
                <a:gd name="connsiteY6" fmla="*/ 22513 h 586652"/>
                <a:gd name="connsiteX0" fmla="*/ 64 w 999793"/>
                <a:gd name="connsiteY0" fmla="*/ 24566 h 566480"/>
                <a:gd name="connsiteX1" fmla="*/ 101664 w 999793"/>
                <a:gd name="connsiteY1" fmla="*/ 135691 h 566480"/>
                <a:gd name="connsiteX2" fmla="*/ 314389 w 999793"/>
                <a:gd name="connsiteY2" fmla="*/ 332541 h 566480"/>
                <a:gd name="connsiteX3" fmla="*/ 596964 w 999793"/>
                <a:gd name="connsiteY3" fmla="*/ 472241 h 566480"/>
                <a:gd name="connsiteX4" fmla="*/ 984314 w 999793"/>
                <a:gd name="connsiteY4" fmla="*/ 561141 h 566480"/>
                <a:gd name="connsiteX5" fmla="*/ 64 w 999793"/>
                <a:gd name="connsiteY5" fmla="*/ 564316 h 566480"/>
                <a:gd name="connsiteX6" fmla="*/ 64 w 999793"/>
                <a:gd name="connsiteY6" fmla="*/ 24566 h 56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93" h="566480">
                  <a:moveTo>
                    <a:pt x="64" y="24566"/>
                  </a:moveTo>
                  <a:cubicBezTo>
                    <a:pt x="-2053" y="-56396"/>
                    <a:pt x="49276" y="84362"/>
                    <a:pt x="101664" y="135691"/>
                  </a:cubicBezTo>
                  <a:cubicBezTo>
                    <a:pt x="154052" y="187020"/>
                    <a:pt x="231839" y="276449"/>
                    <a:pt x="314389" y="332541"/>
                  </a:cubicBezTo>
                  <a:cubicBezTo>
                    <a:pt x="396939" y="388633"/>
                    <a:pt x="485310" y="434141"/>
                    <a:pt x="596964" y="472241"/>
                  </a:cubicBezTo>
                  <a:cubicBezTo>
                    <a:pt x="708618" y="510341"/>
                    <a:pt x="1079564" y="545795"/>
                    <a:pt x="984314" y="561141"/>
                  </a:cubicBezTo>
                  <a:cubicBezTo>
                    <a:pt x="889064" y="576487"/>
                    <a:pt x="159872" y="552674"/>
                    <a:pt x="64" y="564316"/>
                  </a:cubicBezTo>
                  <a:cubicBezTo>
                    <a:pt x="2181" y="433083"/>
                    <a:pt x="2181" y="105528"/>
                    <a:pt x="64" y="24566"/>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91B22252-5339-DD68-40C7-6B41CD5E3EFE}"/>
                </a:ext>
              </a:extLst>
            </p:cNvPr>
            <p:cNvSpPr txBox="1"/>
            <p:nvPr/>
          </p:nvSpPr>
          <p:spPr>
            <a:xfrm>
              <a:off x="5772897" y="4585860"/>
              <a:ext cx="323103" cy="369332"/>
            </a:xfrm>
            <a:prstGeom prst="rect">
              <a:avLst/>
            </a:prstGeom>
            <a:noFill/>
          </p:spPr>
          <p:txBody>
            <a:bodyPr wrap="square">
              <a:spAutoFit/>
            </a:bodyPr>
            <a:lstStyle/>
            <a:p>
              <a:r>
                <a:rPr lang="el-GR" b="1" dirty="0">
                  <a:solidFill>
                    <a:srgbClr val="FF0000"/>
                  </a:solidFill>
                </a:rPr>
                <a:t>α</a:t>
              </a:r>
              <a:endParaRPr lang="de-DE" dirty="0"/>
            </a:p>
          </p:txBody>
        </p:sp>
      </p:grpSp>
      <p:sp>
        <p:nvSpPr>
          <p:cNvPr id="2" name="Titel 1">
            <a:extLst>
              <a:ext uri="{FF2B5EF4-FFF2-40B4-BE49-F238E27FC236}">
                <a16:creationId xmlns:a16="http://schemas.microsoft.com/office/drawing/2014/main" id="{A6679CDE-9CA6-9B37-F1C5-37FF35A37FCA}"/>
              </a:ext>
            </a:extLst>
          </p:cNvPr>
          <p:cNvSpPr>
            <a:spLocks noGrp="1"/>
          </p:cNvSpPr>
          <p:nvPr>
            <p:ph type="title"/>
          </p:nvPr>
        </p:nvSpPr>
        <p:spPr/>
        <p:txBody>
          <a:bodyPr/>
          <a:lstStyle/>
          <a:p>
            <a:r>
              <a:rPr lang="de-DE"/>
              <a:t>Statistical Significant Difference</a:t>
            </a:r>
            <a:r>
              <a:rPr lang="de-DE" dirty="0"/>
              <a:t>/</a:t>
            </a:r>
            <a:r>
              <a:rPr lang="de-DE" dirty="0" err="1"/>
              <a:t>Effect</a:t>
            </a:r>
            <a:endParaRPr lang="de-DE" dirty="0"/>
          </a:p>
        </p:txBody>
      </p:sp>
      <p:sp>
        <p:nvSpPr>
          <p:cNvPr id="3" name="Fußzeilenplatzhalter 2">
            <a:extLst>
              <a:ext uri="{FF2B5EF4-FFF2-40B4-BE49-F238E27FC236}">
                <a16:creationId xmlns:a16="http://schemas.microsoft.com/office/drawing/2014/main" id="{0EBD47D2-F4F4-1426-C2D4-018566E1978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06F6E19A-74F8-93B7-E854-23E1D628A9BB}"/>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651A225C-31C0-6547-3E68-BB0A52E03215}"/>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D0A9CADC-53DA-AF30-3DE8-398BA2D64A04}"/>
              </a:ext>
            </a:extLst>
          </p:cNvPr>
          <p:cNvSpPr>
            <a:spLocks noGrp="1"/>
          </p:cNvSpPr>
          <p:nvPr>
            <p:ph type="body" sz="quarter" idx="29"/>
          </p:nvPr>
        </p:nvSpPr>
        <p:spPr/>
        <p:txBody>
          <a:bodyPr/>
          <a:lstStyle/>
          <a:p>
            <a:endParaRPr lang="de-DE" dirty="0"/>
          </a:p>
        </p:txBody>
      </p:sp>
      <p:cxnSp>
        <p:nvCxnSpPr>
          <p:cNvPr id="7" name="Gerade Verbindung mit Pfeil 4">
            <a:extLst>
              <a:ext uri="{FF2B5EF4-FFF2-40B4-BE49-F238E27FC236}">
                <a16:creationId xmlns:a16="http://schemas.microsoft.com/office/drawing/2014/main" id="{3A1BCD6E-BA44-E687-9EAB-99A0E8CB2CA3}"/>
              </a:ext>
            </a:extLst>
          </p:cNvPr>
          <p:cNvCxnSpPr/>
          <p:nvPr/>
        </p:nvCxnSpPr>
        <p:spPr>
          <a:xfrm flipV="1">
            <a:off x="2563668" y="238074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9A296EAF-5FD2-1FE2-C2A7-9BB3E422982B}"/>
              </a:ext>
            </a:extLst>
          </p:cNvPr>
          <p:cNvCxnSpPr>
            <a:cxnSpLocks/>
          </p:cNvCxnSpPr>
          <p:nvPr/>
        </p:nvCxnSpPr>
        <p:spPr>
          <a:xfrm>
            <a:off x="2563666" y="5045045"/>
            <a:ext cx="73099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r Verbinder 23">
            <a:extLst>
              <a:ext uri="{FF2B5EF4-FFF2-40B4-BE49-F238E27FC236}">
                <a16:creationId xmlns:a16="http://schemas.microsoft.com/office/drawing/2014/main" id="{AEAEC60E-5517-5C2C-0783-D8F97422285E}"/>
              </a:ext>
            </a:extLst>
          </p:cNvPr>
          <p:cNvCxnSpPr>
            <a:cxnSpLocks/>
          </p:cNvCxnSpPr>
          <p:nvPr/>
        </p:nvCxnSpPr>
        <p:spPr>
          <a:xfrm>
            <a:off x="5083461"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0160B20A-33E8-B495-AA49-D8D15F98D756}"/>
              </a:ext>
            </a:extLst>
          </p:cNvPr>
          <p:cNvSpPr txBox="1"/>
          <p:nvPr/>
        </p:nvSpPr>
        <p:spPr>
          <a:xfrm>
            <a:off x="1932724" y="1955339"/>
            <a:ext cx="1261884" cy="369332"/>
          </a:xfrm>
          <a:prstGeom prst="rect">
            <a:avLst/>
          </a:prstGeom>
          <a:noFill/>
        </p:spPr>
        <p:txBody>
          <a:bodyPr wrap="none" rtlCol="0">
            <a:spAutoFit/>
          </a:bodyPr>
          <a:lstStyle/>
          <a:p>
            <a:r>
              <a:rPr lang="de-DE" dirty="0" err="1"/>
              <a:t>Probability</a:t>
            </a:r>
            <a:endParaRPr lang="de-DE" dirty="0"/>
          </a:p>
        </p:txBody>
      </p:sp>
      <mc:AlternateContent xmlns:mc="http://schemas.openxmlformats.org/markup-compatibility/2006" xmlns:a14="http://schemas.microsoft.com/office/drawing/2010/main">
        <mc:Choice Requires="a14">
          <p:sp>
            <p:nvSpPr>
              <p:cNvPr id="12" name="TextBox 15">
                <a:extLst>
                  <a:ext uri="{FF2B5EF4-FFF2-40B4-BE49-F238E27FC236}">
                    <a16:creationId xmlns:a16="http://schemas.microsoft.com/office/drawing/2014/main" id="{985FAEEE-5A68-3E02-D63B-A14D12D4DC98}"/>
                  </a:ext>
                </a:extLst>
              </p:cNvPr>
              <p:cNvSpPr txBox="1"/>
              <p:nvPr/>
            </p:nvSpPr>
            <p:spPr>
              <a:xfrm>
                <a:off x="4367069" y="5136242"/>
                <a:ext cx="1375120"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ea typeface="Cambria Math" panose="02040503050406030204" pitchFamily="18" charset="0"/>
                          </a:rPr>
                          <m:t>1</m:t>
                        </m:r>
                      </m:sub>
                    </m:sSub>
                  </m:oMath>
                </a14:m>
                <a:r>
                  <a:rPr lang="de-DE" dirty="0"/>
                  <a:t> of</a:t>
                </a:r>
                <a:br>
                  <a:rPr lang="de-DE"/>
                </a:br>
                <a:r>
                  <a:rPr lang="de-DE"/>
                  <a:t>Prototype A</a:t>
                </a:r>
                <a:endParaRPr lang="de-DE" dirty="0"/>
              </a:p>
            </p:txBody>
          </p:sp>
        </mc:Choice>
        <mc:Fallback xmlns="">
          <p:sp>
            <p:nvSpPr>
              <p:cNvPr id="12" name="TextBox 15">
                <a:extLst>
                  <a:ext uri="{FF2B5EF4-FFF2-40B4-BE49-F238E27FC236}">
                    <a16:creationId xmlns:a16="http://schemas.microsoft.com/office/drawing/2014/main" id="{985FAEEE-5A68-3E02-D63B-A14D12D4DC98}"/>
                  </a:ext>
                </a:extLst>
              </p:cNvPr>
              <p:cNvSpPr txBox="1">
                <a:spLocks noRot="1" noChangeAspect="1" noMove="1" noResize="1" noEditPoints="1" noAdjustHandles="1" noChangeArrowheads="1" noChangeShapeType="1" noTextEdit="1"/>
              </p:cNvSpPr>
              <p:nvPr/>
            </p:nvSpPr>
            <p:spPr>
              <a:xfrm>
                <a:off x="4367069" y="5136242"/>
                <a:ext cx="1375120" cy="646331"/>
              </a:xfrm>
              <a:prstGeom prst="rect">
                <a:avLst/>
              </a:prstGeom>
              <a:blipFill>
                <a:blip r:embed="rId2"/>
                <a:stretch>
                  <a:fillRect l="-3540" t="-4717" r="-4425" b="-15094"/>
                </a:stretch>
              </a:blipFill>
            </p:spPr>
            <p:txBody>
              <a:bodyPr/>
              <a:lstStyle/>
              <a:p>
                <a:r>
                  <a:rPr lang="de-DE">
                    <a:noFill/>
                  </a:rPr>
                  <a:t> </a:t>
                </a:r>
              </a:p>
            </p:txBody>
          </p:sp>
        </mc:Fallback>
      </mc:AlternateContent>
      <p:cxnSp>
        <p:nvCxnSpPr>
          <p:cNvPr id="14" name="Gerader Verbinder 26">
            <a:extLst>
              <a:ext uri="{FF2B5EF4-FFF2-40B4-BE49-F238E27FC236}">
                <a16:creationId xmlns:a16="http://schemas.microsoft.com/office/drawing/2014/main" id="{B2522811-09D3-4068-2610-C694AA969752}"/>
              </a:ext>
            </a:extLst>
          </p:cNvPr>
          <p:cNvCxnSpPr>
            <a:cxnSpLocks/>
          </p:cNvCxnSpPr>
          <p:nvPr/>
        </p:nvCxnSpPr>
        <p:spPr>
          <a:xfrm>
            <a:off x="6886864"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2">
            <a:extLst>
              <a:ext uri="{FF2B5EF4-FFF2-40B4-BE49-F238E27FC236}">
                <a16:creationId xmlns:a16="http://schemas.microsoft.com/office/drawing/2014/main" id="{030773E8-0ED0-AE1B-DA19-9162CB46930F}"/>
              </a:ext>
            </a:extLst>
          </p:cNvPr>
          <p:cNvCxnSpPr>
            <a:cxnSpLocks/>
          </p:cNvCxnSpPr>
          <p:nvPr/>
        </p:nvCxnSpPr>
        <p:spPr>
          <a:xfrm flipH="1">
            <a:off x="5083462" y="2812797"/>
            <a:ext cx="1803402" cy="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6">
            <a:extLst>
              <a:ext uri="{FF2B5EF4-FFF2-40B4-BE49-F238E27FC236}">
                <a16:creationId xmlns:a16="http://schemas.microsoft.com/office/drawing/2014/main" id="{1451CF63-B166-83DE-2C4A-67796C99A00F}"/>
              </a:ext>
            </a:extLst>
          </p:cNvPr>
          <p:cNvSpPr txBox="1"/>
          <p:nvPr/>
        </p:nvSpPr>
        <p:spPr>
          <a:xfrm>
            <a:off x="5358517" y="1949107"/>
            <a:ext cx="1253292" cy="646331"/>
          </a:xfrm>
          <a:prstGeom prst="rect">
            <a:avLst/>
          </a:prstGeom>
          <a:noFill/>
        </p:spPr>
        <p:txBody>
          <a:bodyPr wrap="none" rtlCol="0">
            <a:spAutoFit/>
          </a:bodyPr>
          <a:lstStyle/>
          <a:p>
            <a:r>
              <a:rPr lang="de-DE" sz="3600" dirty="0" err="1"/>
              <a:t>Effect</a:t>
            </a:r>
            <a:endParaRPr lang="LID4096" sz="3600" dirty="0"/>
          </a:p>
        </p:txBody>
      </p:sp>
      <p:sp>
        <p:nvSpPr>
          <p:cNvPr id="17" name="TextBox 20">
            <a:extLst>
              <a:ext uri="{FF2B5EF4-FFF2-40B4-BE49-F238E27FC236}">
                <a16:creationId xmlns:a16="http://schemas.microsoft.com/office/drawing/2014/main" id="{ACDFA310-E698-5D66-436A-BBDD71922071}"/>
              </a:ext>
            </a:extLst>
          </p:cNvPr>
          <p:cNvSpPr txBox="1"/>
          <p:nvPr/>
        </p:nvSpPr>
        <p:spPr>
          <a:xfrm>
            <a:off x="8577514" y="1520088"/>
            <a:ext cx="2908802" cy="646331"/>
          </a:xfrm>
          <a:prstGeom prst="rect">
            <a:avLst/>
          </a:prstGeom>
          <a:solidFill>
            <a:schemeClr val="accent1"/>
          </a:solidFill>
          <a:ln w="76200">
            <a:noFill/>
          </a:ln>
        </p:spPr>
        <p:txBody>
          <a:bodyPr wrap="square" rtlCol="0">
            <a:spAutoFit/>
          </a:bodyPr>
          <a:lstStyle/>
          <a:p>
            <a:pPr algn="ctr"/>
            <a:r>
              <a:rPr lang="de-DE">
                <a:solidFill>
                  <a:schemeClr val="bg1"/>
                </a:solidFill>
              </a:rPr>
              <a:t>statistically significant</a:t>
            </a:r>
            <a:br>
              <a:rPr lang="de-DE" dirty="0">
                <a:solidFill>
                  <a:schemeClr val="bg1"/>
                </a:solidFill>
              </a:rPr>
            </a:br>
            <a:r>
              <a:rPr lang="de-DE" dirty="0" err="1">
                <a:solidFill>
                  <a:schemeClr val="bg1"/>
                </a:solidFill>
              </a:rPr>
              <a:t>difference</a:t>
            </a:r>
            <a:r>
              <a:rPr lang="de-DE" dirty="0">
                <a:solidFill>
                  <a:schemeClr val="bg1"/>
                </a:solidFill>
              </a:rPr>
              <a:t>/</a:t>
            </a:r>
            <a:r>
              <a:rPr lang="de-DE" dirty="0" err="1">
                <a:solidFill>
                  <a:schemeClr val="bg1"/>
                </a:solidFill>
              </a:rPr>
              <a:t>effect</a:t>
            </a:r>
            <a:r>
              <a:rPr lang="de-DE" dirty="0">
                <a:solidFill>
                  <a:schemeClr val="bg1"/>
                </a:solidFill>
              </a:rPr>
              <a:t>?</a:t>
            </a:r>
          </a:p>
        </p:txBody>
      </p:sp>
      <p:cxnSp>
        <p:nvCxnSpPr>
          <p:cNvPr id="18" name="Straight Arrow Connector 10">
            <a:extLst>
              <a:ext uri="{FF2B5EF4-FFF2-40B4-BE49-F238E27FC236}">
                <a16:creationId xmlns:a16="http://schemas.microsoft.com/office/drawing/2014/main" id="{30B0B09E-80FD-3141-8449-31E723C56085}"/>
              </a:ext>
            </a:extLst>
          </p:cNvPr>
          <p:cNvCxnSpPr>
            <a:cxnSpLocks/>
            <a:stCxn id="17" idx="1"/>
          </p:cNvCxnSpPr>
          <p:nvPr/>
        </p:nvCxnSpPr>
        <p:spPr>
          <a:xfrm flipH="1">
            <a:off x="6715080" y="1843254"/>
            <a:ext cx="1862434" cy="2307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21">
                <a:extLst>
                  <a:ext uri="{FF2B5EF4-FFF2-40B4-BE49-F238E27FC236}">
                    <a16:creationId xmlns:a16="http://schemas.microsoft.com/office/drawing/2014/main" id="{5E02D398-7CBC-C28B-3B87-4F356F7115D9}"/>
                  </a:ext>
                </a:extLst>
              </p:cNvPr>
              <p:cNvSpPr txBox="1"/>
              <p:nvPr/>
            </p:nvSpPr>
            <p:spPr>
              <a:xfrm>
                <a:off x="6167789" y="5154149"/>
                <a:ext cx="1438151"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b="0" i="1" dirty="0" smtClean="0">
                            <a:latin typeface="Cambria Math" panose="02040503050406030204" pitchFamily="18" charset="0"/>
                            <a:ea typeface="Cambria Math" panose="02040503050406030204" pitchFamily="18" charset="0"/>
                          </a:rPr>
                          <m:t>2</m:t>
                        </m:r>
                      </m:sub>
                    </m:sSub>
                  </m:oMath>
                </a14:m>
                <a:r>
                  <a:rPr lang="de-DE" dirty="0"/>
                  <a:t> of</a:t>
                </a:r>
                <a:br>
                  <a:rPr lang="de-DE"/>
                </a:br>
                <a:r>
                  <a:rPr lang="de-DE"/>
                  <a:t>Prototype B</a:t>
                </a:r>
                <a:endParaRPr lang="de-DE" dirty="0"/>
              </a:p>
            </p:txBody>
          </p:sp>
        </mc:Choice>
        <mc:Fallback xmlns="">
          <p:sp>
            <p:nvSpPr>
              <p:cNvPr id="19" name="TextBox 21">
                <a:extLst>
                  <a:ext uri="{FF2B5EF4-FFF2-40B4-BE49-F238E27FC236}">
                    <a16:creationId xmlns:a16="http://schemas.microsoft.com/office/drawing/2014/main" id="{5E02D398-7CBC-C28B-3B87-4F356F7115D9}"/>
                  </a:ext>
                </a:extLst>
              </p:cNvPr>
              <p:cNvSpPr txBox="1">
                <a:spLocks noRot="1" noChangeAspect="1" noMove="1" noResize="1" noEditPoints="1" noAdjustHandles="1" noChangeArrowheads="1" noChangeShapeType="1" noTextEdit="1"/>
              </p:cNvSpPr>
              <p:nvPr/>
            </p:nvSpPr>
            <p:spPr>
              <a:xfrm>
                <a:off x="6167789" y="5154149"/>
                <a:ext cx="1438151" cy="646331"/>
              </a:xfrm>
              <a:prstGeom prst="rect">
                <a:avLst/>
              </a:prstGeom>
              <a:blipFill>
                <a:blip r:embed="rId3"/>
                <a:stretch>
                  <a:fillRect l="-1695" t="-3738" r="-1271" b="-14019"/>
                </a:stretch>
              </a:blipFill>
            </p:spPr>
            <p:txBody>
              <a:bodyPr/>
              <a:lstStyle/>
              <a:p>
                <a:r>
                  <a:rPr lang="de-DE">
                    <a:noFill/>
                  </a:rPr>
                  <a:t> </a:t>
                </a:r>
              </a:p>
            </p:txBody>
          </p:sp>
        </mc:Fallback>
      </mc:AlternateContent>
      <p:sp>
        <p:nvSpPr>
          <p:cNvPr id="25" name="TextBox 22">
            <a:extLst>
              <a:ext uri="{FF2B5EF4-FFF2-40B4-BE49-F238E27FC236}">
                <a16:creationId xmlns:a16="http://schemas.microsoft.com/office/drawing/2014/main" id="{10E8FE48-7326-B69B-F815-659D9130023A}"/>
              </a:ext>
            </a:extLst>
          </p:cNvPr>
          <p:cNvSpPr txBox="1"/>
          <p:nvPr/>
        </p:nvSpPr>
        <p:spPr>
          <a:xfrm>
            <a:off x="8577514" y="2272272"/>
            <a:ext cx="2919161" cy="2031325"/>
          </a:xfrm>
          <a:prstGeom prst="rect">
            <a:avLst/>
          </a:prstGeom>
          <a:solidFill>
            <a:schemeClr val="accent1"/>
          </a:solidFill>
          <a:ln w="76200">
            <a:noFill/>
          </a:ln>
        </p:spPr>
        <p:txBody>
          <a:bodyPr wrap="square" rtlCol="0">
            <a:spAutoFit/>
          </a:bodyPr>
          <a:lstStyle/>
          <a:p>
            <a:pPr algn="ctr"/>
            <a:r>
              <a:rPr lang="en-US" i="1">
                <a:solidFill>
                  <a:schemeClr val="bg1"/>
                </a:solidFill>
              </a:rPr>
              <a:t>= “What is the probability that the data is in favor of the alternative hypothesis (H1) and more likely to occur under the model including an effect than the model without it (</a:t>
            </a:r>
            <a:r>
              <a:rPr lang="en-US" i="1" dirty="0">
                <a:solidFill>
                  <a:schemeClr val="bg1"/>
                </a:solidFill>
              </a:rPr>
              <a:t>H0)”?</a:t>
            </a:r>
            <a:endParaRPr lang="de-DE" i="1" dirty="0">
              <a:solidFill>
                <a:schemeClr val="bg1"/>
              </a:solidFill>
            </a:endParaRPr>
          </a:p>
        </p:txBody>
      </p:sp>
      <p:pic>
        <p:nvPicPr>
          <p:cNvPr id="23" name="Grafik 22">
            <a:extLst>
              <a:ext uri="{FF2B5EF4-FFF2-40B4-BE49-F238E27FC236}">
                <a16:creationId xmlns:a16="http://schemas.microsoft.com/office/drawing/2014/main" id="{33421D85-C424-793A-9C64-9C60FCA49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1066" y="3030367"/>
            <a:ext cx="5304272" cy="2037620"/>
          </a:xfrm>
          <a:prstGeom prst="rect">
            <a:avLst/>
          </a:prstGeom>
        </p:spPr>
      </p:pic>
      <p:pic>
        <p:nvPicPr>
          <p:cNvPr id="24" name="Grafik 23">
            <a:extLst>
              <a:ext uri="{FF2B5EF4-FFF2-40B4-BE49-F238E27FC236}">
                <a16:creationId xmlns:a16="http://schemas.microsoft.com/office/drawing/2014/main" id="{64E06EF8-484B-AD12-18C3-5166FCFFA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8547" y="3030217"/>
            <a:ext cx="4998706" cy="2037620"/>
          </a:xfrm>
          <a:prstGeom prst="rect">
            <a:avLst/>
          </a:prstGeom>
        </p:spPr>
      </p:pic>
      <p:cxnSp>
        <p:nvCxnSpPr>
          <p:cNvPr id="28" name="Gerader Verbinder 27">
            <a:extLst>
              <a:ext uri="{FF2B5EF4-FFF2-40B4-BE49-F238E27FC236}">
                <a16:creationId xmlns:a16="http://schemas.microsoft.com/office/drawing/2014/main" id="{734DFAD8-AC39-917F-0CC7-8836572F0982}"/>
              </a:ext>
            </a:extLst>
          </p:cNvPr>
          <p:cNvCxnSpPr>
            <a:cxnSpLocks/>
            <a:stCxn id="8" idx="5"/>
          </p:cNvCxnSpPr>
          <p:nvPr/>
        </p:nvCxnSpPr>
        <p:spPr>
          <a:xfrm flipH="1" flipV="1">
            <a:off x="6154235" y="3057985"/>
            <a:ext cx="59" cy="19938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mit Pfeil 12">
            <a:extLst>
              <a:ext uri="{FF2B5EF4-FFF2-40B4-BE49-F238E27FC236}">
                <a16:creationId xmlns:a16="http://schemas.microsoft.com/office/drawing/2014/main" id="{FFE472B4-599E-1817-EC08-C5338F2043E5}"/>
              </a:ext>
            </a:extLst>
          </p:cNvPr>
          <p:cNvCxnSpPr>
            <a:cxnSpLocks/>
          </p:cNvCxnSpPr>
          <p:nvPr/>
        </p:nvCxnSpPr>
        <p:spPr>
          <a:xfrm flipH="1">
            <a:off x="6178151" y="4042956"/>
            <a:ext cx="705051"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FAD4CD67-4314-D09B-2D96-33742DE79000}"/>
              </a:ext>
            </a:extLst>
          </p:cNvPr>
          <p:cNvSpPr txBox="1"/>
          <p:nvPr/>
        </p:nvSpPr>
        <p:spPr>
          <a:xfrm>
            <a:off x="6167789" y="4081056"/>
            <a:ext cx="811243" cy="276999"/>
          </a:xfrm>
          <a:prstGeom prst="rect">
            <a:avLst/>
          </a:prstGeom>
          <a:noFill/>
        </p:spPr>
        <p:txBody>
          <a:bodyPr wrap="square" rtlCol="0">
            <a:spAutoFit/>
          </a:bodyPr>
          <a:lstStyle/>
          <a:p>
            <a:r>
              <a:rPr lang="de-DE" sz="1200"/>
              <a:t>p &lt; 0.05</a:t>
            </a:r>
            <a:endParaRPr lang="de-DE" sz="1200" dirty="0"/>
          </a:p>
        </p:txBody>
      </p:sp>
    </p:spTree>
    <p:extLst>
      <p:ext uri="{BB962C8B-B14F-4D97-AF65-F5344CB8AC3E}">
        <p14:creationId xmlns:p14="http://schemas.microsoft.com/office/powerpoint/2010/main" val="71387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1AD3D-FF05-4122-E962-6250BEE5C22C}"/>
              </a:ext>
            </a:extLst>
          </p:cNvPr>
          <p:cNvSpPr>
            <a:spLocks noGrp="1"/>
          </p:cNvSpPr>
          <p:nvPr>
            <p:ph type="title"/>
          </p:nvPr>
        </p:nvSpPr>
        <p:spPr/>
        <p:txBody>
          <a:bodyPr/>
          <a:lstStyle/>
          <a:p>
            <a:r>
              <a:rPr lang="en-US"/>
              <a:t>Statistical Significance</a:t>
            </a:r>
            <a:endParaRPr lang="de-DE" dirty="0"/>
          </a:p>
        </p:txBody>
      </p:sp>
      <p:sp>
        <p:nvSpPr>
          <p:cNvPr id="3" name="Fußzeilenplatzhalter 2">
            <a:extLst>
              <a:ext uri="{FF2B5EF4-FFF2-40B4-BE49-F238E27FC236}">
                <a16:creationId xmlns:a16="http://schemas.microsoft.com/office/drawing/2014/main" id="{8D55F891-49B5-CBA6-2ED7-60258E07ECD4}"/>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F489BF09-CBF8-C8D7-0A8A-BE837F3E2D4C}"/>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7ABEFD68-E19B-08B7-8F06-753A7B43BE2F}"/>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B89905ED-8CB4-7E54-4A44-8A6EAC65A5C4}"/>
              </a:ext>
            </a:extLst>
          </p:cNvPr>
          <p:cNvSpPr>
            <a:spLocks noGrp="1"/>
          </p:cNvSpPr>
          <p:nvPr>
            <p:ph type="body" sz="quarter" idx="29"/>
          </p:nvPr>
        </p:nvSpPr>
        <p:spPr/>
        <p:txBody>
          <a:bodyPr>
            <a:normAutofit lnSpcReduction="10000"/>
          </a:bodyPr>
          <a:lstStyle/>
          <a:p>
            <a:r>
              <a:rPr lang="en-US"/>
              <a:t>A </a:t>
            </a:r>
            <a:r>
              <a:rPr lang="en-US" b="1">
                <a:solidFill>
                  <a:schemeClr val="accent1"/>
                </a:solidFill>
              </a:rPr>
              <a:t>statistically significant </a:t>
            </a:r>
            <a:r>
              <a:rPr lang="en-US"/>
              <a:t>effect (or difference) exists if the probability that the difference occurred is </a:t>
            </a:r>
            <a:r>
              <a:rPr lang="en-US" b="1">
                <a:solidFill>
                  <a:schemeClr val="accent1"/>
                </a:solidFill>
              </a:rPr>
              <a:t>below a certain significance level</a:t>
            </a:r>
            <a:endParaRPr lang="en-US" b="1" dirty="0">
              <a:solidFill>
                <a:schemeClr val="accent1"/>
              </a:solidFill>
            </a:endParaRPr>
          </a:p>
          <a:p>
            <a:r>
              <a:rPr lang="en-US"/>
              <a:t>Significance level (</a:t>
            </a:r>
            <a:r>
              <a:rPr lang="el-GR" dirty="0"/>
              <a:t>α</a:t>
            </a:r>
            <a:r>
              <a:rPr lang="de-DE" dirty="0"/>
              <a:t>)</a:t>
            </a:r>
            <a:endParaRPr lang="en-US" dirty="0"/>
          </a:p>
          <a:p>
            <a:pPr lvl="1"/>
            <a:r>
              <a:rPr lang="en-US" b="1">
                <a:solidFill>
                  <a:schemeClr val="accent1"/>
                </a:solidFill>
              </a:rPr>
              <a:t>Lower significance level means higher evidence</a:t>
            </a:r>
            <a:endParaRPr lang="en-US" b="1" dirty="0">
              <a:solidFill>
                <a:schemeClr val="accent1"/>
              </a:solidFill>
            </a:endParaRPr>
          </a:p>
          <a:p>
            <a:pPr lvl="1"/>
            <a:r>
              <a:rPr lang="en-US" err="1"/>
              <a:t>Arbitrary</a:t>
            </a:r>
            <a:r>
              <a:rPr lang="en-US"/>
              <a:t>, but typical significance level: </a:t>
            </a:r>
            <a:r>
              <a:rPr lang="el-GR" b="1">
                <a:solidFill>
                  <a:schemeClr val="accent1"/>
                </a:solidFill>
              </a:rPr>
              <a:t>α</a:t>
            </a:r>
            <a:r>
              <a:rPr lang="de-DE" b="1">
                <a:solidFill>
                  <a:schemeClr val="accent1"/>
                </a:solidFill>
              </a:rPr>
              <a:t> = </a:t>
            </a:r>
            <a:r>
              <a:rPr lang="en-US" b="1">
                <a:solidFill>
                  <a:schemeClr val="accent1"/>
                </a:solidFill>
              </a:rPr>
              <a:t>0.05</a:t>
            </a:r>
            <a:endParaRPr lang="en-US" b="1" dirty="0">
              <a:solidFill>
                <a:schemeClr val="accent1"/>
              </a:solidFill>
            </a:endParaRPr>
          </a:p>
          <a:p>
            <a:r>
              <a:rPr lang="en-US"/>
              <a:t>Significant results (</a:t>
            </a:r>
            <a:r>
              <a:rPr lang="en-US" b="1">
                <a:solidFill>
                  <a:schemeClr val="accent1"/>
                </a:solidFill>
              </a:rPr>
              <a:t>p &lt; </a:t>
            </a:r>
            <a:r>
              <a:rPr lang="el-GR" b="1">
                <a:solidFill>
                  <a:schemeClr val="accent1"/>
                </a:solidFill>
              </a:rPr>
              <a:t>α</a:t>
            </a:r>
            <a:r>
              <a:rPr lang="en-US" dirty="0"/>
              <a:t>)</a:t>
            </a:r>
          </a:p>
          <a:p>
            <a:pPr lvl="1"/>
            <a:r>
              <a:rPr lang="en-US" b="1">
                <a:solidFill>
                  <a:schemeClr val="accent1"/>
                </a:solidFill>
              </a:rPr>
              <a:t>Null hypothesis can be rejected</a:t>
            </a:r>
            <a:endParaRPr lang="en-US" b="1" dirty="0">
              <a:solidFill>
                <a:schemeClr val="accent1"/>
              </a:solidFill>
            </a:endParaRPr>
          </a:p>
          <a:p>
            <a:pPr lvl="2"/>
            <a:r>
              <a:rPr lang="en-US"/>
              <a:t>“There is a statistically significant effect (or difference</a:t>
            </a:r>
            <a:r>
              <a:rPr lang="en-US" dirty="0"/>
              <a:t>)”</a:t>
            </a:r>
          </a:p>
          <a:p>
            <a:r>
              <a:rPr lang="en-US"/>
              <a:t>Non-Significant results (</a:t>
            </a:r>
            <a:r>
              <a:rPr lang="en-US" b="1">
                <a:solidFill>
                  <a:srgbClr val="C00000"/>
                </a:solidFill>
              </a:rPr>
              <a:t>p &gt;= </a:t>
            </a:r>
            <a:r>
              <a:rPr lang="el-GR" b="1">
                <a:solidFill>
                  <a:srgbClr val="C00000"/>
                </a:solidFill>
              </a:rPr>
              <a:t>α</a:t>
            </a:r>
            <a:r>
              <a:rPr lang="en-US" dirty="0"/>
              <a:t>)</a:t>
            </a:r>
          </a:p>
          <a:p>
            <a:pPr lvl="1"/>
            <a:r>
              <a:rPr lang="en-US" b="1">
                <a:solidFill>
                  <a:srgbClr val="C00000"/>
                </a:solidFill>
              </a:rPr>
              <a:t>Null hypothesis cannot be rejected</a:t>
            </a:r>
            <a:endParaRPr lang="en-US" b="1" dirty="0">
              <a:solidFill>
                <a:srgbClr val="C00000"/>
              </a:solidFill>
            </a:endParaRPr>
          </a:p>
          <a:p>
            <a:pPr lvl="2"/>
            <a:r>
              <a:rPr lang="en-US"/>
              <a:t>“We cannot conclude anything</a:t>
            </a:r>
            <a:r>
              <a:rPr lang="en-US" dirty="0"/>
              <a:t>!”</a:t>
            </a:r>
          </a:p>
          <a:p>
            <a:endParaRPr lang="de-DE" dirty="0"/>
          </a:p>
          <a:p>
            <a:endParaRPr lang="de-DE" dirty="0"/>
          </a:p>
        </p:txBody>
      </p:sp>
    </p:spTree>
    <p:extLst>
      <p:ext uri="{BB962C8B-B14F-4D97-AF65-F5344CB8AC3E}">
        <p14:creationId xmlns:p14="http://schemas.microsoft.com/office/powerpoint/2010/main" val="3874062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F399-1D93-6709-A352-2FAB8201E15D}"/>
              </a:ext>
            </a:extLst>
          </p:cNvPr>
          <p:cNvSpPr>
            <a:spLocks noGrp="1"/>
          </p:cNvSpPr>
          <p:nvPr>
            <p:ph type="title"/>
          </p:nvPr>
        </p:nvSpPr>
        <p:spPr/>
        <p:txBody>
          <a:bodyPr/>
          <a:lstStyle/>
          <a:p>
            <a:r>
              <a:rPr lang="de-DE"/>
              <a:t>Type I &amp; Type II Errors</a:t>
            </a:r>
            <a:endParaRPr lang="de-DE" dirty="0"/>
          </a:p>
        </p:txBody>
      </p:sp>
      <p:sp>
        <p:nvSpPr>
          <p:cNvPr id="3" name="Fußzeilenplatzhalter 2">
            <a:extLst>
              <a:ext uri="{FF2B5EF4-FFF2-40B4-BE49-F238E27FC236}">
                <a16:creationId xmlns:a16="http://schemas.microsoft.com/office/drawing/2014/main" id="{5B944606-CFA5-5024-FCCC-B1BAEA79C8D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238797E9-5A86-4128-E1B0-1D53B043E394}"/>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A6C20C1B-5C27-54CF-8F32-5BDA20FECA60}"/>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325F11EC-C6D0-FE7D-ABB9-052D2948F473}"/>
              </a:ext>
            </a:extLst>
          </p:cNvPr>
          <p:cNvSpPr>
            <a:spLocks noGrp="1"/>
          </p:cNvSpPr>
          <p:nvPr>
            <p:ph type="body" sz="quarter" idx="29"/>
          </p:nvPr>
        </p:nvSpPr>
        <p:spPr/>
        <p:txBody>
          <a:bodyPr/>
          <a:lstStyle/>
          <a:p>
            <a:r>
              <a:rPr lang="de-DE" dirty="0" err="1"/>
              <a:t>Let</a:t>
            </a:r>
            <a:r>
              <a:rPr lang="de-DE" err="1"/>
              <a:t>‘</a:t>
            </a:r>
            <a:r>
              <a:rPr lang="de-DE"/>
              <a:t>s say we have </a:t>
            </a:r>
            <a:r>
              <a:rPr lang="en-US" sz="2000" kern="0"/>
              <a:t>p = .</a:t>
            </a:r>
            <a:r>
              <a:rPr lang="en-US" sz="2000" kern="0" dirty="0"/>
              <a:t>028</a:t>
            </a:r>
            <a:endParaRPr lang="de-DE" dirty="0"/>
          </a:p>
        </p:txBody>
      </p:sp>
      <p:graphicFrame>
        <p:nvGraphicFramePr>
          <p:cNvPr id="7" name="Tabelle 15">
            <a:extLst>
              <a:ext uri="{FF2B5EF4-FFF2-40B4-BE49-F238E27FC236}">
                <a16:creationId xmlns:a16="http://schemas.microsoft.com/office/drawing/2014/main" id="{43F4F899-AC62-550D-DD62-463FDA174CCD}"/>
              </a:ext>
            </a:extLst>
          </p:cNvPr>
          <p:cNvGraphicFramePr>
            <a:graphicFrameLocks noGrp="1"/>
          </p:cNvGraphicFramePr>
          <p:nvPr/>
        </p:nvGraphicFramePr>
        <p:xfrm>
          <a:off x="695325" y="2048394"/>
          <a:ext cx="10801350" cy="4175273"/>
        </p:xfrm>
        <a:graphic>
          <a:graphicData uri="http://schemas.openxmlformats.org/drawingml/2006/table">
            <a:tbl>
              <a:tblPr firstRow="1" bandRow="1">
                <a:tableStyleId>{2D5ABB26-0587-4C30-8999-92F81FD0307C}</a:tableStyleId>
              </a:tblPr>
              <a:tblGrid>
                <a:gridCol w="4986003">
                  <a:extLst>
                    <a:ext uri="{9D8B030D-6E8A-4147-A177-3AD203B41FA5}">
                      <a16:colId xmlns:a16="http://schemas.microsoft.com/office/drawing/2014/main" val="638346442"/>
                    </a:ext>
                  </a:extLst>
                </a:gridCol>
                <a:gridCol w="4807185">
                  <a:extLst>
                    <a:ext uri="{9D8B030D-6E8A-4147-A177-3AD203B41FA5}">
                      <a16:colId xmlns:a16="http://schemas.microsoft.com/office/drawing/2014/main" val="4039929650"/>
                    </a:ext>
                  </a:extLst>
                </a:gridCol>
                <a:gridCol w="504081">
                  <a:extLst>
                    <a:ext uri="{9D8B030D-6E8A-4147-A177-3AD203B41FA5}">
                      <a16:colId xmlns:a16="http://schemas.microsoft.com/office/drawing/2014/main" val="2857981897"/>
                    </a:ext>
                  </a:extLst>
                </a:gridCol>
                <a:gridCol w="504081">
                  <a:extLst>
                    <a:ext uri="{9D8B030D-6E8A-4147-A177-3AD203B41FA5}">
                      <a16:colId xmlns:a16="http://schemas.microsoft.com/office/drawing/2014/main" val="820660350"/>
                    </a:ext>
                  </a:extLst>
                </a:gridCol>
              </a:tblGrid>
              <a:tr h="1652874">
                <a:tc>
                  <a:txBody>
                    <a:bodyPr/>
                    <a:lstStyle/>
                    <a:p>
                      <a:pPr algn="ctr" defTabSz="665409" fontAlgn="auto">
                        <a:spcBef>
                          <a:spcPts val="0"/>
                        </a:spcBef>
                        <a:spcAft>
                          <a:spcPts val="0"/>
                        </a:spcAft>
                        <a:defRPr/>
                      </a:pPr>
                      <a:r>
                        <a:rPr lang="en-US" sz="2000" b="1" kern="0">
                          <a:solidFill>
                            <a:srgbClr val="C00000"/>
                          </a:solidFill>
                          <a:latin typeface="+mn-lt"/>
                          <a:cs typeface="Arial" panose="020B0604020202020204" pitchFamily="34" charset="0"/>
                        </a:rPr>
                        <a:t>Type I error</a:t>
                      </a:r>
                      <a:endParaRPr lang="en-US" sz="2000" b="1"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(False Positive</a:t>
                      </a:r>
                      <a:r>
                        <a:rPr lang="en-US" sz="2000" kern="0" dirty="0">
                          <a:solidFill>
                            <a:srgbClr val="C00000"/>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p>
                      <a:pPr marL="0" marR="0" lvl="0" indent="0" algn="ctr" defTabSz="665409" rtl="0" eaLnBrk="1" fontAlgn="auto" latinLnBrk="0" hangingPunct="1">
                        <a:lnSpc>
                          <a:spcPct val="100000"/>
                        </a:lnSpc>
                        <a:spcBef>
                          <a:spcPts val="0"/>
                        </a:spcBef>
                        <a:spcAft>
                          <a:spcPts val="0"/>
                        </a:spcAft>
                        <a:buClrTx/>
                        <a:buSzTx/>
                        <a:buFontTx/>
                        <a:buNone/>
                        <a:tabLst/>
                        <a:defRPr/>
                      </a:pPr>
                      <a:r>
                        <a:rPr lang="en-US" sz="2000" kern="0">
                          <a:solidFill>
                            <a:srgbClr val="C00000"/>
                          </a:solidFill>
                          <a:latin typeface="+mn-lt"/>
                          <a:cs typeface="Arial" panose="020B0604020202020204" pitchFamily="34" charset="0"/>
                        </a:rPr>
                        <a:t>non-existing effect found</a:t>
                      </a:r>
                      <a:br>
                        <a:rPr lang="en-US" sz="2000" kern="0" dirty="0">
                          <a:solidFill>
                            <a:srgbClr val="C0504D">
                              <a:lumMod val="75000"/>
                            </a:srgbClr>
                          </a:solidFill>
                          <a:latin typeface="+mn-lt"/>
                          <a:cs typeface="Arial" panose="020B0604020202020204" pitchFamily="34" charset="0"/>
                        </a:rPr>
                      </a:br>
                      <a:r>
                        <a:rPr lang="en-US" sz="2000" kern="0" dirty="0">
                          <a:solidFill>
                            <a:srgbClr val="7030A0"/>
                          </a:solidFill>
                          <a:latin typeface="+mn-lt"/>
                          <a:cs typeface="Arial" panose="020B0604020202020204" pitchFamily="34" charset="0"/>
                        </a:rPr>
                        <a:t>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endParaRPr lang="en-US" sz="2000" kern="0" dirty="0">
                        <a:solidFill>
                          <a:srgbClr val="7030A0"/>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true</a:t>
                      </a:r>
                      <a:endParaRPr lang="de-DE" sz="2000" b="1" dirty="0">
                        <a:solidFill>
                          <a:schemeClr val="bg1"/>
                        </a:solidFill>
                        <a:latin typeface="+mn-lt"/>
                      </a:endParaRP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indent="0" algn="ctr">
                        <a:buFont typeface="Wingdings" panose="05000000000000000000" pitchFamily="2" charset="2"/>
                        <a:buNone/>
                      </a:pPr>
                      <a:r>
                        <a:rPr lang="de-DE" sz="2000" b="1">
                          <a:latin typeface="+mn-lt"/>
                        </a:rPr>
                        <a:t>Effect found</a:t>
                      </a:r>
                      <a:endParaRPr lang="de-DE" sz="2000" b="1" dirty="0">
                        <a:latin typeface="+mn-lt"/>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6907649"/>
                  </a:ext>
                </a:extLst>
              </a:tr>
              <a:tr h="1597519">
                <a:tc>
                  <a:txBody>
                    <a:bodyPr/>
                    <a:lstStyle/>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defTabSz="665409" fontAlgn="auto">
                        <a:spcBef>
                          <a:spcPts val="0"/>
                        </a:spcBef>
                        <a:spcAft>
                          <a:spcPts val="0"/>
                        </a:spcAft>
                        <a:defRPr/>
                      </a:pPr>
                      <a:r>
                        <a:rPr lang="en-US" sz="2000" b="1" kern="0" dirty="0">
                          <a:solidFill>
                            <a:schemeClr val="bg1"/>
                          </a:solidFill>
                          <a:latin typeface="+mn-lt"/>
                          <a:cs typeface="Arial" panose="020B0604020202020204" pitchFamily="34" charset="0"/>
                        </a:rPr>
                        <a:t>false</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pPr algn="ctr" defTabSz="665409" fontAlgn="auto">
                        <a:spcBef>
                          <a:spcPts val="0"/>
                        </a:spcBef>
                        <a:spcAft>
                          <a:spcPts val="0"/>
                        </a:spcAft>
                        <a:defRPr/>
                      </a:pPr>
                      <a:endParaRPr lang="en-US" sz="2000" b="1" kern="0" dirty="0">
                        <a:solidFill>
                          <a:srgbClr val="C0504D">
                            <a:lumMod val="75000"/>
                          </a:srgbClr>
                        </a:solidFill>
                        <a:latin typeface="Arial" panose="020B0604020202020204" pitchFamily="34" charset="0"/>
                        <a:cs typeface="Arial" panose="020B0604020202020204" pitchFamily="34" charset="0"/>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97597393"/>
                  </a:ext>
                </a:extLst>
              </a:tr>
              <a:tr h="462440">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false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2000" b="1" dirty="0" err="1">
                          <a:solidFill>
                            <a:schemeClr val="bg1"/>
                          </a:solidFill>
                          <a:latin typeface="+mn-lt"/>
                        </a:rPr>
                        <a:t>true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24252967"/>
                  </a:ext>
                </a:extLst>
              </a:tr>
              <a:tr h="462440">
                <a:tc gridSpan="2">
                  <a:txBody>
                    <a:bodyPr/>
                    <a:lstStyle/>
                    <a:p>
                      <a:pPr marL="0" indent="0" algn="ctr">
                        <a:buFont typeface="Wingdings" panose="05000000000000000000" pitchFamily="2" charset="2"/>
                        <a:buNone/>
                      </a:pPr>
                      <a:r>
                        <a:rPr lang="de-DE" sz="2000" b="1">
                          <a:latin typeface="+mn-lt"/>
                        </a:rPr>
                        <a:t>Effect exists</a:t>
                      </a:r>
                      <a:endParaRPr lang="de-DE" sz="2000" b="1"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indent="0" algn="ctr">
                        <a:buFont typeface="Wingdings" panose="05000000000000000000" pitchFamily="2" charset="2"/>
                        <a:buNone/>
                      </a:pPr>
                      <a:endParaRPr lang="de-D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81657492"/>
                  </a:ext>
                </a:extLst>
              </a:tr>
            </a:tbl>
          </a:graphicData>
        </a:graphic>
      </p:graphicFrame>
    </p:spTree>
    <p:extLst>
      <p:ext uri="{BB962C8B-B14F-4D97-AF65-F5344CB8AC3E}">
        <p14:creationId xmlns:p14="http://schemas.microsoft.com/office/powerpoint/2010/main" val="452558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F399-1D93-6709-A352-2FAB8201E15D}"/>
              </a:ext>
            </a:extLst>
          </p:cNvPr>
          <p:cNvSpPr>
            <a:spLocks noGrp="1"/>
          </p:cNvSpPr>
          <p:nvPr>
            <p:ph type="title"/>
          </p:nvPr>
        </p:nvSpPr>
        <p:spPr/>
        <p:txBody>
          <a:bodyPr/>
          <a:lstStyle/>
          <a:p>
            <a:r>
              <a:rPr lang="de-DE"/>
              <a:t>Type I &amp; Type II Errors</a:t>
            </a:r>
            <a:endParaRPr lang="de-DE" dirty="0"/>
          </a:p>
        </p:txBody>
      </p:sp>
      <p:sp>
        <p:nvSpPr>
          <p:cNvPr id="3" name="Fußzeilenplatzhalter 2">
            <a:extLst>
              <a:ext uri="{FF2B5EF4-FFF2-40B4-BE49-F238E27FC236}">
                <a16:creationId xmlns:a16="http://schemas.microsoft.com/office/drawing/2014/main" id="{5B944606-CFA5-5024-FCCC-B1BAEA79C8D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238797E9-5A86-4128-E1B0-1D53B043E394}"/>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A6C20C1B-5C27-54CF-8F32-5BDA20FECA60}"/>
              </a:ext>
            </a:extLst>
          </p:cNvPr>
          <p:cNvSpPr>
            <a:spLocks noGrp="1"/>
          </p:cNvSpPr>
          <p:nvPr>
            <p:ph type="body" sz="quarter" idx="21"/>
          </p:nvPr>
        </p:nvSpPr>
        <p:spPr>
          <a:xfrm>
            <a:off x="695326" y="6317999"/>
            <a:ext cx="7956549" cy="540001"/>
          </a:xfrm>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325F11EC-C6D0-FE7D-ABB9-052D2948F473}"/>
              </a:ext>
            </a:extLst>
          </p:cNvPr>
          <p:cNvSpPr>
            <a:spLocks noGrp="1"/>
          </p:cNvSpPr>
          <p:nvPr>
            <p:ph type="body" sz="quarter" idx="29"/>
          </p:nvPr>
        </p:nvSpPr>
        <p:spPr/>
        <p:txBody>
          <a:bodyPr/>
          <a:lstStyle/>
          <a:p>
            <a:r>
              <a:rPr lang="de-DE" dirty="0" err="1"/>
              <a:t>Let</a:t>
            </a:r>
            <a:r>
              <a:rPr lang="de-DE" err="1"/>
              <a:t>‘</a:t>
            </a:r>
            <a:r>
              <a:rPr lang="de-DE"/>
              <a:t>s say we have </a:t>
            </a:r>
            <a:r>
              <a:rPr lang="en-US" sz="2000" kern="0"/>
              <a:t>p = .</a:t>
            </a:r>
            <a:r>
              <a:rPr lang="en-US" sz="2000" kern="0" dirty="0"/>
              <a:t>028</a:t>
            </a:r>
            <a:endParaRPr lang="de-DE" dirty="0"/>
          </a:p>
        </p:txBody>
      </p:sp>
      <p:graphicFrame>
        <p:nvGraphicFramePr>
          <p:cNvPr id="7" name="Tabelle 15">
            <a:extLst>
              <a:ext uri="{FF2B5EF4-FFF2-40B4-BE49-F238E27FC236}">
                <a16:creationId xmlns:a16="http://schemas.microsoft.com/office/drawing/2014/main" id="{43F4F899-AC62-550D-DD62-463FDA174CCD}"/>
              </a:ext>
            </a:extLst>
          </p:cNvPr>
          <p:cNvGraphicFramePr>
            <a:graphicFrameLocks noGrp="1"/>
          </p:cNvGraphicFramePr>
          <p:nvPr/>
        </p:nvGraphicFramePr>
        <p:xfrm>
          <a:off x="695325" y="2048394"/>
          <a:ext cx="10801350" cy="4175273"/>
        </p:xfrm>
        <a:graphic>
          <a:graphicData uri="http://schemas.openxmlformats.org/drawingml/2006/table">
            <a:tbl>
              <a:tblPr firstRow="1" bandRow="1">
                <a:tableStyleId>{2D5ABB26-0587-4C30-8999-92F81FD0307C}</a:tableStyleId>
              </a:tblPr>
              <a:tblGrid>
                <a:gridCol w="4986003">
                  <a:extLst>
                    <a:ext uri="{9D8B030D-6E8A-4147-A177-3AD203B41FA5}">
                      <a16:colId xmlns:a16="http://schemas.microsoft.com/office/drawing/2014/main" val="638346442"/>
                    </a:ext>
                  </a:extLst>
                </a:gridCol>
                <a:gridCol w="4807185">
                  <a:extLst>
                    <a:ext uri="{9D8B030D-6E8A-4147-A177-3AD203B41FA5}">
                      <a16:colId xmlns:a16="http://schemas.microsoft.com/office/drawing/2014/main" val="4039929650"/>
                    </a:ext>
                  </a:extLst>
                </a:gridCol>
                <a:gridCol w="504081">
                  <a:extLst>
                    <a:ext uri="{9D8B030D-6E8A-4147-A177-3AD203B41FA5}">
                      <a16:colId xmlns:a16="http://schemas.microsoft.com/office/drawing/2014/main" val="2857981897"/>
                    </a:ext>
                  </a:extLst>
                </a:gridCol>
                <a:gridCol w="504081">
                  <a:extLst>
                    <a:ext uri="{9D8B030D-6E8A-4147-A177-3AD203B41FA5}">
                      <a16:colId xmlns:a16="http://schemas.microsoft.com/office/drawing/2014/main" val="820660350"/>
                    </a:ext>
                  </a:extLst>
                </a:gridCol>
              </a:tblGrid>
              <a:tr h="1652874">
                <a:tc>
                  <a:txBody>
                    <a:bodyPr/>
                    <a:lstStyle/>
                    <a:p>
                      <a:pPr algn="ctr" defTabSz="665409" fontAlgn="auto">
                        <a:spcBef>
                          <a:spcPts val="0"/>
                        </a:spcBef>
                        <a:spcAft>
                          <a:spcPts val="0"/>
                        </a:spcAft>
                        <a:defRPr/>
                      </a:pPr>
                      <a:r>
                        <a:rPr lang="en-US" sz="2000" b="1" kern="0">
                          <a:solidFill>
                            <a:srgbClr val="C00000"/>
                          </a:solidFill>
                          <a:latin typeface="+mn-lt"/>
                          <a:cs typeface="Arial" panose="020B0604020202020204" pitchFamily="34" charset="0"/>
                        </a:rPr>
                        <a:t>Type I error</a:t>
                      </a:r>
                      <a:endParaRPr lang="en-US" sz="2000" b="1"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(False Positive</a:t>
                      </a:r>
                      <a:r>
                        <a:rPr lang="en-US" sz="2000" kern="0" dirty="0">
                          <a:solidFill>
                            <a:srgbClr val="C00000"/>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p>
                      <a:pPr marL="0" marR="0" lvl="0" indent="0" algn="ctr" defTabSz="665409" rtl="0" eaLnBrk="1" fontAlgn="auto" latinLnBrk="0" hangingPunct="1">
                        <a:lnSpc>
                          <a:spcPct val="100000"/>
                        </a:lnSpc>
                        <a:spcBef>
                          <a:spcPts val="0"/>
                        </a:spcBef>
                        <a:spcAft>
                          <a:spcPts val="0"/>
                        </a:spcAft>
                        <a:buClrTx/>
                        <a:buSzTx/>
                        <a:buFontTx/>
                        <a:buNone/>
                        <a:tabLst/>
                        <a:defRPr/>
                      </a:pPr>
                      <a:r>
                        <a:rPr lang="en-US" sz="2000" kern="0">
                          <a:solidFill>
                            <a:srgbClr val="C00000"/>
                          </a:solidFill>
                          <a:latin typeface="+mn-lt"/>
                          <a:cs typeface="Arial" panose="020B0604020202020204" pitchFamily="34" charset="0"/>
                        </a:rPr>
                        <a:t>non-existing effect found</a:t>
                      </a:r>
                      <a:br>
                        <a:rPr lang="en-US" sz="2000" kern="0" dirty="0">
                          <a:solidFill>
                            <a:srgbClr val="C0504D">
                              <a:lumMod val="75000"/>
                            </a:srgbClr>
                          </a:solidFill>
                          <a:latin typeface="+mn-lt"/>
                          <a:cs typeface="Arial" panose="020B0604020202020204" pitchFamily="34" charset="0"/>
                        </a:rPr>
                      </a:br>
                      <a:r>
                        <a:rPr lang="en-US" sz="2000" kern="0" dirty="0">
                          <a:solidFill>
                            <a:srgbClr val="7030A0"/>
                          </a:solidFill>
                          <a:latin typeface="+mn-lt"/>
                          <a:cs typeface="Arial" panose="020B0604020202020204" pitchFamily="34" charset="0"/>
                        </a:rPr>
                        <a:t>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r>
                        <a:rPr lang="en-US" sz="2000" b="1" kern="0" dirty="0">
                          <a:solidFill>
                            <a:schemeClr val="accent6"/>
                          </a:solidFill>
                          <a:latin typeface="+mn-lt"/>
                          <a:cs typeface="Arial" panose="020B0604020202020204" pitchFamily="34" charset="0"/>
                        </a:rPr>
                        <a:t>Correct</a:t>
                      </a: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(True Positive</a:t>
                      </a:r>
                      <a:r>
                        <a:rPr lang="en-US" sz="2000" kern="0" dirty="0">
                          <a:solidFill>
                            <a:schemeClr val="accent6"/>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existing effect was found</a:t>
                      </a:r>
                      <a:endParaRPr lang="en-US" sz="2000" kern="0" dirty="0">
                        <a:solidFill>
                          <a:schemeClr val="accent6"/>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0" dirty="0">
                          <a:solidFill>
                            <a:srgbClr val="7030A0"/>
                          </a:solidFill>
                          <a:latin typeface="+mn-lt"/>
                          <a:cs typeface="Arial" panose="020B0604020202020204" pitchFamily="34" charset="0"/>
                        </a:rPr>
                        <a:t>97.2%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true</a:t>
                      </a:r>
                      <a:endParaRPr lang="de-DE" sz="2000" b="1" dirty="0">
                        <a:solidFill>
                          <a:schemeClr val="bg1"/>
                        </a:solidFill>
                        <a:latin typeface="+mn-lt"/>
                      </a:endParaRP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indent="0" algn="ctr">
                        <a:buFont typeface="Wingdings" panose="05000000000000000000" pitchFamily="2" charset="2"/>
                        <a:buNone/>
                      </a:pPr>
                      <a:r>
                        <a:rPr lang="de-DE" sz="2000" b="1">
                          <a:latin typeface="+mn-lt"/>
                        </a:rPr>
                        <a:t>Effect found</a:t>
                      </a:r>
                      <a:endParaRPr lang="de-DE" sz="2000" b="1" dirty="0">
                        <a:latin typeface="+mn-lt"/>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6907649"/>
                  </a:ext>
                </a:extLst>
              </a:tr>
              <a:tr h="1597519">
                <a:tc>
                  <a:txBody>
                    <a:bodyPr/>
                    <a:lstStyle/>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defTabSz="665409" fontAlgn="auto">
                        <a:spcBef>
                          <a:spcPts val="0"/>
                        </a:spcBef>
                        <a:spcAft>
                          <a:spcPts val="0"/>
                        </a:spcAft>
                        <a:defRPr/>
                      </a:pPr>
                      <a:r>
                        <a:rPr lang="en-US" sz="2000" b="1" kern="0" dirty="0">
                          <a:solidFill>
                            <a:schemeClr val="bg1"/>
                          </a:solidFill>
                          <a:latin typeface="+mn-lt"/>
                          <a:cs typeface="Arial" panose="020B0604020202020204" pitchFamily="34" charset="0"/>
                        </a:rPr>
                        <a:t>false</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pPr algn="ctr" defTabSz="665409" fontAlgn="auto">
                        <a:spcBef>
                          <a:spcPts val="0"/>
                        </a:spcBef>
                        <a:spcAft>
                          <a:spcPts val="0"/>
                        </a:spcAft>
                        <a:defRPr/>
                      </a:pPr>
                      <a:endParaRPr lang="en-US" sz="2000" b="1" kern="0" dirty="0">
                        <a:solidFill>
                          <a:srgbClr val="C0504D">
                            <a:lumMod val="75000"/>
                          </a:srgbClr>
                        </a:solidFill>
                        <a:latin typeface="Arial" panose="020B0604020202020204" pitchFamily="34" charset="0"/>
                        <a:cs typeface="Arial" panose="020B0604020202020204" pitchFamily="34" charset="0"/>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97597393"/>
                  </a:ext>
                </a:extLst>
              </a:tr>
              <a:tr h="462440">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false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2000" b="1" dirty="0" err="1">
                          <a:solidFill>
                            <a:schemeClr val="bg1"/>
                          </a:solidFill>
                          <a:latin typeface="+mn-lt"/>
                        </a:rPr>
                        <a:t>true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24252967"/>
                  </a:ext>
                </a:extLst>
              </a:tr>
              <a:tr h="462440">
                <a:tc gridSpan="2">
                  <a:txBody>
                    <a:bodyPr/>
                    <a:lstStyle/>
                    <a:p>
                      <a:pPr marL="0" indent="0" algn="ctr">
                        <a:buFont typeface="Wingdings" panose="05000000000000000000" pitchFamily="2" charset="2"/>
                        <a:buNone/>
                      </a:pPr>
                      <a:r>
                        <a:rPr lang="de-DE" sz="2000" b="1">
                          <a:latin typeface="+mn-lt"/>
                        </a:rPr>
                        <a:t>Effect exists</a:t>
                      </a:r>
                      <a:endParaRPr lang="de-DE" sz="2000" b="1"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indent="0" algn="ctr">
                        <a:buFont typeface="Wingdings" panose="05000000000000000000" pitchFamily="2" charset="2"/>
                        <a:buNone/>
                      </a:pPr>
                      <a:endParaRPr lang="de-D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81657492"/>
                  </a:ext>
                </a:extLst>
              </a:tr>
            </a:tbl>
          </a:graphicData>
        </a:graphic>
      </p:graphicFrame>
    </p:spTree>
    <p:extLst>
      <p:ext uri="{BB962C8B-B14F-4D97-AF65-F5344CB8AC3E}">
        <p14:creationId xmlns:p14="http://schemas.microsoft.com/office/powerpoint/2010/main" val="292074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F399-1D93-6709-A352-2FAB8201E15D}"/>
              </a:ext>
            </a:extLst>
          </p:cNvPr>
          <p:cNvSpPr>
            <a:spLocks noGrp="1"/>
          </p:cNvSpPr>
          <p:nvPr>
            <p:ph type="title"/>
          </p:nvPr>
        </p:nvSpPr>
        <p:spPr/>
        <p:txBody>
          <a:bodyPr/>
          <a:lstStyle/>
          <a:p>
            <a:r>
              <a:rPr lang="de-DE"/>
              <a:t>Type I &amp; Type II Errors</a:t>
            </a:r>
            <a:endParaRPr lang="de-DE" dirty="0"/>
          </a:p>
        </p:txBody>
      </p:sp>
      <p:sp>
        <p:nvSpPr>
          <p:cNvPr id="3" name="Fußzeilenplatzhalter 2">
            <a:extLst>
              <a:ext uri="{FF2B5EF4-FFF2-40B4-BE49-F238E27FC236}">
                <a16:creationId xmlns:a16="http://schemas.microsoft.com/office/drawing/2014/main" id="{5B944606-CFA5-5024-FCCC-B1BAEA79C8D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238797E9-5A86-4128-E1B0-1D53B043E394}"/>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A6C20C1B-5C27-54CF-8F32-5BDA20FECA60}"/>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325F11EC-C6D0-FE7D-ABB9-052D2948F473}"/>
              </a:ext>
            </a:extLst>
          </p:cNvPr>
          <p:cNvSpPr>
            <a:spLocks noGrp="1"/>
          </p:cNvSpPr>
          <p:nvPr>
            <p:ph type="body" sz="quarter" idx="29"/>
          </p:nvPr>
        </p:nvSpPr>
        <p:spPr/>
        <p:txBody>
          <a:bodyPr/>
          <a:lstStyle/>
          <a:p>
            <a:r>
              <a:rPr lang="de-DE" dirty="0" err="1"/>
              <a:t>Let</a:t>
            </a:r>
            <a:r>
              <a:rPr lang="de-DE" err="1"/>
              <a:t>‘</a:t>
            </a:r>
            <a:r>
              <a:rPr lang="de-DE"/>
              <a:t>s say we have </a:t>
            </a:r>
            <a:r>
              <a:rPr lang="en-US" sz="2000" kern="0"/>
              <a:t>p = .</a:t>
            </a:r>
            <a:r>
              <a:rPr lang="en-US" sz="2000" kern="0" dirty="0"/>
              <a:t>028</a:t>
            </a:r>
            <a:endParaRPr lang="de-DE" dirty="0"/>
          </a:p>
        </p:txBody>
      </p:sp>
      <p:graphicFrame>
        <p:nvGraphicFramePr>
          <p:cNvPr id="7" name="Tabelle 15">
            <a:extLst>
              <a:ext uri="{FF2B5EF4-FFF2-40B4-BE49-F238E27FC236}">
                <a16:creationId xmlns:a16="http://schemas.microsoft.com/office/drawing/2014/main" id="{43F4F899-AC62-550D-DD62-463FDA174CCD}"/>
              </a:ext>
            </a:extLst>
          </p:cNvPr>
          <p:cNvGraphicFramePr>
            <a:graphicFrameLocks noGrp="1"/>
          </p:cNvGraphicFramePr>
          <p:nvPr/>
        </p:nvGraphicFramePr>
        <p:xfrm>
          <a:off x="695325" y="2048394"/>
          <a:ext cx="10801350" cy="4175273"/>
        </p:xfrm>
        <a:graphic>
          <a:graphicData uri="http://schemas.openxmlformats.org/drawingml/2006/table">
            <a:tbl>
              <a:tblPr firstRow="1" bandRow="1">
                <a:tableStyleId>{2D5ABB26-0587-4C30-8999-92F81FD0307C}</a:tableStyleId>
              </a:tblPr>
              <a:tblGrid>
                <a:gridCol w="4986003">
                  <a:extLst>
                    <a:ext uri="{9D8B030D-6E8A-4147-A177-3AD203B41FA5}">
                      <a16:colId xmlns:a16="http://schemas.microsoft.com/office/drawing/2014/main" val="638346442"/>
                    </a:ext>
                  </a:extLst>
                </a:gridCol>
                <a:gridCol w="4807185">
                  <a:extLst>
                    <a:ext uri="{9D8B030D-6E8A-4147-A177-3AD203B41FA5}">
                      <a16:colId xmlns:a16="http://schemas.microsoft.com/office/drawing/2014/main" val="4039929650"/>
                    </a:ext>
                  </a:extLst>
                </a:gridCol>
                <a:gridCol w="504081">
                  <a:extLst>
                    <a:ext uri="{9D8B030D-6E8A-4147-A177-3AD203B41FA5}">
                      <a16:colId xmlns:a16="http://schemas.microsoft.com/office/drawing/2014/main" val="2857981897"/>
                    </a:ext>
                  </a:extLst>
                </a:gridCol>
                <a:gridCol w="504081">
                  <a:extLst>
                    <a:ext uri="{9D8B030D-6E8A-4147-A177-3AD203B41FA5}">
                      <a16:colId xmlns:a16="http://schemas.microsoft.com/office/drawing/2014/main" val="820660350"/>
                    </a:ext>
                  </a:extLst>
                </a:gridCol>
              </a:tblGrid>
              <a:tr h="1652874">
                <a:tc>
                  <a:txBody>
                    <a:bodyPr/>
                    <a:lstStyle/>
                    <a:p>
                      <a:pPr algn="ctr" defTabSz="665409" fontAlgn="auto">
                        <a:spcBef>
                          <a:spcPts val="0"/>
                        </a:spcBef>
                        <a:spcAft>
                          <a:spcPts val="0"/>
                        </a:spcAft>
                        <a:defRPr/>
                      </a:pPr>
                      <a:r>
                        <a:rPr lang="en-US" sz="2000" b="1" kern="0">
                          <a:solidFill>
                            <a:srgbClr val="C00000"/>
                          </a:solidFill>
                          <a:latin typeface="+mn-lt"/>
                          <a:cs typeface="Arial" panose="020B0604020202020204" pitchFamily="34" charset="0"/>
                        </a:rPr>
                        <a:t>Type I error</a:t>
                      </a:r>
                      <a:endParaRPr lang="en-US" sz="2000" b="1"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(False Positive</a:t>
                      </a:r>
                      <a:r>
                        <a:rPr lang="en-US" sz="2000" kern="0" dirty="0">
                          <a:solidFill>
                            <a:srgbClr val="C00000"/>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p>
                      <a:pPr marL="0" marR="0" lvl="0" indent="0" algn="ctr" defTabSz="665409" rtl="0" eaLnBrk="1" fontAlgn="auto" latinLnBrk="0" hangingPunct="1">
                        <a:lnSpc>
                          <a:spcPct val="100000"/>
                        </a:lnSpc>
                        <a:spcBef>
                          <a:spcPts val="0"/>
                        </a:spcBef>
                        <a:spcAft>
                          <a:spcPts val="0"/>
                        </a:spcAft>
                        <a:buClrTx/>
                        <a:buSzTx/>
                        <a:buFontTx/>
                        <a:buNone/>
                        <a:tabLst/>
                        <a:defRPr/>
                      </a:pPr>
                      <a:r>
                        <a:rPr lang="en-US" sz="2000" kern="0">
                          <a:solidFill>
                            <a:srgbClr val="C00000"/>
                          </a:solidFill>
                          <a:latin typeface="+mn-lt"/>
                          <a:cs typeface="Arial" panose="020B0604020202020204" pitchFamily="34" charset="0"/>
                        </a:rPr>
                        <a:t>non-existing effect found</a:t>
                      </a:r>
                      <a:br>
                        <a:rPr lang="en-US" sz="2000" kern="0" dirty="0">
                          <a:solidFill>
                            <a:srgbClr val="C0504D">
                              <a:lumMod val="75000"/>
                            </a:srgbClr>
                          </a:solidFill>
                          <a:latin typeface="+mn-lt"/>
                          <a:cs typeface="Arial" panose="020B0604020202020204" pitchFamily="34" charset="0"/>
                        </a:rPr>
                      </a:br>
                      <a:r>
                        <a:rPr lang="en-US" sz="2000" kern="0" dirty="0">
                          <a:solidFill>
                            <a:srgbClr val="7030A0"/>
                          </a:solidFill>
                          <a:latin typeface="+mn-lt"/>
                          <a:cs typeface="Arial" panose="020B0604020202020204" pitchFamily="34" charset="0"/>
                        </a:rPr>
                        <a:t>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r>
                        <a:rPr lang="en-US" sz="2000" b="1" kern="0" dirty="0">
                          <a:solidFill>
                            <a:schemeClr val="accent6"/>
                          </a:solidFill>
                          <a:latin typeface="+mn-lt"/>
                          <a:cs typeface="Arial" panose="020B0604020202020204" pitchFamily="34" charset="0"/>
                        </a:rPr>
                        <a:t>Correct</a:t>
                      </a: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(True Positive</a:t>
                      </a:r>
                      <a:r>
                        <a:rPr lang="en-US" sz="2000" kern="0" dirty="0">
                          <a:solidFill>
                            <a:schemeClr val="accent6"/>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existing effect was found</a:t>
                      </a:r>
                      <a:endParaRPr lang="en-US" sz="2000" kern="0" dirty="0">
                        <a:solidFill>
                          <a:schemeClr val="accent6"/>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0" dirty="0">
                          <a:solidFill>
                            <a:srgbClr val="7030A0"/>
                          </a:solidFill>
                          <a:latin typeface="+mn-lt"/>
                          <a:cs typeface="Arial" panose="020B0604020202020204" pitchFamily="34" charset="0"/>
                        </a:rPr>
                        <a:t>97.2%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true</a:t>
                      </a:r>
                      <a:endParaRPr lang="de-DE" sz="2000" b="1" dirty="0">
                        <a:solidFill>
                          <a:schemeClr val="bg1"/>
                        </a:solidFill>
                        <a:latin typeface="+mn-lt"/>
                      </a:endParaRP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indent="0" algn="ctr">
                        <a:buFont typeface="Wingdings" panose="05000000000000000000" pitchFamily="2" charset="2"/>
                        <a:buNone/>
                      </a:pPr>
                      <a:r>
                        <a:rPr lang="de-DE" sz="2000" b="1">
                          <a:latin typeface="+mn-lt"/>
                        </a:rPr>
                        <a:t>Effect found</a:t>
                      </a:r>
                      <a:endParaRPr lang="de-DE" sz="2000" b="1" dirty="0">
                        <a:latin typeface="+mn-lt"/>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6907649"/>
                  </a:ext>
                </a:extLst>
              </a:tr>
              <a:tr h="1597519">
                <a:tc>
                  <a:txBody>
                    <a:bodyPr/>
                    <a:lstStyle/>
                    <a:p>
                      <a:pPr algn="ctr" defTabSz="665409" fontAlgn="auto">
                        <a:spcBef>
                          <a:spcPts val="0"/>
                        </a:spcBef>
                        <a:spcAft>
                          <a:spcPts val="0"/>
                        </a:spcAft>
                        <a:defRPr/>
                      </a:pPr>
                      <a:r>
                        <a:rPr lang="en-US" sz="2000" b="1" kern="0" dirty="0">
                          <a:solidFill>
                            <a:schemeClr val="accent6"/>
                          </a:solidFill>
                          <a:latin typeface="+mn-lt"/>
                          <a:cs typeface="Arial" panose="020B0604020202020204" pitchFamily="34" charset="0"/>
                        </a:rPr>
                        <a:t>Correct</a:t>
                      </a: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(True Negative</a:t>
                      </a:r>
                      <a:r>
                        <a:rPr lang="en-US" sz="2000" kern="0" dirty="0">
                          <a:solidFill>
                            <a:schemeClr val="accent6"/>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no effect exists, no effect found</a:t>
                      </a:r>
                      <a:endParaRPr lang="en-US" sz="2000" kern="0" dirty="0">
                        <a:solidFill>
                          <a:schemeClr val="accent6"/>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defTabSz="665409" fontAlgn="auto">
                        <a:spcBef>
                          <a:spcPts val="0"/>
                        </a:spcBef>
                        <a:spcAft>
                          <a:spcPts val="0"/>
                        </a:spcAft>
                        <a:defRPr/>
                      </a:pPr>
                      <a:r>
                        <a:rPr lang="en-US" sz="2000" b="1" kern="0" dirty="0">
                          <a:solidFill>
                            <a:schemeClr val="bg1"/>
                          </a:solidFill>
                          <a:latin typeface="+mn-lt"/>
                          <a:cs typeface="Arial" panose="020B0604020202020204" pitchFamily="34" charset="0"/>
                        </a:rPr>
                        <a:t>false</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pPr algn="ctr" defTabSz="665409" fontAlgn="auto">
                        <a:spcBef>
                          <a:spcPts val="0"/>
                        </a:spcBef>
                        <a:spcAft>
                          <a:spcPts val="0"/>
                        </a:spcAft>
                        <a:defRPr/>
                      </a:pPr>
                      <a:endParaRPr lang="en-US" sz="2000" b="1" kern="0" dirty="0">
                        <a:solidFill>
                          <a:srgbClr val="C0504D">
                            <a:lumMod val="75000"/>
                          </a:srgbClr>
                        </a:solidFill>
                        <a:latin typeface="Arial" panose="020B0604020202020204" pitchFamily="34" charset="0"/>
                        <a:cs typeface="Arial" panose="020B0604020202020204" pitchFamily="34" charset="0"/>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97597393"/>
                  </a:ext>
                </a:extLst>
              </a:tr>
              <a:tr h="462440">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false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2000" b="1" dirty="0" err="1">
                          <a:solidFill>
                            <a:schemeClr val="bg1"/>
                          </a:solidFill>
                          <a:latin typeface="+mn-lt"/>
                        </a:rPr>
                        <a:t>true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24252967"/>
                  </a:ext>
                </a:extLst>
              </a:tr>
              <a:tr h="462440">
                <a:tc gridSpan="2">
                  <a:txBody>
                    <a:bodyPr/>
                    <a:lstStyle/>
                    <a:p>
                      <a:pPr marL="0" indent="0" algn="ctr">
                        <a:buFont typeface="Wingdings" panose="05000000000000000000" pitchFamily="2" charset="2"/>
                        <a:buNone/>
                      </a:pPr>
                      <a:r>
                        <a:rPr lang="de-DE" sz="2000" b="1">
                          <a:latin typeface="+mn-lt"/>
                        </a:rPr>
                        <a:t>Effect exists</a:t>
                      </a:r>
                      <a:endParaRPr lang="de-DE" sz="2000" b="1"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indent="0" algn="ctr">
                        <a:buFont typeface="Wingdings" panose="05000000000000000000" pitchFamily="2" charset="2"/>
                        <a:buNone/>
                      </a:pPr>
                      <a:endParaRPr lang="de-D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81657492"/>
                  </a:ext>
                </a:extLst>
              </a:tr>
            </a:tbl>
          </a:graphicData>
        </a:graphic>
      </p:graphicFrame>
    </p:spTree>
    <p:extLst>
      <p:ext uri="{BB962C8B-B14F-4D97-AF65-F5344CB8AC3E}">
        <p14:creationId xmlns:p14="http://schemas.microsoft.com/office/powerpoint/2010/main" val="1708160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DF399-1D93-6709-A352-2FAB8201E15D}"/>
              </a:ext>
            </a:extLst>
          </p:cNvPr>
          <p:cNvSpPr>
            <a:spLocks noGrp="1"/>
          </p:cNvSpPr>
          <p:nvPr>
            <p:ph type="title"/>
          </p:nvPr>
        </p:nvSpPr>
        <p:spPr/>
        <p:txBody>
          <a:bodyPr/>
          <a:lstStyle/>
          <a:p>
            <a:r>
              <a:rPr lang="de-DE"/>
              <a:t>Type I &amp; Type II Errors</a:t>
            </a:r>
            <a:endParaRPr lang="de-DE" dirty="0"/>
          </a:p>
        </p:txBody>
      </p:sp>
      <p:sp>
        <p:nvSpPr>
          <p:cNvPr id="3" name="Fußzeilenplatzhalter 2">
            <a:extLst>
              <a:ext uri="{FF2B5EF4-FFF2-40B4-BE49-F238E27FC236}">
                <a16:creationId xmlns:a16="http://schemas.microsoft.com/office/drawing/2014/main" id="{5B944606-CFA5-5024-FCCC-B1BAEA79C8D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238797E9-5A86-4128-E1B0-1D53B043E394}"/>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A6C20C1B-5C27-54CF-8F32-5BDA20FECA60}"/>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325F11EC-C6D0-FE7D-ABB9-052D2948F473}"/>
              </a:ext>
            </a:extLst>
          </p:cNvPr>
          <p:cNvSpPr>
            <a:spLocks noGrp="1"/>
          </p:cNvSpPr>
          <p:nvPr>
            <p:ph type="body" sz="quarter" idx="29"/>
          </p:nvPr>
        </p:nvSpPr>
        <p:spPr/>
        <p:txBody>
          <a:bodyPr/>
          <a:lstStyle/>
          <a:p>
            <a:r>
              <a:rPr lang="de-DE" dirty="0" err="1"/>
              <a:t>Let</a:t>
            </a:r>
            <a:r>
              <a:rPr lang="de-DE" err="1"/>
              <a:t>‘</a:t>
            </a:r>
            <a:r>
              <a:rPr lang="de-DE"/>
              <a:t>s say we have </a:t>
            </a:r>
            <a:r>
              <a:rPr lang="en-US" sz="2000" kern="0"/>
              <a:t>p = .</a:t>
            </a:r>
            <a:r>
              <a:rPr lang="en-US" sz="2000" kern="0" dirty="0"/>
              <a:t>028</a:t>
            </a:r>
            <a:endParaRPr lang="de-DE" dirty="0"/>
          </a:p>
        </p:txBody>
      </p:sp>
      <p:graphicFrame>
        <p:nvGraphicFramePr>
          <p:cNvPr id="7" name="Tabelle 15">
            <a:extLst>
              <a:ext uri="{FF2B5EF4-FFF2-40B4-BE49-F238E27FC236}">
                <a16:creationId xmlns:a16="http://schemas.microsoft.com/office/drawing/2014/main" id="{43F4F899-AC62-550D-DD62-463FDA174CCD}"/>
              </a:ext>
            </a:extLst>
          </p:cNvPr>
          <p:cNvGraphicFramePr>
            <a:graphicFrameLocks noGrp="1"/>
          </p:cNvGraphicFramePr>
          <p:nvPr/>
        </p:nvGraphicFramePr>
        <p:xfrm>
          <a:off x="695325" y="2048394"/>
          <a:ext cx="10801350" cy="4175273"/>
        </p:xfrm>
        <a:graphic>
          <a:graphicData uri="http://schemas.openxmlformats.org/drawingml/2006/table">
            <a:tbl>
              <a:tblPr firstRow="1" bandRow="1">
                <a:tableStyleId>{2D5ABB26-0587-4C30-8999-92F81FD0307C}</a:tableStyleId>
              </a:tblPr>
              <a:tblGrid>
                <a:gridCol w="4986003">
                  <a:extLst>
                    <a:ext uri="{9D8B030D-6E8A-4147-A177-3AD203B41FA5}">
                      <a16:colId xmlns:a16="http://schemas.microsoft.com/office/drawing/2014/main" val="638346442"/>
                    </a:ext>
                  </a:extLst>
                </a:gridCol>
                <a:gridCol w="4807185">
                  <a:extLst>
                    <a:ext uri="{9D8B030D-6E8A-4147-A177-3AD203B41FA5}">
                      <a16:colId xmlns:a16="http://schemas.microsoft.com/office/drawing/2014/main" val="4039929650"/>
                    </a:ext>
                  </a:extLst>
                </a:gridCol>
                <a:gridCol w="504081">
                  <a:extLst>
                    <a:ext uri="{9D8B030D-6E8A-4147-A177-3AD203B41FA5}">
                      <a16:colId xmlns:a16="http://schemas.microsoft.com/office/drawing/2014/main" val="2857981897"/>
                    </a:ext>
                  </a:extLst>
                </a:gridCol>
                <a:gridCol w="504081">
                  <a:extLst>
                    <a:ext uri="{9D8B030D-6E8A-4147-A177-3AD203B41FA5}">
                      <a16:colId xmlns:a16="http://schemas.microsoft.com/office/drawing/2014/main" val="820660350"/>
                    </a:ext>
                  </a:extLst>
                </a:gridCol>
              </a:tblGrid>
              <a:tr h="1652874">
                <a:tc>
                  <a:txBody>
                    <a:bodyPr/>
                    <a:lstStyle/>
                    <a:p>
                      <a:pPr algn="ctr" defTabSz="665409" fontAlgn="auto">
                        <a:spcBef>
                          <a:spcPts val="0"/>
                        </a:spcBef>
                        <a:spcAft>
                          <a:spcPts val="0"/>
                        </a:spcAft>
                        <a:defRPr/>
                      </a:pPr>
                      <a:r>
                        <a:rPr lang="en-US" sz="2000" b="1" kern="0">
                          <a:solidFill>
                            <a:srgbClr val="C00000"/>
                          </a:solidFill>
                          <a:latin typeface="+mn-lt"/>
                          <a:cs typeface="Arial" panose="020B0604020202020204" pitchFamily="34" charset="0"/>
                        </a:rPr>
                        <a:t>Type I error</a:t>
                      </a:r>
                      <a:endParaRPr lang="en-US" sz="2000" b="1"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(False Positive</a:t>
                      </a:r>
                      <a:r>
                        <a:rPr lang="en-US" sz="2000" kern="0" dirty="0">
                          <a:solidFill>
                            <a:srgbClr val="C00000"/>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p>
                      <a:pPr marL="0" marR="0" lvl="0" indent="0" algn="ctr" defTabSz="665409" rtl="0" eaLnBrk="1" fontAlgn="auto" latinLnBrk="0" hangingPunct="1">
                        <a:lnSpc>
                          <a:spcPct val="100000"/>
                        </a:lnSpc>
                        <a:spcBef>
                          <a:spcPts val="0"/>
                        </a:spcBef>
                        <a:spcAft>
                          <a:spcPts val="0"/>
                        </a:spcAft>
                        <a:buClrTx/>
                        <a:buSzTx/>
                        <a:buFontTx/>
                        <a:buNone/>
                        <a:tabLst/>
                        <a:defRPr/>
                      </a:pPr>
                      <a:r>
                        <a:rPr lang="en-US" sz="2000" kern="0">
                          <a:solidFill>
                            <a:srgbClr val="C00000"/>
                          </a:solidFill>
                          <a:latin typeface="+mn-lt"/>
                          <a:cs typeface="Arial" panose="020B0604020202020204" pitchFamily="34" charset="0"/>
                        </a:rPr>
                        <a:t>non-existing effect found</a:t>
                      </a:r>
                      <a:br>
                        <a:rPr lang="en-US" sz="2000" kern="0" dirty="0">
                          <a:solidFill>
                            <a:srgbClr val="C0504D">
                              <a:lumMod val="75000"/>
                            </a:srgbClr>
                          </a:solidFill>
                          <a:latin typeface="+mn-lt"/>
                          <a:cs typeface="Arial" panose="020B0604020202020204" pitchFamily="34" charset="0"/>
                        </a:rPr>
                      </a:br>
                      <a:r>
                        <a:rPr lang="en-US" sz="2000" kern="0" dirty="0">
                          <a:solidFill>
                            <a:srgbClr val="7030A0"/>
                          </a:solidFill>
                          <a:latin typeface="+mn-lt"/>
                          <a:cs typeface="Arial" panose="020B0604020202020204" pitchFamily="34" charset="0"/>
                        </a:rPr>
                        <a:t>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r>
                        <a:rPr lang="en-US" sz="2000" b="1" kern="0" dirty="0">
                          <a:solidFill>
                            <a:schemeClr val="accent6"/>
                          </a:solidFill>
                          <a:latin typeface="+mn-lt"/>
                          <a:cs typeface="Arial" panose="020B0604020202020204" pitchFamily="34" charset="0"/>
                        </a:rPr>
                        <a:t>Correct</a:t>
                      </a: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(True Positive</a:t>
                      </a:r>
                      <a:r>
                        <a:rPr lang="en-US" sz="2000" kern="0" dirty="0">
                          <a:solidFill>
                            <a:schemeClr val="accent6"/>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existing effect was found</a:t>
                      </a:r>
                      <a:endParaRPr lang="en-US" sz="2000" kern="0" dirty="0">
                        <a:solidFill>
                          <a:schemeClr val="accent6"/>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0" dirty="0">
                          <a:solidFill>
                            <a:srgbClr val="7030A0"/>
                          </a:solidFill>
                          <a:latin typeface="+mn-lt"/>
                          <a:cs typeface="Arial" panose="020B0604020202020204" pitchFamily="34" charset="0"/>
                        </a:rPr>
                        <a:t>97.2%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true</a:t>
                      </a:r>
                      <a:endParaRPr lang="de-DE" sz="2000" b="1" dirty="0">
                        <a:solidFill>
                          <a:schemeClr val="bg1"/>
                        </a:solidFill>
                        <a:latin typeface="+mn-lt"/>
                      </a:endParaRP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indent="0" algn="ctr">
                        <a:buFont typeface="Wingdings" panose="05000000000000000000" pitchFamily="2" charset="2"/>
                        <a:buNone/>
                      </a:pPr>
                      <a:r>
                        <a:rPr lang="de-DE" sz="2000" b="1">
                          <a:latin typeface="+mn-lt"/>
                        </a:rPr>
                        <a:t>Effect found</a:t>
                      </a:r>
                      <a:endParaRPr lang="de-DE" sz="2000" b="1" dirty="0">
                        <a:latin typeface="+mn-lt"/>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6907649"/>
                  </a:ext>
                </a:extLst>
              </a:tr>
              <a:tr h="1597519">
                <a:tc>
                  <a:txBody>
                    <a:bodyPr/>
                    <a:lstStyle/>
                    <a:p>
                      <a:pPr algn="ctr" defTabSz="665409" fontAlgn="auto">
                        <a:spcBef>
                          <a:spcPts val="0"/>
                        </a:spcBef>
                        <a:spcAft>
                          <a:spcPts val="0"/>
                        </a:spcAft>
                        <a:defRPr/>
                      </a:pPr>
                      <a:r>
                        <a:rPr lang="en-US" sz="2000" b="1" kern="0" dirty="0">
                          <a:solidFill>
                            <a:schemeClr val="accent6"/>
                          </a:solidFill>
                          <a:latin typeface="+mn-lt"/>
                          <a:cs typeface="Arial" panose="020B0604020202020204" pitchFamily="34" charset="0"/>
                        </a:rPr>
                        <a:t>Correct</a:t>
                      </a: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(True Negative</a:t>
                      </a:r>
                      <a:r>
                        <a:rPr lang="en-US" sz="2000" kern="0" dirty="0">
                          <a:solidFill>
                            <a:schemeClr val="accent6"/>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chemeClr val="accent6"/>
                        </a:solidFill>
                        <a:latin typeface="+mn-lt"/>
                        <a:cs typeface="Arial" panose="020B0604020202020204" pitchFamily="34" charset="0"/>
                      </a:endParaRPr>
                    </a:p>
                    <a:p>
                      <a:pPr algn="ctr" defTabSz="665409" fontAlgn="auto">
                        <a:spcBef>
                          <a:spcPts val="0"/>
                        </a:spcBef>
                        <a:spcAft>
                          <a:spcPts val="0"/>
                        </a:spcAft>
                        <a:defRPr/>
                      </a:pPr>
                      <a:r>
                        <a:rPr lang="en-US" sz="2000" kern="0">
                          <a:solidFill>
                            <a:schemeClr val="accent6"/>
                          </a:solidFill>
                          <a:latin typeface="+mn-lt"/>
                          <a:cs typeface="Arial" panose="020B0604020202020204" pitchFamily="34" charset="0"/>
                        </a:rPr>
                        <a:t>no effect exists, no effect found</a:t>
                      </a:r>
                      <a:endParaRPr lang="en-US" sz="2000" kern="0" dirty="0">
                        <a:solidFill>
                          <a:schemeClr val="accent6"/>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r>
                        <a:rPr lang="en-US" sz="2000" b="1" kern="0">
                          <a:solidFill>
                            <a:srgbClr val="C00000"/>
                          </a:solidFill>
                          <a:latin typeface="+mn-lt"/>
                          <a:cs typeface="Arial" panose="020B0604020202020204" pitchFamily="34" charset="0"/>
                        </a:rPr>
                        <a:t>Type II error</a:t>
                      </a:r>
                      <a:endParaRPr lang="en-US" sz="2000" b="1"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(False Negative</a:t>
                      </a:r>
                      <a:r>
                        <a:rPr lang="en-US" sz="2000" kern="0" dirty="0">
                          <a:solidFill>
                            <a:srgbClr val="C00000"/>
                          </a:solidFill>
                          <a:latin typeface="+mn-lt"/>
                          <a:cs typeface="Arial" panose="020B0604020202020204" pitchFamily="34" charset="0"/>
                        </a:rPr>
                        <a:t>)</a:t>
                      </a:r>
                    </a:p>
                    <a:p>
                      <a:pPr algn="ctr" defTabSz="665409" fontAlgn="auto">
                        <a:spcBef>
                          <a:spcPts val="0"/>
                        </a:spcBef>
                        <a:spcAft>
                          <a:spcPts val="0"/>
                        </a:spcAft>
                        <a:defRPr/>
                      </a:pPr>
                      <a:endParaRPr lang="en-US" sz="2000" kern="0" dirty="0">
                        <a:solidFill>
                          <a:srgbClr val="C00000"/>
                        </a:solidFill>
                        <a:latin typeface="+mn-lt"/>
                        <a:cs typeface="Arial" panose="020B0604020202020204" pitchFamily="34" charset="0"/>
                      </a:endParaRPr>
                    </a:p>
                    <a:p>
                      <a:pPr algn="ctr" defTabSz="665409" fontAlgn="auto">
                        <a:spcBef>
                          <a:spcPts val="0"/>
                        </a:spcBef>
                        <a:spcAft>
                          <a:spcPts val="0"/>
                        </a:spcAft>
                        <a:defRPr/>
                      </a:pPr>
                      <a:r>
                        <a:rPr lang="en-US" sz="2000" kern="0">
                          <a:solidFill>
                            <a:srgbClr val="C00000"/>
                          </a:solidFill>
                          <a:latin typeface="+mn-lt"/>
                          <a:cs typeface="Arial" panose="020B0604020202020204" pitchFamily="34" charset="0"/>
                        </a:rPr>
                        <a:t>effect exists, but is not found</a:t>
                      </a:r>
                      <a:endParaRPr lang="en-US" sz="2000" kern="0" dirty="0">
                        <a:solidFill>
                          <a:srgbClr val="C00000"/>
                        </a:solidFill>
                        <a:latin typeface="+mn-l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defTabSz="665409" fontAlgn="auto">
                        <a:spcBef>
                          <a:spcPts val="0"/>
                        </a:spcBef>
                        <a:spcAft>
                          <a:spcPts val="0"/>
                        </a:spcAft>
                        <a:defRPr/>
                      </a:pPr>
                      <a:r>
                        <a:rPr lang="en-US" sz="2000" b="1" kern="0" dirty="0">
                          <a:solidFill>
                            <a:schemeClr val="bg1"/>
                          </a:solidFill>
                          <a:latin typeface="+mn-lt"/>
                          <a:cs typeface="Arial" panose="020B0604020202020204" pitchFamily="34" charset="0"/>
                        </a:rPr>
                        <a:t>false</a:t>
                      </a:r>
                    </a:p>
                  </a:txBody>
                  <a:tcPr vert="vert2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pPr algn="ctr" defTabSz="665409" fontAlgn="auto">
                        <a:spcBef>
                          <a:spcPts val="0"/>
                        </a:spcBef>
                        <a:spcAft>
                          <a:spcPts val="0"/>
                        </a:spcAft>
                        <a:defRPr/>
                      </a:pPr>
                      <a:endParaRPr lang="en-US" sz="2000" b="1" kern="0" dirty="0">
                        <a:solidFill>
                          <a:srgbClr val="C0504D">
                            <a:lumMod val="75000"/>
                          </a:srgbClr>
                        </a:solidFill>
                        <a:latin typeface="Arial" panose="020B0604020202020204" pitchFamily="34" charset="0"/>
                        <a:cs typeface="Arial" panose="020B0604020202020204" pitchFamily="34" charset="0"/>
                      </a:endParaRPr>
                    </a:p>
                  </a:txBody>
                  <a:tcPr vert="vert27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97597393"/>
                  </a:ext>
                </a:extLst>
              </a:tr>
              <a:tr h="462440">
                <a:tc>
                  <a:txBody>
                    <a:bodyPr/>
                    <a:lstStyle/>
                    <a:p>
                      <a:pPr marL="0" indent="0" algn="ctr">
                        <a:buFont typeface="Wingdings" panose="05000000000000000000" pitchFamily="2" charset="2"/>
                        <a:buNone/>
                      </a:pPr>
                      <a:r>
                        <a:rPr lang="en-US" sz="2000" b="1" kern="0" dirty="0">
                          <a:solidFill>
                            <a:schemeClr val="bg1"/>
                          </a:solidFill>
                          <a:latin typeface="+mn-lt"/>
                          <a:cs typeface="Arial" panose="020B0604020202020204" pitchFamily="34" charset="0"/>
                        </a:rPr>
                        <a:t>false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2000" b="1" dirty="0" err="1">
                          <a:solidFill>
                            <a:schemeClr val="bg1"/>
                          </a:solidFill>
                          <a:latin typeface="+mn-lt"/>
                        </a:rPr>
                        <a:t>true</a:t>
                      </a:r>
                      <a:endParaRPr lang="de-DE" sz="2000" b="1" dirty="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24252967"/>
                  </a:ext>
                </a:extLst>
              </a:tr>
              <a:tr h="462440">
                <a:tc gridSpan="2">
                  <a:txBody>
                    <a:bodyPr/>
                    <a:lstStyle/>
                    <a:p>
                      <a:pPr marL="0" indent="0" algn="ctr">
                        <a:buFont typeface="Wingdings" panose="05000000000000000000" pitchFamily="2" charset="2"/>
                        <a:buNone/>
                      </a:pPr>
                      <a:r>
                        <a:rPr lang="de-DE" sz="2000" b="1">
                          <a:latin typeface="+mn-lt"/>
                        </a:rPr>
                        <a:t>Effect exists</a:t>
                      </a:r>
                      <a:endParaRPr lang="de-DE" sz="2000" b="1"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indent="0" algn="ctr">
                        <a:buFont typeface="Wingdings" panose="05000000000000000000" pitchFamily="2" charset="2"/>
                        <a:buNone/>
                      </a:pPr>
                      <a:endParaRPr lang="de-DE" sz="2000" b="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endParaRPr lang="de-DE" sz="1400" dirty="0">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81657492"/>
                  </a:ext>
                </a:extLst>
              </a:tr>
            </a:tbl>
          </a:graphicData>
        </a:graphic>
      </p:graphicFrame>
    </p:spTree>
    <p:extLst>
      <p:ext uri="{BB962C8B-B14F-4D97-AF65-F5344CB8AC3E}">
        <p14:creationId xmlns:p14="http://schemas.microsoft.com/office/powerpoint/2010/main" val="2916529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5FEAC-ABD8-3ED8-D3CA-6941F7073301}"/>
              </a:ext>
            </a:extLst>
          </p:cNvPr>
          <p:cNvSpPr>
            <a:spLocks noGrp="1"/>
          </p:cNvSpPr>
          <p:nvPr>
            <p:ph type="title"/>
          </p:nvPr>
        </p:nvSpPr>
        <p:spPr/>
        <p:txBody>
          <a:bodyPr/>
          <a:lstStyle/>
          <a:p>
            <a:r>
              <a:rPr lang="de-DE"/>
              <a:t>Type III and Type IV Errors</a:t>
            </a:r>
            <a:endParaRPr lang="de-DE" dirty="0"/>
          </a:p>
        </p:txBody>
      </p:sp>
      <p:sp>
        <p:nvSpPr>
          <p:cNvPr id="3" name="Fußzeilenplatzhalter 2">
            <a:extLst>
              <a:ext uri="{FF2B5EF4-FFF2-40B4-BE49-F238E27FC236}">
                <a16:creationId xmlns:a16="http://schemas.microsoft.com/office/drawing/2014/main" id="{5543DAD7-B006-2766-FA02-B043FB13684B}"/>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DBBBF939-DAF5-C2BC-664C-FA7DBF54B281}"/>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8" name="Textplatzhalter 7">
            <a:extLst>
              <a:ext uri="{FF2B5EF4-FFF2-40B4-BE49-F238E27FC236}">
                <a16:creationId xmlns:a16="http://schemas.microsoft.com/office/drawing/2014/main" id="{06920277-BFE0-8773-BEF7-41FFDE587F5C}"/>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BD98354D-8E95-8ACE-0CD3-489297219F73}"/>
              </a:ext>
            </a:extLst>
          </p:cNvPr>
          <p:cNvSpPr>
            <a:spLocks noGrp="1"/>
          </p:cNvSpPr>
          <p:nvPr>
            <p:ph type="body" sz="quarter" idx="29"/>
          </p:nvPr>
        </p:nvSpPr>
        <p:spPr/>
        <p:txBody>
          <a:bodyPr>
            <a:normAutofit/>
          </a:bodyPr>
          <a:lstStyle/>
          <a:p>
            <a:r>
              <a:rPr lang="en-US" b="1">
                <a:solidFill>
                  <a:schemeClr val="accent1"/>
                </a:solidFill>
              </a:rPr>
              <a:t>Type III: “Wrong hypothesis, right answer</a:t>
            </a:r>
            <a:r>
              <a:rPr lang="en-US" b="1" dirty="0">
                <a:solidFill>
                  <a:schemeClr val="accent1"/>
                </a:solidFill>
              </a:rPr>
              <a:t>”</a:t>
            </a:r>
          </a:p>
          <a:p>
            <a:pPr lvl="1"/>
            <a:r>
              <a:rPr lang="en-US"/>
              <a:t>Researcher is either focusing on theory or on evaluation but not on the reasoning chain</a:t>
            </a:r>
            <a:endParaRPr lang="en-US" dirty="0"/>
          </a:p>
          <a:p>
            <a:pPr lvl="1"/>
            <a:r>
              <a:rPr lang="en-US"/>
              <a:t>Incorrect operationalization of variables</a:t>
            </a:r>
            <a:endParaRPr lang="en-US" dirty="0"/>
          </a:p>
          <a:p>
            <a:pPr lvl="1"/>
            <a:r>
              <a:rPr lang="en-US"/>
              <a:t>Poor theory (</a:t>
            </a:r>
            <a:r>
              <a:rPr lang="en-US" dirty="0"/>
              <a:t>e.</a:t>
            </a:r>
            <a:r>
              <a:rPr lang="en-US"/>
              <a:t>g., ad hoc explanations of findings) </a:t>
            </a:r>
            <a:endParaRPr lang="en-US" dirty="0"/>
          </a:p>
          <a:p>
            <a:pPr lvl="1"/>
            <a:r>
              <a:rPr lang="en-US"/>
              <a:t>Mis-identifying causal architecture</a:t>
            </a:r>
            <a:endParaRPr lang="en-US" dirty="0"/>
          </a:p>
          <a:p>
            <a:pPr lvl="2"/>
            <a:r>
              <a:rPr lang="en-US" dirty="0"/>
              <a:t>e.</a:t>
            </a:r>
            <a:r>
              <a:rPr lang="en-US"/>
              <a:t>g.: focusing on inter-individual factors (gender- or age-related differences) rather than structural factors</a:t>
            </a:r>
            <a:endParaRPr lang="en-US" dirty="0"/>
          </a:p>
          <a:p>
            <a:r>
              <a:rPr lang="en-US" b="1">
                <a:solidFill>
                  <a:schemeClr val="accent1"/>
                </a:solidFill>
              </a:rPr>
              <a:t>Type IV: “Right hypothesis, wrong answer</a:t>
            </a:r>
            <a:r>
              <a:rPr lang="en-US" b="1" dirty="0">
                <a:solidFill>
                  <a:schemeClr val="accent1"/>
                </a:solidFill>
              </a:rPr>
              <a:t>”</a:t>
            </a:r>
          </a:p>
          <a:p>
            <a:pPr lvl="1"/>
            <a:r>
              <a:rPr lang="en-US"/>
              <a:t>Collinearity among predictors </a:t>
            </a:r>
            <a:endParaRPr lang="en-US" dirty="0"/>
          </a:p>
          <a:p>
            <a:pPr lvl="1"/>
            <a:r>
              <a:rPr lang="en-US"/>
              <a:t>Aggregation bias</a:t>
            </a:r>
            <a:endParaRPr lang="en-US" dirty="0"/>
          </a:p>
          <a:p>
            <a:pPr lvl="1"/>
            <a:r>
              <a:rPr lang="en-US"/>
              <a:t>Wrong test</a:t>
            </a:r>
            <a:r>
              <a:rPr lang="de-DE"/>
              <a:t> </a:t>
            </a:r>
            <a:endParaRPr lang="de-DE" dirty="0"/>
          </a:p>
          <a:p>
            <a:endParaRPr lang="de-DE" dirty="0"/>
          </a:p>
        </p:txBody>
      </p:sp>
    </p:spTree>
    <p:extLst>
      <p:ext uri="{BB962C8B-B14F-4D97-AF65-F5344CB8AC3E}">
        <p14:creationId xmlns:p14="http://schemas.microsoft.com/office/powerpoint/2010/main" val="4070515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FB00E-6537-89E6-70F2-796CB0CDB75C}"/>
              </a:ext>
            </a:extLst>
          </p:cNvPr>
          <p:cNvSpPr>
            <a:spLocks noGrp="1"/>
          </p:cNvSpPr>
          <p:nvPr>
            <p:ph type="title"/>
          </p:nvPr>
        </p:nvSpPr>
        <p:spPr/>
        <p:txBody>
          <a:bodyPr/>
          <a:lstStyle/>
          <a:p>
            <a:r>
              <a:rPr lang="en-US"/>
              <a:t>Statistical Power</a:t>
            </a:r>
            <a:endParaRPr lang="de-DE" dirty="0"/>
          </a:p>
        </p:txBody>
      </p:sp>
      <p:sp>
        <p:nvSpPr>
          <p:cNvPr id="3" name="Fußzeilenplatzhalter 2">
            <a:extLst>
              <a:ext uri="{FF2B5EF4-FFF2-40B4-BE49-F238E27FC236}">
                <a16:creationId xmlns:a16="http://schemas.microsoft.com/office/drawing/2014/main" id="{4A425081-4681-9C67-80B0-899AD2A12E51}"/>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F4ED50E-509F-54FB-880D-492A3171A588}"/>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2BB13BEA-3A18-C51B-44B9-70AC5C44D614}"/>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7C61FA88-6F73-DBB5-65C2-B6826836D571}"/>
              </a:ext>
            </a:extLst>
          </p:cNvPr>
          <p:cNvSpPr>
            <a:spLocks noGrp="1"/>
          </p:cNvSpPr>
          <p:nvPr>
            <p:ph type="body" sz="quarter" idx="29"/>
          </p:nvPr>
        </p:nvSpPr>
        <p:spPr/>
        <p:txBody>
          <a:bodyPr>
            <a:normAutofit fontScale="77500" lnSpcReduction="20000"/>
          </a:bodyPr>
          <a:lstStyle/>
          <a:p>
            <a:r>
              <a:rPr lang="en-US"/>
              <a:t>Statistical power of a binary hypothesis test is </a:t>
            </a:r>
            <a:r>
              <a:rPr lang="en-US" b="1">
                <a:solidFill>
                  <a:schemeClr val="accent1"/>
                </a:solidFill>
              </a:rPr>
              <a:t>the probability that a statistical test correctly rejects the null hypothesis </a:t>
            </a:r>
            <a:r>
              <a:rPr lang="en-US"/>
              <a:t>(in %) when a specific alternative hypothesis is true</a:t>
            </a:r>
            <a:r>
              <a:rPr lang="en-US" dirty="0"/>
              <a:t>.</a:t>
            </a:r>
          </a:p>
          <a:p>
            <a:r>
              <a:rPr lang="en-US"/>
              <a:t>Aspects that increase the statistical power</a:t>
            </a:r>
            <a:endParaRPr lang="en-US" dirty="0"/>
          </a:p>
          <a:p>
            <a:pPr lvl="1"/>
            <a:r>
              <a:rPr lang="en-US" b="1">
                <a:solidFill>
                  <a:schemeClr val="accent1"/>
                </a:solidFill>
              </a:rPr>
              <a:t>increase</a:t>
            </a:r>
            <a:r>
              <a:rPr lang="en-US">
                <a:solidFill>
                  <a:schemeClr val="accent1"/>
                </a:solidFill>
              </a:rPr>
              <a:t> </a:t>
            </a:r>
            <a:r>
              <a:rPr lang="en-US" b="1">
                <a:solidFill>
                  <a:schemeClr val="accent1"/>
                </a:solidFill>
              </a:rPr>
              <a:t>the statistical significance criterion</a:t>
            </a:r>
            <a:r>
              <a:rPr lang="en-US">
                <a:solidFill>
                  <a:schemeClr val="accent1"/>
                </a:solidFill>
              </a:rPr>
              <a:t> </a:t>
            </a:r>
            <a:r>
              <a:rPr lang="en-US"/>
              <a:t>(</a:t>
            </a:r>
            <a:r>
              <a:rPr lang="el-GR"/>
              <a:t>α</a:t>
            </a:r>
            <a:r>
              <a:rPr lang="de-DE"/>
              <a:t> = 0.05</a:t>
            </a:r>
            <a:r>
              <a:rPr lang="de-DE" dirty="0"/>
              <a:t>)</a:t>
            </a:r>
            <a:endParaRPr lang="en-US" dirty="0"/>
          </a:p>
          <a:p>
            <a:pPr marL="556038" lvl="2" indent="0">
              <a:buNone/>
            </a:pPr>
            <a:r>
              <a:rPr lang="en-US">
                <a:sym typeface="Wingdings" panose="05000000000000000000" pitchFamily="2" charset="2"/>
              </a:rPr>
              <a:t> You need a justification why you increased </a:t>
            </a:r>
            <a:r>
              <a:rPr lang="el-GR"/>
              <a:t>α</a:t>
            </a:r>
            <a:r>
              <a:rPr lang="de-DE"/>
              <a:t>. Almost impossible because it is consensus</a:t>
            </a:r>
            <a:r>
              <a:rPr lang="de-DE" dirty="0"/>
              <a:t>.</a:t>
            </a:r>
          </a:p>
          <a:p>
            <a:pPr lvl="1"/>
            <a:r>
              <a:rPr lang="en-US" b="1">
                <a:solidFill>
                  <a:schemeClr val="accent1"/>
                </a:solidFill>
              </a:rPr>
              <a:t>more</a:t>
            </a:r>
            <a:r>
              <a:rPr lang="en-US">
                <a:solidFill>
                  <a:schemeClr val="accent1"/>
                </a:solidFill>
              </a:rPr>
              <a:t> </a:t>
            </a:r>
            <a:r>
              <a:rPr lang="en-US" b="1">
                <a:solidFill>
                  <a:schemeClr val="accent1"/>
                </a:solidFill>
              </a:rPr>
              <a:t>conditions</a:t>
            </a:r>
            <a:endParaRPr lang="en-US" b="1" dirty="0">
              <a:solidFill>
                <a:schemeClr val="accent1"/>
              </a:solidFill>
            </a:endParaRPr>
          </a:p>
          <a:p>
            <a:pPr marL="556038" lvl="2" indent="0">
              <a:buNone/>
            </a:pPr>
            <a:r>
              <a:rPr lang="en-US">
                <a:sym typeface="Wingdings" panose="05000000000000000000" pitchFamily="2" charset="2"/>
              </a:rPr>
              <a:t> </a:t>
            </a:r>
            <a:r>
              <a:rPr lang="en-US"/>
              <a:t>Statisticians have a trick to get around this</a:t>
            </a:r>
            <a:endParaRPr lang="en-US" dirty="0"/>
          </a:p>
          <a:p>
            <a:pPr lvl="1"/>
            <a:r>
              <a:rPr lang="en-US" b="1">
                <a:solidFill>
                  <a:schemeClr val="accent1"/>
                </a:solidFill>
              </a:rPr>
              <a:t>more</a:t>
            </a:r>
            <a:r>
              <a:rPr lang="en-US">
                <a:solidFill>
                  <a:schemeClr val="accent1"/>
                </a:solidFill>
              </a:rPr>
              <a:t> </a:t>
            </a:r>
            <a:r>
              <a:rPr lang="en-US" b="1">
                <a:solidFill>
                  <a:schemeClr val="accent1"/>
                </a:solidFill>
              </a:rPr>
              <a:t>measures</a:t>
            </a:r>
            <a:endParaRPr lang="en-US" b="1" dirty="0">
              <a:solidFill>
                <a:schemeClr val="accent1"/>
              </a:solidFill>
            </a:endParaRPr>
          </a:p>
          <a:p>
            <a:pPr marL="556038" lvl="2" indent="0">
              <a:buNone/>
            </a:pPr>
            <a:r>
              <a:rPr lang="en-US">
                <a:sym typeface="Wingdings" panose="05000000000000000000" pitchFamily="2" charset="2"/>
              </a:rPr>
              <a:t> </a:t>
            </a:r>
            <a:r>
              <a:rPr lang="en-US"/>
              <a:t>You need a justification why a measure is part of the research question</a:t>
            </a:r>
            <a:endParaRPr lang="en-US" dirty="0"/>
          </a:p>
          <a:p>
            <a:pPr lvl="1"/>
            <a:r>
              <a:rPr lang="en-US" b="1">
                <a:solidFill>
                  <a:schemeClr val="accent1"/>
                </a:solidFill>
              </a:rPr>
              <a:t>higher</a:t>
            </a:r>
            <a:r>
              <a:rPr lang="en-US">
                <a:solidFill>
                  <a:schemeClr val="accent1"/>
                </a:solidFill>
              </a:rPr>
              <a:t> </a:t>
            </a:r>
            <a:r>
              <a:rPr lang="en-US" b="1">
                <a:solidFill>
                  <a:schemeClr val="accent1"/>
                </a:solidFill>
              </a:rPr>
              <a:t>sample size</a:t>
            </a:r>
            <a:endParaRPr lang="en-US" b="1" dirty="0">
              <a:solidFill>
                <a:schemeClr val="accent1"/>
              </a:solidFill>
            </a:endParaRPr>
          </a:p>
          <a:p>
            <a:pPr marL="556038" lvl="2" indent="0">
              <a:buNone/>
            </a:pPr>
            <a:r>
              <a:rPr lang="en-US">
                <a:sym typeface="Wingdings" panose="05000000000000000000" pitchFamily="2" charset="2"/>
              </a:rPr>
              <a:t> </a:t>
            </a:r>
            <a:r>
              <a:rPr lang="en-US"/>
              <a:t>Invite more participants</a:t>
            </a:r>
            <a:endParaRPr lang="en-US" dirty="0"/>
          </a:p>
          <a:p>
            <a:pPr lvl="1"/>
            <a:r>
              <a:rPr lang="en-US" b="1">
                <a:solidFill>
                  <a:schemeClr val="accent1"/>
                </a:solidFill>
              </a:rPr>
              <a:t>higher</a:t>
            </a:r>
            <a:r>
              <a:rPr lang="en-US">
                <a:solidFill>
                  <a:schemeClr val="accent1"/>
                </a:solidFill>
              </a:rPr>
              <a:t> </a:t>
            </a:r>
            <a:r>
              <a:rPr lang="en-US" b="1">
                <a:solidFill>
                  <a:schemeClr val="accent1"/>
                </a:solidFill>
              </a:rPr>
              <a:t>effect size</a:t>
            </a:r>
            <a:endParaRPr lang="en-US" b="1" dirty="0">
              <a:solidFill>
                <a:schemeClr val="accent1"/>
              </a:solidFill>
            </a:endParaRPr>
          </a:p>
          <a:p>
            <a:pPr marL="556038" lvl="2" indent="0">
              <a:buNone/>
            </a:pPr>
            <a:r>
              <a:rPr lang="en-US">
                <a:sym typeface="Wingdings" panose="05000000000000000000" pitchFamily="2" charset="2"/>
              </a:rPr>
              <a:t></a:t>
            </a:r>
            <a:r>
              <a:rPr lang="en-US"/>
              <a:t> Make something impactful (we like that</a:t>
            </a:r>
            <a:r>
              <a:rPr lang="en-US" dirty="0"/>
              <a:t>)</a:t>
            </a:r>
          </a:p>
          <a:p>
            <a:pPr lvl="1"/>
            <a:r>
              <a:rPr lang="en-US" b="1">
                <a:solidFill>
                  <a:schemeClr val="accent1"/>
                </a:solidFill>
              </a:rPr>
              <a:t>reducing</a:t>
            </a:r>
            <a:r>
              <a:rPr lang="en-US">
                <a:solidFill>
                  <a:schemeClr val="accent1"/>
                </a:solidFill>
              </a:rPr>
              <a:t> </a:t>
            </a:r>
            <a:r>
              <a:rPr lang="en-US" b="1">
                <a:solidFill>
                  <a:schemeClr val="accent1"/>
                </a:solidFill>
              </a:rPr>
              <a:t>noise in your data</a:t>
            </a:r>
            <a:endParaRPr lang="en-US" b="1" dirty="0">
              <a:solidFill>
                <a:schemeClr val="accent1"/>
              </a:solidFill>
            </a:endParaRPr>
          </a:p>
          <a:p>
            <a:pPr marL="556038" lvl="2" indent="0">
              <a:buNone/>
            </a:pPr>
            <a:r>
              <a:rPr lang="en-US">
                <a:sym typeface="Wingdings" panose="05000000000000000000" pitchFamily="2" charset="2"/>
              </a:rPr>
              <a:t> Decrease the variance to get statistically significant results</a:t>
            </a:r>
            <a:endParaRPr lang="en-US" b="1" dirty="0">
              <a:solidFill>
                <a:schemeClr val="accent6"/>
              </a:solidFill>
            </a:endParaRPr>
          </a:p>
          <a:p>
            <a:endParaRPr lang="de-DE" dirty="0"/>
          </a:p>
          <a:p>
            <a:endParaRPr lang="de-DE" dirty="0"/>
          </a:p>
        </p:txBody>
      </p:sp>
    </p:spTree>
    <p:extLst>
      <p:ext uri="{BB962C8B-B14F-4D97-AF65-F5344CB8AC3E}">
        <p14:creationId xmlns:p14="http://schemas.microsoft.com/office/powerpoint/2010/main" val="4279470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13CF1-F507-E332-54E9-2C930BB95FF9}"/>
              </a:ext>
            </a:extLst>
          </p:cNvPr>
          <p:cNvSpPr>
            <a:spLocks noGrp="1"/>
          </p:cNvSpPr>
          <p:nvPr>
            <p:ph type="title"/>
          </p:nvPr>
        </p:nvSpPr>
        <p:spPr/>
        <p:txBody>
          <a:bodyPr/>
          <a:lstStyle/>
          <a:p>
            <a:r>
              <a:rPr lang="de-DE"/>
              <a:t>Research Question</a:t>
            </a:r>
            <a:endParaRPr lang="de-DE" dirty="0"/>
          </a:p>
        </p:txBody>
      </p:sp>
      <p:sp>
        <p:nvSpPr>
          <p:cNvPr id="3" name="Fußzeilenplatzhalter 2">
            <a:extLst>
              <a:ext uri="{FF2B5EF4-FFF2-40B4-BE49-F238E27FC236}">
                <a16:creationId xmlns:a16="http://schemas.microsoft.com/office/drawing/2014/main" id="{FF121B01-1DC4-5ED3-7736-E5F2F0E30024}"/>
              </a:ext>
            </a:extLst>
          </p:cNvPr>
          <p:cNvSpPr>
            <a:spLocks noGrp="1"/>
          </p:cNvSpPr>
          <p:nvPr>
            <p:ph type="ftr" sz="quarter" idx="32"/>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BB8F317C-9BF8-7A0E-3ABE-A473FB2A42CB}"/>
              </a:ext>
            </a:extLst>
          </p:cNvPr>
          <p:cNvSpPr>
            <a:spLocks noGrp="1"/>
          </p:cNvSpPr>
          <p:nvPr>
            <p:ph type="sldNum" sz="quarter" idx="33"/>
          </p:nvPr>
        </p:nvSpPr>
        <p:spPr/>
        <p:txBody>
          <a:bodyPr/>
          <a:lstStyle/>
          <a:p>
            <a:fld id="{BA24374A-C3A8-471A-8837-3FC31668ABE5}" type="slidenum">
              <a:rPr lang="de-DE" smtClean="0"/>
              <a:pPr/>
              <a:t>3</a:t>
            </a:fld>
            <a:endParaRPr lang="de-DE" dirty="0"/>
          </a:p>
        </p:txBody>
      </p:sp>
      <p:sp>
        <p:nvSpPr>
          <p:cNvPr id="8" name="Textplatzhalter 7">
            <a:extLst>
              <a:ext uri="{FF2B5EF4-FFF2-40B4-BE49-F238E27FC236}">
                <a16:creationId xmlns:a16="http://schemas.microsoft.com/office/drawing/2014/main" id="{1B5CB981-E26B-2726-39E5-3692C95A34BA}"/>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FBABC172-A0B1-81AC-49C1-50C67F1012E4}"/>
              </a:ext>
            </a:extLst>
          </p:cNvPr>
          <p:cNvSpPr>
            <a:spLocks noGrp="1"/>
          </p:cNvSpPr>
          <p:nvPr>
            <p:ph type="body" sz="quarter" idx="34"/>
          </p:nvPr>
        </p:nvSpPr>
        <p:spPr>
          <a:xfrm>
            <a:off x="695326" y="1449388"/>
            <a:ext cx="7700529" cy="4271280"/>
          </a:xfrm>
        </p:spPr>
        <p:txBody>
          <a:bodyPr>
            <a:normAutofit/>
          </a:bodyPr>
          <a:lstStyle/>
          <a:p>
            <a:r>
              <a:rPr lang="en-US" dirty="0"/>
              <a:t>Recap: </a:t>
            </a:r>
            <a:r>
              <a:rPr lang="en-US" b="1" dirty="0">
                <a:solidFill>
                  <a:schemeClr val="accent1"/>
                </a:solidFill>
              </a:rPr>
              <a:t>A RQ must ask for new knowledge</a:t>
            </a:r>
          </a:p>
          <a:p>
            <a:pPr lvl="1"/>
            <a:r>
              <a:rPr lang="en-US" dirty="0"/>
              <a:t>You write the results because you are the only one with this knowledge!</a:t>
            </a:r>
          </a:p>
          <a:p>
            <a:r>
              <a:rPr lang="en-US" dirty="0"/>
              <a:t>It can be</a:t>
            </a:r>
          </a:p>
          <a:p>
            <a:pPr lvl="1"/>
            <a:r>
              <a:rPr lang="en-US" dirty="0"/>
              <a:t>answered </a:t>
            </a:r>
            <a:r>
              <a:rPr lang="en-US" b="1" dirty="0">
                <a:solidFill>
                  <a:schemeClr val="accent1"/>
                </a:solidFill>
              </a:rPr>
              <a:t>in whole </a:t>
            </a:r>
          </a:p>
          <a:p>
            <a:pPr lvl="1"/>
            <a:r>
              <a:rPr lang="en-US" dirty="0"/>
              <a:t>answered </a:t>
            </a:r>
            <a:r>
              <a:rPr lang="en-US" b="1" dirty="0">
                <a:solidFill>
                  <a:schemeClr val="accent1"/>
                </a:solidFill>
              </a:rPr>
              <a:t>in part</a:t>
            </a:r>
            <a:r>
              <a:rPr lang="en-US" dirty="0">
                <a:solidFill>
                  <a:schemeClr val="accent1"/>
                </a:solidFill>
              </a:rPr>
              <a:t> </a:t>
            </a:r>
            <a:r>
              <a:rPr lang="en-US" dirty="0"/>
              <a:t>or under certain circumstances</a:t>
            </a:r>
          </a:p>
          <a:p>
            <a:pPr lvl="1"/>
            <a:r>
              <a:rPr lang="en-US" dirty="0"/>
              <a:t>rejected as </a:t>
            </a:r>
            <a:r>
              <a:rPr lang="en-US" b="1" dirty="0">
                <a:solidFill>
                  <a:schemeClr val="accent1"/>
                </a:solidFill>
              </a:rPr>
              <a:t>unanswerable</a:t>
            </a:r>
          </a:p>
          <a:p>
            <a:pPr lvl="1"/>
            <a:r>
              <a:rPr lang="en-US" dirty="0"/>
              <a:t>only an </a:t>
            </a:r>
            <a:r>
              <a:rPr lang="en-US" b="1" dirty="0">
                <a:solidFill>
                  <a:schemeClr val="accent1"/>
                </a:solidFill>
              </a:rPr>
              <a:t>apparent</a:t>
            </a:r>
            <a:r>
              <a:rPr lang="en-US" dirty="0"/>
              <a:t> problem</a:t>
            </a:r>
          </a:p>
          <a:p>
            <a:pPr lvl="1"/>
            <a:r>
              <a:rPr lang="en-US" dirty="0"/>
              <a:t>question to </a:t>
            </a:r>
            <a:r>
              <a:rPr lang="en-US" b="1" dirty="0">
                <a:solidFill>
                  <a:schemeClr val="accent1"/>
                </a:solidFill>
              </a:rPr>
              <a:t>a theory</a:t>
            </a:r>
          </a:p>
          <a:p>
            <a:endParaRPr lang="de-DE" b="1" dirty="0">
              <a:solidFill>
                <a:schemeClr val="accent1"/>
              </a:solidFill>
            </a:endParaRPr>
          </a:p>
          <a:p>
            <a:pPr lvl="1"/>
            <a:endParaRPr lang="de-DE" dirty="0"/>
          </a:p>
        </p:txBody>
      </p:sp>
      <p:sp>
        <p:nvSpPr>
          <p:cNvPr id="11" name="Inhaltsplatzhalter 10">
            <a:extLst>
              <a:ext uri="{FF2B5EF4-FFF2-40B4-BE49-F238E27FC236}">
                <a16:creationId xmlns:a16="http://schemas.microsoft.com/office/drawing/2014/main" id="{258FE7CB-BB10-2117-63B7-D8A853BE7DB2}"/>
              </a:ext>
            </a:extLst>
          </p:cNvPr>
          <p:cNvSpPr>
            <a:spLocks noGrp="1"/>
          </p:cNvSpPr>
          <p:nvPr>
            <p:ph sz="quarter" idx="35"/>
          </p:nvPr>
        </p:nvSpPr>
        <p:spPr/>
        <p:txBody>
          <a:bodyPr/>
          <a:lstStyle/>
          <a:p>
            <a:r>
              <a:rPr lang="de-DE" sz="1000" dirty="0"/>
              <a:t>Image </a:t>
            </a:r>
            <a:r>
              <a:rPr lang="de-DE" sz="1000" dirty="0" err="1"/>
              <a:t>from</a:t>
            </a:r>
            <a:r>
              <a:rPr lang="de-DE" sz="1000" dirty="0"/>
              <a:t>: </a:t>
            </a:r>
            <a:r>
              <a:rPr lang="de-DE" sz="1000" dirty="0">
                <a:hlinkClick r:id="rId2"/>
              </a:rPr>
              <a:t>https://www.pcmag.com/encyclopedia/term/swipe-typing</a:t>
            </a:r>
            <a:r>
              <a:rPr lang="de-DE" sz="1000" dirty="0"/>
              <a:t> </a:t>
            </a:r>
          </a:p>
        </p:txBody>
      </p:sp>
      <p:pic>
        <p:nvPicPr>
          <p:cNvPr id="1026" name="Picture 2" descr="Definition of swipe typing | PCMag">
            <a:extLst>
              <a:ext uri="{FF2B5EF4-FFF2-40B4-BE49-F238E27FC236}">
                <a16:creationId xmlns:a16="http://schemas.microsoft.com/office/drawing/2014/main" id="{B21C799B-E74A-CFC9-9F69-62188BDC1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477" y="3318165"/>
            <a:ext cx="4144214" cy="229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03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FB00E-6537-89E6-70F2-796CB0CDB75C}"/>
              </a:ext>
            </a:extLst>
          </p:cNvPr>
          <p:cNvSpPr>
            <a:spLocks noGrp="1"/>
          </p:cNvSpPr>
          <p:nvPr>
            <p:ph type="title"/>
          </p:nvPr>
        </p:nvSpPr>
        <p:spPr/>
        <p:txBody>
          <a:bodyPr/>
          <a:lstStyle/>
          <a:p>
            <a:r>
              <a:rPr lang="en-US"/>
              <a:t>Statistical Power</a:t>
            </a:r>
            <a:endParaRPr lang="de-DE" dirty="0"/>
          </a:p>
        </p:txBody>
      </p:sp>
      <p:sp>
        <p:nvSpPr>
          <p:cNvPr id="3" name="Fußzeilenplatzhalter 2">
            <a:extLst>
              <a:ext uri="{FF2B5EF4-FFF2-40B4-BE49-F238E27FC236}">
                <a16:creationId xmlns:a16="http://schemas.microsoft.com/office/drawing/2014/main" id="{4A425081-4681-9C67-80B0-899AD2A12E51}"/>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F4ED50E-509F-54FB-880D-492A3171A588}"/>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2BB13BEA-3A18-C51B-44B9-70AC5C44D614}"/>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7C61FA88-6F73-DBB5-65C2-B6826836D571}"/>
              </a:ext>
            </a:extLst>
          </p:cNvPr>
          <p:cNvSpPr>
            <a:spLocks noGrp="1"/>
          </p:cNvSpPr>
          <p:nvPr>
            <p:ph type="body" sz="quarter" idx="29"/>
          </p:nvPr>
        </p:nvSpPr>
        <p:spPr/>
        <p:txBody>
          <a:bodyPr>
            <a:normAutofit fontScale="77500" lnSpcReduction="20000"/>
          </a:bodyPr>
          <a:lstStyle/>
          <a:p>
            <a:r>
              <a:rPr lang="en-US"/>
              <a:t>Statistical power of a binary hypothesis test is </a:t>
            </a:r>
            <a:r>
              <a:rPr lang="en-US" b="1">
                <a:solidFill>
                  <a:schemeClr val="accent1"/>
                </a:solidFill>
              </a:rPr>
              <a:t>the probability that a statistical test correctly rejects the null hypothesis </a:t>
            </a:r>
            <a:r>
              <a:rPr lang="en-US"/>
              <a:t>(in %) when a specific alternative hypothesis is true</a:t>
            </a:r>
            <a:r>
              <a:rPr lang="en-US" dirty="0"/>
              <a:t>.</a:t>
            </a:r>
          </a:p>
          <a:p>
            <a:r>
              <a:rPr lang="en-US"/>
              <a:t>Aspects that increase the statistical power</a:t>
            </a:r>
            <a:endParaRPr lang="en-US" dirty="0"/>
          </a:p>
          <a:p>
            <a:pPr lvl="1"/>
            <a:r>
              <a:rPr lang="en-US" b="1">
                <a:solidFill>
                  <a:srgbClr val="FF0000"/>
                </a:solidFill>
              </a:rPr>
              <a:t>increase</a:t>
            </a:r>
            <a:r>
              <a:rPr lang="en-US"/>
              <a:t> </a:t>
            </a:r>
            <a:r>
              <a:rPr lang="en-US" b="1">
                <a:solidFill>
                  <a:srgbClr val="FF0000"/>
                </a:solidFill>
              </a:rPr>
              <a:t>the statistical significance criterion</a:t>
            </a:r>
            <a:r>
              <a:rPr lang="en-US">
                <a:solidFill>
                  <a:srgbClr val="FF0000"/>
                </a:solidFill>
              </a:rPr>
              <a:t> </a:t>
            </a:r>
            <a:r>
              <a:rPr lang="en-US"/>
              <a:t>(</a:t>
            </a:r>
            <a:r>
              <a:rPr lang="el-GR"/>
              <a:t>α</a:t>
            </a:r>
            <a:r>
              <a:rPr lang="de-DE"/>
              <a:t> = 0.05</a:t>
            </a:r>
            <a:r>
              <a:rPr lang="de-DE" dirty="0"/>
              <a:t>)</a:t>
            </a:r>
            <a:endParaRPr lang="en-US" dirty="0"/>
          </a:p>
          <a:p>
            <a:pPr marL="556038" lvl="2" indent="0">
              <a:buNone/>
            </a:pPr>
            <a:r>
              <a:rPr lang="en-US">
                <a:sym typeface="Wingdings" panose="05000000000000000000" pitchFamily="2" charset="2"/>
              </a:rPr>
              <a:t> You need a justification why you increased </a:t>
            </a:r>
            <a:r>
              <a:rPr lang="el-GR"/>
              <a:t>α</a:t>
            </a:r>
            <a:r>
              <a:rPr lang="de-DE"/>
              <a:t>. Almost impossible because it is consensus</a:t>
            </a:r>
            <a:r>
              <a:rPr lang="de-DE" dirty="0"/>
              <a:t>.</a:t>
            </a:r>
          </a:p>
          <a:p>
            <a:pPr lvl="1"/>
            <a:r>
              <a:rPr lang="en-US" b="1">
                <a:solidFill>
                  <a:srgbClr val="FF0000"/>
                </a:solidFill>
              </a:rPr>
              <a:t>more</a:t>
            </a:r>
            <a:r>
              <a:rPr lang="en-US">
                <a:solidFill>
                  <a:srgbClr val="FF0000"/>
                </a:solidFill>
              </a:rPr>
              <a:t> </a:t>
            </a:r>
            <a:r>
              <a:rPr lang="en-US" b="1">
                <a:solidFill>
                  <a:srgbClr val="FF0000"/>
                </a:solidFill>
              </a:rPr>
              <a:t>conditions</a:t>
            </a:r>
            <a:endParaRPr lang="en-US" b="1" dirty="0">
              <a:solidFill>
                <a:srgbClr val="FF0000"/>
              </a:solidFill>
            </a:endParaRPr>
          </a:p>
          <a:p>
            <a:pPr marL="556038" lvl="2" indent="0">
              <a:buNone/>
            </a:pPr>
            <a:r>
              <a:rPr lang="en-US">
                <a:sym typeface="Wingdings" panose="05000000000000000000" pitchFamily="2" charset="2"/>
              </a:rPr>
              <a:t> </a:t>
            </a:r>
            <a:r>
              <a:rPr lang="en-US"/>
              <a:t>Statisticians have a trick to get around this</a:t>
            </a:r>
            <a:endParaRPr lang="en-US" dirty="0"/>
          </a:p>
          <a:p>
            <a:pPr lvl="1"/>
            <a:r>
              <a:rPr lang="en-US" b="1">
                <a:solidFill>
                  <a:srgbClr val="FF0000"/>
                </a:solidFill>
              </a:rPr>
              <a:t>more</a:t>
            </a:r>
            <a:r>
              <a:rPr lang="en-US">
                <a:solidFill>
                  <a:srgbClr val="FF0000"/>
                </a:solidFill>
              </a:rPr>
              <a:t> </a:t>
            </a:r>
            <a:r>
              <a:rPr lang="en-US" b="1">
                <a:solidFill>
                  <a:srgbClr val="FF0000"/>
                </a:solidFill>
              </a:rPr>
              <a:t>measures</a:t>
            </a:r>
            <a:endParaRPr lang="en-US" b="1" dirty="0">
              <a:solidFill>
                <a:srgbClr val="FF0000"/>
              </a:solidFill>
            </a:endParaRPr>
          </a:p>
          <a:p>
            <a:pPr marL="556038" lvl="2" indent="0">
              <a:buNone/>
            </a:pPr>
            <a:r>
              <a:rPr lang="en-US">
                <a:sym typeface="Wingdings" panose="05000000000000000000" pitchFamily="2" charset="2"/>
              </a:rPr>
              <a:t> </a:t>
            </a:r>
            <a:r>
              <a:rPr lang="en-US"/>
              <a:t>You need a justification why a measure is part of the research question</a:t>
            </a:r>
            <a:endParaRPr lang="en-US" dirty="0"/>
          </a:p>
          <a:p>
            <a:pPr lvl="1"/>
            <a:r>
              <a:rPr lang="en-US" b="1">
                <a:solidFill>
                  <a:schemeClr val="accent6"/>
                </a:solidFill>
              </a:rPr>
              <a:t>higher</a:t>
            </a:r>
            <a:r>
              <a:rPr lang="en-US"/>
              <a:t> </a:t>
            </a:r>
            <a:r>
              <a:rPr lang="en-US" b="1">
                <a:solidFill>
                  <a:schemeClr val="accent6"/>
                </a:solidFill>
              </a:rPr>
              <a:t>sample size</a:t>
            </a:r>
            <a:endParaRPr lang="en-US" b="1" dirty="0">
              <a:solidFill>
                <a:schemeClr val="accent6"/>
              </a:solidFill>
            </a:endParaRPr>
          </a:p>
          <a:p>
            <a:pPr marL="556038" lvl="2" indent="0">
              <a:buNone/>
            </a:pPr>
            <a:r>
              <a:rPr lang="en-US">
                <a:sym typeface="Wingdings" panose="05000000000000000000" pitchFamily="2" charset="2"/>
              </a:rPr>
              <a:t> </a:t>
            </a:r>
            <a:r>
              <a:rPr lang="en-US"/>
              <a:t>Invite more participants</a:t>
            </a:r>
            <a:endParaRPr lang="en-US" dirty="0"/>
          </a:p>
          <a:p>
            <a:pPr lvl="1"/>
            <a:r>
              <a:rPr lang="en-US" b="1">
                <a:solidFill>
                  <a:schemeClr val="accent6"/>
                </a:solidFill>
              </a:rPr>
              <a:t>higher</a:t>
            </a:r>
            <a:r>
              <a:rPr lang="en-US"/>
              <a:t> </a:t>
            </a:r>
            <a:r>
              <a:rPr lang="en-US" b="1">
                <a:solidFill>
                  <a:schemeClr val="accent6"/>
                </a:solidFill>
              </a:rPr>
              <a:t>effect size</a:t>
            </a:r>
            <a:endParaRPr lang="en-US" b="1" dirty="0">
              <a:solidFill>
                <a:schemeClr val="accent6"/>
              </a:solidFill>
            </a:endParaRPr>
          </a:p>
          <a:p>
            <a:pPr marL="556038" lvl="2" indent="0">
              <a:buNone/>
            </a:pPr>
            <a:r>
              <a:rPr lang="en-US">
                <a:sym typeface="Wingdings" panose="05000000000000000000" pitchFamily="2" charset="2"/>
              </a:rPr>
              <a:t></a:t>
            </a:r>
            <a:r>
              <a:rPr lang="en-US"/>
              <a:t> Make something impactful (we like that</a:t>
            </a:r>
            <a:r>
              <a:rPr lang="en-US" dirty="0"/>
              <a:t>)</a:t>
            </a:r>
          </a:p>
          <a:p>
            <a:pPr lvl="1"/>
            <a:r>
              <a:rPr lang="en-US" b="1">
                <a:solidFill>
                  <a:schemeClr val="accent6"/>
                </a:solidFill>
              </a:rPr>
              <a:t>reducing</a:t>
            </a:r>
            <a:r>
              <a:rPr lang="en-US"/>
              <a:t> </a:t>
            </a:r>
            <a:r>
              <a:rPr lang="en-US" b="1">
                <a:solidFill>
                  <a:schemeClr val="accent6"/>
                </a:solidFill>
              </a:rPr>
              <a:t>noise in your data</a:t>
            </a:r>
            <a:endParaRPr lang="en-US" b="1" dirty="0">
              <a:solidFill>
                <a:schemeClr val="accent6"/>
              </a:solidFill>
            </a:endParaRPr>
          </a:p>
          <a:p>
            <a:pPr marL="556038" lvl="2" indent="0">
              <a:buNone/>
            </a:pPr>
            <a:r>
              <a:rPr lang="en-US">
                <a:sym typeface="Wingdings" panose="05000000000000000000" pitchFamily="2" charset="2"/>
              </a:rPr>
              <a:t> Decrease the variance to get statistically significant results</a:t>
            </a:r>
            <a:endParaRPr lang="en-US" b="1" dirty="0">
              <a:solidFill>
                <a:schemeClr val="accent6"/>
              </a:solidFill>
            </a:endParaRPr>
          </a:p>
          <a:p>
            <a:endParaRPr lang="de-DE" dirty="0"/>
          </a:p>
          <a:p>
            <a:endParaRPr lang="de-DE" dirty="0"/>
          </a:p>
        </p:txBody>
      </p:sp>
      <p:sp>
        <p:nvSpPr>
          <p:cNvPr id="7" name="TextBox 8">
            <a:extLst>
              <a:ext uri="{FF2B5EF4-FFF2-40B4-BE49-F238E27FC236}">
                <a16:creationId xmlns:a16="http://schemas.microsoft.com/office/drawing/2014/main" id="{D9F2E2F7-ECE0-6480-9881-0BEA0FE63DAC}"/>
              </a:ext>
            </a:extLst>
          </p:cNvPr>
          <p:cNvSpPr txBox="1"/>
          <p:nvPr/>
        </p:nvSpPr>
        <p:spPr>
          <a:xfrm>
            <a:off x="6545080" y="4743122"/>
            <a:ext cx="2622884" cy="369332"/>
          </a:xfrm>
          <a:prstGeom prst="rect">
            <a:avLst/>
          </a:prstGeom>
          <a:solidFill>
            <a:schemeClr val="accent6"/>
          </a:solidFill>
          <a:ln w="76200">
            <a:noFill/>
          </a:ln>
        </p:spPr>
        <p:txBody>
          <a:bodyPr wrap="square" rtlCol="0">
            <a:spAutoFit/>
          </a:bodyPr>
          <a:lstStyle/>
          <a:p>
            <a:pPr algn="ctr"/>
            <a:r>
              <a:rPr lang="de-DE">
                <a:solidFill>
                  <a:schemeClr val="bg1"/>
                </a:solidFill>
              </a:rPr>
              <a:t>optimize for that</a:t>
            </a:r>
            <a:r>
              <a:rPr lang="de-DE" dirty="0">
                <a:solidFill>
                  <a:schemeClr val="bg1"/>
                </a:solidFill>
              </a:rPr>
              <a:t>!</a:t>
            </a:r>
          </a:p>
        </p:txBody>
      </p:sp>
      <p:cxnSp>
        <p:nvCxnSpPr>
          <p:cNvPr id="8" name="Straight Arrow Connector 9">
            <a:extLst>
              <a:ext uri="{FF2B5EF4-FFF2-40B4-BE49-F238E27FC236}">
                <a16:creationId xmlns:a16="http://schemas.microsoft.com/office/drawing/2014/main" id="{E46C740A-CC6B-1273-B3AE-798ACC3E8CD7}"/>
              </a:ext>
            </a:extLst>
          </p:cNvPr>
          <p:cNvCxnSpPr>
            <a:cxnSpLocks/>
            <a:stCxn id="7" idx="1"/>
          </p:cNvCxnSpPr>
          <p:nvPr/>
        </p:nvCxnSpPr>
        <p:spPr>
          <a:xfrm flipH="1" flipV="1">
            <a:off x="3459990" y="4243046"/>
            <a:ext cx="3085090" cy="68474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4">
            <a:extLst>
              <a:ext uri="{FF2B5EF4-FFF2-40B4-BE49-F238E27FC236}">
                <a16:creationId xmlns:a16="http://schemas.microsoft.com/office/drawing/2014/main" id="{D0D46E38-E13B-5E5E-CB3B-3115C6D33505}"/>
              </a:ext>
            </a:extLst>
          </p:cNvPr>
          <p:cNvCxnSpPr>
            <a:cxnSpLocks/>
            <a:stCxn id="7" idx="1"/>
          </p:cNvCxnSpPr>
          <p:nvPr/>
        </p:nvCxnSpPr>
        <p:spPr>
          <a:xfrm flipH="1" flipV="1">
            <a:off x="3210608" y="4817380"/>
            <a:ext cx="3334472" cy="11040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0">
            <a:extLst>
              <a:ext uri="{FF2B5EF4-FFF2-40B4-BE49-F238E27FC236}">
                <a16:creationId xmlns:a16="http://schemas.microsoft.com/office/drawing/2014/main" id="{E802F2A7-A367-7D6B-DA87-B24B48C2F5D1}"/>
              </a:ext>
            </a:extLst>
          </p:cNvPr>
          <p:cNvSpPr txBox="1"/>
          <p:nvPr/>
        </p:nvSpPr>
        <p:spPr>
          <a:xfrm>
            <a:off x="5654479" y="3096255"/>
            <a:ext cx="2622884" cy="369332"/>
          </a:xfrm>
          <a:prstGeom prst="rect">
            <a:avLst/>
          </a:prstGeom>
          <a:solidFill>
            <a:srgbClr val="FF0000"/>
          </a:solidFill>
          <a:ln w="76200">
            <a:noFill/>
          </a:ln>
        </p:spPr>
        <p:txBody>
          <a:bodyPr wrap="square" rtlCol="0">
            <a:spAutoFit/>
          </a:bodyPr>
          <a:lstStyle/>
          <a:p>
            <a:pPr algn="ctr"/>
            <a:r>
              <a:rPr lang="de-DE">
                <a:solidFill>
                  <a:schemeClr val="bg1"/>
                </a:solidFill>
              </a:rPr>
              <a:t>be very careful</a:t>
            </a:r>
            <a:r>
              <a:rPr lang="de-DE" dirty="0">
                <a:solidFill>
                  <a:schemeClr val="bg1"/>
                </a:solidFill>
              </a:rPr>
              <a:t>!</a:t>
            </a:r>
          </a:p>
        </p:txBody>
      </p:sp>
      <p:cxnSp>
        <p:nvCxnSpPr>
          <p:cNvPr id="11" name="Straight Arrow Connector 11">
            <a:extLst>
              <a:ext uri="{FF2B5EF4-FFF2-40B4-BE49-F238E27FC236}">
                <a16:creationId xmlns:a16="http://schemas.microsoft.com/office/drawing/2014/main" id="{025E2986-7182-A0A6-D414-F958232E2174}"/>
              </a:ext>
            </a:extLst>
          </p:cNvPr>
          <p:cNvCxnSpPr>
            <a:cxnSpLocks/>
            <a:stCxn id="10" idx="1"/>
          </p:cNvCxnSpPr>
          <p:nvPr/>
        </p:nvCxnSpPr>
        <p:spPr>
          <a:xfrm flipH="1" flipV="1">
            <a:off x="2894340" y="3091598"/>
            <a:ext cx="2760139" cy="1893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2">
            <a:extLst>
              <a:ext uri="{FF2B5EF4-FFF2-40B4-BE49-F238E27FC236}">
                <a16:creationId xmlns:a16="http://schemas.microsoft.com/office/drawing/2014/main" id="{A7B49789-DD54-2B3B-FA8F-4260913B2EA2}"/>
              </a:ext>
            </a:extLst>
          </p:cNvPr>
          <p:cNvCxnSpPr>
            <a:cxnSpLocks/>
            <a:stCxn id="10" idx="1"/>
          </p:cNvCxnSpPr>
          <p:nvPr/>
        </p:nvCxnSpPr>
        <p:spPr>
          <a:xfrm flipH="1">
            <a:off x="2803223" y="3280921"/>
            <a:ext cx="2851256" cy="3977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9">
            <a:extLst>
              <a:ext uri="{FF2B5EF4-FFF2-40B4-BE49-F238E27FC236}">
                <a16:creationId xmlns:a16="http://schemas.microsoft.com/office/drawing/2014/main" id="{1D49B5C8-1094-DF35-EB6A-7E46AB9D3186}"/>
              </a:ext>
            </a:extLst>
          </p:cNvPr>
          <p:cNvCxnSpPr>
            <a:cxnSpLocks/>
            <a:stCxn id="7" idx="1"/>
          </p:cNvCxnSpPr>
          <p:nvPr/>
        </p:nvCxnSpPr>
        <p:spPr>
          <a:xfrm flipH="1">
            <a:off x="3845398" y="4927788"/>
            <a:ext cx="2699682" cy="46392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2">
            <a:extLst>
              <a:ext uri="{FF2B5EF4-FFF2-40B4-BE49-F238E27FC236}">
                <a16:creationId xmlns:a16="http://schemas.microsoft.com/office/drawing/2014/main" id="{96FD3368-783C-CC6C-DC8A-B7AECF125B13}"/>
              </a:ext>
            </a:extLst>
          </p:cNvPr>
          <p:cNvCxnSpPr>
            <a:cxnSpLocks/>
            <a:stCxn id="10" idx="1"/>
          </p:cNvCxnSpPr>
          <p:nvPr/>
        </p:nvCxnSpPr>
        <p:spPr>
          <a:xfrm flipH="1" flipV="1">
            <a:off x="4424422" y="2619442"/>
            <a:ext cx="1230057" cy="6614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1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A94CF-1E42-0427-571D-B1A3763A30D1}"/>
              </a:ext>
            </a:extLst>
          </p:cNvPr>
          <p:cNvSpPr>
            <a:spLocks noGrp="1"/>
          </p:cNvSpPr>
          <p:nvPr>
            <p:ph type="title"/>
          </p:nvPr>
        </p:nvSpPr>
        <p:spPr/>
        <p:txBody>
          <a:bodyPr/>
          <a:lstStyle/>
          <a:p>
            <a:r>
              <a:rPr lang="en-US" dirty="0"/>
              <a:t>Estimate the Effect Size</a:t>
            </a:r>
            <a:endParaRPr lang="de-DE" dirty="0"/>
          </a:p>
        </p:txBody>
      </p:sp>
      <p:sp>
        <p:nvSpPr>
          <p:cNvPr id="3" name="Fußzeilenplatzhalter 2">
            <a:extLst>
              <a:ext uri="{FF2B5EF4-FFF2-40B4-BE49-F238E27FC236}">
                <a16:creationId xmlns:a16="http://schemas.microsoft.com/office/drawing/2014/main" id="{C6C6D7A5-78B2-ABDD-6DF4-95937E36E75E}"/>
              </a:ext>
            </a:extLst>
          </p:cNvPr>
          <p:cNvSpPr>
            <a:spLocks noGrp="1"/>
          </p:cNvSpPr>
          <p:nvPr>
            <p:ph type="ftr" sz="quarter" idx="32"/>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0EEADB61-67EF-018C-0681-9126551BA127}"/>
              </a:ext>
            </a:extLst>
          </p:cNvPr>
          <p:cNvSpPr>
            <a:spLocks noGrp="1"/>
          </p:cNvSpPr>
          <p:nvPr>
            <p:ph type="sldNum" sz="quarter" idx="33"/>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949FF8E3-37C5-9134-59C4-B49AC683316D}"/>
              </a:ext>
            </a:extLst>
          </p:cNvPr>
          <p:cNvSpPr>
            <a:spLocks noGrp="1"/>
          </p:cNvSpPr>
          <p:nvPr>
            <p:ph type="body" sz="quarter" idx="21"/>
          </p:nvPr>
        </p:nvSpPr>
        <p:spPr/>
        <p:txBody>
          <a:bodyPr/>
          <a:lstStyle/>
          <a:p>
            <a:r>
              <a:rPr lang="en-US"/>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5DD8A604-DDC2-3BF0-E1C9-4C1E49E42131}"/>
                  </a:ext>
                </a:extLst>
              </p:cNvPr>
              <p:cNvSpPr>
                <a:spLocks noGrp="1"/>
              </p:cNvSpPr>
              <p:nvPr>
                <p:ph type="body" sz="quarter" idx="34"/>
              </p:nvPr>
            </p:nvSpPr>
            <p:spPr/>
            <p:txBody>
              <a:bodyPr>
                <a:normAutofit fontScale="77500" lnSpcReduction="20000"/>
              </a:bodyPr>
              <a:lstStyle/>
              <a:p>
                <a:r>
                  <a:rPr lang="en-US" dirty="0"/>
                  <a:t>An effect size </a:t>
                </a:r>
                <a:r>
                  <a:rPr lang="en-US" b="1" dirty="0">
                    <a:solidFill>
                      <a:schemeClr val="accent1"/>
                    </a:solidFill>
                  </a:rPr>
                  <a:t>measures the strength of the relationship between independent and dependent variable</a:t>
                </a:r>
              </a:p>
              <a:p>
                <a:r>
                  <a:rPr lang="en-US" dirty="0"/>
                  <a:t>Cohen’s d [1] is a measure of the standardized difference between two samples</a:t>
                </a:r>
              </a:p>
              <a:p>
                <a:pPr marL="33750" indent="0" algn="ctr">
                  <a:buNone/>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𝑑</m:t>
                      </m:r>
                      <m:r>
                        <a:rPr lang="en-US" i="1" dirty="0" smtClean="0">
                          <a:latin typeface="Cambria Math" panose="02040503050406030204" pitchFamily="18" charset="0"/>
                        </a:rPr>
                        <m:t> </m:t>
                      </m:r>
                      <m:r>
                        <a:rPr lang="en-US" i="1" dirty="0">
                          <a:latin typeface="Cambria Math" panose="02040503050406030204" pitchFamily="18" charset="0"/>
                        </a:rPr>
                        <m:t>=</m:t>
                      </m:r>
                      <m:r>
                        <a:rPr lang="en-US" i="1" dirty="0" smtClean="0">
                          <a:latin typeface="Cambria Math" panose="02040503050406030204" pitchFamily="18" charset="0"/>
                        </a:rPr>
                        <m:t> </m:t>
                      </m:r>
                      <m:f>
                        <m:fPr>
                          <m:ctrlPr>
                            <a:rPr lang="en-US" i="1" dirty="0">
                              <a:latin typeface="Cambria Math" panose="02040503050406030204" pitchFamily="18" charset="0"/>
                            </a:rPr>
                          </m:ctrlPr>
                        </m:fPr>
                        <m:num>
                          <m:sSub>
                            <m:sSubPr>
                              <m:ctrlPr>
                                <a:rPr lang="en-US"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en-US" i="1" dirty="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2</m:t>
                              </m:r>
                            </m:sub>
                          </m:sSub>
                        </m:num>
                        <m:den>
                          <m:r>
                            <a:rPr lang="de-DE" b="0" i="1" dirty="0" smtClean="0">
                              <a:latin typeface="Cambria Math" panose="02040503050406030204" pitchFamily="18" charset="0"/>
                            </a:rPr>
                            <m:t>𝑠𝑑</m:t>
                          </m:r>
                        </m:den>
                      </m:f>
                      <m:r>
                        <a:rPr lang="de-DE" b="0" i="1" dirty="0" smtClean="0">
                          <a:latin typeface="Cambria Math" panose="02040503050406030204" pitchFamily="18" charset="0"/>
                        </a:rPr>
                        <m:t>   </m:t>
                      </m:r>
                      <m:r>
                        <m:rPr>
                          <m:sty m:val="p"/>
                        </m:rPr>
                        <a:rPr lang="de-DE" b="0" i="0" dirty="0" smtClean="0">
                          <a:latin typeface="Cambria Math" panose="02040503050406030204" pitchFamily="18" charset="0"/>
                        </a:rPr>
                        <m:t>with</m:t>
                      </m:r>
                      <m:r>
                        <a:rPr lang="de-DE" b="0" i="0" dirty="0" smtClean="0">
                          <a:latin typeface="Cambria Math" panose="02040503050406030204" pitchFamily="18" charset="0"/>
                        </a:rPr>
                        <m:t>   </m:t>
                      </m:r>
                      <m:r>
                        <a:rPr lang="de-DE" b="0" i="1" dirty="0" smtClean="0">
                          <a:latin typeface="Cambria Math" panose="02040503050406030204" pitchFamily="18" charset="0"/>
                        </a:rPr>
                        <m:t> </m:t>
                      </m:r>
                      <m:r>
                        <a:rPr lang="de-DE" b="0" i="1" dirty="0" smtClean="0">
                          <a:latin typeface="Cambria Math" panose="02040503050406030204" pitchFamily="18" charset="0"/>
                        </a:rPr>
                        <m:t>𝑠𝑑</m:t>
                      </m:r>
                      <m:r>
                        <a:rPr lang="de-DE" b="0" i="1" dirty="0" smtClean="0">
                          <a:latin typeface="Cambria Math" panose="02040503050406030204" pitchFamily="18" charset="0"/>
                        </a:rPr>
                        <m:t>= </m:t>
                      </m:r>
                      <m:rad>
                        <m:radPr>
                          <m:degHide m:val="on"/>
                          <m:ctrlPr>
                            <a:rPr lang="de-DE" b="0" i="1" dirty="0" smtClean="0">
                              <a:latin typeface="Cambria Math" panose="02040503050406030204" pitchFamily="18" charset="0"/>
                            </a:rPr>
                          </m:ctrlPr>
                        </m:radPr>
                        <m:deg/>
                        <m:e>
                          <m:f>
                            <m:fPr>
                              <m:ctrlPr>
                                <a:rPr lang="de-DE" b="0" i="1" dirty="0" smtClean="0">
                                  <a:latin typeface="Cambria Math" panose="02040503050406030204" pitchFamily="18" charset="0"/>
                                </a:rPr>
                              </m:ctrlPr>
                            </m:fPr>
                            <m:num>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𝑠𝑑</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2</m:t>
                                  </m:r>
                                </m:sup>
                              </m:sSubSup>
                              <m:r>
                                <a:rPr lang="de-DE" b="0" i="1" dirty="0" smtClean="0">
                                  <a:latin typeface="Cambria Math" panose="02040503050406030204" pitchFamily="18" charset="0"/>
                                </a:rPr>
                                <m:t>+</m:t>
                              </m:r>
                              <m:sSubSup>
                                <m:sSubSupPr>
                                  <m:ctrlPr>
                                    <a:rPr lang="de-DE" i="1" dirty="0">
                                      <a:latin typeface="Cambria Math" panose="02040503050406030204" pitchFamily="18" charset="0"/>
                                    </a:rPr>
                                  </m:ctrlPr>
                                </m:sSubSupPr>
                                <m:e>
                                  <m:r>
                                    <a:rPr lang="de-DE" i="1" dirty="0">
                                      <a:latin typeface="Cambria Math" panose="02040503050406030204" pitchFamily="18" charset="0"/>
                                    </a:rPr>
                                    <m:t>𝑠𝑑</m:t>
                                  </m:r>
                                </m:e>
                                <m:sub>
                                  <m:r>
                                    <a:rPr lang="de-DE" b="0" i="1" dirty="0" smtClean="0">
                                      <a:latin typeface="Cambria Math" panose="02040503050406030204" pitchFamily="18" charset="0"/>
                                    </a:rPr>
                                    <m:t>2</m:t>
                                  </m:r>
                                </m:sub>
                                <m:sup>
                                  <m:r>
                                    <a:rPr lang="de-DE" i="1" dirty="0">
                                      <a:latin typeface="Cambria Math" panose="02040503050406030204" pitchFamily="18" charset="0"/>
                                    </a:rPr>
                                    <m:t>2</m:t>
                                  </m:r>
                                </m:sup>
                              </m:sSubSup>
                            </m:num>
                            <m:den>
                              <m:r>
                                <a:rPr lang="de-DE" b="0" i="1" dirty="0" smtClean="0">
                                  <a:latin typeface="Cambria Math" panose="02040503050406030204" pitchFamily="18" charset="0"/>
                                </a:rPr>
                                <m:t>2</m:t>
                              </m:r>
                            </m:den>
                          </m:f>
                        </m:e>
                      </m:rad>
                    </m:oMath>
                  </m:oMathPara>
                </a14:m>
                <a:br>
                  <a:rPr lang="de-DE" dirty="0"/>
                </a:br>
                <a:r>
                  <a:rPr lang="en-US" sz="1500" dirty="0"/>
                  <a:t>M1: Mean of Group 1, M2: Mean of Group 2, SD: Pooled standard deviation</a:t>
                </a:r>
                <a:endParaRPr lang="en-US" dirty="0"/>
              </a:p>
              <a:p>
                <a:r>
                  <a:rPr lang="en-US" b="1" dirty="0">
                    <a:solidFill>
                      <a:schemeClr val="accent1"/>
                    </a:solidFill>
                  </a:rPr>
                  <a:t>We can interpretate them</a:t>
                </a:r>
                <a:r>
                  <a:rPr lang="en-US" dirty="0"/>
                  <a:t>:</a:t>
                </a:r>
              </a:p>
              <a:p>
                <a:pPr lvl="1"/>
                <a:r>
                  <a:rPr lang="en-US" dirty="0"/>
                  <a:t>Negligible effect size: </a:t>
                </a:r>
                <a14:m>
                  <m:oMath xmlns:m="http://schemas.openxmlformats.org/officeDocument/2006/math">
                    <m:d>
                      <m:dPr>
                        <m:begChr m:val="|"/>
                        <m:endChr m:val="|"/>
                        <m:ctrlPr>
                          <a:rPr lang="de-DE" i="1" dirty="0">
                            <a:latin typeface="Cambria Math" panose="02040503050406030204" pitchFamily="18" charset="0"/>
                          </a:rPr>
                        </m:ctrlPr>
                      </m:dPr>
                      <m:e>
                        <m:r>
                          <a:rPr lang="en-US" i="1" dirty="0">
                            <a:latin typeface="Cambria Math" panose="02040503050406030204" pitchFamily="18" charset="0"/>
                          </a:rPr>
                          <m:t>𝑑</m:t>
                        </m:r>
                      </m:e>
                    </m:d>
                    <m:r>
                      <a:rPr lang="de-DE" i="1" dirty="0">
                        <a:latin typeface="Cambria Math" panose="02040503050406030204" pitchFamily="18" charset="0"/>
                      </a:rPr>
                      <m:t> </m:t>
                    </m:r>
                    <m:r>
                      <m:rPr>
                        <m:nor/>
                      </m:rPr>
                      <a:rPr lang="en-US" dirty="0"/>
                      <m:t>≈</m:t>
                    </m:r>
                    <m:r>
                      <a:rPr lang="de-DE" i="1" dirty="0">
                        <a:latin typeface="Cambria Math" panose="02040503050406030204" pitchFamily="18" charset="0"/>
                      </a:rPr>
                      <m:t> </m:t>
                    </m:r>
                    <m:r>
                      <a:rPr lang="de-DE" i="1" dirty="0">
                        <a:latin typeface="Cambria Math" panose="02040503050406030204" pitchFamily="18" charset="0"/>
                        <a:ea typeface="Cambria Math" panose="02040503050406030204" pitchFamily="18" charset="0"/>
                      </a:rPr>
                      <m:t>0.</m:t>
                    </m:r>
                    <m:r>
                      <a:rPr lang="de-DE" b="0" i="1" dirty="0" smtClean="0">
                        <a:latin typeface="Cambria Math" panose="02040503050406030204" pitchFamily="18" charset="0"/>
                        <a:ea typeface="Cambria Math" panose="02040503050406030204" pitchFamily="18" charset="0"/>
                      </a:rPr>
                      <m:t>0</m:t>
                    </m:r>
                  </m:oMath>
                </a14:m>
                <a:endParaRPr lang="en-US" dirty="0"/>
              </a:p>
              <a:p>
                <a:pPr lvl="1"/>
                <a:r>
                  <a:rPr lang="en-US" dirty="0"/>
                  <a:t>Small effect size: </a:t>
                </a:r>
                <a14:m>
                  <m:oMath xmlns:m="http://schemas.openxmlformats.org/officeDocument/2006/math">
                    <m:d>
                      <m:dPr>
                        <m:begChr m:val="|"/>
                        <m:endChr m:val="|"/>
                        <m:ctrlPr>
                          <a:rPr lang="de-DE" i="1" dirty="0" smtClean="0">
                            <a:latin typeface="Cambria Math" panose="02040503050406030204" pitchFamily="18" charset="0"/>
                          </a:rPr>
                        </m:ctrlPr>
                      </m:dPr>
                      <m:e>
                        <m:r>
                          <a:rPr lang="en-US" i="1" dirty="0">
                            <a:latin typeface="Cambria Math" panose="02040503050406030204" pitchFamily="18" charset="0"/>
                          </a:rPr>
                          <m:t>𝑑</m:t>
                        </m:r>
                      </m:e>
                    </m:d>
                    <m:r>
                      <a:rPr lang="de-DE" b="0" i="1" dirty="0" smtClean="0">
                        <a:latin typeface="Cambria Math" panose="02040503050406030204" pitchFamily="18" charset="0"/>
                      </a:rPr>
                      <m:t> </m:t>
                    </m:r>
                    <m:r>
                      <m:rPr>
                        <m:nor/>
                      </m:rPr>
                      <a:rPr lang="en-US" dirty="0"/>
                      <m:t>≈</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0.2</m:t>
                    </m:r>
                  </m:oMath>
                </a14:m>
                <a:endParaRPr lang="en-US" dirty="0"/>
              </a:p>
              <a:p>
                <a:pPr lvl="1"/>
                <a:r>
                  <a:rPr lang="en-US" dirty="0"/>
                  <a:t>Medium effect size: </a:t>
                </a:r>
                <a14:m>
                  <m:oMath xmlns:m="http://schemas.openxmlformats.org/officeDocument/2006/math">
                    <m:d>
                      <m:dPr>
                        <m:begChr m:val="|"/>
                        <m:endChr m:val="|"/>
                        <m:ctrlPr>
                          <a:rPr lang="de-DE" i="1" dirty="0" smtClean="0">
                            <a:latin typeface="Cambria Math" panose="02040503050406030204" pitchFamily="18" charset="0"/>
                          </a:rPr>
                        </m:ctrlPr>
                      </m:dPr>
                      <m:e>
                        <m:r>
                          <a:rPr lang="en-US" i="1" dirty="0">
                            <a:latin typeface="Cambria Math" panose="02040503050406030204" pitchFamily="18" charset="0"/>
                          </a:rPr>
                          <m:t>𝑑</m:t>
                        </m:r>
                      </m:e>
                    </m:d>
                    <m:r>
                      <a:rPr lang="de-DE" b="0" i="1" dirty="0" smtClean="0">
                        <a:latin typeface="Cambria Math" panose="02040503050406030204" pitchFamily="18" charset="0"/>
                      </a:rPr>
                      <m:t> </m:t>
                    </m:r>
                    <m:r>
                      <m:rPr>
                        <m:nor/>
                      </m:rPr>
                      <a:rPr lang="en-US" dirty="0"/>
                      <m:t>≈</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0.5</m:t>
                    </m:r>
                  </m:oMath>
                </a14:m>
                <a:endParaRPr lang="en-US" dirty="0"/>
              </a:p>
              <a:p>
                <a:pPr lvl="1"/>
                <a:r>
                  <a:rPr lang="en-US" dirty="0"/>
                  <a:t>Large effect size: </a:t>
                </a:r>
                <a14:m>
                  <m:oMath xmlns:m="http://schemas.openxmlformats.org/officeDocument/2006/math">
                    <m:d>
                      <m:dPr>
                        <m:begChr m:val="|"/>
                        <m:endChr m:val="|"/>
                        <m:ctrlPr>
                          <a:rPr lang="de-DE" i="1" dirty="0" smtClean="0">
                            <a:latin typeface="Cambria Math" panose="02040503050406030204" pitchFamily="18" charset="0"/>
                          </a:rPr>
                        </m:ctrlPr>
                      </m:dPr>
                      <m:e>
                        <m:r>
                          <a:rPr lang="en-US" i="1" dirty="0">
                            <a:latin typeface="Cambria Math" panose="02040503050406030204" pitchFamily="18" charset="0"/>
                          </a:rPr>
                          <m:t>𝑑</m:t>
                        </m:r>
                      </m:e>
                    </m:d>
                    <m:r>
                      <a:rPr lang="de-DE" b="0" i="1" dirty="0" smtClean="0">
                        <a:latin typeface="Cambria Math" panose="02040503050406030204" pitchFamily="18" charset="0"/>
                      </a:rPr>
                      <m:t> </m:t>
                    </m:r>
                    <m:r>
                      <m:rPr>
                        <m:nor/>
                      </m:rPr>
                      <a:rPr lang="en-US" dirty="0"/>
                      <m:t>≈</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0.8</m:t>
                    </m:r>
                  </m:oMath>
                </a14:m>
                <a:endParaRPr lang="en-US" dirty="0"/>
              </a:p>
              <a:p>
                <a:r>
                  <a:rPr lang="en-US" b="1" dirty="0">
                    <a:solidFill>
                      <a:schemeClr val="accent1"/>
                    </a:solidFill>
                  </a:rPr>
                  <a:t>There are many more measures of the effect size!</a:t>
                </a:r>
              </a:p>
              <a:p>
                <a:pPr lvl="1"/>
                <a:r>
                  <a:rPr lang="en-US" dirty="0"/>
                  <a:t>They also depend on the statistical test (etc. t-test effect size != ANOVA effect size)</a:t>
                </a:r>
              </a:p>
            </p:txBody>
          </p:sp>
        </mc:Choice>
        <mc:Fallback xmlns="">
          <p:sp>
            <p:nvSpPr>
              <p:cNvPr id="6" name="Textplatzhalter 5">
                <a:extLst>
                  <a:ext uri="{FF2B5EF4-FFF2-40B4-BE49-F238E27FC236}">
                    <a16:creationId xmlns:a16="http://schemas.microsoft.com/office/drawing/2014/main" id="{5DD8A604-DDC2-3BF0-E1C9-4C1E49E42131}"/>
                  </a:ext>
                </a:extLst>
              </p:cNvPr>
              <p:cNvSpPr>
                <a:spLocks noGrp="1" noRot="1" noChangeAspect="1" noMove="1" noResize="1" noEditPoints="1" noAdjustHandles="1" noChangeArrowheads="1" noChangeShapeType="1" noTextEdit="1"/>
              </p:cNvSpPr>
              <p:nvPr>
                <p:ph type="body" sz="quarter" idx="34"/>
              </p:nvPr>
            </p:nvSpPr>
            <p:spPr>
              <a:blipFill>
                <a:blip r:embed="rId2"/>
                <a:stretch>
                  <a:fillRect l="-395" t="-3459"/>
                </a:stretch>
              </a:blipFill>
            </p:spPr>
            <p:txBody>
              <a:bodyPr/>
              <a:lstStyle/>
              <a:p>
                <a:r>
                  <a:rPr lang="de-DE">
                    <a:noFill/>
                  </a:rPr>
                  <a:t> </a:t>
                </a:r>
              </a:p>
            </p:txBody>
          </p:sp>
        </mc:Fallback>
      </mc:AlternateContent>
      <p:sp>
        <p:nvSpPr>
          <p:cNvPr id="12" name="Inhaltsplatzhalter 11">
            <a:extLst>
              <a:ext uri="{FF2B5EF4-FFF2-40B4-BE49-F238E27FC236}">
                <a16:creationId xmlns:a16="http://schemas.microsoft.com/office/drawing/2014/main" id="{9CE83308-4D23-292C-FC17-47E7322C7CB4}"/>
              </a:ext>
            </a:extLst>
          </p:cNvPr>
          <p:cNvSpPr>
            <a:spLocks noGrp="1"/>
          </p:cNvSpPr>
          <p:nvPr>
            <p:ph sz="quarter" idx="35"/>
          </p:nvPr>
        </p:nvSpPr>
        <p:spPr/>
        <p:txBody>
          <a:bodyPr/>
          <a:lstStyle/>
          <a:p>
            <a:r>
              <a:rPr lang="de-DE" dirty="0"/>
              <a:t>[1] </a:t>
            </a:r>
            <a:r>
              <a:rPr lang="en-US" dirty="0"/>
              <a:t>J. Cohen: Statistical Power Analysis for the Behavioral Sciences. 2. </a:t>
            </a:r>
            <a:r>
              <a:rPr lang="en-US" dirty="0" err="1"/>
              <a:t>Auflage</a:t>
            </a:r>
            <a:r>
              <a:rPr lang="en-US" dirty="0"/>
              <a:t>. Lawrence Erlbaum Associates, Hillsdale 1988, ISBN 0-8058-0283-5.</a:t>
            </a:r>
          </a:p>
        </p:txBody>
      </p:sp>
    </p:spTree>
    <p:extLst>
      <p:ext uri="{BB962C8B-B14F-4D97-AF65-F5344CB8AC3E}">
        <p14:creationId xmlns:p14="http://schemas.microsoft.com/office/powerpoint/2010/main" val="3463287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A94CF-1E42-0427-571D-B1A3763A30D1}"/>
              </a:ext>
            </a:extLst>
          </p:cNvPr>
          <p:cNvSpPr>
            <a:spLocks noGrp="1"/>
          </p:cNvSpPr>
          <p:nvPr>
            <p:ph type="title"/>
          </p:nvPr>
        </p:nvSpPr>
        <p:spPr/>
        <p:txBody>
          <a:bodyPr/>
          <a:lstStyle/>
          <a:p>
            <a:r>
              <a:rPr lang="en-US" dirty="0"/>
              <a:t>Estimate the Sample Size</a:t>
            </a:r>
            <a:endParaRPr lang="de-DE" dirty="0"/>
          </a:p>
        </p:txBody>
      </p:sp>
      <p:sp>
        <p:nvSpPr>
          <p:cNvPr id="3" name="Fußzeilenplatzhalter 2">
            <a:extLst>
              <a:ext uri="{FF2B5EF4-FFF2-40B4-BE49-F238E27FC236}">
                <a16:creationId xmlns:a16="http://schemas.microsoft.com/office/drawing/2014/main" id="{C6C6D7A5-78B2-ABDD-6DF4-95937E36E75E}"/>
              </a:ext>
            </a:extLst>
          </p:cNvPr>
          <p:cNvSpPr>
            <a:spLocks noGrp="1"/>
          </p:cNvSpPr>
          <p:nvPr>
            <p:ph type="ftr" sz="quarter" idx="32"/>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0EEADB61-67EF-018C-0681-9126551BA127}"/>
              </a:ext>
            </a:extLst>
          </p:cNvPr>
          <p:cNvSpPr>
            <a:spLocks noGrp="1"/>
          </p:cNvSpPr>
          <p:nvPr>
            <p:ph type="sldNum" sz="quarter" idx="33"/>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949FF8E3-37C5-9134-59C4-B49AC683316D}"/>
              </a:ext>
            </a:extLst>
          </p:cNvPr>
          <p:cNvSpPr>
            <a:spLocks noGrp="1"/>
          </p:cNvSpPr>
          <p:nvPr>
            <p:ph type="body" sz="quarter" idx="21"/>
          </p:nvPr>
        </p:nvSpPr>
        <p:spPr/>
        <p:txBody>
          <a:bodyPr/>
          <a:lstStyle/>
          <a:p>
            <a:r>
              <a:rPr lang="en-US"/>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5DD8A604-DDC2-3BF0-E1C9-4C1E49E42131}"/>
                  </a:ext>
                </a:extLst>
              </p:cNvPr>
              <p:cNvSpPr>
                <a:spLocks noGrp="1"/>
              </p:cNvSpPr>
              <p:nvPr>
                <p:ph type="body" sz="quarter" idx="34"/>
              </p:nvPr>
            </p:nvSpPr>
            <p:spPr/>
            <p:txBody>
              <a:bodyPr>
                <a:normAutofit lnSpcReduction="10000"/>
              </a:bodyPr>
              <a:lstStyle/>
              <a:p>
                <a:r>
                  <a:rPr lang="en-US" dirty="0"/>
                  <a:t>Typically, you invite </a:t>
                </a:r>
                <a:r>
                  <a:rPr lang="en-US" b="1" dirty="0">
                    <a:solidFill>
                      <a:schemeClr val="accent1"/>
                    </a:solidFill>
                  </a:rPr>
                  <a:t>the correct sample number</a:t>
                </a:r>
                <a:r>
                  <a:rPr lang="en-US" dirty="0"/>
                  <a:t> participants/samples</a:t>
                </a:r>
              </a:p>
              <a:p>
                <a:pPr lvl="1"/>
                <a:r>
                  <a:rPr lang="en-US" b="1" dirty="0">
                    <a:solidFill>
                      <a:schemeClr val="accent1"/>
                    </a:solidFill>
                  </a:rPr>
                  <a:t>You need the estimated effect size</a:t>
                </a:r>
                <a:r>
                  <a:rPr lang="en-US" dirty="0"/>
                  <a:t>:</a:t>
                </a:r>
              </a:p>
              <a:p>
                <a:pPr lvl="2"/>
                <a14:m>
                  <m:oMath xmlns:m="http://schemas.openxmlformats.org/officeDocument/2006/math">
                    <m:d>
                      <m:dPr>
                        <m:begChr m:val="|"/>
                        <m:endChr m:val="|"/>
                        <m:ctrlPr>
                          <a:rPr lang="de-DE" i="1" dirty="0" smtClean="0">
                            <a:latin typeface="Cambria Math" panose="02040503050406030204" pitchFamily="18" charset="0"/>
                          </a:rPr>
                        </m:ctrlPr>
                      </m:dPr>
                      <m:e>
                        <m:r>
                          <a:rPr lang="en-US" i="1" dirty="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&lt;</m:t>
                    </m:r>
                    <m:r>
                      <a:rPr lang="en-US" i="1" dirty="0">
                        <a:latin typeface="Cambria Math" panose="02040503050406030204" pitchFamily="18" charset="0"/>
                      </a:rPr>
                      <m:t>0.20 </m:t>
                    </m:r>
                  </m:oMath>
                </a14:m>
                <a:r>
                  <a:rPr lang="en-US" dirty="0"/>
                  <a:t>(negligible), </a:t>
                </a:r>
                <a14:m>
                  <m:oMath xmlns:m="http://schemas.openxmlformats.org/officeDocument/2006/math">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0.20 </m:t>
                    </m:r>
                  </m:oMath>
                </a14:m>
                <a:r>
                  <a:rPr lang="en-US" dirty="0"/>
                  <a:t>(small), </a:t>
                </a:r>
                <a14:m>
                  <m:oMath xmlns:m="http://schemas.openxmlformats.org/officeDocument/2006/math">
                    <m:r>
                      <a:rPr lang="de-DE" b="0" i="0" dirty="0" smtClean="0">
                        <a:latin typeface="Cambria Math" panose="02040503050406030204" pitchFamily="18" charset="0"/>
                      </a:rPr>
                      <m:t> </m:t>
                    </m:r>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0.50 </m:t>
                    </m:r>
                  </m:oMath>
                </a14:m>
                <a:r>
                  <a:rPr lang="en-US" dirty="0"/>
                  <a:t>(medium), </a:t>
                </a:r>
                <a14:m>
                  <m:oMath xmlns:m="http://schemas.openxmlformats.org/officeDocument/2006/math">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0.80 </m:t>
                    </m:r>
                  </m:oMath>
                </a14:m>
                <a:r>
                  <a:rPr lang="en-US" dirty="0"/>
                  <a:t>(large)</a:t>
                </a:r>
              </a:p>
              <a:p>
                <a:r>
                  <a:rPr lang="en-US" b="1" dirty="0" err="1">
                    <a:solidFill>
                      <a:schemeClr val="accent1"/>
                    </a:solidFill>
                  </a:rPr>
                  <a:t>Quick’n’dirty</a:t>
                </a:r>
                <a:r>
                  <a:rPr lang="en-US" b="1" dirty="0">
                    <a:solidFill>
                      <a:schemeClr val="accent1"/>
                    </a:solidFill>
                  </a:rPr>
                  <a:t>: Lehr’s rule of thumb </a:t>
                </a:r>
                <a:r>
                  <a:rPr lang="en-US" dirty="0"/>
                  <a:t>[1]</a:t>
                </a:r>
                <a:r>
                  <a:rPr lang="en-US" b="1" dirty="0">
                    <a:solidFill>
                      <a:schemeClr val="accent1"/>
                    </a:solidFill>
                  </a:rPr>
                  <a:t> </a:t>
                </a:r>
                <a:r>
                  <a:rPr lang="en-US" dirty="0"/>
                  <a:t>for sample sizes: </a:t>
                </a:r>
                <a14:m>
                  <m:oMath xmlns:m="http://schemas.openxmlformats.org/officeDocument/2006/math">
                    <m:r>
                      <a:rPr lang="de-DE" b="0" i="1" dirty="0" smtClean="0">
                        <a:latin typeface="Cambria Math" panose="02040503050406030204" pitchFamily="18" charset="0"/>
                      </a:rPr>
                      <m:t>𝑁</m:t>
                    </m:r>
                    <m:r>
                      <a:rPr lang="en-US" i="1" dirty="0" smtClean="0">
                        <a:latin typeface="Cambria Math" panose="02040503050406030204" pitchFamily="18" charset="0"/>
                      </a:rPr>
                      <m:t> = </m:t>
                    </m:r>
                    <m:f>
                      <m:fPr>
                        <m:ctrlPr>
                          <a:rPr lang="en-US" i="1" dirty="0" smtClean="0">
                            <a:latin typeface="Cambria Math" panose="02040503050406030204" pitchFamily="18" charset="0"/>
                          </a:rPr>
                        </m:ctrlPr>
                      </m:fPr>
                      <m:num>
                        <m:r>
                          <a:rPr lang="de-DE" i="1" dirty="0" smtClean="0">
                            <a:latin typeface="Cambria Math" panose="02040503050406030204" pitchFamily="18" charset="0"/>
                          </a:rPr>
                          <m:t>1</m:t>
                        </m:r>
                        <m:r>
                          <a:rPr lang="de-DE" b="0" i="1" dirty="0" smtClean="0">
                            <a:latin typeface="Cambria Math" panose="02040503050406030204" pitchFamily="18" charset="0"/>
                          </a:rPr>
                          <m:t>6</m:t>
                        </m:r>
                      </m:num>
                      <m:den>
                        <m:r>
                          <a:rPr lang="de-DE" b="0" i="1" dirty="0" smtClean="0">
                            <a:latin typeface="Cambria Math" panose="02040503050406030204" pitchFamily="18" charset="0"/>
                          </a:rPr>
                          <m:t>𝑑</m:t>
                        </m:r>
                        <m:r>
                          <a:rPr lang="de-DE" b="0" i="1" dirty="0" smtClean="0">
                            <a:latin typeface="Cambria Math" panose="02040503050406030204" pitchFamily="18" charset="0"/>
                          </a:rPr>
                          <m:t>²</m:t>
                        </m:r>
                      </m:den>
                    </m:f>
                  </m:oMath>
                </a14:m>
                <a:r>
                  <a:rPr lang="en-US" dirty="0"/>
                  <a:t>  with </a:t>
                </a:r>
                <a14:m>
                  <m:oMath xmlns:m="http://schemas.openxmlformats.org/officeDocument/2006/math">
                    <m:r>
                      <a:rPr lang="de-DE" b="0" i="1" dirty="0" smtClean="0">
                        <a:latin typeface="Cambria Math" panose="02040503050406030204" pitchFamily="18" charset="0"/>
                      </a:rPr>
                      <m:t>𝑑</m:t>
                    </m:r>
                    <m:r>
                      <a:rPr lang="en-US" i="1" dirty="0" smtClean="0">
                        <a:latin typeface="Cambria Math" panose="02040503050406030204" pitchFamily="18" charset="0"/>
                      </a:rPr>
                      <m:t> </m:t>
                    </m:r>
                    <m:r>
                      <a:rPr lang="en-US" i="1" dirty="0">
                        <a:latin typeface="Cambria Math" panose="02040503050406030204" pitchFamily="18" charset="0"/>
                      </a:rPr>
                      <m:t>=</m:t>
                    </m:r>
                    <m:r>
                      <a:rPr lang="en-US" i="1" dirty="0" smtClean="0">
                        <a:latin typeface="Cambria Math" panose="02040503050406030204" pitchFamily="18" charset="0"/>
                      </a:rPr>
                      <m:t> </m:t>
                    </m:r>
                    <m:f>
                      <m:fPr>
                        <m:ctrlPr>
                          <a:rPr lang="en-US" i="1" dirty="0">
                            <a:latin typeface="Cambria Math" panose="02040503050406030204" pitchFamily="18" charset="0"/>
                          </a:rPr>
                        </m:ctrlPr>
                      </m:fPr>
                      <m:num>
                        <m:sSub>
                          <m:sSubPr>
                            <m:ctrlPr>
                              <a:rPr lang="en-US"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en-US" i="1" dirty="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2</m:t>
                            </m:r>
                          </m:sub>
                        </m:sSub>
                      </m:num>
                      <m:den>
                        <m:r>
                          <a:rPr lang="de-DE" b="0" i="1" dirty="0" smtClean="0">
                            <a:latin typeface="Cambria Math" panose="02040503050406030204" pitchFamily="18" charset="0"/>
                          </a:rPr>
                          <m:t>𝑠𝑑</m:t>
                        </m:r>
                      </m:den>
                    </m:f>
                  </m:oMath>
                </a14:m>
                <a:endParaRPr lang="en-US" dirty="0"/>
              </a:p>
              <a:p>
                <a:pPr lvl="1"/>
                <a:r>
                  <a:rPr lang="en-US" dirty="0"/>
                  <a:t>e.g., to detect a 10-point difference between two groups with a SD of 20:</a:t>
                </a:r>
              </a:p>
              <a:p>
                <a:pPr lvl="2"/>
                <a14:m>
                  <m:oMath xmlns:m="http://schemas.openxmlformats.org/officeDocument/2006/math">
                    <m:r>
                      <m:rPr>
                        <m:sty m:val="p"/>
                      </m:rPr>
                      <a:rPr lang="de-DE" b="0" i="0" dirty="0" smtClean="0">
                        <a:latin typeface="Cambria Math" panose="02040503050406030204" pitchFamily="18" charset="0"/>
                      </a:rPr>
                      <m:t>N</m:t>
                    </m:r>
                    <m:r>
                      <a:rPr lang="de-DE" b="0" i="0" dirty="0" smtClean="0">
                        <a:latin typeface="Cambria Math" panose="02040503050406030204" pitchFamily="18" charset="0"/>
                      </a:rPr>
                      <m:t>=</m:t>
                    </m:r>
                    <m:f>
                      <m:fPr>
                        <m:ctrlPr>
                          <a:rPr lang="en-US" i="1" dirty="0" smtClean="0">
                            <a:latin typeface="Cambria Math" panose="02040503050406030204" pitchFamily="18" charset="0"/>
                          </a:rPr>
                        </m:ctrlPr>
                      </m:fPr>
                      <m:num>
                        <m:r>
                          <a:rPr lang="de-DE" i="1" dirty="0" smtClean="0">
                            <a:latin typeface="Cambria Math" panose="02040503050406030204" pitchFamily="18" charset="0"/>
                          </a:rPr>
                          <m:t>1</m:t>
                        </m:r>
                        <m:r>
                          <a:rPr lang="de-DE" b="0" i="1" dirty="0" smtClean="0">
                            <a:latin typeface="Cambria Math" panose="02040503050406030204" pitchFamily="18" charset="0"/>
                          </a:rPr>
                          <m:t>6</m:t>
                        </m:r>
                      </m:num>
                      <m:den>
                        <m:r>
                          <a:rPr lang="de-DE" b="0" i="1" dirty="0" smtClean="0">
                            <a:latin typeface="Cambria Math" panose="02040503050406030204" pitchFamily="18" charset="0"/>
                          </a:rPr>
                          <m:t>(100−90/20)</m:t>
                        </m:r>
                        <m:r>
                          <a:rPr lang="de-DE" i="1" dirty="0">
                            <a:latin typeface="Cambria Math" panose="02040503050406030204" pitchFamily="18" charset="0"/>
                          </a:rPr>
                          <m:t>²</m:t>
                        </m:r>
                      </m:den>
                    </m:f>
                    <m:r>
                      <a:rPr lang="de-DE" b="0" i="1" dirty="0" smtClean="0">
                        <a:latin typeface="Cambria Math" panose="02040503050406030204" pitchFamily="18" charset="0"/>
                      </a:rPr>
                      <m:t>=64</m:t>
                    </m:r>
                  </m:oMath>
                </a14:m>
                <a:endParaRPr lang="en-US" dirty="0"/>
              </a:p>
              <a:p>
                <a:pPr lvl="2"/>
                <a:r>
                  <a:rPr lang="en-US" dirty="0"/>
                  <a:t>You need 64 people</a:t>
                </a:r>
              </a:p>
              <a:p>
                <a:r>
                  <a:rPr lang="en-US" b="1" dirty="0">
                    <a:solidFill>
                      <a:schemeClr val="accent1"/>
                    </a:solidFill>
                  </a:rPr>
                  <a:t>Correct: Power Analyses</a:t>
                </a:r>
                <a:endParaRPr lang="en-US" dirty="0"/>
              </a:p>
              <a:p>
                <a:pPr lvl="1"/>
                <a:r>
                  <a:rPr lang="en-US" dirty="0"/>
                  <a:t>Compute the statistical power analyses for your test with G*Power [2]</a:t>
                </a:r>
              </a:p>
              <a:p>
                <a:endParaRPr lang="de-DE" dirty="0"/>
              </a:p>
              <a:p>
                <a:endParaRPr lang="de-DE" dirty="0"/>
              </a:p>
            </p:txBody>
          </p:sp>
        </mc:Choice>
        <mc:Fallback xmlns="">
          <p:sp>
            <p:nvSpPr>
              <p:cNvPr id="6" name="Textplatzhalter 5">
                <a:extLst>
                  <a:ext uri="{FF2B5EF4-FFF2-40B4-BE49-F238E27FC236}">
                    <a16:creationId xmlns:a16="http://schemas.microsoft.com/office/drawing/2014/main" id="{5DD8A604-DDC2-3BF0-E1C9-4C1E49E42131}"/>
                  </a:ext>
                </a:extLst>
              </p:cNvPr>
              <p:cNvSpPr>
                <a:spLocks noGrp="1" noRot="1" noChangeAspect="1" noMove="1" noResize="1" noEditPoints="1" noAdjustHandles="1" noChangeArrowheads="1" noChangeShapeType="1" noTextEdit="1"/>
              </p:cNvSpPr>
              <p:nvPr>
                <p:ph type="body" sz="quarter" idx="34"/>
              </p:nvPr>
            </p:nvSpPr>
            <p:spPr>
              <a:blipFill>
                <a:blip r:embed="rId2"/>
                <a:stretch>
                  <a:fillRect l="-395" t="-1203"/>
                </a:stretch>
              </a:blipFill>
            </p:spPr>
            <p:txBody>
              <a:bodyPr/>
              <a:lstStyle/>
              <a:p>
                <a:r>
                  <a:rPr lang="de-DE">
                    <a:noFill/>
                  </a:rPr>
                  <a:t> </a:t>
                </a:r>
              </a:p>
            </p:txBody>
          </p:sp>
        </mc:Fallback>
      </mc:AlternateContent>
      <p:sp>
        <p:nvSpPr>
          <p:cNvPr id="12" name="Inhaltsplatzhalter 11">
            <a:extLst>
              <a:ext uri="{FF2B5EF4-FFF2-40B4-BE49-F238E27FC236}">
                <a16:creationId xmlns:a16="http://schemas.microsoft.com/office/drawing/2014/main" id="{9CE83308-4D23-292C-FC17-47E7322C7CB4}"/>
              </a:ext>
            </a:extLst>
          </p:cNvPr>
          <p:cNvSpPr>
            <a:spLocks noGrp="1"/>
          </p:cNvSpPr>
          <p:nvPr>
            <p:ph sz="quarter" idx="35"/>
          </p:nvPr>
        </p:nvSpPr>
        <p:spPr/>
        <p:txBody>
          <a:bodyPr/>
          <a:lstStyle/>
          <a:p>
            <a:r>
              <a:rPr lang="de-DE" dirty="0"/>
              <a:t>[1] Robert Lehr (1992), "</a:t>
            </a:r>
            <a:r>
              <a:rPr lang="de-DE" dirty="0" err="1"/>
              <a:t>SixteenS-squared</a:t>
            </a:r>
            <a:r>
              <a:rPr lang="de-DE" dirty="0"/>
              <a:t> </a:t>
            </a:r>
            <a:r>
              <a:rPr lang="de-DE" dirty="0" err="1"/>
              <a:t>overD-squared</a:t>
            </a:r>
            <a:r>
              <a:rPr lang="de-DE" dirty="0"/>
              <a:t>: A </a:t>
            </a:r>
            <a:r>
              <a:rPr lang="de-DE" dirty="0" err="1"/>
              <a:t>relation</a:t>
            </a:r>
            <a:r>
              <a:rPr lang="de-DE" dirty="0"/>
              <a:t> </a:t>
            </a:r>
            <a:r>
              <a:rPr lang="de-DE" dirty="0" err="1"/>
              <a:t>for</a:t>
            </a:r>
            <a:r>
              <a:rPr lang="de-DE" dirty="0"/>
              <a:t> </a:t>
            </a:r>
            <a:r>
              <a:rPr lang="de-DE" dirty="0" err="1"/>
              <a:t>crude</a:t>
            </a:r>
            <a:r>
              <a:rPr lang="de-DE" dirty="0"/>
              <a:t> sample </a:t>
            </a:r>
            <a:r>
              <a:rPr lang="de-DE" dirty="0" err="1"/>
              <a:t>size</a:t>
            </a:r>
            <a:r>
              <a:rPr lang="de-DE" dirty="0"/>
              <a:t> </a:t>
            </a:r>
            <a:r>
              <a:rPr lang="de-DE" dirty="0" err="1"/>
              <a:t>estimates</a:t>
            </a:r>
            <a:r>
              <a:rPr lang="de-DE" dirty="0"/>
              <a:t>", </a:t>
            </a:r>
            <a:r>
              <a:rPr lang="de-DE" dirty="0" err="1"/>
              <a:t>Statistics</a:t>
            </a:r>
            <a:r>
              <a:rPr lang="de-DE" dirty="0"/>
              <a:t> in Medicine (in German), vol. 11, </a:t>
            </a:r>
            <a:r>
              <a:rPr lang="de-DE" dirty="0" err="1"/>
              <a:t>no</a:t>
            </a:r>
            <a:r>
              <a:rPr lang="de-DE" dirty="0"/>
              <a:t>. 8, pp. 1099–1102, doi:10.1002/sim.4780110811, ISSN 0277-6715</a:t>
            </a:r>
          </a:p>
          <a:p>
            <a:r>
              <a:rPr lang="de-DE" dirty="0"/>
              <a:t>[2] </a:t>
            </a:r>
            <a:r>
              <a:rPr lang="de-DE" dirty="0">
                <a:hlinkClick r:id="rId3"/>
              </a:rPr>
              <a:t>https://www.psychologie.hhu.de/arbeitsgruppen/allgemeine-psychologie-und-arbeitspsychologie/gpower</a:t>
            </a:r>
            <a:r>
              <a:rPr lang="de-DE" dirty="0"/>
              <a:t> </a:t>
            </a:r>
          </a:p>
        </p:txBody>
      </p:sp>
    </p:spTree>
    <p:extLst>
      <p:ext uri="{BB962C8B-B14F-4D97-AF65-F5344CB8AC3E}">
        <p14:creationId xmlns:p14="http://schemas.microsoft.com/office/powerpoint/2010/main" val="203650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FCD1C-23CA-BCDD-BF2F-C36B213D73B6}"/>
              </a:ext>
            </a:extLst>
          </p:cNvPr>
          <p:cNvSpPr>
            <a:spLocks noGrp="1"/>
          </p:cNvSpPr>
          <p:nvPr>
            <p:ph type="title"/>
          </p:nvPr>
        </p:nvSpPr>
        <p:spPr/>
        <p:txBody>
          <a:bodyPr/>
          <a:lstStyle/>
          <a:p>
            <a:r>
              <a:rPr lang="de-DE"/>
              <a:t>Statistical Tests</a:t>
            </a:r>
            <a:endParaRPr lang="de-DE" dirty="0"/>
          </a:p>
        </p:txBody>
      </p:sp>
      <p:sp>
        <p:nvSpPr>
          <p:cNvPr id="3" name="Fußzeilenplatzhalter 2">
            <a:extLst>
              <a:ext uri="{FF2B5EF4-FFF2-40B4-BE49-F238E27FC236}">
                <a16:creationId xmlns:a16="http://schemas.microsoft.com/office/drawing/2014/main" id="{2A3E7ED2-30A6-1C91-9661-3B111E17C1EE}"/>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90DBF80C-6225-29F0-2641-FC740C2E5ED5}"/>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686CBBE7-3488-BAE4-CA18-EF6B99F6C5D3}"/>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0034ACFD-B8E5-6EF2-B1A2-AB27D363C480}"/>
              </a:ext>
            </a:extLst>
          </p:cNvPr>
          <p:cNvSpPr>
            <a:spLocks noGrp="1"/>
          </p:cNvSpPr>
          <p:nvPr>
            <p:ph type="body" sz="quarter" idx="29"/>
          </p:nvPr>
        </p:nvSpPr>
        <p:spPr>
          <a:xfrm>
            <a:off x="695325" y="1449388"/>
            <a:ext cx="8311759" cy="4679950"/>
          </a:xfrm>
        </p:spPr>
        <p:txBody>
          <a:bodyPr>
            <a:normAutofit/>
          </a:bodyPr>
          <a:lstStyle/>
          <a:p>
            <a:r>
              <a:rPr lang="de-DE" dirty="0" err="1"/>
              <a:t>We</a:t>
            </a:r>
            <a:r>
              <a:rPr lang="de-DE" dirty="0"/>
              <a:t> </a:t>
            </a:r>
            <a:r>
              <a:rPr lang="de-DE" dirty="0" err="1"/>
              <a:t>need</a:t>
            </a:r>
            <a:r>
              <a:rPr lang="de-DE" dirty="0"/>
              <a:t> a </a:t>
            </a:r>
            <a:r>
              <a:rPr lang="de-DE" b="1" dirty="0" err="1">
                <a:solidFill>
                  <a:schemeClr val="accent1"/>
                </a:solidFill>
              </a:rPr>
              <a:t>statistical</a:t>
            </a:r>
            <a:r>
              <a:rPr lang="de-DE" b="1" dirty="0">
                <a:solidFill>
                  <a:schemeClr val="accent1"/>
                </a:solidFill>
              </a:rPr>
              <a:t> </a:t>
            </a:r>
            <a:r>
              <a:rPr lang="de-DE" b="1" dirty="0" err="1">
                <a:solidFill>
                  <a:schemeClr val="accent1"/>
                </a:solidFill>
              </a:rPr>
              <a:t>tests</a:t>
            </a:r>
            <a:r>
              <a:rPr lang="de-DE" b="1" dirty="0">
                <a:solidFill>
                  <a:schemeClr val="accent1"/>
                </a:solidFill>
              </a:rPr>
              <a:t> </a:t>
            </a:r>
            <a:r>
              <a:rPr lang="de-DE" dirty="0"/>
              <a:t>to find </a:t>
            </a:r>
            <a:r>
              <a:rPr lang="de-DE" b="1" dirty="0" err="1">
                <a:solidFill>
                  <a:schemeClr val="accent1"/>
                </a:solidFill>
              </a:rPr>
              <a:t>statistically</a:t>
            </a:r>
            <a:r>
              <a:rPr lang="de-DE" b="1" dirty="0">
                <a:solidFill>
                  <a:schemeClr val="accent1"/>
                </a:solidFill>
              </a:rPr>
              <a:t> </a:t>
            </a:r>
            <a:r>
              <a:rPr lang="de-DE" b="1" dirty="0" err="1">
                <a:solidFill>
                  <a:schemeClr val="accent1"/>
                </a:solidFill>
              </a:rPr>
              <a:t>signficant</a:t>
            </a:r>
            <a:r>
              <a:rPr lang="de-DE" b="1" dirty="0">
                <a:solidFill>
                  <a:schemeClr val="accent1"/>
                </a:solidFill>
              </a:rPr>
              <a:t> </a:t>
            </a:r>
            <a:r>
              <a:rPr lang="de-DE" b="1" dirty="0" err="1">
                <a:solidFill>
                  <a:schemeClr val="accent1"/>
                </a:solidFill>
              </a:rPr>
              <a:t>effects</a:t>
            </a:r>
            <a:endParaRPr lang="de-DE" b="1" dirty="0">
              <a:solidFill>
                <a:schemeClr val="accent1"/>
              </a:solidFill>
            </a:endParaRPr>
          </a:p>
          <a:p>
            <a:r>
              <a:rPr lang="de-DE" b="1" dirty="0" err="1">
                <a:solidFill>
                  <a:schemeClr val="accent1"/>
                </a:solidFill>
              </a:rPr>
              <a:t>Before</a:t>
            </a:r>
            <a:r>
              <a:rPr lang="de-DE" b="1" dirty="0">
                <a:solidFill>
                  <a:schemeClr val="accent1"/>
                </a:solidFill>
              </a:rPr>
              <a:t> you </a:t>
            </a:r>
            <a:r>
              <a:rPr lang="de-DE" b="1" dirty="0" err="1">
                <a:solidFill>
                  <a:schemeClr val="accent1"/>
                </a:solidFill>
              </a:rPr>
              <a:t>start</a:t>
            </a:r>
            <a:r>
              <a:rPr lang="de-DE" b="1" dirty="0">
                <a:solidFill>
                  <a:schemeClr val="accent1"/>
                </a:solidFill>
              </a:rPr>
              <a:t> </a:t>
            </a:r>
            <a:r>
              <a:rPr lang="de-DE" b="1" dirty="0" err="1">
                <a:solidFill>
                  <a:schemeClr val="accent1"/>
                </a:solidFill>
              </a:rPr>
              <a:t>with</a:t>
            </a:r>
            <a:r>
              <a:rPr lang="de-DE" b="1" dirty="0">
                <a:solidFill>
                  <a:schemeClr val="accent1"/>
                </a:solidFill>
              </a:rPr>
              <a:t> </a:t>
            </a:r>
            <a:r>
              <a:rPr lang="de-DE" b="1" dirty="0" err="1">
                <a:solidFill>
                  <a:schemeClr val="accent1"/>
                </a:solidFill>
              </a:rPr>
              <a:t>any</a:t>
            </a:r>
            <a:r>
              <a:rPr lang="de-DE" b="1" dirty="0">
                <a:solidFill>
                  <a:schemeClr val="accent1"/>
                </a:solidFill>
              </a:rPr>
              <a:t> experimental </a:t>
            </a:r>
            <a:r>
              <a:rPr lang="de-DE" b="1" dirty="0" err="1">
                <a:solidFill>
                  <a:schemeClr val="accent1"/>
                </a:solidFill>
              </a:rPr>
              <a:t>research</a:t>
            </a:r>
            <a:r>
              <a:rPr lang="de-DE" b="1" dirty="0">
                <a:solidFill>
                  <a:schemeClr val="accent1"/>
                </a:solidFill>
              </a:rPr>
              <a:t>:</a:t>
            </a:r>
          </a:p>
          <a:p>
            <a:pPr marL="814388" lvl="1" indent="-457200">
              <a:buFont typeface="+mj-lt"/>
              <a:buAutoNum type="arabicPeriod"/>
            </a:pPr>
            <a:r>
              <a:rPr lang="de-DE" b="1" dirty="0" err="1">
                <a:solidFill>
                  <a:schemeClr val="accent1"/>
                </a:solidFill>
              </a:rPr>
              <a:t>Ensure</a:t>
            </a:r>
            <a:r>
              <a:rPr lang="de-DE" dirty="0"/>
              <a:t> </a:t>
            </a:r>
            <a:r>
              <a:rPr lang="de-DE" b="1" dirty="0">
                <a:solidFill>
                  <a:schemeClr val="accent1"/>
                </a:solidFill>
              </a:rPr>
              <a:t>that there </a:t>
            </a:r>
            <a:r>
              <a:rPr lang="de-DE" b="1" dirty="0" err="1">
                <a:solidFill>
                  <a:schemeClr val="accent1"/>
                </a:solidFill>
              </a:rPr>
              <a:t>is</a:t>
            </a:r>
            <a:r>
              <a:rPr lang="de-DE" b="1" dirty="0">
                <a:solidFill>
                  <a:schemeClr val="accent1"/>
                </a:solidFill>
              </a:rPr>
              <a:t> a </a:t>
            </a:r>
            <a:r>
              <a:rPr lang="de-DE" dirty="0" err="1"/>
              <a:t>statistical</a:t>
            </a:r>
            <a:r>
              <a:rPr lang="de-DE" b="1" dirty="0">
                <a:solidFill>
                  <a:schemeClr val="accent1"/>
                </a:solidFill>
              </a:rPr>
              <a:t> </a:t>
            </a:r>
            <a:r>
              <a:rPr lang="de-DE" b="1" dirty="0" err="1">
                <a:solidFill>
                  <a:schemeClr val="accent1"/>
                </a:solidFill>
              </a:rPr>
              <a:t>test</a:t>
            </a:r>
            <a:r>
              <a:rPr lang="de-DE" b="1" dirty="0">
                <a:solidFill>
                  <a:schemeClr val="accent1"/>
                </a:solidFill>
              </a:rPr>
              <a:t> </a:t>
            </a:r>
            <a:r>
              <a:rPr lang="de-DE" dirty="0" err="1"/>
              <a:t>for</a:t>
            </a:r>
            <a:r>
              <a:rPr lang="de-DE" dirty="0"/>
              <a:t> your design</a:t>
            </a:r>
          </a:p>
          <a:p>
            <a:pPr marL="814388" lvl="1" indent="-457200">
              <a:buFont typeface="+mj-lt"/>
              <a:buAutoNum type="arabicPeriod"/>
            </a:pPr>
            <a:r>
              <a:rPr lang="de-DE" b="1" dirty="0" err="1">
                <a:solidFill>
                  <a:schemeClr val="accent1"/>
                </a:solidFill>
              </a:rPr>
              <a:t>Determine</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dirty="0" err="1"/>
              <a:t>correct</a:t>
            </a:r>
            <a:r>
              <a:rPr lang="de-DE" dirty="0"/>
              <a:t> </a:t>
            </a:r>
            <a:r>
              <a:rPr lang="de-DE" dirty="0" err="1"/>
              <a:t>statistical</a:t>
            </a:r>
            <a:r>
              <a:rPr lang="de-DE" dirty="0"/>
              <a:t> </a:t>
            </a:r>
            <a:r>
              <a:rPr lang="de-DE" b="1" dirty="0" err="1">
                <a:solidFill>
                  <a:schemeClr val="accent1"/>
                </a:solidFill>
              </a:rPr>
              <a:t>test</a:t>
            </a:r>
            <a:r>
              <a:rPr lang="de-DE" dirty="0"/>
              <a:t> </a:t>
            </a:r>
            <a:r>
              <a:rPr lang="de-DE" dirty="0" err="1"/>
              <a:t>for</a:t>
            </a:r>
            <a:r>
              <a:rPr lang="de-DE" dirty="0"/>
              <a:t> your design</a:t>
            </a:r>
          </a:p>
          <a:p>
            <a:pPr marL="814388" lvl="1" indent="-457200">
              <a:buFont typeface="+mj-lt"/>
              <a:buAutoNum type="arabicPeriod"/>
            </a:pPr>
            <a:r>
              <a:rPr lang="de-DE" b="1" dirty="0">
                <a:solidFill>
                  <a:schemeClr val="accent1"/>
                </a:solidFill>
              </a:rPr>
              <a:t>Experiment </a:t>
            </a:r>
            <a:r>
              <a:rPr lang="de-DE" b="1" dirty="0" err="1">
                <a:solidFill>
                  <a:schemeClr val="accent1"/>
                </a:solidFill>
              </a:rPr>
              <a:t>with</a:t>
            </a:r>
            <a:r>
              <a:rPr lang="de-DE" b="1" dirty="0">
                <a:solidFill>
                  <a:schemeClr val="accent1"/>
                </a:solidFill>
              </a:rPr>
              <a:t> </a:t>
            </a:r>
            <a:r>
              <a:rPr lang="de-DE" b="1" dirty="0" err="1">
                <a:solidFill>
                  <a:schemeClr val="accent1"/>
                </a:solidFill>
              </a:rPr>
              <a:t>placeholder</a:t>
            </a:r>
            <a:r>
              <a:rPr lang="de-DE" b="1" dirty="0">
                <a:solidFill>
                  <a:schemeClr val="accent1"/>
                </a:solidFill>
              </a:rPr>
              <a:t> </a:t>
            </a:r>
            <a:r>
              <a:rPr lang="de-DE" b="1" dirty="0" err="1">
                <a:solidFill>
                  <a:schemeClr val="accent1"/>
                </a:solidFill>
              </a:rPr>
              <a:t>data</a:t>
            </a:r>
            <a:r>
              <a:rPr lang="de-DE" dirty="0"/>
              <a:t> (e.g., from </a:t>
            </a:r>
            <a:r>
              <a:rPr lang="de-DE" dirty="0" err="1"/>
              <a:t>earlier</a:t>
            </a:r>
            <a:r>
              <a:rPr lang="de-DE" dirty="0"/>
              <a:t> </a:t>
            </a:r>
            <a:r>
              <a:rPr lang="de-DE" dirty="0" err="1"/>
              <a:t>or</a:t>
            </a:r>
            <a:r>
              <a:rPr lang="de-DE" dirty="0"/>
              <a:t> </a:t>
            </a:r>
            <a:r>
              <a:rPr lang="de-DE" dirty="0" err="1"/>
              <a:t>hypothetical</a:t>
            </a:r>
            <a:r>
              <a:rPr lang="de-DE" dirty="0"/>
              <a:t> </a:t>
            </a:r>
            <a:r>
              <a:rPr lang="de-DE" dirty="0" err="1"/>
              <a:t>experiments</a:t>
            </a:r>
            <a:r>
              <a:rPr lang="de-DE" dirty="0"/>
              <a:t>) </a:t>
            </a:r>
            <a:r>
              <a:rPr lang="de-DE" dirty="0" err="1"/>
              <a:t>if</a:t>
            </a:r>
            <a:r>
              <a:rPr lang="de-DE" dirty="0"/>
              <a:t> </a:t>
            </a:r>
            <a:r>
              <a:rPr lang="de-DE" dirty="0" err="1"/>
              <a:t>the</a:t>
            </a:r>
            <a:r>
              <a:rPr lang="de-DE" dirty="0"/>
              <a:t> </a:t>
            </a:r>
            <a:r>
              <a:rPr lang="de-DE" dirty="0" err="1"/>
              <a:t>test</a:t>
            </a:r>
            <a:r>
              <a:rPr lang="de-DE" dirty="0"/>
              <a:t> </a:t>
            </a:r>
            <a:r>
              <a:rPr lang="de-DE" dirty="0" err="1"/>
              <a:t>can</a:t>
            </a:r>
            <a:r>
              <a:rPr lang="de-DE" dirty="0"/>
              <a:t> </a:t>
            </a:r>
            <a:r>
              <a:rPr lang="de-DE" dirty="0" err="1"/>
              <a:t>be</a:t>
            </a:r>
            <a:r>
              <a:rPr lang="de-DE" dirty="0"/>
              <a:t> </a:t>
            </a:r>
            <a:r>
              <a:rPr lang="de-DE" dirty="0" err="1"/>
              <a:t>performed</a:t>
            </a:r>
            <a:r>
              <a:rPr lang="de-DE" dirty="0"/>
              <a:t> </a:t>
            </a:r>
            <a:r>
              <a:rPr lang="de-DE" dirty="0" err="1"/>
              <a:t>correctly</a:t>
            </a:r>
            <a:r>
              <a:rPr lang="de-DE" dirty="0"/>
              <a:t>:</a:t>
            </a:r>
          </a:p>
          <a:p>
            <a:pPr marL="814388" lvl="1" indent="-457200">
              <a:buFont typeface="+mj-lt"/>
              <a:buAutoNum type="arabicPeriod"/>
            </a:pPr>
            <a:r>
              <a:rPr lang="de-DE" b="1" dirty="0">
                <a:solidFill>
                  <a:schemeClr val="accent1"/>
                </a:solidFill>
              </a:rPr>
              <a:t>The </a:t>
            </a:r>
            <a:r>
              <a:rPr lang="de-DE" b="1" dirty="0" err="1">
                <a:solidFill>
                  <a:schemeClr val="accent1"/>
                </a:solidFill>
              </a:rPr>
              <a:t>kind</a:t>
            </a:r>
            <a:r>
              <a:rPr lang="de-DE" b="1" dirty="0">
                <a:solidFill>
                  <a:schemeClr val="accent1"/>
                </a:solidFill>
              </a:rPr>
              <a:t> of </a:t>
            </a:r>
            <a:r>
              <a:rPr lang="de-DE" b="1" dirty="0" err="1">
                <a:solidFill>
                  <a:schemeClr val="accent1"/>
                </a:solidFill>
              </a:rPr>
              <a:t>data</a:t>
            </a:r>
            <a:r>
              <a:rPr lang="de-DE" b="1" dirty="0">
                <a:solidFill>
                  <a:schemeClr val="accent1"/>
                </a:solidFill>
              </a:rPr>
              <a:t> </a:t>
            </a:r>
            <a:r>
              <a:rPr lang="de-DE" dirty="0"/>
              <a:t>your </a:t>
            </a:r>
            <a:r>
              <a:rPr lang="de-DE" dirty="0" err="1"/>
              <a:t>dependent</a:t>
            </a:r>
            <a:r>
              <a:rPr lang="de-DE" dirty="0"/>
              <a:t> and </a:t>
            </a:r>
            <a:r>
              <a:rPr lang="de-DE" dirty="0" err="1"/>
              <a:t>independent</a:t>
            </a:r>
            <a:r>
              <a:rPr lang="de-DE" dirty="0"/>
              <a:t> variable</a:t>
            </a:r>
          </a:p>
        </p:txBody>
      </p:sp>
      <p:grpSp>
        <p:nvGrpSpPr>
          <p:cNvPr id="13" name="Gruppieren 12">
            <a:extLst>
              <a:ext uri="{FF2B5EF4-FFF2-40B4-BE49-F238E27FC236}">
                <a16:creationId xmlns:a16="http://schemas.microsoft.com/office/drawing/2014/main" id="{9C4407D7-C7AA-3EC6-3E37-9F2516DBE2BB}"/>
              </a:ext>
            </a:extLst>
          </p:cNvPr>
          <p:cNvGrpSpPr/>
          <p:nvPr/>
        </p:nvGrpSpPr>
        <p:grpSpPr>
          <a:xfrm>
            <a:off x="9488796" y="1556894"/>
            <a:ext cx="2007879" cy="2187491"/>
            <a:chOff x="6140451" y="769467"/>
            <a:chExt cx="3674684" cy="4234842"/>
          </a:xfrm>
        </p:grpSpPr>
        <p:pic>
          <p:nvPicPr>
            <p:cNvPr id="14" name="Picture 4" descr="Onscreen keyboards - Selection and input - Components - Human Interface  Guidelines - Design - Apple Developer">
              <a:extLst>
                <a:ext uri="{FF2B5EF4-FFF2-40B4-BE49-F238E27FC236}">
                  <a16:creationId xmlns:a16="http://schemas.microsoft.com/office/drawing/2014/main" id="{64B84775-796C-5433-CA25-B335D1306E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2135" y="3156404"/>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9">
              <a:extLst>
                <a:ext uri="{FF2B5EF4-FFF2-40B4-BE49-F238E27FC236}">
                  <a16:creationId xmlns:a16="http://schemas.microsoft.com/office/drawing/2014/main" id="{88AA2B34-800B-119B-8052-588F0FE5C547}"/>
                </a:ext>
              </a:extLst>
            </p:cNvPr>
            <p:cNvSpPr txBox="1"/>
            <p:nvPr/>
          </p:nvSpPr>
          <p:spPr>
            <a:xfrm>
              <a:off x="6140451" y="4512744"/>
              <a:ext cx="2025014" cy="491565"/>
            </a:xfrm>
            <a:prstGeom prst="rect">
              <a:avLst/>
            </a:prstGeom>
            <a:solidFill>
              <a:schemeClr val="accent1"/>
            </a:solidFill>
          </p:spPr>
          <p:txBody>
            <a:bodyPr wrap="square" rtlCol="0">
              <a:spAutoFit/>
            </a:bodyPr>
            <a:lstStyle/>
            <a:p>
              <a:pPr algn="ctr"/>
              <a:r>
                <a:rPr lang="de-DE" sz="1050" dirty="0" err="1">
                  <a:solidFill>
                    <a:schemeClr val="bg1"/>
                  </a:solidFill>
                </a:rPr>
                <a:t>Swipe</a:t>
              </a:r>
              <a:endParaRPr lang="de-DE" sz="1050" dirty="0">
                <a:solidFill>
                  <a:schemeClr val="bg1"/>
                </a:solidFill>
              </a:endParaRPr>
            </a:p>
          </p:txBody>
        </p:sp>
        <p:sp>
          <p:nvSpPr>
            <p:cNvPr id="16" name="Freihandform: Form 15">
              <a:extLst>
                <a:ext uri="{FF2B5EF4-FFF2-40B4-BE49-F238E27FC236}">
                  <a16:creationId xmlns:a16="http://schemas.microsoft.com/office/drawing/2014/main" id="{954F4CBD-779A-8797-1FC9-25D3586B7E03}"/>
                </a:ext>
              </a:extLst>
            </p:cNvPr>
            <p:cNvSpPr/>
            <p:nvPr/>
          </p:nvSpPr>
          <p:spPr>
            <a:xfrm>
              <a:off x="6832065" y="3557814"/>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17" name="Picture 4" descr="Onscreen keyboards - Selection and input - Components - Human Interface  Guidelines - Design - Apple Developer">
              <a:extLst>
                <a:ext uri="{FF2B5EF4-FFF2-40B4-BE49-F238E27FC236}">
                  <a16:creationId xmlns:a16="http://schemas.microsoft.com/office/drawing/2014/main" id="{DB623432-BF79-A87B-D6F1-04B5BCC3AD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5828" y="769467"/>
              <a:ext cx="3569307" cy="14354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9">
              <a:extLst>
                <a:ext uri="{FF2B5EF4-FFF2-40B4-BE49-F238E27FC236}">
                  <a16:creationId xmlns:a16="http://schemas.microsoft.com/office/drawing/2014/main" id="{7EEB5D85-765C-6BF2-2A5D-14C71481A3AC}"/>
                </a:ext>
              </a:extLst>
            </p:cNvPr>
            <p:cNvSpPr txBox="1"/>
            <p:nvPr/>
          </p:nvSpPr>
          <p:spPr>
            <a:xfrm>
              <a:off x="6171439" y="2195640"/>
              <a:ext cx="2025014" cy="491565"/>
            </a:xfrm>
            <a:prstGeom prst="rect">
              <a:avLst/>
            </a:prstGeom>
            <a:solidFill>
              <a:schemeClr val="accent1"/>
            </a:solidFill>
          </p:spPr>
          <p:txBody>
            <a:bodyPr wrap="square" rtlCol="0">
              <a:spAutoFit/>
            </a:bodyPr>
            <a:lstStyle/>
            <a:p>
              <a:pPr algn="ctr"/>
              <a:r>
                <a:rPr lang="de-DE" sz="1050">
                  <a:solidFill>
                    <a:schemeClr val="bg1"/>
                  </a:solidFill>
                </a:rPr>
                <a:t>No Swipe</a:t>
              </a:r>
              <a:endParaRPr lang="de-DE" sz="1050" dirty="0">
                <a:solidFill>
                  <a:schemeClr val="bg1"/>
                </a:solidFill>
              </a:endParaRPr>
            </a:p>
          </p:txBody>
        </p:sp>
      </p:grpSp>
    </p:spTree>
    <p:extLst>
      <p:ext uri="{BB962C8B-B14F-4D97-AF65-F5344CB8AC3E}">
        <p14:creationId xmlns:p14="http://schemas.microsoft.com/office/powerpoint/2010/main" val="434304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61764-5FE4-8C5A-253B-F3C6D19F9FB8}"/>
              </a:ext>
            </a:extLst>
          </p:cNvPr>
          <p:cNvSpPr>
            <a:spLocks noGrp="1"/>
          </p:cNvSpPr>
          <p:nvPr>
            <p:ph type="title"/>
          </p:nvPr>
        </p:nvSpPr>
        <p:spPr/>
        <p:txBody>
          <a:bodyPr/>
          <a:lstStyle/>
          <a:p>
            <a:r>
              <a:rPr lang="de-DE" dirty="0"/>
              <a:t>Kind of Data</a:t>
            </a:r>
          </a:p>
        </p:txBody>
      </p:sp>
      <p:sp>
        <p:nvSpPr>
          <p:cNvPr id="3" name="Fußzeilenplatzhalter 2">
            <a:extLst>
              <a:ext uri="{FF2B5EF4-FFF2-40B4-BE49-F238E27FC236}">
                <a16:creationId xmlns:a16="http://schemas.microsoft.com/office/drawing/2014/main" id="{C3370DD1-FA97-467D-5AF6-6583E15FBA4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90860FE6-F624-131C-0ACA-148ED658066D}"/>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0BA9B120-F9FE-589D-55D2-36D696934FB9}"/>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BE629F14-197E-932A-20F2-92D364A8F3F2}"/>
              </a:ext>
            </a:extLst>
          </p:cNvPr>
          <p:cNvSpPr>
            <a:spLocks noGrp="1"/>
          </p:cNvSpPr>
          <p:nvPr>
            <p:ph type="body" sz="quarter" idx="29"/>
          </p:nvPr>
        </p:nvSpPr>
        <p:spPr/>
        <p:txBody>
          <a:bodyPr/>
          <a:lstStyle/>
          <a:p>
            <a:endParaRPr lang="de-DE" dirty="0"/>
          </a:p>
        </p:txBody>
      </p:sp>
      <p:graphicFrame>
        <p:nvGraphicFramePr>
          <p:cNvPr id="7" name="Table 7">
            <a:extLst>
              <a:ext uri="{FF2B5EF4-FFF2-40B4-BE49-F238E27FC236}">
                <a16:creationId xmlns:a16="http://schemas.microsoft.com/office/drawing/2014/main" id="{EC86BA36-E163-7416-D6A3-6AE8424D048A}"/>
              </a:ext>
            </a:extLst>
          </p:cNvPr>
          <p:cNvGraphicFramePr>
            <a:graphicFrameLocks noGrp="1"/>
          </p:cNvGraphicFramePr>
          <p:nvPr>
            <p:extLst>
              <p:ext uri="{D42A27DB-BD31-4B8C-83A1-F6EECF244321}">
                <p14:modId xmlns:p14="http://schemas.microsoft.com/office/powerpoint/2010/main" val="2129635912"/>
              </p:ext>
            </p:extLst>
          </p:nvPr>
        </p:nvGraphicFramePr>
        <p:xfrm>
          <a:off x="695325" y="2876897"/>
          <a:ext cx="10801347" cy="3322320"/>
        </p:xfrm>
        <a:graphic>
          <a:graphicData uri="http://schemas.openxmlformats.org/drawingml/2006/table">
            <a:tbl>
              <a:tblPr firstRow="1" bandRow="1">
                <a:tableStyleId>{2D5ABB26-0587-4C30-8999-92F81FD0307C}</a:tableStyleId>
              </a:tblPr>
              <a:tblGrid>
                <a:gridCol w="2139704">
                  <a:extLst>
                    <a:ext uri="{9D8B030D-6E8A-4147-A177-3AD203B41FA5}">
                      <a16:colId xmlns:a16="http://schemas.microsoft.com/office/drawing/2014/main" val="2041674339"/>
                    </a:ext>
                  </a:extLst>
                </a:gridCol>
                <a:gridCol w="4334825">
                  <a:extLst>
                    <a:ext uri="{9D8B030D-6E8A-4147-A177-3AD203B41FA5}">
                      <a16:colId xmlns:a16="http://schemas.microsoft.com/office/drawing/2014/main" val="1022317986"/>
                    </a:ext>
                  </a:extLst>
                </a:gridCol>
                <a:gridCol w="4326818">
                  <a:extLst>
                    <a:ext uri="{9D8B030D-6E8A-4147-A177-3AD203B41FA5}">
                      <a16:colId xmlns:a16="http://schemas.microsoft.com/office/drawing/2014/main" val="1115514245"/>
                    </a:ext>
                  </a:extLst>
                </a:gridCol>
              </a:tblGrid>
              <a:tr h="284763">
                <a:tc>
                  <a:txBody>
                    <a:bodyPr/>
                    <a:lstStyle/>
                    <a:p>
                      <a:pPr algn="ctr"/>
                      <a:r>
                        <a:rPr lang="de-DE" sz="1600" b="1" dirty="0">
                          <a:solidFill>
                            <a:schemeClr val="bg1"/>
                          </a:solidFill>
                        </a:rPr>
                        <a:t>Data Properties</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600" b="1" dirty="0" err="1">
                          <a:solidFill>
                            <a:schemeClr val="bg1"/>
                          </a:solidFill>
                        </a:rPr>
                        <a:t>Parametric</a:t>
                      </a:r>
                      <a:endParaRPr lang="de-DE" sz="16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600" b="1" dirty="0" err="1">
                          <a:solidFill>
                            <a:schemeClr val="bg1"/>
                          </a:solidFill>
                        </a:rPr>
                        <a:t>Nonparametric</a:t>
                      </a:r>
                      <a:r>
                        <a:rPr lang="de-DE" sz="1600" b="1" dirty="0">
                          <a:solidFill>
                            <a:schemeClr val="bg1"/>
                          </a:solidFill>
                        </a:rPr>
                        <a:t> Data</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84763">
                <a:tc>
                  <a:txBody>
                    <a:bodyPr/>
                    <a:lstStyle/>
                    <a:p>
                      <a:pPr algn="ctr"/>
                      <a:r>
                        <a:rPr lang="de-DE" sz="1600" b="1" dirty="0" err="1">
                          <a:solidFill>
                            <a:schemeClr val="bg1"/>
                          </a:solidFill>
                        </a:rPr>
                        <a:t>Variance</a:t>
                      </a:r>
                      <a:endParaRPr lang="de-DE" sz="16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err="1"/>
                        <a:t>Homogeneous</a:t>
                      </a:r>
                      <a:r>
                        <a:rPr lang="de-DE" sz="1600" dirty="0"/>
                        <a:t> (</a:t>
                      </a:r>
                      <a:r>
                        <a:rPr lang="de-DE" sz="1600" dirty="0" err="1"/>
                        <a:t>equal</a:t>
                      </a:r>
                      <a:r>
                        <a:rPr lang="de-DE" sz="16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Homo- and </a:t>
                      </a:r>
                      <a:r>
                        <a:rPr lang="de-DE" sz="1600" dirty="0" err="1"/>
                        <a:t>Hetereogeneous</a:t>
                      </a:r>
                      <a:endParaRPr lang="de-DE" sz="16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84763">
                <a:tc>
                  <a:txBody>
                    <a:bodyPr/>
                    <a:lstStyle/>
                    <a:p>
                      <a:pPr algn="ctr"/>
                      <a:r>
                        <a:rPr lang="de-DE" sz="1600" b="1" dirty="0" err="1">
                          <a:solidFill>
                            <a:schemeClr val="bg1"/>
                          </a:solidFill>
                        </a:rPr>
                        <a:t>Relationships</a:t>
                      </a:r>
                      <a:endParaRPr lang="de-DE" sz="16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a:t>Independent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Any</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925481">
                <a:tc>
                  <a:txBody>
                    <a:bodyPr/>
                    <a:lstStyle/>
                    <a:p>
                      <a:pPr algn="ctr"/>
                      <a:r>
                        <a:rPr lang="de-DE" sz="1600" b="1" dirty="0">
                          <a:solidFill>
                            <a:schemeClr val="bg1"/>
                          </a:solidFill>
                        </a:rPr>
                        <a:t>Central </a:t>
                      </a:r>
                      <a:r>
                        <a:rPr lang="de-DE" sz="1600" b="1" dirty="0" err="1">
                          <a:solidFill>
                            <a:schemeClr val="bg1"/>
                          </a:solidFill>
                        </a:rPr>
                        <a:t>Measure</a:t>
                      </a:r>
                      <a:endParaRPr lang="de-DE" sz="16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err="1"/>
                        <a:t>Means</a:t>
                      </a:r>
                      <a:endParaRPr lang="de-DE" sz="1600" dirty="0"/>
                    </a:p>
                    <a:p>
                      <a:pPr marL="285750" indent="-285750" algn="l">
                        <a:buFont typeface="Wingdings" panose="05000000000000000000" pitchFamily="2" charset="2"/>
                        <a:buChar char="§"/>
                      </a:pPr>
                      <a:r>
                        <a:rPr lang="de-DE" sz="1600" dirty="0"/>
                        <a:t>Standard Deviation</a:t>
                      </a:r>
                    </a:p>
                    <a:p>
                      <a:pPr marL="285750" indent="-285750" algn="l">
                        <a:buFont typeface="Wingdings" panose="05000000000000000000" pitchFamily="2" charset="2"/>
                        <a:buChar char="§"/>
                      </a:pPr>
                      <a:r>
                        <a:rPr lang="de-DE" sz="1600" dirty="0"/>
                        <a:t>Standard Error</a:t>
                      </a:r>
                    </a:p>
                    <a:p>
                      <a:pPr marL="285750" indent="-285750" algn="l">
                        <a:buFont typeface="Wingdings" panose="05000000000000000000" pitchFamily="2" charset="2"/>
                        <a:buChar char="§"/>
                      </a:pPr>
                      <a:r>
                        <a:rPr lang="de-DE" sz="1600" dirty="0"/>
                        <a:t>95% Confidence </a:t>
                      </a:r>
                      <a:r>
                        <a:rPr lang="de-DE" sz="1600" dirty="0" err="1"/>
                        <a:t>Interval</a:t>
                      </a:r>
                      <a:endParaRPr lang="de-DE"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Median</a:t>
                      </a:r>
                    </a:p>
                    <a:p>
                      <a:pPr marL="285750" indent="-285750" algn="l">
                        <a:buFont typeface="Wingdings" panose="05000000000000000000" pitchFamily="2" charset="2"/>
                        <a:buChar char="§"/>
                      </a:pPr>
                      <a:r>
                        <a:rPr lang="de-DE" sz="1600" dirty="0"/>
                        <a:t>25/50/75/95% </a:t>
                      </a:r>
                      <a:r>
                        <a:rPr lang="de-DE" sz="1600" dirty="0" err="1"/>
                        <a:t>Quantiles</a:t>
                      </a:r>
                      <a:endParaRPr lang="de-DE" sz="1600" dirty="0"/>
                    </a:p>
                    <a:p>
                      <a:pPr marL="285750" indent="-285750" algn="l">
                        <a:buFont typeface="Wingdings" panose="05000000000000000000" pitchFamily="2" charset="2"/>
                        <a:buChar char="§"/>
                      </a:pPr>
                      <a:endParaRPr lang="de-DE" sz="16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84763">
                <a:tc>
                  <a:txBody>
                    <a:bodyPr/>
                    <a:lstStyle/>
                    <a:p>
                      <a:pPr algn="ctr"/>
                      <a:r>
                        <a:rPr lang="de-DE" sz="1600" b="1" dirty="0">
                          <a:solidFill>
                            <a:schemeClr val="bg1"/>
                          </a:solidFill>
                        </a:rPr>
                        <a:t>Distribution</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a:t>Normal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Any</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4589363"/>
                  </a:ext>
                </a:extLst>
              </a:tr>
              <a:tr h="284763">
                <a:tc>
                  <a:txBody>
                    <a:bodyPr/>
                    <a:lstStyle/>
                    <a:p>
                      <a:pPr algn="ctr"/>
                      <a:r>
                        <a:rPr lang="de-DE" sz="1600" b="1" dirty="0">
                          <a:solidFill>
                            <a:schemeClr val="bg1"/>
                          </a:solidFill>
                        </a:rPr>
                        <a:t>Plot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a:t>Line Chart, Bar </a:t>
                      </a:r>
                      <a:r>
                        <a:rPr lang="de-DE" sz="1600" dirty="0" err="1"/>
                        <a:t>chart</a:t>
                      </a:r>
                      <a:r>
                        <a:rPr lang="de-DE" sz="1600" dirty="0"/>
                        <a:t>, etc.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Boxplot, </a:t>
                      </a:r>
                      <a:r>
                        <a:rPr lang="de-DE" sz="1600" dirty="0" err="1"/>
                        <a:t>Violinplot</a:t>
                      </a:r>
                      <a:endParaRPr lang="de-DE" sz="16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80819897"/>
                  </a:ext>
                </a:extLst>
              </a:tr>
              <a:tr h="498336">
                <a:tc>
                  <a:txBody>
                    <a:bodyPr/>
                    <a:lstStyle/>
                    <a:p>
                      <a:pPr algn="ctr"/>
                      <a:r>
                        <a:rPr lang="de-DE" sz="1600" b="1" dirty="0">
                          <a:solidFill>
                            <a:schemeClr val="bg1"/>
                          </a:solidFill>
                        </a:rPr>
                        <a:t>Benefits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285750" indent="-285750" algn="l">
                        <a:buFont typeface="Wingdings" panose="05000000000000000000" pitchFamily="2" charset="2"/>
                        <a:buChar char="§"/>
                      </a:pPr>
                      <a:r>
                        <a:rPr lang="de-DE" sz="1600" dirty="0" err="1"/>
                        <a:t>Generalizeable</a:t>
                      </a:r>
                      <a:endParaRPr lang="de-DE" sz="1600" dirty="0"/>
                    </a:p>
                    <a:p>
                      <a:pPr marL="285750" indent="-285750" algn="l">
                        <a:buFont typeface="Wingdings" panose="05000000000000000000" pitchFamily="2" charset="2"/>
                        <a:buChar char="§"/>
                      </a:pPr>
                      <a:r>
                        <a:rPr lang="de-DE" sz="1600" dirty="0"/>
                        <a:t>Can </a:t>
                      </a:r>
                      <a:r>
                        <a:rPr lang="de-DE" sz="1600" dirty="0" err="1"/>
                        <a:t>draw</a:t>
                      </a:r>
                      <a:r>
                        <a:rPr lang="de-DE" sz="1600" dirty="0"/>
                        <a:t> </a:t>
                      </a:r>
                      <a:r>
                        <a:rPr lang="de-DE" sz="1600" dirty="0" err="1"/>
                        <a:t>more</a:t>
                      </a:r>
                      <a:r>
                        <a:rPr lang="de-DE" sz="1600" dirty="0"/>
                        <a:t> </a:t>
                      </a:r>
                      <a:r>
                        <a:rPr lang="de-DE" sz="1600" dirty="0" err="1"/>
                        <a:t>conclusions</a:t>
                      </a:r>
                      <a:endParaRPr lang="de-DE"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285750" indent="-285750" algn="l">
                        <a:buFont typeface="Wingdings" panose="05000000000000000000" pitchFamily="2" charset="2"/>
                        <a:buChar char="§"/>
                      </a:pPr>
                      <a:r>
                        <a:rPr lang="de-DE" sz="1600" dirty="0"/>
                        <a:t>Simpel</a:t>
                      </a:r>
                    </a:p>
                    <a:p>
                      <a:pPr marL="285750" indent="-285750" algn="l">
                        <a:buFont typeface="Wingdings" panose="05000000000000000000" pitchFamily="2" charset="2"/>
                        <a:buChar char="§"/>
                      </a:pPr>
                      <a:r>
                        <a:rPr lang="de-DE" sz="1600" dirty="0"/>
                        <a:t>Robust </a:t>
                      </a:r>
                      <a:r>
                        <a:rPr lang="de-DE" sz="1600" dirty="0" err="1"/>
                        <a:t>against</a:t>
                      </a:r>
                      <a:r>
                        <a:rPr lang="de-DE" sz="1600" dirty="0"/>
                        <a:t> </a:t>
                      </a:r>
                      <a:r>
                        <a:rPr lang="de-DE" sz="1600" dirty="0" err="1"/>
                        <a:t>outliers</a:t>
                      </a:r>
                      <a:endParaRPr lang="de-DE" sz="16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86174982"/>
                  </a:ext>
                </a:extLst>
              </a:tr>
            </a:tbl>
          </a:graphicData>
        </a:graphic>
      </p:graphicFrame>
      <p:graphicFrame>
        <p:nvGraphicFramePr>
          <p:cNvPr id="8" name="Tabelle 7">
            <a:extLst>
              <a:ext uri="{FF2B5EF4-FFF2-40B4-BE49-F238E27FC236}">
                <a16:creationId xmlns:a16="http://schemas.microsoft.com/office/drawing/2014/main" id="{57996B98-74D3-ED30-92CE-EE0057C6D120}"/>
              </a:ext>
            </a:extLst>
          </p:cNvPr>
          <p:cNvGraphicFramePr>
            <a:graphicFrameLocks noGrp="1"/>
          </p:cNvGraphicFramePr>
          <p:nvPr>
            <p:extLst>
              <p:ext uri="{D42A27DB-BD31-4B8C-83A1-F6EECF244321}">
                <p14:modId xmlns:p14="http://schemas.microsoft.com/office/powerpoint/2010/main" val="1439718320"/>
              </p:ext>
            </p:extLst>
          </p:nvPr>
        </p:nvGraphicFramePr>
        <p:xfrm>
          <a:off x="695324" y="1275970"/>
          <a:ext cx="10801347" cy="1600200"/>
        </p:xfrm>
        <a:graphic>
          <a:graphicData uri="http://schemas.openxmlformats.org/drawingml/2006/table">
            <a:tbl>
              <a:tblPr firstRow="1" bandRow="1">
                <a:tableStyleId>{2D5ABB26-0587-4C30-8999-92F81FD0307C}</a:tableStyleId>
              </a:tblPr>
              <a:tblGrid>
                <a:gridCol w="2138559">
                  <a:extLst>
                    <a:ext uri="{9D8B030D-6E8A-4147-A177-3AD203B41FA5}">
                      <a16:colId xmlns:a16="http://schemas.microsoft.com/office/drawing/2014/main" val="2673256513"/>
                    </a:ext>
                  </a:extLst>
                </a:gridCol>
                <a:gridCol w="2165697">
                  <a:extLst>
                    <a:ext uri="{9D8B030D-6E8A-4147-A177-3AD203B41FA5}">
                      <a16:colId xmlns:a16="http://schemas.microsoft.com/office/drawing/2014/main" val="3298814803"/>
                    </a:ext>
                  </a:extLst>
                </a:gridCol>
                <a:gridCol w="2165697">
                  <a:extLst>
                    <a:ext uri="{9D8B030D-6E8A-4147-A177-3AD203B41FA5}">
                      <a16:colId xmlns:a16="http://schemas.microsoft.com/office/drawing/2014/main" val="2435562177"/>
                    </a:ext>
                  </a:extLst>
                </a:gridCol>
                <a:gridCol w="2165697">
                  <a:extLst>
                    <a:ext uri="{9D8B030D-6E8A-4147-A177-3AD203B41FA5}">
                      <a16:colId xmlns:a16="http://schemas.microsoft.com/office/drawing/2014/main" val="912656812"/>
                    </a:ext>
                  </a:extLst>
                </a:gridCol>
                <a:gridCol w="2165697">
                  <a:extLst>
                    <a:ext uri="{9D8B030D-6E8A-4147-A177-3AD203B41FA5}">
                      <a16:colId xmlns:a16="http://schemas.microsoft.com/office/drawing/2014/main" val="3620475974"/>
                    </a:ext>
                  </a:extLst>
                </a:gridCol>
              </a:tblGrid>
              <a:tr h="279445">
                <a:tc>
                  <a:txBody>
                    <a:bodyPr/>
                    <a:lstStyle/>
                    <a:p>
                      <a:pPr algn="ctr"/>
                      <a:r>
                        <a:rPr lang="de-DE" sz="1600" b="1" dirty="0">
                          <a:solidFill>
                            <a:schemeClr val="bg1"/>
                          </a:solidFill>
                        </a:rPr>
                        <a:t>Kind</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gridSpan="3">
                  <a:txBody>
                    <a:bodyPr/>
                    <a:lstStyle/>
                    <a:p>
                      <a:pPr algn="ctr"/>
                      <a:r>
                        <a:rPr lang="de-DE" sz="1600" b="1" dirty="0" err="1">
                          <a:solidFill>
                            <a:schemeClr val="bg1"/>
                          </a:solidFill>
                        </a:rPr>
                        <a:t>Continuous</a:t>
                      </a:r>
                      <a:endParaRPr lang="de-DE" sz="16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de-DE" sz="18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de-DE" sz="18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600" b="1" dirty="0" err="1">
                          <a:solidFill>
                            <a:schemeClr val="bg1"/>
                          </a:solidFill>
                        </a:rPr>
                        <a:t>Discrete</a:t>
                      </a:r>
                      <a:endParaRPr lang="de-DE" sz="16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2919664"/>
                  </a:ext>
                </a:extLst>
              </a:tr>
              <a:tr h="285123">
                <a:tc>
                  <a:txBody>
                    <a:bodyPr/>
                    <a:lstStyle/>
                    <a:p>
                      <a:pPr algn="ctr"/>
                      <a:r>
                        <a:rPr lang="de-DE" sz="1600" b="1" dirty="0">
                          <a:solidFill>
                            <a:schemeClr val="bg1"/>
                          </a:solidFill>
                        </a:rPr>
                        <a:t>Data Type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1600" b="1" dirty="0">
                          <a:solidFill>
                            <a:schemeClr val="bg1"/>
                          </a:solidFill>
                        </a:rPr>
                        <a:t>Ratio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indent="0" algn="ctr">
                        <a:buFont typeface="Wingdings" panose="05000000000000000000" pitchFamily="2" charset="2"/>
                        <a:buNone/>
                      </a:pPr>
                      <a:r>
                        <a:rPr lang="de-DE" sz="1600" b="1" dirty="0" err="1">
                          <a:solidFill>
                            <a:schemeClr val="bg1"/>
                          </a:solidFill>
                        </a:rPr>
                        <a:t>Interval</a:t>
                      </a:r>
                      <a:r>
                        <a:rPr lang="de-DE" sz="1600" b="1" dirty="0">
                          <a:solidFill>
                            <a:schemeClr val="bg1"/>
                          </a:solidFill>
                        </a:rPr>
                        <a:t>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indent="0" algn="ctr">
                        <a:buFont typeface="Wingdings" panose="05000000000000000000" pitchFamily="2" charset="2"/>
                        <a:buNone/>
                      </a:pPr>
                      <a:r>
                        <a:rPr lang="de-DE" sz="1600" b="1" dirty="0">
                          <a:solidFill>
                            <a:schemeClr val="bg1"/>
                          </a:solidFill>
                        </a:rPr>
                        <a:t>Ordinal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indent="0" algn="ctr">
                        <a:buFont typeface="Wingdings" panose="05000000000000000000" pitchFamily="2" charset="2"/>
                        <a:buNone/>
                      </a:pPr>
                      <a:r>
                        <a:rPr lang="de-DE" sz="1600" b="1" dirty="0">
                          <a:solidFill>
                            <a:schemeClr val="bg1"/>
                          </a:solidFill>
                        </a:rPr>
                        <a:t>Nominal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270407893"/>
                  </a:ext>
                </a:extLst>
              </a:tr>
              <a:tr h="326019">
                <a:tc>
                  <a:txBody>
                    <a:bodyPr/>
                    <a:lstStyle/>
                    <a:p>
                      <a:pPr algn="ctr"/>
                      <a:r>
                        <a:rPr lang="de-DE" sz="1600" b="1" dirty="0" err="1">
                          <a:solidFill>
                            <a:schemeClr val="bg1"/>
                          </a:solidFill>
                        </a:rPr>
                        <a:t>Quantity</a:t>
                      </a:r>
                      <a:endParaRPr lang="de-DE" sz="16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1200" b="0" dirty="0" err="1">
                          <a:solidFill>
                            <a:schemeClr val="tx1"/>
                          </a:solidFill>
                        </a:rPr>
                        <a:t>Devided</a:t>
                      </a:r>
                      <a:r>
                        <a:rPr lang="de-DE" sz="1200" b="0" dirty="0">
                          <a:solidFill>
                            <a:schemeClr val="tx1"/>
                          </a:solidFill>
                        </a:rPr>
                        <a:t> </a:t>
                      </a:r>
                      <a:r>
                        <a:rPr lang="de-DE" sz="1200" b="0" dirty="0" err="1">
                          <a:solidFill>
                            <a:schemeClr val="tx1"/>
                          </a:solidFill>
                        </a:rPr>
                        <a:t>numbers</a:t>
                      </a:r>
                      <a:endParaRPr lang="de-DE" sz="12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Font typeface="Wingdings" panose="05000000000000000000" pitchFamily="2" charset="2"/>
                        <a:buNone/>
                      </a:pPr>
                      <a:r>
                        <a:rPr lang="de-DE" sz="1200" b="0" dirty="0">
                          <a:solidFill>
                            <a:schemeClr val="tx1"/>
                          </a:solidFill>
                        </a:rPr>
                        <a:t>Numbers </a:t>
                      </a:r>
                      <a:r>
                        <a:rPr lang="de-DE" sz="1200" b="0" dirty="0" err="1">
                          <a:solidFill>
                            <a:schemeClr val="tx1"/>
                          </a:solidFill>
                        </a:rPr>
                        <a:t>with</a:t>
                      </a:r>
                      <a:r>
                        <a:rPr lang="de-DE" sz="1200" b="0" dirty="0">
                          <a:solidFill>
                            <a:schemeClr val="tx1"/>
                          </a:solidFill>
                        </a:rPr>
                        <a:t> </a:t>
                      </a:r>
                      <a:r>
                        <a:rPr lang="de-DE" sz="1200" b="0" dirty="0" err="1">
                          <a:solidFill>
                            <a:schemeClr val="tx1"/>
                          </a:solidFill>
                        </a:rPr>
                        <a:t>fixed</a:t>
                      </a:r>
                      <a:r>
                        <a:rPr lang="de-DE" sz="1200" b="0" dirty="0">
                          <a:solidFill>
                            <a:schemeClr val="tx1"/>
                          </a:solidFill>
                        </a:rPr>
                        <a:t> </a:t>
                      </a:r>
                      <a:r>
                        <a:rPr lang="de-DE" sz="1200" b="0" dirty="0" err="1">
                          <a:solidFill>
                            <a:schemeClr val="tx1"/>
                          </a:solidFill>
                        </a:rPr>
                        <a:t>intervals</a:t>
                      </a:r>
                      <a:endParaRPr lang="de-DE" sz="12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Font typeface="Wingdings" panose="05000000000000000000" pitchFamily="2" charset="2"/>
                        <a:buNone/>
                      </a:pPr>
                      <a:r>
                        <a:rPr lang="de-DE" sz="1200" b="0" dirty="0">
                          <a:solidFill>
                            <a:schemeClr val="tx1"/>
                          </a:solidFill>
                        </a:rPr>
                        <a:t>Numbers you </a:t>
                      </a:r>
                      <a:r>
                        <a:rPr lang="de-DE" sz="1200" b="0" dirty="0" err="1">
                          <a:solidFill>
                            <a:schemeClr val="tx1"/>
                          </a:solidFill>
                        </a:rPr>
                        <a:t>can</a:t>
                      </a:r>
                      <a:r>
                        <a:rPr lang="de-DE" sz="1200" b="0" dirty="0">
                          <a:solidFill>
                            <a:schemeClr val="tx1"/>
                          </a:solidFill>
                        </a:rPr>
                        <a:t> </a:t>
                      </a:r>
                      <a:r>
                        <a:rPr lang="de-DE" sz="1200" b="0" dirty="0" err="1">
                          <a:solidFill>
                            <a:schemeClr val="tx1"/>
                          </a:solidFill>
                        </a:rPr>
                        <a:t>sort</a:t>
                      </a:r>
                      <a:endParaRPr lang="de-DE" sz="12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a:t>Things in categories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033101127"/>
                  </a:ext>
                </a:extLst>
              </a:tr>
              <a:tr h="326019">
                <a:tc>
                  <a:txBody>
                    <a:bodyPr/>
                    <a:lstStyle/>
                    <a:p>
                      <a:pPr algn="ctr"/>
                      <a:r>
                        <a:rPr lang="de-DE" sz="1600" b="1" dirty="0" err="1">
                          <a:solidFill>
                            <a:schemeClr val="bg1"/>
                          </a:solidFill>
                        </a:rPr>
                        <a:t>Examples</a:t>
                      </a:r>
                      <a:endParaRPr lang="de-DE" sz="16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lang="de-DE" sz="1100" dirty="0" err="1"/>
                        <a:t>scores</a:t>
                      </a:r>
                      <a:r>
                        <a:rPr lang="de-DE" sz="1100" dirty="0"/>
                        <a:t>, </a:t>
                      </a:r>
                      <a:r>
                        <a:rPr lang="de-DE" sz="1100" dirty="0" err="1"/>
                        <a:t>bandwidth</a:t>
                      </a:r>
                      <a:r>
                        <a:rPr lang="de-DE" sz="1100" dirty="0"/>
                        <a:t>, </a:t>
                      </a:r>
                      <a:r>
                        <a:rPr lang="de-DE" sz="1100" dirty="0" err="1"/>
                        <a:t>speed</a:t>
                      </a:r>
                      <a:r>
                        <a:rPr lang="de-DE" sz="1100" dirty="0"/>
                        <a:t>, </a:t>
                      </a:r>
                      <a:r>
                        <a:rPr lang="de-DE" sz="1100" dirty="0" err="1"/>
                        <a:t>rates</a:t>
                      </a:r>
                      <a:r>
                        <a:rPr lang="de-DE" sz="1100" dirty="0"/>
                        <a:t>, </a:t>
                      </a:r>
                      <a:r>
                        <a:rPr lang="de-DE" sz="1100" dirty="0" err="1"/>
                        <a:t>throughput</a:t>
                      </a:r>
                      <a:r>
                        <a:rPr lang="de-DE" sz="1100" dirty="0"/>
                        <a:t>, </a:t>
                      </a:r>
                      <a:r>
                        <a:rPr lang="de-DE" sz="1100" b="1" u="sng" dirty="0" err="1">
                          <a:solidFill>
                            <a:srgbClr val="FF0000"/>
                          </a:solidFill>
                        </a:rPr>
                        <a:t>words</a:t>
                      </a:r>
                      <a:r>
                        <a:rPr lang="de-DE" sz="1100" b="1" u="sng" dirty="0">
                          <a:solidFill>
                            <a:srgbClr val="FF0000"/>
                          </a:solidFill>
                        </a:rPr>
                        <a:t> per </a:t>
                      </a:r>
                      <a:r>
                        <a:rPr lang="de-DE" sz="1100" b="1" u="sng" dirty="0" err="1">
                          <a:solidFill>
                            <a:srgbClr val="FF0000"/>
                          </a:solidFill>
                        </a:rPr>
                        <a:t>minute</a:t>
                      </a:r>
                      <a:r>
                        <a:rPr lang="de-DE" sz="1100" dirty="0"/>
                        <a:t>…</a:t>
                      </a:r>
                      <a:br>
                        <a:rPr lang="de-DE" sz="1100" dirty="0"/>
                      </a:br>
                      <a:endParaRPr lang="de-DE"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t>distance in meters, time, temperature in C°, weight, …</a:t>
                      </a:r>
                      <a:endParaRPr lang="de-DE"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Font typeface="Wingdings" panose="05000000000000000000" pitchFamily="2" charset="2"/>
                        <a:buNone/>
                      </a:pPr>
                      <a:r>
                        <a:rPr lang="en-GB" sz="1100" dirty="0"/>
                        <a:t>marks in school (1,2,3,4,5,6)</a:t>
                      </a:r>
                      <a:r>
                        <a:rPr lang="de-DE" sz="1100" dirty="0"/>
                        <a:t>, </a:t>
                      </a:r>
                      <a:r>
                        <a:rPr lang="de-DE" sz="1100" dirty="0" err="1"/>
                        <a:t>counts</a:t>
                      </a:r>
                      <a:r>
                        <a:rPr lang="de-DE" sz="1100" dirty="0"/>
                        <a:t>, </a:t>
                      </a:r>
                      <a:r>
                        <a:rPr lang="de-DE" sz="1100" dirty="0" err="1"/>
                        <a:t>ranks</a:t>
                      </a:r>
                      <a:r>
                        <a:rPr lang="de-DE" sz="1100" dirty="0"/>
                        <a:t>, </a:t>
                      </a:r>
                      <a:r>
                        <a:rPr lang="de-DE" sz="1100" dirty="0" err="1"/>
                        <a:t>orders</a:t>
                      </a:r>
                      <a:r>
                        <a:rPr lang="de-DE" sz="1100" dirty="0"/>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indent="0" algn="ctr">
                        <a:buFont typeface="Wingdings" panose="05000000000000000000" pitchFamily="2" charset="2"/>
                        <a:buNone/>
                      </a:pPr>
                      <a:r>
                        <a:rPr lang="de-DE" sz="1100" dirty="0" err="1"/>
                        <a:t>gender</a:t>
                      </a:r>
                      <a:r>
                        <a:rPr lang="de-DE" sz="1100" dirty="0"/>
                        <a:t>, countries, </a:t>
                      </a:r>
                      <a:r>
                        <a:rPr lang="de-DE" sz="1100" dirty="0" err="1"/>
                        <a:t>animals</a:t>
                      </a:r>
                      <a:r>
                        <a:rPr lang="de-DE" sz="1100" dirty="0"/>
                        <a:t>, </a:t>
                      </a:r>
                      <a:r>
                        <a:rPr lang="de-DE" sz="1100" dirty="0" err="1"/>
                        <a:t>groupsprototypes</a:t>
                      </a:r>
                      <a:r>
                        <a:rPr lang="de-DE" sz="1100" dirty="0"/>
                        <a:t>, </a:t>
                      </a:r>
                      <a:r>
                        <a:rPr lang="de-DE" sz="1100" dirty="0" err="1"/>
                        <a:t>scenarios</a:t>
                      </a:r>
                      <a:r>
                        <a:rPr lang="de-DE" sz="11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80374057"/>
                  </a:ext>
                </a:extLst>
              </a:tr>
            </a:tbl>
          </a:graphicData>
        </a:graphic>
      </p:graphicFrame>
      <p:sp>
        <p:nvSpPr>
          <p:cNvPr id="12" name="Pfeil: nach unten 11">
            <a:extLst>
              <a:ext uri="{FF2B5EF4-FFF2-40B4-BE49-F238E27FC236}">
                <a16:creationId xmlns:a16="http://schemas.microsoft.com/office/drawing/2014/main" id="{BF92BE06-A3B0-0DF7-CC96-CDCADC86400B}"/>
              </a:ext>
            </a:extLst>
          </p:cNvPr>
          <p:cNvSpPr/>
          <p:nvPr/>
        </p:nvSpPr>
        <p:spPr>
          <a:xfrm rot="5400000">
            <a:off x="6996821" y="-1436740"/>
            <a:ext cx="371628" cy="8628081"/>
          </a:xfrm>
          <a:prstGeom prst="downArrow">
            <a:avLst>
              <a:gd name="adj1" fmla="val 4198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2FE55536-3C58-C27C-4BA3-B18015ED4A5C}"/>
              </a:ext>
            </a:extLst>
          </p:cNvPr>
          <p:cNvSpPr txBox="1"/>
          <p:nvPr/>
        </p:nvSpPr>
        <p:spPr>
          <a:xfrm>
            <a:off x="6014503" y="2618644"/>
            <a:ext cx="2224878" cy="523220"/>
          </a:xfrm>
          <a:prstGeom prst="rect">
            <a:avLst/>
          </a:prstGeom>
          <a:solidFill>
            <a:srgbClr val="FF0000"/>
          </a:solidFill>
        </p:spPr>
        <p:txBody>
          <a:bodyPr wrap="square">
            <a:spAutoFit/>
          </a:bodyPr>
          <a:lstStyle/>
          <a:p>
            <a:pPr algn="ctr"/>
            <a:r>
              <a:rPr lang="de-DE" sz="1400" dirty="0" err="1">
                <a:solidFill>
                  <a:schemeClr val="bg1"/>
                </a:solidFill>
              </a:rPr>
              <a:t>Better</a:t>
            </a:r>
            <a:r>
              <a:rPr lang="de-DE" sz="1400" dirty="0">
                <a:solidFill>
                  <a:schemeClr val="bg1"/>
                </a:solidFill>
              </a:rPr>
              <a:t>, </a:t>
            </a:r>
            <a:r>
              <a:rPr lang="de-DE" sz="1400" dirty="0" err="1">
                <a:solidFill>
                  <a:schemeClr val="bg1"/>
                </a:solidFill>
              </a:rPr>
              <a:t>more</a:t>
            </a:r>
            <a:r>
              <a:rPr lang="de-DE" sz="1400" dirty="0">
                <a:solidFill>
                  <a:schemeClr val="bg1"/>
                </a:solidFill>
              </a:rPr>
              <a:t> </a:t>
            </a:r>
            <a:r>
              <a:rPr lang="de-DE" sz="1400" dirty="0" err="1">
                <a:solidFill>
                  <a:schemeClr val="bg1"/>
                </a:solidFill>
              </a:rPr>
              <a:t>generalizable</a:t>
            </a:r>
            <a:endParaRPr lang="de-DE" sz="1400" dirty="0">
              <a:solidFill>
                <a:schemeClr val="bg1"/>
              </a:solidFill>
            </a:endParaRPr>
          </a:p>
        </p:txBody>
      </p:sp>
      <p:sp>
        <p:nvSpPr>
          <p:cNvPr id="15" name="Pfeil: nach unten 14">
            <a:extLst>
              <a:ext uri="{FF2B5EF4-FFF2-40B4-BE49-F238E27FC236}">
                <a16:creationId xmlns:a16="http://schemas.microsoft.com/office/drawing/2014/main" id="{6668833A-861A-F454-A03D-507E742C63EE}"/>
              </a:ext>
            </a:extLst>
          </p:cNvPr>
          <p:cNvSpPr/>
          <p:nvPr/>
        </p:nvSpPr>
        <p:spPr>
          <a:xfrm rot="5400000">
            <a:off x="4974606" y="4218635"/>
            <a:ext cx="203718" cy="1785717"/>
          </a:xfrm>
          <a:prstGeom prst="downArrow">
            <a:avLst>
              <a:gd name="adj1" fmla="val 4198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2FA2CFDE-2EB6-5F2B-7DF4-24B4C1307DC3}"/>
              </a:ext>
            </a:extLst>
          </p:cNvPr>
          <p:cNvSpPr txBox="1"/>
          <p:nvPr/>
        </p:nvSpPr>
        <p:spPr>
          <a:xfrm>
            <a:off x="5076469" y="4939323"/>
            <a:ext cx="2224878" cy="307777"/>
          </a:xfrm>
          <a:prstGeom prst="rect">
            <a:avLst/>
          </a:prstGeom>
          <a:solidFill>
            <a:srgbClr val="FF0000"/>
          </a:solidFill>
        </p:spPr>
        <p:txBody>
          <a:bodyPr wrap="square">
            <a:spAutoFit/>
          </a:bodyPr>
          <a:lstStyle/>
          <a:p>
            <a:pPr algn="ctr"/>
            <a:r>
              <a:rPr lang="de-DE" sz="1400" dirty="0">
                <a:solidFill>
                  <a:schemeClr val="bg1"/>
                </a:solidFill>
              </a:rPr>
              <a:t>The </a:t>
            </a:r>
            <a:r>
              <a:rPr lang="de-DE" sz="1400" dirty="0" err="1">
                <a:solidFill>
                  <a:schemeClr val="bg1"/>
                </a:solidFill>
              </a:rPr>
              <a:t>tricky</a:t>
            </a:r>
            <a:r>
              <a:rPr lang="de-DE" sz="1400" dirty="0">
                <a:solidFill>
                  <a:schemeClr val="bg1"/>
                </a:solidFill>
              </a:rPr>
              <a:t> </a:t>
            </a:r>
            <a:r>
              <a:rPr lang="de-DE" sz="1400" dirty="0" err="1">
                <a:solidFill>
                  <a:schemeClr val="bg1"/>
                </a:solidFill>
              </a:rPr>
              <a:t>part</a:t>
            </a:r>
            <a:endParaRPr lang="de-DE" sz="1400" dirty="0">
              <a:solidFill>
                <a:schemeClr val="bg1"/>
              </a:solidFill>
            </a:endParaRPr>
          </a:p>
        </p:txBody>
      </p:sp>
    </p:spTree>
    <p:extLst>
      <p:ext uri="{BB962C8B-B14F-4D97-AF65-F5344CB8AC3E}">
        <p14:creationId xmlns:p14="http://schemas.microsoft.com/office/powerpoint/2010/main" val="17575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563E2-04DA-BBEB-FF0E-D4AACD983B3C}"/>
              </a:ext>
            </a:extLst>
          </p:cNvPr>
          <p:cNvSpPr>
            <a:spLocks noGrp="1"/>
          </p:cNvSpPr>
          <p:nvPr>
            <p:ph type="title"/>
          </p:nvPr>
        </p:nvSpPr>
        <p:spPr/>
        <p:txBody>
          <a:bodyPr/>
          <a:lstStyle/>
          <a:p>
            <a:r>
              <a:rPr lang="de-DE" dirty="0"/>
              <a:t>Statistical Test Checklist</a:t>
            </a:r>
          </a:p>
        </p:txBody>
      </p:sp>
      <p:sp>
        <p:nvSpPr>
          <p:cNvPr id="3" name="Fußzeilenplatzhalter 2">
            <a:extLst>
              <a:ext uri="{FF2B5EF4-FFF2-40B4-BE49-F238E27FC236}">
                <a16:creationId xmlns:a16="http://schemas.microsoft.com/office/drawing/2014/main" id="{3DE7640A-701D-F669-EE4E-DBC1037A5DE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7A40AFC-B904-6AC2-314D-A852B51B991C}"/>
              </a:ext>
            </a:extLst>
          </p:cNvPr>
          <p:cNvSpPr>
            <a:spLocks noGrp="1"/>
          </p:cNvSpPr>
          <p:nvPr>
            <p:ph type="sldNum" sz="quarter" idx="28"/>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457B90CD-981F-D747-4EAA-F0938C169F4A}"/>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4CA64A4A-1889-1EAA-BE41-431A026E6396}"/>
              </a:ext>
            </a:extLst>
          </p:cNvPr>
          <p:cNvSpPr>
            <a:spLocks noGrp="1"/>
          </p:cNvSpPr>
          <p:nvPr>
            <p:ph type="body" sz="quarter" idx="29"/>
          </p:nvPr>
        </p:nvSpPr>
        <p:spPr/>
        <p:txBody>
          <a:bodyPr/>
          <a:lstStyle/>
          <a:p>
            <a:r>
              <a:rPr lang="de-DE" b="1" dirty="0" err="1">
                <a:solidFill>
                  <a:schemeClr val="accent1"/>
                </a:solidFill>
              </a:rPr>
              <a:t>Which</a:t>
            </a:r>
            <a:r>
              <a:rPr lang="de-DE" b="1" dirty="0">
                <a:solidFill>
                  <a:schemeClr val="accent1"/>
                </a:solidFill>
              </a:rPr>
              <a:t> </a:t>
            </a:r>
            <a:r>
              <a:rPr lang="de-DE" b="1" dirty="0" err="1">
                <a:solidFill>
                  <a:schemeClr val="accent1"/>
                </a:solidFill>
              </a:rPr>
              <a:t>test</a:t>
            </a:r>
            <a:r>
              <a:rPr lang="de-DE" b="1" dirty="0">
                <a:solidFill>
                  <a:schemeClr val="accent1"/>
                </a:solidFill>
              </a:rPr>
              <a:t> </a:t>
            </a:r>
            <a:r>
              <a:rPr lang="de-DE" b="1" dirty="0" err="1">
                <a:solidFill>
                  <a:schemeClr val="accent1"/>
                </a:solidFill>
              </a:rPr>
              <a:t>is</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correct</a:t>
            </a:r>
            <a:r>
              <a:rPr lang="de-DE" b="1" dirty="0">
                <a:solidFill>
                  <a:schemeClr val="accent1"/>
                </a:solidFill>
              </a:rPr>
              <a:t> </a:t>
            </a:r>
            <a:r>
              <a:rPr lang="de-DE" b="1" dirty="0" err="1">
                <a:solidFill>
                  <a:schemeClr val="accent1"/>
                </a:solidFill>
              </a:rPr>
              <a:t>for</a:t>
            </a:r>
            <a:r>
              <a:rPr lang="de-DE" b="1" dirty="0">
                <a:solidFill>
                  <a:schemeClr val="accent1"/>
                </a:solidFill>
              </a:rPr>
              <a:t> my design? </a:t>
            </a:r>
            <a:r>
              <a:rPr lang="de-DE" dirty="0" err="1"/>
              <a:t>Depends</a:t>
            </a:r>
            <a:r>
              <a:rPr lang="de-DE" dirty="0"/>
              <a:t> on</a:t>
            </a:r>
          </a:p>
          <a:p>
            <a:pPr marL="814388" lvl="1" indent="-457200">
              <a:buFont typeface="+mj-lt"/>
              <a:buAutoNum type="arabicPeriod"/>
            </a:pPr>
            <a:r>
              <a:rPr lang="de-DE" b="1" dirty="0">
                <a:solidFill>
                  <a:schemeClr val="accent1"/>
                </a:solidFill>
              </a:rPr>
              <a:t>The </a:t>
            </a:r>
            <a:r>
              <a:rPr lang="de-DE" b="1" dirty="0" err="1">
                <a:solidFill>
                  <a:schemeClr val="accent1"/>
                </a:solidFill>
              </a:rPr>
              <a:t>number</a:t>
            </a:r>
            <a:r>
              <a:rPr lang="de-DE" b="1" dirty="0">
                <a:solidFill>
                  <a:schemeClr val="accent1"/>
                </a:solidFill>
              </a:rPr>
              <a:t> </a:t>
            </a:r>
            <a:r>
              <a:rPr lang="de-DE" dirty="0"/>
              <a:t>of </a:t>
            </a:r>
            <a:r>
              <a:rPr lang="de-DE" dirty="0" err="1"/>
              <a:t>dependent</a:t>
            </a:r>
            <a:r>
              <a:rPr lang="de-DE" dirty="0"/>
              <a:t> variables in my </a:t>
            </a:r>
            <a:r>
              <a:rPr lang="de-DE" dirty="0" err="1"/>
              <a:t>hypothesis</a:t>
            </a:r>
            <a:r>
              <a:rPr lang="de-DE" dirty="0"/>
              <a:t>: </a:t>
            </a:r>
            <a:r>
              <a:rPr lang="de-DE" b="1" dirty="0">
                <a:solidFill>
                  <a:srgbClr val="FF0000"/>
                </a:solidFill>
                <a:sym typeface="Wingdings" panose="05000000000000000000" pitchFamily="2" charset="2"/>
              </a:rPr>
              <a:t>?</a:t>
            </a:r>
            <a:endParaRPr lang="de-DE" b="1" dirty="0">
              <a:solidFill>
                <a:srgbClr val="FF0000"/>
              </a:solidFill>
            </a:endParaRPr>
          </a:p>
          <a:p>
            <a:pPr marL="814388" lvl="1" indent="-457200">
              <a:buFont typeface="+mj-lt"/>
              <a:buAutoNum type="arabicPeriod"/>
            </a:pPr>
            <a:r>
              <a:rPr lang="de-DE" b="1" dirty="0">
                <a:solidFill>
                  <a:schemeClr val="accent1"/>
                </a:solidFill>
              </a:rPr>
              <a:t>The </a:t>
            </a:r>
            <a:r>
              <a:rPr lang="de-DE" b="1" dirty="0" err="1">
                <a:solidFill>
                  <a:schemeClr val="accent1"/>
                </a:solidFill>
              </a:rPr>
              <a:t>kind</a:t>
            </a:r>
            <a:r>
              <a:rPr lang="de-DE" b="1" dirty="0">
                <a:solidFill>
                  <a:schemeClr val="accent1"/>
                </a:solidFill>
              </a:rPr>
              <a:t> </a:t>
            </a:r>
            <a:r>
              <a:rPr lang="de-DE" dirty="0"/>
              <a:t>of </a:t>
            </a:r>
            <a:r>
              <a:rPr lang="de-DE" dirty="0" err="1"/>
              <a:t>dependent</a:t>
            </a:r>
            <a:r>
              <a:rPr lang="de-DE" dirty="0"/>
              <a:t> variables: </a:t>
            </a:r>
            <a:r>
              <a:rPr lang="de-DE" b="1" dirty="0">
                <a:solidFill>
                  <a:srgbClr val="FF0000"/>
                </a:solidFill>
              </a:rPr>
              <a:t>?</a:t>
            </a:r>
          </a:p>
          <a:p>
            <a:pPr marL="814388" lvl="1" indent="-457200">
              <a:buFont typeface="+mj-lt"/>
              <a:buAutoNum type="arabicPeriod"/>
            </a:pPr>
            <a:r>
              <a:rPr lang="de-DE" b="1" dirty="0">
                <a:solidFill>
                  <a:schemeClr val="accent1"/>
                </a:solidFill>
              </a:rPr>
              <a:t>The </a:t>
            </a:r>
            <a:r>
              <a:rPr lang="de-DE" b="1" dirty="0" err="1">
                <a:solidFill>
                  <a:schemeClr val="accent1"/>
                </a:solidFill>
              </a:rPr>
              <a:t>number</a:t>
            </a:r>
            <a:r>
              <a:rPr lang="de-DE" b="1" dirty="0">
                <a:solidFill>
                  <a:schemeClr val="accent1"/>
                </a:solidFill>
              </a:rPr>
              <a:t> </a:t>
            </a:r>
            <a:r>
              <a:rPr lang="de-DE" dirty="0"/>
              <a:t>of </a:t>
            </a:r>
            <a:r>
              <a:rPr lang="de-DE" dirty="0" err="1"/>
              <a:t>independent</a:t>
            </a:r>
            <a:r>
              <a:rPr lang="de-DE" dirty="0"/>
              <a:t> variables: </a:t>
            </a:r>
            <a:r>
              <a:rPr lang="de-DE" b="1" dirty="0">
                <a:solidFill>
                  <a:srgbClr val="FF0000"/>
                </a:solidFill>
                <a:sym typeface="Wingdings" panose="05000000000000000000" pitchFamily="2" charset="2"/>
              </a:rPr>
              <a:t>?</a:t>
            </a:r>
            <a:endParaRPr lang="de-DE" dirty="0"/>
          </a:p>
          <a:p>
            <a:pPr marL="814388" lvl="1" indent="-457200">
              <a:buFont typeface="+mj-lt"/>
              <a:buAutoNum type="arabicPeriod"/>
            </a:pPr>
            <a:r>
              <a:rPr lang="de-DE" b="1" dirty="0">
                <a:solidFill>
                  <a:schemeClr val="accent1"/>
                </a:solidFill>
              </a:rPr>
              <a:t>The </a:t>
            </a:r>
            <a:r>
              <a:rPr lang="de-DE" b="1" dirty="0" err="1">
                <a:solidFill>
                  <a:schemeClr val="accent1"/>
                </a:solidFill>
              </a:rPr>
              <a:t>kind</a:t>
            </a:r>
            <a:r>
              <a:rPr lang="de-DE" b="1" dirty="0">
                <a:solidFill>
                  <a:schemeClr val="accent1"/>
                </a:solidFill>
              </a:rPr>
              <a:t> </a:t>
            </a:r>
            <a:r>
              <a:rPr lang="de-DE" dirty="0"/>
              <a:t>of </a:t>
            </a:r>
            <a:r>
              <a:rPr lang="de-DE" dirty="0" err="1"/>
              <a:t>independent</a:t>
            </a:r>
            <a:r>
              <a:rPr lang="de-DE" dirty="0"/>
              <a:t> variables: </a:t>
            </a:r>
            <a:r>
              <a:rPr lang="de-DE" b="1" dirty="0">
                <a:solidFill>
                  <a:srgbClr val="FF0000"/>
                </a:solidFill>
              </a:rPr>
              <a:t>?</a:t>
            </a:r>
            <a:endParaRPr lang="de-DE" dirty="0"/>
          </a:p>
          <a:p>
            <a:pPr marL="814388" lvl="1" indent="-457200">
              <a:buFont typeface="+mj-lt"/>
              <a:buAutoNum type="arabicPeriod"/>
            </a:pPr>
            <a:r>
              <a:rPr lang="de-DE" b="1" dirty="0">
                <a:solidFill>
                  <a:schemeClr val="accent1"/>
                </a:solidFill>
              </a:rPr>
              <a:t>The </a:t>
            </a:r>
            <a:r>
              <a:rPr lang="de-DE" b="1" dirty="0" err="1">
                <a:solidFill>
                  <a:schemeClr val="accent1"/>
                </a:solidFill>
              </a:rPr>
              <a:t>levels</a:t>
            </a:r>
            <a:r>
              <a:rPr lang="de-DE" b="1" dirty="0">
                <a:solidFill>
                  <a:schemeClr val="accent1"/>
                </a:solidFill>
              </a:rPr>
              <a:t> </a:t>
            </a:r>
            <a:r>
              <a:rPr lang="de-DE" dirty="0"/>
              <a:t>of </a:t>
            </a:r>
            <a:r>
              <a:rPr lang="de-DE" dirty="0" err="1"/>
              <a:t>the</a:t>
            </a:r>
            <a:r>
              <a:rPr lang="de-DE" dirty="0"/>
              <a:t> </a:t>
            </a:r>
            <a:r>
              <a:rPr lang="de-DE" dirty="0" err="1"/>
              <a:t>independent</a:t>
            </a:r>
            <a:r>
              <a:rPr lang="de-DE" dirty="0"/>
              <a:t> variable: : </a:t>
            </a:r>
            <a:r>
              <a:rPr lang="de-DE" b="1" dirty="0">
                <a:solidFill>
                  <a:srgbClr val="FF0000"/>
                </a:solidFill>
              </a:rPr>
              <a:t>?</a:t>
            </a:r>
          </a:p>
          <a:p>
            <a:pPr marL="814388" lvl="1" indent="-457200">
              <a:buFont typeface="+mj-lt"/>
              <a:buAutoNum type="arabicPeriod"/>
            </a:pPr>
            <a:r>
              <a:rPr lang="de-DE" dirty="0"/>
              <a:t>Are </a:t>
            </a:r>
            <a:r>
              <a:rPr lang="de-DE" dirty="0" err="1"/>
              <a:t>the</a:t>
            </a:r>
            <a:r>
              <a:rPr lang="de-DE" dirty="0"/>
              <a:t> </a:t>
            </a:r>
            <a:r>
              <a:rPr lang="de-DE" dirty="0" err="1"/>
              <a:t>independent</a:t>
            </a:r>
            <a:r>
              <a:rPr lang="de-DE" dirty="0"/>
              <a:t> variable </a:t>
            </a:r>
            <a:r>
              <a:rPr lang="de-DE" b="1" dirty="0" err="1">
                <a:solidFill>
                  <a:schemeClr val="accent1"/>
                </a:solidFill>
              </a:rPr>
              <a:t>between</a:t>
            </a:r>
            <a:r>
              <a:rPr lang="de-DE" b="1" dirty="0">
                <a:solidFill>
                  <a:schemeClr val="accent1"/>
                </a:solidFill>
              </a:rPr>
              <a:t>/</a:t>
            </a:r>
            <a:r>
              <a:rPr lang="de-DE" b="1" dirty="0" err="1">
                <a:solidFill>
                  <a:schemeClr val="accent1"/>
                </a:solidFill>
              </a:rPr>
              <a:t>within-subjects</a:t>
            </a:r>
            <a:r>
              <a:rPr lang="de-DE" b="1" dirty="0">
                <a:solidFill>
                  <a:schemeClr val="accent1"/>
                </a:solidFill>
              </a:rPr>
              <a:t>/</a:t>
            </a:r>
            <a:r>
              <a:rPr lang="de-DE" b="1" dirty="0" err="1">
                <a:solidFill>
                  <a:schemeClr val="accent1"/>
                </a:solidFill>
              </a:rPr>
              <a:t>both</a:t>
            </a:r>
            <a:r>
              <a:rPr lang="de-DE" dirty="0"/>
              <a:t>: </a:t>
            </a:r>
            <a:r>
              <a:rPr lang="de-DE" b="1" dirty="0">
                <a:solidFill>
                  <a:srgbClr val="FF0000"/>
                </a:solidFill>
              </a:rPr>
              <a:t>?</a:t>
            </a:r>
          </a:p>
          <a:p>
            <a:pPr marL="814388" lvl="1" indent="-457200">
              <a:buFont typeface="+mj-lt"/>
              <a:buAutoNum type="arabicPeriod"/>
            </a:pPr>
            <a:r>
              <a:rPr lang="de-DE" b="1" dirty="0" err="1">
                <a:solidFill>
                  <a:schemeClr val="accent1"/>
                </a:solidFill>
              </a:rPr>
              <a:t>Is</a:t>
            </a:r>
            <a:r>
              <a:rPr lang="de-DE" b="1" dirty="0">
                <a:solidFill>
                  <a:schemeClr val="accent1"/>
                </a:solidFill>
              </a:rPr>
              <a:t> </a:t>
            </a:r>
            <a:r>
              <a:rPr lang="de-DE" b="1" dirty="0" err="1">
                <a:solidFill>
                  <a:schemeClr val="accent1"/>
                </a:solidFill>
              </a:rPr>
              <a:t>the</a:t>
            </a:r>
            <a:r>
              <a:rPr lang="de-DE" b="1" dirty="0">
                <a:solidFill>
                  <a:schemeClr val="accent1"/>
                </a:solidFill>
              </a:rPr>
              <a:t> DV </a:t>
            </a:r>
            <a:r>
              <a:rPr lang="de-DE" b="1" u="sng" dirty="0" err="1">
                <a:solidFill>
                  <a:schemeClr val="accent1"/>
                </a:solidFill>
              </a:rPr>
              <a:t>really</a:t>
            </a:r>
            <a:r>
              <a:rPr lang="de-DE" b="1" dirty="0">
                <a:solidFill>
                  <a:schemeClr val="accent1"/>
                </a:solidFill>
              </a:rPr>
              <a:t> </a:t>
            </a:r>
            <a:r>
              <a:rPr lang="de-DE" b="1" dirty="0" err="1">
                <a:solidFill>
                  <a:schemeClr val="accent1"/>
                </a:solidFill>
              </a:rPr>
              <a:t>parametric</a:t>
            </a:r>
            <a:r>
              <a:rPr lang="de-DE" b="1" dirty="0">
                <a:solidFill>
                  <a:schemeClr val="accent1"/>
                </a:solidFill>
              </a:rPr>
              <a:t> </a:t>
            </a:r>
            <a:r>
              <a:rPr lang="de-DE" b="1" dirty="0" err="1">
                <a:solidFill>
                  <a:schemeClr val="accent1"/>
                </a:solidFill>
              </a:rPr>
              <a:t>data</a:t>
            </a:r>
            <a:r>
              <a:rPr lang="de-DE" dirty="0"/>
              <a:t>: </a:t>
            </a:r>
            <a:r>
              <a:rPr lang="de-DE" b="1" dirty="0">
                <a:solidFill>
                  <a:srgbClr val="FF0000"/>
                </a:solidFill>
              </a:rPr>
              <a:t>?</a:t>
            </a:r>
            <a:endParaRPr lang="de-DE" dirty="0"/>
          </a:p>
        </p:txBody>
      </p:sp>
      <p:grpSp>
        <p:nvGrpSpPr>
          <p:cNvPr id="7" name="Gruppieren 6">
            <a:extLst>
              <a:ext uri="{FF2B5EF4-FFF2-40B4-BE49-F238E27FC236}">
                <a16:creationId xmlns:a16="http://schemas.microsoft.com/office/drawing/2014/main" id="{0301A03E-5BE5-1B55-97D6-7FB6EC6EAD8C}"/>
              </a:ext>
            </a:extLst>
          </p:cNvPr>
          <p:cNvGrpSpPr/>
          <p:nvPr/>
        </p:nvGrpSpPr>
        <p:grpSpPr>
          <a:xfrm>
            <a:off x="9488796" y="1556894"/>
            <a:ext cx="2007879" cy="2187491"/>
            <a:chOff x="6140451" y="769467"/>
            <a:chExt cx="3674684" cy="4234842"/>
          </a:xfrm>
        </p:grpSpPr>
        <p:pic>
          <p:nvPicPr>
            <p:cNvPr id="8" name="Picture 4" descr="Onscreen keyboards - Selection and input - Components - Human Interface  Guidelines - Design - Apple Developer">
              <a:extLst>
                <a:ext uri="{FF2B5EF4-FFF2-40B4-BE49-F238E27FC236}">
                  <a16:creationId xmlns:a16="http://schemas.microsoft.com/office/drawing/2014/main" id="{1C89BA71-5425-724C-9E80-81CA1925EE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2135" y="3156404"/>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9">
              <a:extLst>
                <a:ext uri="{FF2B5EF4-FFF2-40B4-BE49-F238E27FC236}">
                  <a16:creationId xmlns:a16="http://schemas.microsoft.com/office/drawing/2014/main" id="{58B61EAF-F020-C5F6-5FFF-F4E78870ED99}"/>
                </a:ext>
              </a:extLst>
            </p:cNvPr>
            <p:cNvSpPr txBox="1"/>
            <p:nvPr/>
          </p:nvSpPr>
          <p:spPr>
            <a:xfrm>
              <a:off x="6140451" y="4512744"/>
              <a:ext cx="2025014" cy="491565"/>
            </a:xfrm>
            <a:prstGeom prst="rect">
              <a:avLst/>
            </a:prstGeom>
            <a:solidFill>
              <a:schemeClr val="accent1"/>
            </a:solidFill>
          </p:spPr>
          <p:txBody>
            <a:bodyPr wrap="square" rtlCol="0">
              <a:spAutoFit/>
            </a:bodyPr>
            <a:lstStyle/>
            <a:p>
              <a:pPr algn="ctr"/>
              <a:r>
                <a:rPr lang="de-DE" sz="1050" dirty="0" err="1">
                  <a:solidFill>
                    <a:schemeClr val="bg1"/>
                  </a:solidFill>
                </a:rPr>
                <a:t>Swipe</a:t>
              </a:r>
              <a:endParaRPr lang="de-DE" sz="1050" dirty="0">
                <a:solidFill>
                  <a:schemeClr val="bg1"/>
                </a:solidFill>
              </a:endParaRPr>
            </a:p>
          </p:txBody>
        </p:sp>
        <p:sp>
          <p:nvSpPr>
            <p:cNvPr id="10" name="Freihandform: Form 9">
              <a:extLst>
                <a:ext uri="{FF2B5EF4-FFF2-40B4-BE49-F238E27FC236}">
                  <a16:creationId xmlns:a16="http://schemas.microsoft.com/office/drawing/2014/main" id="{C8B82101-C343-418F-0714-B02C3B21D557}"/>
                </a:ext>
              </a:extLst>
            </p:cNvPr>
            <p:cNvSpPr/>
            <p:nvPr/>
          </p:nvSpPr>
          <p:spPr>
            <a:xfrm>
              <a:off x="6832065" y="3557814"/>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11" name="Picture 4" descr="Onscreen keyboards - Selection and input - Components - Human Interface  Guidelines - Design - Apple Developer">
              <a:extLst>
                <a:ext uri="{FF2B5EF4-FFF2-40B4-BE49-F238E27FC236}">
                  <a16:creationId xmlns:a16="http://schemas.microsoft.com/office/drawing/2014/main" id="{9E32E963-FFF9-B1DA-AB3C-3EDEB2A94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5828" y="769467"/>
              <a:ext cx="3569307" cy="1435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9">
              <a:extLst>
                <a:ext uri="{FF2B5EF4-FFF2-40B4-BE49-F238E27FC236}">
                  <a16:creationId xmlns:a16="http://schemas.microsoft.com/office/drawing/2014/main" id="{84A0042B-4641-9CFA-6808-6AC5015A6BF6}"/>
                </a:ext>
              </a:extLst>
            </p:cNvPr>
            <p:cNvSpPr txBox="1"/>
            <p:nvPr/>
          </p:nvSpPr>
          <p:spPr>
            <a:xfrm>
              <a:off x="6171439" y="2195640"/>
              <a:ext cx="2025014" cy="491565"/>
            </a:xfrm>
            <a:prstGeom prst="rect">
              <a:avLst/>
            </a:prstGeom>
            <a:solidFill>
              <a:schemeClr val="accent1"/>
            </a:solidFill>
          </p:spPr>
          <p:txBody>
            <a:bodyPr wrap="square" rtlCol="0">
              <a:spAutoFit/>
            </a:bodyPr>
            <a:lstStyle/>
            <a:p>
              <a:pPr algn="ctr"/>
              <a:r>
                <a:rPr lang="de-DE" sz="1050">
                  <a:solidFill>
                    <a:schemeClr val="bg1"/>
                  </a:solidFill>
                </a:rPr>
                <a:t>No Swipe</a:t>
              </a:r>
              <a:endParaRPr lang="de-DE" sz="1050" dirty="0">
                <a:solidFill>
                  <a:schemeClr val="bg1"/>
                </a:solidFill>
              </a:endParaRPr>
            </a:p>
          </p:txBody>
        </p:sp>
      </p:grpSp>
    </p:spTree>
    <p:extLst>
      <p:ext uri="{BB962C8B-B14F-4D97-AF65-F5344CB8AC3E}">
        <p14:creationId xmlns:p14="http://schemas.microsoft.com/office/powerpoint/2010/main" val="212096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CF6166-422E-B72D-2EC1-C782CFEAECCA}"/>
              </a:ext>
            </a:extLst>
          </p:cNvPr>
          <p:cNvSpPr>
            <a:spLocks noGrp="1"/>
          </p:cNvSpPr>
          <p:nvPr>
            <p:ph type="title"/>
          </p:nvPr>
        </p:nvSpPr>
        <p:spPr/>
        <p:txBody>
          <a:bodyPr/>
          <a:lstStyle/>
          <a:p>
            <a:r>
              <a:rPr lang="de-DE" dirty="0"/>
              <a:t>Statistical Test Checklist</a:t>
            </a:r>
          </a:p>
        </p:txBody>
      </p:sp>
      <p:sp>
        <p:nvSpPr>
          <p:cNvPr id="3" name="Fußzeilenplatzhalter 2">
            <a:extLst>
              <a:ext uri="{FF2B5EF4-FFF2-40B4-BE49-F238E27FC236}">
                <a16:creationId xmlns:a16="http://schemas.microsoft.com/office/drawing/2014/main" id="{B31799FF-2F54-9C3F-A05C-1E880FE738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2223EA-4E21-649C-9355-4B6B06357381}"/>
              </a:ext>
            </a:extLst>
          </p:cNvPr>
          <p:cNvSpPr>
            <a:spLocks noGrp="1"/>
          </p:cNvSpPr>
          <p:nvPr>
            <p:ph type="sldNum" sz="quarter" idx="28"/>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F504E9C6-49DD-F3AD-4756-917E57D4CAF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56C566C9-065E-2402-2B04-AA97EA90C065}"/>
              </a:ext>
            </a:extLst>
          </p:cNvPr>
          <p:cNvSpPr>
            <a:spLocks noGrp="1"/>
          </p:cNvSpPr>
          <p:nvPr>
            <p:ph type="body" sz="quarter" idx="29"/>
          </p:nvPr>
        </p:nvSpPr>
        <p:spPr/>
        <p:txBody>
          <a:bodyPr/>
          <a:lstStyle/>
          <a:p>
            <a:r>
              <a:rPr lang="de-DE" b="1" dirty="0" err="1">
                <a:solidFill>
                  <a:schemeClr val="accent1"/>
                </a:solidFill>
              </a:rPr>
              <a:t>Which</a:t>
            </a:r>
            <a:r>
              <a:rPr lang="de-DE" b="1" dirty="0">
                <a:solidFill>
                  <a:schemeClr val="accent1"/>
                </a:solidFill>
              </a:rPr>
              <a:t> </a:t>
            </a:r>
            <a:r>
              <a:rPr lang="de-DE" b="1" dirty="0" err="1">
                <a:solidFill>
                  <a:schemeClr val="accent1"/>
                </a:solidFill>
              </a:rPr>
              <a:t>test</a:t>
            </a:r>
            <a:r>
              <a:rPr lang="de-DE" b="1" dirty="0">
                <a:solidFill>
                  <a:schemeClr val="accent1"/>
                </a:solidFill>
              </a:rPr>
              <a:t> </a:t>
            </a:r>
            <a:r>
              <a:rPr lang="de-DE" b="1" dirty="0" err="1">
                <a:solidFill>
                  <a:schemeClr val="accent1"/>
                </a:solidFill>
              </a:rPr>
              <a:t>is</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correct</a:t>
            </a:r>
            <a:r>
              <a:rPr lang="de-DE" b="1" dirty="0">
                <a:solidFill>
                  <a:schemeClr val="accent1"/>
                </a:solidFill>
              </a:rPr>
              <a:t> </a:t>
            </a:r>
            <a:r>
              <a:rPr lang="de-DE" b="1" dirty="0" err="1">
                <a:solidFill>
                  <a:schemeClr val="accent1"/>
                </a:solidFill>
              </a:rPr>
              <a:t>for</a:t>
            </a:r>
            <a:r>
              <a:rPr lang="de-DE" b="1" dirty="0">
                <a:solidFill>
                  <a:schemeClr val="accent1"/>
                </a:solidFill>
              </a:rPr>
              <a:t> my design? </a:t>
            </a:r>
            <a:r>
              <a:rPr lang="de-DE" dirty="0" err="1"/>
              <a:t>Depends</a:t>
            </a:r>
            <a:r>
              <a:rPr lang="de-DE" dirty="0"/>
              <a:t> on</a:t>
            </a:r>
          </a:p>
          <a:p>
            <a:pPr marL="814388" lvl="1" indent="-457200">
              <a:buFont typeface="+mj-lt"/>
              <a:buAutoNum type="arabicPeriod"/>
            </a:pPr>
            <a:r>
              <a:rPr lang="de-DE" b="1" dirty="0">
                <a:solidFill>
                  <a:schemeClr val="accent1"/>
                </a:solidFill>
              </a:rPr>
              <a:t>The </a:t>
            </a:r>
            <a:r>
              <a:rPr lang="de-DE" b="1" dirty="0" err="1">
                <a:solidFill>
                  <a:schemeClr val="accent1"/>
                </a:solidFill>
              </a:rPr>
              <a:t>number</a:t>
            </a:r>
            <a:r>
              <a:rPr lang="de-DE" b="1" dirty="0">
                <a:solidFill>
                  <a:schemeClr val="accent1"/>
                </a:solidFill>
              </a:rPr>
              <a:t> </a:t>
            </a:r>
            <a:r>
              <a:rPr lang="de-DE" dirty="0"/>
              <a:t>of </a:t>
            </a:r>
            <a:r>
              <a:rPr lang="de-DE" dirty="0" err="1"/>
              <a:t>dependent</a:t>
            </a:r>
            <a:r>
              <a:rPr lang="de-DE" dirty="0"/>
              <a:t> variables in my </a:t>
            </a:r>
            <a:r>
              <a:rPr lang="de-DE" dirty="0" err="1"/>
              <a:t>hypothesis</a:t>
            </a:r>
            <a:r>
              <a:rPr lang="de-DE" dirty="0"/>
              <a:t>: </a:t>
            </a:r>
            <a:r>
              <a:rPr lang="de-DE" b="1" dirty="0">
                <a:solidFill>
                  <a:srgbClr val="FF0000"/>
                </a:solidFill>
                <a:sym typeface="Wingdings" panose="05000000000000000000" pitchFamily="2" charset="2"/>
              </a:rPr>
              <a:t>WPM  1</a:t>
            </a:r>
            <a:endParaRPr lang="de-DE" b="1" dirty="0">
              <a:solidFill>
                <a:srgbClr val="FF0000"/>
              </a:solidFill>
            </a:endParaRPr>
          </a:p>
          <a:p>
            <a:pPr marL="814388" lvl="1" indent="-457200">
              <a:buFont typeface="+mj-lt"/>
              <a:buAutoNum type="arabicPeriod"/>
            </a:pPr>
            <a:r>
              <a:rPr lang="de-DE" b="1" dirty="0">
                <a:solidFill>
                  <a:schemeClr val="accent1"/>
                </a:solidFill>
              </a:rPr>
              <a:t>The </a:t>
            </a:r>
            <a:r>
              <a:rPr lang="de-DE" b="1" dirty="0" err="1">
                <a:solidFill>
                  <a:schemeClr val="accent1"/>
                </a:solidFill>
              </a:rPr>
              <a:t>kind</a:t>
            </a:r>
            <a:r>
              <a:rPr lang="de-DE" b="1" dirty="0">
                <a:solidFill>
                  <a:schemeClr val="accent1"/>
                </a:solidFill>
              </a:rPr>
              <a:t> </a:t>
            </a:r>
            <a:r>
              <a:rPr lang="de-DE" dirty="0"/>
              <a:t>of </a:t>
            </a:r>
            <a:r>
              <a:rPr lang="de-DE" dirty="0" err="1"/>
              <a:t>dependent</a:t>
            </a:r>
            <a:r>
              <a:rPr lang="de-DE" dirty="0"/>
              <a:t> variables: </a:t>
            </a:r>
            <a:r>
              <a:rPr lang="de-DE" b="1" dirty="0" err="1">
                <a:solidFill>
                  <a:srgbClr val="FF0000"/>
                </a:solidFill>
              </a:rPr>
              <a:t>words</a:t>
            </a:r>
            <a:r>
              <a:rPr lang="de-DE" b="1" dirty="0">
                <a:solidFill>
                  <a:srgbClr val="FF0000"/>
                </a:solidFill>
              </a:rPr>
              <a:t> per </a:t>
            </a:r>
            <a:r>
              <a:rPr lang="de-DE" b="1" dirty="0" err="1">
                <a:solidFill>
                  <a:srgbClr val="FF0000"/>
                </a:solidFill>
              </a:rPr>
              <a:t>minute</a:t>
            </a:r>
            <a:r>
              <a:rPr lang="de-DE" b="1" dirty="0">
                <a:solidFill>
                  <a:srgbClr val="FF0000"/>
                </a:solidFill>
              </a:rPr>
              <a:t> </a:t>
            </a:r>
            <a:r>
              <a:rPr lang="de-DE" b="1" dirty="0">
                <a:solidFill>
                  <a:srgbClr val="FF0000"/>
                </a:solidFill>
                <a:sym typeface="Wingdings" panose="05000000000000000000" pitchFamily="2" charset="2"/>
              </a:rPr>
              <a:t> </a:t>
            </a:r>
            <a:r>
              <a:rPr lang="de-DE" b="1" dirty="0" err="1">
                <a:solidFill>
                  <a:srgbClr val="FF0000"/>
                </a:solidFill>
              </a:rPr>
              <a:t>continous</a:t>
            </a:r>
            <a:endParaRPr lang="de-DE" b="1" dirty="0">
              <a:solidFill>
                <a:srgbClr val="FF0000"/>
              </a:solidFill>
            </a:endParaRPr>
          </a:p>
          <a:p>
            <a:pPr marL="814388" lvl="1" indent="-457200">
              <a:buFont typeface="+mj-lt"/>
              <a:buAutoNum type="arabicPeriod"/>
            </a:pPr>
            <a:r>
              <a:rPr lang="de-DE" b="1" dirty="0">
                <a:solidFill>
                  <a:schemeClr val="accent1"/>
                </a:solidFill>
              </a:rPr>
              <a:t>The </a:t>
            </a:r>
            <a:r>
              <a:rPr lang="de-DE" b="1" dirty="0" err="1">
                <a:solidFill>
                  <a:schemeClr val="accent1"/>
                </a:solidFill>
              </a:rPr>
              <a:t>number</a:t>
            </a:r>
            <a:r>
              <a:rPr lang="de-DE" b="1" dirty="0">
                <a:solidFill>
                  <a:schemeClr val="accent1"/>
                </a:solidFill>
              </a:rPr>
              <a:t> </a:t>
            </a:r>
            <a:r>
              <a:rPr lang="de-DE" dirty="0"/>
              <a:t>of </a:t>
            </a:r>
            <a:r>
              <a:rPr lang="de-DE" dirty="0" err="1"/>
              <a:t>independent</a:t>
            </a:r>
            <a:r>
              <a:rPr lang="de-DE" dirty="0"/>
              <a:t> variables: </a:t>
            </a:r>
            <a:r>
              <a:rPr lang="de-DE" b="1" dirty="0">
                <a:solidFill>
                  <a:srgbClr val="FF0000"/>
                </a:solidFill>
                <a:sym typeface="Wingdings" panose="05000000000000000000" pitchFamily="2" charset="2"/>
              </a:rPr>
              <a:t>Keyboard  1</a:t>
            </a:r>
            <a:endParaRPr lang="de-DE" dirty="0"/>
          </a:p>
          <a:p>
            <a:pPr marL="814388" lvl="1" indent="-457200">
              <a:buFont typeface="+mj-lt"/>
              <a:buAutoNum type="arabicPeriod"/>
            </a:pPr>
            <a:r>
              <a:rPr lang="de-DE" b="1" dirty="0">
                <a:solidFill>
                  <a:schemeClr val="accent1"/>
                </a:solidFill>
              </a:rPr>
              <a:t>The </a:t>
            </a:r>
            <a:r>
              <a:rPr lang="de-DE" b="1" dirty="0" err="1">
                <a:solidFill>
                  <a:schemeClr val="accent1"/>
                </a:solidFill>
              </a:rPr>
              <a:t>kind</a:t>
            </a:r>
            <a:r>
              <a:rPr lang="de-DE" b="1" dirty="0">
                <a:solidFill>
                  <a:schemeClr val="accent1"/>
                </a:solidFill>
              </a:rPr>
              <a:t> </a:t>
            </a:r>
            <a:r>
              <a:rPr lang="de-DE" dirty="0"/>
              <a:t>of </a:t>
            </a:r>
            <a:r>
              <a:rPr lang="de-DE" dirty="0" err="1"/>
              <a:t>independent</a:t>
            </a:r>
            <a:r>
              <a:rPr lang="de-DE" dirty="0"/>
              <a:t> variables: </a:t>
            </a:r>
            <a:r>
              <a:rPr lang="de-DE" b="1" dirty="0" err="1">
                <a:solidFill>
                  <a:srgbClr val="FF0000"/>
                </a:solidFill>
              </a:rPr>
              <a:t>Swipe</a:t>
            </a:r>
            <a:r>
              <a:rPr lang="de-DE" b="1" dirty="0">
                <a:solidFill>
                  <a:srgbClr val="FF0000"/>
                </a:solidFill>
              </a:rPr>
              <a:t>, </a:t>
            </a:r>
            <a:r>
              <a:rPr lang="de-DE" b="1" dirty="0" err="1">
                <a:solidFill>
                  <a:srgbClr val="FF0000"/>
                </a:solidFill>
              </a:rPr>
              <a:t>No</a:t>
            </a:r>
            <a:r>
              <a:rPr lang="de-DE" b="1" dirty="0">
                <a:solidFill>
                  <a:srgbClr val="FF0000"/>
                </a:solidFill>
              </a:rPr>
              <a:t> </a:t>
            </a:r>
            <a:r>
              <a:rPr lang="de-DE" b="1" dirty="0" err="1">
                <a:solidFill>
                  <a:srgbClr val="FF0000"/>
                </a:solidFill>
              </a:rPr>
              <a:t>Swipe</a:t>
            </a:r>
            <a:r>
              <a:rPr lang="de-DE" b="1" dirty="0">
                <a:solidFill>
                  <a:srgbClr val="FF0000"/>
                </a:solidFill>
              </a:rPr>
              <a:t> </a:t>
            </a:r>
            <a:r>
              <a:rPr lang="de-DE" b="1" dirty="0">
                <a:solidFill>
                  <a:srgbClr val="FF0000"/>
                </a:solidFill>
                <a:sym typeface="Wingdings" panose="05000000000000000000" pitchFamily="2" charset="2"/>
              </a:rPr>
              <a:t> </a:t>
            </a:r>
            <a:r>
              <a:rPr lang="de-DE" b="1" dirty="0" err="1">
                <a:solidFill>
                  <a:srgbClr val="FF0000"/>
                </a:solidFill>
              </a:rPr>
              <a:t>discrete</a:t>
            </a:r>
            <a:endParaRPr lang="de-DE" dirty="0"/>
          </a:p>
          <a:p>
            <a:pPr marL="814388" lvl="1" indent="-457200">
              <a:buFont typeface="+mj-lt"/>
              <a:buAutoNum type="arabicPeriod"/>
            </a:pPr>
            <a:r>
              <a:rPr lang="de-DE" b="1" dirty="0">
                <a:solidFill>
                  <a:schemeClr val="accent1"/>
                </a:solidFill>
              </a:rPr>
              <a:t>The </a:t>
            </a:r>
            <a:r>
              <a:rPr lang="de-DE" b="1" dirty="0" err="1">
                <a:solidFill>
                  <a:schemeClr val="accent1"/>
                </a:solidFill>
              </a:rPr>
              <a:t>levels</a:t>
            </a:r>
            <a:r>
              <a:rPr lang="de-DE" b="1" dirty="0">
                <a:solidFill>
                  <a:schemeClr val="accent1"/>
                </a:solidFill>
              </a:rPr>
              <a:t> </a:t>
            </a:r>
            <a:r>
              <a:rPr lang="de-DE" dirty="0"/>
              <a:t>of </a:t>
            </a:r>
            <a:r>
              <a:rPr lang="de-DE" dirty="0" err="1"/>
              <a:t>the</a:t>
            </a:r>
            <a:r>
              <a:rPr lang="de-DE" dirty="0"/>
              <a:t> </a:t>
            </a:r>
            <a:r>
              <a:rPr lang="de-DE" dirty="0" err="1"/>
              <a:t>independent</a:t>
            </a:r>
            <a:r>
              <a:rPr lang="de-DE" dirty="0"/>
              <a:t> variable: : </a:t>
            </a:r>
            <a:r>
              <a:rPr lang="de-DE" b="1" dirty="0" err="1">
                <a:solidFill>
                  <a:srgbClr val="FF0000"/>
                </a:solidFill>
              </a:rPr>
              <a:t>Swipe</a:t>
            </a:r>
            <a:r>
              <a:rPr lang="de-DE" b="1" dirty="0">
                <a:solidFill>
                  <a:srgbClr val="FF0000"/>
                </a:solidFill>
              </a:rPr>
              <a:t>, </a:t>
            </a:r>
            <a:r>
              <a:rPr lang="de-DE" b="1" dirty="0" err="1">
                <a:solidFill>
                  <a:srgbClr val="FF0000"/>
                </a:solidFill>
              </a:rPr>
              <a:t>No</a:t>
            </a:r>
            <a:r>
              <a:rPr lang="de-DE" b="1" dirty="0">
                <a:solidFill>
                  <a:srgbClr val="FF0000"/>
                </a:solidFill>
              </a:rPr>
              <a:t> </a:t>
            </a:r>
            <a:r>
              <a:rPr lang="de-DE" b="1" dirty="0" err="1">
                <a:solidFill>
                  <a:srgbClr val="FF0000"/>
                </a:solidFill>
              </a:rPr>
              <a:t>Swipe</a:t>
            </a:r>
            <a:r>
              <a:rPr lang="de-DE" b="1" dirty="0">
                <a:solidFill>
                  <a:srgbClr val="FF0000"/>
                </a:solidFill>
              </a:rPr>
              <a:t> </a:t>
            </a:r>
            <a:r>
              <a:rPr lang="de-DE" b="1" dirty="0">
                <a:solidFill>
                  <a:srgbClr val="FF0000"/>
                </a:solidFill>
                <a:sym typeface="Wingdings" panose="05000000000000000000" pitchFamily="2" charset="2"/>
              </a:rPr>
              <a:t> </a:t>
            </a:r>
            <a:r>
              <a:rPr lang="de-DE" b="1" dirty="0">
                <a:solidFill>
                  <a:srgbClr val="FF0000"/>
                </a:solidFill>
              </a:rPr>
              <a:t>2 </a:t>
            </a:r>
          </a:p>
          <a:p>
            <a:pPr marL="814388" lvl="1" indent="-457200">
              <a:buFont typeface="+mj-lt"/>
              <a:buAutoNum type="arabicPeriod"/>
            </a:pPr>
            <a:r>
              <a:rPr lang="de-DE" dirty="0"/>
              <a:t>Are </a:t>
            </a:r>
            <a:r>
              <a:rPr lang="de-DE" dirty="0" err="1"/>
              <a:t>the</a:t>
            </a:r>
            <a:r>
              <a:rPr lang="de-DE" dirty="0"/>
              <a:t> </a:t>
            </a:r>
            <a:r>
              <a:rPr lang="de-DE" dirty="0" err="1"/>
              <a:t>independent</a:t>
            </a:r>
            <a:r>
              <a:rPr lang="de-DE" dirty="0"/>
              <a:t> variable </a:t>
            </a:r>
            <a:r>
              <a:rPr lang="de-DE" b="1" dirty="0" err="1">
                <a:solidFill>
                  <a:schemeClr val="accent1"/>
                </a:solidFill>
              </a:rPr>
              <a:t>between</a:t>
            </a:r>
            <a:r>
              <a:rPr lang="de-DE" b="1" dirty="0">
                <a:solidFill>
                  <a:schemeClr val="accent1"/>
                </a:solidFill>
              </a:rPr>
              <a:t>/</a:t>
            </a:r>
            <a:r>
              <a:rPr lang="de-DE" b="1" dirty="0" err="1">
                <a:solidFill>
                  <a:schemeClr val="accent1"/>
                </a:solidFill>
              </a:rPr>
              <a:t>within-subjects</a:t>
            </a:r>
            <a:r>
              <a:rPr lang="de-DE" b="1" dirty="0">
                <a:solidFill>
                  <a:schemeClr val="accent1"/>
                </a:solidFill>
              </a:rPr>
              <a:t>/</a:t>
            </a:r>
            <a:r>
              <a:rPr lang="de-DE" b="1" dirty="0" err="1">
                <a:solidFill>
                  <a:schemeClr val="accent1"/>
                </a:solidFill>
              </a:rPr>
              <a:t>both</a:t>
            </a:r>
            <a:r>
              <a:rPr lang="de-DE" dirty="0"/>
              <a:t>: </a:t>
            </a:r>
            <a:r>
              <a:rPr lang="de-DE" b="1" dirty="0" err="1">
                <a:solidFill>
                  <a:srgbClr val="FF0000"/>
                </a:solidFill>
              </a:rPr>
              <a:t>within</a:t>
            </a:r>
            <a:endParaRPr lang="de-DE" b="1" dirty="0">
              <a:solidFill>
                <a:srgbClr val="FF0000"/>
              </a:solidFill>
            </a:endParaRPr>
          </a:p>
          <a:p>
            <a:pPr marL="814388" lvl="1" indent="-457200">
              <a:buFont typeface="+mj-lt"/>
              <a:buAutoNum type="arabicPeriod"/>
            </a:pPr>
            <a:r>
              <a:rPr lang="de-DE" b="1" dirty="0" err="1">
                <a:solidFill>
                  <a:schemeClr val="accent1"/>
                </a:solidFill>
              </a:rPr>
              <a:t>Is</a:t>
            </a:r>
            <a:r>
              <a:rPr lang="de-DE" b="1" dirty="0">
                <a:solidFill>
                  <a:schemeClr val="accent1"/>
                </a:solidFill>
              </a:rPr>
              <a:t> </a:t>
            </a:r>
            <a:r>
              <a:rPr lang="de-DE" b="1" dirty="0" err="1">
                <a:solidFill>
                  <a:schemeClr val="accent1"/>
                </a:solidFill>
              </a:rPr>
              <a:t>the</a:t>
            </a:r>
            <a:r>
              <a:rPr lang="de-DE" b="1" dirty="0">
                <a:solidFill>
                  <a:schemeClr val="accent1"/>
                </a:solidFill>
              </a:rPr>
              <a:t> DV </a:t>
            </a:r>
            <a:r>
              <a:rPr lang="de-DE" b="1" u="sng" dirty="0" err="1">
                <a:solidFill>
                  <a:schemeClr val="accent1"/>
                </a:solidFill>
              </a:rPr>
              <a:t>really</a:t>
            </a:r>
            <a:r>
              <a:rPr lang="de-DE" b="1" dirty="0">
                <a:solidFill>
                  <a:schemeClr val="accent1"/>
                </a:solidFill>
              </a:rPr>
              <a:t> </a:t>
            </a:r>
            <a:r>
              <a:rPr lang="de-DE" b="1" dirty="0" err="1">
                <a:solidFill>
                  <a:schemeClr val="accent1"/>
                </a:solidFill>
              </a:rPr>
              <a:t>parametric</a:t>
            </a:r>
            <a:r>
              <a:rPr lang="de-DE" b="1" dirty="0">
                <a:solidFill>
                  <a:schemeClr val="accent1"/>
                </a:solidFill>
              </a:rPr>
              <a:t> </a:t>
            </a:r>
            <a:r>
              <a:rPr lang="de-DE" b="1" dirty="0" err="1">
                <a:solidFill>
                  <a:schemeClr val="accent1"/>
                </a:solidFill>
              </a:rPr>
              <a:t>data</a:t>
            </a:r>
            <a:r>
              <a:rPr lang="de-DE" dirty="0"/>
              <a:t>: </a:t>
            </a:r>
            <a:r>
              <a:rPr lang="de-DE" b="1" dirty="0">
                <a:solidFill>
                  <a:srgbClr val="FF0000"/>
                </a:solidFill>
              </a:rPr>
              <a:t>???</a:t>
            </a:r>
            <a:endParaRPr lang="de-DE" dirty="0"/>
          </a:p>
          <a:p>
            <a:pPr lvl="1"/>
            <a:r>
              <a:rPr lang="de-DE" b="1" dirty="0" err="1">
                <a:solidFill>
                  <a:srgbClr val="FF0000"/>
                </a:solidFill>
              </a:rPr>
              <a:t>We</a:t>
            </a:r>
            <a:r>
              <a:rPr lang="de-DE" b="1" dirty="0">
                <a:solidFill>
                  <a:srgbClr val="FF0000"/>
                </a:solidFill>
              </a:rPr>
              <a:t> have </a:t>
            </a:r>
            <a:r>
              <a:rPr lang="de-DE" b="1" dirty="0" err="1">
                <a:solidFill>
                  <a:srgbClr val="FF0000"/>
                </a:solidFill>
              </a:rPr>
              <a:t>no</a:t>
            </a:r>
            <a:r>
              <a:rPr lang="de-DE" b="1" dirty="0">
                <a:solidFill>
                  <a:srgbClr val="FF0000"/>
                </a:solidFill>
              </a:rPr>
              <a:t> </a:t>
            </a:r>
            <a:r>
              <a:rPr lang="de-DE" b="1" dirty="0" err="1">
                <a:solidFill>
                  <a:srgbClr val="FF0000"/>
                </a:solidFill>
              </a:rPr>
              <a:t>idea</a:t>
            </a:r>
            <a:r>
              <a:rPr lang="de-DE" b="1" dirty="0">
                <a:solidFill>
                  <a:srgbClr val="FF0000"/>
                </a:solidFill>
              </a:rPr>
              <a:t> </a:t>
            </a:r>
            <a:r>
              <a:rPr lang="de-DE" b="1" dirty="0" err="1">
                <a:solidFill>
                  <a:srgbClr val="FF0000"/>
                </a:solidFill>
              </a:rPr>
              <a:t>unless</a:t>
            </a:r>
            <a:r>
              <a:rPr lang="de-DE" b="1" dirty="0">
                <a:solidFill>
                  <a:srgbClr val="FF0000"/>
                </a:solidFill>
              </a:rPr>
              <a:t> </a:t>
            </a:r>
            <a:r>
              <a:rPr lang="de-DE" b="1" dirty="0" err="1">
                <a:solidFill>
                  <a:srgbClr val="FF0000"/>
                </a:solidFill>
              </a:rPr>
              <a:t>we</a:t>
            </a:r>
            <a:r>
              <a:rPr lang="de-DE" b="1" dirty="0">
                <a:solidFill>
                  <a:srgbClr val="FF0000"/>
                </a:solidFill>
              </a:rPr>
              <a:t> ran </a:t>
            </a:r>
            <a:r>
              <a:rPr lang="de-DE" b="1" dirty="0" err="1">
                <a:solidFill>
                  <a:srgbClr val="FF0000"/>
                </a:solidFill>
              </a:rPr>
              <a:t>the</a:t>
            </a:r>
            <a:r>
              <a:rPr lang="de-DE" b="1" dirty="0">
                <a:solidFill>
                  <a:srgbClr val="FF0000"/>
                </a:solidFill>
              </a:rPr>
              <a:t> </a:t>
            </a:r>
            <a:r>
              <a:rPr lang="de-DE" b="1" dirty="0" err="1">
                <a:solidFill>
                  <a:srgbClr val="FF0000"/>
                </a:solidFill>
              </a:rPr>
              <a:t>study</a:t>
            </a:r>
            <a:r>
              <a:rPr lang="de-DE" b="1" dirty="0">
                <a:solidFill>
                  <a:srgbClr val="FF0000"/>
                </a:solidFill>
              </a:rPr>
              <a:t>. There </a:t>
            </a:r>
            <a:r>
              <a:rPr lang="de-DE" b="1" dirty="0" err="1">
                <a:solidFill>
                  <a:srgbClr val="FF0000"/>
                </a:solidFill>
              </a:rPr>
              <a:t>are</a:t>
            </a:r>
            <a:r>
              <a:rPr lang="de-DE" b="1" dirty="0">
                <a:solidFill>
                  <a:srgbClr val="FF0000"/>
                </a:solidFill>
              </a:rPr>
              <a:t> different </a:t>
            </a:r>
            <a:r>
              <a:rPr lang="de-DE" b="1" dirty="0" err="1">
                <a:solidFill>
                  <a:srgbClr val="FF0000"/>
                </a:solidFill>
              </a:rPr>
              <a:t>tests</a:t>
            </a:r>
            <a:r>
              <a:rPr lang="de-DE" b="1" dirty="0">
                <a:solidFill>
                  <a:srgbClr val="FF0000"/>
                </a:solidFill>
              </a:rPr>
              <a:t> </a:t>
            </a:r>
            <a:r>
              <a:rPr lang="de-DE" b="1" dirty="0" err="1">
                <a:solidFill>
                  <a:srgbClr val="FF0000"/>
                </a:solidFill>
              </a:rPr>
              <a:t>for</a:t>
            </a:r>
            <a:r>
              <a:rPr lang="de-DE" b="1" dirty="0">
                <a:solidFill>
                  <a:srgbClr val="FF0000"/>
                </a:solidFill>
              </a:rPr>
              <a:t> </a:t>
            </a:r>
            <a:r>
              <a:rPr lang="de-DE" b="1" dirty="0" err="1">
                <a:solidFill>
                  <a:srgbClr val="FF0000"/>
                </a:solidFill>
              </a:rPr>
              <a:t>parametric</a:t>
            </a:r>
            <a:r>
              <a:rPr lang="de-DE" b="1" dirty="0">
                <a:solidFill>
                  <a:srgbClr val="FF0000"/>
                </a:solidFill>
              </a:rPr>
              <a:t> and non-</a:t>
            </a:r>
            <a:r>
              <a:rPr lang="de-DE" b="1" dirty="0" err="1">
                <a:solidFill>
                  <a:srgbClr val="FF0000"/>
                </a:solidFill>
              </a:rPr>
              <a:t>parametric</a:t>
            </a:r>
            <a:r>
              <a:rPr lang="de-DE" b="1" dirty="0">
                <a:solidFill>
                  <a:srgbClr val="FF0000"/>
                </a:solidFill>
              </a:rPr>
              <a:t> </a:t>
            </a:r>
            <a:r>
              <a:rPr lang="de-DE" b="1" dirty="0" err="1">
                <a:solidFill>
                  <a:srgbClr val="FF0000"/>
                </a:solidFill>
              </a:rPr>
              <a:t>data</a:t>
            </a:r>
            <a:r>
              <a:rPr lang="de-DE" b="1" dirty="0">
                <a:solidFill>
                  <a:srgbClr val="FF0000"/>
                </a:solidFill>
              </a:rPr>
              <a:t>!</a:t>
            </a:r>
            <a:endParaRPr lang="de-DE" dirty="0"/>
          </a:p>
          <a:p>
            <a:pPr lvl="1"/>
            <a:endParaRPr lang="de-DE" dirty="0"/>
          </a:p>
        </p:txBody>
      </p:sp>
      <p:grpSp>
        <p:nvGrpSpPr>
          <p:cNvPr id="7" name="Gruppieren 6">
            <a:extLst>
              <a:ext uri="{FF2B5EF4-FFF2-40B4-BE49-F238E27FC236}">
                <a16:creationId xmlns:a16="http://schemas.microsoft.com/office/drawing/2014/main" id="{6A559173-E5FA-48C4-F757-92B939A9DEF0}"/>
              </a:ext>
            </a:extLst>
          </p:cNvPr>
          <p:cNvGrpSpPr/>
          <p:nvPr/>
        </p:nvGrpSpPr>
        <p:grpSpPr>
          <a:xfrm>
            <a:off x="9488796" y="1556894"/>
            <a:ext cx="2007879" cy="2187491"/>
            <a:chOff x="6140451" y="769467"/>
            <a:chExt cx="3674684" cy="4234842"/>
          </a:xfrm>
        </p:grpSpPr>
        <p:pic>
          <p:nvPicPr>
            <p:cNvPr id="8" name="Picture 4" descr="Onscreen keyboards - Selection and input - Components - Human Interface  Guidelines - Design - Apple Developer">
              <a:extLst>
                <a:ext uri="{FF2B5EF4-FFF2-40B4-BE49-F238E27FC236}">
                  <a16:creationId xmlns:a16="http://schemas.microsoft.com/office/drawing/2014/main" id="{876265A0-82AA-B5FD-20A6-0E2A26A34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2135" y="3156404"/>
              <a:ext cx="3573000" cy="1436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9">
              <a:extLst>
                <a:ext uri="{FF2B5EF4-FFF2-40B4-BE49-F238E27FC236}">
                  <a16:creationId xmlns:a16="http://schemas.microsoft.com/office/drawing/2014/main" id="{151416A5-7916-C2CE-A222-28A0B5600666}"/>
                </a:ext>
              </a:extLst>
            </p:cNvPr>
            <p:cNvSpPr txBox="1"/>
            <p:nvPr/>
          </p:nvSpPr>
          <p:spPr>
            <a:xfrm>
              <a:off x="6140451" y="4512744"/>
              <a:ext cx="2025014" cy="491565"/>
            </a:xfrm>
            <a:prstGeom prst="rect">
              <a:avLst/>
            </a:prstGeom>
            <a:solidFill>
              <a:schemeClr val="accent1"/>
            </a:solidFill>
          </p:spPr>
          <p:txBody>
            <a:bodyPr wrap="square" rtlCol="0">
              <a:spAutoFit/>
            </a:bodyPr>
            <a:lstStyle/>
            <a:p>
              <a:pPr algn="ctr"/>
              <a:r>
                <a:rPr lang="de-DE" sz="1050" dirty="0" err="1">
                  <a:solidFill>
                    <a:schemeClr val="bg1"/>
                  </a:solidFill>
                </a:rPr>
                <a:t>Swipe</a:t>
              </a:r>
              <a:endParaRPr lang="de-DE" sz="1050" dirty="0">
                <a:solidFill>
                  <a:schemeClr val="bg1"/>
                </a:solidFill>
              </a:endParaRPr>
            </a:p>
          </p:txBody>
        </p:sp>
        <p:sp>
          <p:nvSpPr>
            <p:cNvPr id="10" name="Freihandform: Form 9">
              <a:extLst>
                <a:ext uri="{FF2B5EF4-FFF2-40B4-BE49-F238E27FC236}">
                  <a16:creationId xmlns:a16="http://schemas.microsoft.com/office/drawing/2014/main" id="{19B5299E-E3E1-6366-B536-787A31FDB829}"/>
                </a:ext>
              </a:extLst>
            </p:cNvPr>
            <p:cNvSpPr/>
            <p:nvPr/>
          </p:nvSpPr>
          <p:spPr>
            <a:xfrm>
              <a:off x="6832065" y="3557814"/>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11" name="Picture 4" descr="Onscreen keyboards - Selection and input - Components - Human Interface  Guidelines - Design - Apple Developer">
              <a:extLst>
                <a:ext uri="{FF2B5EF4-FFF2-40B4-BE49-F238E27FC236}">
                  <a16:creationId xmlns:a16="http://schemas.microsoft.com/office/drawing/2014/main" id="{E464577A-A7C0-5758-DFEB-93B88404F0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245828" y="769467"/>
              <a:ext cx="3569307" cy="1435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9">
              <a:extLst>
                <a:ext uri="{FF2B5EF4-FFF2-40B4-BE49-F238E27FC236}">
                  <a16:creationId xmlns:a16="http://schemas.microsoft.com/office/drawing/2014/main" id="{241388AC-E866-88BE-84CE-0A7A4951109D}"/>
                </a:ext>
              </a:extLst>
            </p:cNvPr>
            <p:cNvSpPr txBox="1"/>
            <p:nvPr/>
          </p:nvSpPr>
          <p:spPr>
            <a:xfrm>
              <a:off x="6171439" y="2195640"/>
              <a:ext cx="2025014" cy="491565"/>
            </a:xfrm>
            <a:prstGeom prst="rect">
              <a:avLst/>
            </a:prstGeom>
            <a:solidFill>
              <a:schemeClr val="accent1"/>
            </a:solidFill>
          </p:spPr>
          <p:txBody>
            <a:bodyPr wrap="square" rtlCol="0">
              <a:spAutoFit/>
            </a:bodyPr>
            <a:lstStyle/>
            <a:p>
              <a:pPr algn="ctr"/>
              <a:r>
                <a:rPr lang="de-DE" sz="1050">
                  <a:solidFill>
                    <a:schemeClr val="bg1"/>
                  </a:solidFill>
                </a:rPr>
                <a:t>No Swipe</a:t>
              </a:r>
              <a:endParaRPr lang="de-DE" sz="1050" dirty="0">
                <a:solidFill>
                  <a:schemeClr val="bg1"/>
                </a:solidFill>
              </a:endParaRPr>
            </a:p>
          </p:txBody>
        </p:sp>
      </p:grpSp>
    </p:spTree>
    <p:extLst>
      <p:ext uri="{BB962C8B-B14F-4D97-AF65-F5344CB8AC3E}">
        <p14:creationId xmlns:p14="http://schemas.microsoft.com/office/powerpoint/2010/main" val="1825070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5CC33-ECAB-0699-4C67-31BDA6E46205}"/>
              </a:ext>
            </a:extLst>
          </p:cNvPr>
          <p:cNvSpPr>
            <a:spLocks noGrp="1"/>
          </p:cNvSpPr>
          <p:nvPr>
            <p:ph type="title"/>
          </p:nvPr>
        </p:nvSpPr>
        <p:spPr/>
        <p:txBody>
          <a:bodyPr/>
          <a:lstStyle/>
          <a:p>
            <a:r>
              <a:rPr lang="de-DE" dirty="0"/>
              <a:t>Test </a:t>
            </a:r>
            <a:r>
              <a:rPr lang="de-DE" dirty="0" err="1"/>
              <a:t>Selection</a:t>
            </a:r>
            <a:r>
              <a:rPr lang="de-DE" dirty="0"/>
              <a:t> </a:t>
            </a:r>
          </a:p>
        </p:txBody>
      </p:sp>
      <p:sp>
        <p:nvSpPr>
          <p:cNvPr id="3" name="Fußzeilenplatzhalter 2">
            <a:extLst>
              <a:ext uri="{FF2B5EF4-FFF2-40B4-BE49-F238E27FC236}">
                <a16:creationId xmlns:a16="http://schemas.microsoft.com/office/drawing/2014/main" id="{0C4C450C-4C24-32A3-3126-CA72DC5DA46E}"/>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4E94CEFA-52EE-5F59-AFC7-770B7EBAF009}"/>
              </a:ext>
            </a:extLst>
          </p:cNvPr>
          <p:cNvSpPr>
            <a:spLocks noGrp="1"/>
          </p:cNvSpPr>
          <p:nvPr>
            <p:ph type="sldNum" sz="quarter" idx="28"/>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077F8674-E7E1-F5C5-C8A2-B4C13A545D28}"/>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13C1123-D72E-A159-2356-EF0BC602055F}"/>
              </a:ext>
            </a:extLst>
          </p:cNvPr>
          <p:cNvSpPr>
            <a:spLocks noGrp="1"/>
          </p:cNvSpPr>
          <p:nvPr>
            <p:ph type="body" sz="quarter" idx="29"/>
          </p:nvPr>
        </p:nvSpPr>
        <p:spPr/>
        <p:txBody>
          <a:bodyPr/>
          <a:lstStyle/>
          <a:p>
            <a:endParaRPr lang="de-DE" dirty="0"/>
          </a:p>
        </p:txBody>
      </p:sp>
      <p:pic>
        <p:nvPicPr>
          <p:cNvPr id="7" name="Graphic 7">
            <a:extLst>
              <a:ext uri="{FF2B5EF4-FFF2-40B4-BE49-F238E27FC236}">
                <a16:creationId xmlns:a16="http://schemas.microsoft.com/office/drawing/2014/main" id="{6293B125-DC68-C957-C217-25E6608D0A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27" y="913972"/>
            <a:ext cx="7956548" cy="5215366"/>
          </a:xfrm>
          <a:prstGeom prst="rect">
            <a:avLst/>
          </a:prstGeom>
        </p:spPr>
      </p:pic>
      <p:sp>
        <p:nvSpPr>
          <p:cNvPr id="8" name="Rectangle 8">
            <a:extLst>
              <a:ext uri="{FF2B5EF4-FFF2-40B4-BE49-F238E27FC236}">
                <a16:creationId xmlns:a16="http://schemas.microsoft.com/office/drawing/2014/main" id="{F4D84AC7-770C-12AA-2E8C-2F9E81F22403}"/>
              </a:ext>
            </a:extLst>
          </p:cNvPr>
          <p:cNvSpPr/>
          <p:nvPr/>
        </p:nvSpPr>
        <p:spPr>
          <a:xfrm>
            <a:off x="762002" y="4283242"/>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9">
            <a:extLst>
              <a:ext uri="{FF2B5EF4-FFF2-40B4-BE49-F238E27FC236}">
                <a16:creationId xmlns:a16="http://schemas.microsoft.com/office/drawing/2014/main" id="{86898C31-6980-84A1-DDBF-CE4170C61225}"/>
              </a:ext>
            </a:extLst>
          </p:cNvPr>
          <p:cNvSpPr/>
          <p:nvPr/>
        </p:nvSpPr>
        <p:spPr>
          <a:xfrm>
            <a:off x="1395665" y="3553326"/>
            <a:ext cx="681790" cy="203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11">
            <a:extLst>
              <a:ext uri="{FF2B5EF4-FFF2-40B4-BE49-F238E27FC236}">
                <a16:creationId xmlns:a16="http://schemas.microsoft.com/office/drawing/2014/main" id="{A093E1C4-ECED-14CC-6DA6-23210403D01F}"/>
              </a:ext>
            </a:extLst>
          </p:cNvPr>
          <p:cNvSpPr/>
          <p:nvPr/>
        </p:nvSpPr>
        <p:spPr>
          <a:xfrm>
            <a:off x="2318087" y="2626143"/>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2">
            <a:extLst>
              <a:ext uri="{FF2B5EF4-FFF2-40B4-BE49-F238E27FC236}">
                <a16:creationId xmlns:a16="http://schemas.microsoft.com/office/drawing/2014/main" id="{6E3836EA-57B3-7BF6-BE2F-F3B2E0D6ED91}"/>
              </a:ext>
            </a:extLst>
          </p:cNvPr>
          <p:cNvSpPr/>
          <p:nvPr/>
        </p:nvSpPr>
        <p:spPr>
          <a:xfrm>
            <a:off x="2951750" y="2054141"/>
            <a:ext cx="673768" cy="208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3">
            <a:extLst>
              <a:ext uri="{FF2B5EF4-FFF2-40B4-BE49-F238E27FC236}">
                <a16:creationId xmlns:a16="http://schemas.microsoft.com/office/drawing/2014/main" id="{1B2465AF-33A3-D86D-A3A8-4E6798EE07DE}"/>
              </a:ext>
            </a:extLst>
          </p:cNvPr>
          <p:cNvSpPr/>
          <p:nvPr/>
        </p:nvSpPr>
        <p:spPr>
          <a:xfrm>
            <a:off x="3882192" y="1625559"/>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4">
            <a:extLst>
              <a:ext uri="{FF2B5EF4-FFF2-40B4-BE49-F238E27FC236}">
                <a16:creationId xmlns:a16="http://schemas.microsoft.com/office/drawing/2014/main" id="{9CF2F1CE-708F-FC5A-0539-DAA9EC45F20B}"/>
              </a:ext>
            </a:extLst>
          </p:cNvPr>
          <p:cNvSpPr/>
          <p:nvPr/>
        </p:nvSpPr>
        <p:spPr>
          <a:xfrm>
            <a:off x="4664161" y="1860675"/>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Connector: Elbow 18">
            <a:extLst>
              <a:ext uri="{FF2B5EF4-FFF2-40B4-BE49-F238E27FC236}">
                <a16:creationId xmlns:a16="http://schemas.microsoft.com/office/drawing/2014/main" id="{79008A3A-F7B5-B6D7-3553-AC4679D20F3E}"/>
              </a:ext>
            </a:extLst>
          </p:cNvPr>
          <p:cNvCxnSpPr>
            <a:stCxn id="8" idx="3"/>
            <a:endCxn id="9" idx="1"/>
          </p:cNvCxnSpPr>
          <p:nvPr/>
        </p:nvCxnSpPr>
        <p:spPr>
          <a:xfrm flipV="1">
            <a:off x="1138991" y="3654927"/>
            <a:ext cx="256674" cy="716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9">
            <a:extLst>
              <a:ext uri="{FF2B5EF4-FFF2-40B4-BE49-F238E27FC236}">
                <a16:creationId xmlns:a16="http://schemas.microsoft.com/office/drawing/2014/main" id="{DA8FCEF1-61BD-043A-02C7-4C35C65ACAFC}"/>
              </a:ext>
            </a:extLst>
          </p:cNvPr>
          <p:cNvCxnSpPr>
            <a:cxnSpLocks/>
            <a:stCxn id="9" idx="3"/>
            <a:endCxn id="10" idx="1"/>
          </p:cNvCxnSpPr>
          <p:nvPr/>
        </p:nvCxnSpPr>
        <p:spPr>
          <a:xfrm flipV="1">
            <a:off x="2077455" y="2714375"/>
            <a:ext cx="240632" cy="940552"/>
          </a:xfrm>
          <a:prstGeom prst="bentConnector3">
            <a:avLst>
              <a:gd name="adj1"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or: Elbow 25">
            <a:extLst>
              <a:ext uri="{FF2B5EF4-FFF2-40B4-BE49-F238E27FC236}">
                <a16:creationId xmlns:a16="http://schemas.microsoft.com/office/drawing/2014/main" id="{9ABC2444-DF5C-C634-A650-74FB8DF42072}"/>
              </a:ext>
            </a:extLst>
          </p:cNvPr>
          <p:cNvCxnSpPr>
            <a:stCxn id="10" idx="3"/>
            <a:endCxn id="11" idx="1"/>
          </p:cNvCxnSpPr>
          <p:nvPr/>
        </p:nvCxnSpPr>
        <p:spPr>
          <a:xfrm flipV="1">
            <a:off x="2695076" y="2158338"/>
            <a:ext cx="256674" cy="55603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or: Elbow 27">
            <a:extLst>
              <a:ext uri="{FF2B5EF4-FFF2-40B4-BE49-F238E27FC236}">
                <a16:creationId xmlns:a16="http://schemas.microsoft.com/office/drawing/2014/main" id="{D968917E-EA2A-11E9-EBC6-E879EFBE8410}"/>
              </a:ext>
            </a:extLst>
          </p:cNvPr>
          <p:cNvCxnSpPr>
            <a:stCxn id="11" idx="3"/>
            <a:endCxn id="12" idx="1"/>
          </p:cNvCxnSpPr>
          <p:nvPr/>
        </p:nvCxnSpPr>
        <p:spPr>
          <a:xfrm flipV="1">
            <a:off x="3625518" y="1713791"/>
            <a:ext cx="256674" cy="444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or: Elbow 29">
            <a:extLst>
              <a:ext uri="{FF2B5EF4-FFF2-40B4-BE49-F238E27FC236}">
                <a16:creationId xmlns:a16="http://schemas.microsoft.com/office/drawing/2014/main" id="{E360B8F6-0B7D-F9D3-79FB-16627E939A56}"/>
              </a:ext>
            </a:extLst>
          </p:cNvPr>
          <p:cNvCxnSpPr>
            <a:stCxn id="12" idx="3"/>
            <a:endCxn id="13" idx="1"/>
          </p:cNvCxnSpPr>
          <p:nvPr/>
        </p:nvCxnSpPr>
        <p:spPr>
          <a:xfrm>
            <a:off x="4259181" y="1713791"/>
            <a:ext cx="404980" cy="235116"/>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3270EDB6-7A51-F9B3-9C1C-874379B787E3}"/>
              </a:ext>
            </a:extLst>
          </p:cNvPr>
          <p:cNvGrpSpPr/>
          <p:nvPr/>
        </p:nvGrpSpPr>
        <p:grpSpPr>
          <a:xfrm>
            <a:off x="8963724" y="1336883"/>
            <a:ext cx="1380049" cy="1554609"/>
            <a:chOff x="2318664" y="3151276"/>
            <a:chExt cx="3674685" cy="4378799"/>
          </a:xfrm>
        </p:grpSpPr>
        <p:pic>
          <p:nvPicPr>
            <p:cNvPr id="20" name="Picture 4" descr="Onscreen keyboards - Selection and input - Components - Human Interface  Guidelines - Design - Apple Developer">
              <a:extLst>
                <a:ext uri="{FF2B5EF4-FFF2-40B4-BE49-F238E27FC236}">
                  <a16:creationId xmlns:a16="http://schemas.microsoft.com/office/drawing/2014/main" id="{37030A9F-A0A0-63D9-83AF-A64C6E180B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36" b="29146"/>
            <a:stretch/>
          </p:blipFill>
          <p:spPr bwMode="auto">
            <a:xfrm>
              <a:off x="2420348" y="5596961"/>
              <a:ext cx="3573001" cy="1436953"/>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9">
              <a:extLst>
                <a:ext uri="{FF2B5EF4-FFF2-40B4-BE49-F238E27FC236}">
                  <a16:creationId xmlns:a16="http://schemas.microsoft.com/office/drawing/2014/main" id="{484C0772-112A-F58E-8EB5-27A2D099AD6B}"/>
                </a:ext>
              </a:extLst>
            </p:cNvPr>
            <p:cNvSpPr txBox="1"/>
            <p:nvPr/>
          </p:nvSpPr>
          <p:spPr>
            <a:xfrm>
              <a:off x="2318664" y="6953302"/>
              <a:ext cx="2025014" cy="576773"/>
            </a:xfrm>
            <a:prstGeom prst="rect">
              <a:avLst/>
            </a:prstGeom>
            <a:solidFill>
              <a:schemeClr val="accent1"/>
            </a:solidFill>
          </p:spPr>
          <p:txBody>
            <a:bodyPr wrap="square" rtlCol="0">
              <a:spAutoFit/>
            </a:bodyPr>
            <a:lstStyle/>
            <a:p>
              <a:pPr algn="ctr"/>
              <a:r>
                <a:rPr lang="de-DE" sz="1000" dirty="0" err="1">
                  <a:solidFill>
                    <a:schemeClr val="bg1"/>
                  </a:solidFill>
                </a:rPr>
                <a:t>Swipe</a:t>
              </a:r>
              <a:endParaRPr lang="de-DE" sz="1000" dirty="0">
                <a:solidFill>
                  <a:schemeClr val="bg1"/>
                </a:solidFill>
              </a:endParaRPr>
            </a:p>
          </p:txBody>
        </p:sp>
        <p:sp>
          <p:nvSpPr>
            <p:cNvPr id="22" name="Freihandform: Form 21">
              <a:extLst>
                <a:ext uri="{FF2B5EF4-FFF2-40B4-BE49-F238E27FC236}">
                  <a16:creationId xmlns:a16="http://schemas.microsoft.com/office/drawing/2014/main" id="{B16A5C99-2EFD-4D8B-BE06-DD99E19C8BD6}"/>
                </a:ext>
              </a:extLst>
            </p:cNvPr>
            <p:cNvSpPr/>
            <p:nvPr/>
          </p:nvSpPr>
          <p:spPr>
            <a:xfrm>
              <a:off x="3010279" y="5998372"/>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23" name="Picture 4" descr="Onscreen keyboards - Selection and input - Components - Human Interface  Guidelines - Design - Apple Developer">
              <a:extLst>
                <a:ext uri="{FF2B5EF4-FFF2-40B4-BE49-F238E27FC236}">
                  <a16:creationId xmlns:a16="http://schemas.microsoft.com/office/drawing/2014/main" id="{A9197899-CF43-5D29-2ADF-95689C17C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36" b="29146"/>
            <a:stretch/>
          </p:blipFill>
          <p:spPr bwMode="auto">
            <a:xfrm>
              <a:off x="2394512" y="3151276"/>
              <a:ext cx="3569307" cy="14354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9">
              <a:extLst>
                <a:ext uri="{FF2B5EF4-FFF2-40B4-BE49-F238E27FC236}">
                  <a16:creationId xmlns:a16="http://schemas.microsoft.com/office/drawing/2014/main" id="{A8B27CCC-1BA1-A7A7-00A6-A83E6236BBA2}"/>
                </a:ext>
              </a:extLst>
            </p:cNvPr>
            <p:cNvSpPr txBox="1"/>
            <p:nvPr/>
          </p:nvSpPr>
          <p:spPr>
            <a:xfrm>
              <a:off x="2320123" y="4577450"/>
              <a:ext cx="2025015" cy="576772"/>
            </a:xfrm>
            <a:prstGeom prst="rect">
              <a:avLst/>
            </a:prstGeom>
            <a:solidFill>
              <a:schemeClr val="accent1"/>
            </a:solidFill>
          </p:spPr>
          <p:txBody>
            <a:bodyPr wrap="square" rtlCol="0">
              <a:spAutoFit/>
            </a:bodyPr>
            <a:lstStyle/>
            <a:p>
              <a:pPr algn="ctr"/>
              <a:r>
                <a:rPr lang="de-DE" sz="1000">
                  <a:solidFill>
                    <a:schemeClr val="bg1"/>
                  </a:solidFill>
                </a:rPr>
                <a:t>No Swipe</a:t>
              </a:r>
              <a:endParaRPr lang="de-DE" sz="1000" dirty="0">
                <a:solidFill>
                  <a:schemeClr val="bg1"/>
                </a:solidFill>
              </a:endParaRPr>
            </a:p>
          </p:txBody>
        </p:sp>
      </p:grpSp>
      <p:grpSp>
        <p:nvGrpSpPr>
          <p:cNvPr id="41" name="Gruppieren 40">
            <a:extLst>
              <a:ext uri="{FF2B5EF4-FFF2-40B4-BE49-F238E27FC236}">
                <a16:creationId xmlns:a16="http://schemas.microsoft.com/office/drawing/2014/main" id="{6E3318F1-D542-0F98-BD3E-908CBE17FCF1}"/>
              </a:ext>
            </a:extLst>
          </p:cNvPr>
          <p:cNvGrpSpPr/>
          <p:nvPr/>
        </p:nvGrpSpPr>
        <p:grpSpPr>
          <a:xfrm>
            <a:off x="9028864" y="3579053"/>
            <a:ext cx="2686642" cy="1012603"/>
            <a:chOff x="9019189" y="4841191"/>
            <a:chExt cx="2686642" cy="1012603"/>
          </a:xfrm>
        </p:grpSpPr>
        <p:cxnSp>
          <p:nvCxnSpPr>
            <p:cNvPr id="29" name="Gerade Verbindung mit Pfeil 28">
              <a:extLst>
                <a:ext uri="{FF2B5EF4-FFF2-40B4-BE49-F238E27FC236}">
                  <a16:creationId xmlns:a16="http://schemas.microsoft.com/office/drawing/2014/main" id="{9C82B107-5679-74BE-4FB9-245E80E4B57E}"/>
                </a:ext>
              </a:extLst>
            </p:cNvPr>
            <p:cNvCxnSpPr>
              <a:cxnSpLocks/>
            </p:cNvCxnSpPr>
            <p:nvPr/>
          </p:nvCxnSpPr>
          <p:spPr>
            <a:xfrm>
              <a:off x="9019189" y="5850139"/>
              <a:ext cx="26866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F4182087-D43C-7FDF-8541-D03A499733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0291" y="4841191"/>
              <a:ext cx="1494795" cy="1012603"/>
            </a:xfrm>
            <a:prstGeom prst="rect">
              <a:avLst/>
            </a:prstGeom>
          </p:spPr>
        </p:pic>
        <p:pic>
          <p:nvPicPr>
            <p:cNvPr id="31" name="Grafik 30">
              <a:extLst>
                <a:ext uri="{FF2B5EF4-FFF2-40B4-BE49-F238E27FC236}">
                  <a16:creationId xmlns:a16="http://schemas.microsoft.com/office/drawing/2014/main" id="{8A761873-768E-EE5F-78BE-FCB2CFEBC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1926" y="4841191"/>
              <a:ext cx="1494795" cy="1012603"/>
            </a:xfrm>
            <a:prstGeom prst="rect">
              <a:avLst/>
            </a:prstGeom>
          </p:spPr>
        </p:pic>
      </p:grpSp>
      <p:sp>
        <p:nvSpPr>
          <p:cNvPr id="32" name="TextBox 10">
            <a:extLst>
              <a:ext uri="{FF2B5EF4-FFF2-40B4-BE49-F238E27FC236}">
                <a16:creationId xmlns:a16="http://schemas.microsoft.com/office/drawing/2014/main" id="{EC9D5CC5-9E3B-34CB-B3B9-CF9B9A61007B}"/>
              </a:ext>
            </a:extLst>
          </p:cNvPr>
          <p:cNvSpPr txBox="1"/>
          <p:nvPr/>
        </p:nvSpPr>
        <p:spPr>
          <a:xfrm rot="20961305">
            <a:off x="9980817" y="4481264"/>
            <a:ext cx="1984719" cy="307777"/>
          </a:xfrm>
          <a:prstGeom prst="rect">
            <a:avLst/>
          </a:prstGeom>
          <a:solidFill>
            <a:srgbClr val="FF0000"/>
          </a:solidFill>
          <a:ln w="76200">
            <a:noFill/>
          </a:ln>
        </p:spPr>
        <p:txBody>
          <a:bodyPr wrap="square" rtlCol="0">
            <a:spAutoFit/>
          </a:bodyPr>
          <a:lstStyle/>
          <a:p>
            <a:pPr algn="ctr"/>
            <a:r>
              <a:rPr lang="de-DE" sz="1400" dirty="0" err="1">
                <a:solidFill>
                  <a:schemeClr val="bg1"/>
                </a:solidFill>
              </a:rPr>
              <a:t>Normally</a:t>
            </a:r>
            <a:r>
              <a:rPr lang="de-DE" sz="1400" dirty="0">
                <a:solidFill>
                  <a:schemeClr val="bg1"/>
                </a:solidFill>
              </a:rPr>
              <a:t> Distributed?</a:t>
            </a:r>
          </a:p>
        </p:txBody>
      </p:sp>
      <p:graphicFrame>
        <p:nvGraphicFramePr>
          <p:cNvPr id="40" name="Diagramm 39">
            <a:extLst>
              <a:ext uri="{FF2B5EF4-FFF2-40B4-BE49-F238E27FC236}">
                <a16:creationId xmlns:a16="http://schemas.microsoft.com/office/drawing/2014/main" id="{F5A884F6-388A-D8A6-80DB-C8FA5B83AF86}"/>
              </a:ext>
            </a:extLst>
          </p:cNvPr>
          <p:cNvGraphicFramePr>
            <a:graphicFrameLocks/>
          </p:cNvGraphicFramePr>
          <p:nvPr>
            <p:extLst>
              <p:ext uri="{D42A27DB-BD31-4B8C-83A1-F6EECF244321}">
                <p14:modId xmlns:p14="http://schemas.microsoft.com/office/powerpoint/2010/main" val="89810773"/>
              </p:ext>
            </p:extLst>
          </p:nvPr>
        </p:nvGraphicFramePr>
        <p:xfrm>
          <a:off x="10274636" y="1107366"/>
          <a:ext cx="1881606" cy="22238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1707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7B6AB-B827-6A3C-2018-7DA6A60B6665}"/>
              </a:ext>
            </a:extLst>
          </p:cNvPr>
          <p:cNvSpPr>
            <a:spLocks noGrp="1"/>
          </p:cNvSpPr>
          <p:nvPr>
            <p:ph type="title"/>
          </p:nvPr>
        </p:nvSpPr>
        <p:spPr/>
        <p:txBody>
          <a:bodyPr/>
          <a:lstStyle/>
          <a:p>
            <a:r>
              <a:rPr lang="de-DE" dirty="0" err="1"/>
              <a:t>Parametric</a:t>
            </a:r>
            <a:r>
              <a:rPr lang="de-DE" dirty="0"/>
              <a:t> Data = Normal Distributed Data</a:t>
            </a:r>
          </a:p>
        </p:txBody>
      </p:sp>
      <p:sp>
        <p:nvSpPr>
          <p:cNvPr id="3" name="Fußzeilenplatzhalter 2">
            <a:extLst>
              <a:ext uri="{FF2B5EF4-FFF2-40B4-BE49-F238E27FC236}">
                <a16:creationId xmlns:a16="http://schemas.microsoft.com/office/drawing/2014/main" id="{94DEE3C2-B25B-4339-4C1D-3AEB20FDA3B4}"/>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CCEDF68C-FC0A-0670-F0B7-AAC7A141B09F}"/>
              </a:ext>
            </a:extLst>
          </p:cNvPr>
          <p:cNvSpPr>
            <a:spLocks noGrp="1"/>
          </p:cNvSpPr>
          <p:nvPr>
            <p:ph type="sldNum" sz="quarter" idx="28"/>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4B3F05F5-344B-3441-6F0B-53F511C90130}"/>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FB3CB466-15CB-BAD5-7B52-9203E95ED661}"/>
              </a:ext>
            </a:extLst>
          </p:cNvPr>
          <p:cNvSpPr>
            <a:spLocks noGrp="1"/>
          </p:cNvSpPr>
          <p:nvPr>
            <p:ph type="body" sz="quarter" idx="29"/>
          </p:nvPr>
        </p:nvSpPr>
        <p:spPr/>
        <p:txBody>
          <a:bodyPr/>
          <a:lstStyle/>
          <a:p>
            <a:endParaRPr lang="de-DE" dirty="0"/>
          </a:p>
        </p:txBody>
      </p:sp>
      <p:cxnSp>
        <p:nvCxnSpPr>
          <p:cNvPr id="9" name="Gerade Verbindung mit Pfeil 4">
            <a:extLst>
              <a:ext uri="{FF2B5EF4-FFF2-40B4-BE49-F238E27FC236}">
                <a16:creationId xmlns:a16="http://schemas.microsoft.com/office/drawing/2014/main" id="{FE4CD109-17F6-90DC-AC84-415D3EFD8DD5}"/>
              </a:ext>
            </a:extLst>
          </p:cNvPr>
          <p:cNvCxnSpPr/>
          <p:nvPr/>
        </p:nvCxnSpPr>
        <p:spPr>
          <a:xfrm flipV="1">
            <a:off x="2563668" y="238074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C426E1D8-AF2B-B9C7-8CD7-BEA6CDD59BA7}"/>
              </a:ext>
            </a:extLst>
          </p:cNvPr>
          <p:cNvCxnSpPr>
            <a:cxnSpLocks/>
          </p:cNvCxnSpPr>
          <p:nvPr/>
        </p:nvCxnSpPr>
        <p:spPr>
          <a:xfrm>
            <a:off x="2563666" y="5045045"/>
            <a:ext cx="73099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7277CA81-D5A0-8F8F-718D-59865D914919}"/>
              </a:ext>
            </a:extLst>
          </p:cNvPr>
          <p:cNvSpPr txBox="1"/>
          <p:nvPr/>
        </p:nvSpPr>
        <p:spPr>
          <a:xfrm>
            <a:off x="1932724" y="1955339"/>
            <a:ext cx="1261884" cy="369332"/>
          </a:xfrm>
          <a:prstGeom prst="rect">
            <a:avLst/>
          </a:prstGeom>
          <a:noFill/>
        </p:spPr>
        <p:txBody>
          <a:bodyPr wrap="none" rtlCol="0">
            <a:spAutoFit/>
          </a:bodyPr>
          <a:lstStyle/>
          <a:p>
            <a:r>
              <a:rPr lang="de-DE" dirty="0" err="1"/>
              <a:t>Probability</a:t>
            </a:r>
            <a:endParaRPr lang="de-DE" dirty="0"/>
          </a:p>
        </p:txBody>
      </p:sp>
      <p:pic>
        <p:nvPicPr>
          <p:cNvPr id="20" name="Grafik 19">
            <a:extLst>
              <a:ext uri="{FF2B5EF4-FFF2-40B4-BE49-F238E27FC236}">
                <a16:creationId xmlns:a16="http://schemas.microsoft.com/office/drawing/2014/main" id="{1FD9C6E4-0C69-930D-EE1F-93B4E269FA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8697" y="3030217"/>
            <a:ext cx="4998706" cy="2037620"/>
          </a:xfrm>
          <a:prstGeom prst="rect">
            <a:avLst/>
          </a:prstGeom>
        </p:spPr>
      </p:pic>
      <p:grpSp>
        <p:nvGrpSpPr>
          <p:cNvPr id="72" name="Gruppieren 71">
            <a:extLst>
              <a:ext uri="{FF2B5EF4-FFF2-40B4-BE49-F238E27FC236}">
                <a16:creationId xmlns:a16="http://schemas.microsoft.com/office/drawing/2014/main" id="{C5729D89-157A-77D1-E977-ABD22801F13C}"/>
              </a:ext>
            </a:extLst>
          </p:cNvPr>
          <p:cNvGrpSpPr/>
          <p:nvPr/>
        </p:nvGrpSpPr>
        <p:grpSpPr>
          <a:xfrm>
            <a:off x="4040951" y="1519526"/>
            <a:ext cx="3885790" cy="3953881"/>
            <a:chOff x="4184113" y="1519526"/>
            <a:chExt cx="3600617" cy="3953881"/>
          </a:xfrm>
        </p:grpSpPr>
        <p:cxnSp>
          <p:nvCxnSpPr>
            <p:cNvPr id="11" name="Gerader Verbinder 23">
              <a:extLst>
                <a:ext uri="{FF2B5EF4-FFF2-40B4-BE49-F238E27FC236}">
                  <a16:creationId xmlns:a16="http://schemas.microsoft.com/office/drawing/2014/main" id="{715376AA-EDE3-2C67-55E9-1904E4E4D1D6}"/>
                </a:ext>
              </a:extLst>
            </p:cNvPr>
            <p:cNvCxnSpPr>
              <a:cxnSpLocks/>
            </p:cNvCxnSpPr>
            <p:nvPr/>
          </p:nvCxnSpPr>
          <p:spPr>
            <a:xfrm>
              <a:off x="5983611"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5">
                  <a:extLst>
                    <a:ext uri="{FF2B5EF4-FFF2-40B4-BE49-F238E27FC236}">
                      <a16:creationId xmlns:a16="http://schemas.microsoft.com/office/drawing/2014/main" id="{99D37B9F-9725-8264-130F-F7BA0F82091E}"/>
                    </a:ext>
                  </a:extLst>
                </p:cNvPr>
                <p:cNvSpPr txBox="1"/>
                <p:nvPr/>
              </p:nvSpPr>
              <p:spPr>
                <a:xfrm>
                  <a:off x="5809187" y="5104075"/>
                  <a:ext cx="471026"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ea typeface="Cambria Math" panose="02040503050406030204" pitchFamily="18" charset="0"/>
                              </a:rPr>
                              <m:t>1</m:t>
                            </m:r>
                          </m:sub>
                        </m:sSub>
                      </m:oMath>
                    </m:oMathPara>
                  </a14:m>
                  <a:endParaRPr lang="de-DE" dirty="0"/>
                </a:p>
              </p:txBody>
            </p:sp>
          </mc:Choice>
          <mc:Fallback xmlns="">
            <p:sp>
              <p:nvSpPr>
                <p:cNvPr id="13" name="TextBox 15">
                  <a:extLst>
                    <a:ext uri="{FF2B5EF4-FFF2-40B4-BE49-F238E27FC236}">
                      <a16:creationId xmlns:a16="http://schemas.microsoft.com/office/drawing/2014/main" id="{99D37B9F-9725-8264-130F-F7BA0F82091E}"/>
                    </a:ext>
                  </a:extLst>
                </p:cNvPr>
                <p:cNvSpPr txBox="1">
                  <a:spLocks noRot="1" noChangeAspect="1" noMove="1" noResize="1" noEditPoints="1" noAdjustHandles="1" noChangeArrowheads="1" noChangeShapeType="1" noTextEdit="1"/>
                </p:cNvSpPr>
                <p:nvPr/>
              </p:nvSpPr>
              <p:spPr>
                <a:xfrm>
                  <a:off x="5809187" y="5104075"/>
                  <a:ext cx="471026" cy="369332"/>
                </a:xfrm>
                <a:prstGeom prst="rect">
                  <a:avLst/>
                </a:prstGeom>
                <a:blipFill>
                  <a:blip r:embed="rId4"/>
                  <a:stretch>
                    <a:fillRect b="-4918"/>
                  </a:stretch>
                </a:blipFill>
              </p:spPr>
              <p:txBody>
                <a:bodyPr/>
                <a:lstStyle/>
                <a:p>
                  <a:r>
                    <a:rPr lang="de-DE">
                      <a:noFill/>
                    </a:rPr>
                    <a:t> </a:t>
                  </a:r>
                </a:p>
              </p:txBody>
            </p:sp>
          </mc:Fallback>
        </mc:AlternateContent>
        <p:cxnSp>
          <p:nvCxnSpPr>
            <p:cNvPr id="22" name="Gerader Verbinder 21">
              <a:extLst>
                <a:ext uri="{FF2B5EF4-FFF2-40B4-BE49-F238E27FC236}">
                  <a16:creationId xmlns:a16="http://schemas.microsoft.com/office/drawing/2014/main" id="{4624EF60-B4A0-E853-4204-51174B926CCD}"/>
                </a:ext>
              </a:extLst>
            </p:cNvPr>
            <p:cNvCxnSpPr>
              <a:cxnSpLocks/>
            </p:cNvCxnSpPr>
            <p:nvPr/>
          </p:nvCxnSpPr>
          <p:spPr>
            <a:xfrm flipV="1">
              <a:off x="4375517" y="1712823"/>
              <a:ext cx="0" cy="3352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92402717-CB97-F256-25C4-83E91593892C}"/>
                </a:ext>
              </a:extLst>
            </p:cNvPr>
            <p:cNvCxnSpPr>
              <a:cxnSpLocks/>
            </p:cNvCxnSpPr>
            <p:nvPr/>
          </p:nvCxnSpPr>
          <p:spPr>
            <a:xfrm flipV="1">
              <a:off x="7602367" y="1690031"/>
              <a:ext cx="0" cy="3374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B4BB3C28-6B97-7864-F2DE-8CB03C063BE6}"/>
                </a:ext>
              </a:extLst>
            </p:cNvPr>
            <p:cNvCxnSpPr>
              <a:cxnSpLocks/>
            </p:cNvCxnSpPr>
            <p:nvPr/>
          </p:nvCxnSpPr>
          <p:spPr>
            <a:xfrm flipV="1">
              <a:off x="5451133" y="2629845"/>
              <a:ext cx="0" cy="2434988"/>
            </a:xfrm>
            <a:prstGeom prst="line">
              <a:avLst/>
            </a:prstGeom>
            <a:ln w="28575">
              <a:solidFill>
                <a:srgbClr val="5079BC"/>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D2DB094F-F752-37EC-A259-8391245E6D30}"/>
                </a:ext>
              </a:extLst>
            </p:cNvPr>
            <p:cNvCxnSpPr>
              <a:cxnSpLocks/>
            </p:cNvCxnSpPr>
            <p:nvPr/>
          </p:nvCxnSpPr>
          <p:spPr>
            <a:xfrm flipV="1">
              <a:off x="6526749" y="2629845"/>
              <a:ext cx="0" cy="2434988"/>
            </a:xfrm>
            <a:prstGeom prst="line">
              <a:avLst/>
            </a:prstGeom>
            <a:ln w="28575">
              <a:solidFill>
                <a:srgbClr val="5079BC"/>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1DA5C9F6-80C0-2ADD-6F3F-6F4D4671835B}"/>
                </a:ext>
              </a:extLst>
            </p:cNvPr>
            <p:cNvCxnSpPr>
              <a:cxnSpLocks/>
            </p:cNvCxnSpPr>
            <p:nvPr/>
          </p:nvCxnSpPr>
          <p:spPr>
            <a:xfrm flipV="1">
              <a:off x="7064557" y="2140005"/>
              <a:ext cx="0" cy="292482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D2193153-582A-2AC0-4827-729231736021}"/>
                </a:ext>
              </a:extLst>
            </p:cNvPr>
            <p:cNvCxnSpPr>
              <a:cxnSpLocks/>
            </p:cNvCxnSpPr>
            <p:nvPr/>
          </p:nvCxnSpPr>
          <p:spPr>
            <a:xfrm flipV="1">
              <a:off x="4913325" y="2140005"/>
              <a:ext cx="0" cy="292482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FE0AC9DA-5454-D498-66D6-0E20F74877D0}"/>
                </a:ext>
              </a:extLst>
            </p:cNvPr>
            <p:cNvCxnSpPr>
              <a:cxnSpLocks/>
            </p:cNvCxnSpPr>
            <p:nvPr/>
          </p:nvCxnSpPr>
          <p:spPr>
            <a:xfrm>
              <a:off x="4360403" y="1705266"/>
              <a:ext cx="32495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9AC7CF2C-3B6D-37B3-2A8F-AB64B97A0A6A}"/>
                </a:ext>
              </a:extLst>
            </p:cNvPr>
            <p:cNvCxnSpPr>
              <a:cxnSpLocks/>
            </p:cNvCxnSpPr>
            <p:nvPr/>
          </p:nvCxnSpPr>
          <p:spPr>
            <a:xfrm>
              <a:off x="4913325" y="2146200"/>
              <a:ext cx="215123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B1546716-CA02-81C0-5871-4D2476C9D74C}"/>
                </a:ext>
              </a:extLst>
            </p:cNvPr>
            <p:cNvCxnSpPr>
              <a:cxnSpLocks/>
            </p:cNvCxnSpPr>
            <p:nvPr/>
          </p:nvCxnSpPr>
          <p:spPr>
            <a:xfrm>
              <a:off x="5451133" y="2629845"/>
              <a:ext cx="1075616" cy="0"/>
            </a:xfrm>
            <a:prstGeom prst="line">
              <a:avLst/>
            </a:prstGeom>
            <a:ln w="28575">
              <a:solidFill>
                <a:srgbClr val="5079BC"/>
              </a:solidFill>
            </a:ln>
          </p:spPr>
          <p:style>
            <a:lnRef idx="1">
              <a:schemeClr val="accent1"/>
            </a:lnRef>
            <a:fillRef idx="0">
              <a:schemeClr val="accent1"/>
            </a:fillRef>
            <a:effectRef idx="0">
              <a:schemeClr val="accent1"/>
            </a:effectRef>
            <a:fontRef idx="minor">
              <a:schemeClr val="tx1"/>
            </a:fontRef>
          </p:style>
        </p:cxnSp>
        <p:sp>
          <p:nvSpPr>
            <p:cNvPr id="32" name="TextBox 37">
              <a:extLst>
                <a:ext uri="{FF2B5EF4-FFF2-40B4-BE49-F238E27FC236}">
                  <a16:creationId xmlns:a16="http://schemas.microsoft.com/office/drawing/2014/main" id="{3C35EBF9-42F4-1628-1F44-2713D7513DEE}"/>
                </a:ext>
              </a:extLst>
            </p:cNvPr>
            <p:cNvSpPr txBox="1"/>
            <p:nvPr/>
          </p:nvSpPr>
          <p:spPr>
            <a:xfrm>
              <a:off x="5492173" y="1519526"/>
              <a:ext cx="991754" cy="338554"/>
            </a:xfrm>
            <a:prstGeom prst="rect">
              <a:avLst/>
            </a:prstGeom>
            <a:solidFill>
              <a:schemeClr val="bg1"/>
            </a:solidFill>
            <a:ln w="76200">
              <a:noFill/>
            </a:ln>
          </p:spPr>
          <p:txBody>
            <a:bodyPr wrap="square" rtlCol="0">
              <a:spAutoFit/>
            </a:bodyPr>
            <a:lstStyle/>
            <a:p>
              <a:pPr algn="ctr"/>
              <a:r>
                <a:rPr lang="de-DE" sz="1600" dirty="0">
                  <a:solidFill>
                    <a:srgbClr val="FF0000"/>
                  </a:solidFill>
                </a:rPr>
                <a:t>99.73%</a:t>
              </a:r>
            </a:p>
          </p:txBody>
        </p:sp>
        <p:sp>
          <p:nvSpPr>
            <p:cNvPr id="64" name="TextBox 37">
              <a:extLst>
                <a:ext uri="{FF2B5EF4-FFF2-40B4-BE49-F238E27FC236}">
                  <a16:creationId xmlns:a16="http://schemas.microsoft.com/office/drawing/2014/main" id="{2AF2FCF9-7ED4-A4A4-1ECF-7A4CC5648C13}"/>
                </a:ext>
              </a:extLst>
            </p:cNvPr>
            <p:cNvSpPr txBox="1"/>
            <p:nvPr/>
          </p:nvSpPr>
          <p:spPr>
            <a:xfrm>
              <a:off x="5492173" y="1985814"/>
              <a:ext cx="991754" cy="338554"/>
            </a:xfrm>
            <a:prstGeom prst="rect">
              <a:avLst/>
            </a:prstGeom>
            <a:solidFill>
              <a:schemeClr val="bg1"/>
            </a:solidFill>
            <a:ln w="76200">
              <a:noFill/>
            </a:ln>
          </p:spPr>
          <p:txBody>
            <a:bodyPr wrap="square" rtlCol="0">
              <a:spAutoFit/>
            </a:bodyPr>
            <a:lstStyle/>
            <a:p>
              <a:pPr algn="ctr"/>
              <a:r>
                <a:rPr lang="de-DE" sz="1600" dirty="0">
                  <a:solidFill>
                    <a:schemeClr val="accent4"/>
                  </a:solidFill>
                </a:rPr>
                <a:t>95.43%</a:t>
              </a:r>
            </a:p>
          </p:txBody>
        </p:sp>
        <p:sp>
          <p:nvSpPr>
            <p:cNvPr id="65" name="TextBox 37">
              <a:extLst>
                <a:ext uri="{FF2B5EF4-FFF2-40B4-BE49-F238E27FC236}">
                  <a16:creationId xmlns:a16="http://schemas.microsoft.com/office/drawing/2014/main" id="{6182CB13-A006-1F2B-671D-5BCD8421467C}"/>
                </a:ext>
              </a:extLst>
            </p:cNvPr>
            <p:cNvSpPr txBox="1"/>
            <p:nvPr/>
          </p:nvSpPr>
          <p:spPr>
            <a:xfrm>
              <a:off x="5580335" y="2452103"/>
              <a:ext cx="858250" cy="338554"/>
            </a:xfrm>
            <a:prstGeom prst="rect">
              <a:avLst/>
            </a:prstGeom>
            <a:solidFill>
              <a:schemeClr val="bg1"/>
            </a:solidFill>
            <a:ln w="76200">
              <a:noFill/>
            </a:ln>
          </p:spPr>
          <p:txBody>
            <a:bodyPr wrap="square" rtlCol="0">
              <a:spAutoFit/>
            </a:bodyPr>
            <a:lstStyle/>
            <a:p>
              <a:pPr algn="ctr"/>
              <a:r>
                <a:rPr lang="de-DE" sz="1600" dirty="0">
                  <a:solidFill>
                    <a:schemeClr val="accent1"/>
                  </a:solidFill>
                </a:rPr>
                <a:t>68.27%</a:t>
              </a:r>
            </a:p>
          </p:txBody>
        </p:sp>
        <mc:AlternateContent xmlns:mc="http://schemas.openxmlformats.org/markup-compatibility/2006" xmlns:a14="http://schemas.microsoft.com/office/drawing/2010/main">
          <mc:Choice Requires="a14">
            <p:sp>
              <p:nvSpPr>
                <p:cNvPr id="66" name="TextBox 15">
                  <a:extLst>
                    <a:ext uri="{FF2B5EF4-FFF2-40B4-BE49-F238E27FC236}">
                      <a16:creationId xmlns:a16="http://schemas.microsoft.com/office/drawing/2014/main" id="{FE28C5CB-A5F8-C385-2709-4944A7BA46E3}"/>
                    </a:ext>
                  </a:extLst>
                </p:cNvPr>
                <p:cNvSpPr txBox="1"/>
                <p:nvPr/>
              </p:nvSpPr>
              <p:spPr>
                <a:xfrm>
                  <a:off x="5232163" y="5104075"/>
                  <a:ext cx="437940"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−1</m:t>
                        </m:r>
                        <m:r>
                          <m:rPr>
                            <m:nor/>
                          </m:rPr>
                          <a:rPr lang="el-GR" sz="1200"/>
                          <m:t>σ</m:t>
                        </m:r>
                      </m:oMath>
                    </m:oMathPara>
                  </a14:m>
                  <a:endParaRPr lang="de-DE" sz="1200" dirty="0"/>
                </a:p>
              </p:txBody>
            </p:sp>
          </mc:Choice>
          <mc:Fallback xmlns="">
            <p:sp>
              <p:nvSpPr>
                <p:cNvPr id="66" name="TextBox 15">
                  <a:extLst>
                    <a:ext uri="{FF2B5EF4-FFF2-40B4-BE49-F238E27FC236}">
                      <a16:creationId xmlns:a16="http://schemas.microsoft.com/office/drawing/2014/main" id="{FE28C5CB-A5F8-C385-2709-4944A7BA46E3}"/>
                    </a:ext>
                  </a:extLst>
                </p:cNvPr>
                <p:cNvSpPr txBox="1">
                  <a:spLocks noRot="1" noChangeAspect="1" noMove="1" noResize="1" noEditPoints="1" noAdjustHandles="1" noChangeArrowheads="1" noChangeShapeType="1" noTextEdit="1"/>
                </p:cNvSpPr>
                <p:nvPr/>
              </p:nvSpPr>
              <p:spPr>
                <a:xfrm>
                  <a:off x="5232163" y="5104075"/>
                  <a:ext cx="437940" cy="276999"/>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TextBox 15">
                  <a:extLst>
                    <a:ext uri="{FF2B5EF4-FFF2-40B4-BE49-F238E27FC236}">
                      <a16:creationId xmlns:a16="http://schemas.microsoft.com/office/drawing/2014/main" id="{8965B225-753F-2F6F-C60E-B7696AC8D0F8}"/>
                    </a:ext>
                  </a:extLst>
                </p:cNvPr>
                <p:cNvSpPr txBox="1"/>
                <p:nvPr/>
              </p:nvSpPr>
              <p:spPr>
                <a:xfrm>
                  <a:off x="4694355" y="5095206"/>
                  <a:ext cx="437940"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−2</m:t>
                        </m:r>
                        <m:r>
                          <m:rPr>
                            <m:nor/>
                          </m:rPr>
                          <a:rPr lang="el-GR" sz="1200"/>
                          <m:t>σ</m:t>
                        </m:r>
                      </m:oMath>
                    </m:oMathPara>
                  </a14:m>
                  <a:endParaRPr lang="de-DE" sz="1200" dirty="0"/>
                </a:p>
              </p:txBody>
            </p:sp>
          </mc:Choice>
          <mc:Fallback xmlns="">
            <p:sp>
              <p:nvSpPr>
                <p:cNvPr id="67" name="TextBox 15">
                  <a:extLst>
                    <a:ext uri="{FF2B5EF4-FFF2-40B4-BE49-F238E27FC236}">
                      <a16:creationId xmlns:a16="http://schemas.microsoft.com/office/drawing/2014/main" id="{8965B225-753F-2F6F-C60E-B7696AC8D0F8}"/>
                    </a:ext>
                  </a:extLst>
                </p:cNvPr>
                <p:cNvSpPr txBox="1">
                  <a:spLocks noRot="1" noChangeAspect="1" noMove="1" noResize="1" noEditPoints="1" noAdjustHandles="1" noChangeArrowheads="1" noChangeShapeType="1" noTextEdit="1"/>
                </p:cNvSpPr>
                <p:nvPr/>
              </p:nvSpPr>
              <p:spPr>
                <a:xfrm>
                  <a:off x="4694355" y="5095206"/>
                  <a:ext cx="437940" cy="276999"/>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8" name="TextBox 15">
                  <a:extLst>
                    <a:ext uri="{FF2B5EF4-FFF2-40B4-BE49-F238E27FC236}">
                      <a16:creationId xmlns:a16="http://schemas.microsoft.com/office/drawing/2014/main" id="{EF5654CA-5851-A961-9282-09B8ABAE3696}"/>
                    </a:ext>
                  </a:extLst>
                </p:cNvPr>
                <p:cNvSpPr txBox="1"/>
                <p:nvPr/>
              </p:nvSpPr>
              <p:spPr>
                <a:xfrm>
                  <a:off x="4184113" y="5095206"/>
                  <a:ext cx="437940"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−3</m:t>
                        </m:r>
                        <m:r>
                          <m:rPr>
                            <m:nor/>
                          </m:rPr>
                          <a:rPr lang="el-GR" sz="1200"/>
                          <m:t>σ</m:t>
                        </m:r>
                      </m:oMath>
                    </m:oMathPara>
                  </a14:m>
                  <a:endParaRPr lang="de-DE" sz="1200" dirty="0"/>
                </a:p>
              </p:txBody>
            </p:sp>
          </mc:Choice>
          <mc:Fallback xmlns="">
            <p:sp>
              <p:nvSpPr>
                <p:cNvPr id="68" name="TextBox 15">
                  <a:extLst>
                    <a:ext uri="{FF2B5EF4-FFF2-40B4-BE49-F238E27FC236}">
                      <a16:creationId xmlns:a16="http://schemas.microsoft.com/office/drawing/2014/main" id="{EF5654CA-5851-A961-9282-09B8ABAE3696}"/>
                    </a:ext>
                  </a:extLst>
                </p:cNvPr>
                <p:cNvSpPr txBox="1">
                  <a:spLocks noRot="1" noChangeAspect="1" noMove="1" noResize="1" noEditPoints="1" noAdjustHandles="1" noChangeArrowheads="1" noChangeShapeType="1" noTextEdit="1"/>
                </p:cNvSpPr>
                <p:nvPr/>
              </p:nvSpPr>
              <p:spPr>
                <a:xfrm>
                  <a:off x="4184113" y="5095206"/>
                  <a:ext cx="437940" cy="276999"/>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9" name="TextBox 15">
                  <a:extLst>
                    <a:ext uri="{FF2B5EF4-FFF2-40B4-BE49-F238E27FC236}">
                      <a16:creationId xmlns:a16="http://schemas.microsoft.com/office/drawing/2014/main" id="{3159AA40-909A-2583-C39C-57E45D66DAB8}"/>
                    </a:ext>
                  </a:extLst>
                </p:cNvPr>
                <p:cNvSpPr txBox="1"/>
                <p:nvPr/>
              </p:nvSpPr>
              <p:spPr>
                <a:xfrm>
                  <a:off x="7417549" y="5105696"/>
                  <a:ext cx="367181"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3</m:t>
                        </m:r>
                        <m:r>
                          <m:rPr>
                            <m:nor/>
                          </m:rPr>
                          <a:rPr lang="el-GR" sz="1200"/>
                          <m:t>σ</m:t>
                        </m:r>
                      </m:oMath>
                    </m:oMathPara>
                  </a14:m>
                  <a:endParaRPr lang="de-DE" sz="1200" dirty="0"/>
                </a:p>
              </p:txBody>
            </p:sp>
          </mc:Choice>
          <mc:Fallback xmlns="">
            <p:sp>
              <p:nvSpPr>
                <p:cNvPr id="69" name="TextBox 15">
                  <a:extLst>
                    <a:ext uri="{FF2B5EF4-FFF2-40B4-BE49-F238E27FC236}">
                      <a16:creationId xmlns:a16="http://schemas.microsoft.com/office/drawing/2014/main" id="{3159AA40-909A-2583-C39C-57E45D66DAB8}"/>
                    </a:ext>
                  </a:extLst>
                </p:cNvPr>
                <p:cNvSpPr txBox="1">
                  <a:spLocks noRot="1" noChangeAspect="1" noMove="1" noResize="1" noEditPoints="1" noAdjustHandles="1" noChangeArrowheads="1" noChangeShapeType="1" noTextEdit="1"/>
                </p:cNvSpPr>
                <p:nvPr/>
              </p:nvSpPr>
              <p:spPr>
                <a:xfrm>
                  <a:off x="7417549" y="5105696"/>
                  <a:ext cx="367181" cy="276999"/>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TextBox 15">
                  <a:extLst>
                    <a:ext uri="{FF2B5EF4-FFF2-40B4-BE49-F238E27FC236}">
                      <a16:creationId xmlns:a16="http://schemas.microsoft.com/office/drawing/2014/main" id="{EE239613-85A0-7E61-5F5C-2B62963F42B4}"/>
                    </a:ext>
                  </a:extLst>
                </p:cNvPr>
                <p:cNvSpPr txBox="1"/>
                <p:nvPr/>
              </p:nvSpPr>
              <p:spPr>
                <a:xfrm>
                  <a:off x="6865200" y="5096827"/>
                  <a:ext cx="396262"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2</m:t>
                        </m:r>
                        <m:r>
                          <m:rPr>
                            <m:nor/>
                          </m:rPr>
                          <a:rPr lang="el-GR" sz="1200"/>
                          <m:t>σ</m:t>
                        </m:r>
                      </m:oMath>
                    </m:oMathPara>
                  </a14:m>
                  <a:endParaRPr lang="de-DE" sz="1200" dirty="0"/>
                </a:p>
              </p:txBody>
            </p:sp>
          </mc:Choice>
          <mc:Fallback xmlns="">
            <p:sp>
              <p:nvSpPr>
                <p:cNvPr id="70" name="TextBox 15">
                  <a:extLst>
                    <a:ext uri="{FF2B5EF4-FFF2-40B4-BE49-F238E27FC236}">
                      <a16:creationId xmlns:a16="http://schemas.microsoft.com/office/drawing/2014/main" id="{EE239613-85A0-7E61-5F5C-2B62963F42B4}"/>
                    </a:ext>
                  </a:extLst>
                </p:cNvPr>
                <p:cNvSpPr txBox="1">
                  <a:spLocks noRot="1" noChangeAspect="1" noMove="1" noResize="1" noEditPoints="1" noAdjustHandles="1" noChangeArrowheads="1" noChangeShapeType="1" noTextEdit="1"/>
                </p:cNvSpPr>
                <p:nvPr/>
              </p:nvSpPr>
              <p:spPr>
                <a:xfrm>
                  <a:off x="6865200" y="5096827"/>
                  <a:ext cx="396262" cy="276999"/>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TextBox 15">
                  <a:extLst>
                    <a:ext uri="{FF2B5EF4-FFF2-40B4-BE49-F238E27FC236}">
                      <a16:creationId xmlns:a16="http://schemas.microsoft.com/office/drawing/2014/main" id="{CB9DD985-8B6A-3289-332C-F280CDB70F38}"/>
                    </a:ext>
                  </a:extLst>
                </p:cNvPr>
                <p:cNvSpPr txBox="1"/>
                <p:nvPr/>
              </p:nvSpPr>
              <p:spPr>
                <a:xfrm>
                  <a:off x="6369499" y="5096827"/>
                  <a:ext cx="367181"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1</m:t>
                        </m:r>
                        <m:r>
                          <m:rPr>
                            <m:nor/>
                          </m:rPr>
                          <a:rPr lang="el-GR" sz="1200"/>
                          <m:t>σ</m:t>
                        </m:r>
                      </m:oMath>
                    </m:oMathPara>
                  </a14:m>
                  <a:endParaRPr lang="de-DE" sz="1200" dirty="0"/>
                </a:p>
              </p:txBody>
            </p:sp>
          </mc:Choice>
          <mc:Fallback xmlns="">
            <p:sp>
              <p:nvSpPr>
                <p:cNvPr id="71" name="TextBox 15">
                  <a:extLst>
                    <a:ext uri="{FF2B5EF4-FFF2-40B4-BE49-F238E27FC236}">
                      <a16:creationId xmlns:a16="http://schemas.microsoft.com/office/drawing/2014/main" id="{CB9DD985-8B6A-3289-332C-F280CDB70F38}"/>
                    </a:ext>
                  </a:extLst>
                </p:cNvPr>
                <p:cNvSpPr txBox="1">
                  <a:spLocks noRot="1" noChangeAspect="1" noMove="1" noResize="1" noEditPoints="1" noAdjustHandles="1" noChangeArrowheads="1" noChangeShapeType="1" noTextEdit="1"/>
                </p:cNvSpPr>
                <p:nvPr/>
              </p:nvSpPr>
              <p:spPr>
                <a:xfrm>
                  <a:off x="6369499" y="5096827"/>
                  <a:ext cx="367181" cy="276999"/>
                </a:xfrm>
                <a:prstGeom prst="rect">
                  <a:avLst/>
                </a:prstGeom>
                <a:blipFill>
                  <a:blip r:embed="rId10"/>
                  <a:stretch>
                    <a:fillRect/>
                  </a:stretch>
                </a:blipFill>
              </p:spPr>
              <p:txBody>
                <a:bodyPr/>
                <a:lstStyle/>
                <a:p>
                  <a:r>
                    <a:rPr lang="de-DE">
                      <a:noFill/>
                    </a:rPr>
                    <a:t> </a:t>
                  </a:r>
                </a:p>
              </p:txBody>
            </p:sp>
          </mc:Fallback>
        </mc:AlternateContent>
      </p:grpSp>
      <p:sp>
        <p:nvSpPr>
          <p:cNvPr id="74" name="Ellipse 73">
            <a:extLst>
              <a:ext uri="{FF2B5EF4-FFF2-40B4-BE49-F238E27FC236}">
                <a16:creationId xmlns:a16="http://schemas.microsoft.com/office/drawing/2014/main" id="{3C3155CD-B3D8-2C0C-C1E9-1AE2840C22E0}"/>
              </a:ext>
            </a:extLst>
          </p:cNvPr>
          <p:cNvSpPr/>
          <p:nvPr/>
        </p:nvSpPr>
        <p:spPr>
          <a:xfrm>
            <a:off x="6486577" y="3679825"/>
            <a:ext cx="165100" cy="165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EF1A0E4C-5C1F-2F13-2C0D-1AFE3EDDC3F2}"/>
              </a:ext>
            </a:extLst>
          </p:cNvPr>
          <p:cNvSpPr/>
          <p:nvPr/>
        </p:nvSpPr>
        <p:spPr>
          <a:xfrm>
            <a:off x="5320020" y="3664866"/>
            <a:ext cx="165100" cy="165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6" name="TextBox 15">
                <a:extLst>
                  <a:ext uri="{FF2B5EF4-FFF2-40B4-BE49-F238E27FC236}">
                    <a16:creationId xmlns:a16="http://schemas.microsoft.com/office/drawing/2014/main" id="{8360910B-2FFD-43B5-5F6F-B7E78C4F4022}"/>
                  </a:ext>
                </a:extLst>
              </p:cNvPr>
              <p:cNvSpPr txBox="1"/>
              <p:nvPr/>
            </p:nvSpPr>
            <p:spPr>
              <a:xfrm>
                <a:off x="8095191" y="5104074"/>
                <a:ext cx="396262"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4</m:t>
                      </m:r>
                      <m:r>
                        <m:rPr>
                          <m:nor/>
                        </m:rPr>
                        <a:rPr lang="el-GR" sz="1200"/>
                        <m:t>σ</m:t>
                      </m:r>
                    </m:oMath>
                  </m:oMathPara>
                </a14:m>
                <a:endParaRPr lang="de-DE" sz="1200" dirty="0"/>
              </a:p>
            </p:txBody>
          </p:sp>
        </mc:Choice>
        <mc:Fallback xmlns="">
          <p:sp>
            <p:nvSpPr>
              <p:cNvPr id="76" name="TextBox 15">
                <a:extLst>
                  <a:ext uri="{FF2B5EF4-FFF2-40B4-BE49-F238E27FC236}">
                    <a16:creationId xmlns:a16="http://schemas.microsoft.com/office/drawing/2014/main" id="{8360910B-2FFD-43B5-5F6F-B7E78C4F4022}"/>
                  </a:ext>
                </a:extLst>
              </p:cNvPr>
              <p:cNvSpPr txBox="1">
                <a:spLocks noRot="1" noChangeAspect="1" noMove="1" noResize="1" noEditPoints="1" noAdjustHandles="1" noChangeArrowheads="1" noChangeShapeType="1" noTextEdit="1"/>
              </p:cNvSpPr>
              <p:nvPr/>
            </p:nvSpPr>
            <p:spPr>
              <a:xfrm>
                <a:off x="8095191" y="5104074"/>
                <a:ext cx="396262" cy="276999"/>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7" name="TextBox 15">
                <a:extLst>
                  <a:ext uri="{FF2B5EF4-FFF2-40B4-BE49-F238E27FC236}">
                    <a16:creationId xmlns:a16="http://schemas.microsoft.com/office/drawing/2014/main" id="{2E5B5DAC-A8B7-2B88-B44F-B04EF8AFCEDE}"/>
                  </a:ext>
                </a:extLst>
              </p:cNvPr>
              <p:cNvSpPr txBox="1"/>
              <p:nvPr/>
            </p:nvSpPr>
            <p:spPr>
              <a:xfrm>
                <a:off x="8589443" y="5104074"/>
                <a:ext cx="396262"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5</m:t>
                      </m:r>
                      <m:r>
                        <m:rPr>
                          <m:nor/>
                        </m:rPr>
                        <a:rPr lang="el-GR" sz="1200"/>
                        <m:t>σ</m:t>
                      </m:r>
                    </m:oMath>
                  </m:oMathPara>
                </a14:m>
                <a:endParaRPr lang="de-DE" sz="1200" dirty="0"/>
              </a:p>
            </p:txBody>
          </p:sp>
        </mc:Choice>
        <mc:Fallback xmlns="">
          <p:sp>
            <p:nvSpPr>
              <p:cNvPr id="77" name="TextBox 15">
                <a:extLst>
                  <a:ext uri="{FF2B5EF4-FFF2-40B4-BE49-F238E27FC236}">
                    <a16:creationId xmlns:a16="http://schemas.microsoft.com/office/drawing/2014/main" id="{2E5B5DAC-A8B7-2B88-B44F-B04EF8AFCEDE}"/>
                  </a:ext>
                </a:extLst>
              </p:cNvPr>
              <p:cNvSpPr txBox="1">
                <a:spLocks noRot="1" noChangeAspect="1" noMove="1" noResize="1" noEditPoints="1" noAdjustHandles="1" noChangeArrowheads="1" noChangeShapeType="1" noTextEdit="1"/>
              </p:cNvSpPr>
              <p:nvPr/>
            </p:nvSpPr>
            <p:spPr>
              <a:xfrm>
                <a:off x="8589443" y="5104074"/>
                <a:ext cx="396262" cy="276999"/>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9" name="TextBox 15">
                <a:extLst>
                  <a:ext uri="{FF2B5EF4-FFF2-40B4-BE49-F238E27FC236}">
                    <a16:creationId xmlns:a16="http://schemas.microsoft.com/office/drawing/2014/main" id="{CEAC867B-1026-1B42-25BC-FB52BAEFDF45}"/>
                  </a:ext>
                </a:extLst>
              </p:cNvPr>
              <p:cNvSpPr txBox="1"/>
              <p:nvPr/>
            </p:nvSpPr>
            <p:spPr>
              <a:xfrm>
                <a:off x="3088819" y="5090592"/>
                <a:ext cx="437940"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−5</m:t>
                      </m:r>
                      <m:r>
                        <m:rPr>
                          <m:nor/>
                        </m:rPr>
                        <a:rPr lang="el-GR" sz="1200"/>
                        <m:t>σ</m:t>
                      </m:r>
                    </m:oMath>
                  </m:oMathPara>
                </a14:m>
                <a:endParaRPr lang="de-DE" sz="1200" dirty="0"/>
              </a:p>
            </p:txBody>
          </p:sp>
        </mc:Choice>
        <mc:Fallback xmlns="">
          <p:sp>
            <p:nvSpPr>
              <p:cNvPr id="79" name="TextBox 15">
                <a:extLst>
                  <a:ext uri="{FF2B5EF4-FFF2-40B4-BE49-F238E27FC236}">
                    <a16:creationId xmlns:a16="http://schemas.microsoft.com/office/drawing/2014/main" id="{CEAC867B-1026-1B42-25BC-FB52BAEFDF45}"/>
                  </a:ext>
                </a:extLst>
              </p:cNvPr>
              <p:cNvSpPr txBox="1">
                <a:spLocks noRot="1" noChangeAspect="1" noMove="1" noResize="1" noEditPoints="1" noAdjustHandles="1" noChangeArrowheads="1" noChangeShapeType="1" noTextEdit="1"/>
              </p:cNvSpPr>
              <p:nvPr/>
            </p:nvSpPr>
            <p:spPr>
              <a:xfrm>
                <a:off x="3088819" y="5090592"/>
                <a:ext cx="437940" cy="276999"/>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0" name="TextBox 15">
                <a:extLst>
                  <a:ext uri="{FF2B5EF4-FFF2-40B4-BE49-F238E27FC236}">
                    <a16:creationId xmlns:a16="http://schemas.microsoft.com/office/drawing/2014/main" id="{81A4D3F2-A1C3-D1F3-7638-9D0DFD1C93A5}"/>
                  </a:ext>
                </a:extLst>
              </p:cNvPr>
              <p:cNvSpPr txBox="1"/>
              <p:nvPr/>
            </p:nvSpPr>
            <p:spPr>
              <a:xfrm>
                <a:off x="3583071" y="5090592"/>
                <a:ext cx="437940"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nor/>
                        </m:rPr>
                        <a:rPr lang="de-DE" sz="1200" b="0" i="0" smtClean="0"/>
                        <m:t>−4</m:t>
                      </m:r>
                      <m:r>
                        <m:rPr>
                          <m:nor/>
                        </m:rPr>
                        <a:rPr lang="el-GR" sz="1200"/>
                        <m:t>σ</m:t>
                      </m:r>
                    </m:oMath>
                  </m:oMathPara>
                </a14:m>
                <a:endParaRPr lang="de-DE" sz="1200" dirty="0"/>
              </a:p>
            </p:txBody>
          </p:sp>
        </mc:Choice>
        <mc:Fallback xmlns="">
          <p:sp>
            <p:nvSpPr>
              <p:cNvPr id="80" name="TextBox 15">
                <a:extLst>
                  <a:ext uri="{FF2B5EF4-FFF2-40B4-BE49-F238E27FC236}">
                    <a16:creationId xmlns:a16="http://schemas.microsoft.com/office/drawing/2014/main" id="{81A4D3F2-A1C3-D1F3-7638-9D0DFD1C93A5}"/>
                  </a:ext>
                </a:extLst>
              </p:cNvPr>
              <p:cNvSpPr txBox="1">
                <a:spLocks noRot="1" noChangeAspect="1" noMove="1" noResize="1" noEditPoints="1" noAdjustHandles="1" noChangeArrowheads="1" noChangeShapeType="1" noTextEdit="1"/>
              </p:cNvSpPr>
              <p:nvPr/>
            </p:nvSpPr>
            <p:spPr>
              <a:xfrm>
                <a:off x="3583071" y="5090592"/>
                <a:ext cx="437940" cy="276999"/>
              </a:xfrm>
              <a:prstGeom prst="rect">
                <a:avLst/>
              </a:prstGeom>
              <a:blipFill>
                <a:blip r:embed="rId14"/>
                <a:stretch>
                  <a:fillRect/>
                </a:stretch>
              </a:blipFill>
            </p:spPr>
            <p:txBody>
              <a:bodyPr/>
              <a:lstStyle/>
              <a:p>
                <a:r>
                  <a:rPr lang="de-DE">
                    <a:noFill/>
                  </a:rPr>
                  <a:t> </a:t>
                </a:r>
              </a:p>
            </p:txBody>
          </p:sp>
        </mc:Fallback>
      </mc:AlternateContent>
      <p:cxnSp>
        <p:nvCxnSpPr>
          <p:cNvPr id="7" name="Gerade Verbindung mit Pfeil 12">
            <a:extLst>
              <a:ext uri="{FF2B5EF4-FFF2-40B4-BE49-F238E27FC236}">
                <a16:creationId xmlns:a16="http://schemas.microsoft.com/office/drawing/2014/main" id="{94E1361C-5937-2DD6-0C83-C24665B0CDBA}"/>
              </a:ext>
            </a:extLst>
          </p:cNvPr>
          <p:cNvCxnSpPr>
            <a:cxnSpLocks/>
          </p:cNvCxnSpPr>
          <p:nvPr/>
        </p:nvCxnSpPr>
        <p:spPr>
          <a:xfrm flipH="1">
            <a:off x="5408320" y="5639125"/>
            <a:ext cx="1114593" cy="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602C56E6-0C59-ED96-A41E-F264487EFC61}"/>
              </a:ext>
            </a:extLst>
          </p:cNvPr>
          <p:cNvSpPr txBox="1"/>
          <p:nvPr/>
        </p:nvSpPr>
        <p:spPr>
          <a:xfrm>
            <a:off x="4948548" y="5811335"/>
            <a:ext cx="2124637" cy="369332"/>
          </a:xfrm>
          <a:prstGeom prst="rect">
            <a:avLst/>
          </a:prstGeom>
          <a:noFill/>
        </p:spPr>
        <p:txBody>
          <a:bodyPr wrap="square">
            <a:spAutoFit/>
          </a:bodyPr>
          <a:lstStyle/>
          <a:p>
            <a:r>
              <a:rPr lang="de-DE"/>
              <a:t>Standard Deviation </a:t>
            </a:r>
            <a:endParaRPr lang="de-DE" dirty="0"/>
          </a:p>
        </p:txBody>
      </p:sp>
      <p:cxnSp>
        <p:nvCxnSpPr>
          <p:cNvPr id="14" name="Gerade Verbindung mit Pfeil 13">
            <a:extLst>
              <a:ext uri="{FF2B5EF4-FFF2-40B4-BE49-F238E27FC236}">
                <a16:creationId xmlns:a16="http://schemas.microsoft.com/office/drawing/2014/main" id="{BDA5E485-E9E2-6DE0-1109-E861C62A991F}"/>
              </a:ext>
            </a:extLst>
          </p:cNvPr>
          <p:cNvCxnSpPr/>
          <p:nvPr/>
        </p:nvCxnSpPr>
        <p:spPr>
          <a:xfrm flipH="1">
            <a:off x="6845775" y="3217514"/>
            <a:ext cx="1641628" cy="9535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53EF709C-C0F5-83AD-FD91-56A7A8FEB589}"/>
                  </a:ext>
                </a:extLst>
              </p:cNvPr>
              <p:cNvSpPr txBox="1"/>
              <p:nvPr/>
            </p:nvSpPr>
            <p:spPr>
              <a:xfrm>
                <a:off x="8307954" y="2729557"/>
                <a:ext cx="1798572" cy="601318"/>
              </a:xfrm>
              <a:prstGeom prst="rect">
                <a:avLst/>
              </a:prstGeom>
              <a:solidFill>
                <a:schemeClr val="accent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l-GR" sz="1600" i="1" dirty="0" smtClean="0">
                          <a:solidFill>
                            <a:schemeClr val="bg1"/>
                          </a:solidFill>
                          <a:latin typeface="Cambria Math" panose="02040503050406030204" pitchFamily="18" charset="0"/>
                        </a:rPr>
                        <m:t>𝜑</m:t>
                      </m:r>
                      <m:d>
                        <m:dPr>
                          <m:ctrlPr>
                            <a:rPr lang="de-DE" sz="1600" b="0" i="1" dirty="0" smtClean="0">
                              <a:solidFill>
                                <a:schemeClr val="bg1"/>
                              </a:solidFill>
                              <a:latin typeface="Cambria Math" panose="02040503050406030204" pitchFamily="18" charset="0"/>
                            </a:rPr>
                          </m:ctrlPr>
                        </m:dPr>
                        <m:e>
                          <m:r>
                            <m:rPr>
                              <m:sty m:val="p"/>
                            </m:rPr>
                            <a:rPr lang="de-DE" sz="1600" b="0" i="0" dirty="0" smtClean="0">
                              <a:solidFill>
                                <a:schemeClr val="bg1"/>
                              </a:solidFill>
                              <a:latin typeface="Cambria Math" panose="02040503050406030204" pitchFamily="18" charset="0"/>
                            </a:rPr>
                            <m:t>x</m:t>
                          </m:r>
                        </m:e>
                      </m:d>
                      <m:r>
                        <a:rPr lang="de-DE" sz="1600" b="0" i="0" dirty="0" smtClean="0">
                          <a:solidFill>
                            <a:schemeClr val="bg1"/>
                          </a:solidFill>
                          <a:latin typeface="Cambria Math" panose="02040503050406030204" pitchFamily="18" charset="0"/>
                        </a:rPr>
                        <m:t>= </m:t>
                      </m:r>
                      <m:f>
                        <m:fPr>
                          <m:ctrlPr>
                            <a:rPr lang="de-DE" sz="1600" b="0" i="1" dirty="0" smtClean="0">
                              <a:solidFill>
                                <a:schemeClr val="bg1"/>
                              </a:solidFill>
                              <a:latin typeface="Cambria Math" panose="02040503050406030204" pitchFamily="18" charset="0"/>
                            </a:rPr>
                          </m:ctrlPr>
                        </m:fPr>
                        <m:num>
                          <m:r>
                            <a:rPr lang="de-DE" sz="1600" b="0" i="1" dirty="0" smtClean="0">
                              <a:solidFill>
                                <a:schemeClr val="bg1"/>
                              </a:solidFill>
                              <a:latin typeface="Cambria Math" panose="02040503050406030204" pitchFamily="18" charset="0"/>
                            </a:rPr>
                            <m:t>1</m:t>
                          </m:r>
                        </m:num>
                        <m:den>
                          <m:rad>
                            <m:radPr>
                              <m:degHide m:val="on"/>
                              <m:ctrlPr>
                                <a:rPr lang="de-DE" sz="1600" b="0" i="1" dirty="0" smtClean="0">
                                  <a:solidFill>
                                    <a:schemeClr val="bg1"/>
                                  </a:solidFill>
                                  <a:latin typeface="Cambria Math" panose="02040503050406030204" pitchFamily="18" charset="0"/>
                                </a:rPr>
                              </m:ctrlPr>
                            </m:radPr>
                            <m:deg/>
                            <m:e>
                              <m:r>
                                <a:rPr lang="de-DE" sz="1600" b="0" i="1" dirty="0" smtClean="0">
                                  <a:solidFill>
                                    <a:schemeClr val="bg1"/>
                                  </a:solidFill>
                                  <a:latin typeface="Cambria Math" panose="02040503050406030204" pitchFamily="18" charset="0"/>
                                </a:rPr>
                                <m:t>2</m:t>
                              </m:r>
                              <m:r>
                                <a:rPr lang="de-DE" sz="1600" b="0" i="1" dirty="0" smtClean="0">
                                  <a:solidFill>
                                    <a:schemeClr val="bg1"/>
                                  </a:solidFill>
                                  <a:latin typeface="Cambria Math" panose="02040503050406030204" pitchFamily="18" charset="0"/>
                                  <a:ea typeface="Cambria Math" panose="02040503050406030204" pitchFamily="18" charset="0"/>
                                </a:rPr>
                                <m:t>𝜋</m:t>
                              </m:r>
                            </m:e>
                          </m:rad>
                        </m:den>
                      </m:f>
                      <m:sSup>
                        <m:sSupPr>
                          <m:ctrlPr>
                            <a:rPr lang="de-DE" sz="1600" b="0" i="1" dirty="0" smtClean="0">
                              <a:solidFill>
                                <a:schemeClr val="bg1"/>
                              </a:solidFill>
                              <a:latin typeface="Cambria Math" panose="02040503050406030204" pitchFamily="18" charset="0"/>
                            </a:rPr>
                          </m:ctrlPr>
                        </m:sSupPr>
                        <m:e>
                          <m:r>
                            <a:rPr lang="de-DE" sz="1600" i="1" dirty="0">
                              <a:solidFill>
                                <a:schemeClr val="bg1"/>
                              </a:solidFill>
                              <a:latin typeface="Cambria Math" panose="02040503050406030204" pitchFamily="18" charset="0"/>
                            </a:rPr>
                            <m:t>𝑒</m:t>
                          </m:r>
                        </m:e>
                        <m:sup>
                          <m:r>
                            <a:rPr lang="de-DE" sz="1600" b="0" i="1" dirty="0" smtClean="0">
                              <a:solidFill>
                                <a:schemeClr val="bg1"/>
                              </a:solidFill>
                              <a:latin typeface="Cambria Math" panose="02040503050406030204" pitchFamily="18" charset="0"/>
                            </a:rPr>
                            <m:t>−</m:t>
                          </m:r>
                          <m:f>
                            <m:fPr>
                              <m:ctrlPr>
                                <a:rPr lang="de-DE" sz="1600" b="0" i="1" dirty="0" smtClean="0">
                                  <a:solidFill>
                                    <a:schemeClr val="bg1"/>
                                  </a:solidFill>
                                  <a:latin typeface="Cambria Math" panose="02040503050406030204" pitchFamily="18" charset="0"/>
                                </a:rPr>
                              </m:ctrlPr>
                            </m:fPr>
                            <m:num>
                              <m:r>
                                <a:rPr lang="de-DE" sz="1600" b="0" i="1" dirty="0" smtClean="0">
                                  <a:solidFill>
                                    <a:schemeClr val="bg1"/>
                                  </a:solidFill>
                                  <a:latin typeface="Cambria Math" panose="02040503050406030204" pitchFamily="18" charset="0"/>
                                </a:rPr>
                                <m:t>1</m:t>
                              </m:r>
                            </m:num>
                            <m:den>
                              <m:r>
                                <a:rPr lang="de-DE" sz="1600" b="0" i="1" dirty="0" smtClean="0">
                                  <a:solidFill>
                                    <a:schemeClr val="bg1"/>
                                  </a:solidFill>
                                  <a:latin typeface="Cambria Math" panose="02040503050406030204" pitchFamily="18" charset="0"/>
                                </a:rPr>
                                <m:t>2</m:t>
                              </m:r>
                            </m:den>
                          </m:f>
                          <m:r>
                            <a:rPr lang="de-DE" sz="1600" b="0" i="1" dirty="0" smtClean="0">
                              <a:solidFill>
                                <a:schemeClr val="bg1"/>
                              </a:solidFill>
                              <a:latin typeface="Cambria Math" panose="02040503050406030204" pitchFamily="18" charset="0"/>
                            </a:rPr>
                            <m:t>𝑥</m:t>
                          </m:r>
                          <m:r>
                            <a:rPr lang="de-DE" sz="1600" b="0" i="1" dirty="0" smtClean="0">
                              <a:solidFill>
                                <a:schemeClr val="bg1"/>
                              </a:solidFill>
                              <a:latin typeface="Cambria Math" panose="02040503050406030204" pitchFamily="18" charset="0"/>
                            </a:rPr>
                            <m:t>²</m:t>
                          </m:r>
                        </m:sup>
                      </m:sSup>
                    </m:oMath>
                  </m:oMathPara>
                </a14:m>
                <a:endParaRPr lang="de-DE" sz="1600" dirty="0">
                  <a:solidFill>
                    <a:schemeClr val="bg1"/>
                  </a:solidFill>
                </a:endParaRPr>
              </a:p>
            </p:txBody>
          </p:sp>
        </mc:Choice>
        <mc:Fallback xmlns="">
          <p:sp>
            <p:nvSpPr>
              <p:cNvPr id="19" name="Textfeld 18">
                <a:extLst>
                  <a:ext uri="{FF2B5EF4-FFF2-40B4-BE49-F238E27FC236}">
                    <a16:creationId xmlns:a16="http://schemas.microsoft.com/office/drawing/2014/main" id="{53EF709C-C0F5-83AD-FD91-56A7A8FEB589}"/>
                  </a:ext>
                </a:extLst>
              </p:cNvPr>
              <p:cNvSpPr txBox="1">
                <a:spLocks noRot="1" noChangeAspect="1" noMove="1" noResize="1" noEditPoints="1" noAdjustHandles="1" noChangeArrowheads="1" noChangeShapeType="1" noTextEdit="1"/>
              </p:cNvSpPr>
              <p:nvPr/>
            </p:nvSpPr>
            <p:spPr>
              <a:xfrm>
                <a:off x="8307954" y="2729557"/>
                <a:ext cx="1798572" cy="601318"/>
              </a:xfrm>
              <a:prstGeom prst="rect">
                <a:avLst/>
              </a:prstGeom>
              <a:blipFill>
                <a:blip r:embed="rId1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15">
                <a:extLst>
                  <a:ext uri="{FF2B5EF4-FFF2-40B4-BE49-F238E27FC236}">
                    <a16:creationId xmlns:a16="http://schemas.microsoft.com/office/drawing/2014/main" id="{5064F8D9-5D57-5CFD-761A-F7BA1BAF3D6C}"/>
                  </a:ext>
                </a:extLst>
              </p:cNvPr>
              <p:cNvSpPr txBox="1"/>
              <p:nvPr/>
            </p:nvSpPr>
            <p:spPr>
              <a:xfrm>
                <a:off x="9843711" y="4840200"/>
                <a:ext cx="37279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𝒙</m:t>
                      </m:r>
                    </m:oMath>
                  </m:oMathPara>
                </a14:m>
                <a:endParaRPr lang="de-DE" b="1" dirty="0"/>
              </a:p>
            </p:txBody>
          </p:sp>
        </mc:Choice>
        <mc:Fallback xmlns="">
          <p:sp>
            <p:nvSpPr>
              <p:cNvPr id="23" name="TextBox 15">
                <a:extLst>
                  <a:ext uri="{FF2B5EF4-FFF2-40B4-BE49-F238E27FC236}">
                    <a16:creationId xmlns:a16="http://schemas.microsoft.com/office/drawing/2014/main" id="{5064F8D9-5D57-5CFD-761A-F7BA1BAF3D6C}"/>
                  </a:ext>
                </a:extLst>
              </p:cNvPr>
              <p:cNvSpPr txBox="1">
                <a:spLocks noRot="1" noChangeAspect="1" noMove="1" noResize="1" noEditPoints="1" noAdjustHandles="1" noChangeArrowheads="1" noChangeShapeType="1" noTextEdit="1"/>
              </p:cNvSpPr>
              <p:nvPr/>
            </p:nvSpPr>
            <p:spPr>
              <a:xfrm>
                <a:off x="9843711" y="4840200"/>
                <a:ext cx="372794" cy="369332"/>
              </a:xfrm>
              <a:prstGeom prst="rect">
                <a:avLst/>
              </a:prstGeom>
              <a:blipFill>
                <a:blip r:embed="rId16"/>
                <a:stretch>
                  <a:fillRect/>
                </a:stretch>
              </a:blipFill>
            </p:spPr>
            <p:txBody>
              <a:bodyPr/>
              <a:lstStyle/>
              <a:p>
                <a:r>
                  <a:rPr lang="de-DE">
                    <a:noFill/>
                  </a:rPr>
                  <a:t> </a:t>
                </a:r>
              </a:p>
            </p:txBody>
          </p:sp>
        </mc:Fallback>
      </mc:AlternateContent>
      <p:sp>
        <p:nvSpPr>
          <p:cNvPr id="24" name="Textfeld 23">
            <a:extLst>
              <a:ext uri="{FF2B5EF4-FFF2-40B4-BE49-F238E27FC236}">
                <a16:creationId xmlns:a16="http://schemas.microsoft.com/office/drawing/2014/main" id="{6E2E9EE6-823B-5BC1-3643-72B69753C877}"/>
              </a:ext>
            </a:extLst>
          </p:cNvPr>
          <p:cNvSpPr txBox="1"/>
          <p:nvPr/>
        </p:nvSpPr>
        <p:spPr>
          <a:xfrm>
            <a:off x="8304583" y="3409367"/>
            <a:ext cx="1795312" cy="738664"/>
          </a:xfrm>
          <a:prstGeom prst="rect">
            <a:avLst/>
          </a:prstGeom>
          <a:solidFill>
            <a:srgbClr val="FF0000"/>
          </a:solidFill>
        </p:spPr>
        <p:txBody>
          <a:bodyPr wrap="square">
            <a:spAutoFit/>
          </a:bodyPr>
          <a:lstStyle/>
          <a:p>
            <a:pPr algn="ctr"/>
            <a:r>
              <a:rPr lang="de-DE" sz="1400" dirty="0" err="1">
                <a:solidFill>
                  <a:schemeClr val="bg1"/>
                </a:solidFill>
              </a:rPr>
              <a:t>Parametric</a:t>
            </a:r>
            <a:r>
              <a:rPr lang="de-DE" sz="1400" dirty="0">
                <a:solidFill>
                  <a:schemeClr val="bg1"/>
                </a:solidFill>
              </a:rPr>
              <a:t> </a:t>
            </a:r>
            <a:r>
              <a:rPr lang="de-DE" sz="1400" dirty="0" err="1">
                <a:solidFill>
                  <a:schemeClr val="bg1"/>
                </a:solidFill>
              </a:rPr>
              <a:t>tests</a:t>
            </a:r>
            <a:r>
              <a:rPr lang="de-DE" sz="1400" dirty="0">
                <a:solidFill>
                  <a:schemeClr val="bg1"/>
                </a:solidFill>
              </a:rPr>
              <a:t> </a:t>
            </a:r>
            <a:r>
              <a:rPr lang="de-DE" sz="1400" dirty="0" err="1">
                <a:solidFill>
                  <a:schemeClr val="bg1"/>
                </a:solidFill>
              </a:rPr>
              <a:t>assume</a:t>
            </a:r>
            <a:r>
              <a:rPr lang="de-DE" sz="1400" dirty="0">
                <a:solidFill>
                  <a:schemeClr val="bg1"/>
                </a:solidFill>
              </a:rPr>
              <a:t> that </a:t>
            </a:r>
            <a:r>
              <a:rPr lang="de-DE" sz="1400" dirty="0" err="1">
                <a:solidFill>
                  <a:schemeClr val="bg1"/>
                </a:solidFill>
              </a:rPr>
              <a:t>this</a:t>
            </a:r>
            <a:r>
              <a:rPr lang="de-DE" sz="1400" dirty="0">
                <a:solidFill>
                  <a:schemeClr val="bg1"/>
                </a:solidFill>
              </a:rPr>
              <a:t> </a:t>
            </a:r>
            <a:r>
              <a:rPr lang="de-DE" sz="1400" dirty="0" err="1">
                <a:solidFill>
                  <a:schemeClr val="bg1"/>
                </a:solidFill>
              </a:rPr>
              <a:t>formula</a:t>
            </a:r>
            <a:r>
              <a:rPr lang="de-DE" sz="1400" dirty="0">
                <a:solidFill>
                  <a:schemeClr val="bg1"/>
                </a:solidFill>
              </a:rPr>
              <a:t> </a:t>
            </a:r>
            <a:r>
              <a:rPr lang="de-DE" sz="1400" dirty="0" err="1">
                <a:solidFill>
                  <a:schemeClr val="bg1"/>
                </a:solidFill>
              </a:rPr>
              <a:t>is</a:t>
            </a:r>
            <a:r>
              <a:rPr lang="de-DE" sz="1400" dirty="0">
                <a:solidFill>
                  <a:schemeClr val="bg1"/>
                </a:solidFill>
              </a:rPr>
              <a:t> </a:t>
            </a:r>
            <a:r>
              <a:rPr lang="de-DE" sz="1400" dirty="0" err="1">
                <a:solidFill>
                  <a:schemeClr val="bg1"/>
                </a:solidFill>
              </a:rPr>
              <a:t>true</a:t>
            </a:r>
            <a:endParaRPr lang="de-DE" sz="1400" dirty="0">
              <a:solidFill>
                <a:schemeClr val="bg1"/>
              </a:solidFill>
            </a:endParaRPr>
          </a:p>
        </p:txBody>
      </p:sp>
    </p:spTree>
    <p:extLst>
      <p:ext uri="{BB962C8B-B14F-4D97-AF65-F5344CB8AC3E}">
        <p14:creationId xmlns:p14="http://schemas.microsoft.com/office/powerpoint/2010/main" val="10200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BB64A-928D-79CE-6955-C97DC0458066}"/>
              </a:ext>
            </a:extLst>
          </p:cNvPr>
          <p:cNvSpPr>
            <a:spLocks noGrp="1"/>
          </p:cNvSpPr>
          <p:nvPr>
            <p:ph type="title"/>
          </p:nvPr>
        </p:nvSpPr>
        <p:spPr/>
        <p:txBody>
          <a:bodyPr/>
          <a:lstStyle/>
          <a:p>
            <a:r>
              <a:rPr lang="de-DE" dirty="0" err="1"/>
              <a:t>Normality</a:t>
            </a:r>
            <a:endParaRPr lang="de-DE" dirty="0"/>
          </a:p>
        </p:txBody>
      </p:sp>
      <p:sp>
        <p:nvSpPr>
          <p:cNvPr id="3" name="Fußzeilenplatzhalter 2">
            <a:extLst>
              <a:ext uri="{FF2B5EF4-FFF2-40B4-BE49-F238E27FC236}">
                <a16:creationId xmlns:a16="http://schemas.microsoft.com/office/drawing/2014/main" id="{E62EEF87-47F2-79DD-1823-0D1C1CE89F2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50AD1975-156B-20C9-EE80-7B098DC2707A}"/>
              </a:ext>
            </a:extLst>
          </p:cNvPr>
          <p:cNvSpPr>
            <a:spLocks noGrp="1"/>
          </p:cNvSpPr>
          <p:nvPr>
            <p:ph type="sldNum" sz="quarter" idx="28"/>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89833C1E-7C3A-CF77-54DD-B8C19F192883}"/>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696DCEB5-1A8E-BC16-5E9A-36D93187FE6F}"/>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8F9236BD-8E94-6A81-91ED-44A6B55759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2306" y="2583122"/>
            <a:ext cx="7336726" cy="2490040"/>
          </a:xfrm>
          <a:prstGeom prst="rect">
            <a:avLst/>
          </a:prstGeom>
        </p:spPr>
      </p:pic>
      <p:sp>
        <p:nvSpPr>
          <p:cNvPr id="9" name="Textfeld 8">
            <a:extLst>
              <a:ext uri="{FF2B5EF4-FFF2-40B4-BE49-F238E27FC236}">
                <a16:creationId xmlns:a16="http://schemas.microsoft.com/office/drawing/2014/main" id="{90B7717E-8C22-3297-C13B-CCE5761DB0D5}"/>
              </a:ext>
            </a:extLst>
          </p:cNvPr>
          <p:cNvSpPr txBox="1"/>
          <p:nvPr/>
        </p:nvSpPr>
        <p:spPr>
          <a:xfrm>
            <a:off x="2568943" y="4472114"/>
            <a:ext cx="1798572" cy="646331"/>
          </a:xfrm>
          <a:prstGeom prst="rect">
            <a:avLst/>
          </a:prstGeom>
          <a:solidFill>
            <a:schemeClr val="bg1"/>
          </a:solidFill>
        </p:spPr>
        <p:txBody>
          <a:bodyPr wrap="square" rtlCol="0">
            <a:spAutoFit/>
          </a:bodyPr>
          <a:lstStyle/>
          <a:p>
            <a:pPr algn="ctr"/>
            <a:r>
              <a:rPr lang="de-DE" dirty="0" err="1"/>
              <a:t>normally</a:t>
            </a:r>
            <a:r>
              <a:rPr lang="de-DE" dirty="0"/>
              <a:t> </a:t>
            </a:r>
            <a:r>
              <a:rPr lang="de-DE" dirty="0" err="1"/>
              <a:t>distributed</a:t>
            </a:r>
            <a:endParaRPr lang="de-DE" dirty="0"/>
          </a:p>
        </p:txBody>
      </p:sp>
      <p:sp>
        <p:nvSpPr>
          <p:cNvPr id="10" name="Textfeld 9">
            <a:extLst>
              <a:ext uri="{FF2B5EF4-FFF2-40B4-BE49-F238E27FC236}">
                <a16:creationId xmlns:a16="http://schemas.microsoft.com/office/drawing/2014/main" id="{3284E70F-4B0F-ADC7-E843-1C2E8A553AA5}"/>
              </a:ext>
            </a:extLst>
          </p:cNvPr>
          <p:cNvSpPr txBox="1"/>
          <p:nvPr/>
        </p:nvSpPr>
        <p:spPr>
          <a:xfrm>
            <a:off x="5103433" y="4472114"/>
            <a:ext cx="1798572" cy="646331"/>
          </a:xfrm>
          <a:prstGeom prst="rect">
            <a:avLst/>
          </a:prstGeom>
          <a:solidFill>
            <a:schemeClr val="bg1"/>
          </a:solidFill>
        </p:spPr>
        <p:txBody>
          <a:bodyPr wrap="square" rtlCol="0">
            <a:spAutoFit/>
          </a:bodyPr>
          <a:lstStyle/>
          <a:p>
            <a:pPr algn="ctr"/>
            <a:r>
              <a:rPr lang="de-DE" dirty="0"/>
              <a:t>not </a:t>
            </a:r>
            <a:r>
              <a:rPr lang="de-DE" dirty="0" err="1"/>
              <a:t>normally</a:t>
            </a:r>
            <a:r>
              <a:rPr lang="de-DE" dirty="0"/>
              <a:t> </a:t>
            </a:r>
            <a:r>
              <a:rPr lang="de-DE" dirty="0" err="1"/>
              <a:t>distributed</a:t>
            </a:r>
            <a:endParaRPr lang="de-DE" dirty="0"/>
          </a:p>
        </p:txBody>
      </p:sp>
      <p:sp>
        <p:nvSpPr>
          <p:cNvPr id="11" name="Textfeld 10">
            <a:extLst>
              <a:ext uri="{FF2B5EF4-FFF2-40B4-BE49-F238E27FC236}">
                <a16:creationId xmlns:a16="http://schemas.microsoft.com/office/drawing/2014/main" id="{DBF0117B-F612-1188-30FC-D2019085F9D2}"/>
              </a:ext>
            </a:extLst>
          </p:cNvPr>
          <p:cNvSpPr txBox="1"/>
          <p:nvPr/>
        </p:nvSpPr>
        <p:spPr>
          <a:xfrm>
            <a:off x="7028641" y="4472114"/>
            <a:ext cx="2877027" cy="646331"/>
          </a:xfrm>
          <a:prstGeom prst="rect">
            <a:avLst/>
          </a:prstGeom>
          <a:solidFill>
            <a:schemeClr val="bg1"/>
          </a:solidFill>
        </p:spPr>
        <p:txBody>
          <a:bodyPr wrap="square" rtlCol="0">
            <a:spAutoFit/>
          </a:bodyPr>
          <a:lstStyle/>
          <a:p>
            <a:pPr algn="ctr"/>
            <a:r>
              <a:rPr lang="de-DE" dirty="0" err="1"/>
              <a:t>skewed</a:t>
            </a:r>
            <a:br>
              <a:rPr lang="de-DE" dirty="0"/>
            </a:br>
            <a:r>
              <a:rPr lang="de-DE" dirty="0"/>
              <a:t>(</a:t>
            </a:r>
            <a:r>
              <a:rPr lang="de-DE" dirty="0" err="1"/>
              <a:t>consider</a:t>
            </a:r>
            <a:r>
              <a:rPr lang="de-DE" dirty="0"/>
              <a:t> log-</a:t>
            </a:r>
            <a:r>
              <a:rPr lang="de-DE" dirty="0" err="1"/>
              <a:t>transform</a:t>
            </a:r>
            <a:r>
              <a:rPr lang="de-DE" dirty="0"/>
              <a:t>)</a:t>
            </a:r>
          </a:p>
        </p:txBody>
      </p:sp>
      <p:sp>
        <p:nvSpPr>
          <p:cNvPr id="15" name="Textfeld 14">
            <a:extLst>
              <a:ext uri="{FF2B5EF4-FFF2-40B4-BE49-F238E27FC236}">
                <a16:creationId xmlns:a16="http://schemas.microsoft.com/office/drawing/2014/main" id="{C908CC79-8D82-989E-B4A4-EBAA7967B51D}"/>
              </a:ext>
            </a:extLst>
          </p:cNvPr>
          <p:cNvSpPr txBox="1"/>
          <p:nvPr/>
        </p:nvSpPr>
        <p:spPr>
          <a:xfrm>
            <a:off x="8480010" y="2071673"/>
            <a:ext cx="1798572" cy="584775"/>
          </a:xfrm>
          <a:prstGeom prst="rect">
            <a:avLst/>
          </a:prstGeom>
          <a:solidFill>
            <a:schemeClr val="accent1"/>
          </a:solidFill>
        </p:spPr>
        <p:txBody>
          <a:bodyPr wrap="square" rtlCol="0">
            <a:spAutoFit/>
          </a:bodyPr>
          <a:lstStyle/>
          <a:p>
            <a:pPr algn="ctr"/>
            <a:r>
              <a:rPr lang="de-DE" sz="1600" dirty="0" err="1">
                <a:solidFill>
                  <a:schemeClr val="bg1"/>
                </a:solidFill>
              </a:rPr>
              <a:t>We</a:t>
            </a:r>
            <a:r>
              <a:rPr lang="de-DE" sz="1600" dirty="0">
                <a:solidFill>
                  <a:schemeClr val="bg1"/>
                </a:solidFill>
              </a:rPr>
              <a:t> </a:t>
            </a:r>
            <a:r>
              <a:rPr lang="de-DE" sz="1600" dirty="0" err="1">
                <a:solidFill>
                  <a:schemeClr val="bg1"/>
                </a:solidFill>
              </a:rPr>
              <a:t>try</a:t>
            </a:r>
            <a:r>
              <a:rPr lang="de-DE" sz="1600" dirty="0">
                <a:solidFill>
                  <a:schemeClr val="bg1"/>
                </a:solidFill>
              </a:rPr>
              <a:t> to </a:t>
            </a:r>
            <a:r>
              <a:rPr lang="de-DE" sz="1600" dirty="0" err="1">
                <a:solidFill>
                  <a:schemeClr val="bg1"/>
                </a:solidFill>
              </a:rPr>
              <a:t>convert</a:t>
            </a:r>
            <a:r>
              <a:rPr lang="de-DE" sz="1600" dirty="0">
                <a:solidFill>
                  <a:schemeClr val="bg1"/>
                </a:solidFill>
              </a:rPr>
              <a:t> </a:t>
            </a:r>
            <a:r>
              <a:rPr lang="de-DE" sz="1600" dirty="0" err="1">
                <a:solidFill>
                  <a:schemeClr val="bg1"/>
                </a:solidFill>
              </a:rPr>
              <a:t>it</a:t>
            </a:r>
            <a:r>
              <a:rPr lang="de-DE" sz="1600" dirty="0">
                <a:solidFill>
                  <a:schemeClr val="bg1"/>
                </a:solidFill>
              </a:rPr>
              <a:t> </a:t>
            </a:r>
            <a:r>
              <a:rPr lang="de-DE" sz="1600" dirty="0" err="1">
                <a:solidFill>
                  <a:schemeClr val="bg1"/>
                </a:solidFill>
              </a:rPr>
              <a:t>using</a:t>
            </a:r>
            <a:r>
              <a:rPr lang="de-DE" sz="1600" dirty="0">
                <a:solidFill>
                  <a:schemeClr val="bg1"/>
                </a:solidFill>
              </a:rPr>
              <a:t> log²( )…</a:t>
            </a:r>
          </a:p>
        </p:txBody>
      </p:sp>
      <p:sp>
        <p:nvSpPr>
          <p:cNvPr id="17" name="Rectangle 26">
            <a:extLst>
              <a:ext uri="{FF2B5EF4-FFF2-40B4-BE49-F238E27FC236}">
                <a16:creationId xmlns:a16="http://schemas.microsoft.com/office/drawing/2014/main" id="{6E441EC2-AE09-7831-3C1A-8EA5E914E1D9}"/>
              </a:ext>
            </a:extLst>
          </p:cNvPr>
          <p:cNvSpPr/>
          <p:nvPr/>
        </p:nvSpPr>
        <p:spPr>
          <a:xfrm>
            <a:off x="8581134" y="3288576"/>
            <a:ext cx="1817127"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log_a</a:t>
            </a:r>
            <a:r>
              <a:rPr lang="en-US" sz="1200" b="1" dirty="0">
                <a:latin typeface="Courier New" panose="02070309020205020404" pitchFamily="49" charset="0"/>
                <a:cs typeface="Courier New" panose="02070309020205020404" pitchFamily="49" charset="0"/>
              </a:rPr>
              <a:t> &lt;- log(a) </a:t>
            </a:r>
            <a:endParaRPr lang="en-US" sz="1400" b="1" dirty="0">
              <a:latin typeface="Courier New" panose="02070309020205020404" pitchFamily="49" charset="0"/>
              <a:cs typeface="Courier New" panose="02070309020205020404" pitchFamily="49" charset="0"/>
            </a:endParaRPr>
          </a:p>
        </p:txBody>
      </p:sp>
      <p:sp>
        <p:nvSpPr>
          <p:cNvPr id="19" name="TextBox 20">
            <a:extLst>
              <a:ext uri="{FF2B5EF4-FFF2-40B4-BE49-F238E27FC236}">
                <a16:creationId xmlns:a16="http://schemas.microsoft.com/office/drawing/2014/main" id="{51B6C6B3-F49C-541F-9866-32ACF8B1F9C1}"/>
              </a:ext>
            </a:extLst>
          </p:cNvPr>
          <p:cNvSpPr txBox="1"/>
          <p:nvPr/>
        </p:nvSpPr>
        <p:spPr>
          <a:xfrm>
            <a:off x="8570691" y="2923729"/>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18" name="Textfeld 17">
            <a:extLst>
              <a:ext uri="{FF2B5EF4-FFF2-40B4-BE49-F238E27FC236}">
                <a16:creationId xmlns:a16="http://schemas.microsoft.com/office/drawing/2014/main" id="{34E84340-8C91-4ABE-022C-09133DA2D056}"/>
              </a:ext>
            </a:extLst>
          </p:cNvPr>
          <p:cNvSpPr txBox="1"/>
          <p:nvPr/>
        </p:nvSpPr>
        <p:spPr>
          <a:xfrm>
            <a:off x="2641475" y="5290153"/>
            <a:ext cx="1795312" cy="307777"/>
          </a:xfrm>
          <a:prstGeom prst="rect">
            <a:avLst/>
          </a:prstGeom>
          <a:solidFill>
            <a:srgbClr val="FF0000"/>
          </a:solidFill>
        </p:spPr>
        <p:txBody>
          <a:bodyPr wrap="square">
            <a:spAutoFit/>
          </a:bodyPr>
          <a:lstStyle/>
          <a:p>
            <a:pPr algn="ctr"/>
            <a:r>
              <a:rPr lang="de-DE" sz="1400" dirty="0" err="1">
                <a:solidFill>
                  <a:schemeClr val="bg1"/>
                </a:solidFill>
              </a:rPr>
              <a:t>Parametric</a:t>
            </a:r>
            <a:endParaRPr lang="de-DE" sz="1400" dirty="0">
              <a:solidFill>
                <a:schemeClr val="bg1"/>
              </a:solidFill>
            </a:endParaRPr>
          </a:p>
        </p:txBody>
      </p:sp>
      <p:sp>
        <p:nvSpPr>
          <p:cNvPr id="20" name="Textfeld 19">
            <a:extLst>
              <a:ext uri="{FF2B5EF4-FFF2-40B4-BE49-F238E27FC236}">
                <a16:creationId xmlns:a16="http://schemas.microsoft.com/office/drawing/2014/main" id="{2928040F-01FB-422B-AED8-EC7BA33A9977}"/>
              </a:ext>
            </a:extLst>
          </p:cNvPr>
          <p:cNvSpPr txBox="1"/>
          <p:nvPr/>
        </p:nvSpPr>
        <p:spPr>
          <a:xfrm>
            <a:off x="5106693" y="5290153"/>
            <a:ext cx="1795312" cy="307777"/>
          </a:xfrm>
          <a:prstGeom prst="rect">
            <a:avLst/>
          </a:prstGeom>
          <a:solidFill>
            <a:srgbClr val="FF0000"/>
          </a:solidFill>
        </p:spPr>
        <p:txBody>
          <a:bodyPr wrap="square">
            <a:spAutoFit/>
          </a:bodyPr>
          <a:lstStyle/>
          <a:p>
            <a:pPr algn="ctr"/>
            <a:r>
              <a:rPr lang="de-DE" sz="1400" dirty="0">
                <a:solidFill>
                  <a:schemeClr val="bg1"/>
                </a:solidFill>
              </a:rPr>
              <a:t>Non-</a:t>
            </a:r>
            <a:r>
              <a:rPr lang="de-DE" sz="1400" dirty="0" err="1">
                <a:solidFill>
                  <a:schemeClr val="bg1"/>
                </a:solidFill>
              </a:rPr>
              <a:t>Parametric</a:t>
            </a:r>
            <a:endParaRPr lang="de-DE" sz="1400" dirty="0">
              <a:solidFill>
                <a:schemeClr val="bg1"/>
              </a:solidFill>
            </a:endParaRPr>
          </a:p>
        </p:txBody>
      </p:sp>
      <p:sp>
        <p:nvSpPr>
          <p:cNvPr id="24" name="Rechteck 23">
            <a:extLst>
              <a:ext uri="{FF2B5EF4-FFF2-40B4-BE49-F238E27FC236}">
                <a16:creationId xmlns:a16="http://schemas.microsoft.com/office/drawing/2014/main" id="{F9D2A0A0-3A5A-B7A8-4176-D62B81E3FC06}"/>
              </a:ext>
            </a:extLst>
          </p:cNvPr>
          <p:cNvSpPr/>
          <p:nvPr/>
        </p:nvSpPr>
        <p:spPr>
          <a:xfrm>
            <a:off x="3831080" y="2769336"/>
            <a:ext cx="538492" cy="24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Verbinder: gekrümmt 25">
            <a:extLst>
              <a:ext uri="{FF2B5EF4-FFF2-40B4-BE49-F238E27FC236}">
                <a16:creationId xmlns:a16="http://schemas.microsoft.com/office/drawing/2014/main" id="{1F1F1178-A897-D762-C616-5E258AF7594A}"/>
              </a:ext>
            </a:extLst>
          </p:cNvPr>
          <p:cNvCxnSpPr>
            <a:cxnSpLocks/>
            <a:stCxn id="19" idx="0"/>
            <a:endCxn id="24" idx="0"/>
          </p:cNvCxnSpPr>
          <p:nvPr/>
        </p:nvCxnSpPr>
        <p:spPr>
          <a:xfrm rot="16200000" flipV="1">
            <a:off x="6392936" y="476727"/>
            <a:ext cx="154393" cy="4739611"/>
          </a:xfrm>
          <a:prstGeom prst="curvedConnector3">
            <a:avLst>
              <a:gd name="adj1" fmla="val 52043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EECA48A4-D59D-8C09-1660-1F7B4CB844A6}"/>
              </a:ext>
            </a:extLst>
          </p:cNvPr>
          <p:cNvSpPr txBox="1"/>
          <p:nvPr/>
        </p:nvSpPr>
        <p:spPr>
          <a:xfrm>
            <a:off x="7582354" y="5290153"/>
            <a:ext cx="1795312" cy="307777"/>
          </a:xfrm>
          <a:prstGeom prst="rect">
            <a:avLst/>
          </a:prstGeom>
          <a:solidFill>
            <a:srgbClr val="FF0000"/>
          </a:solidFill>
        </p:spPr>
        <p:txBody>
          <a:bodyPr wrap="square">
            <a:spAutoFit/>
          </a:bodyPr>
          <a:lstStyle/>
          <a:p>
            <a:pPr algn="ctr"/>
            <a:r>
              <a:rPr lang="de-DE" sz="1400" dirty="0">
                <a:solidFill>
                  <a:schemeClr val="bg1"/>
                </a:solidFill>
              </a:rPr>
              <a:t>Non-</a:t>
            </a:r>
            <a:r>
              <a:rPr lang="de-DE" sz="1400" dirty="0" err="1">
                <a:solidFill>
                  <a:schemeClr val="bg1"/>
                </a:solidFill>
              </a:rPr>
              <a:t>Parametric</a:t>
            </a:r>
            <a:endParaRPr lang="de-DE" sz="1400" dirty="0">
              <a:solidFill>
                <a:schemeClr val="bg1"/>
              </a:solidFill>
            </a:endParaRPr>
          </a:p>
        </p:txBody>
      </p:sp>
    </p:spTree>
    <p:extLst>
      <p:ext uri="{BB962C8B-B14F-4D97-AF65-F5344CB8AC3E}">
        <p14:creationId xmlns:p14="http://schemas.microsoft.com/office/powerpoint/2010/main" val="18785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7" grpId="0" animBg="1"/>
      <p:bldP spid="19" grpId="0" animBg="1"/>
      <p:bldP spid="18" grpId="0" animBg="1"/>
      <p:bldP spid="20"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88F46-1C3C-C424-7383-96FDEF4FD609}"/>
              </a:ext>
            </a:extLst>
          </p:cNvPr>
          <p:cNvSpPr>
            <a:spLocks noGrp="1"/>
          </p:cNvSpPr>
          <p:nvPr>
            <p:ph type="title"/>
          </p:nvPr>
        </p:nvSpPr>
        <p:spPr/>
        <p:txBody>
          <a:bodyPr/>
          <a:lstStyle/>
          <a:p>
            <a:r>
              <a:rPr lang="de-DE" dirty="0"/>
              <a:t>Hypothesis </a:t>
            </a:r>
            <a:r>
              <a:rPr lang="de-DE" dirty="0" err="1"/>
              <a:t>vs</a:t>
            </a:r>
            <a:r>
              <a:rPr lang="de-DE" dirty="0"/>
              <a:t> Theory</a:t>
            </a:r>
          </a:p>
        </p:txBody>
      </p:sp>
      <p:sp>
        <p:nvSpPr>
          <p:cNvPr id="3" name="Fußzeilenplatzhalter 2">
            <a:extLst>
              <a:ext uri="{FF2B5EF4-FFF2-40B4-BE49-F238E27FC236}">
                <a16:creationId xmlns:a16="http://schemas.microsoft.com/office/drawing/2014/main" id="{75B66732-C8D2-BB46-0C04-E67DF9959893}"/>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E8ACAFFD-82A2-E82D-269D-133124B0299C}"/>
              </a:ext>
            </a:extLst>
          </p:cNvPr>
          <p:cNvSpPr>
            <a:spLocks noGrp="1"/>
          </p:cNvSpPr>
          <p:nvPr>
            <p:ph type="sldNum" sz="quarter" idx="28"/>
          </p:nvPr>
        </p:nvSpPr>
        <p:spPr/>
        <p:txBody>
          <a:bodyPr/>
          <a:lstStyle/>
          <a:p>
            <a:fld id="{BA24374A-C3A8-471A-8837-3FC31668ABE5}" type="slidenum">
              <a:rPr lang="de-DE" smtClean="0"/>
              <a:pPr/>
              <a:t>4</a:t>
            </a:fld>
            <a:endParaRPr lang="de-DE" dirty="0"/>
          </a:p>
        </p:txBody>
      </p:sp>
      <p:sp>
        <p:nvSpPr>
          <p:cNvPr id="5" name="Textplatzhalter 4">
            <a:extLst>
              <a:ext uri="{FF2B5EF4-FFF2-40B4-BE49-F238E27FC236}">
                <a16:creationId xmlns:a16="http://schemas.microsoft.com/office/drawing/2014/main" id="{7A39DC58-5B8D-6AD1-DD22-324FF08F25B3}"/>
              </a:ext>
            </a:extLst>
          </p:cNvPr>
          <p:cNvSpPr>
            <a:spLocks noGrp="1"/>
          </p:cNvSpPr>
          <p:nvPr>
            <p:ph type="body" sz="quarter" idx="21"/>
          </p:nvPr>
        </p:nvSpPr>
        <p:spPr/>
        <p:txBody>
          <a:bodyPr/>
          <a:lstStyle/>
          <a:p>
            <a:r>
              <a:rPr lang="en-US" sz="1400"/>
              <a:t>How to Evaluate Results</a:t>
            </a:r>
            <a:endParaRPr lang="de-DE" dirty="0"/>
          </a:p>
        </p:txBody>
      </p:sp>
      <p:sp>
        <p:nvSpPr>
          <p:cNvPr id="6" name="Textplatzhalter 5">
            <a:extLst>
              <a:ext uri="{FF2B5EF4-FFF2-40B4-BE49-F238E27FC236}">
                <a16:creationId xmlns:a16="http://schemas.microsoft.com/office/drawing/2014/main" id="{2A68C38D-D843-CF9E-B469-D8AF46D7457C}"/>
              </a:ext>
            </a:extLst>
          </p:cNvPr>
          <p:cNvSpPr>
            <a:spLocks noGrp="1"/>
          </p:cNvSpPr>
          <p:nvPr>
            <p:ph type="body" sz="quarter" idx="29"/>
          </p:nvPr>
        </p:nvSpPr>
        <p:spPr/>
        <p:txBody>
          <a:bodyPr/>
          <a:lstStyle/>
          <a:p>
            <a:r>
              <a:rPr lang="de-DE"/>
              <a:t>A </a:t>
            </a:r>
            <a:r>
              <a:rPr lang="de-DE" b="1">
                <a:solidFill>
                  <a:schemeClr val="accent1"/>
                </a:solidFill>
              </a:rPr>
              <a:t>theory</a:t>
            </a:r>
            <a:r>
              <a:rPr lang="de-DE" dirty="0"/>
              <a:t>…</a:t>
            </a:r>
          </a:p>
          <a:p>
            <a:pPr lvl="1"/>
            <a:r>
              <a:rPr lang="de-DE"/>
              <a:t>is an abstract and generalized </a:t>
            </a:r>
            <a:r>
              <a:rPr lang="en-US"/>
              <a:t>thinking about a phenomenon</a:t>
            </a:r>
            <a:endParaRPr lang="en-US" dirty="0"/>
          </a:p>
          <a:p>
            <a:pPr lvl="1"/>
            <a:r>
              <a:rPr lang="de-DE"/>
              <a:t>contains a group of logical explanations based on empirical data</a:t>
            </a:r>
            <a:endParaRPr lang="de-DE" dirty="0"/>
          </a:p>
          <a:p>
            <a:r>
              <a:rPr lang="de-DE"/>
              <a:t>A </a:t>
            </a:r>
            <a:r>
              <a:rPr lang="de-DE" b="1">
                <a:solidFill>
                  <a:schemeClr val="accent1"/>
                </a:solidFill>
              </a:rPr>
              <a:t>hypothesis</a:t>
            </a:r>
            <a:r>
              <a:rPr lang="de-DE" dirty="0"/>
              <a:t>…</a:t>
            </a:r>
          </a:p>
          <a:p>
            <a:pPr lvl="1"/>
            <a:r>
              <a:rPr lang="de-DE"/>
              <a:t>is </a:t>
            </a:r>
            <a:r>
              <a:rPr lang="en-US"/>
              <a:t>a proposed explanation (for a phenomenon</a:t>
            </a:r>
            <a:r>
              <a:rPr lang="en-US" dirty="0"/>
              <a:t>)</a:t>
            </a:r>
            <a:endParaRPr lang="de-DE" dirty="0"/>
          </a:p>
          <a:p>
            <a:pPr lvl="1"/>
            <a:r>
              <a:rPr lang="de-DE"/>
              <a:t>is a logical consequence („</a:t>
            </a:r>
            <a:r>
              <a:rPr lang="de-DE" err="1"/>
              <a:t>if</a:t>
            </a:r>
            <a:r>
              <a:rPr lang="de-DE"/>
              <a:t>… then</a:t>
            </a:r>
            <a:r>
              <a:rPr lang="de-DE" dirty="0"/>
              <a:t>“…)</a:t>
            </a:r>
            <a:endParaRPr lang="en-US" dirty="0"/>
          </a:p>
          <a:p>
            <a:pPr lvl="1"/>
            <a:r>
              <a:rPr lang="de-DE"/>
              <a:t>can be tested and falsified</a:t>
            </a:r>
            <a:endParaRPr lang="de-DE" dirty="0"/>
          </a:p>
          <a:p>
            <a:r>
              <a:rPr lang="en-US"/>
              <a:t>A </a:t>
            </a:r>
            <a:r>
              <a:rPr lang="en-US" b="1" i="1">
                <a:solidFill>
                  <a:schemeClr val="accent1"/>
                </a:solidFill>
              </a:rPr>
              <a:t>working</a:t>
            </a:r>
            <a:r>
              <a:rPr lang="en-US" b="1">
                <a:solidFill>
                  <a:schemeClr val="accent1"/>
                </a:solidFill>
              </a:rPr>
              <a:t> hypothesis</a:t>
            </a:r>
            <a:r>
              <a:rPr lang="en-US" dirty="0"/>
              <a:t>…</a:t>
            </a:r>
          </a:p>
          <a:p>
            <a:pPr lvl="1"/>
            <a:r>
              <a:rPr lang="en-US"/>
              <a:t>is your hypothesis that is </a:t>
            </a:r>
            <a:r>
              <a:rPr lang="en-US" i="1"/>
              <a:t>provisionally</a:t>
            </a:r>
            <a:r>
              <a:rPr lang="en-US"/>
              <a:t> accepted as a basis for further research</a:t>
            </a:r>
            <a:endParaRPr lang="de-DE" dirty="0"/>
          </a:p>
          <a:p>
            <a:r>
              <a:rPr lang="de-DE"/>
              <a:t>What is a hypothesis</a:t>
            </a:r>
            <a:r>
              <a:rPr lang="de-DE" dirty="0"/>
              <a:t>?</a:t>
            </a:r>
          </a:p>
        </p:txBody>
      </p:sp>
    </p:spTree>
    <p:extLst>
      <p:ext uri="{BB962C8B-B14F-4D97-AF65-F5344CB8AC3E}">
        <p14:creationId xmlns:p14="http://schemas.microsoft.com/office/powerpoint/2010/main" val="123931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E86FE-0F17-2482-E009-EB8C278D49B9}"/>
              </a:ext>
            </a:extLst>
          </p:cNvPr>
          <p:cNvSpPr>
            <a:spLocks noGrp="1"/>
          </p:cNvSpPr>
          <p:nvPr>
            <p:ph type="title"/>
          </p:nvPr>
        </p:nvSpPr>
        <p:spPr/>
        <p:txBody>
          <a:bodyPr/>
          <a:lstStyle/>
          <a:p>
            <a:r>
              <a:rPr lang="de-DE"/>
              <a:t>Normality Test</a:t>
            </a:r>
            <a:endParaRPr lang="de-DE" dirty="0"/>
          </a:p>
        </p:txBody>
      </p:sp>
      <p:sp>
        <p:nvSpPr>
          <p:cNvPr id="3" name="Fußzeilenplatzhalter 2">
            <a:extLst>
              <a:ext uri="{FF2B5EF4-FFF2-40B4-BE49-F238E27FC236}">
                <a16:creationId xmlns:a16="http://schemas.microsoft.com/office/drawing/2014/main" id="{7D655B68-7696-5B66-8D45-9630251C10E5}"/>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4A01D103-D893-EE83-9559-942F101AF227}"/>
              </a:ext>
            </a:extLst>
          </p:cNvPr>
          <p:cNvSpPr>
            <a:spLocks noGrp="1"/>
          </p:cNvSpPr>
          <p:nvPr>
            <p:ph type="sldNum" sz="quarter" idx="28"/>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AE377677-13C9-D219-43B7-AB49F9C9A3D7}"/>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A293CBEF-2BAE-A977-2926-17059FC54087}"/>
              </a:ext>
            </a:extLst>
          </p:cNvPr>
          <p:cNvSpPr>
            <a:spLocks noGrp="1"/>
          </p:cNvSpPr>
          <p:nvPr>
            <p:ph type="body" sz="quarter" idx="29"/>
          </p:nvPr>
        </p:nvSpPr>
        <p:spPr/>
        <p:txBody>
          <a:bodyPr/>
          <a:lstStyle/>
          <a:p>
            <a:r>
              <a:rPr lang="en-US" b="1" dirty="0">
                <a:solidFill>
                  <a:schemeClr val="accent1"/>
                </a:solidFill>
              </a:rPr>
              <a:t>Many statistical tests </a:t>
            </a:r>
            <a:r>
              <a:rPr lang="en-US" dirty="0"/>
              <a:t>such as correlation, regression, t-test, and analysis of variance (ANOVA) </a:t>
            </a:r>
            <a:r>
              <a:rPr lang="en-US" b="1" dirty="0">
                <a:solidFill>
                  <a:schemeClr val="accent1"/>
                </a:solidFill>
              </a:rPr>
              <a:t>require</a:t>
            </a:r>
            <a:r>
              <a:rPr lang="en-US" dirty="0"/>
              <a:t> the data to follow a </a:t>
            </a:r>
            <a:r>
              <a:rPr lang="en-US" b="1" dirty="0">
                <a:solidFill>
                  <a:schemeClr val="accent1"/>
                </a:solidFill>
              </a:rPr>
              <a:t>normal distribution </a:t>
            </a:r>
            <a:r>
              <a:rPr lang="en-US" dirty="0"/>
              <a:t>or Gaussian distribution</a:t>
            </a:r>
          </a:p>
          <a:p>
            <a:pPr lvl="1"/>
            <a:r>
              <a:rPr lang="en-US" dirty="0"/>
              <a:t>These tests are called </a:t>
            </a:r>
            <a:r>
              <a:rPr lang="en-US" b="1" dirty="0">
                <a:solidFill>
                  <a:schemeClr val="accent1"/>
                </a:solidFill>
              </a:rPr>
              <a:t>parametric tests</a:t>
            </a:r>
            <a:r>
              <a:rPr lang="en-US" dirty="0"/>
              <a:t>, because their validity depends on the distribution of </a:t>
            </a:r>
            <a:r>
              <a:rPr lang="en-US" b="1" dirty="0">
                <a:solidFill>
                  <a:schemeClr val="accent1"/>
                </a:solidFill>
              </a:rPr>
              <a:t>parametric</a:t>
            </a:r>
            <a:r>
              <a:rPr lang="en-US" dirty="0"/>
              <a:t> </a:t>
            </a:r>
            <a:r>
              <a:rPr lang="en-US" b="1" dirty="0">
                <a:solidFill>
                  <a:schemeClr val="accent1"/>
                </a:solidFill>
              </a:rPr>
              <a:t>data</a:t>
            </a:r>
          </a:p>
          <a:p>
            <a:r>
              <a:rPr lang="en-US" dirty="0"/>
              <a:t>Before using a parametric test, </a:t>
            </a:r>
            <a:r>
              <a:rPr lang="en-US" b="1" dirty="0">
                <a:solidFill>
                  <a:schemeClr val="accent1"/>
                </a:solidFill>
              </a:rPr>
              <a:t>we</a:t>
            </a:r>
            <a:r>
              <a:rPr lang="en-US" dirty="0"/>
              <a:t> </a:t>
            </a:r>
            <a:r>
              <a:rPr lang="en-US" b="1" dirty="0">
                <a:solidFill>
                  <a:schemeClr val="accent1"/>
                </a:solidFill>
              </a:rPr>
              <a:t>must perform a test on normal distribution </a:t>
            </a:r>
            <a:r>
              <a:rPr lang="en-US" dirty="0"/>
              <a:t>to make sure that the test assumptions are met</a:t>
            </a:r>
          </a:p>
          <a:p>
            <a:pPr lvl="1"/>
            <a:r>
              <a:rPr lang="en-US" b="1" dirty="0">
                <a:solidFill>
                  <a:schemeClr val="accent1"/>
                </a:solidFill>
              </a:rPr>
              <a:t>If not, non-</a:t>
            </a:r>
            <a:r>
              <a:rPr lang="en-US" b="1" dirty="0" err="1">
                <a:solidFill>
                  <a:schemeClr val="accent1"/>
                </a:solidFill>
              </a:rPr>
              <a:t>paramatric</a:t>
            </a:r>
            <a:r>
              <a:rPr lang="en-US" b="1" dirty="0">
                <a:solidFill>
                  <a:schemeClr val="accent1"/>
                </a:solidFill>
              </a:rPr>
              <a:t> tests are needed</a:t>
            </a:r>
          </a:p>
          <a:p>
            <a:pPr lvl="2"/>
            <a:r>
              <a:rPr lang="en-US" dirty="0"/>
              <a:t>There are non-parametric test, but not for every study design</a:t>
            </a:r>
          </a:p>
          <a:p>
            <a:pPr lvl="2"/>
            <a:r>
              <a:rPr lang="en-US" dirty="0"/>
              <a:t>Parametric tests allow less conclusions (e.g., on the significance of absolute values)</a:t>
            </a:r>
          </a:p>
          <a:p>
            <a:endParaRPr lang="de-DE" dirty="0"/>
          </a:p>
          <a:p>
            <a:endParaRPr lang="de-DE" dirty="0"/>
          </a:p>
        </p:txBody>
      </p:sp>
    </p:spTree>
    <p:extLst>
      <p:ext uri="{BB962C8B-B14F-4D97-AF65-F5344CB8AC3E}">
        <p14:creationId xmlns:p14="http://schemas.microsoft.com/office/powerpoint/2010/main" val="3078986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74E43-D5D6-80AE-B91C-C9269BED234B}"/>
              </a:ext>
            </a:extLst>
          </p:cNvPr>
          <p:cNvSpPr>
            <a:spLocks noGrp="1"/>
          </p:cNvSpPr>
          <p:nvPr>
            <p:ph type="title"/>
          </p:nvPr>
        </p:nvSpPr>
        <p:spPr/>
        <p:txBody>
          <a:bodyPr/>
          <a:lstStyle/>
          <a:p>
            <a:r>
              <a:rPr lang="de-DE"/>
              <a:t>Shapiro-Wilk Normality Test</a:t>
            </a:r>
            <a:endParaRPr lang="de-DE" dirty="0"/>
          </a:p>
        </p:txBody>
      </p:sp>
      <p:sp>
        <p:nvSpPr>
          <p:cNvPr id="3" name="Fußzeilenplatzhalter 2">
            <a:extLst>
              <a:ext uri="{FF2B5EF4-FFF2-40B4-BE49-F238E27FC236}">
                <a16:creationId xmlns:a16="http://schemas.microsoft.com/office/drawing/2014/main" id="{C0132649-30EA-AC0A-4AAA-C47000CBFFC2}"/>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DA58F358-6D33-F088-15F6-DCBD79C557B2}"/>
              </a:ext>
            </a:extLst>
          </p:cNvPr>
          <p:cNvSpPr>
            <a:spLocks noGrp="1"/>
          </p:cNvSpPr>
          <p:nvPr>
            <p:ph type="sldNum" sz="quarter" idx="28"/>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198789BD-CB20-4FC7-7CA7-F6270BC4DA70}"/>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8EE922E2-6E4F-E207-05B8-1F8F309DD761}"/>
              </a:ext>
            </a:extLst>
          </p:cNvPr>
          <p:cNvSpPr>
            <a:spLocks noGrp="1"/>
          </p:cNvSpPr>
          <p:nvPr>
            <p:ph type="body" sz="quarter" idx="29"/>
          </p:nvPr>
        </p:nvSpPr>
        <p:spPr/>
        <p:txBody>
          <a:bodyPr/>
          <a:lstStyle/>
          <a:p>
            <a:endParaRPr lang="de-DE" dirty="0"/>
          </a:p>
        </p:txBody>
      </p:sp>
      <p:cxnSp>
        <p:nvCxnSpPr>
          <p:cNvPr id="9" name="Gerade Verbindung mit Pfeil 4">
            <a:extLst>
              <a:ext uri="{FF2B5EF4-FFF2-40B4-BE49-F238E27FC236}">
                <a16:creationId xmlns:a16="http://schemas.microsoft.com/office/drawing/2014/main" id="{95CC4279-17C6-41B5-5C18-1003339FA8B6}"/>
              </a:ext>
            </a:extLst>
          </p:cNvPr>
          <p:cNvCxnSpPr/>
          <p:nvPr/>
        </p:nvCxnSpPr>
        <p:spPr>
          <a:xfrm flipV="1">
            <a:off x="2563668" y="2380749"/>
            <a:ext cx="0" cy="2664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fik 18">
            <a:extLst>
              <a:ext uri="{FF2B5EF4-FFF2-40B4-BE49-F238E27FC236}">
                <a16:creationId xmlns:a16="http://schemas.microsoft.com/office/drawing/2014/main" id="{D14B5C4B-EC90-69AF-55F5-30B06896B35E}"/>
              </a:ext>
            </a:extLst>
          </p:cNvPr>
          <p:cNvPicPr>
            <a:picLocks noChangeAspect="1"/>
          </p:cNvPicPr>
          <p:nvPr/>
        </p:nvPicPr>
        <p:blipFill>
          <a:blip r:embed="rId2"/>
          <a:stretch>
            <a:fillRect/>
          </a:stretch>
        </p:blipFill>
        <p:spPr>
          <a:xfrm>
            <a:off x="2563666" y="3057984"/>
            <a:ext cx="5039591" cy="1993163"/>
          </a:xfrm>
          <a:prstGeom prst="rect">
            <a:avLst/>
          </a:prstGeom>
        </p:spPr>
      </p:pic>
      <p:cxnSp>
        <p:nvCxnSpPr>
          <p:cNvPr id="11" name="Gerade Verbindung mit Pfeil 10">
            <a:extLst>
              <a:ext uri="{FF2B5EF4-FFF2-40B4-BE49-F238E27FC236}">
                <a16:creationId xmlns:a16="http://schemas.microsoft.com/office/drawing/2014/main" id="{26C27F88-C384-8B1D-92A4-EE6AF54D8174}"/>
              </a:ext>
            </a:extLst>
          </p:cNvPr>
          <p:cNvCxnSpPr>
            <a:cxnSpLocks/>
          </p:cNvCxnSpPr>
          <p:nvPr/>
        </p:nvCxnSpPr>
        <p:spPr>
          <a:xfrm>
            <a:off x="2563666" y="5045045"/>
            <a:ext cx="73099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r Verbinder 23">
            <a:extLst>
              <a:ext uri="{FF2B5EF4-FFF2-40B4-BE49-F238E27FC236}">
                <a16:creationId xmlns:a16="http://schemas.microsoft.com/office/drawing/2014/main" id="{13A7C493-FE0F-E274-724F-F80344655C72}"/>
              </a:ext>
            </a:extLst>
          </p:cNvPr>
          <p:cNvCxnSpPr>
            <a:cxnSpLocks/>
          </p:cNvCxnSpPr>
          <p:nvPr/>
        </p:nvCxnSpPr>
        <p:spPr>
          <a:xfrm>
            <a:off x="5083461"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4">
            <a:extLst>
              <a:ext uri="{FF2B5EF4-FFF2-40B4-BE49-F238E27FC236}">
                <a16:creationId xmlns:a16="http://schemas.microsoft.com/office/drawing/2014/main" id="{46661FF2-32D7-30EB-D38B-468A6E24C752}"/>
              </a:ext>
            </a:extLst>
          </p:cNvPr>
          <p:cNvSpPr txBox="1"/>
          <p:nvPr/>
        </p:nvSpPr>
        <p:spPr>
          <a:xfrm>
            <a:off x="1932724" y="1955339"/>
            <a:ext cx="1261884" cy="369332"/>
          </a:xfrm>
          <a:prstGeom prst="rect">
            <a:avLst/>
          </a:prstGeom>
          <a:noFill/>
        </p:spPr>
        <p:txBody>
          <a:bodyPr wrap="none" rtlCol="0">
            <a:spAutoFit/>
          </a:bodyPr>
          <a:lstStyle/>
          <a:p>
            <a:r>
              <a:rPr lang="de-DE" dirty="0" err="1"/>
              <a:t>Probability</a:t>
            </a:r>
            <a:endParaRPr lang="de-DE" dirty="0"/>
          </a:p>
        </p:txBody>
      </p:sp>
      <p:pic>
        <p:nvPicPr>
          <p:cNvPr id="14" name="Grafik 21">
            <a:extLst>
              <a:ext uri="{FF2B5EF4-FFF2-40B4-BE49-F238E27FC236}">
                <a16:creationId xmlns:a16="http://schemas.microsoft.com/office/drawing/2014/main" id="{C40A536C-EB16-D691-13F5-79FFA2610921}"/>
              </a:ext>
            </a:extLst>
          </p:cNvPr>
          <p:cNvPicPr>
            <a:picLocks noChangeAspect="1"/>
          </p:cNvPicPr>
          <p:nvPr/>
        </p:nvPicPr>
        <p:blipFill>
          <a:blip r:embed="rId2"/>
          <a:stretch>
            <a:fillRect/>
          </a:stretch>
        </p:blipFill>
        <p:spPr>
          <a:xfrm>
            <a:off x="4367069" y="3061323"/>
            <a:ext cx="5039591" cy="1993163"/>
          </a:xfrm>
          <a:prstGeom prst="rect">
            <a:avLst/>
          </a:prstGeom>
        </p:spPr>
      </p:pic>
      <p:cxnSp>
        <p:nvCxnSpPr>
          <p:cNvPr id="16" name="Gerade Verbindung mit Pfeil 12">
            <a:extLst>
              <a:ext uri="{FF2B5EF4-FFF2-40B4-BE49-F238E27FC236}">
                <a16:creationId xmlns:a16="http://schemas.microsoft.com/office/drawing/2014/main" id="{C7A8A1A9-F874-5648-500B-5B97A14DB4D0}"/>
              </a:ext>
            </a:extLst>
          </p:cNvPr>
          <p:cNvCxnSpPr>
            <a:cxnSpLocks/>
          </p:cNvCxnSpPr>
          <p:nvPr/>
        </p:nvCxnSpPr>
        <p:spPr>
          <a:xfrm flipH="1">
            <a:off x="5083462" y="2812797"/>
            <a:ext cx="1803402" cy="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57BC7D6-4508-0D08-219B-896EF8077742}"/>
              </a:ext>
            </a:extLst>
          </p:cNvPr>
          <p:cNvSpPr txBox="1"/>
          <p:nvPr/>
        </p:nvSpPr>
        <p:spPr>
          <a:xfrm>
            <a:off x="5358517" y="1949107"/>
            <a:ext cx="1253292" cy="646331"/>
          </a:xfrm>
          <a:prstGeom prst="rect">
            <a:avLst/>
          </a:prstGeom>
          <a:noFill/>
        </p:spPr>
        <p:txBody>
          <a:bodyPr wrap="none" rtlCol="0">
            <a:spAutoFit/>
          </a:bodyPr>
          <a:lstStyle/>
          <a:p>
            <a:r>
              <a:rPr lang="de-DE" sz="3600" dirty="0" err="1"/>
              <a:t>Effect</a:t>
            </a:r>
            <a:endParaRPr lang="LID4096" sz="3600" dirty="0"/>
          </a:p>
        </p:txBody>
      </p:sp>
      <p:sp>
        <p:nvSpPr>
          <p:cNvPr id="21" name="TextBox 20">
            <a:extLst>
              <a:ext uri="{FF2B5EF4-FFF2-40B4-BE49-F238E27FC236}">
                <a16:creationId xmlns:a16="http://schemas.microsoft.com/office/drawing/2014/main" id="{1FDB07E7-C938-C037-AF95-41276AAFAA7F}"/>
              </a:ext>
            </a:extLst>
          </p:cNvPr>
          <p:cNvSpPr txBox="1"/>
          <p:nvPr/>
        </p:nvSpPr>
        <p:spPr>
          <a:xfrm>
            <a:off x="2085054" y="1678340"/>
            <a:ext cx="2908801" cy="646331"/>
          </a:xfrm>
          <a:prstGeom prst="rect">
            <a:avLst/>
          </a:prstGeom>
          <a:solidFill>
            <a:schemeClr val="accent1"/>
          </a:solidFill>
          <a:ln w="76200">
            <a:noFill/>
          </a:ln>
        </p:spPr>
        <p:txBody>
          <a:bodyPr wrap="square" rtlCol="0">
            <a:spAutoFit/>
          </a:bodyPr>
          <a:lstStyle/>
          <a:p>
            <a:pPr algn="ctr"/>
            <a:r>
              <a:rPr lang="de-DE">
                <a:solidFill>
                  <a:schemeClr val="bg1"/>
                </a:solidFill>
              </a:rPr>
              <a:t>normality test for each condition</a:t>
            </a:r>
            <a:r>
              <a:rPr lang="de-DE" dirty="0">
                <a:solidFill>
                  <a:schemeClr val="bg1"/>
                </a:solidFill>
              </a:rPr>
              <a:t>!</a:t>
            </a:r>
          </a:p>
        </p:txBody>
      </p:sp>
      <p:cxnSp>
        <p:nvCxnSpPr>
          <p:cNvPr id="22" name="Straight Arrow Connector 10">
            <a:extLst>
              <a:ext uri="{FF2B5EF4-FFF2-40B4-BE49-F238E27FC236}">
                <a16:creationId xmlns:a16="http://schemas.microsoft.com/office/drawing/2014/main" id="{ABD7D95C-B858-C2EC-2A3D-8E75E7B840CD}"/>
              </a:ext>
            </a:extLst>
          </p:cNvPr>
          <p:cNvCxnSpPr>
            <a:cxnSpLocks/>
          </p:cNvCxnSpPr>
          <p:nvPr/>
        </p:nvCxnSpPr>
        <p:spPr>
          <a:xfrm>
            <a:off x="4694549" y="2316034"/>
            <a:ext cx="169860" cy="4563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3">
            <a:extLst>
              <a:ext uri="{FF2B5EF4-FFF2-40B4-BE49-F238E27FC236}">
                <a16:creationId xmlns:a16="http://schemas.microsoft.com/office/drawing/2014/main" id="{F6FFFA6C-1C43-2AC7-356C-E8C773287068}"/>
              </a:ext>
            </a:extLst>
          </p:cNvPr>
          <p:cNvCxnSpPr>
            <a:cxnSpLocks/>
          </p:cNvCxnSpPr>
          <p:nvPr/>
        </p:nvCxnSpPr>
        <p:spPr>
          <a:xfrm>
            <a:off x="4649009" y="2324671"/>
            <a:ext cx="1769395" cy="3729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15">
                <a:extLst>
                  <a:ext uri="{FF2B5EF4-FFF2-40B4-BE49-F238E27FC236}">
                    <a16:creationId xmlns:a16="http://schemas.microsoft.com/office/drawing/2014/main" id="{B1AABC32-E665-8248-AC25-CF9D33497193}"/>
                  </a:ext>
                </a:extLst>
              </p:cNvPr>
              <p:cNvSpPr txBox="1"/>
              <p:nvPr/>
            </p:nvSpPr>
            <p:spPr>
              <a:xfrm>
                <a:off x="4367069" y="5136242"/>
                <a:ext cx="1375120"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ea typeface="Cambria Math" panose="02040503050406030204" pitchFamily="18" charset="0"/>
                          </a:rPr>
                          <m:t>1</m:t>
                        </m:r>
                      </m:sub>
                    </m:sSub>
                  </m:oMath>
                </a14:m>
                <a:r>
                  <a:rPr lang="de-DE" dirty="0"/>
                  <a:t> of</a:t>
                </a:r>
                <a:br>
                  <a:rPr lang="de-DE"/>
                </a:br>
                <a:r>
                  <a:rPr lang="de-DE"/>
                  <a:t>Prototype A</a:t>
                </a:r>
                <a:endParaRPr lang="de-DE" dirty="0"/>
              </a:p>
            </p:txBody>
          </p:sp>
        </mc:Choice>
        <mc:Fallback xmlns="">
          <p:sp>
            <p:nvSpPr>
              <p:cNvPr id="24" name="TextBox 15">
                <a:extLst>
                  <a:ext uri="{FF2B5EF4-FFF2-40B4-BE49-F238E27FC236}">
                    <a16:creationId xmlns:a16="http://schemas.microsoft.com/office/drawing/2014/main" id="{B1AABC32-E665-8248-AC25-CF9D33497193}"/>
                  </a:ext>
                </a:extLst>
              </p:cNvPr>
              <p:cNvSpPr txBox="1">
                <a:spLocks noRot="1" noChangeAspect="1" noMove="1" noResize="1" noEditPoints="1" noAdjustHandles="1" noChangeArrowheads="1" noChangeShapeType="1" noTextEdit="1"/>
              </p:cNvSpPr>
              <p:nvPr/>
            </p:nvSpPr>
            <p:spPr>
              <a:xfrm>
                <a:off x="4367069" y="5136242"/>
                <a:ext cx="1375120" cy="646331"/>
              </a:xfrm>
              <a:prstGeom prst="rect">
                <a:avLst/>
              </a:prstGeom>
              <a:blipFill>
                <a:blip r:embed="rId3"/>
                <a:stretch>
                  <a:fillRect l="-3540" t="-4717" r="-4425" b="-1509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1">
                <a:extLst>
                  <a:ext uri="{FF2B5EF4-FFF2-40B4-BE49-F238E27FC236}">
                    <a16:creationId xmlns:a16="http://schemas.microsoft.com/office/drawing/2014/main" id="{E97571D4-F7AB-E0E2-494F-5953106AFFBF}"/>
                  </a:ext>
                </a:extLst>
              </p:cNvPr>
              <p:cNvSpPr txBox="1"/>
              <p:nvPr/>
            </p:nvSpPr>
            <p:spPr>
              <a:xfrm>
                <a:off x="6167789" y="5154149"/>
                <a:ext cx="1438151" cy="646331"/>
              </a:xfrm>
              <a:prstGeom prst="rect">
                <a:avLst/>
              </a:prstGeom>
              <a:noFill/>
            </p:spPr>
            <p:txBody>
              <a:bodyPr wrap="none" rtlCol="0">
                <a:spAutoFit/>
              </a:bodyPr>
              <a:lstStyle/>
              <a:p>
                <a:pPr algn="ctr"/>
                <a:r>
                  <a:rPr lang="de-DE" dirty="0"/>
                  <a:t>Signal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𝜇</m:t>
                        </m:r>
                      </m:e>
                      <m:sub>
                        <m:r>
                          <a:rPr lang="de-DE" b="0" i="1" dirty="0" smtClean="0">
                            <a:latin typeface="Cambria Math" panose="02040503050406030204" pitchFamily="18" charset="0"/>
                            <a:ea typeface="Cambria Math" panose="02040503050406030204" pitchFamily="18" charset="0"/>
                          </a:rPr>
                          <m:t>2</m:t>
                        </m:r>
                      </m:sub>
                    </m:sSub>
                  </m:oMath>
                </a14:m>
                <a:r>
                  <a:rPr lang="de-DE" dirty="0"/>
                  <a:t> of</a:t>
                </a:r>
                <a:br>
                  <a:rPr lang="de-DE"/>
                </a:br>
                <a:r>
                  <a:rPr lang="de-DE"/>
                  <a:t>Prototype B</a:t>
                </a:r>
                <a:endParaRPr lang="de-DE" dirty="0"/>
              </a:p>
            </p:txBody>
          </p:sp>
        </mc:Choice>
        <mc:Fallback xmlns="">
          <p:sp>
            <p:nvSpPr>
              <p:cNvPr id="25" name="TextBox 21">
                <a:extLst>
                  <a:ext uri="{FF2B5EF4-FFF2-40B4-BE49-F238E27FC236}">
                    <a16:creationId xmlns:a16="http://schemas.microsoft.com/office/drawing/2014/main" id="{E97571D4-F7AB-E0E2-494F-5953106AFFBF}"/>
                  </a:ext>
                </a:extLst>
              </p:cNvPr>
              <p:cNvSpPr txBox="1">
                <a:spLocks noRot="1" noChangeAspect="1" noMove="1" noResize="1" noEditPoints="1" noAdjustHandles="1" noChangeArrowheads="1" noChangeShapeType="1" noTextEdit="1"/>
              </p:cNvSpPr>
              <p:nvPr/>
            </p:nvSpPr>
            <p:spPr>
              <a:xfrm>
                <a:off x="6167789" y="5154149"/>
                <a:ext cx="1438151" cy="646331"/>
              </a:xfrm>
              <a:prstGeom prst="rect">
                <a:avLst/>
              </a:prstGeom>
              <a:blipFill>
                <a:blip r:embed="rId4"/>
                <a:stretch>
                  <a:fillRect l="-1695" t="-3738" r="-1271" b="-14019"/>
                </a:stretch>
              </a:blipFill>
            </p:spPr>
            <p:txBody>
              <a:bodyPr/>
              <a:lstStyle/>
              <a:p>
                <a:r>
                  <a:rPr lang="de-DE">
                    <a:noFill/>
                  </a:rPr>
                  <a:t> </a:t>
                </a:r>
              </a:p>
            </p:txBody>
          </p:sp>
        </mc:Fallback>
      </mc:AlternateContent>
      <p:sp>
        <p:nvSpPr>
          <p:cNvPr id="7" name="Rectangle 26">
            <a:extLst>
              <a:ext uri="{FF2B5EF4-FFF2-40B4-BE49-F238E27FC236}">
                <a16:creationId xmlns:a16="http://schemas.microsoft.com/office/drawing/2014/main" id="{0DA0B111-91F1-549B-1991-371464D645BA}"/>
              </a:ext>
            </a:extLst>
          </p:cNvPr>
          <p:cNvSpPr/>
          <p:nvPr/>
        </p:nvSpPr>
        <p:spPr>
          <a:xfrm>
            <a:off x="6811425" y="1474387"/>
            <a:ext cx="5221119" cy="1277273"/>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swipe &lt;- c(44.559, 42.951, 44.398, 25.026, 54.82, 44.034, 50.782, 55.549, 56.425, 43.983, 30.747, 46.634)</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no_swipe</a:t>
            </a:r>
            <a:r>
              <a:rPr lang="en-US" sz="1100" b="1" dirty="0">
                <a:latin typeface="Courier New" panose="02070309020205020404" pitchFamily="49" charset="0"/>
                <a:cs typeface="Courier New" panose="02070309020205020404" pitchFamily="49" charset="0"/>
              </a:rPr>
              <a:t> &lt;- c(75.381, 76.255, 93.795, 82.015, 55.238, 70.151, 75.997, 88.35, 63.869, 68.029, 77.1, 87.327)</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wpm &lt;- c(</a:t>
            </a:r>
            <a:r>
              <a:rPr lang="en-US" sz="1100" b="1" dirty="0" err="1">
                <a:latin typeface="Courier New" panose="02070309020205020404" pitchFamily="49" charset="0"/>
                <a:cs typeface="Courier New" panose="02070309020205020404" pitchFamily="49" charset="0"/>
              </a:rPr>
              <a:t>swipe,no_swipe</a:t>
            </a:r>
            <a:r>
              <a:rPr lang="en-US" sz="1100" b="1" dirty="0">
                <a:latin typeface="Courier New" panose="02070309020205020404" pitchFamily="49" charset="0"/>
                <a:cs typeface="Courier New" panose="02070309020205020404" pitchFamily="49" charset="0"/>
              </a:rPr>
              <a:t>)</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conditions &lt;- c(rep("swipe",12),rep("no swipe",12))</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tapply</a:t>
            </a:r>
            <a:r>
              <a:rPr lang="en-US" sz="1100" b="1" dirty="0">
                <a:latin typeface="Courier New" panose="02070309020205020404" pitchFamily="49" charset="0"/>
                <a:cs typeface="Courier New" panose="02070309020205020404" pitchFamily="49" charset="0"/>
              </a:rPr>
              <a:t>(wpm, conditions, </a:t>
            </a:r>
            <a:r>
              <a:rPr lang="en-US" sz="1100" b="1" dirty="0" err="1">
                <a:latin typeface="Courier New" panose="02070309020205020404" pitchFamily="49" charset="0"/>
                <a:cs typeface="Courier New" panose="02070309020205020404" pitchFamily="49" charset="0"/>
              </a:rPr>
              <a:t>shapiro.test</a:t>
            </a:r>
            <a:r>
              <a:rPr lang="en-US" sz="1100" b="1" dirty="0">
                <a:latin typeface="Courier New" panose="02070309020205020404" pitchFamily="49" charset="0"/>
                <a:cs typeface="Courier New" panose="02070309020205020404" pitchFamily="49" charset="0"/>
              </a:rPr>
              <a:t>)</a:t>
            </a:r>
            <a:endParaRPr lang="en-US" sz="1200" b="1" dirty="0">
              <a:latin typeface="Courier New" panose="02070309020205020404" pitchFamily="49" charset="0"/>
              <a:cs typeface="Courier New" panose="02070309020205020404" pitchFamily="49" charset="0"/>
            </a:endParaRPr>
          </a:p>
        </p:txBody>
      </p:sp>
      <p:sp>
        <p:nvSpPr>
          <p:cNvPr id="8" name="Rectangle 29">
            <a:extLst>
              <a:ext uri="{FF2B5EF4-FFF2-40B4-BE49-F238E27FC236}">
                <a16:creationId xmlns:a16="http://schemas.microsoft.com/office/drawing/2014/main" id="{0570AB01-2EB9-DE54-DE6E-6F625C95DD72}"/>
              </a:ext>
            </a:extLst>
          </p:cNvPr>
          <p:cNvSpPr/>
          <p:nvPr/>
        </p:nvSpPr>
        <p:spPr>
          <a:xfrm>
            <a:off x="6811425" y="2851323"/>
            <a:ext cx="5212085" cy="830997"/>
          </a:xfrm>
          <a:prstGeom prst="rect">
            <a:avLst/>
          </a:prstGeom>
          <a:solidFill>
            <a:schemeClr val="bg1"/>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$`no swipe` Shapiro-Wilk normality test</a:t>
            </a: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W = 0.97899, p-value = 0.9793</a:t>
            </a:r>
            <a:br>
              <a:rPr lang="en-US" sz="1200" b="1"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$swipe      Shapiro-Wilk normality test</a:t>
            </a: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W = 0.88793, p-value = 0.1108</a:t>
            </a:r>
          </a:p>
        </p:txBody>
      </p:sp>
      <p:cxnSp>
        <p:nvCxnSpPr>
          <p:cNvPr id="15" name="Gerader Verbinder 26">
            <a:extLst>
              <a:ext uri="{FF2B5EF4-FFF2-40B4-BE49-F238E27FC236}">
                <a16:creationId xmlns:a16="http://schemas.microsoft.com/office/drawing/2014/main" id="{A9448F43-C537-D42C-229C-07F093819E57}"/>
              </a:ext>
            </a:extLst>
          </p:cNvPr>
          <p:cNvCxnSpPr>
            <a:cxnSpLocks/>
          </p:cNvCxnSpPr>
          <p:nvPr/>
        </p:nvCxnSpPr>
        <p:spPr>
          <a:xfrm>
            <a:off x="6886864" y="3057985"/>
            <a:ext cx="0" cy="1987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35">
            <a:extLst>
              <a:ext uri="{FF2B5EF4-FFF2-40B4-BE49-F238E27FC236}">
                <a16:creationId xmlns:a16="http://schemas.microsoft.com/office/drawing/2014/main" id="{91F81B58-3F58-B71F-B2F3-E9507D36AAFF}"/>
              </a:ext>
            </a:extLst>
          </p:cNvPr>
          <p:cNvCxnSpPr>
            <a:cxnSpLocks/>
            <a:stCxn id="20" idx="0"/>
          </p:cNvCxnSpPr>
          <p:nvPr/>
        </p:nvCxnSpPr>
        <p:spPr>
          <a:xfrm flipH="1" flipV="1">
            <a:off x="9892095" y="3682320"/>
            <a:ext cx="416267" cy="2990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36">
            <a:extLst>
              <a:ext uri="{FF2B5EF4-FFF2-40B4-BE49-F238E27FC236}">
                <a16:creationId xmlns:a16="http://schemas.microsoft.com/office/drawing/2014/main" id="{3593D9F8-4E83-2BE6-6320-A245B5CEF381}"/>
              </a:ext>
            </a:extLst>
          </p:cNvPr>
          <p:cNvCxnSpPr>
            <a:cxnSpLocks/>
            <a:stCxn id="20" idx="0"/>
          </p:cNvCxnSpPr>
          <p:nvPr/>
        </p:nvCxnSpPr>
        <p:spPr>
          <a:xfrm flipH="1" flipV="1">
            <a:off x="9967716" y="3208114"/>
            <a:ext cx="340646" cy="773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34">
            <a:extLst>
              <a:ext uri="{FF2B5EF4-FFF2-40B4-BE49-F238E27FC236}">
                <a16:creationId xmlns:a16="http://schemas.microsoft.com/office/drawing/2014/main" id="{D1BA73FD-85BD-7DB4-AB69-33A0A70134D7}"/>
              </a:ext>
            </a:extLst>
          </p:cNvPr>
          <p:cNvSpPr txBox="1"/>
          <p:nvPr/>
        </p:nvSpPr>
        <p:spPr>
          <a:xfrm>
            <a:off x="8853961" y="3981392"/>
            <a:ext cx="2908801" cy="923330"/>
          </a:xfrm>
          <a:prstGeom prst="rect">
            <a:avLst/>
          </a:prstGeom>
          <a:solidFill>
            <a:schemeClr val="accent1"/>
          </a:solidFill>
          <a:ln w="76200">
            <a:noFill/>
          </a:ln>
        </p:spPr>
        <p:txBody>
          <a:bodyPr wrap="square" rtlCol="0">
            <a:spAutoFit/>
          </a:bodyPr>
          <a:lstStyle/>
          <a:p>
            <a:pPr algn="ctr"/>
            <a:r>
              <a:rPr lang="de-DE">
                <a:solidFill>
                  <a:schemeClr val="bg1"/>
                </a:solidFill>
              </a:rPr>
              <a:t>both tests are </a:t>
            </a:r>
            <a:r>
              <a:rPr lang="de-DE" u="sng">
                <a:solidFill>
                  <a:schemeClr val="bg1"/>
                </a:solidFill>
              </a:rPr>
              <a:t>not significant </a:t>
            </a:r>
            <a:r>
              <a:rPr lang="de-DE">
                <a:solidFill>
                  <a:schemeClr val="bg1"/>
                </a:solidFill>
              </a:rPr>
              <a:t>= normality of the data can be assumed</a:t>
            </a:r>
            <a:endParaRPr lang="de-DE" dirty="0">
              <a:solidFill>
                <a:schemeClr val="bg1"/>
              </a:solidFill>
            </a:endParaRPr>
          </a:p>
        </p:txBody>
      </p:sp>
      <p:sp>
        <p:nvSpPr>
          <p:cNvPr id="26" name="TextBox 20">
            <a:extLst>
              <a:ext uri="{FF2B5EF4-FFF2-40B4-BE49-F238E27FC236}">
                <a16:creationId xmlns:a16="http://schemas.microsoft.com/office/drawing/2014/main" id="{6F69856D-4577-A4B8-7CDA-4832806AD966}"/>
              </a:ext>
            </a:extLst>
          </p:cNvPr>
          <p:cNvSpPr txBox="1"/>
          <p:nvPr/>
        </p:nvSpPr>
        <p:spPr>
          <a:xfrm>
            <a:off x="6811425" y="1109540"/>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Tree>
    <p:extLst>
      <p:ext uri="{BB962C8B-B14F-4D97-AF65-F5344CB8AC3E}">
        <p14:creationId xmlns:p14="http://schemas.microsoft.com/office/powerpoint/2010/main" val="83242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P spid="8" grpId="0" animBg="1"/>
      <p:bldP spid="20"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5CC33-ECAB-0699-4C67-31BDA6E46205}"/>
              </a:ext>
            </a:extLst>
          </p:cNvPr>
          <p:cNvSpPr>
            <a:spLocks noGrp="1"/>
          </p:cNvSpPr>
          <p:nvPr>
            <p:ph type="title"/>
          </p:nvPr>
        </p:nvSpPr>
        <p:spPr/>
        <p:txBody>
          <a:bodyPr/>
          <a:lstStyle/>
          <a:p>
            <a:r>
              <a:rPr lang="de-DE" dirty="0"/>
              <a:t>Test </a:t>
            </a:r>
            <a:r>
              <a:rPr lang="de-DE" dirty="0" err="1"/>
              <a:t>Selection</a:t>
            </a:r>
            <a:endParaRPr lang="de-DE" dirty="0"/>
          </a:p>
        </p:txBody>
      </p:sp>
      <p:sp>
        <p:nvSpPr>
          <p:cNvPr id="3" name="Fußzeilenplatzhalter 2">
            <a:extLst>
              <a:ext uri="{FF2B5EF4-FFF2-40B4-BE49-F238E27FC236}">
                <a16:creationId xmlns:a16="http://schemas.microsoft.com/office/drawing/2014/main" id="{0C4C450C-4C24-32A3-3126-CA72DC5DA46E}"/>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4E94CEFA-52EE-5F59-AFC7-770B7EBAF009}"/>
              </a:ext>
            </a:extLst>
          </p:cNvPr>
          <p:cNvSpPr>
            <a:spLocks noGrp="1"/>
          </p:cNvSpPr>
          <p:nvPr>
            <p:ph type="sldNum" sz="quarter" idx="28"/>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077F8674-E7E1-F5C5-C8A2-B4C13A545D28}"/>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13C1123-D72E-A159-2356-EF0BC602055F}"/>
              </a:ext>
            </a:extLst>
          </p:cNvPr>
          <p:cNvSpPr>
            <a:spLocks noGrp="1"/>
          </p:cNvSpPr>
          <p:nvPr>
            <p:ph type="body" sz="quarter" idx="29"/>
          </p:nvPr>
        </p:nvSpPr>
        <p:spPr/>
        <p:txBody>
          <a:bodyPr/>
          <a:lstStyle/>
          <a:p>
            <a:endParaRPr lang="de-DE" dirty="0"/>
          </a:p>
        </p:txBody>
      </p:sp>
      <p:pic>
        <p:nvPicPr>
          <p:cNvPr id="7" name="Graphic 7">
            <a:extLst>
              <a:ext uri="{FF2B5EF4-FFF2-40B4-BE49-F238E27FC236}">
                <a16:creationId xmlns:a16="http://schemas.microsoft.com/office/drawing/2014/main" id="{6293B125-DC68-C957-C217-25E6608D0A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27" y="913972"/>
            <a:ext cx="7956548" cy="5215366"/>
          </a:xfrm>
          <a:prstGeom prst="rect">
            <a:avLst/>
          </a:prstGeom>
        </p:spPr>
      </p:pic>
      <p:sp>
        <p:nvSpPr>
          <p:cNvPr id="8" name="Rectangle 8">
            <a:extLst>
              <a:ext uri="{FF2B5EF4-FFF2-40B4-BE49-F238E27FC236}">
                <a16:creationId xmlns:a16="http://schemas.microsoft.com/office/drawing/2014/main" id="{F4D84AC7-770C-12AA-2E8C-2F9E81F22403}"/>
              </a:ext>
            </a:extLst>
          </p:cNvPr>
          <p:cNvSpPr/>
          <p:nvPr/>
        </p:nvSpPr>
        <p:spPr>
          <a:xfrm>
            <a:off x="762002" y="4283242"/>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9">
            <a:extLst>
              <a:ext uri="{FF2B5EF4-FFF2-40B4-BE49-F238E27FC236}">
                <a16:creationId xmlns:a16="http://schemas.microsoft.com/office/drawing/2014/main" id="{86898C31-6980-84A1-DDBF-CE4170C61225}"/>
              </a:ext>
            </a:extLst>
          </p:cNvPr>
          <p:cNvSpPr/>
          <p:nvPr/>
        </p:nvSpPr>
        <p:spPr>
          <a:xfrm>
            <a:off x="1395665" y="3553326"/>
            <a:ext cx="681790" cy="203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11">
            <a:extLst>
              <a:ext uri="{FF2B5EF4-FFF2-40B4-BE49-F238E27FC236}">
                <a16:creationId xmlns:a16="http://schemas.microsoft.com/office/drawing/2014/main" id="{A093E1C4-ECED-14CC-6DA6-23210403D01F}"/>
              </a:ext>
            </a:extLst>
          </p:cNvPr>
          <p:cNvSpPr/>
          <p:nvPr/>
        </p:nvSpPr>
        <p:spPr>
          <a:xfrm>
            <a:off x="2318087" y="2626143"/>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2">
            <a:extLst>
              <a:ext uri="{FF2B5EF4-FFF2-40B4-BE49-F238E27FC236}">
                <a16:creationId xmlns:a16="http://schemas.microsoft.com/office/drawing/2014/main" id="{6E3836EA-57B3-7BF6-BE2F-F3B2E0D6ED91}"/>
              </a:ext>
            </a:extLst>
          </p:cNvPr>
          <p:cNvSpPr/>
          <p:nvPr/>
        </p:nvSpPr>
        <p:spPr>
          <a:xfrm>
            <a:off x="2951750" y="2054141"/>
            <a:ext cx="673768" cy="208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3">
            <a:extLst>
              <a:ext uri="{FF2B5EF4-FFF2-40B4-BE49-F238E27FC236}">
                <a16:creationId xmlns:a16="http://schemas.microsoft.com/office/drawing/2014/main" id="{1B2465AF-33A3-D86D-A3A8-4E6798EE07DE}"/>
              </a:ext>
            </a:extLst>
          </p:cNvPr>
          <p:cNvSpPr/>
          <p:nvPr/>
        </p:nvSpPr>
        <p:spPr>
          <a:xfrm>
            <a:off x="3882192" y="1625559"/>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4">
            <a:extLst>
              <a:ext uri="{FF2B5EF4-FFF2-40B4-BE49-F238E27FC236}">
                <a16:creationId xmlns:a16="http://schemas.microsoft.com/office/drawing/2014/main" id="{9CF2F1CE-708F-FC5A-0539-DAA9EC45F20B}"/>
              </a:ext>
            </a:extLst>
          </p:cNvPr>
          <p:cNvSpPr/>
          <p:nvPr/>
        </p:nvSpPr>
        <p:spPr>
          <a:xfrm>
            <a:off x="4664161" y="1860675"/>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Connector: Elbow 18">
            <a:extLst>
              <a:ext uri="{FF2B5EF4-FFF2-40B4-BE49-F238E27FC236}">
                <a16:creationId xmlns:a16="http://schemas.microsoft.com/office/drawing/2014/main" id="{79008A3A-F7B5-B6D7-3553-AC4679D20F3E}"/>
              </a:ext>
            </a:extLst>
          </p:cNvPr>
          <p:cNvCxnSpPr>
            <a:stCxn id="8" idx="3"/>
            <a:endCxn id="9" idx="1"/>
          </p:cNvCxnSpPr>
          <p:nvPr/>
        </p:nvCxnSpPr>
        <p:spPr>
          <a:xfrm flipV="1">
            <a:off x="1138991" y="3654927"/>
            <a:ext cx="256674" cy="716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9">
            <a:extLst>
              <a:ext uri="{FF2B5EF4-FFF2-40B4-BE49-F238E27FC236}">
                <a16:creationId xmlns:a16="http://schemas.microsoft.com/office/drawing/2014/main" id="{DA8FCEF1-61BD-043A-02C7-4C35C65ACAFC}"/>
              </a:ext>
            </a:extLst>
          </p:cNvPr>
          <p:cNvCxnSpPr>
            <a:cxnSpLocks/>
            <a:stCxn id="9" idx="3"/>
            <a:endCxn id="10" idx="1"/>
          </p:cNvCxnSpPr>
          <p:nvPr/>
        </p:nvCxnSpPr>
        <p:spPr>
          <a:xfrm flipV="1">
            <a:off x="2077455" y="2714375"/>
            <a:ext cx="240632" cy="940552"/>
          </a:xfrm>
          <a:prstGeom prst="bentConnector3">
            <a:avLst>
              <a:gd name="adj1"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or: Elbow 25">
            <a:extLst>
              <a:ext uri="{FF2B5EF4-FFF2-40B4-BE49-F238E27FC236}">
                <a16:creationId xmlns:a16="http://schemas.microsoft.com/office/drawing/2014/main" id="{9ABC2444-DF5C-C634-A650-74FB8DF42072}"/>
              </a:ext>
            </a:extLst>
          </p:cNvPr>
          <p:cNvCxnSpPr>
            <a:stCxn id="10" idx="3"/>
            <a:endCxn id="11" idx="1"/>
          </p:cNvCxnSpPr>
          <p:nvPr/>
        </p:nvCxnSpPr>
        <p:spPr>
          <a:xfrm flipV="1">
            <a:off x="2695076" y="2158338"/>
            <a:ext cx="256674" cy="55603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or: Elbow 27">
            <a:extLst>
              <a:ext uri="{FF2B5EF4-FFF2-40B4-BE49-F238E27FC236}">
                <a16:creationId xmlns:a16="http://schemas.microsoft.com/office/drawing/2014/main" id="{D968917E-EA2A-11E9-EBC6-E879EFBE8410}"/>
              </a:ext>
            </a:extLst>
          </p:cNvPr>
          <p:cNvCxnSpPr>
            <a:stCxn id="11" idx="3"/>
            <a:endCxn id="12" idx="1"/>
          </p:cNvCxnSpPr>
          <p:nvPr/>
        </p:nvCxnSpPr>
        <p:spPr>
          <a:xfrm flipV="1">
            <a:off x="3625518" y="1713791"/>
            <a:ext cx="256674" cy="444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or: Elbow 29">
            <a:extLst>
              <a:ext uri="{FF2B5EF4-FFF2-40B4-BE49-F238E27FC236}">
                <a16:creationId xmlns:a16="http://schemas.microsoft.com/office/drawing/2014/main" id="{E360B8F6-0B7D-F9D3-79FB-16627E939A56}"/>
              </a:ext>
            </a:extLst>
          </p:cNvPr>
          <p:cNvCxnSpPr>
            <a:stCxn id="12" idx="3"/>
            <a:endCxn id="13" idx="1"/>
          </p:cNvCxnSpPr>
          <p:nvPr/>
        </p:nvCxnSpPr>
        <p:spPr>
          <a:xfrm>
            <a:off x="4259181" y="1713791"/>
            <a:ext cx="404980" cy="235116"/>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3270EDB6-7A51-F9B3-9C1C-874379B787E3}"/>
              </a:ext>
            </a:extLst>
          </p:cNvPr>
          <p:cNvGrpSpPr/>
          <p:nvPr/>
        </p:nvGrpSpPr>
        <p:grpSpPr>
          <a:xfrm>
            <a:off x="9581124" y="1399116"/>
            <a:ext cx="1659391" cy="1869284"/>
            <a:chOff x="2318664" y="3151276"/>
            <a:chExt cx="3674685" cy="4378799"/>
          </a:xfrm>
        </p:grpSpPr>
        <p:pic>
          <p:nvPicPr>
            <p:cNvPr id="20" name="Picture 4" descr="Onscreen keyboards - Selection and input - Components - Human Interface  Guidelines - Design - Apple Developer">
              <a:extLst>
                <a:ext uri="{FF2B5EF4-FFF2-40B4-BE49-F238E27FC236}">
                  <a16:creationId xmlns:a16="http://schemas.microsoft.com/office/drawing/2014/main" id="{37030A9F-A0A0-63D9-83AF-A64C6E180B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36" b="29146"/>
            <a:stretch/>
          </p:blipFill>
          <p:spPr bwMode="auto">
            <a:xfrm>
              <a:off x="2420348" y="5596961"/>
              <a:ext cx="3573001" cy="1436953"/>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9">
              <a:extLst>
                <a:ext uri="{FF2B5EF4-FFF2-40B4-BE49-F238E27FC236}">
                  <a16:creationId xmlns:a16="http://schemas.microsoft.com/office/drawing/2014/main" id="{484C0772-112A-F58E-8EB5-27A2D099AD6B}"/>
                </a:ext>
              </a:extLst>
            </p:cNvPr>
            <p:cNvSpPr txBox="1"/>
            <p:nvPr/>
          </p:nvSpPr>
          <p:spPr>
            <a:xfrm>
              <a:off x="2318664" y="6953302"/>
              <a:ext cx="2025014" cy="576773"/>
            </a:xfrm>
            <a:prstGeom prst="rect">
              <a:avLst/>
            </a:prstGeom>
            <a:solidFill>
              <a:schemeClr val="accent1"/>
            </a:solidFill>
          </p:spPr>
          <p:txBody>
            <a:bodyPr wrap="square" rtlCol="0">
              <a:spAutoFit/>
            </a:bodyPr>
            <a:lstStyle/>
            <a:p>
              <a:pPr algn="ctr"/>
              <a:r>
                <a:rPr lang="de-DE" sz="1000" dirty="0" err="1">
                  <a:solidFill>
                    <a:schemeClr val="bg1"/>
                  </a:solidFill>
                </a:rPr>
                <a:t>Swipe</a:t>
              </a:r>
              <a:endParaRPr lang="de-DE" sz="1000" dirty="0">
                <a:solidFill>
                  <a:schemeClr val="bg1"/>
                </a:solidFill>
              </a:endParaRPr>
            </a:p>
          </p:txBody>
        </p:sp>
        <p:sp>
          <p:nvSpPr>
            <p:cNvPr id="22" name="Freihandform: Form 21">
              <a:extLst>
                <a:ext uri="{FF2B5EF4-FFF2-40B4-BE49-F238E27FC236}">
                  <a16:creationId xmlns:a16="http://schemas.microsoft.com/office/drawing/2014/main" id="{B16A5C99-2EFD-4D8B-BE06-DD99E19C8BD6}"/>
                </a:ext>
              </a:extLst>
            </p:cNvPr>
            <p:cNvSpPr/>
            <p:nvPr/>
          </p:nvSpPr>
          <p:spPr>
            <a:xfrm>
              <a:off x="3010279" y="5998372"/>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23" name="Picture 4" descr="Onscreen keyboards - Selection and input - Components - Human Interface  Guidelines - Design - Apple Developer">
              <a:extLst>
                <a:ext uri="{FF2B5EF4-FFF2-40B4-BE49-F238E27FC236}">
                  <a16:creationId xmlns:a16="http://schemas.microsoft.com/office/drawing/2014/main" id="{A9197899-CF43-5D29-2ADF-95689C17C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36" b="29146"/>
            <a:stretch/>
          </p:blipFill>
          <p:spPr bwMode="auto">
            <a:xfrm>
              <a:off x="2394512" y="3151276"/>
              <a:ext cx="3569307" cy="14354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9">
              <a:extLst>
                <a:ext uri="{FF2B5EF4-FFF2-40B4-BE49-F238E27FC236}">
                  <a16:creationId xmlns:a16="http://schemas.microsoft.com/office/drawing/2014/main" id="{A8B27CCC-1BA1-A7A7-00A6-A83E6236BBA2}"/>
                </a:ext>
              </a:extLst>
            </p:cNvPr>
            <p:cNvSpPr txBox="1"/>
            <p:nvPr/>
          </p:nvSpPr>
          <p:spPr>
            <a:xfrm>
              <a:off x="2320123" y="4577449"/>
              <a:ext cx="2025014" cy="576773"/>
            </a:xfrm>
            <a:prstGeom prst="rect">
              <a:avLst/>
            </a:prstGeom>
            <a:solidFill>
              <a:schemeClr val="accent1"/>
            </a:solidFill>
          </p:spPr>
          <p:txBody>
            <a:bodyPr wrap="square" rtlCol="0">
              <a:spAutoFit/>
            </a:bodyPr>
            <a:lstStyle/>
            <a:p>
              <a:pPr algn="ctr"/>
              <a:r>
                <a:rPr lang="de-DE" sz="1000">
                  <a:solidFill>
                    <a:schemeClr val="bg1"/>
                  </a:solidFill>
                </a:rPr>
                <a:t>No Swipe</a:t>
              </a:r>
              <a:endParaRPr lang="de-DE" sz="1000" dirty="0">
                <a:solidFill>
                  <a:schemeClr val="bg1"/>
                </a:solidFill>
              </a:endParaRPr>
            </a:p>
          </p:txBody>
        </p:sp>
      </p:grpSp>
      <p:pic>
        <p:nvPicPr>
          <p:cNvPr id="27" name="Grafik 18">
            <a:extLst>
              <a:ext uri="{FF2B5EF4-FFF2-40B4-BE49-F238E27FC236}">
                <a16:creationId xmlns:a16="http://schemas.microsoft.com/office/drawing/2014/main" id="{236B42B7-0CD2-DE6D-6B61-2D40FE6F793B}"/>
              </a:ext>
            </a:extLst>
          </p:cNvPr>
          <p:cNvPicPr>
            <a:picLocks noChangeAspect="1"/>
          </p:cNvPicPr>
          <p:nvPr/>
        </p:nvPicPr>
        <p:blipFill>
          <a:blip r:embed="rId5"/>
          <a:stretch>
            <a:fillRect/>
          </a:stretch>
        </p:blipFill>
        <p:spPr>
          <a:xfrm>
            <a:off x="9077512" y="5044003"/>
            <a:ext cx="2076481" cy="821250"/>
          </a:xfrm>
          <a:prstGeom prst="rect">
            <a:avLst/>
          </a:prstGeom>
        </p:spPr>
      </p:pic>
      <p:pic>
        <p:nvPicPr>
          <p:cNvPr id="28" name="Grafik 18">
            <a:extLst>
              <a:ext uri="{FF2B5EF4-FFF2-40B4-BE49-F238E27FC236}">
                <a16:creationId xmlns:a16="http://schemas.microsoft.com/office/drawing/2014/main" id="{6474013F-5501-CC8B-ACF1-9A7F61B77B7B}"/>
              </a:ext>
            </a:extLst>
          </p:cNvPr>
          <p:cNvPicPr>
            <a:picLocks noChangeAspect="1"/>
          </p:cNvPicPr>
          <p:nvPr/>
        </p:nvPicPr>
        <p:blipFill>
          <a:blip r:embed="rId5"/>
          <a:stretch>
            <a:fillRect/>
          </a:stretch>
        </p:blipFill>
        <p:spPr>
          <a:xfrm>
            <a:off x="9518473" y="5044003"/>
            <a:ext cx="2076481" cy="821250"/>
          </a:xfrm>
          <a:prstGeom prst="rect">
            <a:avLst/>
          </a:prstGeom>
        </p:spPr>
      </p:pic>
      <p:cxnSp>
        <p:nvCxnSpPr>
          <p:cNvPr id="29" name="Gerade Verbindung mit Pfeil 28">
            <a:extLst>
              <a:ext uri="{FF2B5EF4-FFF2-40B4-BE49-F238E27FC236}">
                <a16:creationId xmlns:a16="http://schemas.microsoft.com/office/drawing/2014/main" id="{9C82B107-5679-74BE-4FB9-245E80E4B57E}"/>
              </a:ext>
            </a:extLst>
          </p:cNvPr>
          <p:cNvCxnSpPr>
            <a:cxnSpLocks/>
          </p:cNvCxnSpPr>
          <p:nvPr/>
        </p:nvCxnSpPr>
        <p:spPr>
          <a:xfrm>
            <a:off x="9019189" y="5850139"/>
            <a:ext cx="2686642"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10">
            <a:extLst>
              <a:ext uri="{FF2B5EF4-FFF2-40B4-BE49-F238E27FC236}">
                <a16:creationId xmlns:a16="http://schemas.microsoft.com/office/drawing/2014/main" id="{EC9D5CC5-9E3B-34CB-B3B9-CF9B9A61007B}"/>
              </a:ext>
            </a:extLst>
          </p:cNvPr>
          <p:cNvSpPr txBox="1"/>
          <p:nvPr/>
        </p:nvSpPr>
        <p:spPr>
          <a:xfrm rot="20961305">
            <a:off x="10024039" y="5627506"/>
            <a:ext cx="1984719" cy="523220"/>
          </a:xfrm>
          <a:prstGeom prst="rect">
            <a:avLst/>
          </a:prstGeom>
          <a:solidFill>
            <a:srgbClr val="FF0000"/>
          </a:solidFill>
          <a:ln w="76200">
            <a:noFill/>
          </a:ln>
        </p:spPr>
        <p:txBody>
          <a:bodyPr wrap="square" rtlCol="0">
            <a:spAutoFit/>
          </a:bodyPr>
          <a:lstStyle/>
          <a:p>
            <a:pPr algn="ctr"/>
            <a:r>
              <a:rPr lang="de-DE" sz="1400" err="1">
                <a:solidFill>
                  <a:schemeClr val="bg1"/>
                </a:solidFill>
              </a:rPr>
              <a:t>Yes</a:t>
            </a:r>
            <a:r>
              <a:rPr lang="de-DE" sz="1400">
                <a:solidFill>
                  <a:schemeClr val="bg1"/>
                </a:solidFill>
              </a:rPr>
              <a:t>! Normally Distributed</a:t>
            </a:r>
            <a:r>
              <a:rPr lang="de-DE" sz="1400" dirty="0">
                <a:solidFill>
                  <a:schemeClr val="bg1"/>
                </a:solidFill>
              </a:rPr>
              <a:t>!</a:t>
            </a:r>
          </a:p>
        </p:txBody>
      </p:sp>
      <p:sp>
        <p:nvSpPr>
          <p:cNvPr id="25" name="Rectangle 15">
            <a:extLst>
              <a:ext uri="{FF2B5EF4-FFF2-40B4-BE49-F238E27FC236}">
                <a16:creationId xmlns:a16="http://schemas.microsoft.com/office/drawing/2014/main" id="{EB9BF4C5-33E9-AA3F-FD13-C867FB54F706}"/>
              </a:ext>
            </a:extLst>
          </p:cNvPr>
          <p:cNvSpPr/>
          <p:nvPr/>
        </p:nvSpPr>
        <p:spPr>
          <a:xfrm>
            <a:off x="5442201" y="1758409"/>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tangle 16">
            <a:extLst>
              <a:ext uri="{FF2B5EF4-FFF2-40B4-BE49-F238E27FC236}">
                <a16:creationId xmlns:a16="http://schemas.microsoft.com/office/drawing/2014/main" id="{E11177A3-6F65-89FA-9C41-8ACE555B1616}"/>
              </a:ext>
            </a:extLst>
          </p:cNvPr>
          <p:cNvSpPr/>
          <p:nvPr/>
        </p:nvSpPr>
        <p:spPr>
          <a:xfrm>
            <a:off x="6267031" y="1734971"/>
            <a:ext cx="2384842" cy="1999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Connector: Elbow 31">
            <a:extLst>
              <a:ext uri="{FF2B5EF4-FFF2-40B4-BE49-F238E27FC236}">
                <a16:creationId xmlns:a16="http://schemas.microsoft.com/office/drawing/2014/main" id="{D6142818-78E5-E5BC-029B-A667C82F661D}"/>
              </a:ext>
            </a:extLst>
          </p:cNvPr>
          <p:cNvCxnSpPr>
            <a:endCxn id="25" idx="1"/>
          </p:cNvCxnSpPr>
          <p:nvPr/>
        </p:nvCxnSpPr>
        <p:spPr>
          <a:xfrm flipV="1">
            <a:off x="5041148" y="1846641"/>
            <a:ext cx="401053" cy="102266"/>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3">
            <a:extLst>
              <a:ext uri="{FF2B5EF4-FFF2-40B4-BE49-F238E27FC236}">
                <a16:creationId xmlns:a16="http://schemas.microsoft.com/office/drawing/2014/main" id="{047249D5-AA16-7CA0-583F-6AFAFA287715}"/>
              </a:ext>
            </a:extLst>
          </p:cNvPr>
          <p:cNvCxnSpPr>
            <a:stCxn id="25" idx="3"/>
            <a:endCxn id="30" idx="1"/>
          </p:cNvCxnSpPr>
          <p:nvPr/>
        </p:nvCxnSpPr>
        <p:spPr>
          <a:xfrm flipV="1">
            <a:off x="5819190" y="1834922"/>
            <a:ext cx="447841" cy="11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2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14210-2527-5819-0993-2FFF5BADC532}"/>
              </a:ext>
            </a:extLst>
          </p:cNvPr>
          <p:cNvSpPr>
            <a:spLocks noGrp="1"/>
          </p:cNvSpPr>
          <p:nvPr>
            <p:ph type="title"/>
          </p:nvPr>
        </p:nvSpPr>
        <p:spPr/>
        <p:txBody>
          <a:bodyPr/>
          <a:lstStyle/>
          <a:p>
            <a:r>
              <a:rPr lang="de-DE"/>
              <a:t>Paired t-Test</a:t>
            </a:r>
            <a:endParaRPr lang="de-DE" dirty="0"/>
          </a:p>
        </p:txBody>
      </p:sp>
      <p:sp>
        <p:nvSpPr>
          <p:cNvPr id="3" name="Fußzeilenplatzhalter 2">
            <a:extLst>
              <a:ext uri="{FF2B5EF4-FFF2-40B4-BE49-F238E27FC236}">
                <a16:creationId xmlns:a16="http://schemas.microsoft.com/office/drawing/2014/main" id="{55E5A4BA-4F36-4FCD-EF66-47AAE885DDAA}"/>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13D088E1-337E-A8CE-7832-429F74439C31}"/>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47258CE3-46FC-3EE1-EDC7-D4B408D98416}"/>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D2A99ABF-E732-EBFD-F776-28FFFAF5E381}"/>
                  </a:ext>
                </a:extLst>
              </p:cNvPr>
              <p:cNvSpPr>
                <a:spLocks noGrp="1"/>
              </p:cNvSpPr>
              <p:nvPr>
                <p:ph type="body" sz="quarter" idx="29"/>
              </p:nvPr>
            </p:nvSpPr>
            <p:spPr>
              <a:xfrm>
                <a:off x="695325" y="1449388"/>
                <a:ext cx="10801350" cy="4679950"/>
              </a:xfrm>
            </p:spPr>
            <p:txBody>
              <a:bodyPr>
                <a:normAutofit fontScale="85000" lnSpcReduction="10000"/>
              </a:bodyPr>
              <a:lstStyle/>
              <a:p>
                <a:r>
                  <a:rPr lang="de-DE" dirty="0"/>
                  <a:t>also </a:t>
                </a:r>
                <a:r>
                  <a:rPr lang="de-DE" dirty="0" err="1"/>
                  <a:t>called</a:t>
                </a:r>
                <a:r>
                  <a:rPr lang="de-DE" dirty="0"/>
                  <a:t> „</a:t>
                </a:r>
                <a:r>
                  <a:rPr lang="de-DE" dirty="0" err="1"/>
                  <a:t>dependent</a:t>
                </a:r>
                <a:r>
                  <a:rPr lang="de-DE" dirty="0"/>
                  <a:t> t-test“</a:t>
                </a:r>
              </a:p>
              <a:p>
                <a:pPr marL="33750" indent="0">
                  <a:buNone/>
                </a:pPr>
                <a:br>
                  <a:rPr lang="de-DE" dirty="0"/>
                </a:br>
                <a:endParaRPr lang="de-DE" dirty="0"/>
              </a:p>
              <a:p>
                <a:endParaRPr lang="de-DE" dirty="0"/>
              </a:p>
              <a:p>
                <a:endParaRPr lang="de-DE" dirty="0"/>
              </a:p>
              <a:p>
                <a:endParaRPr lang="de-DE" dirty="0"/>
              </a:p>
              <a:p>
                <a:r>
                  <a:rPr lang="de-DE" dirty="0" err="1"/>
                  <a:t>is</a:t>
                </a:r>
                <a:r>
                  <a:rPr lang="de-DE" dirty="0"/>
                  <a:t>: </a:t>
                </a:r>
                <a14:m>
                  <m:oMath xmlns:m="http://schemas.openxmlformats.org/officeDocument/2006/math">
                    <m:r>
                      <a:rPr lang="de-DE" i="1" dirty="0" smtClean="0">
                        <a:latin typeface="Cambria Math" panose="02040503050406030204" pitchFamily="18" charset="0"/>
                      </a:rPr>
                      <m:t>𝑝</m:t>
                    </m:r>
                    <m:r>
                      <a:rPr lang="de-DE" i="1" dirty="0" smtClean="0">
                        <a:latin typeface="Cambria Math" panose="02040503050406030204" pitchFamily="18" charset="0"/>
                      </a:rPr>
                      <m:t> &lt; </m:t>
                    </m:r>
                    <m:r>
                      <a:rPr lang="el-GR" i="1" dirty="0">
                        <a:latin typeface="Cambria Math" panose="02040503050406030204" pitchFamily="18" charset="0"/>
                      </a:rPr>
                      <m:t>𝛼</m:t>
                    </m:r>
                    <m:r>
                      <a:rPr lang="de-DE" i="1" dirty="0" smtClean="0">
                        <a:latin typeface="Cambria Math" panose="02040503050406030204" pitchFamily="18" charset="0"/>
                      </a:rPr>
                      <m:t> </m:t>
                    </m:r>
                  </m:oMath>
                </a14:m>
                <a:r>
                  <a:rPr lang="de-DE" dirty="0"/>
                  <a:t>? </a:t>
                </a:r>
              </a:p>
              <a:p>
                <a:pPr lvl="1"/>
                <a:r>
                  <a:rPr lang="de-DE" b="1" dirty="0">
                    <a:solidFill>
                      <a:schemeClr val="accent1"/>
                    </a:solidFill>
                  </a:rPr>
                  <a:t>y</a:t>
                </a:r>
                <a:r>
                  <a:rPr lang="de-DE" b="1" dirty="0" err="1">
                    <a:solidFill>
                      <a:schemeClr val="accent1"/>
                    </a:solidFill>
                    <a:sym typeface="Wingdings" panose="05000000000000000000" pitchFamily="2" charset="2"/>
                  </a:rPr>
                  <a:t>es</a:t>
                </a:r>
                <a:r>
                  <a:rPr lang="de-DE" dirty="0">
                    <a:sym typeface="Wingdings" panose="05000000000000000000" pitchFamily="2" charset="2"/>
                  </a:rPr>
                  <a:t>: </a:t>
                </a:r>
                <a14:m>
                  <m:oMath xmlns:m="http://schemas.openxmlformats.org/officeDocument/2006/math">
                    <m:r>
                      <a:rPr lang="de-DE" i="1" dirty="0" smtClean="0">
                        <a:latin typeface="Cambria Math" panose="02040503050406030204" pitchFamily="18" charset="0"/>
                        <a:sym typeface="Wingdings" panose="05000000000000000000" pitchFamily="2" charset="2"/>
                      </a:rPr>
                      <m:t>𝑝</m:t>
                    </m:r>
                    <m:r>
                      <a:rPr lang="de-DE" i="1" dirty="0" smtClean="0">
                        <a:latin typeface="Cambria Math" panose="02040503050406030204" pitchFamily="18" charset="0"/>
                        <a:sym typeface="Wingdings" panose="05000000000000000000" pitchFamily="2" charset="2"/>
                      </a:rPr>
                      <m:t> =3.926 ∙ </m:t>
                    </m:r>
                    <m:sSup>
                      <m:sSupPr>
                        <m:ctrlPr>
                          <a:rPr lang="de-DE" i="1" dirty="0" smtClean="0">
                            <a:latin typeface="Cambria Math" panose="02040503050406030204" pitchFamily="18" charset="0"/>
                          </a:rPr>
                        </m:ctrlPr>
                      </m:sSupPr>
                      <m:e>
                        <m:r>
                          <a:rPr lang="de-DE" i="1" dirty="0">
                            <a:latin typeface="Cambria Math" panose="02040503050406030204" pitchFamily="18" charset="0"/>
                          </a:rPr>
                          <m:t>10</m:t>
                        </m:r>
                      </m:e>
                      <m:sup>
                        <m:r>
                          <a:rPr lang="de-DE" b="0" i="1" dirty="0" smtClean="0">
                            <a:latin typeface="Cambria Math" panose="02040503050406030204" pitchFamily="18" charset="0"/>
                          </a:rPr>
                          <m:t>−05</m:t>
                        </m:r>
                      </m:sup>
                    </m:sSup>
                    <m:r>
                      <a:rPr lang="de-DE" i="1" dirty="0">
                        <a:latin typeface="Cambria Math" panose="02040503050406030204" pitchFamily="18" charset="0"/>
                      </a:rPr>
                      <m:t>&lt;</m:t>
                    </m:r>
                    <m:r>
                      <a:rPr lang="de-DE" i="1" dirty="0" smtClean="0">
                        <a:latin typeface="Cambria Math" panose="02040503050406030204" pitchFamily="18" charset="0"/>
                      </a:rPr>
                      <m:t> </m:t>
                    </m:r>
                    <m:r>
                      <a:rPr lang="de-DE" i="1" dirty="0">
                        <a:latin typeface="Cambria Math" panose="02040503050406030204" pitchFamily="18" charset="0"/>
                      </a:rPr>
                      <m:t>0.05</m:t>
                    </m:r>
                    <m:r>
                      <a:rPr lang="de-DE" i="1" dirty="0" smtClean="0">
                        <a:latin typeface="Cambria Math" panose="02040503050406030204" pitchFamily="18" charset="0"/>
                      </a:rPr>
                      <m:t> </m:t>
                    </m:r>
                    <m:r>
                      <a:rPr lang="de-DE" i="1" dirty="0">
                        <a:latin typeface="Cambria Math" panose="02040503050406030204" pitchFamily="18" charset="0"/>
                      </a:rPr>
                      <m:t>&lt;</m:t>
                    </m:r>
                    <m:r>
                      <a:rPr lang="de-DE" i="1" dirty="0" smtClean="0">
                        <a:latin typeface="Cambria Math" panose="02040503050406030204" pitchFamily="18" charset="0"/>
                      </a:rPr>
                      <m:t> </m:t>
                    </m:r>
                    <m:r>
                      <a:rPr lang="de-DE" i="1" dirty="0">
                        <a:latin typeface="Cambria Math" panose="02040503050406030204" pitchFamily="18" charset="0"/>
                      </a:rPr>
                      <m:t>0.001</m:t>
                    </m:r>
                  </m:oMath>
                </a14:m>
                <a:endParaRPr lang="de-DE" dirty="0">
                  <a:sym typeface="Wingdings" panose="05000000000000000000" pitchFamily="2" charset="2"/>
                </a:endParaRPr>
              </a:p>
              <a:p>
                <a:pPr lvl="1"/>
                <a:r>
                  <a:rPr lang="de-DE" dirty="0">
                    <a:sym typeface="Wingdings" panose="05000000000000000000" pitchFamily="2" charset="2"/>
                  </a:rPr>
                  <a:t>The null </a:t>
                </a:r>
                <a:r>
                  <a:rPr lang="de-DE" dirty="0" err="1">
                    <a:sym typeface="Wingdings" panose="05000000000000000000" pitchFamily="2" charset="2"/>
                  </a:rPr>
                  <a:t>hypothesis</a:t>
                </a:r>
                <a:r>
                  <a:rPr lang="de-DE" dirty="0">
                    <a:sym typeface="Wingdings" panose="05000000000000000000" pitchFamily="2" charset="2"/>
                  </a:rPr>
                  <a:t> („that </a:t>
                </a:r>
                <a:r>
                  <a:rPr lang="de-DE" dirty="0" err="1">
                    <a:sym typeface="Wingdings" panose="05000000000000000000" pitchFamily="2" charset="2"/>
                  </a:rPr>
                  <a:t>no</a:t>
                </a:r>
                <a:r>
                  <a:rPr lang="de-DE" dirty="0">
                    <a:sym typeface="Wingdings" panose="05000000000000000000" pitchFamily="2" charset="2"/>
                  </a:rPr>
                  <a:t> </a:t>
                </a:r>
                <a:r>
                  <a:rPr lang="de-DE" dirty="0" err="1">
                    <a:sym typeface="Wingdings" panose="05000000000000000000" pitchFamily="2" charset="2"/>
                  </a:rPr>
                  <a:t>statistical</a:t>
                </a:r>
                <a:r>
                  <a:rPr lang="de-DE" dirty="0">
                    <a:sym typeface="Wingdings" panose="05000000000000000000" pitchFamily="2" charset="2"/>
                  </a:rPr>
                  <a:t> </a:t>
                </a:r>
                <a:r>
                  <a:rPr lang="de-DE" dirty="0" err="1">
                    <a:sym typeface="Wingdings" panose="05000000000000000000" pitchFamily="2" charset="2"/>
                  </a:rPr>
                  <a:t>significant</a:t>
                </a:r>
                <a:br>
                  <a:rPr lang="de-DE" dirty="0">
                    <a:sym typeface="Wingdings" panose="05000000000000000000" pitchFamily="2" charset="2"/>
                  </a:rPr>
                </a:br>
                <a:r>
                  <a:rPr lang="de-DE" dirty="0" err="1">
                    <a:sym typeface="Wingdings" panose="05000000000000000000" pitchFamily="2" charset="2"/>
                  </a:rPr>
                  <a:t>effect</a:t>
                </a:r>
                <a:r>
                  <a:rPr lang="de-DE" dirty="0">
                    <a:sym typeface="Wingdings" panose="05000000000000000000" pitchFamily="2" charset="2"/>
                  </a:rPr>
                  <a:t> </a:t>
                </a:r>
                <a:r>
                  <a:rPr lang="de-DE" dirty="0" err="1">
                    <a:sym typeface="Wingdings" panose="05000000000000000000" pitchFamily="2" charset="2"/>
                  </a:rPr>
                  <a:t>occured</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rejected</a:t>
                </a:r>
                <a:r>
                  <a:rPr lang="de-DE" dirty="0">
                    <a:sym typeface="Wingdings" panose="05000000000000000000" pitchFamily="2" charset="2"/>
                  </a:rPr>
                  <a:t> (</a:t>
                </a:r>
                <a:r>
                  <a:rPr lang="de-DE" dirty="0" err="1">
                    <a:sym typeface="Wingdings" panose="05000000000000000000" pitchFamily="2" charset="2"/>
                  </a:rPr>
                  <a:t>we</a:t>
                </a:r>
                <a:r>
                  <a:rPr lang="de-DE" dirty="0">
                    <a:sym typeface="Wingdings" panose="05000000000000000000" pitchFamily="2" charset="2"/>
                  </a:rPr>
                  <a:t> like that)</a:t>
                </a:r>
              </a:p>
              <a:p>
                <a:pPr marL="342900" indent="-342900"/>
                <a:r>
                  <a:rPr lang="de-DE" dirty="0" err="1"/>
                  <a:t>What</a:t>
                </a:r>
                <a:r>
                  <a:rPr lang="de-DE" dirty="0"/>
                  <a:t> </a:t>
                </a:r>
                <a:r>
                  <a:rPr lang="de-DE" dirty="0" err="1"/>
                  <a:t>is</a:t>
                </a:r>
                <a:r>
                  <a:rPr lang="de-DE" dirty="0"/>
                  <a:t> „t“? </a:t>
                </a:r>
                <a:r>
                  <a:rPr lang="de-DE" dirty="0" err="1"/>
                  <a:t>What</a:t>
                </a:r>
                <a:r>
                  <a:rPr lang="de-DE" dirty="0"/>
                  <a:t> </a:t>
                </a:r>
                <a:r>
                  <a:rPr lang="de-DE" dirty="0" err="1"/>
                  <a:t>is„df</a:t>
                </a:r>
                <a:r>
                  <a:rPr lang="de-DE" dirty="0"/>
                  <a:t>“?</a:t>
                </a:r>
              </a:p>
              <a:p>
                <a:pPr marL="595313" lvl="1" indent="-342900"/>
                <a:r>
                  <a:rPr lang="en-US" b="1" dirty="0">
                    <a:solidFill>
                      <a:schemeClr val="accent1"/>
                    </a:solidFill>
                  </a:rPr>
                  <a:t>t = the test-statistic</a:t>
                </a:r>
                <a:r>
                  <a:rPr lang="en-US" dirty="0"/>
                  <a:t>: the difference presented in units of the standard errors (the higher, the better)</a:t>
                </a:r>
              </a:p>
              <a:p>
                <a:pPr marL="595313" lvl="1" indent="-342900"/>
                <a:r>
                  <a:rPr lang="en-US" b="1" dirty="0" err="1">
                    <a:solidFill>
                      <a:schemeClr val="accent1"/>
                    </a:solidFill>
                  </a:rPr>
                  <a:t>df</a:t>
                </a:r>
                <a:r>
                  <a:rPr lang="en-US" b="1" dirty="0">
                    <a:solidFill>
                      <a:schemeClr val="accent1"/>
                    </a:solidFill>
                  </a:rPr>
                  <a:t> = N - 1</a:t>
                </a:r>
                <a:r>
                  <a:rPr lang="en-US" dirty="0"/>
                  <a:t>: the degree of freedom</a:t>
                </a:r>
                <a:endParaRPr lang="de-DE" b="1" dirty="0">
                  <a:solidFill>
                    <a:schemeClr val="accent1"/>
                  </a:solidFill>
                </a:endParaRPr>
              </a:p>
              <a:p>
                <a:pPr marL="595313" lvl="1" indent="-342900"/>
                <a:endParaRPr lang="de-DE" b="1" dirty="0">
                  <a:solidFill>
                    <a:schemeClr val="accent1"/>
                  </a:solidFill>
                </a:endParaRPr>
              </a:p>
            </p:txBody>
          </p:sp>
        </mc:Choice>
        <mc:Fallback xmlns="">
          <p:sp>
            <p:nvSpPr>
              <p:cNvPr id="6" name="Textplatzhalter 5">
                <a:extLst>
                  <a:ext uri="{FF2B5EF4-FFF2-40B4-BE49-F238E27FC236}">
                    <a16:creationId xmlns:a16="http://schemas.microsoft.com/office/drawing/2014/main" id="{D2A99ABF-E732-EBFD-F776-28FFFAF5E381}"/>
                  </a:ext>
                </a:extLst>
              </p:cNvPr>
              <p:cNvSpPr>
                <a:spLocks noGrp="1" noRot="1" noChangeAspect="1" noMove="1" noResize="1" noEditPoints="1" noAdjustHandles="1" noChangeArrowheads="1" noChangeShapeType="1" noTextEdit="1"/>
              </p:cNvSpPr>
              <p:nvPr>
                <p:ph type="body" sz="quarter" idx="29"/>
              </p:nvPr>
            </p:nvSpPr>
            <p:spPr>
              <a:xfrm>
                <a:off x="695325" y="1449388"/>
                <a:ext cx="10801350" cy="4679950"/>
              </a:xfrm>
              <a:blipFill>
                <a:blip r:embed="rId2"/>
                <a:stretch>
                  <a:fillRect l="-734" t="-1825" b="-130"/>
                </a:stretch>
              </a:blipFill>
            </p:spPr>
            <p:txBody>
              <a:bodyPr/>
              <a:lstStyle/>
              <a:p>
                <a:r>
                  <a:rPr lang="de-DE">
                    <a:noFill/>
                  </a:rPr>
                  <a:t> </a:t>
                </a:r>
              </a:p>
            </p:txBody>
          </p:sp>
        </mc:Fallback>
      </mc:AlternateContent>
      <p:sp>
        <p:nvSpPr>
          <p:cNvPr id="8" name="Rectangle 11">
            <a:extLst>
              <a:ext uri="{FF2B5EF4-FFF2-40B4-BE49-F238E27FC236}">
                <a16:creationId xmlns:a16="http://schemas.microsoft.com/office/drawing/2014/main" id="{2E1268E5-10C3-58AD-EF8F-B3046EEE3EB2}"/>
              </a:ext>
            </a:extLst>
          </p:cNvPr>
          <p:cNvSpPr/>
          <p:nvPr/>
        </p:nvSpPr>
        <p:spPr>
          <a:xfrm>
            <a:off x="695324" y="2237484"/>
            <a:ext cx="7564503" cy="1384995"/>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t.test</a:t>
            </a:r>
            <a:r>
              <a:rPr lang="en-US" sz="1200" b="1" dirty="0">
                <a:latin typeface="Courier New" panose="02070309020205020404" pitchFamily="49" charset="0"/>
                <a:cs typeface="Courier New" panose="02070309020205020404" pitchFamily="49" charset="0"/>
              </a:rPr>
              <a:t>(swipe, </a:t>
            </a:r>
            <a:r>
              <a:rPr lang="en-US" sz="1200" b="1" dirty="0" err="1">
                <a:latin typeface="Courier New" panose="02070309020205020404" pitchFamily="49" charset="0"/>
                <a:cs typeface="Courier New" panose="02070309020205020404" pitchFamily="49" charset="0"/>
              </a:rPr>
              <a:t>no_swipe</a:t>
            </a:r>
            <a:r>
              <a:rPr lang="en-US" sz="1200" b="1" dirty="0">
                <a:latin typeface="Courier New" panose="02070309020205020404" pitchFamily="49" charset="0"/>
                <a:cs typeface="Courier New" panose="02070309020205020404" pitchFamily="49" charset="0"/>
              </a:rPr>
              <a:t>, paired = TRUE)</a:t>
            </a:r>
            <a:br>
              <a:rPr lang="en-US" sz="1200" b="1" dirty="0">
                <a:latin typeface="Courier New" panose="02070309020205020404" pitchFamily="49" charset="0"/>
                <a:cs typeface="Courier New" panose="02070309020205020404" pitchFamily="49" charset="0"/>
              </a:rPr>
            </a:br>
            <a:br>
              <a:rPr lang="en-US" sz="1200" b="1"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	Paired t-test</a:t>
            </a:r>
          </a:p>
          <a:p>
            <a:pPr marL="104775" indent="0">
              <a:spcBef>
                <a:spcPts val="0"/>
              </a:spcBef>
              <a:spcAft>
                <a:spcPts val="0"/>
              </a:spcAft>
              <a:buNone/>
            </a:pPr>
            <a:endParaRPr lang="en-US" sz="12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data:  swipe and </a:t>
            </a:r>
            <a:r>
              <a:rPr lang="en-US" sz="1200" b="1" dirty="0" err="1">
                <a:latin typeface="Courier New" panose="02070309020205020404" pitchFamily="49" charset="0"/>
                <a:cs typeface="Courier New" panose="02070309020205020404" pitchFamily="49" charset="0"/>
              </a:rPr>
              <a:t>no_swipe</a:t>
            </a:r>
            <a:endParaRPr lang="en-US" sz="12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fr-FR" sz="1200" b="1" dirty="0">
                <a:latin typeface="Courier New" panose="02070309020205020404" pitchFamily="49" charset="0"/>
                <a:cs typeface="Courier New" panose="02070309020205020404" pitchFamily="49" charset="0"/>
              </a:rPr>
              <a:t>t = -6.5882, </a:t>
            </a:r>
            <a:r>
              <a:rPr lang="fr-FR" sz="1200" b="1" dirty="0" err="1">
                <a:latin typeface="Courier New" panose="02070309020205020404" pitchFamily="49" charset="0"/>
                <a:cs typeface="Courier New" panose="02070309020205020404" pitchFamily="49" charset="0"/>
              </a:rPr>
              <a:t>df</a:t>
            </a:r>
            <a:r>
              <a:rPr lang="fr-FR" sz="1200" b="1" dirty="0">
                <a:latin typeface="Courier New" panose="02070309020205020404" pitchFamily="49" charset="0"/>
                <a:cs typeface="Courier New" panose="02070309020205020404" pitchFamily="49" charset="0"/>
              </a:rPr>
              <a:t> = 11, p-value = 3.926e-05</a:t>
            </a: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alternative hypothesis: true difference in means is not equal to 0</a:t>
            </a:r>
          </a:p>
        </p:txBody>
      </p:sp>
      <p:sp>
        <p:nvSpPr>
          <p:cNvPr id="7" name="TextBox 20">
            <a:extLst>
              <a:ext uri="{FF2B5EF4-FFF2-40B4-BE49-F238E27FC236}">
                <a16:creationId xmlns:a16="http://schemas.microsoft.com/office/drawing/2014/main" id="{0CD229A0-2CB5-464A-6D01-4A9A0797D7C7}"/>
              </a:ext>
            </a:extLst>
          </p:cNvPr>
          <p:cNvSpPr txBox="1"/>
          <p:nvPr/>
        </p:nvSpPr>
        <p:spPr>
          <a:xfrm>
            <a:off x="695325" y="1864158"/>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10" name="TextBox 10">
            <a:extLst>
              <a:ext uri="{FF2B5EF4-FFF2-40B4-BE49-F238E27FC236}">
                <a16:creationId xmlns:a16="http://schemas.microsoft.com/office/drawing/2014/main" id="{E240DB7B-F55D-4490-A8D0-BB511F6D8B48}"/>
              </a:ext>
            </a:extLst>
          </p:cNvPr>
          <p:cNvSpPr txBox="1"/>
          <p:nvPr/>
        </p:nvSpPr>
        <p:spPr>
          <a:xfrm rot="20961305">
            <a:off x="7371071" y="3158761"/>
            <a:ext cx="1984719" cy="646331"/>
          </a:xfrm>
          <a:prstGeom prst="rect">
            <a:avLst/>
          </a:prstGeom>
          <a:solidFill>
            <a:srgbClr val="FF0000"/>
          </a:solidFill>
          <a:ln w="76200">
            <a:noFill/>
          </a:ln>
        </p:spPr>
        <p:txBody>
          <a:bodyPr wrap="square" rtlCol="0">
            <a:spAutoFit/>
          </a:bodyPr>
          <a:lstStyle/>
          <a:p>
            <a:pPr algn="ctr"/>
            <a:r>
              <a:rPr lang="de-DE" dirty="0">
                <a:solidFill>
                  <a:schemeClr val="bg1"/>
                </a:solidFill>
              </a:rPr>
              <a:t>Yes! </a:t>
            </a:r>
            <a:r>
              <a:rPr lang="de-DE" dirty="0" err="1">
                <a:solidFill>
                  <a:schemeClr val="bg1"/>
                </a:solidFill>
              </a:rPr>
              <a:t>Statistically</a:t>
            </a:r>
            <a:r>
              <a:rPr lang="de-DE" dirty="0">
                <a:solidFill>
                  <a:schemeClr val="bg1"/>
                </a:solidFill>
              </a:rPr>
              <a:t> </a:t>
            </a:r>
            <a:r>
              <a:rPr lang="de-DE" dirty="0" err="1">
                <a:solidFill>
                  <a:schemeClr val="bg1"/>
                </a:solidFill>
              </a:rPr>
              <a:t>significant</a:t>
            </a:r>
            <a:r>
              <a:rPr lang="de-DE" dirty="0">
                <a:solidFill>
                  <a:schemeClr val="bg1"/>
                </a:solidFill>
              </a:rPr>
              <a:t>!</a:t>
            </a:r>
          </a:p>
        </p:txBody>
      </p:sp>
      <p:graphicFrame>
        <p:nvGraphicFramePr>
          <p:cNvPr id="14" name="Table 8">
            <a:extLst>
              <a:ext uri="{FF2B5EF4-FFF2-40B4-BE49-F238E27FC236}">
                <a16:creationId xmlns:a16="http://schemas.microsoft.com/office/drawing/2014/main" id="{0198F760-A706-7E1D-3683-FAC305BB4BEF}"/>
              </a:ext>
            </a:extLst>
          </p:cNvPr>
          <p:cNvGraphicFramePr>
            <a:graphicFrameLocks noGrp="1"/>
          </p:cNvGraphicFramePr>
          <p:nvPr>
            <p:extLst>
              <p:ext uri="{D42A27DB-BD31-4B8C-83A1-F6EECF244321}">
                <p14:modId xmlns:p14="http://schemas.microsoft.com/office/powerpoint/2010/main" val="764563813"/>
              </p:ext>
            </p:extLst>
          </p:nvPr>
        </p:nvGraphicFramePr>
        <p:xfrm>
          <a:off x="9529408" y="1449388"/>
          <a:ext cx="2327285" cy="3629362"/>
        </p:xfrm>
        <a:graphic>
          <a:graphicData uri="http://schemas.openxmlformats.org/drawingml/2006/table">
            <a:tbl>
              <a:tblPr firstRow="1" bandRow="1">
                <a:tableStyleId>{2D5ABB26-0587-4C30-8999-92F81FD0307C}</a:tableStyleId>
              </a:tblPr>
              <a:tblGrid>
                <a:gridCol w="443535">
                  <a:extLst>
                    <a:ext uri="{9D8B030D-6E8A-4147-A177-3AD203B41FA5}">
                      <a16:colId xmlns:a16="http://schemas.microsoft.com/office/drawing/2014/main" val="2041674339"/>
                    </a:ext>
                  </a:extLst>
                </a:gridCol>
                <a:gridCol w="986855">
                  <a:extLst>
                    <a:ext uri="{9D8B030D-6E8A-4147-A177-3AD203B41FA5}">
                      <a16:colId xmlns:a16="http://schemas.microsoft.com/office/drawing/2014/main" val="1022317986"/>
                    </a:ext>
                  </a:extLst>
                </a:gridCol>
                <a:gridCol w="896895">
                  <a:extLst>
                    <a:ext uri="{9D8B030D-6E8A-4147-A177-3AD203B41FA5}">
                      <a16:colId xmlns:a16="http://schemas.microsoft.com/office/drawing/2014/main" val="1115514245"/>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Tree>
    <p:extLst>
      <p:ext uri="{BB962C8B-B14F-4D97-AF65-F5344CB8AC3E}">
        <p14:creationId xmlns:p14="http://schemas.microsoft.com/office/powerpoint/2010/main" val="240390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F48DC-B7E1-4821-3D98-4A06BBAE57B8}"/>
              </a:ext>
            </a:extLst>
          </p:cNvPr>
          <p:cNvSpPr>
            <a:spLocks noGrp="1"/>
          </p:cNvSpPr>
          <p:nvPr>
            <p:ph type="title"/>
          </p:nvPr>
        </p:nvSpPr>
        <p:spPr/>
        <p:txBody>
          <a:bodyPr/>
          <a:lstStyle/>
          <a:p>
            <a:r>
              <a:rPr lang="de-DE"/>
              <a:t>Descriptive and </a:t>
            </a:r>
            <a:r>
              <a:rPr lang="de-DE">
                <a:solidFill>
                  <a:srgbClr val="FF0000"/>
                </a:solidFill>
              </a:rPr>
              <a:t>Inferential Statistics</a:t>
            </a:r>
            <a:r>
              <a:rPr lang="de-DE"/>
              <a:t>: Text, Plot, and Table</a:t>
            </a:r>
            <a:endParaRPr lang="de-DE" dirty="0"/>
          </a:p>
        </p:txBody>
      </p:sp>
      <p:sp>
        <p:nvSpPr>
          <p:cNvPr id="3" name="Fußzeilenplatzhalter 2">
            <a:extLst>
              <a:ext uri="{FF2B5EF4-FFF2-40B4-BE49-F238E27FC236}">
                <a16:creationId xmlns:a16="http://schemas.microsoft.com/office/drawing/2014/main" id="{01A60244-0A3A-B3D3-66ED-1B378C500B3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764C9AE7-7CF6-AD2C-307F-C902F4C72450}"/>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8326C795-5525-B3AB-A371-3A9EE56E635E}"/>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1637DEC3-D806-50DE-BA4F-B6E5DA069626}"/>
              </a:ext>
            </a:extLst>
          </p:cNvPr>
          <p:cNvSpPr>
            <a:spLocks noGrp="1"/>
          </p:cNvSpPr>
          <p:nvPr>
            <p:ph type="body" sz="quarter" idx="29"/>
          </p:nvPr>
        </p:nvSpPr>
        <p:spPr>
          <a:xfrm>
            <a:off x="723896" y="1449388"/>
            <a:ext cx="10801350" cy="4679950"/>
          </a:xfrm>
        </p:spPr>
        <p:txBody>
          <a:bodyPr/>
          <a:lstStyle/>
          <a:p>
            <a:r>
              <a:rPr lang="de-DE" i="1" dirty="0"/>
              <a:t>„The </a:t>
            </a:r>
            <a:r>
              <a:rPr lang="de-DE" i="1" dirty="0" err="1"/>
              <a:t>average</a:t>
            </a:r>
            <a:r>
              <a:rPr lang="de-DE" i="1" dirty="0"/>
              <a:t> WPM without </a:t>
            </a:r>
            <a:r>
              <a:rPr lang="de-DE" i="1" dirty="0" err="1"/>
              <a:t>Swipe</a:t>
            </a:r>
            <a:r>
              <a:rPr lang="de-DE" i="1" dirty="0"/>
              <a:t> was M = 44.992 (SD = 9.454) </a:t>
            </a:r>
            <a:r>
              <a:rPr lang="de-DE" i="1" dirty="0" err="1"/>
              <a:t>while</a:t>
            </a:r>
            <a:r>
              <a:rPr lang="de-DE" i="1" dirty="0"/>
              <a:t> </a:t>
            </a:r>
            <a:r>
              <a:rPr lang="de-DE" i="1" dirty="0" err="1"/>
              <a:t>the</a:t>
            </a:r>
            <a:r>
              <a:rPr lang="de-DE" i="1" dirty="0"/>
              <a:t> </a:t>
            </a:r>
            <a:r>
              <a:rPr lang="de-DE" i="1" dirty="0" err="1"/>
              <a:t>average</a:t>
            </a:r>
            <a:r>
              <a:rPr lang="de-DE" i="1" dirty="0"/>
              <a:t> WPM </a:t>
            </a:r>
            <a:r>
              <a:rPr lang="de-DE" i="1" dirty="0" err="1"/>
              <a:t>using</a:t>
            </a:r>
            <a:r>
              <a:rPr lang="de-DE" i="1" dirty="0"/>
              <a:t> </a:t>
            </a:r>
            <a:r>
              <a:rPr lang="de-DE" i="1" dirty="0" err="1"/>
              <a:t>Swipe</a:t>
            </a:r>
            <a:r>
              <a:rPr lang="de-DE" i="1" dirty="0"/>
              <a:t> was M = 76.126 (SD = 10.917). </a:t>
            </a:r>
            <a:r>
              <a:rPr lang="de-DE" i="1" dirty="0">
                <a:solidFill>
                  <a:srgbClr val="FF0000"/>
                </a:solidFill>
              </a:rPr>
              <a:t>A </a:t>
            </a:r>
            <a:r>
              <a:rPr lang="de-DE" i="1" dirty="0" err="1">
                <a:solidFill>
                  <a:srgbClr val="FF0000"/>
                </a:solidFill>
              </a:rPr>
              <a:t>paired</a:t>
            </a:r>
            <a:r>
              <a:rPr lang="de-DE" i="1" dirty="0">
                <a:solidFill>
                  <a:srgbClr val="FF0000"/>
                </a:solidFill>
              </a:rPr>
              <a:t> t-test </a:t>
            </a:r>
            <a:r>
              <a:rPr lang="de-DE" i="1" dirty="0" err="1">
                <a:solidFill>
                  <a:srgbClr val="FF0000"/>
                </a:solidFill>
              </a:rPr>
              <a:t>revealed</a:t>
            </a:r>
            <a:r>
              <a:rPr lang="de-DE" i="1" dirty="0">
                <a:solidFill>
                  <a:srgbClr val="FF0000"/>
                </a:solidFill>
              </a:rPr>
              <a:t> that </a:t>
            </a:r>
            <a:r>
              <a:rPr lang="de-DE" i="1" dirty="0" err="1">
                <a:solidFill>
                  <a:srgbClr val="FF0000"/>
                </a:solidFill>
              </a:rPr>
              <a:t>the</a:t>
            </a:r>
            <a:r>
              <a:rPr lang="de-DE" i="1" dirty="0">
                <a:solidFill>
                  <a:srgbClr val="FF0000"/>
                </a:solidFill>
              </a:rPr>
              <a:t> </a:t>
            </a:r>
            <a:r>
              <a:rPr lang="de-DE" i="1" dirty="0" err="1">
                <a:solidFill>
                  <a:srgbClr val="FF0000"/>
                </a:solidFill>
              </a:rPr>
              <a:t>difference</a:t>
            </a:r>
            <a:r>
              <a:rPr lang="de-DE" i="1" dirty="0">
                <a:solidFill>
                  <a:srgbClr val="FF0000"/>
                </a:solidFill>
              </a:rPr>
              <a:t> </a:t>
            </a:r>
            <a:r>
              <a:rPr lang="de-DE" i="1" dirty="0" err="1">
                <a:solidFill>
                  <a:srgbClr val="FF0000"/>
                </a:solidFill>
              </a:rPr>
              <a:t>between</a:t>
            </a:r>
            <a:r>
              <a:rPr lang="de-DE" i="1" dirty="0">
                <a:solidFill>
                  <a:srgbClr val="FF0000"/>
                </a:solidFill>
              </a:rPr>
              <a:t> </a:t>
            </a:r>
            <a:r>
              <a:rPr lang="de-DE" i="1" dirty="0" err="1">
                <a:solidFill>
                  <a:srgbClr val="FF0000"/>
                </a:solidFill>
              </a:rPr>
              <a:t>them</a:t>
            </a:r>
            <a:r>
              <a:rPr lang="de-DE" i="1" dirty="0">
                <a:solidFill>
                  <a:srgbClr val="FF0000"/>
                </a:solidFill>
              </a:rPr>
              <a:t> </a:t>
            </a:r>
            <a:r>
              <a:rPr lang="en-US" i="1" dirty="0">
                <a:solidFill>
                  <a:srgbClr val="FF0000"/>
                </a:solidFill>
              </a:rPr>
              <a:t>was statistically significant, t(7) = -6.589, p &lt; .001.</a:t>
            </a:r>
            <a:r>
              <a:rPr lang="en-US" i="1" dirty="0"/>
              <a:t>”</a:t>
            </a:r>
          </a:p>
          <a:p>
            <a:endParaRPr lang="en-US" dirty="0"/>
          </a:p>
          <a:p>
            <a:endParaRPr lang="en-US" dirty="0"/>
          </a:p>
          <a:p>
            <a:endParaRPr lang="en-US" dirty="0"/>
          </a:p>
          <a:p>
            <a:endParaRPr lang="de-DE" dirty="0"/>
          </a:p>
        </p:txBody>
      </p:sp>
      <p:graphicFrame>
        <p:nvGraphicFramePr>
          <p:cNvPr id="7" name="Diagramm 6">
            <a:extLst>
              <a:ext uri="{FF2B5EF4-FFF2-40B4-BE49-F238E27FC236}">
                <a16:creationId xmlns:a16="http://schemas.microsoft.com/office/drawing/2014/main" id="{0A835B68-606C-6854-4ADF-5837859562C6}"/>
              </a:ext>
            </a:extLst>
          </p:cNvPr>
          <p:cNvGraphicFramePr>
            <a:graphicFrameLocks/>
          </p:cNvGraphicFramePr>
          <p:nvPr>
            <p:extLst>
              <p:ext uri="{D42A27DB-BD31-4B8C-83A1-F6EECF244321}">
                <p14:modId xmlns:p14="http://schemas.microsoft.com/office/powerpoint/2010/main" val="726548401"/>
              </p:ext>
            </p:extLst>
          </p:nvPr>
        </p:nvGraphicFramePr>
        <p:xfrm>
          <a:off x="1243419" y="3095083"/>
          <a:ext cx="3489569" cy="252786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a:extLst>
              <a:ext uri="{FF2B5EF4-FFF2-40B4-BE49-F238E27FC236}">
                <a16:creationId xmlns:a16="http://schemas.microsoft.com/office/drawing/2014/main" id="{AC956188-C170-7DC8-92AC-D05B84DE0764}"/>
              </a:ext>
            </a:extLst>
          </p:cNvPr>
          <p:cNvSpPr txBox="1"/>
          <p:nvPr/>
        </p:nvSpPr>
        <p:spPr>
          <a:xfrm>
            <a:off x="888354" y="5642135"/>
            <a:ext cx="4511544" cy="523220"/>
          </a:xfrm>
          <a:prstGeom prst="rect">
            <a:avLst/>
          </a:prstGeom>
          <a:noFill/>
        </p:spPr>
        <p:txBody>
          <a:bodyPr wrap="square">
            <a:spAutoFit/>
          </a:bodyPr>
          <a:lstStyle/>
          <a:p>
            <a:r>
              <a:rPr lang="de-DE" sz="1400">
                <a:latin typeface="Arial" panose="020B0604020202020204" pitchFamily="34" charset="0"/>
                <a:cs typeface="Arial" panose="020B0604020202020204" pitchFamily="34" charset="0"/>
              </a:rPr>
              <a:t>Figure 3: Average typing speeds of Swipe and typing without. Error bars show standard deviation</a:t>
            </a:r>
            <a:r>
              <a:rPr lang="de-DE" sz="1400" dirty="0">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id="{D787E4D9-4540-2391-1CAF-506548269F29}"/>
              </a:ext>
            </a:extLst>
          </p:cNvPr>
          <p:cNvSpPr txBox="1"/>
          <p:nvPr/>
        </p:nvSpPr>
        <p:spPr>
          <a:xfrm rot="20848269">
            <a:off x="9553657" y="2760785"/>
            <a:ext cx="1796517" cy="369332"/>
          </a:xfrm>
          <a:prstGeom prst="rect">
            <a:avLst/>
          </a:prstGeom>
          <a:solidFill>
            <a:schemeClr val="accent1"/>
          </a:solidFill>
        </p:spPr>
        <p:txBody>
          <a:bodyPr wrap="square" rtlCol="0">
            <a:spAutoFit/>
          </a:bodyPr>
          <a:lstStyle/>
          <a:p>
            <a:pPr algn="ctr"/>
            <a:r>
              <a:rPr lang="de-DE" dirty="0">
                <a:solidFill>
                  <a:schemeClr val="bg1"/>
                </a:solidFill>
              </a:rPr>
              <a:t>Text</a:t>
            </a:r>
          </a:p>
        </p:txBody>
      </p:sp>
      <p:cxnSp>
        <p:nvCxnSpPr>
          <p:cNvPr id="14" name="Gerader Verbinder 13">
            <a:extLst>
              <a:ext uri="{FF2B5EF4-FFF2-40B4-BE49-F238E27FC236}">
                <a16:creationId xmlns:a16="http://schemas.microsoft.com/office/drawing/2014/main" id="{DB54D4BE-1AFC-FB47-C789-E3662BC27D1A}"/>
              </a:ext>
            </a:extLst>
          </p:cNvPr>
          <p:cNvCxnSpPr>
            <a:cxnSpLocks/>
          </p:cNvCxnSpPr>
          <p:nvPr/>
        </p:nvCxnSpPr>
        <p:spPr>
          <a:xfrm>
            <a:off x="2725684" y="3826137"/>
            <a:ext cx="1232504" cy="0"/>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6" name="Gerader Verbinder 15">
            <a:extLst>
              <a:ext uri="{FF2B5EF4-FFF2-40B4-BE49-F238E27FC236}">
                <a16:creationId xmlns:a16="http://schemas.microsoft.com/office/drawing/2014/main" id="{9BF72572-786C-D6F9-5709-C38F38F2EE09}"/>
              </a:ext>
            </a:extLst>
          </p:cNvPr>
          <p:cNvCxnSpPr/>
          <p:nvPr/>
        </p:nvCxnSpPr>
        <p:spPr>
          <a:xfrm>
            <a:off x="2725684" y="3826137"/>
            <a:ext cx="0" cy="71438"/>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8" name="Gerader Verbinder 17">
            <a:extLst>
              <a:ext uri="{FF2B5EF4-FFF2-40B4-BE49-F238E27FC236}">
                <a16:creationId xmlns:a16="http://schemas.microsoft.com/office/drawing/2014/main" id="{40A8756D-D081-40A5-9CFA-274EF45E82EE}"/>
              </a:ext>
            </a:extLst>
          </p:cNvPr>
          <p:cNvCxnSpPr/>
          <p:nvPr/>
        </p:nvCxnSpPr>
        <p:spPr>
          <a:xfrm>
            <a:off x="3958188" y="3826137"/>
            <a:ext cx="0" cy="71438"/>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sp>
        <p:nvSpPr>
          <p:cNvPr id="20" name="Textfeld 19">
            <a:extLst>
              <a:ext uri="{FF2B5EF4-FFF2-40B4-BE49-F238E27FC236}">
                <a16:creationId xmlns:a16="http://schemas.microsoft.com/office/drawing/2014/main" id="{8C25ABF1-96EC-D4DD-7441-75FDCC6F4117}"/>
              </a:ext>
            </a:extLst>
          </p:cNvPr>
          <p:cNvSpPr txBox="1"/>
          <p:nvPr/>
        </p:nvSpPr>
        <p:spPr>
          <a:xfrm>
            <a:off x="2851012" y="3615635"/>
            <a:ext cx="981848" cy="246221"/>
          </a:xfrm>
          <a:prstGeom prst="rect">
            <a:avLst/>
          </a:prstGeom>
          <a:noFill/>
        </p:spPr>
        <p:txBody>
          <a:bodyPr wrap="square">
            <a:spAutoFit/>
          </a:bodyPr>
          <a:lstStyle/>
          <a:p>
            <a:pPr algn="ctr"/>
            <a:r>
              <a:rPr lang="en-US" sz="1000">
                <a:solidFill>
                  <a:srgbClr val="FF0000"/>
                </a:solidFill>
              </a:rPr>
              <a:t>p &lt; .</a:t>
            </a:r>
            <a:r>
              <a:rPr lang="en-US" sz="1000" dirty="0">
                <a:solidFill>
                  <a:srgbClr val="FF0000"/>
                </a:solidFill>
              </a:rPr>
              <a:t>001</a:t>
            </a:r>
            <a:endParaRPr lang="de-DE" sz="1000" dirty="0"/>
          </a:p>
        </p:txBody>
      </p:sp>
      <p:sp>
        <p:nvSpPr>
          <p:cNvPr id="21" name="TextBox 10">
            <a:extLst>
              <a:ext uri="{FF2B5EF4-FFF2-40B4-BE49-F238E27FC236}">
                <a16:creationId xmlns:a16="http://schemas.microsoft.com/office/drawing/2014/main" id="{08FD5B57-6FFA-4E4D-B416-C32FE6C1C584}"/>
              </a:ext>
            </a:extLst>
          </p:cNvPr>
          <p:cNvSpPr txBox="1"/>
          <p:nvPr/>
        </p:nvSpPr>
        <p:spPr>
          <a:xfrm rot="21378867">
            <a:off x="8833693" y="4907364"/>
            <a:ext cx="3236442" cy="830997"/>
          </a:xfrm>
          <a:prstGeom prst="rect">
            <a:avLst/>
          </a:prstGeom>
          <a:solidFill>
            <a:schemeClr val="accent1"/>
          </a:solidFill>
          <a:ln w="76200">
            <a:noFill/>
          </a:ln>
        </p:spPr>
        <p:txBody>
          <a:bodyPr wrap="square" rtlCol="0">
            <a:spAutoFit/>
          </a:bodyPr>
          <a:lstStyle/>
          <a:p>
            <a:pPr algn="ctr"/>
            <a:r>
              <a:rPr lang="de-DE" sz="1600">
                <a:solidFill>
                  <a:schemeClr val="bg1"/>
                </a:solidFill>
              </a:rPr>
              <a:t>Table makes sense when you have more than one comparison</a:t>
            </a:r>
            <a:r>
              <a:rPr lang="de-DE" sz="1600" dirty="0">
                <a:solidFill>
                  <a:schemeClr val="bg1"/>
                </a:solidFill>
              </a:rPr>
              <a:t>…</a:t>
            </a:r>
          </a:p>
        </p:txBody>
      </p:sp>
      <p:graphicFrame>
        <p:nvGraphicFramePr>
          <p:cNvPr id="23" name="Tabelle 22">
            <a:extLst>
              <a:ext uri="{FF2B5EF4-FFF2-40B4-BE49-F238E27FC236}">
                <a16:creationId xmlns:a16="http://schemas.microsoft.com/office/drawing/2014/main" id="{A84CE024-F29F-7E80-DA41-8C2753446D95}"/>
              </a:ext>
            </a:extLst>
          </p:cNvPr>
          <p:cNvGraphicFramePr>
            <a:graphicFrameLocks noGrp="1"/>
          </p:cNvGraphicFramePr>
          <p:nvPr>
            <p:extLst>
              <p:ext uri="{D42A27DB-BD31-4B8C-83A1-F6EECF244321}">
                <p14:modId xmlns:p14="http://schemas.microsoft.com/office/powerpoint/2010/main" val="3370604308"/>
              </p:ext>
            </p:extLst>
          </p:nvPr>
        </p:nvGraphicFramePr>
        <p:xfrm>
          <a:off x="7673340" y="3929469"/>
          <a:ext cx="3448171" cy="796512"/>
        </p:xfrm>
        <a:graphic>
          <a:graphicData uri="http://schemas.openxmlformats.org/drawingml/2006/table">
            <a:tbl>
              <a:tblPr>
                <a:tableStyleId>{5C22544A-7EE6-4342-B048-85BDC9FD1C3A}</a:tableStyleId>
              </a:tblPr>
              <a:tblGrid>
                <a:gridCol w="1925150">
                  <a:extLst>
                    <a:ext uri="{9D8B030D-6E8A-4147-A177-3AD203B41FA5}">
                      <a16:colId xmlns:a16="http://schemas.microsoft.com/office/drawing/2014/main" val="3881483580"/>
                    </a:ext>
                  </a:extLst>
                </a:gridCol>
                <a:gridCol w="753861">
                  <a:extLst>
                    <a:ext uri="{9D8B030D-6E8A-4147-A177-3AD203B41FA5}">
                      <a16:colId xmlns:a16="http://schemas.microsoft.com/office/drawing/2014/main" val="1395766018"/>
                    </a:ext>
                  </a:extLst>
                </a:gridCol>
                <a:gridCol w="769160">
                  <a:extLst>
                    <a:ext uri="{9D8B030D-6E8A-4147-A177-3AD203B41FA5}">
                      <a16:colId xmlns:a16="http://schemas.microsoft.com/office/drawing/2014/main" val="2483671205"/>
                    </a:ext>
                  </a:extLst>
                </a:gridCol>
              </a:tblGrid>
              <a:tr h="453298">
                <a:tc>
                  <a:txBody>
                    <a:bodyPr/>
                    <a:lstStyle/>
                    <a:p>
                      <a:pPr algn="l" fontAlgn="b"/>
                      <a:r>
                        <a:rPr lang="de-DE" sz="1400" b="1" u="none" strike="noStrike">
                          <a:effectLst/>
                          <a:latin typeface="Arial" panose="020B0604020202020204" pitchFamily="34" charset="0"/>
                          <a:cs typeface="Arial" panose="020B0604020202020204" pitchFamily="34" charset="0"/>
                        </a:rPr>
                        <a:t>Pairwise Comparison</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t(13)</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p</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0931779"/>
                  </a:ext>
                </a:extLst>
              </a:tr>
              <a:tr h="343214">
                <a:tc>
                  <a:txBody>
                    <a:bodyPr/>
                    <a:lstStyle/>
                    <a:p>
                      <a:pPr algn="l" fontAlgn="b"/>
                      <a:r>
                        <a:rPr lang="de-DE" sz="1400" u="none" strike="noStrike">
                          <a:effectLst/>
                          <a:latin typeface="Arial" panose="020B0604020202020204" pitchFamily="34" charset="0"/>
                          <a:cs typeface="Arial" panose="020B0604020202020204" pitchFamily="34" charset="0"/>
                        </a:rPr>
                        <a:t>No Swipe - Swipe</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fontAlgn="b"/>
                      <a:r>
                        <a:rPr lang="de-DE" sz="1400" u="none" strike="noStrike" dirty="0">
                          <a:effectLst/>
                          <a:latin typeface="Arial" panose="020B0604020202020204" pitchFamily="34" charset="0"/>
                          <a:cs typeface="Arial" panose="020B0604020202020204" pitchFamily="34" charset="0"/>
                        </a:rPr>
                        <a:t>-6.589</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b"/>
                      <a:r>
                        <a:rPr lang="de-DE" sz="1400" u="none" strike="noStrike" dirty="0">
                          <a:effectLst/>
                          <a:latin typeface="Arial" panose="020B0604020202020204" pitchFamily="34" charset="0"/>
                          <a:cs typeface="Arial" panose="020B0604020202020204" pitchFamily="34" charset="0"/>
                        </a:rPr>
                        <a:t>&lt; .001</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98962700"/>
                  </a:ext>
                </a:extLst>
              </a:tr>
            </a:tbl>
          </a:graphicData>
        </a:graphic>
      </p:graphicFrame>
      <p:sp>
        <p:nvSpPr>
          <p:cNvPr id="26" name="Textfeld 9">
            <a:extLst>
              <a:ext uri="{FF2B5EF4-FFF2-40B4-BE49-F238E27FC236}">
                <a16:creationId xmlns:a16="http://schemas.microsoft.com/office/drawing/2014/main" id="{A5FB7F0E-6F17-A731-D782-B0D7E75BB8AA}"/>
              </a:ext>
            </a:extLst>
          </p:cNvPr>
          <p:cNvSpPr txBox="1"/>
          <p:nvPr/>
        </p:nvSpPr>
        <p:spPr>
          <a:xfrm rot="20848269">
            <a:off x="4998575" y="5846093"/>
            <a:ext cx="802643" cy="369332"/>
          </a:xfrm>
          <a:prstGeom prst="rect">
            <a:avLst/>
          </a:prstGeom>
          <a:solidFill>
            <a:schemeClr val="accent1"/>
          </a:solidFill>
        </p:spPr>
        <p:txBody>
          <a:bodyPr wrap="square" rtlCol="0">
            <a:spAutoFit/>
          </a:bodyPr>
          <a:lstStyle/>
          <a:p>
            <a:pPr algn="ctr"/>
            <a:r>
              <a:rPr lang="de-DE" dirty="0">
                <a:solidFill>
                  <a:schemeClr val="bg1"/>
                </a:solidFill>
              </a:rPr>
              <a:t>Plot</a:t>
            </a:r>
          </a:p>
        </p:txBody>
      </p:sp>
    </p:spTree>
    <p:extLst>
      <p:ext uri="{BB962C8B-B14F-4D97-AF65-F5344CB8AC3E}">
        <p14:creationId xmlns:p14="http://schemas.microsoft.com/office/powerpoint/2010/main" val="261990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F48DC-B7E1-4821-3D98-4A06BBAE57B8}"/>
              </a:ext>
            </a:extLst>
          </p:cNvPr>
          <p:cNvSpPr>
            <a:spLocks noGrp="1"/>
          </p:cNvSpPr>
          <p:nvPr>
            <p:ph type="title"/>
          </p:nvPr>
        </p:nvSpPr>
        <p:spPr/>
        <p:txBody>
          <a:bodyPr/>
          <a:lstStyle/>
          <a:p>
            <a:r>
              <a:rPr lang="de-DE"/>
              <a:t>Descriptive and </a:t>
            </a:r>
            <a:r>
              <a:rPr lang="de-DE">
                <a:solidFill>
                  <a:srgbClr val="FF0000"/>
                </a:solidFill>
              </a:rPr>
              <a:t>Inferential Statistics</a:t>
            </a:r>
            <a:r>
              <a:rPr lang="de-DE"/>
              <a:t>: Text, Plot, and Table</a:t>
            </a:r>
            <a:endParaRPr lang="de-DE" dirty="0"/>
          </a:p>
        </p:txBody>
      </p:sp>
      <p:sp>
        <p:nvSpPr>
          <p:cNvPr id="3" name="Fußzeilenplatzhalter 2">
            <a:extLst>
              <a:ext uri="{FF2B5EF4-FFF2-40B4-BE49-F238E27FC236}">
                <a16:creationId xmlns:a16="http://schemas.microsoft.com/office/drawing/2014/main" id="{01A60244-0A3A-B3D3-66ED-1B378C500B3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764C9AE7-7CF6-AD2C-307F-C902F4C72450}"/>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8326C795-5525-B3AB-A371-3A9EE56E635E}"/>
              </a:ext>
            </a:extLst>
          </p:cNvPr>
          <p:cNvSpPr>
            <a:spLocks noGrp="1"/>
          </p:cNvSpPr>
          <p:nvPr>
            <p:ph type="body" sz="quarter" idx="21"/>
          </p:nvPr>
        </p:nvSpPr>
        <p:spPr/>
        <p:txBody>
          <a:bodyPr/>
          <a:lstStyle/>
          <a:p>
            <a:r>
              <a:rPr lang="en-US" sz="1400"/>
              <a:t>How to Evaluate Results</a:t>
            </a:r>
            <a:endParaRPr lang="de-DE"/>
          </a:p>
        </p:txBody>
      </p:sp>
      <p:sp>
        <p:nvSpPr>
          <p:cNvPr id="6" name="Textplatzhalter 5">
            <a:extLst>
              <a:ext uri="{FF2B5EF4-FFF2-40B4-BE49-F238E27FC236}">
                <a16:creationId xmlns:a16="http://schemas.microsoft.com/office/drawing/2014/main" id="{1637DEC3-D806-50DE-BA4F-B6E5DA069626}"/>
              </a:ext>
            </a:extLst>
          </p:cNvPr>
          <p:cNvSpPr>
            <a:spLocks noGrp="1"/>
          </p:cNvSpPr>
          <p:nvPr>
            <p:ph type="body" sz="quarter" idx="29"/>
          </p:nvPr>
        </p:nvSpPr>
        <p:spPr>
          <a:xfrm>
            <a:off x="723896" y="1449388"/>
            <a:ext cx="10801350" cy="4679950"/>
          </a:xfrm>
        </p:spPr>
        <p:txBody>
          <a:bodyPr/>
          <a:lstStyle/>
          <a:p>
            <a:r>
              <a:rPr lang="de-DE" i="1" dirty="0"/>
              <a:t>„The </a:t>
            </a:r>
            <a:r>
              <a:rPr lang="de-DE" i="1" dirty="0" err="1"/>
              <a:t>average</a:t>
            </a:r>
            <a:r>
              <a:rPr lang="de-DE" i="1" dirty="0"/>
              <a:t> WPM without </a:t>
            </a:r>
            <a:r>
              <a:rPr lang="de-DE" i="1" dirty="0" err="1"/>
              <a:t>Swipe</a:t>
            </a:r>
            <a:r>
              <a:rPr lang="de-DE" i="1" dirty="0"/>
              <a:t> was M = 44.992 (SD = 9.454) </a:t>
            </a:r>
            <a:r>
              <a:rPr lang="de-DE" i="1" dirty="0" err="1"/>
              <a:t>while</a:t>
            </a:r>
            <a:r>
              <a:rPr lang="de-DE" i="1" dirty="0"/>
              <a:t> </a:t>
            </a:r>
            <a:r>
              <a:rPr lang="de-DE" i="1" dirty="0" err="1"/>
              <a:t>the</a:t>
            </a:r>
            <a:r>
              <a:rPr lang="de-DE" i="1" dirty="0"/>
              <a:t> </a:t>
            </a:r>
            <a:r>
              <a:rPr lang="de-DE" i="1" dirty="0" err="1"/>
              <a:t>average</a:t>
            </a:r>
            <a:r>
              <a:rPr lang="de-DE" i="1" dirty="0"/>
              <a:t> WPM </a:t>
            </a:r>
            <a:r>
              <a:rPr lang="de-DE" i="1" dirty="0" err="1"/>
              <a:t>using</a:t>
            </a:r>
            <a:r>
              <a:rPr lang="de-DE" i="1" dirty="0"/>
              <a:t> </a:t>
            </a:r>
            <a:r>
              <a:rPr lang="de-DE" i="1" dirty="0" err="1"/>
              <a:t>Swipe</a:t>
            </a:r>
            <a:r>
              <a:rPr lang="de-DE" i="1" dirty="0"/>
              <a:t> was M = 76.126 (SD = 10.917). </a:t>
            </a:r>
            <a:r>
              <a:rPr lang="de-DE" i="1" dirty="0">
                <a:solidFill>
                  <a:srgbClr val="FF0000"/>
                </a:solidFill>
              </a:rPr>
              <a:t>A </a:t>
            </a:r>
            <a:r>
              <a:rPr lang="de-DE" i="1" dirty="0" err="1">
                <a:solidFill>
                  <a:srgbClr val="FF0000"/>
                </a:solidFill>
              </a:rPr>
              <a:t>paired</a:t>
            </a:r>
            <a:r>
              <a:rPr lang="de-DE" i="1" dirty="0">
                <a:solidFill>
                  <a:srgbClr val="FF0000"/>
                </a:solidFill>
              </a:rPr>
              <a:t> t-test </a:t>
            </a:r>
            <a:r>
              <a:rPr lang="de-DE" i="1" dirty="0" err="1">
                <a:solidFill>
                  <a:srgbClr val="FF0000"/>
                </a:solidFill>
              </a:rPr>
              <a:t>revealed</a:t>
            </a:r>
            <a:r>
              <a:rPr lang="de-DE" i="1" dirty="0">
                <a:solidFill>
                  <a:srgbClr val="FF0000"/>
                </a:solidFill>
              </a:rPr>
              <a:t> that </a:t>
            </a:r>
            <a:r>
              <a:rPr lang="de-DE" i="1" dirty="0" err="1">
                <a:solidFill>
                  <a:srgbClr val="FF0000"/>
                </a:solidFill>
              </a:rPr>
              <a:t>the</a:t>
            </a:r>
            <a:r>
              <a:rPr lang="de-DE" i="1" dirty="0">
                <a:solidFill>
                  <a:srgbClr val="FF0000"/>
                </a:solidFill>
              </a:rPr>
              <a:t> </a:t>
            </a:r>
            <a:r>
              <a:rPr lang="de-DE" i="1" dirty="0" err="1">
                <a:solidFill>
                  <a:srgbClr val="FF0000"/>
                </a:solidFill>
              </a:rPr>
              <a:t>difference</a:t>
            </a:r>
            <a:r>
              <a:rPr lang="de-DE" i="1" dirty="0">
                <a:solidFill>
                  <a:srgbClr val="FF0000"/>
                </a:solidFill>
              </a:rPr>
              <a:t> </a:t>
            </a:r>
            <a:r>
              <a:rPr lang="de-DE" i="1" dirty="0" err="1">
                <a:solidFill>
                  <a:srgbClr val="FF0000"/>
                </a:solidFill>
              </a:rPr>
              <a:t>between</a:t>
            </a:r>
            <a:r>
              <a:rPr lang="de-DE" i="1" dirty="0">
                <a:solidFill>
                  <a:srgbClr val="FF0000"/>
                </a:solidFill>
              </a:rPr>
              <a:t> </a:t>
            </a:r>
            <a:r>
              <a:rPr lang="de-DE" i="1" dirty="0" err="1">
                <a:solidFill>
                  <a:srgbClr val="FF0000"/>
                </a:solidFill>
              </a:rPr>
              <a:t>them</a:t>
            </a:r>
            <a:r>
              <a:rPr lang="de-DE" i="1" dirty="0">
                <a:solidFill>
                  <a:srgbClr val="FF0000"/>
                </a:solidFill>
              </a:rPr>
              <a:t> </a:t>
            </a:r>
            <a:r>
              <a:rPr lang="en-US" i="1" dirty="0">
                <a:solidFill>
                  <a:srgbClr val="FF0000"/>
                </a:solidFill>
              </a:rPr>
              <a:t>was statistically significant, t(11) = -6.589, p &lt; .001.</a:t>
            </a:r>
            <a:r>
              <a:rPr lang="en-US" i="1" dirty="0"/>
              <a:t>”</a:t>
            </a:r>
          </a:p>
          <a:p>
            <a:endParaRPr lang="en-US" dirty="0"/>
          </a:p>
          <a:p>
            <a:endParaRPr lang="en-US" dirty="0"/>
          </a:p>
          <a:p>
            <a:endParaRPr lang="en-US" dirty="0"/>
          </a:p>
          <a:p>
            <a:endParaRPr lang="de-DE" dirty="0"/>
          </a:p>
        </p:txBody>
      </p:sp>
      <p:graphicFrame>
        <p:nvGraphicFramePr>
          <p:cNvPr id="7" name="Diagramm 6">
            <a:extLst>
              <a:ext uri="{FF2B5EF4-FFF2-40B4-BE49-F238E27FC236}">
                <a16:creationId xmlns:a16="http://schemas.microsoft.com/office/drawing/2014/main" id="{0A835B68-606C-6854-4ADF-5837859562C6}"/>
              </a:ext>
            </a:extLst>
          </p:cNvPr>
          <p:cNvGraphicFramePr>
            <a:graphicFrameLocks/>
          </p:cNvGraphicFramePr>
          <p:nvPr>
            <p:extLst>
              <p:ext uri="{D42A27DB-BD31-4B8C-83A1-F6EECF244321}">
                <p14:modId xmlns:p14="http://schemas.microsoft.com/office/powerpoint/2010/main" val="892707950"/>
              </p:ext>
            </p:extLst>
          </p:nvPr>
        </p:nvGraphicFramePr>
        <p:xfrm>
          <a:off x="1243419" y="3095083"/>
          <a:ext cx="3489569" cy="252786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a:extLst>
              <a:ext uri="{FF2B5EF4-FFF2-40B4-BE49-F238E27FC236}">
                <a16:creationId xmlns:a16="http://schemas.microsoft.com/office/drawing/2014/main" id="{AC956188-C170-7DC8-92AC-D05B84DE0764}"/>
              </a:ext>
            </a:extLst>
          </p:cNvPr>
          <p:cNvSpPr txBox="1"/>
          <p:nvPr/>
        </p:nvSpPr>
        <p:spPr>
          <a:xfrm>
            <a:off x="888354" y="5642135"/>
            <a:ext cx="4511544" cy="523220"/>
          </a:xfrm>
          <a:prstGeom prst="rect">
            <a:avLst/>
          </a:prstGeom>
          <a:noFill/>
        </p:spPr>
        <p:txBody>
          <a:bodyPr wrap="square">
            <a:spAutoFit/>
          </a:bodyPr>
          <a:lstStyle/>
          <a:p>
            <a:r>
              <a:rPr lang="de-DE" sz="1400">
                <a:latin typeface="Arial" panose="020B0604020202020204" pitchFamily="34" charset="0"/>
                <a:cs typeface="Arial" panose="020B0604020202020204" pitchFamily="34" charset="0"/>
              </a:rPr>
              <a:t>Figure 3: Average typing speeds of Swipe and typing without. Error bars show standard deviation</a:t>
            </a:r>
            <a:r>
              <a:rPr lang="de-DE" sz="1400" dirty="0">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id="{D787E4D9-4540-2391-1CAF-506548269F29}"/>
              </a:ext>
            </a:extLst>
          </p:cNvPr>
          <p:cNvSpPr txBox="1"/>
          <p:nvPr/>
        </p:nvSpPr>
        <p:spPr>
          <a:xfrm rot="20848269">
            <a:off x="9553657" y="2760785"/>
            <a:ext cx="1796517" cy="369332"/>
          </a:xfrm>
          <a:prstGeom prst="rect">
            <a:avLst/>
          </a:prstGeom>
          <a:solidFill>
            <a:schemeClr val="accent1"/>
          </a:solidFill>
        </p:spPr>
        <p:txBody>
          <a:bodyPr wrap="square" rtlCol="0">
            <a:spAutoFit/>
          </a:bodyPr>
          <a:lstStyle/>
          <a:p>
            <a:pPr algn="ctr"/>
            <a:r>
              <a:rPr lang="de-DE" dirty="0">
                <a:solidFill>
                  <a:schemeClr val="bg1"/>
                </a:solidFill>
              </a:rPr>
              <a:t>Text</a:t>
            </a:r>
          </a:p>
        </p:txBody>
      </p:sp>
      <p:sp>
        <p:nvSpPr>
          <p:cNvPr id="11" name="Textfeld 9">
            <a:extLst>
              <a:ext uri="{FF2B5EF4-FFF2-40B4-BE49-F238E27FC236}">
                <a16:creationId xmlns:a16="http://schemas.microsoft.com/office/drawing/2014/main" id="{068A089D-A8BC-C09A-0BD1-7934ABFDE9EA}"/>
              </a:ext>
            </a:extLst>
          </p:cNvPr>
          <p:cNvSpPr txBox="1"/>
          <p:nvPr/>
        </p:nvSpPr>
        <p:spPr>
          <a:xfrm rot="20848269">
            <a:off x="4998575" y="5846093"/>
            <a:ext cx="802643" cy="369332"/>
          </a:xfrm>
          <a:prstGeom prst="rect">
            <a:avLst/>
          </a:prstGeom>
          <a:solidFill>
            <a:schemeClr val="accent1"/>
          </a:solidFill>
        </p:spPr>
        <p:txBody>
          <a:bodyPr wrap="square" rtlCol="0">
            <a:spAutoFit/>
          </a:bodyPr>
          <a:lstStyle/>
          <a:p>
            <a:pPr algn="ctr"/>
            <a:r>
              <a:rPr lang="de-DE" dirty="0">
                <a:solidFill>
                  <a:schemeClr val="bg1"/>
                </a:solidFill>
              </a:rPr>
              <a:t>Plot</a:t>
            </a:r>
          </a:p>
        </p:txBody>
      </p:sp>
      <p:cxnSp>
        <p:nvCxnSpPr>
          <p:cNvPr id="14" name="Gerader Verbinder 13">
            <a:extLst>
              <a:ext uri="{FF2B5EF4-FFF2-40B4-BE49-F238E27FC236}">
                <a16:creationId xmlns:a16="http://schemas.microsoft.com/office/drawing/2014/main" id="{DB54D4BE-1AFC-FB47-C789-E3662BC27D1A}"/>
              </a:ext>
            </a:extLst>
          </p:cNvPr>
          <p:cNvCxnSpPr>
            <a:cxnSpLocks/>
          </p:cNvCxnSpPr>
          <p:nvPr/>
        </p:nvCxnSpPr>
        <p:spPr>
          <a:xfrm>
            <a:off x="2725684" y="3826137"/>
            <a:ext cx="1232504" cy="0"/>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6" name="Gerader Verbinder 15">
            <a:extLst>
              <a:ext uri="{FF2B5EF4-FFF2-40B4-BE49-F238E27FC236}">
                <a16:creationId xmlns:a16="http://schemas.microsoft.com/office/drawing/2014/main" id="{9BF72572-786C-D6F9-5709-C38F38F2EE09}"/>
              </a:ext>
            </a:extLst>
          </p:cNvPr>
          <p:cNvCxnSpPr/>
          <p:nvPr/>
        </p:nvCxnSpPr>
        <p:spPr>
          <a:xfrm>
            <a:off x="2725684" y="3826137"/>
            <a:ext cx="0" cy="71438"/>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8" name="Gerader Verbinder 17">
            <a:extLst>
              <a:ext uri="{FF2B5EF4-FFF2-40B4-BE49-F238E27FC236}">
                <a16:creationId xmlns:a16="http://schemas.microsoft.com/office/drawing/2014/main" id="{40A8756D-D081-40A5-9CFA-274EF45E82EE}"/>
              </a:ext>
            </a:extLst>
          </p:cNvPr>
          <p:cNvCxnSpPr/>
          <p:nvPr/>
        </p:nvCxnSpPr>
        <p:spPr>
          <a:xfrm>
            <a:off x="3958188" y="3826137"/>
            <a:ext cx="0" cy="71438"/>
          </a:xfrm>
          <a:prstGeom prst="line">
            <a:avLst/>
          </a:prstGeom>
          <a:ln w="19050">
            <a:solidFill>
              <a:srgbClr val="FF0000"/>
            </a:solidFill>
          </a:ln>
        </p:spPr>
        <p:style>
          <a:lnRef idx="1">
            <a:schemeClr val="accent4"/>
          </a:lnRef>
          <a:fillRef idx="0">
            <a:schemeClr val="accent4"/>
          </a:fillRef>
          <a:effectRef idx="0">
            <a:schemeClr val="accent4"/>
          </a:effectRef>
          <a:fontRef idx="minor">
            <a:schemeClr val="tx1"/>
          </a:fontRef>
        </p:style>
      </p:cxnSp>
      <p:sp>
        <p:nvSpPr>
          <p:cNvPr id="20" name="Textfeld 19">
            <a:extLst>
              <a:ext uri="{FF2B5EF4-FFF2-40B4-BE49-F238E27FC236}">
                <a16:creationId xmlns:a16="http://schemas.microsoft.com/office/drawing/2014/main" id="{8C25ABF1-96EC-D4DD-7441-75FDCC6F4117}"/>
              </a:ext>
            </a:extLst>
          </p:cNvPr>
          <p:cNvSpPr txBox="1"/>
          <p:nvPr/>
        </p:nvSpPr>
        <p:spPr>
          <a:xfrm>
            <a:off x="3055401" y="3613555"/>
            <a:ext cx="580114" cy="307777"/>
          </a:xfrm>
          <a:prstGeom prst="rect">
            <a:avLst/>
          </a:prstGeom>
          <a:noFill/>
        </p:spPr>
        <p:txBody>
          <a:bodyPr wrap="square">
            <a:spAutoFit/>
          </a:bodyPr>
          <a:lstStyle/>
          <a:p>
            <a:pPr algn="ctr"/>
            <a:r>
              <a:rPr lang="en-US" sz="1400" dirty="0">
                <a:solidFill>
                  <a:srgbClr val="FF0000"/>
                </a:solidFill>
              </a:rPr>
              <a:t>***</a:t>
            </a:r>
            <a:endParaRPr lang="de-DE" sz="1400" dirty="0"/>
          </a:p>
        </p:txBody>
      </p:sp>
      <p:sp>
        <p:nvSpPr>
          <p:cNvPr id="21" name="TextBox 10">
            <a:extLst>
              <a:ext uri="{FF2B5EF4-FFF2-40B4-BE49-F238E27FC236}">
                <a16:creationId xmlns:a16="http://schemas.microsoft.com/office/drawing/2014/main" id="{08FD5B57-6FFA-4E4D-B416-C32FE6C1C584}"/>
              </a:ext>
            </a:extLst>
          </p:cNvPr>
          <p:cNvSpPr txBox="1"/>
          <p:nvPr/>
        </p:nvSpPr>
        <p:spPr>
          <a:xfrm rot="21378867">
            <a:off x="8833693" y="4907364"/>
            <a:ext cx="3236442" cy="830997"/>
          </a:xfrm>
          <a:prstGeom prst="rect">
            <a:avLst/>
          </a:prstGeom>
          <a:solidFill>
            <a:schemeClr val="accent1"/>
          </a:solidFill>
          <a:ln w="76200">
            <a:noFill/>
          </a:ln>
        </p:spPr>
        <p:txBody>
          <a:bodyPr wrap="square" rtlCol="0">
            <a:spAutoFit/>
          </a:bodyPr>
          <a:lstStyle/>
          <a:p>
            <a:pPr algn="ctr"/>
            <a:r>
              <a:rPr lang="de-DE" sz="1600">
                <a:solidFill>
                  <a:schemeClr val="bg1"/>
                </a:solidFill>
              </a:rPr>
              <a:t>Table makes sense when you have more than one comparison</a:t>
            </a:r>
            <a:r>
              <a:rPr lang="de-DE" sz="1600" dirty="0">
                <a:solidFill>
                  <a:schemeClr val="bg1"/>
                </a:solidFill>
              </a:rPr>
              <a:t>…</a:t>
            </a:r>
          </a:p>
        </p:txBody>
      </p:sp>
      <p:graphicFrame>
        <p:nvGraphicFramePr>
          <p:cNvPr id="23" name="Tabelle 22">
            <a:extLst>
              <a:ext uri="{FF2B5EF4-FFF2-40B4-BE49-F238E27FC236}">
                <a16:creationId xmlns:a16="http://schemas.microsoft.com/office/drawing/2014/main" id="{A84CE024-F29F-7E80-DA41-8C2753446D95}"/>
              </a:ext>
            </a:extLst>
          </p:cNvPr>
          <p:cNvGraphicFramePr>
            <a:graphicFrameLocks noGrp="1"/>
          </p:cNvGraphicFramePr>
          <p:nvPr>
            <p:extLst>
              <p:ext uri="{D42A27DB-BD31-4B8C-83A1-F6EECF244321}">
                <p14:modId xmlns:p14="http://schemas.microsoft.com/office/powerpoint/2010/main" val="2207783656"/>
              </p:ext>
            </p:extLst>
          </p:nvPr>
        </p:nvGraphicFramePr>
        <p:xfrm>
          <a:off x="7673340" y="3929469"/>
          <a:ext cx="3448171" cy="796512"/>
        </p:xfrm>
        <a:graphic>
          <a:graphicData uri="http://schemas.openxmlformats.org/drawingml/2006/table">
            <a:tbl>
              <a:tblPr>
                <a:tableStyleId>{5C22544A-7EE6-4342-B048-85BDC9FD1C3A}</a:tableStyleId>
              </a:tblPr>
              <a:tblGrid>
                <a:gridCol w="1925150">
                  <a:extLst>
                    <a:ext uri="{9D8B030D-6E8A-4147-A177-3AD203B41FA5}">
                      <a16:colId xmlns:a16="http://schemas.microsoft.com/office/drawing/2014/main" val="3881483580"/>
                    </a:ext>
                  </a:extLst>
                </a:gridCol>
                <a:gridCol w="753861">
                  <a:extLst>
                    <a:ext uri="{9D8B030D-6E8A-4147-A177-3AD203B41FA5}">
                      <a16:colId xmlns:a16="http://schemas.microsoft.com/office/drawing/2014/main" val="1395766018"/>
                    </a:ext>
                  </a:extLst>
                </a:gridCol>
                <a:gridCol w="769160">
                  <a:extLst>
                    <a:ext uri="{9D8B030D-6E8A-4147-A177-3AD203B41FA5}">
                      <a16:colId xmlns:a16="http://schemas.microsoft.com/office/drawing/2014/main" val="2483671205"/>
                    </a:ext>
                  </a:extLst>
                </a:gridCol>
              </a:tblGrid>
              <a:tr h="453298">
                <a:tc>
                  <a:txBody>
                    <a:bodyPr/>
                    <a:lstStyle/>
                    <a:p>
                      <a:pPr algn="l" fontAlgn="b"/>
                      <a:r>
                        <a:rPr lang="de-DE" sz="1400" b="1" u="none" strike="noStrike">
                          <a:effectLst/>
                          <a:latin typeface="Arial" panose="020B0604020202020204" pitchFamily="34" charset="0"/>
                          <a:cs typeface="Arial" panose="020B0604020202020204" pitchFamily="34" charset="0"/>
                        </a:rPr>
                        <a:t>Pairwise Comparison</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t(11)</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p</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0931779"/>
                  </a:ext>
                </a:extLst>
              </a:tr>
              <a:tr h="343214">
                <a:tc>
                  <a:txBody>
                    <a:bodyPr/>
                    <a:lstStyle/>
                    <a:p>
                      <a:pPr algn="l" fontAlgn="b"/>
                      <a:r>
                        <a:rPr lang="de-DE" sz="1400" u="none" strike="noStrike">
                          <a:effectLst/>
                          <a:latin typeface="Arial" panose="020B0604020202020204" pitchFamily="34" charset="0"/>
                          <a:cs typeface="Arial" panose="020B0604020202020204" pitchFamily="34" charset="0"/>
                        </a:rPr>
                        <a:t>No Swipe - Swipe</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fontAlgn="b"/>
                      <a:r>
                        <a:rPr lang="de-DE" sz="1400" u="none" strike="noStrike" dirty="0">
                          <a:effectLst/>
                          <a:latin typeface="Arial" panose="020B0604020202020204" pitchFamily="34" charset="0"/>
                          <a:cs typeface="Arial" panose="020B0604020202020204" pitchFamily="34" charset="0"/>
                        </a:rPr>
                        <a:t>-6.589</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b"/>
                      <a:r>
                        <a:rPr lang="de-DE" sz="1400" u="none" strike="noStrike" dirty="0">
                          <a:effectLst/>
                          <a:latin typeface="Arial" panose="020B0604020202020204" pitchFamily="34" charset="0"/>
                          <a:cs typeface="Arial" panose="020B0604020202020204" pitchFamily="34" charset="0"/>
                        </a:rPr>
                        <a:t>&lt; .001</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98962700"/>
                  </a:ext>
                </a:extLst>
              </a:tr>
            </a:tbl>
          </a:graphicData>
        </a:graphic>
      </p:graphicFrame>
      <p:sp>
        <p:nvSpPr>
          <p:cNvPr id="25" name="Textfeld 24">
            <a:extLst>
              <a:ext uri="{FF2B5EF4-FFF2-40B4-BE49-F238E27FC236}">
                <a16:creationId xmlns:a16="http://schemas.microsoft.com/office/drawing/2014/main" id="{1C856648-DC02-2B3A-FD69-D0AC0874E80D}"/>
              </a:ext>
            </a:extLst>
          </p:cNvPr>
          <p:cNvSpPr txBox="1"/>
          <p:nvPr/>
        </p:nvSpPr>
        <p:spPr>
          <a:xfrm>
            <a:off x="4798220" y="3639002"/>
            <a:ext cx="2491967" cy="1815882"/>
          </a:xfrm>
          <a:prstGeom prst="rect">
            <a:avLst/>
          </a:prstGeom>
          <a:noFill/>
        </p:spPr>
        <p:txBody>
          <a:bodyPr wrap="square">
            <a:spAutoFit/>
          </a:bodyPr>
          <a:lstStyle/>
          <a:p>
            <a:r>
              <a:rPr lang="de-DE" sz="1600">
                <a:solidFill>
                  <a:srgbClr val="FF0000"/>
                </a:solidFill>
                <a:sym typeface="Wingdings" panose="05000000000000000000" pitchFamily="2" charset="2"/>
              </a:rPr>
              <a:t>Asterisk Interpretation</a:t>
            </a:r>
            <a:br>
              <a:rPr lang="de-DE" sz="1600" dirty="0">
                <a:solidFill>
                  <a:srgbClr val="FF0000"/>
                </a:solidFill>
                <a:sym typeface="Wingdings" panose="05000000000000000000" pitchFamily="2" charset="2"/>
              </a:rPr>
            </a:br>
            <a:br>
              <a:rPr lang="de-DE" sz="1600" dirty="0">
                <a:solidFill>
                  <a:srgbClr val="FF0000"/>
                </a:solidFill>
                <a:sym typeface="Wingdings" panose="05000000000000000000" pitchFamily="2" charset="2"/>
              </a:rPr>
            </a:br>
            <a:r>
              <a:rPr lang="de-DE" sz="1600" dirty="0" err="1">
                <a:solidFill>
                  <a:srgbClr val="FF0000"/>
                </a:solidFill>
                <a:sym typeface="Wingdings" panose="05000000000000000000" pitchFamily="2" charset="2"/>
              </a:rPr>
              <a:t>ns</a:t>
            </a:r>
            <a:r>
              <a:rPr lang="de-DE" sz="1600">
                <a:solidFill>
                  <a:srgbClr val="FF0000"/>
                </a:solidFill>
                <a:sym typeface="Wingdings" panose="05000000000000000000" pitchFamily="2" charset="2"/>
              </a:rPr>
              <a:t>	  not sig</a:t>
            </a:r>
            <a:r>
              <a:rPr lang="de-DE" sz="1600" dirty="0">
                <a:solidFill>
                  <a:srgbClr val="FF0000"/>
                </a:solidFill>
                <a:sym typeface="Wingdings" panose="05000000000000000000" pitchFamily="2" charset="2"/>
              </a:rPr>
              <a:t>.</a:t>
            </a:r>
            <a:br>
              <a:rPr lang="de-DE" sz="1600" dirty="0">
                <a:solidFill>
                  <a:srgbClr val="FF0000"/>
                </a:solidFill>
                <a:sym typeface="Wingdings" panose="05000000000000000000" pitchFamily="2" charset="2"/>
              </a:rPr>
            </a:br>
            <a:r>
              <a:rPr lang="de-DE" sz="1600" dirty="0">
                <a:solidFill>
                  <a:srgbClr val="FF0000"/>
                </a:solidFill>
                <a:sym typeface="Wingdings" panose="05000000000000000000" pitchFamily="2" charset="2"/>
              </a:rPr>
              <a:t>*</a:t>
            </a:r>
            <a:r>
              <a:rPr lang="de-DE" sz="1600">
                <a:solidFill>
                  <a:srgbClr val="FF0000"/>
                </a:solidFill>
                <a:sym typeface="Wingdings" panose="05000000000000000000" pitchFamily="2" charset="2"/>
              </a:rPr>
              <a:t>	  p &lt; .</a:t>
            </a:r>
            <a:r>
              <a:rPr lang="de-DE" sz="1600" dirty="0">
                <a:solidFill>
                  <a:srgbClr val="FF0000"/>
                </a:solidFill>
                <a:sym typeface="Wingdings" panose="05000000000000000000" pitchFamily="2" charset="2"/>
              </a:rPr>
              <a:t>05</a:t>
            </a:r>
          </a:p>
          <a:p>
            <a:r>
              <a:rPr lang="de-DE" sz="1600" dirty="0">
                <a:solidFill>
                  <a:srgbClr val="FF0000"/>
                </a:solidFill>
              </a:rPr>
              <a:t>**</a:t>
            </a:r>
            <a:r>
              <a:rPr lang="de-DE" sz="1600">
                <a:solidFill>
                  <a:srgbClr val="FF0000"/>
                </a:solidFill>
              </a:rPr>
              <a:t>	</a:t>
            </a:r>
            <a:r>
              <a:rPr lang="de-DE" sz="1600">
                <a:solidFill>
                  <a:srgbClr val="FF0000"/>
                </a:solidFill>
                <a:sym typeface="Wingdings" panose="05000000000000000000" pitchFamily="2" charset="2"/>
              </a:rPr>
              <a:t>  p &lt; .</a:t>
            </a:r>
            <a:r>
              <a:rPr lang="de-DE" sz="1600" dirty="0">
                <a:solidFill>
                  <a:srgbClr val="FF0000"/>
                </a:solidFill>
                <a:sym typeface="Wingdings" panose="05000000000000000000" pitchFamily="2" charset="2"/>
              </a:rPr>
              <a:t>01</a:t>
            </a:r>
            <a:endParaRPr lang="de-DE" sz="1600" dirty="0">
              <a:solidFill>
                <a:srgbClr val="FF0000"/>
              </a:solidFill>
            </a:endParaRPr>
          </a:p>
          <a:p>
            <a:r>
              <a:rPr lang="de-DE" sz="1600">
                <a:solidFill>
                  <a:srgbClr val="FF0000"/>
                </a:solidFill>
              </a:rPr>
              <a:t>***  	</a:t>
            </a:r>
            <a:r>
              <a:rPr lang="de-DE" sz="1600">
                <a:solidFill>
                  <a:srgbClr val="FF0000"/>
                </a:solidFill>
                <a:sym typeface="Wingdings" panose="05000000000000000000" pitchFamily="2" charset="2"/>
              </a:rPr>
              <a:t>  p &lt; .</a:t>
            </a:r>
            <a:r>
              <a:rPr lang="de-DE" sz="1600" dirty="0">
                <a:solidFill>
                  <a:srgbClr val="FF0000"/>
                </a:solidFill>
                <a:sym typeface="Wingdings" panose="05000000000000000000" pitchFamily="2" charset="2"/>
              </a:rPr>
              <a:t>001</a:t>
            </a:r>
            <a:endParaRPr lang="de-DE" sz="1600" dirty="0">
              <a:solidFill>
                <a:srgbClr val="FF0000"/>
              </a:solidFill>
            </a:endParaRPr>
          </a:p>
          <a:p>
            <a:endParaRPr lang="de-DE" sz="1600" dirty="0">
              <a:solidFill>
                <a:srgbClr val="FF0000"/>
              </a:solidFill>
            </a:endParaRPr>
          </a:p>
        </p:txBody>
      </p:sp>
    </p:spTree>
    <p:extLst>
      <p:ext uri="{BB962C8B-B14F-4D97-AF65-F5344CB8AC3E}">
        <p14:creationId xmlns:p14="http://schemas.microsoft.com/office/powerpoint/2010/main" val="502940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Container, Glas, Getränk, Alkohol enthält.&#10;&#10;Automatisch generierte Beschreibung">
            <a:extLst>
              <a:ext uri="{FF2B5EF4-FFF2-40B4-BE49-F238E27FC236}">
                <a16:creationId xmlns:a16="http://schemas.microsoft.com/office/drawing/2014/main" id="{E590EBEE-965C-C89E-32FF-7C42E78AB4D7}"/>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188" b="11188"/>
          <a:stretch>
            <a:fillRect/>
          </a:stretch>
        </p:blipFill>
        <p:spPr/>
      </p:pic>
      <p:sp>
        <p:nvSpPr>
          <p:cNvPr id="9" name="Textplatzhalter 8">
            <a:extLst>
              <a:ext uri="{FF2B5EF4-FFF2-40B4-BE49-F238E27FC236}">
                <a16:creationId xmlns:a16="http://schemas.microsoft.com/office/drawing/2014/main" id="{A2740565-002D-B734-3D5B-BA6C85AFA687}"/>
              </a:ext>
            </a:extLst>
          </p:cNvPr>
          <p:cNvSpPr>
            <a:spLocks noGrp="1"/>
          </p:cNvSpPr>
          <p:nvPr>
            <p:ph type="body" sz="quarter" idx="29"/>
          </p:nvPr>
        </p:nvSpPr>
        <p:spPr/>
        <p:txBody>
          <a:bodyPr/>
          <a:lstStyle/>
          <a:p>
            <a:r>
              <a:rPr lang="de-DE" dirty="0"/>
              <a:t>https://pxhere.com/de/photo/1582787</a:t>
            </a:r>
          </a:p>
        </p:txBody>
      </p:sp>
      <p:sp>
        <p:nvSpPr>
          <p:cNvPr id="3" name="Fußzeilenplatzhalter 2">
            <a:extLst>
              <a:ext uri="{FF2B5EF4-FFF2-40B4-BE49-F238E27FC236}">
                <a16:creationId xmlns:a16="http://schemas.microsoft.com/office/drawing/2014/main" id="{6FB020A8-FA75-26E5-746C-7494A0A47D2D}"/>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115D595-AB96-839C-31A9-222D49ABF67E}"/>
              </a:ext>
            </a:extLst>
          </p:cNvPr>
          <p:cNvSpPr>
            <a:spLocks noGrp="1"/>
          </p:cNvSpPr>
          <p:nvPr>
            <p:ph type="sldNum" sz="quarter" idx="32"/>
          </p:nvPr>
        </p:nvSpPr>
        <p:spPr/>
        <p:txBody>
          <a:bodyPr/>
          <a:lstStyle/>
          <a:p>
            <a:fld id="{BA24374A-C3A8-471A-8837-3FC31668ABE5}" type="slidenum">
              <a:rPr lang="de-DE" smtClean="0"/>
              <a:pPr/>
              <a:t>46</a:t>
            </a:fld>
            <a:endParaRPr lang="de-DE" dirty="0"/>
          </a:p>
        </p:txBody>
      </p:sp>
      <p:sp>
        <p:nvSpPr>
          <p:cNvPr id="7" name="Textplatzhalter 6">
            <a:extLst>
              <a:ext uri="{FF2B5EF4-FFF2-40B4-BE49-F238E27FC236}">
                <a16:creationId xmlns:a16="http://schemas.microsoft.com/office/drawing/2014/main" id="{72CD9760-EB29-5745-0B07-7A2279A4B980}"/>
              </a:ext>
            </a:extLst>
          </p:cNvPr>
          <p:cNvSpPr>
            <a:spLocks noGrp="1"/>
          </p:cNvSpPr>
          <p:nvPr>
            <p:ph type="body" sz="quarter" idx="21"/>
          </p:nvPr>
        </p:nvSpPr>
        <p:spPr/>
        <p:txBody>
          <a:bodyPr/>
          <a:lstStyle/>
          <a:p>
            <a:r>
              <a:rPr lang="en-US" sz="1400"/>
              <a:t>How to Evaluate Results</a:t>
            </a:r>
            <a:endParaRPr lang="de-DE"/>
          </a:p>
        </p:txBody>
      </p:sp>
      <p:sp>
        <p:nvSpPr>
          <p:cNvPr id="12" name="TextBox 10">
            <a:extLst>
              <a:ext uri="{FF2B5EF4-FFF2-40B4-BE49-F238E27FC236}">
                <a16:creationId xmlns:a16="http://schemas.microsoft.com/office/drawing/2014/main" id="{857822E6-1A01-4721-834B-84D5E2DFCFF0}"/>
              </a:ext>
            </a:extLst>
          </p:cNvPr>
          <p:cNvSpPr txBox="1"/>
          <p:nvPr/>
        </p:nvSpPr>
        <p:spPr>
          <a:xfrm rot="21378867">
            <a:off x="8833693" y="4999698"/>
            <a:ext cx="3236442" cy="646331"/>
          </a:xfrm>
          <a:prstGeom prst="rect">
            <a:avLst/>
          </a:prstGeom>
          <a:solidFill>
            <a:schemeClr val="accent1"/>
          </a:solidFill>
          <a:ln w="76200">
            <a:noFill/>
          </a:ln>
        </p:spPr>
        <p:txBody>
          <a:bodyPr wrap="square" rtlCol="0">
            <a:spAutoFit/>
          </a:bodyPr>
          <a:lstStyle/>
          <a:p>
            <a:pPr algn="ctr"/>
            <a:r>
              <a:rPr lang="de-DE" sz="3600" dirty="0">
                <a:solidFill>
                  <a:schemeClr val="bg1"/>
                </a:solidFill>
              </a:rPr>
              <a:t>But…</a:t>
            </a:r>
          </a:p>
        </p:txBody>
      </p:sp>
    </p:spTree>
    <p:extLst>
      <p:ext uri="{BB962C8B-B14F-4D97-AF65-F5344CB8AC3E}">
        <p14:creationId xmlns:p14="http://schemas.microsoft.com/office/powerpoint/2010/main" val="38940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209A-91C0-BFA4-9621-FEB06E745F76}"/>
              </a:ext>
            </a:extLst>
          </p:cNvPr>
          <p:cNvSpPr>
            <a:spLocks noGrp="1"/>
          </p:cNvSpPr>
          <p:nvPr>
            <p:ph type="title"/>
          </p:nvPr>
        </p:nvSpPr>
        <p:spPr/>
        <p:txBody>
          <a:bodyPr/>
          <a:lstStyle/>
          <a:p>
            <a:r>
              <a:rPr lang="de-DE"/>
              <a:t>Statistically significant – but also important</a:t>
            </a:r>
            <a:r>
              <a:rPr lang="de-DE" dirty="0"/>
              <a:t>?</a:t>
            </a:r>
          </a:p>
        </p:txBody>
      </p:sp>
      <p:sp>
        <p:nvSpPr>
          <p:cNvPr id="3" name="Fußzeilenplatzhalter 2">
            <a:extLst>
              <a:ext uri="{FF2B5EF4-FFF2-40B4-BE49-F238E27FC236}">
                <a16:creationId xmlns:a16="http://schemas.microsoft.com/office/drawing/2014/main" id="{B51A2BA9-EB05-8010-87B5-777A4F4B5FBB}"/>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1CD0E808-CAB8-15B4-43F4-3901FBCF1B26}"/>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3C3E5D34-37ED-007E-5201-4B008BFFA5CB}"/>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66E5062B-7E26-2641-9116-AF37287D136F}"/>
                  </a:ext>
                </a:extLst>
              </p:cNvPr>
              <p:cNvSpPr>
                <a:spLocks noGrp="1"/>
              </p:cNvSpPr>
              <p:nvPr>
                <p:ph type="body" sz="quarter" idx="29"/>
              </p:nvPr>
            </p:nvSpPr>
            <p:spPr/>
            <p:txBody>
              <a:bodyPr>
                <a:normAutofit lnSpcReduction="10000"/>
              </a:bodyPr>
              <a:lstStyle/>
              <a:p>
                <a:r>
                  <a:rPr lang="en-US" b="1" dirty="0">
                    <a:solidFill>
                      <a:schemeClr val="accent1"/>
                    </a:solidFill>
                  </a:rPr>
                  <a:t>A significant difference does not tell much about how “large” the effect is</a:t>
                </a:r>
              </a:p>
              <a:p>
                <a:r>
                  <a:rPr lang="en-US" dirty="0"/>
                  <a:t>Thus, </a:t>
                </a:r>
                <a:r>
                  <a:rPr lang="en-US" b="1" dirty="0">
                    <a:solidFill>
                      <a:schemeClr val="accent1"/>
                    </a:solidFill>
                  </a:rPr>
                  <a:t>we must also determine the effect size</a:t>
                </a:r>
              </a:p>
              <a:p>
                <a:pPr lvl="1"/>
                <a:r>
                  <a:rPr lang="en-US" dirty="0"/>
                  <a:t>Tells us which extent of the difference is caused by our manipulation</a:t>
                </a:r>
              </a:p>
              <a:p>
                <a:pPr lvl="2"/>
                <a:r>
                  <a:rPr lang="en-US" dirty="0"/>
                  <a:t>In our case: </a:t>
                </a:r>
                <a:r>
                  <a:rPr lang="en-US" b="1" dirty="0">
                    <a:solidFill>
                      <a:schemeClr val="accent1"/>
                    </a:solidFill>
                  </a:rPr>
                  <a:t>Cohen’s </a:t>
                </a:r>
                <a:r>
                  <a:rPr lang="en-US" b="1" i="1" dirty="0">
                    <a:solidFill>
                      <a:schemeClr val="accent1"/>
                    </a:solidFill>
                  </a:rPr>
                  <a:t>d</a:t>
                </a:r>
              </a:p>
              <a:p>
                <a:pPr marL="0" indent="0">
                  <a:buNone/>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𝑑</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𝑀</m:t>
                              </m:r>
                            </m:e>
                            <m:sub>
                              <m:r>
                                <a:rPr lang="de-DE" sz="1600" b="0" i="1" smtClean="0">
                                  <a:latin typeface="Cambria Math" panose="02040503050406030204" pitchFamily="18" charset="0"/>
                                </a:rPr>
                                <m:t>1</m:t>
                              </m:r>
                            </m:sub>
                          </m:sSub>
                          <m:r>
                            <a:rPr lang="de-DE" sz="1600" b="0" i="1" smtClean="0">
                              <a:latin typeface="Cambria Math" panose="02040503050406030204" pitchFamily="18" charset="0"/>
                            </a:rPr>
                            <m:t>−</m:t>
                          </m:r>
                          <m:sSub>
                            <m:sSubPr>
                              <m:ctrlPr>
                                <a:rPr lang="de-DE" sz="1600" i="1" smtClean="0">
                                  <a:latin typeface="Cambria Math" panose="02040503050406030204" pitchFamily="18" charset="0"/>
                                </a:rPr>
                              </m:ctrlPr>
                            </m:sSubPr>
                            <m:e>
                              <m:r>
                                <a:rPr lang="de-DE" sz="1600" i="1">
                                  <a:latin typeface="Cambria Math" panose="02040503050406030204" pitchFamily="18" charset="0"/>
                                </a:rPr>
                                <m:t>𝑀</m:t>
                              </m:r>
                            </m:e>
                            <m:sub>
                              <m:r>
                                <a:rPr lang="de-DE" sz="1600" b="0" i="1" smtClean="0">
                                  <a:latin typeface="Cambria Math" panose="02040503050406030204" pitchFamily="18" charset="0"/>
                                </a:rPr>
                                <m:t>2</m:t>
                              </m:r>
                            </m:sub>
                          </m:sSub>
                        </m:num>
                        <m:den>
                          <m:r>
                            <a:rPr lang="de-DE" sz="1600" b="0" i="1" smtClean="0">
                              <a:latin typeface="Cambria Math" panose="02040503050406030204" pitchFamily="18" charset="0"/>
                            </a:rPr>
                            <m:t>𝑆𝐷</m:t>
                          </m:r>
                        </m:den>
                      </m:f>
                      <m:r>
                        <a:rPr lang="de-DE" sz="1600" b="0" i="1" smtClean="0">
                          <a:latin typeface="Cambria Math" panose="02040503050406030204" pitchFamily="18" charset="0"/>
                        </a:rPr>
                        <m:t>       </m:t>
                      </m:r>
                      <m:r>
                        <a:rPr lang="de-DE" sz="1600" b="0" i="1" smtClean="0">
                          <a:latin typeface="Cambria Math" panose="02040503050406030204" pitchFamily="18" charset="0"/>
                        </a:rPr>
                        <m:t>𝑆𝐷</m:t>
                      </m:r>
                      <m:r>
                        <a:rPr lang="de-DE" sz="1600" b="0" i="1" smtClean="0">
                          <a:latin typeface="Cambria Math" panose="02040503050406030204" pitchFamily="18" charset="0"/>
                        </a:rPr>
                        <m:t>= </m:t>
                      </m:r>
                      <m:rad>
                        <m:radPr>
                          <m:degHide m:val="on"/>
                          <m:ctrlPr>
                            <a:rPr lang="de-DE" sz="1600" b="0" i="1" smtClean="0">
                              <a:latin typeface="Cambria Math" panose="02040503050406030204" pitchFamily="18" charset="0"/>
                            </a:rPr>
                          </m:ctrlPr>
                        </m:radPr>
                        <m:deg/>
                        <m:e>
                          <m:f>
                            <m:fPr>
                              <m:ctrlPr>
                                <a:rPr lang="de-DE" sz="1600" i="1">
                                  <a:latin typeface="Cambria Math" panose="02040503050406030204" pitchFamily="18" charset="0"/>
                                </a:rPr>
                              </m:ctrlPr>
                            </m:fPr>
                            <m:num>
                              <m:sSubSup>
                                <m:sSubSupPr>
                                  <m:ctrlPr>
                                    <a:rPr lang="de-DE" sz="1600" b="0" i="1" smtClean="0">
                                      <a:latin typeface="Cambria Math" panose="02040503050406030204" pitchFamily="18" charset="0"/>
                                    </a:rPr>
                                  </m:ctrlPr>
                                </m:sSubSupPr>
                                <m:e>
                                  <m:r>
                                    <a:rPr lang="de-DE" sz="1600" b="0" i="1" smtClean="0">
                                      <a:latin typeface="Cambria Math" panose="02040503050406030204" pitchFamily="18" charset="0"/>
                                    </a:rPr>
                                    <m:t>𝑆𝐷</m:t>
                                  </m:r>
                                </m:e>
                                <m:sub>
                                  <m:r>
                                    <a:rPr lang="de-DE" sz="1600" i="1">
                                      <a:latin typeface="Cambria Math" panose="02040503050406030204" pitchFamily="18" charset="0"/>
                                    </a:rPr>
                                    <m:t>1</m:t>
                                  </m:r>
                                </m:sub>
                                <m:sup>
                                  <m:r>
                                    <a:rPr lang="de-DE" sz="1600" b="0" i="1" smtClean="0">
                                      <a:latin typeface="Cambria Math" panose="02040503050406030204" pitchFamily="18" charset="0"/>
                                    </a:rPr>
                                    <m:t>2</m:t>
                                  </m:r>
                                </m:sup>
                              </m:sSubSup>
                              <m:r>
                                <a:rPr lang="de-DE" sz="1600" b="0" i="1" smtClean="0">
                                  <a:latin typeface="Cambria Math" panose="02040503050406030204" pitchFamily="18" charset="0"/>
                                </a:rPr>
                                <m:t>+</m:t>
                              </m:r>
                              <m:sSub>
                                <m:sSubPr>
                                  <m:ctrlPr>
                                    <a:rPr lang="de-DE" sz="1600" i="1">
                                      <a:latin typeface="Cambria Math" panose="02040503050406030204" pitchFamily="18" charset="0"/>
                                    </a:rPr>
                                  </m:ctrlPr>
                                </m:sSubPr>
                                <m:e>
                                  <m:r>
                                    <a:rPr lang="de-DE" sz="1600" b="0" i="1" smtClean="0">
                                      <a:latin typeface="Cambria Math" panose="02040503050406030204" pitchFamily="18" charset="0"/>
                                    </a:rPr>
                                    <m:t>𝑆𝐷</m:t>
                                  </m:r>
                                </m:e>
                                <m:sub>
                                  <m:r>
                                    <a:rPr lang="de-DE" sz="1600" i="1">
                                      <a:latin typeface="Cambria Math" panose="02040503050406030204" pitchFamily="18" charset="0"/>
                                    </a:rPr>
                                    <m:t>2</m:t>
                                  </m:r>
                                </m:sub>
                              </m:sSub>
                              <m:r>
                                <a:rPr lang="de-DE" sz="1600" b="0" i="1" smtClean="0">
                                  <a:latin typeface="Cambria Math" panose="02040503050406030204" pitchFamily="18" charset="0"/>
                                </a:rPr>
                                <m:t>²</m:t>
                              </m:r>
                            </m:num>
                            <m:den>
                              <m:r>
                                <a:rPr lang="de-DE" sz="1600" b="0" i="1" smtClean="0">
                                  <a:latin typeface="Cambria Math" panose="02040503050406030204" pitchFamily="18" charset="0"/>
                                </a:rPr>
                                <m:t>2</m:t>
                              </m:r>
                            </m:den>
                          </m:f>
                        </m:e>
                      </m:rad>
                    </m:oMath>
                  </m:oMathPara>
                </a14:m>
                <a:endParaRPr lang="en-US" sz="1600" dirty="0"/>
              </a:p>
              <a:p>
                <a:pPr lvl="2"/>
                <a:r>
                  <a:rPr lang="en-US" dirty="0"/>
                  <a:t>Widely accepted interpretations are:</a:t>
                </a:r>
              </a:p>
              <a:p>
                <a:pPr marL="825913" lvl="3" indent="0">
                  <a:buNone/>
                </a:pPr>
                <a:r>
                  <a:rPr lang="en-US" dirty="0"/>
                  <a:t>		 </a:t>
                </a:r>
                <a14:m>
                  <m:oMath xmlns:m="http://schemas.openxmlformats.org/officeDocument/2006/math">
                    <m:d>
                      <m:dPr>
                        <m:begChr m:val="|"/>
                        <m:endChr m:val="|"/>
                        <m:ctrlPr>
                          <a:rPr lang="de-DE" i="1" dirty="0">
                            <a:latin typeface="Cambria Math" panose="02040503050406030204" pitchFamily="18" charset="0"/>
                          </a:rPr>
                        </m:ctrlPr>
                      </m:dPr>
                      <m:e>
                        <m:r>
                          <a:rPr lang="en-US" i="1" dirty="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&lt;</m:t>
                    </m:r>
                    <m:r>
                      <a:rPr lang="en-US" i="1" dirty="0">
                        <a:latin typeface="Cambria Math" panose="02040503050406030204" pitchFamily="18" charset="0"/>
                      </a:rPr>
                      <m:t>0.20 </m:t>
                    </m:r>
                  </m:oMath>
                </a14:m>
                <a:r>
                  <a:rPr lang="en-US" dirty="0"/>
                  <a:t>(</a:t>
                </a:r>
                <a:r>
                  <a:rPr lang="en-US" dirty="0" err="1"/>
                  <a:t>negligable</a:t>
                </a:r>
                <a:r>
                  <a:rPr lang="en-US" dirty="0"/>
                  <a:t>), </a:t>
                </a:r>
                <a14:m>
                  <m:oMath xmlns:m="http://schemas.openxmlformats.org/officeDocument/2006/math">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0.20 </m:t>
                    </m:r>
                  </m:oMath>
                </a14:m>
                <a:r>
                  <a:rPr lang="en-US" dirty="0"/>
                  <a:t>(small), </a:t>
                </a:r>
                <a14:m>
                  <m:oMath xmlns:m="http://schemas.openxmlformats.org/officeDocument/2006/math">
                    <m:r>
                      <a:rPr lang="de-DE" b="0" i="0" dirty="0" smtClean="0">
                        <a:latin typeface="Cambria Math" panose="02040503050406030204" pitchFamily="18" charset="0"/>
                      </a:rPr>
                      <m:t> </m:t>
                    </m:r>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0.50 </m:t>
                    </m:r>
                  </m:oMath>
                </a14:m>
                <a:r>
                  <a:rPr lang="en-US" dirty="0"/>
                  <a:t>(medium), </a:t>
                </a:r>
                <a14:m>
                  <m:oMath xmlns:m="http://schemas.openxmlformats.org/officeDocument/2006/math">
                    <m:d>
                      <m:dPr>
                        <m:begChr m:val="|"/>
                        <m:endChr m:val="|"/>
                        <m:ctrlPr>
                          <a:rPr lang="de-DE" b="0" i="1" dirty="0" smtClean="0">
                            <a:latin typeface="Cambria Math" panose="02040503050406030204" pitchFamily="18" charset="0"/>
                          </a:rPr>
                        </m:ctrlPr>
                      </m:dPr>
                      <m:e>
                        <m:r>
                          <a:rPr lang="en-US" i="1" dirty="0" smtClean="0">
                            <a:latin typeface="Cambria Math" panose="02040503050406030204" pitchFamily="18" charset="0"/>
                          </a:rPr>
                          <m:t>𝑑</m:t>
                        </m:r>
                      </m:e>
                    </m:d>
                    <m:r>
                      <a:rPr lang="de-DE" b="0" i="1" dirty="0" smtClean="0">
                        <a:latin typeface="Cambria Math" panose="02040503050406030204" pitchFamily="18" charset="0"/>
                        <a:ea typeface="Cambria Math" panose="02040503050406030204" pitchFamily="18" charset="0"/>
                      </a:rPr>
                      <m:t>&gt;</m:t>
                    </m:r>
                    <m:r>
                      <a:rPr lang="en-US" i="1" dirty="0" smtClean="0">
                        <a:latin typeface="Cambria Math" panose="02040503050406030204" pitchFamily="18" charset="0"/>
                      </a:rPr>
                      <m:t>0.80 </m:t>
                    </m:r>
                  </m:oMath>
                </a14:m>
                <a:r>
                  <a:rPr lang="en-US" dirty="0"/>
                  <a:t>(large)</a:t>
                </a:r>
              </a:p>
              <a:p>
                <a:pPr marL="556038" lvl="2" indent="0">
                  <a:buNone/>
                </a:pPr>
                <a:endParaRPr lang="en-US" dirty="0"/>
              </a:p>
              <a:p>
                <a:pPr marL="825913" lvl="3" indent="0">
                  <a:buNone/>
                </a:pPr>
                <a:endParaRPr lang="en-US" dirty="0"/>
              </a:p>
              <a:p>
                <a:pPr marL="825913" lvl="3" indent="0">
                  <a:buNone/>
                </a:pPr>
                <a:endParaRPr lang="en-US" dirty="0"/>
              </a:p>
              <a:p>
                <a:pPr lvl="2"/>
                <a:r>
                  <a:rPr lang="en-US" dirty="0"/>
                  <a:t>Effect size in our example:</a:t>
                </a:r>
                <a14:m>
                  <m:oMath xmlns:m="http://schemas.openxmlformats.org/officeDocument/2006/math">
                    <m:r>
                      <a:rPr lang="en-US" i="1" dirty="0" smtClean="0">
                        <a:latin typeface="Cambria Math" panose="02040503050406030204" pitchFamily="18" charset="0"/>
                      </a:rPr>
                      <m:t> </m:t>
                    </m:r>
                    <m:r>
                      <a:rPr lang="en-US" i="1" dirty="0">
                        <a:latin typeface="Cambria Math" panose="02040503050406030204" pitchFamily="18" charset="0"/>
                      </a:rPr>
                      <m:t>𝑑</m:t>
                    </m:r>
                    <m:r>
                      <a:rPr lang="en-US" i="1" dirty="0">
                        <a:latin typeface="Cambria Math" panose="02040503050406030204" pitchFamily="18" charset="0"/>
                      </a:rPr>
                      <m:t>=−3.049(</m:t>
                    </m:r>
                    <m:r>
                      <a:rPr lang="en-US" i="1" dirty="0">
                        <a:latin typeface="Cambria Math" panose="02040503050406030204" pitchFamily="18" charset="0"/>
                      </a:rPr>
                      <m:t>𝑙𝑎𝑟𝑔𝑒</m:t>
                    </m:r>
                    <m:r>
                      <a:rPr lang="en-US" i="1" dirty="0">
                        <a:latin typeface="Cambria Math" panose="02040503050406030204" pitchFamily="18" charset="0"/>
                      </a:rPr>
                      <m:t>)</m:t>
                    </m:r>
                  </m:oMath>
                </a14:m>
                <a:endParaRPr lang="de-DE" dirty="0"/>
              </a:p>
            </p:txBody>
          </p:sp>
        </mc:Choice>
        <mc:Fallback xmlns="">
          <p:sp>
            <p:nvSpPr>
              <p:cNvPr id="6" name="Textplatzhalter 5">
                <a:extLst>
                  <a:ext uri="{FF2B5EF4-FFF2-40B4-BE49-F238E27FC236}">
                    <a16:creationId xmlns:a16="http://schemas.microsoft.com/office/drawing/2014/main" id="{66E5062B-7E26-2641-9116-AF37287D136F}"/>
                  </a:ext>
                </a:extLst>
              </p:cNvPr>
              <p:cNvSpPr>
                <a:spLocks noGrp="1" noRot="1" noChangeAspect="1" noMove="1" noResize="1" noEditPoints="1" noAdjustHandles="1" noChangeArrowheads="1" noChangeShapeType="1" noTextEdit="1"/>
              </p:cNvSpPr>
              <p:nvPr>
                <p:ph type="body" sz="quarter" idx="29"/>
              </p:nvPr>
            </p:nvSpPr>
            <p:spPr>
              <a:blipFill>
                <a:blip r:embed="rId3"/>
                <a:stretch>
                  <a:fillRect l="-395" t="-1043"/>
                </a:stretch>
              </a:blipFill>
            </p:spPr>
            <p:txBody>
              <a:bodyPr/>
              <a:lstStyle/>
              <a:p>
                <a:r>
                  <a:rPr lang="de-DE">
                    <a:noFill/>
                  </a:rPr>
                  <a:t> </a:t>
                </a:r>
              </a:p>
            </p:txBody>
          </p:sp>
        </mc:Fallback>
      </mc:AlternateContent>
      <p:sp>
        <p:nvSpPr>
          <p:cNvPr id="9" name="Rectangle 11">
            <a:extLst>
              <a:ext uri="{FF2B5EF4-FFF2-40B4-BE49-F238E27FC236}">
                <a16:creationId xmlns:a16="http://schemas.microsoft.com/office/drawing/2014/main" id="{6DAB9523-E13B-13B9-48FC-F36B1E4EF23C}"/>
              </a:ext>
            </a:extLst>
          </p:cNvPr>
          <p:cNvSpPr/>
          <p:nvPr/>
        </p:nvSpPr>
        <p:spPr>
          <a:xfrm>
            <a:off x="1568828" y="4986833"/>
            <a:ext cx="6970017" cy="276999"/>
          </a:xfrm>
          <a:prstGeom prst="rect">
            <a:avLst/>
          </a:prstGeom>
          <a:solidFill>
            <a:srgbClr val="FFFFFF"/>
          </a:solidFill>
          <a:ln w="19050">
            <a:solidFill>
              <a:schemeClr val="tx1"/>
            </a:solidFill>
          </a:ln>
        </p:spPr>
        <p:txBody>
          <a:bodyPr wrap="square">
            <a:spAutoFit/>
          </a:bodyPr>
          <a:lstStyle/>
          <a:p>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mean</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swipe</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mean</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no_swipe</a:t>
            </a:r>
            <a:r>
              <a:rPr lang="de-DE" sz="1200" b="1" dirty="0">
                <a:latin typeface="Courier New" panose="02070309020205020404" pitchFamily="49" charset="0"/>
                <a:cs typeface="Courier New" panose="02070309020205020404" pitchFamily="49" charset="0"/>
              </a:rPr>
              <a:t>)) / </a:t>
            </a:r>
            <a:r>
              <a:rPr lang="de-DE" sz="1200" b="1" dirty="0" err="1">
                <a:latin typeface="Courier New" panose="02070309020205020404" pitchFamily="49" charset="0"/>
                <a:cs typeface="Courier New" panose="02070309020205020404" pitchFamily="49" charset="0"/>
              </a:rPr>
              <a:t>sqrt</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sd</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swipe</a:t>
            </a:r>
            <a:r>
              <a:rPr lang="de-DE" sz="1200" b="1" dirty="0">
                <a:latin typeface="Courier New" panose="02070309020205020404" pitchFamily="49" charset="0"/>
                <a:cs typeface="Courier New" panose="02070309020205020404" pitchFamily="49" charset="0"/>
              </a:rPr>
              <a:t>)^2 + </a:t>
            </a:r>
            <a:r>
              <a:rPr lang="de-DE" sz="1200" b="1" dirty="0" err="1">
                <a:latin typeface="Courier New" panose="02070309020205020404" pitchFamily="49" charset="0"/>
                <a:cs typeface="Courier New" panose="02070309020205020404" pitchFamily="49" charset="0"/>
              </a:rPr>
              <a:t>sd</a:t>
            </a: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no_swipe</a:t>
            </a:r>
            <a:r>
              <a:rPr lang="de-DE" sz="1200" b="1" dirty="0">
                <a:latin typeface="Courier New" panose="02070309020205020404" pitchFamily="49" charset="0"/>
                <a:cs typeface="Courier New" panose="02070309020205020404" pitchFamily="49" charset="0"/>
              </a:rPr>
              <a:t>)^2) / 2)</a:t>
            </a:r>
          </a:p>
        </p:txBody>
      </p:sp>
      <p:sp>
        <p:nvSpPr>
          <p:cNvPr id="10" name="TextBox 20">
            <a:extLst>
              <a:ext uri="{FF2B5EF4-FFF2-40B4-BE49-F238E27FC236}">
                <a16:creationId xmlns:a16="http://schemas.microsoft.com/office/drawing/2014/main" id="{B747C1B8-C13A-64CF-C83E-335DDCE74B69}"/>
              </a:ext>
            </a:extLst>
          </p:cNvPr>
          <p:cNvSpPr txBox="1"/>
          <p:nvPr/>
        </p:nvSpPr>
        <p:spPr>
          <a:xfrm>
            <a:off x="1568828" y="4613507"/>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Tree>
    <p:extLst>
      <p:ext uri="{BB962C8B-B14F-4D97-AF65-F5344CB8AC3E}">
        <p14:creationId xmlns:p14="http://schemas.microsoft.com/office/powerpoint/2010/main" val="48408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F48DC-B7E1-4821-3D98-4A06BBAE57B8}"/>
              </a:ext>
            </a:extLst>
          </p:cNvPr>
          <p:cNvSpPr>
            <a:spLocks noGrp="1"/>
          </p:cNvSpPr>
          <p:nvPr>
            <p:ph type="title"/>
          </p:nvPr>
        </p:nvSpPr>
        <p:spPr/>
        <p:txBody>
          <a:bodyPr/>
          <a:lstStyle/>
          <a:p>
            <a:r>
              <a:rPr lang="de-DE"/>
              <a:t>Descriptive and Inferential Statistics: Text, Plot, and Table</a:t>
            </a:r>
            <a:endParaRPr lang="de-DE" dirty="0"/>
          </a:p>
        </p:txBody>
      </p:sp>
      <p:sp>
        <p:nvSpPr>
          <p:cNvPr id="3" name="Fußzeilenplatzhalter 2">
            <a:extLst>
              <a:ext uri="{FF2B5EF4-FFF2-40B4-BE49-F238E27FC236}">
                <a16:creationId xmlns:a16="http://schemas.microsoft.com/office/drawing/2014/main" id="{01A60244-0A3A-B3D3-66ED-1B378C500B3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764C9AE7-7CF6-AD2C-307F-C902F4C72450}"/>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8326C795-5525-B3AB-A371-3A9EE56E635E}"/>
              </a:ext>
            </a:extLst>
          </p:cNvPr>
          <p:cNvSpPr>
            <a:spLocks noGrp="1"/>
          </p:cNvSpPr>
          <p:nvPr>
            <p:ph type="body" sz="quarter" idx="21"/>
          </p:nvPr>
        </p:nvSpPr>
        <p:spPr/>
        <p:txBody>
          <a:bodyPr/>
          <a:lstStyle/>
          <a:p>
            <a:r>
              <a:rPr lang="en-US" sz="1400"/>
              <a:t>How to Evaluate Results</a:t>
            </a:r>
            <a:endParaRPr lang="de-DE"/>
          </a:p>
        </p:txBody>
      </p:sp>
      <p:sp>
        <p:nvSpPr>
          <p:cNvPr id="6" name="Textplatzhalter 5">
            <a:extLst>
              <a:ext uri="{FF2B5EF4-FFF2-40B4-BE49-F238E27FC236}">
                <a16:creationId xmlns:a16="http://schemas.microsoft.com/office/drawing/2014/main" id="{1637DEC3-D806-50DE-BA4F-B6E5DA069626}"/>
              </a:ext>
            </a:extLst>
          </p:cNvPr>
          <p:cNvSpPr>
            <a:spLocks noGrp="1"/>
          </p:cNvSpPr>
          <p:nvPr>
            <p:ph type="body" sz="quarter" idx="29"/>
          </p:nvPr>
        </p:nvSpPr>
        <p:spPr>
          <a:xfrm>
            <a:off x="723896" y="1449388"/>
            <a:ext cx="10801350" cy="4679950"/>
          </a:xfrm>
        </p:spPr>
        <p:txBody>
          <a:bodyPr/>
          <a:lstStyle/>
          <a:p>
            <a:r>
              <a:rPr lang="de-DE" i="1" dirty="0"/>
              <a:t>„The </a:t>
            </a:r>
            <a:r>
              <a:rPr lang="de-DE" i="1" dirty="0" err="1"/>
              <a:t>average</a:t>
            </a:r>
            <a:r>
              <a:rPr lang="de-DE" i="1" dirty="0"/>
              <a:t> WPM without </a:t>
            </a:r>
            <a:r>
              <a:rPr lang="de-DE" i="1" dirty="0" err="1"/>
              <a:t>Swipe</a:t>
            </a:r>
            <a:r>
              <a:rPr lang="de-DE" i="1" dirty="0"/>
              <a:t> was M = 44.992 (SD = 9.454) </a:t>
            </a:r>
            <a:r>
              <a:rPr lang="de-DE" i="1" dirty="0" err="1"/>
              <a:t>while</a:t>
            </a:r>
            <a:r>
              <a:rPr lang="de-DE" i="1" dirty="0"/>
              <a:t> </a:t>
            </a:r>
            <a:r>
              <a:rPr lang="de-DE" i="1" dirty="0" err="1"/>
              <a:t>the</a:t>
            </a:r>
            <a:r>
              <a:rPr lang="de-DE" i="1" dirty="0"/>
              <a:t> </a:t>
            </a:r>
            <a:r>
              <a:rPr lang="de-DE" i="1" dirty="0" err="1"/>
              <a:t>average</a:t>
            </a:r>
            <a:r>
              <a:rPr lang="de-DE" i="1" dirty="0"/>
              <a:t> WPM </a:t>
            </a:r>
            <a:r>
              <a:rPr lang="de-DE" i="1" dirty="0" err="1"/>
              <a:t>using</a:t>
            </a:r>
            <a:r>
              <a:rPr lang="de-DE" i="1" dirty="0"/>
              <a:t> </a:t>
            </a:r>
            <a:r>
              <a:rPr lang="de-DE" i="1" dirty="0" err="1"/>
              <a:t>Swipe</a:t>
            </a:r>
            <a:r>
              <a:rPr lang="de-DE" i="1" dirty="0"/>
              <a:t> was M = 76.126 (SD = 10.917). </a:t>
            </a:r>
            <a:r>
              <a:rPr lang="en-US" i="1" dirty="0"/>
              <a:t>A paired t-test revealed that the difference between them was statistically significant, t(11) = -6.589, p &lt; .001, </a:t>
            </a:r>
            <a:r>
              <a:rPr lang="en-US" i="1" dirty="0">
                <a:solidFill>
                  <a:srgbClr val="FF0000"/>
                </a:solidFill>
              </a:rPr>
              <a:t>and had a large effect size (d=−3.049).</a:t>
            </a:r>
            <a:r>
              <a:rPr lang="en-US" i="1" dirty="0"/>
              <a:t>”</a:t>
            </a:r>
          </a:p>
          <a:p>
            <a:endParaRPr lang="en-US" dirty="0"/>
          </a:p>
          <a:p>
            <a:endParaRPr lang="en-US" dirty="0"/>
          </a:p>
          <a:p>
            <a:endParaRPr lang="en-US" dirty="0"/>
          </a:p>
          <a:p>
            <a:endParaRPr lang="de-DE" dirty="0"/>
          </a:p>
        </p:txBody>
      </p:sp>
      <p:graphicFrame>
        <p:nvGraphicFramePr>
          <p:cNvPr id="7" name="Diagramm 6">
            <a:extLst>
              <a:ext uri="{FF2B5EF4-FFF2-40B4-BE49-F238E27FC236}">
                <a16:creationId xmlns:a16="http://schemas.microsoft.com/office/drawing/2014/main" id="{0A835B68-606C-6854-4ADF-5837859562C6}"/>
              </a:ext>
            </a:extLst>
          </p:cNvPr>
          <p:cNvGraphicFramePr>
            <a:graphicFrameLocks/>
          </p:cNvGraphicFramePr>
          <p:nvPr>
            <p:extLst>
              <p:ext uri="{D42A27DB-BD31-4B8C-83A1-F6EECF244321}">
                <p14:modId xmlns:p14="http://schemas.microsoft.com/office/powerpoint/2010/main" val="1321244597"/>
              </p:ext>
            </p:extLst>
          </p:nvPr>
        </p:nvGraphicFramePr>
        <p:xfrm>
          <a:off x="2052397" y="3095083"/>
          <a:ext cx="3489569" cy="252786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a:extLst>
              <a:ext uri="{FF2B5EF4-FFF2-40B4-BE49-F238E27FC236}">
                <a16:creationId xmlns:a16="http://schemas.microsoft.com/office/drawing/2014/main" id="{AC956188-C170-7DC8-92AC-D05B84DE0764}"/>
              </a:ext>
            </a:extLst>
          </p:cNvPr>
          <p:cNvSpPr txBox="1"/>
          <p:nvPr/>
        </p:nvSpPr>
        <p:spPr>
          <a:xfrm>
            <a:off x="1697332" y="5642135"/>
            <a:ext cx="4511544" cy="523220"/>
          </a:xfrm>
          <a:prstGeom prst="rect">
            <a:avLst/>
          </a:prstGeom>
          <a:noFill/>
        </p:spPr>
        <p:txBody>
          <a:bodyPr wrap="square">
            <a:spAutoFit/>
          </a:bodyPr>
          <a:lstStyle/>
          <a:p>
            <a:r>
              <a:rPr lang="de-DE" sz="1400" dirty="0">
                <a:latin typeface="Arial" panose="020B0604020202020204" pitchFamily="34" charset="0"/>
                <a:cs typeface="Arial" panose="020B0604020202020204" pitchFamily="34" charset="0"/>
              </a:rPr>
              <a:t>Figure 3: Average </a:t>
            </a:r>
            <a:r>
              <a:rPr lang="de-DE" sz="1400" dirty="0" err="1">
                <a:latin typeface="Arial" panose="020B0604020202020204" pitchFamily="34" charset="0"/>
                <a:cs typeface="Arial" panose="020B0604020202020204" pitchFamily="34" charset="0"/>
              </a:rPr>
              <a:t>typing</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speeds</a:t>
            </a:r>
            <a:r>
              <a:rPr lang="de-DE" sz="1400" dirty="0">
                <a:latin typeface="Arial" panose="020B0604020202020204" pitchFamily="34" charset="0"/>
                <a:cs typeface="Arial" panose="020B0604020202020204" pitchFamily="34" charset="0"/>
              </a:rPr>
              <a:t> of </a:t>
            </a:r>
            <a:r>
              <a:rPr lang="de-DE" sz="1400" dirty="0" err="1">
                <a:latin typeface="Arial" panose="020B0604020202020204" pitchFamily="34" charset="0"/>
                <a:cs typeface="Arial" panose="020B0604020202020204" pitchFamily="34" charset="0"/>
              </a:rPr>
              <a:t>Swipe</a:t>
            </a:r>
            <a:r>
              <a:rPr lang="de-DE" sz="1400" dirty="0">
                <a:latin typeface="Arial" panose="020B0604020202020204" pitchFamily="34" charset="0"/>
                <a:cs typeface="Arial" panose="020B0604020202020204" pitchFamily="34" charset="0"/>
              </a:rPr>
              <a:t> and </a:t>
            </a:r>
            <a:r>
              <a:rPr lang="de-DE" sz="1400" dirty="0" err="1">
                <a:latin typeface="Arial" panose="020B0604020202020204" pitchFamily="34" charset="0"/>
                <a:cs typeface="Arial" panose="020B0604020202020204" pitchFamily="34" charset="0"/>
              </a:rPr>
              <a:t>typing</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without</a:t>
            </a:r>
            <a:r>
              <a:rPr lang="de-DE" sz="1400" dirty="0">
                <a:latin typeface="Arial" panose="020B0604020202020204" pitchFamily="34" charset="0"/>
                <a:cs typeface="Arial" panose="020B0604020202020204" pitchFamily="34" charset="0"/>
              </a:rPr>
              <a:t>. Error </a:t>
            </a:r>
            <a:r>
              <a:rPr lang="de-DE" sz="1400" dirty="0" err="1">
                <a:latin typeface="Arial" panose="020B0604020202020204" pitchFamily="34" charset="0"/>
                <a:cs typeface="Arial" panose="020B0604020202020204" pitchFamily="34" charset="0"/>
              </a:rPr>
              <a:t>bars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show</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standard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deviation</a:t>
            </a:r>
            <a:r>
              <a:rPr lang="de-DE" sz="1400" dirty="0">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id="{D787E4D9-4540-2391-1CAF-506548269F29}"/>
              </a:ext>
            </a:extLst>
          </p:cNvPr>
          <p:cNvSpPr txBox="1"/>
          <p:nvPr/>
        </p:nvSpPr>
        <p:spPr>
          <a:xfrm rot="20848269">
            <a:off x="9553657" y="2760785"/>
            <a:ext cx="1796517" cy="369332"/>
          </a:xfrm>
          <a:prstGeom prst="rect">
            <a:avLst/>
          </a:prstGeom>
          <a:solidFill>
            <a:schemeClr val="accent1"/>
          </a:solidFill>
        </p:spPr>
        <p:txBody>
          <a:bodyPr wrap="square" rtlCol="0">
            <a:spAutoFit/>
          </a:bodyPr>
          <a:lstStyle/>
          <a:p>
            <a:pPr algn="ctr"/>
            <a:r>
              <a:rPr lang="de-DE" dirty="0">
                <a:solidFill>
                  <a:schemeClr val="bg1"/>
                </a:solidFill>
              </a:rPr>
              <a:t>Text</a:t>
            </a:r>
          </a:p>
        </p:txBody>
      </p:sp>
      <p:sp>
        <p:nvSpPr>
          <p:cNvPr id="11" name="Textfeld 9">
            <a:extLst>
              <a:ext uri="{FF2B5EF4-FFF2-40B4-BE49-F238E27FC236}">
                <a16:creationId xmlns:a16="http://schemas.microsoft.com/office/drawing/2014/main" id="{068A089D-A8BC-C09A-0BD1-7934ABFDE9EA}"/>
              </a:ext>
            </a:extLst>
          </p:cNvPr>
          <p:cNvSpPr txBox="1"/>
          <p:nvPr/>
        </p:nvSpPr>
        <p:spPr>
          <a:xfrm rot="20848269">
            <a:off x="5831972" y="5872805"/>
            <a:ext cx="1072005" cy="369332"/>
          </a:xfrm>
          <a:prstGeom prst="rect">
            <a:avLst/>
          </a:prstGeom>
          <a:solidFill>
            <a:schemeClr val="accent1"/>
          </a:solidFill>
        </p:spPr>
        <p:txBody>
          <a:bodyPr wrap="square" rtlCol="0">
            <a:spAutoFit/>
          </a:bodyPr>
          <a:lstStyle/>
          <a:p>
            <a:pPr algn="ctr"/>
            <a:r>
              <a:rPr lang="de-DE" dirty="0">
                <a:solidFill>
                  <a:schemeClr val="bg1"/>
                </a:solidFill>
              </a:rPr>
              <a:t>Plot</a:t>
            </a:r>
          </a:p>
        </p:txBody>
      </p:sp>
      <p:cxnSp>
        <p:nvCxnSpPr>
          <p:cNvPr id="14" name="Gerader Verbinder 13">
            <a:extLst>
              <a:ext uri="{FF2B5EF4-FFF2-40B4-BE49-F238E27FC236}">
                <a16:creationId xmlns:a16="http://schemas.microsoft.com/office/drawing/2014/main" id="{DB54D4BE-1AFC-FB47-C789-E3662BC27D1A}"/>
              </a:ext>
            </a:extLst>
          </p:cNvPr>
          <p:cNvCxnSpPr>
            <a:cxnSpLocks/>
          </p:cNvCxnSpPr>
          <p:nvPr/>
        </p:nvCxnSpPr>
        <p:spPr>
          <a:xfrm>
            <a:off x="3534662" y="3826137"/>
            <a:ext cx="1232504" cy="0"/>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6" name="Gerader Verbinder 15">
            <a:extLst>
              <a:ext uri="{FF2B5EF4-FFF2-40B4-BE49-F238E27FC236}">
                <a16:creationId xmlns:a16="http://schemas.microsoft.com/office/drawing/2014/main" id="{9BF72572-786C-D6F9-5709-C38F38F2EE09}"/>
              </a:ext>
            </a:extLst>
          </p:cNvPr>
          <p:cNvCxnSpPr/>
          <p:nvPr/>
        </p:nvCxnSpPr>
        <p:spPr>
          <a:xfrm>
            <a:off x="3534662" y="3826137"/>
            <a:ext cx="0" cy="71438"/>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8" name="Gerader Verbinder 17">
            <a:extLst>
              <a:ext uri="{FF2B5EF4-FFF2-40B4-BE49-F238E27FC236}">
                <a16:creationId xmlns:a16="http://schemas.microsoft.com/office/drawing/2014/main" id="{40A8756D-D081-40A5-9CFA-274EF45E82EE}"/>
              </a:ext>
            </a:extLst>
          </p:cNvPr>
          <p:cNvCxnSpPr/>
          <p:nvPr/>
        </p:nvCxnSpPr>
        <p:spPr>
          <a:xfrm>
            <a:off x="4767166" y="3826137"/>
            <a:ext cx="0" cy="71438"/>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sp>
        <p:nvSpPr>
          <p:cNvPr id="20" name="Textfeld 19">
            <a:extLst>
              <a:ext uri="{FF2B5EF4-FFF2-40B4-BE49-F238E27FC236}">
                <a16:creationId xmlns:a16="http://schemas.microsoft.com/office/drawing/2014/main" id="{8C25ABF1-96EC-D4DD-7441-75FDCC6F4117}"/>
              </a:ext>
            </a:extLst>
          </p:cNvPr>
          <p:cNvSpPr txBox="1"/>
          <p:nvPr/>
        </p:nvSpPr>
        <p:spPr>
          <a:xfrm>
            <a:off x="3659990" y="3615635"/>
            <a:ext cx="981848" cy="246221"/>
          </a:xfrm>
          <a:prstGeom prst="rect">
            <a:avLst/>
          </a:prstGeom>
          <a:noFill/>
        </p:spPr>
        <p:txBody>
          <a:bodyPr wrap="square">
            <a:spAutoFit/>
          </a:bodyPr>
          <a:lstStyle/>
          <a:p>
            <a:pPr algn="ctr"/>
            <a:r>
              <a:rPr lang="en-US" sz="1000" dirty="0"/>
              <a:t>***</a:t>
            </a:r>
            <a:endParaRPr lang="de-DE" sz="1000" dirty="0"/>
          </a:p>
        </p:txBody>
      </p:sp>
      <p:sp>
        <p:nvSpPr>
          <p:cNvPr id="21" name="TextBox 10">
            <a:extLst>
              <a:ext uri="{FF2B5EF4-FFF2-40B4-BE49-F238E27FC236}">
                <a16:creationId xmlns:a16="http://schemas.microsoft.com/office/drawing/2014/main" id="{08FD5B57-6FFA-4E4D-B416-C32FE6C1C584}"/>
              </a:ext>
            </a:extLst>
          </p:cNvPr>
          <p:cNvSpPr txBox="1"/>
          <p:nvPr/>
        </p:nvSpPr>
        <p:spPr>
          <a:xfrm rot="21378867">
            <a:off x="7916766" y="4907365"/>
            <a:ext cx="3236442" cy="830997"/>
          </a:xfrm>
          <a:prstGeom prst="rect">
            <a:avLst/>
          </a:prstGeom>
          <a:solidFill>
            <a:schemeClr val="accent1"/>
          </a:solidFill>
          <a:ln w="76200">
            <a:noFill/>
          </a:ln>
        </p:spPr>
        <p:txBody>
          <a:bodyPr wrap="square" rtlCol="0">
            <a:spAutoFit/>
          </a:bodyPr>
          <a:lstStyle/>
          <a:p>
            <a:pPr algn="ctr"/>
            <a:r>
              <a:rPr lang="de-DE" sz="1600">
                <a:solidFill>
                  <a:schemeClr val="bg1"/>
                </a:solidFill>
              </a:rPr>
              <a:t>Table makes sense when you have more than one comparison</a:t>
            </a:r>
            <a:r>
              <a:rPr lang="de-DE" sz="1600" dirty="0">
                <a:solidFill>
                  <a:schemeClr val="bg1"/>
                </a:solidFill>
              </a:rPr>
              <a:t>…</a:t>
            </a:r>
          </a:p>
        </p:txBody>
      </p:sp>
      <p:graphicFrame>
        <p:nvGraphicFramePr>
          <p:cNvPr id="23" name="Tabelle 22">
            <a:extLst>
              <a:ext uri="{FF2B5EF4-FFF2-40B4-BE49-F238E27FC236}">
                <a16:creationId xmlns:a16="http://schemas.microsoft.com/office/drawing/2014/main" id="{A84CE024-F29F-7E80-DA41-8C2753446D95}"/>
              </a:ext>
            </a:extLst>
          </p:cNvPr>
          <p:cNvGraphicFramePr>
            <a:graphicFrameLocks noGrp="1"/>
          </p:cNvGraphicFramePr>
          <p:nvPr>
            <p:extLst>
              <p:ext uri="{D42A27DB-BD31-4B8C-83A1-F6EECF244321}">
                <p14:modId xmlns:p14="http://schemas.microsoft.com/office/powerpoint/2010/main" val="63052570"/>
              </p:ext>
            </p:extLst>
          </p:nvPr>
        </p:nvGraphicFramePr>
        <p:xfrm>
          <a:off x="6756413" y="3929470"/>
          <a:ext cx="4217331" cy="796512"/>
        </p:xfrm>
        <a:graphic>
          <a:graphicData uri="http://schemas.openxmlformats.org/drawingml/2006/table">
            <a:tbl>
              <a:tblPr>
                <a:tableStyleId>{5C22544A-7EE6-4342-B048-85BDC9FD1C3A}</a:tableStyleId>
              </a:tblPr>
              <a:tblGrid>
                <a:gridCol w="1925150">
                  <a:extLst>
                    <a:ext uri="{9D8B030D-6E8A-4147-A177-3AD203B41FA5}">
                      <a16:colId xmlns:a16="http://schemas.microsoft.com/office/drawing/2014/main" val="3881483580"/>
                    </a:ext>
                  </a:extLst>
                </a:gridCol>
                <a:gridCol w="753861">
                  <a:extLst>
                    <a:ext uri="{9D8B030D-6E8A-4147-A177-3AD203B41FA5}">
                      <a16:colId xmlns:a16="http://schemas.microsoft.com/office/drawing/2014/main" val="1395766018"/>
                    </a:ext>
                  </a:extLst>
                </a:gridCol>
                <a:gridCol w="769160">
                  <a:extLst>
                    <a:ext uri="{9D8B030D-6E8A-4147-A177-3AD203B41FA5}">
                      <a16:colId xmlns:a16="http://schemas.microsoft.com/office/drawing/2014/main" val="2483671205"/>
                    </a:ext>
                  </a:extLst>
                </a:gridCol>
                <a:gridCol w="769160">
                  <a:extLst>
                    <a:ext uri="{9D8B030D-6E8A-4147-A177-3AD203B41FA5}">
                      <a16:colId xmlns:a16="http://schemas.microsoft.com/office/drawing/2014/main" val="1578893732"/>
                    </a:ext>
                  </a:extLst>
                </a:gridCol>
              </a:tblGrid>
              <a:tr h="453298">
                <a:tc>
                  <a:txBody>
                    <a:bodyPr/>
                    <a:lstStyle/>
                    <a:p>
                      <a:pPr algn="l" fontAlgn="b"/>
                      <a:r>
                        <a:rPr lang="de-DE" sz="1400" b="1" u="none" strike="noStrike">
                          <a:effectLst/>
                          <a:latin typeface="Arial" panose="020B0604020202020204" pitchFamily="34" charset="0"/>
                          <a:cs typeface="Arial" panose="020B0604020202020204" pitchFamily="34" charset="0"/>
                        </a:rPr>
                        <a:t>Pairwise Comparison</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t(13)</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u="none" strike="noStrike" dirty="0">
                          <a:effectLst/>
                          <a:latin typeface="Arial" panose="020B0604020202020204" pitchFamily="34" charset="0"/>
                          <a:cs typeface="Arial" panose="020B0604020202020204" pitchFamily="34" charset="0"/>
                        </a:rPr>
                        <a:t>p</a:t>
                      </a:r>
                      <a:endParaRPr lang="de-DE"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1" i="0" u="none" strike="noStrike" dirty="0">
                          <a:solidFill>
                            <a:srgbClr val="FF0000"/>
                          </a:solidFill>
                          <a:effectLst/>
                          <a:latin typeface="Arial" panose="020B0604020202020204" pitchFamily="34" charset="0"/>
                          <a:cs typeface="Arial" panose="020B0604020202020204" pitchFamily="34" charset="0"/>
                        </a:rPr>
                        <a:t>d</a:t>
                      </a:r>
                    </a:p>
                  </a:txBody>
                  <a:tcPr marL="9525" marR="9525" marT="9525"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0931779"/>
                  </a:ext>
                </a:extLst>
              </a:tr>
              <a:tr h="343214">
                <a:tc>
                  <a:txBody>
                    <a:bodyPr/>
                    <a:lstStyle/>
                    <a:p>
                      <a:pPr algn="l" fontAlgn="b"/>
                      <a:r>
                        <a:rPr lang="de-DE" sz="1400" u="none" strike="noStrike">
                          <a:effectLst/>
                          <a:latin typeface="Arial" panose="020B0604020202020204" pitchFamily="34" charset="0"/>
                          <a:cs typeface="Arial" panose="020B0604020202020204" pitchFamily="34" charset="0"/>
                        </a:rPr>
                        <a:t>No Swipe - Swipe</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u="none" strike="noStrike" dirty="0">
                          <a:effectLst/>
                          <a:latin typeface="Arial" panose="020B0604020202020204" pitchFamily="34" charset="0"/>
                          <a:cs typeface="Arial" panose="020B0604020202020204" pitchFamily="34" charset="0"/>
                        </a:rPr>
                        <a:t>-6.589</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u="none" strike="noStrike">
                          <a:effectLst/>
                          <a:latin typeface="Arial" panose="020B0604020202020204" pitchFamily="34" charset="0"/>
                          <a:cs typeface="Arial" panose="020B0604020202020204" pitchFamily="34" charset="0"/>
                        </a:rPr>
                        <a:t>&lt; .</a:t>
                      </a:r>
                      <a:r>
                        <a:rPr lang="de-DE" sz="1400" u="none" strike="noStrike" dirty="0">
                          <a:effectLst/>
                          <a:latin typeface="Arial" panose="020B0604020202020204" pitchFamily="34" charset="0"/>
                          <a:cs typeface="Arial" panose="020B0604020202020204" pitchFamily="34" charset="0"/>
                        </a:rPr>
                        <a:t>001</a:t>
                      </a:r>
                      <a:endParaRPr lang="de-DE"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1400" b="0" i="0" u="none" strike="noStrike" dirty="0">
                          <a:solidFill>
                            <a:srgbClr val="FF0000"/>
                          </a:solidFill>
                          <a:effectLst/>
                          <a:latin typeface="Arial" panose="020B0604020202020204" pitchFamily="34" charset="0"/>
                          <a:cs typeface="Arial" panose="020B0604020202020204" pitchFamily="34" charset="0"/>
                        </a:rPr>
                        <a:t>−3.049</a:t>
                      </a:r>
                    </a:p>
                  </a:txBody>
                  <a:tcPr marL="9525" marR="9525" marT="952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8962700"/>
                  </a:ext>
                </a:extLst>
              </a:tr>
            </a:tbl>
          </a:graphicData>
        </a:graphic>
      </p:graphicFrame>
    </p:spTree>
    <p:extLst>
      <p:ext uri="{BB962C8B-B14F-4D97-AF65-F5344CB8AC3E}">
        <p14:creationId xmlns:p14="http://schemas.microsoft.com/office/powerpoint/2010/main" val="64718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Person, Glas, Container, trinkend enthält.&#10;&#10;Automatisch generierte Beschreibung">
            <a:extLst>
              <a:ext uri="{FF2B5EF4-FFF2-40B4-BE49-F238E27FC236}">
                <a16:creationId xmlns:a16="http://schemas.microsoft.com/office/drawing/2014/main" id="{266A1362-BB75-4E3B-42C7-A7F72DB09189}"/>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34" b="11234"/>
          <a:stretch>
            <a:fillRect/>
          </a:stretch>
        </p:blipFill>
        <p:spPr/>
      </p:pic>
      <p:sp>
        <p:nvSpPr>
          <p:cNvPr id="14" name="Textplatzhalter 13">
            <a:extLst>
              <a:ext uri="{FF2B5EF4-FFF2-40B4-BE49-F238E27FC236}">
                <a16:creationId xmlns:a16="http://schemas.microsoft.com/office/drawing/2014/main" id="{88BCF3BF-BADD-1344-15DB-981CBC53DE37}"/>
              </a:ext>
            </a:extLst>
          </p:cNvPr>
          <p:cNvSpPr>
            <a:spLocks noGrp="1"/>
          </p:cNvSpPr>
          <p:nvPr>
            <p:ph type="body" sz="quarter" idx="29"/>
          </p:nvPr>
        </p:nvSpPr>
        <p:spPr/>
        <p:txBody>
          <a:bodyPr/>
          <a:lstStyle/>
          <a:p>
            <a:r>
              <a:rPr lang="de-DE" dirty="0"/>
              <a:t>https://pxhere.com/de/photo/781480</a:t>
            </a:r>
          </a:p>
        </p:txBody>
      </p:sp>
      <p:sp>
        <p:nvSpPr>
          <p:cNvPr id="3" name="Fußzeilenplatzhalter 2">
            <a:extLst>
              <a:ext uri="{FF2B5EF4-FFF2-40B4-BE49-F238E27FC236}">
                <a16:creationId xmlns:a16="http://schemas.microsoft.com/office/drawing/2014/main" id="{25BC74AB-7270-0DC4-5D36-1EE9EA727C12}"/>
              </a:ext>
            </a:extLst>
          </p:cNvPr>
          <p:cNvSpPr>
            <a:spLocks noGrp="1"/>
          </p:cNvSpPr>
          <p:nvPr>
            <p:ph type="ftr" sz="quarter" idx="31"/>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F9BB6DF-5924-A219-526B-94C8D22D9B24}"/>
              </a:ext>
            </a:extLst>
          </p:cNvPr>
          <p:cNvSpPr>
            <a:spLocks noGrp="1"/>
          </p:cNvSpPr>
          <p:nvPr>
            <p:ph type="sldNum" sz="quarter" idx="32"/>
          </p:nvPr>
        </p:nvSpPr>
        <p:spPr/>
        <p:txBody>
          <a:bodyPr/>
          <a:lstStyle/>
          <a:p>
            <a:fld id="{BA24374A-C3A8-471A-8837-3FC31668ABE5}" type="slidenum">
              <a:rPr lang="de-DE" smtClean="0"/>
              <a:pPr/>
              <a:t>49</a:t>
            </a:fld>
            <a:endParaRPr lang="de-DE" dirty="0"/>
          </a:p>
        </p:txBody>
      </p:sp>
      <p:sp>
        <p:nvSpPr>
          <p:cNvPr id="12" name="Textplatzhalter 11">
            <a:extLst>
              <a:ext uri="{FF2B5EF4-FFF2-40B4-BE49-F238E27FC236}">
                <a16:creationId xmlns:a16="http://schemas.microsoft.com/office/drawing/2014/main" id="{1FE350DE-31CC-4BF1-99AA-D73544AFCB0F}"/>
              </a:ext>
            </a:extLst>
          </p:cNvPr>
          <p:cNvSpPr>
            <a:spLocks noGrp="1"/>
          </p:cNvSpPr>
          <p:nvPr>
            <p:ph type="body" sz="quarter" idx="21"/>
          </p:nvPr>
        </p:nvSpPr>
        <p:spPr/>
        <p:txBody>
          <a:bodyPr/>
          <a:lstStyle/>
          <a:p>
            <a:r>
              <a:rPr lang="en-US" sz="1400"/>
              <a:t>How to Evaluate Results</a:t>
            </a:r>
            <a:endParaRPr lang="de-DE"/>
          </a:p>
        </p:txBody>
      </p:sp>
    </p:spTree>
    <p:extLst>
      <p:ext uri="{BB962C8B-B14F-4D97-AF65-F5344CB8AC3E}">
        <p14:creationId xmlns:p14="http://schemas.microsoft.com/office/powerpoint/2010/main" val="54704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1A186-4DBF-1C24-828E-D188FB75FFE8}"/>
              </a:ext>
            </a:extLst>
          </p:cNvPr>
          <p:cNvSpPr>
            <a:spLocks noGrp="1"/>
          </p:cNvSpPr>
          <p:nvPr>
            <p:ph type="title"/>
          </p:nvPr>
        </p:nvSpPr>
        <p:spPr/>
        <p:txBody>
          <a:bodyPr/>
          <a:lstStyle/>
          <a:p>
            <a:r>
              <a:rPr lang="de-DE" dirty="0"/>
              <a:t>Internal &amp; External </a:t>
            </a:r>
            <a:r>
              <a:rPr lang="de-DE" dirty="0" err="1"/>
              <a:t>Validity</a:t>
            </a:r>
            <a:endParaRPr lang="de-DE" dirty="0"/>
          </a:p>
        </p:txBody>
      </p:sp>
      <p:sp>
        <p:nvSpPr>
          <p:cNvPr id="3" name="Fußzeilenplatzhalter 2">
            <a:extLst>
              <a:ext uri="{FF2B5EF4-FFF2-40B4-BE49-F238E27FC236}">
                <a16:creationId xmlns:a16="http://schemas.microsoft.com/office/drawing/2014/main" id="{A2C5AB9B-52DD-764F-CB63-2A9A217BE90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D886FAC-148D-78FA-AF05-FE06AF05C046}"/>
              </a:ext>
            </a:extLst>
          </p:cNvPr>
          <p:cNvSpPr>
            <a:spLocks noGrp="1"/>
          </p:cNvSpPr>
          <p:nvPr>
            <p:ph type="sldNum" sz="quarter" idx="28"/>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911ABA68-94DD-33B1-96DE-EA5772CD8BAA}"/>
              </a:ext>
            </a:extLst>
          </p:cNvPr>
          <p:cNvSpPr>
            <a:spLocks noGrp="1"/>
          </p:cNvSpPr>
          <p:nvPr>
            <p:ph type="body" sz="quarter" idx="21"/>
          </p:nvPr>
        </p:nvSpPr>
        <p:spPr/>
        <p:txBody>
          <a:bodyPr/>
          <a:lstStyle/>
          <a:p>
            <a:r>
              <a:rPr lang="de-DE" dirty="0"/>
              <a:t>Research &amp; Evaluations in HCI</a:t>
            </a:r>
          </a:p>
        </p:txBody>
      </p:sp>
      <p:sp>
        <p:nvSpPr>
          <p:cNvPr id="6" name="Textplatzhalter 5">
            <a:extLst>
              <a:ext uri="{FF2B5EF4-FFF2-40B4-BE49-F238E27FC236}">
                <a16:creationId xmlns:a16="http://schemas.microsoft.com/office/drawing/2014/main" id="{BA278158-5C8C-7FA3-E145-7EFC53562586}"/>
              </a:ext>
            </a:extLst>
          </p:cNvPr>
          <p:cNvSpPr>
            <a:spLocks noGrp="1"/>
          </p:cNvSpPr>
          <p:nvPr>
            <p:ph type="body" sz="quarter" idx="29"/>
          </p:nvPr>
        </p:nvSpPr>
        <p:spPr/>
        <p:txBody>
          <a:bodyPr>
            <a:normAutofit fontScale="92500" lnSpcReduction="10000"/>
          </a:bodyPr>
          <a:lstStyle/>
          <a:p>
            <a:r>
              <a:rPr lang="en-US" b="1" dirty="0">
                <a:solidFill>
                  <a:schemeClr val="accent1"/>
                </a:solidFill>
              </a:rPr>
              <a:t>Internal Validity</a:t>
            </a:r>
          </a:p>
          <a:p>
            <a:pPr lvl="1"/>
            <a:r>
              <a:rPr lang="en-US" b="1" dirty="0">
                <a:solidFill>
                  <a:schemeClr val="accent1"/>
                </a:solidFill>
              </a:rPr>
              <a:t>Quality criteria</a:t>
            </a:r>
            <a:r>
              <a:rPr lang="en-US" dirty="0"/>
              <a:t>: </a:t>
            </a:r>
            <a:r>
              <a:rPr lang="en-US" b="1" dirty="0">
                <a:solidFill>
                  <a:schemeClr val="accent1"/>
                </a:solidFill>
              </a:rPr>
              <a:t>objectivity</a:t>
            </a:r>
            <a:r>
              <a:rPr lang="en-US" dirty="0"/>
              <a:t>, </a:t>
            </a:r>
            <a:r>
              <a:rPr lang="en-US" b="1" dirty="0">
                <a:solidFill>
                  <a:schemeClr val="accent1"/>
                </a:solidFill>
              </a:rPr>
              <a:t>reproducibility</a:t>
            </a:r>
            <a:r>
              <a:rPr lang="en-US" dirty="0"/>
              <a:t>, </a:t>
            </a:r>
            <a:r>
              <a:rPr lang="en-US" b="1" dirty="0">
                <a:solidFill>
                  <a:schemeClr val="accent1"/>
                </a:solidFill>
              </a:rPr>
              <a:t>documentation</a:t>
            </a:r>
            <a:r>
              <a:rPr lang="en-US" dirty="0"/>
              <a:t>, and </a:t>
            </a:r>
            <a:r>
              <a:rPr lang="en-US" b="1" dirty="0">
                <a:solidFill>
                  <a:schemeClr val="accent1"/>
                </a:solidFill>
              </a:rPr>
              <a:t>elimination of confounds</a:t>
            </a:r>
          </a:p>
          <a:p>
            <a:pPr lvl="1"/>
            <a:r>
              <a:rPr lang="en-US" b="1" dirty="0">
                <a:solidFill>
                  <a:schemeClr val="accent1"/>
                </a:solidFill>
              </a:rPr>
              <a:t>High</a:t>
            </a:r>
            <a:r>
              <a:rPr lang="en-US" dirty="0"/>
              <a:t>, when there are </a:t>
            </a:r>
            <a:r>
              <a:rPr lang="en-US" b="1" dirty="0">
                <a:solidFill>
                  <a:schemeClr val="accent1"/>
                </a:solidFill>
              </a:rPr>
              <a:t>no alternative explanations for your results</a:t>
            </a:r>
          </a:p>
          <a:p>
            <a:pPr lvl="2"/>
            <a:r>
              <a:rPr lang="en-US" dirty="0"/>
              <a:t>The variation of your dependent variable is caused by the variation of your independent variable</a:t>
            </a:r>
          </a:p>
          <a:p>
            <a:pPr lvl="1"/>
            <a:r>
              <a:rPr lang="en-US" b="1" dirty="0">
                <a:solidFill>
                  <a:schemeClr val="accent1"/>
                </a:solidFill>
              </a:rPr>
              <a:t>Low</a:t>
            </a:r>
            <a:r>
              <a:rPr lang="en-US" dirty="0"/>
              <a:t>, when there when experimental effects can be explained otherwise</a:t>
            </a:r>
          </a:p>
          <a:p>
            <a:pPr lvl="2"/>
            <a:r>
              <a:rPr lang="en-US" dirty="0"/>
              <a:t>The variation of your dependent variable can by explained by the variation of confounds</a:t>
            </a:r>
          </a:p>
          <a:p>
            <a:r>
              <a:rPr lang="en-US" b="1" dirty="0">
                <a:solidFill>
                  <a:schemeClr val="accent1"/>
                </a:solidFill>
              </a:rPr>
              <a:t>External Validity </a:t>
            </a:r>
            <a:r>
              <a:rPr lang="en-US" dirty="0"/>
              <a:t>/</a:t>
            </a:r>
            <a:r>
              <a:rPr lang="en-US" b="1" dirty="0">
                <a:solidFill>
                  <a:schemeClr val="accent1"/>
                </a:solidFill>
              </a:rPr>
              <a:t> </a:t>
            </a:r>
            <a:r>
              <a:rPr lang="en-US" dirty="0"/>
              <a:t>Ecological validity </a:t>
            </a:r>
            <a:endParaRPr lang="en-US" b="1" dirty="0">
              <a:solidFill>
                <a:schemeClr val="accent1"/>
              </a:solidFill>
            </a:endParaRPr>
          </a:p>
          <a:p>
            <a:pPr lvl="1"/>
            <a:r>
              <a:rPr lang="en-US" dirty="0"/>
              <a:t>The extent to which </a:t>
            </a:r>
            <a:r>
              <a:rPr lang="en-US" b="1" dirty="0">
                <a:solidFill>
                  <a:schemeClr val="accent1"/>
                </a:solidFill>
              </a:rPr>
              <a:t>results can be </a:t>
            </a:r>
            <a:r>
              <a:rPr lang="de-DE" b="1" dirty="0" err="1">
                <a:solidFill>
                  <a:schemeClr val="accent1"/>
                </a:solidFill>
              </a:rPr>
              <a:t>generalized</a:t>
            </a:r>
            <a:r>
              <a:rPr lang="de-DE" b="1" dirty="0">
                <a:solidFill>
                  <a:schemeClr val="accent1"/>
                </a:solidFill>
              </a:rPr>
              <a:t> </a:t>
            </a:r>
          </a:p>
          <a:p>
            <a:pPr lvl="1"/>
            <a:r>
              <a:rPr lang="de-DE" b="1" dirty="0">
                <a:solidFill>
                  <a:schemeClr val="accent1"/>
                </a:solidFill>
              </a:rPr>
              <a:t>High</a:t>
            </a:r>
            <a:r>
              <a:rPr lang="de-DE" dirty="0"/>
              <a:t>, </a:t>
            </a:r>
            <a:r>
              <a:rPr lang="de-DE" dirty="0" err="1"/>
              <a:t>when</a:t>
            </a:r>
            <a:r>
              <a:rPr lang="de-DE" dirty="0"/>
              <a:t> </a:t>
            </a:r>
            <a:r>
              <a:rPr lang="de-DE" dirty="0" err="1"/>
              <a:t>results</a:t>
            </a:r>
            <a:r>
              <a:rPr lang="de-DE" dirty="0"/>
              <a:t> of </a:t>
            </a:r>
            <a:r>
              <a:rPr lang="de-DE" dirty="0" err="1"/>
              <a:t>the</a:t>
            </a:r>
            <a:r>
              <a:rPr lang="de-DE" dirty="0"/>
              <a:t> </a:t>
            </a:r>
            <a:r>
              <a:rPr lang="de-DE" dirty="0" err="1"/>
              <a:t>study</a:t>
            </a:r>
            <a:r>
              <a:rPr lang="de-DE" dirty="0"/>
              <a:t> </a:t>
            </a:r>
            <a:r>
              <a:rPr lang="de-DE" dirty="0" err="1"/>
              <a:t>can</a:t>
            </a:r>
            <a:r>
              <a:rPr lang="de-DE" dirty="0"/>
              <a:t> </a:t>
            </a:r>
            <a:r>
              <a:rPr lang="de-DE" dirty="0" err="1"/>
              <a:t>be</a:t>
            </a:r>
            <a:r>
              <a:rPr lang="de-DE" dirty="0"/>
              <a:t> </a:t>
            </a:r>
            <a:r>
              <a:rPr lang="de-DE" dirty="0" err="1"/>
              <a:t>transferred</a:t>
            </a:r>
            <a:r>
              <a:rPr lang="de-DE" dirty="0"/>
              <a:t> </a:t>
            </a:r>
            <a:r>
              <a:rPr lang="de-DE" dirty="0" err="1"/>
              <a:t>to</a:t>
            </a:r>
            <a:r>
              <a:rPr lang="de-DE" dirty="0"/>
              <a:t> </a:t>
            </a:r>
            <a:r>
              <a:rPr lang="de-DE" dirty="0" err="1"/>
              <a:t>the</a:t>
            </a:r>
            <a:r>
              <a:rPr lang="de-DE" dirty="0"/>
              <a:t> real </a:t>
            </a:r>
            <a:r>
              <a:rPr lang="de-DE" dirty="0" err="1"/>
              <a:t>world</a:t>
            </a:r>
            <a:endParaRPr lang="de-DE" dirty="0"/>
          </a:p>
          <a:p>
            <a:pPr lvl="2"/>
            <a:r>
              <a:rPr lang="en-US" dirty="0"/>
              <a:t>e.g., does the sample represent the general population?</a:t>
            </a:r>
          </a:p>
          <a:p>
            <a:pPr lvl="1"/>
            <a:r>
              <a:rPr lang="en-US" b="1" dirty="0">
                <a:solidFill>
                  <a:schemeClr val="accent1"/>
                </a:solidFill>
              </a:rPr>
              <a:t>Low</a:t>
            </a:r>
            <a:r>
              <a:rPr lang="en-US" dirty="0"/>
              <a:t> when the results cannot be applied to the population or real-life situations outside of the research setting</a:t>
            </a:r>
            <a:endParaRPr lang="de-DE" dirty="0"/>
          </a:p>
        </p:txBody>
      </p:sp>
    </p:spTree>
    <p:extLst>
      <p:ext uri="{BB962C8B-B14F-4D97-AF65-F5344CB8AC3E}">
        <p14:creationId xmlns:p14="http://schemas.microsoft.com/office/powerpoint/2010/main" val="1669389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35006D52-76F1-8901-CC8A-088FE035FC93}"/>
              </a:ext>
            </a:extLst>
          </p:cNvPr>
          <p:cNvSpPr>
            <a:spLocks noGrp="1"/>
          </p:cNvSpPr>
          <p:nvPr>
            <p:ph type="title"/>
          </p:nvPr>
        </p:nvSpPr>
        <p:spPr/>
        <p:txBody>
          <a:bodyPr/>
          <a:lstStyle/>
          <a:p>
            <a:r>
              <a:rPr lang="de-DE" dirty="0"/>
              <a:t>The </a:t>
            </a:r>
            <a:r>
              <a:rPr lang="de-DE" dirty="0" err="1"/>
              <a:t>Number</a:t>
            </a:r>
            <a:r>
              <a:rPr lang="de-DE" dirty="0"/>
              <a:t> of Tests</a:t>
            </a:r>
          </a:p>
        </p:txBody>
      </p:sp>
      <p:sp>
        <p:nvSpPr>
          <p:cNvPr id="4" name="Fußzeilenplatzhalter 3">
            <a:extLst>
              <a:ext uri="{FF2B5EF4-FFF2-40B4-BE49-F238E27FC236}">
                <a16:creationId xmlns:a16="http://schemas.microsoft.com/office/drawing/2014/main" id="{F1D5FD40-BE2F-9469-59DF-851B924A63C9}"/>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5" name="Foliennummernplatzhalter 4">
            <a:extLst>
              <a:ext uri="{FF2B5EF4-FFF2-40B4-BE49-F238E27FC236}">
                <a16:creationId xmlns:a16="http://schemas.microsoft.com/office/drawing/2014/main" id="{4934EA76-FEE8-7C17-C8B3-C7A3E5C2642B}"/>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18" name="Textplatzhalter 17">
            <a:extLst>
              <a:ext uri="{FF2B5EF4-FFF2-40B4-BE49-F238E27FC236}">
                <a16:creationId xmlns:a16="http://schemas.microsoft.com/office/drawing/2014/main" id="{81452350-B554-A6A9-910A-6D08055F59D8}"/>
              </a:ext>
            </a:extLst>
          </p:cNvPr>
          <p:cNvSpPr>
            <a:spLocks noGrp="1"/>
          </p:cNvSpPr>
          <p:nvPr>
            <p:ph type="body" sz="quarter" idx="21"/>
          </p:nvPr>
        </p:nvSpPr>
        <p:spPr/>
        <p:txBody>
          <a:bodyPr/>
          <a:lstStyle/>
          <a:p>
            <a:r>
              <a:rPr lang="en-US" sz="1400" dirty="0"/>
              <a:t>How to Evaluate Results</a:t>
            </a:r>
            <a:endParaRPr lang="de-DE" dirty="0"/>
          </a:p>
        </p:txBody>
      </p:sp>
      <p:sp>
        <p:nvSpPr>
          <p:cNvPr id="19" name="Textplatzhalter 18">
            <a:extLst>
              <a:ext uri="{FF2B5EF4-FFF2-40B4-BE49-F238E27FC236}">
                <a16:creationId xmlns:a16="http://schemas.microsoft.com/office/drawing/2014/main" id="{CE568091-481F-2F8F-1200-05F379A211DF}"/>
              </a:ext>
            </a:extLst>
          </p:cNvPr>
          <p:cNvSpPr>
            <a:spLocks noGrp="1"/>
          </p:cNvSpPr>
          <p:nvPr>
            <p:ph type="body" sz="quarter" idx="29"/>
          </p:nvPr>
        </p:nvSpPr>
        <p:spPr/>
        <p:txBody>
          <a:bodyPr/>
          <a:lstStyle/>
          <a:p>
            <a:endParaRPr lang="de-DE" dirty="0"/>
          </a:p>
        </p:txBody>
      </p:sp>
      <p:pic>
        <p:nvPicPr>
          <p:cNvPr id="21" name="Picture 4" descr="Onscreen keyboards - Selection and input - Components - Human Interface  Guidelines - Design - Apple Developer">
            <a:extLst>
              <a:ext uri="{FF2B5EF4-FFF2-40B4-BE49-F238E27FC236}">
                <a16:creationId xmlns:a16="http://schemas.microsoft.com/office/drawing/2014/main" id="{5875DD61-E496-C62B-ACEE-BA2E6C2FC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4426183" y="2718472"/>
            <a:ext cx="3273513" cy="13165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9">
            <a:extLst>
              <a:ext uri="{FF2B5EF4-FFF2-40B4-BE49-F238E27FC236}">
                <a16:creationId xmlns:a16="http://schemas.microsoft.com/office/drawing/2014/main" id="{A6EE25A2-6548-C223-FCA1-C3BB83384278}"/>
              </a:ext>
            </a:extLst>
          </p:cNvPr>
          <p:cNvSpPr txBox="1"/>
          <p:nvPr/>
        </p:nvSpPr>
        <p:spPr>
          <a:xfrm>
            <a:off x="4333021" y="3961125"/>
            <a:ext cx="1855279" cy="338375"/>
          </a:xfrm>
          <a:prstGeom prst="rect">
            <a:avLst/>
          </a:prstGeom>
          <a:solidFill>
            <a:schemeClr val="accent1"/>
          </a:solidFill>
        </p:spPr>
        <p:txBody>
          <a:bodyPr wrap="square" rtlCol="0">
            <a:spAutoFit/>
          </a:bodyPr>
          <a:lstStyle/>
          <a:p>
            <a:pPr algn="ctr"/>
            <a:r>
              <a:rPr lang="de-DE" dirty="0" err="1">
                <a:solidFill>
                  <a:schemeClr val="bg1"/>
                </a:solidFill>
              </a:rPr>
              <a:t>Swipe</a:t>
            </a:r>
            <a:endParaRPr lang="de-DE" dirty="0">
              <a:solidFill>
                <a:schemeClr val="bg1"/>
              </a:solidFill>
            </a:endParaRPr>
          </a:p>
        </p:txBody>
      </p:sp>
      <p:sp>
        <p:nvSpPr>
          <p:cNvPr id="23" name="Freihandform: Form 22">
            <a:extLst>
              <a:ext uri="{FF2B5EF4-FFF2-40B4-BE49-F238E27FC236}">
                <a16:creationId xmlns:a16="http://schemas.microsoft.com/office/drawing/2014/main" id="{8D35349B-26BB-BA48-0285-05130DB7D14F}"/>
              </a:ext>
            </a:extLst>
          </p:cNvPr>
          <p:cNvSpPr/>
          <p:nvPr/>
        </p:nvSpPr>
        <p:spPr>
          <a:xfrm>
            <a:off x="4966665" y="3086236"/>
            <a:ext cx="2223074" cy="419706"/>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4" descr="Onscreen keyboards - Selection and input - Components - Human Interface  Guidelines - Design - Apple Developer">
            <a:extLst>
              <a:ext uri="{FF2B5EF4-FFF2-40B4-BE49-F238E27FC236}">
                <a16:creationId xmlns:a16="http://schemas.microsoft.com/office/drawing/2014/main" id="{715A124F-6DC7-8FB1-95AF-76BF5AD0CA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901066" y="2713774"/>
            <a:ext cx="3270129" cy="1315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9">
            <a:extLst>
              <a:ext uri="{FF2B5EF4-FFF2-40B4-BE49-F238E27FC236}">
                <a16:creationId xmlns:a16="http://schemas.microsoft.com/office/drawing/2014/main" id="{6C1DCC31-B6A2-332C-A709-6D3793C04B5B}"/>
              </a:ext>
            </a:extLst>
          </p:cNvPr>
          <p:cNvSpPr txBox="1"/>
          <p:nvPr/>
        </p:nvSpPr>
        <p:spPr>
          <a:xfrm>
            <a:off x="832912" y="4020407"/>
            <a:ext cx="1855279" cy="338375"/>
          </a:xfrm>
          <a:prstGeom prst="rect">
            <a:avLst/>
          </a:prstGeom>
          <a:solidFill>
            <a:schemeClr val="accent1"/>
          </a:solidFill>
        </p:spPr>
        <p:txBody>
          <a:bodyPr wrap="square" rtlCol="0">
            <a:spAutoFit/>
          </a:bodyPr>
          <a:lstStyle/>
          <a:p>
            <a:pPr algn="ctr"/>
            <a:r>
              <a:rPr lang="de-DE" dirty="0" err="1">
                <a:solidFill>
                  <a:schemeClr val="bg1"/>
                </a:solidFill>
              </a:rPr>
              <a:t>No</a:t>
            </a:r>
            <a:r>
              <a:rPr lang="de-DE" dirty="0">
                <a:solidFill>
                  <a:schemeClr val="bg1"/>
                </a:solidFill>
              </a:rPr>
              <a:t> </a:t>
            </a:r>
            <a:r>
              <a:rPr lang="de-DE" dirty="0" err="1">
                <a:solidFill>
                  <a:schemeClr val="bg1"/>
                </a:solidFill>
              </a:rPr>
              <a:t>Swipe</a:t>
            </a:r>
            <a:endParaRPr lang="de-DE" dirty="0">
              <a:solidFill>
                <a:schemeClr val="bg1"/>
              </a:solidFill>
            </a:endParaRPr>
          </a:p>
        </p:txBody>
      </p:sp>
      <p:pic>
        <p:nvPicPr>
          <p:cNvPr id="26" name="Picture 4" descr="Onscreen keyboards - Selection and input - Components - Human Interface  Guidelines - Design - Apple Developer">
            <a:extLst>
              <a:ext uri="{FF2B5EF4-FFF2-40B4-BE49-F238E27FC236}">
                <a16:creationId xmlns:a16="http://schemas.microsoft.com/office/drawing/2014/main" id="{3408C1AA-3E12-5E5A-F5FB-74CA8BBFCE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8000468" y="2713773"/>
            <a:ext cx="3273513" cy="1316509"/>
          </a:xfrm>
          <a:prstGeom prst="rect">
            <a:avLst/>
          </a:prstGeom>
          <a:noFill/>
          <a:extLst>
            <a:ext uri="{909E8E84-426E-40DD-AFC4-6F175D3DCCD1}">
              <a14:hiddenFill xmlns:a14="http://schemas.microsoft.com/office/drawing/2010/main">
                <a:solidFill>
                  <a:srgbClr val="FFFFFF"/>
                </a:solidFill>
              </a14:hiddenFill>
            </a:ext>
          </a:extLst>
        </p:spPr>
      </p:pic>
      <p:sp>
        <p:nvSpPr>
          <p:cNvPr id="27" name="Freihandform: Form 26">
            <a:extLst>
              <a:ext uri="{FF2B5EF4-FFF2-40B4-BE49-F238E27FC236}">
                <a16:creationId xmlns:a16="http://schemas.microsoft.com/office/drawing/2014/main" id="{4D9F4168-6C05-2AAC-C6A7-BA851A63E841}"/>
              </a:ext>
            </a:extLst>
          </p:cNvPr>
          <p:cNvSpPr/>
          <p:nvPr/>
        </p:nvSpPr>
        <p:spPr>
          <a:xfrm>
            <a:off x="8774282" y="3028521"/>
            <a:ext cx="2223074" cy="419706"/>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9">
            <a:extLst>
              <a:ext uri="{FF2B5EF4-FFF2-40B4-BE49-F238E27FC236}">
                <a16:creationId xmlns:a16="http://schemas.microsoft.com/office/drawing/2014/main" id="{C0C286B9-3527-C789-8D55-D3E3ADC55264}"/>
              </a:ext>
            </a:extLst>
          </p:cNvPr>
          <p:cNvSpPr txBox="1"/>
          <p:nvPr/>
        </p:nvSpPr>
        <p:spPr>
          <a:xfrm>
            <a:off x="7861521" y="3968686"/>
            <a:ext cx="1855279" cy="338375"/>
          </a:xfrm>
          <a:prstGeom prst="rect">
            <a:avLst/>
          </a:prstGeom>
          <a:solidFill>
            <a:schemeClr val="accent1"/>
          </a:solidFill>
        </p:spPr>
        <p:txBody>
          <a:bodyPr wrap="square" rtlCol="0">
            <a:spAutoFit/>
          </a:bodyPr>
          <a:lstStyle/>
          <a:p>
            <a:pPr algn="ctr"/>
            <a:r>
              <a:rPr lang="de-DE" dirty="0" err="1">
                <a:solidFill>
                  <a:schemeClr val="bg1"/>
                </a:solidFill>
              </a:rPr>
              <a:t>VibroSwipe</a:t>
            </a:r>
            <a:endParaRPr lang="de-DE" dirty="0">
              <a:solidFill>
                <a:schemeClr val="bg1"/>
              </a:solidFill>
            </a:endParaRPr>
          </a:p>
        </p:txBody>
      </p:sp>
      <p:pic>
        <p:nvPicPr>
          <p:cNvPr id="29" name="Grafik 28" descr="Telefon-Vibration mit einfarbiger Füllung">
            <a:extLst>
              <a:ext uri="{FF2B5EF4-FFF2-40B4-BE49-F238E27FC236}">
                <a16:creationId xmlns:a16="http://schemas.microsoft.com/office/drawing/2014/main" id="{4778BA88-EB40-7B14-8C08-0400C09AE5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233" y="3855493"/>
            <a:ext cx="837755" cy="837756"/>
          </a:xfrm>
          <a:prstGeom prst="rect">
            <a:avLst/>
          </a:prstGeom>
        </p:spPr>
      </p:pic>
      <p:sp>
        <p:nvSpPr>
          <p:cNvPr id="39" name="Textfeld 38">
            <a:extLst>
              <a:ext uri="{FF2B5EF4-FFF2-40B4-BE49-F238E27FC236}">
                <a16:creationId xmlns:a16="http://schemas.microsoft.com/office/drawing/2014/main" id="{1CD4266F-F67D-3631-9B1F-85AB775B0146}"/>
              </a:ext>
            </a:extLst>
          </p:cNvPr>
          <p:cNvSpPr txBox="1"/>
          <p:nvPr/>
        </p:nvSpPr>
        <p:spPr>
          <a:xfrm>
            <a:off x="1207936" y="3968750"/>
            <a:ext cx="825867" cy="369332"/>
          </a:xfrm>
          <a:prstGeom prst="rect">
            <a:avLst/>
          </a:prstGeom>
          <a:noFill/>
        </p:spPr>
        <p:txBody>
          <a:bodyPr wrap="square" rtlCol="0">
            <a:spAutoFit/>
          </a:bodyPr>
          <a:lstStyle/>
          <a:p>
            <a:r>
              <a:rPr lang="de-DE" dirty="0"/>
              <a:t> </a:t>
            </a:r>
          </a:p>
        </p:txBody>
      </p:sp>
      <p:sp>
        <p:nvSpPr>
          <p:cNvPr id="41" name="Textfeld 40">
            <a:extLst>
              <a:ext uri="{FF2B5EF4-FFF2-40B4-BE49-F238E27FC236}">
                <a16:creationId xmlns:a16="http://schemas.microsoft.com/office/drawing/2014/main" id="{FC73FA9A-36B4-C9A0-7CDF-050A5E2D48C2}"/>
              </a:ext>
            </a:extLst>
          </p:cNvPr>
          <p:cNvSpPr txBox="1"/>
          <p:nvPr/>
        </p:nvSpPr>
        <p:spPr>
          <a:xfrm>
            <a:off x="8508033" y="3930167"/>
            <a:ext cx="825867" cy="369332"/>
          </a:xfrm>
          <a:prstGeom prst="rect">
            <a:avLst/>
          </a:prstGeom>
          <a:noFill/>
        </p:spPr>
        <p:txBody>
          <a:bodyPr wrap="square" rtlCol="0">
            <a:spAutoFit/>
          </a:bodyPr>
          <a:lstStyle/>
          <a:p>
            <a:r>
              <a:rPr lang="de-DE" dirty="0"/>
              <a:t> </a:t>
            </a:r>
          </a:p>
        </p:txBody>
      </p:sp>
      <p:sp>
        <p:nvSpPr>
          <p:cNvPr id="6" name="Textfeld 5">
            <a:extLst>
              <a:ext uri="{FF2B5EF4-FFF2-40B4-BE49-F238E27FC236}">
                <a16:creationId xmlns:a16="http://schemas.microsoft.com/office/drawing/2014/main" id="{79C1485F-EB5A-AE1E-2ED5-F47338A69501}"/>
              </a:ext>
            </a:extLst>
          </p:cNvPr>
          <p:cNvSpPr txBox="1"/>
          <p:nvPr/>
        </p:nvSpPr>
        <p:spPr>
          <a:xfrm>
            <a:off x="4971479" y="3928986"/>
            <a:ext cx="825867" cy="369332"/>
          </a:xfrm>
          <a:prstGeom prst="rect">
            <a:avLst/>
          </a:prstGeom>
          <a:noFill/>
        </p:spPr>
        <p:txBody>
          <a:bodyPr wrap="square" rtlCol="0">
            <a:spAutoFit/>
          </a:bodyPr>
          <a:lstStyle/>
          <a:p>
            <a:r>
              <a:rPr lang="de-DE" dirty="0"/>
              <a:t> </a:t>
            </a:r>
          </a:p>
        </p:txBody>
      </p:sp>
    </p:spTree>
    <p:extLst>
      <p:ext uri="{BB962C8B-B14F-4D97-AF65-F5344CB8AC3E}">
        <p14:creationId xmlns:p14="http://schemas.microsoft.com/office/powerpoint/2010/main" val="33163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01F3-9076-EB3E-D4D6-98AC8E14B148}"/>
              </a:ext>
            </a:extLst>
          </p:cNvPr>
          <p:cNvSpPr>
            <a:spLocks noGrp="1"/>
          </p:cNvSpPr>
          <p:nvPr>
            <p:ph type="title"/>
          </p:nvPr>
        </p:nvSpPr>
        <p:spPr/>
        <p:txBody>
          <a:bodyPr/>
          <a:lstStyle/>
          <a:p>
            <a:r>
              <a:rPr lang="de-DE" dirty="0" err="1"/>
              <a:t>Adding</a:t>
            </a:r>
            <a:r>
              <a:rPr lang="de-DE" dirty="0"/>
              <a:t> a </a:t>
            </a:r>
            <a:r>
              <a:rPr lang="de-DE" dirty="0" err="1"/>
              <a:t>third</a:t>
            </a:r>
            <a:r>
              <a:rPr lang="de-DE" dirty="0"/>
              <a:t> </a:t>
            </a:r>
            <a:r>
              <a:rPr lang="de-DE" dirty="0" err="1"/>
              <a:t>condition</a:t>
            </a:r>
            <a:r>
              <a:rPr lang="de-DE" dirty="0"/>
              <a:t>…</a:t>
            </a:r>
          </a:p>
        </p:txBody>
      </p:sp>
      <p:sp>
        <p:nvSpPr>
          <p:cNvPr id="3" name="Fußzeilenplatzhalter 2">
            <a:extLst>
              <a:ext uri="{FF2B5EF4-FFF2-40B4-BE49-F238E27FC236}">
                <a16:creationId xmlns:a16="http://schemas.microsoft.com/office/drawing/2014/main" id="{1B49BCFF-A0D8-A09C-7942-99D16D73A900}"/>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3687976B-BA72-CBF1-D53D-235591A168CF}"/>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A96A7F22-8A99-A502-4A2F-0E6D74FB59F4}"/>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543FD345-9DCD-5888-D86F-F5CA82B00EBE}"/>
              </a:ext>
            </a:extLst>
          </p:cNvPr>
          <p:cNvSpPr>
            <a:spLocks noGrp="1"/>
          </p:cNvSpPr>
          <p:nvPr>
            <p:ph type="body" sz="quarter" idx="29"/>
          </p:nvPr>
        </p:nvSpPr>
        <p:spPr/>
        <p:txBody>
          <a:bodyPr/>
          <a:lstStyle/>
          <a:p>
            <a:endParaRPr lang="de-DE" dirty="0"/>
          </a:p>
        </p:txBody>
      </p:sp>
      <p:graphicFrame>
        <p:nvGraphicFramePr>
          <p:cNvPr id="7" name="Table 8">
            <a:extLst>
              <a:ext uri="{FF2B5EF4-FFF2-40B4-BE49-F238E27FC236}">
                <a16:creationId xmlns:a16="http://schemas.microsoft.com/office/drawing/2014/main" id="{7F17BE9D-FB81-4AFA-F8E3-780A47A9BBF2}"/>
              </a:ext>
            </a:extLst>
          </p:cNvPr>
          <p:cNvGraphicFramePr>
            <a:graphicFrameLocks noGrp="1"/>
          </p:cNvGraphicFramePr>
          <p:nvPr>
            <p:extLst>
              <p:ext uri="{D42A27DB-BD31-4B8C-83A1-F6EECF244321}">
                <p14:modId xmlns:p14="http://schemas.microsoft.com/office/powerpoint/2010/main" val="2030388758"/>
              </p:ext>
            </p:extLst>
          </p:nvPr>
        </p:nvGraphicFramePr>
        <p:xfrm>
          <a:off x="8651873" y="1449388"/>
          <a:ext cx="3384552" cy="3629362"/>
        </p:xfrm>
        <a:graphic>
          <a:graphicData uri="http://schemas.openxmlformats.org/drawingml/2006/table">
            <a:tbl>
              <a:tblPr firstRow="1" bandRow="1">
                <a:tableStyleId>{2D5ABB26-0587-4C30-8999-92F81FD0307C}</a:tableStyleId>
              </a:tblPr>
              <a:tblGrid>
                <a:gridCol w="403959">
                  <a:extLst>
                    <a:ext uri="{9D8B030D-6E8A-4147-A177-3AD203B41FA5}">
                      <a16:colId xmlns:a16="http://schemas.microsoft.com/office/drawing/2014/main" val="2041674339"/>
                    </a:ext>
                  </a:extLst>
                </a:gridCol>
                <a:gridCol w="923335">
                  <a:extLst>
                    <a:ext uri="{9D8B030D-6E8A-4147-A177-3AD203B41FA5}">
                      <a16:colId xmlns:a16="http://schemas.microsoft.com/office/drawing/2014/main" val="1022317986"/>
                    </a:ext>
                  </a:extLst>
                </a:gridCol>
                <a:gridCol w="1027080">
                  <a:extLst>
                    <a:ext uri="{9D8B030D-6E8A-4147-A177-3AD203B41FA5}">
                      <a16:colId xmlns:a16="http://schemas.microsoft.com/office/drawing/2014/main" val="1115514245"/>
                    </a:ext>
                  </a:extLst>
                </a:gridCol>
                <a:gridCol w="1030178">
                  <a:extLst>
                    <a:ext uri="{9D8B030D-6E8A-4147-A177-3AD203B41FA5}">
                      <a16:colId xmlns:a16="http://schemas.microsoft.com/office/drawing/2014/main" val="1893555862"/>
                    </a:ext>
                  </a:extLst>
                </a:gridCol>
              </a:tblGrid>
              <a:tr h="337522">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a:solidFill>
                            <a:schemeClr val="bg1"/>
                          </a:solidFill>
                        </a:rPr>
                        <a:t>No 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rgbClr val="FF0000"/>
                          </a:solidFill>
                        </a:rPr>
                        <a:t>VibroSwipe</a:t>
                      </a:r>
                      <a:endParaRPr lang="de-DE" sz="1200" b="1" dirty="0">
                        <a:solidFill>
                          <a:srgbClr val="FF0000"/>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247516">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88.695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247516">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95.79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247516">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75.601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247516">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95.237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247516">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94.21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247516">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58.038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247516">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73.444</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247516">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53.036</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247516">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83.062</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247516">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71.641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247516">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72.46</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247516">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rgbClr val="FF0000"/>
                          </a:solidFill>
                        </a:rPr>
                        <a:t>75.809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bl>
          </a:graphicData>
        </a:graphic>
      </p:graphicFrame>
      <p:sp>
        <p:nvSpPr>
          <p:cNvPr id="8" name="Rectangle 26">
            <a:extLst>
              <a:ext uri="{FF2B5EF4-FFF2-40B4-BE49-F238E27FC236}">
                <a16:creationId xmlns:a16="http://schemas.microsoft.com/office/drawing/2014/main" id="{C5622C40-535F-257A-8776-EB9DFE5411DF}"/>
              </a:ext>
            </a:extLst>
          </p:cNvPr>
          <p:cNvSpPr/>
          <p:nvPr/>
        </p:nvSpPr>
        <p:spPr>
          <a:xfrm>
            <a:off x="695325" y="1814235"/>
            <a:ext cx="7416798" cy="1615827"/>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swipe &lt;- c(44.559, 42.951, 44.398, 25.026, 54.82, 44.034, 50.782, 55.549, 56.425, 43.983, 30.747, 46.634)</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no_swipe</a:t>
            </a:r>
            <a:r>
              <a:rPr lang="en-US" sz="1100" b="1" dirty="0">
                <a:latin typeface="Courier New" panose="02070309020205020404" pitchFamily="49" charset="0"/>
                <a:cs typeface="Courier New" panose="02070309020205020404" pitchFamily="49" charset="0"/>
              </a:rPr>
              <a:t> &lt;- c(75.381, 76.255, 93.795, 82.015, 55.238, 70.151, 75.997, 88.35, 63.869, 68.029, 77.1, 87.327)</a:t>
            </a:r>
          </a:p>
          <a:p>
            <a:pPr marL="104775" indent="0">
              <a:spcBef>
                <a:spcPts val="0"/>
              </a:spcBef>
              <a:spcAft>
                <a:spcPts val="0"/>
              </a:spcAft>
              <a:buNone/>
            </a:pPr>
            <a:r>
              <a:rPr lang="es-ES" sz="1100" b="1" dirty="0">
                <a:solidFill>
                  <a:srgbClr val="FF0000"/>
                </a:solidFill>
                <a:latin typeface="Courier New" panose="02070309020205020404" pitchFamily="49" charset="0"/>
                <a:cs typeface="Courier New" panose="02070309020205020404" pitchFamily="49" charset="0"/>
              </a:rPr>
              <a:t>vibro_swipe &lt;- c(88.695, 95.79, 75.601, 95.237, 94.21, 58.038, 73.444, 53.036, 83.062, 71.641, 72.46, 75.809)</a:t>
            </a:r>
            <a:endParaRPr lang="en-US" sz="1100" b="1" dirty="0">
              <a:solidFill>
                <a:srgbClr val="FF0000"/>
              </a:solidFill>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wpm &lt;- c(swipe, </a:t>
            </a:r>
            <a:r>
              <a:rPr lang="en-US" sz="1100" b="1" dirty="0" err="1">
                <a:latin typeface="Courier New" panose="02070309020205020404" pitchFamily="49" charset="0"/>
                <a:cs typeface="Courier New" panose="02070309020205020404" pitchFamily="49" charset="0"/>
              </a:rPr>
              <a:t>no_swipe</a:t>
            </a:r>
            <a:r>
              <a:rPr lang="en-US" sz="1100" b="1" dirty="0">
                <a:latin typeface="Courier New" panose="02070309020205020404" pitchFamily="49" charset="0"/>
                <a:cs typeface="Courier New" panose="02070309020205020404" pitchFamily="49" charset="0"/>
              </a:rPr>
              <a:t>,</a:t>
            </a:r>
            <a:r>
              <a:rPr lang="es-ES" sz="1100" b="1" dirty="0">
                <a:latin typeface="Courier New" panose="02070309020205020404" pitchFamily="49" charset="0"/>
                <a:cs typeface="Courier New" panose="02070309020205020404" pitchFamily="49" charset="0"/>
              </a:rPr>
              <a:t> vibro_swipe</a:t>
            </a:r>
            <a:r>
              <a:rPr lang="en-US" sz="1100" b="1" dirty="0">
                <a:latin typeface="Courier New" panose="02070309020205020404" pitchFamily="49" charset="0"/>
                <a:cs typeface="Courier New" panose="02070309020205020404" pitchFamily="49" charset="0"/>
              </a:rPr>
              <a:t>)</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conditions &lt;- c(rep("No Swipe",12), rep("Swipe",12), rep("</a:t>
            </a:r>
            <a:r>
              <a:rPr lang="en-US" sz="1100" b="1" dirty="0" err="1">
                <a:latin typeface="Courier New" panose="02070309020205020404" pitchFamily="49" charset="0"/>
                <a:cs typeface="Courier New" panose="02070309020205020404" pitchFamily="49" charset="0"/>
              </a:rPr>
              <a:t>Vibro</a:t>
            </a:r>
            <a:r>
              <a:rPr lang="en-US" sz="1100" b="1" dirty="0">
                <a:latin typeface="Courier New" panose="02070309020205020404" pitchFamily="49" charset="0"/>
                <a:cs typeface="Courier New" panose="02070309020205020404" pitchFamily="49" charset="0"/>
              </a:rPr>
              <a:t> Swipe",12))</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tapply</a:t>
            </a:r>
            <a:r>
              <a:rPr lang="en-US" sz="1100" b="1" dirty="0">
                <a:latin typeface="Courier New" panose="02070309020205020404" pitchFamily="49" charset="0"/>
                <a:cs typeface="Courier New" panose="02070309020205020404" pitchFamily="49" charset="0"/>
              </a:rPr>
              <a:t>(wpm, conditions, </a:t>
            </a:r>
            <a:r>
              <a:rPr lang="en-US" sz="1100" b="1" dirty="0" err="1">
                <a:latin typeface="Courier New" panose="02070309020205020404" pitchFamily="49" charset="0"/>
                <a:cs typeface="Courier New" panose="02070309020205020404" pitchFamily="49" charset="0"/>
              </a:rPr>
              <a:t>shapiro.test</a:t>
            </a:r>
            <a:r>
              <a:rPr lang="en-US" sz="1100" b="1" dirty="0">
                <a:latin typeface="Courier New" panose="02070309020205020404" pitchFamily="49" charset="0"/>
                <a:cs typeface="Courier New" panose="02070309020205020404" pitchFamily="49" charset="0"/>
              </a:rPr>
              <a:t>)</a:t>
            </a:r>
            <a:endParaRPr lang="en-US" sz="1200" b="1" dirty="0">
              <a:latin typeface="Courier New" panose="02070309020205020404" pitchFamily="49" charset="0"/>
              <a:cs typeface="Courier New" panose="02070309020205020404" pitchFamily="49" charset="0"/>
            </a:endParaRPr>
          </a:p>
        </p:txBody>
      </p:sp>
      <p:sp>
        <p:nvSpPr>
          <p:cNvPr id="9" name="Rectangle 29">
            <a:extLst>
              <a:ext uri="{FF2B5EF4-FFF2-40B4-BE49-F238E27FC236}">
                <a16:creationId xmlns:a16="http://schemas.microsoft.com/office/drawing/2014/main" id="{71AFCB89-7285-C9B3-7623-3F47992E77A5}"/>
              </a:ext>
            </a:extLst>
          </p:cNvPr>
          <p:cNvSpPr/>
          <p:nvPr/>
        </p:nvSpPr>
        <p:spPr>
          <a:xfrm>
            <a:off x="695325" y="3542416"/>
            <a:ext cx="7402597" cy="1200329"/>
          </a:xfrm>
          <a:prstGeom prst="rect">
            <a:avLst/>
          </a:prstGeom>
          <a:solidFill>
            <a:schemeClr val="bg1"/>
          </a:solidFill>
          <a:ln w="19050">
            <a:solidFill>
              <a:schemeClr val="tx1"/>
            </a:solidFill>
          </a:ln>
        </p:spPr>
        <p:txBody>
          <a:bodyPr wrap="square">
            <a:spAutoFit/>
          </a:bodyPr>
          <a:lstStyle/>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$`no swipe`    Shapiro-Wilk normality test</a:t>
            </a: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W = 0.88793, p-value = 0.1108</a:t>
            </a:r>
            <a:br>
              <a:rPr lang="en-US" sz="1200" b="1"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$Swipe         Shapiro-Wilk normality test</a:t>
            </a:r>
          </a:p>
          <a:p>
            <a:pPr marL="104775" indent="0">
              <a:spcBef>
                <a:spcPts val="0"/>
              </a:spcBef>
              <a:spcAft>
                <a:spcPts val="0"/>
              </a:spcAft>
              <a:buNone/>
            </a:pPr>
            <a:r>
              <a:rPr lang="en-US" sz="1200" b="1" dirty="0">
                <a:latin typeface="Courier New" panose="02070309020205020404" pitchFamily="49" charset="0"/>
                <a:cs typeface="Courier New" panose="02070309020205020404" pitchFamily="49" charset="0"/>
              </a:rPr>
              <a:t>W = 0.97899, p-value = 0.9793</a:t>
            </a:r>
            <a:br>
              <a:rPr lang="en-US" sz="1200" b="1" dirty="0">
                <a:latin typeface="Courier New" panose="02070309020205020404" pitchFamily="49" charset="0"/>
                <a:cs typeface="Courier New" panose="02070309020205020404" pitchFamily="49" charset="0"/>
              </a:rPr>
            </a:br>
            <a:r>
              <a:rPr lang="en-US" sz="1200" b="1" dirty="0">
                <a:solidFill>
                  <a:srgbClr val="FF0000"/>
                </a:solidFill>
                <a:latin typeface="Courier New" panose="02070309020205020404" pitchFamily="49" charset="0"/>
                <a:cs typeface="Courier New" panose="02070309020205020404" pitchFamily="49" charset="0"/>
              </a:rPr>
              <a:t>$`</a:t>
            </a:r>
            <a:r>
              <a:rPr lang="en-US" sz="1200" b="1" dirty="0" err="1">
                <a:solidFill>
                  <a:srgbClr val="FF0000"/>
                </a:solidFill>
                <a:latin typeface="Courier New" panose="02070309020205020404" pitchFamily="49" charset="0"/>
                <a:cs typeface="Courier New" panose="02070309020205020404" pitchFamily="49" charset="0"/>
              </a:rPr>
              <a:t>Vibro</a:t>
            </a:r>
            <a:r>
              <a:rPr lang="en-US" sz="1200" b="1" dirty="0">
                <a:solidFill>
                  <a:srgbClr val="FF0000"/>
                </a:solidFill>
                <a:latin typeface="Courier New" panose="02070309020205020404" pitchFamily="49" charset="0"/>
                <a:cs typeface="Courier New" panose="02070309020205020404" pitchFamily="49" charset="0"/>
              </a:rPr>
              <a:t> Swipe` Shapiro-Wilk normality test</a:t>
            </a:r>
          </a:p>
          <a:p>
            <a:pPr marL="104775" indent="0">
              <a:spcBef>
                <a:spcPts val="0"/>
              </a:spcBef>
              <a:spcAft>
                <a:spcPts val="0"/>
              </a:spcAft>
              <a:buNone/>
            </a:pPr>
            <a:r>
              <a:rPr lang="en-US" sz="1200" b="1" dirty="0">
                <a:solidFill>
                  <a:srgbClr val="FF0000"/>
                </a:solidFill>
                <a:latin typeface="Courier New" panose="02070309020205020404" pitchFamily="49" charset="0"/>
                <a:cs typeface="Courier New" panose="02070309020205020404" pitchFamily="49" charset="0"/>
              </a:rPr>
              <a:t>W = 0.92701, p-value = 0.3495</a:t>
            </a:r>
          </a:p>
        </p:txBody>
      </p:sp>
      <p:sp>
        <p:nvSpPr>
          <p:cNvPr id="10" name="TextBox 20">
            <a:extLst>
              <a:ext uri="{FF2B5EF4-FFF2-40B4-BE49-F238E27FC236}">
                <a16:creationId xmlns:a16="http://schemas.microsoft.com/office/drawing/2014/main" id="{DBF38A27-9459-B4CB-090C-E6FFF9F5DB66}"/>
              </a:ext>
            </a:extLst>
          </p:cNvPr>
          <p:cNvSpPr txBox="1"/>
          <p:nvPr/>
        </p:nvSpPr>
        <p:spPr>
          <a:xfrm>
            <a:off x="695325" y="1449388"/>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grpSp>
        <p:nvGrpSpPr>
          <p:cNvPr id="11" name="Gruppieren 10">
            <a:extLst>
              <a:ext uri="{FF2B5EF4-FFF2-40B4-BE49-F238E27FC236}">
                <a16:creationId xmlns:a16="http://schemas.microsoft.com/office/drawing/2014/main" id="{BAEC6147-405D-B5E8-15CF-7FBA2A75B2A4}"/>
              </a:ext>
            </a:extLst>
          </p:cNvPr>
          <p:cNvGrpSpPr/>
          <p:nvPr/>
        </p:nvGrpSpPr>
        <p:grpSpPr>
          <a:xfrm>
            <a:off x="695325" y="4849034"/>
            <a:ext cx="2686642" cy="1012603"/>
            <a:chOff x="9019189" y="4841191"/>
            <a:chExt cx="2686642" cy="1012603"/>
          </a:xfrm>
        </p:grpSpPr>
        <p:cxnSp>
          <p:nvCxnSpPr>
            <p:cNvPr id="12" name="Gerade Verbindung mit Pfeil 11">
              <a:extLst>
                <a:ext uri="{FF2B5EF4-FFF2-40B4-BE49-F238E27FC236}">
                  <a16:creationId xmlns:a16="http://schemas.microsoft.com/office/drawing/2014/main" id="{B649DE7C-9BD5-EC21-8B18-36064D92AFF7}"/>
                </a:ext>
              </a:extLst>
            </p:cNvPr>
            <p:cNvCxnSpPr>
              <a:cxnSpLocks/>
            </p:cNvCxnSpPr>
            <p:nvPr/>
          </p:nvCxnSpPr>
          <p:spPr>
            <a:xfrm>
              <a:off x="9019189" y="5850139"/>
              <a:ext cx="26866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9436B6BA-A309-CB47-F8F7-36A2F7058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60291" y="4841191"/>
              <a:ext cx="1494795" cy="1012603"/>
            </a:xfrm>
            <a:prstGeom prst="rect">
              <a:avLst/>
            </a:prstGeom>
          </p:spPr>
        </p:pic>
        <p:pic>
          <p:nvPicPr>
            <p:cNvPr id="14" name="Grafik 13">
              <a:extLst>
                <a:ext uri="{FF2B5EF4-FFF2-40B4-BE49-F238E27FC236}">
                  <a16:creationId xmlns:a16="http://schemas.microsoft.com/office/drawing/2014/main" id="{9F7864E4-B02A-7BD9-26CF-FF6708BC3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1926" y="4841191"/>
              <a:ext cx="1494795" cy="1012603"/>
            </a:xfrm>
            <a:prstGeom prst="rect">
              <a:avLst/>
            </a:prstGeom>
          </p:spPr>
        </p:pic>
      </p:grpSp>
      <p:sp>
        <p:nvSpPr>
          <p:cNvPr id="15" name="TextBox 10">
            <a:extLst>
              <a:ext uri="{FF2B5EF4-FFF2-40B4-BE49-F238E27FC236}">
                <a16:creationId xmlns:a16="http://schemas.microsoft.com/office/drawing/2014/main" id="{BDC60D7C-2D4A-A6C9-DEE1-DF7A2A716795}"/>
              </a:ext>
            </a:extLst>
          </p:cNvPr>
          <p:cNvSpPr txBox="1"/>
          <p:nvPr/>
        </p:nvSpPr>
        <p:spPr>
          <a:xfrm rot="20961305">
            <a:off x="2389607" y="5774749"/>
            <a:ext cx="1984719" cy="307777"/>
          </a:xfrm>
          <a:prstGeom prst="rect">
            <a:avLst/>
          </a:prstGeom>
          <a:solidFill>
            <a:srgbClr val="FF0000"/>
          </a:solidFill>
          <a:ln w="76200">
            <a:noFill/>
          </a:ln>
        </p:spPr>
        <p:txBody>
          <a:bodyPr wrap="square" rtlCol="0">
            <a:spAutoFit/>
          </a:bodyPr>
          <a:lstStyle/>
          <a:p>
            <a:pPr algn="ctr"/>
            <a:r>
              <a:rPr lang="de-DE" sz="1400" dirty="0" err="1">
                <a:solidFill>
                  <a:schemeClr val="bg1"/>
                </a:solidFill>
              </a:rPr>
              <a:t>Normally</a:t>
            </a:r>
            <a:r>
              <a:rPr lang="de-DE" sz="1400" dirty="0">
                <a:solidFill>
                  <a:schemeClr val="bg1"/>
                </a:solidFill>
              </a:rPr>
              <a:t> Distributed</a:t>
            </a:r>
          </a:p>
        </p:txBody>
      </p:sp>
      <p:pic>
        <p:nvPicPr>
          <p:cNvPr id="16" name="Grafik 15">
            <a:extLst>
              <a:ext uri="{FF2B5EF4-FFF2-40B4-BE49-F238E27FC236}">
                <a16:creationId xmlns:a16="http://schemas.microsoft.com/office/drawing/2014/main" id="{773CAECE-AF7B-A1D8-0A7C-2C70257AE4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4766" y="4855128"/>
            <a:ext cx="1494795" cy="1012603"/>
          </a:xfrm>
          <a:prstGeom prst="rect">
            <a:avLst/>
          </a:prstGeom>
        </p:spPr>
      </p:pic>
    </p:spTree>
    <p:extLst>
      <p:ext uri="{BB962C8B-B14F-4D97-AF65-F5344CB8AC3E}">
        <p14:creationId xmlns:p14="http://schemas.microsoft.com/office/powerpoint/2010/main" val="23999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D79C5-DA1E-4591-24A5-463FECA694D9}"/>
              </a:ext>
            </a:extLst>
          </p:cNvPr>
          <p:cNvSpPr>
            <a:spLocks noGrp="1"/>
          </p:cNvSpPr>
          <p:nvPr>
            <p:ph type="title"/>
          </p:nvPr>
        </p:nvSpPr>
        <p:spPr/>
        <p:txBody>
          <a:bodyPr/>
          <a:lstStyle/>
          <a:p>
            <a:r>
              <a:rPr lang="de-DE" dirty="0"/>
              <a:t>Test </a:t>
            </a:r>
            <a:r>
              <a:rPr lang="de-DE" dirty="0" err="1"/>
              <a:t>Selection</a:t>
            </a:r>
            <a:endParaRPr lang="de-DE" dirty="0"/>
          </a:p>
        </p:txBody>
      </p:sp>
      <p:sp>
        <p:nvSpPr>
          <p:cNvPr id="3" name="Fußzeilenplatzhalter 2">
            <a:extLst>
              <a:ext uri="{FF2B5EF4-FFF2-40B4-BE49-F238E27FC236}">
                <a16:creationId xmlns:a16="http://schemas.microsoft.com/office/drawing/2014/main" id="{7F80793C-77C1-B8FD-730E-AAF6EFC92B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3A3965-2D45-028C-6E32-8B56C5DD0AE6}"/>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64D8CAAD-3989-19FF-46EB-7A99F961130C}"/>
              </a:ext>
            </a:extLst>
          </p:cNvPr>
          <p:cNvSpPr>
            <a:spLocks noGrp="1"/>
          </p:cNvSpPr>
          <p:nvPr>
            <p:ph type="body" sz="quarter" idx="21"/>
          </p:nvPr>
        </p:nvSpPr>
        <p:spPr/>
        <p:txBody>
          <a:bodyPr/>
          <a:lstStyle/>
          <a:p>
            <a:r>
              <a:rPr lang="en-US" sz="1400" dirty="0"/>
              <a:t>How to Evaluate Results</a:t>
            </a:r>
            <a:endParaRPr lang="de-DE" dirty="0"/>
          </a:p>
        </p:txBody>
      </p:sp>
      <p:pic>
        <p:nvPicPr>
          <p:cNvPr id="7" name="Graphic 7">
            <a:extLst>
              <a:ext uri="{FF2B5EF4-FFF2-40B4-BE49-F238E27FC236}">
                <a16:creationId xmlns:a16="http://schemas.microsoft.com/office/drawing/2014/main" id="{3EB27EB6-D245-42F8-197C-DACF78071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25" y="913972"/>
            <a:ext cx="7956548" cy="5215366"/>
          </a:xfrm>
          <a:prstGeom prst="rect">
            <a:avLst/>
          </a:prstGeom>
        </p:spPr>
      </p:pic>
      <p:sp>
        <p:nvSpPr>
          <p:cNvPr id="8" name="Rectangle 8">
            <a:extLst>
              <a:ext uri="{FF2B5EF4-FFF2-40B4-BE49-F238E27FC236}">
                <a16:creationId xmlns:a16="http://schemas.microsoft.com/office/drawing/2014/main" id="{569B23FE-B65C-1A02-2B1A-1DB7D0B82A40}"/>
              </a:ext>
            </a:extLst>
          </p:cNvPr>
          <p:cNvSpPr/>
          <p:nvPr/>
        </p:nvSpPr>
        <p:spPr>
          <a:xfrm>
            <a:off x="762000" y="4283242"/>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9">
            <a:extLst>
              <a:ext uri="{FF2B5EF4-FFF2-40B4-BE49-F238E27FC236}">
                <a16:creationId xmlns:a16="http://schemas.microsoft.com/office/drawing/2014/main" id="{78A4F7A6-83D7-764C-D4AE-5EE4F44FBB68}"/>
              </a:ext>
            </a:extLst>
          </p:cNvPr>
          <p:cNvSpPr/>
          <p:nvPr/>
        </p:nvSpPr>
        <p:spPr>
          <a:xfrm>
            <a:off x="1395663" y="3553326"/>
            <a:ext cx="681790" cy="203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11">
            <a:extLst>
              <a:ext uri="{FF2B5EF4-FFF2-40B4-BE49-F238E27FC236}">
                <a16:creationId xmlns:a16="http://schemas.microsoft.com/office/drawing/2014/main" id="{96C71AB5-5B2D-9124-D3F2-E86E81CC7149}"/>
              </a:ext>
            </a:extLst>
          </p:cNvPr>
          <p:cNvSpPr/>
          <p:nvPr/>
        </p:nvSpPr>
        <p:spPr>
          <a:xfrm>
            <a:off x="2318085" y="2626143"/>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2">
            <a:extLst>
              <a:ext uri="{FF2B5EF4-FFF2-40B4-BE49-F238E27FC236}">
                <a16:creationId xmlns:a16="http://schemas.microsoft.com/office/drawing/2014/main" id="{7F46D0AE-59AF-FA7F-26F9-F9D53CF57345}"/>
              </a:ext>
            </a:extLst>
          </p:cNvPr>
          <p:cNvSpPr/>
          <p:nvPr/>
        </p:nvSpPr>
        <p:spPr>
          <a:xfrm>
            <a:off x="2951748" y="2054141"/>
            <a:ext cx="673768" cy="208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3">
            <a:extLst>
              <a:ext uri="{FF2B5EF4-FFF2-40B4-BE49-F238E27FC236}">
                <a16:creationId xmlns:a16="http://schemas.microsoft.com/office/drawing/2014/main" id="{DCA36BD3-78D5-10F1-3D5B-E3C4754CDD89}"/>
              </a:ext>
            </a:extLst>
          </p:cNvPr>
          <p:cNvSpPr/>
          <p:nvPr/>
        </p:nvSpPr>
        <p:spPr>
          <a:xfrm>
            <a:off x="3882190" y="2524628"/>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4">
            <a:extLst>
              <a:ext uri="{FF2B5EF4-FFF2-40B4-BE49-F238E27FC236}">
                <a16:creationId xmlns:a16="http://schemas.microsoft.com/office/drawing/2014/main" id="{FABA625F-E936-BD71-BF75-BFE1F436431C}"/>
              </a:ext>
            </a:extLst>
          </p:cNvPr>
          <p:cNvSpPr/>
          <p:nvPr/>
        </p:nvSpPr>
        <p:spPr>
          <a:xfrm>
            <a:off x="4664159" y="2717173"/>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Connector: Elbow 18">
            <a:extLst>
              <a:ext uri="{FF2B5EF4-FFF2-40B4-BE49-F238E27FC236}">
                <a16:creationId xmlns:a16="http://schemas.microsoft.com/office/drawing/2014/main" id="{5EDEB4E8-77CF-98D9-4B47-307DA281DEF9}"/>
              </a:ext>
            </a:extLst>
          </p:cNvPr>
          <p:cNvCxnSpPr>
            <a:stCxn id="8" idx="3"/>
            <a:endCxn id="9" idx="1"/>
          </p:cNvCxnSpPr>
          <p:nvPr/>
        </p:nvCxnSpPr>
        <p:spPr>
          <a:xfrm flipV="1">
            <a:off x="1138989" y="3654927"/>
            <a:ext cx="256674" cy="716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9">
            <a:extLst>
              <a:ext uri="{FF2B5EF4-FFF2-40B4-BE49-F238E27FC236}">
                <a16:creationId xmlns:a16="http://schemas.microsoft.com/office/drawing/2014/main" id="{8BED4E76-42F5-FD88-89E6-4E68F7DDDCD3}"/>
              </a:ext>
            </a:extLst>
          </p:cNvPr>
          <p:cNvCxnSpPr>
            <a:cxnSpLocks/>
            <a:stCxn id="9" idx="3"/>
            <a:endCxn id="10" idx="1"/>
          </p:cNvCxnSpPr>
          <p:nvPr/>
        </p:nvCxnSpPr>
        <p:spPr>
          <a:xfrm flipV="1">
            <a:off x="2077453" y="2714375"/>
            <a:ext cx="240632" cy="940552"/>
          </a:xfrm>
          <a:prstGeom prst="bentConnector3">
            <a:avLst>
              <a:gd name="adj1"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or: Elbow 25">
            <a:extLst>
              <a:ext uri="{FF2B5EF4-FFF2-40B4-BE49-F238E27FC236}">
                <a16:creationId xmlns:a16="http://schemas.microsoft.com/office/drawing/2014/main" id="{75F8FCDA-155B-3BB7-7196-9F023DEDFB7C}"/>
              </a:ext>
            </a:extLst>
          </p:cNvPr>
          <p:cNvCxnSpPr>
            <a:stCxn id="10" idx="3"/>
            <a:endCxn id="11" idx="1"/>
          </p:cNvCxnSpPr>
          <p:nvPr/>
        </p:nvCxnSpPr>
        <p:spPr>
          <a:xfrm flipV="1">
            <a:off x="2695074" y="2158338"/>
            <a:ext cx="256674" cy="55603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or: Elbow 27">
            <a:extLst>
              <a:ext uri="{FF2B5EF4-FFF2-40B4-BE49-F238E27FC236}">
                <a16:creationId xmlns:a16="http://schemas.microsoft.com/office/drawing/2014/main" id="{DFCC7D8E-17F6-8623-A662-1D193A8F12FF}"/>
              </a:ext>
            </a:extLst>
          </p:cNvPr>
          <p:cNvCxnSpPr>
            <a:stCxn id="11" idx="3"/>
            <a:endCxn id="12" idx="1"/>
          </p:cNvCxnSpPr>
          <p:nvPr/>
        </p:nvCxnSpPr>
        <p:spPr>
          <a:xfrm>
            <a:off x="3625516" y="2158338"/>
            <a:ext cx="256674" cy="454522"/>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or: Elbow 29">
            <a:extLst>
              <a:ext uri="{FF2B5EF4-FFF2-40B4-BE49-F238E27FC236}">
                <a16:creationId xmlns:a16="http://schemas.microsoft.com/office/drawing/2014/main" id="{C946DD5F-6E9F-6F16-A6FF-59B19A1001CB}"/>
              </a:ext>
            </a:extLst>
          </p:cNvPr>
          <p:cNvCxnSpPr>
            <a:stCxn id="12" idx="3"/>
            <a:endCxn id="13" idx="1"/>
          </p:cNvCxnSpPr>
          <p:nvPr/>
        </p:nvCxnSpPr>
        <p:spPr>
          <a:xfrm>
            <a:off x="4259179" y="2612860"/>
            <a:ext cx="404980" cy="192545"/>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21">
            <a:extLst>
              <a:ext uri="{FF2B5EF4-FFF2-40B4-BE49-F238E27FC236}">
                <a16:creationId xmlns:a16="http://schemas.microsoft.com/office/drawing/2014/main" id="{2500BAE2-0487-1891-7D97-ADA0C019132C}"/>
              </a:ext>
            </a:extLst>
          </p:cNvPr>
          <p:cNvSpPr/>
          <p:nvPr/>
        </p:nvSpPr>
        <p:spPr>
          <a:xfrm>
            <a:off x="5446128" y="2620902"/>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Connector: Elbow 22">
            <a:extLst>
              <a:ext uri="{FF2B5EF4-FFF2-40B4-BE49-F238E27FC236}">
                <a16:creationId xmlns:a16="http://schemas.microsoft.com/office/drawing/2014/main" id="{7FDCC399-B402-8E90-2800-1B574480F3E2}"/>
              </a:ext>
            </a:extLst>
          </p:cNvPr>
          <p:cNvCxnSpPr>
            <a:cxnSpLocks/>
            <a:stCxn id="13" idx="3"/>
            <a:endCxn id="19" idx="1"/>
          </p:cNvCxnSpPr>
          <p:nvPr/>
        </p:nvCxnSpPr>
        <p:spPr>
          <a:xfrm flipV="1">
            <a:off x="5041148" y="2709134"/>
            <a:ext cx="404980" cy="96271"/>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4">
            <a:extLst>
              <a:ext uri="{FF2B5EF4-FFF2-40B4-BE49-F238E27FC236}">
                <a16:creationId xmlns:a16="http://schemas.microsoft.com/office/drawing/2014/main" id="{DA3A89E7-FA12-5EA1-EE62-6A7740FB526E}"/>
              </a:ext>
            </a:extLst>
          </p:cNvPr>
          <p:cNvSpPr/>
          <p:nvPr/>
        </p:nvSpPr>
        <p:spPr>
          <a:xfrm>
            <a:off x="6281026" y="2610857"/>
            <a:ext cx="2370849" cy="186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Connector: Elbow 26">
            <a:extLst>
              <a:ext uri="{FF2B5EF4-FFF2-40B4-BE49-F238E27FC236}">
                <a16:creationId xmlns:a16="http://schemas.microsoft.com/office/drawing/2014/main" id="{12754354-F788-F9CF-B2F4-BA81DAEEB39C}"/>
              </a:ext>
            </a:extLst>
          </p:cNvPr>
          <p:cNvCxnSpPr>
            <a:cxnSpLocks/>
            <a:stCxn id="19" idx="3"/>
            <a:endCxn id="21" idx="1"/>
          </p:cNvCxnSpPr>
          <p:nvPr/>
        </p:nvCxnSpPr>
        <p:spPr>
          <a:xfrm flipV="1">
            <a:off x="5823117" y="2704111"/>
            <a:ext cx="457909" cy="5023"/>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93813541-6256-43A5-2909-F01F930BBBAB}"/>
              </a:ext>
            </a:extLst>
          </p:cNvPr>
          <p:cNvGrpSpPr/>
          <p:nvPr/>
        </p:nvGrpSpPr>
        <p:grpSpPr>
          <a:xfrm>
            <a:off x="8718548" y="4625386"/>
            <a:ext cx="2686642" cy="1012603"/>
            <a:chOff x="9019189" y="4841191"/>
            <a:chExt cx="2686642" cy="1012603"/>
          </a:xfrm>
        </p:grpSpPr>
        <p:cxnSp>
          <p:nvCxnSpPr>
            <p:cNvPr id="24" name="Gerade Verbindung mit Pfeil 23">
              <a:extLst>
                <a:ext uri="{FF2B5EF4-FFF2-40B4-BE49-F238E27FC236}">
                  <a16:creationId xmlns:a16="http://schemas.microsoft.com/office/drawing/2014/main" id="{DDDE92E7-F8F3-458C-DFD4-5763B961DD2B}"/>
                </a:ext>
              </a:extLst>
            </p:cNvPr>
            <p:cNvCxnSpPr>
              <a:cxnSpLocks/>
            </p:cNvCxnSpPr>
            <p:nvPr/>
          </p:nvCxnSpPr>
          <p:spPr>
            <a:xfrm>
              <a:off x="9019189" y="5850139"/>
              <a:ext cx="26866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Grafik 24">
              <a:extLst>
                <a:ext uri="{FF2B5EF4-FFF2-40B4-BE49-F238E27FC236}">
                  <a16:creationId xmlns:a16="http://schemas.microsoft.com/office/drawing/2014/main" id="{E1F0280C-5374-65D3-E4C8-DFD10912B9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291" y="4841191"/>
              <a:ext cx="1494795" cy="1012603"/>
            </a:xfrm>
            <a:prstGeom prst="rect">
              <a:avLst/>
            </a:prstGeom>
          </p:spPr>
        </p:pic>
        <p:pic>
          <p:nvPicPr>
            <p:cNvPr id="26" name="Grafik 25">
              <a:extLst>
                <a:ext uri="{FF2B5EF4-FFF2-40B4-BE49-F238E27FC236}">
                  <a16:creationId xmlns:a16="http://schemas.microsoft.com/office/drawing/2014/main" id="{56B508E3-FBB9-C249-E32B-9617DFC9EE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1926" y="4841191"/>
              <a:ext cx="1494795" cy="1012603"/>
            </a:xfrm>
            <a:prstGeom prst="rect">
              <a:avLst/>
            </a:prstGeom>
          </p:spPr>
        </p:pic>
      </p:grpSp>
      <p:sp>
        <p:nvSpPr>
          <p:cNvPr id="27" name="TextBox 10">
            <a:extLst>
              <a:ext uri="{FF2B5EF4-FFF2-40B4-BE49-F238E27FC236}">
                <a16:creationId xmlns:a16="http://schemas.microsoft.com/office/drawing/2014/main" id="{FF40FE1A-6993-5A2E-13D6-BFCFD0562310}"/>
              </a:ext>
            </a:extLst>
          </p:cNvPr>
          <p:cNvSpPr txBox="1"/>
          <p:nvPr/>
        </p:nvSpPr>
        <p:spPr>
          <a:xfrm rot="20961305">
            <a:off x="9954992" y="5500757"/>
            <a:ext cx="1984719" cy="523220"/>
          </a:xfrm>
          <a:prstGeom prst="rect">
            <a:avLst/>
          </a:prstGeom>
          <a:solidFill>
            <a:srgbClr val="FF0000"/>
          </a:solidFill>
          <a:ln w="76200">
            <a:noFill/>
          </a:ln>
        </p:spPr>
        <p:txBody>
          <a:bodyPr wrap="square" rtlCol="0">
            <a:spAutoFit/>
          </a:bodyPr>
          <a:lstStyle/>
          <a:p>
            <a:pPr algn="ctr"/>
            <a:r>
              <a:rPr lang="de-DE" sz="1400" dirty="0">
                <a:solidFill>
                  <a:schemeClr val="bg1"/>
                </a:solidFill>
              </a:rPr>
              <a:t>Also </a:t>
            </a:r>
            <a:r>
              <a:rPr lang="de-DE" sz="1400" dirty="0" err="1">
                <a:solidFill>
                  <a:schemeClr val="bg1"/>
                </a:solidFill>
              </a:rPr>
              <a:t>normally</a:t>
            </a:r>
            <a:r>
              <a:rPr lang="de-DE" sz="1400" dirty="0">
                <a:solidFill>
                  <a:schemeClr val="bg1"/>
                </a:solidFill>
              </a:rPr>
              <a:t> </a:t>
            </a:r>
            <a:r>
              <a:rPr lang="de-DE" sz="1400" dirty="0" err="1">
                <a:solidFill>
                  <a:schemeClr val="bg1"/>
                </a:solidFill>
              </a:rPr>
              <a:t>distributed</a:t>
            </a:r>
            <a:endParaRPr lang="de-DE" sz="1400" dirty="0">
              <a:solidFill>
                <a:schemeClr val="bg1"/>
              </a:solidFill>
            </a:endParaRPr>
          </a:p>
        </p:txBody>
      </p:sp>
      <p:pic>
        <p:nvPicPr>
          <p:cNvPr id="28" name="Grafik 27">
            <a:extLst>
              <a:ext uri="{FF2B5EF4-FFF2-40B4-BE49-F238E27FC236}">
                <a16:creationId xmlns:a16="http://schemas.microsoft.com/office/drawing/2014/main" id="{D72B7B2F-11A4-BC10-65F0-81D09A4637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7989" y="4631480"/>
            <a:ext cx="1494795" cy="1012603"/>
          </a:xfrm>
          <a:prstGeom prst="rect">
            <a:avLst/>
          </a:prstGeom>
        </p:spPr>
      </p:pic>
      <p:grpSp>
        <p:nvGrpSpPr>
          <p:cNvPr id="29" name="Gruppieren 28">
            <a:extLst>
              <a:ext uri="{FF2B5EF4-FFF2-40B4-BE49-F238E27FC236}">
                <a16:creationId xmlns:a16="http://schemas.microsoft.com/office/drawing/2014/main" id="{746C19EC-3368-C8BE-5168-E028FD589505}"/>
              </a:ext>
            </a:extLst>
          </p:cNvPr>
          <p:cNvGrpSpPr/>
          <p:nvPr/>
        </p:nvGrpSpPr>
        <p:grpSpPr>
          <a:xfrm>
            <a:off x="9581124" y="1399116"/>
            <a:ext cx="1659391" cy="1869284"/>
            <a:chOff x="2318664" y="3151276"/>
            <a:chExt cx="3674685" cy="4378799"/>
          </a:xfrm>
        </p:grpSpPr>
        <p:pic>
          <p:nvPicPr>
            <p:cNvPr id="30" name="Picture 4" descr="Onscreen keyboards - Selection and input - Components - Human Interface  Guidelines - Design - Apple Developer">
              <a:extLst>
                <a:ext uri="{FF2B5EF4-FFF2-40B4-BE49-F238E27FC236}">
                  <a16:creationId xmlns:a16="http://schemas.microsoft.com/office/drawing/2014/main" id="{5D1DA19B-28D0-143B-3625-6C115E1E509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736" b="29146"/>
            <a:stretch/>
          </p:blipFill>
          <p:spPr bwMode="auto">
            <a:xfrm>
              <a:off x="2420348" y="5596961"/>
              <a:ext cx="3573001" cy="1436953"/>
            </a:xfrm>
            <a:prstGeom prst="rect">
              <a:avLst/>
            </a:prstGeom>
            <a:noFill/>
            <a:extLst>
              <a:ext uri="{909E8E84-426E-40DD-AFC4-6F175D3DCCD1}">
                <a14:hiddenFill xmlns:a14="http://schemas.microsoft.com/office/drawing/2010/main">
                  <a:solidFill>
                    <a:srgbClr val="FFFFFF"/>
                  </a:solidFill>
                </a14:hiddenFill>
              </a:ext>
            </a:extLst>
          </p:spPr>
        </p:pic>
        <p:sp>
          <p:nvSpPr>
            <p:cNvPr id="31" name="Textfeld 9">
              <a:extLst>
                <a:ext uri="{FF2B5EF4-FFF2-40B4-BE49-F238E27FC236}">
                  <a16:creationId xmlns:a16="http://schemas.microsoft.com/office/drawing/2014/main" id="{8E29D8A9-53F3-ED9E-D9E0-29B04976BAD6}"/>
                </a:ext>
              </a:extLst>
            </p:cNvPr>
            <p:cNvSpPr txBox="1"/>
            <p:nvPr/>
          </p:nvSpPr>
          <p:spPr>
            <a:xfrm>
              <a:off x="2318664" y="6953302"/>
              <a:ext cx="2025014" cy="576773"/>
            </a:xfrm>
            <a:prstGeom prst="rect">
              <a:avLst/>
            </a:prstGeom>
            <a:solidFill>
              <a:schemeClr val="accent1"/>
            </a:solidFill>
          </p:spPr>
          <p:txBody>
            <a:bodyPr wrap="square" rtlCol="0">
              <a:spAutoFit/>
            </a:bodyPr>
            <a:lstStyle/>
            <a:p>
              <a:pPr algn="ctr"/>
              <a:r>
                <a:rPr lang="de-DE" sz="1000" dirty="0" err="1">
                  <a:solidFill>
                    <a:schemeClr val="bg1"/>
                  </a:solidFill>
                </a:rPr>
                <a:t>Swipe</a:t>
              </a:r>
              <a:endParaRPr lang="de-DE" sz="1000" dirty="0">
                <a:solidFill>
                  <a:schemeClr val="bg1"/>
                </a:solidFill>
              </a:endParaRPr>
            </a:p>
          </p:txBody>
        </p:sp>
        <p:sp>
          <p:nvSpPr>
            <p:cNvPr id="32" name="Freihandform: Form 31">
              <a:extLst>
                <a:ext uri="{FF2B5EF4-FFF2-40B4-BE49-F238E27FC236}">
                  <a16:creationId xmlns:a16="http://schemas.microsoft.com/office/drawing/2014/main" id="{5E1EF0E5-BE8E-FD3C-DF5B-129FCD25B38A}"/>
                </a:ext>
              </a:extLst>
            </p:cNvPr>
            <p:cNvSpPr/>
            <p:nvPr/>
          </p:nvSpPr>
          <p:spPr>
            <a:xfrm>
              <a:off x="3010279" y="5998372"/>
              <a:ext cx="2426459" cy="458104"/>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pic>
          <p:nvPicPr>
            <p:cNvPr id="33" name="Picture 4" descr="Onscreen keyboards - Selection and input - Components - Human Interface  Guidelines - Design - Apple Developer">
              <a:extLst>
                <a:ext uri="{FF2B5EF4-FFF2-40B4-BE49-F238E27FC236}">
                  <a16:creationId xmlns:a16="http://schemas.microsoft.com/office/drawing/2014/main" id="{76270C1F-4E61-EF1B-5C6C-EA6EFA3C99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736" b="29146"/>
            <a:stretch/>
          </p:blipFill>
          <p:spPr bwMode="auto">
            <a:xfrm>
              <a:off x="2394512" y="3151276"/>
              <a:ext cx="3569307" cy="14354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feld 9">
              <a:extLst>
                <a:ext uri="{FF2B5EF4-FFF2-40B4-BE49-F238E27FC236}">
                  <a16:creationId xmlns:a16="http://schemas.microsoft.com/office/drawing/2014/main" id="{8C3CE62F-9BE5-769C-9456-A62BD438C408}"/>
                </a:ext>
              </a:extLst>
            </p:cNvPr>
            <p:cNvSpPr txBox="1"/>
            <p:nvPr/>
          </p:nvSpPr>
          <p:spPr>
            <a:xfrm>
              <a:off x="2320123" y="4577449"/>
              <a:ext cx="2025014" cy="576773"/>
            </a:xfrm>
            <a:prstGeom prst="rect">
              <a:avLst/>
            </a:prstGeom>
            <a:solidFill>
              <a:schemeClr val="accent1"/>
            </a:solidFill>
          </p:spPr>
          <p:txBody>
            <a:bodyPr wrap="square" rtlCol="0">
              <a:spAutoFit/>
            </a:bodyPr>
            <a:lstStyle/>
            <a:p>
              <a:pPr algn="ctr"/>
              <a:r>
                <a:rPr lang="de-DE" sz="1000">
                  <a:solidFill>
                    <a:schemeClr val="bg1"/>
                  </a:solidFill>
                </a:rPr>
                <a:t>No Swipe</a:t>
              </a:r>
              <a:endParaRPr lang="de-DE" sz="1000" dirty="0">
                <a:solidFill>
                  <a:schemeClr val="bg1"/>
                </a:solidFill>
              </a:endParaRPr>
            </a:p>
          </p:txBody>
        </p:sp>
      </p:grpSp>
      <p:pic>
        <p:nvPicPr>
          <p:cNvPr id="38" name="Grafik 37" descr="Telefon-Vibration mit einfarbiger Füllung">
            <a:extLst>
              <a:ext uri="{FF2B5EF4-FFF2-40B4-BE49-F238E27FC236}">
                <a16:creationId xmlns:a16="http://schemas.microsoft.com/office/drawing/2014/main" id="{C58456BB-CA5C-D3A8-01FF-79378B8204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7352" y="4111786"/>
            <a:ext cx="457837" cy="457838"/>
          </a:xfrm>
          <a:prstGeom prst="rect">
            <a:avLst/>
          </a:prstGeom>
        </p:spPr>
      </p:pic>
      <p:pic>
        <p:nvPicPr>
          <p:cNvPr id="40" name="Picture 4" descr="Onscreen keyboards - Selection and input - Components - Human Interface  Guidelines - Design - Apple Developer">
            <a:extLst>
              <a:ext uri="{FF2B5EF4-FFF2-40B4-BE49-F238E27FC236}">
                <a16:creationId xmlns:a16="http://schemas.microsoft.com/office/drawing/2014/main" id="{7EF89428-FFDC-7B97-D6A9-0550F18A93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736" b="29146"/>
          <a:stretch/>
        </p:blipFill>
        <p:spPr bwMode="auto">
          <a:xfrm>
            <a:off x="9638793" y="3442598"/>
            <a:ext cx="1613473" cy="613427"/>
          </a:xfrm>
          <a:prstGeom prst="rect">
            <a:avLst/>
          </a:prstGeom>
          <a:noFill/>
          <a:extLst>
            <a:ext uri="{909E8E84-426E-40DD-AFC4-6F175D3DCCD1}">
              <a14:hiddenFill xmlns:a14="http://schemas.microsoft.com/office/drawing/2010/main">
                <a:solidFill>
                  <a:srgbClr val="FFFFFF"/>
                </a:solidFill>
              </a14:hiddenFill>
            </a:ext>
          </a:extLst>
        </p:spPr>
      </p:pic>
      <p:sp>
        <p:nvSpPr>
          <p:cNvPr id="41" name="Textfeld 9">
            <a:extLst>
              <a:ext uri="{FF2B5EF4-FFF2-40B4-BE49-F238E27FC236}">
                <a16:creationId xmlns:a16="http://schemas.microsoft.com/office/drawing/2014/main" id="{ED7022C7-E5B2-10BE-D46D-AEE58D8D2DFF}"/>
              </a:ext>
            </a:extLst>
          </p:cNvPr>
          <p:cNvSpPr txBox="1"/>
          <p:nvPr/>
        </p:nvSpPr>
        <p:spPr>
          <a:xfrm>
            <a:off x="9592875" y="4021612"/>
            <a:ext cx="914443" cy="246221"/>
          </a:xfrm>
          <a:prstGeom prst="rect">
            <a:avLst/>
          </a:prstGeom>
          <a:solidFill>
            <a:schemeClr val="accent1"/>
          </a:solidFill>
        </p:spPr>
        <p:txBody>
          <a:bodyPr wrap="square" rtlCol="0">
            <a:spAutoFit/>
          </a:bodyPr>
          <a:lstStyle/>
          <a:p>
            <a:pPr algn="ctr"/>
            <a:r>
              <a:rPr lang="de-DE" sz="1000" dirty="0" err="1">
                <a:solidFill>
                  <a:schemeClr val="bg1"/>
                </a:solidFill>
              </a:rPr>
              <a:t>VibroSwipe</a:t>
            </a:r>
            <a:endParaRPr lang="de-DE" sz="1000" dirty="0">
              <a:solidFill>
                <a:schemeClr val="bg1"/>
              </a:solidFill>
            </a:endParaRPr>
          </a:p>
        </p:txBody>
      </p:sp>
      <p:sp>
        <p:nvSpPr>
          <p:cNvPr id="42" name="Freihandform: Form 41">
            <a:extLst>
              <a:ext uri="{FF2B5EF4-FFF2-40B4-BE49-F238E27FC236}">
                <a16:creationId xmlns:a16="http://schemas.microsoft.com/office/drawing/2014/main" id="{A12113D4-C279-D193-4E06-F78517C6AD8A}"/>
              </a:ext>
            </a:extLst>
          </p:cNvPr>
          <p:cNvSpPr/>
          <p:nvPr/>
        </p:nvSpPr>
        <p:spPr>
          <a:xfrm>
            <a:off x="9905190" y="3613958"/>
            <a:ext cx="1095725" cy="195562"/>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p>
        </p:txBody>
      </p:sp>
    </p:spTree>
    <p:extLst>
      <p:ext uri="{BB962C8B-B14F-4D97-AF65-F5344CB8AC3E}">
        <p14:creationId xmlns:p14="http://schemas.microsoft.com/office/powerpoint/2010/main" val="3485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1"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D1FD4-AE3E-4B84-6DBD-2B136E7DBAE9}"/>
              </a:ext>
            </a:extLst>
          </p:cNvPr>
          <p:cNvSpPr>
            <a:spLocks noGrp="1"/>
          </p:cNvSpPr>
          <p:nvPr>
            <p:ph type="title"/>
          </p:nvPr>
        </p:nvSpPr>
        <p:spPr/>
        <p:txBody>
          <a:bodyPr/>
          <a:lstStyle/>
          <a:p>
            <a:r>
              <a:rPr lang="de-DE" dirty="0" err="1"/>
              <a:t>One</a:t>
            </a:r>
            <a:r>
              <a:rPr lang="de-DE" dirty="0"/>
              <a:t>-Way RM-ANOVA</a:t>
            </a:r>
          </a:p>
        </p:txBody>
      </p:sp>
      <p:sp>
        <p:nvSpPr>
          <p:cNvPr id="3" name="Fußzeilenplatzhalter 2">
            <a:extLst>
              <a:ext uri="{FF2B5EF4-FFF2-40B4-BE49-F238E27FC236}">
                <a16:creationId xmlns:a16="http://schemas.microsoft.com/office/drawing/2014/main" id="{5FCED1E5-B123-4E31-2312-39CF9DA3F33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14AAAFE-31A3-97C9-63BD-9A4E4FC3C8E1}"/>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78CAF480-CECA-0D4E-1203-15A9B96C87E0}"/>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62870C3F-722F-9710-79D4-5268D2697A73}"/>
              </a:ext>
            </a:extLst>
          </p:cNvPr>
          <p:cNvSpPr>
            <a:spLocks noGrp="1"/>
          </p:cNvSpPr>
          <p:nvPr>
            <p:ph type="body" sz="quarter" idx="29"/>
          </p:nvPr>
        </p:nvSpPr>
        <p:spPr/>
        <p:txBody>
          <a:bodyPr/>
          <a:lstStyle/>
          <a:p>
            <a:r>
              <a:rPr lang="de-DE" b="1" dirty="0" err="1">
                <a:solidFill>
                  <a:schemeClr val="accent1"/>
                </a:solidFill>
              </a:rPr>
              <a:t>One</a:t>
            </a:r>
            <a:r>
              <a:rPr lang="de-DE" b="1" dirty="0">
                <a:solidFill>
                  <a:schemeClr val="accent1"/>
                </a:solidFill>
              </a:rPr>
              <a:t>-Way</a:t>
            </a:r>
            <a:r>
              <a:rPr lang="de-DE" dirty="0"/>
              <a:t> = </a:t>
            </a:r>
            <a:r>
              <a:rPr lang="de-DE" b="1" dirty="0" err="1">
                <a:solidFill>
                  <a:schemeClr val="accent1"/>
                </a:solidFill>
              </a:rPr>
              <a:t>One</a:t>
            </a:r>
            <a:r>
              <a:rPr lang="de-DE" b="1" dirty="0">
                <a:solidFill>
                  <a:schemeClr val="accent1"/>
                </a:solidFill>
              </a:rPr>
              <a:t> </a:t>
            </a:r>
            <a:r>
              <a:rPr lang="de-DE" b="1" dirty="0" err="1">
                <a:solidFill>
                  <a:schemeClr val="accent1"/>
                </a:solidFill>
              </a:rPr>
              <a:t>Factor</a:t>
            </a:r>
            <a:r>
              <a:rPr lang="de-DE" b="1" dirty="0">
                <a:solidFill>
                  <a:schemeClr val="accent1"/>
                </a:solidFill>
              </a:rPr>
              <a:t> </a:t>
            </a:r>
            <a:r>
              <a:rPr lang="de-DE" dirty="0"/>
              <a:t>(your </a:t>
            </a:r>
            <a:r>
              <a:rPr lang="de-DE" dirty="0" err="1"/>
              <a:t>keyboard</a:t>
            </a:r>
            <a:r>
              <a:rPr lang="de-DE" dirty="0"/>
              <a:t>)</a:t>
            </a:r>
          </a:p>
          <a:p>
            <a:r>
              <a:rPr lang="de-DE" b="1" dirty="0">
                <a:solidFill>
                  <a:schemeClr val="accent1"/>
                </a:solidFill>
              </a:rPr>
              <a:t>RM</a:t>
            </a:r>
            <a:r>
              <a:rPr lang="de-DE" dirty="0"/>
              <a:t> = </a:t>
            </a:r>
            <a:r>
              <a:rPr lang="de-DE" b="1" dirty="0" err="1">
                <a:solidFill>
                  <a:schemeClr val="accent1"/>
                </a:solidFill>
              </a:rPr>
              <a:t>Repeated</a:t>
            </a:r>
            <a:r>
              <a:rPr lang="de-DE" b="1" dirty="0">
                <a:solidFill>
                  <a:schemeClr val="accent1"/>
                </a:solidFill>
              </a:rPr>
              <a:t> </a:t>
            </a:r>
            <a:r>
              <a:rPr lang="de-DE" b="1" dirty="0" err="1">
                <a:solidFill>
                  <a:schemeClr val="accent1"/>
                </a:solidFill>
              </a:rPr>
              <a:t>Measures</a:t>
            </a:r>
            <a:r>
              <a:rPr lang="de-DE" b="1" dirty="0">
                <a:solidFill>
                  <a:schemeClr val="accent1"/>
                </a:solidFill>
              </a:rPr>
              <a:t> </a:t>
            </a:r>
            <a:r>
              <a:rPr lang="de-DE" dirty="0"/>
              <a:t>(</a:t>
            </a:r>
            <a:r>
              <a:rPr lang="de-DE" dirty="0" err="1"/>
              <a:t>every</a:t>
            </a:r>
            <a:r>
              <a:rPr lang="de-DE" dirty="0"/>
              <a:t> </a:t>
            </a:r>
            <a:r>
              <a:rPr lang="de-DE" dirty="0" err="1"/>
              <a:t>participant</a:t>
            </a:r>
            <a:r>
              <a:rPr lang="de-DE" dirty="0"/>
              <a:t> was </a:t>
            </a:r>
            <a:r>
              <a:rPr lang="de-DE" dirty="0" err="1"/>
              <a:t>exposed</a:t>
            </a:r>
            <a:r>
              <a:rPr lang="de-DE" dirty="0"/>
              <a:t> to </a:t>
            </a:r>
            <a:r>
              <a:rPr lang="de-DE" dirty="0" err="1"/>
              <a:t>every</a:t>
            </a:r>
            <a:r>
              <a:rPr lang="de-DE" dirty="0"/>
              <a:t> </a:t>
            </a:r>
            <a:r>
              <a:rPr lang="de-DE" dirty="0" err="1"/>
              <a:t>condition</a:t>
            </a:r>
            <a:r>
              <a:rPr lang="de-DE" dirty="0"/>
              <a:t>)</a:t>
            </a:r>
          </a:p>
          <a:p>
            <a:r>
              <a:rPr lang="de-DE" b="1" dirty="0">
                <a:solidFill>
                  <a:schemeClr val="accent1"/>
                </a:solidFill>
              </a:rPr>
              <a:t>ANOVA</a:t>
            </a:r>
            <a:r>
              <a:rPr lang="de-DE" dirty="0"/>
              <a:t> = </a:t>
            </a:r>
            <a:r>
              <a:rPr lang="de-DE" b="1" dirty="0">
                <a:solidFill>
                  <a:schemeClr val="accent1"/>
                </a:solidFill>
              </a:rPr>
              <a:t>Analysis of </a:t>
            </a:r>
            <a:r>
              <a:rPr lang="de-DE" b="1" dirty="0" err="1">
                <a:solidFill>
                  <a:schemeClr val="accent1"/>
                </a:solidFill>
              </a:rPr>
              <a:t>Variance</a:t>
            </a:r>
            <a:r>
              <a:rPr lang="de-DE" b="1" dirty="0">
                <a:solidFill>
                  <a:schemeClr val="accent1"/>
                </a:solidFill>
              </a:rPr>
              <a:t> </a:t>
            </a:r>
            <a:r>
              <a:rPr lang="de-DE" dirty="0"/>
              <a:t>(</a:t>
            </a:r>
            <a:r>
              <a:rPr lang="de-DE" dirty="0" err="1"/>
              <a:t>the</a:t>
            </a:r>
            <a:r>
              <a:rPr lang="de-DE" dirty="0"/>
              <a:t> </a:t>
            </a:r>
            <a:r>
              <a:rPr lang="de-DE" dirty="0" err="1"/>
              <a:t>most</a:t>
            </a:r>
            <a:r>
              <a:rPr lang="de-DE" dirty="0"/>
              <a:t> </a:t>
            </a:r>
            <a:r>
              <a:rPr lang="de-DE" dirty="0" err="1"/>
              <a:t>used</a:t>
            </a:r>
            <a:r>
              <a:rPr lang="de-DE" dirty="0"/>
              <a:t> </a:t>
            </a:r>
            <a:r>
              <a:rPr lang="de-DE" dirty="0" err="1"/>
              <a:t>statistical</a:t>
            </a:r>
            <a:r>
              <a:rPr lang="de-DE" dirty="0"/>
              <a:t> </a:t>
            </a:r>
            <a:r>
              <a:rPr lang="de-DE" dirty="0" err="1"/>
              <a:t>test</a:t>
            </a:r>
            <a:r>
              <a:rPr lang="de-DE" dirty="0"/>
              <a:t> in </a:t>
            </a:r>
            <a:r>
              <a:rPr lang="de-DE" dirty="0" err="1"/>
              <a:t>the</a:t>
            </a:r>
            <a:r>
              <a:rPr lang="de-DE" dirty="0"/>
              <a:t> </a:t>
            </a:r>
            <a:r>
              <a:rPr lang="de-DE" dirty="0" err="1"/>
              <a:t>world</a:t>
            </a:r>
            <a:r>
              <a:rPr lang="de-DE" dirty="0"/>
              <a:t>)</a:t>
            </a:r>
          </a:p>
          <a:p>
            <a:r>
              <a:rPr lang="de-DE" dirty="0"/>
              <a:t>RM-ANOVAs </a:t>
            </a:r>
            <a:r>
              <a:rPr lang="de-DE" dirty="0" err="1"/>
              <a:t>musk</a:t>
            </a:r>
            <a:r>
              <a:rPr lang="de-DE" dirty="0"/>
              <a:t> </a:t>
            </a:r>
            <a:r>
              <a:rPr lang="de-DE" dirty="0" err="1"/>
              <a:t>first</a:t>
            </a:r>
            <a:r>
              <a:rPr lang="de-DE" dirty="0"/>
              <a:t> </a:t>
            </a:r>
            <a:r>
              <a:rPr lang="de-DE" dirty="0" err="1"/>
              <a:t>ask</a:t>
            </a:r>
            <a:r>
              <a:rPr lang="de-DE" dirty="0"/>
              <a:t> </a:t>
            </a:r>
            <a:r>
              <a:rPr lang="de-DE" dirty="0" err="1"/>
              <a:t>for</a:t>
            </a:r>
            <a:r>
              <a:rPr lang="de-DE" dirty="0"/>
              <a:t>: „Are </a:t>
            </a:r>
            <a:r>
              <a:rPr lang="en-US" dirty="0"/>
              <a:t>the variances of the differences between the within-subject conditions are equal?”</a:t>
            </a:r>
          </a:p>
          <a:p>
            <a:pPr lvl="1"/>
            <a:r>
              <a:rPr lang="en-US" dirty="0"/>
              <a:t>If yes: </a:t>
            </a:r>
            <a:r>
              <a:rPr lang="de-DE" dirty="0"/>
              <a:t>„</a:t>
            </a:r>
            <a:r>
              <a:rPr lang="de-DE" dirty="0" err="1"/>
              <a:t>sphericity</a:t>
            </a:r>
            <a:r>
              <a:rPr lang="de-DE" dirty="0"/>
              <a:t>“ </a:t>
            </a:r>
            <a:r>
              <a:rPr lang="de-DE" dirty="0" err="1"/>
              <a:t>can</a:t>
            </a:r>
            <a:r>
              <a:rPr lang="de-DE" dirty="0"/>
              <a:t> </a:t>
            </a:r>
            <a:r>
              <a:rPr lang="de-DE" dirty="0" err="1"/>
              <a:t>be</a:t>
            </a:r>
            <a:r>
              <a:rPr lang="de-DE" dirty="0"/>
              <a:t> </a:t>
            </a:r>
            <a:r>
              <a:rPr lang="de-DE" dirty="0" err="1"/>
              <a:t>assumed</a:t>
            </a:r>
            <a:endParaRPr lang="de-DE" dirty="0"/>
          </a:p>
          <a:p>
            <a:pPr marL="357188" lvl="1" indent="0">
              <a:buNone/>
            </a:pPr>
            <a:r>
              <a:rPr lang="de-DE" dirty="0">
                <a:sym typeface="Wingdings" panose="05000000000000000000" pitchFamily="2" charset="2"/>
              </a:rPr>
              <a:t> you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proceed</a:t>
            </a:r>
            <a:endParaRPr lang="de-DE" dirty="0"/>
          </a:p>
          <a:p>
            <a:pPr lvl="1"/>
            <a:r>
              <a:rPr lang="de-DE" dirty="0" err="1"/>
              <a:t>If</a:t>
            </a:r>
            <a:r>
              <a:rPr lang="de-DE" dirty="0"/>
              <a:t> not: </a:t>
            </a:r>
            <a:r>
              <a:rPr lang="de-DE" u="sng" dirty="0" err="1"/>
              <a:t>no</a:t>
            </a:r>
            <a:r>
              <a:rPr lang="de-DE" dirty="0"/>
              <a:t> „</a:t>
            </a:r>
            <a:r>
              <a:rPr lang="de-DE" dirty="0" err="1"/>
              <a:t>sphericity</a:t>
            </a:r>
            <a:r>
              <a:rPr lang="de-DE" dirty="0"/>
              <a:t>“ </a:t>
            </a:r>
            <a:r>
              <a:rPr lang="de-DE" dirty="0" err="1"/>
              <a:t>can</a:t>
            </a:r>
            <a:r>
              <a:rPr lang="de-DE" dirty="0"/>
              <a:t> </a:t>
            </a:r>
            <a:r>
              <a:rPr lang="de-DE" dirty="0" err="1"/>
              <a:t>be</a:t>
            </a:r>
            <a:r>
              <a:rPr lang="de-DE" dirty="0"/>
              <a:t> </a:t>
            </a:r>
            <a:r>
              <a:rPr lang="de-DE" dirty="0" err="1"/>
              <a:t>assumed</a:t>
            </a:r>
            <a:r>
              <a:rPr lang="de-DE" dirty="0"/>
              <a:t> </a:t>
            </a:r>
          </a:p>
          <a:p>
            <a:pPr marL="357188" lvl="1" indent="0">
              <a:buNone/>
            </a:pPr>
            <a:r>
              <a:rPr lang="de-DE" dirty="0">
                <a:sym typeface="Wingdings" panose="05000000000000000000" pitchFamily="2" charset="2"/>
              </a:rPr>
              <a:t> you </a:t>
            </a:r>
            <a:r>
              <a:rPr lang="de-DE" dirty="0" err="1">
                <a:sym typeface="Wingdings" panose="05000000000000000000" pitchFamily="2" charset="2"/>
              </a:rPr>
              <a:t>need</a:t>
            </a:r>
            <a:r>
              <a:rPr lang="de-DE" dirty="0">
                <a:sym typeface="Wingdings" panose="05000000000000000000" pitchFamily="2" charset="2"/>
              </a:rPr>
              <a:t> a </a:t>
            </a:r>
            <a:r>
              <a:rPr lang="de-DE" dirty="0" err="1">
                <a:sym typeface="Wingdings" panose="05000000000000000000" pitchFamily="2" charset="2"/>
              </a:rPr>
              <a:t>kind</a:t>
            </a:r>
            <a:r>
              <a:rPr lang="de-DE" dirty="0">
                <a:sym typeface="Wingdings" panose="05000000000000000000" pitchFamily="2" charset="2"/>
              </a:rPr>
              <a:t> of </a:t>
            </a:r>
            <a:r>
              <a:rPr lang="de-DE" dirty="0" err="1">
                <a:sym typeface="Wingdings" panose="05000000000000000000" pitchFamily="2" charset="2"/>
              </a:rPr>
              <a:t>correction</a:t>
            </a:r>
            <a:r>
              <a:rPr lang="de-DE" dirty="0">
                <a:sym typeface="Wingdings" panose="05000000000000000000" pitchFamily="2" charset="2"/>
              </a:rPr>
              <a:t>, to p</a:t>
            </a:r>
            <a:r>
              <a:rPr lang="en-US" dirty="0" err="1"/>
              <a:t>revent</a:t>
            </a:r>
            <a:r>
              <a:rPr lang="en-US" dirty="0"/>
              <a:t> an inflation of the F-ratio (the quality of how well the model fits the data)</a:t>
            </a:r>
            <a:endParaRPr lang="de-DE" dirty="0"/>
          </a:p>
          <a:p>
            <a:endParaRPr lang="de-DE" dirty="0"/>
          </a:p>
        </p:txBody>
      </p:sp>
    </p:spTree>
    <p:extLst>
      <p:ext uri="{BB962C8B-B14F-4D97-AF65-F5344CB8AC3E}">
        <p14:creationId xmlns:p14="http://schemas.microsoft.com/office/powerpoint/2010/main" val="2364760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21764-D311-D5C6-4806-F4ADEE64B6BF}"/>
              </a:ext>
            </a:extLst>
          </p:cNvPr>
          <p:cNvSpPr>
            <a:spLocks noGrp="1"/>
          </p:cNvSpPr>
          <p:nvPr>
            <p:ph type="title"/>
          </p:nvPr>
        </p:nvSpPr>
        <p:spPr/>
        <p:txBody>
          <a:bodyPr/>
          <a:lstStyle/>
          <a:p>
            <a:r>
              <a:rPr lang="de-DE" dirty="0"/>
              <a:t>WTF? </a:t>
            </a:r>
            <a:r>
              <a:rPr lang="de-DE" dirty="0" err="1"/>
              <a:t>Sphericity</a:t>
            </a:r>
            <a:r>
              <a:rPr lang="de-DE" dirty="0"/>
              <a:t>?</a:t>
            </a:r>
          </a:p>
        </p:txBody>
      </p:sp>
      <p:sp>
        <p:nvSpPr>
          <p:cNvPr id="3" name="Fußzeilenplatzhalter 2">
            <a:extLst>
              <a:ext uri="{FF2B5EF4-FFF2-40B4-BE49-F238E27FC236}">
                <a16:creationId xmlns:a16="http://schemas.microsoft.com/office/drawing/2014/main" id="{40CBB0AF-AC60-80B9-14E1-14A69E3521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C4A9F2-AF44-0B87-8310-4021F9063197}"/>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F79C451C-12F6-0E73-9EFF-010DAE5264D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E3F5EA34-28F5-8AEC-D58D-F1E4BF24D991}"/>
              </a:ext>
            </a:extLst>
          </p:cNvPr>
          <p:cNvSpPr>
            <a:spLocks noGrp="1"/>
          </p:cNvSpPr>
          <p:nvPr>
            <p:ph type="body" sz="quarter" idx="29"/>
          </p:nvPr>
        </p:nvSpPr>
        <p:spPr/>
        <p:txBody>
          <a:bodyPr/>
          <a:lstStyle/>
          <a:p>
            <a:endParaRPr lang="de-DE" dirty="0"/>
          </a:p>
        </p:txBody>
      </p:sp>
      <p:graphicFrame>
        <p:nvGraphicFramePr>
          <p:cNvPr id="7" name="Table 8">
            <a:extLst>
              <a:ext uri="{FF2B5EF4-FFF2-40B4-BE49-F238E27FC236}">
                <a16:creationId xmlns:a16="http://schemas.microsoft.com/office/drawing/2014/main" id="{15EAE53A-329A-2277-4E70-B69D8798164E}"/>
              </a:ext>
            </a:extLst>
          </p:cNvPr>
          <p:cNvGraphicFramePr>
            <a:graphicFrameLocks noGrp="1"/>
          </p:cNvGraphicFramePr>
          <p:nvPr>
            <p:extLst>
              <p:ext uri="{D42A27DB-BD31-4B8C-83A1-F6EECF244321}">
                <p14:modId xmlns:p14="http://schemas.microsoft.com/office/powerpoint/2010/main" val="1570046471"/>
              </p:ext>
            </p:extLst>
          </p:nvPr>
        </p:nvGraphicFramePr>
        <p:xfrm>
          <a:off x="695325" y="1449388"/>
          <a:ext cx="6711317" cy="4452321"/>
        </p:xfrm>
        <a:graphic>
          <a:graphicData uri="http://schemas.openxmlformats.org/drawingml/2006/table">
            <a:tbl>
              <a:tblPr firstRow="1" bandRow="1">
                <a:tableStyleId>{2D5ABB26-0587-4C30-8999-92F81FD0307C}</a:tableStyleId>
              </a:tblPr>
              <a:tblGrid>
                <a:gridCol w="418697">
                  <a:extLst>
                    <a:ext uri="{9D8B030D-6E8A-4147-A177-3AD203B41FA5}">
                      <a16:colId xmlns:a16="http://schemas.microsoft.com/office/drawing/2014/main" val="2041674339"/>
                    </a:ext>
                  </a:extLst>
                </a:gridCol>
                <a:gridCol w="957021">
                  <a:extLst>
                    <a:ext uri="{9D8B030D-6E8A-4147-A177-3AD203B41FA5}">
                      <a16:colId xmlns:a16="http://schemas.microsoft.com/office/drawing/2014/main" val="1022317986"/>
                    </a:ext>
                  </a:extLst>
                </a:gridCol>
                <a:gridCol w="1064551">
                  <a:extLst>
                    <a:ext uri="{9D8B030D-6E8A-4147-A177-3AD203B41FA5}">
                      <a16:colId xmlns:a16="http://schemas.microsoft.com/office/drawing/2014/main" val="1115514245"/>
                    </a:ext>
                  </a:extLst>
                </a:gridCol>
                <a:gridCol w="1067762">
                  <a:extLst>
                    <a:ext uri="{9D8B030D-6E8A-4147-A177-3AD203B41FA5}">
                      <a16:colId xmlns:a16="http://schemas.microsoft.com/office/drawing/2014/main" val="1893555862"/>
                    </a:ext>
                  </a:extLst>
                </a:gridCol>
                <a:gridCol w="1067762">
                  <a:extLst>
                    <a:ext uri="{9D8B030D-6E8A-4147-A177-3AD203B41FA5}">
                      <a16:colId xmlns:a16="http://schemas.microsoft.com/office/drawing/2014/main" val="1415689779"/>
                    </a:ext>
                  </a:extLst>
                </a:gridCol>
                <a:gridCol w="1067762">
                  <a:extLst>
                    <a:ext uri="{9D8B030D-6E8A-4147-A177-3AD203B41FA5}">
                      <a16:colId xmlns:a16="http://schemas.microsoft.com/office/drawing/2014/main" val="725941231"/>
                    </a:ext>
                  </a:extLst>
                </a:gridCol>
                <a:gridCol w="1067762">
                  <a:extLst>
                    <a:ext uri="{9D8B030D-6E8A-4147-A177-3AD203B41FA5}">
                      <a16:colId xmlns:a16="http://schemas.microsoft.com/office/drawing/2014/main" val="2981513000"/>
                    </a:ext>
                  </a:extLst>
                </a:gridCol>
              </a:tblGrid>
              <a:tr h="384959">
                <a:tc>
                  <a:txBody>
                    <a:bodyPr/>
                    <a:lstStyle/>
                    <a:p>
                      <a:pPr algn="ctr"/>
                      <a:r>
                        <a:rPr lang="de-DE" sz="1200" dirty="0">
                          <a:solidFill>
                            <a:schemeClr val="bg1"/>
                          </a:solidFill>
                        </a:rPr>
                        <a:t>#</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No</a:t>
                      </a:r>
                      <a:r>
                        <a:rPr lang="de-DE" sz="1200" b="1" dirty="0">
                          <a:solidFill>
                            <a:schemeClr val="bg1"/>
                          </a:solidFill>
                        </a:rPr>
                        <a:t> </a:t>
                      </a: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VibroSwipe</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a:solidFill>
                            <a:schemeClr val="bg1"/>
                          </a:solidFill>
                        </a:rPr>
                        <a:t>A-B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a:solidFill>
                            <a:schemeClr val="bg1"/>
                          </a:solidFill>
                        </a:rPr>
                        <a:t>A-C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a:solidFill>
                            <a:schemeClr val="bg1"/>
                          </a:solidFill>
                        </a:rPr>
                        <a:t>B-C</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095254"/>
                  </a:ext>
                </a:extLst>
              </a:tr>
              <a:tr h="312874">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88.695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44.559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88.695</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0664089"/>
                  </a:ext>
                </a:extLst>
              </a:tr>
              <a:tr h="312874">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95.79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42.951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76.255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95.79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387358"/>
                  </a:ext>
                </a:extLst>
              </a:tr>
              <a:tr h="312874">
                <a:tc>
                  <a:txBody>
                    <a:bodyPr/>
                    <a:lstStyle/>
                    <a:p>
                      <a:pPr algn="ctr"/>
                      <a:r>
                        <a:rPr lang="de-DE" sz="1200" b="1" dirty="0">
                          <a:solidFill>
                            <a:schemeClr val="bg1"/>
                          </a:solidFill>
                        </a:rPr>
                        <a:t>3</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75.601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44.398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75.601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4822826"/>
                  </a:ext>
                </a:extLst>
              </a:tr>
              <a:tr h="312874">
                <a:tc>
                  <a:txBody>
                    <a:bodyPr/>
                    <a:lstStyle/>
                    <a:p>
                      <a:pPr algn="ctr"/>
                      <a:r>
                        <a:rPr lang="de-DE" sz="1200" b="1" dirty="0">
                          <a:solidFill>
                            <a:schemeClr val="bg1"/>
                          </a:solidFill>
                        </a:rPr>
                        <a:t>4</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95.237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25.026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82.015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95.237</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9875305"/>
                  </a:ext>
                </a:extLst>
              </a:tr>
              <a:tr h="312874">
                <a:tc>
                  <a:txBody>
                    <a:bodyPr/>
                    <a:lstStyle/>
                    <a:p>
                      <a:pPr algn="ctr"/>
                      <a:r>
                        <a:rPr lang="de-DE" sz="1200" b="1" dirty="0">
                          <a:solidFill>
                            <a:schemeClr val="bg1"/>
                          </a:solidFill>
                        </a:rPr>
                        <a:t>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94.21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54.82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55.238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94.21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4866898"/>
                  </a:ext>
                </a:extLst>
              </a:tr>
              <a:tr h="312874">
                <a:tc>
                  <a:txBody>
                    <a:bodyPr/>
                    <a:lstStyle/>
                    <a:p>
                      <a:pPr algn="ctr"/>
                      <a:r>
                        <a:rPr lang="de-DE" sz="1200" b="1" dirty="0">
                          <a:solidFill>
                            <a:schemeClr val="bg1"/>
                          </a:solidFill>
                        </a:rPr>
                        <a:t>6</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58.038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44.034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70.151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58.038</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0675202"/>
                  </a:ext>
                </a:extLst>
              </a:tr>
              <a:tr h="312874">
                <a:tc>
                  <a:txBody>
                    <a:bodyPr/>
                    <a:lstStyle/>
                    <a:p>
                      <a:pPr algn="ctr"/>
                      <a:r>
                        <a:rPr lang="de-DE" sz="1200" b="1" dirty="0">
                          <a:solidFill>
                            <a:schemeClr val="bg1"/>
                          </a:solidFill>
                        </a:rPr>
                        <a:t>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73.444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50.782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75.997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73.444</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503539"/>
                  </a:ext>
                </a:extLst>
              </a:tr>
              <a:tr h="312874">
                <a:tc>
                  <a:txBody>
                    <a:bodyPr/>
                    <a:lstStyle/>
                    <a:p>
                      <a:pPr algn="ctr"/>
                      <a:r>
                        <a:rPr lang="de-DE" sz="1200" b="1" dirty="0">
                          <a:solidFill>
                            <a:schemeClr val="bg1"/>
                          </a:solidFill>
                        </a:rPr>
                        <a:t>8</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53.036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55.549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88.35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53.036</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301066"/>
                  </a:ext>
                </a:extLst>
              </a:tr>
              <a:tr h="312874">
                <a:tc>
                  <a:txBody>
                    <a:bodyPr/>
                    <a:lstStyle/>
                    <a:p>
                      <a:pPr algn="ctr"/>
                      <a:r>
                        <a:rPr lang="de-DE" sz="1200" b="1" dirty="0">
                          <a:solidFill>
                            <a:schemeClr val="bg1"/>
                          </a:solidFill>
                        </a:rPr>
                        <a:t>9</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83.062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56.425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63.869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83.062</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4853915"/>
                  </a:ext>
                </a:extLst>
              </a:tr>
              <a:tr h="312874">
                <a:tc>
                  <a:txBody>
                    <a:bodyPr/>
                    <a:lstStyle/>
                    <a:p>
                      <a:pPr algn="ctr"/>
                      <a:r>
                        <a:rPr lang="de-DE" sz="1200" b="1" dirty="0">
                          <a:solidFill>
                            <a:schemeClr val="bg1"/>
                          </a:solidFill>
                        </a:rPr>
                        <a:t>10</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71.641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43.983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68.029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71.641</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393111"/>
                  </a:ext>
                </a:extLst>
              </a:tr>
              <a:tr h="312874">
                <a:tc>
                  <a:txBody>
                    <a:bodyPr/>
                    <a:lstStyle/>
                    <a:p>
                      <a:pPr algn="ctr"/>
                      <a:r>
                        <a:rPr lang="de-DE" sz="1200" b="1" dirty="0">
                          <a:solidFill>
                            <a:schemeClr val="bg1"/>
                          </a:solidFill>
                        </a:rPr>
                        <a:t>11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72.46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30.747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77.1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72.46</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283402"/>
                  </a:ext>
                </a:extLst>
              </a:tr>
              <a:tr h="312874">
                <a:tc>
                  <a:txBody>
                    <a:bodyPr/>
                    <a:lstStyle/>
                    <a:p>
                      <a:pPr algn="ctr"/>
                      <a:r>
                        <a:rPr lang="de-DE" sz="1200" b="1" dirty="0">
                          <a:solidFill>
                            <a:schemeClr val="bg1"/>
                          </a:solidFill>
                        </a:rPr>
                        <a:t>12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75.809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a:effectLst/>
                          <a:latin typeface="+mn-lt"/>
                          <a:ea typeface="Calibri" panose="020F0502020204030204" pitchFamily="34" charset="0"/>
                          <a:cs typeface="Times New Roman" panose="02020603050405020304" pitchFamily="18" charset="0"/>
                        </a:rPr>
                        <a:t>46.634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87.327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solidFill>
                            <a:schemeClr val="tx1"/>
                          </a:solidFill>
                        </a:rPr>
                        <a:t>75.809</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1498658"/>
                  </a:ext>
                </a:extLst>
              </a:tr>
              <a:tr h="312874">
                <a:tc gridSpan="4">
                  <a:txBody>
                    <a:bodyPr/>
                    <a:lstStyle/>
                    <a:p>
                      <a:pPr algn="r"/>
                      <a:r>
                        <a:rPr lang="de-DE" sz="1200" b="1" dirty="0" err="1">
                          <a:solidFill>
                            <a:schemeClr val="bg1"/>
                          </a:solidFill>
                        </a:rPr>
                        <a:t>Variances</a:t>
                      </a:r>
                      <a:endParaRPr lang="de-DE" sz="12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107000"/>
                        </a:lnSpc>
                        <a:spcAft>
                          <a:spcPts val="800"/>
                        </a:spcAft>
                      </a:pP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107000"/>
                        </a:lnSpc>
                        <a:spcAft>
                          <a:spcPts val="800"/>
                        </a:spcAft>
                      </a:pP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107000"/>
                        </a:lnSpc>
                        <a:spcAft>
                          <a:spcPts val="800"/>
                        </a:spcAft>
                      </a:pPr>
                      <a:endParaRPr lang="de-DE" sz="1200" dirty="0">
                        <a:solidFill>
                          <a:schemeClr val="tx1"/>
                        </a:solidFil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de-DE" sz="1200"/>
                        <a:t>267,975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b"/>
                      <a:r>
                        <a:rPr lang="de-DE" sz="1200"/>
                        <a:t>348,607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b"/>
                      <a:r>
                        <a:rPr lang="de-DE" sz="1200" dirty="0"/>
                        <a:t>406,672</a:t>
                      </a:r>
                    </a:p>
                  </a:txBody>
                  <a:tcPr marL="9525" marR="9525" marT="952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0363309"/>
                  </a:ext>
                </a:extLst>
              </a:tr>
            </a:tbl>
          </a:graphicData>
        </a:graphic>
      </p:graphicFrame>
      <p:sp>
        <p:nvSpPr>
          <p:cNvPr id="8" name="TextBox 9">
            <a:extLst>
              <a:ext uri="{FF2B5EF4-FFF2-40B4-BE49-F238E27FC236}">
                <a16:creationId xmlns:a16="http://schemas.microsoft.com/office/drawing/2014/main" id="{CAA95971-03AB-593B-4F56-7345D05F7DDC}"/>
              </a:ext>
            </a:extLst>
          </p:cNvPr>
          <p:cNvSpPr txBox="1"/>
          <p:nvPr/>
        </p:nvSpPr>
        <p:spPr>
          <a:xfrm>
            <a:off x="7659475" y="4817688"/>
            <a:ext cx="2022220" cy="369332"/>
          </a:xfrm>
          <a:prstGeom prst="rect">
            <a:avLst/>
          </a:prstGeom>
          <a:solidFill>
            <a:srgbClr val="FF0000"/>
          </a:solidFill>
        </p:spPr>
        <p:txBody>
          <a:bodyPr wrap="square" rtlCol="0">
            <a:spAutoFit/>
          </a:bodyPr>
          <a:lstStyle/>
          <a:p>
            <a:pPr algn="ctr"/>
            <a:r>
              <a:rPr lang="de-DE" b="1" dirty="0" err="1">
                <a:solidFill>
                  <a:schemeClr val="bg1"/>
                </a:solidFill>
              </a:rPr>
              <a:t>Comparable</a:t>
            </a:r>
            <a:r>
              <a:rPr lang="de-DE" b="1" dirty="0">
                <a:solidFill>
                  <a:schemeClr val="bg1"/>
                </a:solidFill>
              </a:rPr>
              <a:t>?</a:t>
            </a:r>
          </a:p>
        </p:txBody>
      </p:sp>
      <p:cxnSp>
        <p:nvCxnSpPr>
          <p:cNvPr id="9" name="Straight Arrow Connector 10">
            <a:extLst>
              <a:ext uri="{FF2B5EF4-FFF2-40B4-BE49-F238E27FC236}">
                <a16:creationId xmlns:a16="http://schemas.microsoft.com/office/drawing/2014/main" id="{3B4D5F61-96D0-8BDB-F9D2-B5CA42313C73}"/>
              </a:ext>
            </a:extLst>
          </p:cNvPr>
          <p:cNvCxnSpPr>
            <a:cxnSpLocks/>
          </p:cNvCxnSpPr>
          <p:nvPr/>
        </p:nvCxnSpPr>
        <p:spPr>
          <a:xfrm flipH="1">
            <a:off x="7406642" y="5174534"/>
            <a:ext cx="745957" cy="5175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BA638B98-9062-49C6-E47A-92856F7BA844}"/>
              </a:ext>
            </a:extLst>
          </p:cNvPr>
          <p:cNvSpPr/>
          <p:nvPr/>
        </p:nvSpPr>
        <p:spPr>
          <a:xfrm>
            <a:off x="4201793" y="5619050"/>
            <a:ext cx="3204849" cy="2826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7EE3371F-7C93-74E5-7CDB-183AD0C8D0D8}"/>
              </a:ext>
            </a:extLst>
          </p:cNvPr>
          <p:cNvGrpSpPr/>
          <p:nvPr/>
        </p:nvGrpSpPr>
        <p:grpSpPr>
          <a:xfrm>
            <a:off x="8514178" y="1626962"/>
            <a:ext cx="1913346" cy="931608"/>
            <a:chOff x="9019189" y="4841191"/>
            <a:chExt cx="2686642" cy="1012603"/>
          </a:xfrm>
        </p:grpSpPr>
        <p:cxnSp>
          <p:nvCxnSpPr>
            <p:cNvPr id="12" name="Gerade Verbindung mit Pfeil 11">
              <a:extLst>
                <a:ext uri="{FF2B5EF4-FFF2-40B4-BE49-F238E27FC236}">
                  <a16:creationId xmlns:a16="http://schemas.microsoft.com/office/drawing/2014/main" id="{90A5F9BA-5CC1-7FDB-8B1E-FBB901490F84}"/>
                </a:ext>
              </a:extLst>
            </p:cNvPr>
            <p:cNvCxnSpPr>
              <a:cxnSpLocks/>
            </p:cNvCxnSpPr>
            <p:nvPr/>
          </p:nvCxnSpPr>
          <p:spPr>
            <a:xfrm>
              <a:off x="9019189" y="5850139"/>
              <a:ext cx="26866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FDCE89E4-2244-F544-A94B-5441FBCE8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60291" y="4841191"/>
              <a:ext cx="1494795" cy="1012603"/>
            </a:xfrm>
            <a:prstGeom prst="rect">
              <a:avLst/>
            </a:prstGeom>
          </p:spPr>
        </p:pic>
        <p:pic>
          <p:nvPicPr>
            <p:cNvPr id="14" name="Grafik 13">
              <a:extLst>
                <a:ext uri="{FF2B5EF4-FFF2-40B4-BE49-F238E27FC236}">
                  <a16:creationId xmlns:a16="http://schemas.microsoft.com/office/drawing/2014/main" id="{26D39B22-76E7-AE5C-E47B-161CAB5C67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1926" y="4841191"/>
              <a:ext cx="1494795" cy="1012603"/>
            </a:xfrm>
            <a:prstGeom prst="rect">
              <a:avLst/>
            </a:prstGeom>
          </p:spPr>
        </p:pic>
      </p:grpSp>
      <p:pic>
        <p:nvPicPr>
          <p:cNvPr id="15" name="Grafik 14">
            <a:extLst>
              <a:ext uri="{FF2B5EF4-FFF2-40B4-BE49-F238E27FC236}">
                <a16:creationId xmlns:a16="http://schemas.microsoft.com/office/drawing/2014/main" id="{EAB77B9B-71C0-46E4-C088-E8DB87280A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9660" y="1626961"/>
            <a:ext cx="1397864" cy="946940"/>
          </a:xfrm>
          <a:prstGeom prst="rect">
            <a:avLst/>
          </a:prstGeom>
        </p:spPr>
      </p:pic>
      <p:grpSp>
        <p:nvGrpSpPr>
          <p:cNvPr id="16" name="Gruppieren 15">
            <a:extLst>
              <a:ext uri="{FF2B5EF4-FFF2-40B4-BE49-F238E27FC236}">
                <a16:creationId xmlns:a16="http://schemas.microsoft.com/office/drawing/2014/main" id="{E441827E-D29C-B712-721D-BDF84CD8C1F7}"/>
              </a:ext>
            </a:extLst>
          </p:cNvPr>
          <p:cNvGrpSpPr/>
          <p:nvPr/>
        </p:nvGrpSpPr>
        <p:grpSpPr>
          <a:xfrm>
            <a:off x="8110753" y="3210405"/>
            <a:ext cx="3018521" cy="931611"/>
            <a:chOff x="9019189" y="4841191"/>
            <a:chExt cx="2686642" cy="1012605"/>
          </a:xfrm>
        </p:grpSpPr>
        <p:cxnSp>
          <p:nvCxnSpPr>
            <p:cNvPr id="17" name="Gerade Verbindung mit Pfeil 16">
              <a:extLst>
                <a:ext uri="{FF2B5EF4-FFF2-40B4-BE49-F238E27FC236}">
                  <a16:creationId xmlns:a16="http://schemas.microsoft.com/office/drawing/2014/main" id="{729EF08E-B37F-4205-8199-D85E233DE47D}"/>
                </a:ext>
              </a:extLst>
            </p:cNvPr>
            <p:cNvCxnSpPr>
              <a:cxnSpLocks/>
            </p:cNvCxnSpPr>
            <p:nvPr/>
          </p:nvCxnSpPr>
          <p:spPr>
            <a:xfrm>
              <a:off x="9019189" y="5850139"/>
              <a:ext cx="26866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470CDEB-D7E1-CC76-8720-06A7B4E10E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60291" y="4841191"/>
              <a:ext cx="1494795" cy="1012603"/>
            </a:xfrm>
            <a:prstGeom prst="rect">
              <a:avLst/>
            </a:prstGeom>
          </p:spPr>
        </p:pic>
        <p:pic>
          <p:nvPicPr>
            <p:cNvPr id="19" name="Grafik 18">
              <a:extLst>
                <a:ext uri="{FF2B5EF4-FFF2-40B4-BE49-F238E27FC236}">
                  <a16:creationId xmlns:a16="http://schemas.microsoft.com/office/drawing/2014/main" id="{76882BF6-2E86-4A0B-53FC-65737D4FF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3587" y="5115537"/>
              <a:ext cx="1542731" cy="738259"/>
            </a:xfrm>
            <a:prstGeom prst="rect">
              <a:avLst/>
            </a:prstGeom>
          </p:spPr>
        </p:pic>
      </p:grpSp>
      <p:pic>
        <p:nvPicPr>
          <p:cNvPr id="20" name="Grafik 19">
            <a:extLst>
              <a:ext uri="{FF2B5EF4-FFF2-40B4-BE49-F238E27FC236}">
                <a16:creationId xmlns:a16="http://schemas.microsoft.com/office/drawing/2014/main" id="{CD83B7F8-2394-1723-99F2-494694DE7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3427" y="2721683"/>
            <a:ext cx="1397864" cy="1444861"/>
          </a:xfrm>
          <a:prstGeom prst="rect">
            <a:avLst/>
          </a:prstGeom>
        </p:spPr>
      </p:pic>
      <p:sp>
        <p:nvSpPr>
          <p:cNvPr id="21" name="TextBox 10">
            <a:extLst>
              <a:ext uri="{FF2B5EF4-FFF2-40B4-BE49-F238E27FC236}">
                <a16:creationId xmlns:a16="http://schemas.microsoft.com/office/drawing/2014/main" id="{9B101062-AA20-75BD-A9D2-1F463D500572}"/>
              </a:ext>
            </a:extLst>
          </p:cNvPr>
          <p:cNvSpPr txBox="1"/>
          <p:nvPr/>
        </p:nvSpPr>
        <p:spPr>
          <a:xfrm rot="20961305">
            <a:off x="8721402" y="2790993"/>
            <a:ext cx="985577" cy="307777"/>
          </a:xfrm>
          <a:prstGeom prst="rect">
            <a:avLst/>
          </a:prstGeom>
          <a:solidFill>
            <a:srgbClr val="FF0000"/>
          </a:solidFill>
          <a:ln w="76200">
            <a:noFill/>
          </a:ln>
        </p:spPr>
        <p:txBody>
          <a:bodyPr wrap="square" rtlCol="0">
            <a:spAutoFit/>
          </a:bodyPr>
          <a:lstStyle/>
          <a:p>
            <a:pPr algn="ctr"/>
            <a:r>
              <a:rPr lang="de-DE" sz="1400" dirty="0">
                <a:solidFill>
                  <a:schemeClr val="bg1"/>
                </a:solidFill>
              </a:rPr>
              <a:t>OR?</a:t>
            </a:r>
          </a:p>
        </p:txBody>
      </p:sp>
    </p:spTree>
    <p:extLst>
      <p:ext uri="{BB962C8B-B14F-4D97-AF65-F5344CB8AC3E}">
        <p14:creationId xmlns:p14="http://schemas.microsoft.com/office/powerpoint/2010/main" val="106398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6958-08C2-5CB8-7023-D1550DF28B02}"/>
              </a:ext>
            </a:extLst>
          </p:cNvPr>
          <p:cNvSpPr>
            <a:spLocks noGrp="1"/>
          </p:cNvSpPr>
          <p:nvPr>
            <p:ph type="title"/>
          </p:nvPr>
        </p:nvSpPr>
        <p:spPr/>
        <p:txBody>
          <a:bodyPr/>
          <a:lstStyle/>
          <a:p>
            <a:r>
              <a:rPr lang="de-DE" dirty="0" err="1"/>
              <a:t>Creating</a:t>
            </a:r>
            <a:r>
              <a:rPr lang="de-DE" dirty="0"/>
              <a:t> a Table („</a:t>
            </a:r>
            <a:r>
              <a:rPr lang="de-DE" dirty="0" err="1"/>
              <a:t>data</a:t>
            </a:r>
            <a:r>
              <a:rPr lang="de-DE" dirty="0"/>
              <a:t> frame“) </a:t>
            </a:r>
            <a:r>
              <a:rPr lang="de-DE" dirty="0" err="1"/>
              <a:t>with</a:t>
            </a:r>
            <a:r>
              <a:rPr lang="de-DE" dirty="0"/>
              <a:t> </a:t>
            </a:r>
            <a:r>
              <a:rPr lang="de-DE" dirty="0" err="1"/>
              <a:t>Subject</a:t>
            </a:r>
            <a:r>
              <a:rPr lang="de-DE" dirty="0"/>
              <a:t> IDs…</a:t>
            </a:r>
          </a:p>
        </p:txBody>
      </p:sp>
      <p:sp>
        <p:nvSpPr>
          <p:cNvPr id="3" name="Fußzeilenplatzhalter 2">
            <a:extLst>
              <a:ext uri="{FF2B5EF4-FFF2-40B4-BE49-F238E27FC236}">
                <a16:creationId xmlns:a16="http://schemas.microsoft.com/office/drawing/2014/main" id="{C48F8A20-8FB3-4FF7-8639-037B8E3040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C048DC7-3436-A3EF-0078-3437B37B7522}"/>
              </a:ext>
            </a:extLst>
          </p:cNvPr>
          <p:cNvSpPr>
            <a:spLocks noGrp="1"/>
          </p:cNvSpPr>
          <p:nvPr>
            <p:ph type="sldNum" sz="quarter" idx="28"/>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B24AC5B0-0FE0-491D-1A31-0548B8A3916F}"/>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BF78A560-8C14-693D-9D63-EE9D95DA547C}"/>
              </a:ext>
            </a:extLst>
          </p:cNvPr>
          <p:cNvSpPr>
            <a:spLocks noGrp="1"/>
          </p:cNvSpPr>
          <p:nvPr>
            <p:ph type="body" sz="quarter" idx="29"/>
          </p:nvPr>
        </p:nvSpPr>
        <p:spPr/>
        <p:txBody>
          <a:bodyPr/>
          <a:lstStyle/>
          <a:p>
            <a:endParaRPr lang="de-DE" dirty="0"/>
          </a:p>
        </p:txBody>
      </p:sp>
      <p:sp>
        <p:nvSpPr>
          <p:cNvPr id="7" name="Rectangle 26">
            <a:extLst>
              <a:ext uri="{FF2B5EF4-FFF2-40B4-BE49-F238E27FC236}">
                <a16:creationId xmlns:a16="http://schemas.microsoft.com/office/drawing/2014/main" id="{EC1AD530-09F3-30A0-7A83-E7F0DFC44A0B}"/>
              </a:ext>
            </a:extLst>
          </p:cNvPr>
          <p:cNvSpPr/>
          <p:nvPr/>
        </p:nvSpPr>
        <p:spPr>
          <a:xfrm>
            <a:off x="695324" y="1604665"/>
            <a:ext cx="9627871" cy="3985706"/>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swipe &lt;- c(44.559, 42.951, 44.398, 25.026, 54.82, 44.034, 50.782, 55.549, 56.425, 43.983, 30.747, 46.634)</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no_swipe</a:t>
            </a:r>
            <a:r>
              <a:rPr lang="en-US" sz="1100" b="1" dirty="0">
                <a:latin typeface="Courier New" panose="02070309020205020404" pitchFamily="49" charset="0"/>
                <a:cs typeface="Courier New" panose="02070309020205020404" pitchFamily="49" charset="0"/>
              </a:rPr>
              <a:t> &lt;- c(75.381, 76.255, 93.795, 82.015, 55.238, 70.151, 75.997, 88.35, 63.869, 68.029, 77.1, 87.327)</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vibro_swipe</a:t>
            </a:r>
            <a:r>
              <a:rPr lang="en-US" sz="1100" b="1" dirty="0">
                <a:latin typeface="Courier New" panose="02070309020205020404" pitchFamily="49" charset="0"/>
                <a:cs typeface="Courier New" panose="02070309020205020404" pitchFamily="49" charset="0"/>
              </a:rPr>
              <a:t> &lt;- c(88.695, 95.79, 75.601, 95.237, 94.21, 58.038, 73.444, 53.036, 83.062, 71.641, 72.46, 75.809)</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wpm &lt;- c(swipe, </a:t>
            </a:r>
            <a:r>
              <a:rPr lang="en-US" sz="1100" b="1" dirty="0" err="1">
                <a:latin typeface="Courier New" panose="02070309020205020404" pitchFamily="49" charset="0"/>
                <a:cs typeface="Courier New" panose="02070309020205020404" pitchFamily="49" charset="0"/>
              </a:rPr>
              <a:t>no_swipe</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vibro_swipe</a:t>
            </a:r>
            <a:r>
              <a:rPr lang="en-US" sz="1100" b="1" dirty="0">
                <a:latin typeface="Courier New" panose="02070309020205020404" pitchFamily="49" charset="0"/>
                <a:cs typeface="Courier New" panose="02070309020205020404" pitchFamily="49" charset="0"/>
              </a:rPr>
              <a:t>)</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keyboard &lt;- c(rep("No Swipe",12), rep("Swipe",12), rep("</a:t>
            </a:r>
            <a:r>
              <a:rPr lang="en-US" sz="1100" b="1" dirty="0" err="1">
                <a:latin typeface="Courier New" panose="02070309020205020404" pitchFamily="49" charset="0"/>
                <a:cs typeface="Courier New" panose="02070309020205020404" pitchFamily="49" charset="0"/>
              </a:rPr>
              <a:t>Vibro</a:t>
            </a:r>
            <a:r>
              <a:rPr lang="en-US" sz="1100" b="1" dirty="0">
                <a:latin typeface="Courier New" panose="02070309020205020404" pitchFamily="49" charset="0"/>
                <a:cs typeface="Courier New" panose="02070309020205020404" pitchFamily="49" charset="0"/>
              </a:rPr>
              <a:t> Swipe",12))</a:t>
            </a:r>
          </a:p>
          <a:p>
            <a:pPr marL="104775" indent="0">
              <a:spcBef>
                <a:spcPts val="0"/>
              </a:spcBef>
              <a:spcAft>
                <a:spcPts val="0"/>
              </a:spcAft>
              <a:buNone/>
            </a:pP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solidFill>
                  <a:schemeClr val="accent6"/>
                </a:solidFill>
                <a:latin typeface="Courier New" panose="02070309020205020404" pitchFamily="49" charset="0"/>
                <a:cs typeface="Courier New" panose="02070309020205020404" pitchFamily="49" charset="0"/>
              </a:rPr>
              <a:t># normality check </a:t>
            </a: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tapply</a:t>
            </a:r>
            <a:r>
              <a:rPr lang="en-US" sz="1100" b="1" dirty="0">
                <a:latin typeface="Courier New" panose="02070309020205020404" pitchFamily="49" charset="0"/>
                <a:cs typeface="Courier New" panose="02070309020205020404" pitchFamily="49" charset="0"/>
              </a:rPr>
              <a:t>(wpm, keyboard, </a:t>
            </a:r>
            <a:r>
              <a:rPr lang="en-US" sz="1100" b="1" dirty="0" err="1">
                <a:latin typeface="Courier New" panose="02070309020205020404" pitchFamily="49" charset="0"/>
                <a:cs typeface="Courier New" panose="02070309020205020404" pitchFamily="49" charset="0"/>
              </a:rPr>
              <a:t>shapiro.test</a:t>
            </a:r>
            <a:r>
              <a:rPr lang="en-US" sz="1100" b="1" dirty="0">
                <a:latin typeface="Courier New" panose="02070309020205020404" pitchFamily="49" charset="0"/>
                <a:cs typeface="Courier New" panose="02070309020205020404" pitchFamily="49" charset="0"/>
              </a:rPr>
              <a:t>)</a:t>
            </a:r>
          </a:p>
          <a:p>
            <a:pPr marL="104775" indent="0">
              <a:spcBef>
                <a:spcPts val="0"/>
              </a:spcBef>
              <a:spcAft>
                <a:spcPts val="0"/>
              </a:spcAft>
              <a:buNone/>
            </a:pP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solidFill>
                  <a:schemeClr val="accent6"/>
                </a:solidFill>
                <a:latin typeface="Courier New" panose="02070309020205020404" pitchFamily="49" charset="0"/>
                <a:cs typeface="Courier New" panose="02070309020205020404" pitchFamily="49" charset="0"/>
              </a:rPr>
              <a:t># to perform an RM-ANOVA, we need subject IDs (typically we have already a CSV with subject IDs</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&lt;- rep(seq(12, length=12),times=3) </a:t>
            </a:r>
          </a:p>
          <a:p>
            <a:pPr marL="104775" indent="0">
              <a:spcBef>
                <a:spcPts val="0"/>
              </a:spcBef>
              <a:spcAft>
                <a:spcPts val="0"/>
              </a:spcAft>
              <a:buNone/>
            </a:pP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 </a:t>
            </a:r>
            <a:r>
              <a:rPr lang="en-US" sz="1100" b="1" dirty="0">
                <a:solidFill>
                  <a:schemeClr val="accent6"/>
                </a:solidFill>
                <a:latin typeface="Courier New" panose="02070309020205020404" pitchFamily="49" charset="0"/>
                <a:cs typeface="Courier New" panose="02070309020205020404" pitchFamily="49" charset="0"/>
              </a:rPr>
              <a:t># create the table / data frame with subject IDs and conditions as fixed factors</a:t>
            </a: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df</a:t>
            </a:r>
            <a:r>
              <a:rPr lang="en-US" sz="1100" b="1" dirty="0">
                <a:latin typeface="Courier New" panose="02070309020205020404" pitchFamily="49" charset="0"/>
                <a:cs typeface="Courier New" panose="02070309020205020404" pitchFamily="49" charset="0"/>
              </a:rPr>
              <a:t> &lt;- </a:t>
            </a:r>
            <a:r>
              <a:rPr lang="en-US" sz="1100" b="1" dirty="0" err="1">
                <a:latin typeface="Courier New" panose="02070309020205020404" pitchFamily="49" charset="0"/>
                <a:cs typeface="Courier New" panose="02070309020205020404" pitchFamily="49" charset="0"/>
              </a:rPr>
              <a:t>data.frame</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as.factor</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conditions= </a:t>
            </a:r>
            <a:r>
              <a:rPr lang="en-US" sz="1100" b="1" dirty="0" err="1">
                <a:latin typeface="Courier New" panose="02070309020205020404" pitchFamily="49" charset="0"/>
                <a:cs typeface="Courier New" panose="02070309020205020404" pitchFamily="49" charset="0"/>
              </a:rPr>
              <a:t>as.factor</a:t>
            </a:r>
            <a:r>
              <a:rPr lang="en-US" sz="1100" b="1" dirty="0">
                <a:latin typeface="Courier New" panose="02070309020205020404" pitchFamily="49" charset="0"/>
                <a:cs typeface="Courier New" panose="02070309020205020404" pitchFamily="49" charset="0"/>
              </a:rPr>
              <a:t>(conditions), wpm)</a:t>
            </a:r>
          </a:p>
          <a:p>
            <a:pPr marL="104775" indent="0">
              <a:spcBef>
                <a:spcPts val="0"/>
              </a:spcBef>
              <a:spcAft>
                <a:spcPts val="0"/>
              </a:spcAft>
              <a:buNone/>
            </a:pP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solidFill>
                  <a:schemeClr val="accent6"/>
                </a:solidFill>
                <a:latin typeface="Courier New" panose="02070309020205020404" pitchFamily="49" charset="0"/>
                <a:cs typeface="Courier New" panose="02070309020205020404" pitchFamily="49" charset="0"/>
              </a:rPr>
              <a:t># if not installed add: </a:t>
            </a:r>
            <a:r>
              <a:rPr lang="en-US" sz="1100" b="1" dirty="0" err="1">
                <a:solidFill>
                  <a:schemeClr val="accent6"/>
                </a:solidFill>
                <a:latin typeface="Courier New" panose="02070309020205020404" pitchFamily="49" charset="0"/>
                <a:cs typeface="Courier New" panose="02070309020205020404" pitchFamily="49" charset="0"/>
              </a:rPr>
              <a:t>install.packages</a:t>
            </a:r>
            <a:r>
              <a:rPr lang="en-US" sz="1100" b="1" dirty="0">
                <a:solidFill>
                  <a:schemeClr val="accent6"/>
                </a:solidFill>
                <a:latin typeface="Courier New" panose="02070309020205020404" pitchFamily="49" charset="0"/>
                <a:cs typeface="Courier New" panose="02070309020205020404" pitchFamily="49" charset="0"/>
              </a:rPr>
              <a:t>("</a:t>
            </a:r>
            <a:r>
              <a:rPr lang="en-US" sz="1100" b="1" dirty="0" err="1">
                <a:solidFill>
                  <a:schemeClr val="accent6"/>
                </a:solidFill>
                <a:latin typeface="Courier New" panose="02070309020205020404" pitchFamily="49" charset="0"/>
                <a:cs typeface="Courier New" panose="02070309020205020404" pitchFamily="49" charset="0"/>
              </a:rPr>
              <a:t>rstatix</a:t>
            </a:r>
            <a:r>
              <a:rPr lang="en-US" sz="1100" b="1" dirty="0">
                <a:solidFill>
                  <a:schemeClr val="accent6"/>
                </a:solidFill>
                <a:latin typeface="Courier New" panose="02070309020205020404" pitchFamily="49" charset="0"/>
                <a:cs typeface="Courier New" panose="02070309020205020404" pitchFamily="49" charset="0"/>
              </a:rPr>
              <a:t>")</a:t>
            </a:r>
          </a:p>
          <a:p>
            <a:pPr marL="104775" indent="0">
              <a:spcBef>
                <a:spcPts val="0"/>
              </a:spcBef>
              <a:spcAft>
                <a:spcPts val="0"/>
              </a:spcAft>
              <a:buNone/>
            </a:pPr>
            <a:r>
              <a:rPr lang="en-US" sz="1100" b="1" dirty="0">
                <a:latin typeface="Courier New" panose="02070309020205020404" pitchFamily="49" charset="0"/>
                <a:cs typeface="Courier New" panose="02070309020205020404" pitchFamily="49" charset="0"/>
              </a:rPr>
              <a:t>library(</a:t>
            </a:r>
            <a:r>
              <a:rPr lang="en-US" sz="1100" b="1" dirty="0" err="1">
                <a:latin typeface="Courier New" panose="02070309020205020404" pitchFamily="49" charset="0"/>
                <a:cs typeface="Courier New" panose="02070309020205020404" pitchFamily="49" charset="0"/>
              </a:rPr>
              <a:t>rstatix</a:t>
            </a:r>
            <a:r>
              <a:rPr lang="en-US" sz="1100" b="1" dirty="0">
                <a:latin typeface="Courier New" panose="02070309020205020404" pitchFamily="49" charset="0"/>
                <a:cs typeface="Courier New" panose="02070309020205020404" pitchFamily="49" charset="0"/>
              </a:rPr>
              <a:t>) </a:t>
            </a:r>
            <a:r>
              <a:rPr lang="en-US" sz="1100" b="1" dirty="0">
                <a:solidFill>
                  <a:schemeClr val="accent6"/>
                </a:solidFill>
                <a:latin typeface="Courier New" panose="02070309020205020404" pitchFamily="49" charset="0"/>
                <a:cs typeface="Courier New" panose="02070309020205020404" pitchFamily="49" charset="0"/>
              </a:rPr>
              <a:t># load the library</a:t>
            </a:r>
          </a:p>
          <a:p>
            <a:pPr marL="104775"/>
            <a:endParaRPr lang="en-US" sz="1100" b="1" dirty="0">
              <a:solidFill>
                <a:schemeClr val="accent6"/>
              </a:solidFill>
              <a:latin typeface="Courier New" panose="02070309020205020404" pitchFamily="49" charset="0"/>
              <a:cs typeface="Courier New" panose="02070309020205020404" pitchFamily="49" charset="0"/>
            </a:endParaRPr>
          </a:p>
          <a:p>
            <a:pPr marL="104775"/>
            <a:r>
              <a:rPr lang="en-US" sz="1100" b="1" dirty="0">
                <a:solidFill>
                  <a:schemeClr val="accent6"/>
                </a:solidFill>
                <a:latin typeface="Courier New" panose="02070309020205020404" pitchFamily="49" charset="0"/>
                <a:cs typeface="Courier New" panose="02070309020205020404" pitchFamily="49" charset="0"/>
              </a:rPr>
              <a:t># run the ANOVA</a:t>
            </a:r>
          </a:p>
          <a:p>
            <a:pPr marL="104775" indent="0">
              <a:spcBef>
                <a:spcPts val="0"/>
              </a:spcBef>
              <a:spcAft>
                <a:spcPts val="0"/>
              </a:spcAft>
              <a:buNone/>
            </a:pPr>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&lt;- </a:t>
            </a:r>
            <a:r>
              <a:rPr lang="en-US" sz="1100" b="1" dirty="0" err="1">
                <a:latin typeface="Courier New" panose="02070309020205020404" pitchFamily="49" charset="0"/>
                <a:cs typeface="Courier New" panose="02070309020205020404" pitchFamily="49" charset="0"/>
              </a:rPr>
              <a:t>anova_test</a:t>
            </a:r>
            <a:r>
              <a:rPr lang="en-US" sz="1100" b="1" dirty="0">
                <a:latin typeface="Courier New" panose="02070309020205020404" pitchFamily="49" charset="0"/>
                <a:cs typeface="Courier New" panose="02070309020205020404" pitchFamily="49" charset="0"/>
              </a:rPr>
              <a:t>(data = </a:t>
            </a:r>
            <a:r>
              <a:rPr lang="en-US" sz="1100" b="1" dirty="0" err="1">
                <a:latin typeface="Courier New" panose="02070309020205020404" pitchFamily="49" charset="0"/>
                <a:cs typeface="Courier New" panose="02070309020205020404" pitchFamily="49" charset="0"/>
              </a:rPr>
              <a:t>df</a:t>
            </a:r>
            <a:r>
              <a:rPr lang="en-US" sz="1100" b="1" dirty="0">
                <a:latin typeface="Courier New" panose="02070309020205020404" pitchFamily="49" charset="0"/>
                <a:cs typeface="Courier New" panose="02070309020205020404" pitchFamily="49" charset="0"/>
              </a:rPr>
              <a:t>, dv = wpm, </a:t>
            </a:r>
            <a:r>
              <a:rPr lang="en-US" sz="1100" b="1" dirty="0" err="1">
                <a:latin typeface="Courier New" panose="02070309020205020404" pitchFamily="49" charset="0"/>
                <a:cs typeface="Courier New" panose="02070309020205020404" pitchFamily="49" charset="0"/>
              </a:rPr>
              <a:t>wid</a:t>
            </a:r>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within = keyboard, </a:t>
            </a:r>
            <a:r>
              <a:rPr lang="en-US" sz="1100" b="1" dirty="0" err="1">
                <a:latin typeface="Courier New" panose="02070309020205020404" pitchFamily="49" charset="0"/>
                <a:cs typeface="Courier New" panose="02070309020205020404" pitchFamily="49" charset="0"/>
              </a:rPr>
              <a:t>effect.size</a:t>
            </a:r>
            <a:r>
              <a:rPr lang="en-US" sz="1100" b="1" dirty="0">
                <a:latin typeface="Courier New" panose="02070309020205020404" pitchFamily="49" charset="0"/>
                <a:cs typeface="Courier New" panose="02070309020205020404" pitchFamily="49" charset="0"/>
              </a:rPr>
              <a:t> = "pes")</a:t>
            </a:r>
            <a:br>
              <a:rPr lang="en-US" sz="1100" b="1" dirty="0">
                <a:latin typeface="Courier New" panose="02070309020205020404" pitchFamily="49" charset="0"/>
                <a:cs typeface="Courier New" panose="02070309020205020404" pitchFamily="49" charset="0"/>
              </a:rPr>
            </a:br>
            <a:endParaRPr lang="en-US" sz="1100" b="1" dirty="0">
              <a:latin typeface="Courier New" panose="02070309020205020404" pitchFamily="49" charset="0"/>
              <a:cs typeface="Courier New" panose="02070309020205020404" pitchFamily="49" charset="0"/>
            </a:endParaRPr>
          </a:p>
          <a:p>
            <a:pPr marL="104775" indent="0">
              <a:spcBef>
                <a:spcPts val="0"/>
              </a:spcBef>
              <a:spcAft>
                <a:spcPts val="0"/>
              </a:spcAft>
              <a:buNone/>
            </a:pPr>
            <a:r>
              <a:rPr lang="en-US" sz="1100" b="1" dirty="0">
                <a:solidFill>
                  <a:schemeClr val="accent6"/>
                </a:solidFill>
                <a:latin typeface="Courier New" panose="02070309020205020404" pitchFamily="49" charset="0"/>
                <a:cs typeface="Courier New" panose="02070309020205020404" pitchFamily="49" charset="0"/>
              </a:rPr>
              <a:t># automatically does the sphericity correction if necessary (we like that)</a:t>
            </a:r>
            <a:endParaRPr lang="en-US" sz="1100" b="1" dirty="0">
              <a:latin typeface="Courier New" panose="02070309020205020404" pitchFamily="49" charset="0"/>
              <a:cs typeface="Courier New" panose="02070309020205020404" pitchFamily="49" charset="0"/>
            </a:endParaRPr>
          </a:p>
          <a:p>
            <a:pPr marL="104775"/>
            <a:r>
              <a:rPr lang="en-US" sz="1100" b="1" dirty="0" err="1">
                <a:latin typeface="Courier New" panose="02070309020205020404" pitchFamily="49" charset="0"/>
                <a:cs typeface="Courier New" panose="02070309020205020404" pitchFamily="49" charset="0"/>
              </a:rPr>
              <a:t>get_anova_table</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correction = "auto")</a:t>
            </a:r>
            <a:endParaRPr lang="en-US" sz="1200" b="1" dirty="0">
              <a:latin typeface="Courier New" panose="02070309020205020404" pitchFamily="49" charset="0"/>
              <a:cs typeface="Courier New" panose="02070309020205020404" pitchFamily="49" charset="0"/>
            </a:endParaRPr>
          </a:p>
        </p:txBody>
      </p:sp>
      <p:sp>
        <p:nvSpPr>
          <p:cNvPr id="8" name="TextBox 20">
            <a:extLst>
              <a:ext uri="{FF2B5EF4-FFF2-40B4-BE49-F238E27FC236}">
                <a16:creationId xmlns:a16="http://schemas.microsoft.com/office/drawing/2014/main" id="{63C3A1BD-6BE5-2708-EA21-3DB00BCFD2D5}"/>
              </a:ext>
            </a:extLst>
          </p:cNvPr>
          <p:cNvSpPr txBox="1"/>
          <p:nvPr/>
        </p:nvSpPr>
        <p:spPr>
          <a:xfrm>
            <a:off x="695325" y="1239818"/>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graphicFrame>
        <p:nvGraphicFramePr>
          <p:cNvPr id="10" name="Tabelle 9">
            <a:extLst>
              <a:ext uri="{FF2B5EF4-FFF2-40B4-BE49-F238E27FC236}">
                <a16:creationId xmlns:a16="http://schemas.microsoft.com/office/drawing/2014/main" id="{080163DC-1300-65E6-C144-D03A4456C92F}"/>
              </a:ext>
            </a:extLst>
          </p:cNvPr>
          <p:cNvGraphicFramePr>
            <a:graphicFrameLocks noGrp="1"/>
          </p:cNvGraphicFramePr>
          <p:nvPr>
            <p:extLst>
              <p:ext uri="{D42A27DB-BD31-4B8C-83A1-F6EECF244321}">
                <p14:modId xmlns:p14="http://schemas.microsoft.com/office/powerpoint/2010/main" val="856038953"/>
              </p:ext>
            </p:extLst>
          </p:nvPr>
        </p:nvGraphicFramePr>
        <p:xfrm>
          <a:off x="9382124" y="4183071"/>
          <a:ext cx="2771775" cy="1889760"/>
        </p:xfrm>
        <a:graphic>
          <a:graphicData uri="http://schemas.openxmlformats.org/drawingml/2006/table">
            <a:tbl>
              <a:tblPr firstRow="1" bandRow="1">
                <a:tableStyleId>{2D5ABB26-0587-4C30-8999-92F81FD0307C}</a:tableStyleId>
              </a:tblPr>
              <a:tblGrid>
                <a:gridCol w="874396">
                  <a:extLst>
                    <a:ext uri="{9D8B030D-6E8A-4147-A177-3AD203B41FA5}">
                      <a16:colId xmlns:a16="http://schemas.microsoft.com/office/drawing/2014/main" val="1495020074"/>
                    </a:ext>
                  </a:extLst>
                </a:gridCol>
                <a:gridCol w="1001877">
                  <a:extLst>
                    <a:ext uri="{9D8B030D-6E8A-4147-A177-3AD203B41FA5}">
                      <a16:colId xmlns:a16="http://schemas.microsoft.com/office/drawing/2014/main" val="600707078"/>
                    </a:ext>
                  </a:extLst>
                </a:gridCol>
                <a:gridCol w="895502">
                  <a:extLst>
                    <a:ext uri="{9D8B030D-6E8A-4147-A177-3AD203B41FA5}">
                      <a16:colId xmlns:a16="http://schemas.microsoft.com/office/drawing/2014/main" val="2541840635"/>
                    </a:ext>
                  </a:extLst>
                </a:gridCol>
              </a:tblGrid>
              <a:tr h="219241">
                <a:tc>
                  <a:txBody>
                    <a:bodyPr/>
                    <a:lstStyle/>
                    <a:p>
                      <a:pPr algn="ctr"/>
                      <a:r>
                        <a:rPr lang="de-DE" sz="1200" b="1" dirty="0" err="1">
                          <a:solidFill>
                            <a:schemeClr val="bg1"/>
                          </a:solidFill>
                        </a:rPr>
                        <a:t>subjectID</a:t>
                      </a:r>
                      <a:endParaRPr lang="de-DE" sz="1200" b="1" dirty="0">
                        <a:solidFill>
                          <a:schemeClr val="bg1"/>
                        </a:solidFill>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err="1">
                          <a:solidFill>
                            <a:schemeClr val="bg1"/>
                          </a:solidFill>
                        </a:rPr>
                        <a:t>keyboard</a:t>
                      </a:r>
                      <a:endParaRPr lang="de-DE" sz="12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200" b="1" dirty="0">
                          <a:solidFill>
                            <a:schemeClr val="bg1"/>
                          </a:solidFill>
                        </a:rPr>
                        <a:t>wpm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666653838"/>
                  </a:ext>
                </a:extLst>
              </a:tr>
              <a:tr h="194881">
                <a:tc>
                  <a:txBody>
                    <a:bodyPr/>
                    <a:lstStyle/>
                    <a:p>
                      <a:pPr algn="ctr"/>
                      <a:r>
                        <a:rPr lang="de-DE" sz="1000" b="1" dirty="0">
                          <a:solidFill>
                            <a:schemeClr val="bg1"/>
                          </a:solidFill>
                        </a:rPr>
                        <a:t>&lt;</a:t>
                      </a:r>
                      <a:r>
                        <a:rPr lang="de-DE" sz="1000" b="1" dirty="0" err="1">
                          <a:solidFill>
                            <a:schemeClr val="bg1"/>
                          </a:solidFill>
                        </a:rPr>
                        <a:t>fct</a:t>
                      </a:r>
                      <a:r>
                        <a:rPr lang="de-DE" sz="1000" b="1" dirty="0">
                          <a:solidFill>
                            <a:schemeClr val="bg1"/>
                          </a:solidFill>
                        </a:rPr>
                        <a:t>&gt;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000" b="1" dirty="0">
                          <a:solidFill>
                            <a:schemeClr val="bg1"/>
                          </a:solidFill>
                        </a:rPr>
                        <a:t>&lt;</a:t>
                      </a:r>
                      <a:r>
                        <a:rPr lang="de-DE" sz="1000" b="1" dirty="0" err="1">
                          <a:solidFill>
                            <a:schemeClr val="bg1"/>
                          </a:solidFill>
                        </a:rPr>
                        <a:t>fct</a:t>
                      </a:r>
                      <a:r>
                        <a:rPr lang="de-DE" sz="1000" b="1" dirty="0">
                          <a:solidFill>
                            <a:schemeClr val="bg1"/>
                          </a:solidFill>
                        </a:rPr>
                        <a:t>&gt;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de-DE" sz="1000" b="1" dirty="0">
                          <a:solidFill>
                            <a:schemeClr val="bg1"/>
                          </a:solidFill>
                        </a:rPr>
                        <a:t>&lt;</a:t>
                      </a:r>
                      <a:r>
                        <a:rPr lang="de-DE" sz="1000" b="1" dirty="0" err="1">
                          <a:solidFill>
                            <a:schemeClr val="bg1"/>
                          </a:solidFill>
                        </a:rPr>
                        <a:t>dbl</a:t>
                      </a:r>
                      <a:r>
                        <a:rPr lang="de-DE" sz="1000" b="1" dirty="0">
                          <a:solidFill>
                            <a:schemeClr val="bg1"/>
                          </a:solidFill>
                        </a:rPr>
                        <a:t>&gt;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87843826"/>
                  </a:ext>
                </a:extLst>
              </a:tr>
              <a:tr h="219241">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err="1">
                          <a:effectLst/>
                          <a:latin typeface="+mn-lt"/>
                          <a:ea typeface="Calibri" panose="020F0502020204030204" pitchFamily="34" charset="0"/>
                          <a:cs typeface="Times New Roman" panose="02020603050405020304" pitchFamily="18" charset="0"/>
                        </a:rPr>
                        <a:t>swipe</a:t>
                      </a: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75.381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50791182"/>
                  </a:ext>
                </a:extLst>
              </a:tr>
              <a:tr h="219241">
                <a:tc>
                  <a:txBody>
                    <a:bodyPr/>
                    <a:lstStyle/>
                    <a:p>
                      <a:pPr algn="ctr"/>
                      <a:r>
                        <a:rPr lang="de-DE" sz="1200" b="1"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err="1">
                          <a:effectLst/>
                          <a:latin typeface="+mn-lt"/>
                          <a:ea typeface="Calibri" panose="020F0502020204030204" pitchFamily="34" charset="0"/>
                          <a:cs typeface="Times New Roman" panose="02020603050405020304" pitchFamily="18" charset="0"/>
                        </a:rPr>
                        <a:t>noswipe</a:t>
                      </a: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86.255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36227487"/>
                  </a:ext>
                </a:extLst>
              </a:tr>
              <a:tr h="219241">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err="1">
                          <a:effectLst/>
                          <a:latin typeface="+mn-lt"/>
                          <a:ea typeface="Calibri" panose="020F0502020204030204" pitchFamily="34" charset="0"/>
                          <a:cs typeface="Times New Roman" panose="02020603050405020304" pitchFamily="18" charset="0"/>
                        </a:rPr>
                        <a:t>noswipe</a:t>
                      </a: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de-DE" sz="1200" dirty="0">
                          <a:effectLst/>
                          <a:latin typeface="+mn-lt"/>
                          <a:ea typeface="Calibri" panose="020F0502020204030204" pitchFamily="34" charset="0"/>
                          <a:cs typeface="Times New Roman" panose="02020603050405020304" pitchFamily="18" charset="0"/>
                        </a:rPr>
                        <a:t>93.795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18967172"/>
                  </a:ext>
                </a:extLst>
              </a:tr>
              <a:tr h="271489">
                <a:tc>
                  <a:txBody>
                    <a:bodyPr/>
                    <a:lstStyle/>
                    <a:p>
                      <a:pPr algn="ctr"/>
                      <a:r>
                        <a:rPr lang="de-DE" sz="1200" b="1" dirty="0">
                          <a:solidFill>
                            <a:schemeClr val="bg1"/>
                          </a:solidFill>
                        </a:rPr>
                        <a:t>2</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de-DE" sz="1200" dirty="0" err="1">
                          <a:effectLst/>
                          <a:latin typeface="+mn-lt"/>
                          <a:ea typeface="Calibri" panose="020F0502020204030204" pitchFamily="34" charset="0"/>
                          <a:cs typeface="Times New Roman" panose="02020603050405020304" pitchFamily="18" charset="0"/>
                        </a:rPr>
                        <a:t>swipe</a:t>
                      </a: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e-DE" sz="1200" dirty="0">
                          <a:effectLst/>
                          <a:latin typeface="+mn-lt"/>
                          <a:ea typeface="Calibri" panose="020F0502020204030204" pitchFamily="34" charset="0"/>
                          <a:cs typeface="Times New Roman" panose="02020603050405020304" pitchFamily="18" charset="0"/>
                        </a:rPr>
                        <a:t>61.435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22216530"/>
                  </a:ext>
                </a:extLst>
              </a:tr>
              <a:tr h="219241">
                <a:tc>
                  <a:txBody>
                    <a:bodyPr/>
                    <a:lstStyle/>
                    <a:p>
                      <a:pPr algn="ctr"/>
                      <a:endParaRPr lang="de-DE" sz="1200" b="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7000"/>
                        </a:lnSpc>
                        <a:spcAft>
                          <a:spcPts val="800"/>
                        </a:spcAft>
                      </a:pP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endParaRPr lang="de-DE"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84807909"/>
                  </a:ext>
                </a:extLst>
              </a:tr>
            </a:tbl>
          </a:graphicData>
        </a:graphic>
      </p:graphicFrame>
      <p:sp>
        <p:nvSpPr>
          <p:cNvPr id="11" name="Freihandform: Form 10">
            <a:extLst>
              <a:ext uri="{FF2B5EF4-FFF2-40B4-BE49-F238E27FC236}">
                <a16:creationId xmlns:a16="http://schemas.microsoft.com/office/drawing/2014/main" id="{2A4137AC-2245-C362-EE5B-E69145530C7C}"/>
              </a:ext>
            </a:extLst>
          </p:cNvPr>
          <p:cNvSpPr/>
          <p:nvPr/>
        </p:nvSpPr>
        <p:spPr>
          <a:xfrm>
            <a:off x="9189720" y="5802127"/>
            <a:ext cx="3002280" cy="400823"/>
          </a:xfrm>
          <a:custGeom>
            <a:avLst/>
            <a:gdLst>
              <a:gd name="connsiteX0" fmla="*/ 0 w 3002280"/>
              <a:gd name="connsiteY0" fmla="*/ 350582 h 563942"/>
              <a:gd name="connsiteX1" fmla="*/ 0 w 3002280"/>
              <a:gd name="connsiteY1" fmla="*/ 350582 h 563942"/>
              <a:gd name="connsiteX2" fmla="*/ 281940 w 3002280"/>
              <a:gd name="connsiteY2" fmla="*/ 320102 h 563942"/>
              <a:gd name="connsiteX3" fmla="*/ 746760 w 3002280"/>
              <a:gd name="connsiteY3" fmla="*/ 282002 h 563942"/>
              <a:gd name="connsiteX4" fmla="*/ 1607820 w 3002280"/>
              <a:gd name="connsiteY4" fmla="*/ 91502 h 563942"/>
              <a:gd name="connsiteX5" fmla="*/ 2369820 w 3002280"/>
              <a:gd name="connsiteY5" fmla="*/ 68642 h 563942"/>
              <a:gd name="connsiteX6" fmla="*/ 2400300 w 3002280"/>
              <a:gd name="connsiteY6" fmla="*/ 61022 h 563942"/>
              <a:gd name="connsiteX7" fmla="*/ 2636520 w 3002280"/>
              <a:gd name="connsiteY7" fmla="*/ 45782 h 563942"/>
              <a:gd name="connsiteX8" fmla="*/ 2796540 w 3002280"/>
              <a:gd name="connsiteY8" fmla="*/ 7682 h 563942"/>
              <a:gd name="connsiteX9" fmla="*/ 3002280 w 3002280"/>
              <a:gd name="connsiteY9" fmla="*/ 62 h 563942"/>
              <a:gd name="connsiteX10" fmla="*/ 2918460 w 3002280"/>
              <a:gd name="connsiteY10" fmla="*/ 266762 h 563942"/>
              <a:gd name="connsiteX11" fmla="*/ 160020 w 3002280"/>
              <a:gd name="connsiteY11" fmla="*/ 563942 h 563942"/>
              <a:gd name="connsiteX12" fmla="*/ 0 w 3002280"/>
              <a:gd name="connsiteY12" fmla="*/ 350582 h 563942"/>
              <a:gd name="connsiteX0" fmla="*/ 0 w 3002280"/>
              <a:gd name="connsiteY0" fmla="*/ 350582 h 570375"/>
              <a:gd name="connsiteX1" fmla="*/ 0 w 3002280"/>
              <a:gd name="connsiteY1" fmla="*/ 350582 h 570375"/>
              <a:gd name="connsiteX2" fmla="*/ 281940 w 3002280"/>
              <a:gd name="connsiteY2" fmla="*/ 320102 h 570375"/>
              <a:gd name="connsiteX3" fmla="*/ 746760 w 3002280"/>
              <a:gd name="connsiteY3" fmla="*/ 282002 h 570375"/>
              <a:gd name="connsiteX4" fmla="*/ 1607820 w 3002280"/>
              <a:gd name="connsiteY4" fmla="*/ 91502 h 570375"/>
              <a:gd name="connsiteX5" fmla="*/ 2369820 w 3002280"/>
              <a:gd name="connsiteY5" fmla="*/ 68642 h 570375"/>
              <a:gd name="connsiteX6" fmla="*/ 2400300 w 3002280"/>
              <a:gd name="connsiteY6" fmla="*/ 61022 h 570375"/>
              <a:gd name="connsiteX7" fmla="*/ 2636520 w 3002280"/>
              <a:gd name="connsiteY7" fmla="*/ 45782 h 570375"/>
              <a:gd name="connsiteX8" fmla="*/ 2796540 w 3002280"/>
              <a:gd name="connsiteY8" fmla="*/ 7682 h 570375"/>
              <a:gd name="connsiteX9" fmla="*/ 3002280 w 3002280"/>
              <a:gd name="connsiteY9" fmla="*/ 62 h 570375"/>
              <a:gd name="connsiteX10" fmla="*/ 2887980 w 3002280"/>
              <a:gd name="connsiteY10" fmla="*/ 570375 h 570375"/>
              <a:gd name="connsiteX11" fmla="*/ 160020 w 3002280"/>
              <a:gd name="connsiteY11" fmla="*/ 563942 h 570375"/>
              <a:gd name="connsiteX12" fmla="*/ 0 w 3002280"/>
              <a:gd name="connsiteY12" fmla="*/ 350582 h 570375"/>
              <a:gd name="connsiteX0" fmla="*/ 0 w 3002280"/>
              <a:gd name="connsiteY0" fmla="*/ 350582 h 570375"/>
              <a:gd name="connsiteX1" fmla="*/ 0 w 3002280"/>
              <a:gd name="connsiteY1" fmla="*/ 350582 h 570375"/>
              <a:gd name="connsiteX2" fmla="*/ 426720 w 3002280"/>
              <a:gd name="connsiteY2" fmla="*/ 200825 h 570375"/>
              <a:gd name="connsiteX3" fmla="*/ 746760 w 3002280"/>
              <a:gd name="connsiteY3" fmla="*/ 282002 h 570375"/>
              <a:gd name="connsiteX4" fmla="*/ 1607820 w 3002280"/>
              <a:gd name="connsiteY4" fmla="*/ 91502 h 570375"/>
              <a:gd name="connsiteX5" fmla="*/ 2369820 w 3002280"/>
              <a:gd name="connsiteY5" fmla="*/ 68642 h 570375"/>
              <a:gd name="connsiteX6" fmla="*/ 2400300 w 3002280"/>
              <a:gd name="connsiteY6" fmla="*/ 61022 h 570375"/>
              <a:gd name="connsiteX7" fmla="*/ 2636520 w 3002280"/>
              <a:gd name="connsiteY7" fmla="*/ 45782 h 570375"/>
              <a:gd name="connsiteX8" fmla="*/ 2796540 w 3002280"/>
              <a:gd name="connsiteY8" fmla="*/ 7682 h 570375"/>
              <a:gd name="connsiteX9" fmla="*/ 3002280 w 3002280"/>
              <a:gd name="connsiteY9" fmla="*/ 62 h 570375"/>
              <a:gd name="connsiteX10" fmla="*/ 2887980 w 3002280"/>
              <a:gd name="connsiteY10" fmla="*/ 570375 h 570375"/>
              <a:gd name="connsiteX11" fmla="*/ 160020 w 3002280"/>
              <a:gd name="connsiteY11" fmla="*/ 563942 h 570375"/>
              <a:gd name="connsiteX12" fmla="*/ 0 w 3002280"/>
              <a:gd name="connsiteY12" fmla="*/ 350582 h 570375"/>
              <a:gd name="connsiteX0" fmla="*/ 0 w 3002280"/>
              <a:gd name="connsiteY0" fmla="*/ 350582 h 570375"/>
              <a:gd name="connsiteX1" fmla="*/ 0 w 3002280"/>
              <a:gd name="connsiteY1" fmla="*/ 350582 h 570375"/>
              <a:gd name="connsiteX2" fmla="*/ 426720 w 3002280"/>
              <a:gd name="connsiteY2" fmla="*/ 200825 h 570375"/>
              <a:gd name="connsiteX3" fmla="*/ 914400 w 3002280"/>
              <a:gd name="connsiteY3" fmla="*/ 75979 h 570375"/>
              <a:gd name="connsiteX4" fmla="*/ 1607820 w 3002280"/>
              <a:gd name="connsiteY4" fmla="*/ 91502 h 570375"/>
              <a:gd name="connsiteX5" fmla="*/ 2369820 w 3002280"/>
              <a:gd name="connsiteY5" fmla="*/ 68642 h 570375"/>
              <a:gd name="connsiteX6" fmla="*/ 2400300 w 3002280"/>
              <a:gd name="connsiteY6" fmla="*/ 61022 h 570375"/>
              <a:gd name="connsiteX7" fmla="*/ 2636520 w 3002280"/>
              <a:gd name="connsiteY7" fmla="*/ 45782 h 570375"/>
              <a:gd name="connsiteX8" fmla="*/ 2796540 w 3002280"/>
              <a:gd name="connsiteY8" fmla="*/ 7682 h 570375"/>
              <a:gd name="connsiteX9" fmla="*/ 3002280 w 3002280"/>
              <a:gd name="connsiteY9" fmla="*/ 62 h 570375"/>
              <a:gd name="connsiteX10" fmla="*/ 2887980 w 3002280"/>
              <a:gd name="connsiteY10" fmla="*/ 570375 h 570375"/>
              <a:gd name="connsiteX11" fmla="*/ 160020 w 3002280"/>
              <a:gd name="connsiteY11" fmla="*/ 563942 h 570375"/>
              <a:gd name="connsiteX12" fmla="*/ 0 w 3002280"/>
              <a:gd name="connsiteY12" fmla="*/ 350582 h 570375"/>
              <a:gd name="connsiteX0" fmla="*/ 0 w 3002280"/>
              <a:gd name="connsiteY0" fmla="*/ 350582 h 570375"/>
              <a:gd name="connsiteX1" fmla="*/ 0 w 3002280"/>
              <a:gd name="connsiteY1" fmla="*/ 350582 h 570375"/>
              <a:gd name="connsiteX2" fmla="*/ 38100 w 3002280"/>
              <a:gd name="connsiteY2" fmla="*/ 103235 h 570375"/>
              <a:gd name="connsiteX3" fmla="*/ 914400 w 3002280"/>
              <a:gd name="connsiteY3" fmla="*/ 75979 h 570375"/>
              <a:gd name="connsiteX4" fmla="*/ 1607820 w 3002280"/>
              <a:gd name="connsiteY4" fmla="*/ 91502 h 570375"/>
              <a:gd name="connsiteX5" fmla="*/ 2369820 w 3002280"/>
              <a:gd name="connsiteY5" fmla="*/ 68642 h 570375"/>
              <a:gd name="connsiteX6" fmla="*/ 2400300 w 3002280"/>
              <a:gd name="connsiteY6" fmla="*/ 61022 h 570375"/>
              <a:gd name="connsiteX7" fmla="*/ 2636520 w 3002280"/>
              <a:gd name="connsiteY7" fmla="*/ 45782 h 570375"/>
              <a:gd name="connsiteX8" fmla="*/ 2796540 w 3002280"/>
              <a:gd name="connsiteY8" fmla="*/ 7682 h 570375"/>
              <a:gd name="connsiteX9" fmla="*/ 3002280 w 3002280"/>
              <a:gd name="connsiteY9" fmla="*/ 62 h 570375"/>
              <a:gd name="connsiteX10" fmla="*/ 2887980 w 3002280"/>
              <a:gd name="connsiteY10" fmla="*/ 570375 h 570375"/>
              <a:gd name="connsiteX11" fmla="*/ 160020 w 3002280"/>
              <a:gd name="connsiteY11" fmla="*/ 563942 h 570375"/>
              <a:gd name="connsiteX12" fmla="*/ 0 w 3002280"/>
              <a:gd name="connsiteY12" fmla="*/ 350582 h 5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2280" h="570375">
                <a:moveTo>
                  <a:pt x="0" y="350582"/>
                </a:moveTo>
                <a:lnTo>
                  <a:pt x="0" y="350582"/>
                </a:lnTo>
                <a:lnTo>
                  <a:pt x="38100" y="103235"/>
                </a:lnTo>
                <a:cubicBezTo>
                  <a:pt x="192908" y="89018"/>
                  <a:pt x="652780" y="77935"/>
                  <a:pt x="914400" y="75979"/>
                </a:cubicBezTo>
                <a:cubicBezTo>
                  <a:pt x="1176020" y="74023"/>
                  <a:pt x="1365250" y="92725"/>
                  <a:pt x="1607820" y="91502"/>
                </a:cubicBezTo>
                <a:cubicBezTo>
                  <a:pt x="1850390" y="90279"/>
                  <a:pt x="2273233" y="70536"/>
                  <a:pt x="2369820" y="68642"/>
                </a:cubicBezTo>
                <a:cubicBezTo>
                  <a:pt x="2379980" y="66102"/>
                  <a:pt x="2389996" y="62895"/>
                  <a:pt x="2400300" y="61022"/>
                </a:cubicBezTo>
                <a:cubicBezTo>
                  <a:pt x="2482421" y="46091"/>
                  <a:pt x="2543106" y="49674"/>
                  <a:pt x="2636520" y="45782"/>
                </a:cubicBezTo>
                <a:cubicBezTo>
                  <a:pt x="2689860" y="33082"/>
                  <a:pt x="2741793" y="10723"/>
                  <a:pt x="2796540" y="7682"/>
                </a:cubicBezTo>
                <a:cubicBezTo>
                  <a:pt x="2956525" y="-1206"/>
                  <a:pt x="2887909" y="62"/>
                  <a:pt x="3002280" y="62"/>
                </a:cubicBezTo>
                <a:lnTo>
                  <a:pt x="2887980" y="570375"/>
                </a:lnTo>
                <a:lnTo>
                  <a:pt x="160020" y="563942"/>
                </a:lnTo>
                <a:lnTo>
                  <a:pt x="0" y="3505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9">
            <a:extLst>
              <a:ext uri="{FF2B5EF4-FFF2-40B4-BE49-F238E27FC236}">
                <a16:creationId xmlns:a16="http://schemas.microsoft.com/office/drawing/2014/main" id="{CA83DA09-BF21-6D5A-4C5B-12D560904909}"/>
              </a:ext>
            </a:extLst>
          </p:cNvPr>
          <p:cNvSpPr txBox="1"/>
          <p:nvPr/>
        </p:nvSpPr>
        <p:spPr>
          <a:xfrm>
            <a:off x="9956420" y="2190102"/>
            <a:ext cx="2022220" cy="1477328"/>
          </a:xfrm>
          <a:prstGeom prst="rect">
            <a:avLst/>
          </a:prstGeom>
          <a:solidFill>
            <a:srgbClr val="FF0000"/>
          </a:solidFill>
        </p:spPr>
        <p:txBody>
          <a:bodyPr wrap="square" rtlCol="0">
            <a:spAutoFit/>
          </a:bodyPr>
          <a:lstStyle/>
          <a:p>
            <a:pPr algn="ctr"/>
            <a:r>
              <a:rPr lang="de-DE" b="1" dirty="0" err="1">
                <a:solidFill>
                  <a:schemeClr val="bg1"/>
                </a:solidFill>
              </a:rPr>
              <a:t>Please</a:t>
            </a:r>
            <a:r>
              <a:rPr lang="de-DE" b="1" dirty="0">
                <a:solidFill>
                  <a:schemeClr val="bg1"/>
                </a:solidFill>
              </a:rPr>
              <a:t> </a:t>
            </a:r>
            <a:r>
              <a:rPr lang="de-DE" b="1" dirty="0" err="1">
                <a:solidFill>
                  <a:schemeClr val="bg1"/>
                </a:solidFill>
              </a:rPr>
              <a:t>note</a:t>
            </a:r>
            <a:r>
              <a:rPr lang="de-DE" b="1" dirty="0">
                <a:solidFill>
                  <a:schemeClr val="bg1"/>
                </a:solidFill>
              </a:rPr>
              <a:t>:</a:t>
            </a:r>
          </a:p>
          <a:p>
            <a:pPr algn="ctr"/>
            <a:r>
              <a:rPr lang="de-DE" b="1" dirty="0" err="1">
                <a:solidFill>
                  <a:schemeClr val="bg1"/>
                </a:solidFill>
              </a:rPr>
              <a:t>the</a:t>
            </a:r>
            <a:r>
              <a:rPr lang="de-DE" b="1" dirty="0">
                <a:solidFill>
                  <a:schemeClr val="bg1"/>
                </a:solidFill>
              </a:rPr>
              <a:t> </a:t>
            </a:r>
            <a:r>
              <a:rPr lang="de-DE" b="1" dirty="0" err="1">
                <a:solidFill>
                  <a:schemeClr val="bg1"/>
                </a:solidFill>
              </a:rPr>
              <a:t>data</a:t>
            </a:r>
            <a:r>
              <a:rPr lang="de-DE" b="1" dirty="0">
                <a:solidFill>
                  <a:schemeClr val="bg1"/>
                </a:solidFill>
              </a:rPr>
              <a:t> frame (</a:t>
            </a:r>
            <a:r>
              <a:rPr lang="de-DE" b="1" dirty="0" err="1">
                <a:solidFill>
                  <a:schemeClr val="bg1"/>
                </a:solidFill>
              </a:rPr>
              <a:t>df</a:t>
            </a:r>
            <a:r>
              <a:rPr lang="de-DE" b="1" dirty="0">
                <a:solidFill>
                  <a:schemeClr val="bg1"/>
                </a:solidFill>
              </a:rPr>
              <a:t>) </a:t>
            </a:r>
            <a:r>
              <a:rPr lang="de-DE" b="1" dirty="0" err="1">
                <a:solidFill>
                  <a:schemeClr val="bg1"/>
                </a:solidFill>
              </a:rPr>
              <a:t>has</a:t>
            </a:r>
            <a:r>
              <a:rPr lang="de-DE" b="1" dirty="0">
                <a:solidFill>
                  <a:schemeClr val="bg1"/>
                </a:solidFill>
              </a:rPr>
              <a:t> now </a:t>
            </a:r>
            <a:r>
              <a:rPr lang="de-DE" b="1" dirty="0" err="1">
                <a:solidFill>
                  <a:schemeClr val="bg1"/>
                </a:solidFill>
              </a:rPr>
              <a:t>this</a:t>
            </a:r>
            <a:r>
              <a:rPr lang="de-DE" b="1" dirty="0">
                <a:solidFill>
                  <a:schemeClr val="bg1"/>
                </a:solidFill>
              </a:rPr>
              <a:t> </a:t>
            </a:r>
            <a:r>
              <a:rPr lang="de-DE" b="1" dirty="0" err="1">
                <a:solidFill>
                  <a:schemeClr val="bg1"/>
                </a:solidFill>
              </a:rPr>
              <a:t>strange</a:t>
            </a:r>
            <a:r>
              <a:rPr lang="de-DE" b="1" dirty="0">
                <a:solidFill>
                  <a:schemeClr val="bg1"/>
                </a:solidFill>
              </a:rPr>
              <a:t> „</a:t>
            </a:r>
            <a:r>
              <a:rPr lang="de-DE" b="1" dirty="0" err="1">
                <a:solidFill>
                  <a:schemeClr val="bg1"/>
                </a:solidFill>
              </a:rPr>
              <a:t>long</a:t>
            </a:r>
            <a:r>
              <a:rPr lang="de-DE" b="1" dirty="0">
                <a:solidFill>
                  <a:schemeClr val="bg1"/>
                </a:solidFill>
              </a:rPr>
              <a:t>“ </a:t>
            </a:r>
            <a:r>
              <a:rPr lang="de-DE" b="1" dirty="0" err="1">
                <a:solidFill>
                  <a:schemeClr val="bg1"/>
                </a:solidFill>
              </a:rPr>
              <a:t>format</a:t>
            </a:r>
            <a:endParaRPr lang="de-DE" b="1" dirty="0">
              <a:solidFill>
                <a:schemeClr val="bg1"/>
              </a:solidFill>
            </a:endParaRPr>
          </a:p>
        </p:txBody>
      </p:sp>
      <p:cxnSp>
        <p:nvCxnSpPr>
          <p:cNvPr id="13" name="Straight Arrow Connector 10">
            <a:extLst>
              <a:ext uri="{FF2B5EF4-FFF2-40B4-BE49-F238E27FC236}">
                <a16:creationId xmlns:a16="http://schemas.microsoft.com/office/drawing/2014/main" id="{E4CA8BF9-89C8-A774-30FD-4C9FE31A7C3C}"/>
              </a:ext>
            </a:extLst>
          </p:cNvPr>
          <p:cNvCxnSpPr>
            <a:cxnSpLocks/>
            <a:stCxn id="12" idx="2"/>
          </p:cNvCxnSpPr>
          <p:nvPr/>
        </p:nvCxnSpPr>
        <p:spPr>
          <a:xfrm flipH="1">
            <a:off x="10805160" y="3667430"/>
            <a:ext cx="162370" cy="6302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Output</a:t>
            </a:r>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t>RM-ANOVA Output</a:t>
                </a:r>
              </a:p>
              <a:p>
                <a:pPr lvl="1"/>
                <a:r>
                  <a:rPr lang="de-DE" dirty="0" err="1"/>
                  <a:t>Sphericity</a:t>
                </a:r>
                <a:r>
                  <a:rPr lang="de-DE" dirty="0"/>
                  <a:t> </a:t>
                </a:r>
                <a:r>
                  <a:rPr lang="de-DE" dirty="0" err="1"/>
                  <a:t>can</a:t>
                </a:r>
                <a:r>
                  <a:rPr lang="de-DE" dirty="0"/>
                  <a:t> </a:t>
                </a:r>
                <a:r>
                  <a:rPr lang="de-DE" dirty="0" err="1"/>
                  <a:t>be</a:t>
                </a:r>
                <a:r>
                  <a:rPr lang="de-DE" dirty="0"/>
                  <a:t> </a:t>
                </a:r>
                <a:r>
                  <a:rPr lang="de-DE" dirty="0" err="1"/>
                  <a:t>assumed</a:t>
                </a:r>
                <a:r>
                  <a:rPr lang="de-DE" dirty="0"/>
                  <a:t>, because </a:t>
                </a:r>
                <a:r>
                  <a:rPr lang="de-DE" dirty="0" err="1"/>
                  <a:t>otherwise</a:t>
                </a:r>
                <a:r>
                  <a:rPr lang="de-DE" dirty="0"/>
                  <a:t> </a:t>
                </a:r>
                <a:r>
                  <a:rPr lang="de-DE" dirty="0" err="1"/>
                  <a:t>the</a:t>
                </a:r>
                <a:r>
                  <a:rPr lang="de-DE" dirty="0"/>
                  <a:t> </a:t>
                </a:r>
                <a:r>
                  <a:rPr lang="de-DE" dirty="0" err="1"/>
                  <a:t>output</a:t>
                </a:r>
                <a:r>
                  <a:rPr lang="de-DE" dirty="0"/>
                  <a:t> </a:t>
                </a:r>
                <a:r>
                  <a:rPr lang="de-DE" dirty="0" err="1"/>
                  <a:t>would</a:t>
                </a:r>
                <a:r>
                  <a:rPr lang="de-DE" dirty="0"/>
                  <a:t> </a:t>
                </a:r>
                <a:r>
                  <a:rPr lang="de-DE" dirty="0" err="1"/>
                  <a:t>look</a:t>
                </a:r>
                <a:r>
                  <a:rPr lang="de-DE" dirty="0"/>
                  <a:t> a </a:t>
                </a:r>
                <a:r>
                  <a:rPr lang="de-DE" dirty="0" err="1"/>
                  <a:t>bit</a:t>
                </a:r>
                <a:r>
                  <a:rPr lang="de-DE" dirty="0"/>
                  <a:t> different…</a:t>
                </a:r>
              </a:p>
              <a:p>
                <a:pPr lvl="1"/>
                <a:endParaRPr lang="de-DE" dirty="0"/>
              </a:p>
              <a:p>
                <a:pPr lvl="1"/>
                <a:endParaRPr lang="de-DE" dirty="0"/>
              </a:p>
              <a:p>
                <a:pPr lvl="1"/>
                <a:endParaRPr lang="de-DE" dirty="0"/>
              </a:p>
              <a:p>
                <a:pPr lvl="1"/>
                <a:r>
                  <a:rPr lang="de-DE" i="1" dirty="0"/>
                  <a:t>„A </a:t>
                </a:r>
                <a:r>
                  <a:rPr lang="de-DE" i="1" dirty="0" err="1"/>
                  <a:t>one-way</a:t>
                </a:r>
                <a:r>
                  <a:rPr lang="de-DE" i="1" dirty="0"/>
                  <a:t> RM-ANOVA </a:t>
                </a:r>
                <a:r>
                  <a:rPr lang="de-DE" i="1" dirty="0" err="1"/>
                  <a:t>revealed</a:t>
                </a:r>
                <a:r>
                  <a:rPr lang="de-DE" i="1" dirty="0"/>
                  <a:t> a </a:t>
                </a:r>
                <a:r>
                  <a:rPr lang="de-DE" i="1" dirty="0" err="1"/>
                  <a:t>significant</a:t>
                </a:r>
                <a:r>
                  <a:rPr lang="de-DE" i="1" dirty="0"/>
                  <a:t> </a:t>
                </a:r>
                <a:r>
                  <a:rPr lang="de-DE" i="1" dirty="0" err="1"/>
                  <a:t>effect</a:t>
                </a:r>
                <a:r>
                  <a:rPr lang="de-DE" i="1" dirty="0"/>
                  <a:t> of </a:t>
                </a:r>
                <a:r>
                  <a:rPr lang="de-DE" i="1" dirty="0" err="1"/>
                  <a:t>the</a:t>
                </a:r>
                <a:r>
                  <a:rPr lang="de-DE" i="1" dirty="0"/>
                  <a:t> </a:t>
                </a:r>
                <a:r>
                  <a:rPr lang="de-DE" i="1" dirty="0" err="1"/>
                  <a:t>three</a:t>
                </a:r>
                <a:r>
                  <a:rPr lang="de-DE" i="1" dirty="0"/>
                  <a:t> </a:t>
                </a:r>
                <a:r>
                  <a:rPr lang="de-DE" i="1" cap="small" dirty="0"/>
                  <a:t>Keyboards</a:t>
                </a:r>
                <a:r>
                  <a:rPr lang="de-DE" i="1" dirty="0"/>
                  <a:t> on </a:t>
                </a:r>
                <a:r>
                  <a:rPr lang="de-DE" i="1" dirty="0" err="1"/>
                  <a:t>the</a:t>
                </a:r>
                <a:r>
                  <a:rPr lang="de-DE" i="1" dirty="0"/>
                  <a:t> WPM </a:t>
                </a:r>
                <a:r>
                  <a:rPr lang="de-DE" i="1" dirty="0" err="1"/>
                  <a:t>measure</a:t>
                </a:r>
                <a:r>
                  <a:rPr lang="de-DE" i="1" dirty="0"/>
                  <a:t>, F(</a:t>
                </a:r>
                <a:r>
                  <a:rPr lang="de-DE" i="1" dirty="0">
                    <a:solidFill>
                      <a:schemeClr val="bg1"/>
                    </a:solidFill>
                  </a:rPr>
                  <a:t>2</a:t>
                </a:r>
                <a:r>
                  <a:rPr lang="de-DE" i="1" dirty="0"/>
                  <a:t>, </a:t>
                </a:r>
                <a:r>
                  <a:rPr lang="de-DE" i="1" dirty="0">
                    <a:solidFill>
                      <a:schemeClr val="bg1"/>
                    </a:solidFill>
                  </a:rPr>
                  <a:t>26</a:t>
                </a:r>
                <a:r>
                  <a:rPr lang="de-DE" i="1" dirty="0"/>
                  <a:t>) = </a:t>
                </a:r>
                <a:r>
                  <a:rPr lang="de-DE" i="1" dirty="0">
                    <a:solidFill>
                      <a:schemeClr val="bg1"/>
                    </a:solidFill>
                  </a:rPr>
                  <a:t>25.124</a:t>
                </a:r>
                <a:r>
                  <a:rPr lang="de-DE" i="1" dirty="0"/>
                  <a:t>, p </a:t>
                </a:r>
                <a:r>
                  <a:rPr lang="de-DE" i="1" dirty="0">
                    <a:solidFill>
                      <a:schemeClr val="bg1"/>
                    </a:solidFill>
                  </a:rPr>
                  <a:t>&lt; .001</a:t>
                </a:r>
                <a:r>
                  <a:rPr lang="de-DE" i="1" dirty="0"/>
                  <a:t>, </a:t>
                </a:r>
                <a14:m>
                  <m:oMath xmlns:m="http://schemas.openxmlformats.org/officeDocument/2006/math">
                    <m:sSubSup>
                      <m:sSubSupPr>
                        <m:ctrlPr>
                          <a:rPr lang="de-DE" i="1" dirty="0" smtClean="0">
                            <a:latin typeface="Cambria Math" panose="02040503050406030204" pitchFamily="18" charset="0"/>
                          </a:rPr>
                        </m:ctrlPr>
                      </m:sSubSupPr>
                      <m:e>
                        <m:r>
                          <a:rPr lang="el-GR" b="0" i="1" dirty="0">
                            <a:latin typeface="Cambria Math" panose="02040503050406030204" pitchFamily="18" charset="0"/>
                          </a:rPr>
                          <m:t>𝜂</m:t>
                        </m:r>
                      </m:e>
                      <m:sub>
                        <m:r>
                          <a:rPr lang="de-DE" b="0" i="1" dirty="0">
                            <a:latin typeface="Cambria Math" panose="02040503050406030204" pitchFamily="18" charset="0"/>
                          </a:rPr>
                          <m:t>𝑝</m:t>
                        </m:r>
                      </m:sub>
                      <m:sup>
                        <m:r>
                          <a:rPr lang="de-DE" b="0" i="1" dirty="0">
                            <a:latin typeface="Cambria Math" panose="02040503050406030204" pitchFamily="18" charset="0"/>
                          </a:rPr>
                          <m:t>2</m:t>
                        </m:r>
                      </m:sup>
                    </m:sSubSup>
                    <m:r>
                      <a:rPr lang="de-DE" b="0" i="1" dirty="0" smtClean="0">
                        <a:latin typeface="Cambria Math" panose="02040503050406030204" pitchFamily="18" charset="0"/>
                      </a:rPr>
                      <m:t> </m:t>
                    </m:r>
                    <m:r>
                      <m:rPr>
                        <m:nor/>
                      </m:rPr>
                      <a:rPr lang="de-DE" i="1" dirty="0"/>
                      <m:t>=</m:t>
                    </m:r>
                    <m:r>
                      <m:rPr>
                        <m:nor/>
                      </m:rPr>
                      <a:rPr lang="de-DE" i="1" dirty="0" smtClean="0"/>
                      <m:t> </m:t>
                    </m:r>
                    <m:r>
                      <m:rPr>
                        <m:nor/>
                      </m:rPr>
                      <a:rPr lang="de-DE" i="1" dirty="0" smtClean="0">
                        <a:solidFill>
                          <a:schemeClr val="bg1"/>
                        </a:solidFill>
                      </a:rPr>
                      <m:t>0.659</m:t>
                    </m:r>
                  </m:oMath>
                </a14:m>
                <a:r>
                  <a:rPr lang="de-DE" i="1" dirty="0"/>
                  <a:t>.“ </a:t>
                </a:r>
                <a:endParaRPr lang="de-DE" dirty="0"/>
              </a:p>
              <a:p>
                <a:endParaRPr lang="de-DE" dirty="0"/>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10" name="Tabelle 9">
            <a:extLst>
              <a:ext uri="{FF2B5EF4-FFF2-40B4-BE49-F238E27FC236}">
                <a16:creationId xmlns:a16="http://schemas.microsoft.com/office/drawing/2014/main" id="{6AFE467C-9057-6EA7-D2A7-5138B24EAADE}"/>
              </a:ext>
            </a:extLst>
          </p:cNvPr>
          <p:cNvGraphicFramePr>
            <a:graphicFrameLocks noGrp="1"/>
          </p:cNvGraphicFramePr>
          <p:nvPr>
            <p:extLst>
              <p:ext uri="{D42A27DB-BD31-4B8C-83A1-F6EECF244321}">
                <p14:modId xmlns:p14="http://schemas.microsoft.com/office/powerpoint/2010/main" val="857041771"/>
              </p:ext>
            </p:extLst>
          </p:nvPr>
        </p:nvGraphicFramePr>
        <p:xfrm>
          <a:off x="885824" y="2499360"/>
          <a:ext cx="10801352" cy="731520"/>
        </p:xfrm>
        <a:graphic>
          <a:graphicData uri="http://schemas.openxmlformats.org/drawingml/2006/table">
            <a:tbl>
              <a:tblPr/>
              <a:tblGrid>
                <a:gridCol w="1350169">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gridCol w="1350169">
                  <a:extLst>
                    <a:ext uri="{9D8B030D-6E8A-4147-A177-3AD203B41FA5}">
                      <a16:colId xmlns:a16="http://schemas.microsoft.com/office/drawing/2014/main" val="852442343"/>
                    </a:ext>
                  </a:extLst>
                </a:gridCol>
                <a:gridCol w="1350169">
                  <a:extLst>
                    <a:ext uri="{9D8B030D-6E8A-4147-A177-3AD203B41FA5}">
                      <a16:colId xmlns:a16="http://schemas.microsoft.com/office/drawing/2014/main" val="4272719167"/>
                    </a:ext>
                  </a:extLst>
                </a:gridCol>
                <a:gridCol w="1350169">
                  <a:extLst>
                    <a:ext uri="{9D8B030D-6E8A-4147-A177-3AD203B41FA5}">
                      <a16:colId xmlns:a16="http://schemas.microsoft.com/office/drawing/2014/main" val="2934494453"/>
                    </a:ext>
                  </a:extLst>
                </a:gridCol>
                <a:gridCol w="1350169">
                  <a:extLst>
                    <a:ext uri="{9D8B030D-6E8A-4147-A177-3AD203B41FA5}">
                      <a16:colId xmlns:a16="http://schemas.microsoft.com/office/drawing/2014/main" val="1267019926"/>
                    </a:ext>
                  </a:extLst>
                </a:gridCol>
                <a:gridCol w="1350169">
                  <a:extLst>
                    <a:ext uri="{9D8B030D-6E8A-4147-A177-3AD203B41FA5}">
                      <a16:colId xmlns:a16="http://schemas.microsoft.com/office/drawing/2014/main" val="938508908"/>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Effect</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DFn</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DFd</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F</a:t>
                      </a:r>
                    </a:p>
                  </a:txBody>
                  <a:tcPr anchor="ctr">
                    <a:lnL>
                      <a:noFill/>
                    </a:lnL>
                    <a:lnR>
                      <a:noFill/>
                    </a:lnR>
                    <a:lnT>
                      <a:noFill/>
                    </a:lnT>
                    <a:lnB>
                      <a:noFill/>
                    </a:lnB>
                    <a:solidFill>
                      <a:schemeClr val="accent1"/>
                    </a:solidFill>
                  </a:tcPr>
                </a:tc>
                <a:tc>
                  <a:txBody>
                    <a:bodyPr/>
                    <a:lstStyle/>
                    <a:p>
                      <a:pPr algn="r" fontAlgn="ctr"/>
                      <a:r>
                        <a:rPr lang="de-DE" sz="1800" b="1">
                          <a:solidFill>
                            <a:schemeClr val="bg1"/>
                          </a:solidFill>
                          <a:effectLst/>
                        </a:rPr>
                        <a:t>p</a:t>
                      </a: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p&lt;.05</a:t>
                      </a: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pes</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a:effectLst/>
                        </a:rPr>
                        <a:t>1</a:t>
                      </a:r>
                    </a:p>
                  </a:txBody>
                  <a:tcPr anchor="ctr">
                    <a:lnL>
                      <a:noFill/>
                    </a:lnL>
                    <a:lnR>
                      <a:noFill/>
                    </a:lnR>
                    <a:lnT>
                      <a:noFill/>
                    </a:lnT>
                    <a:lnB>
                      <a:noFill/>
                    </a:lnB>
                    <a:solidFill>
                      <a:schemeClr val="accent3"/>
                    </a:solidFill>
                  </a:tcPr>
                </a:tc>
                <a:tc>
                  <a:txBody>
                    <a:bodyPr/>
                    <a:lstStyle/>
                    <a:p>
                      <a:pPr algn="r" fontAlgn="ctr"/>
                      <a:r>
                        <a:rPr lang="de-DE" sz="1800" dirty="0" err="1">
                          <a:effectLst/>
                        </a:rPr>
                        <a:t>keyboard</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2</a:t>
                      </a:r>
                    </a:p>
                  </a:txBody>
                  <a:tcPr anchor="ctr">
                    <a:lnL>
                      <a:noFill/>
                    </a:lnL>
                    <a:lnR>
                      <a:noFill/>
                    </a:lnR>
                    <a:lnT>
                      <a:noFill/>
                    </a:lnT>
                    <a:lnB>
                      <a:noFill/>
                    </a:lnB>
                    <a:solidFill>
                      <a:schemeClr val="accent3"/>
                    </a:solidFill>
                  </a:tcPr>
                </a:tc>
                <a:tc>
                  <a:txBody>
                    <a:bodyPr/>
                    <a:lstStyle/>
                    <a:p>
                      <a:pPr algn="r" fontAlgn="ctr"/>
                      <a:r>
                        <a:rPr lang="de-DE" sz="1800" dirty="0">
                          <a:effectLst/>
                        </a:rPr>
                        <a:t>22</a:t>
                      </a:r>
                    </a:p>
                  </a:txBody>
                  <a:tcPr anchor="ctr">
                    <a:lnL>
                      <a:noFill/>
                    </a:lnL>
                    <a:lnR>
                      <a:noFill/>
                    </a:lnR>
                    <a:lnT>
                      <a:noFill/>
                    </a:lnT>
                    <a:lnB>
                      <a:noFill/>
                    </a:lnB>
                    <a:solidFill>
                      <a:schemeClr val="accent3"/>
                    </a:solidFill>
                  </a:tcPr>
                </a:tc>
                <a:tc>
                  <a:txBody>
                    <a:bodyPr/>
                    <a:lstStyle/>
                    <a:p>
                      <a:pPr algn="r" fontAlgn="ctr"/>
                      <a:r>
                        <a:rPr lang="de-DE" sz="1800" dirty="0">
                          <a:effectLst/>
                        </a:rPr>
                        <a:t>24.225</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2.73e-06</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0.688</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bl>
          </a:graphicData>
        </a:graphic>
      </p:graphicFrame>
    </p:spTree>
    <p:extLst>
      <p:ext uri="{BB962C8B-B14F-4D97-AF65-F5344CB8AC3E}">
        <p14:creationId xmlns:p14="http://schemas.microsoft.com/office/powerpoint/2010/main" val="3605877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Output</a:t>
            </a:r>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a:t>How to Evaluate Results</a:t>
            </a:r>
            <a:endParaRPr lang="de-DE"/>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t>RM-ANOVA Output</a:t>
                </a:r>
              </a:p>
              <a:p>
                <a:pPr lvl="1"/>
                <a:r>
                  <a:rPr lang="de-DE" dirty="0" err="1"/>
                  <a:t>Sphericity</a:t>
                </a:r>
                <a:r>
                  <a:rPr lang="de-DE" dirty="0"/>
                  <a:t> </a:t>
                </a:r>
                <a:r>
                  <a:rPr lang="de-DE" dirty="0" err="1"/>
                  <a:t>can</a:t>
                </a:r>
                <a:r>
                  <a:rPr lang="de-DE" dirty="0"/>
                  <a:t> </a:t>
                </a:r>
                <a:r>
                  <a:rPr lang="de-DE" dirty="0" err="1"/>
                  <a:t>be</a:t>
                </a:r>
                <a:r>
                  <a:rPr lang="de-DE" dirty="0"/>
                  <a:t> </a:t>
                </a:r>
                <a:r>
                  <a:rPr lang="de-DE" dirty="0" err="1"/>
                  <a:t>assumed</a:t>
                </a:r>
                <a:r>
                  <a:rPr lang="de-DE" dirty="0"/>
                  <a:t>, because </a:t>
                </a:r>
                <a:r>
                  <a:rPr lang="de-DE" dirty="0" err="1"/>
                  <a:t>otherwise</a:t>
                </a:r>
                <a:r>
                  <a:rPr lang="de-DE" dirty="0"/>
                  <a:t> </a:t>
                </a:r>
                <a:r>
                  <a:rPr lang="de-DE" dirty="0" err="1"/>
                  <a:t>the</a:t>
                </a:r>
                <a:r>
                  <a:rPr lang="de-DE" dirty="0"/>
                  <a:t> </a:t>
                </a:r>
                <a:r>
                  <a:rPr lang="de-DE" dirty="0" err="1"/>
                  <a:t>output</a:t>
                </a:r>
                <a:r>
                  <a:rPr lang="de-DE" dirty="0"/>
                  <a:t> </a:t>
                </a:r>
                <a:r>
                  <a:rPr lang="de-DE" dirty="0" err="1"/>
                  <a:t>would</a:t>
                </a:r>
                <a:r>
                  <a:rPr lang="de-DE" dirty="0"/>
                  <a:t> </a:t>
                </a:r>
                <a:r>
                  <a:rPr lang="de-DE" dirty="0" err="1"/>
                  <a:t>look</a:t>
                </a:r>
                <a:r>
                  <a:rPr lang="de-DE" dirty="0"/>
                  <a:t> a </a:t>
                </a:r>
                <a:r>
                  <a:rPr lang="de-DE" dirty="0" err="1"/>
                  <a:t>bit</a:t>
                </a:r>
                <a:r>
                  <a:rPr lang="de-DE" dirty="0"/>
                  <a:t> different…</a:t>
                </a:r>
              </a:p>
              <a:p>
                <a:pPr lvl="1"/>
                <a:endParaRPr lang="de-DE" dirty="0"/>
              </a:p>
              <a:p>
                <a:pPr lvl="1"/>
                <a:endParaRPr lang="de-DE" dirty="0"/>
              </a:p>
              <a:p>
                <a:pPr lvl="1"/>
                <a:endParaRPr lang="de-DE" dirty="0"/>
              </a:p>
              <a:p>
                <a:pPr lvl="1"/>
                <a:r>
                  <a:rPr lang="de-DE" i="1" dirty="0"/>
                  <a:t>„A </a:t>
                </a:r>
                <a:r>
                  <a:rPr lang="de-DE" i="1" dirty="0" err="1"/>
                  <a:t>one-way</a:t>
                </a:r>
                <a:r>
                  <a:rPr lang="de-DE" i="1" dirty="0"/>
                  <a:t> RM-ANOVA </a:t>
                </a:r>
                <a:r>
                  <a:rPr lang="de-DE" i="1" dirty="0" err="1"/>
                  <a:t>revealed</a:t>
                </a:r>
                <a:r>
                  <a:rPr lang="de-DE" i="1" dirty="0"/>
                  <a:t> a </a:t>
                </a:r>
                <a:r>
                  <a:rPr lang="de-DE" i="1" dirty="0" err="1"/>
                  <a:t>significant</a:t>
                </a:r>
                <a:r>
                  <a:rPr lang="de-DE" i="1" dirty="0"/>
                  <a:t> </a:t>
                </a:r>
                <a:r>
                  <a:rPr lang="de-DE" i="1" dirty="0" err="1"/>
                  <a:t>effect</a:t>
                </a:r>
                <a:r>
                  <a:rPr lang="de-DE" i="1" dirty="0"/>
                  <a:t> of </a:t>
                </a:r>
                <a:r>
                  <a:rPr lang="de-DE" i="1" dirty="0" err="1"/>
                  <a:t>the</a:t>
                </a:r>
                <a:r>
                  <a:rPr lang="de-DE" i="1" dirty="0"/>
                  <a:t> </a:t>
                </a:r>
                <a:r>
                  <a:rPr lang="de-DE" i="1" dirty="0" err="1"/>
                  <a:t>three</a:t>
                </a:r>
                <a:r>
                  <a:rPr lang="de-DE" i="1" dirty="0"/>
                  <a:t> </a:t>
                </a:r>
                <a:r>
                  <a:rPr lang="de-DE" i="1" cap="small" dirty="0"/>
                  <a:t>Keyboards</a:t>
                </a:r>
                <a:r>
                  <a:rPr lang="de-DE" i="1" dirty="0"/>
                  <a:t> on </a:t>
                </a:r>
                <a:r>
                  <a:rPr lang="de-DE" i="1" dirty="0" err="1"/>
                  <a:t>the</a:t>
                </a:r>
                <a:r>
                  <a:rPr lang="de-DE" i="1" dirty="0"/>
                  <a:t> WPM </a:t>
                </a:r>
                <a:r>
                  <a:rPr lang="de-DE" i="1" dirty="0" err="1"/>
                  <a:t>measure</a:t>
                </a:r>
                <a:r>
                  <a:rPr lang="de-DE" i="1" dirty="0"/>
                  <a:t>, F(</a:t>
                </a:r>
                <a:r>
                  <a:rPr lang="de-DE" i="1" dirty="0">
                    <a:solidFill>
                      <a:srgbClr val="FF0000"/>
                    </a:solidFill>
                  </a:rPr>
                  <a:t>2</a:t>
                </a:r>
                <a:r>
                  <a:rPr lang="de-DE" i="1" dirty="0"/>
                  <a:t>, </a:t>
                </a:r>
                <a:r>
                  <a:rPr lang="de-DE" i="1" dirty="0">
                    <a:solidFill>
                      <a:srgbClr val="FF0000"/>
                    </a:solidFill>
                  </a:rPr>
                  <a:t>22</a:t>
                </a:r>
                <a:r>
                  <a:rPr lang="de-DE" i="1" dirty="0"/>
                  <a:t>) = </a:t>
                </a:r>
                <a:r>
                  <a:rPr lang="de-DE" i="1" dirty="0">
                    <a:solidFill>
                      <a:srgbClr val="FF0000"/>
                    </a:solidFill>
                  </a:rPr>
                  <a:t>24.225</a:t>
                </a:r>
                <a:r>
                  <a:rPr lang="de-DE" i="1" dirty="0"/>
                  <a:t>, p &lt; </a:t>
                </a:r>
                <a:r>
                  <a:rPr lang="de-DE" i="1" dirty="0">
                    <a:solidFill>
                      <a:srgbClr val="FF0000"/>
                    </a:solidFill>
                  </a:rPr>
                  <a:t>.001</a:t>
                </a:r>
                <a:r>
                  <a:rPr lang="de-DE" i="1" dirty="0"/>
                  <a:t>, </a:t>
                </a:r>
                <a14:m>
                  <m:oMath xmlns:m="http://schemas.openxmlformats.org/officeDocument/2006/math">
                    <m:sSubSup>
                      <m:sSubSupPr>
                        <m:ctrlPr>
                          <a:rPr lang="de-DE" i="1" dirty="0" smtClean="0">
                            <a:latin typeface="Cambria Math" panose="02040503050406030204" pitchFamily="18" charset="0"/>
                          </a:rPr>
                        </m:ctrlPr>
                      </m:sSubSupPr>
                      <m:e>
                        <m:r>
                          <a:rPr lang="el-GR" b="0" i="1" dirty="0">
                            <a:latin typeface="Cambria Math" panose="02040503050406030204" pitchFamily="18" charset="0"/>
                          </a:rPr>
                          <m:t>𝜂</m:t>
                        </m:r>
                      </m:e>
                      <m:sub>
                        <m:r>
                          <a:rPr lang="de-DE" b="0" i="1" dirty="0">
                            <a:latin typeface="Cambria Math" panose="02040503050406030204" pitchFamily="18" charset="0"/>
                          </a:rPr>
                          <m:t>𝑝</m:t>
                        </m:r>
                      </m:sub>
                      <m:sup>
                        <m:r>
                          <a:rPr lang="de-DE" b="0" i="1" dirty="0">
                            <a:latin typeface="Cambria Math" panose="02040503050406030204" pitchFamily="18" charset="0"/>
                          </a:rPr>
                          <m:t>2</m:t>
                        </m:r>
                      </m:sup>
                    </m:sSubSup>
                    <m:r>
                      <a:rPr lang="de-DE" b="0" i="1" dirty="0" smtClean="0">
                        <a:latin typeface="Cambria Math" panose="02040503050406030204" pitchFamily="18" charset="0"/>
                      </a:rPr>
                      <m:t> </m:t>
                    </m:r>
                    <m:r>
                      <m:rPr>
                        <m:nor/>
                      </m:rPr>
                      <a:rPr lang="de-DE" i="1" dirty="0"/>
                      <m:t>=</m:t>
                    </m:r>
                    <m:r>
                      <m:rPr>
                        <m:nor/>
                      </m:rPr>
                      <a:rPr lang="de-DE" i="1" dirty="0" smtClean="0"/>
                      <m:t> </m:t>
                    </m:r>
                    <m:r>
                      <m:rPr>
                        <m:nor/>
                      </m:rPr>
                      <a:rPr lang="de-DE" i="1" dirty="0" smtClean="0">
                        <a:solidFill>
                          <a:srgbClr val="FF0000"/>
                        </a:solidFill>
                      </a:rPr>
                      <m:t>0.6</m:t>
                    </m:r>
                    <m:r>
                      <m:rPr>
                        <m:nor/>
                      </m:rPr>
                      <a:rPr lang="de-DE" b="0" i="1" dirty="0" smtClean="0">
                        <a:solidFill>
                          <a:srgbClr val="FF0000"/>
                        </a:solidFill>
                      </a:rPr>
                      <m:t>88</m:t>
                    </m:r>
                  </m:oMath>
                </a14:m>
                <a:r>
                  <a:rPr lang="de-DE" i="1" dirty="0"/>
                  <a:t>.“ </a:t>
                </a:r>
                <a:endParaRPr lang="de-DE" dirty="0"/>
              </a:p>
              <a:p>
                <a:endParaRPr lang="de-DE" dirty="0"/>
              </a:p>
              <a:p>
                <a:endParaRPr lang="de-DE" dirty="0"/>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10" name="Tabelle 9">
            <a:extLst>
              <a:ext uri="{FF2B5EF4-FFF2-40B4-BE49-F238E27FC236}">
                <a16:creationId xmlns:a16="http://schemas.microsoft.com/office/drawing/2014/main" id="{6AFE467C-9057-6EA7-D2A7-5138B24EAADE}"/>
              </a:ext>
            </a:extLst>
          </p:cNvPr>
          <p:cNvGraphicFramePr>
            <a:graphicFrameLocks noGrp="1"/>
          </p:cNvGraphicFramePr>
          <p:nvPr>
            <p:extLst>
              <p:ext uri="{D42A27DB-BD31-4B8C-83A1-F6EECF244321}">
                <p14:modId xmlns:p14="http://schemas.microsoft.com/office/powerpoint/2010/main" val="3188257457"/>
              </p:ext>
            </p:extLst>
          </p:nvPr>
        </p:nvGraphicFramePr>
        <p:xfrm>
          <a:off x="885824" y="2499360"/>
          <a:ext cx="10801352" cy="731520"/>
        </p:xfrm>
        <a:graphic>
          <a:graphicData uri="http://schemas.openxmlformats.org/drawingml/2006/table">
            <a:tbl>
              <a:tblPr/>
              <a:tblGrid>
                <a:gridCol w="1350169">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gridCol w="1350169">
                  <a:extLst>
                    <a:ext uri="{9D8B030D-6E8A-4147-A177-3AD203B41FA5}">
                      <a16:colId xmlns:a16="http://schemas.microsoft.com/office/drawing/2014/main" val="852442343"/>
                    </a:ext>
                  </a:extLst>
                </a:gridCol>
                <a:gridCol w="1350169">
                  <a:extLst>
                    <a:ext uri="{9D8B030D-6E8A-4147-A177-3AD203B41FA5}">
                      <a16:colId xmlns:a16="http://schemas.microsoft.com/office/drawing/2014/main" val="4272719167"/>
                    </a:ext>
                  </a:extLst>
                </a:gridCol>
                <a:gridCol w="1350169">
                  <a:extLst>
                    <a:ext uri="{9D8B030D-6E8A-4147-A177-3AD203B41FA5}">
                      <a16:colId xmlns:a16="http://schemas.microsoft.com/office/drawing/2014/main" val="2934494453"/>
                    </a:ext>
                  </a:extLst>
                </a:gridCol>
                <a:gridCol w="1350169">
                  <a:extLst>
                    <a:ext uri="{9D8B030D-6E8A-4147-A177-3AD203B41FA5}">
                      <a16:colId xmlns:a16="http://schemas.microsoft.com/office/drawing/2014/main" val="1267019926"/>
                    </a:ext>
                  </a:extLst>
                </a:gridCol>
                <a:gridCol w="1350169">
                  <a:extLst>
                    <a:ext uri="{9D8B030D-6E8A-4147-A177-3AD203B41FA5}">
                      <a16:colId xmlns:a16="http://schemas.microsoft.com/office/drawing/2014/main" val="938508908"/>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Effect</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DFn</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DFd</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F</a:t>
                      </a:r>
                    </a:p>
                  </a:txBody>
                  <a:tcPr anchor="ctr">
                    <a:lnL>
                      <a:noFill/>
                    </a:lnL>
                    <a:lnR>
                      <a:noFill/>
                    </a:lnR>
                    <a:lnT>
                      <a:noFill/>
                    </a:lnT>
                    <a:lnB>
                      <a:noFill/>
                    </a:lnB>
                    <a:solidFill>
                      <a:schemeClr val="accent1"/>
                    </a:solidFill>
                  </a:tcPr>
                </a:tc>
                <a:tc>
                  <a:txBody>
                    <a:bodyPr/>
                    <a:lstStyle/>
                    <a:p>
                      <a:pPr algn="r" fontAlgn="ctr"/>
                      <a:r>
                        <a:rPr lang="de-DE" sz="1800" b="1">
                          <a:solidFill>
                            <a:schemeClr val="bg1"/>
                          </a:solidFill>
                          <a:effectLst/>
                        </a:rPr>
                        <a:t>p</a:t>
                      </a: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p&lt;.05</a:t>
                      </a: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pes</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a:effectLst/>
                        </a:rPr>
                        <a:t>1</a:t>
                      </a:r>
                    </a:p>
                  </a:txBody>
                  <a:tcPr anchor="ctr">
                    <a:lnL>
                      <a:noFill/>
                    </a:lnL>
                    <a:lnR>
                      <a:noFill/>
                    </a:lnR>
                    <a:lnT>
                      <a:noFill/>
                    </a:lnT>
                    <a:lnB>
                      <a:noFill/>
                    </a:lnB>
                    <a:solidFill>
                      <a:schemeClr val="accent3"/>
                    </a:solidFill>
                  </a:tcPr>
                </a:tc>
                <a:tc>
                  <a:txBody>
                    <a:bodyPr/>
                    <a:lstStyle/>
                    <a:p>
                      <a:pPr algn="r" fontAlgn="ctr"/>
                      <a:r>
                        <a:rPr lang="de-DE" sz="1800" dirty="0" err="1">
                          <a:effectLst/>
                        </a:rPr>
                        <a:t>conditions</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2</a:t>
                      </a:r>
                    </a:p>
                  </a:txBody>
                  <a:tcPr anchor="ctr">
                    <a:lnL>
                      <a:noFill/>
                    </a:lnL>
                    <a:lnR>
                      <a:noFill/>
                    </a:lnR>
                    <a:lnT>
                      <a:noFill/>
                    </a:lnT>
                    <a:lnB>
                      <a:noFill/>
                    </a:lnB>
                    <a:solidFill>
                      <a:schemeClr val="accent3"/>
                    </a:solidFill>
                  </a:tcPr>
                </a:tc>
                <a:tc>
                  <a:txBody>
                    <a:bodyPr/>
                    <a:lstStyle/>
                    <a:p>
                      <a:pPr algn="r" fontAlgn="ctr"/>
                      <a:r>
                        <a:rPr lang="de-DE" sz="1800" dirty="0">
                          <a:effectLst/>
                        </a:rPr>
                        <a:t>22</a:t>
                      </a:r>
                    </a:p>
                  </a:txBody>
                  <a:tcPr anchor="ctr">
                    <a:lnL>
                      <a:noFill/>
                    </a:lnL>
                    <a:lnR>
                      <a:noFill/>
                    </a:lnR>
                    <a:lnT>
                      <a:noFill/>
                    </a:lnT>
                    <a:lnB>
                      <a:noFill/>
                    </a:lnB>
                    <a:solidFill>
                      <a:schemeClr val="accent3"/>
                    </a:solidFill>
                  </a:tcPr>
                </a:tc>
                <a:tc>
                  <a:txBody>
                    <a:bodyPr/>
                    <a:lstStyle/>
                    <a:p>
                      <a:pPr algn="r" fontAlgn="ctr"/>
                      <a:r>
                        <a:rPr lang="de-DE" sz="1800" dirty="0">
                          <a:effectLst/>
                        </a:rPr>
                        <a:t>24.225</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2.73e-06</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0.688</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bl>
          </a:graphicData>
        </a:graphic>
      </p:graphicFrame>
      <p:cxnSp>
        <p:nvCxnSpPr>
          <p:cNvPr id="7" name="Straight Arrow Connector 10">
            <a:extLst>
              <a:ext uri="{FF2B5EF4-FFF2-40B4-BE49-F238E27FC236}">
                <a16:creationId xmlns:a16="http://schemas.microsoft.com/office/drawing/2014/main" id="{04A2EA6E-5D7D-8F61-E1C0-B39D643BD6BE}"/>
              </a:ext>
            </a:extLst>
          </p:cNvPr>
          <p:cNvCxnSpPr>
            <a:cxnSpLocks/>
          </p:cNvCxnSpPr>
          <p:nvPr/>
        </p:nvCxnSpPr>
        <p:spPr>
          <a:xfrm flipH="1">
            <a:off x="2796540" y="3221990"/>
            <a:ext cx="1940783" cy="8470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0">
            <a:extLst>
              <a:ext uri="{FF2B5EF4-FFF2-40B4-BE49-F238E27FC236}">
                <a16:creationId xmlns:a16="http://schemas.microsoft.com/office/drawing/2014/main" id="{4F0CEFCD-D84B-6802-F808-5B3FEF60B6EE}"/>
              </a:ext>
            </a:extLst>
          </p:cNvPr>
          <p:cNvCxnSpPr>
            <a:cxnSpLocks/>
          </p:cNvCxnSpPr>
          <p:nvPr/>
        </p:nvCxnSpPr>
        <p:spPr>
          <a:xfrm flipH="1">
            <a:off x="3230880" y="3230880"/>
            <a:ext cx="2644140" cy="9325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0">
            <a:extLst>
              <a:ext uri="{FF2B5EF4-FFF2-40B4-BE49-F238E27FC236}">
                <a16:creationId xmlns:a16="http://schemas.microsoft.com/office/drawing/2014/main" id="{7AFFD6B5-E839-7C1D-22D2-779A279B4B6B}"/>
              </a:ext>
            </a:extLst>
          </p:cNvPr>
          <p:cNvCxnSpPr>
            <a:cxnSpLocks/>
          </p:cNvCxnSpPr>
          <p:nvPr/>
        </p:nvCxnSpPr>
        <p:spPr>
          <a:xfrm flipH="1">
            <a:off x="4320540" y="3183715"/>
            <a:ext cx="2474389" cy="8853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0">
            <a:extLst>
              <a:ext uri="{FF2B5EF4-FFF2-40B4-BE49-F238E27FC236}">
                <a16:creationId xmlns:a16="http://schemas.microsoft.com/office/drawing/2014/main" id="{9F8EA9C0-D84E-DBD0-BF11-93466D526C5A}"/>
              </a:ext>
            </a:extLst>
          </p:cNvPr>
          <p:cNvCxnSpPr>
            <a:cxnSpLocks/>
          </p:cNvCxnSpPr>
          <p:nvPr/>
        </p:nvCxnSpPr>
        <p:spPr>
          <a:xfrm flipH="1">
            <a:off x="5318760" y="3183714"/>
            <a:ext cx="2853279" cy="8625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0">
            <a:extLst>
              <a:ext uri="{FF2B5EF4-FFF2-40B4-BE49-F238E27FC236}">
                <a16:creationId xmlns:a16="http://schemas.microsoft.com/office/drawing/2014/main" id="{8BA376D4-4BA2-6643-A7C9-DE2C88FB701D}"/>
              </a:ext>
            </a:extLst>
          </p:cNvPr>
          <p:cNvCxnSpPr>
            <a:cxnSpLocks/>
          </p:cNvCxnSpPr>
          <p:nvPr/>
        </p:nvCxnSpPr>
        <p:spPr>
          <a:xfrm flipH="1">
            <a:off x="6542181" y="3183713"/>
            <a:ext cx="4362039" cy="9796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921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Output</a:t>
            </a:r>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solidFill>
                      <a:schemeClr val="tx1"/>
                    </a:solidFill>
                  </a:rPr>
                  <a:t>RM-ANOVA Output</a:t>
                </a:r>
              </a:p>
              <a:p>
                <a:pPr lvl="1"/>
                <a:r>
                  <a:rPr lang="de-DE" dirty="0" err="1">
                    <a:solidFill>
                      <a:schemeClr val="tx1"/>
                    </a:solidFill>
                  </a:rPr>
                  <a:t>Sphericity</a:t>
                </a:r>
                <a:r>
                  <a:rPr lang="de-DE" dirty="0">
                    <a:solidFill>
                      <a:schemeClr val="tx1"/>
                    </a:solidFill>
                  </a:rPr>
                  <a:t> </a:t>
                </a:r>
                <a:r>
                  <a:rPr lang="de-DE" dirty="0" err="1">
                    <a:solidFill>
                      <a:schemeClr val="tx1"/>
                    </a:solidFill>
                  </a:rPr>
                  <a:t>can</a:t>
                </a:r>
                <a:r>
                  <a:rPr lang="de-DE" dirty="0">
                    <a:solidFill>
                      <a:schemeClr val="tx1"/>
                    </a:solidFill>
                  </a:rPr>
                  <a:t> </a:t>
                </a:r>
                <a:r>
                  <a:rPr lang="de-DE" dirty="0" err="1">
                    <a:solidFill>
                      <a:schemeClr val="tx1"/>
                    </a:solidFill>
                  </a:rPr>
                  <a:t>be</a:t>
                </a:r>
                <a:r>
                  <a:rPr lang="de-DE" dirty="0">
                    <a:solidFill>
                      <a:schemeClr val="tx1"/>
                    </a:solidFill>
                  </a:rPr>
                  <a:t> </a:t>
                </a:r>
                <a:r>
                  <a:rPr lang="de-DE" dirty="0" err="1">
                    <a:solidFill>
                      <a:schemeClr val="tx1"/>
                    </a:solidFill>
                  </a:rPr>
                  <a:t>assumed</a:t>
                </a:r>
                <a:r>
                  <a:rPr lang="de-DE" dirty="0">
                    <a:solidFill>
                      <a:schemeClr val="tx1"/>
                    </a:solidFill>
                  </a:rPr>
                  <a:t>, because </a:t>
                </a:r>
                <a:r>
                  <a:rPr lang="de-DE" dirty="0" err="1">
                    <a:solidFill>
                      <a:schemeClr val="tx1"/>
                    </a:solidFill>
                  </a:rPr>
                  <a:t>otherwise</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output</a:t>
                </a:r>
                <a:r>
                  <a:rPr lang="de-DE" dirty="0">
                    <a:solidFill>
                      <a:schemeClr val="tx1"/>
                    </a:solidFill>
                  </a:rPr>
                  <a:t> </a:t>
                </a:r>
                <a:r>
                  <a:rPr lang="de-DE" dirty="0" err="1">
                    <a:solidFill>
                      <a:schemeClr val="tx1"/>
                    </a:solidFill>
                  </a:rPr>
                  <a:t>would</a:t>
                </a:r>
                <a:r>
                  <a:rPr lang="de-DE" dirty="0">
                    <a:solidFill>
                      <a:schemeClr val="tx1"/>
                    </a:solidFill>
                  </a:rPr>
                  <a:t> </a:t>
                </a:r>
                <a:r>
                  <a:rPr lang="de-DE" dirty="0" err="1">
                    <a:solidFill>
                      <a:schemeClr val="tx1"/>
                    </a:solidFill>
                  </a:rPr>
                  <a:t>look</a:t>
                </a:r>
                <a:r>
                  <a:rPr lang="de-DE" dirty="0">
                    <a:solidFill>
                      <a:schemeClr val="tx1"/>
                    </a:solidFill>
                  </a:rPr>
                  <a:t> a </a:t>
                </a:r>
                <a:r>
                  <a:rPr lang="de-DE" dirty="0" err="1">
                    <a:solidFill>
                      <a:schemeClr val="tx1"/>
                    </a:solidFill>
                  </a:rPr>
                  <a:t>bit</a:t>
                </a:r>
                <a:r>
                  <a:rPr lang="de-DE" dirty="0">
                    <a:solidFill>
                      <a:schemeClr val="tx1"/>
                    </a:solidFill>
                  </a:rPr>
                  <a:t> different…</a:t>
                </a:r>
              </a:p>
              <a:p>
                <a:pPr lvl="1"/>
                <a:endParaRPr lang="de-DE" dirty="0">
                  <a:solidFill>
                    <a:schemeClr val="tx1"/>
                  </a:solidFill>
                </a:endParaRPr>
              </a:p>
              <a:p>
                <a:pPr lvl="1"/>
                <a:endParaRPr lang="de-DE" dirty="0">
                  <a:solidFill>
                    <a:schemeClr val="tx1"/>
                  </a:solidFill>
                </a:endParaRPr>
              </a:p>
              <a:p>
                <a:pPr lvl="1"/>
                <a:endParaRPr lang="de-DE" dirty="0">
                  <a:solidFill>
                    <a:schemeClr val="tx1"/>
                  </a:solidFill>
                </a:endParaRPr>
              </a:p>
              <a:p>
                <a:pPr lvl="1"/>
                <a:r>
                  <a:rPr lang="de-DE" i="1" dirty="0">
                    <a:solidFill>
                      <a:schemeClr val="tx1"/>
                    </a:solidFill>
                  </a:rPr>
                  <a:t>„A </a:t>
                </a:r>
                <a:r>
                  <a:rPr lang="de-DE" i="1" dirty="0" err="1">
                    <a:solidFill>
                      <a:schemeClr val="tx1"/>
                    </a:solidFill>
                  </a:rPr>
                  <a:t>one-way</a:t>
                </a:r>
                <a:r>
                  <a:rPr lang="de-DE" i="1" dirty="0">
                    <a:solidFill>
                      <a:schemeClr val="tx1"/>
                    </a:solidFill>
                  </a:rPr>
                  <a:t> RM-ANOVA </a:t>
                </a:r>
                <a:r>
                  <a:rPr lang="de-DE" i="1" dirty="0" err="1">
                    <a:solidFill>
                      <a:schemeClr val="tx1"/>
                    </a:solidFill>
                  </a:rPr>
                  <a:t>revealed</a:t>
                </a:r>
                <a:r>
                  <a:rPr lang="de-DE" i="1" dirty="0">
                    <a:solidFill>
                      <a:schemeClr val="tx1"/>
                    </a:solidFill>
                  </a:rPr>
                  <a:t> a </a:t>
                </a:r>
                <a:r>
                  <a:rPr lang="de-DE" i="1" dirty="0" err="1">
                    <a:solidFill>
                      <a:schemeClr val="tx1"/>
                    </a:solidFill>
                  </a:rPr>
                  <a:t>significant</a:t>
                </a:r>
                <a:r>
                  <a:rPr lang="de-DE" i="1" dirty="0">
                    <a:solidFill>
                      <a:schemeClr val="tx1"/>
                    </a:solidFill>
                  </a:rPr>
                  <a:t> </a:t>
                </a:r>
                <a:r>
                  <a:rPr lang="de-DE" i="1" dirty="0" err="1">
                    <a:solidFill>
                      <a:schemeClr val="tx1"/>
                    </a:solidFill>
                  </a:rPr>
                  <a:t>effect</a:t>
                </a:r>
                <a:r>
                  <a:rPr lang="de-DE" i="1" dirty="0">
                    <a:solidFill>
                      <a:schemeClr val="tx1"/>
                    </a:solidFill>
                  </a:rPr>
                  <a:t> of </a:t>
                </a:r>
                <a:r>
                  <a:rPr lang="de-DE" i="1" dirty="0" err="1">
                    <a:solidFill>
                      <a:schemeClr val="tx1"/>
                    </a:solidFill>
                  </a:rPr>
                  <a:t>the</a:t>
                </a:r>
                <a:r>
                  <a:rPr lang="de-DE" i="1" dirty="0">
                    <a:solidFill>
                      <a:schemeClr val="tx1"/>
                    </a:solidFill>
                  </a:rPr>
                  <a:t> </a:t>
                </a:r>
                <a:r>
                  <a:rPr lang="de-DE" i="1" dirty="0" err="1">
                    <a:solidFill>
                      <a:schemeClr val="tx1"/>
                    </a:solidFill>
                  </a:rPr>
                  <a:t>three</a:t>
                </a:r>
                <a:r>
                  <a:rPr lang="de-DE" i="1" dirty="0">
                    <a:solidFill>
                      <a:schemeClr val="tx1"/>
                    </a:solidFill>
                  </a:rPr>
                  <a:t> </a:t>
                </a:r>
                <a:r>
                  <a:rPr lang="de-DE" i="1" cap="small" dirty="0">
                    <a:solidFill>
                      <a:schemeClr val="tx1"/>
                    </a:solidFill>
                  </a:rPr>
                  <a:t>Keyboards</a:t>
                </a:r>
                <a:r>
                  <a:rPr lang="de-DE" i="1" dirty="0">
                    <a:solidFill>
                      <a:schemeClr val="tx1"/>
                    </a:solidFill>
                  </a:rPr>
                  <a:t> on </a:t>
                </a:r>
                <a:r>
                  <a:rPr lang="de-DE" i="1" dirty="0" err="1">
                    <a:solidFill>
                      <a:schemeClr val="tx1"/>
                    </a:solidFill>
                  </a:rPr>
                  <a:t>the</a:t>
                </a:r>
                <a:r>
                  <a:rPr lang="de-DE" i="1" dirty="0">
                    <a:solidFill>
                      <a:schemeClr val="tx1"/>
                    </a:solidFill>
                  </a:rPr>
                  <a:t> WPM </a:t>
                </a:r>
                <a:r>
                  <a:rPr lang="de-DE" i="1" dirty="0" err="1">
                    <a:solidFill>
                      <a:schemeClr val="tx1"/>
                    </a:solidFill>
                  </a:rPr>
                  <a:t>measure</a:t>
                </a:r>
                <a:r>
                  <a:rPr lang="de-DE" i="1" dirty="0">
                    <a:solidFill>
                      <a:schemeClr val="tx1"/>
                    </a:solidFill>
                  </a:rPr>
                  <a:t>, F(2, 22) = 24.225, p &lt; .001, </a:t>
                </a:r>
                <a14:m>
                  <m:oMath xmlns:m="http://schemas.openxmlformats.org/officeDocument/2006/math">
                    <m:sSubSup>
                      <m:sSubSupPr>
                        <m:ctrlPr>
                          <a:rPr lang="de-DE" i="1" dirty="0">
                            <a:solidFill>
                              <a:schemeClr val="tx1"/>
                            </a:solidFill>
                            <a:latin typeface="Cambria Math" panose="02040503050406030204" pitchFamily="18" charset="0"/>
                          </a:rPr>
                        </m:ctrlPr>
                      </m:sSubSupPr>
                      <m:e>
                        <m:r>
                          <a:rPr lang="el-GR" i="1" dirty="0">
                            <a:solidFill>
                              <a:schemeClr val="tx1"/>
                            </a:solidFill>
                            <a:latin typeface="Cambria Math" panose="02040503050406030204" pitchFamily="18" charset="0"/>
                          </a:rPr>
                          <m:t>𝜂</m:t>
                        </m:r>
                      </m:e>
                      <m:sub>
                        <m:r>
                          <a:rPr lang="de-DE" i="1" dirty="0">
                            <a:solidFill>
                              <a:schemeClr val="tx1"/>
                            </a:solidFill>
                            <a:latin typeface="Cambria Math" panose="02040503050406030204" pitchFamily="18" charset="0"/>
                          </a:rPr>
                          <m:t>𝑝</m:t>
                        </m:r>
                      </m:sub>
                      <m:sup>
                        <m:r>
                          <a:rPr lang="de-DE" i="1" dirty="0">
                            <a:solidFill>
                              <a:schemeClr val="tx1"/>
                            </a:solidFill>
                            <a:latin typeface="Cambria Math" panose="02040503050406030204" pitchFamily="18" charset="0"/>
                          </a:rPr>
                          <m:t>2</m:t>
                        </m:r>
                      </m:sup>
                    </m:sSubSup>
                    <m:r>
                      <a:rPr lang="de-DE" i="1" dirty="0">
                        <a:solidFill>
                          <a:schemeClr val="tx1"/>
                        </a:solidFill>
                        <a:latin typeface="Cambria Math" panose="02040503050406030204" pitchFamily="18" charset="0"/>
                      </a:rPr>
                      <m:t> </m:t>
                    </m:r>
                    <m:r>
                      <m:rPr>
                        <m:nor/>
                      </m:rPr>
                      <a:rPr lang="de-DE" i="1" dirty="0">
                        <a:solidFill>
                          <a:schemeClr val="tx1"/>
                        </a:solidFill>
                      </a:rPr>
                      <m:t>= 0.688</m:t>
                    </m:r>
                  </m:oMath>
                </a14:m>
                <a:r>
                  <a:rPr lang="de-DE" i="1" dirty="0">
                    <a:solidFill>
                      <a:schemeClr val="tx1"/>
                    </a:solidFill>
                  </a:rPr>
                  <a:t>.“ </a:t>
                </a:r>
                <a:endParaRPr lang="de-DE" dirty="0">
                  <a:solidFill>
                    <a:schemeClr val="tx1"/>
                  </a:solidFill>
                </a:endParaRPr>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10" name="Tabelle 9">
            <a:extLst>
              <a:ext uri="{FF2B5EF4-FFF2-40B4-BE49-F238E27FC236}">
                <a16:creationId xmlns:a16="http://schemas.microsoft.com/office/drawing/2014/main" id="{6AFE467C-9057-6EA7-D2A7-5138B24EAADE}"/>
              </a:ext>
            </a:extLst>
          </p:cNvPr>
          <p:cNvGraphicFramePr>
            <a:graphicFrameLocks noGrp="1"/>
          </p:cNvGraphicFramePr>
          <p:nvPr>
            <p:extLst>
              <p:ext uri="{D42A27DB-BD31-4B8C-83A1-F6EECF244321}">
                <p14:modId xmlns:p14="http://schemas.microsoft.com/office/powerpoint/2010/main" val="4218710219"/>
              </p:ext>
            </p:extLst>
          </p:nvPr>
        </p:nvGraphicFramePr>
        <p:xfrm>
          <a:off x="885824" y="2499360"/>
          <a:ext cx="10801352" cy="731520"/>
        </p:xfrm>
        <a:graphic>
          <a:graphicData uri="http://schemas.openxmlformats.org/drawingml/2006/table">
            <a:tbl>
              <a:tblPr/>
              <a:tblGrid>
                <a:gridCol w="1350169">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gridCol w="1350169">
                  <a:extLst>
                    <a:ext uri="{9D8B030D-6E8A-4147-A177-3AD203B41FA5}">
                      <a16:colId xmlns:a16="http://schemas.microsoft.com/office/drawing/2014/main" val="852442343"/>
                    </a:ext>
                  </a:extLst>
                </a:gridCol>
                <a:gridCol w="1350169">
                  <a:extLst>
                    <a:ext uri="{9D8B030D-6E8A-4147-A177-3AD203B41FA5}">
                      <a16:colId xmlns:a16="http://schemas.microsoft.com/office/drawing/2014/main" val="4272719167"/>
                    </a:ext>
                  </a:extLst>
                </a:gridCol>
                <a:gridCol w="1350169">
                  <a:extLst>
                    <a:ext uri="{9D8B030D-6E8A-4147-A177-3AD203B41FA5}">
                      <a16:colId xmlns:a16="http://schemas.microsoft.com/office/drawing/2014/main" val="2934494453"/>
                    </a:ext>
                  </a:extLst>
                </a:gridCol>
                <a:gridCol w="1350169">
                  <a:extLst>
                    <a:ext uri="{9D8B030D-6E8A-4147-A177-3AD203B41FA5}">
                      <a16:colId xmlns:a16="http://schemas.microsoft.com/office/drawing/2014/main" val="1267019926"/>
                    </a:ext>
                  </a:extLst>
                </a:gridCol>
                <a:gridCol w="1350169">
                  <a:extLst>
                    <a:ext uri="{9D8B030D-6E8A-4147-A177-3AD203B41FA5}">
                      <a16:colId xmlns:a16="http://schemas.microsoft.com/office/drawing/2014/main" val="938508908"/>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Effect</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DFn</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DFd</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F</a:t>
                      </a:r>
                    </a:p>
                  </a:txBody>
                  <a:tcPr anchor="ctr">
                    <a:lnL>
                      <a:noFill/>
                    </a:lnL>
                    <a:lnR>
                      <a:noFill/>
                    </a:lnR>
                    <a:lnT>
                      <a:noFill/>
                    </a:lnT>
                    <a:lnB>
                      <a:noFill/>
                    </a:lnB>
                    <a:solidFill>
                      <a:schemeClr val="accent1"/>
                    </a:solidFill>
                  </a:tcPr>
                </a:tc>
                <a:tc>
                  <a:txBody>
                    <a:bodyPr/>
                    <a:lstStyle/>
                    <a:p>
                      <a:pPr algn="r" fontAlgn="ctr"/>
                      <a:r>
                        <a:rPr lang="de-DE" sz="1800" b="1">
                          <a:solidFill>
                            <a:schemeClr val="bg1"/>
                          </a:solidFill>
                          <a:effectLst/>
                        </a:rPr>
                        <a:t>p</a:t>
                      </a: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p&lt;.05</a:t>
                      </a: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pes</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a:effectLst/>
                        </a:rPr>
                        <a:t>1</a:t>
                      </a:r>
                    </a:p>
                  </a:txBody>
                  <a:tcPr anchor="ctr">
                    <a:lnL>
                      <a:noFill/>
                    </a:lnL>
                    <a:lnR>
                      <a:noFill/>
                    </a:lnR>
                    <a:lnT>
                      <a:noFill/>
                    </a:lnT>
                    <a:lnB>
                      <a:noFill/>
                    </a:lnB>
                    <a:solidFill>
                      <a:schemeClr val="accent3"/>
                    </a:solidFill>
                  </a:tcPr>
                </a:tc>
                <a:tc>
                  <a:txBody>
                    <a:bodyPr/>
                    <a:lstStyle/>
                    <a:p>
                      <a:pPr algn="r" fontAlgn="ctr"/>
                      <a:r>
                        <a:rPr lang="de-DE" sz="1800" dirty="0" err="1">
                          <a:effectLst/>
                        </a:rPr>
                        <a:t>keyboard</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2</a:t>
                      </a:r>
                    </a:p>
                  </a:txBody>
                  <a:tcPr anchor="ctr">
                    <a:lnL>
                      <a:noFill/>
                    </a:lnL>
                    <a:lnR>
                      <a:noFill/>
                    </a:lnR>
                    <a:lnT>
                      <a:noFill/>
                    </a:lnT>
                    <a:lnB>
                      <a:noFill/>
                    </a:lnB>
                    <a:solidFill>
                      <a:schemeClr val="accent3"/>
                    </a:solidFill>
                  </a:tcPr>
                </a:tc>
                <a:tc>
                  <a:txBody>
                    <a:bodyPr/>
                    <a:lstStyle/>
                    <a:p>
                      <a:pPr algn="r" fontAlgn="ctr"/>
                      <a:r>
                        <a:rPr lang="de-DE" sz="1800" dirty="0">
                          <a:effectLst/>
                        </a:rPr>
                        <a:t>22</a:t>
                      </a:r>
                    </a:p>
                  </a:txBody>
                  <a:tcPr anchor="ctr">
                    <a:lnL>
                      <a:noFill/>
                    </a:lnL>
                    <a:lnR>
                      <a:noFill/>
                    </a:lnR>
                    <a:lnT>
                      <a:noFill/>
                    </a:lnT>
                    <a:lnB>
                      <a:noFill/>
                    </a:lnB>
                    <a:solidFill>
                      <a:schemeClr val="accent3"/>
                    </a:solidFill>
                  </a:tcPr>
                </a:tc>
                <a:tc>
                  <a:txBody>
                    <a:bodyPr/>
                    <a:lstStyle/>
                    <a:p>
                      <a:pPr algn="r" fontAlgn="ctr"/>
                      <a:r>
                        <a:rPr lang="de-DE" sz="1800" dirty="0">
                          <a:effectLst/>
                        </a:rPr>
                        <a:t>24.225</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2.73e-06</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0.688</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bl>
          </a:graphicData>
        </a:graphic>
      </p:graphicFrame>
    </p:spTree>
    <p:extLst>
      <p:ext uri="{BB962C8B-B14F-4D97-AF65-F5344CB8AC3E}">
        <p14:creationId xmlns:p14="http://schemas.microsoft.com/office/powerpoint/2010/main" val="37202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Output</a:t>
            </a:r>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solidFill>
                      <a:schemeClr val="tx1"/>
                    </a:solidFill>
                  </a:rPr>
                  <a:t>RM-ANOVA Output</a:t>
                </a:r>
              </a:p>
              <a:p>
                <a:pPr lvl="1"/>
                <a:r>
                  <a:rPr lang="de-DE" dirty="0" err="1">
                    <a:solidFill>
                      <a:schemeClr val="tx1"/>
                    </a:solidFill>
                  </a:rPr>
                  <a:t>Sphericity</a:t>
                </a:r>
                <a:r>
                  <a:rPr lang="de-DE" dirty="0">
                    <a:solidFill>
                      <a:schemeClr val="tx1"/>
                    </a:solidFill>
                  </a:rPr>
                  <a:t> </a:t>
                </a:r>
                <a:r>
                  <a:rPr lang="de-DE" dirty="0" err="1">
                    <a:solidFill>
                      <a:schemeClr val="tx1"/>
                    </a:solidFill>
                  </a:rPr>
                  <a:t>can</a:t>
                </a:r>
                <a:r>
                  <a:rPr lang="de-DE" dirty="0">
                    <a:solidFill>
                      <a:schemeClr val="tx1"/>
                    </a:solidFill>
                  </a:rPr>
                  <a:t> </a:t>
                </a:r>
                <a:r>
                  <a:rPr lang="de-DE" dirty="0" err="1">
                    <a:solidFill>
                      <a:schemeClr val="tx1"/>
                    </a:solidFill>
                  </a:rPr>
                  <a:t>be</a:t>
                </a:r>
                <a:r>
                  <a:rPr lang="de-DE" dirty="0">
                    <a:solidFill>
                      <a:schemeClr val="tx1"/>
                    </a:solidFill>
                  </a:rPr>
                  <a:t> </a:t>
                </a:r>
                <a:r>
                  <a:rPr lang="de-DE" dirty="0" err="1">
                    <a:solidFill>
                      <a:schemeClr val="tx1"/>
                    </a:solidFill>
                  </a:rPr>
                  <a:t>assumed</a:t>
                </a:r>
                <a:r>
                  <a:rPr lang="de-DE" dirty="0">
                    <a:solidFill>
                      <a:schemeClr val="tx1"/>
                    </a:solidFill>
                  </a:rPr>
                  <a:t>, because </a:t>
                </a:r>
                <a:r>
                  <a:rPr lang="de-DE" dirty="0" err="1">
                    <a:solidFill>
                      <a:schemeClr val="tx1"/>
                    </a:solidFill>
                  </a:rPr>
                  <a:t>otherwise</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output</a:t>
                </a:r>
                <a:r>
                  <a:rPr lang="de-DE" dirty="0">
                    <a:solidFill>
                      <a:schemeClr val="tx1"/>
                    </a:solidFill>
                  </a:rPr>
                  <a:t> </a:t>
                </a:r>
                <a:r>
                  <a:rPr lang="de-DE" dirty="0" err="1">
                    <a:solidFill>
                      <a:schemeClr val="tx1"/>
                    </a:solidFill>
                  </a:rPr>
                  <a:t>would</a:t>
                </a:r>
                <a:r>
                  <a:rPr lang="de-DE" dirty="0">
                    <a:solidFill>
                      <a:schemeClr val="tx1"/>
                    </a:solidFill>
                  </a:rPr>
                  <a:t> </a:t>
                </a:r>
                <a:r>
                  <a:rPr lang="de-DE" dirty="0" err="1">
                    <a:solidFill>
                      <a:schemeClr val="tx1"/>
                    </a:solidFill>
                  </a:rPr>
                  <a:t>look</a:t>
                </a:r>
                <a:r>
                  <a:rPr lang="de-DE" dirty="0">
                    <a:solidFill>
                      <a:schemeClr val="tx1"/>
                    </a:solidFill>
                  </a:rPr>
                  <a:t> a </a:t>
                </a:r>
                <a:r>
                  <a:rPr lang="de-DE" dirty="0" err="1">
                    <a:solidFill>
                      <a:schemeClr val="tx1"/>
                    </a:solidFill>
                  </a:rPr>
                  <a:t>bit</a:t>
                </a:r>
                <a:r>
                  <a:rPr lang="de-DE" dirty="0">
                    <a:solidFill>
                      <a:schemeClr val="tx1"/>
                    </a:solidFill>
                  </a:rPr>
                  <a:t> different…</a:t>
                </a:r>
              </a:p>
              <a:p>
                <a:pPr lvl="1"/>
                <a:endParaRPr lang="de-DE" dirty="0">
                  <a:solidFill>
                    <a:schemeClr val="tx1"/>
                  </a:solidFill>
                </a:endParaRPr>
              </a:p>
              <a:p>
                <a:pPr lvl="1"/>
                <a:endParaRPr lang="de-DE" dirty="0">
                  <a:solidFill>
                    <a:schemeClr val="tx1"/>
                  </a:solidFill>
                </a:endParaRPr>
              </a:p>
              <a:p>
                <a:pPr lvl="1"/>
                <a:endParaRPr lang="de-DE" dirty="0">
                  <a:solidFill>
                    <a:schemeClr val="tx1"/>
                  </a:solidFill>
                </a:endParaRPr>
              </a:p>
              <a:p>
                <a:pPr lvl="1"/>
                <a:r>
                  <a:rPr lang="de-DE" i="1" dirty="0">
                    <a:solidFill>
                      <a:schemeClr val="tx1"/>
                    </a:solidFill>
                  </a:rPr>
                  <a:t>„A </a:t>
                </a:r>
                <a:r>
                  <a:rPr lang="de-DE" i="1" dirty="0" err="1">
                    <a:solidFill>
                      <a:schemeClr val="tx1"/>
                    </a:solidFill>
                  </a:rPr>
                  <a:t>one-way</a:t>
                </a:r>
                <a:r>
                  <a:rPr lang="de-DE" i="1" dirty="0">
                    <a:solidFill>
                      <a:schemeClr val="tx1"/>
                    </a:solidFill>
                  </a:rPr>
                  <a:t> RM-ANOVA </a:t>
                </a:r>
                <a:r>
                  <a:rPr lang="de-DE" i="1" dirty="0" err="1">
                    <a:solidFill>
                      <a:schemeClr val="tx1"/>
                    </a:solidFill>
                  </a:rPr>
                  <a:t>revealed</a:t>
                </a:r>
                <a:r>
                  <a:rPr lang="de-DE" i="1" dirty="0">
                    <a:solidFill>
                      <a:schemeClr val="tx1"/>
                    </a:solidFill>
                  </a:rPr>
                  <a:t> a </a:t>
                </a:r>
                <a:r>
                  <a:rPr lang="de-DE" i="1" dirty="0" err="1">
                    <a:solidFill>
                      <a:schemeClr val="tx1"/>
                    </a:solidFill>
                  </a:rPr>
                  <a:t>significant</a:t>
                </a:r>
                <a:r>
                  <a:rPr lang="de-DE" i="1" dirty="0">
                    <a:solidFill>
                      <a:schemeClr val="tx1"/>
                    </a:solidFill>
                  </a:rPr>
                  <a:t> </a:t>
                </a:r>
                <a:r>
                  <a:rPr lang="de-DE" i="1" dirty="0" err="1">
                    <a:solidFill>
                      <a:schemeClr val="tx1"/>
                    </a:solidFill>
                  </a:rPr>
                  <a:t>effect</a:t>
                </a:r>
                <a:r>
                  <a:rPr lang="de-DE" i="1" dirty="0">
                    <a:solidFill>
                      <a:schemeClr val="tx1"/>
                    </a:solidFill>
                  </a:rPr>
                  <a:t> of </a:t>
                </a:r>
                <a:r>
                  <a:rPr lang="de-DE" i="1" dirty="0" err="1">
                    <a:solidFill>
                      <a:schemeClr val="tx1"/>
                    </a:solidFill>
                  </a:rPr>
                  <a:t>the</a:t>
                </a:r>
                <a:r>
                  <a:rPr lang="de-DE" i="1" dirty="0">
                    <a:solidFill>
                      <a:schemeClr val="tx1"/>
                    </a:solidFill>
                  </a:rPr>
                  <a:t> </a:t>
                </a:r>
                <a:r>
                  <a:rPr lang="de-DE" i="1" dirty="0" err="1">
                    <a:solidFill>
                      <a:schemeClr val="tx1"/>
                    </a:solidFill>
                  </a:rPr>
                  <a:t>three</a:t>
                </a:r>
                <a:r>
                  <a:rPr lang="de-DE" i="1" dirty="0">
                    <a:solidFill>
                      <a:schemeClr val="tx1"/>
                    </a:solidFill>
                  </a:rPr>
                  <a:t> </a:t>
                </a:r>
                <a:r>
                  <a:rPr lang="de-DE" i="1" cap="small" dirty="0">
                    <a:solidFill>
                      <a:schemeClr val="tx1"/>
                    </a:solidFill>
                  </a:rPr>
                  <a:t>Keyboards</a:t>
                </a:r>
                <a:r>
                  <a:rPr lang="de-DE" i="1" dirty="0">
                    <a:solidFill>
                      <a:schemeClr val="tx1"/>
                    </a:solidFill>
                  </a:rPr>
                  <a:t> on </a:t>
                </a:r>
                <a:r>
                  <a:rPr lang="de-DE" i="1" dirty="0" err="1">
                    <a:solidFill>
                      <a:schemeClr val="tx1"/>
                    </a:solidFill>
                  </a:rPr>
                  <a:t>the</a:t>
                </a:r>
                <a:r>
                  <a:rPr lang="de-DE" i="1" dirty="0">
                    <a:solidFill>
                      <a:schemeClr val="tx1"/>
                    </a:solidFill>
                  </a:rPr>
                  <a:t> WPM </a:t>
                </a:r>
                <a:r>
                  <a:rPr lang="de-DE" i="1" dirty="0" err="1">
                    <a:solidFill>
                      <a:schemeClr val="tx1"/>
                    </a:solidFill>
                  </a:rPr>
                  <a:t>measure</a:t>
                </a:r>
                <a:r>
                  <a:rPr lang="de-DE" i="1" dirty="0">
                    <a:solidFill>
                      <a:schemeClr val="tx1"/>
                    </a:solidFill>
                  </a:rPr>
                  <a:t>, F(2, 22) = 24.225, p &lt; .001, </a:t>
                </a:r>
                <a14:m>
                  <m:oMath xmlns:m="http://schemas.openxmlformats.org/officeDocument/2006/math">
                    <m:sSubSup>
                      <m:sSubSupPr>
                        <m:ctrlPr>
                          <a:rPr lang="de-DE" i="1" dirty="0">
                            <a:solidFill>
                              <a:schemeClr val="tx1"/>
                            </a:solidFill>
                            <a:latin typeface="Cambria Math" panose="02040503050406030204" pitchFamily="18" charset="0"/>
                          </a:rPr>
                        </m:ctrlPr>
                      </m:sSubSupPr>
                      <m:e>
                        <m:r>
                          <a:rPr lang="el-GR" i="1" dirty="0">
                            <a:solidFill>
                              <a:schemeClr val="tx1"/>
                            </a:solidFill>
                            <a:latin typeface="Cambria Math" panose="02040503050406030204" pitchFamily="18" charset="0"/>
                          </a:rPr>
                          <m:t>𝜂</m:t>
                        </m:r>
                      </m:e>
                      <m:sub>
                        <m:r>
                          <a:rPr lang="de-DE" i="1" dirty="0">
                            <a:solidFill>
                              <a:schemeClr val="tx1"/>
                            </a:solidFill>
                            <a:latin typeface="Cambria Math" panose="02040503050406030204" pitchFamily="18" charset="0"/>
                          </a:rPr>
                          <m:t>𝑝</m:t>
                        </m:r>
                      </m:sub>
                      <m:sup>
                        <m:r>
                          <a:rPr lang="de-DE" i="1" dirty="0">
                            <a:solidFill>
                              <a:schemeClr val="tx1"/>
                            </a:solidFill>
                            <a:latin typeface="Cambria Math" panose="02040503050406030204" pitchFamily="18" charset="0"/>
                          </a:rPr>
                          <m:t>2</m:t>
                        </m:r>
                      </m:sup>
                    </m:sSubSup>
                    <m:r>
                      <a:rPr lang="de-DE" i="1" dirty="0">
                        <a:solidFill>
                          <a:schemeClr val="tx1"/>
                        </a:solidFill>
                        <a:latin typeface="Cambria Math" panose="02040503050406030204" pitchFamily="18" charset="0"/>
                      </a:rPr>
                      <m:t> </m:t>
                    </m:r>
                    <m:r>
                      <m:rPr>
                        <m:nor/>
                      </m:rPr>
                      <a:rPr lang="de-DE" i="1" dirty="0">
                        <a:solidFill>
                          <a:schemeClr val="tx1"/>
                        </a:solidFill>
                      </a:rPr>
                      <m:t>= 0.688</m:t>
                    </m:r>
                  </m:oMath>
                </a14:m>
                <a:r>
                  <a:rPr lang="de-DE" i="1" dirty="0">
                    <a:solidFill>
                      <a:schemeClr val="tx1"/>
                    </a:solidFill>
                  </a:rPr>
                  <a:t>.“ </a:t>
                </a:r>
                <a:endParaRPr lang="de-DE" dirty="0">
                  <a:solidFill>
                    <a:schemeClr val="tx1"/>
                  </a:solidFill>
                </a:endParaRPr>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10" name="Tabelle 9">
            <a:extLst>
              <a:ext uri="{FF2B5EF4-FFF2-40B4-BE49-F238E27FC236}">
                <a16:creationId xmlns:a16="http://schemas.microsoft.com/office/drawing/2014/main" id="{6AFE467C-9057-6EA7-D2A7-5138B24EAADE}"/>
              </a:ext>
            </a:extLst>
          </p:cNvPr>
          <p:cNvGraphicFramePr>
            <a:graphicFrameLocks noGrp="1"/>
          </p:cNvGraphicFramePr>
          <p:nvPr>
            <p:extLst>
              <p:ext uri="{D42A27DB-BD31-4B8C-83A1-F6EECF244321}">
                <p14:modId xmlns:p14="http://schemas.microsoft.com/office/powerpoint/2010/main" val="3207851835"/>
              </p:ext>
            </p:extLst>
          </p:nvPr>
        </p:nvGraphicFramePr>
        <p:xfrm>
          <a:off x="885824" y="2499360"/>
          <a:ext cx="10801352" cy="731520"/>
        </p:xfrm>
        <a:graphic>
          <a:graphicData uri="http://schemas.openxmlformats.org/drawingml/2006/table">
            <a:tbl>
              <a:tblPr/>
              <a:tblGrid>
                <a:gridCol w="1350169">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gridCol w="1350169">
                  <a:extLst>
                    <a:ext uri="{9D8B030D-6E8A-4147-A177-3AD203B41FA5}">
                      <a16:colId xmlns:a16="http://schemas.microsoft.com/office/drawing/2014/main" val="852442343"/>
                    </a:ext>
                  </a:extLst>
                </a:gridCol>
                <a:gridCol w="1350169">
                  <a:extLst>
                    <a:ext uri="{9D8B030D-6E8A-4147-A177-3AD203B41FA5}">
                      <a16:colId xmlns:a16="http://schemas.microsoft.com/office/drawing/2014/main" val="4272719167"/>
                    </a:ext>
                  </a:extLst>
                </a:gridCol>
                <a:gridCol w="1350169">
                  <a:extLst>
                    <a:ext uri="{9D8B030D-6E8A-4147-A177-3AD203B41FA5}">
                      <a16:colId xmlns:a16="http://schemas.microsoft.com/office/drawing/2014/main" val="2934494453"/>
                    </a:ext>
                  </a:extLst>
                </a:gridCol>
                <a:gridCol w="1350169">
                  <a:extLst>
                    <a:ext uri="{9D8B030D-6E8A-4147-A177-3AD203B41FA5}">
                      <a16:colId xmlns:a16="http://schemas.microsoft.com/office/drawing/2014/main" val="1267019926"/>
                    </a:ext>
                  </a:extLst>
                </a:gridCol>
                <a:gridCol w="1350169">
                  <a:extLst>
                    <a:ext uri="{9D8B030D-6E8A-4147-A177-3AD203B41FA5}">
                      <a16:colId xmlns:a16="http://schemas.microsoft.com/office/drawing/2014/main" val="938508908"/>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Effect</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DFn</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DFd</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F</a:t>
                      </a:r>
                    </a:p>
                  </a:txBody>
                  <a:tcPr anchor="ctr">
                    <a:lnL>
                      <a:noFill/>
                    </a:lnL>
                    <a:lnR>
                      <a:noFill/>
                    </a:lnR>
                    <a:lnT>
                      <a:noFill/>
                    </a:lnT>
                    <a:lnB>
                      <a:noFill/>
                    </a:lnB>
                    <a:solidFill>
                      <a:schemeClr val="accent1"/>
                    </a:solidFill>
                  </a:tcPr>
                </a:tc>
                <a:tc>
                  <a:txBody>
                    <a:bodyPr/>
                    <a:lstStyle/>
                    <a:p>
                      <a:pPr algn="r" fontAlgn="ctr"/>
                      <a:r>
                        <a:rPr lang="de-DE" sz="1800" b="1">
                          <a:solidFill>
                            <a:schemeClr val="bg1"/>
                          </a:solidFill>
                          <a:effectLst/>
                        </a:rPr>
                        <a:t>p</a:t>
                      </a:r>
                    </a:p>
                  </a:txBody>
                  <a:tcPr anchor="ctr">
                    <a:lnL>
                      <a:noFill/>
                    </a:lnL>
                    <a:lnR>
                      <a:noFill/>
                    </a:lnR>
                    <a:lnT>
                      <a:noFill/>
                    </a:lnT>
                    <a:lnB>
                      <a:noFill/>
                    </a:lnB>
                    <a:solidFill>
                      <a:schemeClr val="accent1"/>
                    </a:solidFill>
                  </a:tcPr>
                </a:tc>
                <a:tc>
                  <a:txBody>
                    <a:bodyPr/>
                    <a:lstStyle/>
                    <a:p>
                      <a:pPr algn="r" fontAlgn="ctr"/>
                      <a:r>
                        <a:rPr lang="de-DE" sz="1800" b="1" dirty="0">
                          <a:solidFill>
                            <a:schemeClr val="bg1"/>
                          </a:solidFill>
                          <a:effectLst/>
                        </a:rPr>
                        <a:t>p&lt;.05</a:t>
                      </a: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pes</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a:effectLst/>
                        </a:rPr>
                        <a:t>1</a:t>
                      </a:r>
                    </a:p>
                  </a:txBody>
                  <a:tcPr anchor="ctr">
                    <a:lnL>
                      <a:noFill/>
                    </a:lnL>
                    <a:lnR>
                      <a:noFill/>
                    </a:lnR>
                    <a:lnT>
                      <a:noFill/>
                    </a:lnT>
                    <a:lnB>
                      <a:noFill/>
                    </a:lnB>
                    <a:solidFill>
                      <a:schemeClr val="accent3"/>
                    </a:solidFill>
                  </a:tcPr>
                </a:tc>
                <a:tc>
                  <a:txBody>
                    <a:bodyPr/>
                    <a:lstStyle/>
                    <a:p>
                      <a:pPr algn="r" fontAlgn="ctr"/>
                      <a:r>
                        <a:rPr lang="de-DE" sz="1800" dirty="0" err="1">
                          <a:effectLst/>
                        </a:rPr>
                        <a:t>conditions</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2</a:t>
                      </a:r>
                    </a:p>
                  </a:txBody>
                  <a:tcPr anchor="ctr">
                    <a:lnL>
                      <a:noFill/>
                    </a:lnL>
                    <a:lnR>
                      <a:noFill/>
                    </a:lnR>
                    <a:lnT>
                      <a:noFill/>
                    </a:lnT>
                    <a:lnB>
                      <a:noFill/>
                    </a:lnB>
                    <a:solidFill>
                      <a:schemeClr val="accent3"/>
                    </a:solidFill>
                  </a:tcPr>
                </a:tc>
                <a:tc>
                  <a:txBody>
                    <a:bodyPr/>
                    <a:lstStyle/>
                    <a:p>
                      <a:pPr algn="r" fontAlgn="ctr"/>
                      <a:r>
                        <a:rPr lang="de-DE" sz="1800" dirty="0">
                          <a:effectLst/>
                        </a:rPr>
                        <a:t>22</a:t>
                      </a:r>
                    </a:p>
                  </a:txBody>
                  <a:tcPr anchor="ctr">
                    <a:lnL>
                      <a:noFill/>
                    </a:lnL>
                    <a:lnR>
                      <a:noFill/>
                    </a:lnR>
                    <a:lnT>
                      <a:noFill/>
                    </a:lnT>
                    <a:lnB>
                      <a:noFill/>
                    </a:lnB>
                    <a:solidFill>
                      <a:schemeClr val="accent3"/>
                    </a:solidFill>
                  </a:tcPr>
                </a:tc>
                <a:tc>
                  <a:txBody>
                    <a:bodyPr/>
                    <a:lstStyle/>
                    <a:p>
                      <a:pPr algn="r" fontAlgn="ctr"/>
                      <a:r>
                        <a:rPr lang="de-DE" sz="1800" dirty="0">
                          <a:effectLst/>
                        </a:rPr>
                        <a:t>24.225</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2.73e-06</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sz="1800" dirty="0">
                          <a:effectLst/>
                        </a:rPr>
                        <a:t>*</a:t>
                      </a:r>
                    </a:p>
                  </a:txBody>
                  <a:tcPr anchor="ctr">
                    <a:lnL>
                      <a:noFill/>
                    </a:lnL>
                    <a:lnR>
                      <a:noFill/>
                    </a:lnR>
                    <a:lnT>
                      <a:noFill/>
                    </a:lnT>
                    <a:lnB>
                      <a:noFill/>
                    </a:lnB>
                    <a:solidFill>
                      <a:schemeClr val="accent3"/>
                    </a:solidFill>
                  </a:tcPr>
                </a:tc>
                <a:tc>
                  <a:txBody>
                    <a:bodyPr/>
                    <a:lstStyle/>
                    <a:p>
                      <a:pPr algn="r" fontAlgn="ctr"/>
                      <a:r>
                        <a:rPr lang="de-DE" sz="1800" b="0" i="0" kern="1200" dirty="0">
                          <a:solidFill>
                            <a:schemeClr val="tx1"/>
                          </a:solidFill>
                          <a:effectLst/>
                          <a:latin typeface="+mn-lt"/>
                          <a:ea typeface="+mn-ea"/>
                          <a:cs typeface="+mn-cs"/>
                        </a:rPr>
                        <a:t>0.688</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bl>
          </a:graphicData>
        </a:graphic>
      </p:graphicFrame>
      <p:grpSp>
        <p:nvGrpSpPr>
          <p:cNvPr id="22" name="Gruppieren 21">
            <a:extLst>
              <a:ext uri="{FF2B5EF4-FFF2-40B4-BE49-F238E27FC236}">
                <a16:creationId xmlns:a16="http://schemas.microsoft.com/office/drawing/2014/main" id="{04882D06-E4AA-416E-72E2-4D7BC242A74B}"/>
              </a:ext>
            </a:extLst>
          </p:cNvPr>
          <p:cNvGrpSpPr/>
          <p:nvPr/>
        </p:nvGrpSpPr>
        <p:grpSpPr>
          <a:xfrm>
            <a:off x="3794155" y="4387073"/>
            <a:ext cx="4778345" cy="1742265"/>
            <a:chOff x="631855" y="2810505"/>
            <a:chExt cx="7525556" cy="2743945"/>
          </a:xfrm>
        </p:grpSpPr>
        <p:cxnSp>
          <p:nvCxnSpPr>
            <p:cNvPr id="7" name="Gerade Verbindung mit Pfeil 4">
              <a:extLst>
                <a:ext uri="{FF2B5EF4-FFF2-40B4-BE49-F238E27FC236}">
                  <a16:creationId xmlns:a16="http://schemas.microsoft.com/office/drawing/2014/main" id="{131A92C9-7BA7-C0B9-7D14-9F5B6DB43C12}"/>
                </a:ext>
              </a:extLst>
            </p:cNvPr>
            <p:cNvCxnSpPr/>
            <p:nvPr/>
          </p:nvCxnSpPr>
          <p:spPr>
            <a:xfrm flipV="1">
              <a:off x="1124866" y="3457206"/>
              <a:ext cx="0" cy="2081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Grafik 18">
              <a:extLst>
                <a:ext uri="{FF2B5EF4-FFF2-40B4-BE49-F238E27FC236}">
                  <a16:creationId xmlns:a16="http://schemas.microsoft.com/office/drawing/2014/main" id="{5ECD57B5-7C2D-340C-51AC-E7AC6B2E50AC}"/>
                </a:ext>
              </a:extLst>
            </p:cNvPr>
            <p:cNvPicPr>
              <a:picLocks noChangeAspect="1"/>
            </p:cNvPicPr>
            <p:nvPr/>
          </p:nvPicPr>
          <p:blipFill>
            <a:blip r:embed="rId3"/>
            <a:stretch>
              <a:fillRect/>
            </a:stretch>
          </p:blipFill>
          <p:spPr>
            <a:xfrm>
              <a:off x="1124865" y="3986389"/>
              <a:ext cx="3937869" cy="1557431"/>
            </a:xfrm>
            <a:prstGeom prst="rect">
              <a:avLst/>
            </a:prstGeom>
          </p:spPr>
        </p:pic>
        <p:cxnSp>
          <p:nvCxnSpPr>
            <p:cNvPr id="9" name="Gerade Verbindung mit Pfeil 8">
              <a:extLst>
                <a:ext uri="{FF2B5EF4-FFF2-40B4-BE49-F238E27FC236}">
                  <a16:creationId xmlns:a16="http://schemas.microsoft.com/office/drawing/2014/main" id="{A9C24A01-D61A-DFAF-EF25-FA86CFFDB49F}"/>
                </a:ext>
              </a:extLst>
            </p:cNvPr>
            <p:cNvCxnSpPr>
              <a:cxnSpLocks/>
            </p:cNvCxnSpPr>
            <p:nvPr/>
          </p:nvCxnSpPr>
          <p:spPr>
            <a:xfrm>
              <a:off x="1124865" y="5539051"/>
              <a:ext cx="70325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r Verbinder 23">
              <a:extLst>
                <a:ext uri="{FF2B5EF4-FFF2-40B4-BE49-F238E27FC236}">
                  <a16:creationId xmlns:a16="http://schemas.microsoft.com/office/drawing/2014/main" id="{4F1C93CE-2A78-BF76-3ED5-2254BCA6524E}"/>
                </a:ext>
              </a:extLst>
            </p:cNvPr>
            <p:cNvCxnSpPr>
              <a:cxnSpLocks/>
            </p:cNvCxnSpPr>
            <p:nvPr/>
          </p:nvCxnSpPr>
          <p:spPr>
            <a:xfrm>
              <a:off x="3093799" y="3986389"/>
              <a:ext cx="0" cy="15526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68BF5C-BAE1-51A8-A3AA-D46D766449D4}"/>
                </a:ext>
              </a:extLst>
            </p:cNvPr>
            <p:cNvSpPr txBox="1"/>
            <p:nvPr/>
          </p:nvSpPr>
          <p:spPr>
            <a:xfrm>
              <a:off x="631855" y="3124796"/>
              <a:ext cx="1341076" cy="412017"/>
            </a:xfrm>
            <a:prstGeom prst="rect">
              <a:avLst/>
            </a:prstGeom>
            <a:noFill/>
          </p:spPr>
          <p:txBody>
            <a:bodyPr wrap="none" rtlCol="0">
              <a:spAutoFit/>
            </a:bodyPr>
            <a:lstStyle/>
            <a:p>
              <a:r>
                <a:rPr lang="de-DE" sz="1100" dirty="0" err="1"/>
                <a:t>Probability</a:t>
              </a:r>
              <a:endParaRPr lang="de-DE" sz="1100" dirty="0"/>
            </a:p>
          </p:txBody>
        </p:sp>
        <p:pic>
          <p:nvPicPr>
            <p:cNvPr id="14" name="Grafik 21">
              <a:extLst>
                <a:ext uri="{FF2B5EF4-FFF2-40B4-BE49-F238E27FC236}">
                  <a16:creationId xmlns:a16="http://schemas.microsoft.com/office/drawing/2014/main" id="{A6D3EE48-BE88-8BDD-90C6-6B56022124BB}"/>
                </a:ext>
              </a:extLst>
            </p:cNvPr>
            <p:cNvPicPr>
              <a:picLocks noChangeAspect="1"/>
            </p:cNvPicPr>
            <p:nvPr/>
          </p:nvPicPr>
          <p:blipFill>
            <a:blip r:embed="rId3"/>
            <a:stretch>
              <a:fillRect/>
            </a:stretch>
          </p:blipFill>
          <p:spPr>
            <a:xfrm>
              <a:off x="2534020" y="3997019"/>
              <a:ext cx="3937869" cy="1557431"/>
            </a:xfrm>
            <a:prstGeom prst="rect">
              <a:avLst/>
            </a:prstGeom>
          </p:spPr>
        </p:pic>
        <p:cxnSp>
          <p:nvCxnSpPr>
            <p:cNvPr id="15" name="Gerader Verbinder 26">
              <a:extLst>
                <a:ext uri="{FF2B5EF4-FFF2-40B4-BE49-F238E27FC236}">
                  <a16:creationId xmlns:a16="http://schemas.microsoft.com/office/drawing/2014/main" id="{8F11A3A8-FFFD-3BEB-4916-60647C2662C9}"/>
                </a:ext>
              </a:extLst>
            </p:cNvPr>
            <p:cNvCxnSpPr>
              <a:cxnSpLocks/>
            </p:cNvCxnSpPr>
            <p:nvPr/>
          </p:nvCxnSpPr>
          <p:spPr>
            <a:xfrm>
              <a:off x="4502954" y="3986389"/>
              <a:ext cx="0" cy="15526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2">
              <a:extLst>
                <a:ext uri="{FF2B5EF4-FFF2-40B4-BE49-F238E27FC236}">
                  <a16:creationId xmlns:a16="http://schemas.microsoft.com/office/drawing/2014/main" id="{15022F9A-43B0-0175-4EFE-8903B48ACBA1}"/>
                </a:ext>
              </a:extLst>
            </p:cNvPr>
            <p:cNvCxnSpPr>
              <a:cxnSpLocks/>
            </p:cNvCxnSpPr>
            <p:nvPr/>
          </p:nvCxnSpPr>
          <p:spPr>
            <a:xfrm flipH="1">
              <a:off x="3093800" y="3794803"/>
              <a:ext cx="2707524"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846FC634-9C72-9848-6A7F-9F26FF4A91B4}"/>
                </a:ext>
              </a:extLst>
            </p:cNvPr>
            <p:cNvSpPr txBox="1"/>
            <p:nvPr/>
          </p:nvSpPr>
          <p:spPr>
            <a:xfrm>
              <a:off x="1815348" y="2810505"/>
              <a:ext cx="5460192" cy="824035"/>
            </a:xfrm>
            <a:prstGeom prst="rect">
              <a:avLst/>
            </a:prstGeom>
            <a:noFill/>
          </p:spPr>
          <p:txBody>
            <a:bodyPr wrap="square" rtlCol="0">
              <a:spAutoFit/>
            </a:bodyPr>
            <a:lstStyle/>
            <a:p>
              <a:pPr algn="ctr"/>
              <a:r>
                <a:rPr lang="de-DE" sz="1400" dirty="0" err="1">
                  <a:solidFill>
                    <a:srgbClr val="FF0000"/>
                  </a:solidFill>
                </a:rPr>
                <a:t>Effect</a:t>
              </a:r>
              <a:r>
                <a:rPr lang="de-DE" sz="1400" dirty="0">
                  <a:solidFill>
                    <a:srgbClr val="FF0000"/>
                  </a:solidFill>
                </a:rPr>
                <a:t>! </a:t>
              </a:r>
            </a:p>
            <a:p>
              <a:pPr algn="ctr"/>
              <a:r>
                <a:rPr lang="de-DE" sz="1400" dirty="0">
                  <a:solidFill>
                    <a:srgbClr val="FF0000"/>
                  </a:solidFill>
                </a:rPr>
                <a:t>But </a:t>
              </a:r>
              <a:r>
                <a:rPr lang="de-DE" sz="1400" dirty="0" err="1">
                  <a:solidFill>
                    <a:srgbClr val="FF0000"/>
                  </a:solidFill>
                </a:rPr>
                <a:t>between</a:t>
              </a:r>
              <a:r>
                <a:rPr lang="de-DE" sz="1400" dirty="0">
                  <a:solidFill>
                    <a:srgbClr val="FF0000"/>
                  </a:solidFill>
                </a:rPr>
                <a:t> </a:t>
              </a:r>
              <a:r>
                <a:rPr lang="de-DE" sz="1400" dirty="0" err="1">
                  <a:solidFill>
                    <a:srgbClr val="FF0000"/>
                  </a:solidFill>
                </a:rPr>
                <a:t>which</a:t>
              </a:r>
              <a:r>
                <a:rPr lang="de-DE" sz="1400" dirty="0">
                  <a:solidFill>
                    <a:srgbClr val="FF0000"/>
                  </a:solidFill>
                </a:rPr>
                <a:t> </a:t>
              </a:r>
              <a:r>
                <a:rPr lang="de-DE" sz="1400" dirty="0" err="1">
                  <a:solidFill>
                    <a:srgbClr val="FF0000"/>
                  </a:solidFill>
                </a:rPr>
                <a:t>conditions</a:t>
              </a:r>
              <a:r>
                <a:rPr lang="de-DE" sz="1400" dirty="0">
                  <a:solidFill>
                    <a:srgbClr val="FF0000"/>
                  </a:solidFill>
                </a:rPr>
                <a:t>? </a:t>
              </a:r>
              <a:endParaRPr lang="LID4096" sz="1400" dirty="0">
                <a:solidFill>
                  <a:srgbClr val="FF0000"/>
                </a:solidFill>
              </a:endParaRPr>
            </a:p>
          </p:txBody>
        </p:sp>
        <p:pic>
          <p:nvPicPr>
            <p:cNvPr id="19" name="Grafik 21">
              <a:extLst>
                <a:ext uri="{FF2B5EF4-FFF2-40B4-BE49-F238E27FC236}">
                  <a16:creationId xmlns:a16="http://schemas.microsoft.com/office/drawing/2014/main" id="{5658FE43-4C49-EF99-6284-C428A7EA5CD8}"/>
                </a:ext>
              </a:extLst>
            </p:cNvPr>
            <p:cNvPicPr>
              <a:picLocks noChangeAspect="1"/>
            </p:cNvPicPr>
            <p:nvPr/>
          </p:nvPicPr>
          <p:blipFill>
            <a:blip r:embed="rId3"/>
            <a:stretch>
              <a:fillRect/>
            </a:stretch>
          </p:blipFill>
          <p:spPr>
            <a:xfrm>
              <a:off x="3832390" y="3987531"/>
              <a:ext cx="3937869" cy="1557431"/>
            </a:xfrm>
            <a:prstGeom prst="rect">
              <a:avLst/>
            </a:prstGeom>
          </p:spPr>
        </p:pic>
        <p:cxnSp>
          <p:nvCxnSpPr>
            <p:cNvPr id="20" name="Gerader Verbinder 26">
              <a:extLst>
                <a:ext uri="{FF2B5EF4-FFF2-40B4-BE49-F238E27FC236}">
                  <a16:creationId xmlns:a16="http://schemas.microsoft.com/office/drawing/2014/main" id="{07B0A4A4-3251-9583-88F9-EFC8FF129784}"/>
                </a:ext>
              </a:extLst>
            </p:cNvPr>
            <p:cNvCxnSpPr>
              <a:cxnSpLocks/>
            </p:cNvCxnSpPr>
            <p:nvPr/>
          </p:nvCxnSpPr>
          <p:spPr>
            <a:xfrm>
              <a:off x="5801324" y="3968881"/>
              <a:ext cx="0" cy="15526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530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75B3A-CBCD-51CF-6497-B92FE639C6AD}"/>
              </a:ext>
            </a:extLst>
          </p:cNvPr>
          <p:cNvSpPr>
            <a:spLocks noGrp="1"/>
          </p:cNvSpPr>
          <p:nvPr>
            <p:ph type="title"/>
          </p:nvPr>
        </p:nvSpPr>
        <p:spPr/>
        <p:txBody>
          <a:bodyPr/>
          <a:lstStyle/>
          <a:p>
            <a:r>
              <a:rPr lang="en-US" dirty="0"/>
              <a:t>Internal vs. External Validity</a:t>
            </a:r>
            <a:endParaRPr lang="de-DE" dirty="0"/>
          </a:p>
        </p:txBody>
      </p:sp>
      <p:sp>
        <p:nvSpPr>
          <p:cNvPr id="3" name="Fußzeilenplatzhalter 2">
            <a:extLst>
              <a:ext uri="{FF2B5EF4-FFF2-40B4-BE49-F238E27FC236}">
                <a16:creationId xmlns:a16="http://schemas.microsoft.com/office/drawing/2014/main" id="{C68B02A2-6043-739D-3682-D6387C5ACCC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7BA650-2133-2AE1-BA00-A57F3A957B2C}"/>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4DADA9CF-104F-DDF0-2E1B-50C26DF138A1}"/>
              </a:ext>
            </a:extLst>
          </p:cNvPr>
          <p:cNvSpPr>
            <a:spLocks noGrp="1"/>
          </p:cNvSpPr>
          <p:nvPr>
            <p:ph type="body" sz="quarter" idx="21"/>
          </p:nvPr>
        </p:nvSpPr>
        <p:spPr/>
        <p:txBody>
          <a:bodyPr/>
          <a:lstStyle/>
          <a:p>
            <a:r>
              <a:rPr lang="de-DE" dirty="0"/>
              <a:t>Research &amp; Evaluations in HCI</a:t>
            </a:r>
          </a:p>
        </p:txBody>
      </p:sp>
      <p:sp>
        <p:nvSpPr>
          <p:cNvPr id="6" name="Textplatzhalter 5">
            <a:extLst>
              <a:ext uri="{FF2B5EF4-FFF2-40B4-BE49-F238E27FC236}">
                <a16:creationId xmlns:a16="http://schemas.microsoft.com/office/drawing/2014/main" id="{FC86B77D-77B0-1F3E-6B58-CE895223CBF8}"/>
              </a:ext>
            </a:extLst>
          </p:cNvPr>
          <p:cNvSpPr>
            <a:spLocks noGrp="1"/>
          </p:cNvSpPr>
          <p:nvPr>
            <p:ph type="body" sz="quarter" idx="29"/>
          </p:nvPr>
        </p:nvSpPr>
        <p:spPr/>
        <p:txBody>
          <a:bodyPr/>
          <a:lstStyle/>
          <a:p>
            <a:r>
              <a:rPr lang="en-US" dirty="0"/>
              <a:t>Do </a:t>
            </a:r>
            <a:r>
              <a:rPr lang="en-US" b="1" dirty="0">
                <a:solidFill>
                  <a:schemeClr val="accent1"/>
                </a:solidFill>
              </a:rPr>
              <a:t>internal and external validity contradict</a:t>
            </a:r>
            <a:r>
              <a:rPr lang="en-US" dirty="0"/>
              <a:t> each other?</a:t>
            </a:r>
          </a:p>
          <a:p>
            <a:pPr lvl="1"/>
            <a:r>
              <a:rPr lang="en-US" b="1" dirty="0">
                <a:solidFill>
                  <a:schemeClr val="accent1"/>
                </a:solidFill>
              </a:rPr>
              <a:t>Internal validity</a:t>
            </a:r>
            <a:r>
              <a:rPr lang="en-US" dirty="0"/>
              <a:t>: “You have to control all interfering variables”</a:t>
            </a:r>
          </a:p>
          <a:p>
            <a:pPr lvl="1"/>
            <a:r>
              <a:rPr lang="en-US" b="1" dirty="0">
                <a:solidFill>
                  <a:schemeClr val="accent1"/>
                </a:solidFill>
              </a:rPr>
              <a:t>External validity</a:t>
            </a:r>
            <a:r>
              <a:rPr lang="en-US" dirty="0"/>
              <a:t>: “You establish an artificial, experimental setting”</a:t>
            </a:r>
          </a:p>
          <a:p>
            <a:r>
              <a:rPr lang="en-US" b="1" dirty="0">
                <a:solidFill>
                  <a:schemeClr val="accent1"/>
                </a:solidFill>
              </a:rPr>
              <a:t>Theories are being tested deductively</a:t>
            </a:r>
            <a:r>
              <a:rPr lang="en-US" dirty="0"/>
              <a:t>, not inductively</a:t>
            </a:r>
          </a:p>
          <a:p>
            <a:pPr lvl="1"/>
            <a:r>
              <a:rPr lang="en-US" dirty="0"/>
              <a:t>Theories are always based on the </a:t>
            </a:r>
            <a:r>
              <a:rPr lang="en-US" b="1" dirty="0">
                <a:solidFill>
                  <a:schemeClr val="accent1"/>
                </a:solidFill>
              </a:rPr>
              <a:t>assumption of falsification</a:t>
            </a:r>
          </a:p>
          <a:p>
            <a:pPr lvl="1"/>
            <a:r>
              <a:rPr lang="en-US" dirty="0"/>
              <a:t>Does the observation of an experiment with high internal validity contradicts the theory?</a:t>
            </a:r>
          </a:p>
          <a:p>
            <a:pPr lvl="2"/>
            <a:r>
              <a:rPr lang="en-US" dirty="0"/>
              <a:t>If yes: </a:t>
            </a:r>
            <a:r>
              <a:rPr lang="en-US" dirty="0">
                <a:sym typeface="Wingdings" panose="05000000000000000000" pitchFamily="2" charset="2"/>
              </a:rPr>
              <a:t>i</a:t>
            </a:r>
            <a:r>
              <a:rPr lang="en-US" dirty="0"/>
              <a:t>rrelevant if the results are “representative”</a:t>
            </a:r>
          </a:p>
          <a:p>
            <a:pPr marL="825913" lvl="3" indent="0">
              <a:buNone/>
            </a:pPr>
            <a:r>
              <a:rPr lang="en-US" dirty="0">
                <a:sym typeface="Wingdings" panose="05000000000000000000" pitchFamily="2" charset="2"/>
              </a:rPr>
              <a:t> </a:t>
            </a:r>
            <a:r>
              <a:rPr lang="en-US" dirty="0"/>
              <a:t>The theory must be discarded or refined</a:t>
            </a:r>
          </a:p>
          <a:p>
            <a:pPr lvl="2"/>
            <a:r>
              <a:rPr lang="en-US" dirty="0"/>
              <a:t>If no: the </a:t>
            </a:r>
            <a:r>
              <a:rPr lang="en-US"/>
              <a:t>experiment supports </a:t>
            </a:r>
            <a:r>
              <a:rPr lang="en-US" dirty="0"/>
              <a:t>the theory</a:t>
            </a:r>
          </a:p>
          <a:p>
            <a:pPr marL="825913" lvl="3" indent="0">
              <a:buNone/>
            </a:pPr>
            <a:r>
              <a:rPr lang="en-US" dirty="0">
                <a:sym typeface="Wingdings" panose="05000000000000000000" pitchFamily="2" charset="2"/>
              </a:rPr>
              <a:t> </a:t>
            </a:r>
            <a:r>
              <a:rPr lang="en-US" dirty="0"/>
              <a:t>T</a:t>
            </a:r>
            <a:r>
              <a:rPr lang="en-US" dirty="0">
                <a:sym typeface="Wingdings" panose="05000000000000000000" pitchFamily="2" charset="2"/>
              </a:rPr>
              <a:t>he theory must be further tested</a:t>
            </a:r>
            <a:endParaRPr lang="de-DE" dirty="0"/>
          </a:p>
          <a:p>
            <a:endParaRPr lang="de-DE" dirty="0"/>
          </a:p>
        </p:txBody>
      </p:sp>
    </p:spTree>
    <p:extLst>
      <p:ext uri="{BB962C8B-B14F-4D97-AF65-F5344CB8AC3E}">
        <p14:creationId xmlns:p14="http://schemas.microsoft.com/office/powerpoint/2010/main" val="3220375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AEE81-4CC6-7C3A-C29E-F4096B83DF9A}"/>
              </a:ext>
            </a:extLst>
          </p:cNvPr>
          <p:cNvSpPr>
            <a:spLocks noGrp="1"/>
          </p:cNvSpPr>
          <p:nvPr>
            <p:ph type="title"/>
          </p:nvPr>
        </p:nvSpPr>
        <p:spPr/>
        <p:txBody>
          <a:bodyPr/>
          <a:lstStyle/>
          <a:p>
            <a:r>
              <a:rPr lang="de-DE" dirty="0"/>
              <a:t>Post Hoc Analysis</a:t>
            </a:r>
          </a:p>
        </p:txBody>
      </p:sp>
      <p:sp>
        <p:nvSpPr>
          <p:cNvPr id="3" name="Fußzeilenplatzhalter 2">
            <a:extLst>
              <a:ext uri="{FF2B5EF4-FFF2-40B4-BE49-F238E27FC236}">
                <a16:creationId xmlns:a16="http://schemas.microsoft.com/office/drawing/2014/main" id="{DE9A0B40-A48E-9D78-39AE-33262876DFD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B8B29AE-0391-3B0F-EB08-B0D893FBB581}"/>
              </a:ext>
            </a:extLst>
          </p:cNvPr>
          <p:cNvSpPr>
            <a:spLocks noGrp="1"/>
          </p:cNvSpPr>
          <p:nvPr>
            <p:ph type="sldNum" sz="quarter" idx="28"/>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CB5BD37A-9E33-BA68-EA45-08B25ED242A1}"/>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472818A-9FBC-2B49-5E2B-DB9BCA4BCE48}"/>
              </a:ext>
            </a:extLst>
          </p:cNvPr>
          <p:cNvSpPr>
            <a:spLocks noGrp="1"/>
          </p:cNvSpPr>
          <p:nvPr>
            <p:ph type="body" sz="quarter" idx="29"/>
          </p:nvPr>
        </p:nvSpPr>
        <p:spPr/>
        <p:txBody>
          <a:bodyPr/>
          <a:lstStyle/>
          <a:p>
            <a:r>
              <a:rPr lang="de-DE" b="1" dirty="0" err="1">
                <a:solidFill>
                  <a:schemeClr val="accent1"/>
                </a:solidFill>
              </a:rPr>
              <a:t>When</a:t>
            </a:r>
            <a:r>
              <a:rPr lang="de-DE" b="1" dirty="0">
                <a:solidFill>
                  <a:schemeClr val="accent1"/>
                </a:solidFill>
              </a:rPr>
              <a:t> </a:t>
            </a:r>
            <a:r>
              <a:rPr lang="de-DE" b="1" dirty="0" err="1">
                <a:solidFill>
                  <a:schemeClr val="accent1"/>
                </a:solidFill>
              </a:rPr>
              <a:t>the</a:t>
            </a:r>
            <a:r>
              <a:rPr lang="de-DE" b="1" dirty="0">
                <a:solidFill>
                  <a:schemeClr val="accent1"/>
                </a:solidFill>
              </a:rPr>
              <a:t> ANOVA </a:t>
            </a:r>
            <a:r>
              <a:rPr lang="de-DE" b="1" dirty="0" err="1">
                <a:solidFill>
                  <a:schemeClr val="accent1"/>
                </a:solidFill>
              </a:rPr>
              <a:t>revealed</a:t>
            </a:r>
            <a:r>
              <a:rPr lang="de-DE" b="1" dirty="0">
                <a:solidFill>
                  <a:schemeClr val="accent1"/>
                </a:solidFill>
              </a:rPr>
              <a:t> an </a:t>
            </a:r>
            <a:r>
              <a:rPr lang="de-DE" b="1" dirty="0" err="1">
                <a:solidFill>
                  <a:schemeClr val="accent1"/>
                </a:solidFill>
              </a:rPr>
              <a:t>effect</a:t>
            </a:r>
            <a:r>
              <a:rPr lang="de-DE" b="1" dirty="0">
                <a:solidFill>
                  <a:schemeClr val="accent1"/>
                </a:solidFill>
              </a:rPr>
              <a:t>, </a:t>
            </a:r>
            <a:r>
              <a:rPr lang="de-DE" b="1" dirty="0" err="1">
                <a:solidFill>
                  <a:schemeClr val="accent1"/>
                </a:solidFill>
              </a:rPr>
              <a:t>we</a:t>
            </a:r>
            <a:r>
              <a:rPr lang="de-DE" b="1" dirty="0">
                <a:solidFill>
                  <a:schemeClr val="accent1"/>
                </a:solidFill>
              </a:rPr>
              <a:t> </a:t>
            </a:r>
            <a:r>
              <a:rPr lang="de-DE" b="1" dirty="0" err="1">
                <a:solidFill>
                  <a:schemeClr val="accent1"/>
                </a:solidFill>
              </a:rPr>
              <a:t>can</a:t>
            </a:r>
            <a:r>
              <a:rPr lang="de-DE" b="1" dirty="0">
                <a:solidFill>
                  <a:schemeClr val="accent1"/>
                </a:solidFill>
              </a:rPr>
              <a:t> </a:t>
            </a:r>
            <a:r>
              <a:rPr lang="de-DE" b="1" dirty="0" err="1">
                <a:solidFill>
                  <a:schemeClr val="accent1"/>
                </a:solidFill>
              </a:rPr>
              <a:t>run</a:t>
            </a:r>
            <a:r>
              <a:rPr lang="de-DE" b="1" dirty="0">
                <a:solidFill>
                  <a:schemeClr val="accent1"/>
                </a:solidFill>
              </a:rPr>
              <a:t> </a:t>
            </a:r>
            <a:r>
              <a:rPr lang="de-DE" b="1" dirty="0" err="1">
                <a:solidFill>
                  <a:schemeClr val="accent1"/>
                </a:solidFill>
              </a:rPr>
              <a:t>post</a:t>
            </a:r>
            <a:r>
              <a:rPr lang="de-DE" b="1" dirty="0">
                <a:solidFill>
                  <a:schemeClr val="accent1"/>
                </a:solidFill>
              </a:rPr>
              <a:t> hoc </a:t>
            </a:r>
            <a:r>
              <a:rPr lang="de-DE" b="1" dirty="0" err="1">
                <a:solidFill>
                  <a:schemeClr val="accent1"/>
                </a:solidFill>
              </a:rPr>
              <a:t>analysis</a:t>
            </a:r>
            <a:r>
              <a:rPr lang="de-DE" b="1" dirty="0">
                <a:solidFill>
                  <a:schemeClr val="accent1"/>
                </a:solidFill>
              </a:rPr>
              <a:t> </a:t>
            </a:r>
            <a:r>
              <a:rPr lang="de-DE" dirty="0"/>
              <a:t>to </a:t>
            </a:r>
            <a:r>
              <a:rPr lang="de-DE" dirty="0" err="1"/>
              <a:t>show</a:t>
            </a:r>
            <a:r>
              <a:rPr lang="de-DE" dirty="0"/>
              <a:t> </a:t>
            </a:r>
            <a:r>
              <a:rPr lang="de-DE" dirty="0" err="1"/>
              <a:t>between</a:t>
            </a:r>
            <a:r>
              <a:rPr lang="de-DE" dirty="0"/>
              <a:t> </a:t>
            </a:r>
            <a:r>
              <a:rPr lang="de-DE" dirty="0" err="1"/>
              <a:t>which</a:t>
            </a:r>
            <a:r>
              <a:rPr lang="de-DE" dirty="0"/>
              <a:t> </a:t>
            </a:r>
            <a:r>
              <a:rPr lang="de-DE" dirty="0" err="1"/>
              <a:t>conditions</a:t>
            </a:r>
            <a:r>
              <a:rPr lang="de-DE" dirty="0"/>
              <a:t> </a:t>
            </a:r>
            <a:r>
              <a:rPr lang="de-DE" dirty="0" err="1"/>
              <a:t>significant</a:t>
            </a:r>
            <a:r>
              <a:rPr lang="de-DE" dirty="0"/>
              <a:t> </a:t>
            </a:r>
            <a:r>
              <a:rPr lang="de-DE" dirty="0" err="1"/>
              <a:t>differences</a:t>
            </a:r>
            <a:r>
              <a:rPr lang="de-DE" dirty="0"/>
              <a:t> </a:t>
            </a:r>
            <a:r>
              <a:rPr lang="de-DE" dirty="0" err="1"/>
              <a:t>exists</a:t>
            </a:r>
            <a:r>
              <a:rPr lang="de-DE" dirty="0"/>
              <a:t> </a:t>
            </a:r>
          </a:p>
          <a:p>
            <a:pPr lvl="1"/>
            <a:r>
              <a:rPr lang="de-DE" dirty="0"/>
              <a:t>(</a:t>
            </a:r>
            <a:r>
              <a:rPr lang="de-DE" dirty="0" err="1"/>
              <a:t>We</a:t>
            </a:r>
            <a:r>
              <a:rPr lang="de-DE" dirty="0"/>
              <a:t> </a:t>
            </a:r>
            <a:r>
              <a:rPr lang="de-DE" dirty="0" err="1"/>
              <a:t>must</a:t>
            </a:r>
            <a:r>
              <a:rPr lang="de-DE" dirty="0"/>
              <a:t> still </a:t>
            </a:r>
            <a:r>
              <a:rPr lang="de-DE" dirty="0" err="1"/>
              <a:t>consider</a:t>
            </a:r>
            <a:r>
              <a:rPr lang="de-DE" dirty="0"/>
              <a:t> </a:t>
            </a:r>
            <a:r>
              <a:rPr lang="de-DE" dirty="0" err="1"/>
              <a:t>if</a:t>
            </a:r>
            <a:r>
              <a:rPr lang="de-DE" dirty="0"/>
              <a:t> </a:t>
            </a:r>
            <a:r>
              <a:rPr lang="de-DE" dirty="0" err="1"/>
              <a:t>we</a:t>
            </a:r>
            <a:r>
              <a:rPr lang="de-DE" dirty="0"/>
              <a:t> </a:t>
            </a:r>
            <a:r>
              <a:rPr lang="de-DE" dirty="0" err="1"/>
              <a:t>need</a:t>
            </a:r>
            <a:r>
              <a:rPr lang="de-DE" dirty="0"/>
              <a:t> </a:t>
            </a:r>
            <a:r>
              <a:rPr lang="de-DE" dirty="0" err="1"/>
              <a:t>parametrical</a:t>
            </a:r>
            <a:r>
              <a:rPr lang="de-DE" dirty="0"/>
              <a:t> </a:t>
            </a:r>
            <a:r>
              <a:rPr lang="de-DE" dirty="0" err="1"/>
              <a:t>or</a:t>
            </a:r>
            <a:r>
              <a:rPr lang="de-DE" dirty="0"/>
              <a:t> </a:t>
            </a:r>
            <a:r>
              <a:rPr lang="de-DE" dirty="0" err="1"/>
              <a:t>nonparametrical</a:t>
            </a:r>
            <a:r>
              <a:rPr lang="de-DE" dirty="0"/>
              <a:t> </a:t>
            </a:r>
            <a:r>
              <a:rPr lang="de-DE" dirty="0" err="1"/>
              <a:t>tests</a:t>
            </a:r>
            <a:r>
              <a:rPr lang="de-DE" dirty="0"/>
              <a:t>)</a:t>
            </a:r>
          </a:p>
          <a:p>
            <a:pPr lvl="1"/>
            <a:r>
              <a:rPr lang="de-DE" dirty="0" err="1"/>
              <a:t>Parametrical</a:t>
            </a:r>
            <a:r>
              <a:rPr lang="de-DE" dirty="0"/>
              <a:t> </a:t>
            </a:r>
            <a:r>
              <a:rPr lang="de-DE" dirty="0" err="1"/>
              <a:t>data</a:t>
            </a:r>
            <a:r>
              <a:rPr lang="de-DE" dirty="0"/>
              <a:t>: </a:t>
            </a:r>
            <a:r>
              <a:rPr lang="de-DE" dirty="0" err="1"/>
              <a:t>paired</a:t>
            </a:r>
            <a:r>
              <a:rPr lang="de-DE" dirty="0"/>
              <a:t> t-tests</a:t>
            </a:r>
          </a:p>
          <a:p>
            <a:pPr lvl="1"/>
            <a:r>
              <a:rPr lang="de-DE" dirty="0" err="1"/>
              <a:t>Nonparametrical</a:t>
            </a:r>
            <a:r>
              <a:rPr lang="de-DE" dirty="0"/>
              <a:t> </a:t>
            </a:r>
            <a:r>
              <a:rPr lang="de-DE" dirty="0" err="1"/>
              <a:t>data</a:t>
            </a:r>
            <a:r>
              <a:rPr lang="de-DE" dirty="0"/>
              <a:t>: </a:t>
            </a:r>
            <a:r>
              <a:rPr lang="de-DE" dirty="0" err="1"/>
              <a:t>paired</a:t>
            </a:r>
            <a:r>
              <a:rPr lang="de-DE" dirty="0"/>
              <a:t> </a:t>
            </a:r>
            <a:r>
              <a:rPr lang="de-DE" dirty="0" err="1"/>
              <a:t>Wilcoxon</a:t>
            </a:r>
            <a:r>
              <a:rPr lang="de-DE" dirty="0"/>
              <a:t> </a:t>
            </a:r>
            <a:r>
              <a:rPr lang="de-DE" dirty="0" err="1"/>
              <a:t>signed</a:t>
            </a:r>
            <a:r>
              <a:rPr lang="de-DE" dirty="0"/>
              <a:t>-rank </a:t>
            </a:r>
            <a:r>
              <a:rPr lang="de-DE" dirty="0" err="1"/>
              <a:t>tests</a:t>
            </a:r>
            <a:endParaRPr lang="de-DE" dirty="0"/>
          </a:p>
          <a:p>
            <a:pPr lvl="1"/>
            <a:endParaRPr lang="de-DE" dirty="0"/>
          </a:p>
          <a:p>
            <a:endParaRPr lang="de-DE" dirty="0"/>
          </a:p>
        </p:txBody>
      </p:sp>
      <p:sp>
        <p:nvSpPr>
          <p:cNvPr id="7" name="Rectangle 7">
            <a:extLst>
              <a:ext uri="{FF2B5EF4-FFF2-40B4-BE49-F238E27FC236}">
                <a16:creationId xmlns:a16="http://schemas.microsoft.com/office/drawing/2014/main" id="{2B97E5A1-B253-9567-A585-7245731DB4B5}"/>
              </a:ext>
            </a:extLst>
          </p:cNvPr>
          <p:cNvSpPr/>
          <p:nvPr/>
        </p:nvSpPr>
        <p:spPr>
          <a:xfrm>
            <a:off x="695323" y="4051230"/>
            <a:ext cx="7956552"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pairwise.t.test</a:t>
            </a:r>
            <a:r>
              <a:rPr lang="en-US" sz="1200" b="1" dirty="0">
                <a:latin typeface="Courier New" panose="02070309020205020404" pitchFamily="49" charset="0"/>
                <a:cs typeface="Courier New" panose="02070309020205020404" pitchFamily="49" charset="0"/>
              </a:rPr>
              <a:t>(wpm, conditions, paired = TRUE)</a:t>
            </a:r>
            <a:endParaRPr lang="en-US" sz="1400" b="1" dirty="0">
              <a:latin typeface="Courier New" panose="02070309020205020404" pitchFamily="49" charset="0"/>
              <a:cs typeface="Courier New" panose="02070309020205020404" pitchFamily="49" charset="0"/>
            </a:endParaRPr>
          </a:p>
        </p:txBody>
      </p:sp>
      <p:sp>
        <p:nvSpPr>
          <p:cNvPr id="8" name="TextBox 20">
            <a:extLst>
              <a:ext uri="{FF2B5EF4-FFF2-40B4-BE49-F238E27FC236}">
                <a16:creationId xmlns:a16="http://schemas.microsoft.com/office/drawing/2014/main" id="{B53693B6-5522-BB29-67F4-8AB94FFBC7FB}"/>
              </a:ext>
            </a:extLst>
          </p:cNvPr>
          <p:cNvSpPr txBox="1"/>
          <p:nvPr/>
        </p:nvSpPr>
        <p:spPr>
          <a:xfrm>
            <a:off x="695325" y="3686383"/>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9" name="TextBox 9">
            <a:extLst>
              <a:ext uri="{FF2B5EF4-FFF2-40B4-BE49-F238E27FC236}">
                <a16:creationId xmlns:a16="http://schemas.microsoft.com/office/drawing/2014/main" id="{D70CC54E-EF02-92FA-B9E2-D3E1B4596754}"/>
              </a:ext>
            </a:extLst>
          </p:cNvPr>
          <p:cNvSpPr txBox="1"/>
          <p:nvPr/>
        </p:nvSpPr>
        <p:spPr>
          <a:xfrm>
            <a:off x="1523518" y="4874672"/>
            <a:ext cx="1861407" cy="369332"/>
          </a:xfrm>
          <a:prstGeom prst="rect">
            <a:avLst/>
          </a:prstGeom>
          <a:solidFill>
            <a:srgbClr val="FF0000"/>
          </a:solidFill>
        </p:spPr>
        <p:txBody>
          <a:bodyPr wrap="none" rtlCol="0">
            <a:spAutoFit/>
          </a:bodyPr>
          <a:lstStyle/>
          <a:p>
            <a:r>
              <a:rPr lang="de-DE" b="1" dirty="0">
                <a:solidFill>
                  <a:schemeClr val="bg1"/>
                </a:solidFill>
              </a:rPr>
              <a:t>BIG PROBLEM!!!</a:t>
            </a:r>
          </a:p>
        </p:txBody>
      </p:sp>
      <p:cxnSp>
        <p:nvCxnSpPr>
          <p:cNvPr id="10" name="Straight Arrow Connector 10">
            <a:extLst>
              <a:ext uri="{FF2B5EF4-FFF2-40B4-BE49-F238E27FC236}">
                <a16:creationId xmlns:a16="http://schemas.microsoft.com/office/drawing/2014/main" id="{882CB06A-8506-C8C4-E1AF-E3B8AEFC8335}"/>
              </a:ext>
            </a:extLst>
          </p:cNvPr>
          <p:cNvCxnSpPr>
            <a:cxnSpLocks/>
          </p:cNvCxnSpPr>
          <p:nvPr/>
        </p:nvCxnSpPr>
        <p:spPr>
          <a:xfrm flipH="1" flipV="1">
            <a:off x="2109566" y="4308098"/>
            <a:ext cx="232609" cy="6284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4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35006D52-76F1-8901-CC8A-088FE035FC93}"/>
              </a:ext>
            </a:extLst>
          </p:cNvPr>
          <p:cNvSpPr>
            <a:spLocks noGrp="1"/>
          </p:cNvSpPr>
          <p:nvPr>
            <p:ph type="title"/>
          </p:nvPr>
        </p:nvSpPr>
        <p:spPr/>
        <p:txBody>
          <a:bodyPr/>
          <a:lstStyle/>
          <a:p>
            <a:r>
              <a:rPr lang="de-DE" dirty="0"/>
              <a:t>The </a:t>
            </a:r>
            <a:r>
              <a:rPr lang="de-DE" dirty="0" err="1"/>
              <a:t>Number</a:t>
            </a:r>
            <a:r>
              <a:rPr lang="de-DE" dirty="0"/>
              <a:t> of Tests</a:t>
            </a:r>
          </a:p>
        </p:txBody>
      </p:sp>
      <p:sp>
        <p:nvSpPr>
          <p:cNvPr id="4" name="Fußzeilenplatzhalter 3">
            <a:extLst>
              <a:ext uri="{FF2B5EF4-FFF2-40B4-BE49-F238E27FC236}">
                <a16:creationId xmlns:a16="http://schemas.microsoft.com/office/drawing/2014/main" id="{F1D5FD40-BE2F-9469-59DF-851B924A63C9}"/>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5" name="Foliennummernplatzhalter 4">
            <a:extLst>
              <a:ext uri="{FF2B5EF4-FFF2-40B4-BE49-F238E27FC236}">
                <a16:creationId xmlns:a16="http://schemas.microsoft.com/office/drawing/2014/main" id="{4934EA76-FEE8-7C17-C8B3-C7A3E5C2642B}"/>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18" name="Textplatzhalter 17">
            <a:extLst>
              <a:ext uri="{FF2B5EF4-FFF2-40B4-BE49-F238E27FC236}">
                <a16:creationId xmlns:a16="http://schemas.microsoft.com/office/drawing/2014/main" id="{81452350-B554-A6A9-910A-6D08055F59D8}"/>
              </a:ext>
            </a:extLst>
          </p:cNvPr>
          <p:cNvSpPr>
            <a:spLocks noGrp="1"/>
          </p:cNvSpPr>
          <p:nvPr>
            <p:ph type="body" sz="quarter" idx="21"/>
          </p:nvPr>
        </p:nvSpPr>
        <p:spPr/>
        <p:txBody>
          <a:bodyPr/>
          <a:lstStyle/>
          <a:p>
            <a:r>
              <a:rPr lang="en-US" sz="1400" dirty="0"/>
              <a:t>How to Evaluate Results</a:t>
            </a:r>
            <a:endParaRPr lang="de-DE" dirty="0"/>
          </a:p>
        </p:txBody>
      </p:sp>
      <p:sp>
        <p:nvSpPr>
          <p:cNvPr id="19" name="Textplatzhalter 18">
            <a:extLst>
              <a:ext uri="{FF2B5EF4-FFF2-40B4-BE49-F238E27FC236}">
                <a16:creationId xmlns:a16="http://schemas.microsoft.com/office/drawing/2014/main" id="{CE568091-481F-2F8F-1200-05F379A211DF}"/>
              </a:ext>
            </a:extLst>
          </p:cNvPr>
          <p:cNvSpPr>
            <a:spLocks noGrp="1"/>
          </p:cNvSpPr>
          <p:nvPr>
            <p:ph type="body" sz="quarter" idx="29"/>
          </p:nvPr>
        </p:nvSpPr>
        <p:spPr/>
        <p:txBody>
          <a:bodyPr/>
          <a:lstStyle/>
          <a:p>
            <a:endParaRPr lang="de-DE" dirty="0"/>
          </a:p>
        </p:txBody>
      </p:sp>
      <p:pic>
        <p:nvPicPr>
          <p:cNvPr id="21" name="Picture 4" descr="Onscreen keyboards - Selection and input - Components - Human Interface  Guidelines - Design - Apple Developer">
            <a:extLst>
              <a:ext uri="{FF2B5EF4-FFF2-40B4-BE49-F238E27FC236}">
                <a16:creationId xmlns:a16="http://schemas.microsoft.com/office/drawing/2014/main" id="{5875DD61-E496-C62B-ACEE-BA2E6C2FC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4616887" y="2293056"/>
            <a:ext cx="3273513" cy="13165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9">
            <a:extLst>
              <a:ext uri="{FF2B5EF4-FFF2-40B4-BE49-F238E27FC236}">
                <a16:creationId xmlns:a16="http://schemas.microsoft.com/office/drawing/2014/main" id="{A6EE25A2-6548-C223-FCA1-C3BB83384278}"/>
              </a:ext>
            </a:extLst>
          </p:cNvPr>
          <p:cNvSpPr txBox="1"/>
          <p:nvPr/>
        </p:nvSpPr>
        <p:spPr>
          <a:xfrm>
            <a:off x="4523725" y="3535709"/>
            <a:ext cx="1855279" cy="338375"/>
          </a:xfrm>
          <a:prstGeom prst="rect">
            <a:avLst/>
          </a:prstGeom>
          <a:solidFill>
            <a:schemeClr val="accent1"/>
          </a:solidFill>
        </p:spPr>
        <p:txBody>
          <a:bodyPr wrap="square" rtlCol="0">
            <a:spAutoFit/>
          </a:bodyPr>
          <a:lstStyle/>
          <a:p>
            <a:pPr algn="ctr"/>
            <a:r>
              <a:rPr lang="de-DE" dirty="0" err="1">
                <a:solidFill>
                  <a:schemeClr val="bg1"/>
                </a:solidFill>
              </a:rPr>
              <a:t>Swipe</a:t>
            </a:r>
            <a:endParaRPr lang="de-DE" dirty="0">
              <a:solidFill>
                <a:schemeClr val="bg1"/>
              </a:solidFill>
            </a:endParaRPr>
          </a:p>
        </p:txBody>
      </p:sp>
      <p:sp>
        <p:nvSpPr>
          <p:cNvPr id="23" name="Freihandform: Form 22">
            <a:extLst>
              <a:ext uri="{FF2B5EF4-FFF2-40B4-BE49-F238E27FC236}">
                <a16:creationId xmlns:a16="http://schemas.microsoft.com/office/drawing/2014/main" id="{8D35349B-26BB-BA48-0285-05130DB7D14F}"/>
              </a:ext>
            </a:extLst>
          </p:cNvPr>
          <p:cNvSpPr/>
          <p:nvPr/>
        </p:nvSpPr>
        <p:spPr>
          <a:xfrm>
            <a:off x="5157369" y="2660820"/>
            <a:ext cx="2223074" cy="419706"/>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4" descr="Onscreen keyboards - Selection and input - Components - Human Interface  Guidelines - Design - Apple Developer">
            <a:extLst>
              <a:ext uri="{FF2B5EF4-FFF2-40B4-BE49-F238E27FC236}">
                <a16:creationId xmlns:a16="http://schemas.microsoft.com/office/drawing/2014/main" id="{715A124F-6DC7-8FB1-95AF-76BF5AD0CA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1091770" y="2288358"/>
            <a:ext cx="3270129" cy="1315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9">
            <a:extLst>
              <a:ext uri="{FF2B5EF4-FFF2-40B4-BE49-F238E27FC236}">
                <a16:creationId xmlns:a16="http://schemas.microsoft.com/office/drawing/2014/main" id="{6C1DCC31-B6A2-332C-A709-6D3793C04B5B}"/>
              </a:ext>
            </a:extLst>
          </p:cNvPr>
          <p:cNvSpPr txBox="1"/>
          <p:nvPr/>
        </p:nvSpPr>
        <p:spPr>
          <a:xfrm>
            <a:off x="1023616" y="3594991"/>
            <a:ext cx="1855279" cy="338375"/>
          </a:xfrm>
          <a:prstGeom prst="rect">
            <a:avLst/>
          </a:prstGeom>
          <a:solidFill>
            <a:schemeClr val="accent1"/>
          </a:solidFill>
        </p:spPr>
        <p:txBody>
          <a:bodyPr wrap="square" rtlCol="0">
            <a:spAutoFit/>
          </a:bodyPr>
          <a:lstStyle/>
          <a:p>
            <a:pPr algn="ctr"/>
            <a:r>
              <a:rPr lang="de-DE" dirty="0" err="1">
                <a:solidFill>
                  <a:schemeClr val="bg1"/>
                </a:solidFill>
              </a:rPr>
              <a:t>No</a:t>
            </a:r>
            <a:r>
              <a:rPr lang="de-DE" dirty="0">
                <a:solidFill>
                  <a:schemeClr val="bg1"/>
                </a:solidFill>
              </a:rPr>
              <a:t> </a:t>
            </a:r>
            <a:r>
              <a:rPr lang="de-DE" dirty="0" err="1">
                <a:solidFill>
                  <a:schemeClr val="bg1"/>
                </a:solidFill>
              </a:rPr>
              <a:t>Swipe</a:t>
            </a:r>
            <a:endParaRPr lang="de-DE" dirty="0">
              <a:solidFill>
                <a:schemeClr val="bg1"/>
              </a:solidFill>
            </a:endParaRPr>
          </a:p>
        </p:txBody>
      </p:sp>
      <p:pic>
        <p:nvPicPr>
          <p:cNvPr id="26" name="Picture 4" descr="Onscreen keyboards - Selection and input - Components - Human Interface  Guidelines - Design - Apple Developer">
            <a:extLst>
              <a:ext uri="{FF2B5EF4-FFF2-40B4-BE49-F238E27FC236}">
                <a16:creationId xmlns:a16="http://schemas.microsoft.com/office/drawing/2014/main" id="{3408C1AA-3E12-5E5A-F5FB-74CA8BBFCE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8191172" y="2288357"/>
            <a:ext cx="3273513" cy="1316509"/>
          </a:xfrm>
          <a:prstGeom prst="rect">
            <a:avLst/>
          </a:prstGeom>
          <a:noFill/>
          <a:extLst>
            <a:ext uri="{909E8E84-426E-40DD-AFC4-6F175D3DCCD1}">
              <a14:hiddenFill xmlns:a14="http://schemas.microsoft.com/office/drawing/2010/main">
                <a:solidFill>
                  <a:srgbClr val="FFFFFF"/>
                </a:solidFill>
              </a14:hiddenFill>
            </a:ext>
          </a:extLst>
        </p:spPr>
      </p:pic>
      <p:sp>
        <p:nvSpPr>
          <p:cNvPr id="27" name="Freihandform: Form 26">
            <a:extLst>
              <a:ext uri="{FF2B5EF4-FFF2-40B4-BE49-F238E27FC236}">
                <a16:creationId xmlns:a16="http://schemas.microsoft.com/office/drawing/2014/main" id="{4D9F4168-6C05-2AAC-C6A7-BA851A63E841}"/>
              </a:ext>
            </a:extLst>
          </p:cNvPr>
          <p:cNvSpPr/>
          <p:nvPr/>
        </p:nvSpPr>
        <p:spPr>
          <a:xfrm>
            <a:off x="8964986" y="2603105"/>
            <a:ext cx="2223074" cy="419706"/>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9">
            <a:extLst>
              <a:ext uri="{FF2B5EF4-FFF2-40B4-BE49-F238E27FC236}">
                <a16:creationId xmlns:a16="http://schemas.microsoft.com/office/drawing/2014/main" id="{C0C286B9-3527-C789-8D55-D3E3ADC55264}"/>
              </a:ext>
            </a:extLst>
          </p:cNvPr>
          <p:cNvSpPr txBox="1"/>
          <p:nvPr/>
        </p:nvSpPr>
        <p:spPr>
          <a:xfrm>
            <a:off x="8052225" y="3543270"/>
            <a:ext cx="1855279" cy="338375"/>
          </a:xfrm>
          <a:prstGeom prst="rect">
            <a:avLst/>
          </a:prstGeom>
          <a:solidFill>
            <a:schemeClr val="accent1"/>
          </a:solidFill>
        </p:spPr>
        <p:txBody>
          <a:bodyPr wrap="square" rtlCol="0">
            <a:spAutoFit/>
          </a:bodyPr>
          <a:lstStyle/>
          <a:p>
            <a:pPr algn="ctr"/>
            <a:r>
              <a:rPr lang="de-DE" dirty="0" err="1">
                <a:solidFill>
                  <a:schemeClr val="bg1"/>
                </a:solidFill>
              </a:rPr>
              <a:t>VibroSwipe</a:t>
            </a:r>
            <a:endParaRPr lang="de-DE" dirty="0">
              <a:solidFill>
                <a:schemeClr val="bg1"/>
              </a:solidFill>
            </a:endParaRPr>
          </a:p>
        </p:txBody>
      </p:sp>
      <p:pic>
        <p:nvPicPr>
          <p:cNvPr id="29" name="Grafik 28" descr="Telefon-Vibration mit einfarbiger Füllung">
            <a:extLst>
              <a:ext uri="{FF2B5EF4-FFF2-40B4-BE49-F238E27FC236}">
                <a16:creationId xmlns:a16="http://schemas.microsoft.com/office/drawing/2014/main" id="{4778BA88-EB40-7B14-8C08-0400C09AE5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6937" y="3430077"/>
            <a:ext cx="837755" cy="837756"/>
          </a:xfrm>
          <a:prstGeom prst="rect">
            <a:avLst/>
          </a:prstGeom>
        </p:spPr>
      </p:pic>
      <p:cxnSp>
        <p:nvCxnSpPr>
          <p:cNvPr id="3" name="Verbinder: gewinkelt 2">
            <a:extLst>
              <a:ext uri="{FF2B5EF4-FFF2-40B4-BE49-F238E27FC236}">
                <a16:creationId xmlns:a16="http://schemas.microsoft.com/office/drawing/2014/main" id="{EEE6B553-65ED-5646-A60B-BC8D32945029}"/>
              </a:ext>
            </a:extLst>
          </p:cNvPr>
          <p:cNvCxnSpPr>
            <a:cxnSpLocks/>
            <a:stCxn id="25" idx="2"/>
            <a:endCxn id="22" idx="2"/>
          </p:cNvCxnSpPr>
          <p:nvPr/>
        </p:nvCxnSpPr>
        <p:spPr>
          <a:xfrm rot="5400000" flipH="1" flipV="1">
            <a:off x="3671669" y="2153670"/>
            <a:ext cx="59282" cy="3500109"/>
          </a:xfrm>
          <a:prstGeom prst="bentConnector3">
            <a:avLst>
              <a:gd name="adj1" fmla="val -92176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20BF9681-AABD-83B1-00F1-F7A15D1369DD}"/>
              </a:ext>
            </a:extLst>
          </p:cNvPr>
          <p:cNvSpPr txBox="1"/>
          <p:nvPr/>
        </p:nvSpPr>
        <p:spPr>
          <a:xfrm>
            <a:off x="3288376" y="4083167"/>
            <a:ext cx="968535" cy="369332"/>
          </a:xfrm>
          <a:prstGeom prst="rect">
            <a:avLst/>
          </a:prstGeom>
          <a:noFill/>
        </p:spPr>
        <p:txBody>
          <a:bodyPr wrap="none" rtlCol="0">
            <a:spAutoFit/>
          </a:bodyPr>
          <a:lstStyle/>
          <a:p>
            <a:r>
              <a:rPr lang="de-DE" dirty="0"/>
              <a:t>Test #1</a:t>
            </a:r>
          </a:p>
        </p:txBody>
      </p:sp>
      <p:cxnSp>
        <p:nvCxnSpPr>
          <p:cNvPr id="8" name="Verbinder: gewinkelt 7">
            <a:extLst>
              <a:ext uri="{FF2B5EF4-FFF2-40B4-BE49-F238E27FC236}">
                <a16:creationId xmlns:a16="http://schemas.microsoft.com/office/drawing/2014/main" id="{8725031C-115F-2091-6FB4-D93441F901BE}"/>
              </a:ext>
            </a:extLst>
          </p:cNvPr>
          <p:cNvCxnSpPr>
            <a:cxnSpLocks/>
            <a:stCxn id="39" idx="2"/>
            <a:endCxn id="41" idx="2"/>
          </p:cNvCxnSpPr>
          <p:nvPr/>
        </p:nvCxnSpPr>
        <p:spPr>
          <a:xfrm rot="5400000" flipH="1" flipV="1">
            <a:off x="5442330" y="243326"/>
            <a:ext cx="38583" cy="7300097"/>
          </a:xfrm>
          <a:prstGeom prst="bentConnector3">
            <a:avLst>
              <a:gd name="adj1" fmla="val -272164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2A49070-2981-E1BB-396F-06EC3574286C}"/>
              </a:ext>
            </a:extLst>
          </p:cNvPr>
          <p:cNvSpPr txBox="1"/>
          <p:nvPr/>
        </p:nvSpPr>
        <p:spPr>
          <a:xfrm>
            <a:off x="6896175" y="4143737"/>
            <a:ext cx="968535" cy="369332"/>
          </a:xfrm>
          <a:prstGeom prst="rect">
            <a:avLst/>
          </a:prstGeom>
          <a:noFill/>
        </p:spPr>
        <p:txBody>
          <a:bodyPr wrap="none" rtlCol="0">
            <a:spAutoFit/>
          </a:bodyPr>
          <a:lstStyle/>
          <a:p>
            <a:r>
              <a:rPr lang="de-DE" dirty="0"/>
              <a:t>Test #2</a:t>
            </a:r>
          </a:p>
        </p:txBody>
      </p:sp>
      <p:cxnSp>
        <p:nvCxnSpPr>
          <p:cNvPr id="13" name="Verbinder: gewinkelt 12">
            <a:extLst>
              <a:ext uri="{FF2B5EF4-FFF2-40B4-BE49-F238E27FC236}">
                <a16:creationId xmlns:a16="http://schemas.microsoft.com/office/drawing/2014/main" id="{EE27B3D1-67AF-6EBA-CB2A-CBF31B2C89B1}"/>
              </a:ext>
            </a:extLst>
          </p:cNvPr>
          <p:cNvCxnSpPr>
            <a:cxnSpLocks/>
            <a:stCxn id="6" idx="2"/>
            <a:endCxn id="28" idx="2"/>
          </p:cNvCxnSpPr>
          <p:nvPr/>
        </p:nvCxnSpPr>
        <p:spPr>
          <a:xfrm rot="16200000" flipH="1">
            <a:off x="7273120" y="2174899"/>
            <a:ext cx="8743" cy="3404748"/>
          </a:xfrm>
          <a:prstGeom prst="bentConnector3">
            <a:avLst>
              <a:gd name="adj1" fmla="val 702117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02BCF4B2-18F1-6C43-CBE6-1FF69B209368}"/>
              </a:ext>
            </a:extLst>
          </p:cNvPr>
          <p:cNvSpPr txBox="1"/>
          <p:nvPr/>
        </p:nvSpPr>
        <p:spPr>
          <a:xfrm>
            <a:off x="5003856" y="4620648"/>
            <a:ext cx="1132894" cy="369332"/>
          </a:xfrm>
          <a:prstGeom prst="rect">
            <a:avLst/>
          </a:prstGeom>
          <a:noFill/>
        </p:spPr>
        <p:txBody>
          <a:bodyPr wrap="square" rtlCol="0">
            <a:spAutoFit/>
          </a:bodyPr>
          <a:lstStyle/>
          <a:p>
            <a:r>
              <a:rPr lang="de-DE" dirty="0"/>
              <a:t>Test #3</a:t>
            </a:r>
          </a:p>
        </p:txBody>
      </p:sp>
      <p:sp>
        <p:nvSpPr>
          <p:cNvPr id="39" name="Textfeld 38">
            <a:extLst>
              <a:ext uri="{FF2B5EF4-FFF2-40B4-BE49-F238E27FC236}">
                <a16:creationId xmlns:a16="http://schemas.microsoft.com/office/drawing/2014/main" id="{1CD4266F-F67D-3631-9B1F-85AB775B0146}"/>
              </a:ext>
            </a:extLst>
          </p:cNvPr>
          <p:cNvSpPr txBox="1"/>
          <p:nvPr/>
        </p:nvSpPr>
        <p:spPr>
          <a:xfrm>
            <a:off x="1398640" y="3543334"/>
            <a:ext cx="825867" cy="369332"/>
          </a:xfrm>
          <a:prstGeom prst="rect">
            <a:avLst/>
          </a:prstGeom>
          <a:noFill/>
        </p:spPr>
        <p:txBody>
          <a:bodyPr wrap="square" rtlCol="0">
            <a:spAutoFit/>
          </a:bodyPr>
          <a:lstStyle/>
          <a:p>
            <a:r>
              <a:rPr lang="de-DE" dirty="0"/>
              <a:t> </a:t>
            </a:r>
          </a:p>
        </p:txBody>
      </p:sp>
      <p:sp>
        <p:nvSpPr>
          <p:cNvPr id="41" name="Textfeld 40">
            <a:extLst>
              <a:ext uri="{FF2B5EF4-FFF2-40B4-BE49-F238E27FC236}">
                <a16:creationId xmlns:a16="http://schemas.microsoft.com/office/drawing/2014/main" id="{FC73FA9A-36B4-C9A0-7CDF-050A5E2D48C2}"/>
              </a:ext>
            </a:extLst>
          </p:cNvPr>
          <p:cNvSpPr txBox="1"/>
          <p:nvPr/>
        </p:nvSpPr>
        <p:spPr>
          <a:xfrm>
            <a:off x="8698737" y="3504751"/>
            <a:ext cx="825867" cy="369332"/>
          </a:xfrm>
          <a:prstGeom prst="rect">
            <a:avLst/>
          </a:prstGeom>
          <a:noFill/>
        </p:spPr>
        <p:txBody>
          <a:bodyPr wrap="square" rtlCol="0">
            <a:spAutoFit/>
          </a:bodyPr>
          <a:lstStyle/>
          <a:p>
            <a:r>
              <a:rPr lang="de-DE" dirty="0"/>
              <a:t> </a:t>
            </a:r>
          </a:p>
        </p:txBody>
      </p:sp>
      <p:sp>
        <p:nvSpPr>
          <p:cNvPr id="6" name="Textfeld 5">
            <a:extLst>
              <a:ext uri="{FF2B5EF4-FFF2-40B4-BE49-F238E27FC236}">
                <a16:creationId xmlns:a16="http://schemas.microsoft.com/office/drawing/2014/main" id="{79C1485F-EB5A-AE1E-2ED5-F47338A69501}"/>
              </a:ext>
            </a:extLst>
          </p:cNvPr>
          <p:cNvSpPr txBox="1"/>
          <p:nvPr/>
        </p:nvSpPr>
        <p:spPr>
          <a:xfrm>
            <a:off x="5162183" y="3503570"/>
            <a:ext cx="825867" cy="369332"/>
          </a:xfrm>
          <a:prstGeom prst="rect">
            <a:avLst/>
          </a:prstGeom>
          <a:noFill/>
        </p:spPr>
        <p:txBody>
          <a:bodyPr wrap="square" rtlCol="0">
            <a:spAutoFit/>
          </a:bodyPr>
          <a:lstStyle/>
          <a:p>
            <a:r>
              <a:rPr lang="de-DE" dirty="0"/>
              <a:t> </a:t>
            </a:r>
          </a:p>
        </p:txBody>
      </p:sp>
      <p:sp>
        <p:nvSpPr>
          <p:cNvPr id="15" name="TextBox 9">
            <a:extLst>
              <a:ext uri="{FF2B5EF4-FFF2-40B4-BE49-F238E27FC236}">
                <a16:creationId xmlns:a16="http://schemas.microsoft.com/office/drawing/2014/main" id="{7C7AFD17-C863-59DD-0F0B-2A0BE7CB4DE2}"/>
              </a:ext>
            </a:extLst>
          </p:cNvPr>
          <p:cNvSpPr txBox="1"/>
          <p:nvPr/>
        </p:nvSpPr>
        <p:spPr>
          <a:xfrm>
            <a:off x="4882137" y="5350343"/>
            <a:ext cx="1327608" cy="369332"/>
          </a:xfrm>
          <a:prstGeom prst="rect">
            <a:avLst/>
          </a:prstGeom>
          <a:solidFill>
            <a:srgbClr val="FF0000"/>
          </a:solidFill>
        </p:spPr>
        <p:txBody>
          <a:bodyPr wrap="none" rtlCol="0">
            <a:spAutoFit/>
          </a:bodyPr>
          <a:lstStyle/>
          <a:p>
            <a:r>
              <a:rPr lang="de-DE" b="1" dirty="0">
                <a:solidFill>
                  <a:schemeClr val="bg1"/>
                </a:solidFill>
              </a:rPr>
              <a:t>= 3 TESTS!</a:t>
            </a:r>
          </a:p>
        </p:txBody>
      </p:sp>
    </p:spTree>
    <p:extLst>
      <p:ext uri="{BB962C8B-B14F-4D97-AF65-F5344CB8AC3E}">
        <p14:creationId xmlns:p14="http://schemas.microsoft.com/office/powerpoint/2010/main" val="7070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8432F-1CAD-126E-B677-4038BC1C7ACF}"/>
              </a:ext>
            </a:extLst>
          </p:cNvPr>
          <p:cNvSpPr>
            <a:spLocks noGrp="1"/>
          </p:cNvSpPr>
          <p:nvPr>
            <p:ph type="title"/>
          </p:nvPr>
        </p:nvSpPr>
        <p:spPr/>
        <p:txBody>
          <a:bodyPr/>
          <a:lstStyle/>
          <a:p>
            <a:r>
              <a:rPr lang="en-US"/>
              <a:t>Familywise Error Rate (</a:t>
            </a:r>
            <a:r>
              <a:rPr lang="en-US" dirty="0"/>
              <a:t>FWER)</a:t>
            </a:r>
            <a:endParaRPr lang="de-DE" dirty="0"/>
          </a:p>
        </p:txBody>
      </p:sp>
      <p:sp>
        <p:nvSpPr>
          <p:cNvPr id="3" name="Fußzeilenplatzhalter 2">
            <a:extLst>
              <a:ext uri="{FF2B5EF4-FFF2-40B4-BE49-F238E27FC236}">
                <a16:creationId xmlns:a16="http://schemas.microsoft.com/office/drawing/2014/main" id="{50B52156-6E36-A239-86F9-AD7F2707E761}"/>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C461C70E-5539-7064-19DE-1296DD79FFC4}"/>
              </a:ext>
            </a:extLst>
          </p:cNvPr>
          <p:cNvSpPr>
            <a:spLocks noGrp="1"/>
          </p:cNvSpPr>
          <p:nvPr>
            <p:ph type="sldNum" sz="quarter" idx="28"/>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5E65FC45-979C-D4C1-F418-5F9688BD08A3}"/>
              </a:ext>
            </a:extLst>
          </p:cNvPr>
          <p:cNvSpPr>
            <a:spLocks noGrp="1"/>
          </p:cNvSpPr>
          <p:nvPr>
            <p:ph type="body" sz="quarter" idx="21"/>
          </p:nvPr>
        </p:nvSpPr>
        <p:spPr/>
        <p:txBody>
          <a:bodyPr/>
          <a:lstStyle/>
          <a:p>
            <a:r>
              <a:rPr lang="en-US" sz="140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A2E8F61E-6873-10C2-558F-F535A73ABEB3}"/>
                  </a:ext>
                </a:extLst>
              </p:cNvPr>
              <p:cNvSpPr>
                <a:spLocks noGrp="1"/>
              </p:cNvSpPr>
              <p:nvPr>
                <p:ph type="body" sz="quarter" idx="29"/>
              </p:nvPr>
            </p:nvSpPr>
            <p:spPr/>
            <p:txBody>
              <a:bodyPr>
                <a:normAutofit/>
              </a:bodyPr>
              <a:lstStyle/>
              <a:p>
                <a:r>
                  <a:rPr lang="de-DE" b="1" dirty="0">
                    <a:solidFill>
                      <a:schemeClr val="accent1"/>
                    </a:solidFill>
                  </a:rPr>
                  <a:t>Too </a:t>
                </a:r>
                <a:r>
                  <a:rPr lang="de-DE" b="1" dirty="0" err="1">
                    <a:solidFill>
                      <a:schemeClr val="accent1"/>
                    </a:solidFill>
                  </a:rPr>
                  <a:t>many</a:t>
                </a:r>
                <a:r>
                  <a:rPr lang="de-DE" b="1" dirty="0">
                    <a:solidFill>
                      <a:schemeClr val="accent1"/>
                    </a:solidFill>
                  </a:rPr>
                  <a:t> </a:t>
                </a:r>
                <a:r>
                  <a:rPr lang="en-US" b="1" dirty="0">
                    <a:solidFill>
                      <a:schemeClr val="accent1"/>
                    </a:solidFill>
                  </a:rPr>
                  <a:t>tests </a:t>
                </a:r>
                <a:r>
                  <a:rPr lang="en-US" dirty="0"/>
                  <a:t>(because of too many conditions)</a:t>
                </a:r>
                <a:r>
                  <a:rPr lang="de-DE" dirty="0"/>
                  <a:t> </a:t>
                </a:r>
                <a:r>
                  <a:rPr lang="de-DE" b="1" dirty="0" err="1">
                    <a:solidFill>
                      <a:schemeClr val="accent1"/>
                    </a:solidFill>
                  </a:rPr>
                  <a:t>increase</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probability</a:t>
                </a:r>
                <a:r>
                  <a:rPr lang="de-DE" b="1" dirty="0">
                    <a:solidFill>
                      <a:schemeClr val="accent1"/>
                    </a:solidFill>
                  </a:rPr>
                  <a:t> of Type I </a:t>
                </a:r>
                <a:r>
                  <a:rPr lang="de-DE" b="1" dirty="0" err="1">
                    <a:solidFill>
                      <a:schemeClr val="accent1"/>
                    </a:solidFill>
                  </a:rPr>
                  <a:t>errors</a:t>
                </a:r>
                <a:r>
                  <a:rPr lang="de-DE" dirty="0"/>
                  <a:t>. An </a:t>
                </a:r>
                <a:r>
                  <a:rPr lang="de-DE" dirty="0" err="1"/>
                  <a:t>estimation</a:t>
                </a:r>
                <a:r>
                  <a:rPr lang="de-DE" dirty="0"/>
                  <a:t> of </a:t>
                </a:r>
                <a:r>
                  <a:rPr lang="de-DE" dirty="0" err="1"/>
                  <a:t>the</a:t>
                </a:r>
                <a:r>
                  <a:rPr lang="de-DE" dirty="0"/>
                  <a:t> FWER </a:t>
                </a:r>
                <a:r>
                  <a:rPr lang="de-DE" dirty="0" err="1"/>
                  <a:t>is</a:t>
                </a:r>
                <a:r>
                  <a:rPr lang="de-DE" dirty="0"/>
                  <a:t>:</a:t>
                </a:r>
              </a:p>
              <a:p>
                <a:pPr marL="357188" lvl="1" indent="0">
                  <a:buNone/>
                </a:pPr>
                <a14:m>
                  <m:oMathPara xmlns:m="http://schemas.openxmlformats.org/officeDocument/2006/math">
                    <m:oMathParaPr>
                      <m:jc m:val="center"/>
                    </m:oMathParaPr>
                    <m:oMath xmlns:m="http://schemas.openxmlformats.org/officeDocument/2006/math">
                      <m:r>
                        <a:rPr lang="de-DE" sz="2200" b="0" i="1" dirty="0" smtClean="0">
                          <a:latin typeface="Cambria Math" panose="02040503050406030204" pitchFamily="18" charset="0"/>
                        </a:rPr>
                        <m:t>𝐹</m:t>
                      </m:r>
                      <m:r>
                        <a:rPr lang="de-DE" sz="2200" i="1" dirty="0" smtClean="0">
                          <a:latin typeface="Cambria Math" panose="02040503050406030204" pitchFamily="18" charset="0"/>
                          <a:ea typeface="Cambria Math" panose="02040503050406030204" pitchFamily="18" charset="0"/>
                        </a:rPr>
                        <m:t>≤</m:t>
                      </m:r>
                      <m:r>
                        <a:rPr lang="de-DE" sz="2200" b="0" i="1" dirty="0" smtClean="0">
                          <a:latin typeface="Cambria Math" panose="02040503050406030204" pitchFamily="18" charset="0"/>
                          <a:ea typeface="Cambria Math" panose="02040503050406030204" pitchFamily="18" charset="0"/>
                        </a:rPr>
                        <m:t>1−</m:t>
                      </m:r>
                      <m:sSup>
                        <m:sSupPr>
                          <m:ctrlPr>
                            <a:rPr lang="de-DE" sz="2200" b="0" i="1" dirty="0" smtClean="0">
                              <a:latin typeface="Cambria Math" panose="02040503050406030204" pitchFamily="18" charset="0"/>
                              <a:ea typeface="Cambria Math" panose="02040503050406030204" pitchFamily="18" charset="0"/>
                            </a:rPr>
                          </m:ctrlPr>
                        </m:sSupPr>
                        <m:e>
                          <m:d>
                            <m:dPr>
                              <m:ctrlPr>
                                <a:rPr lang="de-DE" sz="2200" i="1" dirty="0">
                                  <a:latin typeface="Cambria Math" panose="02040503050406030204" pitchFamily="18" charset="0"/>
                                  <a:ea typeface="Cambria Math" panose="02040503050406030204" pitchFamily="18" charset="0"/>
                                </a:rPr>
                              </m:ctrlPr>
                            </m:dPr>
                            <m:e>
                              <m:r>
                                <a:rPr lang="de-DE" sz="2200" i="1" dirty="0">
                                  <a:latin typeface="Cambria Math" panose="02040503050406030204" pitchFamily="18" charset="0"/>
                                  <a:ea typeface="Cambria Math" panose="02040503050406030204" pitchFamily="18" charset="0"/>
                                </a:rPr>
                                <m:t>1−</m:t>
                              </m:r>
                              <m:r>
                                <a:rPr lang="de-DE" sz="2200" i="1" dirty="0">
                                  <a:latin typeface="Cambria Math" panose="02040503050406030204" pitchFamily="18" charset="0"/>
                                  <a:ea typeface="Cambria Math" panose="02040503050406030204" pitchFamily="18" charset="0"/>
                                </a:rPr>
                                <m:t>𝛼</m:t>
                              </m:r>
                            </m:e>
                          </m:d>
                        </m:e>
                        <m:sup>
                          <m:r>
                            <a:rPr lang="de-DE" sz="2200" b="0" i="1" dirty="0" smtClean="0">
                              <a:latin typeface="Cambria Math" panose="02040503050406030204" pitchFamily="18" charset="0"/>
                              <a:ea typeface="Cambria Math" panose="02040503050406030204" pitchFamily="18" charset="0"/>
                            </a:rPr>
                            <m:t>𝑐</m:t>
                          </m:r>
                        </m:sup>
                      </m:sSup>
                    </m:oMath>
                  </m:oMathPara>
                </a14:m>
                <a:endParaRPr lang="de-DE" sz="2200" dirty="0"/>
              </a:p>
              <a:p>
                <a:pPr lvl="1"/>
                <a:r>
                  <a:rPr lang="en-US" dirty="0"/>
                  <a:t>α</a:t>
                </a:r>
                <a:r>
                  <a:rPr lang="en-US" baseline="-25000" dirty="0"/>
                  <a:t> </a:t>
                </a:r>
                <a:r>
                  <a:rPr lang="en-US" dirty="0"/>
                  <a:t>= alpha level for an individual test (e.g., 0.05), </a:t>
                </a:r>
                <a:r>
                  <a:rPr lang="de-DE" dirty="0"/>
                  <a:t>c = </a:t>
                </a:r>
                <a:r>
                  <a:rPr lang="de-DE" dirty="0" err="1"/>
                  <a:t>number</a:t>
                </a:r>
                <a:r>
                  <a:rPr lang="de-DE" dirty="0"/>
                  <a:t> of </a:t>
                </a:r>
                <a:r>
                  <a:rPr lang="de-DE" dirty="0" err="1"/>
                  <a:t>tests</a:t>
                </a:r>
                <a:endParaRPr lang="de-DE" dirty="0"/>
              </a:p>
              <a:p>
                <a:r>
                  <a:rPr lang="en-US" dirty="0"/>
                  <a:t>For example:</a:t>
                </a:r>
              </a:p>
              <a:p>
                <a:pPr lvl="1"/>
                <a:r>
                  <a:rPr lang="en-US" dirty="0"/>
                  <a:t>with an alpha level of 5% and a series of </a:t>
                </a:r>
                <a:r>
                  <a:rPr lang="en-US" b="1" dirty="0">
                    <a:solidFill>
                      <a:schemeClr val="accent1"/>
                    </a:solidFill>
                  </a:rPr>
                  <a:t>3 tests</a:t>
                </a:r>
                <a:r>
                  <a:rPr lang="en-US" dirty="0"/>
                  <a:t>, the FWER is:</a:t>
                </a:r>
                <a:br>
                  <a:rPr lang="en-US" dirty="0"/>
                </a:br>
                <a14:m>
                  <m:oMath xmlns:m="http://schemas.openxmlformats.org/officeDocument/2006/math">
                    <m:r>
                      <a:rPr lang="de-DE" i="1" dirty="0">
                        <a:latin typeface="Cambria Math" panose="02040503050406030204" pitchFamily="18" charset="0"/>
                      </a:rPr>
                      <m:t>𝐹</m:t>
                    </m:r>
                    <m:r>
                      <a:rPr lang="de-DE" b="0" i="1" dirty="0" smtClean="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1−</m:t>
                    </m:r>
                    <m:sSup>
                      <m:sSupPr>
                        <m:ctrlPr>
                          <a:rPr lang="de-DE" i="1" dirty="0">
                            <a:latin typeface="Cambria Math" panose="02040503050406030204" pitchFamily="18" charset="0"/>
                            <a:ea typeface="Cambria Math" panose="02040503050406030204" pitchFamily="18" charset="0"/>
                          </a:rPr>
                        </m:ctrlPr>
                      </m:sSupPr>
                      <m:e>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1−</m:t>
                            </m:r>
                            <m:r>
                              <a:rPr lang="de-DE" b="0" i="1" dirty="0" smtClean="0">
                                <a:latin typeface="Cambria Math" panose="02040503050406030204" pitchFamily="18" charset="0"/>
                                <a:ea typeface="Cambria Math" panose="02040503050406030204" pitchFamily="18" charset="0"/>
                              </a:rPr>
                              <m:t>0.05</m:t>
                            </m:r>
                          </m:e>
                        </m:d>
                      </m:e>
                      <m:sup>
                        <m:r>
                          <a:rPr lang="de-DE" b="0" i="1" dirty="0" smtClean="0">
                            <a:solidFill>
                              <a:schemeClr val="accent1"/>
                            </a:solidFill>
                            <a:latin typeface="Cambria Math" panose="02040503050406030204" pitchFamily="18" charset="0"/>
                            <a:ea typeface="Cambria Math" panose="02040503050406030204" pitchFamily="18" charset="0"/>
                          </a:rPr>
                          <m:t>3</m:t>
                        </m:r>
                      </m:sup>
                    </m:sSup>
                    <m:r>
                      <a:rPr lang="de-DE" b="0" i="1" dirty="0" smtClean="0">
                        <a:latin typeface="Cambria Math" panose="02040503050406030204" pitchFamily="18" charset="0"/>
                        <a:ea typeface="Cambria Math" panose="02040503050406030204" pitchFamily="18" charset="0"/>
                      </a:rPr>
                      <m:t>=.142=14%</m:t>
                    </m:r>
                  </m:oMath>
                </a14:m>
                <a:endParaRPr lang="de-DE" dirty="0"/>
              </a:p>
              <a:p>
                <a:pPr lvl="1"/>
                <a:r>
                  <a:rPr lang="en-US" dirty="0"/>
                  <a:t>with an alpha level of 5% and a series of </a:t>
                </a:r>
                <a:r>
                  <a:rPr lang="en-US" b="1" dirty="0">
                    <a:solidFill>
                      <a:schemeClr val="accent1"/>
                    </a:solidFill>
                  </a:rPr>
                  <a:t>10 tests</a:t>
                </a:r>
                <a:r>
                  <a:rPr lang="en-US" dirty="0"/>
                  <a:t>, the FWER is:</a:t>
                </a:r>
                <a:br>
                  <a:rPr lang="en-US" dirty="0"/>
                </a:br>
                <a14:m>
                  <m:oMath xmlns:m="http://schemas.openxmlformats.org/officeDocument/2006/math">
                    <m:r>
                      <a:rPr lang="de-DE" i="1" dirty="0">
                        <a:latin typeface="Cambria Math" panose="02040503050406030204" pitchFamily="18" charset="0"/>
                      </a:rPr>
                      <m:t>𝐹</m:t>
                    </m:r>
                    <m:r>
                      <a:rPr lang="de-DE" b="0" i="1" dirty="0" smtClean="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1−</m:t>
                    </m:r>
                    <m:sSup>
                      <m:sSupPr>
                        <m:ctrlPr>
                          <a:rPr lang="de-DE" i="1" dirty="0">
                            <a:latin typeface="Cambria Math" panose="02040503050406030204" pitchFamily="18" charset="0"/>
                            <a:ea typeface="Cambria Math" panose="02040503050406030204" pitchFamily="18" charset="0"/>
                          </a:rPr>
                        </m:ctrlPr>
                      </m:sSupPr>
                      <m:e>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1−</m:t>
                            </m:r>
                            <m:r>
                              <a:rPr lang="de-DE" b="0" i="1" dirty="0" smtClean="0">
                                <a:latin typeface="Cambria Math" panose="02040503050406030204" pitchFamily="18" charset="0"/>
                                <a:ea typeface="Cambria Math" panose="02040503050406030204" pitchFamily="18" charset="0"/>
                              </a:rPr>
                              <m:t>0.05</m:t>
                            </m:r>
                          </m:e>
                        </m:d>
                      </m:e>
                      <m:sup>
                        <m:r>
                          <a:rPr lang="de-DE" b="0" i="1" dirty="0" smtClean="0">
                            <a:solidFill>
                              <a:schemeClr val="accent1"/>
                            </a:solidFill>
                            <a:latin typeface="Cambria Math" panose="02040503050406030204" pitchFamily="18" charset="0"/>
                            <a:ea typeface="Cambria Math" panose="02040503050406030204" pitchFamily="18" charset="0"/>
                          </a:rPr>
                          <m:t>10</m:t>
                        </m:r>
                      </m:sup>
                    </m:sSup>
                    <m:r>
                      <a:rPr lang="de-DE" b="0" i="1" dirty="0" smtClean="0">
                        <a:latin typeface="Cambria Math" panose="02040503050406030204" pitchFamily="18" charset="0"/>
                        <a:ea typeface="Cambria Math" panose="02040503050406030204" pitchFamily="18" charset="0"/>
                      </a:rPr>
                      <m:t>=.401=40%</m:t>
                    </m:r>
                  </m:oMath>
                </a14:m>
                <a:endParaRPr lang="de-DE" b="0" dirty="0">
                  <a:ea typeface="Cambria Math" panose="02040503050406030204" pitchFamily="18" charset="0"/>
                </a:endParaRPr>
              </a:p>
              <a:p>
                <a:r>
                  <a:rPr lang="en-US" dirty="0"/>
                  <a:t>very high</a:t>
                </a:r>
                <a:endParaRPr lang="de-DE" dirty="0"/>
              </a:p>
            </p:txBody>
          </p:sp>
        </mc:Choice>
        <mc:Fallback xmlns="">
          <p:sp>
            <p:nvSpPr>
              <p:cNvPr id="6" name="Textplatzhalter 5">
                <a:extLst>
                  <a:ext uri="{FF2B5EF4-FFF2-40B4-BE49-F238E27FC236}">
                    <a16:creationId xmlns:a16="http://schemas.microsoft.com/office/drawing/2014/main" id="{A2E8F61E-6873-10C2-558F-F535A73ABEB3}"/>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r="-339"/>
                </a:stretch>
              </a:blipFill>
            </p:spPr>
            <p:txBody>
              <a:bodyPr/>
              <a:lstStyle/>
              <a:p>
                <a:r>
                  <a:rPr lang="de-DE">
                    <a:noFill/>
                  </a:rPr>
                  <a:t> </a:t>
                </a:r>
              </a:p>
            </p:txBody>
          </p:sp>
        </mc:Fallback>
      </mc:AlternateContent>
    </p:spTree>
    <p:extLst>
      <p:ext uri="{BB962C8B-B14F-4D97-AF65-F5344CB8AC3E}">
        <p14:creationId xmlns:p14="http://schemas.microsoft.com/office/powerpoint/2010/main" val="3679011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65BD0-9C9D-44E2-CA05-EC33F16C2454}"/>
              </a:ext>
            </a:extLst>
          </p:cNvPr>
          <p:cNvSpPr>
            <a:spLocks noGrp="1"/>
          </p:cNvSpPr>
          <p:nvPr>
            <p:ph type="title"/>
          </p:nvPr>
        </p:nvSpPr>
        <p:spPr/>
        <p:txBody>
          <a:bodyPr/>
          <a:lstStyle/>
          <a:p>
            <a:r>
              <a:rPr lang="de-DE" dirty="0" err="1"/>
              <a:t>Statisticians</a:t>
            </a:r>
            <a:r>
              <a:rPr lang="de-DE" dirty="0"/>
              <a:t> </a:t>
            </a:r>
            <a:r>
              <a:rPr lang="de-DE" dirty="0" err="1"/>
              <a:t>must</a:t>
            </a:r>
            <a:r>
              <a:rPr lang="de-DE" dirty="0"/>
              <a:t> </a:t>
            </a:r>
            <a:r>
              <a:rPr lang="de-DE" dirty="0" err="1"/>
              <a:t>correct</a:t>
            </a:r>
            <a:r>
              <a:rPr lang="de-DE" dirty="0"/>
              <a:t> </a:t>
            </a:r>
            <a:r>
              <a:rPr lang="de-DE" dirty="0" err="1"/>
              <a:t>this</a:t>
            </a:r>
            <a:r>
              <a:rPr lang="de-DE" dirty="0"/>
              <a:t>….</a:t>
            </a:r>
          </a:p>
        </p:txBody>
      </p:sp>
      <p:sp>
        <p:nvSpPr>
          <p:cNvPr id="3" name="Fußzeilenplatzhalter 2">
            <a:extLst>
              <a:ext uri="{FF2B5EF4-FFF2-40B4-BE49-F238E27FC236}">
                <a16:creationId xmlns:a16="http://schemas.microsoft.com/office/drawing/2014/main" id="{EFD0CF9B-0F9A-CCD4-FFA4-D94D8C5DF100}"/>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4" name="Foliennummernplatzhalter 3">
            <a:extLst>
              <a:ext uri="{FF2B5EF4-FFF2-40B4-BE49-F238E27FC236}">
                <a16:creationId xmlns:a16="http://schemas.microsoft.com/office/drawing/2014/main" id="{612409DA-BB7B-DD92-990E-98A206D4BD6C}"/>
              </a:ext>
            </a:extLst>
          </p:cNvPr>
          <p:cNvSpPr>
            <a:spLocks noGrp="1"/>
          </p:cNvSpPr>
          <p:nvPr>
            <p:ph type="sldNum" sz="quarter" idx="28"/>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7D7E5EFD-DE58-D61E-022E-03B6300AF87A}"/>
              </a:ext>
            </a:extLst>
          </p:cNvPr>
          <p:cNvSpPr>
            <a:spLocks noGrp="1"/>
          </p:cNvSpPr>
          <p:nvPr>
            <p:ph type="body" sz="quarter" idx="21"/>
          </p:nvPr>
        </p:nvSpPr>
        <p:spPr/>
        <p:txBody>
          <a:bodyPr/>
          <a:lstStyle/>
          <a:p>
            <a:r>
              <a:rPr lang="en-US" sz="140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9135382-AE45-76A3-835B-722B52114179}"/>
                  </a:ext>
                </a:extLst>
              </p:cNvPr>
              <p:cNvSpPr>
                <a:spLocks noGrp="1"/>
              </p:cNvSpPr>
              <p:nvPr>
                <p:ph type="body" sz="quarter" idx="29"/>
              </p:nvPr>
            </p:nvSpPr>
            <p:spPr/>
            <p:txBody>
              <a:bodyPr>
                <a:normAutofit/>
              </a:bodyPr>
              <a:lstStyle/>
              <a:p>
                <a:pPr fontAlgn="base"/>
                <a:r>
                  <a:rPr lang="de-DE" b="1" dirty="0" err="1">
                    <a:solidFill>
                      <a:schemeClr val="accent1"/>
                    </a:solidFill>
                  </a:rPr>
                  <a:t>Bonferroni</a:t>
                </a:r>
                <a:r>
                  <a:rPr lang="de-DE" b="1" dirty="0">
                    <a:solidFill>
                      <a:schemeClr val="accent1"/>
                    </a:solidFill>
                  </a:rPr>
                  <a:t> </a:t>
                </a:r>
                <a:r>
                  <a:rPr lang="de-DE" b="1" dirty="0" err="1">
                    <a:solidFill>
                      <a:schemeClr val="accent1"/>
                    </a:solidFill>
                  </a:rPr>
                  <a:t>correction</a:t>
                </a:r>
                <a:r>
                  <a:rPr lang="de-DE" dirty="0"/>
                  <a:t>: </a:t>
                </a:r>
                <a:r>
                  <a:rPr lang="de-DE" i="1" dirty="0"/>
                  <a:t>„</a:t>
                </a:r>
                <a:r>
                  <a:rPr lang="en-US" i="1" dirty="0"/>
                  <a:t>Divide the alpha level by the number of tests you’re running and apply that alpha level to each individual test.”</a:t>
                </a:r>
              </a:p>
              <a:p>
                <a:pPr lvl="1" fontAlgn="base"/>
                <a:r>
                  <a:rPr lang="en-US" dirty="0"/>
                  <a:t>e.g., if your </a:t>
                </a:r>
                <a14:m>
                  <m:oMath xmlns:m="http://schemas.openxmlformats.org/officeDocument/2006/math">
                    <m:r>
                      <a:rPr lang="de-DE" sz="2000" i="1" dirty="0" smtClean="0">
                        <a:latin typeface="Cambria Math" panose="02040503050406030204" pitchFamily="18" charset="0"/>
                        <a:ea typeface="Cambria Math" panose="02040503050406030204" pitchFamily="18" charset="0"/>
                      </a:rPr>
                      <m:t>𝛼</m:t>
                    </m:r>
                    <m:r>
                      <a:rPr lang="de-DE" sz="2000" b="0" i="1" dirty="0" smtClean="0">
                        <a:latin typeface="Cambria Math" panose="02040503050406030204" pitchFamily="18" charset="0"/>
                        <a:ea typeface="Cambria Math" panose="02040503050406030204" pitchFamily="18" charset="0"/>
                      </a:rPr>
                      <m:t>=.05</m:t>
                    </m:r>
                  </m:oMath>
                </a14:m>
                <a:r>
                  <a:rPr lang="en-US" dirty="0"/>
                  <a:t> and you are running e.g., 3 tests (because of three conditions), then each test will have an alpha level of </a:t>
                </a:r>
                <a14:m>
                  <m:oMath xmlns:m="http://schemas.openxmlformats.org/officeDocument/2006/math">
                    <m:f>
                      <m:fPr>
                        <m:ctrlPr>
                          <a:rPr lang="de-DE" b="0" i="1" dirty="0" smtClean="0">
                            <a:latin typeface="Cambria Math" panose="02040503050406030204" pitchFamily="18" charset="0"/>
                            <a:ea typeface="Cambria Math" panose="02040503050406030204" pitchFamily="18" charset="0"/>
                          </a:rPr>
                        </m:ctrlPr>
                      </m:fPr>
                      <m:num>
                        <m:r>
                          <a:rPr lang="de-DE" b="0" i="1" dirty="0" smtClean="0">
                            <a:latin typeface="Cambria Math" panose="02040503050406030204" pitchFamily="18" charset="0"/>
                            <a:ea typeface="Cambria Math" panose="02040503050406030204" pitchFamily="18" charset="0"/>
                          </a:rPr>
                          <m:t>0.</m:t>
                        </m:r>
                        <m:r>
                          <a:rPr lang="de-DE" i="1" dirty="0">
                            <a:latin typeface="Cambria Math" panose="02040503050406030204" pitchFamily="18" charset="0"/>
                            <a:ea typeface="Cambria Math" panose="02040503050406030204" pitchFamily="18" charset="0"/>
                          </a:rPr>
                          <m:t>05</m:t>
                        </m:r>
                      </m:num>
                      <m:den>
                        <m:r>
                          <a:rPr lang="de-DE" b="0" i="1" dirty="0" smtClean="0">
                            <a:latin typeface="Cambria Math" panose="02040503050406030204" pitchFamily="18" charset="0"/>
                            <a:ea typeface="Cambria Math" panose="02040503050406030204" pitchFamily="18" charset="0"/>
                          </a:rPr>
                          <m:t>3</m:t>
                        </m:r>
                      </m:den>
                    </m:f>
                    <m:r>
                      <a:rPr lang="de-DE" i="1" dirty="0">
                        <a:latin typeface="Cambria Math" panose="02040503050406030204" pitchFamily="18" charset="0"/>
                        <a:ea typeface="Cambria Math" panose="02040503050406030204" pitchFamily="18" charset="0"/>
                      </a:rPr>
                      <m:t>=0</m:t>
                    </m:r>
                    <m:r>
                      <a:rPr lang="de-DE" b="0"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01</m:t>
                    </m:r>
                    <m:r>
                      <a:rPr lang="de-DE" b="0" i="1" dirty="0" smtClean="0">
                        <a:latin typeface="Cambria Math" panose="02040503050406030204" pitchFamily="18" charset="0"/>
                        <a:ea typeface="Cambria Math" panose="02040503050406030204" pitchFamily="18" charset="0"/>
                      </a:rPr>
                      <m:t>7</m:t>
                    </m:r>
                  </m:oMath>
                </a14:m>
                <a:r>
                  <a:rPr lang="de-DE" b="0" dirty="0">
                    <a:ea typeface="Cambria Math" panose="02040503050406030204" pitchFamily="18" charset="0"/>
                  </a:rPr>
                  <a:t> </a:t>
                </a:r>
              </a:p>
              <a:p>
                <a:pPr lvl="1" fontAlgn="base"/>
                <a:r>
                  <a:rPr lang="en-US" dirty="0"/>
                  <a:t>Statistical tests auto-apply the new alpha level to each test for finding p-values</a:t>
                </a:r>
              </a:p>
              <a:p>
                <a:pPr lvl="2" fontAlgn="base"/>
                <a:r>
                  <a:rPr lang="en-US" dirty="0"/>
                  <a:t>In this example, the p-value would have to be </a:t>
                </a:r>
                <a14:m>
                  <m:oMath xmlns:m="http://schemas.openxmlformats.org/officeDocument/2006/math">
                    <m:r>
                      <a:rPr lang="de-DE" i="1" dirty="0" smtClean="0">
                        <a:latin typeface="Cambria Math" panose="02040503050406030204" pitchFamily="18" charset="0"/>
                        <a:ea typeface="Cambria Math" panose="02040503050406030204" pitchFamily="18" charset="0"/>
                      </a:rPr>
                      <m:t>0</m:t>
                    </m:r>
                    <m:r>
                      <a:rPr lang="de-DE" b="0"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01</m:t>
                    </m:r>
                    <m:r>
                      <a:rPr lang="de-DE" b="0" i="1" dirty="0" smtClean="0">
                        <a:latin typeface="Cambria Math" panose="02040503050406030204" pitchFamily="18" charset="0"/>
                        <a:ea typeface="Cambria Math" panose="02040503050406030204" pitchFamily="18" charset="0"/>
                      </a:rPr>
                      <m:t>7</m:t>
                    </m:r>
                  </m:oMath>
                </a14:m>
                <a:r>
                  <a:rPr lang="en-US" dirty="0"/>
                  <a:t> and decreased statistical significance</a:t>
                </a:r>
                <a:endParaRPr lang="de-DE" dirty="0"/>
              </a:p>
            </p:txBody>
          </p:sp>
        </mc:Choice>
        <mc:Fallback xmlns="">
          <p:sp>
            <p:nvSpPr>
              <p:cNvPr id="6" name="Textplatzhalter 5">
                <a:extLst>
                  <a:ext uri="{FF2B5EF4-FFF2-40B4-BE49-F238E27FC236}">
                    <a16:creationId xmlns:a16="http://schemas.microsoft.com/office/drawing/2014/main" id="{89135382-AE45-76A3-835B-722B52114179}"/>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sp>
        <p:nvSpPr>
          <p:cNvPr id="7" name="Rectangle 7">
            <a:extLst>
              <a:ext uri="{FF2B5EF4-FFF2-40B4-BE49-F238E27FC236}">
                <a16:creationId xmlns:a16="http://schemas.microsoft.com/office/drawing/2014/main" id="{5A819107-B831-E17D-3D7E-334D461C09D8}"/>
              </a:ext>
            </a:extLst>
          </p:cNvPr>
          <p:cNvSpPr/>
          <p:nvPr/>
        </p:nvSpPr>
        <p:spPr>
          <a:xfrm>
            <a:off x="695323" y="4530434"/>
            <a:ext cx="7956552" cy="276999"/>
          </a:xfrm>
          <a:prstGeom prst="rect">
            <a:avLst/>
          </a:prstGeom>
          <a:solidFill>
            <a:srgbClr val="FFFFFF"/>
          </a:solidFill>
          <a:ln w="19050">
            <a:solidFill>
              <a:schemeClr val="tx1"/>
            </a:solidFill>
          </a:ln>
        </p:spPr>
        <p:txBody>
          <a:bodyPr wrap="square">
            <a:spAutoFit/>
          </a:bodyPr>
          <a:lstStyle/>
          <a:p>
            <a:pPr marL="104775" indent="0">
              <a:spcBef>
                <a:spcPts val="0"/>
              </a:spcBef>
              <a:spcAft>
                <a:spcPts val="0"/>
              </a:spcAft>
              <a:buNone/>
            </a:pPr>
            <a:r>
              <a:rPr lang="en-US" sz="1200" b="1" dirty="0" err="1">
                <a:latin typeface="Courier New" panose="02070309020205020404" pitchFamily="49" charset="0"/>
                <a:cs typeface="Courier New" panose="02070309020205020404" pitchFamily="49" charset="0"/>
              </a:rPr>
              <a:t>pairwise.t.test</a:t>
            </a:r>
            <a:r>
              <a:rPr lang="en-US" sz="1200" b="1" dirty="0">
                <a:latin typeface="Courier New" panose="02070309020205020404" pitchFamily="49" charset="0"/>
                <a:cs typeface="Courier New" panose="02070309020205020404" pitchFamily="49" charset="0"/>
              </a:rPr>
              <a:t>(wpm, conditions, </a:t>
            </a:r>
            <a:r>
              <a:rPr lang="en-US" sz="1200" b="1" dirty="0" err="1">
                <a:latin typeface="Courier New" panose="02070309020205020404" pitchFamily="49" charset="0"/>
                <a:cs typeface="Courier New" panose="02070309020205020404" pitchFamily="49" charset="0"/>
              </a:rPr>
              <a:t>p.adj</a:t>
            </a:r>
            <a:r>
              <a:rPr lang="en-US" sz="1200" b="1" dirty="0">
                <a:latin typeface="Courier New" panose="02070309020205020404" pitchFamily="49" charset="0"/>
                <a:cs typeface="Courier New" panose="02070309020205020404" pitchFamily="49" charset="0"/>
              </a:rPr>
              <a:t> = "</a:t>
            </a:r>
            <a:r>
              <a:rPr lang="en-US" sz="1200" b="1" dirty="0" err="1">
                <a:latin typeface="Courier New" panose="02070309020205020404" pitchFamily="49" charset="0"/>
                <a:cs typeface="Courier New" panose="02070309020205020404" pitchFamily="49" charset="0"/>
              </a:rPr>
              <a:t>bonf</a:t>
            </a:r>
            <a:r>
              <a:rPr lang="en-US" sz="1200" b="1" dirty="0">
                <a:latin typeface="Courier New" panose="02070309020205020404" pitchFamily="49" charset="0"/>
                <a:cs typeface="Courier New" panose="02070309020205020404" pitchFamily="49" charset="0"/>
              </a:rPr>
              <a:t>", paired = TRUE)</a:t>
            </a:r>
            <a:endParaRPr lang="en-US" sz="1400" b="1" dirty="0">
              <a:latin typeface="Courier New" panose="02070309020205020404" pitchFamily="49" charset="0"/>
              <a:cs typeface="Courier New" panose="02070309020205020404" pitchFamily="49" charset="0"/>
            </a:endParaRPr>
          </a:p>
        </p:txBody>
      </p:sp>
      <p:sp>
        <p:nvSpPr>
          <p:cNvPr id="8" name="TextBox 20">
            <a:extLst>
              <a:ext uri="{FF2B5EF4-FFF2-40B4-BE49-F238E27FC236}">
                <a16:creationId xmlns:a16="http://schemas.microsoft.com/office/drawing/2014/main" id="{10B9C20A-41AD-8F54-C32F-B875BB02CB28}"/>
              </a:ext>
            </a:extLst>
          </p:cNvPr>
          <p:cNvSpPr txBox="1"/>
          <p:nvPr/>
        </p:nvSpPr>
        <p:spPr>
          <a:xfrm>
            <a:off x="695325" y="4165587"/>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sp>
        <p:nvSpPr>
          <p:cNvPr id="9" name="TextBox 9">
            <a:extLst>
              <a:ext uri="{FF2B5EF4-FFF2-40B4-BE49-F238E27FC236}">
                <a16:creationId xmlns:a16="http://schemas.microsoft.com/office/drawing/2014/main" id="{270CD58C-32AD-1B5E-2AF7-A08AB815D452}"/>
              </a:ext>
            </a:extLst>
          </p:cNvPr>
          <p:cNvSpPr txBox="1"/>
          <p:nvPr/>
        </p:nvSpPr>
        <p:spPr>
          <a:xfrm>
            <a:off x="4442752" y="5353876"/>
            <a:ext cx="4275529" cy="646331"/>
          </a:xfrm>
          <a:prstGeom prst="rect">
            <a:avLst/>
          </a:prstGeom>
          <a:solidFill>
            <a:srgbClr val="FF0000"/>
          </a:solidFill>
        </p:spPr>
        <p:txBody>
          <a:bodyPr wrap="none" rtlCol="0">
            <a:spAutoFit/>
          </a:bodyPr>
          <a:lstStyle/>
          <a:p>
            <a:r>
              <a:rPr lang="de-DE" b="1" dirty="0">
                <a:solidFill>
                  <a:schemeClr val="bg1"/>
                </a:solidFill>
              </a:rPr>
              <a:t>multiple </a:t>
            </a:r>
            <a:r>
              <a:rPr lang="de-DE" b="1" dirty="0" err="1">
                <a:solidFill>
                  <a:schemeClr val="bg1"/>
                </a:solidFill>
              </a:rPr>
              <a:t>tests</a:t>
            </a:r>
            <a:r>
              <a:rPr lang="de-DE" b="1" dirty="0">
                <a:solidFill>
                  <a:schemeClr val="bg1"/>
                </a:solidFill>
              </a:rPr>
              <a:t> </a:t>
            </a:r>
            <a:r>
              <a:rPr lang="de-DE" b="1" dirty="0" err="1">
                <a:solidFill>
                  <a:schemeClr val="bg1"/>
                </a:solidFill>
              </a:rPr>
              <a:t>means</a:t>
            </a:r>
            <a:r>
              <a:rPr lang="de-DE" b="1" dirty="0">
                <a:solidFill>
                  <a:schemeClr val="bg1"/>
                </a:solidFill>
              </a:rPr>
              <a:t>: </a:t>
            </a:r>
            <a:r>
              <a:rPr lang="de-DE" b="1" dirty="0" err="1">
                <a:solidFill>
                  <a:schemeClr val="bg1"/>
                </a:solidFill>
              </a:rPr>
              <a:t>we</a:t>
            </a:r>
            <a:r>
              <a:rPr lang="de-DE" b="1" dirty="0">
                <a:solidFill>
                  <a:schemeClr val="bg1"/>
                </a:solidFill>
              </a:rPr>
              <a:t> </a:t>
            </a:r>
            <a:r>
              <a:rPr lang="de-DE" b="1" dirty="0" err="1">
                <a:solidFill>
                  <a:schemeClr val="bg1"/>
                </a:solidFill>
              </a:rPr>
              <a:t>need</a:t>
            </a:r>
            <a:br>
              <a:rPr lang="de-DE" b="1" dirty="0">
                <a:solidFill>
                  <a:schemeClr val="bg1"/>
                </a:solidFill>
              </a:rPr>
            </a:br>
            <a:r>
              <a:rPr lang="de-DE" b="1" dirty="0" err="1">
                <a:solidFill>
                  <a:schemeClr val="bg1"/>
                </a:solidFill>
              </a:rPr>
              <a:t>Bonferroni</a:t>
            </a:r>
            <a:r>
              <a:rPr lang="de-DE" b="1" dirty="0">
                <a:solidFill>
                  <a:schemeClr val="bg1"/>
                </a:solidFill>
              </a:rPr>
              <a:t> </a:t>
            </a:r>
            <a:r>
              <a:rPr lang="de-DE" b="1" dirty="0" err="1">
                <a:solidFill>
                  <a:schemeClr val="bg1"/>
                </a:solidFill>
              </a:rPr>
              <a:t>correct</a:t>
            </a:r>
            <a:r>
              <a:rPr lang="de-DE" b="1" dirty="0">
                <a:solidFill>
                  <a:schemeClr val="bg1"/>
                </a:solidFill>
              </a:rPr>
              <a:t> p-</a:t>
            </a:r>
            <a:r>
              <a:rPr lang="de-DE" b="1" dirty="0" err="1">
                <a:solidFill>
                  <a:schemeClr val="bg1"/>
                </a:solidFill>
              </a:rPr>
              <a:t>value</a:t>
            </a:r>
            <a:r>
              <a:rPr lang="de-DE" b="1" dirty="0">
                <a:solidFill>
                  <a:schemeClr val="bg1"/>
                </a:solidFill>
              </a:rPr>
              <a:t> </a:t>
            </a:r>
            <a:r>
              <a:rPr lang="de-DE" b="1" dirty="0" err="1">
                <a:solidFill>
                  <a:schemeClr val="bg1"/>
                </a:solidFill>
              </a:rPr>
              <a:t>adjustment</a:t>
            </a:r>
            <a:endParaRPr lang="de-DE" b="1" dirty="0">
              <a:solidFill>
                <a:schemeClr val="bg1"/>
              </a:solidFill>
            </a:endParaRPr>
          </a:p>
        </p:txBody>
      </p:sp>
      <p:cxnSp>
        <p:nvCxnSpPr>
          <p:cNvPr id="10" name="Straight Arrow Connector 10">
            <a:extLst>
              <a:ext uri="{FF2B5EF4-FFF2-40B4-BE49-F238E27FC236}">
                <a16:creationId xmlns:a16="http://schemas.microsoft.com/office/drawing/2014/main" id="{0D0B3B68-E733-E114-2344-127F1CEDD51B}"/>
              </a:ext>
            </a:extLst>
          </p:cNvPr>
          <p:cNvCxnSpPr>
            <a:cxnSpLocks/>
          </p:cNvCxnSpPr>
          <p:nvPr/>
        </p:nvCxnSpPr>
        <p:spPr>
          <a:xfrm flipH="1" flipV="1">
            <a:off x="5028800" y="4787302"/>
            <a:ext cx="232609" cy="6284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9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and Post hoc </a:t>
            </a:r>
            <a:r>
              <a:rPr lang="de-DE" dirty="0" err="1"/>
              <a:t>test</a:t>
            </a:r>
            <a:endParaRPr lang="de-DE" dirty="0"/>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t>Post hoc Output</a:t>
                </a:r>
              </a:p>
              <a:p>
                <a:pPr lvl="1"/>
                <a:endParaRPr lang="de-DE" dirty="0"/>
              </a:p>
              <a:p>
                <a:pPr lvl="1"/>
                <a:endParaRPr lang="de-DE" dirty="0"/>
              </a:p>
              <a:p>
                <a:pPr lvl="1"/>
                <a:endParaRPr lang="de-DE" dirty="0"/>
              </a:p>
              <a:p>
                <a:pPr lvl="1"/>
                <a:r>
                  <a:rPr lang="de-DE" i="1" dirty="0">
                    <a:solidFill>
                      <a:schemeClr val="tx1"/>
                    </a:solidFill>
                  </a:rPr>
                  <a:t>„A </a:t>
                </a:r>
                <a:r>
                  <a:rPr lang="de-DE" i="1" dirty="0" err="1">
                    <a:solidFill>
                      <a:schemeClr val="tx1"/>
                    </a:solidFill>
                  </a:rPr>
                  <a:t>one-way</a:t>
                </a:r>
                <a:r>
                  <a:rPr lang="de-DE" i="1" dirty="0">
                    <a:solidFill>
                      <a:schemeClr val="tx1"/>
                    </a:solidFill>
                  </a:rPr>
                  <a:t> RM-ANOVA </a:t>
                </a:r>
                <a:r>
                  <a:rPr lang="de-DE" i="1" dirty="0" err="1">
                    <a:solidFill>
                      <a:schemeClr val="tx1"/>
                    </a:solidFill>
                  </a:rPr>
                  <a:t>revealed</a:t>
                </a:r>
                <a:r>
                  <a:rPr lang="de-DE" i="1" dirty="0">
                    <a:solidFill>
                      <a:schemeClr val="tx1"/>
                    </a:solidFill>
                  </a:rPr>
                  <a:t> a </a:t>
                </a:r>
                <a:r>
                  <a:rPr lang="de-DE" i="1" dirty="0" err="1">
                    <a:solidFill>
                      <a:schemeClr val="tx1"/>
                    </a:solidFill>
                  </a:rPr>
                  <a:t>significant</a:t>
                </a:r>
                <a:r>
                  <a:rPr lang="de-DE" i="1" dirty="0">
                    <a:solidFill>
                      <a:schemeClr val="tx1"/>
                    </a:solidFill>
                  </a:rPr>
                  <a:t> </a:t>
                </a:r>
                <a:r>
                  <a:rPr lang="de-DE" i="1" dirty="0" err="1">
                    <a:solidFill>
                      <a:schemeClr val="tx1"/>
                    </a:solidFill>
                  </a:rPr>
                  <a:t>effect</a:t>
                </a:r>
                <a:r>
                  <a:rPr lang="de-DE" i="1" dirty="0">
                    <a:solidFill>
                      <a:schemeClr val="tx1"/>
                    </a:solidFill>
                  </a:rPr>
                  <a:t> of </a:t>
                </a:r>
                <a:r>
                  <a:rPr lang="de-DE" i="1" dirty="0" err="1">
                    <a:solidFill>
                      <a:schemeClr val="tx1"/>
                    </a:solidFill>
                  </a:rPr>
                  <a:t>the</a:t>
                </a:r>
                <a:r>
                  <a:rPr lang="de-DE" i="1" dirty="0">
                    <a:solidFill>
                      <a:schemeClr val="tx1"/>
                    </a:solidFill>
                  </a:rPr>
                  <a:t> </a:t>
                </a:r>
                <a:r>
                  <a:rPr lang="de-DE" i="1" dirty="0" err="1">
                    <a:solidFill>
                      <a:schemeClr val="tx1"/>
                    </a:solidFill>
                  </a:rPr>
                  <a:t>three</a:t>
                </a:r>
                <a:r>
                  <a:rPr lang="de-DE" i="1" dirty="0">
                    <a:solidFill>
                      <a:schemeClr val="tx1"/>
                    </a:solidFill>
                  </a:rPr>
                  <a:t> </a:t>
                </a:r>
                <a:r>
                  <a:rPr lang="de-DE" i="1" cap="small" dirty="0">
                    <a:solidFill>
                      <a:schemeClr val="tx1"/>
                    </a:solidFill>
                  </a:rPr>
                  <a:t>Keyboards</a:t>
                </a:r>
                <a:r>
                  <a:rPr lang="de-DE" i="1" dirty="0">
                    <a:solidFill>
                      <a:schemeClr val="tx1"/>
                    </a:solidFill>
                  </a:rPr>
                  <a:t> on </a:t>
                </a:r>
                <a:r>
                  <a:rPr lang="de-DE" i="1" dirty="0" err="1">
                    <a:solidFill>
                      <a:schemeClr val="tx1"/>
                    </a:solidFill>
                  </a:rPr>
                  <a:t>the</a:t>
                </a:r>
                <a:r>
                  <a:rPr lang="de-DE" i="1" dirty="0">
                    <a:solidFill>
                      <a:schemeClr val="tx1"/>
                    </a:solidFill>
                  </a:rPr>
                  <a:t> WPM </a:t>
                </a:r>
                <a:r>
                  <a:rPr lang="de-DE" i="1" dirty="0" err="1">
                    <a:solidFill>
                      <a:schemeClr val="tx1"/>
                    </a:solidFill>
                  </a:rPr>
                  <a:t>measure</a:t>
                </a:r>
                <a:r>
                  <a:rPr lang="de-DE" i="1" dirty="0">
                    <a:solidFill>
                      <a:schemeClr val="tx1"/>
                    </a:solidFill>
                  </a:rPr>
                  <a:t>, F(2, 26) = 25.124, p &lt; .001, </a:t>
                </a:r>
                <a14:m>
                  <m:oMath xmlns:m="http://schemas.openxmlformats.org/officeDocument/2006/math">
                    <m:sSubSup>
                      <m:sSubSupPr>
                        <m:ctrlPr>
                          <a:rPr lang="de-DE" i="1" dirty="0" smtClean="0">
                            <a:solidFill>
                              <a:schemeClr val="tx1"/>
                            </a:solidFill>
                            <a:latin typeface="Cambria Math" panose="02040503050406030204" pitchFamily="18" charset="0"/>
                          </a:rPr>
                        </m:ctrlPr>
                      </m:sSubSupPr>
                      <m:e>
                        <m:r>
                          <a:rPr lang="el-GR" b="0" i="1" dirty="0">
                            <a:solidFill>
                              <a:schemeClr val="tx1"/>
                            </a:solidFill>
                            <a:latin typeface="Cambria Math" panose="02040503050406030204" pitchFamily="18" charset="0"/>
                          </a:rPr>
                          <m:t>𝜂</m:t>
                        </m:r>
                      </m:e>
                      <m:sub>
                        <m:r>
                          <a:rPr lang="de-DE" b="0" i="1" dirty="0">
                            <a:solidFill>
                              <a:schemeClr val="tx1"/>
                            </a:solidFill>
                            <a:latin typeface="Cambria Math" panose="02040503050406030204" pitchFamily="18" charset="0"/>
                          </a:rPr>
                          <m:t>𝑝</m:t>
                        </m:r>
                      </m:sub>
                      <m:sup>
                        <m:r>
                          <a:rPr lang="de-DE" b="0" i="1" dirty="0">
                            <a:solidFill>
                              <a:schemeClr val="tx1"/>
                            </a:solidFill>
                            <a:latin typeface="Cambria Math" panose="02040503050406030204" pitchFamily="18" charset="0"/>
                          </a:rPr>
                          <m:t>2</m:t>
                        </m:r>
                      </m:sup>
                    </m:sSubSup>
                    <m:r>
                      <a:rPr lang="de-DE" b="0" i="1" dirty="0" smtClean="0">
                        <a:solidFill>
                          <a:schemeClr val="tx1"/>
                        </a:solidFill>
                        <a:latin typeface="Cambria Math" panose="02040503050406030204" pitchFamily="18" charset="0"/>
                      </a:rPr>
                      <m:t> </m:t>
                    </m:r>
                    <m:r>
                      <m:rPr>
                        <m:nor/>
                      </m:rPr>
                      <a:rPr lang="de-DE" i="1" dirty="0">
                        <a:solidFill>
                          <a:schemeClr val="tx1"/>
                        </a:solidFill>
                      </a:rPr>
                      <m:t>=</m:t>
                    </m:r>
                    <m:r>
                      <m:rPr>
                        <m:nor/>
                      </m:rPr>
                      <a:rPr lang="de-DE" i="1" dirty="0" smtClean="0">
                        <a:solidFill>
                          <a:schemeClr val="tx1"/>
                        </a:solidFill>
                      </a:rPr>
                      <m:t> 0.659</m:t>
                    </m:r>
                  </m:oMath>
                </a14:m>
                <a:r>
                  <a:rPr lang="de-DE" i="1" dirty="0">
                    <a:solidFill>
                      <a:schemeClr val="tx1"/>
                    </a:solidFill>
                  </a:rPr>
                  <a:t>. </a:t>
                </a:r>
                <a:r>
                  <a:rPr lang="en-US" i="1" dirty="0"/>
                  <a:t>Pairwise post hoc comparisons using Bonferroni-corrected t-tests revealed significant differences between No Swipe and Swipe (p</a:t>
                </a:r>
                <a:r>
                  <a:rPr lang="en-US" i="1" dirty="0">
                    <a:solidFill>
                      <a:schemeClr val="bg1"/>
                    </a:solidFill>
                  </a:rPr>
                  <a:t> &lt; .001</a:t>
                </a:r>
                <a:r>
                  <a:rPr lang="en-US" i="1" dirty="0"/>
                  <a:t>), No Swipe and </a:t>
                </a:r>
                <a:r>
                  <a:rPr lang="en-US" i="1" dirty="0" err="1"/>
                  <a:t>Vibro</a:t>
                </a:r>
                <a:r>
                  <a:rPr lang="en-US" i="1" dirty="0"/>
                  <a:t> Swipe (p</a:t>
                </a:r>
                <a:r>
                  <a:rPr lang="en-US" i="1" dirty="0">
                    <a:solidFill>
                      <a:schemeClr val="bg1"/>
                    </a:solidFill>
                  </a:rPr>
                  <a:t> &lt; .001</a:t>
                </a:r>
                <a:r>
                  <a:rPr lang="en-US" i="1" dirty="0"/>
                  <a:t>), however, not between Swipe and </a:t>
                </a:r>
                <a:r>
                  <a:rPr lang="en-US" i="1" dirty="0" err="1"/>
                  <a:t>Vibro</a:t>
                </a:r>
                <a:r>
                  <a:rPr lang="en-US" i="1" dirty="0"/>
                  <a:t> Swipe (p </a:t>
                </a:r>
                <a:r>
                  <a:rPr lang="en-US" i="1" dirty="0">
                    <a:solidFill>
                      <a:schemeClr val="bg1"/>
                    </a:solidFill>
                  </a:rPr>
                  <a:t>= 1.000</a:t>
                </a:r>
                <a:r>
                  <a:rPr lang="en-US" i="1" dirty="0"/>
                  <a:t>).</a:t>
                </a:r>
                <a:r>
                  <a:rPr lang="de-DE" i="1" dirty="0">
                    <a:solidFill>
                      <a:schemeClr val="tx1"/>
                    </a:solidFill>
                  </a:rPr>
                  <a:t>“ </a:t>
                </a:r>
                <a:endParaRPr lang="de-DE" dirty="0"/>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24" name="Tabelle 23">
            <a:extLst>
              <a:ext uri="{FF2B5EF4-FFF2-40B4-BE49-F238E27FC236}">
                <a16:creationId xmlns:a16="http://schemas.microsoft.com/office/drawing/2014/main" id="{03C03CF6-907D-CA78-0304-86D046515E03}"/>
              </a:ext>
            </a:extLst>
          </p:cNvPr>
          <p:cNvGraphicFramePr>
            <a:graphicFrameLocks noGrp="1"/>
          </p:cNvGraphicFramePr>
          <p:nvPr>
            <p:extLst>
              <p:ext uri="{D42A27DB-BD31-4B8C-83A1-F6EECF244321}">
                <p14:modId xmlns:p14="http://schemas.microsoft.com/office/powerpoint/2010/main" val="3994628014"/>
              </p:ext>
            </p:extLst>
          </p:nvPr>
        </p:nvGraphicFramePr>
        <p:xfrm>
          <a:off x="1053464" y="1935480"/>
          <a:ext cx="4170680" cy="1097280"/>
        </p:xfrm>
        <a:graphic>
          <a:graphicData uri="http://schemas.openxmlformats.org/drawingml/2006/table">
            <a:tbl>
              <a:tblPr/>
              <a:tblGrid>
                <a:gridCol w="1470342">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No</a:t>
                      </a:r>
                      <a:r>
                        <a:rPr lang="de-DE" sz="1800" b="1" dirty="0">
                          <a:solidFill>
                            <a:schemeClr val="bg1"/>
                          </a:solidFill>
                          <a:effectLst/>
                        </a:rPr>
                        <a:t> </a:t>
                      </a: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0.00012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r h="365760">
                <a:tc>
                  <a:txBody>
                    <a:bodyPr/>
                    <a:lstStyle/>
                    <a:p>
                      <a:pPr algn="r" fontAlgn="ctr"/>
                      <a:r>
                        <a:rPr lang="de-DE" sz="1800" b="1" dirty="0">
                          <a:effectLst/>
                        </a:rPr>
                        <a:t>Vibro </a:t>
                      </a: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0.00022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1.00000</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808450875"/>
                  </a:ext>
                </a:extLst>
              </a:tr>
            </a:tbl>
          </a:graphicData>
        </a:graphic>
      </p:graphicFrame>
    </p:spTree>
    <p:extLst>
      <p:ext uri="{BB962C8B-B14F-4D97-AF65-F5344CB8AC3E}">
        <p14:creationId xmlns:p14="http://schemas.microsoft.com/office/powerpoint/2010/main" val="1900248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and Post hoc </a:t>
            </a:r>
            <a:r>
              <a:rPr lang="de-DE" dirty="0" err="1"/>
              <a:t>test</a:t>
            </a:r>
            <a:endParaRPr lang="de-DE" dirty="0"/>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p:txBody>
              <a:bodyPr/>
              <a:lstStyle/>
              <a:p>
                <a:r>
                  <a:rPr lang="de-DE" dirty="0"/>
                  <a:t>Post hoc Output</a:t>
                </a:r>
              </a:p>
              <a:p>
                <a:pPr lvl="1"/>
                <a:endParaRPr lang="de-DE" dirty="0"/>
              </a:p>
              <a:p>
                <a:pPr lvl="1"/>
                <a:endParaRPr lang="de-DE" dirty="0"/>
              </a:p>
              <a:p>
                <a:pPr lvl="1"/>
                <a:endParaRPr lang="de-DE" dirty="0"/>
              </a:p>
              <a:p>
                <a:pPr lvl="1"/>
                <a:r>
                  <a:rPr lang="de-DE" i="1" dirty="0">
                    <a:solidFill>
                      <a:schemeClr val="tx1"/>
                    </a:solidFill>
                  </a:rPr>
                  <a:t>„A </a:t>
                </a:r>
                <a:r>
                  <a:rPr lang="de-DE" i="1" dirty="0" err="1">
                    <a:solidFill>
                      <a:schemeClr val="tx1"/>
                    </a:solidFill>
                  </a:rPr>
                  <a:t>one-way</a:t>
                </a:r>
                <a:r>
                  <a:rPr lang="de-DE" i="1" dirty="0">
                    <a:solidFill>
                      <a:schemeClr val="tx1"/>
                    </a:solidFill>
                  </a:rPr>
                  <a:t> RM-ANOVA </a:t>
                </a:r>
                <a:r>
                  <a:rPr lang="de-DE" i="1" dirty="0" err="1">
                    <a:solidFill>
                      <a:schemeClr val="tx1"/>
                    </a:solidFill>
                  </a:rPr>
                  <a:t>revealed</a:t>
                </a:r>
                <a:r>
                  <a:rPr lang="de-DE" i="1" dirty="0">
                    <a:solidFill>
                      <a:schemeClr val="tx1"/>
                    </a:solidFill>
                  </a:rPr>
                  <a:t> a </a:t>
                </a:r>
                <a:r>
                  <a:rPr lang="de-DE" i="1" dirty="0" err="1">
                    <a:solidFill>
                      <a:schemeClr val="tx1"/>
                    </a:solidFill>
                  </a:rPr>
                  <a:t>significant</a:t>
                </a:r>
                <a:r>
                  <a:rPr lang="de-DE" i="1" dirty="0">
                    <a:solidFill>
                      <a:schemeClr val="tx1"/>
                    </a:solidFill>
                  </a:rPr>
                  <a:t> </a:t>
                </a:r>
                <a:r>
                  <a:rPr lang="de-DE" i="1" dirty="0" err="1">
                    <a:solidFill>
                      <a:schemeClr val="tx1"/>
                    </a:solidFill>
                  </a:rPr>
                  <a:t>effect</a:t>
                </a:r>
                <a:r>
                  <a:rPr lang="de-DE" i="1" dirty="0">
                    <a:solidFill>
                      <a:schemeClr val="tx1"/>
                    </a:solidFill>
                  </a:rPr>
                  <a:t> of </a:t>
                </a:r>
                <a:r>
                  <a:rPr lang="de-DE" i="1" dirty="0" err="1">
                    <a:solidFill>
                      <a:schemeClr val="tx1"/>
                    </a:solidFill>
                  </a:rPr>
                  <a:t>the</a:t>
                </a:r>
                <a:r>
                  <a:rPr lang="de-DE" i="1" dirty="0">
                    <a:solidFill>
                      <a:schemeClr val="tx1"/>
                    </a:solidFill>
                  </a:rPr>
                  <a:t> </a:t>
                </a:r>
                <a:r>
                  <a:rPr lang="de-DE" i="1" dirty="0" err="1">
                    <a:solidFill>
                      <a:schemeClr val="tx1"/>
                    </a:solidFill>
                  </a:rPr>
                  <a:t>three</a:t>
                </a:r>
                <a:r>
                  <a:rPr lang="de-DE" i="1" dirty="0">
                    <a:solidFill>
                      <a:schemeClr val="tx1"/>
                    </a:solidFill>
                  </a:rPr>
                  <a:t> </a:t>
                </a:r>
                <a:r>
                  <a:rPr lang="de-DE" i="1" cap="small" dirty="0">
                    <a:solidFill>
                      <a:schemeClr val="tx1"/>
                    </a:solidFill>
                  </a:rPr>
                  <a:t>Keyboards</a:t>
                </a:r>
                <a:r>
                  <a:rPr lang="de-DE" i="1" dirty="0">
                    <a:solidFill>
                      <a:schemeClr val="tx1"/>
                    </a:solidFill>
                  </a:rPr>
                  <a:t> on </a:t>
                </a:r>
                <a:r>
                  <a:rPr lang="de-DE" i="1" dirty="0" err="1">
                    <a:solidFill>
                      <a:schemeClr val="tx1"/>
                    </a:solidFill>
                  </a:rPr>
                  <a:t>the</a:t>
                </a:r>
                <a:r>
                  <a:rPr lang="de-DE" i="1" dirty="0">
                    <a:solidFill>
                      <a:schemeClr val="tx1"/>
                    </a:solidFill>
                  </a:rPr>
                  <a:t> WPM </a:t>
                </a:r>
                <a:r>
                  <a:rPr lang="de-DE" i="1" dirty="0" err="1">
                    <a:solidFill>
                      <a:schemeClr val="tx1"/>
                    </a:solidFill>
                  </a:rPr>
                  <a:t>measure</a:t>
                </a:r>
                <a:r>
                  <a:rPr lang="de-DE" i="1" dirty="0">
                    <a:solidFill>
                      <a:schemeClr val="tx1"/>
                    </a:solidFill>
                  </a:rPr>
                  <a:t>, F(2, 26) = 25.124, p &lt; .001, </a:t>
                </a:r>
                <a14:m>
                  <m:oMath xmlns:m="http://schemas.openxmlformats.org/officeDocument/2006/math">
                    <m:sSubSup>
                      <m:sSubSupPr>
                        <m:ctrlPr>
                          <a:rPr lang="de-DE" i="1" dirty="0" smtClean="0">
                            <a:solidFill>
                              <a:schemeClr val="tx1"/>
                            </a:solidFill>
                            <a:latin typeface="Cambria Math" panose="02040503050406030204" pitchFamily="18" charset="0"/>
                          </a:rPr>
                        </m:ctrlPr>
                      </m:sSubSupPr>
                      <m:e>
                        <m:r>
                          <a:rPr lang="el-GR" b="0" i="1" dirty="0">
                            <a:solidFill>
                              <a:schemeClr val="tx1"/>
                            </a:solidFill>
                            <a:latin typeface="Cambria Math" panose="02040503050406030204" pitchFamily="18" charset="0"/>
                          </a:rPr>
                          <m:t>𝜂</m:t>
                        </m:r>
                      </m:e>
                      <m:sub>
                        <m:r>
                          <a:rPr lang="de-DE" b="0" i="1" dirty="0">
                            <a:solidFill>
                              <a:schemeClr val="tx1"/>
                            </a:solidFill>
                            <a:latin typeface="Cambria Math" panose="02040503050406030204" pitchFamily="18" charset="0"/>
                          </a:rPr>
                          <m:t>𝑝</m:t>
                        </m:r>
                      </m:sub>
                      <m:sup>
                        <m:r>
                          <a:rPr lang="de-DE" b="0" i="1" dirty="0">
                            <a:solidFill>
                              <a:schemeClr val="tx1"/>
                            </a:solidFill>
                            <a:latin typeface="Cambria Math" panose="02040503050406030204" pitchFamily="18" charset="0"/>
                          </a:rPr>
                          <m:t>2</m:t>
                        </m:r>
                      </m:sup>
                    </m:sSubSup>
                    <m:r>
                      <a:rPr lang="de-DE" b="0" i="1" dirty="0" smtClean="0">
                        <a:solidFill>
                          <a:schemeClr val="tx1"/>
                        </a:solidFill>
                        <a:latin typeface="Cambria Math" panose="02040503050406030204" pitchFamily="18" charset="0"/>
                      </a:rPr>
                      <m:t> </m:t>
                    </m:r>
                    <m:r>
                      <m:rPr>
                        <m:nor/>
                      </m:rPr>
                      <a:rPr lang="de-DE" i="1" dirty="0">
                        <a:solidFill>
                          <a:schemeClr val="tx1"/>
                        </a:solidFill>
                      </a:rPr>
                      <m:t>=</m:t>
                    </m:r>
                    <m:r>
                      <m:rPr>
                        <m:nor/>
                      </m:rPr>
                      <a:rPr lang="de-DE" i="1" dirty="0" smtClean="0">
                        <a:solidFill>
                          <a:schemeClr val="tx1"/>
                        </a:solidFill>
                      </a:rPr>
                      <m:t> 0.659</m:t>
                    </m:r>
                  </m:oMath>
                </a14:m>
                <a:r>
                  <a:rPr lang="de-DE" i="1" dirty="0">
                    <a:solidFill>
                      <a:schemeClr val="tx1"/>
                    </a:solidFill>
                  </a:rPr>
                  <a:t>. </a:t>
                </a:r>
                <a:r>
                  <a:rPr lang="en-US" i="1" dirty="0"/>
                  <a:t>Pairwise post hoc comparisons using Bonferroni-corrected t-tests revealed significant differences between No Swipe and Swipe (p </a:t>
                </a:r>
                <a:r>
                  <a:rPr lang="en-US" i="1" dirty="0">
                    <a:solidFill>
                      <a:srgbClr val="FF0000"/>
                    </a:solidFill>
                  </a:rPr>
                  <a:t>&lt; .001</a:t>
                </a:r>
                <a:r>
                  <a:rPr lang="en-US" i="1" dirty="0"/>
                  <a:t>), No Swipe and </a:t>
                </a:r>
                <a:r>
                  <a:rPr lang="en-US" i="1" dirty="0" err="1"/>
                  <a:t>Vibro</a:t>
                </a:r>
                <a:r>
                  <a:rPr lang="en-US" i="1" dirty="0"/>
                  <a:t> Swipe (p </a:t>
                </a:r>
                <a:r>
                  <a:rPr lang="en-US" i="1" dirty="0">
                    <a:solidFill>
                      <a:srgbClr val="FF0000"/>
                    </a:solidFill>
                  </a:rPr>
                  <a:t>&lt; .001</a:t>
                </a:r>
                <a:r>
                  <a:rPr lang="en-US" i="1" dirty="0"/>
                  <a:t>), however, not between Swipe and </a:t>
                </a:r>
                <a:r>
                  <a:rPr lang="en-US" i="1" dirty="0" err="1"/>
                  <a:t>Vibro</a:t>
                </a:r>
                <a:r>
                  <a:rPr lang="en-US" i="1" dirty="0"/>
                  <a:t> Swipe (p </a:t>
                </a:r>
                <a:r>
                  <a:rPr lang="en-US" i="1" dirty="0">
                    <a:solidFill>
                      <a:srgbClr val="FF0000"/>
                    </a:solidFill>
                  </a:rPr>
                  <a:t>= 1.000</a:t>
                </a:r>
                <a:r>
                  <a:rPr lang="en-US" i="1" dirty="0"/>
                  <a:t>).</a:t>
                </a:r>
                <a:r>
                  <a:rPr lang="de-DE" i="1" dirty="0">
                    <a:solidFill>
                      <a:schemeClr val="tx1"/>
                    </a:solidFill>
                  </a:rPr>
                  <a:t>“</a:t>
                </a:r>
                <a:endParaRPr lang="de-DE" dirty="0"/>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blipFill>
                <a:blip r:embed="rId2"/>
                <a:stretch>
                  <a:fillRect l="-395" t="-913"/>
                </a:stretch>
              </a:blipFill>
            </p:spPr>
            <p:txBody>
              <a:bodyPr/>
              <a:lstStyle/>
              <a:p>
                <a:r>
                  <a:rPr lang="de-DE">
                    <a:noFill/>
                  </a:rPr>
                  <a:t> </a:t>
                </a:r>
              </a:p>
            </p:txBody>
          </p:sp>
        </mc:Fallback>
      </mc:AlternateContent>
      <p:graphicFrame>
        <p:nvGraphicFramePr>
          <p:cNvPr id="24" name="Tabelle 23">
            <a:extLst>
              <a:ext uri="{FF2B5EF4-FFF2-40B4-BE49-F238E27FC236}">
                <a16:creationId xmlns:a16="http://schemas.microsoft.com/office/drawing/2014/main" id="{03C03CF6-907D-CA78-0304-86D046515E03}"/>
              </a:ext>
            </a:extLst>
          </p:cNvPr>
          <p:cNvGraphicFramePr>
            <a:graphicFrameLocks noGrp="1"/>
          </p:cNvGraphicFramePr>
          <p:nvPr>
            <p:extLst>
              <p:ext uri="{D42A27DB-BD31-4B8C-83A1-F6EECF244321}">
                <p14:modId xmlns:p14="http://schemas.microsoft.com/office/powerpoint/2010/main" val="2712137800"/>
              </p:ext>
            </p:extLst>
          </p:nvPr>
        </p:nvGraphicFramePr>
        <p:xfrm>
          <a:off x="1053464" y="1935480"/>
          <a:ext cx="4170680" cy="1097280"/>
        </p:xfrm>
        <a:graphic>
          <a:graphicData uri="http://schemas.openxmlformats.org/drawingml/2006/table">
            <a:tbl>
              <a:tblPr/>
              <a:tblGrid>
                <a:gridCol w="1470342">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No</a:t>
                      </a:r>
                      <a:r>
                        <a:rPr lang="de-DE" sz="1800" b="1" dirty="0">
                          <a:solidFill>
                            <a:schemeClr val="bg1"/>
                          </a:solidFill>
                          <a:effectLst/>
                        </a:rPr>
                        <a:t> </a:t>
                      </a: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0.00012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r h="365760">
                <a:tc>
                  <a:txBody>
                    <a:bodyPr/>
                    <a:lstStyle/>
                    <a:p>
                      <a:pPr algn="r" fontAlgn="ctr"/>
                      <a:r>
                        <a:rPr lang="de-DE" sz="1800" b="1" dirty="0">
                          <a:effectLst/>
                        </a:rPr>
                        <a:t>Vibro </a:t>
                      </a: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0.00022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1.00000</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808450875"/>
                  </a:ext>
                </a:extLst>
              </a:tr>
            </a:tbl>
          </a:graphicData>
        </a:graphic>
      </p:graphicFrame>
      <p:cxnSp>
        <p:nvCxnSpPr>
          <p:cNvPr id="25" name="Straight Arrow Connector 10">
            <a:extLst>
              <a:ext uri="{FF2B5EF4-FFF2-40B4-BE49-F238E27FC236}">
                <a16:creationId xmlns:a16="http://schemas.microsoft.com/office/drawing/2014/main" id="{ACC4B3B8-9025-8246-94E7-CB0B3B333654}"/>
              </a:ext>
            </a:extLst>
          </p:cNvPr>
          <p:cNvCxnSpPr>
            <a:cxnSpLocks/>
          </p:cNvCxnSpPr>
          <p:nvPr/>
        </p:nvCxnSpPr>
        <p:spPr>
          <a:xfrm flipH="1">
            <a:off x="2255520" y="2644140"/>
            <a:ext cx="777240" cy="16306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0">
            <a:extLst>
              <a:ext uri="{FF2B5EF4-FFF2-40B4-BE49-F238E27FC236}">
                <a16:creationId xmlns:a16="http://schemas.microsoft.com/office/drawing/2014/main" id="{78DA002B-69D4-273F-862B-510097CAAEEC}"/>
              </a:ext>
            </a:extLst>
          </p:cNvPr>
          <p:cNvCxnSpPr>
            <a:cxnSpLocks/>
          </p:cNvCxnSpPr>
          <p:nvPr/>
        </p:nvCxnSpPr>
        <p:spPr>
          <a:xfrm>
            <a:off x="3566160" y="3032760"/>
            <a:ext cx="1943100" cy="12420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10">
            <a:extLst>
              <a:ext uri="{FF2B5EF4-FFF2-40B4-BE49-F238E27FC236}">
                <a16:creationId xmlns:a16="http://schemas.microsoft.com/office/drawing/2014/main" id="{E306C356-D096-854E-EE0A-B8F1B336BC0C}"/>
              </a:ext>
            </a:extLst>
          </p:cNvPr>
          <p:cNvCxnSpPr>
            <a:cxnSpLocks/>
          </p:cNvCxnSpPr>
          <p:nvPr/>
        </p:nvCxnSpPr>
        <p:spPr>
          <a:xfrm flipH="1">
            <a:off x="2971800" y="2948940"/>
            <a:ext cx="1417320" cy="15544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716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2723-6197-B946-CCB2-336702662A54}"/>
              </a:ext>
            </a:extLst>
          </p:cNvPr>
          <p:cNvSpPr>
            <a:spLocks noGrp="1"/>
          </p:cNvSpPr>
          <p:nvPr>
            <p:ph type="title"/>
          </p:nvPr>
        </p:nvSpPr>
        <p:spPr/>
        <p:txBody>
          <a:bodyPr/>
          <a:lstStyle/>
          <a:p>
            <a:r>
              <a:rPr lang="de-DE" dirty="0"/>
              <a:t>Reporting </a:t>
            </a:r>
            <a:r>
              <a:rPr lang="de-DE" dirty="0" err="1"/>
              <a:t>the</a:t>
            </a:r>
            <a:r>
              <a:rPr lang="de-DE" dirty="0"/>
              <a:t> RM-ANOVA and Post hoc </a:t>
            </a:r>
            <a:r>
              <a:rPr lang="de-DE" dirty="0" err="1"/>
              <a:t>test</a:t>
            </a:r>
            <a:endParaRPr lang="de-DE" dirty="0"/>
          </a:p>
        </p:txBody>
      </p:sp>
      <p:sp>
        <p:nvSpPr>
          <p:cNvPr id="3" name="Fußzeilenplatzhalter 2">
            <a:extLst>
              <a:ext uri="{FF2B5EF4-FFF2-40B4-BE49-F238E27FC236}">
                <a16:creationId xmlns:a16="http://schemas.microsoft.com/office/drawing/2014/main" id="{0729DB18-E37C-DD8E-DDB7-912E067213C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1B776E-BBC0-B654-5A11-0C30047F4CED}"/>
              </a:ext>
            </a:extLst>
          </p:cNvPr>
          <p:cNvSpPr>
            <a:spLocks noGrp="1"/>
          </p:cNvSpPr>
          <p:nvPr>
            <p:ph type="sldNum" sz="quarter" idx="28"/>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5312FE12-220F-5DA5-CBD3-FB9A138E2650}"/>
              </a:ext>
            </a:extLst>
          </p:cNvPr>
          <p:cNvSpPr>
            <a:spLocks noGrp="1"/>
          </p:cNvSpPr>
          <p:nvPr>
            <p:ph type="body" sz="quarter" idx="21"/>
          </p:nvPr>
        </p:nvSpPr>
        <p:spPr/>
        <p:txBody>
          <a:bodyPr/>
          <a:lstStyle/>
          <a:p>
            <a:r>
              <a:rPr lang="en-US" sz="1400" dirty="0"/>
              <a:t>How to Evaluate Results</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E64C4CF-418C-AC0D-BAD8-E82EFD2941FF}"/>
                  </a:ext>
                </a:extLst>
              </p:cNvPr>
              <p:cNvSpPr>
                <a:spLocks noGrp="1"/>
              </p:cNvSpPr>
              <p:nvPr>
                <p:ph type="body" sz="quarter" idx="29"/>
              </p:nvPr>
            </p:nvSpPr>
            <p:spPr>
              <a:xfrm>
                <a:off x="695324" y="1449388"/>
                <a:ext cx="10688955" cy="4679950"/>
              </a:xfrm>
            </p:spPr>
            <p:txBody>
              <a:bodyPr>
                <a:normAutofit/>
              </a:bodyPr>
              <a:lstStyle/>
              <a:p>
                <a:r>
                  <a:rPr lang="de-DE" dirty="0"/>
                  <a:t>Post hoc Output</a:t>
                </a:r>
              </a:p>
              <a:p>
                <a:pPr lvl="1"/>
                <a:endParaRPr lang="de-DE" dirty="0"/>
              </a:p>
              <a:p>
                <a:pPr lvl="1"/>
                <a:endParaRPr lang="de-DE" dirty="0"/>
              </a:p>
              <a:p>
                <a:pPr lvl="1"/>
                <a:endParaRPr lang="de-DE" dirty="0"/>
              </a:p>
              <a:p>
                <a:pPr lvl="1"/>
                <a:r>
                  <a:rPr lang="de-DE" i="1" dirty="0">
                    <a:solidFill>
                      <a:schemeClr val="tx1"/>
                    </a:solidFill>
                  </a:rPr>
                  <a:t>„A </a:t>
                </a:r>
                <a:r>
                  <a:rPr lang="de-DE" i="1" dirty="0" err="1">
                    <a:solidFill>
                      <a:schemeClr val="tx1"/>
                    </a:solidFill>
                  </a:rPr>
                  <a:t>one-way</a:t>
                </a:r>
                <a:r>
                  <a:rPr lang="de-DE" i="1" dirty="0">
                    <a:solidFill>
                      <a:schemeClr val="tx1"/>
                    </a:solidFill>
                  </a:rPr>
                  <a:t> RM-ANOVA </a:t>
                </a:r>
                <a:r>
                  <a:rPr lang="de-DE" i="1" dirty="0" err="1">
                    <a:solidFill>
                      <a:schemeClr val="tx1"/>
                    </a:solidFill>
                  </a:rPr>
                  <a:t>revealed</a:t>
                </a:r>
                <a:r>
                  <a:rPr lang="de-DE" i="1" dirty="0">
                    <a:solidFill>
                      <a:schemeClr val="tx1"/>
                    </a:solidFill>
                  </a:rPr>
                  <a:t> a </a:t>
                </a:r>
                <a:r>
                  <a:rPr lang="de-DE" i="1" dirty="0" err="1">
                    <a:solidFill>
                      <a:schemeClr val="tx1"/>
                    </a:solidFill>
                  </a:rPr>
                  <a:t>significant</a:t>
                </a:r>
                <a:r>
                  <a:rPr lang="de-DE" i="1" dirty="0">
                    <a:solidFill>
                      <a:schemeClr val="tx1"/>
                    </a:solidFill>
                  </a:rPr>
                  <a:t> </a:t>
                </a:r>
                <a:r>
                  <a:rPr lang="de-DE" i="1" dirty="0" err="1">
                    <a:solidFill>
                      <a:schemeClr val="tx1"/>
                    </a:solidFill>
                  </a:rPr>
                  <a:t>effect</a:t>
                </a:r>
                <a:r>
                  <a:rPr lang="de-DE" i="1" dirty="0">
                    <a:solidFill>
                      <a:schemeClr val="tx1"/>
                    </a:solidFill>
                  </a:rPr>
                  <a:t> of </a:t>
                </a:r>
                <a:r>
                  <a:rPr lang="de-DE" i="1" dirty="0" err="1">
                    <a:solidFill>
                      <a:schemeClr val="tx1"/>
                    </a:solidFill>
                  </a:rPr>
                  <a:t>the</a:t>
                </a:r>
                <a:r>
                  <a:rPr lang="de-DE" i="1" dirty="0">
                    <a:solidFill>
                      <a:schemeClr val="tx1"/>
                    </a:solidFill>
                  </a:rPr>
                  <a:t> </a:t>
                </a:r>
                <a:r>
                  <a:rPr lang="de-DE" i="1" dirty="0" err="1">
                    <a:solidFill>
                      <a:schemeClr val="tx1"/>
                    </a:solidFill>
                  </a:rPr>
                  <a:t>three</a:t>
                </a:r>
                <a:r>
                  <a:rPr lang="de-DE" i="1" dirty="0">
                    <a:solidFill>
                      <a:schemeClr val="tx1"/>
                    </a:solidFill>
                  </a:rPr>
                  <a:t> </a:t>
                </a:r>
                <a:r>
                  <a:rPr lang="de-DE" i="1" cap="small" dirty="0">
                    <a:solidFill>
                      <a:schemeClr val="tx1"/>
                    </a:solidFill>
                  </a:rPr>
                  <a:t>Keyboards</a:t>
                </a:r>
                <a:r>
                  <a:rPr lang="de-DE" i="1" dirty="0">
                    <a:solidFill>
                      <a:schemeClr val="tx1"/>
                    </a:solidFill>
                  </a:rPr>
                  <a:t> on </a:t>
                </a:r>
                <a:r>
                  <a:rPr lang="de-DE" i="1" dirty="0" err="1">
                    <a:solidFill>
                      <a:schemeClr val="tx1"/>
                    </a:solidFill>
                  </a:rPr>
                  <a:t>the</a:t>
                </a:r>
                <a:r>
                  <a:rPr lang="de-DE" i="1" dirty="0">
                    <a:solidFill>
                      <a:schemeClr val="tx1"/>
                    </a:solidFill>
                  </a:rPr>
                  <a:t> WPM </a:t>
                </a:r>
                <a:r>
                  <a:rPr lang="de-DE" i="1" dirty="0" err="1">
                    <a:solidFill>
                      <a:schemeClr val="tx1"/>
                    </a:solidFill>
                  </a:rPr>
                  <a:t>measure</a:t>
                </a:r>
                <a:r>
                  <a:rPr lang="de-DE" i="1" dirty="0">
                    <a:solidFill>
                      <a:schemeClr val="tx1"/>
                    </a:solidFill>
                  </a:rPr>
                  <a:t>, F(2, 26) = 25.124, p &lt; .001, </a:t>
                </a:r>
                <a14:m>
                  <m:oMath xmlns:m="http://schemas.openxmlformats.org/officeDocument/2006/math">
                    <m:sSubSup>
                      <m:sSubSupPr>
                        <m:ctrlPr>
                          <a:rPr lang="de-DE" i="1" dirty="0" smtClean="0">
                            <a:solidFill>
                              <a:schemeClr val="tx1"/>
                            </a:solidFill>
                            <a:latin typeface="Cambria Math" panose="02040503050406030204" pitchFamily="18" charset="0"/>
                          </a:rPr>
                        </m:ctrlPr>
                      </m:sSubSupPr>
                      <m:e>
                        <m:r>
                          <a:rPr lang="el-GR" b="0" i="1" dirty="0">
                            <a:solidFill>
                              <a:schemeClr val="tx1"/>
                            </a:solidFill>
                            <a:latin typeface="Cambria Math" panose="02040503050406030204" pitchFamily="18" charset="0"/>
                          </a:rPr>
                          <m:t>𝜂</m:t>
                        </m:r>
                      </m:e>
                      <m:sub>
                        <m:r>
                          <a:rPr lang="de-DE" b="0" i="1" dirty="0">
                            <a:solidFill>
                              <a:schemeClr val="tx1"/>
                            </a:solidFill>
                            <a:latin typeface="Cambria Math" panose="02040503050406030204" pitchFamily="18" charset="0"/>
                          </a:rPr>
                          <m:t>𝑝</m:t>
                        </m:r>
                      </m:sub>
                      <m:sup>
                        <m:r>
                          <a:rPr lang="de-DE" b="0" i="1" dirty="0">
                            <a:solidFill>
                              <a:schemeClr val="tx1"/>
                            </a:solidFill>
                            <a:latin typeface="Cambria Math" panose="02040503050406030204" pitchFamily="18" charset="0"/>
                          </a:rPr>
                          <m:t>2</m:t>
                        </m:r>
                      </m:sup>
                    </m:sSubSup>
                    <m:r>
                      <a:rPr lang="de-DE" b="0" i="1" dirty="0" smtClean="0">
                        <a:solidFill>
                          <a:schemeClr val="tx1"/>
                        </a:solidFill>
                        <a:latin typeface="Cambria Math" panose="02040503050406030204" pitchFamily="18" charset="0"/>
                      </a:rPr>
                      <m:t> </m:t>
                    </m:r>
                    <m:r>
                      <m:rPr>
                        <m:nor/>
                      </m:rPr>
                      <a:rPr lang="de-DE" i="1" dirty="0">
                        <a:solidFill>
                          <a:schemeClr val="tx1"/>
                        </a:solidFill>
                      </a:rPr>
                      <m:t>=</m:t>
                    </m:r>
                    <m:r>
                      <m:rPr>
                        <m:nor/>
                      </m:rPr>
                      <a:rPr lang="de-DE" i="1" dirty="0" smtClean="0">
                        <a:solidFill>
                          <a:schemeClr val="tx1"/>
                        </a:solidFill>
                      </a:rPr>
                      <m:t> 0.659</m:t>
                    </m:r>
                  </m:oMath>
                </a14:m>
                <a:r>
                  <a:rPr lang="de-DE" i="1" dirty="0">
                    <a:solidFill>
                      <a:schemeClr val="tx1"/>
                    </a:solidFill>
                  </a:rPr>
                  <a:t>. </a:t>
                </a:r>
                <a:r>
                  <a:rPr lang="en-US" i="1" dirty="0">
                    <a:solidFill>
                      <a:schemeClr val="tx1"/>
                    </a:solidFill>
                  </a:rPr>
                  <a:t>Pairwise post hoc comparisons using Bonferroni-corrected t-tests revealed significant differences between No Swipe and Swipe (p &lt; .001), No Swipe and </a:t>
                </a:r>
                <a:r>
                  <a:rPr lang="en-US" i="1" dirty="0" err="1">
                    <a:solidFill>
                      <a:schemeClr val="tx1"/>
                    </a:solidFill>
                  </a:rPr>
                  <a:t>Vibro</a:t>
                </a:r>
                <a:r>
                  <a:rPr lang="en-US" i="1" dirty="0">
                    <a:solidFill>
                      <a:schemeClr val="tx1"/>
                    </a:solidFill>
                  </a:rPr>
                  <a:t> Swipe (p &lt; .001), however, not between Swipe and </a:t>
                </a:r>
                <a:r>
                  <a:rPr lang="en-US" i="1" dirty="0" err="1">
                    <a:solidFill>
                      <a:schemeClr val="tx1"/>
                    </a:solidFill>
                  </a:rPr>
                  <a:t>Vibro</a:t>
                </a:r>
                <a:r>
                  <a:rPr lang="en-US" i="1" dirty="0">
                    <a:solidFill>
                      <a:schemeClr val="tx1"/>
                    </a:solidFill>
                  </a:rPr>
                  <a:t> Swipe (p = 1.000). </a:t>
                </a:r>
                <a:r>
                  <a:rPr lang="en-US" i="1" dirty="0">
                    <a:solidFill>
                      <a:srgbClr val="FF0000"/>
                    </a:solidFill>
                  </a:rPr>
                  <a:t>Means and standard deviations are shown in Figure 3. Thus, the analysis indicates that typing with Swipe increases the performance, however, adding vibration feedback does not further support the users’ typing speed with Swipe.</a:t>
                </a:r>
                <a:r>
                  <a:rPr lang="de-DE" i="1" dirty="0">
                    <a:solidFill>
                      <a:schemeClr val="tx1"/>
                    </a:solidFill>
                  </a:rPr>
                  <a:t>“</a:t>
                </a:r>
                <a:endParaRPr lang="de-DE" dirty="0"/>
              </a:p>
            </p:txBody>
          </p:sp>
        </mc:Choice>
        <mc:Fallback xmlns="">
          <p:sp>
            <p:nvSpPr>
              <p:cNvPr id="6" name="Textplatzhalter 5">
                <a:extLst>
                  <a:ext uri="{FF2B5EF4-FFF2-40B4-BE49-F238E27FC236}">
                    <a16:creationId xmlns:a16="http://schemas.microsoft.com/office/drawing/2014/main" id="{8E64C4CF-418C-AC0D-BAD8-E82EFD2941FF}"/>
                  </a:ext>
                </a:extLst>
              </p:cNvPr>
              <p:cNvSpPr>
                <a:spLocks noGrp="1" noRot="1" noChangeAspect="1" noMove="1" noResize="1" noEditPoints="1" noAdjustHandles="1" noChangeArrowheads="1" noChangeShapeType="1" noTextEdit="1"/>
              </p:cNvSpPr>
              <p:nvPr>
                <p:ph type="body" sz="quarter" idx="29"/>
              </p:nvPr>
            </p:nvSpPr>
            <p:spPr>
              <a:xfrm>
                <a:off x="695324" y="1449388"/>
                <a:ext cx="10688955" cy="4679950"/>
              </a:xfrm>
              <a:blipFill>
                <a:blip r:embed="rId2"/>
                <a:stretch>
                  <a:fillRect l="-399" t="-913" r="-342"/>
                </a:stretch>
              </a:blipFill>
            </p:spPr>
            <p:txBody>
              <a:bodyPr/>
              <a:lstStyle/>
              <a:p>
                <a:r>
                  <a:rPr lang="de-DE">
                    <a:noFill/>
                  </a:rPr>
                  <a:t> </a:t>
                </a:r>
              </a:p>
            </p:txBody>
          </p:sp>
        </mc:Fallback>
      </mc:AlternateContent>
      <p:graphicFrame>
        <p:nvGraphicFramePr>
          <p:cNvPr id="24" name="Tabelle 23">
            <a:extLst>
              <a:ext uri="{FF2B5EF4-FFF2-40B4-BE49-F238E27FC236}">
                <a16:creationId xmlns:a16="http://schemas.microsoft.com/office/drawing/2014/main" id="{03C03CF6-907D-CA78-0304-86D046515E03}"/>
              </a:ext>
            </a:extLst>
          </p:cNvPr>
          <p:cNvGraphicFramePr>
            <a:graphicFrameLocks noGrp="1"/>
          </p:cNvGraphicFramePr>
          <p:nvPr>
            <p:extLst>
              <p:ext uri="{D42A27DB-BD31-4B8C-83A1-F6EECF244321}">
                <p14:modId xmlns:p14="http://schemas.microsoft.com/office/powerpoint/2010/main" val="2025773256"/>
              </p:ext>
            </p:extLst>
          </p:nvPr>
        </p:nvGraphicFramePr>
        <p:xfrm>
          <a:off x="1053464" y="1935480"/>
          <a:ext cx="4170680" cy="1097280"/>
        </p:xfrm>
        <a:graphic>
          <a:graphicData uri="http://schemas.openxmlformats.org/drawingml/2006/table">
            <a:tbl>
              <a:tblPr/>
              <a:tblGrid>
                <a:gridCol w="1470342">
                  <a:extLst>
                    <a:ext uri="{9D8B030D-6E8A-4147-A177-3AD203B41FA5}">
                      <a16:colId xmlns:a16="http://schemas.microsoft.com/office/drawing/2014/main" val="2372912766"/>
                    </a:ext>
                  </a:extLst>
                </a:gridCol>
                <a:gridCol w="1350169">
                  <a:extLst>
                    <a:ext uri="{9D8B030D-6E8A-4147-A177-3AD203B41FA5}">
                      <a16:colId xmlns:a16="http://schemas.microsoft.com/office/drawing/2014/main" val="4081379866"/>
                    </a:ext>
                  </a:extLst>
                </a:gridCol>
                <a:gridCol w="1350169">
                  <a:extLst>
                    <a:ext uri="{9D8B030D-6E8A-4147-A177-3AD203B41FA5}">
                      <a16:colId xmlns:a16="http://schemas.microsoft.com/office/drawing/2014/main" val="1516046457"/>
                    </a:ext>
                  </a:extLst>
                </a:gridCol>
              </a:tblGrid>
              <a:tr h="365760">
                <a:tc>
                  <a:txBody>
                    <a:bodyPr/>
                    <a:lstStyle/>
                    <a:p>
                      <a:pPr algn="r" fontAlgn="ct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No</a:t>
                      </a:r>
                      <a:r>
                        <a:rPr lang="de-DE" sz="1800" b="1" dirty="0">
                          <a:solidFill>
                            <a:schemeClr val="bg1"/>
                          </a:solidFill>
                          <a:effectLst/>
                        </a:rPr>
                        <a:t> </a:t>
                      </a: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tc>
                  <a:txBody>
                    <a:bodyPr/>
                    <a:lstStyle/>
                    <a:p>
                      <a:pPr algn="r" fontAlgn="ctr"/>
                      <a:r>
                        <a:rPr lang="de-DE" sz="1800" b="1" dirty="0" err="1">
                          <a:solidFill>
                            <a:schemeClr val="bg1"/>
                          </a:solidFill>
                          <a:effectLst/>
                        </a:rPr>
                        <a:t>Swipe</a:t>
                      </a:r>
                      <a:endParaRPr lang="de-DE" sz="1800" b="1" dirty="0">
                        <a:solidFill>
                          <a:schemeClr val="bg1"/>
                        </a:solidFill>
                        <a:effectLst/>
                      </a:endParaRPr>
                    </a:p>
                  </a:txBody>
                  <a:tcPr anchor="ctr">
                    <a:lnL>
                      <a:noFill/>
                    </a:lnL>
                    <a:lnR>
                      <a:noFill/>
                    </a:lnR>
                    <a:lnT>
                      <a:noFill/>
                    </a:lnT>
                    <a:lnB>
                      <a:noFill/>
                    </a:lnB>
                    <a:solidFill>
                      <a:schemeClr val="accent1"/>
                    </a:solidFill>
                  </a:tcPr>
                </a:tc>
                <a:extLst>
                  <a:ext uri="{0D108BD9-81ED-4DB2-BD59-A6C34878D82A}">
                    <a16:rowId xmlns:a16="http://schemas.microsoft.com/office/drawing/2014/main" val="2183697851"/>
                  </a:ext>
                </a:extLst>
              </a:tr>
              <a:tr h="365760">
                <a:tc>
                  <a:txBody>
                    <a:bodyPr/>
                    <a:lstStyle/>
                    <a:p>
                      <a:pPr algn="r" fontAlgn="ct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0.00012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496946562"/>
                  </a:ext>
                </a:extLst>
              </a:tr>
              <a:tr h="365760">
                <a:tc>
                  <a:txBody>
                    <a:bodyPr/>
                    <a:lstStyle/>
                    <a:p>
                      <a:pPr algn="r" fontAlgn="ctr"/>
                      <a:r>
                        <a:rPr lang="de-DE" sz="1800" b="1" dirty="0">
                          <a:effectLst/>
                        </a:rPr>
                        <a:t>Vibro </a:t>
                      </a:r>
                      <a:r>
                        <a:rPr lang="de-DE" sz="1800" b="1" dirty="0" err="1">
                          <a:effectLst/>
                        </a:rPr>
                        <a:t>Swipe</a:t>
                      </a:r>
                      <a:endParaRPr lang="de-DE" sz="1800" b="1" dirty="0">
                        <a:effectLst/>
                      </a:endParaRPr>
                    </a:p>
                  </a:txBody>
                  <a:tcPr anchor="ctr">
                    <a:lnL>
                      <a:noFill/>
                    </a:lnL>
                    <a:lnR>
                      <a:noFill/>
                    </a:lnR>
                    <a:lnT>
                      <a:noFill/>
                    </a:lnT>
                    <a:lnB>
                      <a:noFill/>
                    </a:lnB>
                    <a:solidFill>
                      <a:schemeClr val="accent3"/>
                    </a:solidFill>
                  </a:tcPr>
                </a:tc>
                <a:tc>
                  <a:txBody>
                    <a:bodyPr/>
                    <a:lstStyle/>
                    <a:p>
                      <a:pPr algn="r" fontAlgn="ctr"/>
                      <a:r>
                        <a:rPr lang="de-DE" dirty="0"/>
                        <a:t>0.00022</a:t>
                      </a:r>
                      <a:endParaRPr lang="de-DE" sz="1800" dirty="0">
                        <a:effectLst/>
                      </a:endParaRPr>
                    </a:p>
                  </a:txBody>
                  <a:tcPr anchor="ctr">
                    <a:lnL>
                      <a:noFill/>
                    </a:lnL>
                    <a:lnR>
                      <a:noFill/>
                    </a:lnR>
                    <a:lnT>
                      <a:noFill/>
                    </a:lnT>
                    <a:lnB>
                      <a:noFill/>
                    </a:lnB>
                    <a:solidFill>
                      <a:schemeClr val="accent3"/>
                    </a:solidFill>
                  </a:tcPr>
                </a:tc>
                <a:tc>
                  <a:txBody>
                    <a:bodyPr/>
                    <a:lstStyle/>
                    <a:p>
                      <a:pPr algn="r" fontAlgn="ctr"/>
                      <a:r>
                        <a:rPr lang="de-DE" dirty="0"/>
                        <a:t>1.00000</a:t>
                      </a:r>
                      <a:endParaRPr lang="de-DE" sz="1800" dirty="0">
                        <a:effectLst/>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808450875"/>
                  </a:ext>
                </a:extLst>
              </a:tr>
            </a:tbl>
          </a:graphicData>
        </a:graphic>
      </p:graphicFrame>
      <p:graphicFrame>
        <p:nvGraphicFramePr>
          <p:cNvPr id="7" name="Diagramm 6">
            <a:extLst>
              <a:ext uri="{FF2B5EF4-FFF2-40B4-BE49-F238E27FC236}">
                <a16:creationId xmlns:a16="http://schemas.microsoft.com/office/drawing/2014/main" id="{79D11D88-75A5-D143-9500-E9FBC63A5264}"/>
              </a:ext>
            </a:extLst>
          </p:cNvPr>
          <p:cNvGraphicFramePr>
            <a:graphicFrameLocks/>
          </p:cNvGraphicFramePr>
          <p:nvPr>
            <p:extLst>
              <p:ext uri="{D42A27DB-BD31-4B8C-83A1-F6EECF244321}">
                <p14:modId xmlns:p14="http://schemas.microsoft.com/office/powerpoint/2010/main" val="364576806"/>
              </p:ext>
            </p:extLst>
          </p:nvPr>
        </p:nvGraphicFramePr>
        <p:xfrm>
          <a:off x="9099231" y="115889"/>
          <a:ext cx="2664143" cy="243175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a:extLst>
              <a:ext uri="{FF2B5EF4-FFF2-40B4-BE49-F238E27FC236}">
                <a16:creationId xmlns:a16="http://schemas.microsoft.com/office/drawing/2014/main" id="{B6CB3968-D076-63E6-217D-07828AC538BB}"/>
              </a:ext>
            </a:extLst>
          </p:cNvPr>
          <p:cNvSpPr txBox="1"/>
          <p:nvPr/>
        </p:nvSpPr>
        <p:spPr>
          <a:xfrm>
            <a:off x="10464640" y="435114"/>
            <a:ext cx="324804" cy="215444"/>
          </a:xfrm>
          <a:prstGeom prst="rect">
            <a:avLst/>
          </a:prstGeom>
          <a:noFill/>
        </p:spPr>
        <p:txBody>
          <a:bodyPr wrap="square">
            <a:spAutoFit/>
          </a:bodyPr>
          <a:lstStyle/>
          <a:p>
            <a:r>
              <a:rPr lang="de-DE" sz="800" b="1" dirty="0">
                <a:solidFill>
                  <a:schemeClr val="tx1"/>
                </a:solidFill>
              </a:rPr>
              <a:t>***</a:t>
            </a:r>
            <a:endParaRPr lang="de-DE" sz="800" b="1" dirty="0"/>
          </a:p>
        </p:txBody>
      </p:sp>
      <p:sp>
        <p:nvSpPr>
          <p:cNvPr id="17" name="Textfeld 16">
            <a:extLst>
              <a:ext uri="{FF2B5EF4-FFF2-40B4-BE49-F238E27FC236}">
                <a16:creationId xmlns:a16="http://schemas.microsoft.com/office/drawing/2014/main" id="{ED40AE41-DF03-0F57-7BA7-632059B5E384}"/>
              </a:ext>
            </a:extLst>
          </p:cNvPr>
          <p:cNvSpPr txBox="1"/>
          <p:nvPr/>
        </p:nvSpPr>
        <p:spPr>
          <a:xfrm>
            <a:off x="10139836" y="622516"/>
            <a:ext cx="324804" cy="215444"/>
          </a:xfrm>
          <a:prstGeom prst="rect">
            <a:avLst/>
          </a:prstGeom>
          <a:noFill/>
        </p:spPr>
        <p:txBody>
          <a:bodyPr wrap="square">
            <a:spAutoFit/>
          </a:bodyPr>
          <a:lstStyle/>
          <a:p>
            <a:r>
              <a:rPr lang="de-DE" sz="800" b="1" dirty="0">
                <a:solidFill>
                  <a:schemeClr val="tx1"/>
                </a:solidFill>
              </a:rPr>
              <a:t>***</a:t>
            </a:r>
            <a:endParaRPr lang="de-DE" sz="800" b="1" dirty="0"/>
          </a:p>
        </p:txBody>
      </p:sp>
      <p:sp>
        <p:nvSpPr>
          <p:cNvPr id="21" name="Textfeld 20">
            <a:extLst>
              <a:ext uri="{FF2B5EF4-FFF2-40B4-BE49-F238E27FC236}">
                <a16:creationId xmlns:a16="http://schemas.microsoft.com/office/drawing/2014/main" id="{DCA566B7-D46C-DB75-7832-C7E7AFEB1077}"/>
              </a:ext>
            </a:extLst>
          </p:cNvPr>
          <p:cNvSpPr txBox="1"/>
          <p:nvPr/>
        </p:nvSpPr>
        <p:spPr>
          <a:xfrm>
            <a:off x="9067800" y="2531866"/>
            <a:ext cx="2926080" cy="600164"/>
          </a:xfrm>
          <a:prstGeom prst="rect">
            <a:avLst/>
          </a:prstGeom>
          <a:noFill/>
        </p:spPr>
        <p:txBody>
          <a:bodyPr wrap="square">
            <a:spAutoFit/>
          </a:bodyPr>
          <a:lstStyle/>
          <a:p>
            <a:r>
              <a:rPr lang="de-DE" sz="1100" dirty="0">
                <a:latin typeface="Arial" panose="020B0604020202020204" pitchFamily="34" charset="0"/>
                <a:cs typeface="Arial" panose="020B0604020202020204" pitchFamily="34" charset="0"/>
              </a:rPr>
              <a:t>Figure 3: Average </a:t>
            </a:r>
            <a:r>
              <a:rPr lang="de-DE" sz="1100" dirty="0" err="1">
                <a:latin typeface="Arial" panose="020B0604020202020204" pitchFamily="34" charset="0"/>
                <a:cs typeface="Arial" panose="020B0604020202020204" pitchFamily="34" charset="0"/>
              </a:rPr>
              <a:t>typing</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speeds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without</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Swipe</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with</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Swipe</a:t>
            </a:r>
            <a:r>
              <a:rPr lang="de-DE" sz="1100" dirty="0">
                <a:latin typeface="Arial" panose="020B0604020202020204" pitchFamily="34" charset="0"/>
                <a:cs typeface="Arial" panose="020B0604020202020204" pitchFamily="34" charset="0"/>
              </a:rPr>
              <a:t>, and </a:t>
            </a:r>
            <a:r>
              <a:rPr lang="de-DE" sz="1100" dirty="0" err="1">
                <a:latin typeface="Arial" panose="020B0604020202020204" pitchFamily="34" charset="0"/>
                <a:cs typeface="Arial" panose="020B0604020202020204" pitchFamily="34" charset="0"/>
              </a:rPr>
              <a:t>with</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VibroSwipe</a:t>
            </a:r>
            <a:r>
              <a:rPr lang="de-DE" sz="1100" dirty="0">
                <a:latin typeface="Arial" panose="020B0604020202020204" pitchFamily="34" charset="0"/>
                <a:cs typeface="Arial" panose="020B0604020202020204" pitchFamily="34" charset="0"/>
              </a:rPr>
              <a:t>. Error </a:t>
            </a:r>
            <a:r>
              <a:rPr lang="de-DE" sz="1100" dirty="0" err="1">
                <a:latin typeface="Arial" panose="020B0604020202020204" pitchFamily="34" charset="0"/>
                <a:cs typeface="Arial" panose="020B0604020202020204" pitchFamily="34" charset="0"/>
              </a:rPr>
              <a:t>bars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show</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standard</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deviation</a:t>
            </a:r>
            <a:r>
              <a:rPr lang="de-DE"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4988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5562A-A96F-223D-4FCD-3DB34627D3AC}"/>
              </a:ext>
            </a:extLst>
          </p:cNvPr>
          <p:cNvSpPr>
            <a:spLocks noGrp="1"/>
          </p:cNvSpPr>
          <p:nvPr>
            <p:ph type="title"/>
          </p:nvPr>
        </p:nvSpPr>
        <p:spPr/>
        <p:txBody>
          <a:bodyPr/>
          <a:lstStyle/>
          <a:p>
            <a:r>
              <a:rPr lang="de-DE" dirty="0"/>
              <a:t>Multi-</a:t>
            </a:r>
            <a:r>
              <a:rPr lang="de-DE" dirty="0" err="1"/>
              <a:t>Factorial</a:t>
            </a:r>
            <a:r>
              <a:rPr lang="de-DE" dirty="0"/>
              <a:t> Study Design</a:t>
            </a:r>
          </a:p>
        </p:txBody>
      </p:sp>
      <p:sp>
        <p:nvSpPr>
          <p:cNvPr id="3" name="Fußzeilenplatzhalter 2">
            <a:extLst>
              <a:ext uri="{FF2B5EF4-FFF2-40B4-BE49-F238E27FC236}">
                <a16:creationId xmlns:a16="http://schemas.microsoft.com/office/drawing/2014/main" id="{8EB49986-83E0-79AA-80A9-89C8B3804A6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254715D-8F2F-95E2-C018-5050230138AB}"/>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558EE6F5-DE9B-D298-FEE3-D9EAA39FFA81}"/>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1C40D241-6FB2-7D0B-B845-3B2A6B6018EC}"/>
              </a:ext>
            </a:extLst>
          </p:cNvPr>
          <p:cNvSpPr>
            <a:spLocks noGrp="1"/>
          </p:cNvSpPr>
          <p:nvPr>
            <p:ph type="body" sz="quarter" idx="29"/>
          </p:nvPr>
        </p:nvSpPr>
        <p:spPr/>
        <p:txBody>
          <a:bodyPr/>
          <a:lstStyle/>
          <a:p>
            <a:r>
              <a:rPr lang="de-DE" dirty="0"/>
              <a:t>Next </a:t>
            </a:r>
            <a:r>
              <a:rPr lang="de-DE" dirty="0" err="1"/>
              <a:t>example</a:t>
            </a:r>
            <a:r>
              <a:rPr lang="de-DE" dirty="0"/>
              <a:t>: </a:t>
            </a:r>
            <a:r>
              <a:rPr lang="de-DE" b="1" dirty="0">
                <a:solidFill>
                  <a:schemeClr val="accent1"/>
                </a:solidFill>
              </a:rPr>
              <a:t>SWIPE × VISUAL FEEDBACK </a:t>
            </a:r>
            <a:r>
              <a:rPr lang="en-US" b="1" dirty="0">
                <a:solidFill>
                  <a:schemeClr val="accent1"/>
                </a:solidFill>
              </a:rPr>
              <a:t>× TACTILE FEEDBACK</a:t>
            </a:r>
            <a:endParaRPr lang="de-DE" b="1" dirty="0">
              <a:solidFill>
                <a:schemeClr val="accent1"/>
              </a:solidFill>
            </a:endParaRPr>
          </a:p>
          <a:p>
            <a:r>
              <a:rPr lang="de-DE" dirty="0"/>
              <a:t>16 </a:t>
            </a:r>
            <a:r>
              <a:rPr lang="de-DE" dirty="0" err="1"/>
              <a:t>participants</a:t>
            </a:r>
            <a:r>
              <a:rPr lang="de-DE" dirty="0"/>
              <a:t> in a </a:t>
            </a:r>
            <a:r>
              <a:rPr lang="de-DE" dirty="0" err="1"/>
              <a:t>balanced</a:t>
            </a:r>
            <a:r>
              <a:rPr lang="de-DE" dirty="0"/>
              <a:t> </a:t>
            </a:r>
            <a:r>
              <a:rPr lang="de-DE" dirty="0" err="1"/>
              <a:t>Latin</a:t>
            </a:r>
            <a:r>
              <a:rPr lang="de-DE" dirty="0"/>
              <a:t> </a:t>
            </a:r>
            <a:r>
              <a:rPr lang="de-DE" dirty="0" err="1"/>
              <a:t>square</a:t>
            </a:r>
            <a:endParaRPr lang="de-DE" dirty="0"/>
          </a:p>
          <a:p>
            <a:r>
              <a:rPr lang="de-DE" dirty="0" err="1"/>
              <a:t>What</a:t>
            </a:r>
            <a:r>
              <a:rPr lang="de-DE" dirty="0"/>
              <a:t> </a:t>
            </a:r>
            <a:r>
              <a:rPr lang="de-DE" dirty="0" err="1"/>
              <a:t>is</a:t>
            </a:r>
            <a:r>
              <a:rPr lang="de-DE" dirty="0"/>
              <a:t> </a:t>
            </a:r>
            <a:r>
              <a:rPr lang="de-DE" dirty="0" err="1"/>
              <a:t>the</a:t>
            </a:r>
            <a:r>
              <a:rPr lang="de-DE" dirty="0"/>
              <a:t> </a:t>
            </a:r>
            <a:r>
              <a:rPr lang="de-DE" dirty="0" err="1"/>
              <a:t>effect</a:t>
            </a:r>
            <a:r>
              <a:rPr lang="de-DE" dirty="0"/>
              <a:t> on </a:t>
            </a:r>
            <a:r>
              <a:rPr lang="de-DE" dirty="0" err="1"/>
              <a:t>typing</a:t>
            </a:r>
            <a:r>
              <a:rPr lang="de-DE" dirty="0"/>
              <a:t> </a:t>
            </a:r>
            <a:r>
              <a:rPr lang="de-DE" dirty="0" err="1"/>
              <a:t>performance</a:t>
            </a:r>
            <a:r>
              <a:rPr lang="de-DE" dirty="0"/>
              <a:t>? Can </a:t>
            </a:r>
            <a:r>
              <a:rPr lang="de-DE" dirty="0" err="1"/>
              <a:t>we</a:t>
            </a:r>
            <a:r>
              <a:rPr lang="de-DE" dirty="0"/>
              <a:t> </a:t>
            </a:r>
            <a:r>
              <a:rPr lang="de-DE" dirty="0" err="1"/>
              <a:t>evaluate</a:t>
            </a:r>
            <a:r>
              <a:rPr lang="de-DE" dirty="0"/>
              <a:t> </a:t>
            </a:r>
            <a:r>
              <a:rPr lang="de-DE" dirty="0" err="1"/>
              <a:t>this</a:t>
            </a:r>
            <a:r>
              <a:rPr lang="de-DE" dirty="0"/>
              <a:t>?</a:t>
            </a:r>
          </a:p>
        </p:txBody>
      </p:sp>
      <p:pic>
        <p:nvPicPr>
          <p:cNvPr id="7" name="Picture 4" descr="Onscreen keyboards - Selection and input - Components - Human Interface  Guidelines - Design - Apple Developer">
            <a:extLst>
              <a:ext uri="{FF2B5EF4-FFF2-40B4-BE49-F238E27FC236}">
                <a16:creationId xmlns:a16="http://schemas.microsoft.com/office/drawing/2014/main" id="{F4D1DD50-325C-C11F-A640-075CF88E50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3888231" y="4829580"/>
            <a:ext cx="2086901" cy="83929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9">
            <a:extLst>
              <a:ext uri="{FF2B5EF4-FFF2-40B4-BE49-F238E27FC236}">
                <a16:creationId xmlns:a16="http://schemas.microsoft.com/office/drawing/2014/main" id="{FFC6A436-9882-7A10-AEB3-D67958765DEF}"/>
              </a:ext>
            </a:extLst>
          </p:cNvPr>
          <p:cNvSpPr txBox="1"/>
          <p:nvPr/>
        </p:nvSpPr>
        <p:spPr>
          <a:xfrm>
            <a:off x="3901148" y="3662828"/>
            <a:ext cx="2084744"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Swipe</a:t>
            </a:r>
            <a:endParaRPr lang="de-DE" sz="1400" dirty="0">
              <a:solidFill>
                <a:schemeClr val="bg1"/>
              </a:solidFill>
            </a:endParaRPr>
          </a:p>
        </p:txBody>
      </p:sp>
      <p:sp>
        <p:nvSpPr>
          <p:cNvPr id="9" name="Freihandform: Form 8">
            <a:extLst>
              <a:ext uri="{FF2B5EF4-FFF2-40B4-BE49-F238E27FC236}">
                <a16:creationId xmlns:a16="http://schemas.microsoft.com/office/drawing/2014/main" id="{AB9CAD8B-E108-6F4E-1E3F-C2DAB375A235}"/>
              </a:ext>
            </a:extLst>
          </p:cNvPr>
          <p:cNvSpPr/>
          <p:nvPr/>
        </p:nvSpPr>
        <p:spPr>
          <a:xfrm>
            <a:off x="4288239" y="5064034"/>
            <a:ext cx="1417235" cy="267567"/>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10" name="Picture 4" descr="Onscreen keyboards - Selection and input - Components - Human Interface  Guidelines - Design - Apple Developer">
            <a:extLst>
              <a:ext uri="{FF2B5EF4-FFF2-40B4-BE49-F238E27FC236}">
                <a16:creationId xmlns:a16="http://schemas.microsoft.com/office/drawing/2014/main" id="{A8ED2E8D-A980-ED1F-C03A-562B710D13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1752388" y="4826585"/>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9">
            <a:extLst>
              <a:ext uri="{FF2B5EF4-FFF2-40B4-BE49-F238E27FC236}">
                <a16:creationId xmlns:a16="http://schemas.microsoft.com/office/drawing/2014/main" id="{F779587A-9483-33FD-57EB-9D449B36B837}"/>
              </a:ext>
            </a:extLst>
          </p:cNvPr>
          <p:cNvSpPr txBox="1"/>
          <p:nvPr/>
        </p:nvSpPr>
        <p:spPr>
          <a:xfrm>
            <a:off x="1752388" y="3662150"/>
            <a:ext cx="2097661"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Swipe</a:t>
            </a:r>
            <a:endParaRPr lang="de-DE" sz="1400" dirty="0">
              <a:solidFill>
                <a:schemeClr val="bg1"/>
              </a:solidFill>
            </a:endParaRPr>
          </a:p>
        </p:txBody>
      </p:sp>
      <p:sp>
        <p:nvSpPr>
          <p:cNvPr id="12" name="Ellipse 11">
            <a:extLst>
              <a:ext uri="{FF2B5EF4-FFF2-40B4-BE49-F238E27FC236}">
                <a16:creationId xmlns:a16="http://schemas.microsoft.com/office/drawing/2014/main" id="{1F030067-156A-78E9-03D4-C1CDEE9F7BEB}"/>
              </a:ext>
            </a:extLst>
          </p:cNvPr>
          <p:cNvSpPr/>
          <p:nvPr/>
        </p:nvSpPr>
        <p:spPr>
          <a:xfrm>
            <a:off x="2899195" y="5161023"/>
            <a:ext cx="194850" cy="194850"/>
          </a:xfrm>
          <a:prstGeom prst="ellipse">
            <a:avLst/>
          </a:prstGeom>
          <a:solidFill>
            <a:srgbClr val="38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Picture 4" descr="Onscreen keyboards - Selection and input - Components - Human Interface  Guidelines - Design - Apple Developer">
            <a:extLst>
              <a:ext uri="{FF2B5EF4-FFF2-40B4-BE49-F238E27FC236}">
                <a16:creationId xmlns:a16="http://schemas.microsoft.com/office/drawing/2014/main" id="{94DD4BD4-3109-E698-D34E-005A3662AD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3901149" y="3968058"/>
            <a:ext cx="2086901" cy="839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Onscreen keyboards - Selection and input - Components - Human Interface  Guidelines - Design - Apple Developer">
            <a:extLst>
              <a:ext uri="{FF2B5EF4-FFF2-40B4-BE49-F238E27FC236}">
                <a16:creationId xmlns:a16="http://schemas.microsoft.com/office/drawing/2014/main" id="{BA7283A3-8FE6-BB5F-83C9-40F30C8C3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1765305" y="3965062"/>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9">
            <a:extLst>
              <a:ext uri="{FF2B5EF4-FFF2-40B4-BE49-F238E27FC236}">
                <a16:creationId xmlns:a16="http://schemas.microsoft.com/office/drawing/2014/main" id="{D4F590BD-212D-0233-B96B-6B6E22A9B279}"/>
              </a:ext>
            </a:extLst>
          </p:cNvPr>
          <p:cNvSpPr txBox="1"/>
          <p:nvPr/>
        </p:nvSpPr>
        <p:spPr>
          <a:xfrm>
            <a:off x="695325" y="3968585"/>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No</a:t>
            </a:r>
            <a:r>
              <a:rPr lang="de-DE" sz="1400" dirty="0">
                <a:solidFill>
                  <a:schemeClr val="bg1"/>
                </a:solidFill>
              </a:rPr>
              <a:t> Visual Feedback</a:t>
            </a:r>
          </a:p>
        </p:txBody>
      </p:sp>
      <p:sp>
        <p:nvSpPr>
          <p:cNvPr id="16" name="Textfeld 9">
            <a:extLst>
              <a:ext uri="{FF2B5EF4-FFF2-40B4-BE49-F238E27FC236}">
                <a16:creationId xmlns:a16="http://schemas.microsoft.com/office/drawing/2014/main" id="{140E676B-9A28-E3D4-3DD8-21D432B9F03C}"/>
              </a:ext>
            </a:extLst>
          </p:cNvPr>
          <p:cNvSpPr txBox="1"/>
          <p:nvPr/>
        </p:nvSpPr>
        <p:spPr>
          <a:xfrm>
            <a:off x="695325" y="4830108"/>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With</a:t>
            </a:r>
            <a:r>
              <a:rPr lang="de-DE" sz="1400" dirty="0">
                <a:solidFill>
                  <a:schemeClr val="bg1"/>
                </a:solidFill>
              </a:rPr>
              <a:t> Visual Feedback</a:t>
            </a:r>
          </a:p>
        </p:txBody>
      </p:sp>
      <p:sp>
        <p:nvSpPr>
          <p:cNvPr id="17" name="Textfeld 9">
            <a:extLst>
              <a:ext uri="{FF2B5EF4-FFF2-40B4-BE49-F238E27FC236}">
                <a16:creationId xmlns:a16="http://schemas.microsoft.com/office/drawing/2014/main" id="{EA50BC17-7225-4C29-B37D-F476D0B03560}"/>
              </a:ext>
            </a:extLst>
          </p:cNvPr>
          <p:cNvSpPr txBox="1"/>
          <p:nvPr/>
        </p:nvSpPr>
        <p:spPr>
          <a:xfrm>
            <a:off x="1758846" y="3324881"/>
            <a:ext cx="4229204" cy="307777"/>
          </a:xfrm>
          <a:prstGeom prst="rect">
            <a:avLst/>
          </a:prstGeom>
          <a:solidFill>
            <a:schemeClr val="accent1"/>
          </a:solidFill>
        </p:spPr>
        <p:txBody>
          <a:bodyPr wrap="square" rtlCol="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Tactile</a:t>
            </a:r>
            <a:r>
              <a:rPr lang="de-DE" sz="1400" dirty="0">
                <a:solidFill>
                  <a:schemeClr val="bg1"/>
                </a:solidFill>
              </a:rPr>
              <a:t> Feedback</a:t>
            </a:r>
          </a:p>
        </p:txBody>
      </p:sp>
      <p:pic>
        <p:nvPicPr>
          <p:cNvPr id="18" name="Picture 4" descr="Onscreen keyboards - Selection and input - Components - Human Interface  Guidelines - Design - Apple Developer">
            <a:extLst>
              <a:ext uri="{FF2B5EF4-FFF2-40B4-BE49-F238E27FC236}">
                <a16:creationId xmlns:a16="http://schemas.microsoft.com/office/drawing/2014/main" id="{10E8EAAC-23DA-D3DF-36A9-F49639C448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9396854" y="4825717"/>
            <a:ext cx="2086901" cy="8392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9">
            <a:extLst>
              <a:ext uri="{FF2B5EF4-FFF2-40B4-BE49-F238E27FC236}">
                <a16:creationId xmlns:a16="http://schemas.microsoft.com/office/drawing/2014/main" id="{59FA4720-A18F-6493-0AF2-3AF4C630A1A1}"/>
              </a:ext>
            </a:extLst>
          </p:cNvPr>
          <p:cNvSpPr txBox="1"/>
          <p:nvPr/>
        </p:nvSpPr>
        <p:spPr>
          <a:xfrm>
            <a:off x="9409771" y="3658965"/>
            <a:ext cx="2084744"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Swipe</a:t>
            </a:r>
            <a:endParaRPr lang="de-DE" sz="1400" dirty="0">
              <a:solidFill>
                <a:schemeClr val="bg1"/>
              </a:solidFill>
            </a:endParaRPr>
          </a:p>
        </p:txBody>
      </p:sp>
      <p:sp>
        <p:nvSpPr>
          <p:cNvPr id="20" name="Freihandform: Form 19">
            <a:extLst>
              <a:ext uri="{FF2B5EF4-FFF2-40B4-BE49-F238E27FC236}">
                <a16:creationId xmlns:a16="http://schemas.microsoft.com/office/drawing/2014/main" id="{67E13F42-9D24-DB95-DBFA-15E7608FE24E}"/>
              </a:ext>
            </a:extLst>
          </p:cNvPr>
          <p:cNvSpPr/>
          <p:nvPr/>
        </p:nvSpPr>
        <p:spPr>
          <a:xfrm>
            <a:off x="9796862" y="5060171"/>
            <a:ext cx="1417235" cy="267567"/>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pic>
        <p:nvPicPr>
          <p:cNvPr id="21" name="Picture 4" descr="Onscreen keyboards - Selection and input - Components - Human Interface  Guidelines - Design - Apple Developer">
            <a:extLst>
              <a:ext uri="{FF2B5EF4-FFF2-40B4-BE49-F238E27FC236}">
                <a16:creationId xmlns:a16="http://schemas.microsoft.com/office/drawing/2014/main" id="{9C99A290-136E-CFC5-1E67-710DA0D269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61011" y="4822722"/>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9">
            <a:extLst>
              <a:ext uri="{FF2B5EF4-FFF2-40B4-BE49-F238E27FC236}">
                <a16:creationId xmlns:a16="http://schemas.microsoft.com/office/drawing/2014/main" id="{F89DE8ED-FA9A-3569-7E83-EA7AC2325559}"/>
              </a:ext>
            </a:extLst>
          </p:cNvPr>
          <p:cNvSpPr txBox="1"/>
          <p:nvPr/>
        </p:nvSpPr>
        <p:spPr>
          <a:xfrm>
            <a:off x="7261011" y="3658287"/>
            <a:ext cx="2097661" cy="307777"/>
          </a:xfrm>
          <a:prstGeom prst="rect">
            <a:avLst/>
          </a:prstGeom>
          <a:solidFill>
            <a:schemeClr val="accent1"/>
          </a:solidFill>
        </p:spPr>
        <p:txBody>
          <a:bodyPr wrap="square" rtlCol="0" anchor="ctr" anchorCtr="0">
            <a:spAutoFit/>
          </a:bodyPr>
          <a:lstStyle/>
          <a:p>
            <a:pPr algn="ctr"/>
            <a:r>
              <a:rPr lang="de-DE" sz="1400" dirty="0" err="1">
                <a:solidFill>
                  <a:schemeClr val="bg1"/>
                </a:solidFill>
              </a:rPr>
              <a:t>No</a:t>
            </a:r>
            <a:r>
              <a:rPr lang="de-DE" sz="1400" dirty="0">
                <a:solidFill>
                  <a:schemeClr val="bg1"/>
                </a:solidFill>
              </a:rPr>
              <a:t> </a:t>
            </a:r>
            <a:r>
              <a:rPr lang="de-DE" sz="1400" dirty="0" err="1">
                <a:solidFill>
                  <a:schemeClr val="bg1"/>
                </a:solidFill>
              </a:rPr>
              <a:t>Swipe</a:t>
            </a:r>
            <a:endParaRPr lang="de-DE" sz="1400" dirty="0">
              <a:solidFill>
                <a:schemeClr val="bg1"/>
              </a:solidFill>
            </a:endParaRPr>
          </a:p>
        </p:txBody>
      </p:sp>
      <p:sp>
        <p:nvSpPr>
          <p:cNvPr id="23" name="Ellipse 22">
            <a:extLst>
              <a:ext uri="{FF2B5EF4-FFF2-40B4-BE49-F238E27FC236}">
                <a16:creationId xmlns:a16="http://schemas.microsoft.com/office/drawing/2014/main" id="{392FB008-413E-838E-CFA7-EC56F5576CCD}"/>
              </a:ext>
            </a:extLst>
          </p:cNvPr>
          <p:cNvSpPr/>
          <p:nvPr/>
        </p:nvSpPr>
        <p:spPr>
          <a:xfrm>
            <a:off x="8407818" y="5157160"/>
            <a:ext cx="194850" cy="194850"/>
          </a:xfrm>
          <a:prstGeom prst="ellipse">
            <a:avLst/>
          </a:prstGeom>
          <a:solidFill>
            <a:srgbClr val="385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4" descr="Onscreen keyboards - Selection and input - Components - Human Interface  Guidelines - Design - Apple Developer">
            <a:extLst>
              <a:ext uri="{FF2B5EF4-FFF2-40B4-BE49-F238E27FC236}">
                <a16:creationId xmlns:a16="http://schemas.microsoft.com/office/drawing/2014/main" id="{5B631DC3-4F5C-017C-1445-8016A532E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9409772" y="3964195"/>
            <a:ext cx="2086901" cy="839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Onscreen keyboards - Selection and input - Components - Human Interface  Guidelines - Design - Apple Developer">
            <a:extLst>
              <a:ext uri="{FF2B5EF4-FFF2-40B4-BE49-F238E27FC236}">
                <a16:creationId xmlns:a16="http://schemas.microsoft.com/office/drawing/2014/main" id="{DA99862E-69C3-62B9-15D2-65F726F7A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7273928" y="3961199"/>
            <a:ext cx="2084744" cy="8384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9">
            <a:extLst>
              <a:ext uri="{FF2B5EF4-FFF2-40B4-BE49-F238E27FC236}">
                <a16:creationId xmlns:a16="http://schemas.microsoft.com/office/drawing/2014/main" id="{B130703F-A110-BF4D-9924-1420C884784E}"/>
              </a:ext>
            </a:extLst>
          </p:cNvPr>
          <p:cNvSpPr txBox="1"/>
          <p:nvPr/>
        </p:nvSpPr>
        <p:spPr>
          <a:xfrm>
            <a:off x="6203948" y="3964722"/>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No</a:t>
            </a:r>
            <a:r>
              <a:rPr lang="de-DE" sz="1400" dirty="0">
                <a:solidFill>
                  <a:schemeClr val="bg1"/>
                </a:solidFill>
              </a:rPr>
              <a:t> Visual Feedback</a:t>
            </a:r>
          </a:p>
        </p:txBody>
      </p:sp>
      <p:sp>
        <p:nvSpPr>
          <p:cNvPr id="27" name="Textfeld 9">
            <a:extLst>
              <a:ext uri="{FF2B5EF4-FFF2-40B4-BE49-F238E27FC236}">
                <a16:creationId xmlns:a16="http://schemas.microsoft.com/office/drawing/2014/main" id="{208EED78-7546-9643-EA88-D0809318428D}"/>
              </a:ext>
            </a:extLst>
          </p:cNvPr>
          <p:cNvSpPr txBox="1"/>
          <p:nvPr/>
        </p:nvSpPr>
        <p:spPr>
          <a:xfrm>
            <a:off x="6203948" y="4826245"/>
            <a:ext cx="1018093" cy="838421"/>
          </a:xfrm>
          <a:prstGeom prst="rect">
            <a:avLst/>
          </a:prstGeom>
          <a:solidFill>
            <a:schemeClr val="accent1"/>
          </a:solidFill>
        </p:spPr>
        <p:txBody>
          <a:bodyPr wrap="square" rtlCol="0" anchor="ctr" anchorCtr="0">
            <a:noAutofit/>
          </a:bodyPr>
          <a:lstStyle/>
          <a:p>
            <a:pPr algn="ctr"/>
            <a:r>
              <a:rPr lang="de-DE" sz="1400" dirty="0" err="1">
                <a:solidFill>
                  <a:schemeClr val="bg1"/>
                </a:solidFill>
              </a:rPr>
              <a:t>With</a:t>
            </a:r>
            <a:r>
              <a:rPr lang="de-DE" sz="1400" dirty="0">
                <a:solidFill>
                  <a:schemeClr val="bg1"/>
                </a:solidFill>
              </a:rPr>
              <a:t> Visual Feedback</a:t>
            </a:r>
          </a:p>
        </p:txBody>
      </p:sp>
      <p:sp>
        <p:nvSpPr>
          <p:cNvPr id="28" name="Textfeld 9">
            <a:extLst>
              <a:ext uri="{FF2B5EF4-FFF2-40B4-BE49-F238E27FC236}">
                <a16:creationId xmlns:a16="http://schemas.microsoft.com/office/drawing/2014/main" id="{B77695AA-6EFE-9635-31EC-7C82C8F58E85}"/>
              </a:ext>
            </a:extLst>
          </p:cNvPr>
          <p:cNvSpPr txBox="1"/>
          <p:nvPr/>
        </p:nvSpPr>
        <p:spPr>
          <a:xfrm>
            <a:off x="7261011" y="3324881"/>
            <a:ext cx="4229204" cy="307777"/>
          </a:xfrm>
          <a:prstGeom prst="rect">
            <a:avLst/>
          </a:prstGeom>
          <a:solidFill>
            <a:schemeClr val="accent1"/>
          </a:solidFill>
        </p:spPr>
        <p:txBody>
          <a:bodyPr wrap="square" rtlCol="0">
            <a:spAutoFit/>
          </a:bodyPr>
          <a:lstStyle/>
          <a:p>
            <a:pPr algn="ctr"/>
            <a:r>
              <a:rPr lang="de-DE" sz="1400" dirty="0" err="1">
                <a:solidFill>
                  <a:schemeClr val="bg1"/>
                </a:solidFill>
              </a:rPr>
              <a:t>With</a:t>
            </a:r>
            <a:r>
              <a:rPr lang="de-DE" sz="1400" dirty="0">
                <a:solidFill>
                  <a:schemeClr val="bg1"/>
                </a:solidFill>
              </a:rPr>
              <a:t> </a:t>
            </a:r>
            <a:r>
              <a:rPr lang="de-DE" sz="1400" dirty="0" err="1">
                <a:solidFill>
                  <a:schemeClr val="bg1"/>
                </a:solidFill>
              </a:rPr>
              <a:t>Tactile</a:t>
            </a:r>
            <a:r>
              <a:rPr lang="de-DE" sz="1400" dirty="0">
                <a:solidFill>
                  <a:schemeClr val="bg1"/>
                </a:solidFill>
              </a:rPr>
              <a:t> Feedback</a:t>
            </a:r>
          </a:p>
        </p:txBody>
      </p:sp>
      <p:pic>
        <p:nvPicPr>
          <p:cNvPr id="29" name="Grafik 28" descr="Telefon-Vibration mit einfarbiger Füllung">
            <a:extLst>
              <a:ext uri="{FF2B5EF4-FFF2-40B4-BE49-F238E27FC236}">
                <a16:creationId xmlns:a16="http://schemas.microsoft.com/office/drawing/2014/main" id="{D470F3E5-D2F4-B07D-5599-7F727C6369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5182" y="4326427"/>
            <a:ext cx="594589" cy="594590"/>
          </a:xfrm>
          <a:prstGeom prst="rect">
            <a:avLst/>
          </a:prstGeom>
        </p:spPr>
      </p:pic>
      <p:pic>
        <p:nvPicPr>
          <p:cNvPr id="30" name="Grafik 29" descr="Telefon-Vibration mit einfarbiger Füllung">
            <a:extLst>
              <a:ext uri="{FF2B5EF4-FFF2-40B4-BE49-F238E27FC236}">
                <a16:creationId xmlns:a16="http://schemas.microsoft.com/office/drawing/2014/main" id="{4C77431D-0C01-6616-520C-A463F8F4E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94" y="4380410"/>
            <a:ext cx="594589" cy="594590"/>
          </a:xfrm>
          <a:prstGeom prst="rect">
            <a:avLst/>
          </a:prstGeom>
        </p:spPr>
      </p:pic>
      <p:pic>
        <p:nvPicPr>
          <p:cNvPr id="31" name="Grafik 30" descr="Telefon-Vibration mit einfarbiger Füllung">
            <a:extLst>
              <a:ext uri="{FF2B5EF4-FFF2-40B4-BE49-F238E27FC236}">
                <a16:creationId xmlns:a16="http://schemas.microsoft.com/office/drawing/2014/main" id="{4A36B6BB-4917-47F0-C94D-B695638B60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6715" y="5326488"/>
            <a:ext cx="594589" cy="594590"/>
          </a:xfrm>
          <a:prstGeom prst="rect">
            <a:avLst/>
          </a:prstGeom>
        </p:spPr>
      </p:pic>
      <p:pic>
        <p:nvPicPr>
          <p:cNvPr id="32" name="Grafik 31" descr="Telefon-Vibration mit einfarbiger Füllung">
            <a:extLst>
              <a:ext uri="{FF2B5EF4-FFF2-40B4-BE49-F238E27FC236}">
                <a16:creationId xmlns:a16="http://schemas.microsoft.com/office/drawing/2014/main" id="{81952D09-468D-49BB-96B5-CD53CB765F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133" y="5408612"/>
            <a:ext cx="594589" cy="594590"/>
          </a:xfrm>
          <a:prstGeom prst="rect">
            <a:avLst/>
          </a:prstGeom>
        </p:spPr>
      </p:pic>
    </p:spTree>
    <p:extLst>
      <p:ext uri="{BB962C8B-B14F-4D97-AF65-F5344CB8AC3E}">
        <p14:creationId xmlns:p14="http://schemas.microsoft.com/office/powerpoint/2010/main" val="3972747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D79C5-DA1E-4591-24A5-463FECA694D9}"/>
              </a:ext>
            </a:extLst>
          </p:cNvPr>
          <p:cNvSpPr>
            <a:spLocks noGrp="1"/>
          </p:cNvSpPr>
          <p:nvPr>
            <p:ph type="title"/>
          </p:nvPr>
        </p:nvSpPr>
        <p:spPr/>
        <p:txBody>
          <a:bodyPr/>
          <a:lstStyle/>
          <a:p>
            <a:r>
              <a:rPr lang="de-DE" dirty="0"/>
              <a:t>Test </a:t>
            </a:r>
            <a:r>
              <a:rPr lang="de-DE" dirty="0" err="1"/>
              <a:t>Selection</a:t>
            </a:r>
            <a:endParaRPr lang="de-DE" dirty="0"/>
          </a:p>
        </p:txBody>
      </p:sp>
      <p:sp>
        <p:nvSpPr>
          <p:cNvPr id="3" name="Fußzeilenplatzhalter 2">
            <a:extLst>
              <a:ext uri="{FF2B5EF4-FFF2-40B4-BE49-F238E27FC236}">
                <a16:creationId xmlns:a16="http://schemas.microsoft.com/office/drawing/2014/main" id="{7F80793C-77C1-B8FD-730E-AAF6EFC92B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3A3965-2D45-028C-6E32-8B56C5DD0AE6}"/>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64D8CAAD-3989-19FF-46EB-7A99F961130C}"/>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ECBADED2-526A-2530-2CAF-7650F82C2F2F}"/>
              </a:ext>
            </a:extLst>
          </p:cNvPr>
          <p:cNvSpPr>
            <a:spLocks noGrp="1"/>
          </p:cNvSpPr>
          <p:nvPr>
            <p:ph type="body" sz="quarter" idx="29"/>
          </p:nvPr>
        </p:nvSpPr>
        <p:spPr/>
        <p:txBody>
          <a:bodyPr/>
          <a:lstStyle/>
          <a:p>
            <a:endParaRPr lang="de-DE"/>
          </a:p>
        </p:txBody>
      </p:sp>
      <p:pic>
        <p:nvPicPr>
          <p:cNvPr id="7" name="Graphic 7">
            <a:extLst>
              <a:ext uri="{FF2B5EF4-FFF2-40B4-BE49-F238E27FC236}">
                <a16:creationId xmlns:a16="http://schemas.microsoft.com/office/drawing/2014/main" id="{3EB27EB6-D245-42F8-197C-DACF78071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25" y="913972"/>
            <a:ext cx="7956548" cy="5215366"/>
          </a:xfrm>
          <a:prstGeom prst="rect">
            <a:avLst/>
          </a:prstGeom>
        </p:spPr>
      </p:pic>
      <p:sp>
        <p:nvSpPr>
          <p:cNvPr id="8" name="Rectangle 8">
            <a:extLst>
              <a:ext uri="{FF2B5EF4-FFF2-40B4-BE49-F238E27FC236}">
                <a16:creationId xmlns:a16="http://schemas.microsoft.com/office/drawing/2014/main" id="{569B23FE-B65C-1A02-2B1A-1DB7D0B82A40}"/>
              </a:ext>
            </a:extLst>
          </p:cNvPr>
          <p:cNvSpPr/>
          <p:nvPr/>
        </p:nvSpPr>
        <p:spPr>
          <a:xfrm>
            <a:off x="762000" y="4283242"/>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9">
            <a:extLst>
              <a:ext uri="{FF2B5EF4-FFF2-40B4-BE49-F238E27FC236}">
                <a16:creationId xmlns:a16="http://schemas.microsoft.com/office/drawing/2014/main" id="{78A4F7A6-83D7-764C-D4AE-5EE4F44FBB68}"/>
              </a:ext>
            </a:extLst>
          </p:cNvPr>
          <p:cNvSpPr/>
          <p:nvPr/>
        </p:nvSpPr>
        <p:spPr>
          <a:xfrm>
            <a:off x="1395663" y="3553326"/>
            <a:ext cx="681790" cy="203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11">
            <a:extLst>
              <a:ext uri="{FF2B5EF4-FFF2-40B4-BE49-F238E27FC236}">
                <a16:creationId xmlns:a16="http://schemas.microsoft.com/office/drawing/2014/main" id="{96C71AB5-5B2D-9124-D3F2-E86E81CC7149}"/>
              </a:ext>
            </a:extLst>
          </p:cNvPr>
          <p:cNvSpPr/>
          <p:nvPr/>
        </p:nvSpPr>
        <p:spPr>
          <a:xfrm>
            <a:off x="2318085" y="4515399"/>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2">
            <a:extLst>
              <a:ext uri="{FF2B5EF4-FFF2-40B4-BE49-F238E27FC236}">
                <a16:creationId xmlns:a16="http://schemas.microsoft.com/office/drawing/2014/main" id="{7F46D0AE-59AF-FA7F-26F9-F9D53CF57345}"/>
              </a:ext>
            </a:extLst>
          </p:cNvPr>
          <p:cNvSpPr/>
          <p:nvPr/>
        </p:nvSpPr>
        <p:spPr>
          <a:xfrm>
            <a:off x="2951748" y="4038856"/>
            <a:ext cx="673768" cy="208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3">
            <a:extLst>
              <a:ext uri="{FF2B5EF4-FFF2-40B4-BE49-F238E27FC236}">
                <a16:creationId xmlns:a16="http://schemas.microsoft.com/office/drawing/2014/main" id="{DCA36BD3-78D5-10F1-3D5B-E3C4754CDD89}"/>
              </a:ext>
            </a:extLst>
          </p:cNvPr>
          <p:cNvSpPr/>
          <p:nvPr/>
        </p:nvSpPr>
        <p:spPr>
          <a:xfrm>
            <a:off x="4656138" y="4047629"/>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Connector: Elbow 18">
            <a:extLst>
              <a:ext uri="{FF2B5EF4-FFF2-40B4-BE49-F238E27FC236}">
                <a16:creationId xmlns:a16="http://schemas.microsoft.com/office/drawing/2014/main" id="{5EDEB4E8-77CF-98D9-4B47-307DA281DEF9}"/>
              </a:ext>
            </a:extLst>
          </p:cNvPr>
          <p:cNvCxnSpPr>
            <a:stCxn id="8" idx="3"/>
            <a:endCxn id="9" idx="1"/>
          </p:cNvCxnSpPr>
          <p:nvPr/>
        </p:nvCxnSpPr>
        <p:spPr>
          <a:xfrm flipV="1">
            <a:off x="1138989" y="3654927"/>
            <a:ext cx="256674" cy="716547"/>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9">
            <a:extLst>
              <a:ext uri="{FF2B5EF4-FFF2-40B4-BE49-F238E27FC236}">
                <a16:creationId xmlns:a16="http://schemas.microsoft.com/office/drawing/2014/main" id="{8BED4E76-42F5-FD88-89E6-4E68F7DDDCD3}"/>
              </a:ext>
            </a:extLst>
          </p:cNvPr>
          <p:cNvCxnSpPr>
            <a:cxnSpLocks/>
            <a:stCxn id="9" idx="3"/>
            <a:endCxn id="10" idx="1"/>
          </p:cNvCxnSpPr>
          <p:nvPr/>
        </p:nvCxnSpPr>
        <p:spPr>
          <a:xfrm>
            <a:off x="2077453" y="3654927"/>
            <a:ext cx="240632" cy="948704"/>
          </a:xfrm>
          <a:prstGeom prst="bentConnector3">
            <a:avLst>
              <a:gd name="adj1"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or: Elbow 25">
            <a:extLst>
              <a:ext uri="{FF2B5EF4-FFF2-40B4-BE49-F238E27FC236}">
                <a16:creationId xmlns:a16="http://schemas.microsoft.com/office/drawing/2014/main" id="{75F8FCDA-155B-3BB7-7196-9F023DEDFB7C}"/>
              </a:ext>
            </a:extLst>
          </p:cNvPr>
          <p:cNvCxnSpPr>
            <a:stCxn id="10" idx="3"/>
            <a:endCxn id="11" idx="1"/>
          </p:cNvCxnSpPr>
          <p:nvPr/>
        </p:nvCxnSpPr>
        <p:spPr>
          <a:xfrm flipV="1">
            <a:off x="2695074" y="4143053"/>
            <a:ext cx="256674" cy="460578"/>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or: Elbow 27">
            <a:extLst>
              <a:ext uri="{FF2B5EF4-FFF2-40B4-BE49-F238E27FC236}">
                <a16:creationId xmlns:a16="http://schemas.microsoft.com/office/drawing/2014/main" id="{DFCC7D8E-17F6-8623-A662-1D193A8F12FF}"/>
              </a:ext>
            </a:extLst>
          </p:cNvPr>
          <p:cNvCxnSpPr>
            <a:stCxn id="11" idx="3"/>
            <a:endCxn id="12" idx="1"/>
          </p:cNvCxnSpPr>
          <p:nvPr/>
        </p:nvCxnSpPr>
        <p:spPr>
          <a:xfrm flipV="1">
            <a:off x="3625516" y="4135861"/>
            <a:ext cx="1030622" cy="7192"/>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21">
            <a:extLst>
              <a:ext uri="{FF2B5EF4-FFF2-40B4-BE49-F238E27FC236}">
                <a16:creationId xmlns:a16="http://schemas.microsoft.com/office/drawing/2014/main" id="{2500BAE2-0487-1891-7D97-ADA0C019132C}"/>
              </a:ext>
            </a:extLst>
          </p:cNvPr>
          <p:cNvSpPr/>
          <p:nvPr/>
        </p:nvSpPr>
        <p:spPr>
          <a:xfrm>
            <a:off x="5446128" y="3950624"/>
            <a:ext cx="376989" cy="1764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Connector: Elbow 22">
            <a:extLst>
              <a:ext uri="{FF2B5EF4-FFF2-40B4-BE49-F238E27FC236}">
                <a16:creationId xmlns:a16="http://schemas.microsoft.com/office/drawing/2014/main" id="{7FDCC399-B402-8E90-2800-1B574480F3E2}"/>
              </a:ext>
            </a:extLst>
          </p:cNvPr>
          <p:cNvCxnSpPr>
            <a:cxnSpLocks/>
            <a:stCxn id="12" idx="3"/>
            <a:endCxn id="19" idx="1"/>
          </p:cNvCxnSpPr>
          <p:nvPr/>
        </p:nvCxnSpPr>
        <p:spPr>
          <a:xfrm flipV="1">
            <a:off x="5033127" y="4038856"/>
            <a:ext cx="413001" cy="97005"/>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4">
            <a:extLst>
              <a:ext uri="{FF2B5EF4-FFF2-40B4-BE49-F238E27FC236}">
                <a16:creationId xmlns:a16="http://schemas.microsoft.com/office/drawing/2014/main" id="{DA3A89E7-FA12-5EA1-EE62-6A7740FB526E}"/>
              </a:ext>
            </a:extLst>
          </p:cNvPr>
          <p:cNvSpPr/>
          <p:nvPr/>
        </p:nvSpPr>
        <p:spPr>
          <a:xfrm>
            <a:off x="6281026" y="3945601"/>
            <a:ext cx="2370849" cy="186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Connector: Elbow 26">
            <a:extLst>
              <a:ext uri="{FF2B5EF4-FFF2-40B4-BE49-F238E27FC236}">
                <a16:creationId xmlns:a16="http://schemas.microsoft.com/office/drawing/2014/main" id="{12754354-F788-F9CF-B2F4-BA81DAEEB39C}"/>
              </a:ext>
            </a:extLst>
          </p:cNvPr>
          <p:cNvCxnSpPr>
            <a:cxnSpLocks/>
            <a:stCxn id="19" idx="3"/>
            <a:endCxn id="21" idx="1"/>
          </p:cNvCxnSpPr>
          <p:nvPr/>
        </p:nvCxnSpPr>
        <p:spPr>
          <a:xfrm flipV="1">
            <a:off x="5823117" y="4038855"/>
            <a:ext cx="457909" cy="1"/>
          </a:xfrm>
          <a:prstGeom prst="bent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7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animBg="1"/>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5103B-EBA2-D499-7A1D-A073C5446767}"/>
              </a:ext>
            </a:extLst>
          </p:cNvPr>
          <p:cNvSpPr>
            <a:spLocks noGrp="1"/>
          </p:cNvSpPr>
          <p:nvPr>
            <p:ph type="title"/>
          </p:nvPr>
        </p:nvSpPr>
        <p:spPr/>
        <p:txBody>
          <a:bodyPr/>
          <a:lstStyle/>
          <a:p>
            <a:r>
              <a:rPr lang="de-DE" dirty="0" err="1"/>
              <a:t>Three</a:t>
            </a:r>
            <a:r>
              <a:rPr lang="de-DE" dirty="0"/>
              <a:t>-Way RM ANOVA</a:t>
            </a:r>
          </a:p>
        </p:txBody>
      </p:sp>
      <p:sp>
        <p:nvSpPr>
          <p:cNvPr id="3" name="Fußzeilenplatzhalter 2">
            <a:extLst>
              <a:ext uri="{FF2B5EF4-FFF2-40B4-BE49-F238E27FC236}">
                <a16:creationId xmlns:a16="http://schemas.microsoft.com/office/drawing/2014/main" id="{42B1AFC8-2F3C-EB96-6EEA-D3F5B81A609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3E11605-6B16-4EA9-7BB2-22AD04074DD9}"/>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8A9BA3B0-0835-DE75-87CD-78FA4AD36D3F}"/>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41CF4239-048E-AC85-9E65-ECE12A96C728}"/>
              </a:ext>
            </a:extLst>
          </p:cNvPr>
          <p:cNvSpPr>
            <a:spLocks noGrp="1"/>
          </p:cNvSpPr>
          <p:nvPr>
            <p:ph type="body" sz="quarter" idx="29"/>
          </p:nvPr>
        </p:nvSpPr>
        <p:spPr>
          <a:xfrm>
            <a:off x="695325" y="5327702"/>
            <a:ext cx="10801350" cy="801636"/>
          </a:xfrm>
        </p:spPr>
        <p:txBody>
          <a:bodyPr>
            <a:normAutofit fontScale="85000" lnSpcReduction="10000"/>
          </a:bodyPr>
          <a:lstStyle/>
          <a:p>
            <a:r>
              <a:rPr lang="de-DE" b="1" dirty="0">
                <a:solidFill>
                  <a:schemeClr val="accent6"/>
                </a:solidFill>
              </a:rPr>
              <a:t>Main </a:t>
            </a:r>
            <a:r>
              <a:rPr lang="de-DE" b="1" dirty="0" err="1">
                <a:solidFill>
                  <a:schemeClr val="accent6"/>
                </a:solidFill>
              </a:rPr>
              <a:t>Effect</a:t>
            </a:r>
            <a:r>
              <a:rPr lang="de-DE" b="1" dirty="0">
                <a:solidFill>
                  <a:schemeClr val="accent6"/>
                </a:solidFill>
              </a:rPr>
              <a:t> of </a:t>
            </a:r>
            <a:r>
              <a:rPr lang="de-DE" b="1" dirty="0" err="1">
                <a:solidFill>
                  <a:schemeClr val="accent6"/>
                </a:solidFill>
              </a:rPr>
              <a:t>Swipe</a:t>
            </a:r>
            <a:r>
              <a:rPr lang="de-DE" dirty="0"/>
              <a:t>. </a:t>
            </a:r>
            <a:r>
              <a:rPr lang="de-DE" b="1" dirty="0">
                <a:solidFill>
                  <a:schemeClr val="accent6"/>
                </a:solidFill>
              </a:rPr>
              <a:t>Main </a:t>
            </a:r>
            <a:r>
              <a:rPr lang="de-DE" b="1" dirty="0" err="1">
                <a:solidFill>
                  <a:schemeClr val="accent6"/>
                </a:solidFill>
              </a:rPr>
              <a:t>Effect</a:t>
            </a:r>
            <a:r>
              <a:rPr lang="de-DE" b="1" dirty="0">
                <a:solidFill>
                  <a:schemeClr val="accent6"/>
                </a:solidFill>
              </a:rPr>
              <a:t> of </a:t>
            </a:r>
            <a:r>
              <a:rPr lang="de-DE" b="1" dirty="0" err="1">
                <a:solidFill>
                  <a:schemeClr val="accent6"/>
                </a:solidFill>
              </a:rPr>
              <a:t>Tactile</a:t>
            </a:r>
            <a:r>
              <a:rPr lang="de-DE" dirty="0"/>
              <a:t>. </a:t>
            </a:r>
            <a:r>
              <a:rPr lang="de-DE" b="1" dirty="0" err="1">
                <a:solidFill>
                  <a:srgbClr val="FF0000"/>
                </a:solidFill>
              </a:rPr>
              <a:t>No</a:t>
            </a:r>
            <a:r>
              <a:rPr lang="de-DE" b="1" dirty="0">
                <a:solidFill>
                  <a:srgbClr val="FF0000"/>
                </a:solidFill>
              </a:rPr>
              <a:t> </a:t>
            </a:r>
            <a:r>
              <a:rPr lang="de-DE" b="1" dirty="0" err="1">
                <a:solidFill>
                  <a:srgbClr val="FF0000"/>
                </a:solidFill>
              </a:rPr>
              <a:t>main</a:t>
            </a:r>
            <a:r>
              <a:rPr lang="de-DE" b="1" dirty="0">
                <a:solidFill>
                  <a:srgbClr val="FF0000"/>
                </a:solidFill>
              </a:rPr>
              <a:t> </a:t>
            </a:r>
            <a:r>
              <a:rPr lang="de-DE" b="1" dirty="0" err="1">
                <a:solidFill>
                  <a:srgbClr val="FF0000"/>
                </a:solidFill>
              </a:rPr>
              <a:t>effect</a:t>
            </a:r>
            <a:r>
              <a:rPr lang="de-DE" b="1" dirty="0">
                <a:solidFill>
                  <a:srgbClr val="FF0000"/>
                </a:solidFill>
              </a:rPr>
              <a:t> of Visual</a:t>
            </a:r>
            <a:r>
              <a:rPr lang="de-DE" dirty="0"/>
              <a:t>. </a:t>
            </a:r>
          </a:p>
          <a:p>
            <a:r>
              <a:rPr lang="de-DE" b="1" dirty="0">
                <a:solidFill>
                  <a:schemeClr val="accent6"/>
                </a:solidFill>
              </a:rPr>
              <a:t>Interaction </a:t>
            </a:r>
            <a:r>
              <a:rPr lang="de-DE" b="1" dirty="0" err="1">
                <a:solidFill>
                  <a:schemeClr val="accent6"/>
                </a:solidFill>
              </a:rPr>
              <a:t>Effect</a:t>
            </a:r>
            <a:r>
              <a:rPr lang="de-DE" b="1" dirty="0">
                <a:solidFill>
                  <a:schemeClr val="accent6"/>
                </a:solidFill>
              </a:rPr>
              <a:t>: </a:t>
            </a:r>
            <a:r>
              <a:rPr lang="de-DE" b="1" dirty="0" err="1">
                <a:solidFill>
                  <a:schemeClr val="accent6"/>
                </a:solidFill>
              </a:rPr>
              <a:t>Swipe</a:t>
            </a:r>
            <a:r>
              <a:rPr lang="de-DE" b="1" dirty="0">
                <a:solidFill>
                  <a:schemeClr val="accent6"/>
                </a:solidFill>
              </a:rPr>
              <a:t> and </a:t>
            </a:r>
            <a:r>
              <a:rPr lang="de-DE" b="1" dirty="0" err="1">
                <a:solidFill>
                  <a:schemeClr val="accent6"/>
                </a:solidFill>
              </a:rPr>
              <a:t>Tactile</a:t>
            </a:r>
            <a:r>
              <a:rPr lang="de-DE" b="1" dirty="0">
                <a:solidFill>
                  <a:schemeClr val="accent6"/>
                </a:solidFill>
              </a:rPr>
              <a:t> </a:t>
            </a:r>
            <a:r>
              <a:rPr lang="de-DE" b="1" dirty="0" err="1">
                <a:solidFill>
                  <a:schemeClr val="accent6"/>
                </a:solidFill>
              </a:rPr>
              <a:t>combined</a:t>
            </a:r>
            <a:r>
              <a:rPr lang="de-DE" b="1" dirty="0">
                <a:solidFill>
                  <a:schemeClr val="accent6"/>
                </a:solidFill>
              </a:rPr>
              <a:t> </a:t>
            </a:r>
            <a:r>
              <a:rPr lang="de-DE" b="1" dirty="0" err="1">
                <a:solidFill>
                  <a:schemeClr val="accent6"/>
                </a:solidFill>
              </a:rPr>
              <a:t>increases</a:t>
            </a:r>
            <a:r>
              <a:rPr lang="de-DE" b="1" dirty="0">
                <a:solidFill>
                  <a:schemeClr val="accent6"/>
                </a:solidFill>
              </a:rPr>
              <a:t> </a:t>
            </a:r>
            <a:r>
              <a:rPr lang="de-DE" b="1" dirty="0" err="1">
                <a:solidFill>
                  <a:schemeClr val="accent6"/>
                </a:solidFill>
              </a:rPr>
              <a:t>the</a:t>
            </a:r>
            <a:r>
              <a:rPr lang="de-DE" b="1" dirty="0">
                <a:solidFill>
                  <a:schemeClr val="accent6"/>
                </a:solidFill>
              </a:rPr>
              <a:t> WPM! </a:t>
            </a:r>
            <a:r>
              <a:rPr lang="de-DE" dirty="0"/>
              <a:t>Higher </a:t>
            </a:r>
            <a:r>
              <a:rPr lang="de-DE" dirty="0" err="1"/>
              <a:t>effect</a:t>
            </a:r>
            <a:r>
              <a:rPr lang="de-DE" dirty="0"/>
              <a:t> </a:t>
            </a:r>
            <a:r>
              <a:rPr lang="de-DE" dirty="0" err="1"/>
              <a:t>size</a:t>
            </a:r>
            <a:r>
              <a:rPr lang="de-DE" dirty="0"/>
              <a:t>: </a:t>
            </a:r>
            <a:r>
              <a:rPr lang="de-DE" dirty="0" err="1"/>
              <a:t>Swipe</a:t>
            </a:r>
            <a:endParaRPr lang="de-DE" b="1" dirty="0">
              <a:solidFill>
                <a:schemeClr val="accent6"/>
              </a:solidFill>
            </a:endParaRPr>
          </a:p>
        </p:txBody>
      </p:sp>
      <p:sp>
        <p:nvSpPr>
          <p:cNvPr id="7" name="Rectangle 26">
            <a:extLst>
              <a:ext uri="{FF2B5EF4-FFF2-40B4-BE49-F238E27FC236}">
                <a16:creationId xmlns:a16="http://schemas.microsoft.com/office/drawing/2014/main" id="{CDDB7509-A840-8CAE-0F55-A5A1D5BDF41B}"/>
              </a:ext>
            </a:extLst>
          </p:cNvPr>
          <p:cNvSpPr/>
          <p:nvPr/>
        </p:nvSpPr>
        <p:spPr>
          <a:xfrm>
            <a:off x="695324" y="1604665"/>
            <a:ext cx="10801351" cy="600164"/>
          </a:xfrm>
          <a:prstGeom prst="rect">
            <a:avLst/>
          </a:prstGeom>
          <a:solidFill>
            <a:srgbClr val="FFFFFF"/>
          </a:solidFill>
          <a:ln w="19050">
            <a:solidFill>
              <a:schemeClr val="tx1"/>
            </a:solidFill>
          </a:ln>
        </p:spPr>
        <p:txBody>
          <a:bodyPr wrap="square">
            <a:spAutoFit/>
          </a:bodyPr>
          <a:lstStyle/>
          <a:p>
            <a:pPr marL="104775"/>
            <a:r>
              <a:rPr lang="en-US" sz="1100" b="1" dirty="0">
                <a:latin typeface="Courier New" panose="02070309020205020404" pitchFamily="49" charset="0"/>
                <a:cs typeface="Courier New" panose="02070309020205020404" pitchFamily="49" charset="0"/>
              </a:rPr>
              <a:t>library(</a:t>
            </a:r>
            <a:r>
              <a:rPr lang="en-US" sz="1100" b="1" dirty="0" err="1">
                <a:latin typeface="Courier New" panose="02070309020205020404" pitchFamily="49" charset="0"/>
                <a:cs typeface="Courier New" panose="02070309020205020404" pitchFamily="49" charset="0"/>
              </a:rPr>
              <a:t>rstatix</a:t>
            </a:r>
            <a:r>
              <a:rPr lang="en-US" sz="1100" b="1" dirty="0">
                <a:latin typeface="Courier New" panose="02070309020205020404" pitchFamily="49" charset="0"/>
                <a:cs typeface="Courier New" panose="02070309020205020404" pitchFamily="49" charset="0"/>
              </a:rPr>
              <a:t>)</a:t>
            </a:r>
          </a:p>
          <a:p>
            <a:pPr marL="104775"/>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&lt;- </a:t>
            </a:r>
            <a:r>
              <a:rPr lang="en-US" sz="1100" b="1" dirty="0" err="1">
                <a:latin typeface="Courier New" panose="02070309020205020404" pitchFamily="49" charset="0"/>
                <a:cs typeface="Courier New" panose="02070309020205020404" pitchFamily="49" charset="0"/>
              </a:rPr>
              <a:t>anova_test</a:t>
            </a:r>
            <a:r>
              <a:rPr lang="en-US" sz="1100" b="1" dirty="0">
                <a:latin typeface="Courier New" panose="02070309020205020404" pitchFamily="49" charset="0"/>
                <a:cs typeface="Courier New" panose="02070309020205020404" pitchFamily="49" charset="0"/>
              </a:rPr>
              <a:t>(data = </a:t>
            </a:r>
            <a:r>
              <a:rPr lang="en-US" sz="1100" b="1" dirty="0" err="1">
                <a:latin typeface="Courier New" panose="02070309020205020404" pitchFamily="49" charset="0"/>
                <a:cs typeface="Courier New" panose="02070309020205020404" pitchFamily="49" charset="0"/>
              </a:rPr>
              <a:t>df</a:t>
            </a:r>
            <a:r>
              <a:rPr lang="en-US" sz="1100" b="1" dirty="0">
                <a:latin typeface="Courier New" panose="02070309020205020404" pitchFamily="49" charset="0"/>
                <a:cs typeface="Courier New" panose="02070309020205020404" pitchFamily="49" charset="0"/>
              </a:rPr>
              <a:t>, dv = wpm, </a:t>
            </a:r>
            <a:r>
              <a:rPr lang="en-US" sz="1100" b="1" dirty="0" err="1">
                <a:latin typeface="Courier New" panose="02070309020205020404" pitchFamily="49" charset="0"/>
                <a:cs typeface="Courier New" panose="02070309020205020404" pitchFamily="49" charset="0"/>
              </a:rPr>
              <a:t>wid</a:t>
            </a:r>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within = </a:t>
            </a:r>
            <a:r>
              <a:rPr lang="en-US" sz="1100" b="1" dirty="0">
                <a:solidFill>
                  <a:srgbClr val="FF0000"/>
                </a:solidFill>
                <a:latin typeface="Courier New" panose="02070309020205020404" pitchFamily="49" charset="0"/>
                <a:cs typeface="Courier New" panose="02070309020205020404" pitchFamily="49" charset="0"/>
              </a:rPr>
              <a:t>c(swipe, visual, tactile)</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effect.size</a:t>
            </a:r>
            <a:r>
              <a:rPr lang="en-US" sz="1100" b="1" dirty="0">
                <a:latin typeface="Courier New" panose="02070309020205020404" pitchFamily="49" charset="0"/>
                <a:cs typeface="Courier New" panose="02070309020205020404" pitchFamily="49" charset="0"/>
              </a:rPr>
              <a:t> = "pes")</a:t>
            </a:r>
          </a:p>
          <a:p>
            <a:pPr marL="104775"/>
            <a:r>
              <a:rPr lang="en-US" sz="1100" b="1" dirty="0" err="1">
                <a:latin typeface="Courier New" panose="02070309020205020404" pitchFamily="49" charset="0"/>
                <a:cs typeface="Courier New" panose="02070309020205020404" pitchFamily="49" charset="0"/>
              </a:rPr>
              <a:t>get_anova_table</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correction = "auto")</a:t>
            </a:r>
            <a:endParaRPr lang="en-US" sz="1200" b="1" dirty="0">
              <a:latin typeface="Courier New" panose="02070309020205020404" pitchFamily="49" charset="0"/>
              <a:cs typeface="Courier New" panose="02070309020205020404" pitchFamily="49" charset="0"/>
            </a:endParaRPr>
          </a:p>
        </p:txBody>
      </p:sp>
      <p:sp>
        <p:nvSpPr>
          <p:cNvPr id="8" name="TextBox 20">
            <a:extLst>
              <a:ext uri="{FF2B5EF4-FFF2-40B4-BE49-F238E27FC236}">
                <a16:creationId xmlns:a16="http://schemas.microsoft.com/office/drawing/2014/main" id="{EC6FD17D-40A1-067D-D2FD-AF9C8A0CF4F1}"/>
              </a:ext>
            </a:extLst>
          </p:cNvPr>
          <p:cNvSpPr txBox="1"/>
          <p:nvPr/>
        </p:nvSpPr>
        <p:spPr>
          <a:xfrm>
            <a:off x="695325" y="1239818"/>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graphicFrame>
        <p:nvGraphicFramePr>
          <p:cNvPr id="9" name="Tabelle 8">
            <a:extLst>
              <a:ext uri="{FF2B5EF4-FFF2-40B4-BE49-F238E27FC236}">
                <a16:creationId xmlns:a16="http://schemas.microsoft.com/office/drawing/2014/main" id="{3D7EE4AF-F239-8BAC-8833-514A2EE3CDCC}"/>
              </a:ext>
            </a:extLst>
          </p:cNvPr>
          <p:cNvGraphicFramePr>
            <a:graphicFrameLocks noGrp="1"/>
          </p:cNvGraphicFramePr>
          <p:nvPr>
            <p:extLst>
              <p:ext uri="{D42A27DB-BD31-4B8C-83A1-F6EECF244321}">
                <p14:modId xmlns:p14="http://schemas.microsoft.com/office/powerpoint/2010/main" val="2667427432"/>
              </p:ext>
            </p:extLst>
          </p:nvPr>
        </p:nvGraphicFramePr>
        <p:xfrm>
          <a:off x="695324" y="2416849"/>
          <a:ext cx="7118640" cy="2724157"/>
        </p:xfrm>
        <a:graphic>
          <a:graphicData uri="http://schemas.openxmlformats.org/drawingml/2006/table">
            <a:tbl>
              <a:tblPr>
                <a:tableStyleId>{5C22544A-7EE6-4342-B048-85BDC9FD1C3A}</a:tableStyleId>
              </a:tblPr>
              <a:tblGrid>
                <a:gridCol w="599952">
                  <a:extLst>
                    <a:ext uri="{9D8B030D-6E8A-4147-A177-3AD203B41FA5}">
                      <a16:colId xmlns:a16="http://schemas.microsoft.com/office/drawing/2014/main" val="897968085"/>
                    </a:ext>
                  </a:extLst>
                </a:gridCol>
                <a:gridCol w="1731039">
                  <a:extLst>
                    <a:ext uri="{9D8B030D-6E8A-4147-A177-3AD203B41FA5}">
                      <a16:colId xmlns:a16="http://schemas.microsoft.com/office/drawing/2014/main" val="501150613"/>
                    </a:ext>
                  </a:extLst>
                </a:gridCol>
                <a:gridCol w="452216">
                  <a:extLst>
                    <a:ext uri="{9D8B030D-6E8A-4147-A177-3AD203B41FA5}">
                      <a16:colId xmlns:a16="http://schemas.microsoft.com/office/drawing/2014/main" val="3401207507"/>
                    </a:ext>
                  </a:extLst>
                </a:gridCol>
                <a:gridCol w="454976">
                  <a:extLst>
                    <a:ext uri="{9D8B030D-6E8A-4147-A177-3AD203B41FA5}">
                      <a16:colId xmlns:a16="http://schemas.microsoft.com/office/drawing/2014/main" val="3274455061"/>
                    </a:ext>
                  </a:extLst>
                </a:gridCol>
                <a:gridCol w="1054869">
                  <a:extLst>
                    <a:ext uri="{9D8B030D-6E8A-4147-A177-3AD203B41FA5}">
                      <a16:colId xmlns:a16="http://schemas.microsoft.com/office/drawing/2014/main" val="2053985178"/>
                    </a:ext>
                  </a:extLst>
                </a:gridCol>
                <a:gridCol w="1216927">
                  <a:extLst>
                    <a:ext uri="{9D8B030D-6E8A-4147-A177-3AD203B41FA5}">
                      <a16:colId xmlns:a16="http://schemas.microsoft.com/office/drawing/2014/main" val="2721046828"/>
                    </a:ext>
                  </a:extLst>
                </a:gridCol>
                <a:gridCol w="391734">
                  <a:extLst>
                    <a:ext uri="{9D8B030D-6E8A-4147-A177-3AD203B41FA5}">
                      <a16:colId xmlns:a16="http://schemas.microsoft.com/office/drawing/2014/main" val="3955872916"/>
                    </a:ext>
                  </a:extLst>
                </a:gridCol>
                <a:gridCol w="1216927">
                  <a:extLst>
                    <a:ext uri="{9D8B030D-6E8A-4147-A177-3AD203B41FA5}">
                      <a16:colId xmlns:a16="http://schemas.microsoft.com/office/drawing/2014/main" val="1008085600"/>
                    </a:ext>
                  </a:extLst>
                </a:gridCol>
              </a:tblGrid>
              <a:tr h="300043">
                <a:tc>
                  <a:txBody>
                    <a:bodyPr/>
                    <a:lstStyle/>
                    <a:p>
                      <a:pPr algn="ctr" fontAlgn="ctr"/>
                      <a:r>
                        <a:rPr lang="de-DE" sz="1400" b="1" dirty="0" err="1">
                          <a:solidFill>
                            <a:schemeClr val="bg1"/>
                          </a:solidFill>
                        </a:rPr>
                        <a:t>Effect</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err="1">
                          <a:solidFill>
                            <a:schemeClr val="bg1"/>
                          </a:solidFill>
                        </a:rPr>
                        <a:t>DFn</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err="1">
                          <a:solidFill>
                            <a:schemeClr val="bg1"/>
                          </a:solidFill>
                        </a:rPr>
                        <a:t>DFd</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a:solidFill>
                            <a:schemeClr val="bg1"/>
                          </a:solidFill>
                        </a:rPr>
                        <a:t>F</a:t>
                      </a:r>
                    </a:p>
                  </a:txBody>
                  <a:tcPr marL="9525" marR="9525" marT="9525" marB="0" anchor="ctr">
                    <a:solidFill>
                      <a:schemeClr val="accent1"/>
                    </a:solidFill>
                  </a:tcPr>
                </a:tc>
                <a:tc>
                  <a:txBody>
                    <a:bodyPr/>
                    <a:lstStyle/>
                    <a:p>
                      <a:pPr algn="ctr" fontAlgn="ctr"/>
                      <a:r>
                        <a:rPr lang="de-DE" sz="1400" b="1" dirty="0">
                          <a:solidFill>
                            <a:schemeClr val="bg1"/>
                          </a:solidFill>
                        </a:rPr>
                        <a:t>p</a:t>
                      </a:r>
                    </a:p>
                  </a:txBody>
                  <a:tcPr marL="9525" marR="9525" marT="9525" marB="0" anchor="ctr">
                    <a:solidFill>
                      <a:schemeClr val="accent1"/>
                    </a:solidFill>
                  </a:tcPr>
                </a:tc>
                <a:tc>
                  <a:txBody>
                    <a:bodyPr/>
                    <a:lstStyle/>
                    <a:p>
                      <a:pPr algn="ctr" fontAlgn="ctr"/>
                      <a:r>
                        <a:rPr lang="de-DE" sz="1400" b="1" dirty="0">
                          <a:solidFill>
                            <a:schemeClr val="bg1"/>
                          </a:solidFill>
                        </a:rPr>
                        <a:t>p&lt;.05</a:t>
                      </a:r>
                    </a:p>
                  </a:txBody>
                  <a:tcPr marL="9525" marR="9525" marT="9525" marB="0" anchor="ctr">
                    <a:solidFill>
                      <a:schemeClr val="accent1"/>
                    </a:solidFill>
                  </a:tcPr>
                </a:tc>
                <a:tc>
                  <a:txBody>
                    <a:bodyPr/>
                    <a:lstStyle/>
                    <a:p>
                      <a:pPr algn="ctr" fontAlgn="ctr"/>
                      <a:endParaRPr lang="de-DE" sz="1400" b="1" dirty="0">
                        <a:solidFill>
                          <a:schemeClr val="bg1"/>
                        </a:solidFill>
                      </a:endParaRPr>
                    </a:p>
                  </a:txBody>
                  <a:tcPr marL="9525" marR="9525" marT="9525" marB="0" anchor="ctr">
                    <a:solidFill>
                      <a:schemeClr val="accent1"/>
                    </a:solidFill>
                  </a:tcPr>
                </a:tc>
                <a:tc>
                  <a:txBody>
                    <a:bodyPr/>
                    <a:lstStyle/>
                    <a:p>
                      <a:pPr algn="ctr" fontAlgn="b"/>
                      <a:r>
                        <a:rPr lang="de-DE" sz="1400" b="1" dirty="0" err="1">
                          <a:solidFill>
                            <a:schemeClr val="bg1"/>
                          </a:solidFill>
                        </a:rPr>
                        <a:t>pes</a:t>
                      </a:r>
                      <a:r>
                        <a:rPr lang="de-DE" sz="1400" b="1" dirty="0">
                          <a:solidFill>
                            <a:schemeClr val="bg1"/>
                          </a:solidFill>
                        </a:rPr>
                        <a:t> </a:t>
                      </a:r>
                    </a:p>
                  </a:txBody>
                  <a:tcPr marL="9525" marR="9525" marT="9525" marB="0" anchor="ctr">
                    <a:solidFill>
                      <a:schemeClr val="accent1"/>
                    </a:solidFill>
                  </a:tcPr>
                </a:tc>
                <a:extLst>
                  <a:ext uri="{0D108BD9-81ED-4DB2-BD59-A6C34878D82A}">
                    <a16:rowId xmlns:a16="http://schemas.microsoft.com/office/drawing/2014/main" val="2116370477"/>
                  </a:ext>
                </a:extLst>
              </a:tr>
              <a:tr h="346302">
                <a:tc>
                  <a:txBody>
                    <a:bodyPr/>
                    <a:lstStyle/>
                    <a:p>
                      <a:pPr algn="ctr" fontAlgn="ctr"/>
                      <a:r>
                        <a:rPr lang="de-DE" sz="1400" b="1" dirty="0">
                          <a:solidFill>
                            <a:schemeClr val="bg1"/>
                          </a:solidFill>
                        </a:rPr>
                        <a:t>1</a:t>
                      </a:r>
                    </a:p>
                  </a:txBody>
                  <a:tcPr marL="9525" marR="9525" marT="9525" marB="0" anchor="ctr">
                    <a:solidFill>
                      <a:schemeClr val="accent1"/>
                    </a:solidFill>
                  </a:tcPr>
                </a:tc>
                <a:tc>
                  <a:txBody>
                    <a:bodyPr/>
                    <a:lstStyle/>
                    <a:p>
                      <a:pPr algn="ctr" fontAlgn="ctr"/>
                      <a:r>
                        <a:rPr lang="de-DE" sz="1400" dirty="0" err="1"/>
                        <a:t>swipe</a:t>
                      </a:r>
                      <a:endParaRPr lang="de-DE" sz="1400" dirty="0"/>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dirty="0"/>
                        <a:t>15</a:t>
                      </a:r>
                    </a:p>
                  </a:txBody>
                  <a:tcPr marL="9525" marR="9525" marT="9525" marB="0" anchor="ctr"/>
                </a:tc>
                <a:tc>
                  <a:txBody>
                    <a:bodyPr/>
                    <a:lstStyle/>
                    <a:p>
                      <a:pPr algn="ctr" fontAlgn="ctr"/>
                      <a:r>
                        <a:rPr lang="de-DE" sz="1400"/>
                        <a:t>63.590</a:t>
                      </a:r>
                    </a:p>
                  </a:txBody>
                  <a:tcPr marL="9525" marR="9525" marT="9525" marB="0" anchor="ctr"/>
                </a:tc>
                <a:tc>
                  <a:txBody>
                    <a:bodyPr/>
                    <a:lstStyle/>
                    <a:p>
                      <a:pPr algn="ctr" fontAlgn="ctr"/>
                      <a:r>
                        <a:rPr lang="de-DE" sz="1400" dirty="0"/>
                        <a:t>8.96e-07</a:t>
                      </a:r>
                    </a:p>
                  </a:txBody>
                  <a:tcPr marL="9525" marR="9525" marT="9525" marB="0" anchor="ctr"/>
                </a:tc>
                <a:tc>
                  <a:txBody>
                    <a:bodyPr/>
                    <a:lstStyle/>
                    <a:p>
                      <a:pPr algn="ctr" fontAlgn="ctr"/>
                      <a:r>
                        <a:rPr lang="de-DE" sz="1400" dirty="0"/>
                        <a:t>*</a:t>
                      </a:r>
                    </a:p>
                  </a:txBody>
                  <a:tcPr marL="9525" marR="9525" marT="9525" marB="0" anchor="ctr"/>
                </a:tc>
                <a:tc>
                  <a:txBody>
                    <a:bodyPr/>
                    <a:lstStyle/>
                    <a:p>
                      <a:pPr algn="ctr" fontAlgn="ctr"/>
                      <a:r>
                        <a:rPr lang="de-DE" sz="1400" dirty="0"/>
                        <a:t>0.809</a:t>
                      </a:r>
                    </a:p>
                  </a:txBody>
                  <a:tcPr marL="9525" marR="9525" marT="9525" marB="0" anchor="ctr"/>
                </a:tc>
                <a:extLst>
                  <a:ext uri="{0D108BD9-81ED-4DB2-BD59-A6C34878D82A}">
                    <a16:rowId xmlns:a16="http://schemas.microsoft.com/office/drawing/2014/main" val="1903905815"/>
                  </a:ext>
                </a:extLst>
              </a:tr>
              <a:tr h="346302">
                <a:tc>
                  <a:txBody>
                    <a:bodyPr/>
                    <a:lstStyle/>
                    <a:p>
                      <a:pPr algn="ctr" fontAlgn="ctr"/>
                      <a:r>
                        <a:rPr lang="de-DE" sz="1400" b="1" dirty="0">
                          <a:solidFill>
                            <a:schemeClr val="bg1"/>
                          </a:solidFill>
                        </a:rPr>
                        <a:t>2</a:t>
                      </a:r>
                    </a:p>
                  </a:txBody>
                  <a:tcPr marL="9525" marR="9525" marT="9525" marB="0" anchor="ctr">
                    <a:solidFill>
                      <a:schemeClr val="accent1"/>
                    </a:solidFill>
                  </a:tcPr>
                </a:tc>
                <a:tc>
                  <a:txBody>
                    <a:bodyPr/>
                    <a:lstStyle/>
                    <a:p>
                      <a:pPr algn="ctr" fontAlgn="ctr"/>
                      <a:r>
                        <a:rPr lang="de-DE" sz="1400" dirty="0" err="1"/>
                        <a:t>visual</a:t>
                      </a:r>
                      <a:endParaRPr lang="de-DE" sz="1400" dirty="0"/>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a:t>0.145</a:t>
                      </a:r>
                    </a:p>
                  </a:txBody>
                  <a:tcPr marL="9525" marR="9525" marT="9525" marB="0" anchor="ctr"/>
                </a:tc>
                <a:tc>
                  <a:txBody>
                    <a:bodyPr/>
                    <a:lstStyle/>
                    <a:p>
                      <a:pPr algn="ctr" fontAlgn="ctr"/>
                      <a:r>
                        <a:rPr lang="de-DE" sz="1400"/>
                        <a:t>7.09e-01</a:t>
                      </a:r>
                    </a:p>
                  </a:txBody>
                  <a:tcPr marL="9525" marR="9525" marT="9525" marB="0" anchor="ctr"/>
                </a:tc>
                <a:tc>
                  <a:txBody>
                    <a:bodyPr/>
                    <a:lstStyle/>
                    <a:p>
                      <a:pPr algn="ctr" fontAlgn="ctr"/>
                      <a:r>
                        <a:rPr lang="de-DE" sz="1400"/>
                        <a:t> </a:t>
                      </a:r>
                    </a:p>
                  </a:txBody>
                  <a:tcPr marL="9525" marR="9525" marT="9525" marB="0" anchor="ctr"/>
                </a:tc>
                <a:tc>
                  <a:txBody>
                    <a:bodyPr/>
                    <a:lstStyle/>
                    <a:p>
                      <a:pPr algn="ctr" fontAlgn="ctr"/>
                      <a:r>
                        <a:rPr lang="de-DE" sz="1400"/>
                        <a:t>0.010</a:t>
                      </a:r>
                    </a:p>
                  </a:txBody>
                  <a:tcPr marL="9525" marR="9525" marT="9525" marB="0" anchor="ctr"/>
                </a:tc>
                <a:extLst>
                  <a:ext uri="{0D108BD9-81ED-4DB2-BD59-A6C34878D82A}">
                    <a16:rowId xmlns:a16="http://schemas.microsoft.com/office/drawing/2014/main" val="3851255450"/>
                  </a:ext>
                </a:extLst>
              </a:tr>
              <a:tr h="346302">
                <a:tc>
                  <a:txBody>
                    <a:bodyPr/>
                    <a:lstStyle/>
                    <a:p>
                      <a:pPr algn="ctr" fontAlgn="ctr"/>
                      <a:r>
                        <a:rPr lang="de-DE" sz="1400" b="1">
                          <a:solidFill>
                            <a:schemeClr val="bg1"/>
                          </a:solidFill>
                        </a:rPr>
                        <a:t>3</a:t>
                      </a:r>
                    </a:p>
                  </a:txBody>
                  <a:tcPr marL="9525" marR="9525" marT="9525" marB="0" anchor="ctr">
                    <a:solidFill>
                      <a:schemeClr val="accent1"/>
                    </a:solidFill>
                  </a:tcPr>
                </a:tc>
                <a:tc>
                  <a:txBody>
                    <a:bodyPr/>
                    <a:lstStyle/>
                    <a:p>
                      <a:pPr algn="ctr" fontAlgn="ctr"/>
                      <a:r>
                        <a:rPr lang="de-DE" sz="1400"/>
                        <a:t>tactile</a:t>
                      </a:r>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a:t>21.494</a:t>
                      </a:r>
                    </a:p>
                  </a:txBody>
                  <a:tcPr marL="9525" marR="9525" marT="9525" marB="0" anchor="ctr"/>
                </a:tc>
                <a:tc>
                  <a:txBody>
                    <a:bodyPr/>
                    <a:lstStyle/>
                    <a:p>
                      <a:pPr algn="ctr" fontAlgn="ctr"/>
                      <a:r>
                        <a:rPr lang="de-DE" sz="1400"/>
                        <a:t>3.23e-04</a:t>
                      </a:r>
                    </a:p>
                  </a:txBody>
                  <a:tcPr marL="9525" marR="9525" marT="9525" marB="0" anchor="ctr"/>
                </a:tc>
                <a:tc>
                  <a:txBody>
                    <a:bodyPr/>
                    <a:lstStyle/>
                    <a:p>
                      <a:pPr algn="ctr" fontAlgn="ctr"/>
                      <a:r>
                        <a:rPr lang="de-DE" sz="1400"/>
                        <a:t>*</a:t>
                      </a:r>
                    </a:p>
                  </a:txBody>
                  <a:tcPr marL="9525" marR="9525" marT="9525" marB="0" anchor="ctr"/>
                </a:tc>
                <a:tc>
                  <a:txBody>
                    <a:bodyPr/>
                    <a:lstStyle/>
                    <a:p>
                      <a:pPr algn="ctr" fontAlgn="ctr"/>
                      <a:r>
                        <a:rPr lang="de-DE" sz="1400" dirty="0"/>
                        <a:t>0.589</a:t>
                      </a:r>
                    </a:p>
                  </a:txBody>
                  <a:tcPr marL="9525" marR="9525" marT="9525" marB="0" anchor="ctr"/>
                </a:tc>
                <a:extLst>
                  <a:ext uri="{0D108BD9-81ED-4DB2-BD59-A6C34878D82A}">
                    <a16:rowId xmlns:a16="http://schemas.microsoft.com/office/drawing/2014/main" val="4144366017"/>
                  </a:ext>
                </a:extLst>
              </a:tr>
              <a:tr h="346302">
                <a:tc>
                  <a:txBody>
                    <a:bodyPr/>
                    <a:lstStyle/>
                    <a:p>
                      <a:pPr algn="ctr" fontAlgn="ctr"/>
                      <a:r>
                        <a:rPr lang="de-DE" sz="1400" b="1" dirty="0">
                          <a:solidFill>
                            <a:schemeClr val="bg1"/>
                          </a:solidFill>
                        </a:rPr>
                        <a:t>4</a:t>
                      </a:r>
                    </a:p>
                  </a:txBody>
                  <a:tcPr marL="9525" marR="9525" marT="9525" marB="0" anchor="ctr">
                    <a:solidFill>
                      <a:schemeClr val="accent1"/>
                    </a:solidFill>
                  </a:tcPr>
                </a:tc>
                <a:tc>
                  <a:txBody>
                    <a:bodyPr/>
                    <a:lstStyle/>
                    <a:p>
                      <a:pPr algn="ctr" fontAlgn="ctr"/>
                      <a:r>
                        <a:rPr lang="de-DE" sz="1400" dirty="0" err="1"/>
                        <a:t>swipe:visual</a:t>
                      </a:r>
                      <a:endParaRPr lang="de-DE" sz="1400" dirty="0"/>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dirty="0"/>
                        <a:t>15</a:t>
                      </a:r>
                    </a:p>
                  </a:txBody>
                  <a:tcPr marL="9525" marR="9525" marT="9525" marB="0" anchor="ctr"/>
                </a:tc>
                <a:tc>
                  <a:txBody>
                    <a:bodyPr/>
                    <a:lstStyle/>
                    <a:p>
                      <a:pPr algn="ctr" fontAlgn="ctr"/>
                      <a:r>
                        <a:rPr lang="de-DE" sz="1400"/>
                        <a:t>0.952</a:t>
                      </a:r>
                    </a:p>
                  </a:txBody>
                  <a:tcPr marL="9525" marR="9525" marT="9525" marB="0" anchor="ctr"/>
                </a:tc>
                <a:tc>
                  <a:txBody>
                    <a:bodyPr/>
                    <a:lstStyle/>
                    <a:p>
                      <a:pPr algn="ctr" fontAlgn="ctr"/>
                      <a:r>
                        <a:rPr lang="de-DE" sz="1400"/>
                        <a:t>3.45e-01</a:t>
                      </a:r>
                    </a:p>
                  </a:txBody>
                  <a:tcPr marL="9525" marR="9525" marT="9525" marB="0" anchor="ctr"/>
                </a:tc>
                <a:tc>
                  <a:txBody>
                    <a:bodyPr/>
                    <a:lstStyle/>
                    <a:p>
                      <a:pPr algn="ctr" fontAlgn="ctr"/>
                      <a:r>
                        <a:rPr lang="de-DE" sz="1400"/>
                        <a:t> </a:t>
                      </a:r>
                    </a:p>
                  </a:txBody>
                  <a:tcPr marL="9525" marR="9525" marT="9525" marB="0" anchor="ctr"/>
                </a:tc>
                <a:tc>
                  <a:txBody>
                    <a:bodyPr/>
                    <a:lstStyle/>
                    <a:p>
                      <a:pPr algn="ctr" fontAlgn="ctr"/>
                      <a:r>
                        <a:rPr lang="de-DE" sz="1400"/>
                        <a:t>0.060</a:t>
                      </a:r>
                    </a:p>
                  </a:txBody>
                  <a:tcPr marL="9525" marR="9525" marT="9525" marB="0" anchor="ctr"/>
                </a:tc>
                <a:extLst>
                  <a:ext uri="{0D108BD9-81ED-4DB2-BD59-A6C34878D82A}">
                    <a16:rowId xmlns:a16="http://schemas.microsoft.com/office/drawing/2014/main" val="338015767"/>
                  </a:ext>
                </a:extLst>
              </a:tr>
              <a:tr h="346302">
                <a:tc>
                  <a:txBody>
                    <a:bodyPr/>
                    <a:lstStyle/>
                    <a:p>
                      <a:pPr algn="ctr" fontAlgn="ctr"/>
                      <a:r>
                        <a:rPr lang="de-DE" sz="1400" b="1" dirty="0">
                          <a:solidFill>
                            <a:schemeClr val="bg1"/>
                          </a:solidFill>
                        </a:rPr>
                        <a:t>5</a:t>
                      </a:r>
                    </a:p>
                  </a:txBody>
                  <a:tcPr marL="9525" marR="9525" marT="9525" marB="0" anchor="ctr">
                    <a:solidFill>
                      <a:schemeClr val="accent1"/>
                    </a:solidFill>
                  </a:tcPr>
                </a:tc>
                <a:tc>
                  <a:txBody>
                    <a:bodyPr/>
                    <a:lstStyle/>
                    <a:p>
                      <a:pPr algn="ctr" fontAlgn="ctr"/>
                      <a:r>
                        <a:rPr lang="de-DE" sz="1400" b="1" dirty="0" err="1">
                          <a:solidFill>
                            <a:schemeClr val="tx1"/>
                          </a:solidFill>
                        </a:rPr>
                        <a:t>swipe:tactile</a:t>
                      </a:r>
                      <a:endParaRPr lang="de-DE" sz="1400" b="1" dirty="0">
                        <a:solidFill>
                          <a:schemeClr val="tx1"/>
                        </a:solidFill>
                      </a:endParaRPr>
                    </a:p>
                  </a:txBody>
                  <a:tcPr marL="9525" marR="9525" marT="9525" marB="0" anchor="ctr"/>
                </a:tc>
                <a:tc>
                  <a:txBody>
                    <a:bodyPr/>
                    <a:lstStyle/>
                    <a:p>
                      <a:pPr algn="ctr" fontAlgn="ctr"/>
                      <a:r>
                        <a:rPr lang="de-DE" sz="1400" b="1"/>
                        <a:t>1</a:t>
                      </a:r>
                    </a:p>
                  </a:txBody>
                  <a:tcPr marL="9525" marR="9525" marT="9525" marB="0" anchor="ctr"/>
                </a:tc>
                <a:tc>
                  <a:txBody>
                    <a:bodyPr/>
                    <a:lstStyle/>
                    <a:p>
                      <a:pPr algn="ctr" fontAlgn="ctr"/>
                      <a:r>
                        <a:rPr lang="de-DE" sz="1400" b="1" dirty="0"/>
                        <a:t>15</a:t>
                      </a:r>
                    </a:p>
                  </a:txBody>
                  <a:tcPr marL="9525" marR="9525" marT="9525" marB="0" anchor="ctr"/>
                </a:tc>
                <a:tc>
                  <a:txBody>
                    <a:bodyPr/>
                    <a:lstStyle/>
                    <a:p>
                      <a:pPr algn="ctr" fontAlgn="ctr"/>
                      <a:r>
                        <a:rPr lang="de-DE" sz="1400" b="1" dirty="0"/>
                        <a:t>7.227</a:t>
                      </a:r>
                    </a:p>
                  </a:txBody>
                  <a:tcPr marL="9525" marR="9525" marT="9525" marB="0" anchor="ctr"/>
                </a:tc>
                <a:tc>
                  <a:txBody>
                    <a:bodyPr/>
                    <a:lstStyle/>
                    <a:p>
                      <a:pPr algn="ctr" fontAlgn="ctr"/>
                      <a:r>
                        <a:rPr lang="de-DE" sz="1400" b="1" dirty="0"/>
                        <a:t>1.70e-02</a:t>
                      </a:r>
                    </a:p>
                  </a:txBody>
                  <a:tcPr marL="9525" marR="9525" marT="9525" marB="0" anchor="ctr"/>
                </a:tc>
                <a:tc>
                  <a:txBody>
                    <a:bodyPr/>
                    <a:lstStyle/>
                    <a:p>
                      <a:pPr algn="ctr" fontAlgn="ctr"/>
                      <a:r>
                        <a:rPr lang="de-DE" sz="1400" b="1" dirty="0"/>
                        <a:t>*</a:t>
                      </a:r>
                    </a:p>
                  </a:txBody>
                  <a:tcPr marL="9525" marR="9525" marT="9525" marB="0" anchor="ctr"/>
                </a:tc>
                <a:tc>
                  <a:txBody>
                    <a:bodyPr/>
                    <a:lstStyle/>
                    <a:p>
                      <a:pPr algn="ctr" fontAlgn="ctr"/>
                      <a:r>
                        <a:rPr lang="de-DE" sz="1400" b="1" dirty="0"/>
                        <a:t>0.325</a:t>
                      </a:r>
                    </a:p>
                  </a:txBody>
                  <a:tcPr marL="9525" marR="9525" marT="9525" marB="0" anchor="ctr"/>
                </a:tc>
                <a:extLst>
                  <a:ext uri="{0D108BD9-81ED-4DB2-BD59-A6C34878D82A}">
                    <a16:rowId xmlns:a16="http://schemas.microsoft.com/office/drawing/2014/main" val="410085725"/>
                  </a:ext>
                </a:extLst>
              </a:tr>
              <a:tr h="346302">
                <a:tc>
                  <a:txBody>
                    <a:bodyPr/>
                    <a:lstStyle/>
                    <a:p>
                      <a:pPr algn="ctr" fontAlgn="ctr"/>
                      <a:r>
                        <a:rPr lang="de-DE" sz="1400" b="1" dirty="0">
                          <a:solidFill>
                            <a:schemeClr val="bg1"/>
                          </a:solidFill>
                        </a:rPr>
                        <a:t>6</a:t>
                      </a:r>
                    </a:p>
                  </a:txBody>
                  <a:tcPr marL="9525" marR="9525" marT="9525" marB="0" anchor="ctr">
                    <a:solidFill>
                      <a:schemeClr val="accent1"/>
                    </a:solidFill>
                  </a:tcPr>
                </a:tc>
                <a:tc>
                  <a:txBody>
                    <a:bodyPr/>
                    <a:lstStyle/>
                    <a:p>
                      <a:pPr algn="ctr" fontAlgn="ctr"/>
                      <a:r>
                        <a:rPr lang="de-DE" sz="1400"/>
                        <a:t>visual:tactile</a:t>
                      </a:r>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dirty="0"/>
                        <a:t>0.132</a:t>
                      </a:r>
                    </a:p>
                  </a:txBody>
                  <a:tcPr marL="9525" marR="9525" marT="9525" marB="0" anchor="ctr"/>
                </a:tc>
                <a:tc>
                  <a:txBody>
                    <a:bodyPr/>
                    <a:lstStyle/>
                    <a:p>
                      <a:pPr algn="ctr" fontAlgn="ctr"/>
                      <a:r>
                        <a:rPr lang="de-DE" sz="1400" dirty="0"/>
                        <a:t>7.22e-01</a:t>
                      </a:r>
                    </a:p>
                  </a:txBody>
                  <a:tcPr marL="9525" marR="9525" marT="9525" marB="0" anchor="ctr"/>
                </a:tc>
                <a:tc>
                  <a:txBody>
                    <a:bodyPr/>
                    <a:lstStyle/>
                    <a:p>
                      <a:pPr algn="ctr" fontAlgn="ctr"/>
                      <a:r>
                        <a:rPr lang="de-DE" sz="1400" dirty="0"/>
                        <a:t> </a:t>
                      </a:r>
                    </a:p>
                  </a:txBody>
                  <a:tcPr marL="9525" marR="9525" marT="9525" marB="0" anchor="ctr"/>
                </a:tc>
                <a:tc>
                  <a:txBody>
                    <a:bodyPr/>
                    <a:lstStyle/>
                    <a:p>
                      <a:pPr algn="ctr" fontAlgn="ctr"/>
                      <a:r>
                        <a:rPr lang="de-DE" sz="1400" dirty="0"/>
                        <a:t>0.009</a:t>
                      </a:r>
                    </a:p>
                  </a:txBody>
                  <a:tcPr marL="9525" marR="9525" marT="9525" marB="0" anchor="ctr"/>
                </a:tc>
                <a:extLst>
                  <a:ext uri="{0D108BD9-81ED-4DB2-BD59-A6C34878D82A}">
                    <a16:rowId xmlns:a16="http://schemas.microsoft.com/office/drawing/2014/main" val="3360080063"/>
                  </a:ext>
                </a:extLst>
              </a:tr>
              <a:tr h="346302">
                <a:tc>
                  <a:txBody>
                    <a:bodyPr/>
                    <a:lstStyle/>
                    <a:p>
                      <a:pPr algn="ctr" fontAlgn="ctr"/>
                      <a:r>
                        <a:rPr lang="de-DE" sz="1400" b="1" dirty="0">
                          <a:solidFill>
                            <a:schemeClr val="bg1"/>
                          </a:solidFill>
                        </a:rPr>
                        <a:t>7</a:t>
                      </a:r>
                    </a:p>
                  </a:txBody>
                  <a:tcPr marL="9525" marR="9525" marT="9525" marB="0" anchor="ctr">
                    <a:solidFill>
                      <a:schemeClr val="accent1"/>
                    </a:solidFill>
                  </a:tcPr>
                </a:tc>
                <a:tc>
                  <a:txBody>
                    <a:bodyPr/>
                    <a:lstStyle/>
                    <a:p>
                      <a:pPr algn="ctr" fontAlgn="ctr"/>
                      <a:r>
                        <a:rPr lang="de-DE" sz="1400" dirty="0" err="1"/>
                        <a:t>swipe:visual:tactile</a:t>
                      </a:r>
                      <a:endParaRPr lang="de-DE" sz="1400" dirty="0"/>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dirty="0"/>
                        <a:t>0.308</a:t>
                      </a:r>
                    </a:p>
                  </a:txBody>
                  <a:tcPr marL="9525" marR="9525" marT="9525" marB="0" anchor="ctr"/>
                </a:tc>
                <a:tc>
                  <a:txBody>
                    <a:bodyPr/>
                    <a:lstStyle/>
                    <a:p>
                      <a:pPr algn="ctr" fontAlgn="ctr"/>
                      <a:r>
                        <a:rPr lang="de-DE" sz="1400" dirty="0"/>
                        <a:t>5.87e-01</a:t>
                      </a:r>
                    </a:p>
                  </a:txBody>
                  <a:tcPr marL="9525" marR="9525" marT="9525" marB="0" anchor="ctr"/>
                </a:tc>
                <a:tc>
                  <a:txBody>
                    <a:bodyPr/>
                    <a:lstStyle/>
                    <a:p>
                      <a:pPr algn="ctr" fontAlgn="ctr"/>
                      <a:r>
                        <a:rPr lang="de-DE" sz="1400" dirty="0"/>
                        <a:t> </a:t>
                      </a:r>
                    </a:p>
                  </a:txBody>
                  <a:tcPr marL="9525" marR="9525" marT="9525" marB="0" anchor="ctr"/>
                </a:tc>
                <a:tc>
                  <a:txBody>
                    <a:bodyPr/>
                    <a:lstStyle/>
                    <a:p>
                      <a:pPr algn="ctr" fontAlgn="ctr"/>
                      <a:r>
                        <a:rPr lang="de-DE" sz="1400" dirty="0"/>
                        <a:t>0.020</a:t>
                      </a:r>
                    </a:p>
                  </a:txBody>
                  <a:tcPr marL="9525" marR="9525" marT="9525" marB="0" anchor="ctr"/>
                </a:tc>
                <a:extLst>
                  <a:ext uri="{0D108BD9-81ED-4DB2-BD59-A6C34878D82A}">
                    <a16:rowId xmlns:a16="http://schemas.microsoft.com/office/drawing/2014/main" val="2232793090"/>
                  </a:ext>
                </a:extLst>
              </a:tr>
            </a:tbl>
          </a:graphicData>
        </a:graphic>
      </p:graphicFrame>
      <p:pic>
        <p:nvPicPr>
          <p:cNvPr id="11" name="Grafik 10">
            <a:extLst>
              <a:ext uri="{FF2B5EF4-FFF2-40B4-BE49-F238E27FC236}">
                <a16:creationId xmlns:a16="http://schemas.microsoft.com/office/drawing/2014/main" id="{B285150F-A28A-CA80-478F-E74115FEF069}"/>
              </a:ext>
            </a:extLst>
          </p:cNvPr>
          <p:cNvPicPr>
            <a:picLocks noChangeAspect="1"/>
          </p:cNvPicPr>
          <p:nvPr/>
        </p:nvPicPr>
        <p:blipFill>
          <a:blip r:embed="rId2"/>
          <a:stretch>
            <a:fillRect/>
          </a:stretch>
        </p:blipFill>
        <p:spPr>
          <a:xfrm>
            <a:off x="7973177" y="2452857"/>
            <a:ext cx="3936369" cy="2762510"/>
          </a:xfrm>
          <a:prstGeom prst="rect">
            <a:avLst/>
          </a:prstGeom>
        </p:spPr>
      </p:pic>
    </p:spTree>
    <p:extLst>
      <p:ext uri="{BB962C8B-B14F-4D97-AF65-F5344CB8AC3E}">
        <p14:creationId xmlns:p14="http://schemas.microsoft.com/office/powerpoint/2010/main" val="2706484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97A318-5D04-472B-B6C7-C982C2B07B28}"/>
              </a:ext>
            </a:extLst>
          </p:cNvPr>
          <p:cNvSpPr>
            <a:spLocks noGrp="1"/>
          </p:cNvSpPr>
          <p:nvPr>
            <p:ph type="title"/>
          </p:nvPr>
        </p:nvSpPr>
        <p:spPr/>
        <p:txBody>
          <a:bodyPr/>
          <a:lstStyle/>
          <a:p>
            <a:r>
              <a:rPr lang="de-DE" dirty="0" err="1"/>
              <a:t>What</a:t>
            </a:r>
            <a:r>
              <a:rPr lang="de-DE" err="1"/>
              <a:t>‘</a:t>
            </a:r>
            <a:r>
              <a:rPr lang="de-DE"/>
              <a:t>s next</a:t>
            </a:r>
            <a:r>
              <a:rPr lang="de-DE" dirty="0"/>
              <a:t>?</a:t>
            </a:r>
          </a:p>
        </p:txBody>
      </p:sp>
      <p:sp>
        <p:nvSpPr>
          <p:cNvPr id="4" name="Fußzeilenplatzhalter 3">
            <a:extLst>
              <a:ext uri="{FF2B5EF4-FFF2-40B4-BE49-F238E27FC236}">
                <a16:creationId xmlns:a16="http://schemas.microsoft.com/office/drawing/2014/main" id="{0686AC4F-A5F6-10FF-7616-BA5F44DD087C}"/>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5" name="Foliennummernplatzhalter 4">
            <a:extLst>
              <a:ext uri="{FF2B5EF4-FFF2-40B4-BE49-F238E27FC236}">
                <a16:creationId xmlns:a16="http://schemas.microsoft.com/office/drawing/2014/main" id="{08F72962-1693-CDDA-4F89-2CE302230894}"/>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11" name="Textplatzhalter 10">
            <a:extLst>
              <a:ext uri="{FF2B5EF4-FFF2-40B4-BE49-F238E27FC236}">
                <a16:creationId xmlns:a16="http://schemas.microsoft.com/office/drawing/2014/main" id="{F0915C91-58E9-4DF2-E8C6-AF64EE1A80CC}"/>
              </a:ext>
            </a:extLst>
          </p:cNvPr>
          <p:cNvSpPr>
            <a:spLocks noGrp="1"/>
          </p:cNvSpPr>
          <p:nvPr>
            <p:ph type="body" sz="quarter" idx="21"/>
          </p:nvPr>
        </p:nvSpPr>
        <p:spPr/>
        <p:txBody>
          <a:bodyPr/>
          <a:lstStyle/>
          <a:p>
            <a:r>
              <a:rPr lang="en-US" sz="1400"/>
              <a:t>How to Evaluate Results</a:t>
            </a:r>
            <a:endParaRPr lang="de-DE" dirty="0"/>
          </a:p>
        </p:txBody>
      </p:sp>
      <p:sp>
        <p:nvSpPr>
          <p:cNvPr id="9" name="Textplatzhalter 8">
            <a:extLst>
              <a:ext uri="{FF2B5EF4-FFF2-40B4-BE49-F238E27FC236}">
                <a16:creationId xmlns:a16="http://schemas.microsoft.com/office/drawing/2014/main" id="{A8D42535-C662-9D55-42A2-FBB3435936FE}"/>
              </a:ext>
            </a:extLst>
          </p:cNvPr>
          <p:cNvSpPr>
            <a:spLocks noGrp="1"/>
          </p:cNvSpPr>
          <p:nvPr>
            <p:ph type="body" sz="quarter" idx="29"/>
          </p:nvPr>
        </p:nvSpPr>
        <p:spPr/>
        <p:txBody>
          <a:bodyPr>
            <a:normAutofit/>
          </a:bodyPr>
          <a:lstStyle/>
          <a:p>
            <a:r>
              <a:rPr lang="de-DE" b="1" dirty="0" err="1">
                <a:solidFill>
                  <a:schemeClr val="accent1"/>
                </a:solidFill>
              </a:rPr>
              <a:t>Evaluating</a:t>
            </a:r>
            <a:r>
              <a:rPr lang="de-DE" b="1" dirty="0">
                <a:solidFill>
                  <a:schemeClr val="accent1"/>
                </a:solidFill>
              </a:rPr>
              <a:t> Quantitative Data</a:t>
            </a:r>
            <a:r>
              <a:rPr lang="de-DE" dirty="0"/>
              <a:t>: </a:t>
            </a:r>
            <a:r>
              <a:rPr lang="de-DE" dirty="0" err="1"/>
              <a:t>objectively</a:t>
            </a:r>
            <a:r>
              <a:rPr lang="de-DE" dirty="0"/>
              <a:t> </a:t>
            </a:r>
            <a:r>
              <a:rPr lang="de-DE" dirty="0" err="1"/>
              <a:t>report</a:t>
            </a:r>
            <a:r>
              <a:rPr lang="de-DE" dirty="0"/>
              <a:t> </a:t>
            </a:r>
            <a:r>
              <a:rPr lang="de-DE" dirty="0" err="1"/>
              <a:t>the</a:t>
            </a:r>
            <a:endParaRPr lang="de-DE" dirty="0"/>
          </a:p>
          <a:p>
            <a:pPr lvl="1"/>
            <a:r>
              <a:rPr lang="de-DE" dirty="0" err="1"/>
              <a:t>Descriptive</a:t>
            </a:r>
            <a:r>
              <a:rPr lang="de-DE" dirty="0"/>
              <a:t> </a:t>
            </a:r>
            <a:r>
              <a:rPr lang="de-DE" b="1" dirty="0">
                <a:solidFill>
                  <a:schemeClr val="accent1"/>
                </a:solidFill>
              </a:rPr>
              <a:t>and</a:t>
            </a:r>
            <a:r>
              <a:rPr lang="de-DE" dirty="0"/>
              <a:t> </a:t>
            </a:r>
            <a:r>
              <a:rPr lang="de-DE" dirty="0" err="1"/>
              <a:t>Inferential</a:t>
            </a:r>
            <a:r>
              <a:rPr lang="de-DE" dirty="0"/>
              <a:t> </a:t>
            </a:r>
            <a:r>
              <a:rPr lang="de-DE" dirty="0" err="1"/>
              <a:t>Statistics</a:t>
            </a:r>
            <a:endParaRPr lang="de-DE" dirty="0"/>
          </a:p>
          <a:p>
            <a:pPr lvl="2"/>
            <a:r>
              <a:rPr lang="de-DE" b="1" dirty="0" err="1">
                <a:solidFill>
                  <a:schemeClr val="accent1"/>
                </a:solidFill>
              </a:rPr>
              <a:t>Descriptive</a:t>
            </a:r>
            <a:r>
              <a:rPr lang="de-DE" b="1" dirty="0">
                <a:solidFill>
                  <a:schemeClr val="accent1"/>
                </a:solidFill>
              </a:rPr>
              <a:t> </a:t>
            </a:r>
            <a:r>
              <a:rPr lang="de-DE" b="1" dirty="0" err="1">
                <a:solidFill>
                  <a:schemeClr val="accent1"/>
                </a:solidFill>
              </a:rPr>
              <a:t>statistics</a:t>
            </a:r>
            <a:r>
              <a:rPr lang="de-DE" b="1" dirty="0">
                <a:solidFill>
                  <a:schemeClr val="accent1"/>
                </a:solidFill>
              </a:rPr>
              <a:t> </a:t>
            </a:r>
            <a:r>
              <a:rPr lang="de-DE" b="1" dirty="0" err="1">
                <a:solidFill>
                  <a:schemeClr val="accent1"/>
                </a:solidFill>
              </a:rPr>
              <a:t>are</a:t>
            </a:r>
            <a:r>
              <a:rPr lang="de-DE" b="1" dirty="0">
                <a:solidFill>
                  <a:schemeClr val="accent1"/>
                </a:solidFill>
              </a:rPr>
              <a:t> easy</a:t>
            </a:r>
            <a:r>
              <a:rPr lang="de-DE" dirty="0"/>
              <a:t>: </a:t>
            </a:r>
            <a:r>
              <a:rPr lang="de-DE" dirty="0" err="1"/>
              <a:t>text</a:t>
            </a:r>
            <a:r>
              <a:rPr lang="de-DE" dirty="0"/>
              <a:t>, </a:t>
            </a:r>
            <a:r>
              <a:rPr lang="de-DE" dirty="0" err="1"/>
              <a:t>plot</a:t>
            </a:r>
            <a:r>
              <a:rPr lang="de-DE" dirty="0"/>
              <a:t>, </a:t>
            </a:r>
            <a:r>
              <a:rPr lang="de-DE" dirty="0" err="1"/>
              <a:t>or</a:t>
            </a:r>
            <a:r>
              <a:rPr lang="de-DE" dirty="0"/>
              <a:t> </a:t>
            </a:r>
            <a:r>
              <a:rPr lang="de-DE" dirty="0" err="1"/>
              <a:t>table</a:t>
            </a:r>
            <a:endParaRPr lang="de-DE" dirty="0"/>
          </a:p>
          <a:p>
            <a:pPr lvl="2"/>
            <a:r>
              <a:rPr lang="de-DE" b="1" dirty="0" err="1">
                <a:solidFill>
                  <a:schemeClr val="accent1"/>
                </a:solidFill>
              </a:rPr>
              <a:t>Inferential</a:t>
            </a:r>
            <a:r>
              <a:rPr lang="de-DE" b="1" dirty="0">
                <a:solidFill>
                  <a:schemeClr val="accent1"/>
                </a:solidFill>
              </a:rPr>
              <a:t> </a:t>
            </a:r>
            <a:r>
              <a:rPr lang="de-DE" b="1" dirty="0" err="1">
                <a:solidFill>
                  <a:schemeClr val="accent1"/>
                </a:solidFill>
              </a:rPr>
              <a:t>statistics</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horror</a:t>
            </a:r>
            <a:r>
              <a:rPr lang="de-DE" b="1" dirty="0">
                <a:solidFill>
                  <a:schemeClr val="accent1"/>
                </a:solidFill>
              </a:rPr>
              <a:t> </a:t>
            </a:r>
            <a:r>
              <a:rPr lang="de-DE" b="1" dirty="0" err="1">
                <a:solidFill>
                  <a:schemeClr val="accent1"/>
                </a:solidFill>
              </a:rPr>
              <a:t>for</a:t>
            </a:r>
            <a:r>
              <a:rPr lang="de-DE" b="1" dirty="0">
                <a:solidFill>
                  <a:schemeClr val="accent1"/>
                </a:solidFill>
              </a:rPr>
              <a:t> </a:t>
            </a:r>
            <a:r>
              <a:rPr lang="de-DE" b="1" dirty="0" err="1">
                <a:solidFill>
                  <a:schemeClr val="accent1"/>
                </a:solidFill>
              </a:rPr>
              <a:t>students</a:t>
            </a:r>
            <a:r>
              <a:rPr lang="de-DE" dirty="0"/>
              <a:t>: There </a:t>
            </a:r>
            <a:r>
              <a:rPr lang="de-DE" dirty="0" err="1"/>
              <a:t>are</a:t>
            </a:r>
            <a:r>
              <a:rPr lang="de-DE" dirty="0"/>
              <a:t> </a:t>
            </a:r>
            <a:r>
              <a:rPr lang="de-DE" dirty="0" err="1"/>
              <a:t>thousands</a:t>
            </a:r>
            <a:r>
              <a:rPr lang="de-DE" dirty="0"/>
              <a:t> of </a:t>
            </a:r>
            <a:r>
              <a:rPr lang="de-DE" dirty="0" err="1"/>
              <a:t>inferential</a:t>
            </a:r>
            <a:r>
              <a:rPr lang="de-DE" dirty="0"/>
              <a:t> </a:t>
            </a:r>
            <a:r>
              <a:rPr lang="de-DE" dirty="0" err="1"/>
              <a:t>statistical</a:t>
            </a:r>
            <a:r>
              <a:rPr lang="de-DE" dirty="0"/>
              <a:t> </a:t>
            </a:r>
            <a:r>
              <a:rPr lang="de-DE" dirty="0" err="1"/>
              <a:t>tests</a:t>
            </a:r>
            <a:r>
              <a:rPr lang="de-DE" dirty="0"/>
              <a:t> and </a:t>
            </a:r>
            <a:r>
              <a:rPr lang="de-DE" dirty="0" err="1"/>
              <a:t>the</a:t>
            </a:r>
            <a:r>
              <a:rPr lang="de-DE" dirty="0"/>
              <a:t> </a:t>
            </a:r>
            <a:r>
              <a:rPr lang="de-DE" dirty="0" err="1"/>
              <a:t>challenge</a:t>
            </a:r>
            <a:r>
              <a:rPr lang="de-DE" dirty="0"/>
              <a:t> </a:t>
            </a:r>
            <a:r>
              <a:rPr lang="de-DE" dirty="0" err="1"/>
              <a:t>is</a:t>
            </a:r>
            <a:r>
              <a:rPr lang="de-DE" dirty="0"/>
              <a:t> to find </a:t>
            </a:r>
            <a:r>
              <a:rPr lang="de-DE" dirty="0" err="1"/>
              <a:t>the</a:t>
            </a:r>
            <a:r>
              <a:rPr lang="de-DE" dirty="0"/>
              <a:t> </a:t>
            </a:r>
            <a:r>
              <a:rPr lang="de-DE" dirty="0" err="1"/>
              <a:t>correct</a:t>
            </a:r>
            <a:r>
              <a:rPr lang="de-DE" dirty="0"/>
              <a:t> </a:t>
            </a:r>
            <a:r>
              <a:rPr lang="de-DE" dirty="0" err="1"/>
              <a:t>one</a:t>
            </a:r>
            <a:r>
              <a:rPr lang="de-DE" dirty="0"/>
              <a:t> </a:t>
            </a:r>
            <a:r>
              <a:rPr lang="de-DE" dirty="0" err="1"/>
              <a:t>for</a:t>
            </a:r>
            <a:r>
              <a:rPr lang="de-DE" dirty="0"/>
              <a:t> your </a:t>
            </a:r>
            <a:r>
              <a:rPr lang="de-DE" dirty="0" err="1"/>
              <a:t>study</a:t>
            </a:r>
            <a:endParaRPr lang="de-DE" dirty="0"/>
          </a:p>
          <a:p>
            <a:pPr lvl="3"/>
            <a:r>
              <a:rPr lang="de-DE" dirty="0"/>
              <a:t>Running </a:t>
            </a:r>
            <a:r>
              <a:rPr lang="de-DE" dirty="0" err="1"/>
              <a:t>this</a:t>
            </a:r>
            <a:r>
              <a:rPr lang="de-DE" dirty="0"/>
              <a:t> </a:t>
            </a:r>
            <a:r>
              <a:rPr lang="de-DE" dirty="0" err="1"/>
              <a:t>one</a:t>
            </a:r>
            <a:r>
              <a:rPr lang="de-DE" dirty="0"/>
              <a:t> </a:t>
            </a:r>
            <a:r>
              <a:rPr lang="de-DE" dirty="0" err="1"/>
              <a:t>test</a:t>
            </a:r>
            <a:r>
              <a:rPr lang="de-DE" dirty="0"/>
              <a:t> </a:t>
            </a:r>
            <a:r>
              <a:rPr lang="de-DE" dirty="0" err="1"/>
              <a:t>is</a:t>
            </a:r>
            <a:r>
              <a:rPr lang="de-DE" dirty="0"/>
              <a:t> super easy!</a:t>
            </a:r>
          </a:p>
          <a:p>
            <a:r>
              <a:rPr lang="de-DE" b="1" dirty="0" err="1">
                <a:solidFill>
                  <a:schemeClr val="accent1"/>
                </a:solidFill>
              </a:rPr>
              <a:t>Evaluating</a:t>
            </a:r>
            <a:r>
              <a:rPr lang="de-DE" b="1" dirty="0">
                <a:solidFill>
                  <a:schemeClr val="accent1"/>
                </a:solidFill>
              </a:rPr>
              <a:t> Qualitative Data</a:t>
            </a:r>
            <a:r>
              <a:rPr lang="de-DE" dirty="0"/>
              <a:t>: </a:t>
            </a:r>
            <a:r>
              <a:rPr lang="de-DE" dirty="0" err="1"/>
              <a:t>subjectively</a:t>
            </a:r>
            <a:r>
              <a:rPr lang="de-DE" dirty="0"/>
              <a:t> </a:t>
            </a:r>
            <a:r>
              <a:rPr lang="de-DE" dirty="0" err="1"/>
              <a:t>analyze</a:t>
            </a:r>
            <a:r>
              <a:rPr lang="de-DE" dirty="0"/>
              <a:t> </a:t>
            </a:r>
            <a:r>
              <a:rPr lang="de-DE" dirty="0" err="1"/>
              <a:t>the</a:t>
            </a:r>
            <a:r>
              <a:rPr lang="de-DE" dirty="0"/>
              <a:t> </a:t>
            </a:r>
            <a:r>
              <a:rPr lang="de-DE" dirty="0" err="1"/>
              <a:t>feedback</a:t>
            </a:r>
            <a:r>
              <a:rPr lang="de-DE" dirty="0"/>
              <a:t> and </a:t>
            </a:r>
            <a:r>
              <a:rPr lang="de-DE" dirty="0" err="1"/>
              <a:t>observations</a:t>
            </a:r>
            <a:endParaRPr lang="de-DE" dirty="0"/>
          </a:p>
          <a:p>
            <a:pPr lvl="1"/>
            <a:r>
              <a:rPr lang="de-DE" sz="2000" dirty="0" err="1"/>
              <a:t>Thematic</a:t>
            </a:r>
            <a:r>
              <a:rPr lang="de-DE" sz="2000" dirty="0"/>
              <a:t> Analysis </a:t>
            </a:r>
            <a:r>
              <a:rPr lang="de-DE" sz="2000" b="1" dirty="0" err="1">
                <a:solidFill>
                  <a:schemeClr val="accent1"/>
                </a:solidFill>
              </a:rPr>
              <a:t>or</a:t>
            </a:r>
            <a:r>
              <a:rPr lang="de-DE" sz="2000" dirty="0"/>
              <a:t> </a:t>
            </a:r>
            <a:r>
              <a:rPr lang="de-DE" sz="2000" dirty="0" err="1"/>
              <a:t>Grounded</a:t>
            </a:r>
            <a:r>
              <a:rPr lang="de-DE" sz="2000" dirty="0"/>
              <a:t> Theory</a:t>
            </a:r>
          </a:p>
          <a:p>
            <a:pPr lvl="2"/>
            <a:r>
              <a:rPr lang="de-DE" dirty="0"/>
              <a:t>Both </a:t>
            </a:r>
            <a:r>
              <a:rPr lang="de-DE" dirty="0" err="1"/>
              <a:t>need</a:t>
            </a:r>
            <a:r>
              <a:rPr lang="de-DE" dirty="0"/>
              <a:t> time but </a:t>
            </a:r>
            <a:r>
              <a:rPr lang="de-DE" dirty="0" err="1"/>
              <a:t>grounded</a:t>
            </a:r>
            <a:r>
              <a:rPr lang="de-DE" dirty="0"/>
              <a:t> </a:t>
            </a:r>
            <a:r>
              <a:rPr lang="de-DE" dirty="0" err="1"/>
              <a:t>theory</a:t>
            </a:r>
            <a:r>
              <a:rPr lang="de-DE" dirty="0"/>
              <a:t> </a:t>
            </a:r>
            <a:r>
              <a:rPr lang="de-DE" dirty="0" err="1"/>
              <a:t>needs</a:t>
            </a:r>
            <a:r>
              <a:rPr lang="de-DE" dirty="0"/>
              <a:t> </a:t>
            </a:r>
            <a:r>
              <a:rPr lang="de-DE" dirty="0" err="1"/>
              <a:t>more</a:t>
            </a:r>
            <a:r>
              <a:rPr lang="de-DE" dirty="0"/>
              <a:t> time </a:t>
            </a:r>
            <a:r>
              <a:rPr lang="de-DE" dirty="0" err="1"/>
              <a:t>than</a:t>
            </a:r>
            <a:r>
              <a:rPr lang="de-DE" dirty="0"/>
              <a:t> </a:t>
            </a:r>
            <a:r>
              <a:rPr lang="de-DE" dirty="0" err="1"/>
              <a:t>thematic</a:t>
            </a:r>
            <a:r>
              <a:rPr lang="de-DE" dirty="0"/>
              <a:t> </a:t>
            </a:r>
            <a:r>
              <a:rPr lang="de-DE" dirty="0" err="1"/>
              <a:t>analysis</a:t>
            </a:r>
            <a:endParaRPr lang="de-DE" dirty="0"/>
          </a:p>
          <a:p>
            <a:pPr lvl="2"/>
            <a:r>
              <a:rPr lang="de-DE" dirty="0" err="1"/>
              <a:t>If</a:t>
            </a:r>
            <a:r>
              <a:rPr lang="de-DE" dirty="0"/>
              <a:t> you have only qualitative </a:t>
            </a:r>
            <a:r>
              <a:rPr lang="de-DE" dirty="0" err="1"/>
              <a:t>feedback</a:t>
            </a:r>
            <a:r>
              <a:rPr lang="de-DE" dirty="0"/>
              <a:t> in your </a:t>
            </a:r>
            <a:r>
              <a:rPr lang="de-DE" dirty="0" err="1"/>
              <a:t>study</a:t>
            </a:r>
            <a:r>
              <a:rPr lang="de-DE" dirty="0"/>
              <a:t> </a:t>
            </a:r>
            <a:r>
              <a:rPr lang="de-DE" dirty="0" err="1"/>
              <a:t>it</a:t>
            </a:r>
            <a:r>
              <a:rPr lang="de-DE" dirty="0"/>
              <a:t> </a:t>
            </a:r>
            <a:r>
              <a:rPr lang="de-DE" dirty="0" err="1"/>
              <a:t>is</a:t>
            </a:r>
            <a:r>
              <a:rPr lang="de-DE" dirty="0"/>
              <a:t> </a:t>
            </a:r>
            <a:r>
              <a:rPr lang="de-DE" dirty="0" err="1"/>
              <a:t>highly</a:t>
            </a:r>
            <a:r>
              <a:rPr lang="de-DE" dirty="0"/>
              <a:t> </a:t>
            </a:r>
            <a:r>
              <a:rPr lang="de-DE" dirty="0" err="1"/>
              <a:t>recommended</a:t>
            </a:r>
            <a:r>
              <a:rPr lang="de-DE" dirty="0"/>
              <a:t> to perform </a:t>
            </a:r>
            <a:r>
              <a:rPr lang="de-DE" dirty="0" err="1"/>
              <a:t>grounded</a:t>
            </a:r>
            <a:r>
              <a:rPr lang="de-DE" dirty="0"/>
              <a:t> </a:t>
            </a:r>
            <a:r>
              <a:rPr lang="de-DE" dirty="0" err="1"/>
              <a:t>theory</a:t>
            </a:r>
            <a:r>
              <a:rPr lang="de-DE" dirty="0"/>
              <a:t> to </a:t>
            </a:r>
            <a:r>
              <a:rPr lang="de-DE" dirty="0" err="1"/>
              <a:t>extent</a:t>
            </a:r>
            <a:r>
              <a:rPr lang="de-DE" dirty="0"/>
              <a:t> </a:t>
            </a:r>
            <a:r>
              <a:rPr lang="de-DE" dirty="0" err="1"/>
              <a:t>the</a:t>
            </a:r>
            <a:r>
              <a:rPr lang="de-DE" dirty="0"/>
              <a:t> </a:t>
            </a:r>
            <a:r>
              <a:rPr lang="de-DE" dirty="0" err="1"/>
              <a:t>contribution</a:t>
            </a:r>
            <a:endParaRPr lang="de-DE" dirty="0"/>
          </a:p>
          <a:p>
            <a:pPr lvl="2"/>
            <a:r>
              <a:rPr lang="de-DE" dirty="0"/>
              <a:t>In </a:t>
            </a:r>
            <a:r>
              <a:rPr lang="de-DE" dirty="0" err="1"/>
              <a:t>mixed-method</a:t>
            </a:r>
            <a:r>
              <a:rPr lang="de-DE" dirty="0"/>
              <a:t> </a:t>
            </a:r>
            <a:r>
              <a:rPr lang="de-DE" dirty="0" err="1"/>
              <a:t>designs</a:t>
            </a:r>
            <a:r>
              <a:rPr lang="de-DE" dirty="0"/>
              <a:t>: </a:t>
            </a:r>
            <a:r>
              <a:rPr lang="de-DE" dirty="0" err="1"/>
              <a:t>thematic</a:t>
            </a:r>
            <a:r>
              <a:rPr lang="de-DE" dirty="0"/>
              <a:t> </a:t>
            </a:r>
            <a:r>
              <a:rPr lang="de-DE" dirty="0" err="1"/>
              <a:t>analysis</a:t>
            </a:r>
            <a:r>
              <a:rPr lang="de-DE" dirty="0"/>
              <a:t> </a:t>
            </a:r>
            <a:r>
              <a:rPr lang="de-DE" dirty="0" err="1"/>
              <a:t>is</a:t>
            </a:r>
            <a:r>
              <a:rPr lang="de-DE" dirty="0"/>
              <a:t> okay</a:t>
            </a:r>
          </a:p>
        </p:txBody>
      </p:sp>
    </p:spTree>
    <p:extLst>
      <p:ext uri="{BB962C8B-B14F-4D97-AF65-F5344CB8AC3E}">
        <p14:creationId xmlns:p14="http://schemas.microsoft.com/office/powerpoint/2010/main" val="1141376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5103B-EBA2-D499-7A1D-A073C5446767}"/>
              </a:ext>
            </a:extLst>
          </p:cNvPr>
          <p:cNvSpPr>
            <a:spLocks noGrp="1"/>
          </p:cNvSpPr>
          <p:nvPr>
            <p:ph type="title"/>
          </p:nvPr>
        </p:nvSpPr>
        <p:spPr/>
        <p:txBody>
          <a:bodyPr/>
          <a:lstStyle/>
          <a:p>
            <a:r>
              <a:rPr lang="de-DE" dirty="0" err="1"/>
              <a:t>Three</a:t>
            </a:r>
            <a:r>
              <a:rPr lang="de-DE" dirty="0"/>
              <a:t>-Way RM ANOVA</a:t>
            </a:r>
          </a:p>
        </p:txBody>
      </p:sp>
      <p:sp>
        <p:nvSpPr>
          <p:cNvPr id="3" name="Fußzeilenplatzhalter 2">
            <a:extLst>
              <a:ext uri="{FF2B5EF4-FFF2-40B4-BE49-F238E27FC236}">
                <a16:creationId xmlns:a16="http://schemas.microsoft.com/office/drawing/2014/main" id="{42B1AFC8-2F3C-EB96-6EEA-D3F5B81A609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3E11605-6B16-4EA9-7BB2-22AD04074DD9}"/>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8A9BA3B0-0835-DE75-87CD-78FA4AD36D3F}"/>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41CF4239-048E-AC85-9E65-ECE12A96C728}"/>
              </a:ext>
            </a:extLst>
          </p:cNvPr>
          <p:cNvSpPr>
            <a:spLocks noGrp="1"/>
          </p:cNvSpPr>
          <p:nvPr>
            <p:ph type="body" sz="quarter" idx="29"/>
          </p:nvPr>
        </p:nvSpPr>
        <p:spPr>
          <a:xfrm>
            <a:off x="695325" y="5327702"/>
            <a:ext cx="10801350" cy="801636"/>
          </a:xfrm>
        </p:spPr>
        <p:txBody>
          <a:bodyPr>
            <a:normAutofit fontScale="92500" lnSpcReduction="10000"/>
          </a:bodyPr>
          <a:lstStyle/>
          <a:p>
            <a:r>
              <a:rPr lang="de-DE" b="1" dirty="0">
                <a:solidFill>
                  <a:schemeClr val="accent6"/>
                </a:solidFill>
              </a:rPr>
              <a:t>Main </a:t>
            </a:r>
            <a:r>
              <a:rPr lang="de-DE" b="1" dirty="0" err="1">
                <a:solidFill>
                  <a:schemeClr val="accent6"/>
                </a:solidFill>
              </a:rPr>
              <a:t>Effect</a:t>
            </a:r>
            <a:r>
              <a:rPr lang="de-DE" b="1" dirty="0">
                <a:solidFill>
                  <a:schemeClr val="accent6"/>
                </a:solidFill>
              </a:rPr>
              <a:t> of </a:t>
            </a:r>
            <a:r>
              <a:rPr lang="de-DE" b="1" dirty="0" err="1">
                <a:solidFill>
                  <a:schemeClr val="accent6"/>
                </a:solidFill>
              </a:rPr>
              <a:t>Swipe</a:t>
            </a:r>
            <a:r>
              <a:rPr lang="de-DE" dirty="0"/>
              <a:t>. </a:t>
            </a:r>
            <a:r>
              <a:rPr lang="de-DE" b="1" dirty="0">
                <a:solidFill>
                  <a:schemeClr val="accent6"/>
                </a:solidFill>
              </a:rPr>
              <a:t>Main </a:t>
            </a:r>
            <a:r>
              <a:rPr lang="de-DE" b="1" dirty="0" err="1">
                <a:solidFill>
                  <a:schemeClr val="accent6"/>
                </a:solidFill>
              </a:rPr>
              <a:t>Effect</a:t>
            </a:r>
            <a:r>
              <a:rPr lang="de-DE" b="1" dirty="0">
                <a:solidFill>
                  <a:schemeClr val="accent6"/>
                </a:solidFill>
              </a:rPr>
              <a:t> of </a:t>
            </a:r>
            <a:r>
              <a:rPr lang="de-DE" b="1" dirty="0" err="1">
                <a:solidFill>
                  <a:schemeClr val="accent6"/>
                </a:solidFill>
              </a:rPr>
              <a:t>Tactile</a:t>
            </a:r>
            <a:r>
              <a:rPr lang="de-DE" dirty="0"/>
              <a:t>. </a:t>
            </a:r>
            <a:r>
              <a:rPr lang="de-DE" b="1" dirty="0" err="1">
                <a:solidFill>
                  <a:srgbClr val="FF0000"/>
                </a:solidFill>
              </a:rPr>
              <a:t>No</a:t>
            </a:r>
            <a:r>
              <a:rPr lang="de-DE" b="1" dirty="0">
                <a:solidFill>
                  <a:srgbClr val="FF0000"/>
                </a:solidFill>
              </a:rPr>
              <a:t> </a:t>
            </a:r>
            <a:r>
              <a:rPr lang="de-DE" b="1" dirty="0" err="1">
                <a:solidFill>
                  <a:srgbClr val="FF0000"/>
                </a:solidFill>
              </a:rPr>
              <a:t>main</a:t>
            </a:r>
            <a:r>
              <a:rPr lang="de-DE" b="1" dirty="0">
                <a:solidFill>
                  <a:srgbClr val="FF0000"/>
                </a:solidFill>
              </a:rPr>
              <a:t> </a:t>
            </a:r>
            <a:r>
              <a:rPr lang="de-DE" b="1" dirty="0" err="1">
                <a:solidFill>
                  <a:srgbClr val="FF0000"/>
                </a:solidFill>
              </a:rPr>
              <a:t>effect</a:t>
            </a:r>
            <a:r>
              <a:rPr lang="de-DE" b="1" dirty="0">
                <a:solidFill>
                  <a:srgbClr val="FF0000"/>
                </a:solidFill>
              </a:rPr>
              <a:t> of Visual</a:t>
            </a:r>
            <a:r>
              <a:rPr lang="de-DE" dirty="0"/>
              <a:t>. </a:t>
            </a:r>
          </a:p>
          <a:p>
            <a:r>
              <a:rPr lang="de-DE" b="1" dirty="0">
                <a:solidFill>
                  <a:schemeClr val="accent6"/>
                </a:solidFill>
              </a:rPr>
              <a:t>Interaction </a:t>
            </a:r>
            <a:r>
              <a:rPr lang="de-DE" b="1" dirty="0" err="1">
                <a:solidFill>
                  <a:schemeClr val="accent6"/>
                </a:solidFill>
              </a:rPr>
              <a:t>Effect</a:t>
            </a:r>
            <a:r>
              <a:rPr lang="de-DE" b="1" dirty="0">
                <a:solidFill>
                  <a:schemeClr val="accent6"/>
                </a:solidFill>
              </a:rPr>
              <a:t>: </a:t>
            </a:r>
            <a:r>
              <a:rPr lang="de-DE" b="1" dirty="0" err="1">
                <a:solidFill>
                  <a:schemeClr val="accent6"/>
                </a:solidFill>
              </a:rPr>
              <a:t>Swipe</a:t>
            </a:r>
            <a:r>
              <a:rPr lang="de-DE" b="1" dirty="0">
                <a:solidFill>
                  <a:schemeClr val="accent6"/>
                </a:solidFill>
              </a:rPr>
              <a:t> and </a:t>
            </a:r>
            <a:r>
              <a:rPr lang="de-DE" b="1" dirty="0" err="1">
                <a:solidFill>
                  <a:schemeClr val="accent6"/>
                </a:solidFill>
              </a:rPr>
              <a:t>Tactile</a:t>
            </a:r>
            <a:r>
              <a:rPr lang="de-DE" b="1" dirty="0">
                <a:solidFill>
                  <a:schemeClr val="accent6"/>
                </a:solidFill>
              </a:rPr>
              <a:t> </a:t>
            </a:r>
            <a:r>
              <a:rPr lang="de-DE" b="1" dirty="0" err="1">
                <a:solidFill>
                  <a:schemeClr val="accent6"/>
                </a:solidFill>
              </a:rPr>
              <a:t>combined</a:t>
            </a:r>
            <a:r>
              <a:rPr lang="de-DE" b="1" dirty="0">
                <a:solidFill>
                  <a:schemeClr val="accent6"/>
                </a:solidFill>
              </a:rPr>
              <a:t> </a:t>
            </a:r>
            <a:r>
              <a:rPr lang="de-DE" b="1" dirty="0" err="1">
                <a:solidFill>
                  <a:schemeClr val="accent6"/>
                </a:solidFill>
              </a:rPr>
              <a:t>increases</a:t>
            </a:r>
            <a:r>
              <a:rPr lang="de-DE" b="1" dirty="0">
                <a:solidFill>
                  <a:schemeClr val="accent6"/>
                </a:solidFill>
              </a:rPr>
              <a:t> </a:t>
            </a:r>
            <a:r>
              <a:rPr lang="de-DE" b="1" dirty="0" err="1">
                <a:solidFill>
                  <a:schemeClr val="accent6"/>
                </a:solidFill>
              </a:rPr>
              <a:t>the</a:t>
            </a:r>
            <a:r>
              <a:rPr lang="de-DE" b="1" dirty="0">
                <a:solidFill>
                  <a:schemeClr val="accent6"/>
                </a:solidFill>
              </a:rPr>
              <a:t> WPM!</a:t>
            </a:r>
          </a:p>
        </p:txBody>
      </p:sp>
      <p:sp>
        <p:nvSpPr>
          <p:cNvPr id="7" name="Rectangle 26">
            <a:extLst>
              <a:ext uri="{FF2B5EF4-FFF2-40B4-BE49-F238E27FC236}">
                <a16:creationId xmlns:a16="http://schemas.microsoft.com/office/drawing/2014/main" id="{CDDB7509-A840-8CAE-0F55-A5A1D5BDF41B}"/>
              </a:ext>
            </a:extLst>
          </p:cNvPr>
          <p:cNvSpPr/>
          <p:nvPr/>
        </p:nvSpPr>
        <p:spPr>
          <a:xfrm>
            <a:off x="695324" y="1604665"/>
            <a:ext cx="10801351" cy="600164"/>
          </a:xfrm>
          <a:prstGeom prst="rect">
            <a:avLst/>
          </a:prstGeom>
          <a:solidFill>
            <a:srgbClr val="FFFFFF"/>
          </a:solidFill>
          <a:ln w="19050">
            <a:solidFill>
              <a:schemeClr val="tx1"/>
            </a:solidFill>
          </a:ln>
        </p:spPr>
        <p:txBody>
          <a:bodyPr wrap="square">
            <a:spAutoFit/>
          </a:bodyPr>
          <a:lstStyle/>
          <a:p>
            <a:pPr marL="104775"/>
            <a:r>
              <a:rPr lang="en-US" sz="1100" b="1" dirty="0">
                <a:latin typeface="Courier New" panose="02070309020205020404" pitchFamily="49" charset="0"/>
                <a:cs typeface="Courier New" panose="02070309020205020404" pitchFamily="49" charset="0"/>
              </a:rPr>
              <a:t>library(</a:t>
            </a:r>
            <a:r>
              <a:rPr lang="en-US" sz="1100" b="1" dirty="0" err="1">
                <a:latin typeface="Courier New" panose="02070309020205020404" pitchFamily="49" charset="0"/>
                <a:cs typeface="Courier New" panose="02070309020205020404" pitchFamily="49" charset="0"/>
              </a:rPr>
              <a:t>rstatix</a:t>
            </a:r>
            <a:r>
              <a:rPr lang="en-US" sz="1100" b="1" dirty="0">
                <a:latin typeface="Courier New" panose="02070309020205020404" pitchFamily="49" charset="0"/>
                <a:cs typeface="Courier New" panose="02070309020205020404" pitchFamily="49" charset="0"/>
              </a:rPr>
              <a:t>)</a:t>
            </a:r>
          </a:p>
          <a:p>
            <a:pPr marL="104775"/>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&lt;- </a:t>
            </a:r>
            <a:r>
              <a:rPr lang="en-US" sz="1100" b="1" dirty="0" err="1">
                <a:latin typeface="Courier New" panose="02070309020205020404" pitchFamily="49" charset="0"/>
                <a:cs typeface="Courier New" panose="02070309020205020404" pitchFamily="49" charset="0"/>
              </a:rPr>
              <a:t>anova_test</a:t>
            </a:r>
            <a:r>
              <a:rPr lang="en-US" sz="1100" b="1" dirty="0">
                <a:latin typeface="Courier New" panose="02070309020205020404" pitchFamily="49" charset="0"/>
                <a:cs typeface="Courier New" panose="02070309020205020404" pitchFamily="49" charset="0"/>
              </a:rPr>
              <a:t>(data = </a:t>
            </a:r>
            <a:r>
              <a:rPr lang="en-US" sz="1100" b="1" dirty="0" err="1">
                <a:latin typeface="Courier New" panose="02070309020205020404" pitchFamily="49" charset="0"/>
                <a:cs typeface="Courier New" panose="02070309020205020404" pitchFamily="49" charset="0"/>
              </a:rPr>
              <a:t>df</a:t>
            </a:r>
            <a:r>
              <a:rPr lang="en-US" sz="1100" b="1" dirty="0">
                <a:latin typeface="Courier New" panose="02070309020205020404" pitchFamily="49" charset="0"/>
                <a:cs typeface="Courier New" panose="02070309020205020404" pitchFamily="49" charset="0"/>
              </a:rPr>
              <a:t>, dv = </a:t>
            </a:r>
            <a:r>
              <a:rPr lang="en-US" sz="1100" b="1" dirty="0">
                <a:solidFill>
                  <a:srgbClr val="FF0000"/>
                </a:solidFill>
                <a:latin typeface="Courier New" panose="02070309020205020404" pitchFamily="49" charset="0"/>
                <a:cs typeface="Courier New" panose="02070309020205020404" pitchFamily="49" charset="0"/>
              </a:rPr>
              <a:t>wpm</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wid</a:t>
            </a:r>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subjectID</a:t>
            </a:r>
            <a:r>
              <a:rPr lang="en-US" sz="1100" b="1" dirty="0">
                <a:latin typeface="Courier New" panose="02070309020205020404" pitchFamily="49" charset="0"/>
                <a:cs typeface="Courier New" panose="02070309020205020404" pitchFamily="49" charset="0"/>
              </a:rPr>
              <a:t>, within = c(swipe, visual, tactile), </a:t>
            </a:r>
            <a:r>
              <a:rPr lang="en-US" sz="1100" b="1" dirty="0" err="1">
                <a:latin typeface="Courier New" panose="02070309020205020404" pitchFamily="49" charset="0"/>
                <a:cs typeface="Courier New" panose="02070309020205020404" pitchFamily="49" charset="0"/>
              </a:rPr>
              <a:t>effect.size</a:t>
            </a:r>
            <a:r>
              <a:rPr lang="en-US" sz="1100" b="1" dirty="0">
                <a:latin typeface="Courier New" panose="02070309020205020404" pitchFamily="49" charset="0"/>
                <a:cs typeface="Courier New" panose="02070309020205020404" pitchFamily="49" charset="0"/>
              </a:rPr>
              <a:t> = "pes")</a:t>
            </a:r>
          </a:p>
          <a:p>
            <a:pPr marL="104775"/>
            <a:r>
              <a:rPr lang="en-US" sz="1100" b="1" dirty="0" err="1">
                <a:latin typeface="Courier New" panose="02070309020205020404" pitchFamily="49" charset="0"/>
                <a:cs typeface="Courier New" panose="02070309020205020404" pitchFamily="49" charset="0"/>
              </a:rPr>
              <a:t>get_anova_table</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anova</a:t>
            </a:r>
            <a:r>
              <a:rPr lang="en-US" sz="1100" b="1" dirty="0">
                <a:latin typeface="Courier New" panose="02070309020205020404" pitchFamily="49" charset="0"/>
                <a:cs typeface="Courier New" panose="02070309020205020404" pitchFamily="49" charset="0"/>
              </a:rPr>
              <a:t>, correction = "auto")</a:t>
            </a:r>
            <a:endParaRPr lang="en-US" sz="1200" b="1" dirty="0">
              <a:latin typeface="Courier New" panose="02070309020205020404" pitchFamily="49" charset="0"/>
              <a:cs typeface="Courier New" panose="02070309020205020404" pitchFamily="49" charset="0"/>
            </a:endParaRPr>
          </a:p>
        </p:txBody>
      </p:sp>
      <p:sp>
        <p:nvSpPr>
          <p:cNvPr id="8" name="TextBox 20">
            <a:extLst>
              <a:ext uri="{FF2B5EF4-FFF2-40B4-BE49-F238E27FC236}">
                <a16:creationId xmlns:a16="http://schemas.microsoft.com/office/drawing/2014/main" id="{EC6FD17D-40A1-067D-D2FD-AF9C8A0CF4F1}"/>
              </a:ext>
            </a:extLst>
          </p:cNvPr>
          <p:cNvSpPr txBox="1"/>
          <p:nvPr/>
        </p:nvSpPr>
        <p:spPr>
          <a:xfrm>
            <a:off x="695325" y="1239818"/>
            <a:ext cx="538492" cy="369332"/>
          </a:xfrm>
          <a:prstGeom prst="rect">
            <a:avLst/>
          </a:prstGeom>
          <a:solidFill>
            <a:schemeClr val="tx1"/>
          </a:solidFill>
          <a:ln w="76200">
            <a:noFill/>
          </a:ln>
        </p:spPr>
        <p:txBody>
          <a:bodyPr wrap="square" rtlCol="0">
            <a:spAutoFit/>
          </a:bodyPr>
          <a:lstStyle/>
          <a:p>
            <a:pPr algn="ctr"/>
            <a:r>
              <a:rPr lang="de-DE" dirty="0">
                <a:solidFill>
                  <a:schemeClr val="bg1"/>
                </a:solidFill>
              </a:rPr>
              <a:t>R</a:t>
            </a:r>
          </a:p>
        </p:txBody>
      </p:sp>
      <p:graphicFrame>
        <p:nvGraphicFramePr>
          <p:cNvPr id="9" name="Tabelle 8">
            <a:extLst>
              <a:ext uri="{FF2B5EF4-FFF2-40B4-BE49-F238E27FC236}">
                <a16:creationId xmlns:a16="http://schemas.microsoft.com/office/drawing/2014/main" id="{3D7EE4AF-F239-8BAC-8833-514A2EE3CDCC}"/>
              </a:ext>
            </a:extLst>
          </p:cNvPr>
          <p:cNvGraphicFramePr>
            <a:graphicFrameLocks noGrp="1"/>
          </p:cNvGraphicFramePr>
          <p:nvPr/>
        </p:nvGraphicFramePr>
        <p:xfrm>
          <a:off x="695324" y="2416849"/>
          <a:ext cx="7118640" cy="2724157"/>
        </p:xfrm>
        <a:graphic>
          <a:graphicData uri="http://schemas.openxmlformats.org/drawingml/2006/table">
            <a:tbl>
              <a:tblPr>
                <a:tableStyleId>{5C22544A-7EE6-4342-B048-85BDC9FD1C3A}</a:tableStyleId>
              </a:tblPr>
              <a:tblGrid>
                <a:gridCol w="599952">
                  <a:extLst>
                    <a:ext uri="{9D8B030D-6E8A-4147-A177-3AD203B41FA5}">
                      <a16:colId xmlns:a16="http://schemas.microsoft.com/office/drawing/2014/main" val="897968085"/>
                    </a:ext>
                  </a:extLst>
                </a:gridCol>
                <a:gridCol w="1731039">
                  <a:extLst>
                    <a:ext uri="{9D8B030D-6E8A-4147-A177-3AD203B41FA5}">
                      <a16:colId xmlns:a16="http://schemas.microsoft.com/office/drawing/2014/main" val="501150613"/>
                    </a:ext>
                  </a:extLst>
                </a:gridCol>
                <a:gridCol w="452216">
                  <a:extLst>
                    <a:ext uri="{9D8B030D-6E8A-4147-A177-3AD203B41FA5}">
                      <a16:colId xmlns:a16="http://schemas.microsoft.com/office/drawing/2014/main" val="3401207507"/>
                    </a:ext>
                  </a:extLst>
                </a:gridCol>
                <a:gridCol w="454976">
                  <a:extLst>
                    <a:ext uri="{9D8B030D-6E8A-4147-A177-3AD203B41FA5}">
                      <a16:colId xmlns:a16="http://schemas.microsoft.com/office/drawing/2014/main" val="3274455061"/>
                    </a:ext>
                  </a:extLst>
                </a:gridCol>
                <a:gridCol w="1054869">
                  <a:extLst>
                    <a:ext uri="{9D8B030D-6E8A-4147-A177-3AD203B41FA5}">
                      <a16:colId xmlns:a16="http://schemas.microsoft.com/office/drawing/2014/main" val="2053985178"/>
                    </a:ext>
                  </a:extLst>
                </a:gridCol>
                <a:gridCol w="1216927">
                  <a:extLst>
                    <a:ext uri="{9D8B030D-6E8A-4147-A177-3AD203B41FA5}">
                      <a16:colId xmlns:a16="http://schemas.microsoft.com/office/drawing/2014/main" val="2721046828"/>
                    </a:ext>
                  </a:extLst>
                </a:gridCol>
                <a:gridCol w="391734">
                  <a:extLst>
                    <a:ext uri="{9D8B030D-6E8A-4147-A177-3AD203B41FA5}">
                      <a16:colId xmlns:a16="http://schemas.microsoft.com/office/drawing/2014/main" val="3955872916"/>
                    </a:ext>
                  </a:extLst>
                </a:gridCol>
                <a:gridCol w="1216927">
                  <a:extLst>
                    <a:ext uri="{9D8B030D-6E8A-4147-A177-3AD203B41FA5}">
                      <a16:colId xmlns:a16="http://schemas.microsoft.com/office/drawing/2014/main" val="1008085600"/>
                    </a:ext>
                  </a:extLst>
                </a:gridCol>
              </a:tblGrid>
              <a:tr h="300043">
                <a:tc>
                  <a:txBody>
                    <a:bodyPr/>
                    <a:lstStyle/>
                    <a:p>
                      <a:pPr algn="ctr" fontAlgn="ctr"/>
                      <a:r>
                        <a:rPr lang="de-DE" sz="1400" b="1" dirty="0" err="1">
                          <a:solidFill>
                            <a:schemeClr val="bg1"/>
                          </a:solidFill>
                        </a:rPr>
                        <a:t>Effect</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err="1">
                          <a:solidFill>
                            <a:schemeClr val="bg1"/>
                          </a:solidFill>
                        </a:rPr>
                        <a:t>DFn</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err="1">
                          <a:solidFill>
                            <a:schemeClr val="bg1"/>
                          </a:solidFill>
                        </a:rPr>
                        <a:t>DFd</a:t>
                      </a:r>
                      <a:endParaRPr lang="de-DE" sz="1400" b="1" dirty="0">
                        <a:solidFill>
                          <a:schemeClr val="bg1"/>
                        </a:solidFill>
                      </a:endParaRPr>
                    </a:p>
                  </a:txBody>
                  <a:tcPr marL="9525" marR="9525" marT="9525" marB="0" anchor="ctr">
                    <a:solidFill>
                      <a:schemeClr val="accent1"/>
                    </a:solidFill>
                  </a:tcPr>
                </a:tc>
                <a:tc>
                  <a:txBody>
                    <a:bodyPr/>
                    <a:lstStyle/>
                    <a:p>
                      <a:pPr algn="ctr" fontAlgn="ctr"/>
                      <a:r>
                        <a:rPr lang="de-DE" sz="1400" b="1" dirty="0">
                          <a:solidFill>
                            <a:schemeClr val="bg1"/>
                          </a:solidFill>
                        </a:rPr>
                        <a:t>F</a:t>
                      </a:r>
                    </a:p>
                  </a:txBody>
                  <a:tcPr marL="9525" marR="9525" marT="9525" marB="0" anchor="ctr">
                    <a:solidFill>
                      <a:schemeClr val="accent1"/>
                    </a:solidFill>
                  </a:tcPr>
                </a:tc>
                <a:tc>
                  <a:txBody>
                    <a:bodyPr/>
                    <a:lstStyle/>
                    <a:p>
                      <a:pPr algn="ctr" fontAlgn="ctr"/>
                      <a:r>
                        <a:rPr lang="de-DE" sz="1400" b="1" dirty="0">
                          <a:solidFill>
                            <a:schemeClr val="bg1"/>
                          </a:solidFill>
                        </a:rPr>
                        <a:t>p</a:t>
                      </a:r>
                    </a:p>
                  </a:txBody>
                  <a:tcPr marL="9525" marR="9525" marT="9525" marB="0" anchor="ctr">
                    <a:solidFill>
                      <a:schemeClr val="accent1"/>
                    </a:solidFill>
                  </a:tcPr>
                </a:tc>
                <a:tc>
                  <a:txBody>
                    <a:bodyPr/>
                    <a:lstStyle/>
                    <a:p>
                      <a:pPr algn="ctr" fontAlgn="ctr"/>
                      <a:r>
                        <a:rPr lang="de-DE" sz="1400" b="1" dirty="0">
                          <a:solidFill>
                            <a:schemeClr val="bg1"/>
                          </a:solidFill>
                        </a:rPr>
                        <a:t>p&lt;.05</a:t>
                      </a:r>
                    </a:p>
                  </a:txBody>
                  <a:tcPr marL="9525" marR="9525" marT="9525" marB="0" anchor="ctr">
                    <a:solidFill>
                      <a:schemeClr val="accent1"/>
                    </a:solidFill>
                  </a:tcPr>
                </a:tc>
                <a:tc>
                  <a:txBody>
                    <a:bodyPr/>
                    <a:lstStyle/>
                    <a:p>
                      <a:pPr algn="ctr" fontAlgn="ctr"/>
                      <a:r>
                        <a:rPr lang="de-DE" sz="1400" b="1" dirty="0" err="1">
                          <a:solidFill>
                            <a:schemeClr val="bg1"/>
                          </a:solidFill>
                        </a:rPr>
                        <a:t>pes</a:t>
                      </a:r>
                      <a:endParaRPr lang="de-DE" sz="1400" b="1" dirty="0">
                        <a:solidFill>
                          <a:schemeClr val="bg1"/>
                        </a:solidFill>
                      </a:endParaRPr>
                    </a:p>
                  </a:txBody>
                  <a:tcPr marL="9525" marR="9525" marT="9525" marB="0" anchor="ctr">
                    <a:solidFill>
                      <a:schemeClr val="accent1"/>
                    </a:solidFill>
                  </a:tcPr>
                </a:tc>
                <a:tc>
                  <a:txBody>
                    <a:bodyPr/>
                    <a:lstStyle/>
                    <a:p>
                      <a:pPr algn="ctr" fontAlgn="b"/>
                      <a:r>
                        <a:rPr lang="de-DE" sz="1400" b="1" dirty="0">
                          <a:solidFill>
                            <a:schemeClr val="bg1"/>
                          </a:solidFill>
                        </a:rPr>
                        <a:t> </a:t>
                      </a:r>
                    </a:p>
                  </a:txBody>
                  <a:tcPr marL="9525" marR="9525" marT="9525" marB="0" anchor="b">
                    <a:solidFill>
                      <a:schemeClr val="accent1"/>
                    </a:solidFill>
                  </a:tcPr>
                </a:tc>
                <a:extLst>
                  <a:ext uri="{0D108BD9-81ED-4DB2-BD59-A6C34878D82A}">
                    <a16:rowId xmlns:a16="http://schemas.microsoft.com/office/drawing/2014/main" val="2116370477"/>
                  </a:ext>
                </a:extLst>
              </a:tr>
              <a:tr h="346302">
                <a:tc>
                  <a:txBody>
                    <a:bodyPr/>
                    <a:lstStyle/>
                    <a:p>
                      <a:pPr algn="ctr" fontAlgn="ctr"/>
                      <a:r>
                        <a:rPr lang="de-DE" sz="1400" b="1" dirty="0">
                          <a:solidFill>
                            <a:schemeClr val="bg1"/>
                          </a:solidFill>
                        </a:rPr>
                        <a:t>1</a:t>
                      </a:r>
                    </a:p>
                  </a:txBody>
                  <a:tcPr marL="9525" marR="9525" marT="9525" marB="0" anchor="ctr">
                    <a:solidFill>
                      <a:schemeClr val="accent1"/>
                    </a:solidFill>
                  </a:tcPr>
                </a:tc>
                <a:tc>
                  <a:txBody>
                    <a:bodyPr/>
                    <a:lstStyle/>
                    <a:p>
                      <a:pPr algn="ctr" fontAlgn="ctr"/>
                      <a:r>
                        <a:rPr lang="de-DE" sz="1400" dirty="0" err="1"/>
                        <a:t>swipe</a:t>
                      </a:r>
                      <a:endParaRPr lang="de-DE" sz="1400" dirty="0"/>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dirty="0"/>
                        <a:t>15</a:t>
                      </a:r>
                    </a:p>
                  </a:txBody>
                  <a:tcPr marL="9525" marR="9525" marT="9525" marB="0" anchor="ctr"/>
                </a:tc>
                <a:tc>
                  <a:txBody>
                    <a:bodyPr/>
                    <a:lstStyle/>
                    <a:p>
                      <a:pPr algn="ctr" fontAlgn="ctr"/>
                      <a:r>
                        <a:rPr lang="de-DE" sz="1400"/>
                        <a:t>63.590</a:t>
                      </a:r>
                    </a:p>
                  </a:txBody>
                  <a:tcPr marL="9525" marR="9525" marT="9525" marB="0" anchor="ctr"/>
                </a:tc>
                <a:tc>
                  <a:txBody>
                    <a:bodyPr/>
                    <a:lstStyle/>
                    <a:p>
                      <a:pPr algn="ctr" fontAlgn="ctr"/>
                      <a:r>
                        <a:rPr lang="de-DE" sz="1400" dirty="0"/>
                        <a:t>8.96e-07</a:t>
                      </a:r>
                    </a:p>
                  </a:txBody>
                  <a:tcPr marL="9525" marR="9525" marT="9525" marB="0" anchor="ctr"/>
                </a:tc>
                <a:tc>
                  <a:txBody>
                    <a:bodyPr/>
                    <a:lstStyle/>
                    <a:p>
                      <a:pPr algn="ctr" fontAlgn="ctr"/>
                      <a:r>
                        <a:rPr lang="de-DE" sz="1400" dirty="0"/>
                        <a:t>*</a:t>
                      </a:r>
                    </a:p>
                  </a:txBody>
                  <a:tcPr marL="9525" marR="9525" marT="9525" marB="0" anchor="ctr"/>
                </a:tc>
                <a:tc>
                  <a:txBody>
                    <a:bodyPr/>
                    <a:lstStyle/>
                    <a:p>
                      <a:pPr algn="ctr" fontAlgn="ctr"/>
                      <a:r>
                        <a:rPr lang="de-DE" sz="1400" dirty="0"/>
                        <a:t>0.809</a:t>
                      </a:r>
                    </a:p>
                  </a:txBody>
                  <a:tcPr marL="9525" marR="9525" marT="9525" marB="0" anchor="ctr"/>
                </a:tc>
                <a:extLst>
                  <a:ext uri="{0D108BD9-81ED-4DB2-BD59-A6C34878D82A}">
                    <a16:rowId xmlns:a16="http://schemas.microsoft.com/office/drawing/2014/main" val="1903905815"/>
                  </a:ext>
                </a:extLst>
              </a:tr>
              <a:tr h="346302">
                <a:tc>
                  <a:txBody>
                    <a:bodyPr/>
                    <a:lstStyle/>
                    <a:p>
                      <a:pPr algn="ctr" fontAlgn="ctr"/>
                      <a:r>
                        <a:rPr lang="de-DE" sz="1400" b="1" dirty="0">
                          <a:solidFill>
                            <a:schemeClr val="bg1"/>
                          </a:solidFill>
                        </a:rPr>
                        <a:t>2</a:t>
                      </a:r>
                    </a:p>
                  </a:txBody>
                  <a:tcPr marL="9525" marR="9525" marT="9525" marB="0" anchor="ctr">
                    <a:solidFill>
                      <a:schemeClr val="accent1"/>
                    </a:solidFill>
                  </a:tcPr>
                </a:tc>
                <a:tc>
                  <a:txBody>
                    <a:bodyPr/>
                    <a:lstStyle/>
                    <a:p>
                      <a:pPr algn="ctr" fontAlgn="ctr"/>
                      <a:r>
                        <a:rPr lang="de-DE" sz="1400" dirty="0" err="1"/>
                        <a:t>visual</a:t>
                      </a:r>
                      <a:endParaRPr lang="de-DE" sz="1400" dirty="0"/>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a:t>0.145</a:t>
                      </a:r>
                    </a:p>
                  </a:txBody>
                  <a:tcPr marL="9525" marR="9525" marT="9525" marB="0" anchor="ctr"/>
                </a:tc>
                <a:tc>
                  <a:txBody>
                    <a:bodyPr/>
                    <a:lstStyle/>
                    <a:p>
                      <a:pPr algn="ctr" fontAlgn="ctr"/>
                      <a:r>
                        <a:rPr lang="de-DE" sz="1400"/>
                        <a:t>7.09e-01</a:t>
                      </a:r>
                    </a:p>
                  </a:txBody>
                  <a:tcPr marL="9525" marR="9525" marT="9525" marB="0" anchor="ctr"/>
                </a:tc>
                <a:tc>
                  <a:txBody>
                    <a:bodyPr/>
                    <a:lstStyle/>
                    <a:p>
                      <a:pPr algn="ctr" fontAlgn="ctr"/>
                      <a:r>
                        <a:rPr lang="de-DE" sz="1400"/>
                        <a:t> </a:t>
                      </a:r>
                    </a:p>
                  </a:txBody>
                  <a:tcPr marL="9525" marR="9525" marT="9525" marB="0" anchor="ctr"/>
                </a:tc>
                <a:tc>
                  <a:txBody>
                    <a:bodyPr/>
                    <a:lstStyle/>
                    <a:p>
                      <a:pPr algn="ctr" fontAlgn="ctr"/>
                      <a:r>
                        <a:rPr lang="de-DE" sz="1400"/>
                        <a:t>0.010</a:t>
                      </a:r>
                    </a:p>
                  </a:txBody>
                  <a:tcPr marL="9525" marR="9525" marT="9525" marB="0" anchor="ctr"/>
                </a:tc>
                <a:extLst>
                  <a:ext uri="{0D108BD9-81ED-4DB2-BD59-A6C34878D82A}">
                    <a16:rowId xmlns:a16="http://schemas.microsoft.com/office/drawing/2014/main" val="3851255450"/>
                  </a:ext>
                </a:extLst>
              </a:tr>
              <a:tr h="346302">
                <a:tc>
                  <a:txBody>
                    <a:bodyPr/>
                    <a:lstStyle/>
                    <a:p>
                      <a:pPr algn="ctr" fontAlgn="ctr"/>
                      <a:r>
                        <a:rPr lang="de-DE" sz="1400" b="1">
                          <a:solidFill>
                            <a:schemeClr val="bg1"/>
                          </a:solidFill>
                        </a:rPr>
                        <a:t>3</a:t>
                      </a:r>
                    </a:p>
                  </a:txBody>
                  <a:tcPr marL="9525" marR="9525" marT="9525" marB="0" anchor="ctr">
                    <a:solidFill>
                      <a:schemeClr val="accent1"/>
                    </a:solidFill>
                  </a:tcPr>
                </a:tc>
                <a:tc>
                  <a:txBody>
                    <a:bodyPr/>
                    <a:lstStyle/>
                    <a:p>
                      <a:pPr algn="ctr" fontAlgn="ctr"/>
                      <a:r>
                        <a:rPr lang="de-DE" sz="1400"/>
                        <a:t>tactile</a:t>
                      </a:r>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a:t>21.494</a:t>
                      </a:r>
                    </a:p>
                  </a:txBody>
                  <a:tcPr marL="9525" marR="9525" marT="9525" marB="0" anchor="ctr"/>
                </a:tc>
                <a:tc>
                  <a:txBody>
                    <a:bodyPr/>
                    <a:lstStyle/>
                    <a:p>
                      <a:pPr algn="ctr" fontAlgn="ctr"/>
                      <a:r>
                        <a:rPr lang="de-DE" sz="1400"/>
                        <a:t>3.23e-04</a:t>
                      </a:r>
                    </a:p>
                  </a:txBody>
                  <a:tcPr marL="9525" marR="9525" marT="9525" marB="0" anchor="ctr"/>
                </a:tc>
                <a:tc>
                  <a:txBody>
                    <a:bodyPr/>
                    <a:lstStyle/>
                    <a:p>
                      <a:pPr algn="ctr" fontAlgn="ctr"/>
                      <a:r>
                        <a:rPr lang="de-DE" sz="1400"/>
                        <a:t>*</a:t>
                      </a:r>
                    </a:p>
                  </a:txBody>
                  <a:tcPr marL="9525" marR="9525" marT="9525" marB="0" anchor="ctr"/>
                </a:tc>
                <a:tc>
                  <a:txBody>
                    <a:bodyPr/>
                    <a:lstStyle/>
                    <a:p>
                      <a:pPr algn="ctr" fontAlgn="ctr"/>
                      <a:r>
                        <a:rPr lang="de-DE" sz="1400" dirty="0"/>
                        <a:t>0.589</a:t>
                      </a:r>
                    </a:p>
                  </a:txBody>
                  <a:tcPr marL="9525" marR="9525" marT="9525" marB="0" anchor="ctr"/>
                </a:tc>
                <a:extLst>
                  <a:ext uri="{0D108BD9-81ED-4DB2-BD59-A6C34878D82A}">
                    <a16:rowId xmlns:a16="http://schemas.microsoft.com/office/drawing/2014/main" val="4144366017"/>
                  </a:ext>
                </a:extLst>
              </a:tr>
              <a:tr h="346302">
                <a:tc>
                  <a:txBody>
                    <a:bodyPr/>
                    <a:lstStyle/>
                    <a:p>
                      <a:pPr algn="ctr" fontAlgn="ctr"/>
                      <a:r>
                        <a:rPr lang="de-DE" sz="1400" b="1" dirty="0">
                          <a:solidFill>
                            <a:schemeClr val="bg1"/>
                          </a:solidFill>
                        </a:rPr>
                        <a:t>4</a:t>
                      </a:r>
                    </a:p>
                  </a:txBody>
                  <a:tcPr marL="9525" marR="9525" marT="9525" marB="0" anchor="ctr">
                    <a:solidFill>
                      <a:schemeClr val="accent1"/>
                    </a:solidFill>
                  </a:tcPr>
                </a:tc>
                <a:tc>
                  <a:txBody>
                    <a:bodyPr/>
                    <a:lstStyle/>
                    <a:p>
                      <a:pPr algn="ctr" fontAlgn="ctr"/>
                      <a:r>
                        <a:rPr lang="de-DE" sz="1400" dirty="0" err="1"/>
                        <a:t>swipe:visual</a:t>
                      </a:r>
                      <a:endParaRPr lang="de-DE" sz="1400" dirty="0"/>
                    </a:p>
                  </a:txBody>
                  <a:tcPr marL="9525" marR="9525" marT="9525" marB="0" anchor="ctr"/>
                </a:tc>
                <a:tc>
                  <a:txBody>
                    <a:bodyPr/>
                    <a:lstStyle/>
                    <a:p>
                      <a:pPr algn="ctr" fontAlgn="ctr"/>
                      <a:r>
                        <a:rPr lang="de-DE" sz="1400" dirty="0"/>
                        <a:t>1</a:t>
                      </a:r>
                    </a:p>
                  </a:txBody>
                  <a:tcPr marL="9525" marR="9525" marT="9525" marB="0" anchor="ctr"/>
                </a:tc>
                <a:tc>
                  <a:txBody>
                    <a:bodyPr/>
                    <a:lstStyle/>
                    <a:p>
                      <a:pPr algn="ctr" fontAlgn="ctr"/>
                      <a:r>
                        <a:rPr lang="de-DE" sz="1400" dirty="0"/>
                        <a:t>15</a:t>
                      </a:r>
                    </a:p>
                  </a:txBody>
                  <a:tcPr marL="9525" marR="9525" marT="9525" marB="0" anchor="ctr"/>
                </a:tc>
                <a:tc>
                  <a:txBody>
                    <a:bodyPr/>
                    <a:lstStyle/>
                    <a:p>
                      <a:pPr algn="ctr" fontAlgn="ctr"/>
                      <a:r>
                        <a:rPr lang="de-DE" sz="1400"/>
                        <a:t>0.952</a:t>
                      </a:r>
                    </a:p>
                  </a:txBody>
                  <a:tcPr marL="9525" marR="9525" marT="9525" marB="0" anchor="ctr"/>
                </a:tc>
                <a:tc>
                  <a:txBody>
                    <a:bodyPr/>
                    <a:lstStyle/>
                    <a:p>
                      <a:pPr algn="ctr" fontAlgn="ctr"/>
                      <a:r>
                        <a:rPr lang="de-DE" sz="1400"/>
                        <a:t>3.45e-01</a:t>
                      </a:r>
                    </a:p>
                  </a:txBody>
                  <a:tcPr marL="9525" marR="9525" marT="9525" marB="0" anchor="ctr"/>
                </a:tc>
                <a:tc>
                  <a:txBody>
                    <a:bodyPr/>
                    <a:lstStyle/>
                    <a:p>
                      <a:pPr algn="ctr" fontAlgn="ctr"/>
                      <a:r>
                        <a:rPr lang="de-DE" sz="1400"/>
                        <a:t> </a:t>
                      </a:r>
                    </a:p>
                  </a:txBody>
                  <a:tcPr marL="9525" marR="9525" marT="9525" marB="0" anchor="ctr"/>
                </a:tc>
                <a:tc>
                  <a:txBody>
                    <a:bodyPr/>
                    <a:lstStyle/>
                    <a:p>
                      <a:pPr algn="ctr" fontAlgn="ctr"/>
                      <a:r>
                        <a:rPr lang="de-DE" sz="1400"/>
                        <a:t>0.060</a:t>
                      </a:r>
                    </a:p>
                  </a:txBody>
                  <a:tcPr marL="9525" marR="9525" marT="9525" marB="0" anchor="ctr"/>
                </a:tc>
                <a:extLst>
                  <a:ext uri="{0D108BD9-81ED-4DB2-BD59-A6C34878D82A}">
                    <a16:rowId xmlns:a16="http://schemas.microsoft.com/office/drawing/2014/main" val="338015767"/>
                  </a:ext>
                </a:extLst>
              </a:tr>
              <a:tr h="346302">
                <a:tc>
                  <a:txBody>
                    <a:bodyPr/>
                    <a:lstStyle/>
                    <a:p>
                      <a:pPr algn="ctr" fontAlgn="ctr"/>
                      <a:r>
                        <a:rPr lang="de-DE" sz="1400" b="1" dirty="0">
                          <a:solidFill>
                            <a:schemeClr val="bg1"/>
                          </a:solidFill>
                        </a:rPr>
                        <a:t>5</a:t>
                      </a:r>
                    </a:p>
                  </a:txBody>
                  <a:tcPr marL="9525" marR="9525" marT="9525" marB="0" anchor="ctr">
                    <a:solidFill>
                      <a:schemeClr val="accent1"/>
                    </a:solidFill>
                  </a:tcPr>
                </a:tc>
                <a:tc>
                  <a:txBody>
                    <a:bodyPr/>
                    <a:lstStyle/>
                    <a:p>
                      <a:pPr algn="ctr" fontAlgn="ctr"/>
                      <a:r>
                        <a:rPr lang="de-DE" sz="1400" b="1" dirty="0" err="1">
                          <a:solidFill>
                            <a:schemeClr val="tx1"/>
                          </a:solidFill>
                        </a:rPr>
                        <a:t>swipe:tactile</a:t>
                      </a:r>
                      <a:endParaRPr lang="de-DE" sz="1400" b="1" dirty="0">
                        <a:solidFill>
                          <a:schemeClr val="tx1"/>
                        </a:solidFill>
                      </a:endParaRPr>
                    </a:p>
                  </a:txBody>
                  <a:tcPr marL="9525" marR="9525" marT="9525" marB="0" anchor="ctr"/>
                </a:tc>
                <a:tc>
                  <a:txBody>
                    <a:bodyPr/>
                    <a:lstStyle/>
                    <a:p>
                      <a:pPr algn="ctr" fontAlgn="ctr"/>
                      <a:r>
                        <a:rPr lang="de-DE" sz="1400" b="1"/>
                        <a:t>1</a:t>
                      </a:r>
                    </a:p>
                  </a:txBody>
                  <a:tcPr marL="9525" marR="9525" marT="9525" marB="0" anchor="ctr"/>
                </a:tc>
                <a:tc>
                  <a:txBody>
                    <a:bodyPr/>
                    <a:lstStyle/>
                    <a:p>
                      <a:pPr algn="ctr" fontAlgn="ctr"/>
                      <a:r>
                        <a:rPr lang="de-DE" sz="1400" b="1" dirty="0"/>
                        <a:t>15</a:t>
                      </a:r>
                    </a:p>
                  </a:txBody>
                  <a:tcPr marL="9525" marR="9525" marT="9525" marB="0" anchor="ctr"/>
                </a:tc>
                <a:tc>
                  <a:txBody>
                    <a:bodyPr/>
                    <a:lstStyle/>
                    <a:p>
                      <a:pPr algn="ctr" fontAlgn="ctr"/>
                      <a:r>
                        <a:rPr lang="de-DE" sz="1400" b="1" dirty="0"/>
                        <a:t>7.227</a:t>
                      </a:r>
                    </a:p>
                  </a:txBody>
                  <a:tcPr marL="9525" marR="9525" marT="9525" marB="0" anchor="ctr"/>
                </a:tc>
                <a:tc>
                  <a:txBody>
                    <a:bodyPr/>
                    <a:lstStyle/>
                    <a:p>
                      <a:pPr algn="ctr" fontAlgn="ctr"/>
                      <a:r>
                        <a:rPr lang="de-DE" sz="1400" b="1" dirty="0"/>
                        <a:t>1.70e-02</a:t>
                      </a:r>
                    </a:p>
                  </a:txBody>
                  <a:tcPr marL="9525" marR="9525" marT="9525" marB="0" anchor="ctr"/>
                </a:tc>
                <a:tc>
                  <a:txBody>
                    <a:bodyPr/>
                    <a:lstStyle/>
                    <a:p>
                      <a:pPr algn="ctr" fontAlgn="ctr"/>
                      <a:r>
                        <a:rPr lang="de-DE" sz="1400" b="1" dirty="0"/>
                        <a:t>*</a:t>
                      </a:r>
                    </a:p>
                  </a:txBody>
                  <a:tcPr marL="9525" marR="9525" marT="9525" marB="0" anchor="ctr"/>
                </a:tc>
                <a:tc>
                  <a:txBody>
                    <a:bodyPr/>
                    <a:lstStyle/>
                    <a:p>
                      <a:pPr algn="ctr" fontAlgn="ctr"/>
                      <a:r>
                        <a:rPr lang="de-DE" sz="1400" b="1" dirty="0"/>
                        <a:t>0.325</a:t>
                      </a:r>
                    </a:p>
                  </a:txBody>
                  <a:tcPr marL="9525" marR="9525" marT="9525" marB="0" anchor="ctr"/>
                </a:tc>
                <a:extLst>
                  <a:ext uri="{0D108BD9-81ED-4DB2-BD59-A6C34878D82A}">
                    <a16:rowId xmlns:a16="http://schemas.microsoft.com/office/drawing/2014/main" val="410085725"/>
                  </a:ext>
                </a:extLst>
              </a:tr>
              <a:tr h="346302">
                <a:tc>
                  <a:txBody>
                    <a:bodyPr/>
                    <a:lstStyle/>
                    <a:p>
                      <a:pPr algn="ctr" fontAlgn="ctr"/>
                      <a:r>
                        <a:rPr lang="de-DE" sz="1400" b="1" dirty="0">
                          <a:solidFill>
                            <a:schemeClr val="bg1"/>
                          </a:solidFill>
                        </a:rPr>
                        <a:t>6</a:t>
                      </a:r>
                    </a:p>
                  </a:txBody>
                  <a:tcPr marL="9525" marR="9525" marT="9525" marB="0" anchor="ctr">
                    <a:solidFill>
                      <a:schemeClr val="accent1"/>
                    </a:solidFill>
                  </a:tcPr>
                </a:tc>
                <a:tc>
                  <a:txBody>
                    <a:bodyPr/>
                    <a:lstStyle/>
                    <a:p>
                      <a:pPr algn="ctr" fontAlgn="ctr"/>
                      <a:r>
                        <a:rPr lang="de-DE" sz="1400"/>
                        <a:t>visual:tactile</a:t>
                      </a:r>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dirty="0"/>
                        <a:t>0.132</a:t>
                      </a:r>
                    </a:p>
                  </a:txBody>
                  <a:tcPr marL="9525" marR="9525" marT="9525" marB="0" anchor="ctr"/>
                </a:tc>
                <a:tc>
                  <a:txBody>
                    <a:bodyPr/>
                    <a:lstStyle/>
                    <a:p>
                      <a:pPr algn="ctr" fontAlgn="ctr"/>
                      <a:r>
                        <a:rPr lang="de-DE" sz="1400" dirty="0"/>
                        <a:t>7.22e-01</a:t>
                      </a:r>
                    </a:p>
                  </a:txBody>
                  <a:tcPr marL="9525" marR="9525" marT="9525" marB="0" anchor="ctr"/>
                </a:tc>
                <a:tc>
                  <a:txBody>
                    <a:bodyPr/>
                    <a:lstStyle/>
                    <a:p>
                      <a:pPr algn="ctr" fontAlgn="ctr"/>
                      <a:r>
                        <a:rPr lang="de-DE" sz="1400" dirty="0"/>
                        <a:t> </a:t>
                      </a:r>
                    </a:p>
                  </a:txBody>
                  <a:tcPr marL="9525" marR="9525" marT="9525" marB="0" anchor="ctr"/>
                </a:tc>
                <a:tc>
                  <a:txBody>
                    <a:bodyPr/>
                    <a:lstStyle/>
                    <a:p>
                      <a:pPr algn="ctr" fontAlgn="ctr"/>
                      <a:r>
                        <a:rPr lang="de-DE" sz="1400" dirty="0"/>
                        <a:t>0.009</a:t>
                      </a:r>
                    </a:p>
                  </a:txBody>
                  <a:tcPr marL="9525" marR="9525" marT="9525" marB="0" anchor="ctr"/>
                </a:tc>
                <a:extLst>
                  <a:ext uri="{0D108BD9-81ED-4DB2-BD59-A6C34878D82A}">
                    <a16:rowId xmlns:a16="http://schemas.microsoft.com/office/drawing/2014/main" val="3360080063"/>
                  </a:ext>
                </a:extLst>
              </a:tr>
              <a:tr h="346302">
                <a:tc>
                  <a:txBody>
                    <a:bodyPr/>
                    <a:lstStyle/>
                    <a:p>
                      <a:pPr algn="ctr" fontAlgn="ctr"/>
                      <a:r>
                        <a:rPr lang="de-DE" sz="1400" b="1" dirty="0">
                          <a:solidFill>
                            <a:schemeClr val="bg1"/>
                          </a:solidFill>
                        </a:rPr>
                        <a:t>7</a:t>
                      </a:r>
                    </a:p>
                  </a:txBody>
                  <a:tcPr marL="9525" marR="9525" marT="9525" marB="0" anchor="ctr">
                    <a:solidFill>
                      <a:schemeClr val="accent1"/>
                    </a:solidFill>
                  </a:tcPr>
                </a:tc>
                <a:tc>
                  <a:txBody>
                    <a:bodyPr/>
                    <a:lstStyle/>
                    <a:p>
                      <a:pPr algn="ctr" fontAlgn="ctr"/>
                      <a:r>
                        <a:rPr lang="de-DE" sz="1400" dirty="0" err="1"/>
                        <a:t>swipe:visual:tactile</a:t>
                      </a:r>
                      <a:endParaRPr lang="de-DE" sz="1400" dirty="0"/>
                    </a:p>
                  </a:txBody>
                  <a:tcPr marL="9525" marR="9525" marT="9525" marB="0" anchor="ctr"/>
                </a:tc>
                <a:tc>
                  <a:txBody>
                    <a:bodyPr/>
                    <a:lstStyle/>
                    <a:p>
                      <a:pPr algn="ctr" fontAlgn="ctr"/>
                      <a:r>
                        <a:rPr lang="de-DE" sz="1400"/>
                        <a:t>1</a:t>
                      </a:r>
                    </a:p>
                  </a:txBody>
                  <a:tcPr marL="9525" marR="9525" marT="9525" marB="0" anchor="ctr"/>
                </a:tc>
                <a:tc>
                  <a:txBody>
                    <a:bodyPr/>
                    <a:lstStyle/>
                    <a:p>
                      <a:pPr algn="ctr" fontAlgn="ctr"/>
                      <a:r>
                        <a:rPr lang="de-DE" sz="1400"/>
                        <a:t>15</a:t>
                      </a:r>
                    </a:p>
                  </a:txBody>
                  <a:tcPr marL="9525" marR="9525" marT="9525" marB="0" anchor="ctr"/>
                </a:tc>
                <a:tc>
                  <a:txBody>
                    <a:bodyPr/>
                    <a:lstStyle/>
                    <a:p>
                      <a:pPr algn="ctr" fontAlgn="ctr"/>
                      <a:r>
                        <a:rPr lang="de-DE" sz="1400" dirty="0"/>
                        <a:t>0.308</a:t>
                      </a:r>
                    </a:p>
                  </a:txBody>
                  <a:tcPr marL="9525" marR="9525" marT="9525" marB="0" anchor="ctr"/>
                </a:tc>
                <a:tc>
                  <a:txBody>
                    <a:bodyPr/>
                    <a:lstStyle/>
                    <a:p>
                      <a:pPr algn="ctr" fontAlgn="ctr"/>
                      <a:r>
                        <a:rPr lang="de-DE" sz="1400" dirty="0"/>
                        <a:t>5.87e-01</a:t>
                      </a:r>
                    </a:p>
                  </a:txBody>
                  <a:tcPr marL="9525" marR="9525" marT="9525" marB="0" anchor="ctr"/>
                </a:tc>
                <a:tc>
                  <a:txBody>
                    <a:bodyPr/>
                    <a:lstStyle/>
                    <a:p>
                      <a:pPr algn="ctr" fontAlgn="ctr"/>
                      <a:r>
                        <a:rPr lang="de-DE" sz="1400" dirty="0"/>
                        <a:t> </a:t>
                      </a:r>
                    </a:p>
                  </a:txBody>
                  <a:tcPr marL="9525" marR="9525" marT="9525" marB="0" anchor="ctr"/>
                </a:tc>
                <a:tc>
                  <a:txBody>
                    <a:bodyPr/>
                    <a:lstStyle/>
                    <a:p>
                      <a:pPr algn="ctr" fontAlgn="ctr"/>
                      <a:r>
                        <a:rPr lang="de-DE" sz="1400" dirty="0"/>
                        <a:t>0.020</a:t>
                      </a:r>
                    </a:p>
                  </a:txBody>
                  <a:tcPr marL="9525" marR="9525" marT="9525" marB="0" anchor="ctr"/>
                </a:tc>
                <a:extLst>
                  <a:ext uri="{0D108BD9-81ED-4DB2-BD59-A6C34878D82A}">
                    <a16:rowId xmlns:a16="http://schemas.microsoft.com/office/drawing/2014/main" val="2232793090"/>
                  </a:ext>
                </a:extLst>
              </a:tr>
            </a:tbl>
          </a:graphicData>
        </a:graphic>
      </p:graphicFrame>
      <p:pic>
        <p:nvPicPr>
          <p:cNvPr id="11" name="Grafik 10">
            <a:extLst>
              <a:ext uri="{FF2B5EF4-FFF2-40B4-BE49-F238E27FC236}">
                <a16:creationId xmlns:a16="http://schemas.microsoft.com/office/drawing/2014/main" id="{B285150F-A28A-CA80-478F-E74115FEF069}"/>
              </a:ext>
            </a:extLst>
          </p:cNvPr>
          <p:cNvPicPr>
            <a:picLocks noChangeAspect="1"/>
          </p:cNvPicPr>
          <p:nvPr/>
        </p:nvPicPr>
        <p:blipFill>
          <a:blip r:embed="rId2"/>
          <a:stretch>
            <a:fillRect/>
          </a:stretch>
        </p:blipFill>
        <p:spPr>
          <a:xfrm>
            <a:off x="7973177" y="2452857"/>
            <a:ext cx="3936369" cy="2762510"/>
          </a:xfrm>
          <a:prstGeom prst="rect">
            <a:avLst/>
          </a:prstGeom>
        </p:spPr>
      </p:pic>
      <p:sp>
        <p:nvSpPr>
          <p:cNvPr id="10" name="Rechteck 9">
            <a:extLst>
              <a:ext uri="{FF2B5EF4-FFF2-40B4-BE49-F238E27FC236}">
                <a16:creationId xmlns:a16="http://schemas.microsoft.com/office/drawing/2014/main" id="{F6670B42-F864-1FB7-00E5-A03DF96C129E}"/>
              </a:ext>
            </a:extLst>
          </p:cNvPr>
          <p:cNvSpPr/>
          <p:nvPr/>
        </p:nvSpPr>
        <p:spPr>
          <a:xfrm>
            <a:off x="506321" y="2274664"/>
            <a:ext cx="11530104" cy="385467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9">
            <a:extLst>
              <a:ext uri="{FF2B5EF4-FFF2-40B4-BE49-F238E27FC236}">
                <a16:creationId xmlns:a16="http://schemas.microsoft.com/office/drawing/2014/main" id="{023F0CFE-D00F-3704-CC85-01F3D704F501}"/>
              </a:ext>
            </a:extLst>
          </p:cNvPr>
          <p:cNvSpPr txBox="1"/>
          <p:nvPr/>
        </p:nvSpPr>
        <p:spPr>
          <a:xfrm>
            <a:off x="3511901" y="2507783"/>
            <a:ext cx="5139974" cy="1200329"/>
          </a:xfrm>
          <a:prstGeom prst="rect">
            <a:avLst/>
          </a:prstGeom>
          <a:solidFill>
            <a:schemeClr val="accent1"/>
          </a:solidFill>
        </p:spPr>
        <p:txBody>
          <a:bodyPr wrap="square" rtlCol="0">
            <a:spAutoFit/>
          </a:bodyPr>
          <a:lstStyle/>
          <a:p>
            <a:r>
              <a:rPr lang="en-US" b="1" dirty="0">
                <a:solidFill>
                  <a:schemeClr val="bg1"/>
                </a:solidFill>
              </a:rPr>
              <a:t>Once you have your study design, you later only need to change the dependent variable!</a:t>
            </a:r>
          </a:p>
          <a:p>
            <a:r>
              <a:rPr lang="en-US" b="1" dirty="0">
                <a:solidFill>
                  <a:schemeClr val="bg1"/>
                </a:solidFill>
              </a:rPr>
              <a:t> -Of course, you </a:t>
            </a:r>
            <a:r>
              <a:rPr lang="en-US" b="1" dirty="0">
                <a:solidFill>
                  <a:srgbClr val="FF0000"/>
                </a:solidFill>
              </a:rPr>
              <a:t>check again for data type and normal distribution</a:t>
            </a:r>
            <a:r>
              <a:rPr lang="en-US" b="1" dirty="0">
                <a:solidFill>
                  <a:schemeClr val="bg1"/>
                </a:solidFill>
              </a:rPr>
              <a:t>, etc.</a:t>
            </a:r>
            <a:endParaRPr lang="de-DE" b="1" dirty="0">
              <a:solidFill>
                <a:schemeClr val="bg1"/>
              </a:solidFill>
            </a:endParaRPr>
          </a:p>
        </p:txBody>
      </p:sp>
      <p:cxnSp>
        <p:nvCxnSpPr>
          <p:cNvPr id="13" name="Straight Arrow Connector 10">
            <a:extLst>
              <a:ext uri="{FF2B5EF4-FFF2-40B4-BE49-F238E27FC236}">
                <a16:creationId xmlns:a16="http://schemas.microsoft.com/office/drawing/2014/main" id="{74257C83-37BC-5736-9AA1-A22A1A1FFCD9}"/>
              </a:ext>
            </a:extLst>
          </p:cNvPr>
          <p:cNvCxnSpPr>
            <a:cxnSpLocks/>
          </p:cNvCxnSpPr>
          <p:nvPr/>
        </p:nvCxnSpPr>
        <p:spPr>
          <a:xfrm flipH="1" flipV="1">
            <a:off x="4097949" y="1941210"/>
            <a:ext cx="232609" cy="62846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26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F9A06-2886-B624-C64C-58A938ACFC19}"/>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1A7A865B-6CDA-7FCB-1696-D971A18892A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82F998D-5592-3183-A501-03C0525750C9}"/>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8B2F3683-31F7-8136-4013-92853B89C12B}"/>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969BFA12-414F-9D0F-60B4-48FC422257DA}"/>
              </a:ext>
            </a:extLst>
          </p:cNvPr>
          <p:cNvSpPr>
            <a:spLocks noGrp="1"/>
          </p:cNvSpPr>
          <p:nvPr>
            <p:ph type="body" sz="quarter" idx="29"/>
          </p:nvPr>
        </p:nvSpPr>
        <p:spPr/>
        <p:txBody>
          <a:bodyPr/>
          <a:lstStyle/>
          <a:p>
            <a:endParaRPr lang="de-DE"/>
          </a:p>
        </p:txBody>
      </p:sp>
      <p:pic>
        <p:nvPicPr>
          <p:cNvPr id="12290" name="Picture 2">
            <a:extLst>
              <a:ext uri="{FF2B5EF4-FFF2-40B4-BE49-F238E27FC236}">
                <a16:creationId xmlns:a16="http://schemas.microsoft.com/office/drawing/2014/main" id="{7518A36B-9D10-D657-DB9C-2CFB0C6B0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714" y="115888"/>
            <a:ext cx="9952671" cy="615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95E03-9C62-084C-B3F5-0314960CA202}"/>
              </a:ext>
            </a:extLst>
          </p:cNvPr>
          <p:cNvSpPr>
            <a:spLocks noGrp="1"/>
          </p:cNvSpPr>
          <p:nvPr>
            <p:ph type="title"/>
          </p:nvPr>
        </p:nvSpPr>
        <p:spPr/>
        <p:txBody>
          <a:bodyPr/>
          <a:lstStyle/>
          <a:p>
            <a:r>
              <a:rPr lang="de-DE" dirty="0" err="1"/>
              <a:t>Exercise</a:t>
            </a:r>
            <a:r>
              <a:rPr lang="de-DE" dirty="0"/>
              <a:t>: Find your Test</a:t>
            </a:r>
          </a:p>
        </p:txBody>
      </p:sp>
      <p:sp>
        <p:nvSpPr>
          <p:cNvPr id="3" name="Fußzeilenplatzhalter 2">
            <a:extLst>
              <a:ext uri="{FF2B5EF4-FFF2-40B4-BE49-F238E27FC236}">
                <a16:creationId xmlns:a16="http://schemas.microsoft.com/office/drawing/2014/main" id="{7944EE9B-5A92-5E0B-3A79-C6825BDFBC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C89CEE-1B34-9776-6953-5CCEEB9C0511}"/>
              </a:ext>
            </a:extLst>
          </p:cNvPr>
          <p:cNvSpPr>
            <a:spLocks noGrp="1"/>
          </p:cNvSpPr>
          <p:nvPr>
            <p:ph type="sldNum" sz="quarter" idx="28"/>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08B57B05-3B0C-51CA-D43E-35B9AA730CC2}"/>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52F5C2A8-41B8-8D4C-7783-856F9BDD708C}"/>
              </a:ext>
            </a:extLst>
          </p:cNvPr>
          <p:cNvSpPr>
            <a:spLocks noGrp="1"/>
          </p:cNvSpPr>
          <p:nvPr>
            <p:ph type="body" sz="quarter" idx="29"/>
          </p:nvPr>
        </p:nvSpPr>
        <p:spPr>
          <a:xfrm>
            <a:off x="695325" y="1449388"/>
            <a:ext cx="9065895" cy="4679950"/>
          </a:xfrm>
        </p:spPr>
        <p:txBody>
          <a:bodyPr>
            <a:normAutofit lnSpcReduction="10000"/>
          </a:bodyPr>
          <a:lstStyle/>
          <a:p>
            <a:r>
              <a:rPr lang="en-US" b="1" dirty="0">
                <a:solidFill>
                  <a:schemeClr val="accent1"/>
                </a:solidFill>
              </a:rPr>
              <a:t>When you want answer your research question </a:t>
            </a:r>
            <a:br>
              <a:rPr lang="en-US" b="1" dirty="0">
                <a:solidFill>
                  <a:schemeClr val="accent1"/>
                </a:solidFill>
              </a:rPr>
            </a:br>
            <a:r>
              <a:rPr lang="en-US" b="1" dirty="0">
                <a:solidFill>
                  <a:schemeClr val="accent1"/>
                </a:solidFill>
              </a:rPr>
              <a:t>with quantitative methods</a:t>
            </a:r>
            <a:r>
              <a:rPr lang="en-US" b="0" i="0" dirty="0">
                <a:solidFill>
                  <a:srgbClr val="212529"/>
                </a:solidFill>
                <a:effectLst/>
                <a:latin typeface="Roboto" panose="02000000000000000000" pitchFamily="2" charset="0"/>
              </a:rPr>
              <a:t>, use our </a:t>
            </a:r>
            <a:r>
              <a:rPr lang="en-US" dirty="0">
                <a:solidFill>
                  <a:srgbClr val="212529"/>
                </a:solidFill>
              </a:rPr>
              <a:t>statistical </a:t>
            </a:r>
            <a:br>
              <a:rPr lang="en-US" dirty="0">
                <a:solidFill>
                  <a:srgbClr val="212529"/>
                </a:solidFill>
              </a:rPr>
            </a:br>
            <a:r>
              <a:rPr lang="en-US" dirty="0">
                <a:solidFill>
                  <a:srgbClr val="212529"/>
                </a:solidFill>
              </a:rPr>
              <a:t>decision tree to find your test</a:t>
            </a:r>
            <a:endParaRPr lang="en-US" b="0" i="0" dirty="0">
              <a:solidFill>
                <a:srgbClr val="212529"/>
              </a:solidFill>
              <a:effectLst/>
              <a:latin typeface="Roboto" panose="02000000000000000000" pitchFamily="2" charset="0"/>
            </a:endParaRPr>
          </a:p>
          <a:p>
            <a:pPr lvl="1"/>
            <a:r>
              <a:rPr lang="de-DE" dirty="0">
                <a:hlinkClick r:id="rId2"/>
              </a:rPr>
              <a:t>https://hci-studies.org/</a:t>
            </a:r>
            <a:r>
              <a:rPr lang="de-DE" dirty="0"/>
              <a:t> </a:t>
            </a:r>
            <a:r>
              <a:rPr lang="de-DE" dirty="0">
                <a:sym typeface="Wingdings" panose="05000000000000000000" pitchFamily="2" charset="2"/>
              </a:rPr>
              <a:t></a:t>
            </a:r>
            <a:r>
              <a:rPr lang="de-DE" dirty="0">
                <a:sym typeface="Wingdings" panose="05000000000000000000" pitchFamily="2" charset="2"/>
                <a:hlinkClick r:id="rId3"/>
              </a:rPr>
              <a:t> Statistical </a:t>
            </a:r>
            <a:r>
              <a:rPr lang="de-DE" dirty="0" err="1">
                <a:sym typeface="Wingdings" panose="05000000000000000000" pitchFamily="2" charset="2"/>
                <a:hlinkClick r:id="rId3"/>
              </a:rPr>
              <a:t>Decision</a:t>
            </a:r>
            <a:r>
              <a:rPr lang="de-DE" dirty="0">
                <a:sym typeface="Wingdings" panose="05000000000000000000" pitchFamily="2" charset="2"/>
                <a:hlinkClick r:id="rId3"/>
              </a:rPr>
              <a:t> </a:t>
            </a:r>
            <a:r>
              <a:rPr lang="de-DE" dirty="0" err="1">
                <a:sym typeface="Wingdings" panose="05000000000000000000" pitchFamily="2" charset="2"/>
                <a:hlinkClick r:id="rId3"/>
              </a:rPr>
              <a:t>Tree</a:t>
            </a:r>
            <a:endParaRPr lang="de-DE" dirty="0"/>
          </a:p>
          <a:p>
            <a:pPr lvl="1"/>
            <a:r>
              <a:rPr lang="de-DE" dirty="0"/>
              <a:t>The </a:t>
            </a:r>
            <a:r>
              <a:rPr lang="de-DE" dirty="0" err="1"/>
              <a:t>tree</a:t>
            </a:r>
            <a:r>
              <a:rPr lang="de-DE" dirty="0"/>
              <a:t> </a:t>
            </a:r>
            <a:r>
              <a:rPr lang="de-DE" dirty="0" err="1"/>
              <a:t>is</a:t>
            </a:r>
            <a:r>
              <a:rPr lang="de-DE" dirty="0"/>
              <a:t> </a:t>
            </a:r>
            <a:r>
              <a:rPr lang="de-DE" dirty="0" err="1"/>
              <a:t>the</a:t>
            </a:r>
            <a:r>
              <a:rPr lang="de-DE" dirty="0"/>
              <a:t> </a:t>
            </a:r>
            <a:r>
              <a:rPr lang="de-DE" dirty="0" err="1"/>
              <a:t>ultimate</a:t>
            </a:r>
            <a:r>
              <a:rPr lang="de-DE" dirty="0"/>
              <a:t> </a:t>
            </a:r>
            <a:r>
              <a:rPr lang="de-DE" dirty="0" err="1"/>
              <a:t>thing</a:t>
            </a:r>
            <a:endParaRPr lang="de-DE" dirty="0"/>
          </a:p>
          <a:p>
            <a:r>
              <a:rPr lang="de-DE" b="1" dirty="0" err="1">
                <a:solidFill>
                  <a:schemeClr val="accent1"/>
                </a:solidFill>
              </a:rPr>
              <a:t>Discuss</a:t>
            </a:r>
            <a:r>
              <a:rPr lang="de-DE" b="1" dirty="0">
                <a:solidFill>
                  <a:schemeClr val="accent1"/>
                </a:solidFill>
              </a:rPr>
              <a:t> in your </a:t>
            </a:r>
            <a:r>
              <a:rPr lang="de-DE" b="1" dirty="0" err="1">
                <a:solidFill>
                  <a:schemeClr val="accent1"/>
                </a:solidFill>
              </a:rPr>
              <a:t>team</a:t>
            </a:r>
            <a:r>
              <a:rPr lang="de-DE" dirty="0"/>
              <a:t>:</a:t>
            </a:r>
          </a:p>
          <a:p>
            <a:pPr lvl="1"/>
            <a:r>
              <a:rPr lang="de-DE" dirty="0" err="1"/>
              <a:t>Which</a:t>
            </a:r>
            <a:r>
              <a:rPr lang="de-DE" dirty="0"/>
              <a:t> </a:t>
            </a:r>
            <a:r>
              <a:rPr lang="de-DE" dirty="0" err="1"/>
              <a:t>measures</a:t>
            </a:r>
            <a:r>
              <a:rPr lang="de-DE" dirty="0"/>
              <a:t> do you have?</a:t>
            </a:r>
          </a:p>
          <a:p>
            <a:pPr lvl="1"/>
            <a:r>
              <a:rPr lang="de-DE" dirty="0" err="1"/>
              <a:t>Which</a:t>
            </a:r>
            <a:r>
              <a:rPr lang="de-DE" dirty="0"/>
              <a:t> </a:t>
            </a:r>
            <a:r>
              <a:rPr lang="de-DE" dirty="0" err="1"/>
              <a:t>statistical</a:t>
            </a:r>
            <a:r>
              <a:rPr lang="de-DE" dirty="0"/>
              <a:t> </a:t>
            </a:r>
            <a:r>
              <a:rPr lang="de-DE" dirty="0" err="1"/>
              <a:t>test</a:t>
            </a:r>
            <a:r>
              <a:rPr lang="de-DE" dirty="0"/>
              <a:t> </a:t>
            </a:r>
            <a:r>
              <a:rPr lang="de-DE" dirty="0" err="1"/>
              <a:t>is</a:t>
            </a:r>
            <a:r>
              <a:rPr lang="de-DE" dirty="0"/>
              <a:t> </a:t>
            </a:r>
            <a:r>
              <a:rPr lang="de-DE" dirty="0" err="1"/>
              <a:t>the</a:t>
            </a:r>
            <a:r>
              <a:rPr lang="de-DE" dirty="0"/>
              <a:t> </a:t>
            </a:r>
            <a:r>
              <a:rPr lang="de-DE" dirty="0" err="1"/>
              <a:t>correct</a:t>
            </a:r>
            <a:r>
              <a:rPr lang="de-DE" dirty="0"/>
              <a:t> </a:t>
            </a:r>
            <a:r>
              <a:rPr lang="de-DE" dirty="0" err="1"/>
              <a:t>one</a:t>
            </a:r>
            <a:r>
              <a:rPr lang="de-DE" dirty="0"/>
              <a:t> </a:t>
            </a:r>
            <a:r>
              <a:rPr lang="de-DE" dirty="0" err="1"/>
              <a:t>for</a:t>
            </a:r>
            <a:r>
              <a:rPr lang="de-DE" dirty="0"/>
              <a:t> </a:t>
            </a:r>
            <a:r>
              <a:rPr lang="de-DE" dirty="0" err="1"/>
              <a:t>the</a:t>
            </a:r>
            <a:r>
              <a:rPr lang="de-DE" dirty="0"/>
              <a:t> </a:t>
            </a:r>
            <a:r>
              <a:rPr lang="de-DE" dirty="0" err="1"/>
              <a:t>measure</a:t>
            </a:r>
            <a:r>
              <a:rPr lang="de-DE" dirty="0"/>
              <a:t>?</a:t>
            </a:r>
          </a:p>
          <a:p>
            <a:pPr lvl="1"/>
            <a:r>
              <a:rPr lang="de-DE" dirty="0"/>
              <a:t>Write down all </a:t>
            </a:r>
            <a:r>
              <a:rPr lang="de-DE" dirty="0" err="1"/>
              <a:t>the</a:t>
            </a:r>
            <a:r>
              <a:rPr lang="de-DE" dirty="0"/>
              <a:t> </a:t>
            </a:r>
            <a:r>
              <a:rPr lang="de-DE" dirty="0" err="1"/>
              <a:t>tests</a:t>
            </a:r>
            <a:r>
              <a:rPr lang="de-DE" dirty="0"/>
              <a:t> (e.g., „Friedman </a:t>
            </a:r>
            <a:r>
              <a:rPr lang="de-DE" dirty="0" err="1"/>
              <a:t>test</a:t>
            </a:r>
            <a:r>
              <a:rPr lang="de-DE" dirty="0"/>
              <a:t>“)</a:t>
            </a:r>
          </a:p>
          <a:p>
            <a:pPr lvl="1"/>
            <a:r>
              <a:rPr lang="de-DE" dirty="0"/>
              <a:t>Google </a:t>
            </a:r>
            <a:r>
              <a:rPr lang="de-DE" dirty="0" err="1"/>
              <a:t>the</a:t>
            </a:r>
            <a:r>
              <a:rPr lang="de-DE" dirty="0"/>
              <a:t> </a:t>
            </a:r>
            <a:r>
              <a:rPr lang="de-DE" dirty="0" err="1"/>
              <a:t>tests</a:t>
            </a:r>
            <a:r>
              <a:rPr lang="de-DE" dirty="0"/>
              <a:t> (e.g., „Friedman </a:t>
            </a:r>
            <a:r>
              <a:rPr lang="de-DE" dirty="0" err="1"/>
              <a:t>test</a:t>
            </a:r>
            <a:r>
              <a:rPr lang="de-DE" dirty="0"/>
              <a:t> in R“)</a:t>
            </a:r>
          </a:p>
          <a:p>
            <a:pPr lvl="2"/>
            <a:r>
              <a:rPr lang="de-DE" dirty="0">
                <a:hlinkClick r:id="rId4"/>
              </a:rPr>
              <a:t>https://www.datanovia.com/en/lessons/friedman-test-in-r/</a:t>
            </a:r>
            <a:r>
              <a:rPr lang="de-DE" dirty="0"/>
              <a:t> </a:t>
            </a:r>
          </a:p>
          <a:p>
            <a:pPr lvl="2"/>
            <a:r>
              <a:rPr lang="de-DE" dirty="0" err="1"/>
              <a:t>If</a:t>
            </a:r>
            <a:r>
              <a:rPr lang="de-DE" dirty="0"/>
              <a:t> there </a:t>
            </a:r>
            <a:r>
              <a:rPr lang="de-DE" dirty="0" err="1"/>
              <a:t>is</a:t>
            </a:r>
            <a:r>
              <a:rPr lang="de-DE" dirty="0"/>
              <a:t> a </a:t>
            </a:r>
            <a:r>
              <a:rPr lang="de-DE" dirty="0" err="1"/>
              <a:t>result</a:t>
            </a:r>
            <a:r>
              <a:rPr lang="de-DE" dirty="0"/>
              <a:t>, you </a:t>
            </a:r>
            <a:r>
              <a:rPr lang="de-DE" dirty="0" err="1"/>
              <a:t>can</a:t>
            </a:r>
            <a:r>
              <a:rPr lang="de-DE" dirty="0"/>
              <a:t> </a:t>
            </a:r>
            <a:r>
              <a:rPr lang="de-DE" dirty="0" err="1"/>
              <a:t>be</a:t>
            </a:r>
            <a:r>
              <a:rPr lang="de-DE" dirty="0"/>
              <a:t> </a:t>
            </a:r>
            <a:r>
              <a:rPr lang="de-DE" dirty="0" err="1"/>
              <a:t>sure</a:t>
            </a:r>
            <a:r>
              <a:rPr lang="de-DE" dirty="0"/>
              <a:t> that you </a:t>
            </a:r>
            <a:r>
              <a:rPr lang="de-DE" dirty="0" err="1"/>
              <a:t>can</a:t>
            </a:r>
            <a:r>
              <a:rPr lang="de-DE" dirty="0"/>
              <a:t> </a:t>
            </a:r>
            <a:r>
              <a:rPr lang="de-DE" dirty="0" err="1"/>
              <a:t>evaluate</a:t>
            </a:r>
            <a:r>
              <a:rPr lang="de-DE" dirty="0"/>
              <a:t> your </a:t>
            </a:r>
            <a:r>
              <a:rPr lang="de-DE" dirty="0" err="1"/>
              <a:t>user</a:t>
            </a:r>
            <a:r>
              <a:rPr lang="de-DE" dirty="0"/>
              <a:t> </a:t>
            </a:r>
            <a:r>
              <a:rPr lang="de-DE" dirty="0" err="1"/>
              <a:t>study</a:t>
            </a:r>
            <a:r>
              <a:rPr lang="de-DE" dirty="0"/>
              <a:t>!</a:t>
            </a:r>
          </a:p>
        </p:txBody>
      </p:sp>
      <p:pic>
        <p:nvPicPr>
          <p:cNvPr id="10" name="Picture 2">
            <a:extLst>
              <a:ext uri="{FF2B5EF4-FFF2-40B4-BE49-F238E27FC236}">
                <a16:creationId xmlns:a16="http://schemas.microsoft.com/office/drawing/2014/main" id="{DEE9824A-6A9C-E1F4-7E38-EE219B937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389" y="1449388"/>
            <a:ext cx="3247947" cy="2007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272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65E56-05D9-BB00-F744-398628E0B8F7}"/>
              </a:ext>
            </a:extLst>
          </p:cNvPr>
          <p:cNvSpPr>
            <a:spLocks noGrp="1"/>
          </p:cNvSpPr>
          <p:nvPr>
            <p:ph type="title"/>
          </p:nvPr>
        </p:nvSpPr>
        <p:spPr/>
        <p:txBody>
          <a:bodyPr/>
          <a:lstStyle/>
          <a:p>
            <a:r>
              <a:rPr lang="de-DE" dirty="0" err="1"/>
              <a:t>What‘s</a:t>
            </a:r>
            <a:r>
              <a:rPr lang="de-DE" dirty="0"/>
              <a:t> </a:t>
            </a:r>
            <a:r>
              <a:rPr lang="de-DE" dirty="0" err="1"/>
              <a:t>next</a:t>
            </a:r>
            <a:r>
              <a:rPr lang="de-DE" dirty="0"/>
              <a:t>? – An </a:t>
            </a:r>
            <a:r>
              <a:rPr lang="de-DE" dirty="0" err="1"/>
              <a:t>Example</a:t>
            </a:r>
            <a:endParaRPr lang="de-DE" dirty="0"/>
          </a:p>
        </p:txBody>
      </p:sp>
      <p:sp>
        <p:nvSpPr>
          <p:cNvPr id="3" name="Fußzeilenplatzhalter 2">
            <a:extLst>
              <a:ext uri="{FF2B5EF4-FFF2-40B4-BE49-F238E27FC236}">
                <a16:creationId xmlns:a16="http://schemas.microsoft.com/office/drawing/2014/main" id="{A0794E1A-FE87-668A-5BF4-AAFC47AFF0E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BCD6101-72B1-9706-C4EF-C85D631F8D91}"/>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24C6B81F-40DB-C999-7881-79DE082CA99A}"/>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BCA7285B-E764-2BC3-C35E-68AE290DA5F3}"/>
              </a:ext>
            </a:extLst>
          </p:cNvPr>
          <p:cNvSpPr>
            <a:spLocks noGrp="1"/>
          </p:cNvSpPr>
          <p:nvPr>
            <p:ph type="body" sz="quarter" idx="29"/>
          </p:nvPr>
        </p:nvSpPr>
        <p:spPr>
          <a:xfrm>
            <a:off x="695325" y="1449388"/>
            <a:ext cx="5871730" cy="4679950"/>
          </a:xfrm>
        </p:spPr>
        <p:txBody>
          <a:bodyPr/>
          <a:lstStyle/>
          <a:p>
            <a:r>
              <a:rPr lang="de-DE" b="1" dirty="0">
                <a:solidFill>
                  <a:schemeClr val="accent1"/>
                </a:solidFill>
              </a:rPr>
              <a:t>Precision </a:t>
            </a:r>
            <a:r>
              <a:rPr lang="de-DE" b="1" dirty="0" err="1">
                <a:solidFill>
                  <a:schemeClr val="accent1"/>
                </a:solidFill>
              </a:rPr>
              <a:t>vs</a:t>
            </a:r>
            <a:r>
              <a:rPr lang="de-DE" b="1" dirty="0">
                <a:solidFill>
                  <a:schemeClr val="accent1"/>
                </a:solidFill>
              </a:rPr>
              <a:t> </a:t>
            </a:r>
            <a:r>
              <a:rPr lang="de-DE" b="1" dirty="0" err="1">
                <a:solidFill>
                  <a:schemeClr val="accent1"/>
                </a:solidFill>
              </a:rPr>
              <a:t>Accuarcy</a:t>
            </a:r>
            <a:endParaRPr lang="de-DE" dirty="0"/>
          </a:p>
          <a:p>
            <a:pPr lvl="1"/>
            <a:r>
              <a:rPr lang="de-DE" dirty="0" err="1"/>
              <a:t>Why</a:t>
            </a:r>
            <a:r>
              <a:rPr lang="de-DE" dirty="0"/>
              <a:t> </a:t>
            </a:r>
            <a:r>
              <a:rPr lang="de-DE" dirty="0" err="1"/>
              <a:t>is</a:t>
            </a:r>
            <a:r>
              <a:rPr lang="de-DE" dirty="0"/>
              <a:t> </a:t>
            </a:r>
            <a:r>
              <a:rPr lang="de-DE" dirty="0" err="1"/>
              <a:t>low</a:t>
            </a:r>
            <a:r>
              <a:rPr lang="de-DE" dirty="0"/>
              <a:t> </a:t>
            </a:r>
            <a:r>
              <a:rPr lang="de-DE" dirty="0" err="1"/>
              <a:t>accuracy</a:t>
            </a:r>
            <a:r>
              <a:rPr lang="de-DE" dirty="0"/>
              <a:t> </a:t>
            </a:r>
            <a:r>
              <a:rPr lang="de-DE" dirty="0" err="1"/>
              <a:t>better</a:t>
            </a:r>
            <a:r>
              <a:rPr lang="de-DE" dirty="0"/>
              <a:t> </a:t>
            </a:r>
            <a:r>
              <a:rPr lang="de-DE" dirty="0" err="1"/>
              <a:t>than</a:t>
            </a:r>
            <a:r>
              <a:rPr lang="de-DE" dirty="0"/>
              <a:t> </a:t>
            </a:r>
            <a:r>
              <a:rPr lang="de-DE" dirty="0" err="1"/>
              <a:t>low</a:t>
            </a:r>
            <a:r>
              <a:rPr lang="de-DE" dirty="0"/>
              <a:t> </a:t>
            </a:r>
            <a:r>
              <a:rPr lang="de-DE" dirty="0" err="1"/>
              <a:t>precision</a:t>
            </a:r>
            <a:r>
              <a:rPr lang="de-DE" dirty="0"/>
              <a:t>?</a:t>
            </a:r>
          </a:p>
          <a:p>
            <a:pPr lvl="1"/>
            <a:r>
              <a:rPr lang="de-DE" dirty="0" err="1"/>
              <a:t>What</a:t>
            </a:r>
            <a:r>
              <a:rPr lang="de-DE" dirty="0"/>
              <a:t> </a:t>
            </a:r>
            <a:r>
              <a:rPr lang="de-DE" dirty="0" err="1"/>
              <a:t>can</a:t>
            </a:r>
            <a:r>
              <a:rPr lang="de-DE" dirty="0"/>
              <a:t> </a:t>
            </a:r>
            <a:r>
              <a:rPr lang="de-DE" dirty="0" err="1"/>
              <a:t>we</a:t>
            </a:r>
            <a:r>
              <a:rPr lang="de-DE" dirty="0"/>
              <a:t> do </a:t>
            </a:r>
            <a:r>
              <a:rPr lang="de-DE" dirty="0" err="1"/>
              <a:t>with</a:t>
            </a:r>
            <a:r>
              <a:rPr lang="de-DE" dirty="0"/>
              <a:t> that </a:t>
            </a:r>
            <a:r>
              <a:rPr lang="de-DE" dirty="0" err="1"/>
              <a:t>knowledge</a:t>
            </a:r>
            <a:r>
              <a:rPr lang="de-DE"/>
              <a:t>?</a:t>
            </a:r>
            <a:endParaRPr lang="de-DE" dirty="0"/>
          </a:p>
        </p:txBody>
      </p:sp>
      <p:pic>
        <p:nvPicPr>
          <p:cNvPr id="1026" name="Picture 2" descr="precision verses accuracy - Soilutions">
            <a:extLst>
              <a:ext uri="{FF2B5EF4-FFF2-40B4-BE49-F238E27FC236}">
                <a16:creationId xmlns:a16="http://schemas.microsoft.com/office/drawing/2014/main" id="{2A073B9C-ED01-7836-71F5-10886D5CD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790" y="252787"/>
            <a:ext cx="4852883" cy="57689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76E7476B-5B47-6C47-4819-5268DC0AC2D1}"/>
              </a:ext>
            </a:extLst>
          </p:cNvPr>
          <p:cNvSpPr txBox="1"/>
          <p:nvPr/>
        </p:nvSpPr>
        <p:spPr>
          <a:xfrm>
            <a:off x="6643790" y="6007418"/>
            <a:ext cx="6095184" cy="261610"/>
          </a:xfrm>
          <a:prstGeom prst="rect">
            <a:avLst/>
          </a:prstGeom>
          <a:noFill/>
        </p:spPr>
        <p:txBody>
          <a:bodyPr wrap="square">
            <a:spAutoFit/>
          </a:bodyPr>
          <a:lstStyle/>
          <a:p>
            <a:r>
              <a:rPr lang="de-DE" sz="1050" dirty="0"/>
              <a:t>Image </a:t>
            </a:r>
            <a:r>
              <a:rPr lang="de-DE" sz="1050" dirty="0" err="1"/>
              <a:t>from</a:t>
            </a:r>
            <a:r>
              <a:rPr lang="de-DE" sz="1050" dirty="0"/>
              <a:t>: </a:t>
            </a:r>
            <a:r>
              <a:rPr lang="de-DE" sz="1050" dirty="0">
                <a:hlinkClick r:id="rId3"/>
              </a:rPr>
              <a:t>https://www.soilutions.co.uk/tag/precision-verses-accuracy/</a:t>
            </a:r>
            <a:r>
              <a:rPr lang="de-DE" sz="1050" dirty="0"/>
              <a:t> </a:t>
            </a:r>
          </a:p>
        </p:txBody>
      </p:sp>
    </p:spTree>
    <p:extLst>
      <p:ext uri="{BB962C8B-B14F-4D97-AF65-F5344CB8AC3E}">
        <p14:creationId xmlns:p14="http://schemas.microsoft.com/office/powerpoint/2010/main" val="1550445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DD3DAF5E-4AAC-487E-EF52-A23FCC26CDCB}"/>
              </a:ext>
            </a:extLst>
          </p:cNvPr>
          <p:cNvSpPr>
            <a:spLocks noGrp="1"/>
          </p:cNvSpPr>
          <p:nvPr>
            <p:ph type="body" idx="1"/>
          </p:nvPr>
        </p:nvSpPr>
        <p:spPr/>
        <p:txBody>
          <a:bodyPr/>
          <a:lstStyle/>
          <a:p>
            <a:endParaRPr lang="de-DE" dirty="0"/>
          </a:p>
        </p:txBody>
      </p:sp>
      <p:sp>
        <p:nvSpPr>
          <p:cNvPr id="7" name="Titel 6">
            <a:extLst>
              <a:ext uri="{FF2B5EF4-FFF2-40B4-BE49-F238E27FC236}">
                <a16:creationId xmlns:a16="http://schemas.microsoft.com/office/drawing/2014/main" id="{A9B0F95E-0D40-F2F5-823F-CABE0B605CD7}"/>
              </a:ext>
            </a:extLst>
          </p:cNvPr>
          <p:cNvSpPr>
            <a:spLocks noGrp="1"/>
          </p:cNvSpPr>
          <p:nvPr>
            <p:ph type="title"/>
          </p:nvPr>
        </p:nvSpPr>
        <p:spPr/>
        <p:txBody>
          <a:bodyPr/>
          <a:lstStyle/>
          <a:p>
            <a:r>
              <a:rPr lang="de-DE" dirty="0" err="1"/>
              <a:t>Did</a:t>
            </a:r>
            <a:r>
              <a:rPr lang="de-DE" dirty="0"/>
              <a:t> </a:t>
            </a:r>
            <a:r>
              <a:rPr lang="de-DE" dirty="0" err="1"/>
              <a:t>we</a:t>
            </a:r>
            <a:r>
              <a:rPr lang="de-DE" dirty="0"/>
              <a:t> </a:t>
            </a:r>
            <a:r>
              <a:rPr lang="de-DE" dirty="0" err="1"/>
              <a:t>forget</a:t>
            </a:r>
            <a:r>
              <a:rPr lang="de-DE" dirty="0"/>
              <a:t> </a:t>
            </a:r>
            <a:r>
              <a:rPr lang="de-DE" dirty="0" err="1"/>
              <a:t>something</a:t>
            </a:r>
            <a:r>
              <a:rPr lang="de-DE" dirty="0"/>
              <a:t>?</a:t>
            </a:r>
          </a:p>
        </p:txBody>
      </p:sp>
      <p:sp>
        <p:nvSpPr>
          <p:cNvPr id="3" name="Fußzeilenplatzhalter 2">
            <a:extLst>
              <a:ext uri="{FF2B5EF4-FFF2-40B4-BE49-F238E27FC236}">
                <a16:creationId xmlns:a16="http://schemas.microsoft.com/office/drawing/2014/main" id="{0AE61D07-9471-DDE4-BD9D-09CC6DF2BB1C}"/>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300F0B-98B6-F834-FE3D-5F413FFBFC87}"/>
              </a:ext>
            </a:extLst>
          </p:cNvPr>
          <p:cNvSpPr>
            <a:spLocks noGrp="1"/>
          </p:cNvSpPr>
          <p:nvPr>
            <p:ph type="sldNum" sz="quarter" idx="24"/>
          </p:nvPr>
        </p:nvSpPr>
        <p:spPr/>
        <p:txBody>
          <a:bodyPr/>
          <a:lstStyle/>
          <a:p>
            <a:fld id="{BA24374A-C3A8-471A-8837-3FC31668ABE5}" type="slidenum">
              <a:rPr lang="de-DE" smtClean="0"/>
              <a:pPr/>
              <a:t>74</a:t>
            </a:fld>
            <a:endParaRPr lang="de-DE" dirty="0"/>
          </a:p>
        </p:txBody>
      </p:sp>
      <p:sp>
        <p:nvSpPr>
          <p:cNvPr id="9" name="Textplatzhalter 8">
            <a:extLst>
              <a:ext uri="{FF2B5EF4-FFF2-40B4-BE49-F238E27FC236}">
                <a16:creationId xmlns:a16="http://schemas.microsoft.com/office/drawing/2014/main" id="{9AA88C18-5D58-DEC5-6185-BF7D262050CB}"/>
              </a:ext>
            </a:extLst>
          </p:cNvPr>
          <p:cNvSpPr>
            <a:spLocks noGrp="1"/>
          </p:cNvSpPr>
          <p:nvPr>
            <p:ph type="body" sz="quarter" idx="21"/>
          </p:nvPr>
        </p:nvSpPr>
        <p:spPr/>
        <p:txBody>
          <a:bodyPr/>
          <a:lstStyle/>
          <a:p>
            <a:r>
              <a:rPr lang="en-US" sz="1400" dirty="0"/>
              <a:t>How to Evaluate Results</a:t>
            </a:r>
            <a:endParaRPr lang="de-DE" dirty="0"/>
          </a:p>
        </p:txBody>
      </p:sp>
    </p:spTree>
    <p:extLst>
      <p:ext uri="{BB962C8B-B14F-4D97-AF65-F5344CB8AC3E}">
        <p14:creationId xmlns:p14="http://schemas.microsoft.com/office/powerpoint/2010/main" val="853152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a:t>
            </a:r>
            <a:r>
              <a:rPr lang="en-US" sz="1200"/>
              <a:t>CC BY-SA </a:t>
            </a:r>
            <a:r>
              <a:rPr lang="en-US" sz="1200" dirty="0"/>
              <a:t>4.0)</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dirty="0"/>
              <a:t>Evaluating Qualitative Data</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75</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7" name="Bildplatzhalter 6" descr="Ein Bild, das Text, drinnen, Boden enthält.&#10;&#10;Automatisch generierte Beschreibung">
            <a:extLst>
              <a:ext uri="{FF2B5EF4-FFF2-40B4-BE49-F238E27FC236}">
                <a16:creationId xmlns:a16="http://schemas.microsoft.com/office/drawing/2014/main" id="{33EC8B66-C637-C0BC-69A3-0427F62F306E}"/>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273" b="32273"/>
          <a:stretch>
            <a:fillRect/>
          </a:stretch>
        </p:blipFill>
        <p:spPr/>
      </p:pic>
    </p:spTree>
    <p:extLst>
      <p:ext uri="{BB962C8B-B14F-4D97-AF65-F5344CB8AC3E}">
        <p14:creationId xmlns:p14="http://schemas.microsoft.com/office/powerpoint/2010/main" val="1440853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5CECB-D577-A887-2795-346EF8CD7D29}"/>
              </a:ext>
            </a:extLst>
          </p:cNvPr>
          <p:cNvSpPr>
            <a:spLocks noGrp="1"/>
          </p:cNvSpPr>
          <p:nvPr>
            <p:ph type="title"/>
          </p:nvPr>
        </p:nvSpPr>
        <p:spPr/>
        <p:txBody>
          <a:bodyPr/>
          <a:lstStyle/>
          <a:p>
            <a:r>
              <a:rPr lang="de-DE" dirty="0"/>
              <a:t>Qualitative Data</a:t>
            </a:r>
          </a:p>
        </p:txBody>
      </p:sp>
      <p:sp>
        <p:nvSpPr>
          <p:cNvPr id="3" name="Fußzeilenplatzhalter 2">
            <a:extLst>
              <a:ext uri="{FF2B5EF4-FFF2-40B4-BE49-F238E27FC236}">
                <a16:creationId xmlns:a16="http://schemas.microsoft.com/office/drawing/2014/main" id="{9E72D826-F119-3CF4-A413-5775791775A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7F1575-6E3C-71C0-B94F-283B02FE600C}"/>
              </a:ext>
            </a:extLst>
          </p:cNvPr>
          <p:cNvSpPr>
            <a:spLocks noGrp="1"/>
          </p:cNvSpPr>
          <p:nvPr>
            <p:ph type="sldNum" sz="quarter" idx="28"/>
          </p:nvPr>
        </p:nvSpPr>
        <p:spPr/>
        <p:txBody>
          <a:bodyPr/>
          <a:lstStyle/>
          <a:p>
            <a:fld id="{BA24374A-C3A8-471A-8837-3FC31668ABE5}" type="slidenum">
              <a:rPr lang="de-DE" smtClean="0"/>
              <a:pPr/>
              <a:t>76</a:t>
            </a:fld>
            <a:endParaRPr lang="de-DE" dirty="0"/>
          </a:p>
        </p:txBody>
      </p:sp>
      <p:sp>
        <p:nvSpPr>
          <p:cNvPr id="5" name="Textplatzhalter 4">
            <a:extLst>
              <a:ext uri="{FF2B5EF4-FFF2-40B4-BE49-F238E27FC236}">
                <a16:creationId xmlns:a16="http://schemas.microsoft.com/office/drawing/2014/main" id="{2922A0F0-1177-F660-F8B0-18008614DCC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982D4FC-B55B-FF69-8EC1-E75B596DA328}"/>
              </a:ext>
            </a:extLst>
          </p:cNvPr>
          <p:cNvSpPr>
            <a:spLocks noGrp="1"/>
          </p:cNvSpPr>
          <p:nvPr>
            <p:ph type="body" sz="quarter" idx="29"/>
          </p:nvPr>
        </p:nvSpPr>
        <p:spPr/>
        <p:txBody>
          <a:bodyPr>
            <a:normAutofit fontScale="92500"/>
          </a:bodyPr>
          <a:lstStyle/>
          <a:p>
            <a:r>
              <a:rPr lang="de-DE" dirty="0"/>
              <a:t>Are </a:t>
            </a:r>
            <a:r>
              <a:rPr lang="de-DE" b="1" dirty="0">
                <a:solidFill>
                  <a:schemeClr val="accent1"/>
                </a:solidFill>
              </a:rPr>
              <a:t>not </a:t>
            </a:r>
            <a:r>
              <a:rPr lang="de-DE" b="1" dirty="0" err="1">
                <a:solidFill>
                  <a:schemeClr val="accent1"/>
                </a:solidFill>
              </a:rPr>
              <a:t>based</a:t>
            </a:r>
            <a:r>
              <a:rPr lang="de-DE" b="1" dirty="0">
                <a:solidFill>
                  <a:schemeClr val="accent1"/>
                </a:solidFill>
              </a:rPr>
              <a:t> on </a:t>
            </a:r>
            <a:r>
              <a:rPr lang="de-DE" b="1" dirty="0" err="1">
                <a:solidFill>
                  <a:schemeClr val="accent1"/>
                </a:solidFill>
              </a:rPr>
              <a:t>hypotheses</a:t>
            </a:r>
            <a:r>
              <a:rPr lang="de-DE" b="1" dirty="0">
                <a:solidFill>
                  <a:schemeClr val="accent1"/>
                </a:solidFill>
              </a:rPr>
              <a:t> </a:t>
            </a:r>
            <a:r>
              <a:rPr lang="de-DE" dirty="0"/>
              <a:t>and </a:t>
            </a:r>
            <a:r>
              <a:rPr lang="de-DE" b="1" dirty="0" err="1">
                <a:solidFill>
                  <a:schemeClr val="accent1"/>
                </a:solidFill>
              </a:rPr>
              <a:t>cannot</a:t>
            </a:r>
            <a:r>
              <a:rPr lang="de-DE" b="1" dirty="0">
                <a:solidFill>
                  <a:schemeClr val="accent1"/>
                </a:solidFill>
              </a:rPr>
              <a:t> </a:t>
            </a:r>
            <a:r>
              <a:rPr lang="de-DE" b="1" dirty="0" err="1">
                <a:solidFill>
                  <a:schemeClr val="accent1"/>
                </a:solidFill>
              </a:rPr>
              <a:t>be</a:t>
            </a:r>
            <a:r>
              <a:rPr lang="de-DE" b="1" dirty="0">
                <a:solidFill>
                  <a:schemeClr val="accent1"/>
                </a:solidFill>
              </a:rPr>
              <a:t> </a:t>
            </a:r>
            <a:r>
              <a:rPr lang="de-DE" b="1" dirty="0" err="1">
                <a:solidFill>
                  <a:schemeClr val="accent1"/>
                </a:solidFill>
              </a:rPr>
              <a:t>tested</a:t>
            </a:r>
            <a:r>
              <a:rPr lang="de-DE" b="1" dirty="0">
                <a:solidFill>
                  <a:schemeClr val="accent1"/>
                </a:solidFill>
              </a:rPr>
              <a:t> </a:t>
            </a:r>
            <a:r>
              <a:rPr lang="de-DE" b="1" dirty="0" err="1">
                <a:solidFill>
                  <a:schemeClr val="accent1"/>
                </a:solidFill>
              </a:rPr>
              <a:t>with</a:t>
            </a:r>
            <a:r>
              <a:rPr lang="de-DE" b="1" dirty="0">
                <a:solidFill>
                  <a:schemeClr val="accent1"/>
                </a:solidFill>
              </a:rPr>
              <a:t> quantitative </a:t>
            </a:r>
            <a:r>
              <a:rPr lang="de-DE" b="1" dirty="0" err="1">
                <a:solidFill>
                  <a:schemeClr val="accent1"/>
                </a:solidFill>
              </a:rPr>
              <a:t>methods</a:t>
            </a:r>
            <a:endParaRPr lang="de-DE" b="1" dirty="0">
              <a:solidFill>
                <a:schemeClr val="accent1"/>
              </a:solidFill>
            </a:endParaRPr>
          </a:p>
          <a:p>
            <a:pPr lvl="1"/>
            <a:r>
              <a:rPr lang="de-DE" dirty="0"/>
              <a:t>You </a:t>
            </a:r>
            <a:r>
              <a:rPr lang="de-DE" dirty="0" err="1"/>
              <a:t>can</a:t>
            </a:r>
            <a:r>
              <a:rPr lang="de-DE" dirty="0"/>
              <a:t> „</a:t>
            </a:r>
            <a:r>
              <a:rPr lang="de-DE" dirty="0" err="1"/>
              <a:t>count</a:t>
            </a:r>
            <a:r>
              <a:rPr lang="de-DE" dirty="0"/>
              <a:t>“ </a:t>
            </a:r>
            <a:r>
              <a:rPr lang="de-DE" dirty="0" err="1"/>
              <a:t>stuff</a:t>
            </a:r>
            <a:r>
              <a:rPr lang="de-DE" dirty="0"/>
              <a:t> (e.g., </a:t>
            </a:r>
            <a:r>
              <a:rPr lang="de-DE" dirty="0" err="1"/>
              <a:t>opinions</a:t>
            </a:r>
            <a:r>
              <a:rPr lang="de-DE" dirty="0"/>
              <a:t>, </a:t>
            </a:r>
            <a:r>
              <a:rPr lang="de-DE" dirty="0" err="1"/>
              <a:t>answers</a:t>
            </a:r>
            <a:r>
              <a:rPr lang="de-DE" dirty="0"/>
              <a:t>, </a:t>
            </a:r>
            <a:r>
              <a:rPr lang="de-DE" dirty="0" err="1"/>
              <a:t>words</a:t>
            </a:r>
            <a:r>
              <a:rPr lang="de-DE" dirty="0"/>
              <a:t>, </a:t>
            </a:r>
            <a:r>
              <a:rPr lang="de-DE" dirty="0" err="1"/>
              <a:t>utterances</a:t>
            </a:r>
            <a:r>
              <a:rPr lang="de-DE" dirty="0"/>
              <a:t>, </a:t>
            </a:r>
            <a:r>
              <a:rPr lang="de-DE" dirty="0" err="1"/>
              <a:t>observations</a:t>
            </a:r>
            <a:r>
              <a:rPr lang="de-DE" dirty="0"/>
              <a:t>, …) but  </a:t>
            </a:r>
            <a:r>
              <a:rPr lang="de-DE" dirty="0" err="1"/>
              <a:t>this</a:t>
            </a:r>
            <a:r>
              <a:rPr lang="de-DE" dirty="0"/>
              <a:t> </a:t>
            </a:r>
            <a:r>
              <a:rPr lang="de-DE" dirty="0" err="1"/>
              <a:t>belongs</a:t>
            </a:r>
            <a:r>
              <a:rPr lang="de-DE" dirty="0"/>
              <a:t> to a quantitative </a:t>
            </a:r>
            <a:r>
              <a:rPr lang="de-DE" dirty="0" err="1"/>
              <a:t>evaluations</a:t>
            </a:r>
            <a:r>
              <a:rPr lang="de-DE" dirty="0"/>
              <a:t> </a:t>
            </a:r>
            <a:r>
              <a:rPr lang="de-DE" dirty="0" err="1"/>
              <a:t>or</a:t>
            </a:r>
            <a:r>
              <a:rPr lang="de-DE" dirty="0"/>
              <a:t> </a:t>
            </a:r>
            <a:r>
              <a:rPr lang="de-DE" dirty="0" err="1"/>
              <a:t>additionally</a:t>
            </a:r>
            <a:r>
              <a:rPr lang="de-DE" dirty="0"/>
              <a:t> </a:t>
            </a:r>
            <a:r>
              <a:rPr lang="de-DE" dirty="0" err="1"/>
              <a:t>include</a:t>
            </a:r>
            <a:r>
              <a:rPr lang="de-DE" dirty="0"/>
              <a:t> a </a:t>
            </a:r>
            <a:r>
              <a:rPr lang="de-DE" b="1" dirty="0" err="1">
                <a:solidFill>
                  <a:schemeClr val="accent1"/>
                </a:solidFill>
              </a:rPr>
              <a:t>content</a:t>
            </a:r>
            <a:r>
              <a:rPr lang="de-DE" b="1" dirty="0">
                <a:solidFill>
                  <a:schemeClr val="accent1"/>
                </a:solidFill>
              </a:rPr>
              <a:t> </a:t>
            </a:r>
            <a:r>
              <a:rPr lang="de-DE" b="1" dirty="0" err="1">
                <a:solidFill>
                  <a:schemeClr val="accent1"/>
                </a:solidFill>
              </a:rPr>
              <a:t>analysis</a:t>
            </a:r>
            <a:r>
              <a:rPr lang="de-DE" dirty="0"/>
              <a:t>!</a:t>
            </a:r>
          </a:p>
          <a:p>
            <a:r>
              <a:rPr lang="de-DE" dirty="0" err="1"/>
              <a:t>Contain</a:t>
            </a:r>
            <a:endParaRPr lang="de-DE" dirty="0"/>
          </a:p>
          <a:p>
            <a:pPr lvl="1"/>
            <a:r>
              <a:rPr lang="de-DE" b="1" dirty="0" err="1">
                <a:solidFill>
                  <a:schemeClr val="accent1"/>
                </a:solidFill>
              </a:rPr>
              <a:t>feedback</a:t>
            </a:r>
            <a:r>
              <a:rPr lang="de-DE" dirty="0"/>
              <a:t>: </a:t>
            </a:r>
            <a:r>
              <a:rPr lang="de-DE" dirty="0" err="1"/>
              <a:t>perspectives</a:t>
            </a:r>
            <a:r>
              <a:rPr lang="de-DE" dirty="0"/>
              <a:t>, </a:t>
            </a:r>
            <a:r>
              <a:rPr lang="de-DE" dirty="0" err="1"/>
              <a:t>opinions</a:t>
            </a:r>
            <a:r>
              <a:rPr lang="de-DE" dirty="0"/>
              <a:t>, </a:t>
            </a:r>
            <a:r>
              <a:rPr lang="de-DE" dirty="0" err="1"/>
              <a:t>thoughts</a:t>
            </a:r>
            <a:r>
              <a:rPr lang="de-DE" dirty="0"/>
              <a:t>, </a:t>
            </a:r>
            <a:r>
              <a:rPr lang="de-DE" dirty="0" err="1"/>
              <a:t>subjective</a:t>
            </a:r>
            <a:r>
              <a:rPr lang="de-DE" dirty="0"/>
              <a:t> </a:t>
            </a:r>
            <a:r>
              <a:rPr lang="de-DE" dirty="0" err="1"/>
              <a:t>impressions</a:t>
            </a:r>
            <a:r>
              <a:rPr lang="de-DE" dirty="0"/>
              <a:t>, </a:t>
            </a:r>
            <a:r>
              <a:rPr lang="de-DE" dirty="0" err="1"/>
              <a:t>anticipations</a:t>
            </a:r>
            <a:r>
              <a:rPr lang="de-DE" dirty="0"/>
              <a:t>, …</a:t>
            </a:r>
          </a:p>
          <a:p>
            <a:pPr lvl="1"/>
            <a:r>
              <a:rPr lang="de-DE" b="1" dirty="0" err="1">
                <a:solidFill>
                  <a:schemeClr val="accent1"/>
                </a:solidFill>
              </a:rPr>
              <a:t>observations</a:t>
            </a:r>
            <a:r>
              <a:rPr lang="de-DE" dirty="0"/>
              <a:t>: </a:t>
            </a:r>
            <a:r>
              <a:rPr lang="de-DE" dirty="0" err="1"/>
              <a:t>behavior</a:t>
            </a:r>
            <a:r>
              <a:rPr lang="de-DE" dirty="0"/>
              <a:t>, </a:t>
            </a:r>
            <a:r>
              <a:rPr lang="de-DE" dirty="0" err="1"/>
              <a:t>gestures</a:t>
            </a:r>
            <a:r>
              <a:rPr lang="de-DE" dirty="0"/>
              <a:t>, </a:t>
            </a:r>
            <a:r>
              <a:rPr lang="de-DE" dirty="0" err="1"/>
              <a:t>emotions</a:t>
            </a:r>
            <a:r>
              <a:rPr lang="de-DE" dirty="0"/>
              <a:t>, </a:t>
            </a:r>
            <a:r>
              <a:rPr lang="de-DE" dirty="0" err="1"/>
              <a:t>person-object</a:t>
            </a:r>
            <a:r>
              <a:rPr lang="de-DE" dirty="0"/>
              <a:t> </a:t>
            </a:r>
            <a:r>
              <a:rPr lang="de-DE" dirty="0" err="1"/>
              <a:t>or</a:t>
            </a:r>
            <a:r>
              <a:rPr lang="de-DE" dirty="0"/>
              <a:t> </a:t>
            </a:r>
            <a:r>
              <a:rPr lang="de-DE" dirty="0" err="1"/>
              <a:t>person</a:t>
            </a:r>
            <a:r>
              <a:rPr lang="de-DE" dirty="0"/>
              <a:t>-person </a:t>
            </a:r>
            <a:r>
              <a:rPr lang="de-DE" dirty="0" err="1"/>
              <a:t>relations</a:t>
            </a:r>
            <a:r>
              <a:rPr lang="de-DE" dirty="0"/>
              <a:t>,…</a:t>
            </a:r>
          </a:p>
          <a:p>
            <a:r>
              <a:rPr lang="de-DE" dirty="0" err="1"/>
              <a:t>Explain</a:t>
            </a:r>
            <a:r>
              <a:rPr lang="de-DE" dirty="0"/>
              <a:t> </a:t>
            </a:r>
          </a:p>
          <a:p>
            <a:pPr lvl="1"/>
            <a:r>
              <a:rPr lang="de-DE" b="1" dirty="0" err="1">
                <a:solidFill>
                  <a:schemeClr val="accent1"/>
                </a:solidFill>
              </a:rPr>
              <a:t>why</a:t>
            </a:r>
            <a:r>
              <a:rPr lang="de-DE" b="1" dirty="0">
                <a:solidFill>
                  <a:schemeClr val="accent1"/>
                </a:solidFill>
              </a:rPr>
              <a:t> </a:t>
            </a:r>
            <a:r>
              <a:rPr lang="de-DE" b="1" dirty="0" err="1">
                <a:solidFill>
                  <a:schemeClr val="accent1"/>
                </a:solidFill>
              </a:rPr>
              <a:t>something</a:t>
            </a:r>
            <a:r>
              <a:rPr lang="de-DE" b="1" dirty="0">
                <a:solidFill>
                  <a:schemeClr val="accent1"/>
                </a:solidFill>
              </a:rPr>
              <a:t> </a:t>
            </a:r>
            <a:r>
              <a:rPr lang="de-DE" b="1" dirty="0" err="1">
                <a:solidFill>
                  <a:schemeClr val="accent1"/>
                </a:solidFill>
              </a:rPr>
              <a:t>happens</a:t>
            </a:r>
            <a:endParaRPr lang="de-DE" b="1" dirty="0">
              <a:solidFill>
                <a:schemeClr val="accent1"/>
              </a:solidFill>
            </a:endParaRPr>
          </a:p>
          <a:p>
            <a:pPr lvl="1"/>
            <a:r>
              <a:rPr lang="de-DE" b="1" dirty="0" err="1">
                <a:solidFill>
                  <a:schemeClr val="accent1"/>
                </a:solidFill>
              </a:rPr>
              <a:t>what</a:t>
            </a:r>
            <a:r>
              <a:rPr lang="de-DE" b="1" dirty="0">
                <a:solidFill>
                  <a:schemeClr val="accent1"/>
                </a:solidFill>
              </a:rPr>
              <a:t> </a:t>
            </a:r>
            <a:r>
              <a:rPr lang="de-DE" b="1" dirty="0" err="1">
                <a:solidFill>
                  <a:schemeClr val="accent1"/>
                </a:solidFill>
              </a:rPr>
              <a:t>people</a:t>
            </a:r>
            <a:r>
              <a:rPr lang="de-DE" b="1" dirty="0">
                <a:solidFill>
                  <a:schemeClr val="accent1"/>
                </a:solidFill>
              </a:rPr>
              <a:t> </a:t>
            </a:r>
            <a:r>
              <a:rPr lang="de-DE" b="1" dirty="0" err="1">
                <a:solidFill>
                  <a:schemeClr val="accent1"/>
                </a:solidFill>
              </a:rPr>
              <a:t>think</a:t>
            </a:r>
            <a:endParaRPr lang="de-DE" b="1" dirty="0">
              <a:solidFill>
                <a:schemeClr val="accent1"/>
              </a:solidFill>
            </a:endParaRPr>
          </a:p>
          <a:p>
            <a:pPr lvl="1"/>
            <a:r>
              <a:rPr lang="de-DE" b="1" dirty="0" err="1">
                <a:solidFill>
                  <a:schemeClr val="accent1"/>
                </a:solidFill>
              </a:rPr>
              <a:t>relationsships</a:t>
            </a:r>
            <a:r>
              <a:rPr lang="de-DE" b="1" dirty="0">
                <a:solidFill>
                  <a:schemeClr val="accent1"/>
                </a:solidFill>
              </a:rPr>
              <a:t> in your </a:t>
            </a:r>
            <a:r>
              <a:rPr lang="de-DE" b="1" dirty="0" err="1">
                <a:solidFill>
                  <a:schemeClr val="accent1"/>
                </a:solidFill>
              </a:rPr>
              <a:t>data</a:t>
            </a:r>
            <a:endParaRPr lang="de-DE" b="1" dirty="0">
              <a:solidFill>
                <a:schemeClr val="accent1"/>
              </a:solidFill>
            </a:endParaRPr>
          </a:p>
          <a:p>
            <a:r>
              <a:rPr lang="de-DE" dirty="0" err="1"/>
              <a:t>Important</a:t>
            </a:r>
            <a:r>
              <a:rPr lang="de-DE" dirty="0"/>
              <a:t>: </a:t>
            </a:r>
            <a:r>
              <a:rPr lang="de-DE" b="1" dirty="0" err="1">
                <a:solidFill>
                  <a:schemeClr val="accent1"/>
                </a:solidFill>
              </a:rPr>
              <a:t>the</a:t>
            </a:r>
            <a:r>
              <a:rPr lang="de-DE" b="1" dirty="0">
                <a:solidFill>
                  <a:schemeClr val="accent1"/>
                </a:solidFill>
              </a:rPr>
              <a:t> </a:t>
            </a:r>
            <a:r>
              <a:rPr lang="de-DE" b="1" dirty="0" err="1">
                <a:solidFill>
                  <a:schemeClr val="accent1"/>
                </a:solidFill>
              </a:rPr>
              <a:t>analysis</a:t>
            </a:r>
            <a:r>
              <a:rPr lang="de-DE" b="1" dirty="0">
                <a:solidFill>
                  <a:schemeClr val="accent1"/>
                </a:solidFill>
              </a:rPr>
              <a:t> d</a:t>
            </a:r>
            <a:r>
              <a:rPr lang="en-US" b="1" dirty="0" err="1">
                <a:solidFill>
                  <a:schemeClr val="accent1"/>
                </a:solidFill>
              </a:rPr>
              <a:t>oes</a:t>
            </a:r>
            <a:r>
              <a:rPr lang="en-US" b="1" dirty="0">
                <a:solidFill>
                  <a:schemeClr val="accent1"/>
                </a:solidFill>
              </a:rPr>
              <a:t> not discriminate how often (or rarely) cases in the data occur</a:t>
            </a:r>
            <a:r>
              <a:rPr lang="en-US" dirty="0"/>
              <a:t>!</a:t>
            </a:r>
            <a:r>
              <a:rPr lang="de-DE" dirty="0"/>
              <a:t> </a:t>
            </a:r>
          </a:p>
          <a:p>
            <a:pPr lvl="1"/>
            <a:endParaRPr lang="de-DE" dirty="0"/>
          </a:p>
        </p:txBody>
      </p:sp>
    </p:spTree>
    <p:extLst>
      <p:ext uri="{BB962C8B-B14F-4D97-AF65-F5344CB8AC3E}">
        <p14:creationId xmlns:p14="http://schemas.microsoft.com/office/powerpoint/2010/main" val="1467354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9FD49-5AC4-CD19-A6ED-559DE3D32406}"/>
              </a:ext>
            </a:extLst>
          </p:cNvPr>
          <p:cNvSpPr>
            <a:spLocks noGrp="1"/>
          </p:cNvSpPr>
          <p:nvPr>
            <p:ph type="title"/>
          </p:nvPr>
        </p:nvSpPr>
        <p:spPr/>
        <p:txBody>
          <a:bodyPr/>
          <a:lstStyle/>
          <a:p>
            <a:r>
              <a:rPr lang="de-DE" dirty="0"/>
              <a:t>Qualitative Data Analysis</a:t>
            </a:r>
          </a:p>
        </p:txBody>
      </p:sp>
      <p:sp>
        <p:nvSpPr>
          <p:cNvPr id="3" name="Fußzeilenplatzhalter 2">
            <a:extLst>
              <a:ext uri="{FF2B5EF4-FFF2-40B4-BE49-F238E27FC236}">
                <a16:creationId xmlns:a16="http://schemas.microsoft.com/office/drawing/2014/main" id="{8FED8264-C724-84B7-D694-0999A568049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645A7AA-E7BC-31C8-34BB-2F20F46E4022}"/>
              </a:ext>
            </a:extLst>
          </p:cNvPr>
          <p:cNvSpPr>
            <a:spLocks noGrp="1"/>
          </p:cNvSpPr>
          <p:nvPr>
            <p:ph type="sldNum" sz="quarter" idx="28"/>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852A2F71-4F99-C7E4-7660-7AAEBD7199B9}"/>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D364CFA9-776D-7C5D-451F-DAD868B739A4}"/>
              </a:ext>
            </a:extLst>
          </p:cNvPr>
          <p:cNvSpPr>
            <a:spLocks noGrp="1"/>
          </p:cNvSpPr>
          <p:nvPr>
            <p:ph type="body" sz="quarter" idx="29"/>
          </p:nvPr>
        </p:nvSpPr>
        <p:spPr/>
        <p:txBody>
          <a:bodyPr/>
          <a:lstStyle/>
          <a:p>
            <a:endParaRPr lang="de-DE" dirty="0"/>
          </a:p>
        </p:txBody>
      </p:sp>
      <p:sp>
        <p:nvSpPr>
          <p:cNvPr id="7" name="Rechteck 6">
            <a:extLst>
              <a:ext uri="{FF2B5EF4-FFF2-40B4-BE49-F238E27FC236}">
                <a16:creationId xmlns:a16="http://schemas.microsoft.com/office/drawing/2014/main" id="{8ADCC870-B277-8FE0-FFB7-620411158C78}"/>
              </a:ext>
            </a:extLst>
          </p:cNvPr>
          <p:cNvSpPr/>
          <p:nvPr/>
        </p:nvSpPr>
        <p:spPr>
          <a:xfrm>
            <a:off x="695325" y="2332805"/>
            <a:ext cx="1245769" cy="728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Experiment</a:t>
            </a:r>
          </a:p>
        </p:txBody>
      </p:sp>
      <p:sp>
        <p:nvSpPr>
          <p:cNvPr id="8" name="Rechteck 7">
            <a:extLst>
              <a:ext uri="{FF2B5EF4-FFF2-40B4-BE49-F238E27FC236}">
                <a16:creationId xmlns:a16="http://schemas.microsoft.com/office/drawing/2014/main" id="{4F808D0F-C22E-87EE-A2CE-29FFADB3DAFB}"/>
              </a:ext>
            </a:extLst>
          </p:cNvPr>
          <p:cNvSpPr/>
          <p:nvPr/>
        </p:nvSpPr>
        <p:spPr>
          <a:xfrm>
            <a:off x="4045434" y="2332805"/>
            <a:ext cx="1677186" cy="728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Qualitative</a:t>
            </a:r>
          </a:p>
        </p:txBody>
      </p:sp>
      <p:sp>
        <p:nvSpPr>
          <p:cNvPr id="9" name="Flussdiagramm: Magnetplattenspeicher 8">
            <a:extLst>
              <a:ext uri="{FF2B5EF4-FFF2-40B4-BE49-F238E27FC236}">
                <a16:creationId xmlns:a16="http://schemas.microsoft.com/office/drawing/2014/main" id="{7A501427-5C6C-2228-49DC-39651F4D7820}"/>
              </a:ext>
            </a:extLst>
          </p:cNvPr>
          <p:cNvSpPr/>
          <p:nvPr/>
        </p:nvSpPr>
        <p:spPr>
          <a:xfrm>
            <a:off x="2375241" y="2280514"/>
            <a:ext cx="1201776" cy="83335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Data</a:t>
            </a:r>
          </a:p>
        </p:txBody>
      </p:sp>
      <p:cxnSp>
        <p:nvCxnSpPr>
          <p:cNvPr id="10" name="Gerade Verbindung mit Pfeil 9">
            <a:extLst>
              <a:ext uri="{FF2B5EF4-FFF2-40B4-BE49-F238E27FC236}">
                <a16:creationId xmlns:a16="http://schemas.microsoft.com/office/drawing/2014/main" id="{0DA11909-4694-2145-5F6E-EEB4C5BD25E1}"/>
              </a:ext>
            </a:extLst>
          </p:cNvPr>
          <p:cNvCxnSpPr>
            <a:cxnSpLocks/>
            <a:stCxn id="7" idx="3"/>
            <a:endCxn id="9" idx="2"/>
          </p:cNvCxnSpPr>
          <p:nvPr/>
        </p:nvCxnSpPr>
        <p:spPr>
          <a:xfrm>
            <a:off x="1941094" y="2697190"/>
            <a:ext cx="43414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4C39757A-58BE-26EC-FECD-E16223FA2383}"/>
              </a:ext>
            </a:extLst>
          </p:cNvPr>
          <p:cNvSpPr/>
          <p:nvPr/>
        </p:nvSpPr>
        <p:spPr>
          <a:xfrm>
            <a:off x="7739013" y="2332803"/>
            <a:ext cx="1889082" cy="728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Qualitative Analysis</a:t>
            </a:r>
          </a:p>
        </p:txBody>
      </p:sp>
      <p:sp>
        <p:nvSpPr>
          <p:cNvPr id="12" name="Zylinder 11">
            <a:extLst>
              <a:ext uri="{FF2B5EF4-FFF2-40B4-BE49-F238E27FC236}">
                <a16:creationId xmlns:a16="http://schemas.microsoft.com/office/drawing/2014/main" id="{631F9DB5-4E8E-363C-14CE-B76BAA931E99}"/>
              </a:ext>
            </a:extLst>
          </p:cNvPr>
          <p:cNvSpPr/>
          <p:nvPr/>
        </p:nvSpPr>
        <p:spPr>
          <a:xfrm>
            <a:off x="6219603" y="1994678"/>
            <a:ext cx="953564" cy="140502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Text</a:t>
            </a:r>
          </a:p>
          <a:p>
            <a:pPr algn="ctr"/>
            <a:r>
              <a:rPr lang="de-DE" sz="1400" dirty="0"/>
              <a:t>Audio</a:t>
            </a:r>
            <a:br>
              <a:rPr lang="de-DE" sz="1400" dirty="0"/>
            </a:br>
            <a:r>
              <a:rPr lang="de-DE" sz="1400" dirty="0"/>
              <a:t>Video</a:t>
            </a:r>
          </a:p>
        </p:txBody>
      </p:sp>
      <p:graphicFrame>
        <p:nvGraphicFramePr>
          <p:cNvPr id="13" name="Tabelle 12">
            <a:extLst>
              <a:ext uri="{FF2B5EF4-FFF2-40B4-BE49-F238E27FC236}">
                <a16:creationId xmlns:a16="http://schemas.microsoft.com/office/drawing/2014/main" id="{2994DA74-3F40-FD49-C615-5C58EA654381}"/>
              </a:ext>
            </a:extLst>
          </p:cNvPr>
          <p:cNvGraphicFramePr>
            <a:graphicFrameLocks noGrp="1"/>
          </p:cNvGraphicFramePr>
          <p:nvPr>
            <p:extLst>
              <p:ext uri="{D42A27DB-BD31-4B8C-83A1-F6EECF244321}">
                <p14:modId xmlns:p14="http://schemas.microsoft.com/office/powerpoint/2010/main" val="1964620932"/>
              </p:ext>
            </p:extLst>
          </p:nvPr>
        </p:nvGraphicFramePr>
        <p:xfrm>
          <a:off x="7739013" y="3061573"/>
          <a:ext cx="1889082" cy="501026"/>
        </p:xfrm>
        <a:graphic>
          <a:graphicData uri="http://schemas.openxmlformats.org/drawingml/2006/table">
            <a:tbl>
              <a:tblPr firstRow="1" bandRow="1">
                <a:tableStyleId>{5940675A-B579-460E-94D1-54222C63F5DA}</a:tableStyleId>
              </a:tblPr>
              <a:tblGrid>
                <a:gridCol w="1889082">
                  <a:extLst>
                    <a:ext uri="{9D8B030D-6E8A-4147-A177-3AD203B41FA5}">
                      <a16:colId xmlns:a16="http://schemas.microsoft.com/office/drawing/2014/main" val="195292274"/>
                    </a:ext>
                  </a:extLst>
                </a:gridCol>
              </a:tblGrid>
              <a:tr h="250513">
                <a:tc>
                  <a:txBody>
                    <a:bodyPr/>
                    <a:lstStyle/>
                    <a:p>
                      <a:pPr algn="ctr"/>
                      <a:r>
                        <a:rPr lang="de-DE" sz="1000" dirty="0" err="1"/>
                        <a:t>Thematic</a:t>
                      </a:r>
                      <a:r>
                        <a:rPr lang="de-DE" sz="1000" dirty="0"/>
                        <a:t>/Content </a:t>
                      </a:r>
                      <a:r>
                        <a:rPr lang="de-DE" sz="1000" dirty="0" err="1"/>
                        <a:t>analysis</a:t>
                      </a:r>
                      <a:endParaRPr lang="de-DE" sz="1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11029283"/>
                  </a:ext>
                </a:extLst>
              </a:tr>
              <a:tr h="250513">
                <a:tc>
                  <a:txBody>
                    <a:bodyPr/>
                    <a:lstStyle/>
                    <a:p>
                      <a:pPr algn="ctr"/>
                      <a:r>
                        <a:rPr lang="de-DE" sz="1000" dirty="0" err="1"/>
                        <a:t>Grounded</a:t>
                      </a:r>
                      <a:r>
                        <a:rPr lang="de-DE" sz="1000" dirty="0"/>
                        <a:t> </a:t>
                      </a:r>
                      <a:r>
                        <a:rPr lang="de-DE" sz="1000" dirty="0" err="1"/>
                        <a:t>theory</a:t>
                      </a:r>
                      <a:endParaRPr lang="de-DE" sz="1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0092838"/>
                  </a:ext>
                </a:extLst>
              </a:tr>
            </a:tbl>
          </a:graphicData>
        </a:graphic>
      </p:graphicFrame>
      <p:cxnSp>
        <p:nvCxnSpPr>
          <p:cNvPr id="14" name="Gerade Verbindung mit Pfeil 13">
            <a:extLst>
              <a:ext uri="{FF2B5EF4-FFF2-40B4-BE49-F238E27FC236}">
                <a16:creationId xmlns:a16="http://schemas.microsoft.com/office/drawing/2014/main" id="{D78186F7-EB76-2B8E-510D-D3BC1850365C}"/>
              </a:ext>
            </a:extLst>
          </p:cNvPr>
          <p:cNvCxnSpPr>
            <a:cxnSpLocks/>
            <a:stCxn id="15" idx="0"/>
            <a:endCxn id="13" idx="2"/>
          </p:cNvCxnSpPr>
          <p:nvPr/>
        </p:nvCxnSpPr>
        <p:spPr>
          <a:xfrm flipV="1">
            <a:off x="8683554" y="3562599"/>
            <a:ext cx="0" cy="66796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9">
            <a:extLst>
              <a:ext uri="{FF2B5EF4-FFF2-40B4-BE49-F238E27FC236}">
                <a16:creationId xmlns:a16="http://schemas.microsoft.com/office/drawing/2014/main" id="{83AB8CF9-6465-3661-B973-40F9616A4C1D}"/>
              </a:ext>
            </a:extLst>
          </p:cNvPr>
          <p:cNvSpPr txBox="1"/>
          <p:nvPr/>
        </p:nvSpPr>
        <p:spPr>
          <a:xfrm>
            <a:off x="7671046" y="4230560"/>
            <a:ext cx="2025015" cy="646331"/>
          </a:xfrm>
          <a:prstGeom prst="rect">
            <a:avLst/>
          </a:prstGeom>
          <a:solidFill>
            <a:schemeClr val="accent6"/>
          </a:solidFill>
        </p:spPr>
        <p:txBody>
          <a:bodyPr wrap="square" rtlCol="0">
            <a:spAutoFit/>
          </a:bodyPr>
          <a:lstStyle/>
          <a:p>
            <a:pPr algn="ctr"/>
            <a:r>
              <a:rPr lang="de-DE" dirty="0">
                <a:solidFill>
                  <a:schemeClr val="bg1"/>
                </a:solidFill>
              </a:rPr>
              <a:t>There </a:t>
            </a:r>
            <a:r>
              <a:rPr lang="de-DE" dirty="0" err="1">
                <a:solidFill>
                  <a:schemeClr val="bg1"/>
                </a:solidFill>
              </a:rPr>
              <a:t>are</a:t>
            </a:r>
            <a:r>
              <a:rPr lang="de-DE" dirty="0">
                <a:solidFill>
                  <a:schemeClr val="bg1"/>
                </a:solidFill>
              </a:rPr>
              <a:t> </a:t>
            </a:r>
            <a:r>
              <a:rPr lang="de-DE" dirty="0" err="1">
                <a:solidFill>
                  <a:schemeClr val="bg1"/>
                </a:solidFill>
              </a:rPr>
              <a:t>more</a:t>
            </a:r>
            <a:r>
              <a:rPr lang="de-DE" dirty="0">
                <a:solidFill>
                  <a:schemeClr val="bg1"/>
                </a:solidFill>
              </a:rPr>
              <a:t>, but </a:t>
            </a:r>
            <a:r>
              <a:rPr lang="de-DE" dirty="0" err="1">
                <a:solidFill>
                  <a:schemeClr val="bg1"/>
                </a:solidFill>
              </a:rPr>
              <a:t>we</a:t>
            </a:r>
            <a:r>
              <a:rPr lang="de-DE" dirty="0">
                <a:solidFill>
                  <a:schemeClr val="bg1"/>
                </a:solidFill>
              </a:rPr>
              <a:t> do </a:t>
            </a:r>
            <a:r>
              <a:rPr lang="de-DE" dirty="0" err="1">
                <a:solidFill>
                  <a:schemeClr val="bg1"/>
                </a:solidFill>
              </a:rPr>
              <a:t>this</a:t>
            </a:r>
            <a:r>
              <a:rPr lang="de-DE" dirty="0">
                <a:solidFill>
                  <a:schemeClr val="bg1"/>
                </a:solidFill>
              </a:rPr>
              <a:t>…</a:t>
            </a:r>
          </a:p>
        </p:txBody>
      </p:sp>
      <p:cxnSp>
        <p:nvCxnSpPr>
          <p:cNvPr id="18" name="Gerade Verbindung mit Pfeil 17">
            <a:extLst>
              <a:ext uri="{FF2B5EF4-FFF2-40B4-BE49-F238E27FC236}">
                <a16:creationId xmlns:a16="http://schemas.microsoft.com/office/drawing/2014/main" id="{3BF37714-DEE9-2923-C394-77CB136F8DD5}"/>
              </a:ext>
            </a:extLst>
          </p:cNvPr>
          <p:cNvCxnSpPr>
            <a:cxnSpLocks/>
            <a:stCxn id="9" idx="4"/>
            <a:endCxn id="8" idx="1"/>
          </p:cNvCxnSpPr>
          <p:nvPr/>
        </p:nvCxnSpPr>
        <p:spPr>
          <a:xfrm>
            <a:off x="3577017" y="2697190"/>
            <a:ext cx="4684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F797C109-38E1-261B-86E3-7A8D7D569E3E}"/>
              </a:ext>
            </a:extLst>
          </p:cNvPr>
          <p:cNvCxnSpPr>
            <a:cxnSpLocks/>
            <a:stCxn id="8" idx="3"/>
            <a:endCxn id="12" idx="2"/>
          </p:cNvCxnSpPr>
          <p:nvPr/>
        </p:nvCxnSpPr>
        <p:spPr>
          <a:xfrm flipV="1">
            <a:off x="5722620" y="2697189"/>
            <a:ext cx="496983"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E06155A5-6C5D-8E43-64C7-FEA888828A61}"/>
              </a:ext>
            </a:extLst>
          </p:cNvPr>
          <p:cNvCxnSpPr>
            <a:cxnSpLocks/>
            <a:stCxn id="12" idx="4"/>
            <a:endCxn id="11" idx="1"/>
          </p:cNvCxnSpPr>
          <p:nvPr/>
        </p:nvCxnSpPr>
        <p:spPr>
          <a:xfrm flipV="1">
            <a:off x="7173167" y="2697188"/>
            <a:ext cx="56584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5F18AA41-A93C-9E06-C62A-E327E5A4952C}"/>
              </a:ext>
            </a:extLst>
          </p:cNvPr>
          <p:cNvSpPr/>
          <p:nvPr/>
        </p:nvSpPr>
        <p:spPr>
          <a:xfrm>
            <a:off x="10596158" y="1977886"/>
            <a:ext cx="1248178" cy="14386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Findings</a:t>
            </a:r>
            <a:endParaRPr lang="de-DE" sz="1600" dirty="0"/>
          </a:p>
        </p:txBody>
      </p:sp>
      <p:cxnSp>
        <p:nvCxnSpPr>
          <p:cNvPr id="40" name="Gerade Verbindung mit Pfeil 39">
            <a:extLst>
              <a:ext uri="{FF2B5EF4-FFF2-40B4-BE49-F238E27FC236}">
                <a16:creationId xmlns:a16="http://schemas.microsoft.com/office/drawing/2014/main" id="{472230B2-77A1-B7D2-57B2-276DC7928DBF}"/>
              </a:ext>
            </a:extLst>
          </p:cNvPr>
          <p:cNvCxnSpPr>
            <a:cxnSpLocks/>
            <a:stCxn id="11" idx="3"/>
            <a:endCxn id="39" idx="1"/>
          </p:cNvCxnSpPr>
          <p:nvPr/>
        </p:nvCxnSpPr>
        <p:spPr>
          <a:xfrm>
            <a:off x="9628095" y="2697188"/>
            <a:ext cx="9680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A448F1C7-0FCA-110F-4D2F-792CACBDF34C}"/>
              </a:ext>
            </a:extLst>
          </p:cNvPr>
          <p:cNvSpPr txBox="1"/>
          <p:nvPr/>
        </p:nvSpPr>
        <p:spPr>
          <a:xfrm>
            <a:off x="695325" y="3860442"/>
            <a:ext cx="5197785" cy="707886"/>
          </a:xfrm>
          <a:prstGeom prst="rect">
            <a:avLst/>
          </a:prstGeom>
          <a:solidFill>
            <a:schemeClr val="accent2"/>
          </a:solidFill>
        </p:spPr>
        <p:txBody>
          <a:bodyPr wrap="square">
            <a:spAutoFit/>
          </a:bodyPr>
          <a:lstStyle/>
          <a:p>
            <a:r>
              <a:rPr lang="de-DE" sz="2000" dirty="0"/>
              <a:t>All </a:t>
            </a:r>
            <a:r>
              <a:rPr lang="de-DE" sz="2000" dirty="0" err="1"/>
              <a:t>records</a:t>
            </a:r>
            <a:r>
              <a:rPr lang="de-DE" sz="2000" dirty="0"/>
              <a:t>, </a:t>
            </a:r>
            <a:r>
              <a:rPr lang="de-DE" sz="2000" dirty="0" err="1"/>
              <a:t>trancscipts</a:t>
            </a:r>
            <a:r>
              <a:rPr lang="de-DE" sz="2000" dirty="0"/>
              <a:t> </a:t>
            </a:r>
            <a:r>
              <a:rPr lang="de-DE" sz="2000" dirty="0" err="1"/>
              <a:t>must</a:t>
            </a:r>
            <a:r>
              <a:rPr lang="de-DE" sz="2000" dirty="0"/>
              <a:t> </a:t>
            </a:r>
            <a:r>
              <a:rPr lang="de-DE" sz="2000" dirty="0" err="1"/>
              <a:t>be</a:t>
            </a:r>
            <a:r>
              <a:rPr lang="de-DE" sz="2000" dirty="0"/>
              <a:t> </a:t>
            </a:r>
            <a:r>
              <a:rPr lang="de-DE" sz="2000" dirty="0" err="1"/>
              <a:t>analyzed</a:t>
            </a:r>
            <a:r>
              <a:rPr lang="de-DE" sz="2000" dirty="0"/>
              <a:t>. </a:t>
            </a:r>
            <a:r>
              <a:rPr lang="de-DE" sz="2000" dirty="0">
                <a:sym typeface="Wingdings" panose="05000000000000000000" pitchFamily="2" charset="2"/>
              </a:rPr>
              <a:t>Be </a:t>
            </a:r>
            <a:r>
              <a:rPr lang="de-DE" sz="2000" dirty="0" err="1">
                <a:sym typeface="Wingdings" panose="05000000000000000000" pitchFamily="2" charset="2"/>
              </a:rPr>
              <a:t>careful</a:t>
            </a:r>
            <a:r>
              <a:rPr lang="de-DE" sz="2000" dirty="0">
                <a:sym typeface="Wingdings" panose="05000000000000000000" pitchFamily="2" charset="2"/>
              </a:rPr>
              <a:t> </a:t>
            </a:r>
            <a:r>
              <a:rPr lang="de-DE" sz="2000" dirty="0" err="1">
                <a:sym typeface="Wingdings" panose="05000000000000000000" pitchFamily="2" charset="2"/>
              </a:rPr>
              <a:t>with</a:t>
            </a:r>
            <a:r>
              <a:rPr lang="de-DE" sz="2000" dirty="0">
                <a:sym typeface="Wingdings" panose="05000000000000000000" pitchFamily="2" charset="2"/>
              </a:rPr>
              <a:t> </a:t>
            </a:r>
            <a:r>
              <a:rPr lang="de-DE" sz="2000" dirty="0" err="1">
                <a:sym typeface="Wingdings" panose="05000000000000000000" pitchFamily="2" charset="2"/>
              </a:rPr>
              <a:t>transcription</a:t>
            </a:r>
            <a:r>
              <a:rPr lang="de-DE" sz="2000" dirty="0">
                <a:sym typeface="Wingdings" panose="05000000000000000000" pitchFamily="2" charset="2"/>
              </a:rPr>
              <a:t> </a:t>
            </a:r>
            <a:r>
              <a:rPr lang="de-DE" sz="2000" dirty="0" err="1">
                <a:sym typeface="Wingdings" panose="05000000000000000000" pitchFamily="2" charset="2"/>
              </a:rPr>
              <a:t>effort</a:t>
            </a:r>
            <a:r>
              <a:rPr lang="de-DE" sz="2000" dirty="0">
                <a:sym typeface="Wingdings" panose="05000000000000000000" pitchFamily="2" charset="2"/>
              </a:rPr>
              <a:t>!</a:t>
            </a:r>
          </a:p>
        </p:txBody>
      </p:sp>
      <p:cxnSp>
        <p:nvCxnSpPr>
          <p:cNvPr id="52" name="Verbinder: gewinkelt 51">
            <a:extLst>
              <a:ext uri="{FF2B5EF4-FFF2-40B4-BE49-F238E27FC236}">
                <a16:creationId xmlns:a16="http://schemas.microsoft.com/office/drawing/2014/main" id="{95A2A431-2625-23E8-CE74-B5B9659CDB67}"/>
              </a:ext>
            </a:extLst>
          </p:cNvPr>
          <p:cNvCxnSpPr>
            <a:cxnSpLocks/>
            <a:stCxn id="51" idx="3"/>
            <a:endCxn id="12" idx="3"/>
          </p:cNvCxnSpPr>
          <p:nvPr/>
        </p:nvCxnSpPr>
        <p:spPr>
          <a:xfrm flipV="1">
            <a:off x="5893110" y="3399699"/>
            <a:ext cx="803275" cy="814686"/>
          </a:xfrm>
          <a:prstGeom prst="bentConnector2">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5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3E2B6-01B5-81B5-C1E2-A80E56697449}"/>
              </a:ext>
            </a:extLst>
          </p:cNvPr>
          <p:cNvSpPr>
            <a:spLocks noGrp="1"/>
          </p:cNvSpPr>
          <p:nvPr>
            <p:ph type="title"/>
          </p:nvPr>
        </p:nvSpPr>
        <p:spPr/>
        <p:txBody>
          <a:bodyPr/>
          <a:lstStyle/>
          <a:p>
            <a:r>
              <a:rPr lang="de-DE" sz="3200" dirty="0" err="1">
                <a:solidFill>
                  <a:schemeClr val="tx1"/>
                </a:solidFill>
              </a:rPr>
              <a:t>Thematic</a:t>
            </a:r>
            <a:r>
              <a:rPr lang="de-DE" sz="3200" dirty="0">
                <a:solidFill>
                  <a:schemeClr val="tx1"/>
                </a:solidFill>
              </a:rPr>
              <a:t>/Content</a:t>
            </a:r>
            <a:r>
              <a:rPr lang="de-DE" dirty="0"/>
              <a:t> Analysis </a:t>
            </a:r>
            <a:r>
              <a:rPr lang="de-DE" dirty="0" err="1"/>
              <a:t>vs</a:t>
            </a:r>
            <a:r>
              <a:rPr lang="de-DE" dirty="0"/>
              <a:t> </a:t>
            </a:r>
            <a:r>
              <a:rPr lang="de-DE" dirty="0" err="1"/>
              <a:t>Grounded</a:t>
            </a:r>
            <a:r>
              <a:rPr lang="de-DE" dirty="0"/>
              <a:t> Theory</a:t>
            </a:r>
          </a:p>
        </p:txBody>
      </p:sp>
      <p:sp>
        <p:nvSpPr>
          <p:cNvPr id="3" name="Fußzeilenplatzhalter 2">
            <a:extLst>
              <a:ext uri="{FF2B5EF4-FFF2-40B4-BE49-F238E27FC236}">
                <a16:creationId xmlns:a16="http://schemas.microsoft.com/office/drawing/2014/main" id="{E034B4B8-7496-6BAA-D0A8-62C2B24C82A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A2607E2-48FB-4ADF-EE28-9B7F59CF04B2}"/>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94027FEA-5459-F344-0D17-56675E3A5F40}"/>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2B3BD3CC-856D-600B-6B21-2E94BF48FCAE}"/>
              </a:ext>
            </a:extLst>
          </p:cNvPr>
          <p:cNvSpPr>
            <a:spLocks noGrp="1"/>
          </p:cNvSpPr>
          <p:nvPr>
            <p:ph type="body" sz="quarter" idx="29"/>
          </p:nvPr>
        </p:nvSpPr>
        <p:spPr/>
        <p:txBody>
          <a:bodyPr/>
          <a:lstStyle/>
          <a:p>
            <a:r>
              <a:rPr lang="de-DE" sz="2400" dirty="0" err="1"/>
              <a:t>Thematic</a:t>
            </a:r>
            <a:r>
              <a:rPr lang="de-DE" sz="2400" dirty="0"/>
              <a:t> Analysis</a:t>
            </a:r>
          </a:p>
          <a:p>
            <a:endParaRPr lang="de-DE" dirty="0"/>
          </a:p>
          <a:p>
            <a:endParaRPr lang="de-DE" dirty="0"/>
          </a:p>
          <a:p>
            <a:endParaRPr lang="de-DE" dirty="0"/>
          </a:p>
          <a:p>
            <a:endParaRPr lang="de-DE" dirty="0"/>
          </a:p>
          <a:p>
            <a:r>
              <a:rPr lang="de-DE" sz="2400" dirty="0" err="1"/>
              <a:t>Grounded</a:t>
            </a:r>
            <a:r>
              <a:rPr lang="de-DE" sz="2400" dirty="0"/>
              <a:t> Theory</a:t>
            </a:r>
          </a:p>
          <a:p>
            <a:endParaRPr lang="de-DE" dirty="0"/>
          </a:p>
        </p:txBody>
      </p:sp>
      <p:sp>
        <p:nvSpPr>
          <p:cNvPr id="8" name="Rechteck 7">
            <a:extLst>
              <a:ext uri="{FF2B5EF4-FFF2-40B4-BE49-F238E27FC236}">
                <a16:creationId xmlns:a16="http://schemas.microsoft.com/office/drawing/2014/main" id="{DC5A236A-88C8-7C8E-F438-6113D6455AD7}"/>
              </a:ext>
            </a:extLst>
          </p:cNvPr>
          <p:cNvSpPr/>
          <p:nvPr/>
        </p:nvSpPr>
        <p:spPr>
          <a:xfrm>
            <a:off x="2712504" y="2418376"/>
            <a:ext cx="1889082" cy="728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Transcription</a:t>
            </a:r>
            <a:endParaRPr lang="de-DE" sz="1600" dirty="0">
              <a:solidFill>
                <a:schemeClr val="tx1"/>
              </a:solidFill>
            </a:endParaRPr>
          </a:p>
        </p:txBody>
      </p:sp>
      <p:sp>
        <p:nvSpPr>
          <p:cNvPr id="9" name="Zylinder 8">
            <a:extLst>
              <a:ext uri="{FF2B5EF4-FFF2-40B4-BE49-F238E27FC236}">
                <a16:creationId xmlns:a16="http://schemas.microsoft.com/office/drawing/2014/main" id="{35746904-B3F5-8BBC-04B6-1D106B7E2D9C}"/>
              </a:ext>
            </a:extLst>
          </p:cNvPr>
          <p:cNvSpPr/>
          <p:nvPr/>
        </p:nvSpPr>
        <p:spPr>
          <a:xfrm>
            <a:off x="1193094" y="2080251"/>
            <a:ext cx="953564" cy="140502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Text</a:t>
            </a:r>
          </a:p>
          <a:p>
            <a:pPr algn="ctr"/>
            <a:r>
              <a:rPr lang="de-DE" sz="1400" dirty="0"/>
              <a:t>Audio</a:t>
            </a:r>
            <a:br>
              <a:rPr lang="de-DE" sz="1400" dirty="0"/>
            </a:br>
            <a:r>
              <a:rPr lang="de-DE" sz="1400" dirty="0"/>
              <a:t>Video</a:t>
            </a:r>
          </a:p>
        </p:txBody>
      </p:sp>
      <p:cxnSp>
        <p:nvCxnSpPr>
          <p:cNvPr id="10" name="Gerade Verbindung mit Pfeil 9">
            <a:extLst>
              <a:ext uri="{FF2B5EF4-FFF2-40B4-BE49-F238E27FC236}">
                <a16:creationId xmlns:a16="http://schemas.microsoft.com/office/drawing/2014/main" id="{B6A0DDDA-0C5C-DF7C-EADE-3FE121B6F5AA}"/>
              </a:ext>
            </a:extLst>
          </p:cNvPr>
          <p:cNvCxnSpPr>
            <a:cxnSpLocks/>
            <a:stCxn id="9" idx="4"/>
            <a:endCxn id="8" idx="1"/>
          </p:cNvCxnSpPr>
          <p:nvPr/>
        </p:nvCxnSpPr>
        <p:spPr>
          <a:xfrm flipV="1">
            <a:off x="2146658" y="2782761"/>
            <a:ext cx="56584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AB591A2A-35D2-08D3-5618-2986102E3AC1}"/>
              </a:ext>
            </a:extLst>
          </p:cNvPr>
          <p:cNvSpPr/>
          <p:nvPr/>
        </p:nvSpPr>
        <p:spPr>
          <a:xfrm>
            <a:off x="2712504" y="4792387"/>
            <a:ext cx="1889082" cy="728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Transcription</a:t>
            </a:r>
            <a:endParaRPr lang="de-DE" sz="1600" dirty="0">
              <a:solidFill>
                <a:schemeClr val="tx1"/>
              </a:solidFill>
            </a:endParaRPr>
          </a:p>
        </p:txBody>
      </p:sp>
      <p:sp>
        <p:nvSpPr>
          <p:cNvPr id="13" name="Zylinder 12">
            <a:extLst>
              <a:ext uri="{FF2B5EF4-FFF2-40B4-BE49-F238E27FC236}">
                <a16:creationId xmlns:a16="http://schemas.microsoft.com/office/drawing/2014/main" id="{8F909A02-5371-2F5E-141C-300E170B773D}"/>
              </a:ext>
            </a:extLst>
          </p:cNvPr>
          <p:cNvSpPr/>
          <p:nvPr/>
        </p:nvSpPr>
        <p:spPr>
          <a:xfrm>
            <a:off x="1193094" y="4454262"/>
            <a:ext cx="953564" cy="140502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Text</a:t>
            </a:r>
          </a:p>
          <a:p>
            <a:pPr algn="ctr"/>
            <a:r>
              <a:rPr lang="de-DE" sz="1400" dirty="0"/>
              <a:t>Audio</a:t>
            </a:r>
            <a:br>
              <a:rPr lang="de-DE" sz="1400" dirty="0"/>
            </a:br>
            <a:r>
              <a:rPr lang="de-DE" sz="1400" dirty="0"/>
              <a:t>Video</a:t>
            </a:r>
          </a:p>
        </p:txBody>
      </p:sp>
      <p:cxnSp>
        <p:nvCxnSpPr>
          <p:cNvPr id="14" name="Gerade Verbindung mit Pfeil 13">
            <a:extLst>
              <a:ext uri="{FF2B5EF4-FFF2-40B4-BE49-F238E27FC236}">
                <a16:creationId xmlns:a16="http://schemas.microsoft.com/office/drawing/2014/main" id="{59AD7FFC-F6BD-3456-2396-A999C11704CF}"/>
              </a:ext>
            </a:extLst>
          </p:cNvPr>
          <p:cNvCxnSpPr>
            <a:cxnSpLocks/>
            <a:stCxn id="13" idx="4"/>
            <a:endCxn id="12" idx="1"/>
          </p:cNvCxnSpPr>
          <p:nvPr/>
        </p:nvCxnSpPr>
        <p:spPr>
          <a:xfrm flipV="1">
            <a:off x="2146658" y="5156772"/>
            <a:ext cx="56584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277E6E7D-B528-B2F9-FA27-5C918F7962AF}"/>
              </a:ext>
            </a:extLst>
          </p:cNvPr>
          <p:cNvSpPr/>
          <p:nvPr/>
        </p:nvSpPr>
        <p:spPr>
          <a:xfrm>
            <a:off x="5182156" y="2418376"/>
            <a:ext cx="2133043" cy="7287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Categories</a:t>
            </a:r>
            <a:r>
              <a:rPr lang="de-DE" sz="1600" dirty="0">
                <a:solidFill>
                  <a:schemeClr val="tx1"/>
                </a:solidFill>
              </a:rPr>
              <a:t>, </a:t>
            </a:r>
            <a:r>
              <a:rPr lang="de-DE" sz="1600" dirty="0" err="1">
                <a:solidFill>
                  <a:schemeClr val="tx1"/>
                </a:solidFill>
              </a:rPr>
              <a:t>Themes</a:t>
            </a:r>
            <a:r>
              <a:rPr lang="de-DE" sz="1600" dirty="0">
                <a:solidFill>
                  <a:schemeClr val="tx1"/>
                </a:solidFill>
              </a:rPr>
              <a:t>, Relations</a:t>
            </a:r>
          </a:p>
        </p:txBody>
      </p:sp>
      <p:cxnSp>
        <p:nvCxnSpPr>
          <p:cNvPr id="22" name="Gerade Verbindung mit Pfeil 21">
            <a:extLst>
              <a:ext uri="{FF2B5EF4-FFF2-40B4-BE49-F238E27FC236}">
                <a16:creationId xmlns:a16="http://schemas.microsoft.com/office/drawing/2014/main" id="{9317A861-62EB-8F62-5343-196C97B6A501}"/>
              </a:ext>
            </a:extLst>
          </p:cNvPr>
          <p:cNvCxnSpPr>
            <a:cxnSpLocks/>
            <a:endCxn id="21" idx="1"/>
          </p:cNvCxnSpPr>
          <p:nvPr/>
        </p:nvCxnSpPr>
        <p:spPr>
          <a:xfrm flipV="1">
            <a:off x="4616311" y="2782761"/>
            <a:ext cx="565845"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EEEBB58B-5E18-6BAA-40BB-5B608040EB38}"/>
              </a:ext>
            </a:extLst>
          </p:cNvPr>
          <p:cNvSpPr/>
          <p:nvPr/>
        </p:nvSpPr>
        <p:spPr>
          <a:xfrm>
            <a:off x="5167431" y="4792387"/>
            <a:ext cx="2133043" cy="7287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Categories</a:t>
            </a:r>
            <a:r>
              <a:rPr lang="de-DE" sz="1600" dirty="0">
                <a:solidFill>
                  <a:schemeClr val="tx1"/>
                </a:solidFill>
              </a:rPr>
              <a:t>, </a:t>
            </a:r>
            <a:r>
              <a:rPr lang="de-DE" sz="1600" dirty="0" err="1">
                <a:solidFill>
                  <a:schemeClr val="tx1"/>
                </a:solidFill>
              </a:rPr>
              <a:t>Themes</a:t>
            </a:r>
            <a:r>
              <a:rPr lang="de-DE" sz="1600" dirty="0">
                <a:solidFill>
                  <a:schemeClr val="tx1"/>
                </a:solidFill>
              </a:rPr>
              <a:t>, Relations</a:t>
            </a:r>
          </a:p>
        </p:txBody>
      </p:sp>
      <p:cxnSp>
        <p:nvCxnSpPr>
          <p:cNvPr id="24" name="Gerade Verbindung mit Pfeil 23">
            <a:extLst>
              <a:ext uri="{FF2B5EF4-FFF2-40B4-BE49-F238E27FC236}">
                <a16:creationId xmlns:a16="http://schemas.microsoft.com/office/drawing/2014/main" id="{0FAEA4E1-04DE-AE4F-E200-C1640333137B}"/>
              </a:ext>
            </a:extLst>
          </p:cNvPr>
          <p:cNvCxnSpPr>
            <a:cxnSpLocks/>
            <a:endCxn id="23" idx="1"/>
          </p:cNvCxnSpPr>
          <p:nvPr/>
        </p:nvCxnSpPr>
        <p:spPr>
          <a:xfrm flipV="1">
            <a:off x="4601586" y="5156772"/>
            <a:ext cx="565845"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hteck 31">
            <a:extLst>
              <a:ext uri="{FF2B5EF4-FFF2-40B4-BE49-F238E27FC236}">
                <a16:creationId xmlns:a16="http://schemas.microsoft.com/office/drawing/2014/main" id="{E9A58BA1-4F01-8D70-0C18-EAA68D1ADAB4}"/>
              </a:ext>
            </a:extLst>
          </p:cNvPr>
          <p:cNvSpPr/>
          <p:nvPr/>
        </p:nvSpPr>
        <p:spPr>
          <a:xfrm>
            <a:off x="7881044" y="4792387"/>
            <a:ext cx="2133043" cy="7287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Theory / Model</a:t>
            </a:r>
          </a:p>
        </p:txBody>
      </p:sp>
      <p:cxnSp>
        <p:nvCxnSpPr>
          <p:cNvPr id="33" name="Gerade Verbindung mit Pfeil 32">
            <a:extLst>
              <a:ext uri="{FF2B5EF4-FFF2-40B4-BE49-F238E27FC236}">
                <a16:creationId xmlns:a16="http://schemas.microsoft.com/office/drawing/2014/main" id="{860D239F-3779-489D-B2D7-05C0FB8DB3CE}"/>
              </a:ext>
            </a:extLst>
          </p:cNvPr>
          <p:cNvCxnSpPr>
            <a:cxnSpLocks/>
            <a:endCxn id="32" idx="1"/>
          </p:cNvCxnSpPr>
          <p:nvPr/>
        </p:nvCxnSpPr>
        <p:spPr>
          <a:xfrm flipV="1">
            <a:off x="7315199" y="5156772"/>
            <a:ext cx="565845"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87C65613-B55B-D2D4-34E9-6D5FE083A469}"/>
              </a:ext>
            </a:extLst>
          </p:cNvPr>
          <p:cNvCxnSpPr>
            <a:cxnSpLocks/>
            <a:stCxn id="35" idx="2"/>
          </p:cNvCxnSpPr>
          <p:nvPr/>
        </p:nvCxnSpPr>
        <p:spPr>
          <a:xfrm>
            <a:off x="9031706" y="4408602"/>
            <a:ext cx="0" cy="38001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5" name="Textfeld 9">
            <a:extLst>
              <a:ext uri="{FF2B5EF4-FFF2-40B4-BE49-F238E27FC236}">
                <a16:creationId xmlns:a16="http://schemas.microsoft.com/office/drawing/2014/main" id="{96FF50D1-F71B-6338-48C3-1667973BEC54}"/>
              </a:ext>
            </a:extLst>
          </p:cNvPr>
          <p:cNvSpPr txBox="1"/>
          <p:nvPr/>
        </p:nvSpPr>
        <p:spPr>
          <a:xfrm>
            <a:off x="7646106" y="3485272"/>
            <a:ext cx="2771200" cy="923330"/>
          </a:xfrm>
          <a:prstGeom prst="rect">
            <a:avLst/>
          </a:prstGeom>
          <a:solidFill>
            <a:schemeClr val="accent6"/>
          </a:solidFill>
        </p:spPr>
        <p:txBody>
          <a:bodyPr wrap="square" rtlCol="0">
            <a:spAutoFit/>
          </a:bodyPr>
          <a:lstStyle/>
          <a:p>
            <a:pPr algn="ctr"/>
            <a:r>
              <a:rPr lang="de-DE" dirty="0" err="1">
                <a:solidFill>
                  <a:schemeClr val="bg1"/>
                </a:solidFill>
              </a:rPr>
              <a:t>Highly</a:t>
            </a:r>
            <a:r>
              <a:rPr lang="de-DE" dirty="0">
                <a:solidFill>
                  <a:schemeClr val="bg1"/>
                </a:solidFill>
              </a:rPr>
              <a:t> </a:t>
            </a:r>
            <a:r>
              <a:rPr lang="de-DE" dirty="0" err="1">
                <a:solidFill>
                  <a:schemeClr val="bg1"/>
                </a:solidFill>
              </a:rPr>
              <a:t>recommended</a:t>
            </a:r>
            <a:r>
              <a:rPr lang="de-DE" dirty="0">
                <a:solidFill>
                  <a:schemeClr val="bg1"/>
                </a:solidFill>
              </a:rPr>
              <a:t> </a:t>
            </a:r>
            <a:r>
              <a:rPr lang="de-DE" dirty="0" err="1">
                <a:solidFill>
                  <a:schemeClr val="bg1"/>
                </a:solidFill>
              </a:rPr>
              <a:t>when</a:t>
            </a:r>
            <a:r>
              <a:rPr lang="de-DE" dirty="0">
                <a:solidFill>
                  <a:schemeClr val="bg1"/>
                </a:solidFill>
              </a:rPr>
              <a:t> you have a pure qualitative </a:t>
            </a:r>
            <a:r>
              <a:rPr lang="de-DE" dirty="0" err="1">
                <a:solidFill>
                  <a:schemeClr val="bg1"/>
                </a:solidFill>
              </a:rPr>
              <a:t>study</a:t>
            </a:r>
            <a:endParaRPr lang="de-DE" dirty="0">
              <a:solidFill>
                <a:schemeClr val="bg1"/>
              </a:solidFill>
            </a:endParaRPr>
          </a:p>
        </p:txBody>
      </p:sp>
    </p:spTree>
    <p:extLst>
      <p:ext uri="{BB962C8B-B14F-4D97-AF65-F5344CB8AC3E}">
        <p14:creationId xmlns:p14="http://schemas.microsoft.com/office/powerpoint/2010/main" val="33269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38DCC-D63C-7D8F-6B6E-67ECBD2183BA}"/>
              </a:ext>
            </a:extLst>
          </p:cNvPr>
          <p:cNvSpPr>
            <a:spLocks noGrp="1"/>
          </p:cNvSpPr>
          <p:nvPr>
            <p:ph type="title"/>
          </p:nvPr>
        </p:nvSpPr>
        <p:spPr/>
        <p:txBody>
          <a:bodyPr/>
          <a:lstStyle/>
          <a:p>
            <a:r>
              <a:rPr lang="de-DE" dirty="0" err="1"/>
              <a:t>Transcribing</a:t>
            </a:r>
            <a:endParaRPr lang="de-DE" dirty="0"/>
          </a:p>
        </p:txBody>
      </p:sp>
      <p:sp>
        <p:nvSpPr>
          <p:cNvPr id="3" name="Fußzeilenplatzhalter 2">
            <a:extLst>
              <a:ext uri="{FF2B5EF4-FFF2-40B4-BE49-F238E27FC236}">
                <a16:creationId xmlns:a16="http://schemas.microsoft.com/office/drawing/2014/main" id="{7B0DFCE2-6BA1-FFA0-F0BC-056F275967A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2E527A6-4087-62CE-EC2F-E28B66998A5A}"/>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011F9EDD-344D-D019-DD33-C0FBAAB5927E}"/>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FD3D67F9-D9D4-A95B-3A0A-875FDD0291AB}"/>
              </a:ext>
            </a:extLst>
          </p:cNvPr>
          <p:cNvSpPr>
            <a:spLocks noGrp="1"/>
          </p:cNvSpPr>
          <p:nvPr>
            <p:ph type="body" sz="quarter" idx="29"/>
          </p:nvPr>
        </p:nvSpPr>
        <p:spPr/>
        <p:txBody>
          <a:bodyPr>
            <a:normAutofit fontScale="92500" lnSpcReduction="20000"/>
          </a:bodyPr>
          <a:lstStyle/>
          <a:p>
            <a:r>
              <a:rPr lang="de-DE" b="1" dirty="0">
                <a:solidFill>
                  <a:schemeClr val="accent1"/>
                </a:solidFill>
                <a:sym typeface="Wingdings" panose="05000000000000000000" pitchFamily="2" charset="2"/>
              </a:rPr>
              <a:t>Only t</a:t>
            </a:r>
            <a:r>
              <a:rPr lang="en-US" b="1" i="0" dirty="0" err="1">
                <a:solidFill>
                  <a:schemeClr val="accent1"/>
                </a:solidFill>
                <a:effectLst/>
                <a:latin typeface="Roboto" panose="02000000000000000000" pitchFamily="2" charset="0"/>
              </a:rPr>
              <a:t>ranscripts</a:t>
            </a:r>
            <a:r>
              <a:rPr lang="en-US" b="1" i="0" dirty="0">
                <a:solidFill>
                  <a:schemeClr val="accent1"/>
                </a:solidFill>
                <a:effectLst/>
                <a:latin typeface="Roboto" panose="02000000000000000000" pitchFamily="2" charset="0"/>
              </a:rPr>
              <a:t> can be coded and analyzed</a:t>
            </a:r>
          </a:p>
          <a:p>
            <a:pPr lvl="1"/>
            <a:r>
              <a:rPr lang="en-US" dirty="0"/>
              <a:t>sentence-wise, line-wise, paragraph-wise</a:t>
            </a:r>
          </a:p>
          <a:p>
            <a:r>
              <a:rPr lang="en-US" b="1" dirty="0">
                <a:solidFill>
                  <a:schemeClr val="accent1"/>
                </a:solidFill>
              </a:rPr>
              <a:t>Speech</a:t>
            </a:r>
            <a:r>
              <a:rPr lang="en-US" dirty="0"/>
              <a:t> </a:t>
            </a:r>
            <a:r>
              <a:rPr lang="de-DE" dirty="0" err="1"/>
              <a:t>must</a:t>
            </a:r>
            <a:r>
              <a:rPr lang="de-DE" dirty="0"/>
              <a:t> </a:t>
            </a:r>
            <a:r>
              <a:rPr lang="de-DE" dirty="0" err="1"/>
              <a:t>be</a:t>
            </a:r>
            <a:r>
              <a:rPr lang="de-DE" dirty="0"/>
              <a:t> </a:t>
            </a:r>
            <a:r>
              <a:rPr lang="de-DE" dirty="0" err="1"/>
              <a:t>transcripted</a:t>
            </a:r>
            <a:r>
              <a:rPr lang="de-DE" dirty="0"/>
              <a:t> </a:t>
            </a:r>
            <a:r>
              <a:rPr lang="de-DE" dirty="0" err="1"/>
              <a:t>as</a:t>
            </a:r>
            <a:r>
              <a:rPr lang="de-DE" dirty="0"/>
              <a:t> </a:t>
            </a:r>
            <a:r>
              <a:rPr lang="de-DE" dirty="0" err="1"/>
              <a:t>clear</a:t>
            </a:r>
            <a:r>
              <a:rPr lang="de-DE" dirty="0"/>
              <a:t>, </a:t>
            </a:r>
            <a:r>
              <a:rPr lang="de-DE" dirty="0" err="1"/>
              <a:t>readable</a:t>
            </a:r>
            <a:r>
              <a:rPr lang="de-DE" dirty="0"/>
              <a:t> </a:t>
            </a:r>
            <a:r>
              <a:rPr lang="de-DE" b="0" i="0" dirty="0" err="1">
                <a:solidFill>
                  <a:srgbClr val="111111"/>
                </a:solidFill>
                <a:effectLst/>
                <a:latin typeface="Roboto" panose="02000000000000000000" pitchFamily="2" charset="0"/>
              </a:rPr>
              <a:t>verbatim</a:t>
            </a:r>
            <a:r>
              <a:rPr lang="de-DE" b="0" i="0" dirty="0">
                <a:solidFill>
                  <a:srgbClr val="111111"/>
                </a:solidFill>
                <a:effectLst/>
                <a:latin typeface="Roboto" panose="02000000000000000000" pitchFamily="2" charset="0"/>
              </a:rPr>
              <a:t> </a:t>
            </a:r>
            <a:r>
              <a:rPr lang="de-DE" dirty="0" err="1"/>
              <a:t>text</a:t>
            </a:r>
            <a:endParaRPr lang="de-DE" dirty="0"/>
          </a:p>
          <a:p>
            <a:pPr lvl="1"/>
            <a:r>
              <a:rPr lang="de-DE" dirty="0"/>
              <a:t>e.g., </a:t>
            </a:r>
            <a:r>
              <a:rPr lang="de-DE" dirty="0" err="1"/>
              <a:t>audio</a:t>
            </a:r>
            <a:r>
              <a:rPr lang="de-DE" dirty="0"/>
              <a:t> </a:t>
            </a:r>
            <a:r>
              <a:rPr lang="de-DE" dirty="0" err="1"/>
              <a:t>raw</a:t>
            </a:r>
            <a:r>
              <a:rPr lang="de-DE" dirty="0"/>
              <a:t> </a:t>
            </a:r>
            <a:r>
              <a:rPr lang="de-DE" dirty="0" err="1"/>
              <a:t>data</a:t>
            </a:r>
            <a:r>
              <a:rPr lang="de-DE" dirty="0"/>
              <a:t> </a:t>
            </a:r>
            <a:r>
              <a:rPr lang="de-DE" dirty="0">
                <a:sym typeface="Wingdings" panose="05000000000000000000" pitchFamily="2" charset="2"/>
              </a:rPr>
              <a:t> [</a:t>
            </a:r>
            <a:r>
              <a:rPr lang="de-DE" dirty="0" err="1">
                <a:sym typeface="Wingdings" panose="05000000000000000000" pitchFamily="2" charset="2"/>
              </a:rPr>
              <a:t>timecode</a:t>
            </a:r>
            <a:r>
              <a:rPr lang="de-DE" dirty="0">
                <a:sym typeface="Wingdings" panose="05000000000000000000" pitchFamily="2" charset="2"/>
              </a:rPr>
              <a:t>, </a:t>
            </a:r>
            <a:r>
              <a:rPr lang="de-DE" dirty="0" err="1">
                <a:sym typeface="Wingdings" panose="05000000000000000000" pitchFamily="2" charset="2"/>
              </a:rPr>
              <a:t>participant</a:t>
            </a:r>
            <a:r>
              <a:rPr lang="de-DE" dirty="0">
                <a:sym typeface="Wingdings" panose="05000000000000000000" pitchFamily="2" charset="2"/>
              </a:rPr>
              <a:t>, </a:t>
            </a:r>
            <a:r>
              <a:rPr lang="de-DE" dirty="0" err="1">
                <a:sym typeface="Wingdings" panose="05000000000000000000" pitchFamily="2" charset="2"/>
              </a:rPr>
              <a:t>condition</a:t>
            </a:r>
            <a:r>
              <a:rPr lang="de-DE" dirty="0">
                <a:sym typeface="Wingdings" panose="05000000000000000000" pitchFamily="2" charset="2"/>
              </a:rPr>
              <a:t>, </a:t>
            </a:r>
            <a:r>
              <a:rPr lang="de-DE" b="1" dirty="0" err="1">
                <a:solidFill>
                  <a:schemeClr val="accent1"/>
                </a:solidFill>
                <a:sym typeface="Wingdings" panose="05000000000000000000" pitchFamily="2" charset="2"/>
              </a:rPr>
              <a:t>text</a:t>
            </a:r>
            <a:r>
              <a:rPr lang="de-DE" dirty="0">
                <a:sym typeface="Wingdings" panose="05000000000000000000" pitchFamily="2" charset="2"/>
              </a:rPr>
              <a:t>]  </a:t>
            </a:r>
            <a:r>
              <a:rPr lang="de-DE" dirty="0" err="1">
                <a:sym typeface="Wingdings" panose="05000000000000000000" pitchFamily="2" charset="2"/>
              </a:rPr>
              <a:t>table</a:t>
            </a:r>
            <a:endParaRPr lang="de-DE" dirty="0">
              <a:sym typeface="Wingdings" panose="05000000000000000000" pitchFamily="2" charset="2"/>
            </a:endParaRPr>
          </a:p>
          <a:p>
            <a:r>
              <a:rPr lang="de-DE" b="1" dirty="0" err="1">
                <a:solidFill>
                  <a:schemeClr val="accent1"/>
                </a:solidFill>
              </a:rPr>
              <a:t>Observations</a:t>
            </a:r>
            <a:r>
              <a:rPr lang="de-DE" dirty="0"/>
              <a:t> </a:t>
            </a:r>
            <a:r>
              <a:rPr lang="de-DE" dirty="0" err="1"/>
              <a:t>must</a:t>
            </a:r>
            <a:r>
              <a:rPr lang="de-DE" dirty="0"/>
              <a:t> </a:t>
            </a:r>
            <a:r>
              <a:rPr lang="de-DE" dirty="0" err="1"/>
              <a:t>be</a:t>
            </a:r>
            <a:r>
              <a:rPr lang="de-DE" dirty="0"/>
              <a:t> </a:t>
            </a:r>
            <a:r>
              <a:rPr lang="de-DE" dirty="0" err="1"/>
              <a:t>annotated</a:t>
            </a:r>
            <a:endParaRPr lang="de-DE" dirty="0"/>
          </a:p>
          <a:p>
            <a:pPr lvl="1"/>
            <a:r>
              <a:rPr lang="de-DE" dirty="0"/>
              <a:t>e.g., </a:t>
            </a:r>
            <a:r>
              <a:rPr lang="de-DE" dirty="0" err="1"/>
              <a:t>video</a:t>
            </a:r>
            <a:r>
              <a:rPr lang="de-DE" dirty="0"/>
              <a:t> </a:t>
            </a:r>
            <a:r>
              <a:rPr lang="de-DE" dirty="0" err="1"/>
              <a:t>raw</a:t>
            </a:r>
            <a:r>
              <a:rPr lang="de-DE" dirty="0"/>
              <a:t> </a:t>
            </a:r>
            <a:r>
              <a:rPr lang="de-DE" dirty="0" err="1"/>
              <a:t>data</a:t>
            </a:r>
            <a:r>
              <a:rPr lang="de-DE" dirty="0"/>
              <a:t> </a:t>
            </a:r>
            <a:r>
              <a:rPr lang="de-DE" dirty="0">
                <a:sym typeface="Wingdings" panose="05000000000000000000" pitchFamily="2" charset="2"/>
              </a:rPr>
              <a:t> [</a:t>
            </a:r>
            <a:r>
              <a:rPr lang="de-DE" dirty="0" err="1">
                <a:sym typeface="Wingdings" panose="05000000000000000000" pitchFamily="2" charset="2"/>
              </a:rPr>
              <a:t>timecode</a:t>
            </a:r>
            <a:r>
              <a:rPr lang="de-DE" dirty="0">
                <a:sym typeface="Wingdings" panose="05000000000000000000" pitchFamily="2" charset="2"/>
              </a:rPr>
              <a:t>, </a:t>
            </a:r>
            <a:r>
              <a:rPr lang="de-DE" dirty="0" err="1">
                <a:sym typeface="Wingdings" panose="05000000000000000000" pitchFamily="2" charset="2"/>
              </a:rPr>
              <a:t>participant</a:t>
            </a:r>
            <a:r>
              <a:rPr lang="de-DE" dirty="0">
                <a:sym typeface="Wingdings" panose="05000000000000000000" pitchFamily="2" charset="2"/>
              </a:rPr>
              <a:t> , </a:t>
            </a:r>
            <a:r>
              <a:rPr lang="de-DE" dirty="0" err="1">
                <a:sym typeface="Wingdings" panose="05000000000000000000" pitchFamily="2" charset="2"/>
              </a:rPr>
              <a:t>condition</a:t>
            </a:r>
            <a:r>
              <a:rPr lang="de-DE" dirty="0">
                <a:sym typeface="Wingdings" panose="05000000000000000000" pitchFamily="2" charset="2"/>
              </a:rPr>
              <a:t>, </a:t>
            </a:r>
            <a:r>
              <a:rPr lang="de-DE" b="1" dirty="0" err="1">
                <a:solidFill>
                  <a:schemeClr val="accent1"/>
                </a:solidFill>
                <a:sym typeface="Wingdings" panose="05000000000000000000" pitchFamily="2" charset="2"/>
              </a:rPr>
              <a:t>annotation</a:t>
            </a:r>
            <a:r>
              <a:rPr lang="de-DE" dirty="0">
                <a:sym typeface="Wingdings" panose="05000000000000000000" pitchFamily="2" charset="2"/>
              </a:rPr>
              <a:t>]  </a:t>
            </a:r>
            <a:r>
              <a:rPr lang="de-DE" dirty="0" err="1">
                <a:sym typeface="Wingdings" panose="05000000000000000000" pitchFamily="2" charset="2"/>
              </a:rPr>
              <a:t>table</a:t>
            </a:r>
            <a:endParaRPr lang="de-DE" dirty="0">
              <a:sym typeface="Wingdings" panose="05000000000000000000" pitchFamily="2" charset="2"/>
            </a:endParaRPr>
          </a:p>
          <a:p>
            <a:r>
              <a:rPr lang="de-DE" b="1" dirty="0" err="1">
                <a:solidFill>
                  <a:schemeClr val="accent1"/>
                </a:solidFill>
                <a:sym typeface="Wingdings" panose="05000000000000000000" pitchFamily="2" charset="2"/>
              </a:rPr>
              <a:t>Transcribed</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text</a:t>
            </a:r>
            <a:r>
              <a:rPr lang="de-DE" dirty="0">
                <a:sym typeface="Wingdings" panose="05000000000000000000" pitchFamily="2" charset="2"/>
              </a:rPr>
              <a:t> </a:t>
            </a:r>
            <a:r>
              <a:rPr lang="de-DE" dirty="0" err="1">
                <a:sym typeface="Wingdings" panose="05000000000000000000" pitchFamily="2" charset="2"/>
              </a:rPr>
              <a:t>must</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translated</a:t>
            </a:r>
            <a:r>
              <a:rPr lang="de-DE" dirty="0">
                <a:sym typeface="Wingdings" panose="05000000000000000000" pitchFamily="2" charset="2"/>
              </a:rPr>
              <a:t> </a:t>
            </a:r>
            <a:r>
              <a:rPr lang="de-DE" dirty="0" err="1">
                <a:sym typeface="Wingdings" panose="05000000000000000000" pitchFamily="2" charset="2"/>
              </a:rPr>
              <a:t>into</a:t>
            </a:r>
            <a:r>
              <a:rPr lang="de-DE" dirty="0">
                <a:sym typeface="Wingdings" panose="05000000000000000000" pitchFamily="2" charset="2"/>
              </a:rPr>
              <a:t> English</a:t>
            </a:r>
          </a:p>
          <a:p>
            <a:pPr lvl="1"/>
            <a:r>
              <a:rPr lang="de-DE" dirty="0">
                <a:sym typeface="Wingdings" panose="05000000000000000000" pitchFamily="2" charset="2"/>
              </a:rPr>
              <a:t>You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translate</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while</a:t>
            </a:r>
            <a:r>
              <a:rPr lang="de-DE" b="1" dirty="0">
                <a:solidFill>
                  <a:schemeClr val="accent1"/>
                </a:solidFill>
                <a:sym typeface="Wingdings" panose="05000000000000000000" pitchFamily="2" charset="2"/>
              </a:rPr>
              <a:t> </a:t>
            </a:r>
            <a:r>
              <a:rPr lang="de-DE" dirty="0" err="1">
                <a:sym typeface="Wingdings" panose="05000000000000000000" pitchFamily="2" charset="2"/>
              </a:rPr>
              <a:t>transcription</a:t>
            </a:r>
            <a:r>
              <a:rPr lang="de-DE" dirty="0">
                <a:sym typeface="Wingdings" panose="05000000000000000000" pitchFamily="2" charset="2"/>
              </a:rPr>
              <a:t> – but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consistent</a:t>
            </a:r>
            <a:endParaRPr lang="de-DE" dirty="0">
              <a:sym typeface="Wingdings" panose="05000000000000000000" pitchFamily="2" charset="2"/>
            </a:endParaRPr>
          </a:p>
          <a:p>
            <a:pPr lvl="1"/>
            <a:r>
              <a:rPr lang="de-DE" dirty="0">
                <a:sym typeface="Wingdings" panose="05000000000000000000" pitchFamily="2" charset="2"/>
              </a:rPr>
              <a:t>You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translate</a:t>
            </a:r>
            <a:r>
              <a:rPr lang="de-DE" dirty="0">
                <a:sym typeface="Wingdings" panose="05000000000000000000" pitchFamily="2" charset="2"/>
              </a:rPr>
              <a:t> </a:t>
            </a:r>
            <a:r>
              <a:rPr lang="de-DE" b="1" dirty="0">
                <a:solidFill>
                  <a:schemeClr val="accent1"/>
                </a:solidFill>
                <a:sym typeface="Wingdings" panose="05000000000000000000" pitchFamily="2" charset="2"/>
              </a:rPr>
              <a:t>after</a:t>
            </a:r>
            <a:r>
              <a:rPr lang="de-DE" dirty="0">
                <a:sym typeface="Wingdings" panose="05000000000000000000" pitchFamily="2" charset="2"/>
              </a:rPr>
              <a:t> </a:t>
            </a:r>
            <a:r>
              <a:rPr lang="de-DE" dirty="0" err="1">
                <a:sym typeface="Wingdings" panose="05000000000000000000" pitchFamily="2" charset="2"/>
              </a:rPr>
              <a:t>transcription</a:t>
            </a:r>
            <a:r>
              <a:rPr lang="de-DE" dirty="0">
                <a:sym typeface="Wingdings" panose="05000000000000000000" pitchFamily="2" charset="2"/>
              </a:rPr>
              <a:t> e.g., </a:t>
            </a:r>
            <a:r>
              <a:rPr lang="de-DE" dirty="0" err="1">
                <a:sym typeface="Wingdings" panose="05000000000000000000" pitchFamily="2" charset="2"/>
              </a:rPr>
              <a:t>automatically</a:t>
            </a:r>
            <a:r>
              <a:rPr lang="de-DE" dirty="0">
                <a:sym typeface="Wingdings" panose="05000000000000000000" pitchFamily="2" charset="2"/>
              </a:rPr>
              <a:t> </a:t>
            </a:r>
            <a:r>
              <a:rPr lang="de-DE" dirty="0" err="1">
                <a:sym typeface="Wingdings" panose="05000000000000000000" pitchFamily="2" charset="2"/>
              </a:rPr>
              <a:t>by</a:t>
            </a:r>
            <a:r>
              <a:rPr lang="de-DE" dirty="0">
                <a:sym typeface="Wingdings" panose="05000000000000000000" pitchFamily="2" charset="2"/>
              </a:rPr>
              <a:t> a native </a:t>
            </a:r>
            <a:r>
              <a:rPr lang="de-DE" dirty="0" err="1">
                <a:sym typeface="Wingdings" panose="05000000000000000000" pitchFamily="2" charset="2"/>
              </a:rPr>
              <a:t>speaker</a:t>
            </a:r>
            <a:r>
              <a:rPr lang="de-DE" dirty="0">
                <a:sym typeface="Wingdings" panose="05000000000000000000" pitchFamily="2" charset="2"/>
              </a:rPr>
              <a:t> </a:t>
            </a:r>
            <a:r>
              <a:rPr lang="de-DE" dirty="0" err="1">
                <a:sym typeface="Wingdings" panose="05000000000000000000" pitchFamily="2" charset="2"/>
              </a:rPr>
              <a:t>or</a:t>
            </a:r>
            <a:r>
              <a:rPr lang="de-DE" dirty="0">
                <a:sym typeface="Wingdings" panose="05000000000000000000" pitchFamily="2" charset="2"/>
              </a:rPr>
              <a:t> professional </a:t>
            </a:r>
            <a:r>
              <a:rPr lang="de-DE" dirty="0" err="1">
                <a:sym typeface="Wingdings" panose="05000000000000000000" pitchFamily="2" charset="2"/>
              </a:rPr>
              <a:t>program</a:t>
            </a:r>
            <a:endParaRPr lang="de-DE" dirty="0">
              <a:sym typeface="Wingdings" panose="05000000000000000000" pitchFamily="2" charset="2"/>
            </a:endParaRPr>
          </a:p>
          <a:p>
            <a:pPr lvl="2"/>
            <a:r>
              <a:rPr lang="en-US" dirty="0">
                <a:sym typeface="Wingdings" panose="05000000000000000000" pitchFamily="2" charset="2"/>
              </a:rPr>
              <a:t>but someone who can speak English must proofread it</a:t>
            </a:r>
          </a:p>
          <a:p>
            <a:r>
              <a:rPr lang="en-US" dirty="0"/>
              <a:t>More Tips: </a:t>
            </a:r>
            <a:r>
              <a:rPr lang="en-US" dirty="0">
                <a:hlinkClick r:id="rId2"/>
              </a:rPr>
              <a:t>http://www.qualitative-researcher.com/qualitative-analysis/using-excel-for-qualitative-data-analysis/</a:t>
            </a:r>
            <a:r>
              <a:rPr lang="en-US" dirty="0"/>
              <a:t> </a:t>
            </a:r>
            <a:endParaRPr lang="de-DE" dirty="0"/>
          </a:p>
          <a:p>
            <a:pPr lvl="2"/>
            <a:endParaRPr lang="de-DE" dirty="0">
              <a:sym typeface="Wingdings" panose="05000000000000000000" pitchFamily="2" charset="2"/>
            </a:endParaRPr>
          </a:p>
        </p:txBody>
      </p:sp>
    </p:spTree>
    <p:extLst>
      <p:ext uri="{BB962C8B-B14F-4D97-AF65-F5344CB8AC3E}">
        <p14:creationId xmlns:p14="http://schemas.microsoft.com/office/powerpoint/2010/main" val="4194637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a:t>Human-Computer Interaction 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a:t>The following content is licensed under a Creative Commons Attribution 4.0 International license (CC BY-SA 4.0</a:t>
            </a:r>
            <a:r>
              <a:rPr lang="en-US" sz="1200" dirty="0"/>
              <a:t>)</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err="1"/>
              <a:t>Evaluating</a:t>
            </a:r>
            <a:r>
              <a:rPr lang="de-DE" dirty="0"/>
              <a:t> Quantitative Data</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err="1"/>
              <a:t>Prof</a:t>
            </a:r>
            <a:r>
              <a:rPr lang="de-DE"/>
              <a:t>. Dr. Valentin Schwind</a:t>
            </a:r>
            <a:endParaRPr lang="de-DE" dirty="0"/>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8</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10" descr="A computer sitting on top of a counter&#10;&#10;Description automatically generated">
            <a:extLst>
              <a:ext uri="{FF2B5EF4-FFF2-40B4-BE49-F238E27FC236}">
                <a16:creationId xmlns:a16="http://schemas.microsoft.com/office/drawing/2014/main" id="{D3E841E4-533E-1697-2AD7-6F1D05EA4ADE}"/>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t="33420" b="33420"/>
          <a:stretch/>
        </p:blipFill>
        <p:spPr>
          <a:xfrm>
            <a:off x="0" y="1089025"/>
            <a:ext cx="12192000" cy="2879725"/>
          </a:xfrm>
        </p:spPr>
      </p:pic>
    </p:spTree>
    <p:extLst>
      <p:ext uri="{BB962C8B-B14F-4D97-AF65-F5344CB8AC3E}">
        <p14:creationId xmlns:p14="http://schemas.microsoft.com/office/powerpoint/2010/main" val="3769665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AB314-912B-F388-DFC8-5DD285444076}"/>
              </a:ext>
            </a:extLst>
          </p:cNvPr>
          <p:cNvSpPr>
            <a:spLocks noGrp="1"/>
          </p:cNvSpPr>
          <p:nvPr>
            <p:ph type="title"/>
          </p:nvPr>
        </p:nvSpPr>
        <p:spPr/>
        <p:txBody>
          <a:bodyPr/>
          <a:lstStyle/>
          <a:p>
            <a:r>
              <a:rPr lang="de-DE" dirty="0" err="1"/>
              <a:t>Transcribed</a:t>
            </a:r>
            <a:r>
              <a:rPr lang="de-DE" dirty="0"/>
              <a:t> Video Protocol: </a:t>
            </a:r>
            <a:r>
              <a:rPr lang="de-DE" dirty="0" err="1"/>
              <a:t>Example</a:t>
            </a:r>
            <a:endParaRPr lang="de-DE" dirty="0"/>
          </a:p>
        </p:txBody>
      </p:sp>
      <p:sp>
        <p:nvSpPr>
          <p:cNvPr id="3" name="Fußzeilenplatzhalter 2">
            <a:extLst>
              <a:ext uri="{FF2B5EF4-FFF2-40B4-BE49-F238E27FC236}">
                <a16:creationId xmlns:a16="http://schemas.microsoft.com/office/drawing/2014/main" id="{6E0FCE53-7EEC-C46B-18DB-6B21F9956D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5F46376-0436-5173-0D97-C4C49ACC3711}"/>
              </a:ext>
            </a:extLst>
          </p:cNvPr>
          <p:cNvSpPr>
            <a:spLocks noGrp="1"/>
          </p:cNvSpPr>
          <p:nvPr>
            <p:ph type="sldNum" sz="quarter" idx="28"/>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27D8594A-2F24-B54E-46F9-A8AAEB0E9275}"/>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3B91546-7FB2-B752-C645-E3BA398B0F53}"/>
              </a:ext>
            </a:extLst>
          </p:cNvPr>
          <p:cNvSpPr>
            <a:spLocks noGrp="1"/>
          </p:cNvSpPr>
          <p:nvPr>
            <p:ph type="body" sz="quarter" idx="29"/>
          </p:nvPr>
        </p:nvSpPr>
        <p:spPr/>
        <p:txBody>
          <a:bodyPr/>
          <a:lstStyle/>
          <a:p>
            <a:endParaRPr lang="de-DE" dirty="0"/>
          </a:p>
        </p:txBody>
      </p:sp>
      <p:graphicFrame>
        <p:nvGraphicFramePr>
          <p:cNvPr id="8" name="Tabelle 7">
            <a:extLst>
              <a:ext uri="{FF2B5EF4-FFF2-40B4-BE49-F238E27FC236}">
                <a16:creationId xmlns:a16="http://schemas.microsoft.com/office/drawing/2014/main" id="{6E2831A2-0561-E429-A5DC-2733F70B7B32}"/>
              </a:ext>
            </a:extLst>
          </p:cNvPr>
          <p:cNvGraphicFramePr>
            <a:graphicFrameLocks noGrp="1"/>
          </p:cNvGraphicFramePr>
          <p:nvPr>
            <p:extLst>
              <p:ext uri="{D42A27DB-BD31-4B8C-83A1-F6EECF244321}">
                <p14:modId xmlns:p14="http://schemas.microsoft.com/office/powerpoint/2010/main" val="533691653"/>
              </p:ext>
            </p:extLst>
          </p:nvPr>
        </p:nvGraphicFramePr>
        <p:xfrm>
          <a:off x="695325" y="1269901"/>
          <a:ext cx="10801349" cy="4889027"/>
        </p:xfrm>
        <a:graphic>
          <a:graphicData uri="http://schemas.openxmlformats.org/drawingml/2006/table">
            <a:tbl>
              <a:tblPr firstRow="1" firstCol="1" bandRow="1">
                <a:tableStyleId>{5C22544A-7EE6-4342-B048-85BDC9FD1C3A}</a:tableStyleId>
              </a:tblPr>
              <a:tblGrid>
                <a:gridCol w="383443">
                  <a:extLst>
                    <a:ext uri="{9D8B030D-6E8A-4147-A177-3AD203B41FA5}">
                      <a16:colId xmlns:a16="http://schemas.microsoft.com/office/drawing/2014/main" val="751434344"/>
                    </a:ext>
                  </a:extLst>
                </a:gridCol>
                <a:gridCol w="615603">
                  <a:extLst>
                    <a:ext uri="{9D8B030D-6E8A-4147-A177-3AD203B41FA5}">
                      <a16:colId xmlns:a16="http://schemas.microsoft.com/office/drawing/2014/main" val="1233017863"/>
                    </a:ext>
                  </a:extLst>
                </a:gridCol>
                <a:gridCol w="615603">
                  <a:extLst>
                    <a:ext uri="{9D8B030D-6E8A-4147-A177-3AD203B41FA5}">
                      <a16:colId xmlns:a16="http://schemas.microsoft.com/office/drawing/2014/main" val="133272803"/>
                    </a:ext>
                  </a:extLst>
                </a:gridCol>
                <a:gridCol w="780660">
                  <a:extLst>
                    <a:ext uri="{9D8B030D-6E8A-4147-A177-3AD203B41FA5}">
                      <a16:colId xmlns:a16="http://schemas.microsoft.com/office/drawing/2014/main" val="3333741680"/>
                    </a:ext>
                  </a:extLst>
                </a:gridCol>
                <a:gridCol w="622437">
                  <a:extLst>
                    <a:ext uri="{9D8B030D-6E8A-4147-A177-3AD203B41FA5}">
                      <a16:colId xmlns:a16="http://schemas.microsoft.com/office/drawing/2014/main" val="3083710333"/>
                    </a:ext>
                  </a:extLst>
                </a:gridCol>
                <a:gridCol w="821038">
                  <a:extLst>
                    <a:ext uri="{9D8B030D-6E8A-4147-A177-3AD203B41FA5}">
                      <a16:colId xmlns:a16="http://schemas.microsoft.com/office/drawing/2014/main" val="4029775033"/>
                    </a:ext>
                  </a:extLst>
                </a:gridCol>
                <a:gridCol w="5007576">
                  <a:extLst>
                    <a:ext uri="{9D8B030D-6E8A-4147-A177-3AD203B41FA5}">
                      <a16:colId xmlns:a16="http://schemas.microsoft.com/office/drawing/2014/main" val="797052316"/>
                    </a:ext>
                  </a:extLst>
                </a:gridCol>
                <a:gridCol w="1954989">
                  <a:extLst>
                    <a:ext uri="{9D8B030D-6E8A-4147-A177-3AD203B41FA5}">
                      <a16:colId xmlns:a16="http://schemas.microsoft.com/office/drawing/2014/main" val="2352333326"/>
                    </a:ext>
                  </a:extLst>
                </a:gridCol>
              </a:tblGrid>
              <a:tr h="315215">
                <a:tc>
                  <a:txBody>
                    <a:bodyPr/>
                    <a:lstStyle/>
                    <a:p>
                      <a:pPr algn="ctr"/>
                      <a:r>
                        <a:rPr lang="de-DE" sz="1100" dirty="0">
                          <a:effectLst/>
                          <a:latin typeface="+mn-lt"/>
                          <a:ea typeface="Calibri" panose="020F0502020204030204" pitchFamily="34" charset="0"/>
                          <a:cs typeface="Times New Roman" panose="02020603050405020304" pitchFamily="18" charset="0"/>
                        </a:rPr>
                        <a:t>ID</a:t>
                      </a:r>
                    </a:p>
                  </a:txBody>
                  <a:tcPr marL="68580" marR="68580" marT="0" marB="0" anchor="ctr"/>
                </a:tc>
                <a:tc>
                  <a:txBody>
                    <a:bodyPr/>
                    <a:lstStyle/>
                    <a:p>
                      <a:pPr algn="ctr"/>
                      <a:r>
                        <a:rPr lang="de-DE" sz="1100" dirty="0">
                          <a:effectLst/>
                          <a:latin typeface="+mn-lt"/>
                        </a:rPr>
                        <a:t> Time</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de-DE" sz="1100" dirty="0">
                          <a:effectLst/>
                          <a:latin typeface="+mn-lt"/>
                          <a:ea typeface="Calibri" panose="020F0502020204030204" pitchFamily="34" charset="0"/>
                          <a:cs typeface="Times New Roman" panose="02020603050405020304" pitchFamily="18" charset="0"/>
                        </a:rPr>
                        <a:t>Q/R</a:t>
                      </a:r>
                    </a:p>
                  </a:txBody>
                  <a:tcPr marL="68580" marR="68580" marT="0" marB="0" anchor="ctr"/>
                </a:tc>
                <a:tc>
                  <a:txBody>
                    <a:bodyPr/>
                    <a:lstStyle/>
                    <a:p>
                      <a:pPr algn="ctr"/>
                      <a:r>
                        <a:rPr lang="de-DE" sz="1100" dirty="0" err="1">
                          <a:effectLst/>
                          <a:latin typeface="+mn-lt"/>
                          <a:ea typeface="Calibri" panose="020F0502020204030204" pitchFamily="34" charset="0"/>
                          <a:cs typeface="Times New Roman" panose="02020603050405020304" pitchFamily="18" charset="0"/>
                        </a:rPr>
                        <a:t>SubjectID</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de-DE" sz="1100" dirty="0">
                          <a:effectLst/>
                          <a:latin typeface="+mn-lt"/>
                          <a:ea typeface="Calibri" panose="020F0502020204030204" pitchFamily="34" charset="0"/>
                          <a:cs typeface="Times New Roman" panose="02020603050405020304" pitchFamily="18" charset="0"/>
                        </a:rPr>
                        <a:t>Gender</a:t>
                      </a:r>
                    </a:p>
                  </a:txBody>
                  <a:tcPr marL="68580" marR="68580" marT="0" marB="0" anchor="ctr"/>
                </a:tc>
                <a:tc>
                  <a:txBody>
                    <a:bodyPr/>
                    <a:lstStyle/>
                    <a:p>
                      <a:pPr algn="ctr"/>
                      <a:r>
                        <a:rPr lang="de-DE" sz="1100" dirty="0" err="1">
                          <a:effectLst/>
                          <a:latin typeface="+mn-lt"/>
                          <a:ea typeface="Calibri" panose="020F0502020204030204" pitchFamily="34" charset="0"/>
                          <a:cs typeface="Times New Roman" panose="02020603050405020304" pitchFamily="18" charset="0"/>
                        </a:rPr>
                        <a:t>Condition</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r>
                        <a:rPr lang="de-DE" sz="1100" dirty="0">
                          <a:effectLst/>
                          <a:latin typeface="+mn-lt"/>
                        </a:rPr>
                        <a:t> </a:t>
                      </a:r>
                      <a:r>
                        <a:rPr lang="de-DE" sz="1100" dirty="0" err="1">
                          <a:effectLst/>
                          <a:latin typeface="+mn-lt"/>
                        </a:rPr>
                        <a:t>Transcribed</a:t>
                      </a:r>
                      <a:r>
                        <a:rPr lang="de-DE" sz="1100" dirty="0">
                          <a:effectLst/>
                          <a:latin typeface="+mn-lt"/>
                        </a:rPr>
                        <a:t> </a:t>
                      </a:r>
                      <a:r>
                        <a:rPr lang="de-DE" sz="1100" dirty="0" err="1">
                          <a:effectLst/>
                          <a:latin typeface="+mn-lt"/>
                        </a:rPr>
                        <a:t>Utterance</a:t>
                      </a:r>
                      <a:r>
                        <a:rPr lang="de-DE" sz="1100" dirty="0">
                          <a:effectLst/>
                          <a:latin typeface="+mn-lt"/>
                        </a:rPr>
                        <a:t> (Video)</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r>
                        <a:rPr lang="de-DE" sz="1100" dirty="0" err="1">
                          <a:effectLst/>
                          <a:latin typeface="+mn-lt"/>
                          <a:ea typeface="Calibri" panose="020F0502020204030204" pitchFamily="34" charset="0"/>
                          <a:cs typeface="Times New Roman" panose="02020603050405020304" pitchFamily="18" charset="0"/>
                        </a:rPr>
                        <a:t>Observed</a:t>
                      </a:r>
                      <a:r>
                        <a:rPr lang="de-DE" sz="1100" dirty="0">
                          <a:effectLst/>
                          <a:latin typeface="+mn-lt"/>
                          <a:ea typeface="Calibri" panose="020F0502020204030204" pitchFamily="34" charset="0"/>
                          <a:cs typeface="Times New Roman" panose="02020603050405020304" pitchFamily="18" charset="0"/>
                        </a:rPr>
                        <a:t> Action (Video)</a:t>
                      </a:r>
                    </a:p>
                  </a:txBody>
                  <a:tcPr marL="68580" marR="68580" marT="0" marB="0" anchor="ctr"/>
                </a:tc>
                <a:extLst>
                  <a:ext uri="{0D108BD9-81ED-4DB2-BD59-A6C34878D82A}">
                    <a16:rowId xmlns:a16="http://schemas.microsoft.com/office/drawing/2014/main" val="1868243258"/>
                  </a:ext>
                </a:extLst>
              </a:tr>
              <a:tr h="0">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rgbClr val="D9D9D9"/>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D9D9D9"/>
                    </a:solidFill>
                  </a:tcPr>
                </a:tc>
                <a:extLst>
                  <a:ext uri="{0D108BD9-81ED-4DB2-BD59-A6C34878D82A}">
                    <a16:rowId xmlns:a16="http://schemas.microsoft.com/office/drawing/2014/main" val="2325056803"/>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130</a:t>
                      </a:r>
                    </a:p>
                  </a:txBody>
                  <a:tcPr marL="68580" marR="68580" marT="0" marB="0" anchor="ctr"/>
                </a:tc>
                <a:tc>
                  <a:txBody>
                    <a:bodyPr/>
                    <a:lstStyle/>
                    <a:p>
                      <a:pPr algn="ctr"/>
                      <a:r>
                        <a:rPr lang="de-DE" sz="1100" dirty="0">
                          <a:effectLst/>
                          <a:latin typeface="+mn-lt"/>
                        </a:rPr>
                        <a:t>13:12</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Male</a:t>
                      </a:r>
                    </a:p>
                  </a:txBody>
                  <a:tcPr marL="68580" marR="68580" marT="0" marB="0" anchor="ctr">
                    <a:solidFill>
                      <a:schemeClr val="accent3"/>
                    </a:solidFill>
                  </a:tcPr>
                </a:tc>
                <a:tc>
                  <a:txBody>
                    <a:bodyPr/>
                    <a:lstStyle/>
                    <a:p>
                      <a:r>
                        <a:rPr lang="de-DE" sz="1100" dirty="0">
                          <a:effectLst/>
                          <a:latin typeface="+mn-lt"/>
                        </a:rPr>
                        <a:t>Unterseite der männlichen Hände wirkt sehr überzeugend. Sie wirken wie die eigenen.</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r>
                        <a:rPr lang="en-US" sz="1100" dirty="0">
                          <a:effectLst/>
                          <a:latin typeface="+mn-lt"/>
                          <a:ea typeface="Calibri" panose="020F0502020204030204" pitchFamily="34" charset="0"/>
                          <a:cs typeface="Times New Roman" panose="02020603050405020304" pitchFamily="18" charset="0"/>
                        </a:rPr>
                        <a:t>Turning arms around several times.</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3701053492"/>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131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13:13</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Male</a:t>
                      </a:r>
                    </a:p>
                  </a:txBody>
                  <a:tcPr marL="68580" marR="68580" marT="0" marB="0" anchor="ctr">
                    <a:solidFill>
                      <a:schemeClr val="accent3"/>
                    </a:solidFill>
                  </a:tcPr>
                </a:tc>
                <a:tc>
                  <a:txBody>
                    <a:bodyPr/>
                    <a:lstStyle/>
                    <a:p>
                      <a:r>
                        <a:rPr lang="de-DE" sz="1100" dirty="0">
                          <a:effectLst/>
                          <a:latin typeface="+mn-lt"/>
                        </a:rPr>
                        <a:t>Die Behaarung der Hände bricht die Überzeugung.</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r>
                        <a:rPr lang="en-US" sz="1100" dirty="0">
                          <a:effectLst/>
                          <a:latin typeface="+mn-lt"/>
                          <a:ea typeface="Calibri" panose="020F0502020204030204" pitchFamily="34" charset="0"/>
                          <a:cs typeface="Times New Roman" panose="02020603050405020304" pitchFamily="18" charset="0"/>
                        </a:rPr>
                        <a:t>Grabs the underside of the right arm.</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2400942450"/>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132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13:13</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Male</a:t>
                      </a:r>
                    </a:p>
                  </a:txBody>
                  <a:tcPr marL="68580" marR="68580" marT="0" marB="0" anchor="ctr">
                    <a:solidFill>
                      <a:schemeClr val="accent3"/>
                    </a:solidFill>
                  </a:tcPr>
                </a:tc>
                <a:tc>
                  <a:txBody>
                    <a:bodyPr/>
                    <a:lstStyle/>
                    <a:p>
                      <a:r>
                        <a:rPr lang="de-DE" sz="1100" dirty="0">
                          <a:effectLst/>
                          <a:latin typeface="+mn-lt"/>
                        </a:rPr>
                        <a:t>Die Sounds steigern Immersion immens.</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286299759"/>
                  </a:ext>
                </a:extLst>
              </a:tr>
              <a:tr h="0">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983519883"/>
                  </a:ext>
                </a:extLst>
              </a:tr>
              <a:tr h="493357">
                <a:tc>
                  <a:txBody>
                    <a:bodyPr/>
                    <a:lstStyle/>
                    <a:p>
                      <a:pPr algn="ctr"/>
                      <a:r>
                        <a:rPr lang="de-DE" sz="1100" dirty="0">
                          <a:effectLst/>
                          <a:latin typeface="+mn-lt"/>
                          <a:ea typeface="Calibri" panose="020F0502020204030204" pitchFamily="34" charset="0"/>
                          <a:cs typeface="Times New Roman" panose="02020603050405020304" pitchFamily="18" charset="0"/>
                        </a:rPr>
                        <a:t>137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13:28</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rPr>
                        <a:t>Toon Hands</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l"/>
                      <a:r>
                        <a:rPr lang="de-DE" sz="1100" dirty="0">
                          <a:effectLst/>
                          <a:latin typeface="+mn-lt"/>
                        </a:rPr>
                        <a:t>Die Hände gefallen eher mittelmäßig. Schlechter als die Männerhände. Fühlen sich überhaupt nicht an wie die eigenen Hände. Hände werden nach kurzer zeit "ausgeblendet". </a:t>
                      </a:r>
                      <a:r>
                        <a:rPr lang="de-DE" sz="1100" dirty="0" err="1">
                          <a:effectLst/>
                          <a:latin typeface="+mn-lt"/>
                        </a:rPr>
                        <a:t>Leap</a:t>
                      </a:r>
                      <a:r>
                        <a:rPr lang="de-DE" sz="1100" dirty="0">
                          <a:effectLst/>
                          <a:latin typeface="+mn-lt"/>
                        </a:rPr>
                        <a:t> </a:t>
                      </a:r>
                      <a:r>
                        <a:rPr lang="de-DE" sz="1100" dirty="0" err="1">
                          <a:effectLst/>
                          <a:latin typeface="+mn-lt"/>
                        </a:rPr>
                        <a:t>bugs</a:t>
                      </a:r>
                      <a:r>
                        <a:rPr lang="de-DE" sz="1100" dirty="0">
                          <a:effectLst/>
                          <a:latin typeface="+mn-lt"/>
                        </a:rPr>
                        <a:t> irritieren stark. </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l"/>
                      <a:r>
                        <a:rPr lang="de-DE" sz="1100" dirty="0">
                          <a:effectLst/>
                          <a:latin typeface="+mn-lt"/>
                          <a:ea typeface="Calibri" panose="020F0502020204030204" pitchFamily="34" charset="0"/>
                          <a:cs typeface="Times New Roman" panose="02020603050405020304" pitchFamily="18" charset="0"/>
                        </a:rPr>
                        <a:t>Shake </a:t>
                      </a:r>
                      <a:r>
                        <a:rPr lang="de-DE" sz="1100" dirty="0" err="1">
                          <a:effectLst/>
                          <a:latin typeface="+mn-lt"/>
                          <a:ea typeface="Calibri" panose="020F0502020204030204" pitchFamily="34" charset="0"/>
                          <a:cs typeface="Times New Roman" panose="02020603050405020304" pitchFamily="18" charset="0"/>
                        </a:rPr>
                        <a:t>hands</a:t>
                      </a:r>
                      <a:r>
                        <a:rPr lang="de-DE" sz="1100" dirty="0">
                          <a:effectLst/>
                          <a:latin typeface="+mn-lt"/>
                          <a:ea typeface="Calibri" panose="020F0502020204030204" pitchFamily="34" charset="0"/>
                          <a:cs typeface="Times New Roman" panose="02020603050405020304" pitchFamily="18" charset="0"/>
                        </a:rPr>
                        <a:t> in </a:t>
                      </a:r>
                      <a:r>
                        <a:rPr lang="de-DE" sz="1100" dirty="0" err="1">
                          <a:effectLst/>
                          <a:latin typeface="+mn-lt"/>
                          <a:ea typeface="Calibri" panose="020F0502020204030204" pitchFamily="34" charset="0"/>
                          <a:cs typeface="Times New Roman" panose="02020603050405020304" pitchFamily="18" charset="0"/>
                        </a:rPr>
                        <a:t>between</a:t>
                      </a:r>
                      <a:r>
                        <a:rPr lang="de-DE" sz="1100" dirty="0">
                          <a:effectLst/>
                          <a:latin typeface="+mn-lt"/>
                          <a:ea typeface="Calibri" panose="020F0502020204030204" pitchFamily="34" charset="0"/>
                          <a:cs typeface="Times New Roman" panose="02020603050405020304" pitchFamily="18" charset="0"/>
                        </a:rPr>
                        <a:t>.</a:t>
                      </a:r>
                    </a:p>
                  </a:txBody>
                  <a:tcPr marL="68580" marR="68580" marT="0" marB="0" anchor="ctr">
                    <a:solidFill>
                      <a:schemeClr val="accent3"/>
                    </a:solidFill>
                  </a:tcPr>
                </a:tc>
                <a:extLst>
                  <a:ext uri="{0D108BD9-81ED-4DB2-BD59-A6C34878D82A}">
                    <a16:rowId xmlns:a16="http://schemas.microsoft.com/office/drawing/2014/main" val="4228252757"/>
                  </a:ext>
                </a:extLst>
              </a:tr>
              <a:tr h="164452">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196509710"/>
                  </a:ext>
                </a:extLst>
              </a:tr>
              <a:tr h="493357">
                <a:tc>
                  <a:txBody>
                    <a:bodyPr/>
                    <a:lstStyle/>
                    <a:p>
                      <a:pPr algn="ctr"/>
                      <a:r>
                        <a:rPr lang="de-DE" sz="1100" dirty="0">
                          <a:effectLst/>
                          <a:latin typeface="+mn-lt"/>
                          <a:ea typeface="Calibri" panose="020F0502020204030204" pitchFamily="34" charset="0"/>
                          <a:cs typeface="Times New Roman" panose="02020603050405020304" pitchFamily="18" charset="0"/>
                        </a:rPr>
                        <a:t>153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13:32</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Abstract</a:t>
                      </a:r>
                      <a:r>
                        <a:rPr lang="de-DE" sz="1100" dirty="0">
                          <a:effectLst/>
                          <a:latin typeface="+mn-lt"/>
                        </a:rPr>
                        <a:t> </a:t>
                      </a:r>
                      <a:r>
                        <a:rPr lang="de-DE" sz="1100" dirty="0">
                          <a:effectLst/>
                          <a:latin typeface="+mn-lt"/>
                          <a:ea typeface="Calibri" panose="020F0502020204030204" pitchFamily="34" charset="0"/>
                          <a:cs typeface="Times New Roman" panose="02020603050405020304" pitchFamily="18" charset="0"/>
                        </a:rPr>
                        <a:t>Hands</a:t>
                      </a:r>
                    </a:p>
                  </a:txBody>
                  <a:tcPr marL="68580" marR="68580" marT="0" marB="0" anchor="ctr">
                    <a:solidFill>
                      <a:schemeClr val="accent3"/>
                    </a:solidFill>
                  </a:tcPr>
                </a:tc>
                <a:tc>
                  <a:txBody>
                    <a:bodyPr/>
                    <a:lstStyle/>
                    <a:p>
                      <a:r>
                        <a:rPr lang="de-DE" sz="1100" dirty="0">
                          <a:effectLst/>
                          <a:latin typeface="+mn-lt"/>
                        </a:rPr>
                        <a:t>Abstraktionsgrad fühlt sich unnatürlich an. Nicht als eigene Hände akzeptierbar. Fehlende Flächen innerhalb der Hand irritieren enorm. Die schwebende Kugel innerhalb der Hand irritiert: da nicht befestigt. </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2465058662"/>
                  </a:ext>
                </a:extLst>
              </a:tr>
              <a:tr h="328905">
                <a:tc>
                  <a:txBody>
                    <a:bodyPr/>
                    <a:lstStyle/>
                    <a:p>
                      <a:pPr algn="ctr"/>
                      <a:r>
                        <a:rPr lang="de-DE" sz="1100" dirty="0">
                          <a:effectLst/>
                          <a:latin typeface="+mn-lt"/>
                          <a:ea typeface="Calibri" panose="020F0502020204030204" pitchFamily="34" charset="0"/>
                          <a:cs typeface="Times New Roman" panose="02020603050405020304" pitchFamily="18" charset="0"/>
                        </a:rPr>
                        <a:t>154</a:t>
                      </a:r>
                    </a:p>
                  </a:txBody>
                  <a:tcPr marL="68580" marR="68580" marT="0" marB="0" anchor="ctr"/>
                </a:tc>
                <a:tc>
                  <a:txBody>
                    <a:bodyPr/>
                    <a:lstStyle/>
                    <a:p>
                      <a:pPr algn="ctr"/>
                      <a:r>
                        <a:rPr lang="de-DE" sz="1100" dirty="0">
                          <a:effectLst/>
                          <a:latin typeface="+mn-lt"/>
                          <a:ea typeface="Calibri" panose="020F0502020204030204" pitchFamily="34" charset="0"/>
                          <a:cs typeface="Times New Roman" panose="02020603050405020304" pitchFamily="18" charset="0"/>
                        </a:rPr>
                        <a:t>13:33</a:t>
                      </a:r>
                    </a:p>
                  </a:txBody>
                  <a:tcPr marL="68580" marR="68580" marT="0" marB="0" anchor="ctr">
                    <a:solidFill>
                      <a:schemeClr val="accent3"/>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Abstract</a:t>
                      </a:r>
                      <a:r>
                        <a:rPr lang="de-DE" sz="1100" dirty="0">
                          <a:effectLst/>
                          <a:latin typeface="+mn-lt"/>
                        </a:rPr>
                        <a:t> </a:t>
                      </a:r>
                      <a:r>
                        <a:rPr lang="de-DE" sz="1100" dirty="0">
                          <a:effectLst/>
                          <a:latin typeface="+mn-lt"/>
                          <a:ea typeface="Calibri" panose="020F0502020204030204" pitchFamily="34" charset="0"/>
                          <a:cs typeface="Times New Roman" panose="02020603050405020304" pitchFamily="18" charset="0"/>
                        </a:rPr>
                        <a:t>Hands</a:t>
                      </a: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mn-lt"/>
                        </a:rPr>
                        <a:t>Pausing to take off glasses.</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154408070"/>
                  </a:ext>
                </a:extLst>
              </a:tr>
              <a:tr h="164452">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685429361"/>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167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13:46</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rPr>
                        <a:t>Robot </a:t>
                      </a:r>
                      <a:r>
                        <a:rPr lang="de-DE" sz="1100" dirty="0">
                          <a:effectLst/>
                          <a:latin typeface="+mn-lt"/>
                          <a:ea typeface="Calibri" panose="020F0502020204030204" pitchFamily="34" charset="0"/>
                          <a:cs typeface="Times New Roman" panose="02020603050405020304" pitchFamily="18" charset="0"/>
                        </a:rPr>
                        <a:t>Hands</a:t>
                      </a:r>
                    </a:p>
                  </a:txBody>
                  <a:tcPr marL="68580" marR="68580" marT="0" marB="0" anchor="ctr">
                    <a:solidFill>
                      <a:schemeClr val="accent3"/>
                    </a:solidFill>
                  </a:tcPr>
                </a:tc>
                <a:tc>
                  <a:txBody>
                    <a:bodyPr/>
                    <a:lstStyle/>
                    <a:p>
                      <a:r>
                        <a:rPr lang="de-DE" sz="1100" dirty="0">
                          <a:effectLst/>
                          <a:latin typeface="+mn-lt"/>
                        </a:rPr>
                        <a:t>Besser als die Kapseln und </a:t>
                      </a:r>
                      <a:r>
                        <a:rPr lang="de-DE" sz="1100" dirty="0" err="1">
                          <a:effectLst/>
                          <a:latin typeface="+mn-lt"/>
                        </a:rPr>
                        <a:t>Toonhände</a:t>
                      </a:r>
                      <a:r>
                        <a:rPr lang="de-DE" sz="1100" dirty="0">
                          <a:effectLst/>
                          <a:latin typeface="+mn-lt"/>
                        </a:rPr>
                        <a:t>, dank dem „Volumen" der Hände. Zwischen abstrakt und realistisch. Männerhände fühlen sich echter an.</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2677275681"/>
                  </a:ext>
                </a:extLst>
              </a:tr>
              <a:tr h="164452">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3222618"/>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177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13:57</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a:effectLst/>
                          <a:latin typeface="+mn-lt"/>
                        </a:rPr>
                        <a:t>Androgyne </a:t>
                      </a:r>
                      <a:r>
                        <a:rPr lang="de-DE" sz="1100" dirty="0">
                          <a:effectLst/>
                          <a:latin typeface="+mn-lt"/>
                          <a:ea typeface="Calibri" panose="020F0502020204030204" pitchFamily="34" charset="0"/>
                          <a:cs typeface="Times New Roman" panose="02020603050405020304" pitchFamily="18" charset="0"/>
                        </a:rPr>
                        <a:t>Hands</a:t>
                      </a:r>
                    </a:p>
                  </a:txBody>
                  <a:tcPr marL="68580" marR="68580" marT="0" marB="0" anchor="ctr">
                    <a:solidFill>
                      <a:schemeClr val="accent3"/>
                    </a:solidFill>
                  </a:tcPr>
                </a:tc>
                <a:tc>
                  <a:txBody>
                    <a:bodyPr/>
                    <a:lstStyle/>
                    <a:p>
                      <a:r>
                        <a:rPr lang="de-DE" sz="1100" dirty="0">
                          <a:effectLst/>
                          <a:latin typeface="+mn-lt"/>
                        </a:rPr>
                        <a:t>Glaubwürdiger, da näher an eigenen Händen. </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414206447"/>
                  </a:ext>
                </a:extLst>
              </a:tr>
              <a:tr h="164452">
                <a:tc>
                  <a:txBody>
                    <a:bodyPr/>
                    <a:lstStyle/>
                    <a:p>
                      <a:pPr algn="ctr"/>
                      <a:r>
                        <a:rPr lang="de-DE" sz="11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285470092"/>
                  </a:ext>
                </a:extLst>
              </a:tr>
              <a:tr h="371142">
                <a:tc>
                  <a:txBody>
                    <a:bodyPr/>
                    <a:lstStyle/>
                    <a:p>
                      <a:pPr algn="ctr"/>
                      <a:r>
                        <a:rPr lang="de-DE" sz="1100" dirty="0">
                          <a:effectLst/>
                          <a:latin typeface="+mn-lt"/>
                          <a:ea typeface="Calibri" panose="020F0502020204030204" pitchFamily="34" charset="0"/>
                          <a:cs typeface="Times New Roman" panose="02020603050405020304" pitchFamily="18" charset="0"/>
                        </a:rPr>
                        <a:t>187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rPr>
                        <a:t>13:05</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dirty="0">
                          <a:effectLst/>
                          <a:latin typeface="+mn-lt"/>
                          <a:ea typeface="Calibri" panose="020F0502020204030204" pitchFamily="34" charset="0"/>
                          <a:cs typeface="Times New Roman" panose="02020603050405020304" pitchFamily="18" charset="0"/>
                        </a:rPr>
                        <a:t>R</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accent3"/>
                    </a:solidFill>
                  </a:tcPr>
                </a:tc>
                <a:tc>
                  <a:txBody>
                    <a:bodyPr/>
                    <a:lstStyle/>
                    <a:p>
                      <a:pPr algn="ctr"/>
                      <a:r>
                        <a:rPr lang="de-DE" sz="1100" dirty="0">
                          <a:effectLst/>
                          <a:latin typeface="+mn-lt"/>
                          <a:ea typeface="Calibri" panose="020F0502020204030204" pitchFamily="34" charset="0"/>
                          <a:cs typeface="Times New Roman" panose="02020603050405020304" pitchFamily="18" charset="0"/>
                        </a:rPr>
                        <a:t>m</a:t>
                      </a:r>
                    </a:p>
                  </a:txBody>
                  <a:tcPr marL="68580" marR="68580" marT="0" marB="0" anchor="ctr">
                    <a:solidFill>
                      <a:schemeClr val="accent3"/>
                    </a:solidFill>
                  </a:tcPr>
                </a:tc>
                <a:tc>
                  <a:txBody>
                    <a:bodyPr/>
                    <a:lstStyle/>
                    <a:p>
                      <a:pPr algn="ctr"/>
                      <a:r>
                        <a:rPr lang="de-DE" sz="1100" dirty="0" err="1">
                          <a:effectLst/>
                          <a:latin typeface="+mn-lt"/>
                          <a:ea typeface="Calibri" panose="020F0502020204030204" pitchFamily="34" charset="0"/>
                          <a:cs typeface="Times New Roman" panose="02020603050405020304" pitchFamily="18" charset="0"/>
                        </a:rPr>
                        <a:t>Female</a:t>
                      </a:r>
                      <a:r>
                        <a:rPr lang="de-DE" sz="1100" dirty="0">
                          <a:effectLst/>
                          <a:latin typeface="+mn-lt"/>
                          <a:ea typeface="Calibri" panose="020F0502020204030204" pitchFamily="34" charset="0"/>
                          <a:cs typeface="Times New Roman" panose="02020603050405020304" pitchFamily="18" charset="0"/>
                        </a:rPr>
                        <a:t> Hands</a:t>
                      </a:r>
                    </a:p>
                  </a:txBody>
                  <a:tcPr marL="68580" marR="68580" marT="0" marB="0" anchor="ctr">
                    <a:solidFill>
                      <a:schemeClr val="accent3"/>
                    </a:solidFill>
                  </a:tcPr>
                </a:tc>
                <a:tc>
                  <a:txBody>
                    <a:bodyPr/>
                    <a:lstStyle/>
                    <a:p>
                      <a:r>
                        <a:rPr lang="de-DE" sz="1100" dirty="0">
                          <a:effectLst/>
                          <a:latin typeface="+mn-lt"/>
                        </a:rPr>
                        <a:t>Wirken weniger glaubwürdig als androgyne. Fingernägel irritieren enorm. Sogar weniger glaubwürdig als </a:t>
                      </a:r>
                      <a:r>
                        <a:rPr lang="de-DE" sz="1100" dirty="0" err="1">
                          <a:effectLst/>
                          <a:latin typeface="+mn-lt"/>
                        </a:rPr>
                        <a:t>Robohände</a:t>
                      </a:r>
                      <a:r>
                        <a:rPr lang="de-DE" sz="1100" dirty="0">
                          <a:effectLst/>
                          <a:latin typeface="+mn-lt"/>
                        </a:rPr>
                        <a:t>. Sound zur </a:t>
                      </a:r>
                      <a:r>
                        <a:rPr lang="de-DE" sz="1100" dirty="0" err="1">
                          <a:effectLst/>
                          <a:latin typeface="+mn-lt"/>
                        </a:rPr>
                        <a:t>implikation</a:t>
                      </a:r>
                      <a:r>
                        <a:rPr lang="de-DE" sz="1100" dirty="0">
                          <a:effectLst/>
                          <a:latin typeface="+mn-lt"/>
                        </a:rPr>
                        <a:t>.</a:t>
                      </a:r>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endParaRPr lang="de-DE" sz="1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429070600"/>
                  </a:ext>
                </a:extLst>
              </a:tr>
            </a:tbl>
          </a:graphicData>
        </a:graphic>
      </p:graphicFrame>
      <p:sp>
        <p:nvSpPr>
          <p:cNvPr id="9" name="Rechteck 8">
            <a:extLst>
              <a:ext uri="{FF2B5EF4-FFF2-40B4-BE49-F238E27FC236}">
                <a16:creationId xmlns:a16="http://schemas.microsoft.com/office/drawing/2014/main" id="{4D1DBF2A-B31F-14D8-03E4-7592F25D7940}"/>
              </a:ext>
            </a:extLst>
          </p:cNvPr>
          <p:cNvSpPr/>
          <p:nvPr/>
        </p:nvSpPr>
        <p:spPr>
          <a:xfrm rot="415821">
            <a:off x="9403080" y="531882"/>
            <a:ext cx="2185033" cy="5825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Add </a:t>
            </a:r>
            <a:r>
              <a:rPr lang="de-DE" sz="1600" dirty="0" err="1">
                <a:solidFill>
                  <a:schemeClr val="bg1"/>
                </a:solidFill>
              </a:rPr>
              <a:t>translation</a:t>
            </a:r>
            <a:r>
              <a:rPr lang="de-DE" sz="1600" dirty="0">
                <a:solidFill>
                  <a:schemeClr val="bg1"/>
                </a:solidFill>
              </a:rPr>
              <a:t>, </a:t>
            </a:r>
            <a:r>
              <a:rPr lang="de-DE" sz="1600" dirty="0" err="1">
                <a:solidFill>
                  <a:schemeClr val="bg1"/>
                </a:solidFill>
              </a:rPr>
              <a:t>codes</a:t>
            </a:r>
            <a:r>
              <a:rPr lang="de-DE" sz="1600" dirty="0">
                <a:solidFill>
                  <a:schemeClr val="bg1"/>
                </a:solidFill>
              </a:rPr>
              <a:t>, </a:t>
            </a:r>
            <a:r>
              <a:rPr lang="de-DE" sz="1600" dirty="0" err="1">
                <a:solidFill>
                  <a:schemeClr val="bg1"/>
                </a:solidFill>
              </a:rPr>
              <a:t>themes</a:t>
            </a:r>
            <a:endParaRPr lang="de-DE" sz="1600" dirty="0">
              <a:solidFill>
                <a:schemeClr val="bg1"/>
              </a:solidFill>
            </a:endParaRPr>
          </a:p>
        </p:txBody>
      </p:sp>
      <p:cxnSp>
        <p:nvCxnSpPr>
          <p:cNvPr id="10" name="Gerade Verbindung mit Pfeil 9">
            <a:extLst>
              <a:ext uri="{FF2B5EF4-FFF2-40B4-BE49-F238E27FC236}">
                <a16:creationId xmlns:a16="http://schemas.microsoft.com/office/drawing/2014/main" id="{B974052E-704A-7B46-3B96-2781546DD2C6}"/>
              </a:ext>
            </a:extLst>
          </p:cNvPr>
          <p:cNvCxnSpPr>
            <a:cxnSpLocks/>
          </p:cNvCxnSpPr>
          <p:nvPr/>
        </p:nvCxnSpPr>
        <p:spPr>
          <a:xfrm>
            <a:off x="11442885" y="894053"/>
            <a:ext cx="474347" cy="5355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214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D161A-67CD-071A-DB7D-2C06BCE94AE9}"/>
              </a:ext>
            </a:extLst>
          </p:cNvPr>
          <p:cNvSpPr>
            <a:spLocks noGrp="1"/>
          </p:cNvSpPr>
          <p:nvPr>
            <p:ph type="title"/>
          </p:nvPr>
        </p:nvSpPr>
        <p:spPr/>
        <p:txBody>
          <a:bodyPr/>
          <a:lstStyle/>
          <a:p>
            <a:r>
              <a:rPr lang="de-DE" dirty="0" err="1"/>
              <a:t>Example</a:t>
            </a:r>
            <a:r>
              <a:rPr lang="de-DE" dirty="0"/>
              <a:t> of Coding in Excel</a:t>
            </a:r>
          </a:p>
        </p:txBody>
      </p:sp>
      <p:sp>
        <p:nvSpPr>
          <p:cNvPr id="3" name="Fußzeilenplatzhalter 2">
            <a:extLst>
              <a:ext uri="{FF2B5EF4-FFF2-40B4-BE49-F238E27FC236}">
                <a16:creationId xmlns:a16="http://schemas.microsoft.com/office/drawing/2014/main" id="{448D1F88-B7A6-BFB4-D4B8-306350DC4FD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74C07E-2C4A-18D6-57D6-62EEC699BDE1}"/>
              </a:ext>
            </a:extLst>
          </p:cNvPr>
          <p:cNvSpPr>
            <a:spLocks noGrp="1"/>
          </p:cNvSpPr>
          <p:nvPr>
            <p:ph type="sldNum" sz="quarter" idx="33"/>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637258B0-A787-C5A4-133E-A25C6E7B9B58}"/>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62E7154D-4580-C97F-39AB-EBE28AE00EC5}"/>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84E4EBF4-BA6A-6CAF-0BCC-28B83BC1CB5E}"/>
              </a:ext>
            </a:extLst>
          </p:cNvPr>
          <p:cNvSpPr>
            <a:spLocks noGrp="1"/>
          </p:cNvSpPr>
          <p:nvPr>
            <p:ph sz="quarter" idx="35"/>
          </p:nvPr>
        </p:nvSpPr>
        <p:spPr/>
        <p:txBody>
          <a:bodyPr/>
          <a:lstStyle/>
          <a:p>
            <a:r>
              <a:rPr lang="en-US" b="0" i="0" dirty="0" err="1">
                <a:solidFill>
                  <a:srgbClr val="2A2A2A"/>
                </a:solidFill>
                <a:effectLst/>
                <a:latin typeface="Arial" panose="020B0604020202020204" pitchFamily="34" charset="0"/>
              </a:rPr>
              <a:t>Ose</a:t>
            </a:r>
            <a:r>
              <a:rPr lang="en-US" b="0" i="0" dirty="0">
                <a:solidFill>
                  <a:srgbClr val="2A2A2A"/>
                </a:solidFill>
                <a:effectLst/>
                <a:latin typeface="Arial" panose="020B0604020202020204" pitchFamily="34" charset="0"/>
              </a:rPr>
              <a:t>, S. O. (2016). Using Excel and Word to Structure Qualitative Data. Journal of Applied Social Science, 10(2), 147–162. </a:t>
            </a:r>
            <a:r>
              <a:rPr lang="en-US" b="0" i="0" dirty="0">
                <a:solidFill>
                  <a:srgbClr val="2A2A2A"/>
                </a:solidFill>
                <a:effectLst/>
                <a:latin typeface="Arial" panose="020B0604020202020204" pitchFamily="34" charset="0"/>
                <a:hlinkClick r:id="rId2"/>
              </a:rPr>
              <a:t>https://doi.org/10.1177/1936724416664948</a:t>
            </a:r>
            <a:r>
              <a:rPr lang="en-US" b="0" i="0" dirty="0">
                <a:solidFill>
                  <a:srgbClr val="2A2A2A"/>
                </a:solidFill>
                <a:effectLst/>
                <a:latin typeface="Arial" panose="020B0604020202020204" pitchFamily="34" charset="0"/>
              </a:rPr>
              <a:t> </a:t>
            </a:r>
          </a:p>
          <a:p>
            <a:r>
              <a:rPr lang="en-US" b="0" i="0" dirty="0" err="1">
                <a:solidFill>
                  <a:srgbClr val="2A2A2A"/>
                </a:solidFill>
                <a:effectLst/>
                <a:latin typeface="Arial" panose="020B0604020202020204" pitchFamily="34" charset="0"/>
              </a:rPr>
              <a:t>Saldaña</a:t>
            </a:r>
            <a:r>
              <a:rPr lang="en-US" b="0" i="0" dirty="0">
                <a:solidFill>
                  <a:srgbClr val="2A2A2A"/>
                </a:solidFill>
                <a:effectLst/>
                <a:latin typeface="Arial" panose="020B0604020202020204" pitchFamily="34" charset="0"/>
              </a:rPr>
              <a:t>, J. (2015). The coding manual for qualitative researchers (Third ed.): Sage.</a:t>
            </a:r>
            <a:r>
              <a:rPr lang="en-US" dirty="0">
                <a:solidFill>
                  <a:srgbClr val="2A2A2A"/>
                </a:solidFill>
                <a:latin typeface="Arial" panose="020B0604020202020204" pitchFamily="34" charset="0"/>
              </a:rPr>
              <a:t> </a:t>
            </a:r>
            <a:endParaRPr lang="de-DE" dirty="0"/>
          </a:p>
        </p:txBody>
      </p:sp>
      <p:pic>
        <p:nvPicPr>
          <p:cNvPr id="15362" name="Picture 2" descr="Picture">
            <a:extLst>
              <a:ext uri="{FF2B5EF4-FFF2-40B4-BE49-F238E27FC236}">
                <a16:creationId xmlns:a16="http://schemas.microsoft.com/office/drawing/2014/main" id="{6658D2D3-24C7-535E-B226-E69EC137D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814" y="1362075"/>
            <a:ext cx="4897594" cy="423068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icture">
            <a:extLst>
              <a:ext uri="{FF2B5EF4-FFF2-40B4-BE49-F238E27FC236}">
                <a16:creationId xmlns:a16="http://schemas.microsoft.com/office/drawing/2014/main" id="{8D110575-F253-3971-7CE7-E1E2CCA851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780"/>
          <a:stretch/>
        </p:blipFill>
        <p:spPr bwMode="auto">
          <a:xfrm>
            <a:off x="695325" y="1449388"/>
            <a:ext cx="5758815" cy="405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889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2F9AA-54A4-E83D-2F51-B8E6D7EBE900}"/>
              </a:ext>
            </a:extLst>
          </p:cNvPr>
          <p:cNvSpPr>
            <a:spLocks noGrp="1"/>
          </p:cNvSpPr>
          <p:nvPr>
            <p:ph type="title"/>
          </p:nvPr>
        </p:nvSpPr>
        <p:spPr/>
        <p:txBody>
          <a:bodyPr/>
          <a:lstStyle/>
          <a:p>
            <a:r>
              <a:rPr lang="de-DE" dirty="0"/>
              <a:t>MAXQDA (Expensive)</a:t>
            </a:r>
          </a:p>
        </p:txBody>
      </p:sp>
      <p:sp>
        <p:nvSpPr>
          <p:cNvPr id="3" name="Fußzeilenplatzhalter 2">
            <a:extLst>
              <a:ext uri="{FF2B5EF4-FFF2-40B4-BE49-F238E27FC236}">
                <a16:creationId xmlns:a16="http://schemas.microsoft.com/office/drawing/2014/main" id="{EA77C602-2B2E-BCC5-5AC8-C86FB992446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1ED36B5-58FB-EE53-BD39-4566D4A0B6E0}"/>
              </a:ext>
            </a:extLst>
          </p:cNvPr>
          <p:cNvSpPr>
            <a:spLocks noGrp="1"/>
          </p:cNvSpPr>
          <p:nvPr>
            <p:ph type="sldNum" sz="quarter" idx="33"/>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EBDDAE0A-05C0-FF5C-0294-215F0A91035B}"/>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CE7D101E-A980-4DEC-80DC-EBEDD8A46A5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A0E9F1CD-C9BA-C416-41BE-A6FF23974368}"/>
              </a:ext>
            </a:extLst>
          </p:cNvPr>
          <p:cNvSpPr>
            <a:spLocks noGrp="1"/>
          </p:cNvSpPr>
          <p:nvPr>
            <p:ph sz="quarter" idx="35"/>
          </p:nvPr>
        </p:nvSpPr>
        <p:spPr/>
        <p:txBody>
          <a:bodyPr/>
          <a:lstStyle/>
          <a:p>
            <a:endParaRPr lang="de-DE"/>
          </a:p>
        </p:txBody>
      </p:sp>
      <p:pic>
        <p:nvPicPr>
          <p:cNvPr id="8" name="Picture 2">
            <a:extLst>
              <a:ext uri="{FF2B5EF4-FFF2-40B4-BE49-F238E27FC236}">
                <a16:creationId xmlns:a16="http://schemas.microsoft.com/office/drawing/2014/main" id="{93BDE640-E3B7-6D27-DD81-03B6B2F15FFA}"/>
              </a:ext>
            </a:extLst>
          </p:cNvPr>
          <p:cNvPicPr>
            <a:picLocks noChangeAspect="1" noChangeArrowheads="1"/>
          </p:cNvPicPr>
          <p:nvPr/>
        </p:nvPicPr>
        <p:blipFill>
          <a:blip r:embed="rId2" cstate="print"/>
          <a:srcRect/>
          <a:stretch>
            <a:fillRect/>
          </a:stretch>
        </p:blipFill>
        <p:spPr bwMode="auto">
          <a:xfrm>
            <a:off x="695325" y="1277685"/>
            <a:ext cx="9172447" cy="4851653"/>
          </a:xfrm>
          <a:prstGeom prst="rect">
            <a:avLst/>
          </a:prstGeom>
          <a:noFill/>
          <a:ln w="9525">
            <a:noFill/>
            <a:miter lim="800000"/>
            <a:headEnd/>
            <a:tailEnd/>
          </a:ln>
        </p:spPr>
      </p:pic>
    </p:spTree>
    <p:extLst>
      <p:ext uri="{BB962C8B-B14F-4D97-AF65-F5344CB8AC3E}">
        <p14:creationId xmlns:p14="http://schemas.microsoft.com/office/powerpoint/2010/main" val="90054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544A8-B1ED-1088-4927-004A91567257}"/>
              </a:ext>
            </a:extLst>
          </p:cNvPr>
          <p:cNvSpPr>
            <a:spLocks noGrp="1"/>
          </p:cNvSpPr>
          <p:nvPr>
            <p:ph type="title"/>
          </p:nvPr>
        </p:nvSpPr>
        <p:spPr/>
        <p:txBody>
          <a:bodyPr/>
          <a:lstStyle/>
          <a:p>
            <a:r>
              <a:rPr lang="de-DE" dirty="0"/>
              <a:t>MAXQDA: Code-Matrix-Browser</a:t>
            </a:r>
          </a:p>
        </p:txBody>
      </p:sp>
      <p:sp>
        <p:nvSpPr>
          <p:cNvPr id="3" name="Fußzeilenplatzhalter 2">
            <a:extLst>
              <a:ext uri="{FF2B5EF4-FFF2-40B4-BE49-F238E27FC236}">
                <a16:creationId xmlns:a16="http://schemas.microsoft.com/office/drawing/2014/main" id="{8DE5AB3A-312B-DDDC-3382-FB6470C37A6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E0DAEAD-C9D4-B95A-7E80-E696A13E7B44}"/>
              </a:ext>
            </a:extLst>
          </p:cNvPr>
          <p:cNvSpPr>
            <a:spLocks noGrp="1"/>
          </p:cNvSpPr>
          <p:nvPr>
            <p:ph type="sldNum" sz="quarter" idx="33"/>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6C04E5B7-E3ED-5BBB-BAC4-979A0966E8DA}"/>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C7225671-0C19-4F6B-ADB7-DCF898AF345E}"/>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6CA02D3A-B80B-5C04-DA11-280BB9215DB8}"/>
              </a:ext>
            </a:extLst>
          </p:cNvPr>
          <p:cNvSpPr>
            <a:spLocks noGrp="1"/>
          </p:cNvSpPr>
          <p:nvPr>
            <p:ph sz="quarter" idx="35"/>
          </p:nvPr>
        </p:nvSpPr>
        <p:spPr/>
        <p:txBody>
          <a:bodyPr/>
          <a:lstStyle/>
          <a:p>
            <a:endParaRPr lang="de-DE"/>
          </a:p>
        </p:txBody>
      </p:sp>
      <p:pic>
        <p:nvPicPr>
          <p:cNvPr id="8" name="Picture 2" descr="http://www.maxqda.com/support/help/maxqda-12/ImagesExt/image362_307.png">
            <a:extLst>
              <a:ext uri="{FF2B5EF4-FFF2-40B4-BE49-F238E27FC236}">
                <a16:creationId xmlns:a16="http://schemas.microsoft.com/office/drawing/2014/main" id="{187FFA83-4036-3C24-A1E4-9158B7EFF8D3}"/>
              </a:ext>
            </a:extLst>
          </p:cNvPr>
          <p:cNvPicPr>
            <a:picLocks noChangeAspect="1" noChangeArrowheads="1"/>
          </p:cNvPicPr>
          <p:nvPr/>
        </p:nvPicPr>
        <p:blipFill>
          <a:blip r:embed="rId2" cstate="print"/>
          <a:srcRect/>
          <a:stretch>
            <a:fillRect/>
          </a:stretch>
        </p:blipFill>
        <p:spPr bwMode="auto">
          <a:xfrm>
            <a:off x="695325" y="1449387"/>
            <a:ext cx="4704161" cy="3510849"/>
          </a:xfrm>
          <a:prstGeom prst="rect">
            <a:avLst/>
          </a:prstGeom>
          <a:noFill/>
        </p:spPr>
      </p:pic>
      <p:pic>
        <p:nvPicPr>
          <p:cNvPr id="9" name="Picture 2" descr="http://www.maxqda.com/wp/wp-content/uploads/sites/2/code-matrix-numerical.png">
            <a:extLst>
              <a:ext uri="{FF2B5EF4-FFF2-40B4-BE49-F238E27FC236}">
                <a16:creationId xmlns:a16="http://schemas.microsoft.com/office/drawing/2014/main" id="{D9E2B4AE-99DD-70A7-8D69-AD4128D486E9}"/>
              </a:ext>
            </a:extLst>
          </p:cNvPr>
          <p:cNvPicPr>
            <a:picLocks noChangeAspect="1" noChangeArrowheads="1"/>
          </p:cNvPicPr>
          <p:nvPr/>
        </p:nvPicPr>
        <p:blipFill>
          <a:blip r:embed="rId3" cstate="print"/>
          <a:srcRect/>
          <a:stretch>
            <a:fillRect/>
          </a:stretch>
        </p:blipFill>
        <p:spPr bwMode="auto">
          <a:xfrm>
            <a:off x="5533216" y="1449388"/>
            <a:ext cx="6041564" cy="3195136"/>
          </a:xfrm>
          <a:prstGeom prst="rect">
            <a:avLst/>
          </a:prstGeom>
          <a:noFill/>
        </p:spPr>
      </p:pic>
    </p:spTree>
    <p:extLst>
      <p:ext uri="{BB962C8B-B14F-4D97-AF65-F5344CB8AC3E}">
        <p14:creationId xmlns:p14="http://schemas.microsoft.com/office/powerpoint/2010/main" val="1161185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CC1B6-507F-C192-5BE1-779E01D0CA8A}"/>
              </a:ext>
            </a:extLst>
          </p:cNvPr>
          <p:cNvSpPr>
            <a:spLocks noGrp="1"/>
          </p:cNvSpPr>
          <p:nvPr>
            <p:ph type="title"/>
          </p:nvPr>
        </p:nvSpPr>
        <p:spPr/>
        <p:txBody>
          <a:bodyPr/>
          <a:lstStyle/>
          <a:p>
            <a:r>
              <a:rPr lang="de-DE" sz="3200" dirty="0" err="1">
                <a:solidFill>
                  <a:schemeClr val="tx1"/>
                </a:solidFill>
              </a:rPr>
              <a:t>Inductive</a:t>
            </a:r>
            <a:r>
              <a:rPr lang="de-DE" sz="3200" dirty="0">
                <a:solidFill>
                  <a:schemeClr val="tx1"/>
                </a:solidFill>
              </a:rPr>
              <a:t> </a:t>
            </a:r>
            <a:r>
              <a:rPr lang="de-DE" sz="3200" dirty="0" err="1">
                <a:solidFill>
                  <a:schemeClr val="tx1"/>
                </a:solidFill>
              </a:rPr>
              <a:t>vs</a:t>
            </a:r>
            <a:r>
              <a:rPr lang="de-DE" sz="3200" dirty="0">
                <a:solidFill>
                  <a:schemeClr val="tx1"/>
                </a:solidFill>
              </a:rPr>
              <a:t> </a:t>
            </a:r>
            <a:r>
              <a:rPr lang="de-DE" sz="3200" dirty="0" err="1">
                <a:solidFill>
                  <a:schemeClr val="tx1"/>
                </a:solidFill>
              </a:rPr>
              <a:t>Deductive</a:t>
            </a:r>
            <a:r>
              <a:rPr lang="de-DE" sz="3200" dirty="0">
                <a:solidFill>
                  <a:schemeClr val="tx1"/>
                </a:solidFill>
              </a:rPr>
              <a:t> Approach</a:t>
            </a:r>
            <a:endParaRPr lang="de-DE" dirty="0"/>
          </a:p>
        </p:txBody>
      </p:sp>
      <p:sp>
        <p:nvSpPr>
          <p:cNvPr id="3" name="Fußzeilenplatzhalter 2">
            <a:extLst>
              <a:ext uri="{FF2B5EF4-FFF2-40B4-BE49-F238E27FC236}">
                <a16:creationId xmlns:a16="http://schemas.microsoft.com/office/drawing/2014/main" id="{B627D2D2-B661-81E9-F83C-0EC5CB8A91D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BE503AB-4C04-4DB5-0A85-6CFBD77EFF64}"/>
              </a:ext>
            </a:extLst>
          </p:cNvPr>
          <p:cNvSpPr>
            <a:spLocks noGrp="1"/>
          </p:cNvSpPr>
          <p:nvPr>
            <p:ph type="sldNum" sz="quarter" idx="28"/>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67230E8A-8B94-FD9D-5049-B8205D98BE5A}"/>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83C7B8D9-ECDE-86E7-22F9-FF30969222D6}"/>
              </a:ext>
            </a:extLst>
          </p:cNvPr>
          <p:cNvSpPr>
            <a:spLocks noGrp="1"/>
          </p:cNvSpPr>
          <p:nvPr>
            <p:ph type="body" sz="quarter" idx="29"/>
          </p:nvPr>
        </p:nvSpPr>
        <p:spPr>
          <a:xfrm>
            <a:off x="695325" y="1449388"/>
            <a:ext cx="6764655" cy="4679950"/>
          </a:xfrm>
        </p:spPr>
        <p:txBody>
          <a:bodyPr>
            <a:normAutofit fontScale="92500" lnSpcReduction="10000"/>
          </a:bodyPr>
          <a:lstStyle/>
          <a:p>
            <a:r>
              <a:rPr lang="de-DE" b="1" dirty="0" err="1">
                <a:solidFill>
                  <a:schemeClr val="accent1"/>
                </a:solidFill>
              </a:rPr>
              <a:t>Inductive</a:t>
            </a:r>
            <a:r>
              <a:rPr lang="de-DE" b="1" dirty="0">
                <a:solidFill>
                  <a:schemeClr val="accent1"/>
                </a:solidFill>
              </a:rPr>
              <a:t> Analysis</a:t>
            </a:r>
          </a:p>
          <a:p>
            <a:pPr lvl="1"/>
            <a:r>
              <a:rPr lang="en-US" dirty="0"/>
              <a:t>Very easy and the traditional qualitative </a:t>
            </a:r>
            <a:r>
              <a:rPr lang="en-US" dirty="0" err="1"/>
              <a:t>anaylsis</a:t>
            </a:r>
            <a:r>
              <a:rPr lang="en-US" dirty="0"/>
              <a:t> approach</a:t>
            </a:r>
          </a:p>
          <a:p>
            <a:pPr lvl="1"/>
            <a:r>
              <a:rPr lang="en-US" dirty="0"/>
              <a:t>Categories are derived from the data</a:t>
            </a:r>
          </a:p>
          <a:p>
            <a:pPr lvl="1"/>
            <a:r>
              <a:rPr lang="en-US" dirty="0"/>
              <a:t>You do not need any prior knowledge</a:t>
            </a:r>
          </a:p>
          <a:p>
            <a:r>
              <a:rPr lang="de-DE" b="1" dirty="0" err="1">
                <a:solidFill>
                  <a:schemeClr val="accent1"/>
                </a:solidFill>
              </a:rPr>
              <a:t>Deductive</a:t>
            </a:r>
            <a:r>
              <a:rPr lang="de-DE" b="1" dirty="0">
                <a:solidFill>
                  <a:schemeClr val="accent1"/>
                </a:solidFill>
              </a:rPr>
              <a:t> Analysis</a:t>
            </a:r>
            <a:endParaRPr lang="de-DE" dirty="0">
              <a:solidFill>
                <a:schemeClr val="accent1"/>
              </a:solidFill>
            </a:endParaRPr>
          </a:p>
          <a:p>
            <a:pPr lvl="1"/>
            <a:r>
              <a:rPr lang="en-US" dirty="0"/>
              <a:t>Structure of the analysis &amp; categories based on prior knowledge </a:t>
            </a:r>
          </a:p>
          <a:p>
            <a:pPr lvl="1"/>
            <a:r>
              <a:rPr lang="en-US" dirty="0"/>
              <a:t>Mostly used to test a theory</a:t>
            </a:r>
          </a:p>
          <a:p>
            <a:pPr lvl="2"/>
            <a:r>
              <a:rPr lang="en-US" dirty="0"/>
              <a:t>To test a hypothesis, we must gain a quantified outcome (e.g., a categorization matrix)</a:t>
            </a:r>
          </a:p>
          <a:p>
            <a:pPr lvl="1"/>
            <a:r>
              <a:rPr lang="de-DE" dirty="0" err="1"/>
              <a:t>If</a:t>
            </a:r>
            <a:r>
              <a:rPr lang="de-DE" dirty="0"/>
              <a:t> </a:t>
            </a:r>
            <a:r>
              <a:rPr lang="de-DE" dirty="0" err="1"/>
              <a:t>prior</a:t>
            </a:r>
            <a:r>
              <a:rPr lang="de-DE" dirty="0"/>
              <a:t> </a:t>
            </a:r>
            <a:r>
              <a:rPr lang="de-DE" dirty="0" err="1"/>
              <a:t>knowledge</a:t>
            </a:r>
            <a:r>
              <a:rPr lang="de-DE" dirty="0"/>
              <a:t> (</a:t>
            </a:r>
            <a:r>
              <a:rPr lang="de-DE" dirty="0" err="1"/>
              <a:t>or</a:t>
            </a:r>
            <a:r>
              <a:rPr lang="de-DE" dirty="0"/>
              <a:t> </a:t>
            </a:r>
            <a:r>
              <a:rPr lang="de-DE" dirty="0" err="1"/>
              <a:t>the</a:t>
            </a:r>
            <a:r>
              <a:rPr lang="de-DE" dirty="0"/>
              <a:t> </a:t>
            </a:r>
            <a:r>
              <a:rPr lang="de-DE" dirty="0" err="1"/>
              <a:t>theory</a:t>
            </a:r>
            <a:r>
              <a:rPr lang="de-DE" dirty="0"/>
              <a:t>) </a:t>
            </a:r>
            <a:r>
              <a:rPr lang="de-DE" dirty="0" err="1"/>
              <a:t>does</a:t>
            </a:r>
            <a:r>
              <a:rPr lang="de-DE" dirty="0"/>
              <a:t> not match, </a:t>
            </a:r>
            <a:r>
              <a:rPr lang="de-DE" dirty="0" err="1"/>
              <a:t>we</a:t>
            </a:r>
            <a:r>
              <a:rPr lang="de-DE" dirty="0"/>
              <a:t> </a:t>
            </a:r>
            <a:r>
              <a:rPr lang="de-DE" dirty="0" err="1"/>
              <a:t>need</a:t>
            </a:r>
            <a:r>
              <a:rPr lang="de-DE" dirty="0"/>
              <a:t> an </a:t>
            </a:r>
            <a:r>
              <a:rPr lang="de-DE" dirty="0" err="1"/>
              <a:t>inductive</a:t>
            </a:r>
            <a:r>
              <a:rPr lang="de-DE" dirty="0"/>
              <a:t> </a:t>
            </a:r>
            <a:r>
              <a:rPr lang="de-DE" dirty="0" err="1"/>
              <a:t>analysis</a:t>
            </a:r>
            <a:r>
              <a:rPr lang="de-DE" dirty="0"/>
              <a:t> </a:t>
            </a:r>
            <a:r>
              <a:rPr lang="de-DE" dirty="0" err="1"/>
              <a:t>again</a:t>
            </a:r>
            <a:endParaRPr lang="de-DE" dirty="0"/>
          </a:p>
        </p:txBody>
      </p:sp>
      <p:sp>
        <p:nvSpPr>
          <p:cNvPr id="23" name="Zylinder 22">
            <a:extLst>
              <a:ext uri="{FF2B5EF4-FFF2-40B4-BE49-F238E27FC236}">
                <a16:creationId xmlns:a16="http://schemas.microsoft.com/office/drawing/2014/main" id="{59677B7D-15E2-151F-2277-22A3FB731EE2}"/>
              </a:ext>
            </a:extLst>
          </p:cNvPr>
          <p:cNvSpPr/>
          <p:nvPr/>
        </p:nvSpPr>
        <p:spPr>
          <a:xfrm>
            <a:off x="7690262" y="1260726"/>
            <a:ext cx="2093817" cy="195031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Text</a:t>
            </a:r>
          </a:p>
          <a:p>
            <a:pPr algn="ctr"/>
            <a:r>
              <a:rPr lang="de-DE" sz="2000" dirty="0"/>
              <a:t>Audio</a:t>
            </a:r>
            <a:br>
              <a:rPr lang="de-DE" sz="2000" dirty="0"/>
            </a:br>
            <a:r>
              <a:rPr lang="de-DE" sz="2000" dirty="0"/>
              <a:t>Video</a:t>
            </a:r>
          </a:p>
        </p:txBody>
      </p:sp>
      <p:sp>
        <p:nvSpPr>
          <p:cNvPr id="24" name="Rechteck 23">
            <a:extLst>
              <a:ext uri="{FF2B5EF4-FFF2-40B4-BE49-F238E27FC236}">
                <a16:creationId xmlns:a16="http://schemas.microsoft.com/office/drawing/2014/main" id="{DAE605FF-8D9B-5BE7-21E1-C2D33C50E344}"/>
              </a:ext>
            </a:extLst>
          </p:cNvPr>
          <p:cNvSpPr/>
          <p:nvPr/>
        </p:nvSpPr>
        <p:spPr>
          <a:xfrm>
            <a:off x="10257077" y="1413330"/>
            <a:ext cx="1515824" cy="4467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5" name="Rechteck 24">
            <a:extLst>
              <a:ext uri="{FF2B5EF4-FFF2-40B4-BE49-F238E27FC236}">
                <a16:creationId xmlns:a16="http://schemas.microsoft.com/office/drawing/2014/main" id="{D5441A55-1B25-6E92-1096-64CE75B3DADA}"/>
              </a:ext>
            </a:extLst>
          </p:cNvPr>
          <p:cNvSpPr/>
          <p:nvPr/>
        </p:nvSpPr>
        <p:spPr>
          <a:xfrm>
            <a:off x="10257077" y="2003755"/>
            <a:ext cx="1515824" cy="446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6" name="Rechteck 25">
            <a:extLst>
              <a:ext uri="{FF2B5EF4-FFF2-40B4-BE49-F238E27FC236}">
                <a16:creationId xmlns:a16="http://schemas.microsoft.com/office/drawing/2014/main" id="{8C604725-9C2D-B202-4D9E-8D26664DDD46}"/>
              </a:ext>
            </a:extLst>
          </p:cNvPr>
          <p:cNvSpPr/>
          <p:nvPr/>
        </p:nvSpPr>
        <p:spPr>
          <a:xfrm>
            <a:off x="10257077" y="2594180"/>
            <a:ext cx="1515824" cy="446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cxnSp>
        <p:nvCxnSpPr>
          <p:cNvPr id="27" name="Gerade Verbindung mit Pfeil 26">
            <a:extLst>
              <a:ext uri="{FF2B5EF4-FFF2-40B4-BE49-F238E27FC236}">
                <a16:creationId xmlns:a16="http://schemas.microsoft.com/office/drawing/2014/main" id="{ACB6A5C6-BC87-3528-2A46-C3AE2CFD1C48}"/>
              </a:ext>
            </a:extLst>
          </p:cNvPr>
          <p:cNvCxnSpPr>
            <a:cxnSpLocks/>
            <a:endCxn id="24" idx="1"/>
          </p:cNvCxnSpPr>
          <p:nvPr/>
        </p:nvCxnSpPr>
        <p:spPr>
          <a:xfrm>
            <a:off x="9784079" y="1636702"/>
            <a:ext cx="4729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52145DC7-A3BF-DC5A-0AB2-2FC54F4E1BC3}"/>
              </a:ext>
            </a:extLst>
          </p:cNvPr>
          <p:cNvCxnSpPr>
            <a:cxnSpLocks/>
            <a:stCxn id="23" idx="4"/>
            <a:endCxn id="25" idx="1"/>
          </p:cNvCxnSpPr>
          <p:nvPr/>
        </p:nvCxnSpPr>
        <p:spPr>
          <a:xfrm flipV="1">
            <a:off x="9784079" y="2227127"/>
            <a:ext cx="472998" cy="87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2FED35D3-7228-9881-ADB7-531A06050E4E}"/>
              </a:ext>
            </a:extLst>
          </p:cNvPr>
          <p:cNvCxnSpPr>
            <a:cxnSpLocks/>
            <a:endCxn id="26" idx="1"/>
          </p:cNvCxnSpPr>
          <p:nvPr/>
        </p:nvCxnSpPr>
        <p:spPr>
          <a:xfrm>
            <a:off x="9784079" y="2817552"/>
            <a:ext cx="4729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787ECF81-327A-ACBF-270E-1501ABEAD259}"/>
              </a:ext>
            </a:extLst>
          </p:cNvPr>
          <p:cNvSpPr/>
          <p:nvPr/>
        </p:nvSpPr>
        <p:spPr>
          <a:xfrm>
            <a:off x="7690262" y="4178777"/>
            <a:ext cx="1515824" cy="4467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37" name="Rechteck 36">
            <a:extLst>
              <a:ext uri="{FF2B5EF4-FFF2-40B4-BE49-F238E27FC236}">
                <a16:creationId xmlns:a16="http://schemas.microsoft.com/office/drawing/2014/main" id="{C406D287-5137-E44A-2ABB-09BE28E70434}"/>
              </a:ext>
            </a:extLst>
          </p:cNvPr>
          <p:cNvSpPr/>
          <p:nvPr/>
        </p:nvSpPr>
        <p:spPr>
          <a:xfrm>
            <a:off x="7690262" y="4769202"/>
            <a:ext cx="1515824" cy="446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38" name="Rechteck 37">
            <a:extLst>
              <a:ext uri="{FF2B5EF4-FFF2-40B4-BE49-F238E27FC236}">
                <a16:creationId xmlns:a16="http://schemas.microsoft.com/office/drawing/2014/main" id="{BD509FB4-13FC-95E2-5F9F-21F3CB9D5259}"/>
              </a:ext>
            </a:extLst>
          </p:cNvPr>
          <p:cNvSpPr/>
          <p:nvPr/>
        </p:nvSpPr>
        <p:spPr>
          <a:xfrm>
            <a:off x="7690262" y="5359627"/>
            <a:ext cx="1515824" cy="446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cxnSp>
        <p:nvCxnSpPr>
          <p:cNvPr id="39" name="Gerade Verbindung mit Pfeil 38">
            <a:extLst>
              <a:ext uri="{FF2B5EF4-FFF2-40B4-BE49-F238E27FC236}">
                <a16:creationId xmlns:a16="http://schemas.microsoft.com/office/drawing/2014/main" id="{28F2E66D-67E1-0F35-A976-0A9C702C26CB}"/>
              </a:ext>
            </a:extLst>
          </p:cNvPr>
          <p:cNvCxnSpPr>
            <a:cxnSpLocks/>
          </p:cNvCxnSpPr>
          <p:nvPr/>
        </p:nvCxnSpPr>
        <p:spPr>
          <a:xfrm>
            <a:off x="9206086" y="4388190"/>
            <a:ext cx="4729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7C52C5D0-72FB-9818-D404-13DA1E01A0B2}"/>
              </a:ext>
            </a:extLst>
          </p:cNvPr>
          <p:cNvCxnSpPr>
            <a:cxnSpLocks/>
          </p:cNvCxnSpPr>
          <p:nvPr/>
        </p:nvCxnSpPr>
        <p:spPr>
          <a:xfrm flipV="1">
            <a:off x="9206086" y="4978615"/>
            <a:ext cx="472998" cy="87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86D66C3B-5A59-AD21-BA3F-71304E3F5240}"/>
              </a:ext>
            </a:extLst>
          </p:cNvPr>
          <p:cNvCxnSpPr>
            <a:cxnSpLocks/>
          </p:cNvCxnSpPr>
          <p:nvPr/>
        </p:nvCxnSpPr>
        <p:spPr>
          <a:xfrm>
            <a:off x="9206086" y="5569040"/>
            <a:ext cx="4729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Zylinder 41">
            <a:extLst>
              <a:ext uri="{FF2B5EF4-FFF2-40B4-BE49-F238E27FC236}">
                <a16:creationId xmlns:a16="http://schemas.microsoft.com/office/drawing/2014/main" id="{D7C34BBC-180B-5B00-AEAC-1B4C5ABE4828}"/>
              </a:ext>
            </a:extLst>
          </p:cNvPr>
          <p:cNvSpPr/>
          <p:nvPr/>
        </p:nvSpPr>
        <p:spPr>
          <a:xfrm>
            <a:off x="9717183" y="4003459"/>
            <a:ext cx="2093817" cy="195031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Text</a:t>
            </a:r>
          </a:p>
          <a:p>
            <a:pPr algn="ctr"/>
            <a:r>
              <a:rPr lang="de-DE" sz="2000" dirty="0"/>
              <a:t>Audio</a:t>
            </a:r>
            <a:br>
              <a:rPr lang="de-DE" sz="2000" dirty="0"/>
            </a:br>
            <a:r>
              <a:rPr lang="de-DE" sz="2000" dirty="0"/>
              <a:t>Video</a:t>
            </a:r>
          </a:p>
        </p:txBody>
      </p:sp>
    </p:spTree>
    <p:extLst>
      <p:ext uri="{BB962C8B-B14F-4D97-AF65-F5344CB8AC3E}">
        <p14:creationId xmlns:p14="http://schemas.microsoft.com/office/powerpoint/2010/main" val="4290450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D679DB3E-0E82-92CB-7C34-59C3D90E2A99}"/>
              </a:ext>
            </a:extLst>
          </p:cNvPr>
          <p:cNvSpPr>
            <a:spLocks noGrp="1"/>
          </p:cNvSpPr>
          <p:nvPr>
            <p:ph type="title"/>
          </p:nvPr>
        </p:nvSpPr>
        <p:spPr/>
        <p:txBody>
          <a:bodyPr/>
          <a:lstStyle/>
          <a:p>
            <a:r>
              <a:rPr lang="de-DE" dirty="0" err="1"/>
              <a:t>Example</a:t>
            </a:r>
            <a:r>
              <a:rPr lang="de-DE" dirty="0"/>
              <a:t>: </a:t>
            </a:r>
            <a:r>
              <a:rPr lang="de-DE" dirty="0" err="1"/>
              <a:t>Inductive</a:t>
            </a:r>
            <a:r>
              <a:rPr lang="de-DE" dirty="0"/>
              <a:t> Analysis</a:t>
            </a:r>
          </a:p>
        </p:txBody>
      </p:sp>
      <p:sp>
        <p:nvSpPr>
          <p:cNvPr id="3" name="Fußzeilenplatzhalter 2">
            <a:extLst>
              <a:ext uri="{FF2B5EF4-FFF2-40B4-BE49-F238E27FC236}">
                <a16:creationId xmlns:a16="http://schemas.microsoft.com/office/drawing/2014/main" id="{87B1A4A4-C883-E145-0B43-4004CFA4245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970A306-39AE-C78C-CB5D-FA76780B5D24}"/>
              </a:ext>
            </a:extLst>
          </p:cNvPr>
          <p:cNvSpPr>
            <a:spLocks noGrp="1"/>
          </p:cNvSpPr>
          <p:nvPr>
            <p:ph type="sldNum" sz="quarter" idx="33"/>
          </p:nvPr>
        </p:nvSpPr>
        <p:spPr/>
        <p:txBody>
          <a:bodyPr/>
          <a:lstStyle/>
          <a:p>
            <a:fld id="{BA24374A-C3A8-471A-8837-3FC31668ABE5}" type="slidenum">
              <a:rPr lang="de-DE" smtClean="0"/>
              <a:pPr/>
              <a:t>85</a:t>
            </a:fld>
            <a:endParaRPr lang="de-DE" dirty="0"/>
          </a:p>
        </p:txBody>
      </p:sp>
      <p:sp>
        <p:nvSpPr>
          <p:cNvPr id="19" name="Textplatzhalter 18">
            <a:extLst>
              <a:ext uri="{FF2B5EF4-FFF2-40B4-BE49-F238E27FC236}">
                <a16:creationId xmlns:a16="http://schemas.microsoft.com/office/drawing/2014/main" id="{292594BC-2608-3B4D-DB5B-2DB860783E6D}"/>
              </a:ext>
            </a:extLst>
          </p:cNvPr>
          <p:cNvSpPr>
            <a:spLocks noGrp="1"/>
          </p:cNvSpPr>
          <p:nvPr>
            <p:ph type="body" sz="quarter" idx="21"/>
          </p:nvPr>
        </p:nvSpPr>
        <p:spPr/>
        <p:txBody>
          <a:bodyPr/>
          <a:lstStyle/>
          <a:p>
            <a:r>
              <a:rPr lang="en-US" sz="1400" dirty="0"/>
              <a:t>How to Evaluate Results</a:t>
            </a:r>
            <a:endParaRPr lang="de-DE" dirty="0"/>
          </a:p>
        </p:txBody>
      </p:sp>
      <p:sp>
        <p:nvSpPr>
          <p:cNvPr id="12" name="Textplatzhalter 11">
            <a:extLst>
              <a:ext uri="{FF2B5EF4-FFF2-40B4-BE49-F238E27FC236}">
                <a16:creationId xmlns:a16="http://schemas.microsoft.com/office/drawing/2014/main" id="{32910765-CB01-FC28-2B38-B173BD9CAEB5}"/>
              </a:ext>
            </a:extLst>
          </p:cNvPr>
          <p:cNvSpPr>
            <a:spLocks noGrp="1"/>
          </p:cNvSpPr>
          <p:nvPr>
            <p:ph type="body" sz="quarter" idx="34"/>
          </p:nvPr>
        </p:nvSpPr>
        <p:spPr>
          <a:xfrm>
            <a:off x="695325" y="1449388"/>
            <a:ext cx="7352551" cy="4056061"/>
          </a:xfrm>
        </p:spPr>
        <p:txBody>
          <a:bodyPr/>
          <a:lstStyle/>
          <a:p>
            <a:r>
              <a:rPr lang="de-DE" dirty="0"/>
              <a:t>A</a:t>
            </a:r>
            <a:r>
              <a:rPr lang="en-US" dirty="0"/>
              <a:t> qualitative study investigating the acceptability of the Google Glass eyewear computer to people with Parkinson’s disease (PD) [1]</a:t>
            </a:r>
          </a:p>
          <a:p>
            <a:pPr lvl="1"/>
            <a:r>
              <a:rPr lang="en-US" dirty="0"/>
              <a:t>‘Hands on the Glass’ workshop: 5 patients, 2 </a:t>
            </a:r>
            <a:r>
              <a:rPr lang="en-US" dirty="0" err="1"/>
              <a:t>therapeutists</a:t>
            </a:r>
            <a:endParaRPr lang="en-US" dirty="0"/>
          </a:p>
          <a:p>
            <a:pPr lvl="1"/>
            <a:r>
              <a:rPr lang="en-US" dirty="0"/>
              <a:t>5-day field study with 4 patients: 5 tasks, interviews on the experiences (via phone)</a:t>
            </a:r>
          </a:p>
          <a:p>
            <a:pPr lvl="1"/>
            <a:r>
              <a:rPr lang="en-US" i="1" dirty="0"/>
              <a:t>The workshop and interviews were audio recorded, which were transcribed and </a:t>
            </a:r>
            <a:r>
              <a:rPr lang="en-US" i="1" dirty="0" err="1"/>
              <a:t>anonymised</a:t>
            </a:r>
            <a:r>
              <a:rPr lang="en-US" i="1" dirty="0"/>
              <a:t> for later analysis. </a:t>
            </a:r>
          </a:p>
          <a:p>
            <a:pPr lvl="1"/>
            <a:r>
              <a:rPr lang="en-US" dirty="0"/>
              <a:t>Target concept: acceptability</a:t>
            </a:r>
          </a:p>
          <a:p>
            <a:pPr lvl="1"/>
            <a:r>
              <a:rPr lang="de-DE" dirty="0"/>
              <a:t>Target </a:t>
            </a:r>
            <a:r>
              <a:rPr lang="de-DE" dirty="0" err="1"/>
              <a:t>group</a:t>
            </a:r>
            <a:r>
              <a:rPr lang="de-DE" dirty="0"/>
              <a:t>: </a:t>
            </a:r>
            <a:r>
              <a:rPr lang="de-DE" dirty="0" err="1"/>
              <a:t>people</a:t>
            </a:r>
            <a:r>
              <a:rPr lang="de-DE" dirty="0"/>
              <a:t> </a:t>
            </a:r>
            <a:r>
              <a:rPr lang="de-DE" dirty="0" err="1"/>
              <a:t>with</a:t>
            </a:r>
            <a:r>
              <a:rPr lang="de-DE" dirty="0"/>
              <a:t> </a:t>
            </a:r>
            <a:r>
              <a:rPr lang="de-DE" dirty="0" err="1"/>
              <a:t>parkinson</a:t>
            </a:r>
            <a:endParaRPr lang="de-DE" dirty="0"/>
          </a:p>
        </p:txBody>
      </p:sp>
      <p:sp>
        <p:nvSpPr>
          <p:cNvPr id="13" name="Inhaltsplatzhalter 12">
            <a:extLst>
              <a:ext uri="{FF2B5EF4-FFF2-40B4-BE49-F238E27FC236}">
                <a16:creationId xmlns:a16="http://schemas.microsoft.com/office/drawing/2014/main" id="{D7C95531-1B51-21CF-0E6A-3BF0E695D57C}"/>
              </a:ext>
            </a:extLst>
          </p:cNvPr>
          <p:cNvSpPr>
            <a:spLocks noGrp="1"/>
          </p:cNvSpPr>
          <p:nvPr>
            <p:ph sz="quarter" idx="35"/>
          </p:nvPr>
        </p:nvSpPr>
        <p:spPr>
          <a:xfrm>
            <a:off x="695325" y="5505450"/>
            <a:ext cx="7115175" cy="623888"/>
          </a:xfrm>
        </p:spPr>
        <p:txBody>
          <a:bodyPr/>
          <a:lstStyle/>
          <a:p>
            <a:r>
              <a:rPr lang="de-DE" dirty="0"/>
              <a:t>[1] </a:t>
            </a:r>
            <a:r>
              <a:rPr lang="de-DE" dirty="0" err="1"/>
              <a:t>McNaney</a:t>
            </a:r>
            <a:r>
              <a:rPr lang="de-DE" dirty="0"/>
              <a:t>, R., Vines, J., Roggen, D., </a:t>
            </a:r>
            <a:r>
              <a:rPr lang="de-DE" dirty="0" err="1"/>
              <a:t>Balaam</a:t>
            </a:r>
            <a:r>
              <a:rPr lang="de-DE" dirty="0"/>
              <a:t>, M., Zhang, P., </a:t>
            </a:r>
            <a:r>
              <a:rPr lang="de-DE" dirty="0" err="1"/>
              <a:t>Poliakov</a:t>
            </a:r>
            <a:r>
              <a:rPr lang="de-DE" dirty="0"/>
              <a:t>, I., &amp; Olivier, P. (2014). </a:t>
            </a:r>
            <a:r>
              <a:rPr lang="de-DE" dirty="0" err="1"/>
              <a:t>Exploring</a:t>
            </a:r>
            <a:r>
              <a:rPr lang="de-DE" dirty="0"/>
              <a:t> </a:t>
            </a:r>
            <a:r>
              <a:rPr lang="de-DE" dirty="0" err="1"/>
              <a:t>the</a:t>
            </a:r>
            <a:r>
              <a:rPr lang="de-DE" dirty="0"/>
              <a:t> </a:t>
            </a:r>
            <a:r>
              <a:rPr lang="de-DE" dirty="0" err="1"/>
              <a:t>Acceptability</a:t>
            </a:r>
            <a:r>
              <a:rPr lang="de-DE" dirty="0"/>
              <a:t> of Google Glass As an </a:t>
            </a:r>
            <a:r>
              <a:rPr lang="de-DE" dirty="0" err="1"/>
              <a:t>Everyday</a:t>
            </a:r>
            <a:r>
              <a:rPr lang="de-DE" dirty="0"/>
              <a:t> </a:t>
            </a:r>
            <a:r>
              <a:rPr lang="de-DE" dirty="0" err="1"/>
              <a:t>Assistive</a:t>
            </a:r>
            <a:r>
              <a:rPr lang="de-DE" dirty="0"/>
              <a:t> Device </a:t>
            </a:r>
            <a:r>
              <a:rPr lang="de-DE" dirty="0" err="1"/>
              <a:t>for</a:t>
            </a:r>
            <a:r>
              <a:rPr lang="de-DE" dirty="0"/>
              <a:t> People </a:t>
            </a:r>
            <a:r>
              <a:rPr lang="de-DE" dirty="0" err="1"/>
              <a:t>with</a:t>
            </a:r>
            <a:r>
              <a:rPr lang="de-DE" dirty="0"/>
              <a:t> </a:t>
            </a:r>
            <a:r>
              <a:rPr lang="de-DE" dirty="0" err="1"/>
              <a:t>Parkinson’s</a:t>
            </a:r>
            <a:r>
              <a:rPr lang="de-DE" dirty="0"/>
              <a:t>. </a:t>
            </a:r>
            <a:r>
              <a:rPr lang="de-DE" dirty="0">
                <a:hlinkClick r:id="rId2"/>
              </a:rPr>
              <a:t>https://dl.acm.org/doi/10.1145/2556288.2557092</a:t>
            </a:r>
            <a:r>
              <a:rPr lang="de-DE" dirty="0"/>
              <a:t> </a:t>
            </a:r>
          </a:p>
        </p:txBody>
      </p:sp>
      <p:sp>
        <p:nvSpPr>
          <p:cNvPr id="7" name="Abgerundete rechteckige Legende 9">
            <a:extLst>
              <a:ext uri="{FF2B5EF4-FFF2-40B4-BE49-F238E27FC236}">
                <a16:creationId xmlns:a16="http://schemas.microsoft.com/office/drawing/2014/main" id="{4939614F-82AD-F4F2-DCB5-44758C692978}"/>
              </a:ext>
            </a:extLst>
          </p:cNvPr>
          <p:cNvSpPr/>
          <p:nvPr/>
        </p:nvSpPr>
        <p:spPr>
          <a:xfrm>
            <a:off x="8274074" y="3342380"/>
            <a:ext cx="3600400" cy="1728192"/>
          </a:xfrm>
          <a:prstGeom prst="wedgeRoundRectCallout">
            <a:avLst>
              <a:gd name="adj1" fmla="val 8787"/>
              <a:gd name="adj2" fmla="val 74769"/>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P2 (m): </a:t>
            </a:r>
            <a:r>
              <a:rPr lang="en-US" sz="1600" i="1" dirty="0"/>
              <a:t>“it’s better than a phone. With Parkinson’s you can’t text because you can’t hit the buttons. With the glass you would just talk, you can see what you’re doing, it’s just instant”</a:t>
            </a:r>
            <a:endParaRPr lang="de-DE" sz="1600" i="1" dirty="0"/>
          </a:p>
        </p:txBody>
      </p:sp>
      <p:sp>
        <p:nvSpPr>
          <p:cNvPr id="8" name="Abgerundete rechteckige Legende 11">
            <a:extLst>
              <a:ext uri="{FF2B5EF4-FFF2-40B4-BE49-F238E27FC236}">
                <a16:creationId xmlns:a16="http://schemas.microsoft.com/office/drawing/2014/main" id="{B6148E16-A2FD-B3DE-0AC1-F299C492E1B4}"/>
              </a:ext>
            </a:extLst>
          </p:cNvPr>
          <p:cNvSpPr/>
          <p:nvPr/>
        </p:nvSpPr>
        <p:spPr>
          <a:xfrm>
            <a:off x="9161502" y="409872"/>
            <a:ext cx="2448272" cy="1152128"/>
          </a:xfrm>
          <a:prstGeom prst="wedgeRoundRectCallout">
            <a:avLst>
              <a:gd name="adj1" fmla="val -65895"/>
              <a:gd name="adj2" fmla="val 99595"/>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P3 (m): </a:t>
            </a:r>
            <a:r>
              <a:rPr lang="en-US" sz="1600" i="1" dirty="0"/>
              <a:t>“my voice wasn’t always working…it came up saying ‘try again’”</a:t>
            </a:r>
            <a:endParaRPr lang="de-DE" sz="1600" i="1" dirty="0"/>
          </a:p>
        </p:txBody>
      </p:sp>
      <p:sp>
        <p:nvSpPr>
          <p:cNvPr id="9" name="Abgerundete rechteckige Legende 12">
            <a:extLst>
              <a:ext uri="{FF2B5EF4-FFF2-40B4-BE49-F238E27FC236}">
                <a16:creationId xmlns:a16="http://schemas.microsoft.com/office/drawing/2014/main" id="{4CC20E68-AB7C-BE09-A32A-D12CD7A88FB1}"/>
              </a:ext>
            </a:extLst>
          </p:cNvPr>
          <p:cNvSpPr/>
          <p:nvPr/>
        </p:nvSpPr>
        <p:spPr>
          <a:xfrm>
            <a:off x="8651875" y="1750319"/>
            <a:ext cx="3312368" cy="1296144"/>
          </a:xfrm>
          <a:prstGeom prst="wedgeRoundRectCallout">
            <a:avLst>
              <a:gd name="adj1" fmla="val 48244"/>
              <a:gd name="adj2" fmla="val 92099"/>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P5 (f): </a:t>
            </a:r>
            <a:r>
              <a:rPr lang="en-US" sz="1600" i="1" dirty="0"/>
              <a:t>“the fact that it wasn’t </a:t>
            </a:r>
            <a:r>
              <a:rPr lang="en-US" sz="1600" i="1" dirty="0" err="1"/>
              <a:t>recognising</a:t>
            </a:r>
            <a:r>
              <a:rPr lang="en-US" sz="1600" i="1" dirty="0"/>
              <a:t> what I</a:t>
            </a:r>
          </a:p>
          <a:p>
            <a:pPr algn="ctr"/>
            <a:r>
              <a:rPr lang="en-US" sz="1600" i="1" dirty="0"/>
              <a:t>wanted was very irritating and very frustrating”</a:t>
            </a:r>
            <a:endParaRPr lang="de-DE" sz="1600" i="1" dirty="0"/>
          </a:p>
        </p:txBody>
      </p:sp>
      <p:pic>
        <p:nvPicPr>
          <p:cNvPr id="22" name="Picture 2" descr="Google Glass kaufen: Gerüchten zufolge will Google das Glass Explorer Programm ausweiten.">
            <a:extLst>
              <a:ext uri="{FF2B5EF4-FFF2-40B4-BE49-F238E27FC236}">
                <a16:creationId xmlns:a16="http://schemas.microsoft.com/office/drawing/2014/main" id="{9BA1BDAB-F4E0-3B1E-B505-4019C7A46000}"/>
              </a:ext>
            </a:extLst>
          </p:cNvPr>
          <p:cNvPicPr>
            <a:picLocks noChangeAspect="1" noChangeArrowheads="1"/>
          </p:cNvPicPr>
          <p:nvPr/>
        </p:nvPicPr>
        <p:blipFill>
          <a:blip r:embed="rId3" cstate="print"/>
          <a:srcRect/>
          <a:stretch>
            <a:fillRect/>
          </a:stretch>
        </p:blipFill>
        <p:spPr bwMode="auto">
          <a:xfrm>
            <a:off x="7743384" y="5215002"/>
            <a:ext cx="2564675" cy="876812"/>
          </a:xfrm>
          <a:prstGeom prst="rect">
            <a:avLst/>
          </a:prstGeom>
          <a:noFill/>
        </p:spPr>
      </p:pic>
    </p:spTree>
    <p:extLst>
      <p:ext uri="{BB962C8B-B14F-4D97-AF65-F5344CB8AC3E}">
        <p14:creationId xmlns:p14="http://schemas.microsoft.com/office/powerpoint/2010/main" val="27616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91097-E2FF-7C05-7B2A-831B53F851B6}"/>
              </a:ext>
            </a:extLst>
          </p:cNvPr>
          <p:cNvSpPr>
            <a:spLocks noGrp="1"/>
          </p:cNvSpPr>
          <p:nvPr>
            <p:ph type="title"/>
          </p:nvPr>
        </p:nvSpPr>
        <p:spPr/>
        <p:txBody>
          <a:bodyPr/>
          <a:lstStyle/>
          <a:p>
            <a:r>
              <a:rPr lang="de-DE" dirty="0" err="1"/>
              <a:t>Example</a:t>
            </a:r>
            <a:r>
              <a:rPr lang="de-DE" dirty="0"/>
              <a:t>: </a:t>
            </a:r>
            <a:r>
              <a:rPr lang="de-DE" dirty="0" err="1"/>
              <a:t>Inductive</a:t>
            </a:r>
            <a:r>
              <a:rPr lang="de-DE" dirty="0"/>
              <a:t> Analysis</a:t>
            </a:r>
          </a:p>
        </p:txBody>
      </p:sp>
      <p:sp>
        <p:nvSpPr>
          <p:cNvPr id="3" name="Fußzeilenplatzhalter 2">
            <a:extLst>
              <a:ext uri="{FF2B5EF4-FFF2-40B4-BE49-F238E27FC236}">
                <a16:creationId xmlns:a16="http://schemas.microsoft.com/office/drawing/2014/main" id="{6CC2BAF1-E4C3-1AAD-1C82-E485BB1A276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1E55D71-49EC-3424-B9C9-2D2B7EA9C1F7}"/>
              </a:ext>
            </a:extLst>
          </p:cNvPr>
          <p:cNvSpPr>
            <a:spLocks noGrp="1"/>
          </p:cNvSpPr>
          <p:nvPr>
            <p:ph type="sldNum" sz="quarter" idx="33"/>
          </p:nvPr>
        </p:nvSpPr>
        <p:spPr/>
        <p:txBody>
          <a:bodyPr/>
          <a:lstStyle/>
          <a:p>
            <a:fld id="{BA24374A-C3A8-471A-8837-3FC31668ABE5}" type="slidenum">
              <a:rPr lang="de-DE" smtClean="0"/>
              <a:pPr/>
              <a:t>86</a:t>
            </a:fld>
            <a:endParaRPr lang="de-DE" dirty="0"/>
          </a:p>
        </p:txBody>
      </p:sp>
      <p:sp>
        <p:nvSpPr>
          <p:cNvPr id="5" name="Textplatzhalter 4">
            <a:extLst>
              <a:ext uri="{FF2B5EF4-FFF2-40B4-BE49-F238E27FC236}">
                <a16:creationId xmlns:a16="http://schemas.microsoft.com/office/drawing/2014/main" id="{9E099870-1850-2EDC-FDD1-DF06094DA24F}"/>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32F7BE7B-2F1D-1F87-5692-4E7FD56C6D54}"/>
              </a:ext>
            </a:extLst>
          </p:cNvPr>
          <p:cNvSpPr>
            <a:spLocks noGrp="1"/>
          </p:cNvSpPr>
          <p:nvPr>
            <p:ph type="body" sz="quarter" idx="34"/>
          </p:nvPr>
        </p:nvSpPr>
        <p:spPr/>
        <p:txBody>
          <a:bodyPr>
            <a:normAutofit/>
          </a:bodyPr>
          <a:lstStyle/>
          <a:p>
            <a:r>
              <a:rPr lang="en-US" i="1" dirty="0"/>
              <a:t>“We conducted an inductive thematic analysis [4] on transcribed data by coding it at the sentence to paragraph level and drawing out themes across the data set. The quotes used to describe themes illustrate themes drawn across all participants and data, with the exception of instances where we focus on individual differences (e.g., the ‘Wearing the Glass out and about’ section).” </a:t>
            </a:r>
            <a:r>
              <a:rPr lang="en-US" dirty="0"/>
              <a:t>[1]</a:t>
            </a:r>
          </a:p>
          <a:p>
            <a:pPr lvl="1"/>
            <a:r>
              <a:rPr lang="en-US" dirty="0"/>
              <a:t>Workshop findings: </a:t>
            </a:r>
          </a:p>
          <a:p>
            <a:pPr lvl="2"/>
            <a:r>
              <a:rPr lang="en-US" dirty="0"/>
              <a:t>Issues and Frustrations, </a:t>
            </a:r>
            <a:r>
              <a:rPr lang="de-DE" dirty="0"/>
              <a:t>Confidence and </a:t>
            </a:r>
            <a:r>
              <a:rPr lang="de-DE" dirty="0" err="1"/>
              <a:t>Safety</a:t>
            </a:r>
            <a:r>
              <a:rPr lang="de-DE" dirty="0"/>
              <a:t>, Security and </a:t>
            </a:r>
            <a:r>
              <a:rPr lang="de-DE" dirty="0" err="1"/>
              <a:t>Vulnerability</a:t>
            </a:r>
            <a:r>
              <a:rPr lang="de-DE" dirty="0"/>
              <a:t>, Privacy</a:t>
            </a:r>
            <a:endParaRPr lang="en-US" dirty="0"/>
          </a:p>
          <a:p>
            <a:pPr lvl="1"/>
            <a:r>
              <a:rPr lang="en-US" dirty="0"/>
              <a:t>Field study findings:</a:t>
            </a:r>
          </a:p>
          <a:p>
            <a:pPr lvl="2"/>
            <a:r>
              <a:rPr lang="en-US" dirty="0"/>
              <a:t>Wearing Glass while ‘Out and About’, Frustrations, </a:t>
            </a:r>
            <a:r>
              <a:rPr lang="de-DE" dirty="0" err="1"/>
              <a:t>Appreciating</a:t>
            </a:r>
            <a:r>
              <a:rPr lang="de-DE" dirty="0"/>
              <a:t> Glass </a:t>
            </a:r>
            <a:r>
              <a:rPr lang="de-DE" dirty="0" err="1"/>
              <a:t>Wearing</a:t>
            </a:r>
            <a:endParaRPr lang="en-US" dirty="0"/>
          </a:p>
          <a:p>
            <a:pPr lvl="1"/>
            <a:r>
              <a:rPr lang="en-US" dirty="0"/>
              <a:t>Code common themes of the data set: Overview about the findings</a:t>
            </a:r>
            <a:endParaRPr lang="de-DE" dirty="0"/>
          </a:p>
        </p:txBody>
      </p:sp>
      <p:sp>
        <p:nvSpPr>
          <p:cNvPr id="7" name="Inhaltsplatzhalter 6">
            <a:extLst>
              <a:ext uri="{FF2B5EF4-FFF2-40B4-BE49-F238E27FC236}">
                <a16:creationId xmlns:a16="http://schemas.microsoft.com/office/drawing/2014/main" id="{653A8F55-89E1-93CE-1DE1-24652E80471E}"/>
              </a:ext>
            </a:extLst>
          </p:cNvPr>
          <p:cNvSpPr>
            <a:spLocks noGrp="1"/>
          </p:cNvSpPr>
          <p:nvPr>
            <p:ph sz="quarter" idx="35"/>
          </p:nvPr>
        </p:nvSpPr>
        <p:spPr/>
        <p:txBody>
          <a:bodyPr/>
          <a:lstStyle/>
          <a:p>
            <a:r>
              <a:rPr lang="de-DE" dirty="0"/>
              <a:t>[1] </a:t>
            </a:r>
            <a:r>
              <a:rPr lang="de-DE" dirty="0" err="1"/>
              <a:t>McNaney</a:t>
            </a:r>
            <a:r>
              <a:rPr lang="de-DE" dirty="0"/>
              <a:t>, R., Vines, J., Roggen, D., </a:t>
            </a:r>
            <a:r>
              <a:rPr lang="de-DE" dirty="0" err="1"/>
              <a:t>Balaam</a:t>
            </a:r>
            <a:r>
              <a:rPr lang="de-DE" dirty="0"/>
              <a:t>, M., Zhang, P., </a:t>
            </a:r>
            <a:r>
              <a:rPr lang="de-DE" dirty="0" err="1"/>
              <a:t>Poliakov</a:t>
            </a:r>
            <a:r>
              <a:rPr lang="de-DE" dirty="0"/>
              <a:t>, I., &amp; Olivier, P. (2014). </a:t>
            </a:r>
            <a:r>
              <a:rPr lang="de-DE" dirty="0" err="1"/>
              <a:t>Exploring</a:t>
            </a:r>
            <a:r>
              <a:rPr lang="de-DE" dirty="0"/>
              <a:t> </a:t>
            </a:r>
            <a:r>
              <a:rPr lang="de-DE" dirty="0" err="1"/>
              <a:t>the</a:t>
            </a:r>
            <a:r>
              <a:rPr lang="de-DE" dirty="0"/>
              <a:t> </a:t>
            </a:r>
            <a:r>
              <a:rPr lang="de-DE" dirty="0" err="1"/>
              <a:t>Acceptability</a:t>
            </a:r>
            <a:r>
              <a:rPr lang="de-DE" dirty="0"/>
              <a:t> of Google Glass As an </a:t>
            </a:r>
            <a:r>
              <a:rPr lang="de-DE" dirty="0" err="1"/>
              <a:t>Everyday</a:t>
            </a:r>
            <a:r>
              <a:rPr lang="de-DE" dirty="0"/>
              <a:t> </a:t>
            </a:r>
            <a:r>
              <a:rPr lang="de-DE" dirty="0" err="1"/>
              <a:t>Assistive</a:t>
            </a:r>
            <a:r>
              <a:rPr lang="de-DE" dirty="0"/>
              <a:t> Device </a:t>
            </a:r>
            <a:r>
              <a:rPr lang="de-DE" dirty="0" err="1"/>
              <a:t>for</a:t>
            </a:r>
            <a:r>
              <a:rPr lang="de-DE" dirty="0"/>
              <a:t> People </a:t>
            </a:r>
            <a:r>
              <a:rPr lang="de-DE" dirty="0" err="1"/>
              <a:t>with</a:t>
            </a:r>
            <a:r>
              <a:rPr lang="de-DE" dirty="0"/>
              <a:t> </a:t>
            </a:r>
            <a:r>
              <a:rPr lang="de-DE" dirty="0" err="1"/>
              <a:t>Parkinson’s</a:t>
            </a:r>
            <a:r>
              <a:rPr lang="de-DE" dirty="0"/>
              <a:t>. </a:t>
            </a:r>
            <a:r>
              <a:rPr lang="de-DE" dirty="0">
                <a:hlinkClick r:id="rId2"/>
              </a:rPr>
              <a:t>https://dl.acm.org/doi/10.1145/2556288.2557092</a:t>
            </a:r>
            <a:r>
              <a:rPr lang="de-DE" dirty="0"/>
              <a:t> </a:t>
            </a:r>
          </a:p>
        </p:txBody>
      </p:sp>
    </p:spTree>
    <p:extLst>
      <p:ext uri="{BB962C8B-B14F-4D97-AF65-F5344CB8AC3E}">
        <p14:creationId xmlns:p14="http://schemas.microsoft.com/office/powerpoint/2010/main" val="33928086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49492-645F-F85A-4034-045B8632AE67}"/>
              </a:ext>
            </a:extLst>
          </p:cNvPr>
          <p:cNvSpPr>
            <a:spLocks noGrp="1"/>
          </p:cNvSpPr>
          <p:nvPr>
            <p:ph type="title"/>
          </p:nvPr>
        </p:nvSpPr>
        <p:spPr/>
        <p:txBody>
          <a:bodyPr/>
          <a:lstStyle/>
          <a:p>
            <a:r>
              <a:rPr lang="de-DE" dirty="0" err="1"/>
              <a:t>Deductive</a:t>
            </a:r>
            <a:r>
              <a:rPr lang="de-DE" dirty="0"/>
              <a:t> Analysis</a:t>
            </a:r>
          </a:p>
        </p:txBody>
      </p:sp>
      <p:sp>
        <p:nvSpPr>
          <p:cNvPr id="3" name="Fußzeilenplatzhalter 2">
            <a:extLst>
              <a:ext uri="{FF2B5EF4-FFF2-40B4-BE49-F238E27FC236}">
                <a16:creationId xmlns:a16="http://schemas.microsoft.com/office/drawing/2014/main" id="{07A96BAB-B191-3FB1-106E-BE394AEED40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843FEC-2A3D-0C06-C507-5D2C2D203351}"/>
              </a:ext>
            </a:extLst>
          </p:cNvPr>
          <p:cNvSpPr>
            <a:spLocks noGrp="1"/>
          </p:cNvSpPr>
          <p:nvPr>
            <p:ph type="sldNum" sz="quarter" idx="28"/>
          </p:nvPr>
        </p:nvSpPr>
        <p:spPr/>
        <p:txBody>
          <a:bodyPr/>
          <a:lstStyle/>
          <a:p>
            <a:fld id="{BA24374A-C3A8-471A-8837-3FC31668ABE5}" type="slidenum">
              <a:rPr lang="de-DE" smtClean="0"/>
              <a:pPr/>
              <a:t>87</a:t>
            </a:fld>
            <a:endParaRPr lang="de-DE" dirty="0"/>
          </a:p>
        </p:txBody>
      </p:sp>
      <p:sp>
        <p:nvSpPr>
          <p:cNvPr id="8" name="Textplatzhalter 7">
            <a:extLst>
              <a:ext uri="{FF2B5EF4-FFF2-40B4-BE49-F238E27FC236}">
                <a16:creationId xmlns:a16="http://schemas.microsoft.com/office/drawing/2014/main" id="{8358A326-5183-D0F9-2215-1B4C2F8E2E43}"/>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589F315E-CB8C-F3F6-6E62-716A9ACF8FB7}"/>
              </a:ext>
            </a:extLst>
          </p:cNvPr>
          <p:cNvSpPr>
            <a:spLocks noGrp="1"/>
          </p:cNvSpPr>
          <p:nvPr>
            <p:ph type="body" sz="quarter" idx="29"/>
          </p:nvPr>
        </p:nvSpPr>
        <p:spPr/>
        <p:txBody>
          <a:bodyPr>
            <a:normAutofit/>
          </a:bodyPr>
          <a:lstStyle/>
          <a:p>
            <a:r>
              <a:rPr lang="en-US" b="1" dirty="0">
                <a:solidFill>
                  <a:schemeClr val="accent1"/>
                </a:solidFill>
              </a:rPr>
              <a:t>Categories are given</a:t>
            </a:r>
          </a:p>
          <a:p>
            <a:pPr lvl="1"/>
            <a:r>
              <a:rPr lang="en-US" dirty="0"/>
              <a:t>e.g., by another researcher, the theory, the research question</a:t>
            </a:r>
          </a:p>
          <a:p>
            <a:r>
              <a:rPr lang="en-US" b="1" dirty="0">
                <a:solidFill>
                  <a:schemeClr val="accent1"/>
                </a:solidFill>
              </a:rPr>
              <a:t>Allocation</a:t>
            </a:r>
            <a:r>
              <a:rPr lang="en-US" dirty="0"/>
              <a:t> of the answers </a:t>
            </a:r>
            <a:r>
              <a:rPr lang="en-US" b="1" dirty="0">
                <a:solidFill>
                  <a:schemeClr val="accent1"/>
                </a:solidFill>
              </a:rPr>
              <a:t>to the codes </a:t>
            </a:r>
            <a:r>
              <a:rPr lang="en-US" dirty="0"/>
              <a:t>(“categories” or “themes”)</a:t>
            </a:r>
          </a:p>
          <a:p>
            <a:pPr lvl="1"/>
            <a:r>
              <a:rPr lang="en-US" dirty="0"/>
              <a:t>a categorization matrix can quantify the outcome </a:t>
            </a:r>
          </a:p>
          <a:p>
            <a:pPr lvl="2"/>
            <a:r>
              <a:rPr lang="en-US" dirty="0"/>
              <a:t>see </a:t>
            </a:r>
            <a:r>
              <a:rPr lang="en-US" b="1" dirty="0">
                <a:solidFill>
                  <a:schemeClr val="accent1"/>
                </a:solidFill>
              </a:rPr>
              <a:t>repertory grid</a:t>
            </a:r>
            <a:endParaRPr lang="en-US" dirty="0"/>
          </a:p>
          <a:p>
            <a:pPr lvl="1"/>
            <a:r>
              <a:rPr lang="en-US" dirty="0"/>
              <a:t>useful in </a:t>
            </a:r>
            <a:r>
              <a:rPr lang="en-US" b="1" dirty="0">
                <a:solidFill>
                  <a:schemeClr val="accent1"/>
                </a:solidFill>
              </a:rPr>
              <a:t>elicitation studies</a:t>
            </a:r>
          </a:p>
          <a:p>
            <a:pPr lvl="2"/>
            <a:r>
              <a:rPr lang="en-US" dirty="0"/>
              <a:t>see </a:t>
            </a:r>
            <a:r>
              <a:rPr lang="en-US" b="1" dirty="0">
                <a:solidFill>
                  <a:schemeClr val="accent1"/>
                </a:solidFill>
              </a:rPr>
              <a:t>agreement rate</a:t>
            </a:r>
          </a:p>
          <a:p>
            <a:r>
              <a:rPr lang="en-US" dirty="0"/>
              <a:t>What to do with content that is not in the matrix?</a:t>
            </a:r>
          </a:p>
          <a:p>
            <a:pPr lvl="1"/>
            <a:r>
              <a:rPr lang="en-US" dirty="0"/>
              <a:t>Create extra categories analogous to the inductive procedure and repeat</a:t>
            </a:r>
          </a:p>
          <a:p>
            <a:pPr lvl="1"/>
            <a:r>
              <a:rPr lang="en-US" dirty="0"/>
              <a:t>Ignore it</a:t>
            </a:r>
          </a:p>
        </p:txBody>
      </p:sp>
    </p:spTree>
    <p:extLst>
      <p:ext uri="{BB962C8B-B14F-4D97-AF65-F5344CB8AC3E}">
        <p14:creationId xmlns:p14="http://schemas.microsoft.com/office/powerpoint/2010/main" val="464747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B8C10-BDB1-26AB-599B-5C7925DBDF18}"/>
              </a:ext>
            </a:extLst>
          </p:cNvPr>
          <p:cNvSpPr>
            <a:spLocks noGrp="1"/>
          </p:cNvSpPr>
          <p:nvPr>
            <p:ph type="title"/>
          </p:nvPr>
        </p:nvSpPr>
        <p:spPr/>
        <p:txBody>
          <a:bodyPr/>
          <a:lstStyle/>
          <a:p>
            <a:r>
              <a:rPr lang="de-DE" dirty="0"/>
              <a:t>Quality </a:t>
            </a:r>
            <a:r>
              <a:rPr lang="de-DE" dirty="0" err="1"/>
              <a:t>Criteria</a:t>
            </a:r>
            <a:endParaRPr lang="de-DE" dirty="0"/>
          </a:p>
        </p:txBody>
      </p:sp>
      <p:sp>
        <p:nvSpPr>
          <p:cNvPr id="3" name="Fußzeilenplatzhalter 2">
            <a:extLst>
              <a:ext uri="{FF2B5EF4-FFF2-40B4-BE49-F238E27FC236}">
                <a16:creationId xmlns:a16="http://schemas.microsoft.com/office/drawing/2014/main" id="{3EB19E2D-A343-7EDC-38CE-095306DAE66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3F6CE6F-6736-5248-D7C3-AD97F3AA1988}"/>
              </a:ext>
            </a:extLst>
          </p:cNvPr>
          <p:cNvSpPr>
            <a:spLocks noGrp="1"/>
          </p:cNvSpPr>
          <p:nvPr>
            <p:ph type="sldNum" sz="quarter" idx="28"/>
          </p:nvPr>
        </p:nvSpPr>
        <p:spPr/>
        <p:txBody>
          <a:bodyPr/>
          <a:lstStyle/>
          <a:p>
            <a:fld id="{BA24374A-C3A8-471A-8837-3FC31668ABE5}" type="slidenum">
              <a:rPr lang="de-DE" smtClean="0"/>
              <a:pPr/>
              <a:t>88</a:t>
            </a:fld>
            <a:endParaRPr lang="de-DE" dirty="0"/>
          </a:p>
        </p:txBody>
      </p:sp>
      <p:sp>
        <p:nvSpPr>
          <p:cNvPr id="5" name="Textplatzhalter 4">
            <a:extLst>
              <a:ext uri="{FF2B5EF4-FFF2-40B4-BE49-F238E27FC236}">
                <a16:creationId xmlns:a16="http://schemas.microsoft.com/office/drawing/2014/main" id="{36BFA548-8944-B3DF-492B-3EB446433FED}"/>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1A55ADA8-2E11-DE6E-DA70-E7BADCB66451}"/>
              </a:ext>
            </a:extLst>
          </p:cNvPr>
          <p:cNvSpPr>
            <a:spLocks noGrp="1"/>
          </p:cNvSpPr>
          <p:nvPr>
            <p:ph type="body" sz="quarter" idx="29"/>
          </p:nvPr>
        </p:nvSpPr>
        <p:spPr/>
        <p:txBody>
          <a:bodyPr>
            <a:normAutofit lnSpcReduction="10000"/>
          </a:bodyPr>
          <a:lstStyle/>
          <a:p>
            <a:r>
              <a:rPr lang="en-US" b="1" dirty="0">
                <a:solidFill>
                  <a:schemeClr val="accent1"/>
                </a:solidFill>
              </a:rPr>
              <a:t>Everything is recorded</a:t>
            </a:r>
            <a:r>
              <a:rPr lang="en-US" dirty="0"/>
              <a:t>, clearly </a:t>
            </a:r>
            <a:r>
              <a:rPr lang="en-US" b="1" dirty="0">
                <a:solidFill>
                  <a:schemeClr val="accent1"/>
                </a:solidFill>
              </a:rPr>
              <a:t>documented</a:t>
            </a:r>
            <a:r>
              <a:rPr lang="en-US" dirty="0"/>
              <a:t>, and </a:t>
            </a:r>
            <a:r>
              <a:rPr lang="en-US" b="1" dirty="0">
                <a:solidFill>
                  <a:schemeClr val="accent1"/>
                </a:solidFill>
              </a:rPr>
              <a:t>justified</a:t>
            </a:r>
            <a:r>
              <a:rPr lang="en-US" dirty="0"/>
              <a:t> (process steps and code criteria)</a:t>
            </a:r>
          </a:p>
          <a:p>
            <a:pPr lvl="1"/>
            <a:r>
              <a:rPr lang="en-US" dirty="0"/>
              <a:t>Path from data to criteria is transparent (traceability)</a:t>
            </a:r>
          </a:p>
          <a:p>
            <a:pPr lvl="1"/>
            <a:r>
              <a:rPr lang="en-US" dirty="0"/>
              <a:t>Multiple data sources confirm codes (triangulation)</a:t>
            </a:r>
          </a:p>
          <a:p>
            <a:pPr lvl="2"/>
            <a:r>
              <a:rPr lang="en-US" b="1" dirty="0">
                <a:solidFill>
                  <a:schemeClr val="accent1"/>
                </a:solidFill>
              </a:rPr>
              <a:t>Intra-encoder Reliability: </a:t>
            </a:r>
            <a:r>
              <a:rPr lang="en-US" dirty="0"/>
              <a:t>Consistency when the encoder encodes the same data again</a:t>
            </a:r>
          </a:p>
          <a:p>
            <a:pPr lvl="2"/>
            <a:r>
              <a:rPr lang="en-US" b="1" dirty="0">
                <a:solidFill>
                  <a:schemeClr val="accent1"/>
                </a:solidFill>
              </a:rPr>
              <a:t>Inter-encoder Reliability: </a:t>
            </a:r>
            <a:r>
              <a:rPr lang="en-US" dirty="0"/>
              <a:t>Consistency when different encoders encode the same data</a:t>
            </a:r>
          </a:p>
          <a:p>
            <a:r>
              <a:rPr lang="en-US" dirty="0"/>
              <a:t>Dimensions of </a:t>
            </a:r>
            <a:r>
              <a:rPr lang="en-US" b="1" dirty="0">
                <a:solidFill>
                  <a:schemeClr val="accent1"/>
                </a:solidFill>
              </a:rPr>
              <a:t>Quality Assessment</a:t>
            </a:r>
          </a:p>
          <a:p>
            <a:pPr lvl="1"/>
            <a:r>
              <a:rPr lang="en-US" b="1" dirty="0">
                <a:solidFill>
                  <a:schemeClr val="accent1"/>
                </a:solidFill>
              </a:rPr>
              <a:t>Agreement</a:t>
            </a:r>
            <a:r>
              <a:rPr lang="en-US" dirty="0"/>
              <a:t> : Matched Cases / Total Cases</a:t>
            </a:r>
          </a:p>
          <a:p>
            <a:pPr lvl="1"/>
            <a:r>
              <a:rPr lang="en-US" b="1" dirty="0">
                <a:solidFill>
                  <a:schemeClr val="accent1"/>
                </a:solidFill>
              </a:rPr>
              <a:t>Cohen's Kappa</a:t>
            </a:r>
            <a:r>
              <a:rPr lang="en-US" dirty="0"/>
              <a:t>: Agreement relativized by the coincidence that is possible by chance</a:t>
            </a:r>
          </a:p>
          <a:p>
            <a:pPr lvl="1"/>
            <a:r>
              <a:rPr lang="el-GR" dirty="0"/>
              <a:t>Κ</a:t>
            </a:r>
            <a:r>
              <a:rPr lang="da-DK" dirty="0"/>
              <a:t> = (Pa - Pc)/(1 - Pc)</a:t>
            </a:r>
          </a:p>
          <a:p>
            <a:pPr lvl="2"/>
            <a:r>
              <a:rPr lang="da-DK" dirty="0"/>
              <a:t>Pa = Percentage of Matches</a:t>
            </a:r>
          </a:p>
          <a:p>
            <a:pPr lvl="2"/>
            <a:r>
              <a:rPr lang="da-DK" dirty="0"/>
              <a:t>Pc = </a:t>
            </a:r>
            <a:r>
              <a:rPr lang="en-US" dirty="0"/>
              <a:t>Percentage of matches that can come about by chance</a:t>
            </a:r>
            <a:endParaRPr lang="da-DK" dirty="0"/>
          </a:p>
          <a:p>
            <a:pPr lvl="1"/>
            <a:endParaRPr lang="de-DE" dirty="0"/>
          </a:p>
        </p:txBody>
      </p:sp>
    </p:spTree>
    <p:extLst>
      <p:ext uri="{BB962C8B-B14F-4D97-AF65-F5344CB8AC3E}">
        <p14:creationId xmlns:p14="http://schemas.microsoft.com/office/powerpoint/2010/main" val="909776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96CF8-6C0B-6241-AB48-97B177F2CF72}"/>
              </a:ext>
            </a:extLst>
          </p:cNvPr>
          <p:cNvSpPr>
            <a:spLocks noGrp="1"/>
          </p:cNvSpPr>
          <p:nvPr>
            <p:ph type="title"/>
          </p:nvPr>
        </p:nvSpPr>
        <p:spPr/>
        <p:txBody>
          <a:bodyPr/>
          <a:lstStyle/>
          <a:p>
            <a:r>
              <a:rPr lang="de-DE" dirty="0" err="1"/>
              <a:t>Example</a:t>
            </a:r>
            <a:r>
              <a:rPr lang="de-DE" dirty="0"/>
              <a:t>: </a:t>
            </a:r>
            <a:r>
              <a:rPr lang="de-DE" dirty="0" err="1"/>
              <a:t>Deductive</a:t>
            </a:r>
            <a:r>
              <a:rPr lang="de-DE" dirty="0"/>
              <a:t> Analysis</a:t>
            </a:r>
          </a:p>
        </p:txBody>
      </p:sp>
      <p:sp>
        <p:nvSpPr>
          <p:cNvPr id="3" name="Fußzeilenplatzhalter 2">
            <a:extLst>
              <a:ext uri="{FF2B5EF4-FFF2-40B4-BE49-F238E27FC236}">
                <a16:creationId xmlns:a16="http://schemas.microsoft.com/office/drawing/2014/main" id="{512BB5F9-79A2-F811-1BE2-D0BDB877C8C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EE0CD9-4888-2114-CE17-187B06A73D77}"/>
              </a:ext>
            </a:extLst>
          </p:cNvPr>
          <p:cNvSpPr>
            <a:spLocks noGrp="1"/>
          </p:cNvSpPr>
          <p:nvPr>
            <p:ph type="sldNum" sz="quarter" idx="33"/>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2AED03B3-663A-2E8C-0E44-EA06F1C8A879}"/>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91226FCD-F559-AA95-AB91-AB69EF61F375}"/>
              </a:ext>
            </a:extLst>
          </p:cNvPr>
          <p:cNvSpPr>
            <a:spLocks noGrp="1"/>
          </p:cNvSpPr>
          <p:nvPr>
            <p:ph type="body" sz="quarter" idx="34"/>
          </p:nvPr>
        </p:nvSpPr>
        <p:spPr/>
        <p:txBody>
          <a:bodyPr>
            <a:normAutofit fontScale="92500" lnSpcReduction="20000"/>
          </a:bodyPr>
          <a:lstStyle/>
          <a:p>
            <a:r>
              <a:rPr lang="en-US" dirty="0"/>
              <a:t>Part of an ongoing project: LGBTQ+ individuals’ information </a:t>
            </a:r>
            <a:r>
              <a:rPr lang="en-US" dirty="0" err="1"/>
              <a:t>behaviour</a:t>
            </a:r>
            <a:r>
              <a:rPr lang="en-US" dirty="0"/>
              <a:t> in online communities</a:t>
            </a:r>
          </a:p>
          <a:p>
            <a:pPr lvl="1"/>
            <a:r>
              <a:rPr lang="en-US" i="1" dirty="0"/>
              <a:t>“</a:t>
            </a:r>
            <a:r>
              <a:rPr lang="en-US" b="1" i="1" dirty="0">
                <a:solidFill>
                  <a:schemeClr val="accent1"/>
                </a:solidFill>
              </a:rPr>
              <a:t>We applied the method of deductive thematic analysis</a:t>
            </a:r>
            <a:r>
              <a:rPr lang="en-US" i="1" dirty="0"/>
              <a:t> informed by Aronson [1]. Deductive thematic analysis was chosen because it facilitates the interpretation of identifiable themes and patterns of </a:t>
            </a:r>
            <a:r>
              <a:rPr lang="en-US" i="1" dirty="0" err="1"/>
              <a:t>behaviour</a:t>
            </a:r>
            <a:r>
              <a:rPr lang="en-US" b="1" i="1" dirty="0">
                <a:solidFill>
                  <a:schemeClr val="accent1"/>
                </a:solidFill>
              </a:rPr>
              <a:t>. The data corpus was read a number of times and were copied into a document. A detailed reading was carried out where initial thoughts were noted. </a:t>
            </a:r>
            <a:r>
              <a:rPr lang="en-US" i="1" dirty="0"/>
              <a:t>These notes are related to concepts and phrases that the researcher considered relevant to relatedness needs. The initial </a:t>
            </a:r>
            <a:r>
              <a:rPr lang="en-US" b="1" i="1" dirty="0">
                <a:solidFill>
                  <a:schemeClr val="accent1"/>
                </a:solidFill>
              </a:rPr>
              <a:t>notes were transformed into the main themes </a:t>
            </a:r>
            <a:r>
              <a:rPr lang="en-US" i="1" dirty="0"/>
              <a:t>of each posts and a list of specific themes were generated. At this stage the data were given to another rater who also generated a list of themes from the data. The </a:t>
            </a:r>
            <a:r>
              <a:rPr lang="en-US" b="1" i="1" dirty="0">
                <a:solidFill>
                  <a:schemeClr val="accent1"/>
                </a:solidFill>
              </a:rPr>
              <a:t>two raters then discussed and negotiated the findings until an agreement was reached </a:t>
            </a:r>
            <a:r>
              <a:rPr lang="en-US" i="1" dirty="0"/>
              <a:t>as to the validity and appropriateness of each theme. The data were again re-read and the themes were refined into more specific clusters based on RMT. Statements from the raw data were extracted to provide evidence of the existence of each theme within certain categories.” </a:t>
            </a:r>
            <a:r>
              <a:rPr lang="en-US" dirty="0"/>
              <a:t>[2]</a:t>
            </a:r>
            <a:endParaRPr lang="de-DE" dirty="0"/>
          </a:p>
        </p:txBody>
      </p:sp>
      <p:sp>
        <p:nvSpPr>
          <p:cNvPr id="7" name="Inhaltsplatzhalter 6">
            <a:extLst>
              <a:ext uri="{FF2B5EF4-FFF2-40B4-BE49-F238E27FC236}">
                <a16:creationId xmlns:a16="http://schemas.microsoft.com/office/drawing/2014/main" id="{C8FD181F-4C52-4080-A8A0-88BFE86C3594}"/>
              </a:ext>
            </a:extLst>
          </p:cNvPr>
          <p:cNvSpPr>
            <a:spLocks noGrp="1"/>
          </p:cNvSpPr>
          <p:nvPr>
            <p:ph sz="quarter" idx="35"/>
          </p:nvPr>
        </p:nvSpPr>
        <p:spPr/>
        <p:txBody>
          <a:bodyPr/>
          <a:lstStyle/>
          <a:p>
            <a:r>
              <a:rPr lang="de-DE" dirty="0"/>
              <a:t>[1] </a:t>
            </a:r>
            <a:r>
              <a:rPr lang="en-US" dirty="0"/>
              <a:t>Aronson, J. 1994. A pragmatic view of thematic analysis. Qualitative Report, 2(1), 1-3.</a:t>
            </a:r>
            <a:r>
              <a:rPr lang="de-DE" dirty="0"/>
              <a:t> </a:t>
            </a:r>
          </a:p>
          <a:p>
            <a:r>
              <a:rPr lang="de-DE" dirty="0"/>
              <a:t>[2] Romy </a:t>
            </a:r>
            <a:r>
              <a:rPr lang="de-DE" dirty="0" err="1"/>
              <a:t>Menghao</a:t>
            </a:r>
            <a:r>
              <a:rPr lang="de-DE" dirty="0"/>
              <a:t> Jia, Jia Tina Du and </a:t>
            </a:r>
            <a:r>
              <a:rPr lang="de-DE" dirty="0" err="1"/>
              <a:t>Yuxiang</a:t>
            </a:r>
            <a:r>
              <a:rPr lang="de-DE" dirty="0"/>
              <a:t> Chris Zhao. 2021. Needs </a:t>
            </a:r>
            <a:r>
              <a:rPr lang="de-DE" dirty="0" err="1"/>
              <a:t>for</a:t>
            </a:r>
            <a:r>
              <a:rPr lang="de-DE" dirty="0"/>
              <a:t> </a:t>
            </a:r>
            <a:r>
              <a:rPr lang="de-DE" dirty="0" err="1"/>
              <a:t>Relatedness</a:t>
            </a:r>
            <a:r>
              <a:rPr lang="de-DE" dirty="0"/>
              <a:t>: LGBTQ+ </a:t>
            </a:r>
            <a:r>
              <a:rPr lang="de-DE" dirty="0" err="1"/>
              <a:t>Individuals</a:t>
            </a:r>
            <a:r>
              <a:rPr lang="de-DE" dirty="0"/>
              <a:t>’ Information </a:t>
            </a:r>
            <a:r>
              <a:rPr lang="de-DE" dirty="0" err="1"/>
              <a:t>Seeking</a:t>
            </a:r>
            <a:r>
              <a:rPr lang="de-DE" dirty="0"/>
              <a:t> and Sharing in an Online Community. In Proceedings of 2021 ACM SIGIR Conference on Human Information Interaction and Retrieval (CHIIR’21), March 2021, Canberra, Australia. ACM, New York, NY, USA, 4 </a:t>
            </a:r>
            <a:r>
              <a:rPr lang="de-DE" dirty="0" err="1"/>
              <a:t>pages</a:t>
            </a:r>
            <a:r>
              <a:rPr lang="de-DE" dirty="0"/>
              <a:t>. https://doi.org/10.1145/ 3406522.3446040 </a:t>
            </a:r>
          </a:p>
        </p:txBody>
      </p:sp>
    </p:spTree>
    <p:extLst>
      <p:ext uri="{BB962C8B-B14F-4D97-AF65-F5344CB8AC3E}">
        <p14:creationId xmlns:p14="http://schemas.microsoft.com/office/powerpoint/2010/main" val="1964263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el 52">
            <a:extLst>
              <a:ext uri="{FF2B5EF4-FFF2-40B4-BE49-F238E27FC236}">
                <a16:creationId xmlns:a16="http://schemas.microsoft.com/office/drawing/2014/main" id="{8AFE485B-4975-8611-4E55-8E76A8566DF9}"/>
              </a:ext>
            </a:extLst>
          </p:cNvPr>
          <p:cNvSpPr>
            <a:spLocks noGrp="1"/>
          </p:cNvSpPr>
          <p:nvPr>
            <p:ph type="title"/>
          </p:nvPr>
        </p:nvSpPr>
        <p:spPr/>
        <p:txBody>
          <a:bodyPr/>
          <a:lstStyle/>
          <a:p>
            <a:r>
              <a:rPr lang="de-DE" dirty="0" err="1"/>
              <a:t>Let‘s</a:t>
            </a:r>
            <a:r>
              <a:rPr lang="de-DE" dirty="0"/>
              <a:t> Test </a:t>
            </a:r>
            <a:r>
              <a:rPr lang="de-DE" dirty="0" err="1"/>
              <a:t>Our</a:t>
            </a:r>
            <a:r>
              <a:rPr lang="de-DE" dirty="0"/>
              <a:t> New </a:t>
            </a:r>
            <a:r>
              <a:rPr lang="de-DE" dirty="0" err="1"/>
              <a:t>Swipe</a:t>
            </a:r>
            <a:r>
              <a:rPr lang="de-DE" dirty="0"/>
              <a:t> Feature</a:t>
            </a:r>
          </a:p>
        </p:txBody>
      </p:sp>
      <p:sp>
        <p:nvSpPr>
          <p:cNvPr id="4" name="Fußzeilenplatzhalter 3">
            <a:extLst>
              <a:ext uri="{FF2B5EF4-FFF2-40B4-BE49-F238E27FC236}">
                <a16:creationId xmlns:a16="http://schemas.microsoft.com/office/drawing/2014/main" id="{6E85CCCC-8DD1-B046-6C6A-8EFEA4B1D780}"/>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BF527C4E-4BC7-BD37-7168-6963FACE4441}"/>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4" name="Textplatzhalter 53">
            <a:extLst>
              <a:ext uri="{FF2B5EF4-FFF2-40B4-BE49-F238E27FC236}">
                <a16:creationId xmlns:a16="http://schemas.microsoft.com/office/drawing/2014/main" id="{88A988F6-A5A2-7D90-6BF7-4C2C1AE3C265}"/>
              </a:ext>
            </a:extLst>
          </p:cNvPr>
          <p:cNvSpPr>
            <a:spLocks noGrp="1"/>
          </p:cNvSpPr>
          <p:nvPr>
            <p:ph type="body" sz="quarter" idx="21"/>
          </p:nvPr>
        </p:nvSpPr>
        <p:spPr/>
        <p:txBody>
          <a:bodyPr/>
          <a:lstStyle/>
          <a:p>
            <a:r>
              <a:rPr lang="en-US" sz="1400" dirty="0"/>
              <a:t>How to Evaluate Results</a:t>
            </a:r>
            <a:endParaRPr lang="de-DE" dirty="0"/>
          </a:p>
        </p:txBody>
      </p:sp>
      <p:sp>
        <p:nvSpPr>
          <p:cNvPr id="55" name="Textplatzhalter 54">
            <a:extLst>
              <a:ext uri="{FF2B5EF4-FFF2-40B4-BE49-F238E27FC236}">
                <a16:creationId xmlns:a16="http://schemas.microsoft.com/office/drawing/2014/main" id="{7D0E31A4-A03E-7F48-C433-E980F6C221BE}"/>
              </a:ext>
            </a:extLst>
          </p:cNvPr>
          <p:cNvSpPr>
            <a:spLocks noGrp="1"/>
          </p:cNvSpPr>
          <p:nvPr>
            <p:ph type="body" sz="quarter" idx="29"/>
          </p:nvPr>
        </p:nvSpPr>
        <p:spPr/>
        <p:txBody>
          <a:bodyPr/>
          <a:lstStyle/>
          <a:p>
            <a:endParaRPr lang="de-DE" dirty="0"/>
          </a:p>
        </p:txBody>
      </p:sp>
      <p:grpSp>
        <p:nvGrpSpPr>
          <p:cNvPr id="79" name="Gruppieren 78">
            <a:extLst>
              <a:ext uri="{FF2B5EF4-FFF2-40B4-BE49-F238E27FC236}">
                <a16:creationId xmlns:a16="http://schemas.microsoft.com/office/drawing/2014/main" id="{3A9F656C-5F1E-B7C6-1936-AB3CA2B02252}"/>
              </a:ext>
            </a:extLst>
          </p:cNvPr>
          <p:cNvGrpSpPr/>
          <p:nvPr/>
        </p:nvGrpSpPr>
        <p:grpSpPr>
          <a:xfrm>
            <a:off x="1992825" y="2521481"/>
            <a:ext cx="8206350" cy="1815037"/>
            <a:chOff x="3999925" y="2834715"/>
            <a:chExt cx="5338434" cy="1180727"/>
          </a:xfrm>
        </p:grpSpPr>
        <p:pic>
          <p:nvPicPr>
            <p:cNvPr id="57" name="Picture 4" descr="Onscreen keyboards - Selection and input - Components - Human Interface  Guidelines - Design - Apple Developer">
              <a:extLst>
                <a:ext uri="{FF2B5EF4-FFF2-40B4-BE49-F238E27FC236}">
                  <a16:creationId xmlns:a16="http://schemas.microsoft.com/office/drawing/2014/main" id="{03CD4AF2-50BC-0E77-C268-B6B0757FC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4067152" y="2858444"/>
              <a:ext cx="2362215" cy="950012"/>
            </a:xfrm>
            <a:prstGeom prst="rect">
              <a:avLst/>
            </a:prstGeom>
            <a:noFill/>
            <a:extLst>
              <a:ext uri="{909E8E84-426E-40DD-AFC4-6F175D3DCCD1}">
                <a14:hiddenFill xmlns:a14="http://schemas.microsoft.com/office/drawing/2010/main">
                  <a:solidFill>
                    <a:srgbClr val="FFFFFF"/>
                  </a:solidFill>
                </a14:hiddenFill>
              </a:ext>
            </a:extLst>
          </p:spPr>
        </p:pic>
        <p:sp>
          <p:nvSpPr>
            <p:cNvPr id="58" name="Textfeld 9">
              <a:extLst>
                <a:ext uri="{FF2B5EF4-FFF2-40B4-BE49-F238E27FC236}">
                  <a16:creationId xmlns:a16="http://schemas.microsoft.com/office/drawing/2014/main" id="{838C3237-D6BD-973E-0192-99B7F74E32CD}"/>
                </a:ext>
              </a:extLst>
            </p:cNvPr>
            <p:cNvSpPr txBox="1"/>
            <p:nvPr/>
          </p:nvSpPr>
          <p:spPr>
            <a:xfrm>
              <a:off x="3999925" y="3755160"/>
              <a:ext cx="1338797" cy="260282"/>
            </a:xfrm>
            <a:prstGeom prst="rect">
              <a:avLst/>
            </a:prstGeom>
            <a:solidFill>
              <a:schemeClr val="accent1"/>
            </a:solidFill>
          </p:spPr>
          <p:txBody>
            <a:bodyPr wrap="square" rtlCol="0">
              <a:spAutoFit/>
            </a:bodyPr>
            <a:lstStyle/>
            <a:p>
              <a:pPr algn="ctr"/>
              <a:r>
                <a:rPr lang="de-DE" sz="2000" dirty="0" err="1">
                  <a:solidFill>
                    <a:schemeClr val="bg1"/>
                  </a:solidFill>
                </a:rPr>
                <a:t>Swipe</a:t>
              </a:r>
              <a:endParaRPr lang="de-DE" sz="2000" dirty="0">
                <a:solidFill>
                  <a:schemeClr val="bg1"/>
                </a:solidFill>
              </a:endParaRPr>
            </a:p>
          </p:txBody>
        </p:sp>
        <p:sp>
          <p:nvSpPr>
            <p:cNvPr id="59" name="Freihandform: Form 58">
              <a:extLst>
                <a:ext uri="{FF2B5EF4-FFF2-40B4-BE49-F238E27FC236}">
                  <a16:creationId xmlns:a16="http://schemas.microsoft.com/office/drawing/2014/main" id="{09C2961E-EC26-12BC-9039-E9B7E98779F7}"/>
                </a:ext>
              </a:extLst>
            </p:cNvPr>
            <p:cNvSpPr/>
            <p:nvPr/>
          </p:nvSpPr>
          <p:spPr>
            <a:xfrm>
              <a:off x="4457172" y="3123828"/>
              <a:ext cx="1604203" cy="302866"/>
            </a:xfrm>
            <a:custGeom>
              <a:avLst/>
              <a:gdLst>
                <a:gd name="connsiteX0" fmla="*/ 1389305 w 2426459"/>
                <a:gd name="connsiteY0" fmla="*/ 458104 h 458104"/>
                <a:gd name="connsiteX1" fmla="*/ 932105 w 2426459"/>
                <a:gd name="connsiteY1" fmla="*/ 313324 h 458104"/>
                <a:gd name="connsiteX2" fmla="*/ 162485 w 2426459"/>
                <a:gd name="connsiteY2" fmla="*/ 39004 h 458104"/>
                <a:gd name="connsiteX3" fmla="*/ 40565 w 2426459"/>
                <a:gd name="connsiteY3" fmla="*/ 8524 h 458104"/>
                <a:gd name="connsiteX4" fmla="*/ 2465 w 2426459"/>
                <a:gd name="connsiteY4" fmla="*/ 904 h 458104"/>
                <a:gd name="connsiteX5" fmla="*/ 116765 w 2426459"/>
                <a:gd name="connsiteY5" fmla="*/ 31384 h 458104"/>
                <a:gd name="connsiteX6" fmla="*/ 505385 w 2426459"/>
                <a:gd name="connsiteY6" fmla="*/ 145684 h 458104"/>
                <a:gd name="connsiteX7" fmla="*/ 1564565 w 2426459"/>
                <a:gd name="connsiteY7" fmla="*/ 313324 h 458104"/>
                <a:gd name="connsiteX8" fmla="*/ 1899845 w 2426459"/>
                <a:gd name="connsiteY8" fmla="*/ 343804 h 458104"/>
                <a:gd name="connsiteX9" fmla="*/ 2418005 w 2426459"/>
                <a:gd name="connsiteY9" fmla="*/ 404764 h 458104"/>
                <a:gd name="connsiteX10" fmla="*/ 2425625 w 2426459"/>
                <a:gd name="connsiteY10" fmla="*/ 351424 h 458104"/>
                <a:gd name="connsiteX11" fmla="*/ 2326565 w 2426459"/>
                <a:gd name="connsiteY11" fmla="*/ 122824 h 458104"/>
                <a:gd name="connsiteX12" fmla="*/ 2273225 w 2426459"/>
                <a:gd name="connsiteY12" fmla="*/ 23764 h 4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459" h="458104">
                  <a:moveTo>
                    <a:pt x="1389305" y="458104"/>
                  </a:moveTo>
                  <a:cubicBezTo>
                    <a:pt x="1093623" y="415864"/>
                    <a:pt x="1338085" y="464117"/>
                    <a:pt x="932105" y="313324"/>
                  </a:cubicBezTo>
                  <a:cubicBezTo>
                    <a:pt x="676798" y="218496"/>
                    <a:pt x="426702" y="105058"/>
                    <a:pt x="162485" y="39004"/>
                  </a:cubicBezTo>
                  <a:cubicBezTo>
                    <a:pt x="121845" y="28844"/>
                    <a:pt x="81642" y="16739"/>
                    <a:pt x="40565" y="8524"/>
                  </a:cubicBezTo>
                  <a:cubicBezTo>
                    <a:pt x="27865" y="5984"/>
                    <a:pt x="-9940" y="-2818"/>
                    <a:pt x="2465" y="904"/>
                  </a:cubicBezTo>
                  <a:cubicBezTo>
                    <a:pt x="40233" y="12235"/>
                    <a:pt x="78873" y="20476"/>
                    <a:pt x="116765" y="31384"/>
                  </a:cubicBezTo>
                  <a:cubicBezTo>
                    <a:pt x="246522" y="68738"/>
                    <a:pt x="373906" y="114935"/>
                    <a:pt x="505385" y="145684"/>
                  </a:cubicBezTo>
                  <a:cubicBezTo>
                    <a:pt x="908937" y="240063"/>
                    <a:pt x="1159140" y="269096"/>
                    <a:pt x="1564565" y="313324"/>
                  </a:cubicBezTo>
                  <a:cubicBezTo>
                    <a:pt x="1676124" y="325494"/>
                    <a:pt x="1788235" y="332112"/>
                    <a:pt x="1899845" y="343804"/>
                  </a:cubicBezTo>
                  <a:cubicBezTo>
                    <a:pt x="2255908" y="381106"/>
                    <a:pt x="2224855" y="377171"/>
                    <a:pt x="2418005" y="404764"/>
                  </a:cubicBezTo>
                  <a:cubicBezTo>
                    <a:pt x="2420545" y="386984"/>
                    <a:pt x="2429147" y="369036"/>
                    <a:pt x="2425625" y="351424"/>
                  </a:cubicBezTo>
                  <a:cubicBezTo>
                    <a:pt x="2417141" y="309002"/>
                    <a:pt x="2339531" y="147892"/>
                    <a:pt x="2326565" y="122824"/>
                  </a:cubicBezTo>
                  <a:cubicBezTo>
                    <a:pt x="2271945" y="17226"/>
                    <a:pt x="2273225" y="67532"/>
                    <a:pt x="2273225" y="2376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pic>
          <p:nvPicPr>
            <p:cNvPr id="64" name="Picture 4" descr="Onscreen keyboards - Selection and input - Components - Human Interface  Guidelines - Design - Apple Developer">
              <a:extLst>
                <a:ext uri="{FF2B5EF4-FFF2-40B4-BE49-F238E27FC236}">
                  <a16:creationId xmlns:a16="http://schemas.microsoft.com/office/drawing/2014/main" id="{A2888037-8D07-1C34-7954-012340667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6" b="29146"/>
            <a:stretch/>
          </p:blipFill>
          <p:spPr bwMode="auto">
            <a:xfrm>
              <a:off x="6976144" y="2834715"/>
              <a:ext cx="2362215" cy="950012"/>
            </a:xfrm>
            <a:prstGeom prst="rect">
              <a:avLst/>
            </a:prstGeom>
            <a:noFill/>
            <a:extLst>
              <a:ext uri="{909E8E84-426E-40DD-AFC4-6F175D3DCCD1}">
                <a14:hiddenFill xmlns:a14="http://schemas.microsoft.com/office/drawing/2010/main">
                  <a:solidFill>
                    <a:srgbClr val="FFFFFF"/>
                  </a:solidFill>
                </a14:hiddenFill>
              </a:ext>
            </a:extLst>
          </p:spPr>
        </p:pic>
        <p:sp>
          <p:nvSpPr>
            <p:cNvPr id="65" name="Textfeld 64">
              <a:extLst>
                <a:ext uri="{FF2B5EF4-FFF2-40B4-BE49-F238E27FC236}">
                  <a16:creationId xmlns:a16="http://schemas.microsoft.com/office/drawing/2014/main" id="{3BD80C14-BEA5-B28D-FC20-FD1130E882F8}"/>
                </a:ext>
              </a:extLst>
            </p:cNvPr>
            <p:cNvSpPr txBox="1"/>
            <p:nvPr/>
          </p:nvSpPr>
          <p:spPr>
            <a:xfrm>
              <a:off x="6875878" y="3740278"/>
              <a:ext cx="1338797" cy="260282"/>
            </a:xfrm>
            <a:prstGeom prst="rect">
              <a:avLst/>
            </a:prstGeom>
            <a:solidFill>
              <a:schemeClr val="accent1"/>
            </a:solidFill>
          </p:spPr>
          <p:txBody>
            <a:bodyPr wrap="square" rtlCol="0">
              <a:spAutoFit/>
            </a:bodyPr>
            <a:lstStyle/>
            <a:p>
              <a:pPr algn="ctr"/>
              <a:r>
                <a:rPr lang="de-DE" sz="2000">
                  <a:solidFill>
                    <a:schemeClr val="bg1"/>
                  </a:solidFill>
                </a:rPr>
                <a:t>No Swipe</a:t>
              </a:r>
              <a:endParaRPr lang="de-DE" sz="2000" dirty="0">
                <a:solidFill>
                  <a:schemeClr val="bg1"/>
                </a:solidFill>
              </a:endParaRPr>
            </a:p>
          </p:txBody>
        </p:sp>
      </p:grpSp>
    </p:spTree>
    <p:extLst>
      <p:ext uri="{BB962C8B-B14F-4D97-AF65-F5344CB8AC3E}">
        <p14:creationId xmlns:p14="http://schemas.microsoft.com/office/powerpoint/2010/main" val="20378195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1B7C5-80EC-4B0E-9FAE-2270352BF4D4}"/>
              </a:ext>
            </a:extLst>
          </p:cNvPr>
          <p:cNvSpPr>
            <a:spLocks noGrp="1"/>
          </p:cNvSpPr>
          <p:nvPr>
            <p:ph type="title"/>
          </p:nvPr>
        </p:nvSpPr>
        <p:spPr/>
        <p:txBody>
          <a:bodyPr/>
          <a:lstStyle/>
          <a:p>
            <a:r>
              <a:rPr lang="de-DE" dirty="0" err="1"/>
              <a:t>Example</a:t>
            </a:r>
            <a:r>
              <a:rPr lang="de-DE" dirty="0"/>
              <a:t>: </a:t>
            </a:r>
            <a:r>
              <a:rPr lang="de-DE" dirty="0" err="1"/>
              <a:t>Deductive</a:t>
            </a:r>
            <a:r>
              <a:rPr lang="de-DE" dirty="0"/>
              <a:t> Analysis</a:t>
            </a:r>
          </a:p>
        </p:txBody>
      </p:sp>
      <p:sp>
        <p:nvSpPr>
          <p:cNvPr id="3" name="Fußzeilenplatzhalter 2">
            <a:extLst>
              <a:ext uri="{FF2B5EF4-FFF2-40B4-BE49-F238E27FC236}">
                <a16:creationId xmlns:a16="http://schemas.microsoft.com/office/drawing/2014/main" id="{D6A5D9E3-A103-EB38-3E4C-3B389C326A6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7267997-80ED-6071-F3E3-257FFFB955EE}"/>
              </a:ext>
            </a:extLst>
          </p:cNvPr>
          <p:cNvSpPr>
            <a:spLocks noGrp="1"/>
          </p:cNvSpPr>
          <p:nvPr>
            <p:ph type="sldNum" sz="quarter" idx="33"/>
          </p:nvPr>
        </p:nvSpPr>
        <p:spPr/>
        <p:txBody>
          <a:bodyPr/>
          <a:lstStyle/>
          <a:p>
            <a:fld id="{BA24374A-C3A8-471A-8837-3FC31668ABE5}" type="slidenum">
              <a:rPr lang="de-DE" smtClean="0"/>
              <a:pPr/>
              <a:t>90</a:t>
            </a:fld>
            <a:endParaRPr lang="de-DE" dirty="0"/>
          </a:p>
        </p:txBody>
      </p:sp>
      <p:sp>
        <p:nvSpPr>
          <p:cNvPr id="5" name="Textplatzhalter 4">
            <a:extLst>
              <a:ext uri="{FF2B5EF4-FFF2-40B4-BE49-F238E27FC236}">
                <a16:creationId xmlns:a16="http://schemas.microsoft.com/office/drawing/2014/main" id="{EE405B1F-6454-71F0-E22E-1234FE4CCCC2}"/>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4E28FA3B-1E37-8907-5A4B-95C68F796E7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150DF5A-3645-AD1E-3B65-BBAF1D5B7ACE}"/>
              </a:ext>
            </a:extLst>
          </p:cNvPr>
          <p:cNvSpPr>
            <a:spLocks noGrp="1"/>
          </p:cNvSpPr>
          <p:nvPr>
            <p:ph sz="quarter" idx="35"/>
          </p:nvPr>
        </p:nvSpPr>
        <p:spPr/>
        <p:txBody>
          <a:bodyPr/>
          <a:lstStyle/>
          <a:p>
            <a:r>
              <a:rPr lang="de-DE" dirty="0"/>
              <a:t>Romy </a:t>
            </a:r>
            <a:r>
              <a:rPr lang="de-DE" dirty="0" err="1"/>
              <a:t>Menghao</a:t>
            </a:r>
            <a:r>
              <a:rPr lang="de-DE" dirty="0"/>
              <a:t> Jia, Jia Tina Du and </a:t>
            </a:r>
            <a:r>
              <a:rPr lang="de-DE" dirty="0" err="1"/>
              <a:t>Yuxiang</a:t>
            </a:r>
            <a:r>
              <a:rPr lang="de-DE" dirty="0"/>
              <a:t> Chris Zhao. 2021. Needs </a:t>
            </a:r>
            <a:r>
              <a:rPr lang="de-DE" dirty="0" err="1"/>
              <a:t>for</a:t>
            </a:r>
            <a:r>
              <a:rPr lang="de-DE" dirty="0"/>
              <a:t> </a:t>
            </a:r>
            <a:r>
              <a:rPr lang="de-DE" dirty="0" err="1"/>
              <a:t>Relatedness</a:t>
            </a:r>
            <a:r>
              <a:rPr lang="de-DE" dirty="0"/>
              <a:t>: LGBTQ+ </a:t>
            </a:r>
            <a:r>
              <a:rPr lang="de-DE" dirty="0" err="1"/>
              <a:t>Individuals</a:t>
            </a:r>
            <a:r>
              <a:rPr lang="de-DE" dirty="0"/>
              <a:t>’ Information </a:t>
            </a:r>
            <a:r>
              <a:rPr lang="de-DE" dirty="0" err="1"/>
              <a:t>Seeking</a:t>
            </a:r>
            <a:r>
              <a:rPr lang="de-DE" dirty="0"/>
              <a:t> and Sharing in an Online Community. In Proceedings of 2021 ACM SIGIR Conference on Human Information Interaction and Retrieval (CHIIR’21), March 2021, Canberra, Australia. ACM, New York, NY, USA, 4 </a:t>
            </a:r>
            <a:r>
              <a:rPr lang="de-DE" dirty="0" err="1"/>
              <a:t>pages</a:t>
            </a:r>
            <a:r>
              <a:rPr lang="de-DE" dirty="0"/>
              <a:t>. https://doi.org/10.1145/ 3406522.3446040</a:t>
            </a:r>
          </a:p>
        </p:txBody>
      </p:sp>
      <p:pic>
        <p:nvPicPr>
          <p:cNvPr id="11" name="Grafik 10">
            <a:extLst>
              <a:ext uri="{FF2B5EF4-FFF2-40B4-BE49-F238E27FC236}">
                <a16:creationId xmlns:a16="http://schemas.microsoft.com/office/drawing/2014/main" id="{EA9AAFDE-D6B7-1B95-8454-AE60BB30D362}"/>
              </a:ext>
            </a:extLst>
          </p:cNvPr>
          <p:cNvPicPr>
            <a:picLocks noChangeAspect="1"/>
          </p:cNvPicPr>
          <p:nvPr/>
        </p:nvPicPr>
        <p:blipFill>
          <a:blip r:embed="rId2"/>
          <a:stretch>
            <a:fillRect/>
          </a:stretch>
        </p:blipFill>
        <p:spPr>
          <a:xfrm>
            <a:off x="2526457" y="1504634"/>
            <a:ext cx="6769944" cy="3945568"/>
          </a:xfrm>
          <a:prstGeom prst="rect">
            <a:avLst/>
          </a:prstGeom>
        </p:spPr>
      </p:pic>
    </p:spTree>
    <p:extLst>
      <p:ext uri="{BB962C8B-B14F-4D97-AF65-F5344CB8AC3E}">
        <p14:creationId xmlns:p14="http://schemas.microsoft.com/office/powerpoint/2010/main" val="2449145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54154-595B-638C-3CB6-4376BBE0BD74}"/>
              </a:ext>
            </a:extLst>
          </p:cNvPr>
          <p:cNvSpPr>
            <a:spLocks noGrp="1"/>
          </p:cNvSpPr>
          <p:nvPr>
            <p:ph type="title"/>
          </p:nvPr>
        </p:nvSpPr>
        <p:spPr/>
        <p:txBody>
          <a:bodyPr/>
          <a:lstStyle/>
          <a:p>
            <a:r>
              <a:rPr lang="de-DE" dirty="0" err="1"/>
              <a:t>Trustworthiness</a:t>
            </a:r>
            <a:endParaRPr lang="de-DE" dirty="0"/>
          </a:p>
        </p:txBody>
      </p:sp>
      <p:sp>
        <p:nvSpPr>
          <p:cNvPr id="3" name="Fußzeilenplatzhalter 2">
            <a:extLst>
              <a:ext uri="{FF2B5EF4-FFF2-40B4-BE49-F238E27FC236}">
                <a16:creationId xmlns:a16="http://schemas.microsoft.com/office/drawing/2014/main" id="{128F5743-AF39-632E-ACFF-29B2FDA926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CDC1ADA-A22D-6479-33A5-91F0C9822EF9}"/>
              </a:ext>
            </a:extLst>
          </p:cNvPr>
          <p:cNvSpPr>
            <a:spLocks noGrp="1"/>
          </p:cNvSpPr>
          <p:nvPr>
            <p:ph type="sldNum" sz="quarter" idx="28"/>
          </p:nvPr>
        </p:nvSpPr>
        <p:spPr/>
        <p:txBody>
          <a:bodyPr/>
          <a:lstStyle/>
          <a:p>
            <a:fld id="{BA24374A-C3A8-471A-8837-3FC31668ABE5}" type="slidenum">
              <a:rPr lang="de-DE" smtClean="0"/>
              <a:pPr/>
              <a:t>91</a:t>
            </a:fld>
            <a:endParaRPr lang="de-DE" dirty="0"/>
          </a:p>
        </p:txBody>
      </p:sp>
      <p:sp>
        <p:nvSpPr>
          <p:cNvPr id="5" name="Textplatzhalter 4">
            <a:extLst>
              <a:ext uri="{FF2B5EF4-FFF2-40B4-BE49-F238E27FC236}">
                <a16:creationId xmlns:a16="http://schemas.microsoft.com/office/drawing/2014/main" id="{A0C3E8D5-378E-B1C3-4DA0-693B32E717CF}"/>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1C1E121A-6891-15F9-B829-FBB9C1E8E124}"/>
              </a:ext>
            </a:extLst>
          </p:cNvPr>
          <p:cNvSpPr>
            <a:spLocks noGrp="1"/>
          </p:cNvSpPr>
          <p:nvPr>
            <p:ph type="body" sz="quarter" idx="29"/>
          </p:nvPr>
        </p:nvSpPr>
        <p:spPr/>
        <p:txBody>
          <a:bodyPr>
            <a:normAutofit/>
          </a:bodyPr>
          <a:lstStyle/>
          <a:p>
            <a:r>
              <a:rPr lang="de-DE" dirty="0" err="1"/>
              <a:t>Evaluators</a:t>
            </a:r>
            <a:r>
              <a:rPr lang="de-DE" dirty="0"/>
              <a:t> </a:t>
            </a:r>
            <a:r>
              <a:rPr lang="de-DE" dirty="0" err="1"/>
              <a:t>can</a:t>
            </a:r>
            <a:r>
              <a:rPr lang="de-DE" dirty="0"/>
              <a:t> have </a:t>
            </a:r>
            <a:r>
              <a:rPr lang="de-DE" b="1" dirty="0">
                <a:solidFill>
                  <a:schemeClr val="accent1"/>
                </a:solidFill>
              </a:rPr>
              <a:t>different </a:t>
            </a:r>
            <a:r>
              <a:rPr lang="en-US" b="1" dirty="0">
                <a:solidFill>
                  <a:schemeClr val="accent1"/>
                </a:solidFill>
              </a:rPr>
              <a:t>interpretations </a:t>
            </a:r>
            <a:r>
              <a:rPr lang="en-US" dirty="0"/>
              <a:t>of the data</a:t>
            </a:r>
          </a:p>
          <a:p>
            <a:r>
              <a:rPr lang="en-US" dirty="0"/>
              <a:t>Ways of establishing </a:t>
            </a:r>
            <a:r>
              <a:rPr lang="en-US" b="1" dirty="0">
                <a:solidFill>
                  <a:schemeClr val="accent1"/>
                </a:solidFill>
              </a:rPr>
              <a:t>trustworthiness</a:t>
            </a:r>
            <a:r>
              <a:rPr lang="en-US" dirty="0"/>
              <a:t>:</a:t>
            </a:r>
          </a:p>
          <a:p>
            <a:pPr lvl="1"/>
            <a:r>
              <a:rPr lang="en-US" dirty="0"/>
              <a:t>member check, interviewer corroboration, prolonged engagement, peer debriefing, negative case analysis</a:t>
            </a:r>
          </a:p>
          <a:p>
            <a:pPr lvl="1"/>
            <a:r>
              <a:rPr lang="en-US" dirty="0"/>
              <a:t>…</a:t>
            </a:r>
          </a:p>
          <a:p>
            <a:r>
              <a:rPr lang="en-US" b="1" dirty="0">
                <a:solidFill>
                  <a:schemeClr val="accent1"/>
                </a:solidFill>
              </a:rPr>
              <a:t>Concepts</a:t>
            </a:r>
            <a:r>
              <a:rPr lang="en-US" dirty="0"/>
              <a:t> on which the researchers do not agree with each other can be </a:t>
            </a:r>
            <a:r>
              <a:rPr lang="en-US" b="1" dirty="0">
                <a:solidFill>
                  <a:schemeClr val="accent1"/>
                </a:solidFill>
              </a:rPr>
              <a:t>resolved through discussion, a third researcher, or left open</a:t>
            </a:r>
          </a:p>
          <a:p>
            <a:endParaRPr lang="en-US" b="1" dirty="0">
              <a:solidFill>
                <a:schemeClr val="accent1"/>
              </a:solidFill>
            </a:endParaRPr>
          </a:p>
          <a:p>
            <a:endParaRPr lang="en-US" dirty="0"/>
          </a:p>
          <a:p>
            <a:endParaRPr lang="de-DE" dirty="0"/>
          </a:p>
        </p:txBody>
      </p:sp>
    </p:spTree>
    <p:extLst>
      <p:ext uri="{BB962C8B-B14F-4D97-AF65-F5344CB8AC3E}">
        <p14:creationId xmlns:p14="http://schemas.microsoft.com/office/powerpoint/2010/main" val="2598682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1C942-A4F4-682D-1FAD-B017D35E6341}"/>
              </a:ext>
            </a:extLst>
          </p:cNvPr>
          <p:cNvSpPr>
            <a:spLocks noGrp="1"/>
          </p:cNvSpPr>
          <p:nvPr>
            <p:ph type="title"/>
          </p:nvPr>
        </p:nvSpPr>
        <p:spPr/>
        <p:txBody>
          <a:bodyPr/>
          <a:lstStyle/>
          <a:p>
            <a:r>
              <a:rPr lang="de-DE" dirty="0" err="1"/>
              <a:t>Grounded</a:t>
            </a:r>
            <a:r>
              <a:rPr lang="de-DE" dirty="0"/>
              <a:t> Theory</a:t>
            </a:r>
          </a:p>
        </p:txBody>
      </p:sp>
      <p:sp>
        <p:nvSpPr>
          <p:cNvPr id="3" name="Fußzeilenplatzhalter 2">
            <a:extLst>
              <a:ext uri="{FF2B5EF4-FFF2-40B4-BE49-F238E27FC236}">
                <a16:creationId xmlns:a16="http://schemas.microsoft.com/office/drawing/2014/main" id="{27424F85-62F6-D3EB-E8DA-410744DDCC3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D15DF7-A765-6938-6E7B-B3BDA0037FCD}"/>
              </a:ext>
            </a:extLst>
          </p:cNvPr>
          <p:cNvSpPr>
            <a:spLocks noGrp="1"/>
          </p:cNvSpPr>
          <p:nvPr>
            <p:ph type="sldNum" sz="quarter" idx="33"/>
          </p:nvPr>
        </p:nvSpPr>
        <p:spPr/>
        <p:txBody>
          <a:bodyPr/>
          <a:lstStyle/>
          <a:p>
            <a:fld id="{BA24374A-C3A8-471A-8837-3FC31668ABE5}" type="slidenum">
              <a:rPr lang="de-DE" smtClean="0"/>
              <a:pPr/>
              <a:t>92</a:t>
            </a:fld>
            <a:endParaRPr lang="de-DE" dirty="0"/>
          </a:p>
        </p:txBody>
      </p:sp>
      <p:sp>
        <p:nvSpPr>
          <p:cNvPr id="5" name="Textplatzhalter 4">
            <a:extLst>
              <a:ext uri="{FF2B5EF4-FFF2-40B4-BE49-F238E27FC236}">
                <a16:creationId xmlns:a16="http://schemas.microsoft.com/office/drawing/2014/main" id="{64D0E802-50B1-FCA2-6955-F0D05EB4817E}"/>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AE7BB64F-4003-0405-5442-1E30A828223A}"/>
              </a:ext>
            </a:extLst>
          </p:cNvPr>
          <p:cNvSpPr>
            <a:spLocks noGrp="1"/>
          </p:cNvSpPr>
          <p:nvPr>
            <p:ph type="body" sz="quarter" idx="34"/>
          </p:nvPr>
        </p:nvSpPr>
        <p:spPr/>
        <p:txBody>
          <a:bodyPr/>
          <a:lstStyle/>
          <a:p>
            <a:r>
              <a:rPr lang="de-DE" dirty="0"/>
              <a:t>Not a „</a:t>
            </a:r>
            <a:r>
              <a:rPr lang="de-DE" dirty="0" err="1"/>
              <a:t>theory</a:t>
            </a:r>
            <a:r>
              <a:rPr lang="de-DE" dirty="0"/>
              <a:t>“ but </a:t>
            </a:r>
            <a:r>
              <a:rPr lang="de-DE" b="1" dirty="0">
                <a:solidFill>
                  <a:schemeClr val="accent1"/>
                </a:solidFill>
              </a:rPr>
              <a:t>a </a:t>
            </a:r>
            <a:r>
              <a:rPr lang="de-DE" b="1" dirty="0" err="1">
                <a:solidFill>
                  <a:schemeClr val="accent1"/>
                </a:solidFill>
              </a:rPr>
              <a:t>methodology</a:t>
            </a:r>
            <a:r>
              <a:rPr lang="de-DE" b="1" dirty="0">
                <a:solidFill>
                  <a:schemeClr val="accent1"/>
                </a:solidFill>
              </a:rPr>
              <a:t> </a:t>
            </a:r>
            <a:r>
              <a:rPr lang="de-DE" dirty="0"/>
              <a:t>(</a:t>
            </a:r>
            <a:r>
              <a:rPr lang="de-DE" dirty="0">
                <a:sym typeface="Symbol" panose="05050102010706020507" pitchFamily="18" charset="2"/>
              </a:rPr>
              <a:t> </a:t>
            </a:r>
            <a:r>
              <a:rPr lang="de-DE" dirty="0" err="1">
                <a:sym typeface="Symbol" panose="05050102010706020507" pitchFamily="18" charset="2"/>
              </a:rPr>
              <a:t>method</a:t>
            </a:r>
            <a:r>
              <a:rPr lang="de-DE" dirty="0">
                <a:sym typeface="Symbol" panose="05050102010706020507" pitchFamily="18" charset="2"/>
              </a:rPr>
              <a:t>) </a:t>
            </a:r>
          </a:p>
          <a:p>
            <a:pPr marL="286163" lvl="1" indent="0">
              <a:buNone/>
            </a:pPr>
            <a:r>
              <a:rPr lang="de-DE" dirty="0">
                <a:sym typeface="Wingdings" panose="05000000000000000000" pitchFamily="2" charset="2"/>
              </a:rPr>
              <a:t> a </a:t>
            </a:r>
            <a:r>
              <a:rPr lang="en-US" dirty="0"/>
              <a:t>systematic, theoretical analysis of </a:t>
            </a:r>
            <a:r>
              <a:rPr lang="de-DE" dirty="0"/>
              <a:t>qualitative (and </a:t>
            </a:r>
            <a:r>
              <a:rPr lang="de-DE" dirty="0" err="1"/>
              <a:t>sometimes</a:t>
            </a:r>
            <a:r>
              <a:rPr lang="de-DE" dirty="0"/>
              <a:t> </a:t>
            </a:r>
            <a:r>
              <a:rPr lang="de-DE" dirty="0" err="1"/>
              <a:t>even</a:t>
            </a:r>
            <a:r>
              <a:rPr lang="de-DE" dirty="0"/>
              <a:t> </a:t>
            </a:r>
            <a:r>
              <a:rPr lang="de-DE" dirty="0" err="1"/>
              <a:t>quantative</a:t>
            </a:r>
            <a:r>
              <a:rPr lang="de-DE" dirty="0"/>
              <a:t>) </a:t>
            </a:r>
            <a:r>
              <a:rPr lang="de-DE" dirty="0" err="1"/>
              <a:t>data</a:t>
            </a:r>
            <a:endParaRPr lang="en-US" dirty="0"/>
          </a:p>
          <a:p>
            <a:r>
              <a:rPr lang="de-DE" dirty="0" err="1"/>
              <a:t>Mostly</a:t>
            </a:r>
            <a:r>
              <a:rPr lang="de-DE" dirty="0"/>
              <a:t> </a:t>
            </a:r>
            <a:r>
              <a:rPr lang="de-DE" dirty="0" err="1"/>
              <a:t>used</a:t>
            </a:r>
            <a:r>
              <a:rPr lang="de-DE" dirty="0"/>
              <a:t> in </a:t>
            </a:r>
            <a:r>
              <a:rPr lang="de-DE" dirty="0" err="1"/>
              <a:t>the</a:t>
            </a:r>
            <a:r>
              <a:rPr lang="de-DE" dirty="0"/>
              <a:t> </a:t>
            </a:r>
            <a:r>
              <a:rPr lang="de-DE" dirty="0" err="1"/>
              <a:t>field</a:t>
            </a:r>
            <a:r>
              <a:rPr lang="de-DE" dirty="0"/>
              <a:t> of </a:t>
            </a:r>
            <a:r>
              <a:rPr lang="de-DE" b="1" dirty="0" err="1">
                <a:solidFill>
                  <a:schemeClr val="accent1"/>
                </a:solidFill>
              </a:rPr>
              <a:t>data</a:t>
            </a:r>
            <a:r>
              <a:rPr lang="de-DE" b="1" dirty="0">
                <a:solidFill>
                  <a:schemeClr val="accent1"/>
                </a:solidFill>
              </a:rPr>
              <a:t> </a:t>
            </a:r>
            <a:r>
              <a:rPr lang="de-DE" b="1" dirty="0" err="1">
                <a:solidFill>
                  <a:schemeClr val="accent1"/>
                </a:solidFill>
              </a:rPr>
              <a:t>analysis</a:t>
            </a:r>
            <a:r>
              <a:rPr lang="de-DE" b="1" dirty="0">
                <a:solidFill>
                  <a:schemeClr val="accent1"/>
                </a:solidFill>
              </a:rPr>
              <a:t> of qualitative </a:t>
            </a:r>
            <a:r>
              <a:rPr lang="de-DE" b="1" dirty="0" err="1">
                <a:solidFill>
                  <a:schemeClr val="accent1"/>
                </a:solidFill>
              </a:rPr>
              <a:t>feedback</a:t>
            </a:r>
            <a:endParaRPr lang="de-DE" b="1" dirty="0">
              <a:solidFill>
                <a:schemeClr val="accent1"/>
              </a:solidFill>
            </a:endParaRPr>
          </a:p>
          <a:p>
            <a:r>
              <a:rPr lang="de-DE" dirty="0" err="1"/>
              <a:t>Grounded</a:t>
            </a:r>
            <a:r>
              <a:rPr lang="de-DE" dirty="0"/>
              <a:t> </a:t>
            </a:r>
            <a:r>
              <a:rPr lang="de-DE" dirty="0" err="1"/>
              <a:t>theory</a:t>
            </a:r>
            <a:r>
              <a:rPr lang="de-DE" dirty="0"/>
              <a:t> </a:t>
            </a:r>
            <a:r>
              <a:rPr lang="de-DE" dirty="0" err="1"/>
              <a:t>is</a:t>
            </a:r>
            <a:r>
              <a:rPr lang="de-DE" dirty="0"/>
              <a:t> </a:t>
            </a:r>
            <a:r>
              <a:rPr lang="de-DE" b="1" dirty="0" err="1">
                <a:solidFill>
                  <a:schemeClr val="accent1"/>
                </a:solidFill>
              </a:rPr>
              <a:t>the</a:t>
            </a:r>
            <a:r>
              <a:rPr lang="de-DE" b="1" dirty="0">
                <a:solidFill>
                  <a:schemeClr val="accent1"/>
                </a:solidFill>
              </a:rPr>
              <a:t> </a:t>
            </a:r>
            <a:r>
              <a:rPr lang="en-US" b="1" dirty="0">
                <a:solidFill>
                  <a:schemeClr val="accent1"/>
                </a:solidFill>
              </a:rPr>
              <a:t>process of deriving a high level of conceptual abstraction </a:t>
            </a:r>
            <a:r>
              <a:rPr lang="en-US" dirty="0"/>
              <a:t>by assigning general concepts (codes) to singular incidences, relating, and identifying the core concept.</a:t>
            </a:r>
          </a:p>
          <a:p>
            <a:r>
              <a:rPr lang="en-US" dirty="0"/>
              <a:t>The goal of grounded theory is to systematically derive a clear and testable hypothesis or well-grounded theory</a:t>
            </a:r>
          </a:p>
          <a:p>
            <a:endParaRPr lang="en-US" dirty="0"/>
          </a:p>
          <a:p>
            <a:endParaRPr lang="de-DE" dirty="0"/>
          </a:p>
          <a:p>
            <a:endParaRPr lang="de-DE" dirty="0"/>
          </a:p>
        </p:txBody>
      </p:sp>
      <p:sp>
        <p:nvSpPr>
          <p:cNvPr id="7" name="Inhaltsplatzhalter 6">
            <a:extLst>
              <a:ext uri="{FF2B5EF4-FFF2-40B4-BE49-F238E27FC236}">
                <a16:creationId xmlns:a16="http://schemas.microsoft.com/office/drawing/2014/main" id="{AC1CB223-72C4-34DA-1297-5FC603B922CD}"/>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3832565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AA9A1B1-7F83-1492-2B71-5F9D2F2F17F5}"/>
              </a:ext>
            </a:extLst>
          </p:cNvPr>
          <p:cNvSpPr>
            <a:spLocks noGrp="1"/>
          </p:cNvSpPr>
          <p:nvPr>
            <p:ph type="title"/>
          </p:nvPr>
        </p:nvSpPr>
        <p:spPr/>
        <p:txBody>
          <a:bodyPr/>
          <a:lstStyle/>
          <a:p>
            <a:r>
              <a:rPr lang="de-DE" dirty="0" err="1"/>
              <a:t>Grounded</a:t>
            </a:r>
            <a:r>
              <a:rPr lang="de-DE" dirty="0"/>
              <a:t> Theory and </a:t>
            </a:r>
            <a:r>
              <a:rPr lang="de-DE" dirty="0" err="1"/>
              <a:t>Thematic</a:t>
            </a:r>
            <a:r>
              <a:rPr lang="de-DE" dirty="0"/>
              <a:t> Analysis</a:t>
            </a:r>
          </a:p>
        </p:txBody>
      </p:sp>
      <p:sp>
        <p:nvSpPr>
          <p:cNvPr id="3" name="Fußzeilenplatzhalter 2">
            <a:extLst>
              <a:ext uri="{FF2B5EF4-FFF2-40B4-BE49-F238E27FC236}">
                <a16:creationId xmlns:a16="http://schemas.microsoft.com/office/drawing/2014/main" id="{CE7435CC-B1C3-3276-D62B-413759B05A4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8F1F036-D905-F089-3095-3F4E625798EA}"/>
              </a:ext>
            </a:extLst>
          </p:cNvPr>
          <p:cNvSpPr>
            <a:spLocks noGrp="1"/>
          </p:cNvSpPr>
          <p:nvPr>
            <p:ph type="sldNum" sz="quarter" idx="28"/>
          </p:nvPr>
        </p:nvSpPr>
        <p:spPr/>
        <p:txBody>
          <a:bodyPr/>
          <a:lstStyle/>
          <a:p>
            <a:fld id="{BA24374A-C3A8-471A-8837-3FC31668ABE5}" type="slidenum">
              <a:rPr lang="de-DE" smtClean="0"/>
              <a:pPr/>
              <a:t>93</a:t>
            </a:fld>
            <a:endParaRPr lang="de-DE" dirty="0"/>
          </a:p>
        </p:txBody>
      </p:sp>
      <p:sp>
        <p:nvSpPr>
          <p:cNvPr id="9" name="Textplatzhalter 8">
            <a:extLst>
              <a:ext uri="{FF2B5EF4-FFF2-40B4-BE49-F238E27FC236}">
                <a16:creationId xmlns:a16="http://schemas.microsoft.com/office/drawing/2014/main" id="{5F9073E0-1CF3-5017-3AAC-FDB733DFDA8A}"/>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E70C180D-BB45-345D-7FF9-4F3865B173FF}"/>
              </a:ext>
            </a:extLst>
          </p:cNvPr>
          <p:cNvSpPr>
            <a:spLocks noGrp="1"/>
          </p:cNvSpPr>
          <p:nvPr>
            <p:ph type="body" sz="quarter" idx="29"/>
          </p:nvPr>
        </p:nvSpPr>
        <p:spPr/>
        <p:txBody>
          <a:bodyPr>
            <a:normAutofit/>
          </a:bodyPr>
          <a:lstStyle/>
          <a:p>
            <a:r>
              <a:rPr lang="en-US" dirty="0"/>
              <a:t>In both, </a:t>
            </a:r>
            <a:r>
              <a:rPr lang="en-US" b="1" dirty="0">
                <a:solidFill>
                  <a:schemeClr val="accent1"/>
                </a:solidFill>
              </a:rPr>
              <a:t>you take a body of data</a:t>
            </a:r>
            <a:r>
              <a:rPr lang="en-US" dirty="0"/>
              <a:t>, such as </a:t>
            </a:r>
          </a:p>
          <a:p>
            <a:pPr lvl="1"/>
            <a:r>
              <a:rPr lang="en-US" dirty="0"/>
              <a:t>interview transcripts, observations, research literature, any protocols, videos, audio, images, social media posts, observation, posts, articles, research papers,…</a:t>
            </a:r>
          </a:p>
          <a:p>
            <a:r>
              <a:rPr lang="de-DE" dirty="0"/>
              <a:t>In </a:t>
            </a:r>
            <a:r>
              <a:rPr lang="de-DE" dirty="0" err="1"/>
              <a:t>both</a:t>
            </a:r>
            <a:r>
              <a:rPr lang="de-DE" dirty="0"/>
              <a:t>, </a:t>
            </a:r>
            <a:r>
              <a:rPr lang="de-DE" b="1" dirty="0">
                <a:solidFill>
                  <a:schemeClr val="accent1"/>
                </a:solidFill>
              </a:rPr>
              <a:t>you </a:t>
            </a:r>
            <a:r>
              <a:rPr lang="de-DE" b="1" dirty="0" err="1">
                <a:solidFill>
                  <a:schemeClr val="accent1"/>
                </a:solidFill>
              </a:rPr>
              <a:t>search</a:t>
            </a:r>
            <a:r>
              <a:rPr lang="de-DE" b="1" dirty="0">
                <a:solidFill>
                  <a:schemeClr val="accent1"/>
                </a:solidFill>
              </a:rPr>
              <a:t> </a:t>
            </a:r>
            <a:r>
              <a:rPr lang="de-DE" b="1" dirty="0" err="1">
                <a:solidFill>
                  <a:schemeClr val="accent1"/>
                </a:solidFill>
              </a:rPr>
              <a:t>for</a:t>
            </a:r>
            <a:r>
              <a:rPr lang="de-DE" b="1" dirty="0">
                <a:solidFill>
                  <a:schemeClr val="accent1"/>
                </a:solidFill>
              </a:rPr>
              <a:t> </a:t>
            </a:r>
          </a:p>
          <a:p>
            <a:pPr lvl="1"/>
            <a:r>
              <a:rPr lang="de-DE" dirty="0" err="1"/>
              <a:t>Opinions</a:t>
            </a:r>
            <a:r>
              <a:rPr lang="de-DE" dirty="0"/>
              <a:t>, </a:t>
            </a:r>
            <a:r>
              <a:rPr lang="de-DE" dirty="0" err="1"/>
              <a:t>phenomenons</a:t>
            </a:r>
            <a:r>
              <a:rPr lang="de-DE" dirty="0"/>
              <a:t>, </a:t>
            </a:r>
            <a:r>
              <a:rPr lang="de-DE" dirty="0" err="1"/>
              <a:t>artifacts</a:t>
            </a:r>
            <a:r>
              <a:rPr lang="de-DE" dirty="0"/>
              <a:t> in </a:t>
            </a:r>
            <a:r>
              <a:rPr lang="de-DE" dirty="0" err="1"/>
              <a:t>the</a:t>
            </a:r>
            <a:r>
              <a:rPr lang="de-DE" dirty="0"/>
              <a:t> </a:t>
            </a:r>
            <a:r>
              <a:rPr lang="de-DE" dirty="0" err="1"/>
              <a:t>data</a:t>
            </a:r>
            <a:r>
              <a:rPr lang="de-DE" dirty="0"/>
              <a:t>, </a:t>
            </a:r>
            <a:r>
              <a:rPr lang="de-DE" dirty="0" err="1"/>
              <a:t>events</a:t>
            </a:r>
            <a:r>
              <a:rPr lang="de-DE" dirty="0"/>
              <a:t>, </a:t>
            </a:r>
            <a:r>
              <a:rPr lang="de-DE" dirty="0" err="1"/>
              <a:t>data</a:t>
            </a:r>
            <a:r>
              <a:rPr lang="de-DE" dirty="0"/>
              <a:t> </a:t>
            </a:r>
            <a:r>
              <a:rPr lang="de-DE" dirty="0" err="1"/>
              <a:t>patterns</a:t>
            </a:r>
            <a:endParaRPr lang="de-DE" dirty="0"/>
          </a:p>
          <a:p>
            <a:pPr lvl="1"/>
            <a:r>
              <a:rPr lang="de-DE" dirty="0"/>
              <a:t>Any </a:t>
            </a:r>
            <a:r>
              <a:rPr lang="de-DE" dirty="0" err="1"/>
              <a:t>sampling</a:t>
            </a:r>
            <a:r>
              <a:rPr lang="de-DE" dirty="0"/>
              <a:t> d</a:t>
            </a:r>
            <a:r>
              <a:rPr lang="en-US" dirty="0" err="1"/>
              <a:t>oes</a:t>
            </a:r>
            <a:r>
              <a:rPr lang="en-US" dirty="0"/>
              <a:t> not depend on how often or how rarely cases in the data occur!</a:t>
            </a:r>
            <a:endParaRPr lang="de-DE" dirty="0"/>
          </a:p>
          <a:p>
            <a:pPr lvl="2"/>
            <a:r>
              <a:rPr lang="en-US" b="1" dirty="0">
                <a:solidFill>
                  <a:schemeClr val="accent1"/>
                </a:solidFill>
              </a:rPr>
              <a:t>One single incidence can lead to a new theory!</a:t>
            </a:r>
          </a:p>
          <a:p>
            <a:r>
              <a:rPr lang="en-US" dirty="0"/>
              <a:t>In both, </a:t>
            </a:r>
            <a:r>
              <a:rPr lang="en-US" b="1" dirty="0">
                <a:solidFill>
                  <a:schemeClr val="accent1"/>
                </a:solidFill>
              </a:rPr>
              <a:t>you identify common categories or themes</a:t>
            </a:r>
            <a:r>
              <a:rPr lang="de-DE" dirty="0"/>
              <a:t> in your </a:t>
            </a:r>
            <a:r>
              <a:rPr lang="de-DE" dirty="0" err="1"/>
              <a:t>data</a:t>
            </a:r>
            <a:endParaRPr lang="en-US" b="1" dirty="0">
              <a:solidFill>
                <a:schemeClr val="accent1"/>
              </a:solidFill>
            </a:endParaRPr>
          </a:p>
          <a:p>
            <a:pPr lvl="1"/>
            <a:r>
              <a:rPr lang="en-US" b="1" dirty="0">
                <a:solidFill>
                  <a:schemeClr val="accent1"/>
                </a:solidFill>
              </a:rPr>
              <a:t>Grounded Theory </a:t>
            </a:r>
            <a:r>
              <a:rPr lang="en-US" dirty="0"/>
              <a:t>continues the process inductively and deductively to derive relationship and  </a:t>
            </a:r>
            <a:r>
              <a:rPr lang="en-US" b="1" dirty="0">
                <a:solidFill>
                  <a:schemeClr val="accent1"/>
                </a:solidFill>
              </a:rPr>
              <a:t>a new theory and more meaning</a:t>
            </a:r>
            <a:r>
              <a:rPr lang="en-US" dirty="0"/>
              <a:t> around the related categories or themes</a:t>
            </a:r>
            <a:r>
              <a:rPr lang="de-DE" dirty="0"/>
              <a:t> </a:t>
            </a:r>
            <a:endParaRPr lang="en-US" b="1" dirty="0">
              <a:solidFill>
                <a:schemeClr val="accent1"/>
              </a:solidFill>
            </a:endParaRPr>
          </a:p>
          <a:p>
            <a:pPr lvl="2"/>
            <a:r>
              <a:rPr lang="en-US" b="1" i="0" dirty="0">
                <a:solidFill>
                  <a:schemeClr val="accent1"/>
                </a:solidFill>
                <a:effectLst/>
                <a:latin typeface="Roboto" panose="02000000000000000000" pitchFamily="2" charset="0"/>
              </a:rPr>
              <a:t>Requires a high level of abstraction</a:t>
            </a:r>
          </a:p>
          <a:p>
            <a:pPr lvl="1"/>
            <a:endParaRPr lang="de-DE" dirty="0"/>
          </a:p>
          <a:p>
            <a:endParaRPr lang="de-DE" dirty="0"/>
          </a:p>
        </p:txBody>
      </p:sp>
    </p:spTree>
    <p:extLst>
      <p:ext uri="{BB962C8B-B14F-4D97-AF65-F5344CB8AC3E}">
        <p14:creationId xmlns:p14="http://schemas.microsoft.com/office/powerpoint/2010/main" val="40471662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50CF6A5-5813-F734-F122-BD41B8BA619B}"/>
              </a:ext>
            </a:extLst>
          </p:cNvPr>
          <p:cNvSpPr>
            <a:spLocks noGrp="1"/>
          </p:cNvSpPr>
          <p:nvPr>
            <p:ph type="title"/>
          </p:nvPr>
        </p:nvSpPr>
        <p:spPr/>
        <p:txBody>
          <a:bodyPr/>
          <a:lstStyle/>
          <a:p>
            <a:r>
              <a:rPr lang="de-DE" dirty="0"/>
              <a:t>Analysis </a:t>
            </a:r>
            <a:r>
              <a:rPr lang="de-DE" dirty="0" err="1"/>
              <a:t>Process</a:t>
            </a:r>
            <a:endParaRPr lang="de-DE" dirty="0"/>
          </a:p>
        </p:txBody>
      </p:sp>
      <p:sp>
        <p:nvSpPr>
          <p:cNvPr id="3" name="Fußzeilenplatzhalter 2">
            <a:extLst>
              <a:ext uri="{FF2B5EF4-FFF2-40B4-BE49-F238E27FC236}">
                <a16:creationId xmlns:a16="http://schemas.microsoft.com/office/drawing/2014/main" id="{10CDD025-86D1-493F-869D-318D8CC1C65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04B99C-3856-5192-2299-F45C082A78CC}"/>
              </a:ext>
            </a:extLst>
          </p:cNvPr>
          <p:cNvSpPr>
            <a:spLocks noGrp="1"/>
          </p:cNvSpPr>
          <p:nvPr>
            <p:ph type="sldNum" sz="quarter" idx="33"/>
          </p:nvPr>
        </p:nvSpPr>
        <p:spPr/>
        <p:txBody>
          <a:bodyPr/>
          <a:lstStyle/>
          <a:p>
            <a:fld id="{BA24374A-C3A8-471A-8837-3FC31668ABE5}" type="slidenum">
              <a:rPr lang="de-DE" smtClean="0"/>
              <a:pPr/>
              <a:t>94</a:t>
            </a:fld>
            <a:endParaRPr lang="de-DE" dirty="0"/>
          </a:p>
        </p:txBody>
      </p:sp>
      <p:sp>
        <p:nvSpPr>
          <p:cNvPr id="8" name="Textplatzhalter 7">
            <a:extLst>
              <a:ext uri="{FF2B5EF4-FFF2-40B4-BE49-F238E27FC236}">
                <a16:creationId xmlns:a16="http://schemas.microsoft.com/office/drawing/2014/main" id="{E0D197E5-0358-B363-4D5B-DCAC4F5EADEE}"/>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85CA4EE-055F-ED1D-5370-B5A92EF15C13}"/>
              </a:ext>
            </a:extLst>
          </p:cNvPr>
          <p:cNvSpPr>
            <a:spLocks noGrp="1"/>
          </p:cNvSpPr>
          <p:nvPr>
            <p:ph type="body" sz="quarter" idx="34"/>
          </p:nvPr>
        </p:nvSpPr>
        <p:spPr/>
        <p:txBody>
          <a:bodyPr/>
          <a:lstStyle/>
          <a:p>
            <a:r>
              <a:rPr lang="en-US" dirty="0"/>
              <a:t>Grounded theory analysis involves the following basic steps:</a:t>
            </a:r>
          </a:p>
          <a:p>
            <a:pPr marL="814388" lvl="1" indent="-457200">
              <a:buFont typeface="+mj-lt"/>
              <a:buAutoNum type="arabicPeriod"/>
            </a:pPr>
            <a:r>
              <a:rPr lang="de-DE" b="1" dirty="0">
                <a:solidFill>
                  <a:schemeClr val="accent1"/>
                </a:solidFill>
              </a:rPr>
              <a:t>Data Collection </a:t>
            </a:r>
            <a:r>
              <a:rPr lang="de-DE" dirty="0"/>
              <a:t>and </a:t>
            </a:r>
            <a:r>
              <a:rPr lang="de-DE" dirty="0" err="1"/>
              <a:t>Transcription</a:t>
            </a:r>
            <a:endParaRPr lang="de-DE" dirty="0"/>
          </a:p>
          <a:p>
            <a:pPr marL="814388" lvl="1" indent="-457200">
              <a:buFont typeface="+mj-lt"/>
              <a:buAutoNum type="arabicPeriod"/>
            </a:pPr>
            <a:r>
              <a:rPr lang="de-DE" b="1" dirty="0">
                <a:solidFill>
                  <a:schemeClr val="accent1"/>
                </a:solidFill>
              </a:rPr>
              <a:t>Open Coding</a:t>
            </a:r>
            <a:r>
              <a:rPr lang="de-DE" dirty="0"/>
              <a:t>: </a:t>
            </a:r>
            <a:r>
              <a:rPr lang="de-DE" dirty="0" err="1"/>
              <a:t>Conceptual</a:t>
            </a:r>
            <a:r>
              <a:rPr lang="de-DE" dirty="0"/>
              <a:t> </a:t>
            </a:r>
            <a:r>
              <a:rPr lang="de-DE" dirty="0" err="1"/>
              <a:t>Labeling</a:t>
            </a:r>
            <a:r>
              <a:rPr lang="de-DE" dirty="0"/>
              <a:t> and Coding </a:t>
            </a:r>
            <a:r>
              <a:rPr lang="de-DE" dirty="0" err="1"/>
              <a:t>text</a:t>
            </a:r>
            <a:endParaRPr lang="de-DE" dirty="0"/>
          </a:p>
          <a:p>
            <a:pPr marL="814388" lvl="1" indent="-457200">
              <a:buFont typeface="+mj-lt"/>
              <a:buAutoNum type="arabicPeriod"/>
            </a:pPr>
            <a:r>
              <a:rPr lang="de-DE" b="1" dirty="0">
                <a:solidFill>
                  <a:schemeClr val="accent1"/>
                </a:solidFill>
              </a:rPr>
              <a:t>Axial Coding</a:t>
            </a:r>
            <a:r>
              <a:rPr lang="de-DE" dirty="0"/>
              <a:t>: </a:t>
            </a:r>
            <a:r>
              <a:rPr lang="de-DE" dirty="0" err="1"/>
              <a:t>Finding</a:t>
            </a:r>
            <a:r>
              <a:rPr lang="de-DE" dirty="0"/>
              <a:t> </a:t>
            </a:r>
            <a:r>
              <a:rPr lang="de-DE" dirty="0" err="1"/>
              <a:t>Relationships</a:t>
            </a:r>
            <a:r>
              <a:rPr lang="de-DE" dirty="0"/>
              <a:t> </a:t>
            </a:r>
            <a:r>
              <a:rPr lang="de-DE" dirty="0" err="1"/>
              <a:t>between</a:t>
            </a:r>
            <a:r>
              <a:rPr lang="de-DE" dirty="0"/>
              <a:t> </a:t>
            </a:r>
            <a:r>
              <a:rPr lang="de-DE" dirty="0" err="1"/>
              <a:t>the</a:t>
            </a:r>
            <a:r>
              <a:rPr lang="de-DE" dirty="0"/>
              <a:t> </a:t>
            </a:r>
            <a:r>
              <a:rPr lang="de-DE" dirty="0" err="1"/>
              <a:t>Categories</a:t>
            </a:r>
            <a:endParaRPr lang="de-DE" dirty="0"/>
          </a:p>
          <a:p>
            <a:pPr marL="814388" lvl="1" indent="-457200">
              <a:buFont typeface="+mj-lt"/>
              <a:buAutoNum type="arabicPeriod"/>
            </a:pPr>
            <a:r>
              <a:rPr lang="de-DE" b="1" dirty="0" err="1">
                <a:solidFill>
                  <a:schemeClr val="accent1"/>
                </a:solidFill>
              </a:rPr>
              <a:t>Selective</a:t>
            </a:r>
            <a:r>
              <a:rPr lang="de-DE" b="1" dirty="0">
                <a:solidFill>
                  <a:schemeClr val="accent1"/>
                </a:solidFill>
              </a:rPr>
              <a:t> Coding</a:t>
            </a:r>
            <a:r>
              <a:rPr lang="de-DE" dirty="0"/>
              <a:t>: </a:t>
            </a:r>
            <a:r>
              <a:rPr lang="en-US" dirty="0"/>
              <a:t>Selection of Core </a:t>
            </a:r>
            <a:r>
              <a:rPr lang="en-US" dirty="0" err="1"/>
              <a:t>Phenonenom</a:t>
            </a:r>
            <a:r>
              <a:rPr lang="en-US" dirty="0"/>
              <a:t> and Theory</a:t>
            </a:r>
          </a:p>
          <a:p>
            <a:endParaRPr lang="de-DE" dirty="0"/>
          </a:p>
          <a:p>
            <a:endParaRPr lang="de-DE" dirty="0"/>
          </a:p>
        </p:txBody>
      </p:sp>
      <p:sp>
        <p:nvSpPr>
          <p:cNvPr id="9" name="Inhaltsplatzhalter 8">
            <a:extLst>
              <a:ext uri="{FF2B5EF4-FFF2-40B4-BE49-F238E27FC236}">
                <a16:creationId xmlns:a16="http://schemas.microsoft.com/office/drawing/2014/main" id="{FF08F556-4825-7084-655A-6F9E6C407858}"/>
              </a:ext>
            </a:extLst>
          </p:cNvPr>
          <p:cNvSpPr>
            <a:spLocks noGrp="1"/>
          </p:cNvSpPr>
          <p:nvPr>
            <p:ph sz="quarter" idx="35"/>
          </p:nvPr>
        </p:nvSpPr>
        <p:spPr/>
        <p:txBody>
          <a:bodyPr/>
          <a:lstStyle/>
          <a:p>
            <a:r>
              <a:rPr lang="en-US" sz="1000" dirty="0">
                <a:solidFill>
                  <a:schemeClr val="tx1"/>
                </a:solidFill>
              </a:rPr>
              <a:t>[1] Strauss, A., &amp; Corbin, J. M. (1997). Grounded theory in practice. Sage.</a:t>
            </a:r>
          </a:p>
        </p:txBody>
      </p:sp>
      <p:sp>
        <p:nvSpPr>
          <p:cNvPr id="11" name="Zylinder 10">
            <a:extLst>
              <a:ext uri="{FF2B5EF4-FFF2-40B4-BE49-F238E27FC236}">
                <a16:creationId xmlns:a16="http://schemas.microsoft.com/office/drawing/2014/main" id="{C4AF3AB6-F1CF-9B21-2D83-8C9D5F724B5E}"/>
              </a:ext>
            </a:extLst>
          </p:cNvPr>
          <p:cNvSpPr/>
          <p:nvPr/>
        </p:nvSpPr>
        <p:spPr>
          <a:xfrm>
            <a:off x="834954" y="4283354"/>
            <a:ext cx="953564" cy="120157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Text</a:t>
            </a:r>
          </a:p>
          <a:p>
            <a:pPr algn="ctr"/>
            <a:r>
              <a:rPr lang="de-DE" sz="1400" dirty="0"/>
              <a:t>Audio</a:t>
            </a:r>
            <a:br>
              <a:rPr lang="de-DE" sz="1400" dirty="0"/>
            </a:br>
            <a:r>
              <a:rPr lang="de-DE" sz="1400" dirty="0"/>
              <a:t>Video</a:t>
            </a:r>
          </a:p>
        </p:txBody>
      </p:sp>
      <p:sp>
        <p:nvSpPr>
          <p:cNvPr id="14" name="Rechteck: abgerundete Ecken 13">
            <a:extLst>
              <a:ext uri="{FF2B5EF4-FFF2-40B4-BE49-F238E27FC236}">
                <a16:creationId xmlns:a16="http://schemas.microsoft.com/office/drawing/2014/main" id="{12F698F1-AC94-479C-7860-6F16BECF2EF0}"/>
              </a:ext>
            </a:extLst>
          </p:cNvPr>
          <p:cNvSpPr/>
          <p:nvPr/>
        </p:nvSpPr>
        <p:spPr>
          <a:xfrm>
            <a:off x="2370628" y="4572518"/>
            <a:ext cx="1677186" cy="6232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Transcription</a:t>
            </a:r>
            <a:endParaRPr lang="de-DE" sz="1600" dirty="0"/>
          </a:p>
        </p:txBody>
      </p:sp>
      <p:sp>
        <p:nvSpPr>
          <p:cNvPr id="16" name="Rechteck 15">
            <a:extLst>
              <a:ext uri="{FF2B5EF4-FFF2-40B4-BE49-F238E27FC236}">
                <a16:creationId xmlns:a16="http://schemas.microsoft.com/office/drawing/2014/main" id="{498C08ED-D893-34F7-EF98-24E73B74883D}"/>
              </a:ext>
            </a:extLst>
          </p:cNvPr>
          <p:cNvSpPr/>
          <p:nvPr/>
        </p:nvSpPr>
        <p:spPr>
          <a:xfrm>
            <a:off x="4629924"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Open Coding</a:t>
            </a:r>
          </a:p>
        </p:txBody>
      </p:sp>
      <p:sp>
        <p:nvSpPr>
          <p:cNvPr id="18" name="Rechteck 17">
            <a:extLst>
              <a:ext uri="{FF2B5EF4-FFF2-40B4-BE49-F238E27FC236}">
                <a16:creationId xmlns:a16="http://schemas.microsoft.com/office/drawing/2014/main" id="{9D562157-41AB-58A3-C1F8-5ACEE9206CA5}"/>
              </a:ext>
            </a:extLst>
          </p:cNvPr>
          <p:cNvSpPr/>
          <p:nvPr/>
        </p:nvSpPr>
        <p:spPr>
          <a:xfrm>
            <a:off x="7112877"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dirty="0"/>
              <a:t>Axial Coding</a:t>
            </a:r>
          </a:p>
        </p:txBody>
      </p:sp>
      <p:sp>
        <p:nvSpPr>
          <p:cNvPr id="20" name="Rechteck 19">
            <a:extLst>
              <a:ext uri="{FF2B5EF4-FFF2-40B4-BE49-F238E27FC236}">
                <a16:creationId xmlns:a16="http://schemas.microsoft.com/office/drawing/2014/main" id="{AB20CE97-4BAA-5602-C9DE-77F39732C6CF}"/>
              </a:ext>
            </a:extLst>
          </p:cNvPr>
          <p:cNvSpPr/>
          <p:nvPr/>
        </p:nvSpPr>
        <p:spPr>
          <a:xfrm>
            <a:off x="9595830"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Selective</a:t>
            </a:r>
            <a:r>
              <a:rPr lang="de-DE" sz="1600" dirty="0"/>
              <a:t> Coding</a:t>
            </a:r>
          </a:p>
        </p:txBody>
      </p:sp>
      <p:sp>
        <p:nvSpPr>
          <p:cNvPr id="46" name="Rechteck 45">
            <a:extLst>
              <a:ext uri="{FF2B5EF4-FFF2-40B4-BE49-F238E27FC236}">
                <a16:creationId xmlns:a16="http://schemas.microsoft.com/office/drawing/2014/main" id="{C4B140F6-BFEE-3148-B4CA-82737A4EA282}"/>
              </a:ext>
            </a:extLst>
          </p:cNvPr>
          <p:cNvSpPr/>
          <p:nvPr/>
        </p:nvSpPr>
        <p:spPr>
          <a:xfrm rot="530427">
            <a:off x="9627688" y="5305366"/>
            <a:ext cx="2546236" cy="611421"/>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ysClr val="windowText" lastClr="000000"/>
                </a:solidFill>
              </a:rPr>
              <a:t>You </a:t>
            </a:r>
            <a:r>
              <a:rPr lang="de-DE" dirty="0" err="1">
                <a:solidFill>
                  <a:sysClr val="windowText" lastClr="000000"/>
                </a:solidFill>
              </a:rPr>
              <a:t>can</a:t>
            </a:r>
            <a:r>
              <a:rPr lang="de-DE" dirty="0">
                <a:solidFill>
                  <a:sysClr val="windowText" lastClr="000000"/>
                </a:solidFill>
              </a:rPr>
              <a:t> </a:t>
            </a:r>
            <a:r>
              <a:rPr lang="de-DE" dirty="0" err="1">
                <a:solidFill>
                  <a:sysClr val="windowText" lastClr="000000"/>
                </a:solidFill>
              </a:rPr>
              <a:t>go</a:t>
            </a:r>
            <a:r>
              <a:rPr lang="de-DE" dirty="0">
                <a:solidFill>
                  <a:sysClr val="windowText" lastClr="000000"/>
                </a:solidFill>
              </a:rPr>
              <a:t> back!</a:t>
            </a:r>
          </a:p>
        </p:txBody>
      </p:sp>
      <p:cxnSp>
        <p:nvCxnSpPr>
          <p:cNvPr id="49" name="Gerade Verbindung mit Pfeil 48">
            <a:extLst>
              <a:ext uri="{FF2B5EF4-FFF2-40B4-BE49-F238E27FC236}">
                <a16:creationId xmlns:a16="http://schemas.microsoft.com/office/drawing/2014/main" id="{1BABE0E1-9679-9D43-5D0E-3063D85DF92B}"/>
              </a:ext>
            </a:extLst>
          </p:cNvPr>
          <p:cNvCxnSpPr>
            <a:stCxn id="11" idx="4"/>
            <a:endCxn id="14" idx="1"/>
          </p:cNvCxnSpPr>
          <p:nvPr/>
        </p:nvCxnSpPr>
        <p:spPr>
          <a:xfrm>
            <a:off x="1788518"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0A5980D4-F502-8EC7-58B2-E0F4439B7E83}"/>
              </a:ext>
            </a:extLst>
          </p:cNvPr>
          <p:cNvCxnSpPr>
            <a:cxnSpLocks/>
            <a:stCxn id="16" idx="1"/>
            <a:endCxn id="14" idx="3"/>
          </p:cNvCxnSpPr>
          <p:nvPr/>
        </p:nvCxnSpPr>
        <p:spPr>
          <a:xfrm flipH="1">
            <a:off x="4047814"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D04A1521-780D-0DB1-2EC8-966AE5DACEB9}"/>
              </a:ext>
            </a:extLst>
          </p:cNvPr>
          <p:cNvCxnSpPr>
            <a:cxnSpLocks/>
            <a:stCxn id="18" idx="1"/>
            <a:endCxn id="16" idx="3"/>
          </p:cNvCxnSpPr>
          <p:nvPr/>
        </p:nvCxnSpPr>
        <p:spPr>
          <a:xfrm flipH="1">
            <a:off x="6530767"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B5D04995-B125-341C-9956-3BE2AA89E47B}"/>
              </a:ext>
            </a:extLst>
          </p:cNvPr>
          <p:cNvCxnSpPr>
            <a:cxnSpLocks/>
            <a:stCxn id="18" idx="3"/>
            <a:endCxn id="20" idx="1"/>
          </p:cNvCxnSpPr>
          <p:nvPr/>
        </p:nvCxnSpPr>
        <p:spPr>
          <a:xfrm>
            <a:off x="9013720"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A7899-0B91-AFA8-2108-175A3D759D64}"/>
              </a:ext>
            </a:extLst>
          </p:cNvPr>
          <p:cNvSpPr>
            <a:spLocks noGrp="1"/>
          </p:cNvSpPr>
          <p:nvPr>
            <p:ph type="title"/>
          </p:nvPr>
        </p:nvSpPr>
        <p:spPr/>
        <p:txBody>
          <a:bodyPr/>
          <a:lstStyle/>
          <a:p>
            <a:r>
              <a:rPr lang="de-DE" dirty="0"/>
              <a:t>Analysis </a:t>
            </a:r>
            <a:r>
              <a:rPr lang="de-DE" dirty="0" err="1"/>
              <a:t>Process</a:t>
            </a:r>
            <a:r>
              <a:rPr lang="de-DE" dirty="0"/>
              <a:t>: </a:t>
            </a:r>
            <a:r>
              <a:rPr lang="de-DE" dirty="0" err="1"/>
              <a:t>Example</a:t>
            </a:r>
            <a:endParaRPr lang="de-DE" dirty="0"/>
          </a:p>
        </p:txBody>
      </p:sp>
      <p:sp>
        <p:nvSpPr>
          <p:cNvPr id="3" name="Fußzeilenplatzhalter 2">
            <a:extLst>
              <a:ext uri="{FF2B5EF4-FFF2-40B4-BE49-F238E27FC236}">
                <a16:creationId xmlns:a16="http://schemas.microsoft.com/office/drawing/2014/main" id="{547D1B94-4F13-7BAA-1C77-38567437E95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B5C83F-A76F-6987-E1F9-F470DE2FCC73}"/>
              </a:ext>
            </a:extLst>
          </p:cNvPr>
          <p:cNvSpPr>
            <a:spLocks noGrp="1"/>
          </p:cNvSpPr>
          <p:nvPr>
            <p:ph type="sldNum" sz="quarter" idx="28"/>
          </p:nvPr>
        </p:nvSpPr>
        <p:spPr/>
        <p:txBody>
          <a:bodyPr/>
          <a:lstStyle/>
          <a:p>
            <a:fld id="{BA24374A-C3A8-471A-8837-3FC31668ABE5}" type="slidenum">
              <a:rPr lang="de-DE" smtClean="0"/>
              <a:pPr/>
              <a:t>95</a:t>
            </a:fld>
            <a:endParaRPr lang="de-DE" dirty="0"/>
          </a:p>
        </p:txBody>
      </p:sp>
      <p:sp>
        <p:nvSpPr>
          <p:cNvPr id="5" name="Textplatzhalter 4">
            <a:extLst>
              <a:ext uri="{FF2B5EF4-FFF2-40B4-BE49-F238E27FC236}">
                <a16:creationId xmlns:a16="http://schemas.microsoft.com/office/drawing/2014/main" id="{CAFC21CD-D95C-6D9D-2218-250594DF7C3B}"/>
              </a:ext>
            </a:extLst>
          </p:cNvPr>
          <p:cNvSpPr>
            <a:spLocks noGrp="1"/>
          </p:cNvSpPr>
          <p:nvPr>
            <p:ph type="body" sz="quarter" idx="21"/>
          </p:nvPr>
        </p:nvSpPr>
        <p:spPr/>
        <p:txBody>
          <a:bodyPr/>
          <a:lstStyle/>
          <a:p>
            <a:r>
              <a:rPr lang="en-US" sz="1400" dirty="0"/>
              <a:t>How to Evaluate Results</a:t>
            </a:r>
            <a:endParaRPr lang="de-DE" dirty="0"/>
          </a:p>
        </p:txBody>
      </p:sp>
      <p:sp>
        <p:nvSpPr>
          <p:cNvPr id="16" name="TextBox 11">
            <a:extLst>
              <a:ext uri="{FF2B5EF4-FFF2-40B4-BE49-F238E27FC236}">
                <a16:creationId xmlns:a16="http://schemas.microsoft.com/office/drawing/2014/main" id="{6FED2D5C-40F1-4A8B-E8E6-6E66AB8C516F}"/>
              </a:ext>
            </a:extLst>
          </p:cNvPr>
          <p:cNvSpPr txBox="1"/>
          <p:nvPr/>
        </p:nvSpPr>
        <p:spPr>
          <a:xfrm>
            <a:off x="695324" y="1508634"/>
            <a:ext cx="3533776" cy="2585323"/>
          </a:xfrm>
          <a:prstGeom prst="rect">
            <a:avLst/>
          </a:prstGeom>
          <a:noFill/>
        </p:spPr>
        <p:txBody>
          <a:bodyPr wrap="square" rtlCol="0">
            <a:spAutoFit/>
          </a:bodyPr>
          <a:lstStyle/>
          <a:p>
            <a:r>
              <a:rPr lang="de-DE" b="1" dirty="0">
                <a:solidFill>
                  <a:schemeClr val="accent1"/>
                </a:solidFill>
              </a:rPr>
              <a:t>RQ: „</a:t>
            </a:r>
            <a:r>
              <a:rPr lang="de-DE" b="1" dirty="0" err="1">
                <a:solidFill>
                  <a:schemeClr val="accent1"/>
                </a:solidFill>
              </a:rPr>
              <a:t>Why</a:t>
            </a:r>
            <a:r>
              <a:rPr lang="de-DE" b="1" dirty="0">
                <a:solidFill>
                  <a:schemeClr val="accent1"/>
                </a:solidFill>
              </a:rPr>
              <a:t> do </a:t>
            </a:r>
            <a:r>
              <a:rPr lang="de-DE" b="1" dirty="0" err="1">
                <a:solidFill>
                  <a:schemeClr val="accent1"/>
                </a:solidFill>
              </a:rPr>
              <a:t>people</a:t>
            </a:r>
            <a:r>
              <a:rPr lang="de-DE" b="1" dirty="0">
                <a:solidFill>
                  <a:schemeClr val="accent1"/>
                </a:solidFill>
              </a:rPr>
              <a:t> not </a:t>
            </a:r>
            <a:r>
              <a:rPr lang="de-DE" b="1" dirty="0" err="1">
                <a:solidFill>
                  <a:schemeClr val="accent1"/>
                </a:solidFill>
              </a:rPr>
              <a:t>click</a:t>
            </a:r>
            <a:r>
              <a:rPr lang="de-DE" b="1" dirty="0">
                <a:solidFill>
                  <a:schemeClr val="accent1"/>
                </a:solidFill>
              </a:rPr>
              <a:t> on </a:t>
            </a:r>
            <a:r>
              <a:rPr lang="de-DE" b="1" dirty="0" err="1">
                <a:solidFill>
                  <a:schemeClr val="accent1"/>
                </a:solidFill>
              </a:rPr>
              <a:t>some</a:t>
            </a:r>
            <a:r>
              <a:rPr lang="de-DE" b="1" dirty="0">
                <a:solidFill>
                  <a:schemeClr val="accent1"/>
                </a:solidFill>
              </a:rPr>
              <a:t> </a:t>
            </a:r>
            <a:r>
              <a:rPr lang="de-DE" b="1" dirty="0" err="1">
                <a:solidFill>
                  <a:schemeClr val="accent1"/>
                </a:solidFill>
              </a:rPr>
              <a:t>buttons</a:t>
            </a:r>
            <a:r>
              <a:rPr lang="de-DE" b="1" dirty="0">
                <a:solidFill>
                  <a:schemeClr val="accent1"/>
                </a:solidFill>
              </a:rPr>
              <a:t> on my interface?“</a:t>
            </a:r>
            <a:br>
              <a:rPr lang="de-DE" i="1" dirty="0"/>
            </a:br>
            <a:r>
              <a:rPr lang="de-DE" dirty="0"/>
              <a:t> </a:t>
            </a:r>
            <a:endParaRPr lang="de-DE" dirty="0">
              <a:sym typeface="Wingdings" panose="05000000000000000000" pitchFamily="2" charset="2"/>
            </a:endParaRPr>
          </a:p>
          <a:p>
            <a:r>
              <a:rPr lang="de-DE" i="1" dirty="0">
                <a:sym typeface="Wingdings" panose="05000000000000000000" pitchFamily="2" charset="2"/>
              </a:rPr>
              <a:t>#1 „I </a:t>
            </a:r>
            <a:r>
              <a:rPr lang="de-DE" i="1" dirty="0" err="1">
                <a:sym typeface="Wingdings" panose="05000000000000000000" pitchFamily="2" charset="2"/>
              </a:rPr>
              <a:t>did</a:t>
            </a:r>
            <a:r>
              <a:rPr lang="de-DE" i="1" dirty="0">
                <a:sym typeface="Wingdings" panose="05000000000000000000" pitchFamily="2" charset="2"/>
              </a:rPr>
              <a:t> not </a:t>
            </a:r>
            <a:r>
              <a:rPr lang="de-DE" i="1" dirty="0" err="1">
                <a:sym typeface="Wingdings" panose="05000000000000000000" pitchFamily="2" charset="2"/>
              </a:rPr>
              <a:t>click</a:t>
            </a:r>
            <a:r>
              <a:rPr lang="de-DE" i="1" dirty="0">
                <a:sym typeface="Wingdings" panose="05000000000000000000" pitchFamily="2" charset="2"/>
              </a:rPr>
              <a:t> on </a:t>
            </a:r>
            <a:r>
              <a:rPr lang="de-DE" i="1" dirty="0" err="1">
                <a:sym typeface="Wingdings" panose="05000000000000000000" pitchFamily="2" charset="2"/>
              </a:rPr>
              <a:t>the</a:t>
            </a:r>
            <a:r>
              <a:rPr lang="de-DE" i="1" dirty="0">
                <a:sym typeface="Wingdings" panose="05000000000000000000" pitchFamily="2" charset="2"/>
              </a:rPr>
              <a:t> </a:t>
            </a:r>
            <a:r>
              <a:rPr lang="de-DE" i="1" dirty="0" err="1">
                <a:sym typeface="Wingdings" panose="05000000000000000000" pitchFamily="2" charset="2"/>
              </a:rPr>
              <a:t>button</a:t>
            </a:r>
            <a:r>
              <a:rPr lang="de-DE" i="1" dirty="0">
                <a:sym typeface="Wingdings" panose="05000000000000000000" pitchFamily="2" charset="2"/>
              </a:rPr>
              <a:t> because </a:t>
            </a:r>
            <a:r>
              <a:rPr lang="de-DE" i="1" dirty="0" err="1">
                <a:sym typeface="Wingdings" panose="05000000000000000000" pitchFamily="2" charset="2"/>
              </a:rPr>
              <a:t>it</a:t>
            </a:r>
            <a:r>
              <a:rPr lang="de-DE" i="1" dirty="0">
                <a:sym typeface="Wingdings" panose="05000000000000000000" pitchFamily="2" charset="2"/>
              </a:rPr>
              <a:t> </a:t>
            </a:r>
            <a:r>
              <a:rPr lang="de-DE" i="1" dirty="0" err="1">
                <a:sym typeface="Wingdings" panose="05000000000000000000" pitchFamily="2" charset="2"/>
              </a:rPr>
              <a:t>has</a:t>
            </a:r>
            <a:r>
              <a:rPr lang="de-DE" i="1" dirty="0">
                <a:sym typeface="Wingdings" panose="05000000000000000000" pitchFamily="2" charset="2"/>
              </a:rPr>
              <a:t> </a:t>
            </a:r>
            <a:r>
              <a:rPr lang="de-DE" i="1" dirty="0" err="1">
                <a:sym typeface="Wingdings" panose="05000000000000000000" pitchFamily="2" charset="2"/>
              </a:rPr>
              <a:t>no</a:t>
            </a:r>
            <a:r>
              <a:rPr lang="de-DE" i="1" dirty="0">
                <a:sym typeface="Wingdings" panose="05000000000000000000" pitchFamily="2" charset="2"/>
              </a:rPr>
              <a:t> </a:t>
            </a:r>
            <a:r>
              <a:rPr lang="de-DE" i="1" dirty="0" err="1">
                <a:sym typeface="Wingdings" panose="05000000000000000000" pitchFamily="2" charset="2"/>
              </a:rPr>
              <a:t>functionality</a:t>
            </a:r>
            <a:r>
              <a:rPr lang="de-DE" i="1" dirty="0">
                <a:sym typeface="Wingdings" panose="05000000000000000000" pitchFamily="2" charset="2"/>
              </a:rPr>
              <a:t> in </a:t>
            </a:r>
            <a:r>
              <a:rPr lang="de-DE" i="1" dirty="0" err="1">
                <a:sym typeface="Wingdings" panose="05000000000000000000" pitchFamily="2" charset="2"/>
              </a:rPr>
              <a:t>this</a:t>
            </a:r>
            <a:r>
              <a:rPr lang="de-DE" i="1" dirty="0">
                <a:sym typeface="Wingdings" panose="05000000000000000000" pitchFamily="2" charset="2"/>
              </a:rPr>
              <a:t> </a:t>
            </a:r>
            <a:r>
              <a:rPr lang="de-DE" i="1" dirty="0" err="1">
                <a:sym typeface="Wingdings" panose="05000000000000000000" pitchFamily="2" charset="2"/>
              </a:rPr>
              <a:t>moment</a:t>
            </a:r>
            <a:r>
              <a:rPr lang="de-DE" i="1" dirty="0">
                <a:sym typeface="Wingdings" panose="05000000000000000000" pitchFamily="2" charset="2"/>
              </a:rPr>
              <a:t>.“</a:t>
            </a:r>
          </a:p>
          <a:p>
            <a:r>
              <a:rPr lang="de-DE" i="1" dirty="0">
                <a:sym typeface="Wingdings" panose="05000000000000000000" pitchFamily="2" charset="2"/>
              </a:rPr>
              <a:t>#2 „The </a:t>
            </a:r>
            <a:r>
              <a:rPr lang="de-DE" i="1" dirty="0" err="1">
                <a:sym typeface="Wingdings" panose="05000000000000000000" pitchFamily="2" charset="2"/>
              </a:rPr>
              <a:t>button</a:t>
            </a:r>
            <a:r>
              <a:rPr lang="de-DE" i="1" dirty="0">
                <a:sym typeface="Wingdings" panose="05000000000000000000" pitchFamily="2" charset="2"/>
              </a:rPr>
              <a:t> </a:t>
            </a:r>
            <a:r>
              <a:rPr lang="de-DE" i="1" dirty="0" err="1">
                <a:sym typeface="Wingdings" panose="05000000000000000000" pitchFamily="2" charset="2"/>
              </a:rPr>
              <a:t>seemed</a:t>
            </a:r>
            <a:r>
              <a:rPr lang="de-DE" i="1" dirty="0">
                <a:sym typeface="Wingdings" panose="05000000000000000000" pitchFamily="2" charset="2"/>
              </a:rPr>
              <a:t> to </a:t>
            </a:r>
            <a:r>
              <a:rPr lang="de-DE" i="1" dirty="0" err="1">
                <a:sym typeface="Wingdings" panose="05000000000000000000" pitchFamily="2" charset="2"/>
              </a:rPr>
              <a:t>be</a:t>
            </a:r>
            <a:r>
              <a:rPr lang="de-DE" i="1" dirty="0">
                <a:sym typeface="Wingdings" panose="05000000000000000000" pitchFamily="2" charset="2"/>
              </a:rPr>
              <a:t> </a:t>
            </a:r>
            <a:r>
              <a:rPr lang="de-DE" i="1" dirty="0" err="1">
                <a:sym typeface="Wingdings" panose="05000000000000000000" pitchFamily="2" charset="2"/>
              </a:rPr>
              <a:t>useless</a:t>
            </a:r>
            <a:r>
              <a:rPr lang="de-DE" i="1" dirty="0">
                <a:sym typeface="Wingdings" panose="05000000000000000000" pitchFamily="2" charset="2"/>
              </a:rPr>
              <a:t>.“</a:t>
            </a:r>
            <a:endParaRPr lang="de-DE" i="1" dirty="0"/>
          </a:p>
          <a:p>
            <a:endParaRPr lang="de-DE" i="1" dirty="0"/>
          </a:p>
        </p:txBody>
      </p:sp>
      <p:sp>
        <p:nvSpPr>
          <p:cNvPr id="17" name="TextBox 12">
            <a:extLst>
              <a:ext uri="{FF2B5EF4-FFF2-40B4-BE49-F238E27FC236}">
                <a16:creationId xmlns:a16="http://schemas.microsoft.com/office/drawing/2014/main" id="{B3145143-BADF-AEBD-62F3-36B1B3AB33E5}"/>
              </a:ext>
            </a:extLst>
          </p:cNvPr>
          <p:cNvSpPr txBox="1"/>
          <p:nvPr/>
        </p:nvSpPr>
        <p:spPr>
          <a:xfrm>
            <a:off x="4629923" y="1453411"/>
            <a:ext cx="2133600" cy="2585323"/>
          </a:xfrm>
          <a:prstGeom prst="rect">
            <a:avLst/>
          </a:prstGeom>
          <a:noFill/>
        </p:spPr>
        <p:txBody>
          <a:bodyPr wrap="square" rtlCol="0">
            <a:spAutoFit/>
          </a:bodyPr>
          <a:lstStyle/>
          <a:p>
            <a:r>
              <a:rPr lang="en-US" dirty="0"/>
              <a:t>Code: UI Element Visibility (CF)</a:t>
            </a:r>
            <a:br>
              <a:rPr lang="en-US" dirty="0"/>
            </a:br>
            <a:r>
              <a:rPr lang="en-US" dirty="0"/>
              <a:t>Code: Context awareness (CA)</a:t>
            </a:r>
          </a:p>
          <a:p>
            <a:br>
              <a:rPr lang="en-US" dirty="0"/>
            </a:br>
            <a:r>
              <a:rPr lang="en-US" dirty="0"/>
              <a:t>Button should communicate functionality or must be invisible.</a:t>
            </a:r>
            <a:endParaRPr lang="de-DE" dirty="0"/>
          </a:p>
        </p:txBody>
      </p:sp>
      <p:sp>
        <p:nvSpPr>
          <p:cNvPr id="18" name="TextBox 13">
            <a:extLst>
              <a:ext uri="{FF2B5EF4-FFF2-40B4-BE49-F238E27FC236}">
                <a16:creationId xmlns:a16="http://schemas.microsoft.com/office/drawing/2014/main" id="{5C621F2E-1998-E297-E6AE-67E757E9CCD9}"/>
              </a:ext>
            </a:extLst>
          </p:cNvPr>
          <p:cNvSpPr txBox="1"/>
          <p:nvPr/>
        </p:nvSpPr>
        <p:spPr>
          <a:xfrm>
            <a:off x="7038568" y="1460699"/>
            <a:ext cx="2133600" cy="2862322"/>
          </a:xfrm>
          <a:prstGeom prst="rect">
            <a:avLst/>
          </a:prstGeom>
          <a:noFill/>
        </p:spPr>
        <p:txBody>
          <a:bodyPr wrap="square" rtlCol="0">
            <a:spAutoFit/>
          </a:bodyPr>
          <a:lstStyle/>
          <a:p>
            <a:r>
              <a:rPr lang="en-US" i="1" dirty="0"/>
              <a:t>The button should only be visible if needed.</a:t>
            </a:r>
          </a:p>
          <a:p>
            <a:r>
              <a:rPr lang="en-US" dirty="0"/>
              <a:t>(Mini/Sub-Theory)</a:t>
            </a:r>
            <a:endParaRPr lang="de-DE" dirty="0"/>
          </a:p>
          <a:p>
            <a:endParaRPr lang="en-US" dirty="0"/>
          </a:p>
          <a:p>
            <a:r>
              <a:rPr lang="en-US" dirty="0"/>
              <a:t>CF required when CA </a:t>
            </a:r>
            <a:r>
              <a:rPr lang="en-US" dirty="0" err="1"/>
              <a:t>confirmes</a:t>
            </a:r>
            <a:r>
              <a:rPr lang="en-US" dirty="0"/>
              <a:t> functionality. Visibility signals functionality.</a:t>
            </a:r>
            <a:endParaRPr lang="de-DE" dirty="0"/>
          </a:p>
        </p:txBody>
      </p:sp>
      <p:sp>
        <p:nvSpPr>
          <p:cNvPr id="26" name="Textfeld 25">
            <a:extLst>
              <a:ext uri="{FF2B5EF4-FFF2-40B4-BE49-F238E27FC236}">
                <a16:creationId xmlns:a16="http://schemas.microsoft.com/office/drawing/2014/main" id="{DA539F50-C866-744E-92D8-C5AA961DDD4C}"/>
              </a:ext>
            </a:extLst>
          </p:cNvPr>
          <p:cNvSpPr txBox="1"/>
          <p:nvPr/>
        </p:nvSpPr>
        <p:spPr>
          <a:xfrm>
            <a:off x="9563592" y="1460699"/>
            <a:ext cx="2133600" cy="2308324"/>
          </a:xfrm>
          <a:prstGeom prst="rect">
            <a:avLst/>
          </a:prstGeom>
          <a:noFill/>
        </p:spPr>
        <p:txBody>
          <a:bodyPr wrap="square">
            <a:spAutoFit/>
          </a:bodyPr>
          <a:lstStyle/>
          <a:p>
            <a:r>
              <a:rPr lang="en-US" dirty="0"/>
              <a:t>Theoretical framework: “We only need the functionality in an interface that we need during the interaction.”</a:t>
            </a:r>
          </a:p>
          <a:p>
            <a:r>
              <a:rPr lang="en-US" dirty="0"/>
              <a:t>(Core Concept)</a:t>
            </a:r>
            <a:endParaRPr lang="de-DE" dirty="0"/>
          </a:p>
        </p:txBody>
      </p:sp>
      <p:sp>
        <p:nvSpPr>
          <p:cNvPr id="45" name="Zylinder 44">
            <a:extLst>
              <a:ext uri="{FF2B5EF4-FFF2-40B4-BE49-F238E27FC236}">
                <a16:creationId xmlns:a16="http://schemas.microsoft.com/office/drawing/2014/main" id="{CBB61E68-E772-13BB-0942-41528C5B5B6F}"/>
              </a:ext>
            </a:extLst>
          </p:cNvPr>
          <p:cNvSpPr/>
          <p:nvPr/>
        </p:nvSpPr>
        <p:spPr>
          <a:xfrm>
            <a:off x="834954" y="4283354"/>
            <a:ext cx="953564" cy="120157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Text</a:t>
            </a:r>
          </a:p>
          <a:p>
            <a:pPr algn="ctr"/>
            <a:r>
              <a:rPr lang="de-DE" sz="1400" dirty="0"/>
              <a:t>Audio</a:t>
            </a:r>
            <a:br>
              <a:rPr lang="de-DE" sz="1400" dirty="0"/>
            </a:br>
            <a:r>
              <a:rPr lang="de-DE" sz="1400" dirty="0"/>
              <a:t>Video</a:t>
            </a:r>
          </a:p>
        </p:txBody>
      </p:sp>
      <p:sp>
        <p:nvSpPr>
          <p:cNvPr id="46" name="Rechteck: abgerundete Ecken 45">
            <a:extLst>
              <a:ext uri="{FF2B5EF4-FFF2-40B4-BE49-F238E27FC236}">
                <a16:creationId xmlns:a16="http://schemas.microsoft.com/office/drawing/2014/main" id="{57110509-EDFC-21AE-5706-31C470B600DE}"/>
              </a:ext>
            </a:extLst>
          </p:cNvPr>
          <p:cNvSpPr/>
          <p:nvPr/>
        </p:nvSpPr>
        <p:spPr>
          <a:xfrm>
            <a:off x="2370628" y="4572518"/>
            <a:ext cx="1677186" cy="6232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Transcription</a:t>
            </a:r>
            <a:endParaRPr lang="de-DE" sz="1600" dirty="0"/>
          </a:p>
        </p:txBody>
      </p:sp>
      <p:sp>
        <p:nvSpPr>
          <p:cNvPr id="47" name="Rechteck 46">
            <a:extLst>
              <a:ext uri="{FF2B5EF4-FFF2-40B4-BE49-F238E27FC236}">
                <a16:creationId xmlns:a16="http://schemas.microsoft.com/office/drawing/2014/main" id="{C4FE3269-7EDD-FEED-5989-9D46FB73BCC5}"/>
              </a:ext>
            </a:extLst>
          </p:cNvPr>
          <p:cNvSpPr/>
          <p:nvPr/>
        </p:nvSpPr>
        <p:spPr>
          <a:xfrm>
            <a:off x="4629924"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Open Coding</a:t>
            </a:r>
          </a:p>
        </p:txBody>
      </p:sp>
      <p:sp>
        <p:nvSpPr>
          <p:cNvPr id="48" name="Rechteck 47">
            <a:extLst>
              <a:ext uri="{FF2B5EF4-FFF2-40B4-BE49-F238E27FC236}">
                <a16:creationId xmlns:a16="http://schemas.microsoft.com/office/drawing/2014/main" id="{4B0CCCAF-84AD-C0D5-F34D-6267B6687B8D}"/>
              </a:ext>
            </a:extLst>
          </p:cNvPr>
          <p:cNvSpPr/>
          <p:nvPr/>
        </p:nvSpPr>
        <p:spPr>
          <a:xfrm>
            <a:off x="7112877"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dirty="0"/>
              <a:t>Axial Coding</a:t>
            </a:r>
          </a:p>
        </p:txBody>
      </p:sp>
      <p:sp>
        <p:nvSpPr>
          <p:cNvPr id="49" name="Rechteck 48">
            <a:extLst>
              <a:ext uri="{FF2B5EF4-FFF2-40B4-BE49-F238E27FC236}">
                <a16:creationId xmlns:a16="http://schemas.microsoft.com/office/drawing/2014/main" id="{270536A0-AADB-F406-2845-1FDDE12F3C37}"/>
              </a:ext>
            </a:extLst>
          </p:cNvPr>
          <p:cNvSpPr/>
          <p:nvPr/>
        </p:nvSpPr>
        <p:spPr>
          <a:xfrm>
            <a:off x="9595830" y="4572518"/>
            <a:ext cx="1900843" cy="62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t>Selective</a:t>
            </a:r>
            <a:r>
              <a:rPr lang="de-DE" sz="1600" dirty="0"/>
              <a:t> Coding</a:t>
            </a:r>
          </a:p>
        </p:txBody>
      </p:sp>
      <p:cxnSp>
        <p:nvCxnSpPr>
          <p:cNvPr id="50" name="Gerade Verbindung mit Pfeil 49">
            <a:extLst>
              <a:ext uri="{FF2B5EF4-FFF2-40B4-BE49-F238E27FC236}">
                <a16:creationId xmlns:a16="http://schemas.microsoft.com/office/drawing/2014/main" id="{3F841A27-ABAE-332F-A74B-A9308824141D}"/>
              </a:ext>
            </a:extLst>
          </p:cNvPr>
          <p:cNvCxnSpPr>
            <a:cxnSpLocks/>
            <a:stCxn id="45" idx="4"/>
            <a:endCxn id="46" idx="1"/>
          </p:cNvCxnSpPr>
          <p:nvPr/>
        </p:nvCxnSpPr>
        <p:spPr>
          <a:xfrm>
            <a:off x="1788518"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1F826D51-6733-540E-77AC-DA5310D9E571}"/>
              </a:ext>
            </a:extLst>
          </p:cNvPr>
          <p:cNvCxnSpPr>
            <a:cxnSpLocks/>
            <a:stCxn id="47" idx="1"/>
            <a:endCxn id="46" idx="3"/>
          </p:cNvCxnSpPr>
          <p:nvPr/>
        </p:nvCxnSpPr>
        <p:spPr>
          <a:xfrm flipH="1">
            <a:off x="4047814"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FD6B12E0-CC55-8DD5-835D-ABA6ACEFA391}"/>
              </a:ext>
            </a:extLst>
          </p:cNvPr>
          <p:cNvCxnSpPr>
            <a:cxnSpLocks/>
            <a:stCxn id="48" idx="1"/>
            <a:endCxn id="47" idx="3"/>
          </p:cNvCxnSpPr>
          <p:nvPr/>
        </p:nvCxnSpPr>
        <p:spPr>
          <a:xfrm flipH="1">
            <a:off x="6530767"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3AC6E4F-E8A4-EB13-40E2-4A04DAD31E94}"/>
              </a:ext>
            </a:extLst>
          </p:cNvPr>
          <p:cNvCxnSpPr>
            <a:cxnSpLocks/>
            <a:stCxn id="48" idx="3"/>
            <a:endCxn id="49" idx="1"/>
          </p:cNvCxnSpPr>
          <p:nvPr/>
        </p:nvCxnSpPr>
        <p:spPr>
          <a:xfrm>
            <a:off x="9013720" y="4884140"/>
            <a:ext cx="58211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56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55A8C88-0108-9C6B-D5B3-10E7B01CEC25}"/>
              </a:ext>
            </a:extLst>
          </p:cNvPr>
          <p:cNvSpPr>
            <a:spLocks noGrp="1"/>
          </p:cNvSpPr>
          <p:nvPr>
            <p:ph type="title"/>
          </p:nvPr>
        </p:nvSpPr>
        <p:spPr/>
        <p:txBody>
          <a:bodyPr/>
          <a:lstStyle/>
          <a:p>
            <a:r>
              <a:rPr lang="de-DE" dirty="0"/>
              <a:t>Open Coding</a:t>
            </a:r>
          </a:p>
        </p:txBody>
      </p:sp>
      <p:sp>
        <p:nvSpPr>
          <p:cNvPr id="3" name="Fußzeilenplatzhalter 2">
            <a:extLst>
              <a:ext uri="{FF2B5EF4-FFF2-40B4-BE49-F238E27FC236}">
                <a16:creationId xmlns:a16="http://schemas.microsoft.com/office/drawing/2014/main" id="{4C8751CB-6E42-87C2-91A4-A90925E0599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93345-AD08-879D-442E-BC7E5270D6C4}"/>
              </a:ext>
            </a:extLst>
          </p:cNvPr>
          <p:cNvSpPr>
            <a:spLocks noGrp="1"/>
          </p:cNvSpPr>
          <p:nvPr>
            <p:ph type="sldNum" sz="quarter" idx="28"/>
          </p:nvPr>
        </p:nvSpPr>
        <p:spPr/>
        <p:txBody>
          <a:bodyPr/>
          <a:lstStyle/>
          <a:p>
            <a:fld id="{BA24374A-C3A8-471A-8837-3FC31668ABE5}" type="slidenum">
              <a:rPr lang="de-DE" smtClean="0"/>
              <a:pPr/>
              <a:t>96</a:t>
            </a:fld>
            <a:endParaRPr lang="de-DE" dirty="0"/>
          </a:p>
        </p:txBody>
      </p:sp>
      <p:sp>
        <p:nvSpPr>
          <p:cNvPr id="9" name="Textplatzhalter 8">
            <a:extLst>
              <a:ext uri="{FF2B5EF4-FFF2-40B4-BE49-F238E27FC236}">
                <a16:creationId xmlns:a16="http://schemas.microsoft.com/office/drawing/2014/main" id="{06FC5658-BF50-AC04-94CF-885E6B105A54}"/>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EAAE858D-57ED-54F1-24C1-6C6728D8C7DD}"/>
              </a:ext>
            </a:extLst>
          </p:cNvPr>
          <p:cNvSpPr>
            <a:spLocks noGrp="1"/>
          </p:cNvSpPr>
          <p:nvPr>
            <p:ph type="body" sz="quarter" idx="29"/>
          </p:nvPr>
        </p:nvSpPr>
        <p:spPr/>
        <p:txBody>
          <a:bodyPr>
            <a:normAutofit lnSpcReduction="10000"/>
          </a:bodyPr>
          <a:lstStyle/>
          <a:p>
            <a:r>
              <a:rPr lang="en-US" b="1" dirty="0">
                <a:solidFill>
                  <a:schemeClr val="accent1"/>
                </a:solidFill>
              </a:rPr>
              <a:t>Segment data </a:t>
            </a:r>
            <a:r>
              <a:rPr lang="en-US" dirty="0"/>
              <a:t>into meaningful expressions and describe them in a concept or theme</a:t>
            </a:r>
          </a:p>
          <a:p>
            <a:pPr lvl="1"/>
            <a:r>
              <a:rPr lang="en-US" dirty="0"/>
              <a:t>Existing annotations and concepts are attached to these expressions or create new relations (open coding)</a:t>
            </a:r>
          </a:p>
          <a:p>
            <a:r>
              <a:rPr lang="en-US" b="1" dirty="0">
                <a:solidFill>
                  <a:schemeClr val="accent1"/>
                </a:solidFill>
              </a:rPr>
              <a:t>Break down</a:t>
            </a:r>
            <a:r>
              <a:rPr lang="en-US" dirty="0">
                <a:solidFill>
                  <a:schemeClr val="accent1"/>
                </a:solidFill>
              </a:rPr>
              <a:t>, </a:t>
            </a:r>
            <a:r>
              <a:rPr lang="en-US" b="1" dirty="0">
                <a:solidFill>
                  <a:schemeClr val="accent1"/>
                </a:solidFill>
              </a:rPr>
              <a:t>understand the concept </a:t>
            </a:r>
            <a:r>
              <a:rPr lang="en-US" dirty="0"/>
              <a:t>and </a:t>
            </a:r>
            <a:r>
              <a:rPr lang="en-US" b="1" dirty="0">
                <a:solidFill>
                  <a:schemeClr val="accent1"/>
                </a:solidFill>
              </a:rPr>
              <a:t>develop categories </a:t>
            </a:r>
            <a:r>
              <a:rPr lang="en-US" dirty="0"/>
              <a:t>using open (W) questions</a:t>
            </a:r>
          </a:p>
          <a:p>
            <a:pPr lvl="1"/>
            <a:r>
              <a:rPr lang="en-US" b="1" dirty="0">
                <a:solidFill>
                  <a:schemeClr val="accent1"/>
                </a:solidFill>
              </a:rPr>
              <a:t>What</a:t>
            </a:r>
            <a:r>
              <a:rPr lang="en-US" dirty="0"/>
              <a:t>? - Identify the underlying issue and the phenomenon</a:t>
            </a:r>
          </a:p>
          <a:p>
            <a:pPr lvl="1"/>
            <a:r>
              <a:rPr lang="en-US" b="1" dirty="0">
                <a:solidFill>
                  <a:schemeClr val="accent1"/>
                </a:solidFill>
              </a:rPr>
              <a:t>Who</a:t>
            </a:r>
            <a:r>
              <a:rPr lang="en-US" dirty="0"/>
              <a:t>? - Identify the actors involved and the roles they play</a:t>
            </a:r>
          </a:p>
          <a:p>
            <a:pPr lvl="1"/>
            <a:r>
              <a:rPr lang="en-US" b="1" dirty="0">
                <a:solidFill>
                  <a:schemeClr val="accent1"/>
                </a:solidFill>
              </a:rPr>
              <a:t>How</a:t>
            </a:r>
            <a:r>
              <a:rPr lang="en-US" dirty="0"/>
              <a:t>? - Identifying the aspects of phenomenon</a:t>
            </a:r>
          </a:p>
          <a:p>
            <a:pPr lvl="1"/>
            <a:r>
              <a:rPr lang="en-US" b="1" dirty="0">
                <a:solidFill>
                  <a:schemeClr val="accent1"/>
                </a:solidFill>
              </a:rPr>
              <a:t>When</a:t>
            </a:r>
            <a:r>
              <a:rPr lang="en-US" dirty="0"/>
              <a:t>? How long? Where? - Time, course, location</a:t>
            </a:r>
          </a:p>
          <a:p>
            <a:pPr lvl="1"/>
            <a:r>
              <a:rPr lang="en-US" b="1" dirty="0">
                <a:solidFill>
                  <a:schemeClr val="accent1"/>
                </a:solidFill>
              </a:rPr>
              <a:t>How</a:t>
            </a:r>
            <a:r>
              <a:rPr lang="en-US" dirty="0"/>
              <a:t> </a:t>
            </a:r>
            <a:r>
              <a:rPr lang="en-US" b="1" dirty="0">
                <a:solidFill>
                  <a:schemeClr val="accent1"/>
                </a:solidFill>
              </a:rPr>
              <a:t>much</a:t>
            </a:r>
            <a:r>
              <a:rPr lang="en-US" dirty="0"/>
              <a:t>? How long? - The intensity or duration</a:t>
            </a:r>
          </a:p>
          <a:p>
            <a:pPr lvl="1"/>
            <a:r>
              <a:rPr lang="en-US" b="1" dirty="0">
                <a:solidFill>
                  <a:schemeClr val="accent1"/>
                </a:solidFill>
              </a:rPr>
              <a:t>Why</a:t>
            </a:r>
            <a:r>
              <a:rPr lang="en-US" dirty="0"/>
              <a:t>? - Identifying the reasons causing the phenomenon</a:t>
            </a:r>
            <a:endParaRPr lang="de-DE" dirty="0"/>
          </a:p>
        </p:txBody>
      </p:sp>
    </p:spTree>
    <p:extLst>
      <p:ext uri="{BB962C8B-B14F-4D97-AF65-F5344CB8AC3E}">
        <p14:creationId xmlns:p14="http://schemas.microsoft.com/office/powerpoint/2010/main" val="17799380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AE63A-0B5B-DF43-A4E3-98CFEFE7E968}"/>
              </a:ext>
            </a:extLst>
          </p:cNvPr>
          <p:cNvSpPr>
            <a:spLocks noGrp="1"/>
          </p:cNvSpPr>
          <p:nvPr>
            <p:ph type="title"/>
          </p:nvPr>
        </p:nvSpPr>
        <p:spPr/>
        <p:txBody>
          <a:bodyPr/>
          <a:lstStyle/>
          <a:p>
            <a:r>
              <a:rPr lang="de-DE" dirty="0"/>
              <a:t>Axial Coding</a:t>
            </a:r>
          </a:p>
        </p:txBody>
      </p:sp>
      <p:sp>
        <p:nvSpPr>
          <p:cNvPr id="3" name="Fußzeilenplatzhalter 2">
            <a:extLst>
              <a:ext uri="{FF2B5EF4-FFF2-40B4-BE49-F238E27FC236}">
                <a16:creationId xmlns:a16="http://schemas.microsoft.com/office/drawing/2014/main" id="{164085BA-A8BC-3C31-55C4-BFF9DC26E35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C6B266-8C0D-DFBD-FAB5-6AF29B052B5E}"/>
              </a:ext>
            </a:extLst>
          </p:cNvPr>
          <p:cNvSpPr>
            <a:spLocks noGrp="1"/>
          </p:cNvSpPr>
          <p:nvPr>
            <p:ph type="sldNum" sz="quarter" idx="33"/>
          </p:nvPr>
        </p:nvSpPr>
        <p:spPr/>
        <p:txBody>
          <a:bodyPr/>
          <a:lstStyle/>
          <a:p>
            <a:fld id="{BA24374A-C3A8-471A-8837-3FC31668ABE5}" type="slidenum">
              <a:rPr lang="de-DE" smtClean="0"/>
              <a:pPr/>
              <a:t>97</a:t>
            </a:fld>
            <a:endParaRPr lang="de-DE" dirty="0"/>
          </a:p>
        </p:txBody>
      </p:sp>
      <p:sp>
        <p:nvSpPr>
          <p:cNvPr id="11" name="Textplatzhalter 10">
            <a:extLst>
              <a:ext uri="{FF2B5EF4-FFF2-40B4-BE49-F238E27FC236}">
                <a16:creationId xmlns:a16="http://schemas.microsoft.com/office/drawing/2014/main" id="{72A0AA19-4AA8-0B4A-B626-82C1A761A3B9}"/>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7A99EE74-A7E4-47FC-CE48-375BEFA4F093}"/>
              </a:ext>
            </a:extLst>
          </p:cNvPr>
          <p:cNvSpPr>
            <a:spLocks noGrp="1"/>
          </p:cNvSpPr>
          <p:nvPr>
            <p:ph type="body" sz="quarter" idx="34"/>
          </p:nvPr>
        </p:nvSpPr>
        <p:spPr>
          <a:xfrm>
            <a:off x="695325" y="1449388"/>
            <a:ext cx="6999745" cy="4679950"/>
          </a:xfrm>
        </p:spPr>
        <p:txBody>
          <a:bodyPr>
            <a:normAutofit/>
          </a:bodyPr>
          <a:lstStyle/>
          <a:p>
            <a:r>
              <a:rPr lang="en-US" dirty="0"/>
              <a:t>Deductive analysis and focusing on the </a:t>
            </a:r>
            <a:r>
              <a:rPr lang="en-US" b="1" dirty="0">
                <a:solidFill>
                  <a:schemeClr val="accent1"/>
                </a:solidFill>
              </a:rPr>
              <a:t>phenomenon(s) under study using a template</a:t>
            </a:r>
          </a:p>
          <a:p>
            <a:r>
              <a:rPr lang="en-US" dirty="0"/>
              <a:t>Name all conditions and incidences related to that phenomenon</a:t>
            </a:r>
          </a:p>
          <a:p>
            <a:pPr lvl="1"/>
            <a:r>
              <a:rPr lang="en-US" dirty="0"/>
              <a:t>Context and structural conditions</a:t>
            </a:r>
          </a:p>
          <a:p>
            <a:pPr lvl="1"/>
            <a:r>
              <a:rPr lang="en-US" dirty="0"/>
              <a:t>Causes</a:t>
            </a:r>
          </a:p>
          <a:p>
            <a:pPr lvl="1"/>
            <a:r>
              <a:rPr lang="en-US" dirty="0"/>
              <a:t>Exceptions</a:t>
            </a:r>
          </a:p>
          <a:p>
            <a:r>
              <a:rPr lang="en-US" dirty="0"/>
              <a:t>Assign all actions and interactional strategies directed at managing or handling the phenomenon </a:t>
            </a:r>
          </a:p>
          <a:p>
            <a:r>
              <a:rPr lang="en-US" b="1" dirty="0">
                <a:solidFill>
                  <a:schemeClr val="accent1"/>
                </a:solidFill>
              </a:rPr>
              <a:t>Consequences of the actions/interactions </a:t>
            </a:r>
            <a:r>
              <a:rPr lang="en-US" dirty="0"/>
              <a:t>related to the phenomenon </a:t>
            </a:r>
            <a:endParaRPr lang="de-DE" dirty="0"/>
          </a:p>
          <a:p>
            <a:endParaRPr lang="de-DE" dirty="0"/>
          </a:p>
        </p:txBody>
      </p:sp>
      <p:sp>
        <p:nvSpPr>
          <p:cNvPr id="8" name="Inhaltsplatzhalter 7">
            <a:extLst>
              <a:ext uri="{FF2B5EF4-FFF2-40B4-BE49-F238E27FC236}">
                <a16:creationId xmlns:a16="http://schemas.microsoft.com/office/drawing/2014/main" id="{CB6CF4F9-2736-B6BA-368E-6C18D797907A}"/>
              </a:ext>
            </a:extLst>
          </p:cNvPr>
          <p:cNvSpPr>
            <a:spLocks noGrp="1"/>
          </p:cNvSpPr>
          <p:nvPr>
            <p:ph sz="quarter" idx="35"/>
          </p:nvPr>
        </p:nvSpPr>
        <p:spPr>
          <a:xfrm>
            <a:off x="8651874" y="3968751"/>
            <a:ext cx="3384551" cy="2160588"/>
          </a:xfrm>
        </p:spPr>
        <p:txBody>
          <a:bodyPr anchor="t"/>
          <a:lstStyle/>
          <a:p>
            <a:r>
              <a:rPr lang="de-DE" dirty="0"/>
              <a:t>Leonardo Sousa, Anderson Oliveira, </a:t>
            </a:r>
            <a:r>
              <a:rPr lang="de-DE" dirty="0" err="1"/>
              <a:t>Willian</a:t>
            </a:r>
            <a:r>
              <a:rPr lang="de-DE" dirty="0"/>
              <a:t> </a:t>
            </a:r>
            <a:r>
              <a:rPr lang="de-DE" dirty="0" err="1"/>
              <a:t>Oizumi</a:t>
            </a:r>
            <a:r>
              <a:rPr lang="de-DE" dirty="0"/>
              <a:t>, Simone Barbosa, Alessandro Garcia, </a:t>
            </a:r>
            <a:r>
              <a:rPr lang="de-DE" dirty="0" err="1"/>
              <a:t>Jaejoon</a:t>
            </a:r>
            <a:r>
              <a:rPr lang="de-DE" dirty="0"/>
              <a:t> Lee, Marcos Kalinowski, Rafael de Mello, </a:t>
            </a:r>
            <a:r>
              <a:rPr lang="de-DE" dirty="0" err="1"/>
              <a:t>Baldoino</a:t>
            </a:r>
            <a:r>
              <a:rPr lang="de-DE" dirty="0"/>
              <a:t> Fonseca, Roberto Oliveira, Carlos Lucena, and Rodrigo Paes. 2018. </a:t>
            </a:r>
            <a:r>
              <a:rPr lang="de-DE" dirty="0" err="1"/>
              <a:t>Identifying</a:t>
            </a:r>
            <a:r>
              <a:rPr lang="de-DE" dirty="0"/>
              <a:t> design </a:t>
            </a:r>
            <a:r>
              <a:rPr lang="de-DE" dirty="0" err="1"/>
              <a:t>problems</a:t>
            </a:r>
            <a:r>
              <a:rPr lang="de-DE" dirty="0"/>
              <a:t> in </a:t>
            </a:r>
            <a:r>
              <a:rPr lang="de-DE" dirty="0" err="1"/>
              <a:t>the</a:t>
            </a:r>
            <a:r>
              <a:rPr lang="de-DE" dirty="0"/>
              <a:t> source code: a </a:t>
            </a:r>
            <a:r>
              <a:rPr lang="de-DE" dirty="0" err="1"/>
              <a:t>grounded</a:t>
            </a:r>
            <a:r>
              <a:rPr lang="de-DE" dirty="0"/>
              <a:t> </a:t>
            </a:r>
            <a:r>
              <a:rPr lang="de-DE" dirty="0" err="1"/>
              <a:t>theory</a:t>
            </a:r>
            <a:r>
              <a:rPr lang="de-DE" dirty="0"/>
              <a:t>. In Proceedings of </a:t>
            </a:r>
            <a:r>
              <a:rPr lang="de-DE" dirty="0" err="1"/>
              <a:t>the</a:t>
            </a:r>
            <a:r>
              <a:rPr lang="de-DE" dirty="0"/>
              <a:t> 40th International Conference on Software Engineering (ICSE '18). </a:t>
            </a:r>
            <a:r>
              <a:rPr lang="de-DE" dirty="0" err="1"/>
              <a:t>Association</a:t>
            </a:r>
            <a:r>
              <a:rPr lang="de-DE" dirty="0"/>
              <a:t> </a:t>
            </a:r>
            <a:r>
              <a:rPr lang="de-DE" dirty="0" err="1"/>
              <a:t>for</a:t>
            </a:r>
            <a:r>
              <a:rPr lang="de-DE" dirty="0"/>
              <a:t> Computing Machinery, New York, NY, USA, 921–931. https://doi.org/10.1145/3180155.3180239</a:t>
            </a:r>
          </a:p>
        </p:txBody>
      </p:sp>
      <p:pic>
        <p:nvPicPr>
          <p:cNvPr id="10" name="Grafik 9">
            <a:extLst>
              <a:ext uri="{FF2B5EF4-FFF2-40B4-BE49-F238E27FC236}">
                <a16:creationId xmlns:a16="http://schemas.microsoft.com/office/drawing/2014/main" id="{9B1061CD-359C-F363-E3AB-C4845B650DE3}"/>
              </a:ext>
            </a:extLst>
          </p:cNvPr>
          <p:cNvPicPr>
            <a:picLocks noChangeAspect="1"/>
          </p:cNvPicPr>
          <p:nvPr/>
        </p:nvPicPr>
        <p:blipFill>
          <a:blip r:embed="rId2"/>
          <a:stretch>
            <a:fillRect/>
          </a:stretch>
        </p:blipFill>
        <p:spPr>
          <a:xfrm>
            <a:off x="7862710" y="1089025"/>
            <a:ext cx="4099915" cy="2688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36423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74FFD-DCF4-DCB0-2245-3CF4E3477B7C}"/>
              </a:ext>
            </a:extLst>
          </p:cNvPr>
          <p:cNvSpPr>
            <a:spLocks noGrp="1"/>
          </p:cNvSpPr>
          <p:nvPr>
            <p:ph type="title"/>
          </p:nvPr>
        </p:nvSpPr>
        <p:spPr/>
        <p:txBody>
          <a:bodyPr/>
          <a:lstStyle/>
          <a:p>
            <a:r>
              <a:rPr lang="de-DE" dirty="0" err="1"/>
              <a:t>Example</a:t>
            </a:r>
            <a:r>
              <a:rPr lang="de-DE" dirty="0"/>
              <a:t>: Axial Coding of Pain</a:t>
            </a:r>
          </a:p>
        </p:txBody>
      </p:sp>
      <p:sp>
        <p:nvSpPr>
          <p:cNvPr id="3" name="Fußzeilenplatzhalter 2">
            <a:extLst>
              <a:ext uri="{FF2B5EF4-FFF2-40B4-BE49-F238E27FC236}">
                <a16:creationId xmlns:a16="http://schemas.microsoft.com/office/drawing/2014/main" id="{300332F3-7405-BCA9-6968-D0DE77CB191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5CE8B9C-8AC8-204D-4170-339C1478B3C9}"/>
              </a:ext>
            </a:extLst>
          </p:cNvPr>
          <p:cNvSpPr>
            <a:spLocks noGrp="1"/>
          </p:cNvSpPr>
          <p:nvPr>
            <p:ph type="sldNum" sz="quarter" idx="33"/>
          </p:nvPr>
        </p:nvSpPr>
        <p:spPr/>
        <p:txBody>
          <a:bodyPr/>
          <a:lstStyle/>
          <a:p>
            <a:fld id="{BA24374A-C3A8-471A-8837-3FC31668ABE5}" type="slidenum">
              <a:rPr lang="de-DE" smtClean="0"/>
              <a:pPr/>
              <a:t>98</a:t>
            </a:fld>
            <a:endParaRPr lang="de-DE" dirty="0"/>
          </a:p>
        </p:txBody>
      </p:sp>
      <p:sp>
        <p:nvSpPr>
          <p:cNvPr id="5" name="Textplatzhalter 4">
            <a:extLst>
              <a:ext uri="{FF2B5EF4-FFF2-40B4-BE49-F238E27FC236}">
                <a16:creationId xmlns:a16="http://schemas.microsoft.com/office/drawing/2014/main" id="{4DA38AA3-6C38-BE0B-A9A7-F455CE6AD17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856DB172-B360-B67B-B97F-33A5E34A5E41}"/>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C9F9377A-B599-20E1-8AB9-FE6B6F0AD578}"/>
              </a:ext>
            </a:extLst>
          </p:cNvPr>
          <p:cNvSpPr>
            <a:spLocks noGrp="1"/>
          </p:cNvSpPr>
          <p:nvPr>
            <p:ph sz="quarter" idx="35"/>
          </p:nvPr>
        </p:nvSpPr>
        <p:spPr/>
        <p:txBody>
          <a:bodyPr/>
          <a:lstStyle/>
          <a:p>
            <a:r>
              <a:rPr lang="de-DE" dirty="0"/>
              <a:t>See </a:t>
            </a:r>
            <a:r>
              <a:rPr lang="de-DE" dirty="0" err="1"/>
              <a:t>Strauss</a:t>
            </a:r>
            <a:r>
              <a:rPr lang="de-DE" dirty="0"/>
              <a:t>/Corbin 1990, 99-107</a:t>
            </a:r>
          </a:p>
        </p:txBody>
      </p:sp>
      <p:sp>
        <p:nvSpPr>
          <p:cNvPr id="17" name="Rechteck 16">
            <a:extLst>
              <a:ext uri="{FF2B5EF4-FFF2-40B4-BE49-F238E27FC236}">
                <a16:creationId xmlns:a16="http://schemas.microsoft.com/office/drawing/2014/main" id="{1FA196CF-3840-DFE3-97D6-7154F2231ACE}"/>
              </a:ext>
            </a:extLst>
          </p:cNvPr>
          <p:cNvSpPr/>
          <p:nvPr/>
        </p:nvSpPr>
        <p:spPr>
          <a:xfrm>
            <a:off x="1901575" y="1449388"/>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Broken</a:t>
            </a:r>
            <a:r>
              <a:rPr lang="de-DE" dirty="0"/>
              <a:t> Leg</a:t>
            </a:r>
          </a:p>
        </p:txBody>
      </p:sp>
      <p:sp>
        <p:nvSpPr>
          <p:cNvPr id="18" name="Rechteck 17">
            <a:extLst>
              <a:ext uri="{FF2B5EF4-FFF2-40B4-BE49-F238E27FC236}">
                <a16:creationId xmlns:a16="http://schemas.microsoft.com/office/drawing/2014/main" id="{E8844577-9DEE-0AFE-9D1C-D24A176D023E}"/>
              </a:ext>
            </a:extLst>
          </p:cNvPr>
          <p:cNvSpPr/>
          <p:nvPr/>
        </p:nvSpPr>
        <p:spPr>
          <a:xfrm>
            <a:off x="7650092" y="1449387"/>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Dancing in </a:t>
            </a:r>
            <a:r>
              <a:rPr lang="de-DE" dirty="0" err="1"/>
              <a:t>the</a:t>
            </a:r>
            <a:r>
              <a:rPr lang="de-DE" dirty="0"/>
              <a:t> </a:t>
            </a:r>
            <a:r>
              <a:rPr lang="de-DE" dirty="0" err="1"/>
              <a:t>gym</a:t>
            </a:r>
            <a:endParaRPr lang="de-DE" dirty="0"/>
          </a:p>
        </p:txBody>
      </p:sp>
      <p:sp>
        <p:nvSpPr>
          <p:cNvPr id="19" name="Rechteck 18">
            <a:extLst>
              <a:ext uri="{FF2B5EF4-FFF2-40B4-BE49-F238E27FC236}">
                <a16:creationId xmlns:a16="http://schemas.microsoft.com/office/drawing/2014/main" id="{B3D761DC-BC72-A653-20C4-532E8D74EE34}"/>
              </a:ext>
            </a:extLst>
          </p:cNvPr>
          <p:cNvSpPr/>
          <p:nvPr/>
        </p:nvSpPr>
        <p:spPr>
          <a:xfrm>
            <a:off x="1901575" y="3968750"/>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a:t>Going</a:t>
            </a:r>
            <a:r>
              <a:rPr lang="de-DE" sz="1400" dirty="0"/>
              <a:t> to </a:t>
            </a:r>
            <a:r>
              <a:rPr lang="de-DE" sz="1400" dirty="0" err="1"/>
              <a:t>the</a:t>
            </a:r>
            <a:r>
              <a:rPr lang="de-DE" sz="1400" dirty="0"/>
              <a:t> </a:t>
            </a:r>
            <a:r>
              <a:rPr lang="de-DE" sz="1400" dirty="0" err="1"/>
              <a:t>next</a:t>
            </a:r>
            <a:br>
              <a:rPr lang="de-DE" sz="1400" dirty="0"/>
            </a:br>
            <a:r>
              <a:rPr lang="de-DE" sz="1400" dirty="0" err="1"/>
              <a:t>hospital</a:t>
            </a:r>
            <a:r>
              <a:rPr lang="de-DE" sz="1400" dirty="0"/>
              <a:t> </a:t>
            </a:r>
            <a:r>
              <a:rPr lang="de-DE" sz="1400" dirty="0" err="1"/>
              <a:t>asap</a:t>
            </a:r>
            <a:endParaRPr lang="de-DE" sz="1400" dirty="0"/>
          </a:p>
        </p:txBody>
      </p:sp>
      <p:sp>
        <p:nvSpPr>
          <p:cNvPr id="20" name="Rechteck 19">
            <a:extLst>
              <a:ext uri="{FF2B5EF4-FFF2-40B4-BE49-F238E27FC236}">
                <a16:creationId xmlns:a16="http://schemas.microsoft.com/office/drawing/2014/main" id="{9D795645-F72B-4CDA-885D-8AE38360F846}"/>
              </a:ext>
            </a:extLst>
          </p:cNvPr>
          <p:cNvSpPr/>
          <p:nvPr/>
        </p:nvSpPr>
        <p:spPr>
          <a:xfrm>
            <a:off x="7650092" y="3968750"/>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Pain </a:t>
            </a:r>
            <a:r>
              <a:rPr lang="de-DE" dirty="0" err="1"/>
              <a:t>Reduction</a:t>
            </a:r>
            <a:br>
              <a:rPr lang="de-DE" dirty="0"/>
            </a:br>
            <a:r>
              <a:rPr lang="de-DE" sz="1200" dirty="0" err="1"/>
              <a:t>Medication</a:t>
            </a:r>
            <a:r>
              <a:rPr lang="de-DE" sz="1200" dirty="0"/>
              <a:t> e.g. Ibuprofen</a:t>
            </a:r>
            <a:endParaRPr lang="de-DE" dirty="0"/>
          </a:p>
        </p:txBody>
      </p:sp>
      <p:sp>
        <p:nvSpPr>
          <p:cNvPr id="21" name="Rechteck 20">
            <a:extLst>
              <a:ext uri="{FF2B5EF4-FFF2-40B4-BE49-F238E27FC236}">
                <a16:creationId xmlns:a16="http://schemas.microsoft.com/office/drawing/2014/main" id="{C85F3A39-823B-5915-4656-E50676296D71}"/>
              </a:ext>
            </a:extLst>
          </p:cNvPr>
          <p:cNvSpPr/>
          <p:nvPr/>
        </p:nvSpPr>
        <p:spPr>
          <a:xfrm>
            <a:off x="4773929" y="3990541"/>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Leg Treatment</a:t>
            </a:r>
            <a:br>
              <a:rPr lang="de-DE" dirty="0"/>
            </a:br>
            <a:r>
              <a:rPr lang="de-DE" sz="1200" dirty="0" err="1"/>
              <a:t>immobilisation</a:t>
            </a:r>
            <a:endParaRPr lang="de-DE" dirty="0"/>
          </a:p>
        </p:txBody>
      </p:sp>
      <p:sp>
        <p:nvSpPr>
          <p:cNvPr id="22" name="Rechteck 21">
            <a:extLst>
              <a:ext uri="{FF2B5EF4-FFF2-40B4-BE49-F238E27FC236}">
                <a16:creationId xmlns:a16="http://schemas.microsoft.com/office/drawing/2014/main" id="{DD451BE9-2779-F4A9-263B-8722535569C1}"/>
              </a:ext>
            </a:extLst>
          </p:cNvPr>
          <p:cNvSpPr/>
          <p:nvPr/>
        </p:nvSpPr>
        <p:spPr>
          <a:xfrm>
            <a:off x="4773929" y="5346631"/>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Leg Cast</a:t>
            </a:r>
          </a:p>
        </p:txBody>
      </p:sp>
      <p:sp>
        <p:nvSpPr>
          <p:cNvPr id="23" name="Ellipse 22">
            <a:extLst>
              <a:ext uri="{FF2B5EF4-FFF2-40B4-BE49-F238E27FC236}">
                <a16:creationId xmlns:a16="http://schemas.microsoft.com/office/drawing/2014/main" id="{2675B6B5-2240-026A-068B-4DD6E17B4813}"/>
              </a:ext>
            </a:extLst>
          </p:cNvPr>
          <p:cNvSpPr/>
          <p:nvPr/>
        </p:nvSpPr>
        <p:spPr>
          <a:xfrm>
            <a:off x="4624704" y="2418330"/>
            <a:ext cx="2767330" cy="1038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Pain</a:t>
            </a:r>
          </a:p>
        </p:txBody>
      </p:sp>
      <p:cxnSp>
        <p:nvCxnSpPr>
          <p:cNvPr id="25" name="Gerade Verbindung mit Pfeil 24">
            <a:extLst>
              <a:ext uri="{FF2B5EF4-FFF2-40B4-BE49-F238E27FC236}">
                <a16:creationId xmlns:a16="http://schemas.microsoft.com/office/drawing/2014/main" id="{F97A36E4-CE7C-A144-9CBC-39003B0D457F}"/>
              </a:ext>
            </a:extLst>
          </p:cNvPr>
          <p:cNvCxnSpPr>
            <a:stCxn id="17" idx="2"/>
            <a:endCxn id="23" idx="1"/>
          </p:cNvCxnSpPr>
          <p:nvPr/>
        </p:nvCxnSpPr>
        <p:spPr>
          <a:xfrm>
            <a:off x="3136015" y="2013268"/>
            <a:ext cx="1893955" cy="55709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113625D-44D2-317B-0384-DCB2D85BB2EC}"/>
              </a:ext>
            </a:extLst>
          </p:cNvPr>
          <p:cNvCxnSpPr>
            <a:cxnSpLocks/>
            <a:stCxn id="19" idx="0"/>
            <a:endCxn id="23" idx="3"/>
          </p:cNvCxnSpPr>
          <p:nvPr/>
        </p:nvCxnSpPr>
        <p:spPr>
          <a:xfrm flipV="1">
            <a:off x="3136015" y="3304455"/>
            <a:ext cx="1893955" cy="6642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BB44FD3-74B5-7199-6E12-CCC2C5DC8E0C}"/>
              </a:ext>
            </a:extLst>
          </p:cNvPr>
          <p:cNvCxnSpPr>
            <a:cxnSpLocks/>
            <a:stCxn id="18" idx="2"/>
            <a:endCxn id="23" idx="7"/>
          </p:cNvCxnSpPr>
          <p:nvPr/>
        </p:nvCxnSpPr>
        <p:spPr>
          <a:xfrm flipH="1">
            <a:off x="6986768" y="2013267"/>
            <a:ext cx="1897764" cy="55709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2E21ACBB-EC8B-7295-BCFC-1D917C4B134D}"/>
              </a:ext>
            </a:extLst>
          </p:cNvPr>
          <p:cNvCxnSpPr>
            <a:cxnSpLocks/>
            <a:stCxn id="20" idx="0"/>
            <a:endCxn id="23" idx="5"/>
          </p:cNvCxnSpPr>
          <p:nvPr/>
        </p:nvCxnSpPr>
        <p:spPr>
          <a:xfrm flipH="1" flipV="1">
            <a:off x="6986768" y="3304455"/>
            <a:ext cx="1897764" cy="6642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9E5F20EE-E703-E664-460B-FBC4632BC9A4}"/>
              </a:ext>
            </a:extLst>
          </p:cNvPr>
          <p:cNvCxnSpPr>
            <a:cxnSpLocks/>
            <a:stCxn id="21" idx="0"/>
            <a:endCxn id="23" idx="4"/>
          </p:cNvCxnSpPr>
          <p:nvPr/>
        </p:nvCxnSpPr>
        <p:spPr>
          <a:xfrm flipV="1">
            <a:off x="6008369" y="3456490"/>
            <a:ext cx="0" cy="53405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84BA596E-2362-71BC-6FE3-F498D0E33E22}"/>
              </a:ext>
            </a:extLst>
          </p:cNvPr>
          <p:cNvCxnSpPr>
            <a:cxnSpLocks/>
            <a:stCxn id="21" idx="2"/>
            <a:endCxn id="22" idx="0"/>
          </p:cNvCxnSpPr>
          <p:nvPr/>
        </p:nvCxnSpPr>
        <p:spPr>
          <a:xfrm>
            <a:off x="6008369" y="4554421"/>
            <a:ext cx="0" cy="79221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E632D3D6-E419-DF63-B200-52B6339A843D}"/>
              </a:ext>
            </a:extLst>
          </p:cNvPr>
          <p:cNvSpPr txBox="1"/>
          <p:nvPr/>
        </p:nvSpPr>
        <p:spPr>
          <a:xfrm>
            <a:off x="3466624" y="2238182"/>
            <a:ext cx="827471" cy="369332"/>
          </a:xfrm>
          <a:prstGeom prst="rect">
            <a:avLst/>
          </a:prstGeom>
          <a:noFill/>
        </p:spPr>
        <p:txBody>
          <a:bodyPr wrap="none" rtlCol="0">
            <a:spAutoFit/>
          </a:bodyPr>
          <a:lstStyle/>
          <a:p>
            <a:r>
              <a:rPr lang="de-DE" dirty="0" err="1"/>
              <a:t>Cause</a:t>
            </a:r>
            <a:endParaRPr lang="de-DE" dirty="0"/>
          </a:p>
        </p:txBody>
      </p:sp>
      <p:sp>
        <p:nvSpPr>
          <p:cNvPr id="49" name="Textfeld 48">
            <a:extLst>
              <a:ext uri="{FF2B5EF4-FFF2-40B4-BE49-F238E27FC236}">
                <a16:creationId xmlns:a16="http://schemas.microsoft.com/office/drawing/2014/main" id="{F605326B-DA36-26CE-6F4F-E4042372AF06}"/>
              </a:ext>
            </a:extLst>
          </p:cNvPr>
          <p:cNvSpPr txBox="1"/>
          <p:nvPr/>
        </p:nvSpPr>
        <p:spPr>
          <a:xfrm>
            <a:off x="2894353" y="3280872"/>
            <a:ext cx="1399742" cy="369332"/>
          </a:xfrm>
          <a:prstGeom prst="rect">
            <a:avLst/>
          </a:prstGeom>
          <a:noFill/>
        </p:spPr>
        <p:txBody>
          <a:bodyPr wrap="none" rtlCol="0">
            <a:spAutoFit/>
          </a:bodyPr>
          <a:lstStyle/>
          <a:p>
            <a:r>
              <a:rPr lang="de-DE" dirty="0"/>
              <a:t>Intervention</a:t>
            </a:r>
          </a:p>
        </p:txBody>
      </p:sp>
      <p:sp>
        <p:nvSpPr>
          <p:cNvPr id="50" name="Textfeld 49">
            <a:extLst>
              <a:ext uri="{FF2B5EF4-FFF2-40B4-BE49-F238E27FC236}">
                <a16:creationId xmlns:a16="http://schemas.microsoft.com/office/drawing/2014/main" id="{F6E5A4D9-2D0F-E0DC-17E4-2EFF44939056}"/>
              </a:ext>
            </a:extLst>
          </p:cNvPr>
          <p:cNvSpPr txBox="1"/>
          <p:nvPr/>
        </p:nvSpPr>
        <p:spPr>
          <a:xfrm>
            <a:off x="6070918" y="3555073"/>
            <a:ext cx="1223412" cy="369332"/>
          </a:xfrm>
          <a:prstGeom prst="rect">
            <a:avLst/>
          </a:prstGeom>
          <a:noFill/>
        </p:spPr>
        <p:txBody>
          <a:bodyPr wrap="none" rtlCol="0">
            <a:spAutoFit/>
          </a:bodyPr>
          <a:lstStyle/>
          <a:p>
            <a:r>
              <a:rPr lang="de-DE" dirty="0" err="1"/>
              <a:t>Strategies</a:t>
            </a:r>
            <a:endParaRPr lang="de-DE" dirty="0"/>
          </a:p>
        </p:txBody>
      </p:sp>
      <p:sp>
        <p:nvSpPr>
          <p:cNvPr id="51" name="Textfeld 50">
            <a:extLst>
              <a:ext uri="{FF2B5EF4-FFF2-40B4-BE49-F238E27FC236}">
                <a16:creationId xmlns:a16="http://schemas.microsoft.com/office/drawing/2014/main" id="{9FCF6EF5-2E4F-483D-B7CF-619A68EF08D7}"/>
              </a:ext>
            </a:extLst>
          </p:cNvPr>
          <p:cNvSpPr txBox="1"/>
          <p:nvPr/>
        </p:nvSpPr>
        <p:spPr>
          <a:xfrm>
            <a:off x="7722643" y="3226986"/>
            <a:ext cx="1701107" cy="369332"/>
          </a:xfrm>
          <a:prstGeom prst="rect">
            <a:avLst/>
          </a:prstGeom>
          <a:noFill/>
        </p:spPr>
        <p:txBody>
          <a:bodyPr wrap="none" rtlCol="0">
            <a:spAutoFit/>
          </a:bodyPr>
          <a:lstStyle/>
          <a:p>
            <a:r>
              <a:rPr lang="de-DE" dirty="0" err="1"/>
              <a:t>Consequences</a:t>
            </a:r>
            <a:endParaRPr lang="de-DE" dirty="0"/>
          </a:p>
        </p:txBody>
      </p:sp>
      <p:sp>
        <p:nvSpPr>
          <p:cNvPr id="52" name="Textfeld 51">
            <a:extLst>
              <a:ext uri="{FF2B5EF4-FFF2-40B4-BE49-F238E27FC236}">
                <a16:creationId xmlns:a16="http://schemas.microsoft.com/office/drawing/2014/main" id="{06F0A3D9-B6B2-FE83-EB18-D24554099C66}"/>
              </a:ext>
            </a:extLst>
          </p:cNvPr>
          <p:cNvSpPr txBox="1"/>
          <p:nvPr/>
        </p:nvSpPr>
        <p:spPr>
          <a:xfrm>
            <a:off x="7906282" y="2242502"/>
            <a:ext cx="979755" cy="369332"/>
          </a:xfrm>
          <a:prstGeom prst="rect">
            <a:avLst/>
          </a:prstGeom>
          <a:noFill/>
        </p:spPr>
        <p:txBody>
          <a:bodyPr wrap="none" rtlCol="0">
            <a:spAutoFit/>
          </a:bodyPr>
          <a:lstStyle/>
          <a:p>
            <a:r>
              <a:rPr lang="de-DE" dirty="0" err="1"/>
              <a:t>Context</a:t>
            </a:r>
            <a:endParaRPr lang="de-DE" dirty="0"/>
          </a:p>
        </p:txBody>
      </p:sp>
      <p:sp>
        <p:nvSpPr>
          <p:cNvPr id="55" name="Textfeld 54">
            <a:extLst>
              <a:ext uri="{FF2B5EF4-FFF2-40B4-BE49-F238E27FC236}">
                <a16:creationId xmlns:a16="http://schemas.microsoft.com/office/drawing/2014/main" id="{93A6E33A-EEE1-192D-49A1-D3CEC163873B}"/>
              </a:ext>
            </a:extLst>
          </p:cNvPr>
          <p:cNvSpPr txBox="1"/>
          <p:nvPr/>
        </p:nvSpPr>
        <p:spPr>
          <a:xfrm>
            <a:off x="6095999" y="4655880"/>
            <a:ext cx="965329" cy="369332"/>
          </a:xfrm>
          <a:prstGeom prst="rect">
            <a:avLst/>
          </a:prstGeom>
          <a:noFill/>
        </p:spPr>
        <p:txBody>
          <a:bodyPr wrap="none" rtlCol="0">
            <a:spAutoFit/>
          </a:bodyPr>
          <a:lstStyle/>
          <a:p>
            <a:r>
              <a:rPr lang="de-DE" dirty="0"/>
              <a:t>Healing</a:t>
            </a:r>
          </a:p>
        </p:txBody>
      </p:sp>
      <p:sp>
        <p:nvSpPr>
          <p:cNvPr id="56" name="Rechteck 55">
            <a:extLst>
              <a:ext uri="{FF2B5EF4-FFF2-40B4-BE49-F238E27FC236}">
                <a16:creationId xmlns:a16="http://schemas.microsoft.com/office/drawing/2014/main" id="{A1C1DB41-077A-4DEE-3491-3DCE3CAC242D}"/>
              </a:ext>
            </a:extLst>
          </p:cNvPr>
          <p:cNvSpPr/>
          <p:nvPr/>
        </p:nvSpPr>
        <p:spPr>
          <a:xfrm>
            <a:off x="7638942" y="5322257"/>
            <a:ext cx="2468880" cy="56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Removing</a:t>
            </a:r>
            <a:r>
              <a:rPr lang="de-DE" dirty="0"/>
              <a:t> </a:t>
            </a:r>
            <a:r>
              <a:rPr lang="de-DE" dirty="0" err="1"/>
              <a:t>obstacles</a:t>
            </a:r>
            <a:br>
              <a:rPr lang="de-DE" dirty="0"/>
            </a:br>
            <a:r>
              <a:rPr lang="de-DE" dirty="0"/>
              <a:t>in </a:t>
            </a:r>
            <a:r>
              <a:rPr lang="de-DE" dirty="0" err="1"/>
              <a:t>the</a:t>
            </a:r>
            <a:r>
              <a:rPr lang="de-DE" dirty="0"/>
              <a:t> </a:t>
            </a:r>
            <a:r>
              <a:rPr lang="de-DE" dirty="0" err="1"/>
              <a:t>gym</a:t>
            </a:r>
            <a:endParaRPr lang="de-DE" dirty="0"/>
          </a:p>
        </p:txBody>
      </p:sp>
      <p:cxnSp>
        <p:nvCxnSpPr>
          <p:cNvPr id="57" name="Gerade Verbindung mit Pfeil 56">
            <a:extLst>
              <a:ext uri="{FF2B5EF4-FFF2-40B4-BE49-F238E27FC236}">
                <a16:creationId xmlns:a16="http://schemas.microsoft.com/office/drawing/2014/main" id="{70C1ED7A-FACB-AD1B-CED6-D024EBF91412}"/>
              </a:ext>
            </a:extLst>
          </p:cNvPr>
          <p:cNvCxnSpPr>
            <a:cxnSpLocks/>
            <a:stCxn id="56" idx="0"/>
            <a:endCxn id="20" idx="2"/>
          </p:cNvCxnSpPr>
          <p:nvPr/>
        </p:nvCxnSpPr>
        <p:spPr>
          <a:xfrm flipV="1">
            <a:off x="8873382" y="4532630"/>
            <a:ext cx="11150" cy="78962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62DC4B76-0B3B-8C56-B926-A61A91480626}"/>
              </a:ext>
            </a:extLst>
          </p:cNvPr>
          <p:cNvSpPr txBox="1"/>
          <p:nvPr/>
        </p:nvSpPr>
        <p:spPr>
          <a:xfrm>
            <a:off x="9006630" y="4648005"/>
            <a:ext cx="1281120" cy="369332"/>
          </a:xfrm>
          <a:prstGeom prst="rect">
            <a:avLst/>
          </a:prstGeom>
          <a:noFill/>
        </p:spPr>
        <p:txBody>
          <a:bodyPr wrap="none" rtlCol="0">
            <a:spAutoFit/>
          </a:bodyPr>
          <a:lstStyle/>
          <a:p>
            <a:r>
              <a:rPr lang="de-DE" dirty="0" err="1"/>
              <a:t>Prevention</a:t>
            </a:r>
            <a:endParaRPr lang="de-DE" dirty="0"/>
          </a:p>
        </p:txBody>
      </p:sp>
      <p:cxnSp>
        <p:nvCxnSpPr>
          <p:cNvPr id="64" name="Verbinder: gewinkelt 63">
            <a:extLst>
              <a:ext uri="{FF2B5EF4-FFF2-40B4-BE49-F238E27FC236}">
                <a16:creationId xmlns:a16="http://schemas.microsoft.com/office/drawing/2014/main" id="{49D75748-AA54-CCA3-EAA1-877C524DC434}"/>
              </a:ext>
            </a:extLst>
          </p:cNvPr>
          <p:cNvCxnSpPr>
            <a:stCxn id="18" idx="3"/>
            <a:endCxn id="56" idx="3"/>
          </p:cNvCxnSpPr>
          <p:nvPr/>
        </p:nvCxnSpPr>
        <p:spPr>
          <a:xfrm flipH="1">
            <a:off x="10107822" y="1731327"/>
            <a:ext cx="11150" cy="3872870"/>
          </a:xfrm>
          <a:prstGeom prst="bentConnector3">
            <a:avLst>
              <a:gd name="adj1" fmla="val -2050224"/>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759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A0CF2-DD81-B055-6821-1DB3A62AD545}"/>
              </a:ext>
            </a:extLst>
          </p:cNvPr>
          <p:cNvSpPr>
            <a:spLocks noGrp="1"/>
          </p:cNvSpPr>
          <p:nvPr>
            <p:ph type="title"/>
          </p:nvPr>
        </p:nvSpPr>
        <p:spPr/>
        <p:txBody>
          <a:bodyPr/>
          <a:lstStyle/>
          <a:p>
            <a:r>
              <a:rPr lang="de-DE" dirty="0" err="1"/>
              <a:t>Selective</a:t>
            </a:r>
            <a:r>
              <a:rPr lang="de-DE" dirty="0"/>
              <a:t> Coding</a:t>
            </a:r>
          </a:p>
        </p:txBody>
      </p:sp>
      <p:sp>
        <p:nvSpPr>
          <p:cNvPr id="3" name="Fußzeilenplatzhalter 2">
            <a:extLst>
              <a:ext uri="{FF2B5EF4-FFF2-40B4-BE49-F238E27FC236}">
                <a16:creationId xmlns:a16="http://schemas.microsoft.com/office/drawing/2014/main" id="{0EEE05AB-5CD8-303D-AE53-F6A07D68ACC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DFC0A4C-8539-1C36-5857-CE7E2E29BCF4}"/>
              </a:ext>
            </a:extLst>
          </p:cNvPr>
          <p:cNvSpPr>
            <a:spLocks noGrp="1"/>
          </p:cNvSpPr>
          <p:nvPr>
            <p:ph type="sldNum" sz="quarter" idx="33"/>
          </p:nvPr>
        </p:nvSpPr>
        <p:spPr/>
        <p:txBody>
          <a:bodyPr/>
          <a:lstStyle/>
          <a:p>
            <a:fld id="{BA24374A-C3A8-471A-8837-3FC31668ABE5}" type="slidenum">
              <a:rPr lang="de-DE" smtClean="0"/>
              <a:pPr/>
              <a:t>99</a:t>
            </a:fld>
            <a:endParaRPr lang="de-DE" dirty="0"/>
          </a:p>
        </p:txBody>
      </p:sp>
      <p:sp>
        <p:nvSpPr>
          <p:cNvPr id="11" name="Textplatzhalter 10">
            <a:extLst>
              <a:ext uri="{FF2B5EF4-FFF2-40B4-BE49-F238E27FC236}">
                <a16:creationId xmlns:a16="http://schemas.microsoft.com/office/drawing/2014/main" id="{CD718F14-9D19-9F21-B353-A2613A24683D}"/>
              </a:ext>
            </a:extLst>
          </p:cNvPr>
          <p:cNvSpPr>
            <a:spLocks noGrp="1"/>
          </p:cNvSpPr>
          <p:nvPr>
            <p:ph type="body" sz="quarter" idx="21"/>
          </p:nvPr>
        </p:nvSpPr>
        <p:spPr/>
        <p:txBody>
          <a:bodyPr/>
          <a:lstStyle/>
          <a:p>
            <a:r>
              <a:rPr lang="en-US" sz="1400" dirty="0"/>
              <a:t>How to Evaluate Results</a:t>
            </a:r>
            <a:endParaRPr lang="de-DE" dirty="0"/>
          </a:p>
        </p:txBody>
      </p:sp>
      <p:sp>
        <p:nvSpPr>
          <p:cNvPr id="6" name="Textplatzhalter 5">
            <a:extLst>
              <a:ext uri="{FF2B5EF4-FFF2-40B4-BE49-F238E27FC236}">
                <a16:creationId xmlns:a16="http://schemas.microsoft.com/office/drawing/2014/main" id="{FBB39893-9D97-505D-C334-C0587821DA23}"/>
              </a:ext>
            </a:extLst>
          </p:cNvPr>
          <p:cNvSpPr>
            <a:spLocks noGrp="1"/>
          </p:cNvSpPr>
          <p:nvPr>
            <p:ph type="body" sz="quarter" idx="34"/>
          </p:nvPr>
        </p:nvSpPr>
        <p:spPr>
          <a:xfrm>
            <a:off x="695325" y="1449388"/>
            <a:ext cx="6993255" cy="4679950"/>
          </a:xfrm>
        </p:spPr>
        <p:txBody>
          <a:bodyPr>
            <a:normAutofit fontScale="92500" lnSpcReduction="10000"/>
          </a:bodyPr>
          <a:lstStyle/>
          <a:p>
            <a:r>
              <a:rPr lang="en-US" b="1" dirty="0">
                <a:solidFill>
                  <a:schemeClr val="accent1"/>
                </a:solidFill>
              </a:rPr>
              <a:t>Integrate the different categories </a:t>
            </a:r>
            <a:r>
              <a:rPr lang="en-US" dirty="0"/>
              <a:t>that have been developed during axial coding into one cohesive theory or framework</a:t>
            </a:r>
          </a:p>
          <a:p>
            <a:r>
              <a:rPr lang="en-US" b="1" dirty="0">
                <a:solidFill>
                  <a:schemeClr val="accent1"/>
                </a:solidFill>
              </a:rPr>
              <a:t>Results from axial coding are further elaborated, integrated, and validated on an abstract level</a:t>
            </a:r>
          </a:p>
          <a:p>
            <a:pPr lvl="1"/>
            <a:r>
              <a:rPr lang="en-US" dirty="0"/>
              <a:t>Is there an </a:t>
            </a:r>
            <a:r>
              <a:rPr lang="en-US" b="1" dirty="0">
                <a:solidFill>
                  <a:schemeClr val="accent1"/>
                </a:solidFill>
              </a:rPr>
              <a:t>overarching theory</a:t>
            </a:r>
            <a:r>
              <a:rPr lang="en-US" dirty="0"/>
              <a:t>?</a:t>
            </a:r>
          </a:p>
          <a:p>
            <a:pPr lvl="1"/>
            <a:r>
              <a:rPr lang="en-US" dirty="0"/>
              <a:t>What is the </a:t>
            </a:r>
            <a:r>
              <a:rPr lang="en-US" b="1" dirty="0">
                <a:solidFill>
                  <a:schemeClr val="accent1"/>
                </a:solidFill>
              </a:rPr>
              <a:t>overarching theory</a:t>
            </a:r>
            <a:r>
              <a:rPr lang="en-US" dirty="0"/>
              <a:t>?</a:t>
            </a:r>
          </a:p>
          <a:p>
            <a:r>
              <a:rPr lang="en-US" b="1" dirty="0">
                <a:solidFill>
                  <a:schemeClr val="accent1"/>
                </a:solidFill>
              </a:rPr>
              <a:t>Choose the core category </a:t>
            </a:r>
            <a:r>
              <a:rPr lang="en-US" dirty="0"/>
              <a:t>and </a:t>
            </a:r>
            <a:r>
              <a:rPr lang="en-US" b="1" dirty="0">
                <a:solidFill>
                  <a:schemeClr val="accent1"/>
                </a:solidFill>
              </a:rPr>
              <a:t>relate it with the other categories from axial coding</a:t>
            </a:r>
          </a:p>
          <a:p>
            <a:pPr lvl="1"/>
            <a:r>
              <a:rPr lang="en-US" dirty="0"/>
              <a:t>If the core category is found, the story line of the research is set, and the researcher knows the central phenomenon of the research and can finally answer the research question and name the theory.</a:t>
            </a:r>
            <a:endParaRPr lang="de-DE" dirty="0"/>
          </a:p>
          <a:p>
            <a:endParaRPr lang="de-DE" dirty="0"/>
          </a:p>
        </p:txBody>
      </p:sp>
      <p:pic>
        <p:nvPicPr>
          <p:cNvPr id="7" name="Grafik 6">
            <a:extLst>
              <a:ext uri="{FF2B5EF4-FFF2-40B4-BE49-F238E27FC236}">
                <a16:creationId xmlns:a16="http://schemas.microsoft.com/office/drawing/2014/main" id="{EA77A62B-6234-885E-3E35-912EEDA2ECDD}"/>
              </a:ext>
            </a:extLst>
          </p:cNvPr>
          <p:cNvPicPr>
            <a:picLocks noChangeAspect="1"/>
          </p:cNvPicPr>
          <p:nvPr/>
        </p:nvPicPr>
        <p:blipFill>
          <a:blip r:embed="rId2"/>
          <a:stretch>
            <a:fillRect/>
          </a:stretch>
        </p:blipFill>
        <p:spPr>
          <a:xfrm>
            <a:off x="8019876" y="998220"/>
            <a:ext cx="3931857" cy="2806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Inhaltsplatzhalter 7">
            <a:extLst>
              <a:ext uri="{FF2B5EF4-FFF2-40B4-BE49-F238E27FC236}">
                <a16:creationId xmlns:a16="http://schemas.microsoft.com/office/drawing/2014/main" id="{22E992FC-C384-FDBD-ADE6-9213117791CD}"/>
              </a:ext>
            </a:extLst>
          </p:cNvPr>
          <p:cNvSpPr>
            <a:spLocks noGrp="1"/>
          </p:cNvSpPr>
          <p:nvPr>
            <p:ph sz="quarter" idx="35"/>
          </p:nvPr>
        </p:nvSpPr>
        <p:spPr>
          <a:xfrm>
            <a:off x="8651873" y="3968751"/>
            <a:ext cx="3384551" cy="2160588"/>
          </a:xfrm>
        </p:spPr>
        <p:txBody>
          <a:bodyPr anchor="t"/>
          <a:lstStyle/>
          <a:p>
            <a:r>
              <a:rPr lang="de-DE" dirty="0"/>
              <a:t>Leonardo Sousa, Anderson Oliveira, </a:t>
            </a:r>
            <a:r>
              <a:rPr lang="de-DE" dirty="0" err="1"/>
              <a:t>Willian</a:t>
            </a:r>
            <a:r>
              <a:rPr lang="de-DE" dirty="0"/>
              <a:t> </a:t>
            </a:r>
            <a:r>
              <a:rPr lang="de-DE" dirty="0" err="1"/>
              <a:t>Oizumi</a:t>
            </a:r>
            <a:r>
              <a:rPr lang="de-DE" dirty="0"/>
              <a:t>, Simone Barbosa, Alessandro Garcia, </a:t>
            </a:r>
            <a:r>
              <a:rPr lang="de-DE" dirty="0" err="1"/>
              <a:t>Jaejoon</a:t>
            </a:r>
            <a:r>
              <a:rPr lang="de-DE" dirty="0"/>
              <a:t> Lee, Marcos Kalinowski, Rafael de Mello, </a:t>
            </a:r>
            <a:r>
              <a:rPr lang="de-DE" dirty="0" err="1"/>
              <a:t>Baldoino</a:t>
            </a:r>
            <a:r>
              <a:rPr lang="de-DE" dirty="0"/>
              <a:t> Fonseca, Roberto Oliveira, Carlos Lucena, and Rodrigo Paes. 2018. </a:t>
            </a:r>
            <a:r>
              <a:rPr lang="de-DE" dirty="0" err="1"/>
              <a:t>Identifying</a:t>
            </a:r>
            <a:r>
              <a:rPr lang="de-DE" dirty="0"/>
              <a:t> design </a:t>
            </a:r>
            <a:r>
              <a:rPr lang="de-DE" dirty="0" err="1"/>
              <a:t>problems</a:t>
            </a:r>
            <a:r>
              <a:rPr lang="de-DE" dirty="0"/>
              <a:t> in </a:t>
            </a:r>
            <a:r>
              <a:rPr lang="de-DE" dirty="0" err="1"/>
              <a:t>the</a:t>
            </a:r>
            <a:r>
              <a:rPr lang="de-DE" dirty="0"/>
              <a:t> source code: a </a:t>
            </a:r>
            <a:r>
              <a:rPr lang="de-DE" dirty="0" err="1"/>
              <a:t>grounded</a:t>
            </a:r>
            <a:r>
              <a:rPr lang="de-DE" dirty="0"/>
              <a:t> </a:t>
            </a:r>
            <a:r>
              <a:rPr lang="de-DE" dirty="0" err="1"/>
              <a:t>theory</a:t>
            </a:r>
            <a:r>
              <a:rPr lang="de-DE" dirty="0"/>
              <a:t>. In Proceedings of </a:t>
            </a:r>
            <a:r>
              <a:rPr lang="de-DE" dirty="0" err="1"/>
              <a:t>the</a:t>
            </a:r>
            <a:r>
              <a:rPr lang="de-DE" dirty="0"/>
              <a:t> 40th International Conference on Software Engineering (ICSE '18). </a:t>
            </a:r>
            <a:r>
              <a:rPr lang="de-DE" dirty="0" err="1"/>
              <a:t>Association</a:t>
            </a:r>
            <a:r>
              <a:rPr lang="de-DE" dirty="0"/>
              <a:t> </a:t>
            </a:r>
            <a:r>
              <a:rPr lang="de-DE" dirty="0" err="1"/>
              <a:t>for</a:t>
            </a:r>
            <a:r>
              <a:rPr lang="de-DE" dirty="0"/>
              <a:t> Computing Machinery, New York, NY, USA, 921–931. https://doi.org/10.1145/3180155.3180239</a:t>
            </a:r>
          </a:p>
        </p:txBody>
      </p:sp>
    </p:spTree>
    <p:extLst>
      <p:ext uri="{BB962C8B-B14F-4D97-AF65-F5344CB8AC3E}">
        <p14:creationId xmlns:p14="http://schemas.microsoft.com/office/powerpoint/2010/main" val="1981225763"/>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648106-1097-44F4-B20B-3C94F1E1132C}">
  <we:reference id="wa104178772" version="1.0.0.0" store="de-DE"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10808</Words>
  <Application>Microsoft Office PowerPoint</Application>
  <PresentationFormat>Breitbild</PresentationFormat>
  <Paragraphs>2001</Paragraphs>
  <Slides>103</Slides>
  <Notes>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103</vt:i4>
      </vt:variant>
    </vt:vector>
  </HeadingPairs>
  <TitlesOfParts>
    <vt:vector size="112" baseType="lpstr">
      <vt:lpstr>Arial</vt:lpstr>
      <vt:lpstr>Calibri</vt:lpstr>
      <vt:lpstr>Cambria Math</vt:lpstr>
      <vt:lpstr>Courier New</vt:lpstr>
      <vt:lpstr>Roboto</vt:lpstr>
      <vt:lpstr>Roboto Medium</vt:lpstr>
      <vt:lpstr>Symbol</vt:lpstr>
      <vt:lpstr>Wingdings</vt:lpstr>
      <vt:lpstr>Lecture Theme</vt:lpstr>
      <vt:lpstr>How to Evaluate Results</vt:lpstr>
      <vt:lpstr>Results and the Research Question</vt:lpstr>
      <vt:lpstr>Research Question</vt:lpstr>
      <vt:lpstr>Hypothesis vs Theory</vt:lpstr>
      <vt:lpstr>Internal &amp; External Validity</vt:lpstr>
      <vt:lpstr>Internal vs. External Validity</vt:lpstr>
      <vt:lpstr>What‘s next?</vt:lpstr>
      <vt:lpstr>Evaluating Quantitative Data</vt:lpstr>
      <vt:lpstr>Let‘s Test Our New Swipe Feature</vt:lpstr>
      <vt:lpstr>PowerPoint-Präsentation</vt:lpstr>
      <vt:lpstr>Example</vt:lpstr>
      <vt:lpstr>The Hypothesis</vt:lpstr>
      <vt:lpstr>Comparing Hypotheses</vt:lpstr>
      <vt:lpstr>Comparing Two Prototypes</vt:lpstr>
      <vt:lpstr>PowerPoint-Präsentation</vt:lpstr>
      <vt:lpstr>Comparing Two Prototypes</vt:lpstr>
      <vt:lpstr>Comparing Two Prototypes</vt:lpstr>
      <vt:lpstr>Comparing Two Prototypes</vt:lpstr>
      <vt:lpstr>Descriptive Statistics: Text, Plot, or Table</vt:lpstr>
      <vt:lpstr>Comparing Two Prototypes</vt:lpstr>
      <vt:lpstr>Statistical Significant Difference/Effect</vt:lpstr>
      <vt:lpstr>Statistical Significant Difference/Effect</vt:lpstr>
      <vt:lpstr>Statistical Significance</vt:lpstr>
      <vt:lpstr>Type I &amp; Type II Errors</vt:lpstr>
      <vt:lpstr>Type I &amp; Type II Errors</vt:lpstr>
      <vt:lpstr>Type I &amp; Type II Errors</vt:lpstr>
      <vt:lpstr>Type I &amp; Type II Errors</vt:lpstr>
      <vt:lpstr>Type III and Type IV Errors</vt:lpstr>
      <vt:lpstr>Statistical Power</vt:lpstr>
      <vt:lpstr>Statistical Power</vt:lpstr>
      <vt:lpstr>Estimate the Effect Size</vt:lpstr>
      <vt:lpstr>Estimate the Sample Size</vt:lpstr>
      <vt:lpstr>Statistical Tests</vt:lpstr>
      <vt:lpstr>Kind of Data</vt:lpstr>
      <vt:lpstr>Statistical Test Checklist</vt:lpstr>
      <vt:lpstr>Statistical Test Checklist</vt:lpstr>
      <vt:lpstr>Test Selection </vt:lpstr>
      <vt:lpstr>Parametric Data = Normal Distributed Data</vt:lpstr>
      <vt:lpstr>Normality</vt:lpstr>
      <vt:lpstr>Normality Test</vt:lpstr>
      <vt:lpstr>Shapiro-Wilk Normality Test</vt:lpstr>
      <vt:lpstr>Test Selection</vt:lpstr>
      <vt:lpstr>Paired t-Test</vt:lpstr>
      <vt:lpstr>Descriptive and Inferential Statistics: Text, Plot, and Table</vt:lpstr>
      <vt:lpstr>Descriptive and Inferential Statistics: Text, Plot, and Table</vt:lpstr>
      <vt:lpstr>PowerPoint-Präsentation</vt:lpstr>
      <vt:lpstr>Statistically significant – but also important?</vt:lpstr>
      <vt:lpstr>Descriptive and Inferential Statistics: Text, Plot, and Table</vt:lpstr>
      <vt:lpstr>PowerPoint-Präsentation</vt:lpstr>
      <vt:lpstr>The Number of Tests</vt:lpstr>
      <vt:lpstr>Adding a third condition…</vt:lpstr>
      <vt:lpstr>Test Selection</vt:lpstr>
      <vt:lpstr>One-Way RM-ANOVA</vt:lpstr>
      <vt:lpstr>WTF? Sphericity?</vt:lpstr>
      <vt:lpstr>Creating a Table („data frame“) with Subject IDs…</vt:lpstr>
      <vt:lpstr>Reporting the RM-ANOVA Output</vt:lpstr>
      <vt:lpstr>Reporting the RM-ANOVA Output</vt:lpstr>
      <vt:lpstr>Reporting the RM-ANOVA Output</vt:lpstr>
      <vt:lpstr>Reporting the RM-ANOVA Output</vt:lpstr>
      <vt:lpstr>Post Hoc Analysis</vt:lpstr>
      <vt:lpstr>The Number of Tests</vt:lpstr>
      <vt:lpstr>Familywise Error Rate (FWER)</vt:lpstr>
      <vt:lpstr>Statisticians must correct this….</vt:lpstr>
      <vt:lpstr>Reporting the RM-ANOVA and Post hoc test</vt:lpstr>
      <vt:lpstr>Reporting the RM-ANOVA and Post hoc test</vt:lpstr>
      <vt:lpstr>Reporting the RM-ANOVA and Post hoc test</vt:lpstr>
      <vt:lpstr>Multi-Factorial Study Design</vt:lpstr>
      <vt:lpstr>Test Selection</vt:lpstr>
      <vt:lpstr>Three-Way RM ANOVA</vt:lpstr>
      <vt:lpstr>Three-Way RM ANOVA</vt:lpstr>
      <vt:lpstr>PowerPoint-Präsentation</vt:lpstr>
      <vt:lpstr>Exercise: Find your Test</vt:lpstr>
      <vt:lpstr>What‘s next? – An Example</vt:lpstr>
      <vt:lpstr>Did we forget something?</vt:lpstr>
      <vt:lpstr>Evaluating Qualitative Data</vt:lpstr>
      <vt:lpstr>Qualitative Data</vt:lpstr>
      <vt:lpstr>Qualitative Data Analysis</vt:lpstr>
      <vt:lpstr>Thematic/Content Analysis vs Grounded Theory</vt:lpstr>
      <vt:lpstr>Transcribing</vt:lpstr>
      <vt:lpstr>Transcribed Video Protocol: Example</vt:lpstr>
      <vt:lpstr>Example of Coding in Excel</vt:lpstr>
      <vt:lpstr>MAXQDA (Expensive)</vt:lpstr>
      <vt:lpstr>MAXQDA: Code-Matrix-Browser</vt:lpstr>
      <vt:lpstr>Inductive vs Deductive Approach</vt:lpstr>
      <vt:lpstr>Example: Inductive Analysis</vt:lpstr>
      <vt:lpstr>Example: Inductive Analysis</vt:lpstr>
      <vt:lpstr>Deductive Analysis</vt:lpstr>
      <vt:lpstr>Quality Criteria</vt:lpstr>
      <vt:lpstr>Example: Deductive Analysis</vt:lpstr>
      <vt:lpstr>Example: Deductive Analysis</vt:lpstr>
      <vt:lpstr>Trustworthiness</vt:lpstr>
      <vt:lpstr>Grounded Theory</vt:lpstr>
      <vt:lpstr>Grounded Theory and Thematic Analysis</vt:lpstr>
      <vt:lpstr>Analysis Process</vt:lpstr>
      <vt:lpstr>Analysis Process: Example</vt:lpstr>
      <vt:lpstr>Open Coding</vt:lpstr>
      <vt:lpstr>Axial Coding</vt:lpstr>
      <vt:lpstr>Example: Axial Coding of Pain</vt:lpstr>
      <vt:lpstr>Selective Coding</vt:lpstr>
      <vt:lpstr>When Grounded Theory?</vt:lpstr>
      <vt:lpstr>Summary</vt:lpstr>
      <vt:lpstr>Exercise: Find your Qualitative Analysis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734</cp:revision>
  <dcterms:created xsi:type="dcterms:W3CDTF">2017-10-10T14:10:45Z</dcterms:created>
  <dcterms:modified xsi:type="dcterms:W3CDTF">2024-06-11T12:27:29Z</dcterms:modified>
</cp:coreProperties>
</file>