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6" r:id="rId2"/>
    <p:sldId id="258" r:id="rId3"/>
    <p:sldId id="259" r:id="rId4"/>
    <p:sldId id="260" r:id="rId5"/>
    <p:sldId id="320" r:id="rId6"/>
    <p:sldId id="261" r:id="rId7"/>
    <p:sldId id="262" r:id="rId8"/>
    <p:sldId id="263" r:id="rId9"/>
    <p:sldId id="264" r:id="rId10"/>
    <p:sldId id="321" r:id="rId11"/>
    <p:sldId id="323" r:id="rId12"/>
    <p:sldId id="270" r:id="rId13"/>
    <p:sldId id="271" r:id="rId14"/>
    <p:sldId id="269" r:id="rId15"/>
    <p:sldId id="272" r:id="rId16"/>
    <p:sldId id="331" r:id="rId17"/>
    <p:sldId id="311" r:id="rId18"/>
    <p:sldId id="277" r:id="rId19"/>
    <p:sldId id="278" r:id="rId20"/>
    <p:sldId id="284" r:id="rId21"/>
    <p:sldId id="268" r:id="rId22"/>
    <p:sldId id="345" r:id="rId23"/>
    <p:sldId id="344" r:id="rId24"/>
    <p:sldId id="346" r:id="rId25"/>
    <p:sldId id="347" r:id="rId26"/>
    <p:sldId id="298" r:id="rId27"/>
    <p:sldId id="302" r:id="rId28"/>
    <p:sldId id="350" r:id="rId29"/>
    <p:sldId id="326" r:id="rId30"/>
    <p:sldId id="329" r:id="rId31"/>
    <p:sldId id="349" r:id="rId32"/>
    <p:sldId id="322" r:id="rId33"/>
    <p:sldId id="342" r:id="rId34"/>
    <p:sldId id="266" r:id="rId35"/>
    <p:sldId id="314" r:id="rId36"/>
    <p:sldId id="265" r:id="rId37"/>
    <p:sldId id="315" r:id="rId38"/>
    <p:sldId id="273" r:id="rId39"/>
    <p:sldId id="316" r:id="rId40"/>
    <p:sldId id="317" r:id="rId41"/>
    <p:sldId id="318" r:id="rId42"/>
    <p:sldId id="274" r:id="rId43"/>
    <p:sldId id="275" r:id="rId44"/>
    <p:sldId id="276" r:id="rId45"/>
    <p:sldId id="279" r:id="rId46"/>
    <p:sldId id="280" r:id="rId47"/>
    <p:sldId id="281" r:id="rId48"/>
    <p:sldId id="327" r:id="rId49"/>
    <p:sldId id="282" r:id="rId50"/>
    <p:sldId id="328" r:id="rId51"/>
    <p:sldId id="325" r:id="rId52"/>
    <p:sldId id="330" r:id="rId53"/>
    <p:sldId id="332" r:id="rId54"/>
    <p:sldId id="333" r:id="rId55"/>
    <p:sldId id="283" r:id="rId56"/>
    <p:sldId id="324" r:id="rId57"/>
    <p:sldId id="293" r:id="rId58"/>
    <p:sldId id="285" r:id="rId59"/>
    <p:sldId id="334" r:id="rId60"/>
    <p:sldId id="286" r:id="rId61"/>
    <p:sldId id="287" r:id="rId62"/>
    <p:sldId id="336" r:id="rId63"/>
    <p:sldId id="288" r:id="rId64"/>
    <p:sldId id="289" r:id="rId65"/>
    <p:sldId id="290" r:id="rId66"/>
    <p:sldId id="337" r:id="rId67"/>
    <p:sldId id="338" r:id="rId68"/>
    <p:sldId id="291" r:id="rId69"/>
    <p:sldId id="292" r:id="rId70"/>
    <p:sldId id="339" r:id="rId71"/>
    <p:sldId id="294" r:id="rId72"/>
    <p:sldId id="340" r:id="rId73"/>
    <p:sldId id="341" r:id="rId74"/>
    <p:sldId id="296" r:id="rId75"/>
    <p:sldId id="309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pos="37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079BC"/>
    <a:srgbClr val="385789"/>
    <a:srgbClr val="EA7B34"/>
    <a:srgbClr val="009999"/>
    <a:srgbClr val="D60093"/>
    <a:srgbClr val="FF3399"/>
    <a:srgbClr val="7030A0"/>
    <a:srgbClr val="E9ECF4"/>
    <a:srgbClr val="D5D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8" autoAdjust="0"/>
    <p:restoredTop sz="82546" autoAdjust="0"/>
  </p:normalViewPr>
  <p:slideViewPr>
    <p:cSldViewPr snapToGrid="0" showGuides="1">
      <p:cViewPr varScale="1">
        <p:scale>
          <a:sx n="115" d="100"/>
          <a:sy n="115" d="100"/>
        </p:scale>
        <p:origin x="736" y="72"/>
      </p:cViewPr>
      <p:guideLst>
        <p:guide orient="horz" pos="3861"/>
        <p:guide pos="37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32" d="100"/>
        <a:sy n="232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50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Chart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F0-4081-9298-C7231137B65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F0-4081-9298-C7231137B65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9F0-4081-9298-C7231137B6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9F0-4081-9298-C7231137B65F}"/>
              </c:ext>
            </c:extLst>
          </c:dPt>
          <c:cat>
            <c:strRef>
              <c:f>Tabelle1!$A$2:$A$5</c:f>
              <c:strCache>
                <c:ptCount val="4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D6-4D3B-BBCB-BC4D6D4985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62" b="0" i="0" u="none" strike="noStrike" baseline="0" dirty="0">
                <a:effectLst/>
              </a:rPr>
              <a:t>Chart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515-4E24-B6AA-EAA9F2EA4B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515-4E24-B6AA-EAA9F2EA4B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515-4E24-B6AA-EAA9F2EA4B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515-4E24-B6AA-EAA9F2EA4B0F}"/>
              </c:ext>
            </c:extLst>
          </c:dPt>
          <c:cat>
            <c:strRef>
              <c:f>Tabelle1!$A$2:$A$5</c:f>
              <c:strCache>
                <c:ptCount val="4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515-4E24-B6AA-EAA9F2EA4B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40" b="0" i="0" u="none" strike="noStrike" kern="1200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r>
              <a:rPr lang="de-DE" dirty="0" err="1"/>
              <a:t>Typing</a:t>
            </a:r>
            <a:r>
              <a:rPr lang="de-DE" dirty="0"/>
              <a:t> </a:t>
            </a:r>
            <a:r>
              <a:rPr lang="de-DE" dirty="0" err="1"/>
              <a:t>performance</a:t>
            </a:r>
            <a:r>
              <a:rPr lang="de-DE" dirty="0"/>
              <a:t> in </a:t>
            </a:r>
            <a:r>
              <a:rPr lang="de-DE" dirty="0" err="1"/>
              <a:t>words</a:t>
            </a:r>
            <a:r>
              <a:rPr lang="de-DE" dirty="0"/>
              <a:t> per </a:t>
            </a:r>
            <a:r>
              <a:rPr lang="de-DE" dirty="0" err="1"/>
              <a:t>minute</a:t>
            </a:r>
            <a:r>
              <a:rPr lang="de-DE" dirty="0"/>
              <a:t> (WPM)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40" b="0" i="0" u="none" strike="noStrike" kern="1200" spc="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Tabelle1!$C$2:$C$4</c:f>
                <c:numCache>
                  <c:formatCode>General</c:formatCode>
                  <c:ptCount val="3"/>
                  <c:pt idx="0">
                    <c:v>11.122999999999999</c:v>
                  </c:pt>
                  <c:pt idx="1">
                    <c:v>13.433999999999999</c:v>
                  </c:pt>
                  <c:pt idx="2">
                    <c:v>14.286</c:v>
                  </c:pt>
                </c:numCache>
              </c:numRef>
            </c:plus>
            <c:minus>
              <c:numRef>
                <c:f>Tabelle1!$C$2:$C$4</c:f>
                <c:numCache>
                  <c:formatCode>General</c:formatCode>
                  <c:ptCount val="3"/>
                  <c:pt idx="0">
                    <c:v>11.122999999999999</c:v>
                  </c:pt>
                  <c:pt idx="1">
                    <c:v>13.433999999999999</c:v>
                  </c:pt>
                  <c:pt idx="2">
                    <c:v>14.286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Tabelle1!$A$2:$A$4</c:f>
              <c:strCache>
                <c:ptCount val="3"/>
                <c:pt idx="0">
                  <c:v>No Swipe</c:v>
                </c:pt>
                <c:pt idx="1">
                  <c:v>Swipe</c:v>
                </c:pt>
                <c:pt idx="2">
                  <c:v>Vibro Swipe</c:v>
                </c:pt>
              </c:strCache>
            </c:strRef>
          </c:cat>
          <c:val>
            <c:numRef>
              <c:f>Tabelle1!$B$2:$B$4</c:f>
              <c:numCache>
                <c:formatCode>#,##0.000</c:formatCode>
                <c:ptCount val="3"/>
                <c:pt idx="0">
                  <c:v>45.985999999999997</c:v>
                </c:pt>
                <c:pt idx="1">
                  <c:v>74.230999999999995</c:v>
                </c:pt>
                <c:pt idx="2" formatCode="General">
                  <c:v>75.787000000000006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0E-4EB3-9AF7-788D902432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185445200"/>
        <c:axId val="1185444368"/>
      </c:barChart>
      <c:catAx>
        <c:axId val="1185445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de-DE"/>
          </a:p>
        </c:txPr>
        <c:crossAx val="1185444368"/>
        <c:crosses val="autoZero"/>
        <c:auto val="1"/>
        <c:lblAlgn val="ctr"/>
        <c:lblOffset val="100"/>
        <c:noMultiLvlLbl val="0"/>
      </c:catAx>
      <c:valAx>
        <c:axId val="1185444368"/>
        <c:scaling>
          <c:orientation val="minMax"/>
          <c:max val="1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r>
                  <a:rPr lang="de-DE"/>
                  <a:t>WPM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pPr>
              <a:endParaRPr lang="de-DE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de-DE"/>
          </a:p>
        </c:txPr>
        <c:crossAx val="1185445200"/>
        <c:crosses val="autoZero"/>
        <c:crossBetween val="between"/>
        <c:majorUnit val="10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</a:defRPr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94B87E-BA74-41C3-B41C-9819E20F45E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11045A-735C-4E8E-AA27-85AAB6FC982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Deictic gestures are fundamental expressions in non-verbal communication </a:t>
          </a:r>
          <a:endParaRPr lang="en-US" b="1"/>
        </a:p>
      </dgm:t>
    </dgm:pt>
    <dgm:pt modelId="{EFFCB2D9-ED27-4DE7-8571-59626A953C7F}" type="parTrans" cxnId="{B84D27E0-61BA-429A-82C9-931B5DED3627}">
      <dgm:prSet/>
      <dgm:spPr/>
      <dgm:t>
        <a:bodyPr/>
        <a:lstStyle/>
        <a:p>
          <a:endParaRPr lang="en-US" b="1"/>
        </a:p>
      </dgm:t>
    </dgm:pt>
    <dgm:pt modelId="{8A844FD2-A9C2-4827-928C-C6FE20C71204}" type="sibTrans" cxnId="{B84D27E0-61BA-429A-82C9-931B5DED3627}">
      <dgm:prSet/>
      <dgm:spPr/>
      <dgm:t>
        <a:bodyPr/>
        <a:lstStyle/>
        <a:p>
          <a:endParaRPr lang="en-US" b="1"/>
        </a:p>
      </dgm:t>
    </dgm:pt>
    <dgm:pt modelId="{F0B56DBA-F518-415E-9070-1F6E62EC622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/>
            <a:t>Virtual Reality can be used to “override” one's appearance</a:t>
          </a:r>
          <a:endParaRPr lang="en-US" b="1" dirty="0"/>
        </a:p>
      </dgm:t>
    </dgm:pt>
    <dgm:pt modelId="{9CCEC86C-8B2F-4DEB-B84C-4584BF9666EF}" type="parTrans" cxnId="{7CF21C35-9C11-45F0-9E72-C53A56F84CAF}">
      <dgm:prSet/>
      <dgm:spPr/>
      <dgm:t>
        <a:bodyPr/>
        <a:lstStyle/>
        <a:p>
          <a:endParaRPr lang="en-US" b="1"/>
        </a:p>
      </dgm:t>
    </dgm:pt>
    <dgm:pt modelId="{05D6662A-7D0F-4C4C-86B6-2C29DDE2CBDC}" type="sibTrans" cxnId="{7CF21C35-9C11-45F0-9E72-C53A56F84CAF}">
      <dgm:prSet/>
      <dgm:spPr/>
      <dgm:t>
        <a:bodyPr/>
        <a:lstStyle/>
        <a:p>
          <a:endParaRPr lang="en-US" b="1"/>
        </a:p>
      </dgm:t>
    </dgm:pt>
    <dgm:pt modelId="{CEE4805A-17DE-4DC3-9D90-0B776ACD1B1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We developed a model to improve deictic gestures in VR </a:t>
          </a:r>
          <a:endParaRPr lang="en-US" b="1"/>
        </a:p>
      </dgm:t>
    </dgm:pt>
    <dgm:pt modelId="{B112A227-6202-4938-9778-60B6C0AF5842}" type="parTrans" cxnId="{3828CF9D-D3C4-4769-B17F-75C2CD7862AD}">
      <dgm:prSet/>
      <dgm:spPr/>
      <dgm:t>
        <a:bodyPr/>
        <a:lstStyle/>
        <a:p>
          <a:endParaRPr lang="en-US" b="1"/>
        </a:p>
      </dgm:t>
    </dgm:pt>
    <dgm:pt modelId="{111900A8-9576-4163-8896-6EE0CCF4D668}" type="sibTrans" cxnId="{3828CF9D-D3C4-4769-B17F-75C2CD7862AD}">
      <dgm:prSet/>
      <dgm:spPr/>
      <dgm:t>
        <a:bodyPr/>
        <a:lstStyle/>
        <a:p>
          <a:endParaRPr lang="en-US" b="1"/>
        </a:p>
      </dgm:t>
    </dgm:pt>
    <dgm:pt modelId="{2D5EF7C8-9FB4-46EE-BE94-185F219D5EC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/>
            <a:t>The model cannot affect immersion (it is only being displayed for the observer)</a:t>
          </a:r>
          <a:endParaRPr lang="en-US" b="1" dirty="0"/>
        </a:p>
      </dgm:t>
    </dgm:pt>
    <dgm:pt modelId="{BA7B988E-DE1E-4782-AE82-F22779841AE1}" type="parTrans" cxnId="{239BB53A-E1B4-4ACE-AA0F-F00582AB2C56}">
      <dgm:prSet/>
      <dgm:spPr/>
      <dgm:t>
        <a:bodyPr/>
        <a:lstStyle/>
        <a:p>
          <a:endParaRPr lang="en-US" b="1"/>
        </a:p>
      </dgm:t>
    </dgm:pt>
    <dgm:pt modelId="{47EBFF00-CDD4-4B95-A307-A77AC99893AD}" type="sibTrans" cxnId="{239BB53A-E1B4-4ACE-AA0F-F00582AB2C56}">
      <dgm:prSet/>
      <dgm:spPr/>
      <dgm:t>
        <a:bodyPr/>
        <a:lstStyle/>
        <a:p>
          <a:endParaRPr lang="en-US" b="1"/>
        </a:p>
      </dgm:t>
    </dgm:pt>
    <dgm:pt modelId="{D9DDF0B5-3B52-4F2B-8AA1-3DEC316D888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Accuracy improvement of 28% when using the model</a:t>
          </a:r>
          <a:endParaRPr lang="en-US" b="1"/>
        </a:p>
      </dgm:t>
    </dgm:pt>
    <dgm:pt modelId="{DAF22E27-19E1-4EAC-A07C-55D505C5CB90}" type="parTrans" cxnId="{AF25B01C-8053-4FE7-99DC-AE2152F55F23}">
      <dgm:prSet/>
      <dgm:spPr/>
      <dgm:t>
        <a:bodyPr/>
        <a:lstStyle/>
        <a:p>
          <a:endParaRPr lang="en-US" b="1"/>
        </a:p>
      </dgm:t>
    </dgm:pt>
    <dgm:pt modelId="{5AEB5E24-9A97-4088-83D8-7A5D60BEB970}" type="sibTrans" cxnId="{AF25B01C-8053-4FE7-99DC-AE2152F55F23}">
      <dgm:prSet/>
      <dgm:spPr/>
      <dgm:t>
        <a:bodyPr/>
        <a:lstStyle/>
        <a:p>
          <a:endParaRPr lang="en-US" b="1"/>
        </a:p>
      </dgm:t>
    </dgm:pt>
    <dgm:pt modelId="{C123CC26-2E7D-4569-9775-3E6B66501798}" type="pres">
      <dgm:prSet presAssocID="{3B94B87E-BA74-41C3-B41C-9819E20F45EB}" presName="root" presStyleCnt="0">
        <dgm:presLayoutVars>
          <dgm:dir/>
          <dgm:resizeHandles val="exact"/>
        </dgm:presLayoutVars>
      </dgm:prSet>
      <dgm:spPr/>
    </dgm:pt>
    <dgm:pt modelId="{6575E53E-5B1E-42B4-90EA-4CBAA7FD34C6}" type="pres">
      <dgm:prSet presAssocID="{C811045A-735C-4E8E-AA27-85AAB6FC9824}" presName="compNode" presStyleCnt="0"/>
      <dgm:spPr/>
    </dgm:pt>
    <dgm:pt modelId="{D392761E-1ADD-485B-852C-55622622DA27}" type="pres">
      <dgm:prSet presAssocID="{C811045A-735C-4E8E-AA27-85AAB6FC9824}" presName="bgRect" presStyleLbl="bgShp" presStyleIdx="0" presStyleCnt="5"/>
      <dgm:spPr/>
    </dgm:pt>
    <dgm:pt modelId="{6790A39B-361C-4257-9614-FD32A9A3FC5D}" type="pres">
      <dgm:prSet presAssocID="{C811045A-735C-4E8E-AA27-85AAB6FC982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F57D980C-1189-43F1-83DE-56966BEE1811}" type="pres">
      <dgm:prSet presAssocID="{C811045A-735C-4E8E-AA27-85AAB6FC9824}" presName="spaceRect" presStyleCnt="0"/>
      <dgm:spPr/>
    </dgm:pt>
    <dgm:pt modelId="{09471A98-B183-4BE4-ABC7-2DFA86B385F8}" type="pres">
      <dgm:prSet presAssocID="{C811045A-735C-4E8E-AA27-85AAB6FC9824}" presName="parTx" presStyleLbl="revTx" presStyleIdx="0" presStyleCnt="5">
        <dgm:presLayoutVars>
          <dgm:chMax val="0"/>
          <dgm:chPref val="0"/>
        </dgm:presLayoutVars>
      </dgm:prSet>
      <dgm:spPr/>
    </dgm:pt>
    <dgm:pt modelId="{0B4D7190-19C3-4E3C-8666-4DD660B8DF6D}" type="pres">
      <dgm:prSet presAssocID="{8A844FD2-A9C2-4827-928C-C6FE20C71204}" presName="sibTrans" presStyleCnt="0"/>
      <dgm:spPr/>
    </dgm:pt>
    <dgm:pt modelId="{8837159D-FE52-4205-B27C-C30B0996CF70}" type="pres">
      <dgm:prSet presAssocID="{F0B56DBA-F518-415E-9070-1F6E62EC6222}" presName="compNode" presStyleCnt="0"/>
      <dgm:spPr/>
    </dgm:pt>
    <dgm:pt modelId="{270FF4B0-05DE-4EAC-BA8C-CF106856C66C}" type="pres">
      <dgm:prSet presAssocID="{F0B56DBA-F518-415E-9070-1F6E62EC6222}" presName="bgRect" presStyleLbl="bgShp" presStyleIdx="1" presStyleCnt="5"/>
      <dgm:spPr/>
    </dgm:pt>
    <dgm:pt modelId="{B1FD300B-98EA-465E-A01A-1CE52A4DA2FB}" type="pres">
      <dgm:prSet presAssocID="{F0B56DBA-F518-415E-9070-1F6E62EC622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rtual RealityHeadset"/>
        </a:ext>
      </dgm:extLst>
    </dgm:pt>
    <dgm:pt modelId="{BF0826F9-C3D8-4BC2-AE0E-BA777C03A441}" type="pres">
      <dgm:prSet presAssocID="{F0B56DBA-F518-415E-9070-1F6E62EC6222}" presName="spaceRect" presStyleCnt="0"/>
      <dgm:spPr/>
    </dgm:pt>
    <dgm:pt modelId="{1A61A97D-A3D2-460E-968C-061EB8F7B42B}" type="pres">
      <dgm:prSet presAssocID="{F0B56DBA-F518-415E-9070-1F6E62EC6222}" presName="parTx" presStyleLbl="revTx" presStyleIdx="1" presStyleCnt="5">
        <dgm:presLayoutVars>
          <dgm:chMax val="0"/>
          <dgm:chPref val="0"/>
        </dgm:presLayoutVars>
      </dgm:prSet>
      <dgm:spPr/>
    </dgm:pt>
    <dgm:pt modelId="{9AB54D60-3530-4A00-939D-29C9D64B2A6B}" type="pres">
      <dgm:prSet presAssocID="{05D6662A-7D0F-4C4C-86B6-2C29DDE2CBDC}" presName="sibTrans" presStyleCnt="0"/>
      <dgm:spPr/>
    </dgm:pt>
    <dgm:pt modelId="{AFBB6115-071C-42CD-8CFC-56B61BAB5622}" type="pres">
      <dgm:prSet presAssocID="{CEE4805A-17DE-4DC3-9D90-0B776ACD1B1A}" presName="compNode" presStyleCnt="0"/>
      <dgm:spPr/>
    </dgm:pt>
    <dgm:pt modelId="{F5135629-8860-4192-A4BE-0A9820C36DB9}" type="pres">
      <dgm:prSet presAssocID="{CEE4805A-17DE-4DC3-9D90-0B776ACD1B1A}" presName="bgRect" presStyleLbl="bgShp" presStyleIdx="2" presStyleCnt="5"/>
      <dgm:spPr/>
    </dgm:pt>
    <dgm:pt modelId="{AA57AD1F-B5A4-4F46-AB2A-8224331DE223}" type="pres">
      <dgm:prSet presAssocID="{CEE4805A-17DE-4DC3-9D90-0B776ACD1B1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äkchen"/>
        </a:ext>
      </dgm:extLst>
    </dgm:pt>
    <dgm:pt modelId="{CA46E0AB-1C66-4F27-9002-3D46EA3ED33F}" type="pres">
      <dgm:prSet presAssocID="{CEE4805A-17DE-4DC3-9D90-0B776ACD1B1A}" presName="spaceRect" presStyleCnt="0"/>
      <dgm:spPr/>
    </dgm:pt>
    <dgm:pt modelId="{5652FF78-721A-48C5-B70B-56DAE5BA3F93}" type="pres">
      <dgm:prSet presAssocID="{CEE4805A-17DE-4DC3-9D90-0B776ACD1B1A}" presName="parTx" presStyleLbl="revTx" presStyleIdx="2" presStyleCnt="5">
        <dgm:presLayoutVars>
          <dgm:chMax val="0"/>
          <dgm:chPref val="0"/>
        </dgm:presLayoutVars>
      </dgm:prSet>
      <dgm:spPr/>
    </dgm:pt>
    <dgm:pt modelId="{9FB9AEBD-D6B7-48EE-B2E6-C94083AC6BD4}" type="pres">
      <dgm:prSet presAssocID="{111900A8-9576-4163-8896-6EE0CCF4D668}" presName="sibTrans" presStyleCnt="0"/>
      <dgm:spPr/>
    </dgm:pt>
    <dgm:pt modelId="{ACD4F7F9-0F70-47E7-A1CF-F1EB7ADB6FB1}" type="pres">
      <dgm:prSet presAssocID="{2D5EF7C8-9FB4-46EE-BE94-185F219D5EC6}" presName="compNode" presStyleCnt="0"/>
      <dgm:spPr/>
    </dgm:pt>
    <dgm:pt modelId="{713AB4F4-B539-4702-A930-FDCA30BA68A1}" type="pres">
      <dgm:prSet presAssocID="{2D5EF7C8-9FB4-46EE-BE94-185F219D5EC6}" presName="bgRect" presStyleLbl="bgShp" presStyleIdx="3" presStyleCnt="5"/>
      <dgm:spPr/>
    </dgm:pt>
    <dgm:pt modelId="{3CE6D22E-4509-406D-964B-5728FFBAF3D4}" type="pres">
      <dgm:prSet presAssocID="{2D5EF7C8-9FB4-46EE-BE94-185F219D5EC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89630C07-FB70-4AE9-9F5C-AEC9A23A2C3C}" type="pres">
      <dgm:prSet presAssocID="{2D5EF7C8-9FB4-46EE-BE94-185F219D5EC6}" presName="spaceRect" presStyleCnt="0"/>
      <dgm:spPr/>
    </dgm:pt>
    <dgm:pt modelId="{7360687C-D1C6-42C7-B040-A2905238FB8E}" type="pres">
      <dgm:prSet presAssocID="{2D5EF7C8-9FB4-46EE-BE94-185F219D5EC6}" presName="parTx" presStyleLbl="revTx" presStyleIdx="3" presStyleCnt="5">
        <dgm:presLayoutVars>
          <dgm:chMax val="0"/>
          <dgm:chPref val="0"/>
        </dgm:presLayoutVars>
      </dgm:prSet>
      <dgm:spPr/>
    </dgm:pt>
    <dgm:pt modelId="{3F081A79-0124-419C-8BC1-391EF6671FF2}" type="pres">
      <dgm:prSet presAssocID="{47EBFF00-CDD4-4B95-A307-A77AC99893AD}" presName="sibTrans" presStyleCnt="0"/>
      <dgm:spPr/>
    </dgm:pt>
    <dgm:pt modelId="{1BFB5FE6-9B27-49E3-8634-5D2B43884154}" type="pres">
      <dgm:prSet presAssocID="{D9DDF0B5-3B52-4F2B-8AA1-3DEC316D888A}" presName="compNode" presStyleCnt="0"/>
      <dgm:spPr/>
    </dgm:pt>
    <dgm:pt modelId="{37B497A3-4FC1-45C3-BFE6-79D6ABD1BD72}" type="pres">
      <dgm:prSet presAssocID="{D9DDF0B5-3B52-4F2B-8AA1-3DEC316D888A}" presName="bgRect" presStyleLbl="bgShp" presStyleIdx="4" presStyleCnt="5"/>
      <dgm:spPr/>
    </dgm:pt>
    <dgm:pt modelId="{2010C084-FD9C-4AFA-BE08-0D197DF6A84F}" type="pres">
      <dgm:prSet presAssocID="{D9DDF0B5-3B52-4F2B-8AA1-3DEC316D888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iel"/>
        </a:ext>
      </dgm:extLst>
    </dgm:pt>
    <dgm:pt modelId="{F99CFAEB-BEB3-4A0D-A838-DD4B77FF731A}" type="pres">
      <dgm:prSet presAssocID="{D9DDF0B5-3B52-4F2B-8AA1-3DEC316D888A}" presName="spaceRect" presStyleCnt="0"/>
      <dgm:spPr/>
    </dgm:pt>
    <dgm:pt modelId="{A15694A8-678B-4547-A42D-C31B342A0C6C}" type="pres">
      <dgm:prSet presAssocID="{D9DDF0B5-3B52-4F2B-8AA1-3DEC316D888A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F4FA601-3750-42FC-AF3C-B945B9CE18DE}" type="presOf" srcId="{C811045A-735C-4E8E-AA27-85AAB6FC9824}" destId="{09471A98-B183-4BE4-ABC7-2DFA86B385F8}" srcOrd="0" destOrd="0" presId="urn:microsoft.com/office/officeart/2018/2/layout/IconVerticalSolidList"/>
    <dgm:cxn modelId="{99E5301C-454B-49A5-97E6-00C2EB970C16}" type="presOf" srcId="{3B94B87E-BA74-41C3-B41C-9819E20F45EB}" destId="{C123CC26-2E7D-4569-9775-3E6B66501798}" srcOrd="0" destOrd="0" presId="urn:microsoft.com/office/officeart/2018/2/layout/IconVerticalSolidList"/>
    <dgm:cxn modelId="{AF25B01C-8053-4FE7-99DC-AE2152F55F23}" srcId="{3B94B87E-BA74-41C3-B41C-9819E20F45EB}" destId="{D9DDF0B5-3B52-4F2B-8AA1-3DEC316D888A}" srcOrd="4" destOrd="0" parTransId="{DAF22E27-19E1-4EAC-A07C-55D505C5CB90}" sibTransId="{5AEB5E24-9A97-4088-83D8-7A5D60BEB970}"/>
    <dgm:cxn modelId="{2374CE32-3AB4-4EDE-8080-A12E4B8E1658}" type="presOf" srcId="{F0B56DBA-F518-415E-9070-1F6E62EC6222}" destId="{1A61A97D-A3D2-460E-968C-061EB8F7B42B}" srcOrd="0" destOrd="0" presId="urn:microsoft.com/office/officeart/2018/2/layout/IconVerticalSolidList"/>
    <dgm:cxn modelId="{7CF21C35-9C11-45F0-9E72-C53A56F84CAF}" srcId="{3B94B87E-BA74-41C3-B41C-9819E20F45EB}" destId="{F0B56DBA-F518-415E-9070-1F6E62EC6222}" srcOrd="1" destOrd="0" parTransId="{9CCEC86C-8B2F-4DEB-B84C-4584BF9666EF}" sibTransId="{05D6662A-7D0F-4C4C-86B6-2C29DDE2CBDC}"/>
    <dgm:cxn modelId="{D1236839-1B71-43EA-9678-5E1F9CE9852C}" type="presOf" srcId="{2D5EF7C8-9FB4-46EE-BE94-185F219D5EC6}" destId="{7360687C-D1C6-42C7-B040-A2905238FB8E}" srcOrd="0" destOrd="0" presId="urn:microsoft.com/office/officeart/2018/2/layout/IconVerticalSolidList"/>
    <dgm:cxn modelId="{239BB53A-E1B4-4ACE-AA0F-F00582AB2C56}" srcId="{3B94B87E-BA74-41C3-B41C-9819E20F45EB}" destId="{2D5EF7C8-9FB4-46EE-BE94-185F219D5EC6}" srcOrd="3" destOrd="0" parTransId="{BA7B988E-DE1E-4782-AE82-F22779841AE1}" sibTransId="{47EBFF00-CDD4-4B95-A307-A77AC99893AD}"/>
    <dgm:cxn modelId="{D52EDC40-18CF-4CDA-9B0F-47A9E36C8C8A}" type="presOf" srcId="{D9DDF0B5-3B52-4F2B-8AA1-3DEC316D888A}" destId="{A15694A8-678B-4547-A42D-C31B342A0C6C}" srcOrd="0" destOrd="0" presId="urn:microsoft.com/office/officeart/2018/2/layout/IconVerticalSolidList"/>
    <dgm:cxn modelId="{3828CF9D-D3C4-4769-B17F-75C2CD7862AD}" srcId="{3B94B87E-BA74-41C3-B41C-9819E20F45EB}" destId="{CEE4805A-17DE-4DC3-9D90-0B776ACD1B1A}" srcOrd="2" destOrd="0" parTransId="{B112A227-6202-4938-9778-60B6C0AF5842}" sibTransId="{111900A8-9576-4163-8896-6EE0CCF4D668}"/>
    <dgm:cxn modelId="{B84D27E0-61BA-429A-82C9-931B5DED3627}" srcId="{3B94B87E-BA74-41C3-B41C-9819E20F45EB}" destId="{C811045A-735C-4E8E-AA27-85AAB6FC9824}" srcOrd="0" destOrd="0" parTransId="{EFFCB2D9-ED27-4DE7-8571-59626A953C7F}" sibTransId="{8A844FD2-A9C2-4827-928C-C6FE20C71204}"/>
    <dgm:cxn modelId="{8AC2E7E8-8B30-4AEF-AE95-40607DEE7DAF}" type="presOf" srcId="{CEE4805A-17DE-4DC3-9D90-0B776ACD1B1A}" destId="{5652FF78-721A-48C5-B70B-56DAE5BA3F93}" srcOrd="0" destOrd="0" presId="urn:microsoft.com/office/officeart/2018/2/layout/IconVerticalSolidList"/>
    <dgm:cxn modelId="{3B897374-994A-43BB-A138-2433B1120FD9}" type="presParOf" srcId="{C123CC26-2E7D-4569-9775-3E6B66501798}" destId="{6575E53E-5B1E-42B4-90EA-4CBAA7FD34C6}" srcOrd="0" destOrd="0" presId="urn:microsoft.com/office/officeart/2018/2/layout/IconVerticalSolidList"/>
    <dgm:cxn modelId="{76BE9B39-928D-4E54-9D3C-EAD3F1690A53}" type="presParOf" srcId="{6575E53E-5B1E-42B4-90EA-4CBAA7FD34C6}" destId="{D392761E-1ADD-485B-852C-55622622DA27}" srcOrd="0" destOrd="0" presId="urn:microsoft.com/office/officeart/2018/2/layout/IconVerticalSolidList"/>
    <dgm:cxn modelId="{4561646A-7158-4C0C-B794-45E12B823A51}" type="presParOf" srcId="{6575E53E-5B1E-42B4-90EA-4CBAA7FD34C6}" destId="{6790A39B-361C-4257-9614-FD32A9A3FC5D}" srcOrd="1" destOrd="0" presId="urn:microsoft.com/office/officeart/2018/2/layout/IconVerticalSolidList"/>
    <dgm:cxn modelId="{8018E189-5B6F-46C2-A709-647C8C6A7104}" type="presParOf" srcId="{6575E53E-5B1E-42B4-90EA-4CBAA7FD34C6}" destId="{F57D980C-1189-43F1-83DE-56966BEE1811}" srcOrd="2" destOrd="0" presId="urn:microsoft.com/office/officeart/2018/2/layout/IconVerticalSolidList"/>
    <dgm:cxn modelId="{9BE37B37-8567-4DE0-831A-AC1AD612841F}" type="presParOf" srcId="{6575E53E-5B1E-42B4-90EA-4CBAA7FD34C6}" destId="{09471A98-B183-4BE4-ABC7-2DFA86B385F8}" srcOrd="3" destOrd="0" presId="urn:microsoft.com/office/officeart/2018/2/layout/IconVerticalSolidList"/>
    <dgm:cxn modelId="{8FD60E8D-E56F-4612-9560-2BCBEB592831}" type="presParOf" srcId="{C123CC26-2E7D-4569-9775-3E6B66501798}" destId="{0B4D7190-19C3-4E3C-8666-4DD660B8DF6D}" srcOrd="1" destOrd="0" presId="urn:microsoft.com/office/officeart/2018/2/layout/IconVerticalSolidList"/>
    <dgm:cxn modelId="{8F4BFF4B-5CD6-4A8A-B9A4-79589CC9E698}" type="presParOf" srcId="{C123CC26-2E7D-4569-9775-3E6B66501798}" destId="{8837159D-FE52-4205-B27C-C30B0996CF70}" srcOrd="2" destOrd="0" presId="urn:microsoft.com/office/officeart/2018/2/layout/IconVerticalSolidList"/>
    <dgm:cxn modelId="{B92AD3BF-1E47-428B-8E15-31EC37435FD2}" type="presParOf" srcId="{8837159D-FE52-4205-B27C-C30B0996CF70}" destId="{270FF4B0-05DE-4EAC-BA8C-CF106856C66C}" srcOrd="0" destOrd="0" presId="urn:microsoft.com/office/officeart/2018/2/layout/IconVerticalSolidList"/>
    <dgm:cxn modelId="{777694F8-1CB5-49F1-8E50-4E0074C5291A}" type="presParOf" srcId="{8837159D-FE52-4205-B27C-C30B0996CF70}" destId="{B1FD300B-98EA-465E-A01A-1CE52A4DA2FB}" srcOrd="1" destOrd="0" presId="urn:microsoft.com/office/officeart/2018/2/layout/IconVerticalSolidList"/>
    <dgm:cxn modelId="{371F33BF-5DFD-4179-9DB0-67DA2085105E}" type="presParOf" srcId="{8837159D-FE52-4205-B27C-C30B0996CF70}" destId="{BF0826F9-C3D8-4BC2-AE0E-BA777C03A441}" srcOrd="2" destOrd="0" presId="urn:microsoft.com/office/officeart/2018/2/layout/IconVerticalSolidList"/>
    <dgm:cxn modelId="{0AD448A2-3661-4350-8A26-11224EEF1878}" type="presParOf" srcId="{8837159D-FE52-4205-B27C-C30B0996CF70}" destId="{1A61A97D-A3D2-460E-968C-061EB8F7B42B}" srcOrd="3" destOrd="0" presId="urn:microsoft.com/office/officeart/2018/2/layout/IconVerticalSolidList"/>
    <dgm:cxn modelId="{BDE89785-05DA-46DC-8565-2311FDDFAA2E}" type="presParOf" srcId="{C123CC26-2E7D-4569-9775-3E6B66501798}" destId="{9AB54D60-3530-4A00-939D-29C9D64B2A6B}" srcOrd="3" destOrd="0" presId="urn:microsoft.com/office/officeart/2018/2/layout/IconVerticalSolidList"/>
    <dgm:cxn modelId="{E37ACCCC-DF19-4655-8632-E3D58C04F992}" type="presParOf" srcId="{C123CC26-2E7D-4569-9775-3E6B66501798}" destId="{AFBB6115-071C-42CD-8CFC-56B61BAB5622}" srcOrd="4" destOrd="0" presId="urn:microsoft.com/office/officeart/2018/2/layout/IconVerticalSolidList"/>
    <dgm:cxn modelId="{C4FBE761-D4B5-4A9F-AE94-8DB7229320A8}" type="presParOf" srcId="{AFBB6115-071C-42CD-8CFC-56B61BAB5622}" destId="{F5135629-8860-4192-A4BE-0A9820C36DB9}" srcOrd="0" destOrd="0" presId="urn:microsoft.com/office/officeart/2018/2/layout/IconVerticalSolidList"/>
    <dgm:cxn modelId="{3903C298-F112-48C5-9895-C68E7953DFF6}" type="presParOf" srcId="{AFBB6115-071C-42CD-8CFC-56B61BAB5622}" destId="{AA57AD1F-B5A4-4F46-AB2A-8224331DE223}" srcOrd="1" destOrd="0" presId="urn:microsoft.com/office/officeart/2018/2/layout/IconVerticalSolidList"/>
    <dgm:cxn modelId="{5D94C265-F123-4952-A997-8D12ECC6658B}" type="presParOf" srcId="{AFBB6115-071C-42CD-8CFC-56B61BAB5622}" destId="{CA46E0AB-1C66-4F27-9002-3D46EA3ED33F}" srcOrd="2" destOrd="0" presId="urn:microsoft.com/office/officeart/2018/2/layout/IconVerticalSolidList"/>
    <dgm:cxn modelId="{727A3CCB-32FF-46F3-BA12-C7AC77DCBBB8}" type="presParOf" srcId="{AFBB6115-071C-42CD-8CFC-56B61BAB5622}" destId="{5652FF78-721A-48C5-B70B-56DAE5BA3F93}" srcOrd="3" destOrd="0" presId="urn:microsoft.com/office/officeart/2018/2/layout/IconVerticalSolidList"/>
    <dgm:cxn modelId="{1A058ABE-F292-48A8-990C-DD55A212BCEF}" type="presParOf" srcId="{C123CC26-2E7D-4569-9775-3E6B66501798}" destId="{9FB9AEBD-D6B7-48EE-B2E6-C94083AC6BD4}" srcOrd="5" destOrd="0" presId="urn:microsoft.com/office/officeart/2018/2/layout/IconVerticalSolidList"/>
    <dgm:cxn modelId="{299C029E-5194-44A2-8E23-C5FEB4945355}" type="presParOf" srcId="{C123CC26-2E7D-4569-9775-3E6B66501798}" destId="{ACD4F7F9-0F70-47E7-A1CF-F1EB7ADB6FB1}" srcOrd="6" destOrd="0" presId="urn:microsoft.com/office/officeart/2018/2/layout/IconVerticalSolidList"/>
    <dgm:cxn modelId="{8AE80208-6D7C-4E5F-940B-C2B15D0E1BC4}" type="presParOf" srcId="{ACD4F7F9-0F70-47E7-A1CF-F1EB7ADB6FB1}" destId="{713AB4F4-B539-4702-A930-FDCA30BA68A1}" srcOrd="0" destOrd="0" presId="urn:microsoft.com/office/officeart/2018/2/layout/IconVerticalSolidList"/>
    <dgm:cxn modelId="{F24ECE37-B4EB-4692-9B8D-6936AE1C959B}" type="presParOf" srcId="{ACD4F7F9-0F70-47E7-A1CF-F1EB7ADB6FB1}" destId="{3CE6D22E-4509-406D-964B-5728FFBAF3D4}" srcOrd="1" destOrd="0" presId="urn:microsoft.com/office/officeart/2018/2/layout/IconVerticalSolidList"/>
    <dgm:cxn modelId="{28C3E129-8607-45D6-9833-04F1368A65A5}" type="presParOf" srcId="{ACD4F7F9-0F70-47E7-A1CF-F1EB7ADB6FB1}" destId="{89630C07-FB70-4AE9-9F5C-AEC9A23A2C3C}" srcOrd="2" destOrd="0" presId="urn:microsoft.com/office/officeart/2018/2/layout/IconVerticalSolidList"/>
    <dgm:cxn modelId="{C745DB85-9531-4C83-9532-8D40AEDAA770}" type="presParOf" srcId="{ACD4F7F9-0F70-47E7-A1CF-F1EB7ADB6FB1}" destId="{7360687C-D1C6-42C7-B040-A2905238FB8E}" srcOrd="3" destOrd="0" presId="urn:microsoft.com/office/officeart/2018/2/layout/IconVerticalSolidList"/>
    <dgm:cxn modelId="{3991DD41-B8F3-4089-A4D8-DF129C9D4749}" type="presParOf" srcId="{C123CC26-2E7D-4569-9775-3E6B66501798}" destId="{3F081A79-0124-419C-8BC1-391EF6671FF2}" srcOrd="7" destOrd="0" presId="urn:microsoft.com/office/officeart/2018/2/layout/IconVerticalSolidList"/>
    <dgm:cxn modelId="{1399945C-DCC4-46C0-A324-AD7198780234}" type="presParOf" srcId="{C123CC26-2E7D-4569-9775-3E6B66501798}" destId="{1BFB5FE6-9B27-49E3-8634-5D2B43884154}" srcOrd="8" destOrd="0" presId="urn:microsoft.com/office/officeart/2018/2/layout/IconVerticalSolidList"/>
    <dgm:cxn modelId="{FEBD1B7C-B49A-4EA7-9942-F2D20C7A80E9}" type="presParOf" srcId="{1BFB5FE6-9B27-49E3-8634-5D2B43884154}" destId="{37B497A3-4FC1-45C3-BFE6-79D6ABD1BD72}" srcOrd="0" destOrd="0" presId="urn:microsoft.com/office/officeart/2018/2/layout/IconVerticalSolidList"/>
    <dgm:cxn modelId="{A14D6A06-B0ED-4D6C-8174-265A37C1E88F}" type="presParOf" srcId="{1BFB5FE6-9B27-49E3-8634-5D2B43884154}" destId="{2010C084-FD9C-4AFA-BE08-0D197DF6A84F}" srcOrd="1" destOrd="0" presId="urn:microsoft.com/office/officeart/2018/2/layout/IconVerticalSolidList"/>
    <dgm:cxn modelId="{F78434DD-5C2D-4586-AC62-3BAF4BBD192B}" type="presParOf" srcId="{1BFB5FE6-9B27-49E3-8634-5D2B43884154}" destId="{F99CFAEB-BEB3-4A0D-A838-DD4B77FF731A}" srcOrd="2" destOrd="0" presId="urn:microsoft.com/office/officeart/2018/2/layout/IconVerticalSolidList"/>
    <dgm:cxn modelId="{D77C1A05-2716-431A-ADEA-E3E9588E175E}" type="presParOf" srcId="{1BFB5FE6-9B27-49E3-8634-5D2B43884154}" destId="{A15694A8-678B-4547-A42D-C31B342A0C6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2761E-1ADD-485B-852C-55622622DA27}">
      <dsp:nvSpPr>
        <dsp:cNvPr id="0" name=""/>
        <dsp:cNvSpPr/>
      </dsp:nvSpPr>
      <dsp:spPr>
        <a:xfrm>
          <a:off x="0" y="3168"/>
          <a:ext cx="10801349" cy="67495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90A39B-361C-4257-9614-FD32A9A3FC5D}">
      <dsp:nvSpPr>
        <dsp:cNvPr id="0" name=""/>
        <dsp:cNvSpPr/>
      </dsp:nvSpPr>
      <dsp:spPr>
        <a:xfrm>
          <a:off x="204173" y="155033"/>
          <a:ext cx="371224" cy="3712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471A98-B183-4BE4-ABC7-2DFA86B385F8}">
      <dsp:nvSpPr>
        <dsp:cNvPr id="0" name=""/>
        <dsp:cNvSpPr/>
      </dsp:nvSpPr>
      <dsp:spPr>
        <a:xfrm>
          <a:off x="779571" y="3168"/>
          <a:ext cx="10021777" cy="674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433" tIns="71433" rIns="71433" bIns="714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/>
            <a:t>Deictic gestures are fundamental expressions in non-verbal communication </a:t>
          </a:r>
          <a:endParaRPr lang="en-US" sz="1900" b="1" kern="1200"/>
        </a:p>
      </dsp:txBody>
      <dsp:txXfrm>
        <a:off x="779571" y="3168"/>
        <a:ext cx="10021777" cy="674953"/>
      </dsp:txXfrm>
    </dsp:sp>
    <dsp:sp modelId="{270FF4B0-05DE-4EAC-BA8C-CF106856C66C}">
      <dsp:nvSpPr>
        <dsp:cNvPr id="0" name=""/>
        <dsp:cNvSpPr/>
      </dsp:nvSpPr>
      <dsp:spPr>
        <a:xfrm>
          <a:off x="0" y="846861"/>
          <a:ext cx="10801349" cy="67495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FD300B-98EA-465E-A01A-1CE52A4DA2FB}">
      <dsp:nvSpPr>
        <dsp:cNvPr id="0" name=""/>
        <dsp:cNvSpPr/>
      </dsp:nvSpPr>
      <dsp:spPr>
        <a:xfrm>
          <a:off x="204173" y="998725"/>
          <a:ext cx="371224" cy="3712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1A97D-A3D2-460E-968C-061EB8F7B42B}">
      <dsp:nvSpPr>
        <dsp:cNvPr id="0" name=""/>
        <dsp:cNvSpPr/>
      </dsp:nvSpPr>
      <dsp:spPr>
        <a:xfrm>
          <a:off x="779571" y="846861"/>
          <a:ext cx="10021777" cy="674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433" tIns="71433" rIns="71433" bIns="714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Virtual Reality can be used to “override” one's appearance</a:t>
          </a:r>
          <a:endParaRPr lang="en-US" sz="1900" b="1" kern="1200" dirty="0"/>
        </a:p>
      </dsp:txBody>
      <dsp:txXfrm>
        <a:off x="779571" y="846861"/>
        <a:ext cx="10021777" cy="674953"/>
      </dsp:txXfrm>
    </dsp:sp>
    <dsp:sp modelId="{F5135629-8860-4192-A4BE-0A9820C36DB9}">
      <dsp:nvSpPr>
        <dsp:cNvPr id="0" name=""/>
        <dsp:cNvSpPr/>
      </dsp:nvSpPr>
      <dsp:spPr>
        <a:xfrm>
          <a:off x="0" y="1690553"/>
          <a:ext cx="10801349" cy="67495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7AD1F-B5A4-4F46-AB2A-8224331DE223}">
      <dsp:nvSpPr>
        <dsp:cNvPr id="0" name=""/>
        <dsp:cNvSpPr/>
      </dsp:nvSpPr>
      <dsp:spPr>
        <a:xfrm>
          <a:off x="204173" y="1842418"/>
          <a:ext cx="371224" cy="3712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52FF78-721A-48C5-B70B-56DAE5BA3F93}">
      <dsp:nvSpPr>
        <dsp:cNvPr id="0" name=""/>
        <dsp:cNvSpPr/>
      </dsp:nvSpPr>
      <dsp:spPr>
        <a:xfrm>
          <a:off x="779571" y="1690553"/>
          <a:ext cx="10021777" cy="674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433" tIns="71433" rIns="71433" bIns="714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/>
            <a:t>We developed a model to improve deictic gestures in VR </a:t>
          </a:r>
          <a:endParaRPr lang="en-US" sz="1900" b="1" kern="1200"/>
        </a:p>
      </dsp:txBody>
      <dsp:txXfrm>
        <a:off x="779571" y="1690553"/>
        <a:ext cx="10021777" cy="674953"/>
      </dsp:txXfrm>
    </dsp:sp>
    <dsp:sp modelId="{713AB4F4-B539-4702-A930-FDCA30BA68A1}">
      <dsp:nvSpPr>
        <dsp:cNvPr id="0" name=""/>
        <dsp:cNvSpPr/>
      </dsp:nvSpPr>
      <dsp:spPr>
        <a:xfrm>
          <a:off x="0" y="2534245"/>
          <a:ext cx="10801349" cy="67495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E6D22E-4509-406D-964B-5728FFBAF3D4}">
      <dsp:nvSpPr>
        <dsp:cNvPr id="0" name=""/>
        <dsp:cNvSpPr/>
      </dsp:nvSpPr>
      <dsp:spPr>
        <a:xfrm>
          <a:off x="204173" y="2686110"/>
          <a:ext cx="371224" cy="3712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0687C-D1C6-42C7-B040-A2905238FB8E}">
      <dsp:nvSpPr>
        <dsp:cNvPr id="0" name=""/>
        <dsp:cNvSpPr/>
      </dsp:nvSpPr>
      <dsp:spPr>
        <a:xfrm>
          <a:off x="779571" y="2534245"/>
          <a:ext cx="10021777" cy="674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433" tIns="71433" rIns="71433" bIns="714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The model cannot affect immersion (it is only being displayed for the observer)</a:t>
          </a:r>
          <a:endParaRPr lang="en-US" sz="1900" b="1" kern="1200" dirty="0"/>
        </a:p>
      </dsp:txBody>
      <dsp:txXfrm>
        <a:off x="779571" y="2534245"/>
        <a:ext cx="10021777" cy="674953"/>
      </dsp:txXfrm>
    </dsp:sp>
    <dsp:sp modelId="{37B497A3-4FC1-45C3-BFE6-79D6ABD1BD72}">
      <dsp:nvSpPr>
        <dsp:cNvPr id="0" name=""/>
        <dsp:cNvSpPr/>
      </dsp:nvSpPr>
      <dsp:spPr>
        <a:xfrm>
          <a:off x="0" y="3377938"/>
          <a:ext cx="10801349" cy="67495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10C084-FD9C-4AFA-BE08-0D197DF6A84F}">
      <dsp:nvSpPr>
        <dsp:cNvPr id="0" name=""/>
        <dsp:cNvSpPr/>
      </dsp:nvSpPr>
      <dsp:spPr>
        <a:xfrm>
          <a:off x="204173" y="3529802"/>
          <a:ext cx="371224" cy="37122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5694A8-678B-4547-A42D-C31B342A0C6C}">
      <dsp:nvSpPr>
        <dsp:cNvPr id="0" name=""/>
        <dsp:cNvSpPr/>
      </dsp:nvSpPr>
      <dsp:spPr>
        <a:xfrm>
          <a:off x="779571" y="3377938"/>
          <a:ext cx="10021777" cy="674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433" tIns="71433" rIns="71433" bIns="714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/>
            <a:t>Accuracy improvement of 28% when using the model</a:t>
          </a:r>
          <a:endParaRPr lang="en-US" sz="1900" b="1" kern="1200"/>
        </a:p>
      </dsp:txBody>
      <dsp:txXfrm>
        <a:off x="779571" y="3377938"/>
        <a:ext cx="10021777" cy="6749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0.30962</cdr:x>
      <cdr:y>0.2669</cdr:y>
    </cdr:from>
    <cdr:to>
      <cdr:x>0.5746</cdr:x>
      <cdr:y>0.2669</cdr:y>
    </cdr:to>
    <cdr:cxnSp macro="">
      <cdr:nvCxnSpPr>
        <cdr:cNvPr id="3" name="Gerader Verbinder 2">
          <a:extLst xmlns:a="http://schemas.openxmlformats.org/drawingml/2006/main">
            <a:ext uri="{FF2B5EF4-FFF2-40B4-BE49-F238E27FC236}">
              <a16:creationId xmlns:a16="http://schemas.microsoft.com/office/drawing/2014/main" id="{3DB25F4D-5E2F-DDD0-0986-FC4F32245A17}"/>
            </a:ext>
          </a:extLst>
        </cdr:cNvPr>
        <cdr:cNvCxnSpPr/>
      </cdr:nvCxnSpPr>
      <cdr:spPr>
        <a:xfrm xmlns:a="http://schemas.openxmlformats.org/drawingml/2006/main">
          <a:off x="1263825" y="994422"/>
          <a:ext cx="1081624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0.3103</cdr:x>
      <cdr:y>0.21182</cdr:y>
    </cdr:from>
    <cdr:to>
      <cdr:x>0.83782</cdr:x>
      <cdr:y>0.21182</cdr:y>
    </cdr:to>
    <cdr:cxnSp macro="">
      <cdr:nvCxnSpPr>
        <cdr:cNvPr id="4" name="Gerader Verbinder 3">
          <a:extLst xmlns:a="http://schemas.openxmlformats.org/drawingml/2006/main">
            <a:ext uri="{FF2B5EF4-FFF2-40B4-BE49-F238E27FC236}">
              <a16:creationId xmlns:a16="http://schemas.microsoft.com/office/drawing/2014/main" id="{AE12A3AE-8777-7B80-3600-D6E08B6E30F5}"/>
            </a:ext>
          </a:extLst>
        </cdr:cNvPr>
        <cdr:cNvCxnSpPr/>
      </cdr:nvCxnSpPr>
      <cdr:spPr>
        <a:xfrm xmlns:a="http://schemas.openxmlformats.org/drawingml/2006/main">
          <a:off x="1501498" y="935565"/>
          <a:ext cx="2552647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2A8FC9D-F43F-46DF-AB84-D16B4FE96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44FE1A-0908-41E4-95DB-BFB4F1D675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DD77A-0ADA-4BD8-8ADF-1A2DE6CE050A}" type="datetimeFigureOut">
              <a:rPr lang="de-DE" smtClean="0"/>
              <a:t>05.03.2024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4E1856-71BD-48F8-BDDC-5816DF8B7A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3A80C8-98B0-4B0C-886B-24F26E010D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5F6FB-A8E3-4A20-9907-C2813BF10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72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2847B-1B09-4FB9-A3F6-7C5481EE238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34EE8-1DD6-4929-B7B8-30F750D483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8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16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0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9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36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69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21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89025"/>
            <a:ext cx="12192000" cy="28797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D1ED-732F-4E2D-9A7F-62AAA6BF4E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5311253"/>
            <a:ext cx="10801348" cy="818084"/>
          </a:xfrm>
          <a:prstGeom prst="rect">
            <a:avLst/>
          </a:prstGeom>
        </p:spPr>
        <p:txBody>
          <a:bodyPr lIns="36000" tIns="7200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04D85-A798-4EE8-983B-ABFCB9D55E4A}"/>
              </a:ext>
            </a:extLst>
          </p:cNvPr>
          <p:cNvSpPr/>
          <p:nvPr userDrawn="1"/>
        </p:nvSpPr>
        <p:spPr>
          <a:xfrm>
            <a:off x="0" y="3968750"/>
            <a:ext cx="12192000" cy="144463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7F2E1-BDFC-4820-BDEF-EFCE2E04C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9835" y="140277"/>
            <a:ext cx="2534303" cy="78364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957E0D45-AD1A-4F04-B48D-D5ED9B2EC5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325" y="136525"/>
            <a:ext cx="2749020" cy="78987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EA9F3FA5-4FE9-4C17-AD95-3D4AB50512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22580" y="136525"/>
            <a:ext cx="2749020" cy="78364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56E6E3EB-54DB-4637-AC45-F5DBF43AA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AC0CF571-5E53-43BD-818C-433ACA2168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62372" y="140278"/>
            <a:ext cx="2534303" cy="78364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13CBBE3E-828B-7646-ACDE-06B6FAB07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113213"/>
            <a:ext cx="10801350" cy="1198040"/>
          </a:xfrm>
        </p:spPr>
        <p:txBody>
          <a:bodyPr lIns="18000"/>
          <a:lstStyle>
            <a:lvl1pPr>
              <a:defRPr b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6C84F0FD-6904-5B6A-386E-AF710B56DB7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err="1"/>
              <a:t>Prof</a:t>
            </a:r>
            <a:r>
              <a:rPr lang="de-DE"/>
              <a:t>. Dr. Valentin Schwind</a:t>
            </a:r>
            <a:endParaRPr lang="de-DE" dirty="0"/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8EAF4180-5911-342F-B998-F78333FD4A4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6122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4" orient="horz" pos="259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46343520-0773-0CAD-BB26-282AEDB6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4" name="Fußzeilenplatzhalter 33">
            <a:extLst>
              <a:ext uri="{FF2B5EF4-FFF2-40B4-BE49-F238E27FC236}">
                <a16:creationId xmlns:a16="http://schemas.microsoft.com/office/drawing/2014/main" id="{5B93AA49-1425-F27D-E1D1-C80F4A2D12B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err="1"/>
              <a:t>Prof</a:t>
            </a:r>
            <a:r>
              <a:rPr lang="de-DE"/>
              <a:t>. Dr. Valentin Schwind</a:t>
            </a:r>
            <a:endParaRPr lang="de-DE" dirty="0"/>
          </a:p>
        </p:txBody>
      </p:sp>
      <p:sp>
        <p:nvSpPr>
          <p:cNvPr id="35" name="Foliennummernplatzhalter 34">
            <a:extLst>
              <a:ext uri="{FF2B5EF4-FFF2-40B4-BE49-F238E27FC236}">
                <a16:creationId xmlns:a16="http://schemas.microsoft.com/office/drawing/2014/main" id="{660E2210-0B27-653C-4EF3-5ECADF325C0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28B7E8F2-99A2-F107-D262-B99C778BB0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E6ABBB-BDC6-D684-8C01-FEE0B3AB08F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449388"/>
            <a:ext cx="10801350" cy="46799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1790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46343520-0773-0CAD-BB26-282AEDB6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79A8D92A-4687-F9F8-1366-3766BC53D93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 err="1"/>
              <a:t>Prof</a:t>
            </a:r>
            <a:r>
              <a:rPr lang="de-DE"/>
              <a:t>. Dr. Valentin Schwind</a:t>
            </a:r>
            <a:endParaRPr lang="de-DE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567E0EEA-8F0A-69D2-C221-940AD3AA8F4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33">
            <a:extLst>
              <a:ext uri="{FF2B5EF4-FFF2-40B4-BE49-F238E27FC236}">
                <a16:creationId xmlns:a16="http://schemas.microsoft.com/office/drawing/2014/main" id="{7175D9F5-A1C5-6CD0-9B3F-A6AB69504B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35D866B-C56B-D61F-F720-38D2B13B2A8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5325" y="1449388"/>
            <a:ext cx="10801349" cy="405606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BFCEAAD2-C619-CDF9-BC17-41B93C1E1A81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95325" y="5505450"/>
            <a:ext cx="10801350" cy="623888"/>
          </a:xfrm>
        </p:spPr>
        <p:txBody>
          <a:bodyPr anchor="b">
            <a:no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8616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556038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82591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094200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[1] Quelle</a:t>
            </a:r>
          </a:p>
        </p:txBody>
      </p:sp>
    </p:spTree>
    <p:extLst>
      <p:ext uri="{BB962C8B-B14F-4D97-AF65-F5344CB8AC3E}">
        <p14:creationId xmlns:p14="http://schemas.microsoft.com/office/powerpoint/2010/main" val="45373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BD77036C-E8A2-7B0E-8A98-8AF7EDA3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5" name="Fußzeilenplatzhalter 24">
            <a:extLst>
              <a:ext uri="{FF2B5EF4-FFF2-40B4-BE49-F238E27FC236}">
                <a16:creationId xmlns:a16="http://schemas.microsoft.com/office/drawing/2014/main" id="{801A7224-284D-6615-D122-6518DFAC34A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err="1"/>
              <a:t>Prof</a:t>
            </a:r>
            <a:r>
              <a:rPr lang="de-DE"/>
              <a:t>. Dr. Valentin Schwind</a:t>
            </a:r>
            <a:endParaRPr lang="de-DE" dirty="0"/>
          </a:p>
        </p:txBody>
      </p:sp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B701079B-48A8-8C08-E2C3-699147D90B0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812ABBE-6D1A-6D40-F031-53EA48A3A6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3" name="Textplatzhalter 25">
            <a:extLst>
              <a:ext uri="{FF2B5EF4-FFF2-40B4-BE49-F238E27FC236}">
                <a16:creationId xmlns:a16="http://schemas.microsoft.com/office/drawing/2014/main" id="{C3E88EDE-DEFB-872F-C90F-66CED59F84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325" y="1089025"/>
            <a:ext cx="10801350" cy="360363"/>
          </a:xfrm>
        </p:spPr>
        <p:txBody>
          <a:bodyPr lIns="0" tIns="0" rIns="0" bIns="0">
            <a:noAutofit/>
          </a:bodyPr>
          <a:lstStyle>
            <a:lvl1pPr marL="3375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Subtitleformat</a:t>
            </a:r>
            <a:r>
              <a:rPr lang="de-DE" dirty="0"/>
              <a:t> bearbeiten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BE4702DA-6169-C543-E934-4CDBE07CC0D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449388"/>
            <a:ext cx="10801350" cy="46799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7432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BD77036C-E8A2-7B0E-8A98-8AF7EDA3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11D10DA-5083-DBF1-77A8-0D580ECA47B5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err="1"/>
              <a:t>Prof</a:t>
            </a:r>
            <a:r>
              <a:rPr lang="de-DE"/>
              <a:t>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2ACAC9-B081-4E5E-DA54-1EF762C07B7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Textplatzhalter 33">
            <a:extLst>
              <a:ext uri="{FF2B5EF4-FFF2-40B4-BE49-F238E27FC236}">
                <a16:creationId xmlns:a16="http://schemas.microsoft.com/office/drawing/2014/main" id="{4B457343-546D-E798-E180-30BFAECBC4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77428857-3E3E-0DB3-32FD-76665C2CF6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325" y="1089025"/>
            <a:ext cx="10801350" cy="360363"/>
          </a:xfrm>
        </p:spPr>
        <p:txBody>
          <a:bodyPr lIns="0" tIns="0" rIns="0" bIns="0">
            <a:noAutofit/>
          </a:bodyPr>
          <a:lstStyle>
            <a:lvl1pPr marL="3375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Subtitleformat</a:t>
            </a:r>
            <a:r>
              <a:rPr lang="de-DE" dirty="0"/>
              <a:t> bearbeiten</a:t>
            </a:r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620BE56C-55F2-5172-241C-387F566466F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5325" y="1449388"/>
            <a:ext cx="10801349" cy="405606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9" name="Inhaltsplatzhalter 10">
            <a:extLst>
              <a:ext uri="{FF2B5EF4-FFF2-40B4-BE49-F238E27FC236}">
                <a16:creationId xmlns:a16="http://schemas.microsoft.com/office/drawing/2014/main" id="{62714AF4-C070-A75E-F864-D652CF850E4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95325" y="5505450"/>
            <a:ext cx="10801350" cy="623888"/>
          </a:xfrm>
        </p:spPr>
        <p:txBody>
          <a:bodyPr anchor="b">
            <a:no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8616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556038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82591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094200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[1] Quelle</a:t>
            </a:r>
          </a:p>
        </p:txBody>
      </p:sp>
    </p:spTree>
    <p:extLst>
      <p:ext uri="{BB962C8B-B14F-4D97-AF65-F5344CB8AC3E}">
        <p14:creationId xmlns:p14="http://schemas.microsoft.com/office/powerpoint/2010/main" val="4219528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8CBDE-B184-4EA4-86DB-E669BB3BB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089747"/>
            <a:ext cx="10801349" cy="203959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8D81471-A712-68FE-7391-8A8FA7A9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449388"/>
            <a:ext cx="10801350" cy="25193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4CBC7D4-DC3E-5626-4F81-2E2853A7C18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err="1"/>
              <a:t>Prof</a:t>
            </a:r>
            <a:r>
              <a:rPr lang="de-DE"/>
              <a:t>. Dr. Valentin Schwind</a:t>
            </a:r>
            <a:endParaRPr lang="de-DE" dirty="0"/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AE8FFD0C-98D3-A710-E158-A3826A7BAE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501200E2-CBD1-EC5C-A3E9-10FCFE692D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7752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308725"/>
          </a:xfrm>
          <a:prstGeom prst="rect">
            <a:avLst/>
          </a:prstGeom>
        </p:spPr>
        <p:txBody>
          <a:bodyPr anchor="ctr" anchorCtr="1"/>
          <a:lstStyle/>
          <a:p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8F447B0-EED4-D4D3-FE95-80EEDF4E983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325" y="5505450"/>
            <a:ext cx="10801350" cy="62388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SzPct val="100000"/>
              <a:buFont typeface="+mj-lt"/>
              <a:buNone/>
              <a:tabLst>
                <a:tab pos="2152650" algn="l"/>
              </a:tabLst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[1] Quelle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934167EF-181B-96CB-4C28-D9AC9834CA4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err="1"/>
              <a:t>Prof</a:t>
            </a:r>
            <a:r>
              <a:rPr lang="de-DE"/>
              <a:t>. Dr. Valentin Schwind</a:t>
            </a:r>
            <a:endParaRPr lang="de-DE" dirty="0"/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4F72F9FD-8FDA-EF20-7D56-3E6A703BDA9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33">
            <a:extLst>
              <a:ext uri="{FF2B5EF4-FFF2-40B4-BE49-F238E27FC236}">
                <a16:creationId xmlns:a16="http://schemas.microsoft.com/office/drawing/2014/main" id="{C6C9D6F4-FD05-1FED-2127-D6F2DBC01A4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518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/>
          <a:p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8F447B0-EED4-D4D3-FE95-80EEDF4E983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325" y="5505450"/>
            <a:ext cx="10801350" cy="12382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SzPct val="100000"/>
              <a:buFont typeface="+mj-lt"/>
              <a:buNone/>
              <a:tabLst>
                <a:tab pos="2152650" algn="l"/>
              </a:tabLst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[1] Quelle</a:t>
            </a:r>
          </a:p>
        </p:txBody>
      </p:sp>
    </p:spTree>
    <p:extLst>
      <p:ext uri="{BB962C8B-B14F-4D97-AF65-F5344CB8AC3E}">
        <p14:creationId xmlns:p14="http://schemas.microsoft.com/office/powerpoint/2010/main" val="2289492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>
            <a:extLst>
              <a:ext uri="{FF2B5EF4-FFF2-40B4-BE49-F238E27FC236}">
                <a16:creationId xmlns:a16="http://schemas.microsoft.com/office/drawing/2014/main" id="{A914B142-9A3C-4A05-98CF-6ECAAF874762}"/>
              </a:ext>
            </a:extLst>
          </p:cNvPr>
          <p:cNvSpPr/>
          <p:nvPr userDrawn="1"/>
        </p:nvSpPr>
        <p:spPr>
          <a:xfrm>
            <a:off x="8662194" y="6318000"/>
            <a:ext cx="2824161" cy="540000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3A2633-E822-4B21-A181-3E155CEA4670}"/>
              </a:ext>
            </a:extLst>
          </p:cNvPr>
          <p:cNvSpPr/>
          <p:nvPr userDrawn="1"/>
        </p:nvSpPr>
        <p:spPr>
          <a:xfrm>
            <a:off x="0" y="6318000"/>
            <a:ext cx="8651874" cy="540000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C5AA6"/>
              </a:solidFill>
            </a:endParaRPr>
          </a:p>
        </p:txBody>
      </p:sp>
      <p:sp>
        <p:nvSpPr>
          <p:cNvPr id="3" name="Titelplatzhalter 2">
            <a:extLst>
              <a:ext uri="{FF2B5EF4-FFF2-40B4-BE49-F238E27FC236}">
                <a16:creationId xmlns:a16="http://schemas.microsoft.com/office/drawing/2014/main" id="{BF731D93-13F4-9D67-C9CE-1F9E97CAB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15889"/>
            <a:ext cx="10801350" cy="97313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6" name="Fußzeilenplatzhalter 17">
            <a:extLst>
              <a:ext uri="{FF2B5EF4-FFF2-40B4-BE49-F238E27FC236}">
                <a16:creationId xmlns:a16="http://schemas.microsoft.com/office/drawing/2014/main" id="{905FD0EF-C3A0-B922-6CBB-A2BA32256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51875" y="6318000"/>
            <a:ext cx="2844798" cy="540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err="1"/>
              <a:t>Prof</a:t>
            </a:r>
            <a:r>
              <a:rPr lang="de-DE"/>
              <a:t>. Dr. Valentin Schwind</a:t>
            </a:r>
            <a:endParaRPr lang="de-DE" dirty="0"/>
          </a:p>
        </p:txBody>
      </p:sp>
      <p:sp>
        <p:nvSpPr>
          <p:cNvPr id="9" name="Rechteck 1">
            <a:extLst>
              <a:ext uri="{FF2B5EF4-FFF2-40B4-BE49-F238E27FC236}">
                <a16:creationId xmlns:a16="http://schemas.microsoft.com/office/drawing/2014/main" id="{F97507DC-D3D9-DABB-A11F-05341148480F}"/>
              </a:ext>
            </a:extLst>
          </p:cNvPr>
          <p:cNvSpPr/>
          <p:nvPr userDrawn="1"/>
        </p:nvSpPr>
        <p:spPr>
          <a:xfrm>
            <a:off x="11496675" y="6318000"/>
            <a:ext cx="695325" cy="540000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Foliennummernplatzhalter 19">
            <a:extLst>
              <a:ext uri="{FF2B5EF4-FFF2-40B4-BE49-F238E27FC236}">
                <a16:creationId xmlns:a16="http://schemas.microsoft.com/office/drawing/2014/main" id="{340149BE-0D54-E3DD-8555-DC3BDC007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318000"/>
            <a:ext cx="695325" cy="540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DEA2D1A-0D86-4912-2608-4CF928FB7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449389"/>
            <a:ext cx="10801350" cy="4679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3755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4" r:id="rId3"/>
    <p:sldLayoutId id="2147483683" r:id="rId4"/>
    <p:sldLayoutId id="2147483685" r:id="rId5"/>
    <p:sldLayoutId id="2147483651" r:id="rId6"/>
    <p:sldLayoutId id="2147483655" r:id="rId7"/>
    <p:sldLayoutId id="2147483686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Arial" panose="020B0604020202020204" pitchFamily="34" charset="0"/>
        </a:defRPr>
      </a:lvl1pPr>
    </p:titleStyle>
    <p:bodyStyle>
      <a:lvl1pPr marL="285750" marR="0" indent="-252000" algn="l" defTabSz="284400" rtl="0" eaLnBrk="1" fontAlgn="auto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rgbClr val="5079BC"/>
        </a:buClr>
        <a:buSzPts val="2400"/>
        <a:buFont typeface="Wingdings" panose="05000000000000000000" pitchFamily="2" charset="2"/>
        <a:buChar char="§"/>
        <a:tabLst/>
        <a:defRPr lang="de-DE" sz="2200" b="0" kern="1200" noProof="0" dirty="0" smtClean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538163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marL="808038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marL="1077913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marL="1346200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  <a:sym typeface="Wingdings" panose="05000000000000000000" pitchFamily="2" charset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582" userDrawn="1">
          <p15:clr>
            <a:srgbClr val="F26B43"/>
          </p15:clr>
        </p15:guide>
        <p15:guide id="3" pos="2933" userDrawn="1">
          <p15:clr>
            <a:srgbClr val="F26B43"/>
          </p15:clr>
        </p15:guide>
        <p15:guide id="4" pos="5450" userDrawn="1">
          <p15:clr>
            <a:srgbClr val="F26B43"/>
          </p15:clr>
        </p15:guide>
        <p15:guide id="5" orient="horz" pos="2500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orient="horz" pos="3974" userDrawn="1">
          <p15:clr>
            <a:srgbClr val="F26B43"/>
          </p15:clr>
        </p15:guide>
        <p15:guide id="8" orient="horz" pos="73" userDrawn="1">
          <p15:clr>
            <a:srgbClr val="F26B43"/>
          </p15:clr>
        </p15:guide>
        <p15:guide id="9" orient="horz" pos="686" userDrawn="1">
          <p15:clr>
            <a:srgbClr val="F26B43"/>
          </p15:clr>
        </p15:guide>
        <p15:guide id="10" orient="horz" pos="913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2.sv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Roboto" TargetMode="External"/><Relationship Id="rId2" Type="http://schemas.openxmlformats.org/officeDocument/2006/relationships/hyperlink" Target="https://linktr.ee/bancomicsans" TargetMode="Externa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wmf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d.com/talks/hans_rosling_shows_the_best_stats_you_ve_ever_seen.html" TargetMode="External"/><Relationship Id="rId2" Type="http://schemas.openxmlformats.org/officeDocument/2006/relationships/hyperlink" Target="http://www.youtube.com/watch?v=YHeyuD89n1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el.archives-ouvertes.fr/cel-00529505v2/file/HowToGiveATalk.ppt" TargetMode="External"/><Relationship Id="rId5" Type="http://schemas.openxmlformats.org/officeDocument/2006/relationships/hyperlink" Target="http://www.ted.com/talks/elizabeth_gilbert_on_genius.html" TargetMode="External"/><Relationship Id="rId4" Type="http://schemas.openxmlformats.org/officeDocument/2006/relationships/hyperlink" Target="http://www.gapminder.org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Untertitel 21">
            <a:extLst>
              <a:ext uri="{FF2B5EF4-FFF2-40B4-BE49-F238E27FC236}">
                <a16:creationId xmlns:a16="http://schemas.microsoft.com/office/drawing/2014/main" id="{2A9E134A-6386-E5DC-8BB2-7350FB346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Human-Computer Interaction </a:t>
            </a:r>
            <a:r>
              <a:rPr lang="de-DE" sz="1800" dirty="0" err="1"/>
              <a:t>Exercise</a:t>
            </a:r>
            <a:endParaRPr lang="de-DE" sz="180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7AEEF4-B1F1-A532-EBA0-3D1ED4195A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/>
              <a:t>The following content is licensed under a Creative Commons Attribution 4.0 International license (CC BY-SA 4.0</a:t>
            </a:r>
            <a:r>
              <a:rPr lang="en-US" sz="1200" dirty="0"/>
              <a:t>)</a:t>
            </a:r>
          </a:p>
        </p:txBody>
      </p:sp>
      <p:pic>
        <p:nvPicPr>
          <p:cNvPr id="26" name="Bildplatzhalter 25">
            <a:extLst>
              <a:ext uri="{FF2B5EF4-FFF2-40B4-BE49-F238E27FC236}">
                <a16:creationId xmlns:a16="http://schemas.microsoft.com/office/drawing/2014/main" id="{B67F61A0-498D-B3E3-81B5-D2F1481BEAE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4AE008E-4998-8FBF-E060-8060811B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1AC71F81-F602-A4C2-46BE-A340BF3ABB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err="1"/>
              <a:t>Prof</a:t>
            </a:r>
            <a:r>
              <a:rPr lang="de-DE"/>
              <a:t>. Dr. Valentin Schwind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9B34132-5F57-672E-9E99-94213FE2FA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86E752-767E-CBF0-388D-1E6691652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platzhalter 6" descr="Ein Bild, das Person, drinnen, Boden, Gruppe enthält.&#10;&#10;Automatisch generierte Beschreibung">
            <a:extLst>
              <a:ext uri="{FF2B5EF4-FFF2-40B4-BE49-F238E27FC236}">
                <a16:creationId xmlns:a16="http://schemas.microsoft.com/office/drawing/2014/main" id="{A6E65882-755B-F5D1-C546-FED0E66A57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3" b="34253"/>
          <a:stretch>
            <a:fillRect/>
          </a:stretch>
        </p:blipFill>
        <p:spPr/>
      </p:pic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F77BBCFC-46E2-43EB-B80A-9CD51B526618}"/>
              </a:ext>
            </a:extLst>
          </p:cNvPr>
          <p:cNvSpPr txBox="1">
            <a:spLocks/>
          </p:cNvSpPr>
          <p:nvPr/>
        </p:nvSpPr>
        <p:spPr>
          <a:xfrm>
            <a:off x="695325" y="5505450"/>
            <a:ext cx="10801350" cy="623888"/>
          </a:xfrm>
          <a:prstGeom prst="rect">
            <a:avLst/>
          </a:prstGeom>
        </p:spPr>
        <p:txBody>
          <a:bodyPr lIns="0" anchor="b"/>
          <a:lstStyle>
            <a:lvl1pPr marL="285750" marR="0" indent="-252000" algn="l" defTabSz="28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rgbClr val="5079BC"/>
              </a:buClr>
              <a:buSzPts val="2400"/>
              <a:buFont typeface="Wingdings" panose="05000000000000000000" pitchFamily="2" charset="2"/>
              <a:buChar char="§"/>
              <a:tabLst/>
              <a:defRPr lang="de-DE" sz="2200" b="0" kern="1200" noProof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53816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08038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07791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346200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750" indent="0">
              <a:buNone/>
            </a:pPr>
            <a:r>
              <a:rPr lang="de-DE" sz="1100" dirty="0">
                <a:solidFill>
                  <a:schemeClr val="bg1">
                    <a:lumMod val="50000"/>
                  </a:schemeClr>
                </a:solidFill>
              </a:rPr>
              <a:t>Image from: https://pxhere.com/de/photo/234130</a:t>
            </a:r>
          </a:p>
        </p:txBody>
      </p:sp>
    </p:spTree>
    <p:extLst>
      <p:ext uri="{BB962C8B-B14F-4D97-AF65-F5344CB8AC3E}">
        <p14:creationId xmlns:p14="http://schemas.microsoft.com/office/powerpoint/2010/main" val="1285047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F8C5C1-70E3-14E0-FB23-8871A8807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Outlining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3B7587-3568-9577-CCA3-85C40A90886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954EE9-DF9A-C6B4-BEE4-E29574D4389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A584A8-7EC7-CF39-B8EB-7605CD3DAA0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939395C-D4A4-DC04-2E2E-53456A2BFAE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Giving an outline/agenda is very common </a:t>
            </a:r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But not necessary when you don’t have time</a:t>
            </a:r>
          </a:p>
          <a:p>
            <a:pPr lvl="1"/>
            <a:r>
              <a:rPr lang="en-US" dirty="0"/>
              <a:t>You can give it first before or after (better) the background</a:t>
            </a:r>
          </a:p>
          <a:p>
            <a:pPr lvl="1"/>
            <a:r>
              <a:rPr lang="en-US" dirty="0"/>
              <a:t>Repeat the outline before each new part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Use color to show where you are</a:t>
            </a:r>
          </a:p>
          <a:p>
            <a:r>
              <a:rPr lang="en-US" dirty="0"/>
              <a:t>Tell a story from the background to the conclusion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No need to go too deep </a:t>
            </a:r>
            <a:r>
              <a:rPr lang="en-US" dirty="0"/>
              <a:t>into related work (some examples are okay!) </a:t>
            </a:r>
          </a:p>
          <a:p>
            <a:pPr lvl="2"/>
            <a:r>
              <a:rPr lang="en-US" dirty="0"/>
              <a:t>Your contributions must be the core</a:t>
            </a:r>
          </a:p>
          <a:p>
            <a:pPr lvl="1"/>
            <a:r>
              <a:rPr lang="en-US" dirty="0"/>
              <a:t>But, </a:t>
            </a:r>
            <a:r>
              <a:rPr lang="en-US" b="1" dirty="0">
                <a:solidFill>
                  <a:schemeClr val="accent1"/>
                </a:solidFill>
              </a:rPr>
              <a:t>be prepared to discuss related work</a:t>
            </a:r>
          </a:p>
          <a:p>
            <a:r>
              <a:rPr lang="en-US" dirty="0"/>
              <a:t>Make clear the structure of your talk to the audience </a:t>
            </a:r>
          </a:p>
          <a:p>
            <a:pPr lvl="1"/>
            <a:r>
              <a:rPr lang="en-US" dirty="0"/>
              <a:t>No suspense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5981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74B4A-83DB-0D52-8264-D23C8214F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Before</a:t>
            </a:r>
            <a:r>
              <a:rPr lang="de-DE" dirty="0"/>
              <a:t> you </a:t>
            </a:r>
            <a:r>
              <a:rPr lang="de-DE" dirty="0" err="1"/>
              <a:t>start</a:t>
            </a:r>
            <a:r>
              <a:rPr lang="de-DE" dirty="0"/>
              <a:t> </a:t>
            </a:r>
            <a:r>
              <a:rPr lang="de-DE" dirty="0" err="1"/>
              <a:t>preparing</a:t>
            </a:r>
            <a:r>
              <a:rPr lang="de-DE" dirty="0"/>
              <a:t> slides…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0C9D699-008E-EB94-271D-10BDB7BD514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80780B-805D-5FA4-0FD1-8DF03705590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F7956F8-CA82-7773-CB50-77ADCF50D3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486692-B83B-089F-28D6-A1E63E2842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What is my </a:t>
            </a:r>
            <a:r>
              <a:rPr lang="en-US" b="1" dirty="0">
                <a:solidFill>
                  <a:schemeClr val="accent1"/>
                </a:solidFill>
              </a:rPr>
              <a:t>goal</a:t>
            </a:r>
            <a:r>
              <a:rPr lang="en-US" dirty="0"/>
              <a:t>?</a:t>
            </a:r>
          </a:p>
          <a:p>
            <a:r>
              <a:rPr lang="en-US" dirty="0"/>
              <a:t>What is my </a:t>
            </a:r>
            <a:r>
              <a:rPr lang="en-US" b="1" dirty="0">
                <a:solidFill>
                  <a:schemeClr val="accent1"/>
                </a:solidFill>
              </a:rPr>
              <a:t>single message</a:t>
            </a:r>
            <a:r>
              <a:rPr lang="en-US" dirty="0"/>
              <a:t>?</a:t>
            </a:r>
          </a:p>
          <a:p>
            <a:r>
              <a:rPr lang="en-US" dirty="0"/>
              <a:t>What is my </a:t>
            </a:r>
            <a:r>
              <a:rPr lang="en-US" b="1" dirty="0">
                <a:solidFill>
                  <a:schemeClr val="accent1"/>
                </a:solidFill>
              </a:rPr>
              <a:t>audience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Background, knowledge, size, expectations</a:t>
            </a:r>
          </a:p>
          <a:p>
            <a:r>
              <a:rPr lang="en-US" dirty="0"/>
              <a:t>How much </a:t>
            </a:r>
            <a:r>
              <a:rPr lang="en-US" b="1">
                <a:solidFill>
                  <a:schemeClr val="accent1"/>
                </a:solidFill>
              </a:rPr>
              <a:t>time</a:t>
            </a:r>
            <a:r>
              <a:rPr lang="en-US"/>
              <a:t> do </a:t>
            </a:r>
            <a:r>
              <a:rPr lang="en-US" dirty="0"/>
              <a:t>I have?</a:t>
            </a:r>
          </a:p>
          <a:p>
            <a:pPr lvl="1"/>
            <a:r>
              <a:rPr lang="en-US" dirty="0"/>
              <a:t>For the talk? </a:t>
            </a:r>
          </a:p>
          <a:p>
            <a:pPr lvl="1"/>
            <a:r>
              <a:rPr lang="en-US" dirty="0"/>
              <a:t>For the questions?</a:t>
            </a:r>
          </a:p>
          <a:p>
            <a:r>
              <a:rPr lang="en-US" b="1" dirty="0">
                <a:solidFill>
                  <a:schemeClr val="accent1"/>
                </a:solidFill>
              </a:rPr>
              <a:t>Room</a:t>
            </a:r>
            <a:r>
              <a:rPr lang="en-US" dirty="0"/>
              <a:t> characteristics?</a:t>
            </a:r>
          </a:p>
          <a:p>
            <a:pPr lvl="1"/>
            <a:r>
              <a:rPr lang="en-US" dirty="0"/>
              <a:t>Size, position of the screen, my position </a:t>
            </a:r>
          </a:p>
          <a:p>
            <a:r>
              <a:rPr lang="en-US" b="1" dirty="0">
                <a:solidFill>
                  <a:schemeClr val="accent1"/>
                </a:solidFill>
              </a:rPr>
              <a:t>Adapt your talk and material to each context</a:t>
            </a:r>
            <a:endParaRPr lang="de-DE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26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16" descr="Lotusblume in voller Blüte">
            <a:extLst>
              <a:ext uri="{FF2B5EF4-FFF2-40B4-BE49-F238E27FC236}">
                <a16:creationId xmlns:a16="http://schemas.microsoft.com/office/drawing/2014/main" id="{8C1B339B-63E9-89C6-A8F9-1FBEB73B3E4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2" b="11182"/>
          <a:stretch/>
        </p:blipFill>
        <p:spPr>
          <a:xfrm>
            <a:off x="0" y="0"/>
            <a:ext cx="12192000" cy="6308725"/>
          </a:xfr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FC32E0F-7990-8705-2057-04B9D6D31B9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https://pxhere.com/de/photo/1993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32FF8EE-7FDB-C5CC-2D9D-670185ADF94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DF9C35-3B91-B9CD-869C-C78395EFA707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BE552F0-C3B9-54C5-7E26-9540699244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How to Give a Good Scientific Presentation</a:t>
            </a:r>
          </a:p>
        </p:txBody>
      </p:sp>
      <p:sp>
        <p:nvSpPr>
          <p:cNvPr id="12" name="Titel 9">
            <a:extLst>
              <a:ext uri="{FF2B5EF4-FFF2-40B4-BE49-F238E27FC236}">
                <a16:creationId xmlns:a16="http://schemas.microsoft.com/office/drawing/2014/main" id="{A909E2A8-D8EF-A708-09E5-E5BA53249102}"/>
              </a:ext>
            </a:extLst>
          </p:cNvPr>
          <p:cNvSpPr txBox="1">
            <a:spLocks/>
          </p:cNvSpPr>
          <p:nvPr/>
        </p:nvSpPr>
        <p:spPr>
          <a:xfrm>
            <a:off x="695325" y="3973253"/>
            <a:ext cx="10801350" cy="11991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 altLang="fr-FR" dirty="0">
                <a:solidFill>
                  <a:schemeClr val="bg1"/>
                </a:solidFill>
              </a:rPr>
              <a:t>Clarity and Simplicity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E8636C8-0077-96C4-847A-7D81707F8C34}"/>
              </a:ext>
            </a:extLst>
          </p:cNvPr>
          <p:cNvSpPr txBox="1"/>
          <p:nvPr/>
        </p:nvSpPr>
        <p:spPr>
          <a:xfrm>
            <a:off x="5401935" y="4572845"/>
            <a:ext cx="60947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fr-FR" dirty="0">
                <a:solidFill>
                  <a:schemeClr val="bg1"/>
                </a:solidFill>
              </a:rPr>
              <a:t>You give the talk. Slides support it. </a:t>
            </a:r>
            <a:br>
              <a:rPr lang="en-US" altLang="fr-FR" dirty="0">
                <a:solidFill>
                  <a:schemeClr val="bg1"/>
                </a:solidFill>
              </a:rPr>
            </a:br>
            <a:r>
              <a:rPr lang="en-US" altLang="fr-FR" dirty="0">
                <a:solidFill>
                  <a:schemeClr val="bg1"/>
                </a:solidFill>
              </a:rPr>
              <a:t>Never compete with slides. You will lose.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98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F05CC57A-3F4B-0FF0-62A9-A79BD6F1E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793549"/>
            <a:ext cx="10801350" cy="973136"/>
          </a:xfrm>
        </p:spPr>
        <p:txBody>
          <a:bodyPr>
            <a:normAutofit/>
          </a:bodyPr>
          <a:lstStyle/>
          <a:p>
            <a:pPr algn="ctr"/>
            <a:r>
              <a:rPr lang="en-US" altLang="fr-FR" dirty="0"/>
              <a:t>But why do you have so much text in your slides?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AD172C-7736-2E9C-0E9D-523029F4597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62D076-54A9-3373-63E8-07DCB6FCFE2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DBBE451-1815-36BA-1DCA-72D909A20B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A15FC83-E20F-DCA7-15AA-83D96598D8E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3173950"/>
            <a:ext cx="10801350" cy="2955388"/>
          </a:xfrm>
        </p:spPr>
        <p:txBody>
          <a:bodyPr/>
          <a:lstStyle/>
          <a:p>
            <a:pPr marL="33750" indent="0" algn="ctr">
              <a:buNone/>
            </a:pPr>
            <a:r>
              <a:rPr lang="en-US" altLang="fr-FR" sz="2800" b="1" dirty="0">
                <a:solidFill>
                  <a:schemeClr val="accent1"/>
                </a:solidFill>
              </a:rPr>
              <a:t>I am giving a lecture. There is no message.</a:t>
            </a:r>
            <a:br>
              <a:rPr lang="en-US" altLang="fr-FR" dirty="0"/>
            </a:br>
            <a:br>
              <a:rPr lang="en-US" altLang="fr-FR" dirty="0"/>
            </a:br>
            <a:r>
              <a:rPr lang="en-US" altLang="fr-FR" dirty="0"/>
              <a:t>There is just content you must learn.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9651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C21A548A-FF12-CD61-6459-5FA91CB47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4C1358-E5E1-8D7F-57A5-92D31F43BAF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065AFF-5903-A2AB-55BF-76A245480E2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AFA98D0-7F48-1686-B585-3212BAC340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A41D72A-AC44-C651-BB5C-D138FEEB876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marL="490950" indent="-457200">
              <a:buFont typeface="+mj-lt"/>
              <a:buAutoNum type="arabicPeriod"/>
            </a:pPr>
            <a:r>
              <a:rPr lang="en-US" altLang="fr-FR" dirty="0"/>
              <a:t>Say </a:t>
            </a:r>
            <a:r>
              <a:rPr lang="en-US" altLang="fr-FR" b="1" dirty="0">
                <a:solidFill>
                  <a:schemeClr val="accent1"/>
                </a:solidFill>
              </a:rPr>
              <a:t>who you are</a:t>
            </a:r>
            <a:r>
              <a:rPr lang="en-US" altLang="fr-FR" dirty="0"/>
              <a:t>, what are you doing (e.g., study course, PhD,…), and your project</a:t>
            </a:r>
          </a:p>
          <a:p>
            <a:pPr marL="490950" indent="-457200">
              <a:buFont typeface="+mj-lt"/>
              <a:buAutoNum type="arabicPeriod"/>
            </a:pPr>
            <a:r>
              <a:rPr lang="en-US" altLang="fr-FR" dirty="0"/>
              <a:t>Motivate your work with </a:t>
            </a:r>
            <a:r>
              <a:rPr lang="en-US" altLang="fr-FR" b="1" dirty="0">
                <a:solidFill>
                  <a:schemeClr val="accent1"/>
                </a:solidFill>
              </a:rPr>
              <a:t>a common problem</a:t>
            </a:r>
          </a:p>
          <a:p>
            <a:pPr marL="490950" indent="-457200">
              <a:buFont typeface="+mj-lt"/>
              <a:buAutoNum type="arabicPeriod"/>
            </a:pPr>
            <a:r>
              <a:rPr lang="en-US" altLang="fr-FR" dirty="0"/>
              <a:t>Motivate through </a:t>
            </a:r>
            <a:r>
              <a:rPr lang="en-US" altLang="fr-FR" b="1" dirty="0">
                <a:solidFill>
                  <a:schemeClr val="accent1"/>
                </a:solidFill>
              </a:rPr>
              <a:t>background</a:t>
            </a:r>
            <a:r>
              <a:rPr lang="en-US" altLang="fr-FR" dirty="0"/>
              <a:t> and related work</a:t>
            </a:r>
          </a:p>
          <a:p>
            <a:pPr marL="490950" indent="-457200">
              <a:buFont typeface="+mj-lt"/>
              <a:buAutoNum type="arabicPeriod"/>
            </a:pPr>
            <a:r>
              <a:rPr lang="en-US" altLang="fr-FR" dirty="0"/>
              <a:t>Show the </a:t>
            </a:r>
            <a:r>
              <a:rPr lang="en-US" altLang="fr-FR" b="1" dirty="0">
                <a:solidFill>
                  <a:schemeClr val="accent1"/>
                </a:solidFill>
              </a:rPr>
              <a:t>research questions</a:t>
            </a:r>
          </a:p>
          <a:p>
            <a:pPr marL="490950" indent="-457200">
              <a:buFont typeface="+mj-lt"/>
              <a:buAutoNum type="arabicPeriod"/>
            </a:pPr>
            <a:r>
              <a:rPr lang="en-US" altLang="fr-FR" dirty="0"/>
              <a:t>Show the </a:t>
            </a:r>
            <a:r>
              <a:rPr lang="en-US" altLang="fr-FR" b="1" dirty="0">
                <a:solidFill>
                  <a:schemeClr val="accent1"/>
                </a:solidFill>
              </a:rPr>
              <a:t>methodology</a:t>
            </a:r>
            <a:r>
              <a:rPr lang="en-US" altLang="fr-FR" dirty="0"/>
              <a:t> and tools</a:t>
            </a:r>
          </a:p>
          <a:p>
            <a:pPr marL="490950" indent="-457200">
              <a:buFont typeface="+mj-lt"/>
              <a:buAutoNum type="arabicPeriod"/>
            </a:pPr>
            <a:r>
              <a:rPr lang="en-US" altLang="fr-FR" dirty="0"/>
              <a:t>Show the </a:t>
            </a:r>
            <a:r>
              <a:rPr lang="en-US" altLang="fr-FR" b="1" dirty="0">
                <a:solidFill>
                  <a:schemeClr val="accent1"/>
                </a:solidFill>
              </a:rPr>
              <a:t>results</a:t>
            </a:r>
          </a:p>
          <a:p>
            <a:pPr marL="490950" indent="-457200">
              <a:buFont typeface="+mj-lt"/>
              <a:buAutoNum type="arabicPeriod"/>
            </a:pPr>
            <a:r>
              <a:rPr lang="en-US" altLang="fr-FR" dirty="0"/>
              <a:t>Clearly highlight your </a:t>
            </a:r>
            <a:r>
              <a:rPr lang="en-US" altLang="fr-FR" b="1" dirty="0">
                <a:solidFill>
                  <a:schemeClr val="accent1"/>
                </a:solidFill>
              </a:rPr>
              <a:t>contribution</a:t>
            </a:r>
          </a:p>
          <a:p>
            <a:pPr marL="490950" indent="-457200">
              <a:buFont typeface="+mj-lt"/>
              <a:buAutoNum type="arabicPeriod"/>
            </a:pPr>
            <a:r>
              <a:rPr lang="en-US" altLang="fr-FR" dirty="0"/>
              <a:t>Conclude with a </a:t>
            </a:r>
            <a:r>
              <a:rPr lang="en-US" altLang="fr-FR" b="1" dirty="0">
                <a:solidFill>
                  <a:schemeClr val="accent1"/>
                </a:solidFill>
              </a:rPr>
              <a:t>summary</a:t>
            </a:r>
            <a:r>
              <a:rPr lang="en-US" altLang="fr-FR" dirty="0"/>
              <a:t> </a:t>
            </a:r>
            <a:r>
              <a:rPr lang="en-US" altLang="fr-FR" b="1" dirty="0">
                <a:solidFill>
                  <a:schemeClr val="accent1"/>
                </a:solidFill>
              </a:rPr>
              <a:t>of findings </a:t>
            </a:r>
            <a:r>
              <a:rPr lang="en-US" altLang="fr-FR" dirty="0"/>
              <a:t>and implications</a:t>
            </a:r>
          </a:p>
          <a:p>
            <a:pPr marL="33750" indent="0">
              <a:buNone/>
            </a:pPr>
            <a:r>
              <a:rPr lang="en-US" altLang="fr-FR" b="1" dirty="0">
                <a:solidFill>
                  <a:schemeClr val="accent1"/>
                </a:solidFill>
              </a:rPr>
              <a:t>Highlight when you are done </a:t>
            </a:r>
            <a:r>
              <a:rPr lang="en-US" altLang="fr-FR" dirty="0"/>
              <a:t>and when you are ready for questions </a:t>
            </a:r>
            <a:r>
              <a:rPr lang="de-DE" altLang="fr-FR" dirty="0"/>
              <a:t> 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1574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109C19-D579-8F53-6619-CAC0E0C28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Template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32B5C33-65CA-D5B2-FD43-9B1674A9B1C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7B822F-BEE3-0FFF-08AE-5B5F92D027B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06CE69-E6BA-D259-2859-83D6D8219A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DE32FBB-EB55-F094-B792-15CEF20F58C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Avoid overloaded templates</a:t>
            </a:r>
          </a:p>
          <a:p>
            <a:pPr lvl="1"/>
            <a:r>
              <a:rPr lang="en-US" dirty="0"/>
              <a:t>No animations, no progress bars, no fancy shit…</a:t>
            </a:r>
          </a:p>
          <a:p>
            <a:r>
              <a:rPr lang="en-US" dirty="0"/>
              <a:t>Sometimes if you have to consider the </a:t>
            </a:r>
            <a:r>
              <a:rPr lang="en-US" b="1" dirty="0">
                <a:solidFill>
                  <a:schemeClr val="accent1"/>
                </a:solidFill>
              </a:rPr>
              <a:t>graphical identity</a:t>
            </a:r>
          </a:p>
          <a:p>
            <a:pPr lvl="1"/>
            <a:r>
              <a:rPr lang="en-US" dirty="0"/>
              <a:t>Many institutions do not care about good templates but force you to use theirs anyway</a:t>
            </a:r>
          </a:p>
          <a:p>
            <a:r>
              <a:rPr lang="en-US" dirty="0"/>
              <a:t>Unless you have a graphical talent, </a:t>
            </a:r>
            <a:r>
              <a:rPr lang="en-US" b="1" dirty="0">
                <a:solidFill>
                  <a:schemeClr val="accent1"/>
                </a:solidFill>
              </a:rPr>
              <a:t>keep it simple</a:t>
            </a:r>
          </a:p>
          <a:p>
            <a:pPr lvl="1"/>
            <a:r>
              <a:rPr lang="en-US" dirty="0"/>
              <a:t>Make a clear </a:t>
            </a:r>
            <a:r>
              <a:rPr lang="en-US" b="1" dirty="0">
                <a:solidFill>
                  <a:schemeClr val="accent1"/>
                </a:solidFill>
              </a:rPr>
              <a:t>distinction between the title and the rest</a:t>
            </a:r>
          </a:p>
          <a:p>
            <a:pPr lvl="1"/>
            <a:r>
              <a:rPr lang="en-US" dirty="0"/>
              <a:t>Do not use complex headers or footers</a:t>
            </a:r>
          </a:p>
          <a:p>
            <a:pPr lvl="1"/>
            <a:r>
              <a:rPr lang="en-US" dirty="0"/>
              <a:t>No need to use the presentation title, affiliation, full authors list, company logo, etc. on each slide 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Use slide numbers</a:t>
            </a:r>
            <a:endParaRPr lang="en-US" b="1" dirty="0">
              <a:solidFill>
                <a:schemeClr val="accent1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2935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B09A6-B908-7255-6258-D8259521E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Explain</a:t>
            </a:r>
            <a:r>
              <a:rPr lang="de-DE" dirty="0"/>
              <a:t> All Slides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FA026ED-7751-9E47-F649-D083618350C3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F9C7FE0-C658-FE2B-5344-0D02E7491B1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0DD9504-4407-10D6-15FA-E63BF940AF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How to Give a Good Scientific Presentation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4E18F54-767F-8042-81C1-2CA9F233A1A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Never present a slide you do not explain in detail</a:t>
            </a:r>
          </a:p>
          <a:p>
            <a:r>
              <a:rPr lang="en-US" dirty="0"/>
              <a:t>Present a slide for more than 30 seconds </a:t>
            </a:r>
            <a:r>
              <a:rPr lang="en-US" b="1" dirty="0">
                <a:solidFill>
                  <a:schemeClr val="accent1"/>
                </a:solidFill>
              </a:rPr>
              <a:t>or drop them </a:t>
            </a:r>
          </a:p>
          <a:p>
            <a:r>
              <a:rPr lang="en-US" dirty="0"/>
              <a:t>Spend time on </a:t>
            </a:r>
          </a:p>
          <a:p>
            <a:pPr lvl="1"/>
            <a:r>
              <a:rPr lang="en-US" dirty="0"/>
              <a:t>complex figures </a:t>
            </a:r>
            <a:r>
              <a:rPr lang="en-US" b="1" dirty="0">
                <a:solidFill>
                  <a:schemeClr val="accent1"/>
                </a:solidFill>
              </a:rPr>
              <a:t>or drop them </a:t>
            </a:r>
          </a:p>
          <a:p>
            <a:pPr lvl="1"/>
            <a:r>
              <a:rPr lang="en-US" dirty="0"/>
              <a:t>on equations </a:t>
            </a:r>
            <a:r>
              <a:rPr lang="en-US" b="1" dirty="0">
                <a:solidFill>
                  <a:schemeClr val="accent1"/>
                </a:solidFill>
              </a:rPr>
              <a:t>or drop them </a:t>
            </a:r>
          </a:p>
          <a:p>
            <a:r>
              <a:rPr lang="en-US" dirty="0"/>
              <a:t>Talk on transition slides (e.g., outline reminders) </a:t>
            </a:r>
            <a:r>
              <a:rPr lang="en-US" b="1" dirty="0">
                <a:solidFill>
                  <a:schemeClr val="accent1"/>
                </a:solidFill>
              </a:rPr>
              <a:t>or drop them </a:t>
            </a:r>
          </a:p>
          <a:p>
            <a:r>
              <a:rPr lang="en-US" dirty="0"/>
              <a:t>Use transition to summarize the previous part and introduce the next one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2484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DD33C45-7CA8-D949-22FA-781C2A8CD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Wall of Text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DAB4D1-3681-2B9F-6D50-44D7A4E0A59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D2E9F2-813B-861E-04E1-C382D8AF216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5F21CFF-0567-0E97-2BB4-83B12C112A9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F8FA6D2-C591-76F2-AFE4-AE06E464CC9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fontScale="92500" lnSpcReduction="10000"/>
          </a:bodyPr>
          <a:lstStyle/>
          <a:p>
            <a:pPr marL="33750" indent="0">
              <a:buNone/>
            </a:pPr>
            <a:r>
              <a:rPr lang="en-US" dirty="0"/>
              <a:t>First, we analyzed the IPQ questionnaire [48] (scale: from −3 to 3) to determine whether ROLE or CORRECTION significantly influenced the presence in VR in one of the two tasks. Therefore, we conducted two univariate two-way ANOVAs. In the validation task, the analysis revealed a significant effect for ROLE (F1,22 = 12.79, p &lt; .001, η2 = .334). However, we found no significant effect for CORRECTION (F1,22 = 1.614, p &gt; .217, η2 = .010) and also no significant interaction effect (F1,22 = .078, p &gt; .782, η2 &lt; .001). The mean IPQ score was M = .28 (SD = .62) for the Pointer and M = −.89 (SD = 1.02) for the Observer in the validation task. In the apple-picking task, the analysis revealed a significant effect for ROLE (F1,22 = 6.441, p &lt; .019, η2 = .212). However, we found no significant effect for CORRECTION (F1,22 = .534, p &gt; .472, η2 = .002) and also no significant interaction effect (F1,22 = .382, p &gt; .542, η2 = .001). The mean IPQ score was M = .76 (SD = .68) for the Pointer and M = −.11 (SD = 1.) for the Observer in the apple task. </a:t>
            </a:r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54989DE0-39C4-1862-80CE-DC6A79A5BC8F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de-DE" dirty="0"/>
              <a:t>Sven Mayer, Jens Reinhardt, Robin Schweigert, Brighten Jelke, Valentin Schwind, Katrin Wolf, and Niels Henze. 2020. </a:t>
            </a:r>
            <a:r>
              <a:rPr lang="de-DE" dirty="0" err="1"/>
              <a:t>Improving</a:t>
            </a:r>
            <a:r>
              <a:rPr lang="de-DE" dirty="0"/>
              <a:t> </a:t>
            </a:r>
            <a:r>
              <a:rPr lang="de-DE" dirty="0" err="1"/>
              <a:t>Humans</a:t>
            </a:r>
            <a:r>
              <a:rPr lang="de-DE" dirty="0"/>
              <a:t>' Ability to Interpret </a:t>
            </a:r>
            <a:r>
              <a:rPr lang="de-DE" dirty="0" err="1"/>
              <a:t>Deictic</a:t>
            </a:r>
            <a:r>
              <a:rPr lang="de-DE" dirty="0"/>
              <a:t> </a:t>
            </a:r>
            <a:r>
              <a:rPr lang="de-DE" dirty="0" err="1"/>
              <a:t>Gestures</a:t>
            </a:r>
            <a:r>
              <a:rPr lang="de-DE" dirty="0"/>
              <a:t> in Virtual Reality. In Proceedings of </a:t>
            </a:r>
            <a:r>
              <a:rPr lang="de-DE" dirty="0" err="1"/>
              <a:t>the</a:t>
            </a:r>
            <a:r>
              <a:rPr lang="de-DE" dirty="0"/>
              <a:t> 2020 CHI Conference on Human </a:t>
            </a:r>
            <a:r>
              <a:rPr lang="de-DE" dirty="0" err="1"/>
              <a:t>Factors</a:t>
            </a:r>
            <a:r>
              <a:rPr lang="de-DE" dirty="0"/>
              <a:t> in Computing Systems (CHI '20). </a:t>
            </a:r>
            <a:r>
              <a:rPr lang="de-DE" dirty="0" err="1"/>
              <a:t>Association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Computing Machinery, New York, NY, USA, 1–14. https://doi.org/10.1145/3313831.3376340</a:t>
            </a:r>
          </a:p>
        </p:txBody>
      </p:sp>
    </p:spTree>
    <p:extLst>
      <p:ext uri="{BB962C8B-B14F-4D97-AF65-F5344CB8AC3E}">
        <p14:creationId xmlns:p14="http://schemas.microsoft.com/office/powerpoint/2010/main" val="3968977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0C57B-C367-7D62-45F9-A95C242B5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 </a:t>
            </a:r>
            <a:r>
              <a:rPr lang="de-DE" dirty="0" err="1"/>
              <a:t>Concise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A0082E9-AFE9-F2AF-DD50-8F956185D3A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6C3D88-DBEE-A408-D84E-F98DD6DA400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2DDDBF6-00A6-4702-A595-B822675DC1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E7DC2CF-8878-D0D6-1855-6014CAC690D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Remove </a:t>
            </a:r>
            <a:r>
              <a:rPr lang="de-DE" dirty="0" err="1"/>
              <a:t>uncessary</a:t>
            </a:r>
            <a:r>
              <a:rPr lang="de-DE" dirty="0"/>
              <a:t> </a:t>
            </a:r>
            <a:r>
              <a:rPr lang="de-DE" dirty="0" err="1"/>
              <a:t>words</a:t>
            </a:r>
            <a:r>
              <a:rPr lang="de-DE" dirty="0"/>
              <a:t> that you </a:t>
            </a:r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in </a:t>
            </a:r>
            <a:r>
              <a:rPr lang="de-DE" dirty="0" err="1"/>
              <a:t>sentences</a:t>
            </a:r>
            <a:r>
              <a:rPr lang="de-DE" dirty="0"/>
              <a:t> and only </a:t>
            </a:r>
            <a:r>
              <a:rPr lang="de-DE" dirty="0" err="1"/>
              <a:t>include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that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reader</a:t>
            </a:r>
            <a:r>
              <a:rPr lang="de-DE" dirty="0"/>
              <a:t> to </a:t>
            </a:r>
            <a:r>
              <a:rPr lang="de-DE" dirty="0" err="1"/>
              <a:t>know</a:t>
            </a:r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4078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0C57B-C367-7D62-45F9-A95C242B5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 </a:t>
            </a:r>
            <a:r>
              <a:rPr lang="de-DE" dirty="0" err="1"/>
              <a:t>Concise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A0082E9-AFE9-F2AF-DD50-8F956185D3A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6C3D88-DBEE-A408-D84E-F98DD6DA400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2DDDBF6-00A6-4702-A595-B822675DC1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E7DC2CF-8878-D0D6-1855-6014CAC690D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de-DE" dirty="0"/>
              <a:t>Remove </a:t>
            </a:r>
            <a:r>
              <a:rPr lang="de-DE" dirty="0" err="1"/>
              <a:t>uncessary</a:t>
            </a:r>
            <a:r>
              <a:rPr lang="de-DE" dirty="0"/>
              <a:t> </a:t>
            </a:r>
            <a:r>
              <a:rPr lang="de-DE" dirty="0" err="1"/>
              <a:t>words</a:t>
            </a:r>
            <a:r>
              <a:rPr lang="de-DE" strike="sngStrike" dirty="0">
                <a:solidFill>
                  <a:srgbClr val="FF0000"/>
                </a:solidFill>
              </a:rPr>
              <a:t> that you </a:t>
            </a:r>
            <a:r>
              <a:rPr lang="de-DE" strike="sngStrike" dirty="0" err="1">
                <a:solidFill>
                  <a:srgbClr val="FF0000"/>
                </a:solidFill>
              </a:rPr>
              <a:t>don‘t</a:t>
            </a:r>
            <a:r>
              <a:rPr lang="de-DE" strike="sngStrike" dirty="0">
                <a:solidFill>
                  <a:srgbClr val="FF0000"/>
                </a:solidFill>
              </a:rPr>
              <a:t> </a:t>
            </a:r>
            <a:r>
              <a:rPr lang="de-DE" strike="sngStrike" dirty="0" err="1">
                <a:solidFill>
                  <a:srgbClr val="FF0000"/>
                </a:solidFill>
              </a:rPr>
              <a:t>need</a:t>
            </a:r>
            <a:r>
              <a:rPr lang="de-DE" strike="sngStrike" dirty="0">
                <a:solidFill>
                  <a:srgbClr val="FF0000"/>
                </a:solidFill>
              </a:rPr>
              <a:t> in </a:t>
            </a:r>
            <a:r>
              <a:rPr lang="de-DE" strike="sngStrike" dirty="0" err="1">
                <a:solidFill>
                  <a:srgbClr val="FF0000"/>
                </a:solidFill>
              </a:rPr>
              <a:t>sentences</a:t>
            </a:r>
            <a:r>
              <a:rPr lang="de-DE" strike="sngStrike" dirty="0">
                <a:solidFill>
                  <a:srgbClr val="FF0000"/>
                </a:solidFill>
              </a:rPr>
              <a:t> and only </a:t>
            </a:r>
            <a:r>
              <a:rPr lang="de-DE" strike="sngStrike" dirty="0" err="1">
                <a:solidFill>
                  <a:srgbClr val="FF0000"/>
                </a:solidFill>
              </a:rPr>
              <a:t>include</a:t>
            </a:r>
            <a:r>
              <a:rPr lang="de-DE" strike="sngStrike" dirty="0">
                <a:solidFill>
                  <a:srgbClr val="FF0000"/>
                </a:solidFill>
              </a:rPr>
              <a:t> </a:t>
            </a:r>
            <a:r>
              <a:rPr lang="de-DE" strike="sngStrike" dirty="0" err="1">
                <a:solidFill>
                  <a:srgbClr val="FF0000"/>
                </a:solidFill>
              </a:rPr>
              <a:t>information</a:t>
            </a:r>
            <a:r>
              <a:rPr lang="de-DE" strike="sngStrike" dirty="0">
                <a:solidFill>
                  <a:srgbClr val="FF0000"/>
                </a:solidFill>
              </a:rPr>
              <a:t> that </a:t>
            </a:r>
            <a:r>
              <a:rPr lang="de-DE" strike="sngStrike" dirty="0" err="1">
                <a:solidFill>
                  <a:srgbClr val="FF0000"/>
                </a:solidFill>
              </a:rPr>
              <a:t>is</a:t>
            </a:r>
            <a:r>
              <a:rPr lang="de-DE" strike="sngStrike" dirty="0">
                <a:solidFill>
                  <a:srgbClr val="FF0000"/>
                </a:solidFill>
              </a:rPr>
              <a:t> </a:t>
            </a:r>
            <a:r>
              <a:rPr lang="de-DE" strike="sngStrike" dirty="0" err="1">
                <a:solidFill>
                  <a:srgbClr val="FF0000"/>
                </a:solidFill>
              </a:rPr>
              <a:t>important</a:t>
            </a:r>
            <a:r>
              <a:rPr lang="de-DE" strike="sngStrike" dirty="0">
                <a:solidFill>
                  <a:srgbClr val="FF0000"/>
                </a:solidFill>
              </a:rPr>
              <a:t> </a:t>
            </a:r>
            <a:r>
              <a:rPr lang="de-DE" strike="sngStrike" dirty="0" err="1">
                <a:solidFill>
                  <a:srgbClr val="FF0000"/>
                </a:solidFill>
              </a:rPr>
              <a:t>for</a:t>
            </a:r>
            <a:r>
              <a:rPr lang="de-DE" strike="sngStrike" dirty="0">
                <a:solidFill>
                  <a:srgbClr val="FF0000"/>
                </a:solidFill>
              </a:rPr>
              <a:t> </a:t>
            </a:r>
            <a:r>
              <a:rPr lang="de-DE" strike="sngStrike" dirty="0" err="1">
                <a:solidFill>
                  <a:srgbClr val="FF0000"/>
                </a:solidFill>
              </a:rPr>
              <a:t>the</a:t>
            </a:r>
            <a:r>
              <a:rPr lang="de-DE" strike="sngStrike" dirty="0">
                <a:solidFill>
                  <a:srgbClr val="FF0000"/>
                </a:solidFill>
              </a:rPr>
              <a:t> </a:t>
            </a:r>
            <a:r>
              <a:rPr lang="de-DE" strike="sngStrike" dirty="0" err="1">
                <a:solidFill>
                  <a:srgbClr val="FF0000"/>
                </a:solidFill>
              </a:rPr>
              <a:t>reader</a:t>
            </a:r>
            <a:r>
              <a:rPr lang="de-DE" strike="sngStrike" dirty="0">
                <a:solidFill>
                  <a:srgbClr val="FF0000"/>
                </a:solidFill>
              </a:rPr>
              <a:t> to </a:t>
            </a:r>
            <a:r>
              <a:rPr lang="de-DE" strike="sngStrike" dirty="0" err="1">
                <a:solidFill>
                  <a:srgbClr val="FF0000"/>
                </a:solidFill>
              </a:rPr>
              <a:t>know</a:t>
            </a:r>
            <a:endParaRPr lang="de-DE" strike="sngStrike" dirty="0">
              <a:solidFill>
                <a:srgbClr val="FF0000"/>
              </a:solidFill>
            </a:endParaRPr>
          </a:p>
          <a:p>
            <a:endParaRPr lang="en-US" altLang="fr-FR" dirty="0"/>
          </a:p>
          <a:p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1583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22225E-782E-A653-46F8-B1DC87F1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FC81020-069F-74B6-0A84-AF9C4807618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3D9BC2-A138-38D4-4910-2BE5C35FD5A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78D5E95-3D77-CC33-4061-2F9C385DF2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DF41363-EB01-89C7-6E1D-749D79F8543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Why bothering in giving talks</a:t>
            </a:r>
          </a:p>
          <a:p>
            <a:pPr>
              <a:defRPr/>
            </a:pPr>
            <a:r>
              <a:rPr lang="en-US" dirty="0"/>
              <a:t>How to structure your talk</a:t>
            </a:r>
          </a:p>
          <a:p>
            <a:pPr>
              <a:defRPr/>
            </a:pPr>
            <a:r>
              <a:rPr lang="en-US" dirty="0"/>
              <a:t>How to make your slides</a:t>
            </a:r>
          </a:p>
          <a:p>
            <a:pPr>
              <a:defRPr/>
            </a:pPr>
            <a:r>
              <a:rPr lang="en-US" dirty="0"/>
              <a:t>How to give your talk</a:t>
            </a:r>
          </a:p>
          <a:p>
            <a:pPr>
              <a:defRPr/>
            </a:pPr>
            <a:r>
              <a:rPr lang="en-US" dirty="0"/>
              <a:t>Examples</a:t>
            </a:r>
          </a:p>
          <a:p>
            <a:pPr>
              <a:defRPr/>
            </a:pPr>
            <a:r>
              <a:rPr lang="en-US" dirty="0" err="1"/>
              <a:t>Infos</a:t>
            </a:r>
            <a:r>
              <a:rPr lang="en-US" dirty="0"/>
              <a:t> for PhDs</a:t>
            </a:r>
          </a:p>
          <a:p>
            <a:pPr>
              <a:defRPr/>
            </a:pPr>
            <a:r>
              <a:rPr lang="de-DE" dirty="0"/>
              <a:t>Slides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slides from</a:t>
            </a:r>
          </a:p>
          <a:p>
            <a:pPr lvl="1"/>
            <a:r>
              <a:rPr lang="de-DE" dirty="0"/>
              <a:t>Arnaud </a:t>
            </a:r>
            <a:r>
              <a:rPr lang="de-DE" dirty="0" err="1"/>
              <a:t>Legout</a:t>
            </a:r>
            <a:r>
              <a:rPr lang="de-DE" dirty="0"/>
              <a:t> (</a:t>
            </a:r>
            <a:r>
              <a:rPr lang="de-DE" dirty="0" err="1"/>
              <a:t>Inria</a:t>
            </a:r>
            <a:r>
              <a:rPr lang="de-DE" dirty="0"/>
              <a:t>, Sophia Antipolis)</a:t>
            </a:r>
          </a:p>
          <a:p>
            <a:pPr lvl="1"/>
            <a:r>
              <a:rPr lang="de-DE" dirty="0"/>
              <a:t>Niels Henze (University of Regensburg)</a:t>
            </a:r>
          </a:p>
          <a:p>
            <a:pPr lvl="1"/>
            <a:r>
              <a:rPr lang="de-DE" dirty="0"/>
              <a:t>Sven Mayer (LMU Munich)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994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0C57B-C367-7D62-45F9-A95C242B5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 </a:t>
            </a:r>
            <a:r>
              <a:rPr lang="de-DE" dirty="0" err="1"/>
              <a:t>Concise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A0082E9-AFE9-F2AF-DD50-8F956185D3A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6C3D88-DBEE-A408-D84E-F98DD6DA400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2DDDBF6-00A6-4702-A595-B822675DC1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E7DC2CF-8878-D0D6-1855-6014CAC690D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de-DE" dirty="0"/>
              <a:t>Remove </a:t>
            </a:r>
            <a:r>
              <a:rPr lang="de-DE" dirty="0" err="1"/>
              <a:t>uncessary</a:t>
            </a:r>
            <a:r>
              <a:rPr lang="de-DE" dirty="0"/>
              <a:t> </a:t>
            </a:r>
            <a:r>
              <a:rPr lang="de-DE" dirty="0" err="1"/>
              <a:t>words</a:t>
            </a:r>
            <a:r>
              <a:rPr lang="de-DE" strike="sngStrike" dirty="0">
                <a:solidFill>
                  <a:srgbClr val="FF0000"/>
                </a:solidFill>
              </a:rPr>
              <a:t> that you </a:t>
            </a:r>
            <a:r>
              <a:rPr lang="de-DE" strike="sngStrike" dirty="0" err="1">
                <a:solidFill>
                  <a:srgbClr val="FF0000"/>
                </a:solidFill>
              </a:rPr>
              <a:t>don‘t</a:t>
            </a:r>
            <a:r>
              <a:rPr lang="de-DE" strike="sngStrike" dirty="0">
                <a:solidFill>
                  <a:srgbClr val="FF0000"/>
                </a:solidFill>
              </a:rPr>
              <a:t> </a:t>
            </a:r>
            <a:r>
              <a:rPr lang="de-DE" strike="sngStrike" dirty="0" err="1">
                <a:solidFill>
                  <a:srgbClr val="FF0000"/>
                </a:solidFill>
              </a:rPr>
              <a:t>need</a:t>
            </a:r>
            <a:r>
              <a:rPr lang="de-DE" strike="sngStrike" dirty="0">
                <a:solidFill>
                  <a:srgbClr val="FF0000"/>
                </a:solidFill>
              </a:rPr>
              <a:t> in </a:t>
            </a:r>
            <a:r>
              <a:rPr lang="de-DE" strike="sngStrike" dirty="0" err="1">
                <a:solidFill>
                  <a:srgbClr val="FF0000"/>
                </a:solidFill>
              </a:rPr>
              <a:t>sentences</a:t>
            </a:r>
            <a:r>
              <a:rPr lang="de-DE" strike="sngStrike" dirty="0">
                <a:solidFill>
                  <a:srgbClr val="FF0000"/>
                </a:solidFill>
              </a:rPr>
              <a:t> and only </a:t>
            </a:r>
            <a:r>
              <a:rPr lang="de-DE" strike="sngStrike" dirty="0" err="1">
                <a:solidFill>
                  <a:srgbClr val="FF0000"/>
                </a:solidFill>
              </a:rPr>
              <a:t>include</a:t>
            </a:r>
            <a:r>
              <a:rPr lang="de-DE" strike="sngStrike" dirty="0">
                <a:solidFill>
                  <a:srgbClr val="FF0000"/>
                </a:solidFill>
              </a:rPr>
              <a:t> </a:t>
            </a:r>
            <a:r>
              <a:rPr lang="de-DE" strike="sngStrike" dirty="0" err="1">
                <a:solidFill>
                  <a:srgbClr val="FF0000"/>
                </a:solidFill>
              </a:rPr>
              <a:t>information</a:t>
            </a:r>
            <a:r>
              <a:rPr lang="de-DE" strike="sngStrike" dirty="0">
                <a:solidFill>
                  <a:srgbClr val="FF0000"/>
                </a:solidFill>
              </a:rPr>
              <a:t> that </a:t>
            </a:r>
            <a:r>
              <a:rPr lang="de-DE" strike="sngStrike" dirty="0" err="1">
                <a:solidFill>
                  <a:srgbClr val="FF0000"/>
                </a:solidFill>
              </a:rPr>
              <a:t>is</a:t>
            </a:r>
            <a:r>
              <a:rPr lang="de-DE" strike="sngStrike" dirty="0">
                <a:solidFill>
                  <a:srgbClr val="FF0000"/>
                </a:solidFill>
              </a:rPr>
              <a:t> </a:t>
            </a:r>
            <a:r>
              <a:rPr lang="de-DE" strike="sngStrike" dirty="0" err="1">
                <a:solidFill>
                  <a:srgbClr val="FF0000"/>
                </a:solidFill>
              </a:rPr>
              <a:t>important</a:t>
            </a:r>
            <a:r>
              <a:rPr lang="de-DE" strike="sngStrike" dirty="0">
                <a:solidFill>
                  <a:srgbClr val="FF0000"/>
                </a:solidFill>
              </a:rPr>
              <a:t> </a:t>
            </a:r>
            <a:r>
              <a:rPr lang="de-DE" strike="sngStrike" dirty="0" err="1">
                <a:solidFill>
                  <a:srgbClr val="FF0000"/>
                </a:solidFill>
              </a:rPr>
              <a:t>for</a:t>
            </a:r>
            <a:r>
              <a:rPr lang="de-DE" strike="sngStrike" dirty="0">
                <a:solidFill>
                  <a:srgbClr val="FF0000"/>
                </a:solidFill>
              </a:rPr>
              <a:t> </a:t>
            </a:r>
            <a:r>
              <a:rPr lang="de-DE" strike="sngStrike" dirty="0" err="1">
                <a:solidFill>
                  <a:srgbClr val="FF0000"/>
                </a:solidFill>
              </a:rPr>
              <a:t>the</a:t>
            </a:r>
            <a:r>
              <a:rPr lang="de-DE" strike="sngStrike" dirty="0">
                <a:solidFill>
                  <a:srgbClr val="FF0000"/>
                </a:solidFill>
              </a:rPr>
              <a:t> </a:t>
            </a:r>
            <a:r>
              <a:rPr lang="de-DE" strike="sngStrike" dirty="0" err="1">
                <a:solidFill>
                  <a:srgbClr val="FF0000"/>
                </a:solidFill>
              </a:rPr>
              <a:t>reader</a:t>
            </a:r>
            <a:r>
              <a:rPr lang="de-DE" strike="sngStrike" dirty="0">
                <a:solidFill>
                  <a:srgbClr val="FF0000"/>
                </a:solidFill>
              </a:rPr>
              <a:t> to </a:t>
            </a:r>
            <a:r>
              <a:rPr lang="de-DE" strike="sngStrike" dirty="0" err="1">
                <a:solidFill>
                  <a:srgbClr val="FF0000"/>
                </a:solidFill>
              </a:rPr>
              <a:t>know</a:t>
            </a:r>
            <a:endParaRPr lang="de-DE" strike="sngStrike" dirty="0">
              <a:solidFill>
                <a:srgbClr val="FF0000"/>
              </a:solidFill>
            </a:endParaRPr>
          </a:p>
          <a:p>
            <a:r>
              <a:rPr lang="en-US" altLang="fr-FR" dirty="0"/>
              <a:t>You can add content successively</a:t>
            </a:r>
          </a:p>
          <a:p>
            <a:r>
              <a:rPr lang="en-US" altLang="fr-FR" dirty="0"/>
              <a:t>But write small sentences</a:t>
            </a:r>
          </a:p>
          <a:p>
            <a:pPr lvl="1"/>
            <a:r>
              <a:rPr lang="en-US" altLang="fr-FR" b="1" dirty="0">
                <a:solidFill>
                  <a:schemeClr val="accent1"/>
                </a:solidFill>
              </a:rPr>
              <a:t>Highlight a message with bold text and/or a color</a:t>
            </a:r>
          </a:p>
          <a:p>
            <a:pPr lvl="1"/>
            <a:r>
              <a:rPr lang="en-US" altLang="fr-FR" dirty="0"/>
              <a:t>Be simple in your explanations</a:t>
            </a:r>
          </a:p>
          <a:p>
            <a:pPr lvl="1"/>
            <a:r>
              <a:rPr lang="en-US" altLang="fr-FR" dirty="0"/>
              <a:t>One bullet at a time?	</a:t>
            </a:r>
          </a:p>
          <a:p>
            <a:pPr lvl="2"/>
            <a:r>
              <a:rPr lang="en-US" altLang="fr-FR" dirty="0"/>
              <a:t>Perfectly fine to show the entire slide if it is concise</a:t>
            </a:r>
          </a:p>
          <a:p>
            <a:pPr lvl="2"/>
            <a:r>
              <a:rPr lang="en-US" altLang="fr-FR" dirty="0"/>
              <a:t>But, if you feel you compete with your slides, show some bullets</a:t>
            </a:r>
          </a:p>
          <a:p>
            <a:pPr lvl="3"/>
            <a:r>
              <a:rPr lang="en-US" altLang="fr-FR" dirty="0"/>
              <a:t>Rule of thumb: do not animate bullets (or block of bullets) on which you discuss less than 20 to 30s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Use pictures whenever possible</a:t>
            </a:r>
            <a:r>
              <a:rPr lang="de-DE" altLang="fr-FR" b="1" dirty="0">
                <a:solidFill>
                  <a:schemeClr val="accent1"/>
                </a:solidFill>
              </a:rPr>
              <a:t> </a:t>
            </a:r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143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58320022-DD9C-2122-BC35-EF94779EAE8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1" b="11191"/>
          <a:stretch>
            <a:fillRect/>
          </a:stretch>
        </p:blipFill>
        <p:spPr/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FC32E0F-7990-8705-2057-04B9D6D31B9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https://pxhere.com/de/photo/1993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32FF8EE-7FDB-C5CC-2D9D-670185ADF94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DF9C35-3B91-B9CD-869C-C78395EFA707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BE552F0-C3B9-54C5-7E26-9540699244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12" name="Titel 9">
            <a:extLst>
              <a:ext uri="{FF2B5EF4-FFF2-40B4-BE49-F238E27FC236}">
                <a16:creationId xmlns:a16="http://schemas.microsoft.com/office/drawing/2014/main" id="{A909E2A8-D8EF-A708-09E5-E5BA53249102}"/>
              </a:ext>
            </a:extLst>
          </p:cNvPr>
          <p:cNvSpPr txBox="1">
            <a:spLocks/>
          </p:cNvSpPr>
          <p:nvPr/>
        </p:nvSpPr>
        <p:spPr>
          <a:xfrm>
            <a:off x="695325" y="1654988"/>
            <a:ext cx="10801350" cy="2313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All the people killed by walls of text...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339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Untertitel 21">
            <a:extLst>
              <a:ext uri="{FF2B5EF4-FFF2-40B4-BE49-F238E27FC236}">
                <a16:creationId xmlns:a16="http://schemas.microsoft.com/office/drawing/2014/main" id="{2A9E134A-6386-E5DC-8BB2-7350FB346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u="sng" dirty="0"/>
              <a:t>Max Mustermann</a:t>
            </a:r>
            <a:r>
              <a:rPr lang="de-DE" dirty="0"/>
              <a:t>, Barbara Musterfrau, John </a:t>
            </a:r>
            <a:r>
              <a:rPr lang="de-DE" dirty="0" err="1"/>
              <a:t>Doe</a:t>
            </a:r>
            <a:endParaRPr lang="en-US" dirty="0"/>
          </a:p>
          <a:p>
            <a:endParaRPr lang="de-DE" sz="180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7AEEF4-B1F1-A532-EBA0-3D1ED4195A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/>
              <a:t>The following content is licensed under a Creative Commons Attribution 4.0 International license (CC BY-SA 4.0</a:t>
            </a:r>
            <a:r>
              <a:rPr lang="en-US" sz="1200" dirty="0"/>
              <a:t>)</a:t>
            </a:r>
          </a:p>
        </p:txBody>
      </p:sp>
      <p:pic>
        <p:nvPicPr>
          <p:cNvPr id="26" name="Bildplatzhalter 25">
            <a:extLst>
              <a:ext uri="{FF2B5EF4-FFF2-40B4-BE49-F238E27FC236}">
                <a16:creationId xmlns:a16="http://schemas.microsoft.com/office/drawing/2014/main" id="{B67F61A0-498D-B3E3-81B5-D2F1481BEAE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4AE008E-4998-8FBF-E060-8060811B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Title of Your Scientific Report</a:t>
            </a:r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1AC71F81-F602-A4C2-46BE-A340BF3ABB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err="1"/>
              <a:t>Prof</a:t>
            </a:r>
            <a:r>
              <a:rPr lang="de-DE"/>
              <a:t>. Dr. Valentin Schwind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9B34132-5F57-672E-9E99-94213FE2FA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86E752-767E-CBF0-388D-1E6691652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F77BBCFC-46E2-43EB-B80A-9CD51B526618}"/>
              </a:ext>
            </a:extLst>
          </p:cNvPr>
          <p:cNvSpPr txBox="1">
            <a:spLocks/>
          </p:cNvSpPr>
          <p:nvPr/>
        </p:nvSpPr>
        <p:spPr>
          <a:xfrm>
            <a:off x="695325" y="5505450"/>
            <a:ext cx="10801350" cy="623888"/>
          </a:xfrm>
          <a:prstGeom prst="rect">
            <a:avLst/>
          </a:prstGeom>
        </p:spPr>
        <p:txBody>
          <a:bodyPr lIns="0" anchor="b"/>
          <a:lstStyle>
            <a:lvl1pPr marL="285750" marR="0" indent="-252000" algn="l" defTabSz="28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rgbClr val="5079BC"/>
              </a:buClr>
              <a:buSzPts val="2400"/>
              <a:buFont typeface="Wingdings" panose="05000000000000000000" pitchFamily="2" charset="2"/>
              <a:buChar char="§"/>
              <a:tabLst/>
              <a:defRPr lang="de-DE" sz="2200" b="0" kern="1200" noProof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53816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08038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07791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346200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750" indent="0">
              <a:buNone/>
            </a:pPr>
            <a:r>
              <a:rPr lang="de-DE" sz="1100" dirty="0">
                <a:solidFill>
                  <a:schemeClr val="bg1">
                    <a:lumMod val="50000"/>
                  </a:schemeClr>
                </a:solidFill>
              </a:rPr>
              <a:t>Image from: https://pxhere.com/de/photo/234130</a:t>
            </a:r>
          </a:p>
        </p:txBody>
      </p:sp>
      <p:pic>
        <p:nvPicPr>
          <p:cNvPr id="5" name="Picture 11" descr="A picture containing person, outdoor, woman, grass&#10;&#10;Description automatically generated">
            <a:extLst>
              <a:ext uri="{FF2B5EF4-FFF2-40B4-BE49-F238E27FC236}">
                <a16:creationId xmlns:a16="http://schemas.microsoft.com/office/drawing/2014/main" id="{A1165CD0-C4F4-538A-E0CC-80B723FD1B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3" b="47367"/>
          <a:stretch/>
        </p:blipFill>
        <p:spPr>
          <a:xfrm>
            <a:off x="0" y="1089025"/>
            <a:ext cx="12192000" cy="28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88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F0309D-A0EA-CD46-C90D-779E12D2A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CB4681E-214A-87F2-74FF-5C1DE62AF6DE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AADFCA-5427-6AC9-A371-8FC4FF48C3E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4E1F4FF-A76F-25E1-2B2E-78C547C47B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1E97909-4D08-2D97-7A6D-173AECCD12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11" descr="A picture containing person, outdoor, woman, grass&#10;&#10;Description automatically generated">
            <a:extLst>
              <a:ext uri="{FF2B5EF4-FFF2-40B4-BE49-F238E27FC236}">
                <a16:creationId xmlns:a16="http://schemas.microsoft.com/office/drawing/2014/main" id="{8C4CACB9-6A70-17E6-6764-4C8822CC0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6" b="19656"/>
          <a:stretch/>
        </p:blipFill>
        <p:spPr>
          <a:xfrm>
            <a:off x="0" y="1"/>
            <a:ext cx="12192000" cy="6317996"/>
          </a:xfrm>
          <a:prstGeom prst="rect">
            <a:avLst/>
          </a:prstGeom>
        </p:spPr>
      </p:pic>
      <p:sp>
        <p:nvSpPr>
          <p:cNvPr id="8" name="Titel 20">
            <a:extLst>
              <a:ext uri="{FF2B5EF4-FFF2-40B4-BE49-F238E27FC236}">
                <a16:creationId xmlns:a16="http://schemas.microsoft.com/office/drawing/2014/main" id="{7BF35543-9CDC-B1A8-F1C5-82057ACBDCAB}"/>
              </a:ext>
            </a:extLst>
          </p:cNvPr>
          <p:cNvSpPr txBox="1">
            <a:spLocks/>
          </p:cNvSpPr>
          <p:nvPr/>
        </p:nvSpPr>
        <p:spPr>
          <a:xfrm>
            <a:off x="695325" y="4113213"/>
            <a:ext cx="10801350" cy="11980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THE BIG PICTURE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93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707058-FE39-2C9C-2BF6-A4E1B3E59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1856BE2-E2C1-4F26-A5C0-AD64194C50AE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B6E878-B73E-29FD-1EF1-484B0ABF3CC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39C6FD-CDC1-6FC8-9283-0645672F13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30F4977-D25F-E127-E67D-56C320ECBE5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b="1" dirty="0" err="1">
                <a:solidFill>
                  <a:schemeClr val="accent1"/>
                </a:solidFill>
              </a:rPr>
              <a:t>Address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the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problem</a:t>
            </a:r>
            <a:endParaRPr lang="de-DE" b="1" dirty="0">
              <a:solidFill>
                <a:schemeClr val="accent1"/>
              </a:solidFill>
            </a:endParaRPr>
          </a:p>
          <a:p>
            <a:pPr lvl="1"/>
            <a:r>
              <a:rPr lang="de-DE" dirty="0" err="1"/>
              <a:t>What‘s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issue</a:t>
            </a:r>
            <a:r>
              <a:rPr lang="de-DE" dirty="0"/>
              <a:t>?</a:t>
            </a:r>
          </a:p>
          <a:p>
            <a:pPr lvl="1"/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whom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revelant</a:t>
            </a:r>
            <a:r>
              <a:rPr lang="de-DE" dirty="0"/>
              <a:t>?</a:t>
            </a:r>
          </a:p>
          <a:p>
            <a:pPr lvl="1"/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consequences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solve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?</a:t>
            </a:r>
          </a:p>
          <a:p>
            <a:r>
              <a:rPr lang="de-DE" b="1" dirty="0" err="1">
                <a:solidFill>
                  <a:schemeClr val="accent1"/>
                </a:solidFill>
              </a:rPr>
              <a:t>Provide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background</a:t>
            </a:r>
            <a:endParaRPr lang="de-DE" b="1" dirty="0">
              <a:solidFill>
                <a:schemeClr val="accent1"/>
              </a:solidFill>
            </a:endParaRPr>
          </a:p>
          <a:p>
            <a:pPr lvl="1"/>
            <a:r>
              <a:rPr lang="de-DE" dirty="0" err="1"/>
              <a:t>What</a:t>
            </a:r>
            <a:r>
              <a:rPr lang="de-DE" dirty="0"/>
              <a:t> do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?</a:t>
            </a:r>
          </a:p>
          <a:p>
            <a:pPr lvl="1"/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gap</a:t>
            </a:r>
            <a:r>
              <a:rPr lang="de-DE" dirty="0"/>
              <a:t> of </a:t>
            </a:r>
            <a:r>
              <a:rPr lang="de-DE" dirty="0" err="1"/>
              <a:t>knowledge</a:t>
            </a:r>
            <a:r>
              <a:rPr lang="de-DE" dirty="0"/>
              <a:t>?</a:t>
            </a:r>
          </a:p>
          <a:p>
            <a:pPr lvl="1"/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to </a:t>
            </a:r>
            <a:r>
              <a:rPr lang="de-DE" dirty="0" err="1"/>
              <a:t>address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?</a:t>
            </a:r>
          </a:p>
          <a:p>
            <a:pPr lvl="1"/>
            <a:r>
              <a:rPr lang="de-DE" dirty="0" err="1"/>
              <a:t>Why</a:t>
            </a:r>
            <a:r>
              <a:rPr lang="de-DE" dirty="0"/>
              <a:t> will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solution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8272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B20211-CEC6-D700-082C-8A13EA52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Related</a:t>
            </a:r>
            <a:r>
              <a:rPr lang="de-DE" dirty="0"/>
              <a:t> Work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569BF58-37A0-4912-D358-C7D3CE09B2B3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FFDFB6-9C77-C46F-36C0-2F2D5AA10C4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13CCC70-F140-55EC-9787-8C41D5373B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5BB98D8-B822-C042-1E11-D15623CB820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No need to go too deep into related work</a:t>
            </a:r>
          </a:p>
          <a:p>
            <a:r>
              <a:rPr lang="en-US" dirty="0"/>
              <a:t>Your contributions must be the core</a:t>
            </a:r>
          </a:p>
          <a:p>
            <a:r>
              <a:rPr lang="en-US" dirty="0"/>
              <a:t>Show that you are familiar with it</a:t>
            </a:r>
          </a:p>
          <a:p>
            <a:r>
              <a:rPr lang="en-US" dirty="0"/>
              <a:t>Show the latest findings</a:t>
            </a:r>
          </a:p>
          <a:p>
            <a:r>
              <a:rPr lang="en-US" b="1" dirty="0">
                <a:solidFill>
                  <a:schemeClr val="accent1"/>
                </a:solidFill>
              </a:rPr>
              <a:t>Some examples are okay!</a:t>
            </a:r>
          </a:p>
          <a:p>
            <a:r>
              <a:rPr lang="en-US" dirty="0"/>
              <a:t>Always be prepared to discuss related work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7187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C8FAB-4C8D-2DFC-B7CE-AA0F1E1CA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Related</a:t>
            </a:r>
            <a:r>
              <a:rPr lang="de-DE" dirty="0"/>
              <a:t> Work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59912B-5789-4608-ADAC-11A95E067AA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13BE69-A199-867F-BDBC-3277F8F6E65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2E8E05-3B37-A5EA-649D-091B23FBC6C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How to Give a Good Scientific 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B25CA93-8183-F285-AF0B-D4487AC4078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5098E1D-198D-414B-F81A-555A3A1116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t="21320" r="257" b="15524"/>
          <a:stretch/>
        </p:blipFill>
        <p:spPr>
          <a:xfrm>
            <a:off x="695323" y="1592263"/>
            <a:ext cx="4265731" cy="2376487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799D81F3-B5AB-6021-1249-037B337BFF01}"/>
              </a:ext>
            </a:extLst>
          </p:cNvPr>
          <p:cNvSpPr/>
          <p:nvPr/>
        </p:nvSpPr>
        <p:spPr>
          <a:xfrm>
            <a:off x="695325" y="3980318"/>
            <a:ext cx="426572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Richard A. Bolt. 1980. “Put-that-there”: Voice and gesture at the graphics interface. In Proc. of SIGGRAPH '80. DOI: http://dx.doi.org/10.1145/800250.807503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1AD8CFAB-4500-F27C-FDE7-97873274B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1" r="9590"/>
          <a:stretch/>
        </p:blipFill>
        <p:spPr>
          <a:xfrm>
            <a:off x="5233665" y="3283744"/>
            <a:ext cx="6209670" cy="2376487"/>
          </a:xfrm>
          <a:prstGeom prst="rect">
            <a:avLst/>
          </a:prstGeom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D548921C-52BE-F9D8-6CB6-8721B176AC54}"/>
              </a:ext>
            </a:extLst>
          </p:cNvPr>
          <p:cNvSpPr/>
          <p:nvPr/>
        </p:nvSpPr>
        <p:spPr>
          <a:xfrm>
            <a:off x="5221282" y="5677173"/>
            <a:ext cx="62220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Nelson Wong and Carl </a:t>
            </a:r>
            <a:r>
              <a:rPr lang="en-US" sz="1100" dirty="0" err="1"/>
              <a:t>Gutwin</a:t>
            </a:r>
            <a:r>
              <a:rPr lang="en-US" sz="1100" dirty="0"/>
              <a:t>. 2014. Support for deictic pointing in CVEs: still fragmented after all these years'. In Proc. of CSCW '14. DOI: https://doi.org/10.1145/2531602.2531691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DAE77572-1573-E60A-4FE6-5869D4DEB91F}"/>
              </a:ext>
            </a:extLst>
          </p:cNvPr>
          <p:cNvSpPr/>
          <p:nvPr/>
        </p:nvSpPr>
        <p:spPr>
          <a:xfrm>
            <a:off x="4219577" y="1687907"/>
            <a:ext cx="3011371" cy="5032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Seated</a:t>
            </a:r>
            <a:r>
              <a:rPr lang="de-DE" dirty="0"/>
              <a:t>, not </a:t>
            </a:r>
            <a:r>
              <a:rPr lang="de-DE" dirty="0" err="1"/>
              <a:t>correcting</a:t>
            </a:r>
            <a:endParaRPr lang="de-DE" dirty="0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3E1417FD-61A9-BE91-B308-DDC7DC522EDE}"/>
              </a:ext>
            </a:extLst>
          </p:cNvPr>
          <p:cNvSpPr/>
          <p:nvPr/>
        </p:nvSpPr>
        <p:spPr>
          <a:xfrm>
            <a:off x="8382001" y="3609181"/>
            <a:ext cx="3333946" cy="5032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Standing, In VR, not </a:t>
            </a:r>
            <a:r>
              <a:rPr lang="de-DE" dirty="0" err="1"/>
              <a:t>correcting</a:t>
            </a:r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605DE3B-3D31-25E1-00D8-D015EC5698CA}"/>
              </a:ext>
            </a:extLst>
          </p:cNvPr>
          <p:cNvSpPr/>
          <p:nvPr/>
        </p:nvSpPr>
        <p:spPr>
          <a:xfrm>
            <a:off x="5097360" y="5530409"/>
            <a:ext cx="6569797" cy="7418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841F5697-DCFD-D6A7-33C3-AE7D5D60E6BB}"/>
              </a:ext>
            </a:extLst>
          </p:cNvPr>
          <p:cNvSpPr/>
          <p:nvPr/>
        </p:nvSpPr>
        <p:spPr>
          <a:xfrm rot="16200000">
            <a:off x="1755213" y="4469905"/>
            <a:ext cx="1723886" cy="135719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Pfeil: nach rechts 18">
            <a:extLst>
              <a:ext uri="{FF2B5EF4-FFF2-40B4-BE49-F238E27FC236}">
                <a16:creationId xmlns:a16="http://schemas.microsoft.com/office/drawing/2014/main" id="{2D6130A7-10D7-AAAD-31C1-497016DC2959}"/>
              </a:ext>
            </a:extLst>
          </p:cNvPr>
          <p:cNvSpPr/>
          <p:nvPr/>
        </p:nvSpPr>
        <p:spPr>
          <a:xfrm>
            <a:off x="1116238" y="4898450"/>
            <a:ext cx="3981122" cy="198833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ysClr val="windowText" lastClr="000000"/>
                </a:solidFill>
              </a:rPr>
              <a:t>Always </a:t>
            </a:r>
            <a:r>
              <a:rPr lang="de-DE" sz="2000" b="1" dirty="0" err="1">
                <a:solidFill>
                  <a:sysClr val="windowText" lastClr="000000"/>
                </a:solidFill>
              </a:rPr>
              <a:t>cite</a:t>
            </a:r>
            <a:r>
              <a:rPr lang="de-DE" sz="2000" b="1" dirty="0">
                <a:solidFill>
                  <a:sysClr val="windowText" lastClr="000000"/>
                </a:solidFill>
              </a:rPr>
              <a:t> </a:t>
            </a:r>
            <a:r>
              <a:rPr lang="de-DE" sz="2000" b="1" dirty="0" err="1">
                <a:solidFill>
                  <a:sysClr val="windowText" lastClr="000000"/>
                </a:solidFill>
              </a:rPr>
              <a:t>directly</a:t>
            </a:r>
            <a:r>
              <a:rPr lang="de-DE" sz="2000" b="1" dirty="0">
                <a:solidFill>
                  <a:sysClr val="windowText" lastClr="000000"/>
                </a:solidFill>
              </a:rPr>
              <a:t> on </a:t>
            </a:r>
            <a:r>
              <a:rPr lang="de-DE" sz="2000" b="1" dirty="0" err="1">
                <a:solidFill>
                  <a:sysClr val="windowText" lastClr="000000"/>
                </a:solidFill>
              </a:rPr>
              <a:t>the</a:t>
            </a:r>
            <a:r>
              <a:rPr lang="de-DE" sz="2000" b="1" dirty="0">
                <a:solidFill>
                  <a:sysClr val="windowText" lastClr="000000"/>
                </a:solidFill>
              </a:rPr>
              <a:t> </a:t>
            </a:r>
            <a:r>
              <a:rPr lang="de-DE" sz="2000" b="1" dirty="0" err="1">
                <a:solidFill>
                  <a:sysClr val="windowText" lastClr="000000"/>
                </a:solidFill>
              </a:rPr>
              <a:t>slide</a:t>
            </a:r>
            <a:r>
              <a:rPr lang="de-DE" sz="2000" b="1" dirty="0">
                <a:solidFill>
                  <a:sysClr val="windowText" lastClr="000000"/>
                </a:solidFill>
              </a:rPr>
              <a:t> not at </a:t>
            </a:r>
            <a:r>
              <a:rPr lang="de-DE" sz="2000" b="1" dirty="0" err="1">
                <a:solidFill>
                  <a:sysClr val="windowText" lastClr="000000"/>
                </a:solidFill>
              </a:rPr>
              <a:t>the</a:t>
            </a:r>
            <a:r>
              <a:rPr lang="de-DE" sz="2000" b="1" dirty="0">
                <a:solidFill>
                  <a:sysClr val="windowText" lastClr="000000"/>
                </a:solidFill>
              </a:rPr>
              <a:t> end!!!!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5A515710-1749-6EBD-5963-DB120F01D1FA}"/>
              </a:ext>
            </a:extLst>
          </p:cNvPr>
          <p:cNvSpPr/>
          <p:nvPr/>
        </p:nvSpPr>
        <p:spPr>
          <a:xfrm>
            <a:off x="528994" y="3868258"/>
            <a:ext cx="4265730" cy="7418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603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F8820A-4D91-1268-B6EB-48C00B588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24E3BCD-527B-191D-565C-0FE25A34ED2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987EEB-8470-28F5-44FD-A77654C45EC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1DA6D6-8099-33C8-8471-B4D06FDED9E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How to Give a Good Scientific 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6BAAD8A-2968-FE21-2B9D-A35CDBEB5B5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de-DE" dirty="0" err="1"/>
              <a:t>Explain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Setup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ACD0CE1-3C32-7863-4244-86429AFF07DE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0B501C-878E-2105-1415-4AA4474B9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31" y="2220812"/>
            <a:ext cx="5622350" cy="3903834"/>
          </a:xfrm>
          <a:prstGeom prst="rect">
            <a:avLst/>
          </a:prstGeom>
        </p:spPr>
      </p:pic>
      <p:pic>
        <p:nvPicPr>
          <p:cNvPr id="9" name="Picture 9" descr="A picture containing green, person, grass, kite&#10;&#10;Description automatically generated">
            <a:extLst>
              <a:ext uri="{FF2B5EF4-FFF2-40B4-BE49-F238E27FC236}">
                <a16:creationId xmlns:a16="http://schemas.microsoft.com/office/drawing/2014/main" id="{4C35AD7E-3165-8EA5-B6E0-4E34A0025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48" y="1144588"/>
            <a:ext cx="4016227" cy="2259128"/>
          </a:xfrm>
          <a:prstGeom prst="rect">
            <a:avLst/>
          </a:prstGeom>
        </p:spPr>
      </p:pic>
      <p:pic>
        <p:nvPicPr>
          <p:cNvPr id="10" name="Picture 11" descr="A picture containing green, person, kite, looking&#10;&#10;Description automatically generated">
            <a:extLst>
              <a:ext uri="{FF2B5EF4-FFF2-40B4-BE49-F238E27FC236}">
                <a16:creationId xmlns:a16="http://schemas.microsoft.com/office/drawing/2014/main" id="{326FF084-28EA-FB9A-A674-C4B6055A1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48" y="3612357"/>
            <a:ext cx="4016227" cy="2259128"/>
          </a:xfrm>
          <a:prstGeom prst="rect">
            <a:avLst/>
          </a:prstGeom>
        </p:spPr>
      </p:pic>
      <p:sp>
        <p:nvSpPr>
          <p:cNvPr id="11" name="Rectangle 15">
            <a:extLst>
              <a:ext uri="{FF2B5EF4-FFF2-40B4-BE49-F238E27FC236}">
                <a16:creationId xmlns:a16="http://schemas.microsoft.com/office/drawing/2014/main" id="{BB03E39A-F4C0-5015-932B-42D4B927087C}"/>
              </a:ext>
            </a:extLst>
          </p:cNvPr>
          <p:cNvSpPr/>
          <p:nvPr/>
        </p:nvSpPr>
        <p:spPr>
          <a:xfrm>
            <a:off x="7241887" y="3691778"/>
            <a:ext cx="2149682" cy="5032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Observer‘s</a:t>
            </a:r>
            <a:r>
              <a:rPr lang="de-DE" dirty="0"/>
              <a:t> </a:t>
            </a:r>
            <a:r>
              <a:rPr lang="de-DE" dirty="0" err="1"/>
              <a:t>view</a:t>
            </a:r>
            <a:endParaRPr lang="de-DE" dirty="0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045DCD29-44E5-A1FD-41CE-6B42850FFF7B}"/>
              </a:ext>
            </a:extLst>
          </p:cNvPr>
          <p:cNvSpPr/>
          <p:nvPr/>
        </p:nvSpPr>
        <p:spPr>
          <a:xfrm>
            <a:off x="7232281" y="1274040"/>
            <a:ext cx="2149682" cy="5032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Presenter‘s</a:t>
            </a:r>
            <a:r>
              <a:rPr lang="de-DE" dirty="0"/>
              <a:t> </a:t>
            </a:r>
            <a:r>
              <a:rPr lang="de-DE" dirty="0" err="1"/>
              <a:t>view</a:t>
            </a:r>
            <a:endParaRPr lang="de-DE" dirty="0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9CF0E307-2E0B-03D3-35D0-8C453DABFA4B}"/>
              </a:ext>
            </a:extLst>
          </p:cNvPr>
          <p:cNvSpPr/>
          <p:nvPr/>
        </p:nvSpPr>
        <p:spPr>
          <a:xfrm>
            <a:off x="374281" y="2095503"/>
            <a:ext cx="2149682" cy="5032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System </a:t>
            </a:r>
            <a:r>
              <a:rPr lang="de-DE" dirty="0" err="1"/>
              <a:t>concept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5700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91AFC4-BAD9-B9D9-357C-9C1097EFF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5532244-8C3F-1A20-CD68-6F3FC57CF72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32D263-E23B-F49C-0AFA-E541D0C3637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A040502-F46A-358F-3CB0-99E3F1EA14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5608790-D41A-7081-73FA-46422F742EA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F50F6FA-5A71-3401-0B24-5C8B55124755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C17DE775-BC26-E2B2-4377-48C688CBD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12" y="1352551"/>
            <a:ext cx="7753356" cy="3626570"/>
          </a:xfrm>
          <a:prstGeom prst="rect">
            <a:avLst/>
          </a:prstGeom>
        </p:spPr>
      </p:pic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BB9CDF66-E6CC-E47B-6B11-80985209D8AE}"/>
              </a:ext>
            </a:extLst>
          </p:cNvPr>
          <p:cNvSpPr/>
          <p:nvPr/>
        </p:nvSpPr>
        <p:spPr>
          <a:xfrm>
            <a:off x="3449152" y="5505449"/>
            <a:ext cx="5543557" cy="628141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significant reduction (p &lt; 0.001)</a:t>
            </a:r>
          </a:p>
        </p:txBody>
      </p:sp>
    </p:spTree>
    <p:extLst>
      <p:ext uri="{BB962C8B-B14F-4D97-AF65-F5344CB8AC3E}">
        <p14:creationId xmlns:p14="http://schemas.microsoft.com/office/powerpoint/2010/main" val="1117898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C437F-3E47-3F26-88F5-70899C28D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4DA4B52-2F38-C269-ED50-309A529BDC6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061ECC-9E64-A26F-E910-1B5A5C1F63D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52445DE-54BE-326D-2D40-C740746564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How to Give a Good Scientific 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9988B09-47A9-E19D-4D06-1550E15196E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14126AE-C755-607D-307C-FB5611ABF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49" y="1805633"/>
            <a:ext cx="8973802" cy="371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89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9EBC00-DF53-04C1-52A6-8C2042B14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you bother doing talks?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DA72832-2172-E007-9713-3BC5C2159D74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60CF31-B50D-1A15-ED98-E7FDE49F811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8DD9697-969A-D2F0-F07D-341743EE2F1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11C4EA7-76E2-4FEA-259B-862AC5175D4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5325" y="1449388"/>
            <a:ext cx="7655187" cy="405606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Presentations are a fundamental </a:t>
            </a:r>
            <a:r>
              <a:rPr lang="en-US" dirty="0"/>
              <a:t>part of research excellence and in industry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Everyone must learn how to sell their work </a:t>
            </a:r>
            <a:r>
              <a:rPr lang="en-US" altLang="fr-FR" dirty="0"/>
              <a:t>to…</a:t>
            </a:r>
          </a:p>
          <a:p>
            <a:pPr lvl="1"/>
            <a:r>
              <a:rPr lang="en-US" altLang="fr-FR" dirty="0"/>
              <a:t>the community: visibility, impact</a:t>
            </a:r>
          </a:p>
          <a:p>
            <a:pPr lvl="1"/>
            <a:r>
              <a:rPr lang="en-US" altLang="fr-FR" dirty="0"/>
              <a:t>students: attract graduate students</a:t>
            </a:r>
          </a:p>
          <a:p>
            <a:pPr lvl="1"/>
            <a:r>
              <a:rPr lang="en-US" altLang="fr-FR" dirty="0"/>
              <a:t>commissions: funding, promotion</a:t>
            </a:r>
          </a:p>
          <a:p>
            <a:pPr lvl="1"/>
            <a:r>
              <a:rPr lang="en-US" altLang="fr-FR" dirty="0"/>
              <a:t>the public: increase attraction of your field, fame </a:t>
            </a:r>
            <a:endParaRPr lang="en-US" dirty="0"/>
          </a:p>
          <a:p>
            <a:r>
              <a:rPr lang="en-US" dirty="0"/>
              <a:t>And lectures?</a:t>
            </a:r>
          </a:p>
          <a:p>
            <a:pPr lvl="1"/>
            <a:r>
              <a:rPr lang="de-DE" dirty="0"/>
              <a:t>…. </a:t>
            </a:r>
            <a:r>
              <a:rPr lang="de-DE" dirty="0" err="1"/>
              <a:t>aren’t</a:t>
            </a:r>
            <a:r>
              <a:rPr lang="de-DE" dirty="0"/>
              <a:t>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presentations</a:t>
            </a:r>
            <a:r>
              <a:rPr lang="de-DE" dirty="0"/>
              <a:t>! </a:t>
            </a:r>
          </a:p>
          <a:p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0BF86892-3397-D843-EBCC-B376B25A8558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de-DE" dirty="0"/>
              <a:t>https://pxhere.com/de/photo/349010</a:t>
            </a:r>
          </a:p>
        </p:txBody>
      </p:sp>
      <p:pic>
        <p:nvPicPr>
          <p:cNvPr id="8" name="Grafik 7" descr="Ein Bild, das drinnen, Decke, Boden, Person enthält.&#10;&#10;Automatisch generierte Beschreibung">
            <a:extLst>
              <a:ext uri="{FF2B5EF4-FFF2-40B4-BE49-F238E27FC236}">
                <a16:creationId xmlns:a16="http://schemas.microsoft.com/office/drawing/2014/main" id="{3A18384E-55FB-252D-020C-125B99D337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1285" b="8009"/>
          <a:stretch/>
        </p:blipFill>
        <p:spPr>
          <a:xfrm>
            <a:off x="8651875" y="0"/>
            <a:ext cx="3540124" cy="63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54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0BD5B0-647E-6F3D-423B-F1F789B4B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D6D781-2AE9-6FDF-AFA9-669907C3575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DBA5C2-DEA3-BF01-6217-72FDD81057B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D298975-8FC5-982C-A1A1-E7F6FC535A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How to Give a Good Scientific Presentation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8839769-4CFC-EEAF-5C25-83B16BF73B2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E42297D-C555-7ADC-1723-7129CA1BB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49" y="1805633"/>
            <a:ext cx="8973802" cy="3715268"/>
          </a:xfrm>
          <a:prstGeom prst="rect">
            <a:avLst/>
          </a:prstGeom>
        </p:spPr>
      </p:pic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C0F6F362-DBF4-89A5-BBAE-5157ED5E3376}"/>
              </a:ext>
            </a:extLst>
          </p:cNvPr>
          <p:cNvSpPr/>
          <p:nvPr/>
        </p:nvSpPr>
        <p:spPr>
          <a:xfrm>
            <a:off x="7387755" y="2982191"/>
            <a:ext cx="2365348" cy="89361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ysClr val="windowText" lastClr="000000"/>
                </a:solidFill>
              </a:rPr>
              <a:t>Interesting</a:t>
            </a:r>
            <a:r>
              <a:rPr lang="de-DE" dirty="0">
                <a:solidFill>
                  <a:sysClr val="windowText" lastClr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9118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EC2A7D98-D3B4-9C5C-67CF-D1D249AD9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Discussion and </a:t>
            </a:r>
            <a:r>
              <a:rPr lang="de-DE" dirty="0" err="1"/>
              <a:t>Findings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07BD94-3F03-2EB8-FA49-FC290823280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85BA02-660A-2AC9-8F77-40AF3DC8A70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E650E92D-73C7-A88D-E3C8-148941C20B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The Title of Your Scientific Report</a:t>
            </a:r>
            <a:endParaRPr lang="de-DE" dirty="0"/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CA892185-CDD3-B884-B270-CF9992F48852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20" name="Textplatzhalter 5">
            <a:extLst>
              <a:ext uri="{FF2B5EF4-FFF2-40B4-BE49-F238E27FC236}">
                <a16:creationId xmlns:a16="http://schemas.microsoft.com/office/drawing/2014/main" id="{9B7CC6D5-719E-6D6E-1ACB-E5DFAC30FC5B}"/>
              </a:ext>
            </a:extLst>
          </p:cNvPr>
          <p:cNvGraphicFramePr/>
          <p:nvPr/>
        </p:nvGraphicFramePr>
        <p:xfrm>
          <a:off x="695325" y="1449388"/>
          <a:ext cx="10801349" cy="4056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6959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99E897-2B71-38E4-D71E-4A80A15D7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Q&amp;A Part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6320CD0-F527-5F85-CABC-FA355D89CF0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D75067-CA83-3F35-CF42-68391EE27E2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7E46A1-6006-103A-7F68-3BC74142A3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5E37E18-88C3-A5E9-F8B0-3926E196A09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449388"/>
            <a:ext cx="10801350" cy="467995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Q&amp;A are part of every talk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Never</a:t>
            </a:r>
            <a:r>
              <a:rPr lang="en-US" dirty="0"/>
              <a:t> underestimate its importance</a:t>
            </a:r>
          </a:p>
          <a:p>
            <a:pPr lvl="2"/>
            <a:r>
              <a:rPr lang="en-US" dirty="0"/>
              <a:t>In science, people in the audience are well-prepared to ask you questions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Never</a:t>
            </a:r>
          </a:p>
          <a:p>
            <a:pPr lvl="2"/>
            <a:r>
              <a:rPr lang="en-US" dirty="0"/>
              <a:t>lie, aggress, or complain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Prepare backup slides </a:t>
            </a:r>
            <a:r>
              <a:rPr lang="en-US" dirty="0"/>
              <a:t>(very impressive when it works!)</a:t>
            </a:r>
          </a:p>
          <a:p>
            <a:pPr lvl="2"/>
            <a:r>
              <a:rPr lang="en-US" dirty="0"/>
              <a:t>You can put technical details or results you did not have time to address in them</a:t>
            </a:r>
          </a:p>
          <a:p>
            <a:r>
              <a:rPr lang="en-US" b="1" dirty="0">
                <a:solidFill>
                  <a:schemeClr val="accent1"/>
                </a:solidFill>
              </a:rPr>
              <a:t>Be prepared to answer questions</a:t>
            </a:r>
          </a:p>
          <a:p>
            <a:pPr lvl="1"/>
            <a:r>
              <a:rPr lang="en-US" dirty="0"/>
              <a:t>Be prepared to </a:t>
            </a:r>
            <a:r>
              <a:rPr lang="en-US" b="1" dirty="0">
                <a:solidFill>
                  <a:srgbClr val="C00000"/>
                </a:solidFill>
              </a:rPr>
              <a:t>very hard questions</a:t>
            </a:r>
          </a:p>
          <a:p>
            <a:pPr lvl="1"/>
            <a:r>
              <a:rPr lang="en-US" dirty="0"/>
              <a:t>Some questions might be aggressive, stupid (most of the time, such questions show you made a poor presentation), hard to answer, showing you are wrong </a:t>
            </a:r>
            <a:endParaRPr lang="en-US" altLang="fr-FR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Rehearse with colleagues </a:t>
            </a:r>
          </a:p>
        </p:txBody>
      </p:sp>
    </p:spTree>
    <p:extLst>
      <p:ext uri="{BB962C8B-B14F-4D97-AF65-F5344CB8AC3E}">
        <p14:creationId xmlns:p14="http://schemas.microsoft.com/office/powerpoint/2010/main" val="677902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Untertitel 21">
            <a:extLst>
              <a:ext uri="{FF2B5EF4-FFF2-40B4-BE49-F238E27FC236}">
                <a16:creationId xmlns:a16="http://schemas.microsoft.com/office/drawing/2014/main" id="{2A9E134A-6386-E5DC-8BB2-7350FB346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Human-Computer Interaction </a:t>
            </a:r>
            <a:r>
              <a:rPr lang="de-DE" sz="1800" dirty="0" err="1"/>
              <a:t>Exercise</a:t>
            </a:r>
            <a:endParaRPr lang="de-DE" sz="180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7AEEF4-B1F1-A532-EBA0-3D1ED4195A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/>
              <a:t>The following content is licensed under a Creative Commons Attribution 4.0 International license (CC BY-SA 4.0</a:t>
            </a:r>
            <a:r>
              <a:rPr lang="en-US" sz="1200" dirty="0"/>
              <a:t>)</a:t>
            </a:r>
          </a:p>
        </p:txBody>
      </p:sp>
      <p:pic>
        <p:nvPicPr>
          <p:cNvPr id="26" name="Bildplatzhalter 25">
            <a:extLst>
              <a:ext uri="{FF2B5EF4-FFF2-40B4-BE49-F238E27FC236}">
                <a16:creationId xmlns:a16="http://schemas.microsoft.com/office/drawing/2014/main" id="{B67F61A0-498D-B3E3-81B5-D2F1481BEAE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4AE008E-4998-8FBF-E060-8060811B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Doctoral</a:t>
            </a:r>
            <a:r>
              <a:rPr lang="de-DE" dirty="0"/>
              <a:t> </a:t>
            </a:r>
            <a:r>
              <a:rPr lang="de-DE" dirty="0" err="1"/>
              <a:t>Students</a:t>
            </a:r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1AC71F81-F602-A4C2-46BE-A340BF3ABB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err="1"/>
              <a:t>Prof</a:t>
            </a:r>
            <a:r>
              <a:rPr lang="de-DE"/>
              <a:t>. Dr. Valentin Schwind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9B34132-5F57-672E-9E99-94213FE2FA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33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86E752-767E-CBF0-388D-1E6691652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platzhalter 6" descr="Ein Bild, das Person, drinnen, Boden, Gruppe enthält.&#10;&#10;Automatisch generierte Beschreibung">
            <a:extLst>
              <a:ext uri="{FF2B5EF4-FFF2-40B4-BE49-F238E27FC236}">
                <a16:creationId xmlns:a16="http://schemas.microsoft.com/office/drawing/2014/main" id="{A6E65882-755B-F5D1-C546-FED0E66A57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3" b="34253"/>
          <a:stretch>
            <a:fillRect/>
          </a:stretch>
        </p:blipFill>
        <p:spPr/>
      </p:pic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F77BBCFC-46E2-43EB-B80A-9CD51B526618}"/>
              </a:ext>
            </a:extLst>
          </p:cNvPr>
          <p:cNvSpPr txBox="1">
            <a:spLocks/>
          </p:cNvSpPr>
          <p:nvPr/>
        </p:nvSpPr>
        <p:spPr>
          <a:xfrm>
            <a:off x="695325" y="5505450"/>
            <a:ext cx="10801350" cy="623888"/>
          </a:xfrm>
          <a:prstGeom prst="rect">
            <a:avLst/>
          </a:prstGeom>
        </p:spPr>
        <p:txBody>
          <a:bodyPr lIns="0" anchor="b"/>
          <a:lstStyle>
            <a:lvl1pPr marL="285750" marR="0" indent="-252000" algn="l" defTabSz="28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rgbClr val="5079BC"/>
              </a:buClr>
              <a:buSzPts val="2400"/>
              <a:buFont typeface="Wingdings" panose="05000000000000000000" pitchFamily="2" charset="2"/>
              <a:buChar char="§"/>
              <a:tabLst/>
              <a:defRPr lang="de-DE" sz="2200" b="0" kern="1200" noProof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53816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08038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07791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346200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750" indent="0">
              <a:buNone/>
            </a:pPr>
            <a:r>
              <a:rPr lang="de-DE" sz="1100" dirty="0">
                <a:solidFill>
                  <a:schemeClr val="bg1">
                    <a:lumMod val="50000"/>
                  </a:schemeClr>
                </a:solidFill>
              </a:rPr>
              <a:t>Image from: https://pxhere.com/de/photo/234130</a:t>
            </a:r>
          </a:p>
        </p:txBody>
      </p:sp>
    </p:spTree>
    <p:extLst>
      <p:ext uri="{BB962C8B-B14F-4D97-AF65-F5344CB8AC3E}">
        <p14:creationId xmlns:p14="http://schemas.microsoft.com/office/powerpoint/2010/main" val="249274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4283C8-2305-2D7F-701B-064AF70D4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Preparing</a:t>
            </a:r>
            <a:r>
              <a:rPr lang="de-DE" dirty="0"/>
              <a:t> Slides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38202C-9CF6-1BAE-8A58-F1E6959271F3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CEC207-525B-1E9C-B623-E5AEBD4FE8D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781E2BA-2730-8EC8-18AA-90294D88F7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0A137BB-14E9-9A2D-277C-6973E300E03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Define your story </a:t>
            </a:r>
            <a:r>
              <a:rPr lang="en-US" dirty="0"/>
              <a:t>before making any slide </a:t>
            </a:r>
            <a:r>
              <a:rPr lang="de-DE" dirty="0"/>
              <a:t> </a:t>
            </a:r>
          </a:p>
          <a:p>
            <a:r>
              <a:rPr lang="de-DE" dirty="0"/>
              <a:t>You </a:t>
            </a:r>
            <a:r>
              <a:rPr lang="de-DE" dirty="0" err="1"/>
              <a:t>need</a:t>
            </a:r>
            <a:r>
              <a:rPr lang="de-DE" dirty="0"/>
              <a:t> a </a:t>
            </a:r>
            <a:r>
              <a:rPr lang="de-DE" b="1" dirty="0" err="1">
                <a:solidFill>
                  <a:schemeClr val="accent1"/>
                </a:solidFill>
              </a:rPr>
              <a:t>clear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structure</a:t>
            </a:r>
            <a:r>
              <a:rPr lang="de-DE" dirty="0"/>
              <a:t>, </a:t>
            </a:r>
            <a:r>
              <a:rPr lang="de-DE" dirty="0" err="1"/>
              <a:t>devide</a:t>
            </a:r>
            <a:r>
              <a:rPr lang="de-DE" dirty="0"/>
              <a:t> that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message</a:t>
            </a:r>
            <a:r>
              <a:rPr lang="de-DE" dirty="0"/>
              <a:t> </a:t>
            </a:r>
            <a:r>
              <a:rPr lang="de-DE" dirty="0" err="1"/>
              <a:t>units</a:t>
            </a:r>
            <a:endParaRPr lang="de-DE" dirty="0"/>
          </a:p>
          <a:p>
            <a:pPr lvl="1"/>
            <a:r>
              <a:rPr lang="en-US" dirty="0"/>
              <a:t>Scientific presentations </a:t>
            </a:r>
            <a:r>
              <a:rPr lang="en-US" b="1" dirty="0">
                <a:solidFill>
                  <a:schemeClr val="accent1"/>
                </a:solidFill>
              </a:rPr>
              <a:t>are often based exactly on the structure of the paper </a:t>
            </a:r>
          </a:p>
          <a:p>
            <a:pPr lvl="2"/>
            <a:r>
              <a:rPr lang="en-US" dirty="0"/>
              <a:t>It has a structure</a:t>
            </a:r>
            <a:endParaRPr lang="de-DE" dirty="0"/>
          </a:p>
          <a:p>
            <a:pPr lvl="2"/>
            <a:r>
              <a:rPr lang="de-DE" dirty="0"/>
              <a:t>Not </a:t>
            </a:r>
            <a:r>
              <a:rPr lang="de-DE" dirty="0" err="1"/>
              <a:t>recommended</a:t>
            </a:r>
            <a:r>
              <a:rPr lang="de-DE" dirty="0"/>
              <a:t> to </a:t>
            </a:r>
            <a:r>
              <a:rPr lang="de-DE" dirty="0" err="1"/>
              <a:t>copy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1:1 </a:t>
            </a:r>
            <a:r>
              <a:rPr lang="de-DE" dirty="0" err="1"/>
              <a:t>when</a:t>
            </a:r>
            <a:r>
              <a:rPr lang="de-DE" dirty="0"/>
              <a:t> you like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talk</a:t>
            </a:r>
            <a:endParaRPr lang="de-DE" dirty="0"/>
          </a:p>
          <a:p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b="1" dirty="0">
                <a:solidFill>
                  <a:schemeClr val="accent1"/>
                </a:solidFill>
              </a:rPr>
              <a:t>a </a:t>
            </a:r>
            <a:r>
              <a:rPr lang="de-DE" b="1" dirty="0" err="1">
                <a:solidFill>
                  <a:schemeClr val="accent1"/>
                </a:solidFill>
              </a:rPr>
              <a:t>single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message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unit</a:t>
            </a:r>
            <a:endParaRPr lang="de-DE" b="1" dirty="0">
              <a:solidFill>
                <a:schemeClr val="accent1"/>
              </a:solidFill>
            </a:endParaRPr>
          </a:p>
          <a:p>
            <a:pPr lvl="1"/>
            <a:r>
              <a:rPr lang="de-DE" dirty="0" err="1"/>
              <a:t>Explicitly</a:t>
            </a:r>
            <a:r>
              <a:rPr lang="de-DE" dirty="0"/>
              <a:t> </a:t>
            </a:r>
            <a:r>
              <a:rPr lang="de-DE" dirty="0" err="1"/>
              <a:t>state</a:t>
            </a:r>
            <a:r>
              <a:rPr lang="de-DE" dirty="0"/>
              <a:t> that </a:t>
            </a:r>
            <a:r>
              <a:rPr lang="de-DE" dirty="0" err="1"/>
              <a:t>message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slide</a:t>
            </a:r>
            <a:endParaRPr lang="de-DE" dirty="0"/>
          </a:p>
          <a:p>
            <a:r>
              <a:rPr lang="de-DE" b="1" dirty="0">
                <a:solidFill>
                  <a:schemeClr val="accent1"/>
                </a:solidFill>
              </a:rPr>
              <a:t>Simple </a:t>
            </a:r>
            <a:r>
              <a:rPr lang="de-DE" b="1" dirty="0" err="1">
                <a:solidFill>
                  <a:schemeClr val="accent1"/>
                </a:solidFill>
              </a:rPr>
              <a:t>conceptual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diagrams</a:t>
            </a:r>
            <a:r>
              <a:rPr lang="de-DE" b="1" dirty="0">
                <a:solidFill>
                  <a:schemeClr val="accent1"/>
                </a:solidFill>
              </a:rPr>
              <a:t> and </a:t>
            </a:r>
            <a:r>
              <a:rPr lang="de-DE" b="1" dirty="0" err="1">
                <a:solidFill>
                  <a:schemeClr val="accent1"/>
                </a:solidFill>
              </a:rPr>
              <a:t>figures</a:t>
            </a:r>
            <a:endParaRPr lang="de-DE" b="1" dirty="0">
              <a:solidFill>
                <a:schemeClr val="accent1"/>
              </a:solidFill>
            </a:endParaRPr>
          </a:p>
          <a:p>
            <a:pPr lvl="1"/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tables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5496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EDA1F3-FB4C-1858-A723-14DB91848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Use </a:t>
            </a:r>
            <a:r>
              <a:rPr lang="de-DE" dirty="0" err="1"/>
              <a:t>Meaningful</a:t>
            </a:r>
            <a:r>
              <a:rPr lang="de-DE" dirty="0"/>
              <a:t> </a:t>
            </a:r>
            <a:r>
              <a:rPr lang="de-DE" dirty="0" err="1"/>
              <a:t>Titles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BA0EFC3-4468-D80E-D74F-6E3D1BB3463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A07BF8-5DEF-2CD4-8FC4-49685DE9845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BBDC17-828E-FE8E-70B8-7253BDE1CB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027FD01-0DFB-1329-369A-D53B21A76EA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449388"/>
            <a:ext cx="6733230" cy="467995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 slide with no title </a:t>
            </a:r>
            <a:r>
              <a:rPr lang="en-US" dirty="0"/>
              <a:t>is a challenge to the audience</a:t>
            </a:r>
          </a:p>
          <a:p>
            <a:pPr lvl="1"/>
            <a:r>
              <a:rPr lang="en-US" dirty="0"/>
              <a:t>Be sure when you want to do that</a:t>
            </a:r>
          </a:p>
          <a:p>
            <a:r>
              <a:rPr lang="en-US" b="1" dirty="0">
                <a:solidFill>
                  <a:schemeClr val="accent1"/>
                </a:solidFill>
              </a:rPr>
              <a:t>The title should summarize the slide content </a:t>
            </a:r>
          </a:p>
          <a:p>
            <a:pPr lvl="1"/>
            <a:r>
              <a:rPr lang="en-US" dirty="0"/>
              <a:t>Do not use a same title with an increasing number </a:t>
            </a:r>
          </a:p>
          <a:p>
            <a:pPr lvl="2"/>
            <a:r>
              <a:rPr lang="en-US" dirty="0"/>
              <a:t>Introduction 1/5</a:t>
            </a:r>
          </a:p>
          <a:p>
            <a:pPr lvl="2"/>
            <a:r>
              <a:rPr lang="en-US" dirty="0"/>
              <a:t>Introduction 2/5</a:t>
            </a:r>
          </a:p>
          <a:p>
            <a:pPr lvl="2"/>
            <a:r>
              <a:rPr lang="en-US" dirty="0"/>
              <a:t>Poor variant “cont.”</a:t>
            </a:r>
          </a:p>
          <a:p>
            <a:r>
              <a:rPr lang="en-US" b="1" dirty="0">
                <a:solidFill>
                  <a:schemeClr val="accent1"/>
                </a:solidFill>
              </a:rPr>
              <a:t>A short full-sentence premise </a:t>
            </a:r>
            <a:r>
              <a:rPr lang="en-US" dirty="0"/>
              <a:t>helps the audience get the main idea at a glance</a:t>
            </a:r>
            <a:endParaRPr lang="de-D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1BDFEC5-7EB2-034A-32B1-C3F15C430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814388"/>
            <a:ext cx="3571875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87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681891-35AD-C4B2-32AA-4B0C9E5DB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Limit Words on Slides; Use Visuals!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B0D9A18-37E8-231E-DFE0-42979E9EBB6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904728-4C91-858D-FE49-0B75740565E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6680EF9-4193-648B-A115-409BD838417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6ABCBE2-975F-9249-ABDE-6BCA81277CE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Avoid death by PowerPoint </a:t>
            </a:r>
          </a:p>
          <a:p>
            <a:pPr lvl="1"/>
            <a:r>
              <a:rPr lang="en-US" dirty="0"/>
              <a:t>where the presenter reads off slide after slide after slide after slide like me in a lecture</a:t>
            </a:r>
          </a:p>
          <a:p>
            <a:r>
              <a:rPr lang="en-US" b="1" dirty="0">
                <a:solidFill>
                  <a:schemeClr val="accent1"/>
                </a:solidFill>
              </a:rPr>
              <a:t>Use images</a:t>
            </a:r>
          </a:p>
          <a:p>
            <a:pPr lvl="1"/>
            <a:r>
              <a:rPr lang="en-US" dirty="0"/>
              <a:t>And a few words when you need them</a:t>
            </a:r>
          </a:p>
          <a:p>
            <a:r>
              <a:rPr lang="en-US" b="1" dirty="0">
                <a:solidFill>
                  <a:schemeClr val="accent1"/>
                </a:solidFill>
              </a:rPr>
              <a:t>Think about pathways</a:t>
            </a:r>
          </a:p>
          <a:p>
            <a:pPr lvl="1"/>
            <a:r>
              <a:rPr lang="en-US" dirty="0"/>
              <a:t>If you do have slides with words: enlarge the font and aim to limit each sentence to one line</a:t>
            </a:r>
          </a:p>
          <a:p>
            <a:r>
              <a:rPr lang="en-US" b="1" dirty="0">
                <a:solidFill>
                  <a:schemeClr val="accent1"/>
                </a:solidFill>
              </a:rPr>
              <a:t>Describe dense information verbally </a:t>
            </a:r>
            <a:r>
              <a:rPr lang="en-US" dirty="0"/>
              <a:t>in enough detail that words on your slide are more-or-less unnecessary</a:t>
            </a:r>
          </a:p>
          <a:p>
            <a:r>
              <a:rPr lang="en-US" b="1" dirty="0">
                <a:solidFill>
                  <a:schemeClr val="accent1"/>
                </a:solidFill>
              </a:rPr>
              <a:t>Avoid the wall of text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2035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178D6-4BF9-6E83-18AE-D6FF4D6E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Use Slide Numbers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8A8DA3C-5982-D7F5-39E8-36295A1E0FC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EABC27-62EA-251E-CEC1-278EB9DCE10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71DE961-EEAD-5E98-FE10-624F13AA6D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1E36850-35A1-74D3-5AFF-AF6BF4FD07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Used to ask questions</a:t>
            </a:r>
          </a:p>
          <a:p>
            <a:r>
              <a:rPr lang="en-US" dirty="0"/>
              <a:t>Helpful for the audience to make notes</a:t>
            </a:r>
          </a:p>
          <a:p>
            <a:r>
              <a:rPr lang="en-US" dirty="0"/>
              <a:t>In some cases, it is useful to also add the total number of slides</a:t>
            </a:r>
          </a:p>
          <a:p>
            <a:pPr lvl="1"/>
            <a:r>
              <a:rPr lang="en-US" dirty="0"/>
              <a:t>For a defense or a short talk</a:t>
            </a:r>
          </a:p>
          <a:p>
            <a:pPr lvl="2"/>
            <a:r>
              <a:rPr lang="en-US" dirty="0"/>
              <a:t>Easy way for the jury or the audience to assess whether you are close to the conclusion and will not exceed your allocated time</a:t>
            </a:r>
          </a:p>
          <a:p>
            <a:pPr lvl="1"/>
            <a:r>
              <a:rPr lang="en-US" dirty="0"/>
              <a:t>For longer talks don’t show the total number</a:t>
            </a:r>
          </a:p>
          <a:p>
            <a:pPr lvl="2"/>
            <a:r>
              <a:rPr lang="en-US" dirty="0"/>
              <a:t>A large number of remaining slides might be discouraging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30841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4273A7-E493-A9C5-833F-E8459D68B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Serif Fonts!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F727586-28BF-5D05-C877-501A12240CF6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10EE50-14CB-1FFE-F716-D969544A216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626B9FA-1D0B-ECE9-5392-CE8C63373C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A48A8FA-0578-1EF4-5A7C-CBBAEAF87BE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Serif fonts are hard to read</a:t>
            </a:r>
          </a:p>
          <a:p>
            <a:pPr lvl="1"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Line width is not uniform</a:t>
            </a:r>
          </a:p>
          <a:p>
            <a:pPr lvl="1"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Thin lines may not render well with all 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projector types</a:t>
            </a:r>
          </a:p>
          <a:p>
            <a:pPr lvl="1"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Hard to read from the back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</a:rPr>
              <a:t>Use non-serif fonts instead (Arial, Helvetica, </a:t>
            </a:r>
            <a:r>
              <a:rPr lang="en-US" dirty="0"/>
              <a:t>I use Roboto [1]</a:t>
            </a:r>
            <a:r>
              <a:rPr lang="en-US" dirty="0">
                <a:latin typeface="Arial" panose="020B0604020202020204" pitchFamily="34" charset="0"/>
              </a:rPr>
              <a:t>)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</a:rPr>
              <a:t>look formal and scientific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</a:rPr>
              <a:t>very (may be too) popular</a:t>
            </a:r>
            <a:endParaRPr lang="de-DE" dirty="0">
              <a:latin typeface="Arial" panose="020B0604020202020204" pitchFamily="34" charset="0"/>
            </a:endParaRPr>
          </a:p>
          <a:p>
            <a:r>
              <a:rPr lang="de-DE" dirty="0" err="1">
                <a:latin typeface="Comic Sans MS" panose="030F0702030302020204" pitchFamily="66" charset="0"/>
              </a:rPr>
              <a:t>No</a:t>
            </a:r>
            <a:r>
              <a:rPr lang="de-DE" dirty="0">
                <a:latin typeface="Comic Sans MS" panose="030F0702030302020204" pitchFamily="66" charset="0"/>
              </a:rPr>
              <a:t> Comic Sans MS</a:t>
            </a:r>
          </a:p>
          <a:p>
            <a:pPr lvl="1"/>
            <a:r>
              <a:rPr lang="de-DE" dirty="0">
                <a:latin typeface="Comic Sans MS" panose="030F0702030302020204" pitchFamily="66" charset="0"/>
                <a:hlinkClick r:id="rId2"/>
              </a:rPr>
              <a:t>https://linktr.ee/bancomicsans</a:t>
            </a:r>
            <a:r>
              <a:rPr lang="de-DE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12897055-F2CF-5972-7C26-8E183F11B7A9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[1] </a:t>
            </a:r>
            <a:r>
              <a:rPr lang="de-DE" dirty="0">
                <a:hlinkClick r:id="rId3"/>
              </a:rPr>
              <a:t>https://fonts.google.com/specimen/Roboto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8119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9CA83DD8-1231-C865-7E6C-3A0CA24E5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Punctuation</a:t>
            </a:r>
            <a:r>
              <a:rPr lang="de-DE" dirty="0"/>
              <a:t> Marks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DE4B186-323E-CE1D-8FB2-0A9F00572D2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DF514F-B7BD-110E-B63E-E2A5311F386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A4DAF41-40D1-13A0-EFAD-07987B1CCD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How to Give a Good Scientific 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C05CCF7-AA7D-F780-BA62-B20C0625FB5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en-US" dirty="0"/>
              <a:t>No punctuation mark </a:t>
            </a:r>
          </a:p>
          <a:p>
            <a:pPr lvl="1"/>
            <a:r>
              <a:rPr lang="en-US" dirty="0"/>
              <a:t>At the end of sentences</a:t>
            </a:r>
          </a:p>
          <a:p>
            <a:pPr lvl="2"/>
            <a:r>
              <a:rPr lang="en-US" dirty="0"/>
              <a:t>Period (.) </a:t>
            </a:r>
          </a:p>
          <a:p>
            <a:pPr lvl="2"/>
            <a:r>
              <a:rPr lang="en-US" dirty="0"/>
              <a:t>Colon (:)</a:t>
            </a:r>
          </a:p>
          <a:p>
            <a:pPr lvl="2"/>
            <a:r>
              <a:rPr lang="en-US" dirty="0"/>
              <a:t>Semi-colon (;)</a:t>
            </a:r>
          </a:p>
          <a:p>
            <a:pPr lvl="2"/>
            <a:r>
              <a:rPr lang="en-US" dirty="0"/>
              <a:t>Comma (,) </a:t>
            </a:r>
          </a:p>
          <a:p>
            <a:r>
              <a:rPr lang="en-US" dirty="0"/>
              <a:t>Apart from</a:t>
            </a:r>
          </a:p>
          <a:p>
            <a:pPr lvl="1"/>
            <a:r>
              <a:rPr lang="en-US" dirty="0"/>
              <a:t>Question marks (?) </a:t>
            </a:r>
          </a:p>
          <a:p>
            <a:pPr lvl="1"/>
            <a:r>
              <a:rPr lang="en-US" dirty="0"/>
              <a:t>Exclamation marks (!)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1293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68694D-A6D8-20DF-2A60-C91067EFB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Goals of a Presentation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FA83CB-12EA-BB61-7763-DA9084379297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BCB850-0F08-6348-A91E-753DCB2A76B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71EE895-F4ED-5165-4195-055DCFC387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5A03C6F-972B-A74F-B99A-EB76A487581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5326" y="1449388"/>
            <a:ext cx="7700530" cy="4056061"/>
          </a:xfrm>
        </p:spPr>
        <p:txBody>
          <a:bodyPr>
            <a:normAutofit/>
          </a:bodyPr>
          <a:lstStyle/>
          <a:p>
            <a:r>
              <a:rPr lang="en-US" altLang="fr-FR" b="1" dirty="0">
                <a:solidFill>
                  <a:schemeClr val="accent1"/>
                </a:solidFill>
              </a:rPr>
              <a:t>Convey your message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Show that your work can have impact</a:t>
            </a:r>
          </a:p>
          <a:p>
            <a:pPr lvl="1"/>
            <a:r>
              <a:rPr lang="en-US" altLang="fr-FR" dirty="0"/>
              <a:t>Even when the audience is not aware of!</a:t>
            </a:r>
          </a:p>
          <a:p>
            <a:r>
              <a:rPr lang="de-DE" b="1" dirty="0" err="1">
                <a:solidFill>
                  <a:schemeClr val="accent1"/>
                </a:solidFill>
              </a:rPr>
              <a:t>Build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relationsship</a:t>
            </a:r>
            <a:r>
              <a:rPr lang="de-DE" b="1" dirty="0">
                <a:solidFill>
                  <a:schemeClr val="accent1"/>
                </a:solidFill>
              </a:rPr>
              <a:t> and </a:t>
            </a:r>
            <a:r>
              <a:rPr lang="de-DE" b="1" dirty="0" err="1">
                <a:solidFill>
                  <a:schemeClr val="accent1"/>
                </a:solidFill>
              </a:rPr>
              <a:t>reputations</a:t>
            </a:r>
            <a:endParaRPr lang="de-DE" b="1" dirty="0">
              <a:solidFill>
                <a:schemeClr val="accent1"/>
              </a:solidFill>
            </a:endParaRPr>
          </a:p>
          <a:p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feedback</a:t>
            </a:r>
            <a:endParaRPr lang="de-DE" dirty="0"/>
          </a:p>
          <a:p>
            <a:r>
              <a:rPr lang="en-US" altLang="fr-FR" dirty="0"/>
              <a:t>The ability to give great presentations can be a big plus in your career</a:t>
            </a:r>
          </a:p>
          <a:p>
            <a:pPr lvl="1"/>
            <a:r>
              <a:rPr lang="en-US" altLang="fr-FR" dirty="0"/>
              <a:t>A poor presentation can kill an application to a new position</a:t>
            </a:r>
          </a:p>
          <a:p>
            <a:pPr lvl="1"/>
            <a:r>
              <a:rPr lang="en-US" altLang="fr-FR" b="1" dirty="0">
                <a:solidFill>
                  <a:schemeClr val="accent1"/>
                </a:solidFill>
              </a:rPr>
              <a:t>Each talk is a job interview!</a:t>
            </a:r>
          </a:p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1D5BA1EF-EB26-90BC-A22B-C5A7B0030492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de-DE" dirty="0"/>
              <a:t>https://pxhere.com/de/photo/1652048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ADE7E9D-0811-996B-1219-4DA5A2CA2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5" r="31295"/>
          <a:stretch/>
        </p:blipFill>
        <p:spPr>
          <a:xfrm>
            <a:off x="8651875" y="0"/>
            <a:ext cx="3540124" cy="63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46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DC0C52-0DF4-487D-2F95-D4C2D64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Colors and </a:t>
            </a:r>
            <a:r>
              <a:rPr lang="de-DE" dirty="0" err="1"/>
              <a:t>Bold</a:t>
            </a:r>
            <a:r>
              <a:rPr lang="de-DE" dirty="0"/>
              <a:t> Text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4776EA0-890A-C393-8D49-F7268777C63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7965D3-F5D4-8A24-7EAA-488D6971FD6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736FE7-2691-3933-F522-0958A81F19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How to Give a Good Scientific 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4458335-CE5B-9E0C-1932-AF5A714C1BE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No more </a:t>
            </a:r>
            <a:r>
              <a:rPr lang="en-US" dirty="0"/>
              <a:t>than </a:t>
            </a:r>
            <a:r>
              <a:rPr lang="en-US" dirty="0">
                <a:solidFill>
                  <a:schemeClr val="accent6"/>
                </a:solidFill>
              </a:rPr>
              <a:t>three colors </a:t>
            </a:r>
            <a:r>
              <a:rPr lang="en-US" dirty="0"/>
              <a:t>on </a:t>
            </a:r>
            <a:r>
              <a:rPr lang="en-US" dirty="0">
                <a:solidFill>
                  <a:schemeClr val="accent1"/>
                </a:solidFill>
              </a:rPr>
              <a:t>a slide</a:t>
            </a:r>
          </a:p>
          <a:p>
            <a:r>
              <a:rPr lang="en-US" dirty="0">
                <a:solidFill>
                  <a:srgbClr val="FF0000"/>
                </a:solidFill>
              </a:rPr>
              <a:t>Here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I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have</a:t>
            </a:r>
            <a:r>
              <a:rPr lang="en-US" dirty="0"/>
              <a:t> </a:t>
            </a:r>
            <a:r>
              <a:rPr lang="en-US" dirty="0">
                <a:solidFill>
                  <a:srgbClr val="92D050"/>
                </a:solidFill>
              </a:rPr>
              <a:t>four</a:t>
            </a:r>
            <a:r>
              <a:rPr lang="en-US" dirty="0"/>
              <a:t> </a:t>
            </a:r>
          </a:p>
          <a:p>
            <a:r>
              <a:rPr lang="en-US" dirty="0"/>
              <a:t>Use colors or text to emphasize an </a:t>
            </a:r>
            <a:r>
              <a:rPr lang="en-US" b="1" dirty="0">
                <a:solidFill>
                  <a:schemeClr val="accent1"/>
                </a:solidFill>
              </a:rPr>
              <a:t>important word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 always use both</a:t>
            </a:r>
          </a:p>
          <a:p>
            <a:r>
              <a:rPr lang="en-US" dirty="0"/>
              <a:t>May be used to remind you to develop </a:t>
            </a:r>
            <a:r>
              <a:rPr lang="en-US" dirty="0" err="1"/>
              <a:t>keypoints</a:t>
            </a:r>
            <a:endParaRPr lang="en-US" dirty="0"/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Never use light colors or low contrast They may not render well</a:t>
            </a:r>
          </a:p>
          <a:p>
            <a:r>
              <a:rPr lang="en-US" dirty="0">
                <a:highlight>
                  <a:srgbClr val="000080"/>
                </a:highlight>
              </a:rPr>
              <a:t>Never use light colors or low contrast They may not render well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highlight>
                  <a:srgbClr val="000080"/>
                </a:highlight>
              </a:rPr>
              <a:t> 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dirty="0">
                <a:solidFill>
                  <a:srgbClr val="FFFF00"/>
                </a:solidFill>
                <a:highlight>
                  <a:srgbClr val="000080"/>
                </a:highlight>
              </a:rPr>
              <a:t>Never use light colors or low contrast They may not render well 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5079BC"/>
                </a:highlight>
              </a:rPr>
              <a:t>Never use red on blue</a:t>
            </a:r>
          </a:p>
        </p:txBody>
      </p:sp>
    </p:spTree>
    <p:extLst>
      <p:ext uri="{BB962C8B-B14F-4D97-AF65-F5344CB8AC3E}">
        <p14:creationId xmlns:p14="http://schemas.microsoft.com/office/powerpoint/2010/main" val="3805194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B3CE03-4AF8-747E-FA8F-046B9C44B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Black </a:t>
            </a:r>
            <a:r>
              <a:rPr lang="de-DE" dirty="0" err="1">
                <a:solidFill>
                  <a:schemeClr val="bg1"/>
                </a:solidFill>
              </a:rPr>
              <a:t>is</a:t>
            </a:r>
            <a:r>
              <a:rPr lang="de-DE" dirty="0">
                <a:solidFill>
                  <a:schemeClr val="bg1"/>
                </a:solidFill>
              </a:rPr>
              <a:t> okay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88FD209-D4E7-CC25-99F6-41A2020BDA6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7AF92C-D610-9A89-534E-B1DCE0AF295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1E4295B-A209-5744-0726-E68F675372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How to Give a Good Scientific 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D987854-F378-C04D-2772-6A54CA78B89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Don’t use thin fonts against black: </a:t>
            </a:r>
            <a:r>
              <a:rPr lang="en-US" dirty="0">
                <a:solidFill>
                  <a:schemeClr val="bg1"/>
                </a:solidFill>
              </a:rPr>
              <a:t>They may not render well</a:t>
            </a:r>
          </a:p>
          <a:p>
            <a:r>
              <a:rPr lang="en-US" dirty="0">
                <a:solidFill>
                  <a:schemeClr val="bg1"/>
                </a:solidFill>
              </a:rPr>
              <a:t>Ugly with figures with a white background</a:t>
            </a:r>
          </a:p>
          <a:p>
            <a:r>
              <a:rPr lang="en-US" dirty="0">
                <a:solidFill>
                  <a:schemeClr val="bg1"/>
                </a:solidFill>
              </a:rPr>
              <a:t>I don’t have much experience with this background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Seems to become more popular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Maybe better for the projector lamps and if you want to safe CO²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Try it and make your own opinion</a:t>
            </a:r>
          </a:p>
        </p:txBody>
      </p:sp>
    </p:spTree>
    <p:extLst>
      <p:ext uri="{BB962C8B-B14F-4D97-AF65-F5344CB8AC3E}">
        <p14:creationId xmlns:p14="http://schemas.microsoft.com/office/powerpoint/2010/main" val="3067335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73847-9339-0763-A25D-71F6E776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Be </a:t>
            </a:r>
            <a:r>
              <a:rPr lang="en-US" altLang="fr-FR" dirty="0" err="1"/>
              <a:t>neaT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19A465E-51E5-BFFC-A087-C4A3EE633B3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E171B9-3112-2DB8-245F-87D6F27AF99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391B45-FE06-AE45-81DE-1E2216EB10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37E4546-1224-F1B7-D174-19400439DC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r>
              <a:rPr lang="en-US" altLang="fr-FR" dirty="0"/>
              <a:t>Do YOU like </a:t>
            </a:r>
          </a:p>
          <a:p>
            <a:pPr lvl="2">
              <a:buFontTx/>
              <a:buChar char="•"/>
            </a:pPr>
            <a:r>
              <a:rPr lang="en-US" altLang="fr-FR" sz="2800" dirty="0"/>
              <a:t>slides with </a:t>
            </a:r>
            <a:r>
              <a:rPr lang="en-US" altLang="fr-FR" sz="2800" dirty="0" err="1"/>
              <a:t>sppell</a:t>
            </a:r>
            <a:r>
              <a:rPr lang="en-US" altLang="fr-FR" sz="2800" dirty="0"/>
              <a:t> </a:t>
            </a:r>
            <a:r>
              <a:rPr lang="en-US" altLang="fr-FR" sz="2800" b="1" dirty="0">
                <a:solidFill>
                  <a:srgbClr val="00B050"/>
                </a:solidFill>
              </a:rPr>
              <a:t>check</a:t>
            </a:r>
            <a:r>
              <a:rPr lang="en-US" altLang="fr-FR" sz="2800" dirty="0"/>
              <a:t> </a:t>
            </a:r>
            <a:r>
              <a:rPr lang="en-US" altLang="fr-FR" sz="2800" dirty="0" err="1">
                <a:solidFill>
                  <a:srgbClr val="FF0000"/>
                </a:solidFill>
              </a:rPr>
              <a:t>erors</a:t>
            </a:r>
            <a:endParaRPr lang="en-US" altLang="fr-FR" sz="2800" dirty="0">
              <a:solidFill>
                <a:srgbClr val="FF0000"/>
              </a:solidFill>
            </a:endParaRPr>
          </a:p>
          <a:p>
            <a:pPr lvl="2">
              <a:buFontTx/>
              <a:buChar char="•"/>
            </a:pPr>
            <a:r>
              <a:rPr lang="en-US" altLang="fr-FR" dirty="0"/>
              <a:t>     </a:t>
            </a:r>
            <a:r>
              <a:rPr lang="en-US" altLang="fr-FR" dirty="0" err="1"/>
              <a:t>Inconsistant</a:t>
            </a:r>
            <a:r>
              <a:rPr lang="en-US" altLang="fr-FR" dirty="0"/>
              <a:t> </a:t>
            </a:r>
            <a:r>
              <a:rPr lang="en-US" altLang="fr-FR" dirty="0" err="1"/>
              <a:t>bullats</a:t>
            </a:r>
            <a:r>
              <a:rPr lang="en-US" altLang="fr-FR" dirty="0"/>
              <a:t>:</a:t>
            </a:r>
          </a:p>
          <a:p>
            <a:pPr lvl="3"/>
            <a:r>
              <a:rPr lang="en-US" altLang="fr-FR" i="1" cap="small" dirty="0" err="1"/>
              <a:t>Capitalisation</a:t>
            </a:r>
            <a:r>
              <a:rPr lang="en-US" altLang="fr-FR" i="1" dirty="0"/>
              <a:t> </a:t>
            </a:r>
          </a:p>
          <a:p>
            <a:pPr lvl="3"/>
            <a:r>
              <a:rPr lang="en-US" altLang="fr-FR" sz="2800" dirty="0"/>
              <a:t>Bullet. </a:t>
            </a:r>
          </a:p>
          <a:p>
            <a:pPr lvl="4"/>
            <a:r>
              <a:rPr lang="en-US" altLang="fr-FR" sz="2800" dirty="0"/>
              <a:t>Random </a:t>
            </a:r>
            <a:r>
              <a:rPr lang="en-US" altLang="fr-FR" sz="2800" dirty="0" err="1"/>
              <a:t>Struture</a:t>
            </a:r>
            <a:r>
              <a:rPr lang="en-US" altLang="fr-FR" sz="2800" dirty="0"/>
              <a:t>, </a:t>
            </a:r>
          </a:p>
          <a:p>
            <a:pPr lvl="3"/>
            <a:r>
              <a:rPr lang="en-US" altLang="fr-FR" sz="2800" b="1" dirty="0"/>
              <a:t>font</a:t>
            </a:r>
            <a:r>
              <a:rPr lang="en-US" altLang="fr-FR" sz="2800" dirty="0"/>
              <a:t>;</a:t>
            </a:r>
            <a:endParaRPr lang="en-US" altLang="fr-FR" dirty="0"/>
          </a:p>
          <a:p>
            <a:pPr lvl="2"/>
            <a:r>
              <a:rPr lang="en-US" altLang="fr-FR" sz="1400" dirty="0"/>
              <a:t> </a:t>
            </a:r>
            <a:r>
              <a:rPr lang="en-US" altLang="fr-FR" dirty="0"/>
              <a:t>Ugly slides</a:t>
            </a:r>
          </a:p>
          <a:p>
            <a:pPr lvl="2"/>
            <a:r>
              <a:rPr lang="en-US" altLang="fr-FR" u="sng" dirty="0"/>
              <a:t>poor use of symbo</a:t>
            </a:r>
            <a:r>
              <a:rPr lang="en-US" altLang="fr-FR" dirty="0"/>
              <a:t>l !!!</a:t>
            </a: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Poor layout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21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598FD-7704-24B9-8412-B5E758F47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Be Neat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1AEBA2E-09B8-A34D-A763-4DB136ABA41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A795C9-0D87-DE27-0B07-A023B8D56F5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A85C92E-0219-8F05-5BD9-AEBF161B75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8A248FF-389F-8A4F-BE82-92CA34B1AE1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altLang="fr-FR" dirty="0"/>
              <a:t>Or do you like </a:t>
            </a:r>
          </a:p>
          <a:p>
            <a:pPr lvl="1"/>
            <a:r>
              <a:rPr lang="en-US" altLang="fr-FR" dirty="0"/>
              <a:t>Slides with spell check errors</a:t>
            </a:r>
          </a:p>
          <a:p>
            <a:pPr lvl="1"/>
            <a:r>
              <a:rPr lang="en-US" altLang="fr-FR" dirty="0"/>
              <a:t>Consistent bulleting</a:t>
            </a:r>
          </a:p>
          <a:p>
            <a:pPr lvl="2">
              <a:buFontTx/>
              <a:buChar char="•"/>
            </a:pPr>
            <a:r>
              <a:rPr lang="en-US" altLang="fr-FR" dirty="0"/>
              <a:t>Capitalization</a:t>
            </a:r>
          </a:p>
          <a:p>
            <a:pPr lvl="2">
              <a:buFontTx/>
              <a:buChar char="•"/>
            </a:pPr>
            <a:r>
              <a:rPr lang="en-US" altLang="fr-FR" dirty="0"/>
              <a:t>Bullets</a:t>
            </a:r>
          </a:p>
          <a:p>
            <a:pPr lvl="2">
              <a:buFontTx/>
              <a:buChar char="•"/>
            </a:pPr>
            <a:r>
              <a:rPr lang="en-US" altLang="fr-FR" dirty="0"/>
              <a:t>Structure</a:t>
            </a:r>
          </a:p>
          <a:p>
            <a:pPr lvl="2">
              <a:buFontTx/>
              <a:buChar char="•"/>
            </a:pPr>
            <a:r>
              <a:rPr lang="en-US" altLang="fr-FR" dirty="0"/>
              <a:t>Font</a:t>
            </a:r>
          </a:p>
          <a:p>
            <a:pPr lvl="1"/>
            <a:r>
              <a:rPr lang="en-US" altLang="fr-FR" dirty="0"/>
              <a:t>Clear slides</a:t>
            </a:r>
          </a:p>
          <a:p>
            <a:pPr lvl="1"/>
            <a:r>
              <a:rPr lang="en-US" altLang="fr-FR" dirty="0"/>
              <a:t>Decent use of symbols</a:t>
            </a:r>
          </a:p>
          <a:p>
            <a:pPr lvl="1"/>
            <a:r>
              <a:rPr lang="en-US" altLang="fr-FR" dirty="0"/>
              <a:t>Clear layout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8365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982047-C779-141E-8E79-7BB2D5545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/>
              <a:t>Be Concise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B453C27-4482-A452-03CA-CB34D91F9FD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E013F9-1DFF-3ED8-F5B9-4F7D527F51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515E238-0BBA-76A8-723D-C18CDA14CE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BB436B1-1D49-77F3-C0AB-6EA42C9C985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r>
              <a:rPr lang="en-US" altLang="fr-FR" sz="2400" b="1" dirty="0">
                <a:solidFill>
                  <a:schemeClr val="accent1"/>
                </a:solidFill>
              </a:rPr>
              <a:t>Do not write complete sentences when they make your message obfuscated</a:t>
            </a:r>
            <a:r>
              <a:rPr lang="en-US" altLang="fr-FR" sz="2400" dirty="0"/>
              <a:t> in long lines of text</a:t>
            </a:r>
          </a:p>
          <a:p>
            <a:r>
              <a:rPr lang="en-US" altLang="fr-FR" sz="2400" dirty="0"/>
              <a:t>Never forget that </a:t>
            </a:r>
            <a:r>
              <a:rPr lang="en-US" altLang="fr-FR" sz="2400" b="1" dirty="0">
                <a:solidFill>
                  <a:schemeClr val="accent1"/>
                </a:solidFill>
              </a:rPr>
              <a:t>nobody can read your slides and listen to you at the same time </a:t>
            </a:r>
          </a:p>
          <a:p>
            <a:pPr lvl="1"/>
            <a:r>
              <a:rPr lang="en-US" altLang="fr-FR" sz="2200" dirty="0"/>
              <a:t>Unless you are reading what is in your slides</a:t>
            </a:r>
          </a:p>
          <a:p>
            <a:pPr lvl="1"/>
            <a:r>
              <a:rPr lang="en-US" altLang="fr-FR" sz="2200" dirty="0"/>
              <a:t>But you must not read your slides, this is boring</a:t>
            </a:r>
          </a:p>
          <a:p>
            <a:r>
              <a:rPr lang="en-US" altLang="fr-FR" sz="2400" b="1" dirty="0">
                <a:solidFill>
                  <a:schemeClr val="accent1"/>
                </a:solidFill>
              </a:rPr>
              <a:t>Omit technical details</a:t>
            </a:r>
            <a:r>
              <a:rPr lang="en-US" altLang="fr-FR" sz="2400" dirty="0"/>
              <a:t>, there is no chance to explain everything in a single presentation</a:t>
            </a:r>
          </a:p>
          <a:p>
            <a:pPr lvl="1"/>
            <a:r>
              <a:rPr lang="en-US" altLang="fr-FR" sz="2200" dirty="0"/>
              <a:t>Instead, you should </a:t>
            </a:r>
            <a:r>
              <a:rPr lang="en-US" altLang="fr-FR" sz="2200" b="1" dirty="0">
                <a:solidFill>
                  <a:schemeClr val="accent1"/>
                </a:solidFill>
              </a:rPr>
              <a:t>make the audience eager to read your work</a:t>
            </a:r>
          </a:p>
          <a:p>
            <a:r>
              <a:rPr lang="en-US" altLang="fr-FR" sz="2400" b="1" dirty="0">
                <a:solidFill>
                  <a:schemeClr val="accent1"/>
                </a:solidFill>
              </a:rPr>
              <a:t>Do not believe complexity will impress your audience</a:t>
            </a:r>
            <a:r>
              <a:rPr lang="en-US" altLang="fr-FR" sz="2400" dirty="0"/>
              <a:t>, it will simply make you look unable to express your idea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4049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AD750E-6D26-4077-C8D3-1F50745B6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Poor Example: Solar System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152A516-59FC-AAD4-DF9F-57A8D465DB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9F9EE1-44B6-79AF-9361-8BC867D8DE4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4C0C14A-99A6-D988-5842-535E808F02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0EB7EE3-480F-202C-0DBB-BBD953C0CF4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altLang="fr-FR" dirty="0"/>
              <a:t>8 planets</a:t>
            </a:r>
          </a:p>
          <a:p>
            <a:pPr lvl="1"/>
            <a:r>
              <a:rPr lang="en-US" altLang="fr-FR" dirty="0"/>
              <a:t>Mercury</a:t>
            </a:r>
          </a:p>
          <a:p>
            <a:pPr lvl="1"/>
            <a:r>
              <a:rPr lang="en-US" altLang="fr-FR" dirty="0"/>
              <a:t>Venus</a:t>
            </a:r>
          </a:p>
          <a:p>
            <a:pPr lvl="1"/>
            <a:r>
              <a:rPr lang="en-US" altLang="fr-FR" dirty="0"/>
              <a:t>Earth</a:t>
            </a:r>
          </a:p>
          <a:p>
            <a:pPr lvl="1"/>
            <a:r>
              <a:rPr lang="en-US" altLang="fr-FR" dirty="0"/>
              <a:t>Mars</a:t>
            </a:r>
          </a:p>
          <a:p>
            <a:pPr lvl="1"/>
            <a:r>
              <a:rPr lang="en-US" altLang="fr-FR" dirty="0"/>
              <a:t>Jupiter</a:t>
            </a:r>
          </a:p>
          <a:p>
            <a:pPr lvl="1"/>
            <a:r>
              <a:rPr lang="en-US" altLang="fr-FR" dirty="0"/>
              <a:t>Saturn</a:t>
            </a:r>
          </a:p>
          <a:p>
            <a:pPr lvl="1"/>
            <a:r>
              <a:rPr lang="en-US" altLang="fr-FR" dirty="0"/>
              <a:t>Uranus</a:t>
            </a:r>
          </a:p>
          <a:p>
            <a:pPr lvl="1"/>
            <a:r>
              <a:rPr lang="en-US" altLang="fr-FR" dirty="0"/>
              <a:t>Neptune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0226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0EE54F-162A-7BCF-48E7-19E34E2DF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Still Poor </a:t>
            </a:r>
            <a:r>
              <a:rPr lang="de-DE" dirty="0" err="1"/>
              <a:t>Example</a:t>
            </a:r>
            <a:r>
              <a:rPr lang="de-DE" dirty="0"/>
              <a:t>: Solar System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841235E-91BC-7159-9D0B-F9809884926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D7C722-5DC9-D16A-95D1-ABE5591CEB2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D1CE56-1FFF-EF9D-6DF8-DFDEA40E78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841A5A-85CA-1BB8-0A46-6C8A86CE1FE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altLang="fr-FR" dirty="0"/>
              <a:t>8 planets</a:t>
            </a:r>
          </a:p>
          <a:p>
            <a:pPr lvl="1"/>
            <a:r>
              <a:rPr lang="en-US" altLang="fr-FR" dirty="0"/>
              <a:t>Mercury</a:t>
            </a:r>
          </a:p>
          <a:p>
            <a:pPr lvl="1"/>
            <a:r>
              <a:rPr lang="en-US" altLang="fr-FR" dirty="0"/>
              <a:t>Venus</a:t>
            </a:r>
          </a:p>
          <a:p>
            <a:pPr lvl="1"/>
            <a:r>
              <a:rPr lang="en-US" altLang="fr-FR" dirty="0"/>
              <a:t>Earth</a:t>
            </a:r>
          </a:p>
          <a:p>
            <a:pPr lvl="1"/>
            <a:r>
              <a:rPr lang="en-US" altLang="fr-FR" dirty="0"/>
              <a:t>Mars</a:t>
            </a:r>
          </a:p>
          <a:p>
            <a:pPr lvl="1"/>
            <a:r>
              <a:rPr lang="en-US" altLang="fr-FR" dirty="0"/>
              <a:t>Jupiter</a:t>
            </a:r>
          </a:p>
          <a:p>
            <a:pPr lvl="1"/>
            <a:r>
              <a:rPr lang="en-US" altLang="fr-FR" dirty="0"/>
              <a:t>Saturn</a:t>
            </a:r>
          </a:p>
          <a:p>
            <a:pPr lvl="1"/>
            <a:r>
              <a:rPr lang="en-US" altLang="fr-FR" dirty="0"/>
              <a:t>Uranus</a:t>
            </a:r>
          </a:p>
          <a:p>
            <a:pPr lvl="1"/>
            <a:r>
              <a:rPr lang="en-US" altLang="fr-FR" dirty="0"/>
              <a:t>Neptune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Image 5">
            <a:extLst>
              <a:ext uri="{FF2B5EF4-FFF2-40B4-BE49-F238E27FC236}">
                <a16:creationId xmlns:a16="http://schemas.microsoft.com/office/drawing/2014/main" id="{CE1643FB-A3FB-4150-8CEC-5F66D7DAD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3" y="1449388"/>
            <a:ext cx="5918200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9623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0EE54F-162A-7BCF-48E7-19E34E2DF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Still Poor </a:t>
            </a:r>
            <a:r>
              <a:rPr lang="de-DE" dirty="0" err="1"/>
              <a:t>Example</a:t>
            </a:r>
            <a:r>
              <a:rPr lang="de-DE" dirty="0"/>
              <a:t>: Solar System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841235E-91BC-7159-9D0B-F9809884926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D7C722-5DC9-D16A-95D1-ABE5591CEB2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D1CE56-1FFF-EF9D-6DF8-DFDEA40E78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841A5A-85CA-1BB8-0A46-6C8A86CE1FE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altLang="fr-FR" dirty="0"/>
              <a:t>8 planets</a:t>
            </a:r>
          </a:p>
          <a:p>
            <a:pPr lvl="1"/>
            <a:r>
              <a:rPr lang="en-US" altLang="fr-FR" dirty="0"/>
              <a:t>Mercury</a:t>
            </a:r>
          </a:p>
          <a:p>
            <a:pPr lvl="1"/>
            <a:r>
              <a:rPr lang="en-US" altLang="fr-FR" dirty="0"/>
              <a:t>Venus</a:t>
            </a:r>
          </a:p>
          <a:p>
            <a:pPr lvl="1"/>
            <a:r>
              <a:rPr lang="en-US" altLang="fr-FR" dirty="0"/>
              <a:t>Earth</a:t>
            </a:r>
          </a:p>
          <a:p>
            <a:pPr lvl="1"/>
            <a:r>
              <a:rPr lang="en-US" altLang="fr-FR" dirty="0"/>
              <a:t>Mars</a:t>
            </a:r>
          </a:p>
          <a:p>
            <a:pPr lvl="1"/>
            <a:r>
              <a:rPr lang="en-US" altLang="fr-FR" dirty="0"/>
              <a:t>Jupiter</a:t>
            </a:r>
          </a:p>
          <a:p>
            <a:pPr lvl="1"/>
            <a:r>
              <a:rPr lang="en-US" altLang="fr-FR" dirty="0"/>
              <a:t>Saturn</a:t>
            </a:r>
          </a:p>
          <a:p>
            <a:pPr lvl="1"/>
            <a:r>
              <a:rPr lang="en-US" altLang="fr-FR" dirty="0"/>
              <a:t>Uranus</a:t>
            </a:r>
          </a:p>
          <a:p>
            <a:pPr lvl="1"/>
            <a:r>
              <a:rPr lang="en-US" altLang="fr-FR" dirty="0"/>
              <a:t>Neptune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Image 5">
            <a:extLst>
              <a:ext uri="{FF2B5EF4-FFF2-40B4-BE49-F238E27FC236}">
                <a16:creationId xmlns:a16="http://schemas.microsoft.com/office/drawing/2014/main" id="{CE1643FB-A3FB-4150-8CEC-5F66D7DAD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3" y="1449388"/>
            <a:ext cx="5918200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Espace réservé du contenu 10">
            <a:extLst>
              <a:ext uri="{FF2B5EF4-FFF2-40B4-BE49-F238E27FC236}">
                <a16:creationId xmlns:a16="http://schemas.microsoft.com/office/drawing/2014/main" id="{A4B690B5-09A5-BEC8-5A4D-AD645EC927C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0"/>
          <a:stretch/>
        </p:blipFill>
        <p:spPr>
          <a:xfrm>
            <a:off x="-254420" y="0"/>
            <a:ext cx="12700840" cy="6317997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915083AE-BDCF-66C3-C4C8-6F2EF3797339}"/>
              </a:ext>
            </a:extLst>
          </p:cNvPr>
          <p:cNvSpPr txBox="1"/>
          <p:nvPr/>
        </p:nvSpPr>
        <p:spPr>
          <a:xfrm>
            <a:off x="695325" y="5408612"/>
            <a:ext cx="108013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Solar System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959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28FB19-4EDC-6B8F-EA23-E13FAC4D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Pictures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32D6A25-BA60-503C-49E2-0D41BDC3395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41B0D1-46C1-9D2F-ACDE-5EC7669446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E8E355-B383-DFC2-F612-753881D00B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A751537-D325-D11E-AC13-08F2B4825C7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5325" y="1449388"/>
            <a:ext cx="5292725" cy="405606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Insert pictures whenever possible!</a:t>
            </a:r>
          </a:p>
          <a:p>
            <a:pPr lvl="1"/>
            <a:r>
              <a:rPr lang="en-US" dirty="0"/>
              <a:t>Show the setup</a:t>
            </a:r>
          </a:p>
          <a:p>
            <a:pPr lvl="1"/>
            <a:r>
              <a:rPr lang="en-US" dirty="0"/>
              <a:t>High quality and full screen</a:t>
            </a:r>
          </a:p>
          <a:p>
            <a:pPr lvl="1"/>
            <a:r>
              <a:rPr lang="en-US" dirty="0"/>
              <a:t>Illustrate the idea</a:t>
            </a:r>
          </a:p>
          <a:p>
            <a:pPr lvl="1"/>
            <a:r>
              <a:rPr lang="en-US" dirty="0"/>
              <a:t>Always use a figure instead of a table</a:t>
            </a:r>
          </a:p>
          <a:p>
            <a:pPr lvl="1"/>
            <a:r>
              <a:rPr lang="en-US" dirty="0"/>
              <a:t>Participants interacting with your system are great</a:t>
            </a:r>
          </a:p>
          <a:p>
            <a:pPr lvl="1"/>
            <a:r>
              <a:rPr lang="en-US" dirty="0"/>
              <a:t>Show details</a:t>
            </a:r>
          </a:p>
          <a:p>
            <a:pPr lvl="1"/>
            <a:r>
              <a:rPr lang="en-US" dirty="0"/>
              <a:t>Annotate/label when possible</a:t>
            </a:r>
          </a:p>
          <a:p>
            <a:pPr lvl="1"/>
            <a:r>
              <a:rPr lang="en-US" dirty="0"/>
              <a:t>When the picture is not yours cite it [1]</a:t>
            </a:r>
          </a:p>
          <a:p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8D5ACBF4-6F28-F62D-C05D-A8723E9EFD15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de-DE" dirty="0"/>
              <a:t>[1] Image from Frankfurt University of Applied Sciences</a:t>
            </a:r>
          </a:p>
        </p:txBody>
      </p:sp>
      <p:pic>
        <p:nvPicPr>
          <p:cNvPr id="8" name="Grafik 7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E85A5835-CAF8-648B-7BDA-0C188E8D7E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9" r="14626"/>
          <a:stretch/>
        </p:blipFill>
        <p:spPr>
          <a:xfrm>
            <a:off x="5988050" y="0"/>
            <a:ext cx="6340343" cy="631799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8AF8652-546D-CA17-C23A-5795E58D2689}"/>
              </a:ext>
            </a:extLst>
          </p:cNvPr>
          <p:cNvSpPr txBox="1"/>
          <p:nvPr/>
        </p:nvSpPr>
        <p:spPr>
          <a:xfrm>
            <a:off x="6253152" y="5760006"/>
            <a:ext cx="8675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/>
              <a:t>Stefan</a:t>
            </a:r>
          </a:p>
        </p:txBody>
      </p:sp>
    </p:spTree>
    <p:extLst>
      <p:ext uri="{BB962C8B-B14F-4D97-AF65-F5344CB8AC3E}">
        <p14:creationId xmlns:p14="http://schemas.microsoft.com/office/powerpoint/2010/main" val="5959635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06A24B-6E84-23C2-72E0-BFFFCED5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Illustrations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6481FF3-5082-E837-9AC3-DFDC5CA02E8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2A2FA0-0DB0-D76F-9C86-EFD9A1A4DF1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137ADE0-C6B1-2541-B18D-47A7EA26B48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E8AF8C2-D096-937F-B318-EC2D87DD221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altLang="fr-FR" dirty="0"/>
              <a:t>Never use </a:t>
            </a:r>
          </a:p>
          <a:p>
            <a:pPr lvl="1"/>
            <a:r>
              <a:rPr lang="en-US" altLang="fr-FR" dirty="0"/>
              <a:t>Irrelevant illustrations</a:t>
            </a:r>
          </a:p>
          <a:p>
            <a:pPr lvl="1"/>
            <a:r>
              <a:rPr lang="en-US" altLang="fr-FR" dirty="0"/>
              <a:t>Weak metaphors</a:t>
            </a:r>
          </a:p>
          <a:p>
            <a:pPr lvl="1"/>
            <a:r>
              <a:rPr lang="en-US" altLang="fr-FR" dirty="0"/>
              <a:t>Semantic Animations</a:t>
            </a:r>
          </a:p>
          <a:p>
            <a:pPr lvl="1"/>
            <a:r>
              <a:rPr lang="en-US" altLang="fr-FR" dirty="0"/>
              <a:t>Animated images </a:t>
            </a:r>
          </a:p>
          <a:p>
            <a:pPr lvl="1"/>
            <a:r>
              <a:rPr lang="en-US" altLang="fr-FR" dirty="0"/>
              <a:t>Bad GIFs</a:t>
            </a:r>
          </a:p>
          <a:p>
            <a:pPr lvl="1"/>
            <a:r>
              <a:rPr lang="en-US" altLang="fr-FR" dirty="0"/>
              <a:t>Poor quality graphics</a:t>
            </a:r>
          </a:p>
          <a:p>
            <a:r>
              <a:rPr lang="en-US" altLang="fr-FR" dirty="0"/>
              <a:t>Avoid redundancy with your text</a:t>
            </a:r>
          </a:p>
          <a:p>
            <a:endParaRPr lang="de-DE" dirty="0"/>
          </a:p>
        </p:txBody>
      </p:sp>
      <p:pic>
        <p:nvPicPr>
          <p:cNvPr id="7" name="Picture 2" descr="C:\Program Files\Microsoft Office\MEDIA\CAGCAT10\j0157763.wmf">
            <a:extLst>
              <a:ext uri="{FF2B5EF4-FFF2-40B4-BE49-F238E27FC236}">
                <a16:creationId xmlns:a16="http://schemas.microsoft.com/office/drawing/2014/main" id="{410999E9-3DD3-26F7-0DC6-AF47F9131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496" y="438314"/>
            <a:ext cx="1795463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legout\AppData\Local\Microsoft\Windows\Temporary Internet Files\Content.IE5\X5PO6T4F\MCj02997350000[1].wmf">
            <a:extLst>
              <a:ext uri="{FF2B5EF4-FFF2-40B4-BE49-F238E27FC236}">
                <a16:creationId xmlns:a16="http://schemas.microsoft.com/office/drawing/2014/main" id="{343349BB-671E-4E44-C172-21492A218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834" y="2213139"/>
            <a:ext cx="18161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legout\AppData\Local\Microsoft\Windows\Temporary Internet Files\Content.IE5\M7X2RO8I\MMAG00044_0000[1].gif">
            <a:extLst>
              <a:ext uri="{FF2B5EF4-FFF2-40B4-BE49-F238E27FC236}">
                <a16:creationId xmlns:a16="http://schemas.microsoft.com/office/drawing/2014/main" id="{ECF46A78-29D9-0476-0B71-DE9C9A1D8E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346" y="4219739"/>
            <a:ext cx="14287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:\Users\alegout\Desktop\homme-travaille.gif">
            <a:extLst>
              <a:ext uri="{FF2B5EF4-FFF2-40B4-BE49-F238E27FC236}">
                <a16:creationId xmlns:a16="http://schemas.microsoft.com/office/drawing/2014/main" id="{82577FB9-B48D-2E80-D8E4-FEE5A5A40B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771" y="4883314"/>
            <a:ext cx="10191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:\Users\alegout\AppData\Local\Microsoft\Windows\Temporary Internet Files\Content.IE5\H3AH7GEE\MM900395691[1].gif">
            <a:extLst>
              <a:ext uri="{FF2B5EF4-FFF2-40B4-BE49-F238E27FC236}">
                <a16:creationId xmlns:a16="http://schemas.microsoft.com/office/drawing/2014/main" id="{A0564350-E529-5DBE-304F-5F6EDF9B42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834" y="5159539"/>
            <a:ext cx="15240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55ADA34-4B4D-C4D0-7518-CCDB63FF4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0400" y="2189000"/>
            <a:ext cx="2238687" cy="23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09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48448B1-23F6-18DE-40C2-C3ED5F924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DB0EE97-2B4E-388E-3841-DF56F8DDF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 a Clear and Convincing Story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D278991-A6D9-54C8-B411-33099D2CC89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95D300-D2CB-8DF9-DBCA-706A59C4F22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B7B8AFA-BE6F-77C8-92A8-ABE2B082E0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How to Give a Good Scientific Presentation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72139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EA2A4C-7832-D8FF-2957-7E3AC642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Animations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6812A04-24C4-D824-C045-3DD01B31659E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477A12-14A3-E8F9-2C70-A26C1C2257F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4C6C97C-B8FE-4734-3B71-252171A052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How to Give a Good Scientific 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140327F-802D-F790-0CA1-784C4DFADB9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Animations must make complex idea simple to grasp</a:t>
            </a:r>
          </a:p>
          <a:p>
            <a:pPr lvl="1"/>
            <a:r>
              <a:rPr lang="en-US" dirty="0"/>
              <a:t>No magic, it is a lot of work to make </a:t>
            </a:r>
          </a:p>
          <a:p>
            <a:r>
              <a:rPr lang="en-US" dirty="0"/>
              <a:t>Think about that you want the make PDFs</a:t>
            </a:r>
          </a:p>
          <a:p>
            <a:pPr lvl="1"/>
            <a:r>
              <a:rPr lang="en-US" dirty="0"/>
              <a:t>Avoid any overlapping</a:t>
            </a:r>
          </a:p>
          <a:p>
            <a:r>
              <a:rPr lang="en-US" dirty="0"/>
              <a:t>You can use neat animations </a:t>
            </a:r>
          </a:p>
          <a:p>
            <a:r>
              <a:rPr lang="de-DE" dirty="0"/>
              <a:t>Do Not Over </a:t>
            </a:r>
            <a:r>
              <a:rPr lang="de-DE" dirty="0" err="1"/>
              <a:t>Animate</a:t>
            </a:r>
            <a:endParaRPr lang="en-US" dirty="0"/>
          </a:p>
          <a:p>
            <a:pPr lvl="1"/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disturbing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Annoying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Useless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40216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9D3787-A395-A2E4-27E7-0C0B4F411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Using</a:t>
            </a:r>
            <a:r>
              <a:rPr lang="de-DE" dirty="0"/>
              <a:t> Plots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BBF8D8A-23E5-0201-11EA-F4905A8E100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795660-36AF-4341-8F2F-3BD69F485D1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0CB5A7-3685-F9F0-917E-3635BCDD025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How to Give a Good Scientific 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96F4F9F-B1DC-3E07-534B-3E171A210EA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15FB7FF-AF6E-60CC-F2F5-945F4916F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756" y="1682431"/>
            <a:ext cx="9040487" cy="3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615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3C2506-FBB0-3EE6-249F-EE6AA70F5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Pie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3D, </a:t>
            </a:r>
            <a:r>
              <a:rPr lang="de-DE" dirty="0" err="1"/>
              <a:t>No</a:t>
            </a:r>
            <a:r>
              <a:rPr lang="de-DE" dirty="0"/>
              <a:t> 3D </a:t>
            </a:r>
            <a:r>
              <a:rPr lang="de-DE" dirty="0" err="1"/>
              <a:t>Pie</a:t>
            </a:r>
            <a:r>
              <a:rPr lang="de-DE" dirty="0"/>
              <a:t>, Never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6D39BF4-3E1A-B040-614D-02A867F56B7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FAA6EC-B200-492E-49A0-A9468B7B6D7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38B490-8FE2-31C9-6483-6AF2C79F020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629B2DF-8E05-F406-F6EE-CB5B1407335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D045BBA3-9DE5-8390-517E-F1D389C913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2099016"/>
              </p:ext>
            </p:extLst>
          </p:nvPr>
        </p:nvGraphicFramePr>
        <p:xfrm>
          <a:off x="695324" y="1594532"/>
          <a:ext cx="5292725" cy="4196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5DCC5A49-BEC2-C5DF-2348-DB8ACA425A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2079253"/>
              </p:ext>
            </p:extLst>
          </p:nvPr>
        </p:nvGraphicFramePr>
        <p:xfrm>
          <a:off x="5988049" y="1594532"/>
          <a:ext cx="5292725" cy="4196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79123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2EDC34-785C-3C91-8CAC-EE63EFA04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Figures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C8FF7F4-9321-DE8A-37D1-EAEE07A3AC1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0BAF2E-0F5A-E111-32B4-31FC7240FCF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D275713-CB9C-A742-CACD-DEABA752B1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How to Give a Good Scientific 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691385E-CDC3-FB4B-B594-5132FD430D9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449388"/>
            <a:ext cx="5855104" cy="4679950"/>
          </a:xfrm>
        </p:spPr>
        <p:txBody>
          <a:bodyPr/>
          <a:lstStyle/>
          <a:p>
            <a:r>
              <a:rPr lang="en-US" dirty="0"/>
              <a:t>Photos must be anonymized</a:t>
            </a:r>
          </a:p>
          <a:p>
            <a:r>
              <a:rPr lang="en-US" dirty="0"/>
              <a:t>For each plot you must</a:t>
            </a:r>
          </a:p>
          <a:p>
            <a:pPr lvl="1"/>
            <a:r>
              <a:rPr lang="en-US" dirty="0"/>
              <a:t>Give for each of the x-axis and y-axis</a:t>
            </a:r>
          </a:p>
          <a:p>
            <a:pPr lvl="1"/>
            <a:r>
              <a:rPr lang="en-US" dirty="0"/>
              <a:t>Label: unit, scale (if log scale) </a:t>
            </a:r>
          </a:p>
          <a:p>
            <a:pPr lvl="1"/>
            <a:r>
              <a:rPr lang="en-US" dirty="0"/>
              <a:t>Give the legend</a:t>
            </a:r>
          </a:p>
          <a:p>
            <a:pPr lvl="1"/>
            <a:r>
              <a:rPr lang="en-US" dirty="0"/>
              <a:t>Take an example to illustrate a specific point in the figure</a:t>
            </a:r>
          </a:p>
          <a:p>
            <a:pPr lvl="2"/>
            <a:r>
              <a:rPr lang="en-US" dirty="0"/>
              <a:t>Very useful if the figure is complex</a:t>
            </a:r>
          </a:p>
          <a:p>
            <a:r>
              <a:rPr lang="en-US" b="1" dirty="0">
                <a:solidFill>
                  <a:schemeClr val="accent1"/>
                </a:solidFill>
              </a:rPr>
              <a:t>Never change the aspect ratio of an image</a:t>
            </a:r>
          </a:p>
          <a:p>
            <a:pPr lvl="1"/>
            <a:endParaRPr lang="de-DE" dirty="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D8549C7D-3E3B-00F4-1B37-88BBDCD077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8371083"/>
              </p:ext>
            </p:extLst>
          </p:nvPr>
        </p:nvGraphicFramePr>
        <p:xfrm>
          <a:off x="6657740" y="1425570"/>
          <a:ext cx="4838934" cy="4416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D4FA9987-2A87-A916-FDFE-1C876FEAF0BD}"/>
              </a:ext>
            </a:extLst>
          </p:cNvPr>
          <p:cNvSpPr txBox="1"/>
          <p:nvPr/>
        </p:nvSpPr>
        <p:spPr>
          <a:xfrm>
            <a:off x="9373793" y="2188553"/>
            <a:ext cx="3850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b="1" dirty="0">
                <a:solidFill>
                  <a:schemeClr val="tx1"/>
                </a:solidFill>
              </a:rPr>
              <a:t>***</a:t>
            </a:r>
            <a:endParaRPr lang="de-DE" sz="800" b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17C5A9B-2DF8-82B0-E795-13B972B1DAD1}"/>
              </a:ext>
            </a:extLst>
          </p:cNvPr>
          <p:cNvSpPr txBox="1"/>
          <p:nvPr/>
        </p:nvSpPr>
        <p:spPr>
          <a:xfrm>
            <a:off x="8610839" y="2444218"/>
            <a:ext cx="3850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b="1" dirty="0">
                <a:solidFill>
                  <a:schemeClr val="tx1"/>
                </a:solidFill>
              </a:rPr>
              <a:t>***</a:t>
            </a:r>
            <a:endParaRPr lang="de-DE" sz="800" b="1" dirty="0"/>
          </a:p>
        </p:txBody>
      </p:sp>
    </p:spTree>
    <p:extLst>
      <p:ext uri="{BB962C8B-B14F-4D97-AF65-F5344CB8AC3E}">
        <p14:creationId xmlns:p14="http://schemas.microsoft.com/office/powerpoint/2010/main" val="26472984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8487C-52BF-EDEA-9A94-F38CE13A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Equations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2AB313-CC37-D7BC-358C-4A799D7F7EB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857BFE-E429-1A73-759F-9D245EE1A74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086C0E1-5FDC-4906-0402-C5E7CAC70A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How to Give a Good Scientific 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A44C435-509F-B814-F7C3-6026F65C548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You can user equations</a:t>
            </a:r>
          </a:p>
          <a:p>
            <a:pPr lvl="1"/>
            <a:r>
              <a:rPr lang="en-US" dirty="0"/>
              <a:t>But explain the variables</a:t>
            </a:r>
          </a:p>
          <a:p>
            <a:pPr lvl="1"/>
            <a:r>
              <a:rPr lang="en-US" dirty="0"/>
              <a:t>Explain all symbols </a:t>
            </a:r>
          </a:p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13FB4DBD-E954-048A-2DD1-70E5497007E3}"/>
                  </a:ext>
                </a:extLst>
              </p:cNvPr>
              <p:cNvSpPr txBox="1"/>
              <p:nvPr/>
            </p:nvSpPr>
            <p:spPr>
              <a:xfrm>
                <a:off x="4212211" y="3964542"/>
                <a:ext cx="3551677" cy="8157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f>
                                <m:fPr>
                                  <m:ctrlPr>
                                    <a:rPr lang="de-DE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num>
                                <m:den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13FB4DBD-E954-048A-2DD1-70E549700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211" y="3964542"/>
                <a:ext cx="3551677" cy="8157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7A0AFBBB-DEF1-F589-E13B-B16E0752CEED}"/>
              </a:ext>
            </a:extLst>
          </p:cNvPr>
          <p:cNvSpPr txBox="1"/>
          <p:nvPr/>
        </p:nvSpPr>
        <p:spPr>
          <a:xfrm>
            <a:off x="3993895" y="3595209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Time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F38A30F6-8F65-4DED-776C-94378C3C5AA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4345113" y="3907912"/>
            <a:ext cx="0" cy="2833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9005DA42-317A-74B2-1A47-C3CF3518CD92}"/>
              </a:ext>
            </a:extLst>
          </p:cNvPr>
          <p:cNvSpPr txBox="1"/>
          <p:nvPr/>
        </p:nvSpPr>
        <p:spPr>
          <a:xfrm>
            <a:off x="6777161" y="3333415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Distance</a:t>
            </a:r>
            <a:endParaRPr lang="de-DE" dirty="0">
              <a:solidFill>
                <a:schemeClr val="accent1"/>
              </a:solidFill>
            </a:endParaRP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B9D7D77E-EF62-5C03-4FF4-556E249D5494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7316732" y="3646768"/>
            <a:ext cx="0" cy="3177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FF4A356A-ECA9-4319-4EEE-758D7A2B0CDE}"/>
              </a:ext>
            </a:extLst>
          </p:cNvPr>
          <p:cNvSpPr txBox="1"/>
          <p:nvPr/>
        </p:nvSpPr>
        <p:spPr>
          <a:xfrm>
            <a:off x="6927843" y="513714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Width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D4CE274C-F728-A99D-7E71-D641405FE840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7316732" y="4848491"/>
            <a:ext cx="0" cy="2886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1E8227B1-7BB4-EEFF-CC9F-DFB5D88534E7}"/>
              </a:ext>
            </a:extLst>
          </p:cNvPr>
          <p:cNvSpPr txBox="1"/>
          <p:nvPr/>
        </p:nvSpPr>
        <p:spPr>
          <a:xfrm>
            <a:off x="4656138" y="4952474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Coefficients</a:t>
            </a:r>
            <a:endParaRPr lang="de-DE" dirty="0">
              <a:solidFill>
                <a:schemeClr val="accent1"/>
              </a:solidFill>
            </a:endParaRP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53C0370C-AA86-107E-75EF-67881164991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5368032" y="4670060"/>
            <a:ext cx="0" cy="2824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156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36DC8-2FBD-F06C-04E8-8795D26B8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Design and </a:t>
            </a:r>
            <a:r>
              <a:rPr lang="en-US" altLang="fr-FR" i="1" dirty="0">
                <a:solidFill>
                  <a:schemeClr val="accent1"/>
                </a:solidFill>
              </a:rPr>
              <a:t>Presentation Zen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DA6278-39EF-C377-6A0F-59B24EF147B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25A60A-8A1F-A240-C9A8-8AAAB4CBC8B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68A8953-A3C0-34B4-65A7-BA0F1F0EE2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0666CD3-3B1C-025B-568E-2D7C7241C4A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altLang="fr-FR" dirty="0"/>
              <a:t>Should you focus on the design of the slides?</a:t>
            </a:r>
          </a:p>
          <a:p>
            <a:pPr lvl="1"/>
            <a:r>
              <a:rPr lang="en-US" altLang="fr-FR" dirty="0"/>
              <a:t>Question of time and money</a:t>
            </a:r>
          </a:p>
          <a:p>
            <a:pPr lvl="1"/>
            <a:r>
              <a:rPr lang="en-US" altLang="fr-FR" dirty="0"/>
              <a:t>Address issues by order of priority</a:t>
            </a:r>
          </a:p>
          <a:p>
            <a:pPr marL="1101725" lvl="1" indent="-457200">
              <a:buFont typeface="Comic Sans MS" panose="030F0702030302020204" pitchFamily="66" charset="0"/>
              <a:buAutoNum type="arabicPeriod"/>
            </a:pPr>
            <a:r>
              <a:rPr lang="en-US" altLang="fr-FR" dirty="0"/>
              <a:t>A well defined and clear message</a:t>
            </a:r>
          </a:p>
          <a:p>
            <a:pPr marL="1101725" lvl="1" indent="-457200">
              <a:buFont typeface="Comic Sans MS" panose="030F0702030302020204" pitchFamily="66" charset="0"/>
              <a:buAutoNum type="arabicPeriod"/>
            </a:pPr>
            <a:r>
              <a:rPr lang="en-US" altLang="fr-FR" dirty="0"/>
              <a:t>A well structured (and fun) story</a:t>
            </a:r>
          </a:p>
          <a:p>
            <a:pPr marL="1101725" lvl="1" indent="-457200">
              <a:buFont typeface="Comic Sans MS" panose="030F0702030302020204" pitchFamily="66" charset="0"/>
              <a:buAutoNum type="arabicPeriod"/>
            </a:pPr>
            <a:r>
              <a:rPr lang="en-US" altLang="fr-FR" dirty="0"/>
              <a:t>Adapt to the audience</a:t>
            </a:r>
          </a:p>
          <a:p>
            <a:pPr marL="1101725" lvl="1" indent="-457200">
              <a:buFont typeface="Comic Sans MS" panose="030F0702030302020204" pitchFamily="66" charset="0"/>
              <a:buAutoNum type="arabicPeriod"/>
            </a:pPr>
            <a:r>
              <a:rPr lang="en-US" altLang="fr-FR" dirty="0"/>
              <a:t>Tell your story with passion (you are already top 1%)</a:t>
            </a:r>
          </a:p>
          <a:p>
            <a:pPr marL="1101725" lvl="1" indent="-457200">
              <a:buFont typeface="Comic Sans MS" panose="030F0702030302020204" pitchFamily="66" charset="0"/>
              <a:buAutoNum type="arabicPeriod"/>
            </a:pPr>
            <a:r>
              <a:rPr lang="en-US" altLang="fr-FR" dirty="0"/>
              <a:t>Make beautiful slides </a:t>
            </a:r>
          </a:p>
          <a:p>
            <a:r>
              <a:rPr lang="en-US" altLang="fr-FR" sz="2400" b="1" dirty="0">
                <a:solidFill>
                  <a:schemeClr val="accent1"/>
                </a:solidFill>
              </a:rPr>
              <a:t>Slides are not the talk, they just support it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34188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2D877F-926D-886A-BE47-C679445FF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Testing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BF858AA-6A45-E9A0-2642-1AD5D135612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5E75DB-B849-72E3-FB83-D233365BF57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5E65211-E939-AD9E-AEBF-2095DBD52F4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4FB3B2-9EB1-08B5-0D7B-91C15D7FE92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Test </a:t>
            </a:r>
            <a:r>
              <a:rPr lang="de-DE" b="1" dirty="0" err="1">
                <a:solidFill>
                  <a:schemeClr val="accent1"/>
                </a:solidFill>
              </a:rPr>
              <a:t>the</a:t>
            </a:r>
            <a:r>
              <a:rPr lang="de-DE" b="1" dirty="0">
                <a:solidFill>
                  <a:schemeClr val="accent1"/>
                </a:solidFill>
              </a:rPr>
              <a:t> slides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projector</a:t>
            </a:r>
            <a:endParaRPr lang="de-DE" dirty="0"/>
          </a:p>
          <a:p>
            <a:pPr lvl="1"/>
            <a:r>
              <a:rPr lang="de-DE" dirty="0"/>
              <a:t>Can you </a:t>
            </a:r>
            <a:r>
              <a:rPr lang="de-DE" dirty="0" err="1"/>
              <a:t>read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end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room</a:t>
            </a:r>
            <a:r>
              <a:rPr lang="de-DE" dirty="0"/>
              <a:t>?</a:t>
            </a:r>
          </a:p>
          <a:p>
            <a:pPr lvl="1"/>
            <a:r>
              <a:rPr lang="de-DE" dirty="0"/>
              <a:t>Are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colors</a:t>
            </a:r>
            <a:r>
              <a:rPr lang="de-DE" dirty="0"/>
              <a:t> </a:t>
            </a:r>
            <a:r>
              <a:rPr lang="de-DE" dirty="0" err="1"/>
              <a:t>correct</a:t>
            </a:r>
            <a:r>
              <a:rPr lang="de-DE" dirty="0"/>
              <a:t>?</a:t>
            </a:r>
          </a:p>
          <a:p>
            <a:pPr lvl="1"/>
            <a:r>
              <a:rPr lang="de-DE" dirty="0"/>
              <a:t>Are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fonts</a:t>
            </a:r>
            <a:r>
              <a:rPr lang="de-DE" dirty="0"/>
              <a:t> </a:t>
            </a:r>
            <a:r>
              <a:rPr lang="de-DE" dirty="0" err="1"/>
              <a:t>readable</a:t>
            </a:r>
            <a:r>
              <a:rPr lang="de-DE" dirty="0"/>
              <a:t>?</a:t>
            </a:r>
          </a:p>
          <a:p>
            <a:r>
              <a:rPr lang="de-DE" b="1" dirty="0">
                <a:solidFill>
                  <a:schemeClr val="accent1"/>
                </a:solidFill>
              </a:rPr>
              <a:t>Find a </a:t>
            </a:r>
            <a:r>
              <a:rPr lang="de-DE" b="1" dirty="0" err="1">
                <a:solidFill>
                  <a:schemeClr val="accent1"/>
                </a:solidFill>
              </a:rPr>
              <a:t>second</a:t>
            </a:r>
            <a:r>
              <a:rPr lang="de-DE" b="1" dirty="0">
                <a:solidFill>
                  <a:schemeClr val="accent1"/>
                </a:solidFill>
              </a:rPr>
              <a:t> screen</a:t>
            </a:r>
          </a:p>
          <a:p>
            <a:r>
              <a:rPr lang="de-DE" b="1" dirty="0">
                <a:solidFill>
                  <a:schemeClr val="accent1"/>
                </a:solidFill>
              </a:rPr>
              <a:t>Use a </a:t>
            </a:r>
            <a:r>
              <a:rPr lang="de-DE" b="1" dirty="0" err="1">
                <a:solidFill>
                  <a:schemeClr val="accent1"/>
                </a:solidFill>
              </a:rPr>
              <a:t>clicker</a:t>
            </a:r>
            <a:r>
              <a:rPr lang="de-DE" b="1" dirty="0">
                <a:solidFill>
                  <a:schemeClr val="accent1"/>
                </a:solidFill>
              </a:rPr>
              <a:t> (remote </a:t>
            </a:r>
            <a:r>
              <a:rPr lang="de-DE" b="1" dirty="0" err="1">
                <a:solidFill>
                  <a:schemeClr val="accent1"/>
                </a:solidFill>
              </a:rPr>
              <a:t>controller</a:t>
            </a:r>
            <a:r>
              <a:rPr lang="de-DE" b="1" dirty="0">
                <a:solidFill>
                  <a:schemeClr val="accent1"/>
                </a:solidFill>
              </a:rPr>
              <a:t>)</a:t>
            </a:r>
          </a:p>
          <a:p>
            <a:r>
              <a:rPr lang="de-DE" dirty="0" err="1"/>
              <a:t>If</a:t>
            </a:r>
            <a:r>
              <a:rPr lang="de-DE" dirty="0"/>
              <a:t> you have </a:t>
            </a:r>
            <a:r>
              <a:rPr lang="de-DE" dirty="0" err="1"/>
              <a:t>no</a:t>
            </a:r>
            <a:r>
              <a:rPr lang="de-DE" dirty="0"/>
              <a:t> time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testing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black</a:t>
            </a:r>
            <a:r>
              <a:rPr lang="de-DE" dirty="0"/>
              <a:t> &amp; </a:t>
            </a:r>
            <a:r>
              <a:rPr lang="de-DE" dirty="0" err="1"/>
              <a:t>white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>
                <a:solidFill>
                  <a:schemeClr val="accent1"/>
                </a:solidFill>
              </a:rPr>
              <a:t>one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decent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key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color</a:t>
            </a:r>
            <a:endParaRPr lang="de-DE" dirty="0">
              <a:solidFill>
                <a:schemeClr val="accent1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10870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C2885-87CE-4685-CB59-08B490F18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Dress Well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EC50A57-683F-3AA9-0C56-EF00A14BC4F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9959D7-E6A9-02C7-FA38-909A7434559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7FF9D9-5F2B-E3C6-DF7A-A6D1567D131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156FBA9-70AC-F71B-E91D-328157384B3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449388"/>
            <a:ext cx="7564503" cy="4679950"/>
          </a:xfrm>
        </p:spPr>
        <p:txBody>
          <a:bodyPr/>
          <a:lstStyle/>
          <a:p>
            <a:r>
              <a:rPr lang="en-US" altLang="fr-FR" b="1" dirty="0">
                <a:solidFill>
                  <a:schemeClr val="accent1"/>
                </a:solidFill>
              </a:rPr>
              <a:t>Dress a bit better than the audience</a:t>
            </a:r>
          </a:p>
          <a:p>
            <a:pPr lvl="1"/>
            <a:r>
              <a:rPr lang="en-US" altLang="fr-FR" dirty="0"/>
              <a:t>Show that you have a kind of respect towards the audience</a:t>
            </a:r>
          </a:p>
          <a:p>
            <a:pPr lvl="1"/>
            <a:r>
              <a:rPr lang="en-US" altLang="fr-FR" dirty="0"/>
              <a:t>If you don’t care for your presentation or of the audience, how will you dress?</a:t>
            </a:r>
          </a:p>
          <a:p>
            <a:pPr lvl="2">
              <a:buFontTx/>
              <a:buChar char="•"/>
            </a:pPr>
            <a:r>
              <a:rPr lang="en-US" altLang="fr-FR" dirty="0"/>
              <a:t>As every day!</a:t>
            </a:r>
          </a:p>
          <a:p>
            <a:r>
              <a:rPr lang="en-US" altLang="fr-FR" dirty="0"/>
              <a:t>But </a:t>
            </a:r>
            <a:r>
              <a:rPr lang="en-US" altLang="fr-FR" b="1" dirty="0">
                <a:solidFill>
                  <a:schemeClr val="accent1"/>
                </a:solidFill>
              </a:rPr>
              <a:t>don’t be overdressed</a:t>
            </a:r>
          </a:p>
          <a:p>
            <a:pPr lvl="1"/>
            <a:r>
              <a:rPr lang="en-US" altLang="fr-FR" dirty="0"/>
              <a:t>Ask the dressing convention of your community/audience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Women</a:t>
            </a:r>
            <a:r>
              <a:rPr lang="en-US" altLang="fr-FR" dirty="0"/>
              <a:t> have more choices when it comes to dresses, but that doesn't make things any easier for them</a:t>
            </a:r>
          </a:p>
          <a:p>
            <a:r>
              <a:rPr lang="en-US" b="1" dirty="0">
                <a:solidFill>
                  <a:schemeClr val="accent1"/>
                </a:solidFill>
              </a:rPr>
              <a:t>Men</a:t>
            </a:r>
            <a:r>
              <a:rPr lang="en-US" dirty="0"/>
              <a:t> have fewer choices when it comes to dresses, but that doesn't make things any easier for them, too</a:t>
            </a:r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CB7FEB5-5A08-6DE6-E9F6-742B6A66F1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r="56287"/>
          <a:stretch/>
        </p:blipFill>
        <p:spPr>
          <a:xfrm>
            <a:off x="8651875" y="0"/>
            <a:ext cx="3540124" cy="63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07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74DAD-CDB0-70AF-2FBD-1AD13D166B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…and </a:t>
            </a:r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survive</a:t>
            </a:r>
            <a:r>
              <a:rPr lang="de-DE" dirty="0"/>
              <a:t> a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conference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36F7E5-2BB0-6723-4132-262D32F3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Giving</a:t>
            </a:r>
            <a:r>
              <a:rPr lang="de-DE" dirty="0"/>
              <a:t> a Talk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310ADB9-F04B-5802-50AA-7AF07CB1D1F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D4971D-4C69-9C15-1075-E2F756D9D83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1E7FA7D-3CFC-E808-FEE9-24C46EB2DE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C0830DA-81EE-C37B-F806-EE0B19240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1" r="31331"/>
          <a:stretch/>
        </p:blipFill>
        <p:spPr>
          <a:xfrm>
            <a:off x="8651875" y="0"/>
            <a:ext cx="3540124" cy="63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010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49EF0B8-5600-519A-4866-B4444743A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Introduce and Summarize Slides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24958C-706E-D017-B1B6-BBD97217985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8BBA56-BAAA-6E83-CD17-1EB3975C454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2863D2C-1673-5E54-CB56-2FF9BBA91D7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4421A49-2ADE-308B-ECF6-63A0C5BC249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the beginning, </a:t>
            </a:r>
            <a:r>
              <a:rPr lang="en-US" b="1" dirty="0">
                <a:solidFill>
                  <a:schemeClr val="accent1"/>
                </a:solidFill>
              </a:rPr>
              <a:t>introduce yourself</a:t>
            </a:r>
            <a:r>
              <a:rPr lang="en-US" dirty="0"/>
              <a:t>. Thank and name all co-authors. Do not skip the first slide.</a:t>
            </a:r>
          </a:p>
          <a:p>
            <a:r>
              <a:rPr lang="en-US" dirty="0"/>
              <a:t>For each slide</a:t>
            </a:r>
          </a:p>
          <a:p>
            <a:pPr lvl="1"/>
            <a:r>
              <a:rPr lang="en-US" dirty="0"/>
              <a:t>Say a one sentence introduction</a:t>
            </a:r>
          </a:p>
          <a:p>
            <a:pPr lvl="1"/>
            <a:r>
              <a:rPr lang="en-US" dirty="0"/>
              <a:t>What you are going to discuss now </a:t>
            </a:r>
          </a:p>
          <a:p>
            <a:pPr lvl="1"/>
            <a:r>
              <a:rPr lang="en-US" dirty="0"/>
              <a:t>Say a one sentence summary </a:t>
            </a:r>
          </a:p>
          <a:p>
            <a:r>
              <a:rPr lang="en-US" dirty="0"/>
              <a:t>If the audience has to remember a single sentence it is this one </a:t>
            </a:r>
          </a:p>
          <a:p>
            <a:r>
              <a:rPr lang="en-US" dirty="0"/>
              <a:t>For very important results, show the take home message</a:t>
            </a:r>
          </a:p>
          <a:p>
            <a:r>
              <a:rPr lang="de-DE" dirty="0"/>
              <a:t>Be Redundant</a:t>
            </a:r>
            <a:endParaRPr lang="en-US" dirty="0"/>
          </a:p>
          <a:p>
            <a:pPr lvl="1"/>
            <a:r>
              <a:rPr lang="en-US" dirty="0"/>
              <a:t>Repeat several times: “I’m going to explain…”, “Our explanation is…“, “As I just explained…”</a:t>
            </a:r>
          </a:p>
          <a:p>
            <a:pPr lvl="1"/>
            <a:r>
              <a:rPr lang="en-US" dirty="0"/>
              <a:t>Never too much redundancy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6873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92AB0-C44E-5DFF-7556-2EB66C91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Define First Your Message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D7B89FA-3816-3DDD-241C-C07522D7474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A19D59-43FC-14C9-C474-C4E8FE6F131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ADD507C-6EE4-E21F-1F1A-0E171D870D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723C2DD-8620-BE07-4324-CE9D9611621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5326" y="1449388"/>
            <a:ext cx="7261226" cy="4056061"/>
          </a:xfrm>
        </p:spPr>
        <p:txBody>
          <a:bodyPr>
            <a:normAutofit lnSpcReduction="10000"/>
          </a:bodyPr>
          <a:lstStyle/>
          <a:p>
            <a:r>
              <a:rPr lang="en-US" altLang="fr-FR" b="1" dirty="0">
                <a:solidFill>
                  <a:schemeClr val="accent1"/>
                </a:solidFill>
              </a:rPr>
              <a:t>The audience will remember </a:t>
            </a:r>
            <a:r>
              <a:rPr lang="en-US" altLang="fr-FR" dirty="0"/>
              <a:t>at most </a:t>
            </a:r>
            <a:r>
              <a:rPr lang="en-US" altLang="fr-FR" b="1" dirty="0">
                <a:solidFill>
                  <a:schemeClr val="accent1"/>
                </a:solidFill>
              </a:rPr>
              <a:t>one single message</a:t>
            </a:r>
          </a:p>
          <a:p>
            <a:pPr lvl="1"/>
            <a:r>
              <a:rPr lang="en-US" altLang="fr-FR" dirty="0"/>
              <a:t>Which message you want to audience to remember? </a:t>
            </a:r>
          </a:p>
          <a:p>
            <a:pPr lvl="1"/>
            <a:r>
              <a:rPr lang="en-US" altLang="fr-FR" dirty="0"/>
              <a:t>Can you express this message in less than a minute in an elevator?</a:t>
            </a:r>
          </a:p>
          <a:p>
            <a:r>
              <a:rPr lang="en-US" altLang="fr-FR" dirty="0"/>
              <a:t>Tailor, you talk according to this message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Don’t sell more, but sell it well</a:t>
            </a:r>
          </a:p>
          <a:p>
            <a:r>
              <a:rPr lang="de-DE" dirty="0" err="1"/>
              <a:t>Emphasize</a:t>
            </a:r>
            <a:r>
              <a:rPr lang="de-DE" dirty="0"/>
              <a:t> </a:t>
            </a:r>
            <a:r>
              <a:rPr lang="de-DE" dirty="0" err="1"/>
              <a:t>connection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content</a:t>
            </a:r>
            <a:endParaRPr lang="de-DE" dirty="0"/>
          </a:p>
          <a:p>
            <a:pPr lvl="1"/>
            <a:r>
              <a:rPr lang="en-US" dirty="0"/>
              <a:t>Engage listeners from an emotional place rather than from the content</a:t>
            </a:r>
            <a:endParaRPr lang="de-DE" dirty="0"/>
          </a:p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2A5583E-3644-4DF1-2F60-89A55EC5C798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de-DE" dirty="0"/>
              <a:t>https://pxhere.com/de/photo/631638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A7F895C-8F45-04B2-5087-3828A8373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4" r="28944"/>
          <a:stretch/>
        </p:blipFill>
        <p:spPr>
          <a:xfrm>
            <a:off x="8651875" y="0"/>
            <a:ext cx="3540124" cy="63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206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DD0E51-D135-F0E6-014A-9A2C6A0D5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How to Show Something on a Slide?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AAB29C2-FB52-3F8C-8361-D8AB32E63D4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CB9A5B-6FEC-DD89-6081-A8CB325D73D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CCB122E-3789-D2AF-591C-D86BBD4E91D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C8E9960-EE5B-22B8-6C04-4F08D3E5DEC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altLang="fr-FR" b="1" dirty="0">
                <a:solidFill>
                  <a:schemeClr val="accent1"/>
                </a:solidFill>
              </a:rPr>
              <a:t>Don’t touch </a:t>
            </a:r>
            <a:r>
              <a:rPr lang="en-US" altLang="fr-FR" dirty="0"/>
              <a:t>the projection screen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Don’t shake </a:t>
            </a:r>
            <a:r>
              <a:rPr lang="en-US" altLang="fr-FR" dirty="0"/>
              <a:t>the hand 5 meters in front of the screen</a:t>
            </a:r>
          </a:p>
          <a:p>
            <a:pPr lvl="1"/>
            <a:r>
              <a:rPr lang="en-US" altLang="fr-FR" dirty="0"/>
              <a:t>Screen might be too high or too far</a:t>
            </a:r>
          </a:p>
          <a:p>
            <a:r>
              <a:rPr lang="en-US" altLang="fr-FR" dirty="0"/>
              <a:t>Hard in online lectures</a:t>
            </a:r>
          </a:p>
          <a:p>
            <a:r>
              <a:rPr lang="en-US" altLang="fr-FR" dirty="0"/>
              <a:t>Hard in lectures</a:t>
            </a:r>
          </a:p>
          <a:p>
            <a:r>
              <a:rPr lang="en-US" altLang="fr-FR" dirty="0"/>
              <a:t>Try to </a:t>
            </a:r>
            <a:r>
              <a:rPr lang="en-US" altLang="fr-FR" b="1" dirty="0">
                <a:solidFill>
                  <a:schemeClr val="accent1"/>
                </a:solidFill>
              </a:rPr>
              <a:t>avoid laser pointers </a:t>
            </a:r>
            <a:r>
              <a:rPr lang="en-US" altLang="fr-FR" dirty="0"/>
              <a:t>(people are bad to see it)</a:t>
            </a:r>
          </a:p>
          <a:p>
            <a:r>
              <a:rPr lang="en-US" altLang="fr-FR" dirty="0"/>
              <a:t>There is no professional solution</a:t>
            </a:r>
          </a:p>
          <a:p>
            <a:pPr lvl="1"/>
            <a:r>
              <a:rPr lang="en-US" altLang="fr-FR" dirty="0"/>
              <a:t>But </a:t>
            </a:r>
            <a:r>
              <a:rPr lang="en-US" altLang="fr-FR" b="1" dirty="0">
                <a:solidFill>
                  <a:schemeClr val="accent1"/>
                </a:solidFill>
              </a:rPr>
              <a:t>think about using slide</a:t>
            </a:r>
            <a:r>
              <a:rPr lang="de-DE" altLang="fr-FR" b="1" dirty="0">
                <a:solidFill>
                  <a:schemeClr val="accent1"/>
                </a:solidFill>
              </a:rPr>
              <a:t>s to </a:t>
            </a:r>
            <a:r>
              <a:rPr lang="de-DE" altLang="fr-FR" b="1" dirty="0" err="1">
                <a:solidFill>
                  <a:schemeClr val="accent1"/>
                </a:solidFill>
              </a:rPr>
              <a:t>point</a:t>
            </a:r>
            <a:endParaRPr lang="en-US" altLang="fr-FR" b="1" dirty="0">
              <a:solidFill>
                <a:schemeClr val="accent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777F64F-AD3F-F25D-C32C-B6404BB770BF}"/>
              </a:ext>
            </a:extLst>
          </p:cNvPr>
          <p:cNvSpPr/>
          <p:nvPr/>
        </p:nvSpPr>
        <p:spPr>
          <a:xfrm>
            <a:off x="9855120" y="2304893"/>
            <a:ext cx="438308" cy="4383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79592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DD0E51-D135-F0E6-014A-9A2C6A0D5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How to Show Something on a Slide?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AAB29C2-FB52-3F8C-8361-D8AB32E63D4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CB9A5B-6FEC-DD89-6081-A8CB325D73D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CCB122E-3789-D2AF-591C-D86BBD4E91D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C8E9960-EE5B-22B8-6C04-4F08D3E5DEC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altLang="fr-FR" b="1" dirty="0">
                <a:solidFill>
                  <a:schemeClr val="accent1"/>
                </a:solidFill>
              </a:rPr>
              <a:t>Don’t touch </a:t>
            </a:r>
            <a:r>
              <a:rPr lang="en-US" altLang="fr-FR" dirty="0"/>
              <a:t>the projection screen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Don’t shake </a:t>
            </a:r>
            <a:r>
              <a:rPr lang="en-US" altLang="fr-FR" dirty="0"/>
              <a:t>the hand 5 meters in front of the screen</a:t>
            </a:r>
          </a:p>
          <a:p>
            <a:pPr lvl="1"/>
            <a:r>
              <a:rPr lang="en-US" altLang="fr-FR" dirty="0"/>
              <a:t>Screen might be too high or too far</a:t>
            </a:r>
          </a:p>
          <a:p>
            <a:r>
              <a:rPr lang="en-US" altLang="fr-FR" dirty="0"/>
              <a:t>Hard in online lectures</a:t>
            </a:r>
          </a:p>
          <a:p>
            <a:r>
              <a:rPr lang="en-US" altLang="fr-FR" dirty="0"/>
              <a:t>Hard in lectures</a:t>
            </a:r>
          </a:p>
          <a:p>
            <a:r>
              <a:rPr lang="en-US" altLang="fr-FR" dirty="0"/>
              <a:t>Try to </a:t>
            </a:r>
            <a:r>
              <a:rPr lang="en-US" altLang="fr-FR" b="1" dirty="0">
                <a:solidFill>
                  <a:schemeClr val="accent1"/>
                </a:solidFill>
              </a:rPr>
              <a:t>avoid laser pointers </a:t>
            </a:r>
            <a:r>
              <a:rPr lang="en-US" altLang="fr-FR" dirty="0"/>
              <a:t>(people are bad to see it)</a:t>
            </a:r>
          </a:p>
          <a:p>
            <a:r>
              <a:rPr lang="en-US" altLang="fr-FR" dirty="0"/>
              <a:t>There is no professional solution</a:t>
            </a:r>
          </a:p>
          <a:p>
            <a:pPr lvl="1"/>
            <a:r>
              <a:rPr lang="en-US" altLang="fr-FR" dirty="0"/>
              <a:t>But </a:t>
            </a:r>
            <a:r>
              <a:rPr lang="en-US" altLang="fr-FR" b="1" dirty="0">
                <a:solidFill>
                  <a:schemeClr val="accent1"/>
                </a:solidFill>
              </a:rPr>
              <a:t>think about using slide</a:t>
            </a:r>
            <a:r>
              <a:rPr lang="de-DE" altLang="fr-FR" b="1" dirty="0">
                <a:solidFill>
                  <a:schemeClr val="accent1"/>
                </a:solidFill>
              </a:rPr>
              <a:t>s to </a:t>
            </a:r>
            <a:r>
              <a:rPr lang="de-DE" altLang="fr-FR" b="1" dirty="0" err="1">
                <a:solidFill>
                  <a:schemeClr val="accent1"/>
                </a:solidFill>
              </a:rPr>
              <a:t>point</a:t>
            </a:r>
            <a:endParaRPr lang="en-US" altLang="fr-FR" b="1" dirty="0">
              <a:solidFill>
                <a:schemeClr val="accent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777F64F-AD3F-F25D-C32C-B6404BB770BF}"/>
              </a:ext>
            </a:extLst>
          </p:cNvPr>
          <p:cNvSpPr/>
          <p:nvPr/>
        </p:nvSpPr>
        <p:spPr>
          <a:xfrm>
            <a:off x="9855120" y="2304893"/>
            <a:ext cx="438308" cy="4383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BA9E64B-92CC-9EFA-13AB-80564956D0B9}"/>
              </a:ext>
            </a:extLst>
          </p:cNvPr>
          <p:cNvSpPr txBox="1"/>
          <p:nvPr/>
        </p:nvSpPr>
        <p:spPr>
          <a:xfrm>
            <a:off x="9152317" y="3234407"/>
            <a:ext cx="184391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Important</a:t>
            </a:r>
            <a:endParaRPr lang="de-DE" dirty="0">
              <a:solidFill>
                <a:schemeClr val="bg1"/>
              </a:solidFill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952A5DFA-47E1-63AE-4A1D-15D44BE55708}"/>
              </a:ext>
            </a:extLst>
          </p:cNvPr>
          <p:cNvCxnSpPr>
            <a:stCxn id="8" idx="0"/>
            <a:endCxn id="7" idx="4"/>
          </p:cNvCxnSpPr>
          <p:nvPr/>
        </p:nvCxnSpPr>
        <p:spPr>
          <a:xfrm flipV="1">
            <a:off x="10074274" y="2743201"/>
            <a:ext cx="0" cy="4912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5599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6D1406-FF0B-319B-EBAF-F39EA4801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Slide = One-Two Minutes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A42607-2197-9152-9F16-46E03058735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9E0BB0-EB24-4D8F-F578-7D87AA7BFAB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DC3DCF-8D0D-51A3-A6AC-628C9E6585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4D008BF-2366-7CB0-3EBE-9D0C2B5EF58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10 minutes = 5 - 10 slides</a:t>
            </a:r>
          </a:p>
          <a:p>
            <a:r>
              <a:rPr lang="en-US" dirty="0"/>
              <a:t>20 minutes = 10 - 20 slides</a:t>
            </a:r>
          </a:p>
          <a:p>
            <a:r>
              <a:rPr lang="en-US" dirty="0"/>
              <a:t>You can violate this rule if</a:t>
            </a:r>
          </a:p>
          <a:p>
            <a:pPr lvl="1"/>
            <a:r>
              <a:rPr lang="en-US" dirty="0"/>
              <a:t>You have time to explain in detail all slides </a:t>
            </a:r>
          </a:p>
          <a:p>
            <a:pPr lvl="1"/>
            <a:r>
              <a:rPr lang="en-US" dirty="0"/>
              <a:t>You will not exceed your allocated time</a:t>
            </a:r>
          </a:p>
          <a:p>
            <a:pPr lvl="1"/>
            <a:r>
              <a:rPr lang="en-US" dirty="0"/>
              <a:t>You generally speak slower/faster</a:t>
            </a:r>
          </a:p>
          <a:p>
            <a:pPr lvl="1"/>
            <a:r>
              <a:rPr lang="en-US" dirty="0"/>
              <a:t>But never less than 30 seconds (really short) </a:t>
            </a:r>
          </a:p>
          <a:p>
            <a:pPr lvl="1"/>
            <a:r>
              <a:rPr lang="en-US" dirty="0"/>
              <a:t>And never more than 3 minutes (start to be boring)</a:t>
            </a:r>
          </a:p>
          <a:p>
            <a:r>
              <a:rPr lang="en-US" b="1" dirty="0">
                <a:solidFill>
                  <a:schemeClr val="accent1"/>
                </a:solidFill>
              </a:rPr>
              <a:t>Never go back </a:t>
            </a:r>
            <a:r>
              <a:rPr lang="en-US" dirty="0"/>
              <a:t>to a previous slide</a:t>
            </a:r>
          </a:p>
          <a:p>
            <a:pPr lvl="1"/>
            <a:r>
              <a:rPr lang="en-US" dirty="0"/>
              <a:t>If you forgot something, just tell it </a:t>
            </a:r>
          </a:p>
          <a:p>
            <a:pPr lvl="1"/>
            <a:r>
              <a:rPr lang="en-US" dirty="0"/>
              <a:t>Navigating within slides will lose your audience</a:t>
            </a:r>
          </a:p>
          <a:p>
            <a:pPr lvl="1"/>
            <a:r>
              <a:rPr lang="de-DE" dirty="0" err="1"/>
              <a:t>Some</a:t>
            </a:r>
            <a:r>
              <a:rPr lang="de-DE" dirty="0"/>
              <a:t> will </a:t>
            </a:r>
            <a:r>
              <a:rPr lang="de-DE" dirty="0" err="1"/>
              <a:t>force</a:t>
            </a:r>
            <a:r>
              <a:rPr lang="de-DE" dirty="0"/>
              <a:t> you to </a:t>
            </a:r>
            <a:r>
              <a:rPr lang="de-DE" dirty="0" err="1"/>
              <a:t>go</a:t>
            </a:r>
            <a:r>
              <a:rPr lang="de-DE" dirty="0"/>
              <a:t> back in </a:t>
            </a:r>
            <a:r>
              <a:rPr lang="de-DE" dirty="0" err="1"/>
              <a:t>the</a:t>
            </a:r>
            <a:r>
              <a:rPr lang="de-DE" dirty="0"/>
              <a:t> Q&amp;A.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desire</a:t>
            </a:r>
            <a:r>
              <a:rPr lang="de-DE" dirty="0"/>
              <a:t>: do </a:t>
            </a:r>
            <a:r>
              <a:rPr lang="de-DE" dirty="0" err="1"/>
              <a:t>it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6034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51B810-FD08-4AA5-E2FE-F673D08BE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Never Exceed Your Allocated Time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1473BC3-F090-49DD-74B9-BDB4E351C4A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ACE8CF-AE30-E9FA-DE02-DF59C8C24F0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78C9956-50F9-9B77-DD6F-D2A67D1365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98B7D54-CE6F-EAF9-AB40-54F26C4743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en-US" altLang="fr-FR" dirty="0"/>
              <a:t>This is a </a:t>
            </a:r>
            <a:r>
              <a:rPr lang="en-US" altLang="fr-FR" b="1" dirty="0">
                <a:solidFill>
                  <a:schemeClr val="accent1"/>
                </a:solidFill>
              </a:rPr>
              <a:t>lack of respect for the audience </a:t>
            </a:r>
            <a:r>
              <a:rPr lang="en-US" altLang="fr-FR" dirty="0"/>
              <a:t>and the next speakers</a:t>
            </a:r>
          </a:p>
          <a:p>
            <a:pPr lvl="1"/>
            <a:r>
              <a:rPr lang="en-US" altLang="fr-FR" dirty="0"/>
              <a:t>Not admissible, not professional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Should never happen </a:t>
            </a:r>
            <a:r>
              <a:rPr lang="en-US" altLang="fr-FR" dirty="0"/>
              <a:t>if you are well prepared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Look for a timer</a:t>
            </a:r>
          </a:p>
          <a:p>
            <a:pPr lvl="1"/>
            <a:r>
              <a:rPr lang="en-US" altLang="fr-FR" dirty="0"/>
              <a:t>On a room wall, in front of you</a:t>
            </a:r>
          </a:p>
          <a:p>
            <a:pPr lvl="2"/>
            <a:r>
              <a:rPr lang="en-US" altLang="fr-FR" dirty="0"/>
              <a:t>So that you can see it, but not the audience</a:t>
            </a:r>
          </a:p>
          <a:p>
            <a:pPr lvl="1"/>
            <a:r>
              <a:rPr lang="en-US" altLang="fr-FR" dirty="0"/>
              <a:t>On your desk</a:t>
            </a:r>
          </a:p>
          <a:p>
            <a:pPr lvl="2"/>
            <a:r>
              <a:rPr lang="en-US" altLang="fr-FR" dirty="0"/>
              <a:t>Digital one with large enough numbers</a:t>
            </a:r>
          </a:p>
          <a:p>
            <a:pPr lvl="1"/>
            <a:r>
              <a:rPr lang="en-US" altLang="fr-FR" dirty="0"/>
              <a:t>On PowerPoint: </a:t>
            </a:r>
            <a:r>
              <a:rPr lang="en-US" altLang="fr-FR" b="1" dirty="0">
                <a:solidFill>
                  <a:schemeClr val="accent1"/>
                </a:solidFill>
              </a:rPr>
              <a:t>Presenter mode</a:t>
            </a:r>
          </a:p>
          <a:p>
            <a:pPr lvl="2">
              <a:buFontTx/>
              <a:buChar char="•"/>
            </a:pPr>
            <a:r>
              <a:rPr lang="en-US" altLang="fr-FR" dirty="0"/>
              <a:t>Very convenient, you can get comments and a few slides before and after the current one 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40748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99E897-2B71-38E4-D71E-4A80A15D7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Q&amp;A Part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6320CD0-F527-5F85-CABC-FA355D89CF0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D75067-CA83-3F35-CF42-68391EE27E2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7E46A1-6006-103A-7F68-3BC74142A3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5E37E18-88C3-A5E9-F8B0-3926E196A09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449388"/>
            <a:ext cx="10801350" cy="4679950"/>
          </a:xfrm>
        </p:spPr>
        <p:txBody>
          <a:bodyPr>
            <a:normAutofit/>
          </a:bodyPr>
          <a:lstStyle/>
          <a:p>
            <a:r>
              <a:rPr lang="en-US" altLang="fr-FR" b="1" dirty="0">
                <a:solidFill>
                  <a:schemeClr val="accent1"/>
                </a:solidFill>
              </a:rPr>
              <a:t>Reformulate questions after somebody asked</a:t>
            </a:r>
          </a:p>
          <a:p>
            <a:pPr lvl="1"/>
            <a:r>
              <a:rPr lang="en-US" altLang="fr-FR" dirty="0"/>
              <a:t>Make sure you understood them</a:t>
            </a:r>
          </a:p>
          <a:p>
            <a:pPr lvl="1"/>
            <a:r>
              <a:rPr lang="en-US" altLang="fr-FR" dirty="0"/>
              <a:t>Make sure everybody hear them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Be concise in your answer</a:t>
            </a:r>
          </a:p>
          <a:p>
            <a:r>
              <a:rPr lang="en-US" altLang="fr-FR" dirty="0"/>
              <a:t>Do not start a larger discussion</a:t>
            </a:r>
          </a:p>
          <a:p>
            <a:pPr lvl="1"/>
            <a:r>
              <a:rPr lang="en-US" altLang="fr-FR" dirty="0"/>
              <a:t>“I propose to continue this interesting discussion during the break. Another question?”</a:t>
            </a:r>
            <a:endParaRPr lang="de-DE" dirty="0"/>
          </a:p>
          <a:p>
            <a:r>
              <a:rPr lang="en-US" b="1" dirty="0">
                <a:solidFill>
                  <a:schemeClr val="accent1"/>
                </a:solidFill>
              </a:rPr>
              <a:t>Never bluff or lie </a:t>
            </a:r>
          </a:p>
          <a:p>
            <a:pPr lvl="1"/>
            <a:r>
              <a:rPr lang="en-US" dirty="0"/>
              <a:t>Acknowledge when you don’t have the answer </a:t>
            </a:r>
          </a:p>
          <a:p>
            <a:pPr lvl="1"/>
            <a:r>
              <a:rPr lang="en-US" dirty="0"/>
              <a:t>“Thank you for that point, I don’t have an answer now. We will definitely look at it.” 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43295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DA9008-A151-9881-C571-B078ECFC0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Use Your Body And Location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6173A1C-823F-EA0A-765A-7074C91DCBC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649809-AB64-5FF0-FBB7-4AEE82EEB57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E72FCC5-1BE3-4F78-99BE-9AD96D6BB9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0457CCF-DA03-EF27-DE4F-02C9DDC7D76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altLang="fr-FR" dirty="0"/>
              <a:t>Use </a:t>
            </a:r>
            <a:r>
              <a:rPr lang="en-US" altLang="fr-FR" b="1" dirty="0">
                <a:solidFill>
                  <a:schemeClr val="accent1"/>
                </a:solidFill>
              </a:rPr>
              <a:t>eye contact</a:t>
            </a:r>
          </a:p>
          <a:p>
            <a:pPr lvl="1"/>
            <a:r>
              <a:rPr lang="en-US" altLang="fr-FR" dirty="0"/>
              <a:t>Do not stare (no more than 10 seconds)</a:t>
            </a:r>
          </a:p>
          <a:p>
            <a:pPr lvl="1"/>
            <a:r>
              <a:rPr lang="en-US" altLang="fr-FR" dirty="0"/>
              <a:t>Do not avert or switch fast</a:t>
            </a:r>
          </a:p>
          <a:p>
            <a:r>
              <a:rPr lang="en-US" altLang="fr-FR" dirty="0"/>
              <a:t>Use your </a:t>
            </a:r>
            <a:r>
              <a:rPr lang="en-US" altLang="fr-FR" b="1" dirty="0">
                <a:solidFill>
                  <a:schemeClr val="accent1"/>
                </a:solidFill>
              </a:rPr>
              <a:t>hands</a:t>
            </a:r>
            <a:r>
              <a:rPr lang="en-US" altLang="fr-FR" dirty="0"/>
              <a:t> </a:t>
            </a:r>
          </a:p>
          <a:p>
            <a:pPr lvl="1"/>
            <a:r>
              <a:rPr lang="en-US" altLang="fr-FR" dirty="0"/>
              <a:t>To support visually what you say</a:t>
            </a:r>
          </a:p>
          <a:p>
            <a:r>
              <a:rPr lang="en-US" altLang="fr-FR" dirty="0"/>
              <a:t>You can </a:t>
            </a:r>
            <a:r>
              <a:rPr lang="en-US" altLang="fr-FR" b="1" dirty="0">
                <a:solidFill>
                  <a:schemeClr val="accent1"/>
                </a:solidFill>
              </a:rPr>
              <a:t>walk</a:t>
            </a:r>
            <a:r>
              <a:rPr lang="en-US" altLang="fr-FR" dirty="0"/>
              <a:t>, but</a:t>
            </a:r>
          </a:p>
          <a:p>
            <a:pPr lvl="1"/>
            <a:r>
              <a:rPr lang="en-US" altLang="fr-FR" b="1" dirty="0">
                <a:solidFill>
                  <a:schemeClr val="accent1"/>
                </a:solidFill>
              </a:rPr>
              <a:t>Do not stand in front of your slides</a:t>
            </a:r>
          </a:p>
          <a:p>
            <a:pPr lvl="1"/>
            <a:r>
              <a:rPr lang="en-US" altLang="fr-FR" b="1" dirty="0">
                <a:solidFill>
                  <a:schemeClr val="accent1"/>
                </a:solidFill>
              </a:rPr>
              <a:t>Do not continuously walk along a line</a:t>
            </a:r>
          </a:p>
          <a:p>
            <a:pPr lvl="1"/>
            <a:r>
              <a:rPr lang="en-US" altLang="fr-FR" b="1" dirty="0">
                <a:solidFill>
                  <a:schemeClr val="accent1"/>
                </a:solidFill>
              </a:rPr>
              <a:t>Walk on a triangle to focus </a:t>
            </a:r>
            <a:r>
              <a:rPr lang="en-US" altLang="fr-FR" dirty="0"/>
              <a:t>and stop at each vertex</a:t>
            </a:r>
          </a:p>
          <a:p>
            <a:r>
              <a:rPr lang="de-DE" b="1" dirty="0">
                <a:solidFill>
                  <a:schemeClr val="accent1"/>
                </a:solidFill>
              </a:rPr>
              <a:t>Smile</a:t>
            </a:r>
            <a:r>
              <a:rPr lang="de-DE" dirty="0"/>
              <a:t>, but </a:t>
            </a:r>
            <a:r>
              <a:rPr lang="de-DE" dirty="0" err="1"/>
              <a:t>never</a:t>
            </a:r>
            <a:r>
              <a:rPr lang="de-DE" dirty="0"/>
              <a:t> </a:t>
            </a:r>
            <a:r>
              <a:rPr lang="de-DE" dirty="0" err="1"/>
              <a:t>laugh</a:t>
            </a:r>
            <a:endParaRPr lang="de-DE" dirty="0"/>
          </a:p>
        </p:txBody>
      </p:sp>
      <p:sp>
        <p:nvSpPr>
          <p:cNvPr id="7" name="Gleichschenkliges Dreieck 6">
            <a:extLst>
              <a:ext uri="{FF2B5EF4-FFF2-40B4-BE49-F238E27FC236}">
                <a16:creationId xmlns:a16="http://schemas.microsoft.com/office/drawing/2014/main" id="{E8AD7F75-6731-608C-8B43-75CF042446E2}"/>
              </a:ext>
            </a:extLst>
          </p:cNvPr>
          <p:cNvSpPr/>
          <p:nvPr/>
        </p:nvSpPr>
        <p:spPr>
          <a:xfrm rot="20503798">
            <a:off x="9389130" y="1931687"/>
            <a:ext cx="1626065" cy="1493331"/>
          </a:xfrm>
          <a:prstGeom prst="triangl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9AA8CC21-2BE8-8898-D5A3-E32430D0E13A}"/>
              </a:ext>
            </a:extLst>
          </p:cNvPr>
          <p:cNvCxnSpPr>
            <a:cxnSpLocks/>
          </p:cNvCxnSpPr>
          <p:nvPr/>
        </p:nvCxnSpPr>
        <p:spPr>
          <a:xfrm>
            <a:off x="6007454" y="4204189"/>
            <a:ext cx="32973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10FF2278-1354-FD09-8B3F-60CC345CB861}"/>
              </a:ext>
            </a:extLst>
          </p:cNvPr>
          <p:cNvSpPr/>
          <p:nvPr/>
        </p:nvSpPr>
        <p:spPr>
          <a:xfrm>
            <a:off x="10919901" y="1972383"/>
            <a:ext cx="576772" cy="5767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C634FB5-71F1-EBD4-1F2E-5789EA450987}"/>
              </a:ext>
            </a:extLst>
          </p:cNvPr>
          <p:cNvSpPr txBox="1"/>
          <p:nvPr/>
        </p:nvSpPr>
        <p:spPr>
          <a:xfrm>
            <a:off x="10785473" y="2575448"/>
            <a:ext cx="845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Laptop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1A5A0F6-4BED-6A35-67A5-723F71BCD00F}"/>
              </a:ext>
            </a:extLst>
          </p:cNvPr>
          <p:cNvSpPr txBox="1"/>
          <p:nvPr/>
        </p:nvSpPr>
        <p:spPr>
          <a:xfrm>
            <a:off x="6655217" y="4271890"/>
            <a:ext cx="1823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Projection</a:t>
            </a:r>
            <a:r>
              <a:rPr lang="de-DE" sz="1400" dirty="0"/>
              <a:t> Wall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A49E929-AAA2-9896-A46C-99F8BD66C4D1}"/>
              </a:ext>
            </a:extLst>
          </p:cNvPr>
          <p:cNvSpPr txBox="1"/>
          <p:nvPr/>
        </p:nvSpPr>
        <p:spPr>
          <a:xfrm>
            <a:off x="8910586" y="1560555"/>
            <a:ext cx="1823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Audience</a:t>
            </a:r>
            <a:r>
              <a:rPr lang="de-DE" sz="1400" dirty="0"/>
              <a:t> </a:t>
            </a:r>
            <a:r>
              <a:rPr lang="de-DE" sz="1400" dirty="0" err="1"/>
              <a:t>Oriented</a:t>
            </a:r>
            <a:endParaRPr lang="de-DE" sz="1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4720FE7-C47F-1446-45C4-88D72945EF77}"/>
              </a:ext>
            </a:extLst>
          </p:cNvPr>
          <p:cNvSpPr txBox="1"/>
          <p:nvPr/>
        </p:nvSpPr>
        <p:spPr>
          <a:xfrm>
            <a:off x="10368234" y="3428737"/>
            <a:ext cx="1823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Inwards</a:t>
            </a:r>
            <a:r>
              <a:rPr lang="de-DE" sz="1400" dirty="0"/>
              <a:t> </a:t>
            </a:r>
            <a:r>
              <a:rPr lang="de-DE" sz="1400" dirty="0" err="1"/>
              <a:t>Oriented</a:t>
            </a:r>
            <a:endParaRPr lang="de-DE" sz="14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587209E-1168-C7C8-12B9-5600180D10B6}"/>
              </a:ext>
            </a:extLst>
          </p:cNvPr>
          <p:cNvSpPr txBox="1"/>
          <p:nvPr/>
        </p:nvSpPr>
        <p:spPr>
          <a:xfrm>
            <a:off x="8544468" y="3724734"/>
            <a:ext cx="1823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Slide </a:t>
            </a:r>
            <a:r>
              <a:rPr lang="de-DE" sz="1400" dirty="0" err="1"/>
              <a:t>Oriented</a:t>
            </a:r>
            <a:endParaRPr lang="de-DE" sz="14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0F43A25-70E8-CD07-377A-46BF21ED6582}"/>
              </a:ext>
            </a:extLst>
          </p:cNvPr>
          <p:cNvSpPr txBox="1"/>
          <p:nvPr/>
        </p:nvSpPr>
        <p:spPr>
          <a:xfrm>
            <a:off x="9719973" y="4833334"/>
            <a:ext cx="2316451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Does</a:t>
            </a:r>
            <a:r>
              <a:rPr lang="de-DE" dirty="0">
                <a:solidFill>
                  <a:schemeClr val="bg1"/>
                </a:solidFill>
              </a:rPr>
              <a:t> not </a:t>
            </a:r>
            <a:r>
              <a:rPr lang="de-DE" dirty="0" err="1">
                <a:solidFill>
                  <a:schemeClr val="bg1"/>
                </a:solidFill>
              </a:rPr>
              <a:t>work</a:t>
            </a:r>
            <a:r>
              <a:rPr lang="de-DE" dirty="0">
                <a:solidFill>
                  <a:schemeClr val="bg1"/>
                </a:solidFill>
              </a:rPr>
              <a:t> in </a:t>
            </a:r>
            <a:r>
              <a:rPr lang="de-DE" dirty="0" err="1">
                <a:solidFill>
                  <a:schemeClr val="bg1"/>
                </a:solidFill>
              </a:rPr>
              <a:t>every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setting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027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285C64-247F-67F9-B71E-DAB9AA88D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Use Your Voice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7A1A1-9C2D-2E81-DA01-29588105982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578772-FEB3-8026-64D3-02AACA398B6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ADC3BC-6E00-1BF1-3D39-DEC3D67C0F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How to Give a Good Scientific 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3A2D9C8-C100-43AB-BBA8-44C1AF24F5D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Make a short pause before each important message</a:t>
            </a:r>
          </a:p>
          <a:p>
            <a:pPr lvl="1"/>
            <a:r>
              <a:rPr lang="en-US" dirty="0"/>
              <a:t>In the order of a few seconds </a:t>
            </a:r>
          </a:p>
          <a:p>
            <a:pPr lvl="1"/>
            <a:r>
              <a:rPr lang="en-US" dirty="0"/>
              <a:t>Pauses are even more effective than raising voice </a:t>
            </a:r>
          </a:p>
          <a:p>
            <a:pPr lvl="1"/>
            <a:r>
              <a:rPr lang="en-US" dirty="0"/>
              <a:t>The rhythm of the speech is what makes a big difference to catch the attention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Vary your voice level </a:t>
            </a:r>
          </a:p>
          <a:p>
            <a:pPr lvl="1"/>
            <a:r>
              <a:rPr lang="en-US" dirty="0"/>
              <a:t>Speaking softly catch better the attention than speaking even louder</a:t>
            </a:r>
          </a:p>
          <a:p>
            <a:pPr lvl="1"/>
            <a:r>
              <a:rPr lang="en-US" dirty="0"/>
              <a:t>Alternating loud and soft speech catch the best the attention</a:t>
            </a:r>
          </a:p>
          <a:p>
            <a:pPr lvl="1"/>
            <a:r>
              <a:rPr lang="en-US" dirty="0"/>
              <a:t>You need to practice a lot to find the right balance</a:t>
            </a:r>
          </a:p>
          <a:p>
            <a:r>
              <a:rPr lang="en-US" dirty="0"/>
              <a:t>Never </a:t>
            </a:r>
            <a:r>
              <a:rPr lang="en-US" b="1" dirty="0">
                <a:solidFill>
                  <a:schemeClr val="accent1"/>
                </a:solidFill>
              </a:rPr>
              <a:t>read from your slides or notes </a:t>
            </a:r>
            <a:r>
              <a:rPr lang="en-US" dirty="0"/>
              <a:t>(as long as you cite someone)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9002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D41576-94AC-4B22-11B8-E8F1CB12D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Second Screen and Remote Controller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283810F-F690-E591-21B4-705B445D572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E1471AB-045E-BBBF-F7FF-4B5650F147A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5E0FDBE-32D1-9585-D6D2-2373D7F69C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348BCDB-9A03-9BD0-A79B-7E1451BA59C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Use a second screen!</a:t>
            </a:r>
            <a:r>
              <a:rPr lang="en-US" dirty="0"/>
              <a:t> Do not look at your slides on the primary screen</a:t>
            </a:r>
          </a:p>
          <a:p>
            <a:pPr lvl="1"/>
            <a:r>
              <a:rPr lang="en-US" dirty="0"/>
              <a:t>Place it appropriately </a:t>
            </a:r>
          </a:p>
          <a:p>
            <a:pPr lvl="1"/>
            <a:r>
              <a:rPr lang="en-US" dirty="0"/>
              <a:t>You must not show your back to the audience </a:t>
            </a:r>
          </a:p>
          <a:p>
            <a:pPr lvl="1"/>
            <a:r>
              <a:rPr lang="en-US" dirty="0"/>
              <a:t>Hard to keep the eye contact this way</a:t>
            </a:r>
          </a:p>
          <a:p>
            <a:r>
              <a:rPr lang="en-US" b="1" dirty="0">
                <a:solidFill>
                  <a:schemeClr val="accent1"/>
                </a:solidFill>
              </a:rPr>
              <a:t>Use a remote controller! </a:t>
            </a:r>
            <a:r>
              <a:rPr lang="en-US" dirty="0"/>
              <a:t>It seamlessly synchronize your talk with your slides </a:t>
            </a:r>
          </a:p>
          <a:p>
            <a:pPr lvl="1"/>
            <a:r>
              <a:rPr lang="en-US" dirty="0"/>
              <a:t>Freedom to move and most professional </a:t>
            </a:r>
          </a:p>
          <a:p>
            <a:pPr lvl="1"/>
            <a:r>
              <a:rPr lang="en-US" dirty="0"/>
              <a:t>Forward, backward, hide slides (black screen) </a:t>
            </a:r>
          </a:p>
          <a:p>
            <a:pPr lvl="1"/>
            <a:r>
              <a:rPr lang="en-US" dirty="0"/>
              <a:t>Small enough to fit well in the hand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No laser pointer</a:t>
            </a:r>
          </a:p>
          <a:p>
            <a:pPr lvl="1"/>
            <a:r>
              <a:rPr lang="en-US" dirty="0"/>
              <a:t>Never use a wireless mouse</a:t>
            </a:r>
          </a:p>
          <a:p>
            <a:pPr lvl="1"/>
            <a:r>
              <a:rPr lang="en-US" dirty="0"/>
              <a:t>Do not shake or point-toward-the-slides the hand when you switch slides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5826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60DC67-950D-CA64-73C1-0FD1956B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Show Enthusiasm 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A96338C-FD6B-6D01-EE97-63A36D2BA9B9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7DE171-47D4-5B3E-C36E-887A16EF8E9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68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7902F31-780C-BD00-BED3-E0D4DF25A7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DF461BB-789C-A703-4F5E-C263E3C9F3E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5326" y="1449388"/>
            <a:ext cx="7806328" cy="4056061"/>
          </a:xfrm>
        </p:spPr>
        <p:txBody>
          <a:bodyPr>
            <a:normAutofit lnSpcReduction="10000"/>
          </a:bodyPr>
          <a:lstStyle/>
          <a:p>
            <a:r>
              <a:rPr lang="en-US" altLang="fr-FR" dirty="0"/>
              <a:t>If you don’t show enthusiasm presenting your own work, do you really believe that the audience will be enthusiastic about your work?</a:t>
            </a:r>
          </a:p>
          <a:p>
            <a:pPr lvl="1"/>
            <a:r>
              <a:rPr lang="en-US" altLang="fr-FR" dirty="0"/>
              <a:t>They are listening to you</a:t>
            </a:r>
          </a:p>
          <a:p>
            <a:pPr lvl="1"/>
            <a:r>
              <a:rPr lang="en-US" altLang="fr-FR" dirty="0"/>
              <a:t>They are reading your work</a:t>
            </a:r>
          </a:p>
          <a:p>
            <a:pPr lvl="1"/>
            <a:r>
              <a:rPr lang="en-US" altLang="fr-FR" dirty="0"/>
              <a:t>They will invite you </a:t>
            </a:r>
          </a:p>
          <a:p>
            <a:pPr lvl="1"/>
            <a:r>
              <a:rPr lang="en-US" altLang="fr-FR" dirty="0"/>
              <a:t>They will discuss with you</a:t>
            </a:r>
          </a:p>
          <a:p>
            <a:r>
              <a:rPr lang="en-US" dirty="0"/>
              <a:t>The star of the presentation is not on your slides</a:t>
            </a:r>
          </a:p>
          <a:p>
            <a:pPr lvl="1"/>
            <a:r>
              <a:rPr lang="en-US" dirty="0"/>
              <a:t>IT’S YOU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Modulate voice and speed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F36C3F83-188A-5A97-7821-842B05D52314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de-DE" dirty="0"/>
              <a:t>https://pxhere.com/de/photo/747065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992CE35-F692-F2E2-85C7-D28DAF6F0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5" r="31295"/>
          <a:stretch/>
        </p:blipFill>
        <p:spPr>
          <a:xfrm>
            <a:off x="8651875" y="0"/>
            <a:ext cx="3540124" cy="63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012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C21C00-4C3B-1A78-FB54-6895FB1DE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26973"/>
            <a:ext cx="10801350" cy="973136"/>
          </a:xfrm>
        </p:spPr>
        <p:txBody>
          <a:bodyPr/>
          <a:lstStyle/>
          <a:p>
            <a:r>
              <a:rPr lang="de-DE" dirty="0" err="1"/>
              <a:t>Practicing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4FB55C9-D088-17AA-5EDE-03D063C3A88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B76BA8-CEF1-8150-7772-CA6C072D8F4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69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8721FD9-4F62-C52C-041E-E619C65D2A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How to Give a Good Scientific 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6C41011-8598-DB36-DC60-B4087D1B427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lnSpcReduction="10000"/>
          </a:bodyPr>
          <a:lstStyle/>
          <a:p>
            <a:r>
              <a:rPr lang="en-US" altLang="fr-FR" b="1" dirty="0">
                <a:solidFill>
                  <a:schemeClr val="accent1"/>
                </a:solidFill>
              </a:rPr>
              <a:t>Record yourself</a:t>
            </a:r>
            <a:r>
              <a:rPr lang="en-US" altLang="fr-FR" dirty="0"/>
              <a:t>!!!</a:t>
            </a:r>
          </a:p>
          <a:p>
            <a:r>
              <a:rPr lang="en-US" altLang="fr-FR" dirty="0"/>
              <a:t>Best speakers </a:t>
            </a:r>
            <a:r>
              <a:rPr lang="en-US" altLang="fr-FR" b="1" dirty="0">
                <a:solidFill>
                  <a:schemeClr val="accent1"/>
                </a:solidFill>
              </a:rPr>
              <a:t>practice</a:t>
            </a:r>
            <a:r>
              <a:rPr lang="en-US" altLang="fr-FR" dirty="0"/>
              <a:t> the most</a:t>
            </a:r>
          </a:p>
          <a:p>
            <a:pPr lvl="1"/>
            <a:r>
              <a:rPr lang="en-US" altLang="fr-FR" dirty="0"/>
              <a:t>No improvisation or spontaneity</a:t>
            </a:r>
          </a:p>
          <a:p>
            <a:pPr lvl="1"/>
            <a:r>
              <a:rPr lang="en-US" altLang="fr-FR" dirty="0"/>
              <a:t>To look spontaneous, you even need the most practice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Stand up and speak </a:t>
            </a:r>
            <a:r>
              <a:rPr lang="en-US" altLang="fr-FR" dirty="0"/>
              <a:t>with loud voice to practice</a:t>
            </a:r>
          </a:p>
          <a:p>
            <a:pPr lvl="1"/>
            <a:r>
              <a:rPr lang="en-US" altLang="fr-FR" dirty="0"/>
              <a:t>Practice at least once using a projector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Practice with colleagues </a:t>
            </a:r>
            <a:r>
              <a:rPr lang="en-US" altLang="fr-FR" dirty="0"/>
              <a:t>(once well trained)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The shorter the talk the more you have to practice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Be prepared </a:t>
            </a:r>
            <a:r>
              <a:rPr lang="en-US" altLang="fr-FR" dirty="0"/>
              <a:t>to answer hard/aggressive questions</a:t>
            </a:r>
          </a:p>
          <a:p>
            <a:endParaRPr lang="en-US" altLang="fr-FR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312D0E4-13C4-5F25-FDDA-03897907FF04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de-DE" dirty="0"/>
              <a:t>https://pxhere.com/de/photo/544035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FC44715-0D3F-B091-458E-C093CFC0C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0" r="31290"/>
          <a:stretch/>
        </p:blipFill>
        <p:spPr>
          <a:xfrm>
            <a:off x="8651875" y="0"/>
            <a:ext cx="3540124" cy="63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22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CDB9E3-EF02-51F8-2385-E37D817CB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Never </a:t>
            </a:r>
            <a:r>
              <a:rPr lang="de-DE" dirty="0" err="1"/>
              <a:t>Present</a:t>
            </a:r>
            <a:r>
              <a:rPr lang="de-DE" dirty="0"/>
              <a:t> </a:t>
            </a:r>
            <a:r>
              <a:rPr lang="de-DE" dirty="0" err="1"/>
              <a:t>Too</a:t>
            </a:r>
            <a:r>
              <a:rPr lang="de-DE" dirty="0"/>
              <a:t> Much!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89C0266-0A05-7782-D195-F4A76F6E551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FB3112-6AE6-6BDC-596F-D83ACFEBDF2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45111A6-657D-B549-2FB4-D93A6A0FF7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45A844C-DD90-B860-3554-63A14E83B79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en-US" altLang="fr-FR" b="1" dirty="0">
                <a:solidFill>
                  <a:schemeClr val="accent1"/>
                </a:solidFill>
              </a:rPr>
              <a:t>Common pitfall</a:t>
            </a:r>
          </a:p>
          <a:p>
            <a:pPr lvl="1"/>
            <a:r>
              <a:rPr lang="en-US" altLang="fr-FR" dirty="0"/>
              <a:t>“They must be impressed. I did a lot and I will present every single bit of my work!”</a:t>
            </a:r>
          </a:p>
          <a:p>
            <a:pPr lvl="2">
              <a:buFontTx/>
              <a:buChar char="•"/>
            </a:pPr>
            <a:r>
              <a:rPr lang="en-US" altLang="fr-FR" b="1" dirty="0">
                <a:solidFill>
                  <a:schemeClr val="accent1"/>
                </a:solidFill>
              </a:rPr>
              <a:t>Presenting too much only shows you are unable to deliver a message</a:t>
            </a:r>
          </a:p>
          <a:p>
            <a:r>
              <a:rPr lang="en-US" dirty="0"/>
              <a:t>Never ever consider </a:t>
            </a:r>
            <a:r>
              <a:rPr lang="en-US" b="1" dirty="0">
                <a:solidFill>
                  <a:schemeClr val="accent1"/>
                </a:solidFill>
              </a:rPr>
              <a:t>simplicity and clarity </a:t>
            </a:r>
            <a:r>
              <a:rPr lang="en-US" dirty="0"/>
              <a:t>as a proof of weakness: </a:t>
            </a:r>
            <a:r>
              <a:rPr lang="en-US" b="1" dirty="0">
                <a:solidFill>
                  <a:schemeClr val="accent1"/>
                </a:solidFill>
              </a:rPr>
              <a:t>this is talent </a:t>
            </a:r>
          </a:p>
          <a:p>
            <a:pPr lvl="1"/>
            <a:r>
              <a:rPr lang="en-US" altLang="fr-FR" dirty="0"/>
              <a:t>Do not hesitate to </a:t>
            </a:r>
            <a:r>
              <a:rPr lang="en-US" altLang="fr-FR" b="1" dirty="0">
                <a:solidFill>
                  <a:schemeClr val="accent1"/>
                </a:solidFill>
              </a:rPr>
              <a:t>cut your presentation and focus on the message</a:t>
            </a:r>
          </a:p>
          <a:p>
            <a:pPr lvl="1"/>
            <a:r>
              <a:rPr lang="en-US" altLang="fr-FR" dirty="0"/>
              <a:t>Better to present 10% the entire audience than 90% nobody understand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Adapt to the Audience</a:t>
            </a:r>
          </a:p>
          <a:p>
            <a:pPr lvl="1"/>
            <a:r>
              <a:rPr lang="en-US" altLang="fr-FR" b="1" dirty="0">
                <a:solidFill>
                  <a:schemeClr val="accent1"/>
                </a:solidFill>
              </a:rPr>
              <a:t>The entire audience must understand your talk</a:t>
            </a:r>
          </a:p>
          <a:p>
            <a:pPr lvl="2"/>
            <a:r>
              <a:rPr lang="en-US" altLang="fr-FR" dirty="0"/>
              <a:t>Better to explain notions a part of the audience already knows than to lose another part during the talk</a:t>
            </a:r>
          </a:p>
          <a:p>
            <a:pPr lvl="1"/>
            <a:r>
              <a:rPr lang="en-US" altLang="fr-FR" b="1" dirty="0">
                <a:solidFill>
                  <a:schemeClr val="accent1"/>
                </a:solidFill>
              </a:rPr>
              <a:t>Do not over- or underestimate the knowledge </a:t>
            </a:r>
            <a:r>
              <a:rPr lang="en-US" altLang="fr-FR" dirty="0"/>
              <a:t>of the audience in your field</a:t>
            </a:r>
            <a:r>
              <a:rPr lang="de-DE" altLang="fr-FR" dirty="0"/>
              <a:t> 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43839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BDF994-1833-B8E8-57E8-13CB93D9B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Avoid</a:t>
            </a:r>
            <a:r>
              <a:rPr lang="de-DE" dirty="0"/>
              <a:t> Bad </a:t>
            </a:r>
            <a:r>
              <a:rPr lang="de-DE" dirty="0" err="1"/>
              <a:t>Surprises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4605FD9-1C16-3EF2-1F9D-E1B0478FE99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28BFFB-DCF7-89B0-D4EF-0D96EFC2A54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70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461FFDE-A3C8-2769-80EF-00FFF94212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4C65643-E708-F796-A582-0D6474A2BC5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Sleep </a:t>
            </a:r>
            <a:r>
              <a:rPr lang="de-DE" b="1" dirty="0" err="1">
                <a:solidFill>
                  <a:schemeClr val="accent1"/>
                </a:solidFill>
              </a:rPr>
              <a:t>well</a:t>
            </a:r>
            <a:endParaRPr lang="de-DE" b="1" dirty="0">
              <a:solidFill>
                <a:schemeClr val="accent1"/>
              </a:solidFill>
            </a:endParaRPr>
          </a:p>
          <a:p>
            <a:r>
              <a:rPr lang="en-US" dirty="0"/>
              <a:t>Ask before your </a:t>
            </a:r>
            <a:r>
              <a:rPr lang="en-US" b="1" dirty="0">
                <a:solidFill>
                  <a:schemeClr val="accent1"/>
                </a:solidFill>
              </a:rPr>
              <a:t>talk to your session chair or organizer  </a:t>
            </a:r>
          </a:p>
          <a:p>
            <a:r>
              <a:rPr lang="en-US" b="1" dirty="0">
                <a:solidFill>
                  <a:schemeClr val="accent1"/>
                </a:solidFill>
              </a:rPr>
              <a:t>Make backup copies </a:t>
            </a:r>
            <a:r>
              <a:rPr lang="en-US" dirty="0"/>
              <a:t>of your slides on two different supports</a:t>
            </a:r>
          </a:p>
          <a:p>
            <a:pPr lvl="1"/>
            <a:r>
              <a:rPr lang="en-US" dirty="0"/>
              <a:t>Make your slides available on-line</a:t>
            </a:r>
          </a:p>
          <a:p>
            <a:pPr lvl="1"/>
            <a:r>
              <a:rPr lang="en-US" dirty="0"/>
              <a:t>Check that all copies are the last version of your 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Arrive early </a:t>
            </a:r>
            <a:r>
              <a:rPr lang="en-US" dirty="0"/>
              <a:t>in the conference room </a:t>
            </a:r>
          </a:p>
          <a:p>
            <a:pPr lvl="1"/>
            <a:r>
              <a:rPr lang="en-US" dirty="0"/>
              <a:t>Introduce yourself to the session chair or organizer well before your talk begins</a:t>
            </a:r>
          </a:p>
          <a:p>
            <a:r>
              <a:rPr lang="de-DE" b="1" dirty="0">
                <a:solidFill>
                  <a:schemeClr val="accent1"/>
                </a:solidFill>
              </a:rPr>
              <a:t>Test your </a:t>
            </a:r>
            <a:r>
              <a:rPr lang="de-DE" b="1" dirty="0" err="1">
                <a:solidFill>
                  <a:schemeClr val="accent1"/>
                </a:solidFill>
              </a:rPr>
              <a:t>presentation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/>
              <a:t>and </a:t>
            </a:r>
            <a:r>
              <a:rPr lang="de-DE" dirty="0" err="1"/>
              <a:t>laptop</a:t>
            </a:r>
            <a:endParaRPr lang="de-DE" dirty="0"/>
          </a:p>
          <a:p>
            <a:pPr lvl="1"/>
            <a:r>
              <a:rPr lang="de-DE" dirty="0"/>
              <a:t>Connections, </a:t>
            </a:r>
            <a:r>
              <a:rPr lang="de-DE" dirty="0" err="1"/>
              <a:t>Batteries</a:t>
            </a:r>
            <a:endParaRPr lang="en-US" dirty="0"/>
          </a:p>
          <a:p>
            <a:r>
              <a:rPr lang="de-DE" b="1" dirty="0">
                <a:solidFill>
                  <a:schemeClr val="accent1"/>
                </a:solidFill>
              </a:rPr>
              <a:t>Test </a:t>
            </a:r>
            <a:r>
              <a:rPr lang="de-DE" b="1" dirty="0" err="1">
                <a:solidFill>
                  <a:schemeClr val="accent1"/>
                </a:solidFill>
              </a:rPr>
              <a:t>the</a:t>
            </a:r>
            <a:r>
              <a:rPr lang="de-DE" b="1" dirty="0">
                <a:solidFill>
                  <a:schemeClr val="accent1"/>
                </a:solidFill>
              </a:rPr>
              <a:t> remote </a:t>
            </a:r>
            <a:r>
              <a:rPr lang="de-DE" b="1" dirty="0" err="1">
                <a:solidFill>
                  <a:schemeClr val="accent1"/>
                </a:solidFill>
              </a:rPr>
              <a:t>controller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r>
              <a:rPr lang="de-DE" dirty="0"/>
              <a:t>Connections, </a:t>
            </a:r>
            <a:r>
              <a:rPr lang="de-DE" dirty="0" err="1"/>
              <a:t>Batteries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33547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A8485735-1498-5933-CD7C-10B1BCCD1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Some Facts on the Audience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FC2132C-2B91-7225-1999-3F5B6970C9F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F9E120-CF03-9396-401B-2CBE1D99B13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71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EAAAE614-2742-B680-A6F5-000C0186EB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2C6EBB4-325C-122D-FD65-9E017F37EBF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They sometimes want to be elsewhere </a:t>
            </a:r>
          </a:p>
          <a:p>
            <a:pPr lvl="1"/>
            <a:r>
              <a:rPr lang="en-US" dirty="0"/>
              <a:t>Early in the morning: </a:t>
            </a:r>
            <a:r>
              <a:rPr lang="en-US" b="1" dirty="0">
                <a:solidFill>
                  <a:schemeClr val="accent1"/>
                </a:solidFill>
              </a:rPr>
              <a:t>in their bed </a:t>
            </a:r>
          </a:p>
          <a:p>
            <a:pPr lvl="1"/>
            <a:r>
              <a:rPr lang="en-US" dirty="0"/>
              <a:t>Around noon: </a:t>
            </a:r>
            <a:r>
              <a:rPr lang="en-US" b="1" dirty="0">
                <a:solidFill>
                  <a:schemeClr val="accent1"/>
                </a:solidFill>
              </a:rPr>
              <a:t>eating</a:t>
            </a:r>
          </a:p>
          <a:p>
            <a:pPr lvl="1"/>
            <a:r>
              <a:rPr lang="en-US" dirty="0"/>
              <a:t>Early in the afternoon: </a:t>
            </a:r>
            <a:r>
              <a:rPr lang="en-US" b="1" dirty="0">
                <a:solidFill>
                  <a:schemeClr val="accent1"/>
                </a:solidFill>
              </a:rPr>
              <a:t>sleeping</a:t>
            </a:r>
            <a:r>
              <a:rPr lang="en-US" dirty="0"/>
              <a:t> at the swimming pool </a:t>
            </a:r>
          </a:p>
          <a:p>
            <a:pPr lvl="1"/>
            <a:r>
              <a:rPr lang="en-US" dirty="0"/>
              <a:t>Late in the afternoon: </a:t>
            </a:r>
            <a:r>
              <a:rPr lang="en-US" b="1" dirty="0">
                <a:solidFill>
                  <a:schemeClr val="accent1"/>
                </a:solidFill>
              </a:rPr>
              <a:t>dinner</a:t>
            </a:r>
            <a:r>
              <a:rPr lang="en-US" dirty="0"/>
              <a:t> or social event </a:t>
            </a:r>
          </a:p>
          <a:p>
            <a:pPr lvl="1"/>
            <a:r>
              <a:rPr lang="en-US" dirty="0"/>
              <a:t>In the middle: waiting for the </a:t>
            </a:r>
            <a:r>
              <a:rPr lang="en-US" b="1" dirty="0">
                <a:solidFill>
                  <a:schemeClr val="accent1"/>
                </a:solidFill>
              </a:rPr>
              <a:t>coffee break 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They have already ingested a lot of boring presentations</a:t>
            </a:r>
          </a:p>
          <a:p>
            <a:pPr lvl="1"/>
            <a:r>
              <a:rPr lang="en-US" altLang="fr-FR" b="1" dirty="0">
                <a:solidFill>
                  <a:schemeClr val="accent1"/>
                </a:solidFill>
              </a:rPr>
              <a:t>RESPECT IT</a:t>
            </a:r>
          </a:p>
          <a:p>
            <a:pPr lvl="1"/>
            <a:endParaRPr lang="en-US" altLang="fr-FR" b="1" dirty="0">
              <a:solidFill>
                <a:schemeClr val="accent1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46563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53893F-C4A2-F31A-1E61-876338DF8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Facts on the Audience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61C1F42-3062-2CA2-CA5E-0A1E7117056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2D3A83-12D8-5040-7AAE-538D3901359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E79E11A-BA26-9FBD-F33F-BC5B952D44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4C3710E-D228-C477-94CD-0A81056F30A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They don’t know you</a:t>
            </a:r>
          </a:p>
          <a:p>
            <a:r>
              <a:rPr lang="en-US" dirty="0"/>
              <a:t>They don’t know your work </a:t>
            </a:r>
          </a:p>
          <a:p>
            <a:r>
              <a:rPr lang="en-US" dirty="0"/>
              <a:t>They don’t know your field</a:t>
            </a:r>
          </a:p>
          <a:p>
            <a:r>
              <a:rPr lang="en-US" dirty="0"/>
              <a:t>They have no reason to like your work </a:t>
            </a:r>
          </a:p>
          <a:p>
            <a:r>
              <a:rPr lang="en-US" dirty="0"/>
              <a:t>They have no reason to listen to you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 need for a flat joke</a:t>
            </a:r>
          </a:p>
          <a:p>
            <a:r>
              <a:rPr lang="en-US" b="1" dirty="0">
                <a:solidFill>
                  <a:schemeClr val="accent1"/>
                </a:solidFill>
              </a:rPr>
              <a:t>Show that you are happy to be here, and people will listen!</a:t>
            </a:r>
            <a:endParaRPr lang="de-DE" b="1" dirty="0">
              <a:solidFill>
                <a:schemeClr val="accent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B61146F-1D87-DD4C-674C-499FDBF76976}"/>
              </a:ext>
            </a:extLst>
          </p:cNvPr>
          <p:cNvSpPr txBox="1"/>
          <p:nvPr/>
        </p:nvSpPr>
        <p:spPr>
          <a:xfrm>
            <a:off x="695323" y="3976310"/>
            <a:ext cx="10801350" cy="1018884"/>
          </a:xfrm>
          <a:prstGeom prst="rect">
            <a:avLst/>
          </a:prstGeom>
          <a:solidFill>
            <a:schemeClr val="accent2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en-US" sz="2400" dirty="0"/>
              <a:t>You have to wake them up and catch their attention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6477836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4673BF-FCEB-1458-A8FD-4CBAD60ED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Losing</a:t>
            </a:r>
            <a:r>
              <a:rPr lang="de-DE" dirty="0"/>
              <a:t> People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4FB6BD0-DD87-6627-927F-C6C095DCF5A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E94FCB-70F8-5313-AE46-4EB5E4917F6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DE5D164-C2FE-FA63-0EF8-73F7E46F6D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96B1282-569E-D4C9-B322-6127727C8AB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altLang="fr-FR" b="1" dirty="0">
                <a:solidFill>
                  <a:schemeClr val="accent1"/>
                </a:solidFill>
              </a:rPr>
              <a:t>They are laptop addicts</a:t>
            </a:r>
          </a:p>
          <a:p>
            <a:pPr lvl="1"/>
            <a:r>
              <a:rPr lang="en-US" altLang="fr-FR" dirty="0"/>
              <a:t>They are reading their emails, browsing the web, reading online newspapers, skyping, etc.</a:t>
            </a:r>
          </a:p>
          <a:p>
            <a:pPr lvl="1"/>
            <a:r>
              <a:rPr lang="en-US" altLang="fr-FR" dirty="0"/>
              <a:t>You have to wake them up and catch their attention</a:t>
            </a:r>
            <a:r>
              <a:rPr lang="de-DE" altLang="fr-FR" dirty="0"/>
              <a:t> </a:t>
            </a:r>
            <a:endParaRPr lang="de-DE" dirty="0"/>
          </a:p>
          <a:p>
            <a:r>
              <a:rPr lang="en-US" b="1" dirty="0">
                <a:solidFill>
                  <a:schemeClr val="accent1"/>
                </a:solidFill>
              </a:rPr>
              <a:t>People that are leaving</a:t>
            </a:r>
          </a:p>
          <a:p>
            <a:pPr lvl="1"/>
            <a:r>
              <a:rPr lang="en-US" dirty="0"/>
              <a:t>You lost them, so work for the ones you haven’t lost yet </a:t>
            </a:r>
          </a:p>
          <a:p>
            <a:pPr lvl="1"/>
            <a:r>
              <a:rPr lang="en-US" dirty="0"/>
              <a:t>Don’t repeat what you feel the lost audience didn’t get </a:t>
            </a:r>
          </a:p>
          <a:p>
            <a:pPr lvl="2"/>
            <a:r>
              <a:rPr lang="en-US" dirty="0"/>
              <a:t>You will lose the last ones that follow you </a:t>
            </a:r>
          </a:p>
          <a:p>
            <a:r>
              <a:rPr lang="en-US" b="1" dirty="0">
                <a:solidFill>
                  <a:schemeClr val="accent1"/>
                </a:solidFill>
              </a:rPr>
              <a:t>Nasty people </a:t>
            </a:r>
            <a:r>
              <a:rPr lang="en-US" dirty="0"/>
              <a:t>(aggressive, commenting, …)</a:t>
            </a:r>
          </a:p>
          <a:p>
            <a:pPr lvl="1"/>
            <a:r>
              <a:rPr lang="en-US" dirty="0"/>
              <a:t>Focus on other people</a:t>
            </a:r>
          </a:p>
          <a:p>
            <a:pPr lvl="1"/>
            <a:r>
              <a:rPr lang="en-US" dirty="0"/>
              <a:t>Don’t give them the opportunity to disrupt you even more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86941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11282B-8BCC-1017-6706-835CC8D86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EF59D16-2B39-A6EE-4E56-C2FCB9C8872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A9CC4A-5662-B4DE-E8B5-57BE7C10BD6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42CC6A3-36FB-33CA-C451-60B2A8487C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How to Give a Good Scientific 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FBD0AA9-6854-5C27-45BF-EBD10FA99B3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11" descr="A picture containing person, outdoor, woman, grass&#10;&#10;Description automatically generated">
            <a:extLst>
              <a:ext uri="{FF2B5EF4-FFF2-40B4-BE49-F238E27FC236}">
                <a16:creationId xmlns:a16="http://schemas.microsoft.com/office/drawing/2014/main" id="{CF73426E-ACCA-E87F-C903-B0FAFD41E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6" b="19656"/>
          <a:stretch/>
        </p:blipFill>
        <p:spPr>
          <a:xfrm>
            <a:off x="0" y="1"/>
            <a:ext cx="12192000" cy="6317996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797A00FF-AC1C-4317-3415-BC716E04DD02}"/>
              </a:ext>
            </a:extLst>
          </p:cNvPr>
          <p:cNvSpPr txBox="1"/>
          <p:nvPr/>
        </p:nvSpPr>
        <p:spPr>
          <a:xfrm>
            <a:off x="695325" y="4069784"/>
            <a:ext cx="10801350" cy="267765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de-DE" sz="4400" b="1" dirty="0">
                <a:solidFill>
                  <a:schemeClr val="bg1"/>
                </a:solidFill>
                <a:cs typeface="Arial" panose="020B0604020202020204" pitchFamily="34" charset="0"/>
              </a:rPr>
              <a:t>THE FRAME: </a:t>
            </a:r>
            <a:br>
              <a:rPr lang="de-DE" sz="44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de-DE" sz="4400" b="1" dirty="0">
                <a:solidFill>
                  <a:schemeClr val="bg1"/>
                </a:solidFill>
                <a:cs typeface="Arial" panose="020B0604020202020204" pitchFamily="34" charset="0"/>
              </a:rPr>
              <a:t>BRING PEOPLE BACK TO </a:t>
            </a:r>
            <a:br>
              <a:rPr lang="de-DE" sz="44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de-DE" sz="4400" b="1" dirty="0">
                <a:solidFill>
                  <a:schemeClr val="bg1"/>
                </a:solidFill>
                <a:cs typeface="Arial" panose="020B0604020202020204" pitchFamily="34" charset="0"/>
              </a:rPr>
              <a:t>THE BIG PICTURE</a:t>
            </a:r>
            <a:br>
              <a:rPr lang="de-DE" sz="3600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en-US"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2201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A0FC83-4A5E-E2E0-B482-F4111B384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Wonderful </a:t>
            </a:r>
            <a:r>
              <a:rPr lang="de-DE" dirty="0" err="1"/>
              <a:t>Examples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500B735-B25C-D59B-9926-B7B7B260298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3E27EC-76C5-26E3-519C-0DCF871ED4A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D73397D-18FE-0869-C46B-84007AD567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How to Give a Good Scientific 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01135D5-95A3-5B10-1E01-9144C9D3441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en-US" altLang="fr-FR" dirty="0"/>
              <a:t>Scott </a:t>
            </a:r>
            <a:r>
              <a:rPr lang="en-US" altLang="fr-FR" dirty="0" err="1"/>
              <a:t>Shenker</a:t>
            </a:r>
            <a:r>
              <a:rPr lang="en-US" altLang="fr-FR" dirty="0"/>
              <a:t>: The Future of Networking, and the Past of Protocols, </a:t>
            </a:r>
            <a:r>
              <a:rPr lang="fr-FR" altLang="fr-FR" dirty="0"/>
              <a:t>Open Networking </a:t>
            </a:r>
            <a:r>
              <a:rPr lang="fr-FR" altLang="fr-FR" dirty="0" err="1"/>
              <a:t>Summit</a:t>
            </a:r>
            <a:r>
              <a:rPr lang="fr-FR" altLang="fr-FR" dirty="0"/>
              <a:t> 2011 </a:t>
            </a:r>
            <a:endParaRPr lang="en-US" altLang="fr-FR" dirty="0"/>
          </a:p>
          <a:p>
            <a:pPr lvl="1"/>
            <a:r>
              <a:rPr lang="en-US" altLang="fr-FR" dirty="0">
                <a:hlinkClick r:id="rId2"/>
              </a:rPr>
              <a:t>http://www.youtube.com/watch?v=YHeyuD89n1Y</a:t>
            </a:r>
            <a:r>
              <a:rPr lang="en-US" altLang="fr-FR" dirty="0"/>
              <a:t> </a:t>
            </a:r>
          </a:p>
          <a:p>
            <a:r>
              <a:rPr lang="en-US" altLang="fr-FR" dirty="0"/>
              <a:t>Hans </a:t>
            </a:r>
            <a:r>
              <a:rPr lang="en-US" altLang="fr-FR" dirty="0" err="1"/>
              <a:t>Rosling</a:t>
            </a:r>
            <a:r>
              <a:rPr lang="en-US" altLang="fr-FR" dirty="0"/>
              <a:t>: Stats that reshape your worldview, TED 2006.</a:t>
            </a:r>
          </a:p>
          <a:p>
            <a:pPr lvl="1"/>
            <a:r>
              <a:rPr lang="en-US" altLang="fr-FR" dirty="0">
                <a:hlinkClick r:id="rId3"/>
              </a:rPr>
              <a:t>http://www.ted.com/talks/hans_rosling_shows_the_best_stats_you_ve_ever_seen.html</a:t>
            </a:r>
            <a:r>
              <a:rPr lang="en-US" altLang="fr-FR" dirty="0"/>
              <a:t> </a:t>
            </a:r>
          </a:p>
          <a:p>
            <a:pPr lvl="1"/>
            <a:r>
              <a:rPr lang="en-US" altLang="fr-FR" dirty="0">
                <a:hlinkClick r:id="rId4"/>
              </a:rPr>
              <a:t>http://www.gapminder.org/</a:t>
            </a:r>
            <a:r>
              <a:rPr lang="en-US" altLang="fr-FR" dirty="0"/>
              <a:t> </a:t>
            </a:r>
          </a:p>
          <a:p>
            <a:r>
              <a:rPr lang="en-US" dirty="0"/>
              <a:t>Elizabeth Gilbert on nurturing creativity: </a:t>
            </a:r>
          </a:p>
          <a:p>
            <a:pPr lvl="1"/>
            <a:r>
              <a:rPr lang="en-US" dirty="0">
                <a:hlinkClick r:id="rId5"/>
              </a:rPr>
              <a:t>http://www.ted.com/talks/elizabeth_gilbert_on_genius.html</a:t>
            </a:r>
            <a:r>
              <a:rPr lang="en-US" dirty="0"/>
              <a:t> </a:t>
            </a:r>
            <a:endParaRPr lang="en-US" altLang="fr-FR" dirty="0"/>
          </a:p>
          <a:p>
            <a:r>
              <a:rPr lang="en-US" dirty="0"/>
              <a:t>D. A. Patterson, R, </a:t>
            </a:r>
            <a:r>
              <a:rPr lang="en-US" dirty="0" err="1"/>
              <a:t>Riedi</a:t>
            </a:r>
            <a:r>
              <a:rPr lang="en-US" dirty="0"/>
              <a:t>, J. </a:t>
            </a:r>
            <a:r>
              <a:rPr lang="en-US" dirty="0" err="1"/>
              <a:t>Ousterhout</a:t>
            </a:r>
            <a:r>
              <a:rPr lang="en-US" dirty="0"/>
              <a:t>, T. Anderson: How to give a bad talk? </a:t>
            </a:r>
          </a:p>
          <a:p>
            <a:pPr lvl="1"/>
            <a:r>
              <a:rPr lang="en-US" dirty="0">
                <a:hlinkClick r:id="rId6"/>
              </a:rPr>
              <a:t>https://cel.archives-ouvertes.fr/cel-00529505v2/file/HowToGiveATalk.ppt</a:t>
            </a:r>
            <a:r>
              <a:rPr lang="en-US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9534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5CFF46-283B-A349-7110-9D9DE6E25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Think Like Your </a:t>
            </a:r>
            <a:r>
              <a:rPr lang="de-DE" dirty="0" err="1"/>
              <a:t>Audience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DA1286C-7B7A-53DD-AEFD-7AC52431B38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867449-392A-34EA-AA6A-45BD2C845DD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1F4F311-B9D2-9285-476E-998CE316F7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78B5565-B1AD-01C9-BDE4-4D6591AD36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Identify your audience</a:t>
            </a:r>
          </a:p>
          <a:p>
            <a:pPr lvl="1"/>
            <a:r>
              <a:rPr lang="en-US" dirty="0"/>
              <a:t>A professor</a:t>
            </a:r>
          </a:p>
          <a:p>
            <a:pPr lvl="1"/>
            <a:r>
              <a:rPr lang="en-US" dirty="0"/>
              <a:t>Some students</a:t>
            </a:r>
          </a:p>
          <a:p>
            <a:pPr lvl="1"/>
            <a:r>
              <a:rPr lang="en-US" dirty="0"/>
              <a:t>Some experts your field? </a:t>
            </a:r>
          </a:p>
          <a:p>
            <a:pPr lvl="1"/>
            <a:r>
              <a:rPr lang="en-US" dirty="0"/>
              <a:t>Non-scientists? </a:t>
            </a:r>
          </a:p>
          <a:p>
            <a:r>
              <a:rPr lang="en-US" dirty="0"/>
              <a:t>When speaking to </a:t>
            </a:r>
            <a:r>
              <a:rPr lang="en-US" b="1" dirty="0">
                <a:solidFill>
                  <a:schemeClr val="accent1"/>
                </a:solidFill>
              </a:rPr>
              <a:t>experts</a:t>
            </a:r>
            <a:r>
              <a:rPr lang="en-US" dirty="0"/>
              <a:t>, you should </a:t>
            </a:r>
            <a:r>
              <a:rPr lang="en-US" b="1" dirty="0">
                <a:solidFill>
                  <a:schemeClr val="accent1"/>
                </a:solidFill>
              </a:rPr>
              <a:t>focus</a:t>
            </a:r>
            <a:r>
              <a:rPr lang="en-US" dirty="0"/>
              <a:t> less on background and </a:t>
            </a:r>
            <a:r>
              <a:rPr lang="en-US" b="1" dirty="0">
                <a:solidFill>
                  <a:schemeClr val="accent1"/>
                </a:solidFill>
              </a:rPr>
              <a:t>more on data</a:t>
            </a:r>
            <a:endParaRPr lang="en-US" dirty="0"/>
          </a:p>
          <a:p>
            <a:r>
              <a:rPr lang="en-US" dirty="0"/>
              <a:t>When presenting to </a:t>
            </a:r>
            <a:r>
              <a:rPr lang="en-US" b="1" dirty="0">
                <a:solidFill>
                  <a:schemeClr val="accent1"/>
                </a:solidFill>
              </a:rPr>
              <a:t>non-scientists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speak more broadly </a:t>
            </a:r>
            <a:r>
              <a:rPr lang="en-US" dirty="0"/>
              <a:t>about your interests without boring anyone with highly detailed data. Tailor your talk to your audience.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7371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F7771-147D-C6DA-A932-8D699EEF0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Focused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4AC5A8-8FAC-B8FF-7D22-6BC4682BA18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BC9D2B-ABF8-3691-98D5-F6A66F5996E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2DA3F58-841B-0C27-480F-8D57255397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17999"/>
            <a:ext cx="7956549" cy="540001"/>
          </a:xfrm>
        </p:spPr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Scientific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8DCC6D8-DFFD-AD45-24AB-8F2AA97F094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r>
              <a:rPr lang="en-US" altLang="fr-FR" b="1" dirty="0">
                <a:solidFill>
                  <a:schemeClr val="accent1"/>
                </a:solidFill>
              </a:rPr>
              <a:t>Give a background</a:t>
            </a:r>
          </a:p>
          <a:p>
            <a:pPr lvl="1"/>
            <a:r>
              <a:rPr lang="en-US" altLang="fr-FR" b="1" dirty="0">
                <a:solidFill>
                  <a:schemeClr val="accent1"/>
                </a:solidFill>
              </a:rPr>
              <a:t>Bring examples </a:t>
            </a:r>
            <a:r>
              <a:rPr lang="en-US" altLang="fr-FR" dirty="0"/>
              <a:t>and adapt to the audience</a:t>
            </a:r>
          </a:p>
          <a:p>
            <a:pPr lvl="1"/>
            <a:r>
              <a:rPr lang="en-US" altLang="fr-FR" b="1" dirty="0">
                <a:solidFill>
                  <a:schemeClr val="accent1"/>
                </a:solidFill>
              </a:rPr>
              <a:t>Increase / </a:t>
            </a:r>
            <a:r>
              <a:rPr lang="en-US" altLang="fr-FR" b="1" dirty="0" err="1">
                <a:solidFill>
                  <a:schemeClr val="accent1"/>
                </a:solidFill>
              </a:rPr>
              <a:t>descrease</a:t>
            </a:r>
            <a:r>
              <a:rPr lang="en-US" altLang="fr-FR" b="1" dirty="0">
                <a:solidFill>
                  <a:schemeClr val="accent1"/>
                </a:solidFill>
              </a:rPr>
              <a:t> the technical granularity </a:t>
            </a:r>
            <a:r>
              <a:rPr lang="en-US" altLang="fr-FR" dirty="0"/>
              <a:t>of your presentation</a:t>
            </a:r>
          </a:p>
          <a:p>
            <a:pPr lvl="1"/>
            <a:r>
              <a:rPr lang="en-US" altLang="fr-FR" b="1" dirty="0">
                <a:solidFill>
                  <a:schemeClr val="accent1"/>
                </a:solidFill>
              </a:rPr>
              <a:t>Make it fun and catchy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Motivate your work</a:t>
            </a:r>
          </a:p>
          <a:p>
            <a:pPr lvl="1"/>
            <a:r>
              <a:rPr lang="en-US" altLang="fr-FR" dirty="0"/>
              <a:t>Why is the subject important and interesting?</a:t>
            </a:r>
          </a:p>
          <a:p>
            <a:r>
              <a:rPr lang="en-US" altLang="fr-FR" b="1" dirty="0">
                <a:solidFill>
                  <a:schemeClr val="accent1"/>
                </a:solidFill>
              </a:rPr>
              <a:t>Focus of your work</a:t>
            </a:r>
          </a:p>
          <a:p>
            <a:pPr lvl="1"/>
            <a:r>
              <a:rPr lang="en-US" altLang="fr-FR" dirty="0"/>
              <a:t>What is this presentation/work about in a single sentence? </a:t>
            </a:r>
          </a:p>
          <a:p>
            <a:pPr lvl="1"/>
            <a:r>
              <a:rPr lang="en-US" altLang="fr-FR" dirty="0"/>
              <a:t>What is the problem?</a:t>
            </a:r>
          </a:p>
          <a:p>
            <a:pPr lvl="1"/>
            <a:r>
              <a:rPr lang="en-US" altLang="fr-FR" dirty="0"/>
              <a:t>What is the research questions?</a:t>
            </a:r>
          </a:p>
          <a:p>
            <a:pPr lvl="1"/>
            <a:r>
              <a:rPr lang="en-US" altLang="fr-FR" dirty="0"/>
              <a:t>Why is it important?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5077525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 Theme">
  <a:themeElements>
    <a:clrScheme name="Lecture Color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9BC"/>
      </a:accent1>
      <a:accent2>
        <a:srgbClr val="BCCCE6"/>
      </a:accent2>
      <a:accent3>
        <a:srgbClr val="DBE3F1"/>
      </a:accent3>
      <a:accent4>
        <a:srgbClr val="EA7B34"/>
      </a:accent4>
      <a:accent5>
        <a:srgbClr val="3E444C"/>
      </a:accent5>
      <a:accent6>
        <a:srgbClr val="70AD47"/>
      </a:accent6>
      <a:hlink>
        <a:srgbClr val="5079BC"/>
      </a:hlink>
      <a:folHlink>
        <a:srgbClr val="5079BC"/>
      </a:folHlink>
    </a:clrScheme>
    <a:fontScheme name="Benutzerdefiniert 2">
      <a:majorFont>
        <a:latin typeface="Roboto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0648106-1097-44F4-B20B-3C94F1E1132C}">
  <we:reference id="wa104178772" version="1.0.0.0" store="de-DE" storeType="OMEX"/>
  <we:alternateReferences>
    <we:reference id="WA104178772" version="1.0.0.0" store="WA10417877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5636</Words>
  <Application>Microsoft Office PowerPoint</Application>
  <PresentationFormat>Breitbild</PresentationFormat>
  <Paragraphs>843</Paragraphs>
  <Slides>75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75</vt:i4>
      </vt:variant>
    </vt:vector>
  </HeadingPairs>
  <TitlesOfParts>
    <vt:vector size="85" baseType="lpstr">
      <vt:lpstr>Arial</vt:lpstr>
      <vt:lpstr>Calibri</vt:lpstr>
      <vt:lpstr>Cambria Math</vt:lpstr>
      <vt:lpstr>Comic Sans MS</vt:lpstr>
      <vt:lpstr>Roboto</vt:lpstr>
      <vt:lpstr>Roboto Medium</vt:lpstr>
      <vt:lpstr>Roboto Thin</vt:lpstr>
      <vt:lpstr>Times New Roman</vt:lpstr>
      <vt:lpstr>Wingdings</vt:lpstr>
      <vt:lpstr>Lecture Theme</vt:lpstr>
      <vt:lpstr>How to Give a Good Scientific Presentation</vt:lpstr>
      <vt:lpstr>Agenda</vt:lpstr>
      <vt:lpstr>Why should you bother doing talks?</vt:lpstr>
      <vt:lpstr>Goals of a Presentation</vt:lpstr>
      <vt:lpstr>Tell a Clear and Convincing Story</vt:lpstr>
      <vt:lpstr>Define First Your Message</vt:lpstr>
      <vt:lpstr>Never Present Too Much!</vt:lpstr>
      <vt:lpstr>Think Like Your Audience</vt:lpstr>
      <vt:lpstr>Stay Focused</vt:lpstr>
      <vt:lpstr>Outlining</vt:lpstr>
      <vt:lpstr>Before you start preparing slides…</vt:lpstr>
      <vt:lpstr>PowerPoint-Präsentation</vt:lpstr>
      <vt:lpstr>But why do you have so much text in your slides?</vt:lpstr>
      <vt:lpstr>The Structure</vt:lpstr>
      <vt:lpstr>The Template</vt:lpstr>
      <vt:lpstr>Explain All Slides</vt:lpstr>
      <vt:lpstr>Wall of Text</vt:lpstr>
      <vt:lpstr>Be Concise</vt:lpstr>
      <vt:lpstr>Be Concise</vt:lpstr>
      <vt:lpstr>Be Concise</vt:lpstr>
      <vt:lpstr>PowerPoint-Präsentation</vt:lpstr>
      <vt:lpstr>The Title of Your Scientific Report</vt:lpstr>
      <vt:lpstr>PowerPoint-Präsentation</vt:lpstr>
      <vt:lpstr>Introduction</vt:lpstr>
      <vt:lpstr>Related Work</vt:lpstr>
      <vt:lpstr>Related Work</vt:lpstr>
      <vt:lpstr>Method</vt:lpstr>
      <vt:lpstr>Results</vt:lpstr>
      <vt:lpstr>Results</vt:lpstr>
      <vt:lpstr>Results</vt:lpstr>
      <vt:lpstr>Discussion and Findings</vt:lpstr>
      <vt:lpstr>Q&amp;A Part</vt:lpstr>
      <vt:lpstr>Infos for Doctoral Students</vt:lpstr>
      <vt:lpstr>Preparing Slides</vt:lpstr>
      <vt:lpstr>Use Meaningful Titles</vt:lpstr>
      <vt:lpstr>Limit Words on Slides; Use Visuals!</vt:lpstr>
      <vt:lpstr>Use Slide Numbers</vt:lpstr>
      <vt:lpstr>No Serif Fonts!</vt:lpstr>
      <vt:lpstr>No Punctuation Marks</vt:lpstr>
      <vt:lpstr>Colors and Bold Text</vt:lpstr>
      <vt:lpstr>Black is okay</vt:lpstr>
      <vt:lpstr>Be neaT</vt:lpstr>
      <vt:lpstr>Be Neat</vt:lpstr>
      <vt:lpstr>Be Concise</vt:lpstr>
      <vt:lpstr>Poor Example: Solar System</vt:lpstr>
      <vt:lpstr>Still Poor Example: Solar System</vt:lpstr>
      <vt:lpstr>Still Poor Example: Solar System</vt:lpstr>
      <vt:lpstr>Pictures</vt:lpstr>
      <vt:lpstr>Illustrations</vt:lpstr>
      <vt:lpstr>Animations</vt:lpstr>
      <vt:lpstr>Using Plots</vt:lpstr>
      <vt:lpstr>No Pie, No 3D, No 3D Pie, Never</vt:lpstr>
      <vt:lpstr>Figures</vt:lpstr>
      <vt:lpstr>Equations</vt:lpstr>
      <vt:lpstr>Design and Presentation Zen</vt:lpstr>
      <vt:lpstr>Testing</vt:lpstr>
      <vt:lpstr>Dress Well</vt:lpstr>
      <vt:lpstr>Giving a Talk</vt:lpstr>
      <vt:lpstr>Introduce and Summarize Slides</vt:lpstr>
      <vt:lpstr>How to Show Something on a Slide?</vt:lpstr>
      <vt:lpstr>How to Show Something on a Slide?</vt:lpstr>
      <vt:lpstr>One Slide = One-Two Minutes</vt:lpstr>
      <vt:lpstr>Never Exceed Your Allocated Time</vt:lpstr>
      <vt:lpstr>Q&amp;A Part</vt:lpstr>
      <vt:lpstr>Use Your Body And Location</vt:lpstr>
      <vt:lpstr>Use Your Voice</vt:lpstr>
      <vt:lpstr>Second Screen and Remote Controller</vt:lpstr>
      <vt:lpstr>Show Enthusiasm </vt:lpstr>
      <vt:lpstr>Practicing</vt:lpstr>
      <vt:lpstr>Avoid Bad Surprises</vt:lpstr>
      <vt:lpstr>Some Facts on the Audience</vt:lpstr>
      <vt:lpstr>Some Facts on the Audience</vt:lpstr>
      <vt:lpstr>Losing People</vt:lpstr>
      <vt:lpstr>PowerPoint-Präsentation</vt:lpstr>
      <vt:lpstr>Wonderful Examples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 Schwind</dc:creator>
  <cp:lastModifiedBy>Valentin Schwind</cp:lastModifiedBy>
  <cp:revision>739</cp:revision>
  <dcterms:created xsi:type="dcterms:W3CDTF">2017-10-10T14:10:45Z</dcterms:created>
  <dcterms:modified xsi:type="dcterms:W3CDTF">2024-03-08T12:01:39Z</dcterms:modified>
</cp:coreProperties>
</file>