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6" r:id="rId2"/>
    <p:sldId id="379" r:id="rId3"/>
    <p:sldId id="272" r:id="rId4"/>
    <p:sldId id="273" r:id="rId5"/>
    <p:sldId id="274" r:id="rId6"/>
    <p:sldId id="383" r:id="rId7"/>
    <p:sldId id="275" r:id="rId8"/>
    <p:sldId id="391" r:id="rId9"/>
    <p:sldId id="392" r:id="rId10"/>
    <p:sldId id="276" r:id="rId11"/>
    <p:sldId id="389" r:id="rId12"/>
    <p:sldId id="390" r:id="rId13"/>
    <p:sldId id="388" r:id="rId14"/>
    <p:sldId id="277" r:id="rId15"/>
    <p:sldId id="376" r:id="rId16"/>
    <p:sldId id="378" r:id="rId17"/>
    <p:sldId id="377" r:id="rId18"/>
    <p:sldId id="330" r:id="rId19"/>
    <p:sldId id="393" r:id="rId20"/>
    <p:sldId id="385" r:id="rId21"/>
    <p:sldId id="279" r:id="rId22"/>
    <p:sldId id="278" r:id="rId23"/>
    <p:sldId id="280" r:id="rId24"/>
    <p:sldId id="282" r:id="rId25"/>
    <p:sldId id="281" r:id="rId26"/>
    <p:sldId id="283" r:id="rId27"/>
    <p:sldId id="284" r:id="rId28"/>
    <p:sldId id="334" r:id="rId29"/>
    <p:sldId id="285" r:id="rId30"/>
    <p:sldId id="287" r:id="rId31"/>
    <p:sldId id="289" r:id="rId32"/>
    <p:sldId id="290" r:id="rId33"/>
    <p:sldId id="291" r:id="rId34"/>
    <p:sldId id="342" r:id="rId35"/>
    <p:sldId id="325" r:id="rId36"/>
    <p:sldId id="293" r:id="rId37"/>
    <p:sldId id="294" r:id="rId38"/>
    <p:sldId id="295" r:id="rId39"/>
    <p:sldId id="296" r:id="rId40"/>
    <p:sldId id="297" r:id="rId41"/>
    <p:sldId id="384" r:id="rId42"/>
    <p:sldId id="491" r:id="rId43"/>
    <p:sldId id="492" r:id="rId44"/>
    <p:sldId id="292" r:id="rId45"/>
    <p:sldId id="386" r:id="rId46"/>
    <p:sldId id="298" r:id="rId47"/>
    <p:sldId id="301" r:id="rId48"/>
    <p:sldId id="394" r:id="rId49"/>
    <p:sldId id="395" r:id="rId50"/>
    <p:sldId id="396" r:id="rId51"/>
    <p:sldId id="397" r:id="rId52"/>
    <p:sldId id="475" r:id="rId53"/>
    <p:sldId id="499" r:id="rId54"/>
    <p:sldId id="321" r:id="rId55"/>
    <p:sldId id="501" r:id="rId56"/>
    <p:sldId id="320" r:id="rId57"/>
    <p:sldId id="333" r:id="rId58"/>
    <p:sldId id="309" r:id="rId59"/>
    <p:sldId id="310" r:id="rId60"/>
    <p:sldId id="500" r:id="rId61"/>
    <p:sldId id="311" r:id="rId62"/>
    <p:sldId id="324" r:id="rId63"/>
    <p:sldId id="308" r:id="rId64"/>
    <p:sldId id="307" r:id="rId65"/>
    <p:sldId id="387" r:id="rId66"/>
    <p:sldId id="380" r:id="rId67"/>
    <p:sldId id="302" r:id="rId68"/>
    <p:sldId id="303" r:id="rId69"/>
    <p:sldId id="304" r:id="rId70"/>
    <p:sldId id="305" r:id="rId71"/>
    <p:sldId id="306" r:id="rId72"/>
    <p:sldId id="381" r:id="rId73"/>
    <p:sldId id="452" r:id="rId74"/>
    <p:sldId id="32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B6AEF1D-338B-41DD-B59C-C18431F9CA42}">
          <p14:sldIdLst>
            <p14:sldId id="256"/>
            <p14:sldId id="379"/>
            <p14:sldId id="272"/>
            <p14:sldId id="273"/>
            <p14:sldId id="274"/>
          </p14:sldIdLst>
        </p14:section>
        <p14:section name="With Exam" id="{2EF0D397-CC77-4A58-A1EA-D350C773E9CC}">
          <p14:sldIdLst>
            <p14:sldId id="383"/>
            <p14:sldId id="275"/>
          </p14:sldIdLst>
        </p14:section>
        <p14:section name="Without Exam" id="{D60D54CC-82F3-421E-9190-FA94979A3693}">
          <p14:sldIdLst>
            <p14:sldId id="391"/>
            <p14:sldId id="392"/>
          </p14:sldIdLst>
        </p14:section>
        <p14:section name="Plan" id="{C57FC5BE-A1C0-44CE-8195-E33B46A7BDE1}">
          <p14:sldIdLst>
            <p14:sldId id="276"/>
            <p14:sldId id="389"/>
            <p14:sldId id="390"/>
            <p14:sldId id="388"/>
            <p14:sldId id="277"/>
            <p14:sldId id="376"/>
          </p14:sldIdLst>
        </p14:section>
        <p14:section name="Paradigm" id="{92F1818F-4880-4F5A-8C64-E29861B95D42}">
          <p14:sldIdLst>
            <p14:sldId id="378"/>
            <p14:sldId id="377"/>
            <p14:sldId id="330"/>
            <p14:sldId id="393"/>
            <p14:sldId id="385"/>
            <p14:sldId id="279"/>
            <p14:sldId id="278"/>
          </p14:sldIdLst>
        </p14:section>
        <p14:section name="Learning" id="{69A92300-9A7E-4172-95D6-1F66D2189D3B}">
          <p14:sldIdLst>
            <p14:sldId id="280"/>
            <p14:sldId id="282"/>
            <p14:sldId id="281"/>
            <p14:sldId id="283"/>
            <p14:sldId id="284"/>
            <p14:sldId id="334"/>
            <p14:sldId id="285"/>
            <p14:sldId id="287"/>
            <p14:sldId id="289"/>
            <p14:sldId id="290"/>
            <p14:sldId id="291"/>
            <p14:sldId id="342"/>
            <p14:sldId id="325"/>
            <p14:sldId id="293"/>
            <p14:sldId id="294"/>
            <p14:sldId id="295"/>
            <p14:sldId id="296"/>
            <p14:sldId id="297"/>
            <p14:sldId id="384"/>
            <p14:sldId id="491"/>
            <p14:sldId id="492"/>
            <p14:sldId id="292"/>
            <p14:sldId id="386"/>
            <p14:sldId id="298"/>
            <p14:sldId id="301"/>
            <p14:sldId id="394"/>
            <p14:sldId id="395"/>
            <p14:sldId id="396"/>
            <p14:sldId id="397"/>
          </p14:sldIdLst>
        </p14:section>
        <p14:section name="Examples" id="{D3A9B7BC-F9B1-4428-A5AB-783AA5C607C3}">
          <p14:sldIdLst>
            <p14:sldId id="475"/>
            <p14:sldId id="499"/>
            <p14:sldId id="321"/>
            <p14:sldId id="501"/>
            <p14:sldId id="320"/>
            <p14:sldId id="333"/>
            <p14:sldId id="309"/>
            <p14:sldId id="310"/>
            <p14:sldId id="500"/>
            <p14:sldId id="311"/>
            <p14:sldId id="324"/>
          </p14:sldIdLst>
        </p14:section>
        <p14:section name="The Research Projects" id="{9C4A9CB2-1D50-4B57-82E6-8613339C8715}">
          <p14:sldIdLst>
            <p14:sldId id="308"/>
            <p14:sldId id="307"/>
            <p14:sldId id="387"/>
          </p14:sldIdLst>
        </p14:section>
        <p14:section name="How to proceed" id="{ED9B95E1-135A-4288-8E40-B66083573DB3}">
          <p14:sldIdLst>
            <p14:sldId id="380"/>
            <p14:sldId id="302"/>
            <p14:sldId id="303"/>
            <p14:sldId id="304"/>
            <p14:sldId id="305"/>
            <p14:sldId id="306"/>
            <p14:sldId id="381"/>
            <p14:sldId id="452"/>
            <p14:sldId id="327"/>
          </p14:sldIdLst>
        </p14:section>
      </p14:sectionLst>
    </p:ext>
    <p:ext uri="{EFAFB233-063F-42B5-8137-9DF3F51BA10A}">
      <p15:sldGuideLst xmlns:p15="http://schemas.microsoft.com/office/powerpoint/2012/main">
        <p15:guide id="1" orient="horz" pos="2115"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7B34"/>
    <a:srgbClr val="009999"/>
    <a:srgbClr val="D60093"/>
    <a:srgbClr val="FF3399"/>
    <a:srgbClr val="7030A0"/>
    <a:srgbClr val="E9ECF4"/>
    <a:srgbClr val="5079BC"/>
    <a:srgbClr val="D5DFEF"/>
    <a:srgbClr val="4F69BD"/>
    <a:srgbClr val="008D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2" autoAdjust="0"/>
    <p:restoredTop sz="92580" autoAdjust="0"/>
  </p:normalViewPr>
  <p:slideViewPr>
    <p:cSldViewPr snapToGrid="0" showGuides="1">
      <p:cViewPr varScale="1">
        <p:scale>
          <a:sx n="158" d="100"/>
          <a:sy n="158" d="100"/>
        </p:scale>
        <p:origin x="152" y="88"/>
      </p:cViewPr>
      <p:guideLst>
        <p:guide orient="horz" pos="2115"/>
        <p:guide pos="3795"/>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07.04.2025</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8934EE8-1DD6-4929-B7B8-30F750D483F0}" type="slidenum">
              <a:rPr lang="en-US" smtClean="0"/>
              <a:t>3</a:t>
            </a:fld>
            <a:endParaRPr lang="en-US"/>
          </a:p>
        </p:txBody>
      </p:sp>
    </p:spTree>
    <p:extLst>
      <p:ext uri="{BB962C8B-B14F-4D97-AF65-F5344CB8AC3E}">
        <p14:creationId xmlns:p14="http://schemas.microsoft.com/office/powerpoint/2010/main" val="38237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25</a:t>
            </a:fld>
            <a:endParaRPr lang="en-US"/>
          </a:p>
        </p:txBody>
      </p:sp>
    </p:spTree>
    <p:extLst>
      <p:ext uri="{BB962C8B-B14F-4D97-AF65-F5344CB8AC3E}">
        <p14:creationId xmlns:p14="http://schemas.microsoft.com/office/powerpoint/2010/main" val="336175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EMG biofeedback can help users to focus on their own muscle tension. However, </a:t>
            </a:r>
            <a:r>
              <a:rPr lang="en-US" sz="1200" b="1" i="0" u="none" strike="noStrike" kern="1200" baseline="0" dirty="0">
                <a:solidFill>
                  <a:schemeClr val="tx1"/>
                </a:solidFill>
                <a:latin typeface="+mn-lt"/>
                <a:ea typeface="+mn-ea"/>
                <a:cs typeface="+mn-cs"/>
              </a:rPr>
              <a:t>which</a:t>
            </a:r>
            <a:r>
              <a:rPr lang="en-US" sz="1200" b="0" i="0" u="none" strike="noStrike" kern="1200" baseline="0" dirty="0">
                <a:solidFill>
                  <a:schemeClr val="tx1"/>
                </a:solidFill>
                <a:latin typeface="+mn-lt"/>
                <a:ea typeface="+mn-ea"/>
                <a:cs typeface="+mn-cs"/>
              </a:rPr>
              <a:t> sensory cues are suitable for rendering EMG signals and closing a biofeedback loop is currently unknown. As humans have a </a:t>
            </a:r>
            <a:r>
              <a:rPr lang="en-US" sz="1200" b="1" i="0" u="none" strike="noStrike" kern="1200" baseline="0" dirty="0">
                <a:solidFill>
                  <a:schemeClr val="tx1"/>
                </a:solidFill>
                <a:latin typeface="+mn-lt"/>
                <a:ea typeface="+mn-ea"/>
                <a:cs typeface="+mn-cs"/>
              </a:rPr>
              <a:t>limited set of resources </a:t>
            </a:r>
            <a:r>
              <a:rPr lang="en-US" sz="1200" b="0" i="0" u="none" strike="noStrike" kern="1200" baseline="0" dirty="0">
                <a:solidFill>
                  <a:schemeClr val="tx1"/>
                </a:solidFill>
                <a:latin typeface="+mn-lt"/>
                <a:ea typeface="+mn-ea"/>
                <a:cs typeface="+mn-cs"/>
              </a:rPr>
              <a:t>available for mental processes, we hypothesized that task performance based on biofeedback from </a:t>
            </a:r>
            <a:r>
              <a:rPr lang="en-US" sz="1200" b="1" i="0" u="none" strike="noStrike" kern="1200" baseline="0" dirty="0">
                <a:solidFill>
                  <a:schemeClr val="tx1"/>
                </a:solidFill>
                <a:latin typeface="+mn-lt"/>
                <a:ea typeface="+mn-ea"/>
                <a:cs typeface="+mn-cs"/>
              </a:rPr>
              <a:t>multiple cues </a:t>
            </a:r>
            <a:r>
              <a:rPr lang="en-US" sz="1200" b="0" i="0" u="none" strike="noStrike" kern="1200" baseline="0" dirty="0">
                <a:solidFill>
                  <a:schemeClr val="tx1"/>
                </a:solidFill>
                <a:latin typeface="+mn-lt"/>
                <a:ea typeface="+mn-ea"/>
                <a:cs typeface="+mn-cs"/>
              </a:rPr>
              <a:t>can cause </a:t>
            </a:r>
            <a:r>
              <a:rPr lang="en-US" sz="1200" b="1" i="0" u="none" strike="noStrike" kern="1200" baseline="0" dirty="0">
                <a:solidFill>
                  <a:schemeClr val="tx1"/>
                </a:solidFill>
                <a:latin typeface="+mn-lt"/>
                <a:ea typeface="+mn-ea"/>
                <a:cs typeface="+mn-cs"/>
              </a:rPr>
              <a:t>difficulties</a:t>
            </a:r>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%Thus, we investigated </a:t>
            </a:r>
            <a:r>
              <a:rPr lang="en-US" sz="1200" b="1" i="0" u="none" strike="noStrike" kern="1200" baseline="0" dirty="0">
                <a:solidFill>
                  <a:schemeClr val="tx1"/>
                </a:solidFill>
                <a:latin typeface="+mn-lt"/>
                <a:ea typeface="+mn-ea"/>
                <a:cs typeface="+mn-cs"/>
              </a:rPr>
              <a:t>three feedback modalities, </a:t>
            </a:r>
            <a:r>
              <a:rPr lang="en-US" sz="1200" b="0" i="0" u="none" strike="noStrike" kern="1200" baseline="0" dirty="0">
                <a:solidFill>
                  <a:schemeClr val="tx1"/>
                </a:solidFill>
                <a:latin typeface="+mn-lt"/>
                <a:ea typeface="+mn-ea"/>
                <a:cs typeface="+mn-cs"/>
              </a:rPr>
              <a:t>which were </a:t>
            </a:r>
            <a:r>
              <a:rPr lang="de-DE" sz="1200" b="1" i="0" u="none" strike="noStrike" kern="1200" baseline="0" dirty="0">
                <a:solidFill>
                  <a:schemeClr val="tx1"/>
                </a:solidFill>
                <a:latin typeface="+mn-lt"/>
                <a:ea typeface="+mn-ea"/>
                <a:cs typeface="+mn-cs"/>
              </a:rPr>
              <a:t>Visual, </a:t>
            </a:r>
            <a:r>
              <a:rPr lang="de-DE" sz="1200" b="1" i="0" u="none" strike="noStrike" kern="1200" baseline="0" dirty="0" err="1">
                <a:solidFill>
                  <a:schemeClr val="tx1"/>
                </a:solidFill>
                <a:latin typeface="+mn-lt"/>
                <a:ea typeface="+mn-ea"/>
                <a:cs typeface="+mn-cs"/>
              </a:rPr>
              <a:t>Auditory</a:t>
            </a:r>
            <a:r>
              <a:rPr lang="de-DE" sz="1200" b="1" i="0" u="none" strike="noStrike" kern="1200" baseline="0" dirty="0">
                <a:solidFill>
                  <a:schemeClr val="tx1"/>
                </a:solidFill>
                <a:latin typeface="+mn-lt"/>
                <a:ea typeface="+mn-ea"/>
                <a:cs typeface="+mn-cs"/>
              </a:rPr>
              <a:t> </a:t>
            </a:r>
            <a:r>
              <a:rPr lang="de-DE" sz="1200" b="0" i="0" u="none" strike="noStrike" kern="1200" baseline="0" dirty="0">
                <a:solidFill>
                  <a:schemeClr val="tx1"/>
                </a:solidFill>
                <a:latin typeface="+mn-lt"/>
                <a:ea typeface="+mn-ea"/>
                <a:cs typeface="+mn-cs"/>
              </a:rPr>
              <a:t>and</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Tactile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We conducted a </a:t>
            </a:r>
            <a:r>
              <a:rPr lang="en-US" sz="1200" b="1" i="0" u="none" strike="noStrike" kern="1200" baseline="0" dirty="0">
                <a:solidFill>
                  <a:schemeClr val="tx1"/>
                </a:solidFill>
                <a:latin typeface="+mn-lt"/>
                <a:ea typeface="+mn-ea"/>
                <a:cs typeface="+mn-cs"/>
              </a:rPr>
              <a:t>three-way </a:t>
            </a:r>
            <a:r>
              <a:rPr lang="en-US" sz="1200" b="1" i="0" u="none" strike="noStrike" kern="1200" baseline="0" dirty="0" err="1">
                <a:solidFill>
                  <a:schemeClr val="tx1"/>
                </a:solidFill>
                <a:latin typeface="+mn-lt"/>
                <a:ea typeface="+mn-ea"/>
                <a:cs typeface="+mn-cs"/>
              </a:rPr>
              <a:t>fullfactorial</a:t>
            </a:r>
            <a:r>
              <a:rPr lang="en-US"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within-subject</a:t>
            </a:r>
            <a:r>
              <a:rPr lang="de-DE" sz="1200" b="1" i="0" u="none" strike="noStrike" kern="1200" baseline="0" dirty="0">
                <a:solidFill>
                  <a:schemeClr val="tx1"/>
                </a:solidFill>
                <a:latin typeface="+mn-lt"/>
                <a:ea typeface="+mn-ea"/>
                <a:cs typeface="+mn-cs"/>
              </a:rPr>
              <a:t> design </a:t>
            </a:r>
            <a:r>
              <a:rPr lang="de-DE" sz="1200" b="1" i="0" u="none" strike="noStrike" kern="1200" baseline="0" dirty="0" err="1">
                <a:solidFill>
                  <a:schemeClr val="tx1"/>
                </a:solidFill>
                <a:latin typeface="+mn-lt"/>
                <a:ea typeface="+mn-ea"/>
                <a:cs typeface="+mn-cs"/>
              </a:rPr>
              <a:t>study</a:t>
            </a:r>
            <a:r>
              <a:rPr lang="de-DE" sz="1200" b="1" i="0" u="none" strike="noStrike" kern="1200" baseline="0" dirty="0">
                <a:solidFill>
                  <a:schemeClr val="tx1"/>
                </a:solidFill>
                <a:latin typeface="+mn-lt"/>
                <a:ea typeface="+mn-ea"/>
                <a:cs typeface="+mn-cs"/>
              </a:rPr>
              <a:t> </a:t>
            </a:r>
            <a:r>
              <a:rPr lang="de-DE" sz="1200" b="0" i="0" u="none" strike="noStrike" kern="1200" baseline="0" dirty="0">
                <a:solidFill>
                  <a:schemeClr val="tx1"/>
                </a:solidFill>
                <a:latin typeface="+mn-lt"/>
                <a:ea typeface="+mn-ea"/>
                <a:cs typeface="+mn-cs"/>
              </a:rPr>
              <a:t>in VR and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40 participants. </a:t>
            </a:r>
            <a:r>
              <a:rPr lang="en-US" sz="1200" b="0" i="0" u="none" strike="noStrike" kern="1200" baseline="0" dirty="0">
                <a:solidFill>
                  <a:schemeClr val="tx1"/>
                </a:solidFill>
                <a:latin typeface="+mn-lt"/>
                <a:ea typeface="+mn-ea"/>
                <a:cs typeface="+mn-cs"/>
              </a:rPr>
              <a:t>Due to the </a:t>
            </a:r>
            <a:r>
              <a:rPr lang="en-US" sz="1200" b="1" i="0" u="none" strike="noStrike" kern="1200" baseline="0" dirty="0">
                <a:solidFill>
                  <a:schemeClr val="tx1"/>
                </a:solidFill>
                <a:latin typeface="+mn-lt"/>
                <a:ea typeface="+mn-ea"/>
                <a:cs typeface="+mn-cs"/>
              </a:rPr>
              <a:t>low variance of the throughput </a:t>
            </a:r>
            <a:r>
              <a:rPr lang="en-US" sz="1200" b="0" i="0" u="none" strike="noStrike" kern="1200" baseline="0" dirty="0">
                <a:solidFill>
                  <a:schemeClr val="tx1"/>
                </a:solidFill>
                <a:latin typeface="+mn-lt"/>
                <a:ea typeface="+mn-ea"/>
                <a:cs typeface="+mn-cs"/>
              </a:rPr>
              <a:t>in the first study, its </a:t>
            </a:r>
            <a:r>
              <a:rPr lang="en-US" sz="1200" b="1" i="0" u="none" strike="noStrike" kern="1200" baseline="0" dirty="0">
                <a:solidFill>
                  <a:schemeClr val="tx1"/>
                </a:solidFill>
                <a:latin typeface="+mn-lt"/>
                <a:ea typeface="+mn-ea"/>
                <a:cs typeface="+mn-cs"/>
              </a:rPr>
              <a:t>observability</a:t>
            </a:r>
            <a:r>
              <a:rPr lang="en-US" sz="1200" b="0" i="0" u="none" strike="noStrike" kern="1200" baseline="0" dirty="0">
                <a:solidFill>
                  <a:schemeClr val="tx1"/>
                </a:solidFill>
                <a:latin typeface="+mn-lt"/>
                <a:ea typeface="+mn-ea"/>
                <a:cs typeface="+mn-cs"/>
              </a:rPr>
              <a:t> during the experiment to ensure </a:t>
            </a:r>
            <a:r>
              <a:rPr lang="en-US" sz="1200" b="1" i="0" u="none" strike="noStrike" kern="1200" baseline="0" dirty="0">
                <a:solidFill>
                  <a:schemeClr val="tx1"/>
                </a:solidFill>
                <a:latin typeface="+mn-lt"/>
                <a:ea typeface="+mn-ea"/>
                <a:cs typeface="+mn-cs"/>
              </a:rPr>
              <a:t>isometric contractions</a:t>
            </a:r>
            <a:r>
              <a:rPr lang="en-US" sz="1200" b="0" i="0" u="none" strike="noStrike" kern="1200" baseline="0" dirty="0">
                <a:solidFill>
                  <a:schemeClr val="tx1"/>
                </a:solidFill>
                <a:latin typeface="+mn-lt"/>
                <a:ea typeface="+mn-ea"/>
                <a:cs typeface="+mn-cs"/>
              </a:rPr>
              <a:t>, and its </a:t>
            </a:r>
            <a:r>
              <a:rPr lang="en-US" sz="1200" b="1" i="0" u="none" strike="noStrike" kern="1200" baseline="0" dirty="0">
                <a:solidFill>
                  <a:schemeClr val="tx1"/>
                </a:solidFill>
                <a:latin typeface="+mn-lt"/>
                <a:ea typeface="+mn-ea"/>
                <a:cs typeface="+mn-cs"/>
              </a:rPr>
              <a:t>relevance in related literature</a:t>
            </a:r>
            <a:r>
              <a:rPr lang="en-US" sz="1200" b="0" i="0" u="none" strike="noStrike" kern="1200" baseline="0" dirty="0">
                <a:solidFill>
                  <a:schemeClr val="tx1"/>
                </a:solidFill>
                <a:latin typeface="+mn-lt"/>
                <a:ea typeface="+mn-ea"/>
                <a:cs typeface="+mn-cs"/>
              </a:rPr>
              <a:t>, we used the Biceps brachii, at the front of the upper arm, for EMG input </a:t>
            </a:r>
            <a:r>
              <a:rPr lang="en-US" sz="1200" kern="1200" dirty="0">
                <a:solidFill>
                  <a:schemeClr val="tx1"/>
                </a:solidFill>
                <a:effectLst/>
                <a:latin typeface="+mn-lt"/>
                <a:ea typeface="+mn-ea"/>
                <a:cs typeface="+mn-cs"/>
              </a:rPr>
              <a:t>in our second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latin typeface="+mn-lt"/>
              <a:ea typeface="+mn-ea"/>
              <a:cs typeface="+mn-cs"/>
            </a:endParaRPr>
          </a:p>
          <a:p>
            <a:endParaRPr lang="de-DE" sz="1200" dirty="0"/>
          </a:p>
        </p:txBody>
      </p:sp>
      <p:sp>
        <p:nvSpPr>
          <p:cNvPr id="4" name="Foliennummernplatzhalter 3"/>
          <p:cNvSpPr>
            <a:spLocks noGrp="1"/>
          </p:cNvSpPr>
          <p:nvPr>
            <p:ph type="sldNum" sz="quarter" idx="5"/>
          </p:nvPr>
        </p:nvSpPr>
        <p:spPr/>
        <p:txBody>
          <a:bodyPr/>
          <a:lstStyle/>
          <a:p>
            <a:fld id="{38934EE8-1DD6-4929-B7B8-30F750D483F0}" type="slidenum">
              <a:rPr lang="en-US" smtClean="0"/>
              <a:t>53</a:t>
            </a:fld>
            <a:endParaRPr lang="en-US"/>
          </a:p>
        </p:txBody>
      </p:sp>
    </p:spTree>
    <p:extLst>
      <p:ext uri="{BB962C8B-B14F-4D97-AF65-F5344CB8AC3E}">
        <p14:creationId xmlns:p14="http://schemas.microsoft.com/office/powerpoint/2010/main" val="2092054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EMG biofeedback can help users to focus on their own muscle tension. However, </a:t>
            </a:r>
            <a:r>
              <a:rPr lang="en-US" sz="1200" b="1" i="0" u="none" strike="noStrike" kern="1200" baseline="0" dirty="0">
                <a:solidFill>
                  <a:schemeClr val="tx1"/>
                </a:solidFill>
                <a:latin typeface="+mn-lt"/>
                <a:ea typeface="+mn-ea"/>
                <a:cs typeface="+mn-cs"/>
              </a:rPr>
              <a:t>which</a:t>
            </a:r>
            <a:r>
              <a:rPr lang="en-US" sz="1200" b="0" i="0" u="none" strike="noStrike" kern="1200" baseline="0" dirty="0">
                <a:solidFill>
                  <a:schemeClr val="tx1"/>
                </a:solidFill>
                <a:latin typeface="+mn-lt"/>
                <a:ea typeface="+mn-ea"/>
                <a:cs typeface="+mn-cs"/>
              </a:rPr>
              <a:t> sensory cues are suitable for rendering EMG signals and closing a biofeedback loop is currently unknown. As humans have a </a:t>
            </a:r>
            <a:r>
              <a:rPr lang="en-US" sz="1200" b="1" i="0" u="none" strike="noStrike" kern="1200" baseline="0" dirty="0">
                <a:solidFill>
                  <a:schemeClr val="tx1"/>
                </a:solidFill>
                <a:latin typeface="+mn-lt"/>
                <a:ea typeface="+mn-ea"/>
                <a:cs typeface="+mn-cs"/>
              </a:rPr>
              <a:t>limited set of resources </a:t>
            </a:r>
            <a:r>
              <a:rPr lang="en-US" sz="1200" b="0" i="0" u="none" strike="noStrike" kern="1200" baseline="0" dirty="0">
                <a:solidFill>
                  <a:schemeClr val="tx1"/>
                </a:solidFill>
                <a:latin typeface="+mn-lt"/>
                <a:ea typeface="+mn-ea"/>
                <a:cs typeface="+mn-cs"/>
              </a:rPr>
              <a:t>available for mental processes, we hypothesized that task performance based on biofeedback from </a:t>
            </a:r>
            <a:r>
              <a:rPr lang="en-US" sz="1200" b="1" i="0" u="none" strike="noStrike" kern="1200" baseline="0" dirty="0">
                <a:solidFill>
                  <a:schemeClr val="tx1"/>
                </a:solidFill>
                <a:latin typeface="+mn-lt"/>
                <a:ea typeface="+mn-ea"/>
                <a:cs typeface="+mn-cs"/>
              </a:rPr>
              <a:t>multiple cues </a:t>
            </a:r>
            <a:r>
              <a:rPr lang="en-US" sz="1200" b="0" i="0" u="none" strike="noStrike" kern="1200" baseline="0" dirty="0">
                <a:solidFill>
                  <a:schemeClr val="tx1"/>
                </a:solidFill>
                <a:latin typeface="+mn-lt"/>
                <a:ea typeface="+mn-ea"/>
                <a:cs typeface="+mn-cs"/>
              </a:rPr>
              <a:t>can cause </a:t>
            </a:r>
            <a:r>
              <a:rPr lang="en-US" sz="1200" b="1" i="0" u="none" strike="noStrike" kern="1200" baseline="0" dirty="0">
                <a:solidFill>
                  <a:schemeClr val="tx1"/>
                </a:solidFill>
                <a:latin typeface="+mn-lt"/>
                <a:ea typeface="+mn-ea"/>
                <a:cs typeface="+mn-cs"/>
              </a:rPr>
              <a:t>difficulties</a:t>
            </a:r>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%Thus, we investigated </a:t>
            </a:r>
            <a:r>
              <a:rPr lang="en-US" sz="1200" b="1" i="0" u="none" strike="noStrike" kern="1200" baseline="0" dirty="0">
                <a:solidFill>
                  <a:schemeClr val="tx1"/>
                </a:solidFill>
                <a:latin typeface="+mn-lt"/>
                <a:ea typeface="+mn-ea"/>
                <a:cs typeface="+mn-cs"/>
              </a:rPr>
              <a:t>three feedback modalities, </a:t>
            </a:r>
            <a:r>
              <a:rPr lang="en-US" sz="1200" b="0" i="0" u="none" strike="noStrike" kern="1200" baseline="0" dirty="0">
                <a:solidFill>
                  <a:schemeClr val="tx1"/>
                </a:solidFill>
                <a:latin typeface="+mn-lt"/>
                <a:ea typeface="+mn-ea"/>
                <a:cs typeface="+mn-cs"/>
              </a:rPr>
              <a:t>which were </a:t>
            </a:r>
            <a:r>
              <a:rPr lang="de-DE" sz="1200" b="1" i="0" u="none" strike="noStrike" kern="1200" baseline="0" dirty="0">
                <a:solidFill>
                  <a:schemeClr val="tx1"/>
                </a:solidFill>
                <a:latin typeface="+mn-lt"/>
                <a:ea typeface="+mn-ea"/>
                <a:cs typeface="+mn-cs"/>
              </a:rPr>
              <a:t>Visual, </a:t>
            </a:r>
            <a:r>
              <a:rPr lang="de-DE" sz="1200" b="1" i="0" u="none" strike="noStrike" kern="1200" baseline="0" dirty="0" err="1">
                <a:solidFill>
                  <a:schemeClr val="tx1"/>
                </a:solidFill>
                <a:latin typeface="+mn-lt"/>
                <a:ea typeface="+mn-ea"/>
                <a:cs typeface="+mn-cs"/>
              </a:rPr>
              <a:t>Auditory</a:t>
            </a:r>
            <a:r>
              <a:rPr lang="de-DE" sz="1200" b="1" i="0" u="none" strike="noStrike" kern="1200" baseline="0" dirty="0">
                <a:solidFill>
                  <a:schemeClr val="tx1"/>
                </a:solidFill>
                <a:latin typeface="+mn-lt"/>
                <a:ea typeface="+mn-ea"/>
                <a:cs typeface="+mn-cs"/>
              </a:rPr>
              <a:t> </a:t>
            </a:r>
            <a:r>
              <a:rPr lang="de-DE" sz="1200" b="0" i="0" u="none" strike="noStrike" kern="1200" baseline="0" dirty="0">
                <a:solidFill>
                  <a:schemeClr val="tx1"/>
                </a:solidFill>
                <a:latin typeface="+mn-lt"/>
                <a:ea typeface="+mn-ea"/>
                <a:cs typeface="+mn-cs"/>
              </a:rPr>
              <a:t>and</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Tactile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We conducted a </a:t>
            </a:r>
            <a:r>
              <a:rPr lang="en-US" sz="1200" b="1" i="0" u="none" strike="noStrike" kern="1200" baseline="0" dirty="0">
                <a:solidFill>
                  <a:schemeClr val="tx1"/>
                </a:solidFill>
                <a:latin typeface="+mn-lt"/>
                <a:ea typeface="+mn-ea"/>
                <a:cs typeface="+mn-cs"/>
              </a:rPr>
              <a:t>three-way </a:t>
            </a:r>
            <a:r>
              <a:rPr lang="en-US" sz="1200" b="1" i="0" u="none" strike="noStrike" kern="1200" baseline="0" dirty="0" err="1">
                <a:solidFill>
                  <a:schemeClr val="tx1"/>
                </a:solidFill>
                <a:latin typeface="+mn-lt"/>
                <a:ea typeface="+mn-ea"/>
                <a:cs typeface="+mn-cs"/>
              </a:rPr>
              <a:t>fullfactorial</a:t>
            </a:r>
            <a:r>
              <a:rPr lang="en-US"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within-subject</a:t>
            </a:r>
            <a:r>
              <a:rPr lang="de-DE" sz="1200" b="1" i="0" u="none" strike="noStrike" kern="1200" baseline="0" dirty="0">
                <a:solidFill>
                  <a:schemeClr val="tx1"/>
                </a:solidFill>
                <a:latin typeface="+mn-lt"/>
                <a:ea typeface="+mn-ea"/>
                <a:cs typeface="+mn-cs"/>
              </a:rPr>
              <a:t> design </a:t>
            </a:r>
            <a:r>
              <a:rPr lang="de-DE" sz="1200" b="1" i="0" u="none" strike="noStrike" kern="1200" baseline="0" dirty="0" err="1">
                <a:solidFill>
                  <a:schemeClr val="tx1"/>
                </a:solidFill>
                <a:latin typeface="+mn-lt"/>
                <a:ea typeface="+mn-ea"/>
                <a:cs typeface="+mn-cs"/>
              </a:rPr>
              <a:t>study</a:t>
            </a:r>
            <a:r>
              <a:rPr lang="de-DE" sz="1200" b="1" i="0" u="none" strike="noStrike" kern="1200" baseline="0" dirty="0">
                <a:solidFill>
                  <a:schemeClr val="tx1"/>
                </a:solidFill>
                <a:latin typeface="+mn-lt"/>
                <a:ea typeface="+mn-ea"/>
                <a:cs typeface="+mn-cs"/>
              </a:rPr>
              <a:t> </a:t>
            </a:r>
            <a:r>
              <a:rPr lang="de-DE" sz="1200" b="0" i="0" u="none" strike="noStrike" kern="1200" baseline="0" dirty="0">
                <a:solidFill>
                  <a:schemeClr val="tx1"/>
                </a:solidFill>
                <a:latin typeface="+mn-lt"/>
                <a:ea typeface="+mn-ea"/>
                <a:cs typeface="+mn-cs"/>
              </a:rPr>
              <a:t>in VR and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40 participants. </a:t>
            </a:r>
            <a:r>
              <a:rPr lang="en-US" sz="1200" b="0" i="0" u="none" strike="noStrike" kern="1200" baseline="0" dirty="0">
                <a:solidFill>
                  <a:schemeClr val="tx1"/>
                </a:solidFill>
                <a:latin typeface="+mn-lt"/>
                <a:ea typeface="+mn-ea"/>
                <a:cs typeface="+mn-cs"/>
              </a:rPr>
              <a:t>Due to the </a:t>
            </a:r>
            <a:r>
              <a:rPr lang="en-US" sz="1200" b="1" i="0" u="none" strike="noStrike" kern="1200" baseline="0" dirty="0">
                <a:solidFill>
                  <a:schemeClr val="tx1"/>
                </a:solidFill>
                <a:latin typeface="+mn-lt"/>
                <a:ea typeface="+mn-ea"/>
                <a:cs typeface="+mn-cs"/>
              </a:rPr>
              <a:t>low variance of the throughput </a:t>
            </a:r>
            <a:r>
              <a:rPr lang="en-US" sz="1200" b="0" i="0" u="none" strike="noStrike" kern="1200" baseline="0" dirty="0">
                <a:solidFill>
                  <a:schemeClr val="tx1"/>
                </a:solidFill>
                <a:latin typeface="+mn-lt"/>
                <a:ea typeface="+mn-ea"/>
                <a:cs typeface="+mn-cs"/>
              </a:rPr>
              <a:t>in the first study, its </a:t>
            </a:r>
            <a:r>
              <a:rPr lang="en-US" sz="1200" b="1" i="0" u="none" strike="noStrike" kern="1200" baseline="0" dirty="0">
                <a:solidFill>
                  <a:schemeClr val="tx1"/>
                </a:solidFill>
                <a:latin typeface="+mn-lt"/>
                <a:ea typeface="+mn-ea"/>
                <a:cs typeface="+mn-cs"/>
              </a:rPr>
              <a:t>observability</a:t>
            </a:r>
            <a:r>
              <a:rPr lang="en-US" sz="1200" b="0" i="0" u="none" strike="noStrike" kern="1200" baseline="0" dirty="0">
                <a:solidFill>
                  <a:schemeClr val="tx1"/>
                </a:solidFill>
                <a:latin typeface="+mn-lt"/>
                <a:ea typeface="+mn-ea"/>
                <a:cs typeface="+mn-cs"/>
              </a:rPr>
              <a:t> during the experiment to ensure </a:t>
            </a:r>
            <a:r>
              <a:rPr lang="en-US" sz="1200" b="1" i="0" u="none" strike="noStrike" kern="1200" baseline="0" dirty="0">
                <a:solidFill>
                  <a:schemeClr val="tx1"/>
                </a:solidFill>
                <a:latin typeface="+mn-lt"/>
                <a:ea typeface="+mn-ea"/>
                <a:cs typeface="+mn-cs"/>
              </a:rPr>
              <a:t>isometric contractions</a:t>
            </a:r>
            <a:r>
              <a:rPr lang="en-US" sz="1200" b="0" i="0" u="none" strike="noStrike" kern="1200" baseline="0" dirty="0">
                <a:solidFill>
                  <a:schemeClr val="tx1"/>
                </a:solidFill>
                <a:latin typeface="+mn-lt"/>
                <a:ea typeface="+mn-ea"/>
                <a:cs typeface="+mn-cs"/>
              </a:rPr>
              <a:t>, and its </a:t>
            </a:r>
            <a:r>
              <a:rPr lang="en-US" sz="1200" b="1" i="0" u="none" strike="noStrike" kern="1200" baseline="0" dirty="0">
                <a:solidFill>
                  <a:schemeClr val="tx1"/>
                </a:solidFill>
                <a:latin typeface="+mn-lt"/>
                <a:ea typeface="+mn-ea"/>
                <a:cs typeface="+mn-cs"/>
              </a:rPr>
              <a:t>relevance in related literature</a:t>
            </a:r>
            <a:r>
              <a:rPr lang="en-US" sz="1200" b="0" i="0" u="none" strike="noStrike" kern="1200" baseline="0" dirty="0">
                <a:solidFill>
                  <a:schemeClr val="tx1"/>
                </a:solidFill>
                <a:latin typeface="+mn-lt"/>
                <a:ea typeface="+mn-ea"/>
                <a:cs typeface="+mn-cs"/>
              </a:rPr>
              <a:t>, we used the Biceps brachii, at the front of the upper arm, for EMG input </a:t>
            </a:r>
            <a:r>
              <a:rPr lang="en-US" sz="1200" kern="1200" dirty="0">
                <a:solidFill>
                  <a:schemeClr val="tx1"/>
                </a:solidFill>
                <a:effectLst/>
                <a:latin typeface="+mn-lt"/>
                <a:ea typeface="+mn-ea"/>
                <a:cs typeface="+mn-cs"/>
              </a:rPr>
              <a:t>in our second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latin typeface="+mn-lt"/>
              <a:ea typeface="+mn-ea"/>
              <a:cs typeface="+mn-cs"/>
            </a:endParaRPr>
          </a:p>
          <a:p>
            <a:endParaRPr lang="de-DE" sz="1200" dirty="0"/>
          </a:p>
        </p:txBody>
      </p:sp>
      <p:sp>
        <p:nvSpPr>
          <p:cNvPr id="4" name="Foliennummernplatzhalter 3"/>
          <p:cNvSpPr>
            <a:spLocks noGrp="1"/>
          </p:cNvSpPr>
          <p:nvPr>
            <p:ph type="sldNum" sz="quarter" idx="5"/>
          </p:nvPr>
        </p:nvSpPr>
        <p:spPr/>
        <p:txBody>
          <a:bodyPr/>
          <a:lstStyle/>
          <a:p>
            <a:fld id="{38934EE8-1DD6-4929-B7B8-30F750D483F0}" type="slidenum">
              <a:rPr lang="en-US" smtClean="0"/>
              <a:t>60</a:t>
            </a:fld>
            <a:endParaRPr lang="en-US"/>
          </a:p>
        </p:txBody>
      </p:sp>
    </p:spTree>
    <p:extLst>
      <p:ext uri="{BB962C8B-B14F-4D97-AF65-F5344CB8AC3E}">
        <p14:creationId xmlns:p14="http://schemas.microsoft.com/office/powerpoint/2010/main" val="2092054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a:xfrm>
            <a:off x="695325" y="6318000"/>
            <a:ext cx="10801348" cy="540000"/>
          </a:xfrm>
          <a:prstGeom prst="rect">
            <a:avLst/>
          </a:prstGeom>
        </p:spPr>
        <p:txBody>
          <a:bodyPr/>
          <a:lstStyle/>
          <a:p>
            <a:r>
              <a:rPr lang="de-DE"/>
              <a:t>Eventname</a:t>
            </a:r>
            <a:endParaRPr lang="de-DE" dirty="0"/>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a:xfrm>
            <a:off x="11496674" y="6318000"/>
            <a:ext cx="695325" cy="540000"/>
          </a:xfrm>
          <a:prstGeom prst="rect">
            <a:avLst/>
          </a:prstGeom>
        </p:spPr>
        <p:txBody>
          <a:bodyPr/>
          <a:lstStyle/>
          <a:p>
            <a:fld id="{BA24374A-C3A8-471A-8837-3FC31668ABE5}" type="slidenum">
              <a:rPr lang="de-DE" smtClean="0"/>
              <a:pPr/>
              <a:t>‹Nr.›</a:t>
            </a:fld>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4386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 id="2147483687" r:id="rId9"/>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1">
            <a:extLst>
              <a:ext uri="{96DAC541-7B7A-43D3-8B79-37D633B846F1}">
                <asvg:svgBlip xmlns:asvg="http://schemas.microsoft.com/office/drawing/2016/SVG/main" r:embed="rId12"/>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1">
            <a:extLst>
              <a:ext uri="{96DAC541-7B7A-43D3-8B79-37D633B846F1}">
                <asvg:svgBlip xmlns:asvg="http://schemas.microsoft.com/office/drawing/2016/SVG/main" r:embed="rId12"/>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1">
            <a:extLst>
              <a:ext uri="{96DAC541-7B7A-43D3-8B79-37D633B846F1}">
                <asvg:svgBlip xmlns:asvg="http://schemas.microsoft.com/office/drawing/2016/SVG/main" r:embed="rId12"/>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1">
            <a:extLst>
              <a:ext uri="{96DAC541-7B7A-43D3-8B79-37D633B846F1}">
                <asvg:svgBlip xmlns:asvg="http://schemas.microsoft.com/office/drawing/2016/SVG/main" r:embed="rId12"/>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s://pxhere.com/de/photo/783701" TargetMode="Externa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host-ffm.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frankfurt-university.de/mixed-reality-lab"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www.valentin-schwind.de/" TargetMode="External"/><Relationship Id="rId5" Type="http://schemas.openxmlformats.org/officeDocument/2006/relationships/hyperlink" Target="mailto:valentin.schwind@fb2.fra-uas.de" TargetMode="Externa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2" Type="http://schemas.openxmlformats.org/officeDocument/2006/relationships/hyperlink" Target="https://stats.oecd.org/glossary/detail.asp?ID=2312"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twitter.com/flaviocopes/status/1580227345612689408"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xhere.com/de/photo/45794" TargetMode="External"/><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s://pxhere.com/de/photo/754409"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overleaf.com/latex/templates/association-for-computing-machinery-acm-large-1-column-format-template/fsyrjmfzcwyy"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hyperlink" Target="http://dx.doi.org/10.1145/2931002.2931006" TargetMode="External"/><Relationship Id="rId2" Type="http://schemas.openxmlformats.org/officeDocument/2006/relationships/hyperlink" Target="http://dx.doi.org/10.1109/VR.2016.7504682" TargetMode="External"/><Relationship Id="rId1" Type="http://schemas.openxmlformats.org/officeDocument/2006/relationships/slideLayout" Target="../slideLayouts/slideLayout2.xml"/><Relationship Id="rId4" Type="http://schemas.openxmlformats.org/officeDocument/2006/relationships/hyperlink" Target="http://dx.doi.org/10.1162/10547469856568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oi.org/10.1007/s00221-009-2028-6" TargetMode="External"/><Relationship Id="rId2" Type="http://schemas.openxmlformats.org/officeDocument/2006/relationships/hyperlink" Target="https://doi.org/10.1016/j.concog.2013.08.013" TargetMode="External"/><Relationship Id="rId1" Type="http://schemas.openxmlformats.org/officeDocument/2006/relationships/slideLayout" Target="../slideLayouts/slideLayout2.xml"/><Relationship Id="rId4" Type="http://schemas.openxmlformats.org/officeDocument/2006/relationships/hyperlink" Target="https://doi.org/10.1145/3025453.3025962"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dirty="0" err="1"/>
              <a:t>Introduction</a:t>
            </a:r>
            <a:endParaRPr lang="de-DE" dirty="0"/>
          </a:p>
        </p:txBody>
      </p:sp>
      <p:sp>
        <p:nvSpPr>
          <p:cNvPr id="16" name="Bildplatzhalter 15">
            <a:extLst>
              <a:ext uri="{FF2B5EF4-FFF2-40B4-BE49-F238E27FC236}">
                <a16:creationId xmlns:a16="http://schemas.microsoft.com/office/drawing/2014/main" id="{B34B2BBD-4B1E-F175-05EC-91A61007CB11}"/>
              </a:ext>
            </a:extLst>
          </p:cNvPr>
          <p:cNvSpPr>
            <a:spLocks noGrp="1"/>
          </p:cNvSpPr>
          <p:nvPr>
            <p:ph type="pic" sz="quarter" idx="15"/>
          </p:nvPr>
        </p:nvSpPr>
        <p:spPr/>
        <p:txBody>
          <a:bodyPr/>
          <a:lstStyle/>
          <a:p>
            <a:endParaRPr lang="de-DE"/>
          </a:p>
        </p:txBody>
      </p:sp>
      <p:sp>
        <p:nvSpPr>
          <p:cNvPr id="17" name="Bildplatzhalter 16">
            <a:extLst>
              <a:ext uri="{FF2B5EF4-FFF2-40B4-BE49-F238E27FC236}">
                <a16:creationId xmlns:a16="http://schemas.microsoft.com/office/drawing/2014/main" id="{CF1F9B04-629C-F4C9-57EC-D11AEB039A86}"/>
              </a:ext>
            </a:extLst>
          </p:cNvPr>
          <p:cNvSpPr>
            <a:spLocks noGrp="1"/>
          </p:cNvSpPr>
          <p:nvPr>
            <p:ph type="pic" sz="quarter" idx="16"/>
          </p:nvPr>
        </p:nvSpPr>
        <p:spPr/>
        <p:txBody>
          <a:bodyPr/>
          <a:lstStyle/>
          <a:p>
            <a:endParaRPr lang="de-DE"/>
          </a:p>
        </p:txBody>
      </p:sp>
      <p:sp>
        <p:nvSpPr>
          <p:cNvPr id="18" name="Bildplatzhalter 17">
            <a:extLst>
              <a:ext uri="{FF2B5EF4-FFF2-40B4-BE49-F238E27FC236}">
                <a16:creationId xmlns:a16="http://schemas.microsoft.com/office/drawing/2014/main" id="{F94EB509-420D-D8D3-FF4C-CF8683876C0A}"/>
              </a:ext>
            </a:extLst>
          </p:cNvPr>
          <p:cNvSpPr>
            <a:spLocks noGrp="1"/>
          </p:cNvSpPr>
          <p:nvPr>
            <p:ph type="pic" sz="quarter" idx="17"/>
          </p:nvPr>
        </p:nvSpPr>
        <p:spPr/>
        <p:txBody>
          <a:bodyPr/>
          <a:lstStyle/>
          <a:p>
            <a:endParaRPr lang="de-DE"/>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pic>
        <p:nvPicPr>
          <p:cNvPr id="26" name="Bildplatzhalter 25">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br>
              <a:rPr lang="de-DE" sz="3200" dirty="0"/>
            </a:br>
            <a:r>
              <a:rPr lang="de-DE" sz="3200" dirty="0"/>
              <a:t>Human-Computer Interaction</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35" name="Bildplatzhalter 34" descr="Ein Bild, das Screenshot, Digitales Compositing, PC-Spiel, Digitale Kunst enthält.&#10;&#10;Automatisch generierte Beschreibung">
            <a:extLst>
              <a:ext uri="{FF2B5EF4-FFF2-40B4-BE49-F238E27FC236}">
                <a16:creationId xmlns:a16="http://schemas.microsoft.com/office/drawing/2014/main" id="{63469270-5DAA-0137-3CDA-6758B7A822E0}"/>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7855" b="7855"/>
          <a:stretch>
            <a:fillRect/>
          </a:stretch>
        </p:blipFill>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a:extLst>
              <a:ext uri="{FF2B5EF4-FFF2-40B4-BE49-F238E27FC236}">
                <a16:creationId xmlns:a16="http://schemas.microsoft.com/office/drawing/2014/main" id="{070CB5BE-CD16-326F-08F5-F7AEFACFB0A6}"/>
              </a:ext>
            </a:extLst>
          </p:cNvPr>
          <p:cNvGraphicFramePr>
            <a:graphicFrameLocks noGrp="1"/>
          </p:cNvGraphicFramePr>
          <p:nvPr>
            <p:extLst>
              <p:ext uri="{D42A27DB-BD31-4B8C-83A1-F6EECF244321}">
                <p14:modId xmlns:p14="http://schemas.microsoft.com/office/powerpoint/2010/main" val="37413845"/>
              </p:ext>
            </p:extLst>
          </p:nvPr>
        </p:nvGraphicFramePr>
        <p:xfrm>
          <a:off x="707696" y="1472550"/>
          <a:ext cx="11080276" cy="4656790"/>
        </p:xfrm>
        <a:graphic>
          <a:graphicData uri="http://schemas.openxmlformats.org/drawingml/2006/table">
            <a:tbl>
              <a:tblPr firstRow="1" firstCol="1" bandRow="1">
                <a:tableStyleId>{5C22544A-7EE6-4342-B048-85BDC9FD1C3A}</a:tableStyleId>
              </a:tblPr>
              <a:tblGrid>
                <a:gridCol w="439094">
                  <a:extLst>
                    <a:ext uri="{9D8B030D-6E8A-4147-A177-3AD203B41FA5}">
                      <a16:colId xmlns:a16="http://schemas.microsoft.com/office/drawing/2014/main" val="1483856418"/>
                    </a:ext>
                  </a:extLst>
                </a:gridCol>
                <a:gridCol w="834361">
                  <a:extLst>
                    <a:ext uri="{9D8B030D-6E8A-4147-A177-3AD203B41FA5}">
                      <a16:colId xmlns:a16="http://schemas.microsoft.com/office/drawing/2014/main" val="800600714"/>
                    </a:ext>
                  </a:extLst>
                </a:gridCol>
                <a:gridCol w="834361">
                  <a:extLst>
                    <a:ext uri="{9D8B030D-6E8A-4147-A177-3AD203B41FA5}">
                      <a16:colId xmlns:a16="http://schemas.microsoft.com/office/drawing/2014/main" val="674181505"/>
                    </a:ext>
                  </a:extLst>
                </a:gridCol>
                <a:gridCol w="1794526">
                  <a:extLst>
                    <a:ext uri="{9D8B030D-6E8A-4147-A177-3AD203B41FA5}">
                      <a16:colId xmlns:a16="http://schemas.microsoft.com/office/drawing/2014/main" val="3974237646"/>
                    </a:ext>
                  </a:extLst>
                </a:gridCol>
                <a:gridCol w="1794526">
                  <a:extLst>
                    <a:ext uri="{9D8B030D-6E8A-4147-A177-3AD203B41FA5}">
                      <a16:colId xmlns:a16="http://schemas.microsoft.com/office/drawing/2014/main" val="237315912"/>
                    </a:ext>
                  </a:extLst>
                </a:gridCol>
                <a:gridCol w="1794526">
                  <a:extLst>
                    <a:ext uri="{9D8B030D-6E8A-4147-A177-3AD203B41FA5}">
                      <a16:colId xmlns:a16="http://schemas.microsoft.com/office/drawing/2014/main" val="3795186458"/>
                    </a:ext>
                  </a:extLst>
                </a:gridCol>
                <a:gridCol w="1794526">
                  <a:extLst>
                    <a:ext uri="{9D8B030D-6E8A-4147-A177-3AD203B41FA5}">
                      <a16:colId xmlns:a16="http://schemas.microsoft.com/office/drawing/2014/main" val="3463568490"/>
                    </a:ext>
                  </a:extLst>
                </a:gridCol>
                <a:gridCol w="1794356">
                  <a:extLst>
                    <a:ext uri="{9D8B030D-6E8A-4147-A177-3AD203B41FA5}">
                      <a16:colId xmlns:a16="http://schemas.microsoft.com/office/drawing/2014/main" val="4145499546"/>
                    </a:ext>
                  </a:extLst>
                </a:gridCol>
              </a:tblGrid>
              <a:tr h="442248">
                <a:tc>
                  <a:txBody>
                    <a:bodyPr/>
                    <a:lstStyle/>
                    <a:p>
                      <a:pPr algn="ctr">
                        <a:lnSpc>
                          <a:spcPct val="107000"/>
                        </a:lnSpc>
                        <a:spcAft>
                          <a:spcPts val="800"/>
                        </a:spcAft>
                      </a:pPr>
                      <a:r>
                        <a:rPr lang="de-DE" sz="1600" u="none" dirty="0">
                          <a:effectLst/>
                          <a:latin typeface="+mj-lt"/>
                        </a:rPr>
                        <a:t> </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From</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To</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Monday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Tuesday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Wednesday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ea typeface="Calibri" panose="020F0502020204030204" pitchFamily="34" charset="0"/>
                          <a:cs typeface="Times New Roman" panose="02020603050405020304" pitchFamily="18" charset="0"/>
                        </a:rPr>
                        <a:t>Thursday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ea typeface="Calibri" panose="020F0502020204030204" pitchFamily="34" charset="0"/>
                          <a:cs typeface="Times New Roman" panose="02020603050405020304" pitchFamily="18" charset="0"/>
                        </a:rPr>
                        <a:t>Friday</a:t>
                      </a:r>
                    </a:p>
                  </a:txBody>
                  <a:tcPr marL="62944" marR="62944" marT="0" marB="0" anchor="ctr"/>
                </a:tc>
                <a:extLst>
                  <a:ext uri="{0D108BD9-81ED-4DB2-BD59-A6C34878D82A}">
                    <a16:rowId xmlns:a16="http://schemas.microsoft.com/office/drawing/2014/main" val="2671562552"/>
                  </a:ext>
                </a:extLst>
              </a:tr>
              <a:tr h="614442">
                <a:tc>
                  <a:txBody>
                    <a:bodyPr/>
                    <a:lstStyle/>
                    <a:p>
                      <a:pPr algn="ctr">
                        <a:lnSpc>
                          <a:spcPct val="107000"/>
                        </a:lnSpc>
                        <a:spcAft>
                          <a:spcPts val="800"/>
                        </a:spcAft>
                      </a:pPr>
                      <a:r>
                        <a:rPr lang="de-DE" sz="1600" dirty="0">
                          <a:effectLst/>
                          <a:latin typeface="+mj-lt"/>
                        </a:rPr>
                        <a:t>1</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08:15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09:45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000" b="1" dirty="0">
                          <a:effectLst/>
                          <a:latin typeface="+mn-lt"/>
                          <a:ea typeface="Calibri" panose="020F0502020204030204" pitchFamily="34" charset="0"/>
                          <a:cs typeface="Times New Roman" panose="02020603050405020304" pitchFamily="18" charset="0"/>
                        </a:rPr>
                        <a:t>Human-</a:t>
                      </a:r>
                      <a:r>
                        <a:rPr lang="de-DE" sz="1000" b="1" dirty="0" err="1">
                          <a:effectLst/>
                          <a:latin typeface="+mn-lt"/>
                          <a:ea typeface="Calibri" panose="020F0502020204030204" pitchFamily="34" charset="0"/>
                          <a:cs typeface="Times New Roman" panose="02020603050405020304" pitchFamily="18" charset="0"/>
                        </a:rPr>
                        <a:t>Machine</a:t>
                      </a:r>
                      <a:r>
                        <a:rPr lang="de-DE" sz="1000" b="1" dirty="0">
                          <a:effectLst/>
                          <a:latin typeface="+mn-lt"/>
                          <a:ea typeface="Calibri" panose="020F0502020204030204" pitchFamily="34" charset="0"/>
                          <a:cs typeface="Times New Roman" panose="02020603050405020304" pitchFamily="18" charset="0"/>
                        </a:rPr>
                        <a:t> Interfaces</a:t>
                      </a:r>
                      <a:br>
                        <a:rPr lang="de-DE" sz="1000" b="1" dirty="0">
                          <a:effectLst/>
                          <a:latin typeface="+mn-lt"/>
                          <a:ea typeface="Calibri" panose="020F0502020204030204" pitchFamily="34" charset="0"/>
                          <a:cs typeface="Times New Roman" panose="02020603050405020304" pitchFamily="18" charset="0"/>
                        </a:rPr>
                      </a:br>
                      <a:r>
                        <a:rPr lang="de-DE" sz="1000" b="1" dirty="0" err="1">
                          <a:effectLst/>
                          <a:latin typeface="+mn-lt"/>
                          <a:ea typeface="Calibri" panose="020F0502020204030204" pitchFamily="34" charset="0"/>
                          <a:cs typeface="Times New Roman" panose="02020603050405020304" pitchFamily="18" charset="0"/>
                        </a:rPr>
                        <a:t>Lecture</a:t>
                      </a:r>
                      <a:r>
                        <a:rPr lang="de-DE" sz="1000" b="1" dirty="0">
                          <a:effectLst/>
                          <a:latin typeface="+mn-lt"/>
                          <a:ea typeface="Calibri" panose="020F0502020204030204" pitchFamily="34" charset="0"/>
                          <a:cs typeface="Times New Roman" panose="02020603050405020304" pitchFamily="18" charset="0"/>
                        </a:rPr>
                        <a:t> </a:t>
                      </a:r>
                      <a:r>
                        <a:rPr lang="de-DE" sz="1000" b="0" dirty="0">
                          <a:effectLst/>
                          <a:latin typeface="+mn-lt"/>
                          <a:ea typeface="Calibri" panose="020F0502020204030204" pitchFamily="34" charset="0"/>
                          <a:cs typeface="Times New Roman" panose="02020603050405020304" pitchFamily="18" charset="0"/>
                        </a:rPr>
                        <a:t>(ImA5)</a:t>
                      </a:r>
                      <a:br>
                        <a:rPr lang="de-DE" sz="1000" b="1" dirty="0">
                          <a:effectLst/>
                          <a:latin typeface="+mn-lt"/>
                          <a:ea typeface="Calibri" panose="020F0502020204030204" pitchFamily="34" charset="0"/>
                          <a:cs typeface="Times New Roman" panose="02020603050405020304" pitchFamily="18" charset="0"/>
                        </a:rPr>
                      </a:br>
                      <a:r>
                        <a:rPr lang="de-DE" sz="1000" b="0" dirty="0">
                          <a:effectLst/>
                          <a:latin typeface="+mn-lt"/>
                          <a:ea typeface="Calibri" panose="020F0502020204030204" pitchFamily="34" charset="0"/>
                          <a:cs typeface="Times New Roman" panose="02020603050405020304" pitchFamily="18" charset="0"/>
                        </a:rPr>
                        <a:t>1-129</a:t>
                      </a: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5448497"/>
                  </a:ext>
                </a:extLst>
              </a:tr>
              <a:tr h="614442">
                <a:tc>
                  <a:txBody>
                    <a:bodyPr/>
                    <a:lstStyle/>
                    <a:p>
                      <a:pPr algn="ctr">
                        <a:lnSpc>
                          <a:spcPct val="107000"/>
                        </a:lnSpc>
                        <a:spcAft>
                          <a:spcPts val="800"/>
                        </a:spcAft>
                      </a:pPr>
                      <a:r>
                        <a:rPr lang="de-DE" sz="1600" dirty="0">
                          <a:effectLst/>
                          <a:latin typeface="+mj-lt"/>
                        </a:rPr>
                        <a:t>2</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10:00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11:30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4645460"/>
                  </a:ext>
                </a:extLst>
              </a:tr>
              <a:tr h="614442">
                <a:tc>
                  <a:txBody>
                    <a:bodyPr/>
                    <a:lstStyle/>
                    <a:p>
                      <a:pPr algn="ctr">
                        <a:lnSpc>
                          <a:spcPct val="107000"/>
                        </a:lnSpc>
                        <a:spcAft>
                          <a:spcPts val="800"/>
                        </a:spcAft>
                      </a:pPr>
                      <a:r>
                        <a:rPr lang="de-DE" sz="1600" dirty="0">
                          <a:effectLst/>
                          <a:latin typeface="+mj-lt"/>
                        </a:rPr>
                        <a:t>3</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13:15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000" b="1" dirty="0">
                          <a:effectLst/>
                          <a:latin typeface="+mn-lt"/>
                          <a:ea typeface="Calibri" panose="020F0502020204030204" pitchFamily="34" charset="0"/>
                          <a:cs typeface="Times New Roman" panose="02020603050405020304" pitchFamily="18" charset="0"/>
                        </a:rPr>
                        <a:t> </a:t>
                      </a:r>
                      <a:endParaRPr lang="de-DE" sz="1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6316389"/>
                  </a:ext>
                </a:extLst>
              </a:tr>
              <a:tr h="376504">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950039"/>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4</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14:15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15:45</a:t>
                      </a: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6404814"/>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16:00</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17:30</a:t>
                      </a:r>
                    </a:p>
                  </a:txBody>
                  <a:tcPr marL="62944" marR="62944"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000" b="1" dirty="0">
                          <a:effectLst/>
                          <a:latin typeface="+mn-lt"/>
                          <a:ea typeface="Calibri" panose="020F0502020204030204" pitchFamily="34" charset="0"/>
                          <a:cs typeface="Times New Roman" panose="02020603050405020304" pitchFamily="18" charset="0"/>
                        </a:rPr>
                        <a:t>Human-</a:t>
                      </a:r>
                      <a:r>
                        <a:rPr lang="de-DE" sz="1000" b="1" dirty="0" err="1">
                          <a:effectLst/>
                          <a:latin typeface="+mn-lt"/>
                          <a:ea typeface="Calibri" panose="020F0502020204030204" pitchFamily="34" charset="0"/>
                          <a:cs typeface="Times New Roman" panose="02020603050405020304" pitchFamily="18" charset="0"/>
                        </a:rPr>
                        <a:t>Machine</a:t>
                      </a:r>
                      <a:r>
                        <a:rPr lang="de-DE" sz="1000" b="1" dirty="0">
                          <a:effectLst/>
                          <a:latin typeface="+mn-lt"/>
                          <a:ea typeface="Calibri" panose="020F0502020204030204" pitchFamily="34" charset="0"/>
                          <a:cs typeface="Times New Roman" panose="02020603050405020304" pitchFamily="18" charset="0"/>
                        </a:rPr>
                        <a:t> Interfaces</a:t>
                      </a:r>
                      <a:br>
                        <a:rPr lang="de-DE" sz="1000" b="1" dirty="0">
                          <a:effectLst/>
                          <a:latin typeface="+mn-lt"/>
                          <a:ea typeface="Calibri" panose="020F0502020204030204" pitchFamily="34" charset="0"/>
                          <a:cs typeface="Times New Roman" panose="02020603050405020304" pitchFamily="18" charset="0"/>
                        </a:rPr>
                      </a:br>
                      <a:r>
                        <a:rPr lang="de-DE" sz="1000" b="1" dirty="0" err="1">
                          <a:solidFill>
                            <a:srgbClr val="000000"/>
                          </a:solidFill>
                          <a:effectLst/>
                          <a:latin typeface="+mn-lt"/>
                          <a:ea typeface="Calibri" panose="020F0502020204030204" pitchFamily="34" charset="0"/>
                          <a:cs typeface="Times New Roman" panose="02020603050405020304" pitchFamily="18" charset="0"/>
                        </a:rPr>
                        <a:t>Exercise</a:t>
                      </a:r>
                      <a:r>
                        <a:rPr lang="de-DE" sz="1000" b="1" dirty="0">
                          <a:effectLst/>
                          <a:latin typeface="+mn-lt"/>
                          <a:ea typeface="Calibri" panose="020F0502020204030204" pitchFamily="34" charset="0"/>
                          <a:cs typeface="Times New Roman" panose="02020603050405020304" pitchFamily="18" charset="0"/>
                        </a:rPr>
                        <a:t> </a:t>
                      </a:r>
                      <a:r>
                        <a:rPr lang="de-DE" sz="1000" b="0" dirty="0">
                          <a:effectLst/>
                          <a:latin typeface="+mn-lt"/>
                          <a:ea typeface="Calibri" panose="020F0502020204030204" pitchFamily="34" charset="0"/>
                          <a:cs typeface="Times New Roman" panose="02020603050405020304" pitchFamily="18" charset="0"/>
                        </a:rPr>
                        <a:t>(ImA5)</a:t>
                      </a:r>
                      <a:br>
                        <a:rPr lang="de-DE" sz="1000" b="1" dirty="0">
                          <a:effectLst/>
                          <a:latin typeface="+mn-lt"/>
                          <a:ea typeface="Calibri" panose="020F0502020204030204" pitchFamily="34" charset="0"/>
                          <a:cs typeface="Times New Roman" panose="02020603050405020304" pitchFamily="18" charset="0"/>
                        </a:rPr>
                      </a:br>
                      <a:r>
                        <a:rPr lang="de-DE" sz="1000" b="0" dirty="0">
                          <a:effectLst/>
                          <a:latin typeface="+mn-lt"/>
                          <a:ea typeface="Calibri" panose="020F0502020204030204" pitchFamily="34" charset="0"/>
                          <a:cs typeface="Times New Roman" panose="02020603050405020304" pitchFamily="18" charset="0"/>
                        </a:rPr>
                        <a:t>1-252 (Jessica Sehrt)</a:t>
                      </a: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0679518"/>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6</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17:45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19:15</a:t>
                      </a: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extLst>
                  <a:ext uri="{0D108BD9-81ED-4DB2-BD59-A6C34878D82A}">
                    <a16:rowId xmlns:a16="http://schemas.microsoft.com/office/drawing/2014/main" val="1557383476"/>
                  </a:ext>
                </a:extLst>
              </a:tr>
            </a:tbl>
          </a:graphicData>
        </a:graphic>
      </p:graphicFrame>
      <p:sp>
        <p:nvSpPr>
          <p:cNvPr id="2" name="Titel 1">
            <a:extLst>
              <a:ext uri="{FF2B5EF4-FFF2-40B4-BE49-F238E27FC236}">
                <a16:creationId xmlns:a16="http://schemas.microsoft.com/office/drawing/2014/main" id="{6B70CD7A-F4BC-3C87-35CB-B4AD1A420650}"/>
              </a:ext>
            </a:extLst>
          </p:cNvPr>
          <p:cNvSpPr>
            <a:spLocks noGrp="1"/>
          </p:cNvSpPr>
          <p:nvPr>
            <p:ph type="title"/>
          </p:nvPr>
        </p:nvSpPr>
        <p:spPr/>
        <p:txBody>
          <a:bodyPr/>
          <a:lstStyle/>
          <a:p>
            <a:r>
              <a:rPr lang="de-DE" dirty="0"/>
              <a:t>Week Schedule (Human-</a:t>
            </a:r>
            <a:r>
              <a:rPr lang="de-DE" dirty="0" err="1"/>
              <a:t>Machine</a:t>
            </a:r>
            <a:r>
              <a:rPr lang="de-DE" dirty="0"/>
              <a:t> Interfaces)</a:t>
            </a:r>
          </a:p>
        </p:txBody>
      </p:sp>
      <p:sp>
        <p:nvSpPr>
          <p:cNvPr id="3" name="Fußzeilenplatzhalter 2">
            <a:extLst>
              <a:ext uri="{FF2B5EF4-FFF2-40B4-BE49-F238E27FC236}">
                <a16:creationId xmlns:a16="http://schemas.microsoft.com/office/drawing/2014/main" id="{F1FEFE3D-D15B-714D-4154-FC1B005DDA2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2EED5C-EC49-E92B-FD43-42F67F2CAB9C}"/>
              </a:ext>
            </a:extLst>
          </p:cNvPr>
          <p:cNvSpPr>
            <a:spLocks noGrp="1"/>
          </p:cNvSpPr>
          <p:nvPr>
            <p:ph type="sldNum" sz="quarter" idx="28"/>
          </p:nvPr>
        </p:nvSpPr>
        <p:spPr/>
        <p:txBody>
          <a:bodyPr/>
          <a:lstStyle/>
          <a:p>
            <a:fld id="{BA24374A-C3A8-471A-8837-3FC31668ABE5}" type="slidenum">
              <a:rPr lang="de-DE" smtClean="0"/>
              <a:pPr/>
              <a:t>10</a:t>
            </a:fld>
            <a:endParaRPr lang="de-DE" dirty="0"/>
          </a:p>
        </p:txBody>
      </p:sp>
      <p:sp>
        <p:nvSpPr>
          <p:cNvPr id="5" name="Textplatzhalter 4">
            <a:extLst>
              <a:ext uri="{FF2B5EF4-FFF2-40B4-BE49-F238E27FC236}">
                <a16:creationId xmlns:a16="http://schemas.microsoft.com/office/drawing/2014/main" id="{343D1592-25BF-CCBF-58F2-07C995BF439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Rechteck 5">
            <a:extLst>
              <a:ext uri="{FF2B5EF4-FFF2-40B4-BE49-F238E27FC236}">
                <a16:creationId xmlns:a16="http://schemas.microsoft.com/office/drawing/2014/main" id="{8922BB31-1CC8-8DB0-BBC9-86D19F26F131}"/>
              </a:ext>
            </a:extLst>
          </p:cNvPr>
          <p:cNvSpPr/>
          <p:nvPr/>
        </p:nvSpPr>
        <p:spPr>
          <a:xfrm>
            <a:off x="4613826" y="4797976"/>
            <a:ext cx="1765300" cy="7112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2A3B89F-6C7F-1967-9A5C-0E2FC186FDE7}"/>
              </a:ext>
            </a:extLst>
          </p:cNvPr>
          <p:cNvSpPr/>
          <p:nvPr/>
        </p:nvSpPr>
        <p:spPr>
          <a:xfrm>
            <a:off x="2766651" y="5111425"/>
            <a:ext cx="1838580" cy="43209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Jessica‘s</a:t>
            </a:r>
            <a:r>
              <a:rPr lang="de-DE" sz="1200" dirty="0">
                <a:solidFill>
                  <a:schemeClr val="bg1"/>
                </a:solidFill>
              </a:rPr>
              <a:t> Thema</a:t>
            </a:r>
            <a:br>
              <a:rPr lang="de-DE" sz="1200" dirty="0">
                <a:solidFill>
                  <a:schemeClr val="bg1"/>
                </a:solidFill>
              </a:rPr>
            </a:br>
            <a:r>
              <a:rPr lang="de-DE" sz="1200" dirty="0">
                <a:solidFill>
                  <a:schemeClr val="bg1"/>
                </a:solidFill>
              </a:rPr>
              <a:t>(Wearables?)</a:t>
            </a:r>
          </a:p>
        </p:txBody>
      </p:sp>
      <p:sp>
        <p:nvSpPr>
          <p:cNvPr id="9" name="Rechteck 8">
            <a:extLst>
              <a:ext uri="{FF2B5EF4-FFF2-40B4-BE49-F238E27FC236}">
                <a16:creationId xmlns:a16="http://schemas.microsoft.com/office/drawing/2014/main" id="{9F72EB04-505D-690C-13A3-549399E8F967}"/>
              </a:ext>
            </a:extLst>
          </p:cNvPr>
          <p:cNvSpPr/>
          <p:nvPr/>
        </p:nvSpPr>
        <p:spPr>
          <a:xfrm>
            <a:off x="4613826" y="1895513"/>
            <a:ext cx="1765300" cy="604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EEC2856F-A3D2-C9BB-4D14-D6DA01D41779}"/>
              </a:ext>
            </a:extLst>
          </p:cNvPr>
          <p:cNvSpPr/>
          <p:nvPr/>
        </p:nvSpPr>
        <p:spPr>
          <a:xfrm>
            <a:off x="2766651" y="1867090"/>
            <a:ext cx="1836000"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Lecture</a:t>
            </a:r>
            <a:endParaRPr lang="de-DE" sz="1200" dirty="0">
              <a:solidFill>
                <a:schemeClr val="bg1"/>
              </a:solidFill>
            </a:endParaRPr>
          </a:p>
        </p:txBody>
      </p:sp>
    </p:spTree>
    <p:extLst>
      <p:ext uri="{BB962C8B-B14F-4D97-AF65-F5344CB8AC3E}">
        <p14:creationId xmlns:p14="http://schemas.microsoft.com/office/powerpoint/2010/main" val="2172250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a:extLst>
              <a:ext uri="{FF2B5EF4-FFF2-40B4-BE49-F238E27FC236}">
                <a16:creationId xmlns:a16="http://schemas.microsoft.com/office/drawing/2014/main" id="{070CB5BE-CD16-326F-08F5-F7AEFACFB0A6}"/>
              </a:ext>
            </a:extLst>
          </p:cNvPr>
          <p:cNvGraphicFramePr>
            <a:graphicFrameLocks noGrp="1"/>
          </p:cNvGraphicFramePr>
          <p:nvPr>
            <p:extLst>
              <p:ext uri="{D42A27DB-BD31-4B8C-83A1-F6EECF244321}">
                <p14:modId xmlns:p14="http://schemas.microsoft.com/office/powerpoint/2010/main" val="3958438672"/>
              </p:ext>
            </p:extLst>
          </p:nvPr>
        </p:nvGraphicFramePr>
        <p:xfrm>
          <a:off x="707696" y="1472548"/>
          <a:ext cx="11080276" cy="4656790"/>
        </p:xfrm>
        <a:graphic>
          <a:graphicData uri="http://schemas.openxmlformats.org/drawingml/2006/table">
            <a:tbl>
              <a:tblPr firstRow="1" firstCol="1" bandRow="1">
                <a:tableStyleId>{5C22544A-7EE6-4342-B048-85BDC9FD1C3A}</a:tableStyleId>
              </a:tblPr>
              <a:tblGrid>
                <a:gridCol w="439094">
                  <a:extLst>
                    <a:ext uri="{9D8B030D-6E8A-4147-A177-3AD203B41FA5}">
                      <a16:colId xmlns:a16="http://schemas.microsoft.com/office/drawing/2014/main" val="1483856418"/>
                    </a:ext>
                  </a:extLst>
                </a:gridCol>
                <a:gridCol w="834361">
                  <a:extLst>
                    <a:ext uri="{9D8B030D-6E8A-4147-A177-3AD203B41FA5}">
                      <a16:colId xmlns:a16="http://schemas.microsoft.com/office/drawing/2014/main" val="800600714"/>
                    </a:ext>
                  </a:extLst>
                </a:gridCol>
                <a:gridCol w="834361">
                  <a:extLst>
                    <a:ext uri="{9D8B030D-6E8A-4147-A177-3AD203B41FA5}">
                      <a16:colId xmlns:a16="http://schemas.microsoft.com/office/drawing/2014/main" val="674181505"/>
                    </a:ext>
                  </a:extLst>
                </a:gridCol>
                <a:gridCol w="1794526">
                  <a:extLst>
                    <a:ext uri="{9D8B030D-6E8A-4147-A177-3AD203B41FA5}">
                      <a16:colId xmlns:a16="http://schemas.microsoft.com/office/drawing/2014/main" val="3974237646"/>
                    </a:ext>
                  </a:extLst>
                </a:gridCol>
                <a:gridCol w="1794526">
                  <a:extLst>
                    <a:ext uri="{9D8B030D-6E8A-4147-A177-3AD203B41FA5}">
                      <a16:colId xmlns:a16="http://schemas.microsoft.com/office/drawing/2014/main" val="237315912"/>
                    </a:ext>
                  </a:extLst>
                </a:gridCol>
                <a:gridCol w="1794526">
                  <a:extLst>
                    <a:ext uri="{9D8B030D-6E8A-4147-A177-3AD203B41FA5}">
                      <a16:colId xmlns:a16="http://schemas.microsoft.com/office/drawing/2014/main" val="3795186458"/>
                    </a:ext>
                  </a:extLst>
                </a:gridCol>
                <a:gridCol w="1794526">
                  <a:extLst>
                    <a:ext uri="{9D8B030D-6E8A-4147-A177-3AD203B41FA5}">
                      <a16:colId xmlns:a16="http://schemas.microsoft.com/office/drawing/2014/main" val="3463568490"/>
                    </a:ext>
                  </a:extLst>
                </a:gridCol>
                <a:gridCol w="1794356">
                  <a:extLst>
                    <a:ext uri="{9D8B030D-6E8A-4147-A177-3AD203B41FA5}">
                      <a16:colId xmlns:a16="http://schemas.microsoft.com/office/drawing/2014/main" val="4145499546"/>
                    </a:ext>
                  </a:extLst>
                </a:gridCol>
              </a:tblGrid>
              <a:tr h="442248">
                <a:tc>
                  <a:txBody>
                    <a:bodyPr/>
                    <a:lstStyle/>
                    <a:p>
                      <a:pPr algn="ctr">
                        <a:lnSpc>
                          <a:spcPct val="107000"/>
                        </a:lnSpc>
                        <a:spcAft>
                          <a:spcPts val="800"/>
                        </a:spcAft>
                      </a:pPr>
                      <a:r>
                        <a:rPr lang="de-DE" sz="1600" u="none" dirty="0">
                          <a:effectLst/>
                          <a:latin typeface="+mj-lt"/>
                        </a:rPr>
                        <a:t> </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From</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To</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Monday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Tuesday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Wednesday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ea typeface="Calibri" panose="020F0502020204030204" pitchFamily="34" charset="0"/>
                          <a:cs typeface="Times New Roman" panose="02020603050405020304" pitchFamily="18" charset="0"/>
                        </a:rPr>
                        <a:t>Thursday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ea typeface="Calibri" panose="020F0502020204030204" pitchFamily="34" charset="0"/>
                          <a:cs typeface="Times New Roman" panose="02020603050405020304" pitchFamily="18" charset="0"/>
                        </a:rPr>
                        <a:t>Friday</a:t>
                      </a:r>
                    </a:p>
                  </a:txBody>
                  <a:tcPr marL="62944" marR="62944" marT="0" marB="0" anchor="ctr"/>
                </a:tc>
                <a:extLst>
                  <a:ext uri="{0D108BD9-81ED-4DB2-BD59-A6C34878D82A}">
                    <a16:rowId xmlns:a16="http://schemas.microsoft.com/office/drawing/2014/main" val="2671562552"/>
                  </a:ext>
                </a:extLst>
              </a:tr>
              <a:tr h="614442">
                <a:tc>
                  <a:txBody>
                    <a:bodyPr/>
                    <a:lstStyle/>
                    <a:p>
                      <a:pPr algn="ctr">
                        <a:lnSpc>
                          <a:spcPct val="107000"/>
                        </a:lnSpc>
                        <a:spcAft>
                          <a:spcPts val="800"/>
                        </a:spcAft>
                      </a:pPr>
                      <a:r>
                        <a:rPr lang="de-DE" sz="1600" dirty="0">
                          <a:effectLst/>
                          <a:latin typeface="+mj-lt"/>
                        </a:rPr>
                        <a:t>1</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08:15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09:45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00" b="1" dirty="0"/>
                        <a:t>Human-Computer Interaction</a:t>
                      </a:r>
                      <a:br>
                        <a:rPr lang="en-US" sz="1000" b="1" dirty="0"/>
                      </a:br>
                      <a:r>
                        <a:rPr lang="de-DE" sz="1000" b="1" dirty="0" err="1">
                          <a:solidFill>
                            <a:srgbClr val="000000"/>
                          </a:solidFill>
                          <a:effectLst/>
                          <a:latin typeface="+mn-lt"/>
                          <a:ea typeface="Calibri" panose="020F0502020204030204" pitchFamily="34" charset="0"/>
                          <a:cs typeface="Times New Roman" panose="02020603050405020304" pitchFamily="18" charset="0"/>
                        </a:rPr>
                        <a:t>Exercises</a:t>
                      </a:r>
                      <a:r>
                        <a:rPr lang="en-US" sz="1000" b="1" dirty="0"/>
                        <a:t> </a:t>
                      </a:r>
                      <a:r>
                        <a:rPr lang="en-US" sz="1000" dirty="0"/>
                        <a:t>(IBIS5A), </a:t>
                      </a:r>
                      <a:br>
                        <a:rPr lang="en-US" sz="1000" dirty="0"/>
                      </a:br>
                      <a:r>
                        <a:rPr lang="en-US" sz="1000" dirty="0"/>
                        <a:t>1-236</a:t>
                      </a:r>
                      <a:endParaRPr lang="de-DE" sz="1000" dirty="0"/>
                    </a:p>
                  </a:txBody>
                  <a:tcPr marL="0" marR="0" marT="0" marB="0" anchor="ctr"/>
                </a:tc>
                <a:tc>
                  <a:txBody>
                    <a:bodyPr/>
                    <a:lstStyle/>
                    <a:p>
                      <a:pPr algn="ctr">
                        <a:lnSpc>
                          <a:spcPct val="107000"/>
                        </a:lnSpc>
                        <a:spcAft>
                          <a:spcPts val="800"/>
                        </a:spcAft>
                      </a:pPr>
                      <a:r>
                        <a:rPr lang="de-DE" sz="1000" b="1" dirty="0"/>
                        <a:t>Human-Computer </a:t>
                      </a:r>
                      <a:r>
                        <a:rPr lang="en-US" sz="1000" b="1" dirty="0"/>
                        <a:t>Interaction</a:t>
                      </a:r>
                      <a:br>
                        <a:rPr lang="de-DE" sz="1000" b="1" dirty="0"/>
                      </a:br>
                      <a:r>
                        <a:rPr lang="de-DE" sz="1000" b="1" dirty="0" err="1">
                          <a:solidFill>
                            <a:srgbClr val="000000"/>
                          </a:solidFill>
                          <a:effectLst/>
                          <a:latin typeface="+mn-lt"/>
                          <a:ea typeface="Calibri" panose="020F0502020204030204" pitchFamily="34" charset="0"/>
                          <a:cs typeface="Times New Roman" panose="02020603050405020304" pitchFamily="18" charset="0"/>
                        </a:rPr>
                        <a:t>Exercises</a:t>
                      </a:r>
                      <a:r>
                        <a:rPr lang="de-DE" sz="1000" b="1" dirty="0"/>
                        <a:t> </a:t>
                      </a:r>
                      <a:r>
                        <a:rPr lang="de-DE" sz="1000" dirty="0"/>
                        <a:t>(IBIS5B), </a:t>
                      </a:r>
                      <a:br>
                        <a:rPr lang="de-DE" sz="1000" dirty="0"/>
                      </a:br>
                      <a:r>
                        <a:rPr lang="de-DE" sz="1000" dirty="0"/>
                        <a:t>1-248</a:t>
                      </a:r>
                    </a:p>
                  </a:txBody>
                  <a:tcPr marL="0" marR="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75448497"/>
                  </a:ext>
                </a:extLst>
              </a:tr>
              <a:tr h="614442">
                <a:tc>
                  <a:txBody>
                    <a:bodyPr/>
                    <a:lstStyle/>
                    <a:p>
                      <a:pPr algn="ctr">
                        <a:lnSpc>
                          <a:spcPct val="107000"/>
                        </a:lnSpc>
                        <a:spcAft>
                          <a:spcPts val="800"/>
                        </a:spcAft>
                      </a:pPr>
                      <a:r>
                        <a:rPr lang="de-DE" sz="1600" dirty="0">
                          <a:effectLst/>
                          <a:latin typeface="+mj-lt"/>
                        </a:rPr>
                        <a:t>2</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10:00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11:30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de-DE" sz="1000" b="1" dirty="0">
                          <a:effectLst/>
                          <a:latin typeface="+mn-lt"/>
                          <a:ea typeface="Calibri" panose="020F0502020204030204" pitchFamily="34" charset="0"/>
                          <a:cs typeface="Times New Roman" panose="02020603050405020304" pitchFamily="18" charset="0"/>
                        </a:rPr>
                        <a:t>Human-Computer Interaction</a:t>
                      </a:r>
                      <a:br>
                        <a:rPr lang="de-DE" sz="1000" b="1" dirty="0">
                          <a:effectLst/>
                          <a:latin typeface="+mn-lt"/>
                          <a:ea typeface="Calibri" panose="020F0502020204030204" pitchFamily="34" charset="0"/>
                          <a:cs typeface="Times New Roman" panose="02020603050405020304" pitchFamily="18" charset="0"/>
                        </a:rPr>
                      </a:br>
                      <a:r>
                        <a:rPr lang="de-DE" sz="1000" b="1" dirty="0" err="1">
                          <a:effectLst/>
                          <a:latin typeface="+mn-lt"/>
                          <a:ea typeface="Calibri" panose="020F0502020204030204" pitchFamily="34" charset="0"/>
                          <a:cs typeface="Times New Roman" panose="02020603050405020304" pitchFamily="18" charset="0"/>
                        </a:rPr>
                        <a:t>Lecture</a:t>
                      </a:r>
                      <a:r>
                        <a:rPr lang="de-DE" sz="1000" b="1" dirty="0">
                          <a:effectLst/>
                          <a:latin typeface="+mn-lt"/>
                          <a:ea typeface="Calibri" panose="020F0502020204030204" pitchFamily="34" charset="0"/>
                          <a:cs typeface="Times New Roman" panose="02020603050405020304" pitchFamily="18" charset="0"/>
                        </a:rPr>
                        <a:t> </a:t>
                      </a:r>
                      <a:r>
                        <a:rPr lang="de-DE" sz="1000" dirty="0">
                          <a:effectLst/>
                          <a:latin typeface="+mn-lt"/>
                          <a:ea typeface="Calibri" panose="020F0502020204030204" pitchFamily="34" charset="0"/>
                          <a:cs typeface="Times New Roman" panose="02020603050405020304" pitchFamily="18" charset="0"/>
                        </a:rPr>
                        <a:t>(EBIS5/IBIS5)</a:t>
                      </a:r>
                      <a:br>
                        <a:rPr lang="de-DE" sz="1000" dirty="0">
                          <a:effectLst/>
                          <a:latin typeface="+mn-lt"/>
                          <a:ea typeface="Calibri" panose="020F0502020204030204" pitchFamily="34" charset="0"/>
                          <a:cs typeface="Times New Roman" panose="02020603050405020304" pitchFamily="18" charset="0"/>
                        </a:rPr>
                      </a:br>
                      <a:r>
                        <a:rPr lang="de-DE" sz="1000" dirty="0">
                          <a:effectLst/>
                          <a:latin typeface="+mn-lt"/>
                          <a:ea typeface="Calibri" panose="020F0502020204030204" pitchFamily="34" charset="0"/>
                          <a:cs typeface="Times New Roman" panose="02020603050405020304" pitchFamily="18" charset="0"/>
                        </a:rPr>
                        <a:t>4-8</a:t>
                      </a:r>
                    </a:p>
                  </a:txBody>
                  <a:tcPr marL="0" marR="0" marT="0" marB="0" anchor="ctr"/>
                </a:tc>
                <a:tc>
                  <a:txBody>
                    <a:bodyPr/>
                    <a:lstStyle/>
                    <a:p>
                      <a:pPr algn="ctr">
                        <a:lnSpc>
                          <a:spcPct val="107000"/>
                        </a:lnSpc>
                        <a:spcAft>
                          <a:spcPts val="800"/>
                        </a:spcAft>
                      </a:pPr>
                      <a:r>
                        <a:rPr lang="en-US" sz="1000" b="1" dirty="0"/>
                        <a:t>Human-Computer Interaction</a:t>
                      </a:r>
                      <a:br>
                        <a:rPr lang="en-US" sz="1000" b="1" dirty="0"/>
                      </a:br>
                      <a:r>
                        <a:rPr lang="de-DE" sz="1000" b="1" dirty="0" err="1">
                          <a:solidFill>
                            <a:srgbClr val="000000"/>
                          </a:solidFill>
                          <a:effectLst/>
                          <a:latin typeface="+mn-lt"/>
                          <a:ea typeface="Calibri" panose="020F0502020204030204" pitchFamily="34" charset="0"/>
                          <a:cs typeface="Times New Roman" panose="02020603050405020304" pitchFamily="18" charset="0"/>
                        </a:rPr>
                        <a:t>Exercises</a:t>
                      </a:r>
                      <a:r>
                        <a:rPr lang="en-US" sz="1000" b="1" dirty="0"/>
                        <a:t> </a:t>
                      </a:r>
                      <a:r>
                        <a:rPr lang="en-US" sz="1000" dirty="0"/>
                        <a:t>(IBIS5A), </a:t>
                      </a:r>
                      <a:br>
                        <a:rPr lang="en-US" sz="1000" dirty="0"/>
                      </a:br>
                      <a:r>
                        <a:rPr lang="en-US" sz="1000" dirty="0"/>
                        <a:t>1-236</a:t>
                      </a:r>
                      <a:endParaRPr lang="de-DE" sz="1000" dirty="0"/>
                    </a:p>
                  </a:txBody>
                  <a:tcPr marL="0" marR="0" marT="0" marB="0" anchor="ctr"/>
                </a:tc>
                <a:tc>
                  <a:txBody>
                    <a:bodyPr/>
                    <a:lstStyle/>
                    <a:p>
                      <a:pPr algn="ctr">
                        <a:lnSpc>
                          <a:spcPct val="107000"/>
                        </a:lnSpc>
                        <a:spcAft>
                          <a:spcPts val="800"/>
                        </a:spcAft>
                      </a:pPr>
                      <a:endParaRPr lang="de-DE" sz="1000" dirty="0"/>
                    </a:p>
                  </a:txBody>
                  <a:tcPr marL="0" marR="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84645460"/>
                  </a:ext>
                </a:extLst>
              </a:tr>
              <a:tr h="614442">
                <a:tc>
                  <a:txBody>
                    <a:bodyPr/>
                    <a:lstStyle/>
                    <a:p>
                      <a:pPr algn="ctr">
                        <a:lnSpc>
                          <a:spcPct val="107000"/>
                        </a:lnSpc>
                        <a:spcAft>
                          <a:spcPts val="800"/>
                        </a:spcAft>
                      </a:pPr>
                      <a:r>
                        <a:rPr lang="de-DE" sz="1600" dirty="0">
                          <a:effectLst/>
                          <a:latin typeface="+mj-lt"/>
                        </a:rPr>
                        <a:t>3</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13:15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de-DE" sz="1000" b="1" dirty="0"/>
                        <a:t>Human-Computer Interaction</a:t>
                      </a:r>
                      <a:br>
                        <a:rPr lang="de-DE" sz="1000" b="1" dirty="0"/>
                      </a:br>
                      <a:r>
                        <a:rPr lang="de-DE" sz="1000" b="1" dirty="0" err="1">
                          <a:solidFill>
                            <a:srgbClr val="000000"/>
                          </a:solidFill>
                          <a:effectLst/>
                          <a:latin typeface="+mn-lt"/>
                          <a:ea typeface="Calibri" panose="020F0502020204030204" pitchFamily="34" charset="0"/>
                          <a:cs typeface="Times New Roman" panose="02020603050405020304" pitchFamily="18" charset="0"/>
                        </a:rPr>
                        <a:t>Exercises</a:t>
                      </a:r>
                      <a:r>
                        <a:rPr lang="de-DE" sz="1000" b="1" dirty="0"/>
                        <a:t> </a:t>
                      </a:r>
                      <a:r>
                        <a:rPr lang="de-DE" sz="1000" dirty="0"/>
                        <a:t>(IBIS5B), </a:t>
                      </a:r>
                      <a:br>
                        <a:rPr lang="de-DE" sz="1000" dirty="0"/>
                      </a:br>
                      <a:r>
                        <a:rPr lang="de-DE" sz="1000" dirty="0"/>
                        <a:t>1-236</a:t>
                      </a:r>
                    </a:p>
                  </a:txBody>
                  <a:tcPr marL="0" marR="0" marT="0" marB="0" anchor="ctr"/>
                </a:tc>
                <a:tc>
                  <a:txBody>
                    <a:bodyPr/>
                    <a:lstStyle/>
                    <a:p>
                      <a:pPr algn="ctr">
                        <a:lnSpc>
                          <a:spcPct val="107000"/>
                        </a:lnSpc>
                        <a:spcAft>
                          <a:spcPts val="800"/>
                        </a:spcAft>
                      </a:pPr>
                      <a:endParaRPr lang="de-DE" sz="1000" dirty="0"/>
                    </a:p>
                  </a:txBody>
                  <a:tcPr marL="0" marR="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26316389"/>
                  </a:ext>
                </a:extLst>
              </a:tr>
              <a:tr h="376504">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25950039"/>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4</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14:15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15:45</a:t>
                      </a: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b="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de-DE" sz="1000" b="1" dirty="0"/>
                        <a:t>Human-Computer </a:t>
                      </a:r>
                      <a:r>
                        <a:rPr lang="en-US" sz="1000" b="1" dirty="0"/>
                        <a:t>Interaction</a:t>
                      </a:r>
                      <a:br>
                        <a:rPr lang="de-DE" sz="1000" b="1" dirty="0"/>
                      </a:br>
                      <a:r>
                        <a:rPr lang="de-DE" sz="1000" b="1" dirty="0" err="1">
                          <a:solidFill>
                            <a:srgbClr val="000000"/>
                          </a:solidFill>
                          <a:effectLst/>
                          <a:latin typeface="+mn-lt"/>
                          <a:ea typeface="Calibri" panose="020F0502020204030204" pitchFamily="34" charset="0"/>
                          <a:cs typeface="Times New Roman" panose="02020603050405020304" pitchFamily="18" charset="0"/>
                        </a:rPr>
                        <a:t>Exercises</a:t>
                      </a:r>
                      <a:r>
                        <a:rPr lang="de-DE" sz="1000" b="1" dirty="0"/>
                        <a:t> </a:t>
                      </a:r>
                      <a:r>
                        <a:rPr lang="de-DE" sz="1000" dirty="0"/>
                        <a:t>(EBIS5), </a:t>
                      </a:r>
                      <a:br>
                        <a:rPr lang="de-DE" sz="1000" dirty="0"/>
                      </a:br>
                      <a:r>
                        <a:rPr lang="de-DE" sz="1000" dirty="0"/>
                        <a:t>1-248 (Stefan Resch)</a:t>
                      </a:r>
                    </a:p>
                  </a:txBody>
                  <a:tcPr marL="0" marR="0" marT="0" marB="0" anchor="ctr"/>
                </a:tc>
                <a:extLst>
                  <a:ext uri="{0D108BD9-81ED-4DB2-BD59-A6C34878D82A}">
                    <a16:rowId xmlns:a16="http://schemas.microsoft.com/office/drawing/2014/main" val="3786404814"/>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16:00</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17:30</a:t>
                      </a:r>
                    </a:p>
                  </a:txBody>
                  <a:tcPr marL="62944" marR="62944"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de-DE"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de-DE"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80679518"/>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6</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17:45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19:15</a:t>
                      </a: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0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57383476"/>
                  </a:ext>
                </a:extLst>
              </a:tr>
            </a:tbl>
          </a:graphicData>
        </a:graphic>
      </p:graphicFrame>
      <p:sp>
        <p:nvSpPr>
          <p:cNvPr id="2" name="Titel 1">
            <a:extLst>
              <a:ext uri="{FF2B5EF4-FFF2-40B4-BE49-F238E27FC236}">
                <a16:creationId xmlns:a16="http://schemas.microsoft.com/office/drawing/2014/main" id="{6B70CD7A-F4BC-3C87-35CB-B4AD1A420650}"/>
              </a:ext>
            </a:extLst>
          </p:cNvPr>
          <p:cNvSpPr>
            <a:spLocks noGrp="1"/>
          </p:cNvSpPr>
          <p:nvPr>
            <p:ph type="title"/>
          </p:nvPr>
        </p:nvSpPr>
        <p:spPr/>
        <p:txBody>
          <a:bodyPr/>
          <a:lstStyle/>
          <a:p>
            <a:r>
              <a:rPr lang="de-DE" dirty="0"/>
              <a:t>Week Schedule (Human-</a:t>
            </a:r>
            <a:r>
              <a:rPr lang="de-DE" dirty="0" err="1"/>
              <a:t>Machine</a:t>
            </a:r>
            <a:r>
              <a:rPr lang="de-DE" dirty="0"/>
              <a:t> Interfaces)</a:t>
            </a:r>
          </a:p>
        </p:txBody>
      </p:sp>
      <p:sp>
        <p:nvSpPr>
          <p:cNvPr id="3" name="Fußzeilenplatzhalter 2">
            <a:extLst>
              <a:ext uri="{FF2B5EF4-FFF2-40B4-BE49-F238E27FC236}">
                <a16:creationId xmlns:a16="http://schemas.microsoft.com/office/drawing/2014/main" id="{F1FEFE3D-D15B-714D-4154-FC1B005DDA2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2EED5C-EC49-E92B-FD43-42F67F2CAB9C}"/>
              </a:ext>
            </a:extLst>
          </p:cNvPr>
          <p:cNvSpPr>
            <a:spLocks noGrp="1"/>
          </p:cNvSpPr>
          <p:nvPr>
            <p:ph type="sldNum" sz="quarter" idx="28"/>
          </p:nvPr>
        </p:nvSpPr>
        <p:spPr/>
        <p:txBody>
          <a:bodyPr/>
          <a:lstStyle/>
          <a:p>
            <a:fld id="{BA24374A-C3A8-471A-8837-3FC31668ABE5}" type="slidenum">
              <a:rPr lang="de-DE" smtClean="0"/>
              <a:pPr/>
              <a:t>11</a:t>
            </a:fld>
            <a:endParaRPr lang="de-DE" dirty="0"/>
          </a:p>
        </p:txBody>
      </p:sp>
      <p:sp>
        <p:nvSpPr>
          <p:cNvPr id="5" name="Textplatzhalter 4">
            <a:extLst>
              <a:ext uri="{FF2B5EF4-FFF2-40B4-BE49-F238E27FC236}">
                <a16:creationId xmlns:a16="http://schemas.microsoft.com/office/drawing/2014/main" id="{343D1592-25BF-CCBF-58F2-07C995BF439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9" name="Rechteck 8">
            <a:extLst>
              <a:ext uri="{FF2B5EF4-FFF2-40B4-BE49-F238E27FC236}">
                <a16:creationId xmlns:a16="http://schemas.microsoft.com/office/drawing/2014/main" id="{679B28D5-178C-53D4-8F17-0C357CFA171C}"/>
              </a:ext>
            </a:extLst>
          </p:cNvPr>
          <p:cNvSpPr/>
          <p:nvPr/>
        </p:nvSpPr>
        <p:spPr>
          <a:xfrm>
            <a:off x="10022672" y="4121911"/>
            <a:ext cx="1765300" cy="70666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D0EEDA61-7CAF-0158-D164-5E224327EBB5}"/>
              </a:ext>
            </a:extLst>
          </p:cNvPr>
          <p:cNvSpPr/>
          <p:nvPr/>
        </p:nvSpPr>
        <p:spPr>
          <a:xfrm>
            <a:off x="8173387" y="4382655"/>
            <a:ext cx="1838111" cy="467518"/>
          </a:xfrm>
          <a:prstGeom prst="rect">
            <a:avLst/>
          </a:prstGeom>
          <a:solidFill>
            <a:srgbClr val="EA7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Stefan‘s</a:t>
            </a:r>
            <a:r>
              <a:rPr lang="de-DE" sz="1200" dirty="0">
                <a:solidFill>
                  <a:schemeClr val="bg1"/>
                </a:solidFill>
              </a:rPr>
              <a:t> Thema</a:t>
            </a:r>
            <a:br>
              <a:rPr lang="de-DE" sz="1200" dirty="0">
                <a:solidFill>
                  <a:schemeClr val="bg1"/>
                </a:solidFill>
              </a:rPr>
            </a:br>
            <a:r>
              <a:rPr lang="de-DE" sz="1200" dirty="0">
                <a:solidFill>
                  <a:schemeClr val="bg1"/>
                </a:solidFill>
              </a:rPr>
              <a:t>(3D-Prototyping?)</a:t>
            </a:r>
          </a:p>
        </p:txBody>
      </p:sp>
      <p:sp>
        <p:nvSpPr>
          <p:cNvPr id="13" name="Rechteck 12">
            <a:extLst>
              <a:ext uri="{FF2B5EF4-FFF2-40B4-BE49-F238E27FC236}">
                <a16:creationId xmlns:a16="http://schemas.microsoft.com/office/drawing/2014/main" id="{44229525-6F73-2F37-6927-46BA440C56F0}"/>
              </a:ext>
            </a:extLst>
          </p:cNvPr>
          <p:cNvSpPr/>
          <p:nvPr/>
        </p:nvSpPr>
        <p:spPr>
          <a:xfrm>
            <a:off x="4626195" y="2551031"/>
            <a:ext cx="1765300" cy="604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2DBEB10-530E-17B4-3C28-DB0B8533D291}"/>
              </a:ext>
            </a:extLst>
          </p:cNvPr>
          <p:cNvSpPr/>
          <p:nvPr/>
        </p:nvSpPr>
        <p:spPr>
          <a:xfrm>
            <a:off x="2779020" y="2522607"/>
            <a:ext cx="1836000" cy="4068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Lecture</a:t>
            </a:r>
            <a:endParaRPr lang="de-DE" sz="1200" dirty="0">
              <a:solidFill>
                <a:schemeClr val="bg1"/>
              </a:solidFill>
            </a:endParaRPr>
          </a:p>
        </p:txBody>
      </p:sp>
      <p:sp>
        <p:nvSpPr>
          <p:cNvPr id="17" name="Rechteck 16">
            <a:extLst>
              <a:ext uri="{FF2B5EF4-FFF2-40B4-BE49-F238E27FC236}">
                <a16:creationId xmlns:a16="http://schemas.microsoft.com/office/drawing/2014/main" id="{929668FE-354A-2E1D-914C-DB6E1C494166}"/>
              </a:ext>
            </a:extLst>
          </p:cNvPr>
          <p:cNvSpPr/>
          <p:nvPr/>
        </p:nvSpPr>
        <p:spPr>
          <a:xfrm>
            <a:off x="6439837" y="3204475"/>
            <a:ext cx="1727200" cy="545781"/>
          </a:xfrm>
          <a:prstGeom prst="rect">
            <a:avLst/>
          </a:prstGeom>
          <a:no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3F16589-47CC-C395-4ECC-071CCD23E5C5}"/>
              </a:ext>
            </a:extLst>
          </p:cNvPr>
          <p:cNvSpPr/>
          <p:nvPr/>
        </p:nvSpPr>
        <p:spPr>
          <a:xfrm>
            <a:off x="8173387" y="3180339"/>
            <a:ext cx="1849285" cy="459062"/>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Intelligent User Interfaces</a:t>
            </a:r>
          </a:p>
        </p:txBody>
      </p:sp>
      <p:sp>
        <p:nvSpPr>
          <p:cNvPr id="19" name="Rechteck 18">
            <a:extLst>
              <a:ext uri="{FF2B5EF4-FFF2-40B4-BE49-F238E27FC236}">
                <a16:creationId xmlns:a16="http://schemas.microsoft.com/office/drawing/2014/main" id="{BEC156D7-4598-1920-7A53-BA6B7E7A0E1C}"/>
              </a:ext>
            </a:extLst>
          </p:cNvPr>
          <p:cNvSpPr/>
          <p:nvPr/>
        </p:nvSpPr>
        <p:spPr>
          <a:xfrm>
            <a:off x="8196144" y="1911153"/>
            <a:ext cx="1815353" cy="58439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7C011475-68C9-07C1-D852-FE692A15EF95}"/>
              </a:ext>
            </a:extLst>
          </p:cNvPr>
          <p:cNvSpPr/>
          <p:nvPr/>
        </p:nvSpPr>
        <p:spPr>
          <a:xfrm>
            <a:off x="10029022" y="1882356"/>
            <a:ext cx="1849285" cy="4590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Mixed Reality</a:t>
            </a:r>
          </a:p>
        </p:txBody>
      </p:sp>
      <p:sp>
        <p:nvSpPr>
          <p:cNvPr id="11" name="Rechteck 10">
            <a:extLst>
              <a:ext uri="{FF2B5EF4-FFF2-40B4-BE49-F238E27FC236}">
                <a16:creationId xmlns:a16="http://schemas.microsoft.com/office/drawing/2014/main" id="{3773AA47-716F-7F08-381A-7A2C07A18874}"/>
              </a:ext>
            </a:extLst>
          </p:cNvPr>
          <p:cNvSpPr/>
          <p:nvPr/>
        </p:nvSpPr>
        <p:spPr>
          <a:xfrm>
            <a:off x="6433486" y="1922463"/>
            <a:ext cx="1727199" cy="573087"/>
          </a:xfrm>
          <a:prstGeom prst="rect">
            <a:avLst/>
          </a:prstGeom>
          <a:no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69E17482-0724-43C8-8A36-5B463A9E8F28}"/>
              </a:ext>
            </a:extLst>
          </p:cNvPr>
          <p:cNvSpPr/>
          <p:nvPr/>
        </p:nvSpPr>
        <p:spPr>
          <a:xfrm>
            <a:off x="4608303" y="1891417"/>
            <a:ext cx="1815353" cy="44823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Games</a:t>
            </a:r>
          </a:p>
        </p:txBody>
      </p:sp>
      <p:sp>
        <p:nvSpPr>
          <p:cNvPr id="15" name="Rechteck 14">
            <a:extLst>
              <a:ext uri="{FF2B5EF4-FFF2-40B4-BE49-F238E27FC236}">
                <a16:creationId xmlns:a16="http://schemas.microsoft.com/office/drawing/2014/main" id="{F2859F0B-020B-7CEB-8A5C-9A54CA882CAD}"/>
              </a:ext>
            </a:extLst>
          </p:cNvPr>
          <p:cNvSpPr/>
          <p:nvPr/>
        </p:nvSpPr>
        <p:spPr>
          <a:xfrm>
            <a:off x="6439837" y="2544618"/>
            <a:ext cx="1727200" cy="61078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B5F2395D-40F7-55E9-4C26-F8CDED23533C}"/>
              </a:ext>
            </a:extLst>
          </p:cNvPr>
          <p:cNvSpPr/>
          <p:nvPr/>
        </p:nvSpPr>
        <p:spPr>
          <a:xfrm>
            <a:off x="8179737" y="2521941"/>
            <a:ext cx="1849285" cy="4590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Mixed Methods</a:t>
            </a:r>
          </a:p>
        </p:txBody>
      </p:sp>
    </p:spTree>
    <p:extLst>
      <p:ext uri="{BB962C8B-B14F-4D97-AF65-F5344CB8AC3E}">
        <p14:creationId xmlns:p14="http://schemas.microsoft.com/office/powerpoint/2010/main" val="1196005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a:extLst>
              <a:ext uri="{FF2B5EF4-FFF2-40B4-BE49-F238E27FC236}">
                <a16:creationId xmlns:a16="http://schemas.microsoft.com/office/drawing/2014/main" id="{070CB5BE-CD16-326F-08F5-F7AEFACFB0A6}"/>
              </a:ext>
            </a:extLst>
          </p:cNvPr>
          <p:cNvGraphicFramePr>
            <a:graphicFrameLocks noGrp="1"/>
          </p:cNvGraphicFramePr>
          <p:nvPr>
            <p:extLst>
              <p:ext uri="{D42A27DB-BD31-4B8C-83A1-F6EECF244321}">
                <p14:modId xmlns:p14="http://schemas.microsoft.com/office/powerpoint/2010/main" val="1346749274"/>
              </p:ext>
            </p:extLst>
          </p:nvPr>
        </p:nvGraphicFramePr>
        <p:xfrm>
          <a:off x="707696" y="1472550"/>
          <a:ext cx="11080276" cy="4656790"/>
        </p:xfrm>
        <a:graphic>
          <a:graphicData uri="http://schemas.openxmlformats.org/drawingml/2006/table">
            <a:tbl>
              <a:tblPr firstRow="1" firstCol="1" bandRow="1">
                <a:tableStyleId>{5C22544A-7EE6-4342-B048-85BDC9FD1C3A}</a:tableStyleId>
              </a:tblPr>
              <a:tblGrid>
                <a:gridCol w="439094">
                  <a:extLst>
                    <a:ext uri="{9D8B030D-6E8A-4147-A177-3AD203B41FA5}">
                      <a16:colId xmlns:a16="http://schemas.microsoft.com/office/drawing/2014/main" val="1483856418"/>
                    </a:ext>
                  </a:extLst>
                </a:gridCol>
                <a:gridCol w="834361">
                  <a:extLst>
                    <a:ext uri="{9D8B030D-6E8A-4147-A177-3AD203B41FA5}">
                      <a16:colId xmlns:a16="http://schemas.microsoft.com/office/drawing/2014/main" val="800600714"/>
                    </a:ext>
                  </a:extLst>
                </a:gridCol>
                <a:gridCol w="834361">
                  <a:extLst>
                    <a:ext uri="{9D8B030D-6E8A-4147-A177-3AD203B41FA5}">
                      <a16:colId xmlns:a16="http://schemas.microsoft.com/office/drawing/2014/main" val="674181505"/>
                    </a:ext>
                  </a:extLst>
                </a:gridCol>
                <a:gridCol w="1794526">
                  <a:extLst>
                    <a:ext uri="{9D8B030D-6E8A-4147-A177-3AD203B41FA5}">
                      <a16:colId xmlns:a16="http://schemas.microsoft.com/office/drawing/2014/main" val="3974237646"/>
                    </a:ext>
                  </a:extLst>
                </a:gridCol>
                <a:gridCol w="1794526">
                  <a:extLst>
                    <a:ext uri="{9D8B030D-6E8A-4147-A177-3AD203B41FA5}">
                      <a16:colId xmlns:a16="http://schemas.microsoft.com/office/drawing/2014/main" val="237315912"/>
                    </a:ext>
                  </a:extLst>
                </a:gridCol>
                <a:gridCol w="1794526">
                  <a:extLst>
                    <a:ext uri="{9D8B030D-6E8A-4147-A177-3AD203B41FA5}">
                      <a16:colId xmlns:a16="http://schemas.microsoft.com/office/drawing/2014/main" val="3795186458"/>
                    </a:ext>
                  </a:extLst>
                </a:gridCol>
                <a:gridCol w="1794526">
                  <a:extLst>
                    <a:ext uri="{9D8B030D-6E8A-4147-A177-3AD203B41FA5}">
                      <a16:colId xmlns:a16="http://schemas.microsoft.com/office/drawing/2014/main" val="3463568490"/>
                    </a:ext>
                  </a:extLst>
                </a:gridCol>
                <a:gridCol w="1794356">
                  <a:extLst>
                    <a:ext uri="{9D8B030D-6E8A-4147-A177-3AD203B41FA5}">
                      <a16:colId xmlns:a16="http://schemas.microsoft.com/office/drawing/2014/main" val="4145499546"/>
                    </a:ext>
                  </a:extLst>
                </a:gridCol>
              </a:tblGrid>
              <a:tr h="442248">
                <a:tc>
                  <a:txBody>
                    <a:bodyPr/>
                    <a:lstStyle/>
                    <a:p>
                      <a:pPr algn="ctr">
                        <a:lnSpc>
                          <a:spcPct val="107000"/>
                        </a:lnSpc>
                        <a:spcAft>
                          <a:spcPts val="800"/>
                        </a:spcAft>
                      </a:pPr>
                      <a:r>
                        <a:rPr lang="de-DE" sz="1600" u="none" dirty="0">
                          <a:effectLst/>
                          <a:latin typeface="+mj-lt"/>
                        </a:rPr>
                        <a:t> </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From</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To</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Monday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Tuesday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Wednesday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ea typeface="Calibri" panose="020F0502020204030204" pitchFamily="34" charset="0"/>
                          <a:cs typeface="Times New Roman" panose="02020603050405020304" pitchFamily="18" charset="0"/>
                        </a:rPr>
                        <a:t>Thursday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ea typeface="Calibri" panose="020F0502020204030204" pitchFamily="34" charset="0"/>
                          <a:cs typeface="Times New Roman" panose="02020603050405020304" pitchFamily="18" charset="0"/>
                        </a:rPr>
                        <a:t>Friday</a:t>
                      </a:r>
                    </a:p>
                  </a:txBody>
                  <a:tcPr marL="62944" marR="62944" marT="0" marB="0" anchor="ctr"/>
                </a:tc>
                <a:extLst>
                  <a:ext uri="{0D108BD9-81ED-4DB2-BD59-A6C34878D82A}">
                    <a16:rowId xmlns:a16="http://schemas.microsoft.com/office/drawing/2014/main" val="2671562552"/>
                  </a:ext>
                </a:extLst>
              </a:tr>
              <a:tr h="614442">
                <a:tc>
                  <a:txBody>
                    <a:bodyPr/>
                    <a:lstStyle/>
                    <a:p>
                      <a:pPr algn="ctr">
                        <a:lnSpc>
                          <a:spcPct val="107000"/>
                        </a:lnSpc>
                        <a:spcAft>
                          <a:spcPts val="800"/>
                        </a:spcAft>
                      </a:pPr>
                      <a:r>
                        <a:rPr lang="de-DE" sz="1600" dirty="0">
                          <a:effectLst/>
                          <a:latin typeface="+mj-lt"/>
                        </a:rPr>
                        <a:t>1</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08:15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09:45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9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900" dirty="0"/>
                    </a:p>
                  </a:txBody>
                  <a:tcPr marL="0" marR="0" marT="0" marB="0" anchor="ctr"/>
                </a:tc>
                <a:tc>
                  <a:txBody>
                    <a:bodyPr/>
                    <a:lstStyle/>
                    <a:p>
                      <a:pPr algn="ctr">
                        <a:lnSpc>
                          <a:spcPct val="107000"/>
                        </a:lnSpc>
                        <a:spcAft>
                          <a:spcPts val="800"/>
                        </a:spcAft>
                      </a:pPr>
                      <a:endParaRPr lang="de-DE" sz="900" dirty="0"/>
                    </a:p>
                  </a:txBody>
                  <a:tcPr marL="0" marR="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75448497"/>
                  </a:ext>
                </a:extLst>
              </a:tr>
              <a:tr h="614442">
                <a:tc>
                  <a:txBody>
                    <a:bodyPr/>
                    <a:lstStyle/>
                    <a:p>
                      <a:pPr algn="ctr">
                        <a:lnSpc>
                          <a:spcPct val="107000"/>
                        </a:lnSpc>
                        <a:spcAft>
                          <a:spcPts val="800"/>
                        </a:spcAft>
                      </a:pPr>
                      <a:r>
                        <a:rPr lang="de-DE" sz="1600" dirty="0">
                          <a:effectLst/>
                          <a:latin typeface="+mj-lt"/>
                        </a:rPr>
                        <a:t>2</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10:00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11:30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90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900" dirty="0"/>
                    </a:p>
                  </a:txBody>
                  <a:tcPr marL="0" marR="0" marT="0" marB="0" anchor="ctr"/>
                </a:tc>
                <a:tc>
                  <a:txBody>
                    <a:bodyPr/>
                    <a:lstStyle/>
                    <a:p>
                      <a:pPr algn="ctr">
                        <a:lnSpc>
                          <a:spcPct val="107000"/>
                        </a:lnSpc>
                        <a:spcAft>
                          <a:spcPts val="800"/>
                        </a:spcAft>
                      </a:pPr>
                      <a:r>
                        <a:rPr lang="de-DE" sz="1000" b="1" dirty="0">
                          <a:effectLst/>
                          <a:latin typeface="+mn-lt"/>
                          <a:ea typeface="Calibri" panose="020F0502020204030204" pitchFamily="34" charset="0"/>
                          <a:cs typeface="Times New Roman" panose="02020603050405020304" pitchFamily="18" charset="0"/>
                        </a:rPr>
                        <a:t>Human-</a:t>
                      </a:r>
                      <a:r>
                        <a:rPr lang="de-DE" sz="1000" b="1" dirty="0" err="1">
                          <a:effectLst/>
                          <a:latin typeface="+mn-lt"/>
                          <a:ea typeface="Calibri" panose="020F0502020204030204" pitchFamily="34" charset="0"/>
                          <a:cs typeface="Times New Roman" panose="02020603050405020304" pitchFamily="18" charset="0"/>
                        </a:rPr>
                        <a:t>Machine</a:t>
                      </a:r>
                      <a:r>
                        <a:rPr lang="de-DE" sz="1000" b="1" dirty="0">
                          <a:effectLst/>
                          <a:latin typeface="+mn-lt"/>
                          <a:ea typeface="Calibri" panose="020F0502020204030204" pitchFamily="34" charset="0"/>
                          <a:cs typeface="Times New Roman" panose="02020603050405020304" pitchFamily="18" charset="0"/>
                        </a:rPr>
                        <a:t> Interaction </a:t>
                      </a:r>
                      <a:r>
                        <a:rPr lang="de-DE" sz="1000" b="1" dirty="0" err="1">
                          <a:effectLst/>
                          <a:latin typeface="+mn-lt"/>
                          <a:ea typeface="Calibri" panose="020F0502020204030204" pitchFamily="34" charset="0"/>
                          <a:cs typeface="Times New Roman" panose="02020603050405020304" pitchFamily="18" charset="0"/>
                        </a:rPr>
                        <a:t>Lecture</a:t>
                      </a:r>
                      <a:r>
                        <a:rPr lang="de-DE" sz="1000" b="1" dirty="0">
                          <a:effectLst/>
                          <a:latin typeface="+mn-lt"/>
                          <a:ea typeface="Calibri" panose="020F0502020204030204" pitchFamily="34" charset="0"/>
                          <a:cs typeface="Times New Roman" panose="02020603050405020304" pitchFamily="18" charset="0"/>
                        </a:rPr>
                        <a:t> </a:t>
                      </a:r>
                      <a:r>
                        <a:rPr lang="de-DE" sz="1000" b="0" dirty="0">
                          <a:effectLst/>
                          <a:latin typeface="+mn-lt"/>
                          <a:ea typeface="Calibri" panose="020F0502020204030204" pitchFamily="34" charset="0"/>
                          <a:cs typeface="Times New Roman" panose="02020603050405020304" pitchFamily="18" charset="0"/>
                        </a:rPr>
                        <a:t>(AI/ID1/HIS)</a:t>
                      </a:r>
                      <a:br>
                        <a:rPr lang="de-DE" sz="1000" b="1" dirty="0">
                          <a:effectLst/>
                          <a:latin typeface="+mn-lt"/>
                          <a:ea typeface="Calibri" panose="020F0502020204030204" pitchFamily="34" charset="0"/>
                          <a:cs typeface="Times New Roman" panose="02020603050405020304" pitchFamily="18" charset="0"/>
                        </a:rPr>
                      </a:br>
                      <a:r>
                        <a:rPr lang="de-DE" sz="1000" b="0" dirty="0">
                          <a:effectLst/>
                          <a:latin typeface="+mn-lt"/>
                          <a:ea typeface="Calibri" panose="020F0502020204030204" pitchFamily="34" charset="0"/>
                          <a:cs typeface="Times New Roman" panose="02020603050405020304" pitchFamily="18" charset="0"/>
                        </a:rPr>
                        <a:t>1-234</a:t>
                      </a: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84645460"/>
                  </a:ext>
                </a:extLst>
              </a:tr>
              <a:tr h="614442">
                <a:tc>
                  <a:txBody>
                    <a:bodyPr/>
                    <a:lstStyle/>
                    <a:p>
                      <a:pPr algn="ctr">
                        <a:lnSpc>
                          <a:spcPct val="107000"/>
                        </a:lnSpc>
                        <a:spcAft>
                          <a:spcPts val="800"/>
                        </a:spcAft>
                      </a:pPr>
                      <a:r>
                        <a:rPr lang="de-DE" sz="1600" dirty="0">
                          <a:effectLst/>
                          <a:latin typeface="+mj-lt"/>
                        </a:rPr>
                        <a:t>3</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13:15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90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900" dirty="0"/>
                    </a:p>
                  </a:txBody>
                  <a:tcPr marL="0" marR="0" marT="0" marB="0" anchor="ctr"/>
                </a:tc>
                <a:tc>
                  <a:txBody>
                    <a:bodyPr/>
                    <a:lstStyle/>
                    <a:p>
                      <a:pPr algn="ctr">
                        <a:lnSpc>
                          <a:spcPct val="107000"/>
                        </a:lnSpc>
                        <a:spcAft>
                          <a:spcPts val="800"/>
                        </a:spcAft>
                      </a:pPr>
                      <a:r>
                        <a:rPr lang="de-DE" sz="1000" b="1" dirty="0">
                          <a:effectLst/>
                          <a:latin typeface="+mn-lt"/>
                          <a:ea typeface="Calibri" panose="020F0502020204030204" pitchFamily="34" charset="0"/>
                          <a:cs typeface="Times New Roman" panose="02020603050405020304" pitchFamily="18" charset="0"/>
                        </a:rPr>
                        <a:t>Human-</a:t>
                      </a:r>
                      <a:r>
                        <a:rPr lang="de-DE" sz="1000" b="1" dirty="0" err="1">
                          <a:effectLst/>
                          <a:latin typeface="+mn-lt"/>
                          <a:ea typeface="Calibri" panose="020F0502020204030204" pitchFamily="34" charset="0"/>
                          <a:cs typeface="Times New Roman" panose="02020603050405020304" pitchFamily="18" charset="0"/>
                        </a:rPr>
                        <a:t>Machine</a:t>
                      </a:r>
                      <a:r>
                        <a:rPr lang="de-DE" sz="1000" b="1" dirty="0">
                          <a:effectLst/>
                          <a:latin typeface="+mn-lt"/>
                          <a:ea typeface="Calibri" panose="020F0502020204030204" pitchFamily="34" charset="0"/>
                          <a:cs typeface="Times New Roman" panose="02020603050405020304" pitchFamily="18" charset="0"/>
                        </a:rPr>
                        <a:t> Interaction</a:t>
                      </a:r>
                      <a:r>
                        <a:rPr lang="de-DE" sz="1000" b="1" dirty="0">
                          <a:solidFill>
                            <a:srgbClr val="000000"/>
                          </a:solidFill>
                          <a:effectLst/>
                          <a:latin typeface="+mn-lt"/>
                          <a:ea typeface="Calibri" panose="020F0502020204030204" pitchFamily="34" charset="0"/>
                          <a:cs typeface="Times New Roman" panose="02020603050405020304" pitchFamily="18" charset="0"/>
                        </a:rPr>
                        <a:t> </a:t>
                      </a:r>
                      <a:r>
                        <a:rPr lang="de-DE" sz="1000" b="1" dirty="0" err="1">
                          <a:solidFill>
                            <a:srgbClr val="000000"/>
                          </a:solidFill>
                          <a:effectLst/>
                          <a:latin typeface="+mn-lt"/>
                          <a:ea typeface="Calibri" panose="020F0502020204030204" pitchFamily="34" charset="0"/>
                          <a:cs typeface="Times New Roman" panose="02020603050405020304" pitchFamily="18" charset="0"/>
                        </a:rPr>
                        <a:t>Exercise</a:t>
                      </a:r>
                      <a:r>
                        <a:rPr lang="de-DE" sz="1000" b="1" dirty="0">
                          <a:solidFill>
                            <a:srgbClr val="000000"/>
                          </a:solidFill>
                          <a:effectLst/>
                          <a:latin typeface="+mn-lt"/>
                          <a:ea typeface="Calibri" panose="020F0502020204030204" pitchFamily="34" charset="0"/>
                          <a:cs typeface="Times New Roman" panose="02020603050405020304" pitchFamily="18" charset="0"/>
                        </a:rPr>
                        <a:t> </a:t>
                      </a:r>
                      <a:r>
                        <a:rPr lang="de-DE" sz="1000" b="0" dirty="0">
                          <a:solidFill>
                            <a:srgbClr val="000000"/>
                          </a:solidFill>
                          <a:effectLst/>
                          <a:latin typeface="+mn-lt"/>
                          <a:ea typeface="Calibri" panose="020F0502020204030204" pitchFamily="34" charset="0"/>
                          <a:cs typeface="Times New Roman" panose="02020603050405020304" pitchFamily="18" charset="0"/>
                        </a:rPr>
                        <a:t>(AI/ID1/HIS)</a:t>
                      </a:r>
                      <a:br>
                        <a:rPr lang="de-DE" sz="1000" b="1" dirty="0">
                          <a:solidFill>
                            <a:srgbClr val="000000"/>
                          </a:solidFill>
                          <a:effectLst/>
                          <a:latin typeface="+mn-lt"/>
                          <a:ea typeface="Calibri" panose="020F0502020204030204" pitchFamily="34" charset="0"/>
                          <a:cs typeface="Times New Roman" panose="02020603050405020304" pitchFamily="18" charset="0"/>
                        </a:rPr>
                      </a:br>
                      <a:r>
                        <a:rPr lang="de-DE" sz="1000" b="0" dirty="0">
                          <a:solidFill>
                            <a:srgbClr val="000000"/>
                          </a:solidFill>
                          <a:effectLst/>
                          <a:latin typeface="+mn-lt"/>
                          <a:ea typeface="Calibri" panose="020F0502020204030204" pitchFamily="34" charset="0"/>
                          <a:cs typeface="Times New Roman" panose="02020603050405020304" pitchFamily="18" charset="0"/>
                        </a:rPr>
                        <a:t>1-234</a:t>
                      </a:r>
                      <a:endParaRPr lang="de-DE" sz="10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26316389"/>
                  </a:ext>
                </a:extLst>
              </a:tr>
              <a:tr h="376504">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25950039"/>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4</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14:15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15:45</a:t>
                      </a: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86404814"/>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16:00</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17:30</a:t>
                      </a:r>
                    </a:p>
                  </a:txBody>
                  <a:tcPr marL="62944" marR="62944"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80679518"/>
                  </a:ext>
                </a:extLst>
              </a:tr>
              <a:tr h="664904">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6</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17:45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19:15</a:t>
                      </a: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57383476"/>
                  </a:ext>
                </a:extLst>
              </a:tr>
            </a:tbl>
          </a:graphicData>
        </a:graphic>
      </p:graphicFrame>
      <p:sp>
        <p:nvSpPr>
          <p:cNvPr id="2" name="Titel 1">
            <a:extLst>
              <a:ext uri="{FF2B5EF4-FFF2-40B4-BE49-F238E27FC236}">
                <a16:creationId xmlns:a16="http://schemas.microsoft.com/office/drawing/2014/main" id="{6B70CD7A-F4BC-3C87-35CB-B4AD1A420650}"/>
              </a:ext>
            </a:extLst>
          </p:cNvPr>
          <p:cNvSpPr>
            <a:spLocks noGrp="1"/>
          </p:cNvSpPr>
          <p:nvPr>
            <p:ph type="title"/>
          </p:nvPr>
        </p:nvSpPr>
        <p:spPr/>
        <p:txBody>
          <a:bodyPr/>
          <a:lstStyle/>
          <a:p>
            <a:r>
              <a:rPr lang="de-DE" dirty="0"/>
              <a:t>Week Schedule (Human-</a:t>
            </a:r>
            <a:r>
              <a:rPr lang="de-DE" dirty="0" err="1"/>
              <a:t>Machine</a:t>
            </a:r>
            <a:r>
              <a:rPr lang="de-DE" dirty="0"/>
              <a:t> Interaction)</a:t>
            </a:r>
          </a:p>
        </p:txBody>
      </p:sp>
      <p:sp>
        <p:nvSpPr>
          <p:cNvPr id="3" name="Fußzeilenplatzhalter 2">
            <a:extLst>
              <a:ext uri="{FF2B5EF4-FFF2-40B4-BE49-F238E27FC236}">
                <a16:creationId xmlns:a16="http://schemas.microsoft.com/office/drawing/2014/main" id="{F1FEFE3D-D15B-714D-4154-FC1B005DDA2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2EED5C-EC49-E92B-FD43-42F67F2CAB9C}"/>
              </a:ext>
            </a:extLst>
          </p:cNvPr>
          <p:cNvSpPr>
            <a:spLocks noGrp="1"/>
          </p:cNvSpPr>
          <p:nvPr>
            <p:ph type="sldNum" sz="quarter" idx="28"/>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343D1592-25BF-CCBF-58F2-07C995BF439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Rechteck 5">
            <a:extLst>
              <a:ext uri="{FF2B5EF4-FFF2-40B4-BE49-F238E27FC236}">
                <a16:creationId xmlns:a16="http://schemas.microsoft.com/office/drawing/2014/main" id="{FA775AF9-1364-CAC3-22C3-7F0464CFCFC0}"/>
              </a:ext>
            </a:extLst>
          </p:cNvPr>
          <p:cNvSpPr/>
          <p:nvPr/>
        </p:nvSpPr>
        <p:spPr>
          <a:xfrm>
            <a:off x="8192916" y="3124915"/>
            <a:ext cx="1805447" cy="62838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7BBC21B1-2B75-1E1F-BB4A-EE417BE490EF}"/>
              </a:ext>
            </a:extLst>
          </p:cNvPr>
          <p:cNvSpPr/>
          <p:nvPr/>
        </p:nvSpPr>
        <p:spPr>
          <a:xfrm>
            <a:off x="6385888" y="3124915"/>
            <a:ext cx="1807028" cy="4320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a:t>
            </a:r>
          </a:p>
        </p:txBody>
      </p:sp>
      <p:sp>
        <p:nvSpPr>
          <p:cNvPr id="9" name="Rechteck 8">
            <a:extLst>
              <a:ext uri="{FF2B5EF4-FFF2-40B4-BE49-F238E27FC236}">
                <a16:creationId xmlns:a16="http://schemas.microsoft.com/office/drawing/2014/main" id="{0DCC7D2F-6617-7EE5-641E-1ED2179DBC22}"/>
              </a:ext>
            </a:extLst>
          </p:cNvPr>
          <p:cNvSpPr/>
          <p:nvPr/>
        </p:nvSpPr>
        <p:spPr>
          <a:xfrm>
            <a:off x="8192916" y="2505749"/>
            <a:ext cx="1805447" cy="604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CA45E75D-B318-6B80-77A8-AF41AB2917F5}"/>
              </a:ext>
            </a:extLst>
          </p:cNvPr>
          <p:cNvSpPr/>
          <p:nvPr/>
        </p:nvSpPr>
        <p:spPr>
          <a:xfrm>
            <a:off x="6385888" y="2477326"/>
            <a:ext cx="1836000" cy="4320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Lecture</a:t>
            </a:r>
            <a:endParaRPr lang="de-DE" sz="1200" dirty="0">
              <a:solidFill>
                <a:schemeClr val="bg1"/>
              </a:solidFill>
            </a:endParaRPr>
          </a:p>
        </p:txBody>
      </p:sp>
    </p:spTree>
    <p:extLst>
      <p:ext uri="{BB962C8B-B14F-4D97-AF65-F5344CB8AC3E}">
        <p14:creationId xmlns:p14="http://schemas.microsoft.com/office/powerpoint/2010/main" val="3066938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elle 6">
            <a:extLst>
              <a:ext uri="{FF2B5EF4-FFF2-40B4-BE49-F238E27FC236}">
                <a16:creationId xmlns:a16="http://schemas.microsoft.com/office/drawing/2014/main" id="{070CB5BE-CD16-326F-08F5-F7AEFACFB0A6}"/>
              </a:ext>
            </a:extLst>
          </p:cNvPr>
          <p:cNvGraphicFramePr>
            <a:graphicFrameLocks noGrp="1"/>
          </p:cNvGraphicFramePr>
          <p:nvPr/>
        </p:nvGraphicFramePr>
        <p:xfrm>
          <a:off x="707696" y="1472551"/>
          <a:ext cx="11080276" cy="4577961"/>
        </p:xfrm>
        <a:graphic>
          <a:graphicData uri="http://schemas.openxmlformats.org/drawingml/2006/table">
            <a:tbl>
              <a:tblPr firstRow="1" firstCol="1" bandRow="1">
                <a:tableStyleId>{5C22544A-7EE6-4342-B048-85BDC9FD1C3A}</a:tableStyleId>
              </a:tblPr>
              <a:tblGrid>
                <a:gridCol w="439094">
                  <a:extLst>
                    <a:ext uri="{9D8B030D-6E8A-4147-A177-3AD203B41FA5}">
                      <a16:colId xmlns:a16="http://schemas.microsoft.com/office/drawing/2014/main" val="1483856418"/>
                    </a:ext>
                  </a:extLst>
                </a:gridCol>
                <a:gridCol w="834361">
                  <a:extLst>
                    <a:ext uri="{9D8B030D-6E8A-4147-A177-3AD203B41FA5}">
                      <a16:colId xmlns:a16="http://schemas.microsoft.com/office/drawing/2014/main" val="800600714"/>
                    </a:ext>
                  </a:extLst>
                </a:gridCol>
                <a:gridCol w="834361">
                  <a:extLst>
                    <a:ext uri="{9D8B030D-6E8A-4147-A177-3AD203B41FA5}">
                      <a16:colId xmlns:a16="http://schemas.microsoft.com/office/drawing/2014/main" val="674181505"/>
                    </a:ext>
                  </a:extLst>
                </a:gridCol>
                <a:gridCol w="1794526">
                  <a:extLst>
                    <a:ext uri="{9D8B030D-6E8A-4147-A177-3AD203B41FA5}">
                      <a16:colId xmlns:a16="http://schemas.microsoft.com/office/drawing/2014/main" val="3974237646"/>
                    </a:ext>
                  </a:extLst>
                </a:gridCol>
                <a:gridCol w="1794526">
                  <a:extLst>
                    <a:ext uri="{9D8B030D-6E8A-4147-A177-3AD203B41FA5}">
                      <a16:colId xmlns:a16="http://schemas.microsoft.com/office/drawing/2014/main" val="237315912"/>
                    </a:ext>
                  </a:extLst>
                </a:gridCol>
                <a:gridCol w="1794526">
                  <a:extLst>
                    <a:ext uri="{9D8B030D-6E8A-4147-A177-3AD203B41FA5}">
                      <a16:colId xmlns:a16="http://schemas.microsoft.com/office/drawing/2014/main" val="3795186458"/>
                    </a:ext>
                  </a:extLst>
                </a:gridCol>
                <a:gridCol w="1794526">
                  <a:extLst>
                    <a:ext uri="{9D8B030D-6E8A-4147-A177-3AD203B41FA5}">
                      <a16:colId xmlns:a16="http://schemas.microsoft.com/office/drawing/2014/main" val="3463568490"/>
                    </a:ext>
                  </a:extLst>
                </a:gridCol>
                <a:gridCol w="1794356">
                  <a:extLst>
                    <a:ext uri="{9D8B030D-6E8A-4147-A177-3AD203B41FA5}">
                      <a16:colId xmlns:a16="http://schemas.microsoft.com/office/drawing/2014/main" val="4145499546"/>
                    </a:ext>
                  </a:extLst>
                </a:gridCol>
              </a:tblGrid>
              <a:tr h="404259">
                <a:tc>
                  <a:txBody>
                    <a:bodyPr/>
                    <a:lstStyle/>
                    <a:p>
                      <a:pPr algn="ctr">
                        <a:lnSpc>
                          <a:spcPct val="107000"/>
                        </a:lnSpc>
                        <a:spcAft>
                          <a:spcPts val="800"/>
                        </a:spcAft>
                      </a:pPr>
                      <a:r>
                        <a:rPr lang="de-DE" sz="1600" u="none" dirty="0">
                          <a:effectLst/>
                          <a:latin typeface="+mj-lt"/>
                        </a:rPr>
                        <a:t> </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From</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To</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Monday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Tuesday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Wednesday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ea typeface="Calibri" panose="020F0502020204030204" pitchFamily="34" charset="0"/>
                          <a:cs typeface="Times New Roman" panose="02020603050405020304" pitchFamily="18" charset="0"/>
                        </a:rPr>
                        <a:t>Thursday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ea typeface="Calibri" panose="020F0502020204030204" pitchFamily="34" charset="0"/>
                          <a:cs typeface="Times New Roman" panose="02020603050405020304" pitchFamily="18" charset="0"/>
                        </a:rPr>
                        <a:t>Friday</a:t>
                      </a:r>
                    </a:p>
                  </a:txBody>
                  <a:tcPr marL="62944" marR="62944" marT="0" marB="0" anchor="ctr"/>
                </a:tc>
                <a:extLst>
                  <a:ext uri="{0D108BD9-81ED-4DB2-BD59-A6C34878D82A}">
                    <a16:rowId xmlns:a16="http://schemas.microsoft.com/office/drawing/2014/main" val="2671562552"/>
                  </a:ext>
                </a:extLst>
              </a:tr>
              <a:tr h="515118">
                <a:tc>
                  <a:txBody>
                    <a:bodyPr/>
                    <a:lstStyle/>
                    <a:p>
                      <a:pPr algn="ctr">
                        <a:lnSpc>
                          <a:spcPct val="107000"/>
                        </a:lnSpc>
                        <a:spcAft>
                          <a:spcPts val="800"/>
                        </a:spcAft>
                      </a:pPr>
                      <a:r>
                        <a:rPr lang="de-DE" sz="1600" dirty="0">
                          <a:effectLst/>
                          <a:latin typeface="+mj-lt"/>
                        </a:rPr>
                        <a:t>1</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08:15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09:45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br>
                        <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944" marR="62944" marT="0" marB="0" anchor="ctr"/>
                </a:tc>
                <a:extLst>
                  <a:ext uri="{0D108BD9-81ED-4DB2-BD59-A6C34878D82A}">
                    <a16:rowId xmlns:a16="http://schemas.microsoft.com/office/drawing/2014/main" val="2075448497"/>
                  </a:ext>
                </a:extLst>
              </a:tr>
              <a:tr h="550257">
                <a:tc>
                  <a:txBody>
                    <a:bodyPr/>
                    <a:lstStyle/>
                    <a:p>
                      <a:pPr algn="ctr">
                        <a:lnSpc>
                          <a:spcPct val="107000"/>
                        </a:lnSpc>
                        <a:spcAft>
                          <a:spcPts val="800"/>
                        </a:spcAft>
                      </a:pPr>
                      <a:r>
                        <a:rPr lang="de-DE" sz="1600" dirty="0">
                          <a:effectLst/>
                          <a:latin typeface="+mj-lt"/>
                        </a:rPr>
                        <a:t>2</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10:00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11:30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HCI </a:t>
                      </a:r>
                      <a:r>
                        <a:rPr lang="de-DE" sz="14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Exercise</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IBIS5-2B</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1-250</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4645460"/>
                  </a:ext>
                </a:extLst>
              </a:tr>
              <a:tr h="619609">
                <a:tc>
                  <a:txBody>
                    <a:bodyPr/>
                    <a:lstStyle/>
                    <a:p>
                      <a:pPr algn="ctr">
                        <a:lnSpc>
                          <a:spcPct val="107000"/>
                        </a:lnSpc>
                        <a:spcAft>
                          <a:spcPts val="800"/>
                        </a:spcAft>
                      </a:pPr>
                      <a:r>
                        <a:rPr lang="de-DE" sz="1600" dirty="0">
                          <a:effectLst/>
                          <a:latin typeface="+mj-lt"/>
                        </a:rPr>
                        <a:t>3</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13:15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HCI </a:t>
                      </a:r>
                      <a:r>
                        <a:rPr lang="de-DE" sz="14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Exercise</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IBIS5-1A+IBIS5-1B</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1-249</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HCI </a:t>
                      </a:r>
                      <a:r>
                        <a:rPr lang="de-DE" sz="14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Exercise</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IBIS5-2A</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1-250</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6316389"/>
                  </a:ext>
                </a:extLst>
              </a:tr>
              <a:tr h="344162">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950039"/>
                  </a:ext>
                </a:extLst>
              </a:tr>
              <a:tr h="664992">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4</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14:15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15:45</a:t>
                      </a: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HCI </a:t>
                      </a:r>
                      <a:r>
                        <a:rPr lang="de-DE" sz="14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Exercise</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EBIS5</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1-249</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e-DE" sz="14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Lecture</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EBIS5/IBIS5</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4-8</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6404814"/>
                  </a:ext>
                </a:extLst>
              </a:tr>
              <a:tr h="619609">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16:00</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17:30</a:t>
                      </a:r>
                    </a:p>
                  </a:txBody>
                  <a:tcPr marL="62944" marR="62944"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0679518"/>
                  </a:ext>
                </a:extLst>
              </a:tr>
              <a:tr h="515118">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6</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17:45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19:15</a:t>
                      </a: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extLst>
                  <a:ext uri="{0D108BD9-81ED-4DB2-BD59-A6C34878D82A}">
                    <a16:rowId xmlns:a16="http://schemas.microsoft.com/office/drawing/2014/main" val="1557383476"/>
                  </a:ext>
                </a:extLst>
              </a:tr>
            </a:tbl>
          </a:graphicData>
        </a:graphic>
      </p:graphicFrame>
      <p:sp>
        <p:nvSpPr>
          <p:cNvPr id="2" name="Titel 1">
            <a:extLst>
              <a:ext uri="{FF2B5EF4-FFF2-40B4-BE49-F238E27FC236}">
                <a16:creationId xmlns:a16="http://schemas.microsoft.com/office/drawing/2014/main" id="{6B70CD7A-F4BC-3C87-35CB-B4AD1A420650}"/>
              </a:ext>
            </a:extLst>
          </p:cNvPr>
          <p:cNvSpPr>
            <a:spLocks noGrp="1"/>
          </p:cNvSpPr>
          <p:nvPr>
            <p:ph type="title"/>
          </p:nvPr>
        </p:nvSpPr>
        <p:spPr/>
        <p:txBody>
          <a:bodyPr/>
          <a:lstStyle/>
          <a:p>
            <a:r>
              <a:rPr lang="de-DE" dirty="0"/>
              <a:t>Week Schedule</a:t>
            </a:r>
          </a:p>
        </p:txBody>
      </p:sp>
      <p:sp>
        <p:nvSpPr>
          <p:cNvPr id="3" name="Fußzeilenplatzhalter 2">
            <a:extLst>
              <a:ext uri="{FF2B5EF4-FFF2-40B4-BE49-F238E27FC236}">
                <a16:creationId xmlns:a16="http://schemas.microsoft.com/office/drawing/2014/main" id="{F1FEFE3D-D15B-714D-4154-FC1B005DDA2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2EED5C-EC49-E92B-FD43-42F67F2CAB9C}"/>
              </a:ext>
            </a:extLst>
          </p:cNvPr>
          <p:cNvSpPr>
            <a:spLocks noGrp="1"/>
          </p:cNvSpPr>
          <p:nvPr>
            <p:ph type="sldNum" sz="quarter" idx="28"/>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343D1592-25BF-CCBF-58F2-07C995BF439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12" name="Rechteck 11">
            <a:extLst>
              <a:ext uri="{FF2B5EF4-FFF2-40B4-BE49-F238E27FC236}">
                <a16:creationId xmlns:a16="http://schemas.microsoft.com/office/drawing/2014/main" id="{0C2BA349-0B9F-B700-A066-240691478705}"/>
              </a:ext>
            </a:extLst>
          </p:cNvPr>
          <p:cNvSpPr/>
          <p:nvPr/>
        </p:nvSpPr>
        <p:spPr>
          <a:xfrm>
            <a:off x="4641535" y="3186230"/>
            <a:ext cx="1765300" cy="7112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7E908BDA-1FBF-440E-B17E-07F25B69ACD7}"/>
              </a:ext>
            </a:extLst>
          </p:cNvPr>
          <p:cNvSpPr/>
          <p:nvPr/>
        </p:nvSpPr>
        <p:spPr>
          <a:xfrm>
            <a:off x="3263170" y="3499679"/>
            <a:ext cx="1369770" cy="43209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Questions on </a:t>
            </a:r>
            <a:r>
              <a:rPr lang="de-DE" sz="1200" dirty="0" err="1">
                <a:solidFill>
                  <a:schemeClr val="bg1"/>
                </a:solidFill>
              </a:rPr>
              <a:t>Methodologies</a:t>
            </a:r>
            <a:endParaRPr lang="de-DE" sz="1200" dirty="0">
              <a:solidFill>
                <a:schemeClr val="bg1"/>
              </a:solidFill>
            </a:endParaRPr>
          </a:p>
        </p:txBody>
      </p:sp>
      <p:sp>
        <p:nvSpPr>
          <p:cNvPr id="13" name="Rechteck 12">
            <a:extLst>
              <a:ext uri="{FF2B5EF4-FFF2-40B4-BE49-F238E27FC236}">
                <a16:creationId xmlns:a16="http://schemas.microsoft.com/office/drawing/2014/main" id="{3D5F4F81-07EB-BB12-C2F4-9118B9174346}"/>
              </a:ext>
            </a:extLst>
          </p:cNvPr>
          <p:cNvSpPr/>
          <p:nvPr/>
        </p:nvSpPr>
        <p:spPr>
          <a:xfrm>
            <a:off x="6432235" y="2495668"/>
            <a:ext cx="1739900" cy="684212"/>
          </a:xfrm>
          <a:prstGeom prst="rect">
            <a:avLst/>
          </a:prstGeom>
          <a:no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0CC7AEAD-BFB8-F24D-69EF-1A302F3DA4F4}"/>
              </a:ext>
            </a:extLst>
          </p:cNvPr>
          <p:cNvSpPr/>
          <p:nvPr/>
        </p:nvSpPr>
        <p:spPr>
          <a:xfrm>
            <a:off x="4641535" y="4200420"/>
            <a:ext cx="1765300" cy="70666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0BECA83C-8544-C86B-D60B-362D7DE77220}"/>
              </a:ext>
            </a:extLst>
          </p:cNvPr>
          <p:cNvSpPr/>
          <p:nvPr/>
        </p:nvSpPr>
        <p:spPr>
          <a:xfrm>
            <a:off x="8206067" y="2471463"/>
            <a:ext cx="1815353" cy="396609"/>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Experiences</a:t>
            </a:r>
            <a:r>
              <a:rPr lang="de-DE" sz="1200" dirty="0">
                <a:solidFill>
                  <a:schemeClr val="bg1"/>
                </a:solidFill>
              </a:rPr>
              <a:t> in Mixed Reality</a:t>
            </a:r>
          </a:p>
        </p:txBody>
      </p:sp>
      <p:sp>
        <p:nvSpPr>
          <p:cNvPr id="16" name="Rechteck 15">
            <a:extLst>
              <a:ext uri="{FF2B5EF4-FFF2-40B4-BE49-F238E27FC236}">
                <a16:creationId xmlns:a16="http://schemas.microsoft.com/office/drawing/2014/main" id="{8E627732-C191-B0CB-3F49-140559DE7576}"/>
              </a:ext>
            </a:extLst>
          </p:cNvPr>
          <p:cNvSpPr/>
          <p:nvPr/>
        </p:nvSpPr>
        <p:spPr>
          <a:xfrm>
            <a:off x="6422404" y="4197817"/>
            <a:ext cx="1765300" cy="706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FDDDE92E-FDC4-46FB-81A0-524101369DFE}"/>
              </a:ext>
            </a:extLst>
          </p:cNvPr>
          <p:cNvSpPr/>
          <p:nvPr/>
        </p:nvSpPr>
        <p:spPr>
          <a:xfrm>
            <a:off x="8185420" y="4574790"/>
            <a:ext cx="1836000"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Lecture</a:t>
            </a:r>
            <a:endParaRPr lang="de-DE" sz="1200" dirty="0">
              <a:solidFill>
                <a:schemeClr val="bg1"/>
              </a:solidFill>
            </a:endParaRPr>
          </a:p>
        </p:txBody>
      </p:sp>
      <p:sp>
        <p:nvSpPr>
          <p:cNvPr id="18" name="Rechteck 17">
            <a:extLst>
              <a:ext uri="{FF2B5EF4-FFF2-40B4-BE49-F238E27FC236}">
                <a16:creationId xmlns:a16="http://schemas.microsoft.com/office/drawing/2014/main" id="{B593EE95-650D-B66B-0567-E0FF240DED39}"/>
              </a:ext>
            </a:extLst>
          </p:cNvPr>
          <p:cNvSpPr/>
          <p:nvPr/>
        </p:nvSpPr>
        <p:spPr>
          <a:xfrm>
            <a:off x="3260591" y="4568682"/>
            <a:ext cx="1369770" cy="360000"/>
          </a:xfrm>
          <a:prstGeom prst="rect">
            <a:avLst/>
          </a:prstGeom>
          <a:solidFill>
            <a:srgbClr val="EA7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3D-Prototyping</a:t>
            </a:r>
          </a:p>
        </p:txBody>
      </p:sp>
      <p:sp>
        <p:nvSpPr>
          <p:cNvPr id="15" name="Rechteck 14">
            <a:extLst>
              <a:ext uri="{FF2B5EF4-FFF2-40B4-BE49-F238E27FC236}">
                <a16:creationId xmlns:a16="http://schemas.microsoft.com/office/drawing/2014/main" id="{5A9E30BF-EFEE-2EC9-5B3A-C3D7B5E65C22}"/>
              </a:ext>
            </a:extLst>
          </p:cNvPr>
          <p:cNvSpPr/>
          <p:nvPr/>
        </p:nvSpPr>
        <p:spPr>
          <a:xfrm>
            <a:off x="6444935" y="3192580"/>
            <a:ext cx="1727200" cy="711770"/>
          </a:xfrm>
          <a:prstGeom prst="rect">
            <a:avLst/>
          </a:prstGeom>
          <a:no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D0082649-6321-3FED-E7AC-0FAB10D23EE8}"/>
              </a:ext>
            </a:extLst>
          </p:cNvPr>
          <p:cNvSpPr/>
          <p:nvPr/>
        </p:nvSpPr>
        <p:spPr>
          <a:xfrm>
            <a:off x="8172135" y="3524138"/>
            <a:ext cx="1849285" cy="40619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Mixed Reality &amp; Physiological </a:t>
            </a:r>
            <a:r>
              <a:rPr lang="de-DE" sz="1200" dirty="0" err="1">
                <a:solidFill>
                  <a:schemeClr val="bg1"/>
                </a:solidFill>
              </a:rPr>
              <a:t>Sensing</a:t>
            </a:r>
            <a:endParaRPr lang="de-DE" sz="1200" dirty="0">
              <a:solidFill>
                <a:schemeClr val="bg1"/>
              </a:solidFill>
            </a:endParaRPr>
          </a:p>
        </p:txBody>
      </p:sp>
    </p:spTree>
    <p:extLst>
      <p:ext uri="{BB962C8B-B14F-4D97-AF65-F5344CB8AC3E}">
        <p14:creationId xmlns:p14="http://schemas.microsoft.com/office/powerpoint/2010/main" val="3946001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E5E4F-3C85-A75C-16AF-7D31DAB733B6}"/>
              </a:ext>
            </a:extLst>
          </p:cNvPr>
          <p:cNvSpPr>
            <a:spLocks noGrp="1"/>
          </p:cNvSpPr>
          <p:nvPr>
            <p:ph type="title"/>
          </p:nvPr>
        </p:nvSpPr>
        <p:spPr/>
        <p:txBody>
          <a:bodyPr/>
          <a:lstStyle/>
          <a:p>
            <a:r>
              <a:rPr lang="de-DE" dirty="0" err="1"/>
              <a:t>Exercise</a:t>
            </a:r>
            <a:r>
              <a:rPr lang="de-DE" dirty="0"/>
              <a:t> </a:t>
            </a:r>
            <a:r>
              <a:rPr lang="de-DE" dirty="0" err="1"/>
              <a:t>Planning</a:t>
            </a:r>
            <a:r>
              <a:rPr lang="de-DE" dirty="0"/>
              <a:t>	</a:t>
            </a:r>
          </a:p>
        </p:txBody>
      </p:sp>
      <p:sp>
        <p:nvSpPr>
          <p:cNvPr id="3" name="Fußzeilenplatzhalter 2">
            <a:extLst>
              <a:ext uri="{FF2B5EF4-FFF2-40B4-BE49-F238E27FC236}">
                <a16:creationId xmlns:a16="http://schemas.microsoft.com/office/drawing/2014/main" id="{F6B2DEBC-E0A7-AFB4-A9B7-008E638FB7A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4C02DE-1F49-ECD8-2325-76F9CFA10FF3}"/>
              </a:ext>
            </a:extLst>
          </p:cNvPr>
          <p:cNvSpPr>
            <a:spLocks noGrp="1"/>
          </p:cNvSpPr>
          <p:nvPr>
            <p:ph type="sldNum" sz="quarter" idx="28"/>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832ED8E3-D42E-B5DC-9466-063FA68612F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13EE0A54-3548-1CD5-55A9-E513AA52DC26}"/>
              </a:ext>
            </a:extLst>
          </p:cNvPr>
          <p:cNvSpPr>
            <a:spLocks noGrp="1"/>
          </p:cNvSpPr>
          <p:nvPr>
            <p:ph type="body" sz="quarter" idx="29"/>
          </p:nvPr>
        </p:nvSpPr>
        <p:spPr/>
        <p:txBody>
          <a:bodyPr/>
          <a:lstStyle/>
          <a:p>
            <a:r>
              <a:rPr lang="en-US" dirty="0"/>
              <a:t>Tuesday 11:45 - 13:15: </a:t>
            </a:r>
            <a:r>
              <a:rPr lang="de-DE" dirty="0"/>
              <a:t>Questions on </a:t>
            </a:r>
            <a:r>
              <a:rPr lang="de-DE" dirty="0" err="1"/>
              <a:t>Methodologies</a:t>
            </a:r>
            <a:endParaRPr lang="en-US" dirty="0"/>
          </a:p>
          <a:p>
            <a:r>
              <a:rPr lang="de-DE" dirty="0"/>
              <a:t>Tuesday 14:15 - 15:45: 3D-Prototyping</a:t>
            </a:r>
          </a:p>
          <a:p>
            <a:r>
              <a:rPr lang="en-US" dirty="0"/>
              <a:t>Wednesday 10:00 - 11:30: </a:t>
            </a:r>
            <a:r>
              <a:rPr lang="de-DE" dirty="0" err="1"/>
              <a:t>Experiences</a:t>
            </a:r>
            <a:r>
              <a:rPr lang="de-DE" dirty="0"/>
              <a:t> in Mixed Reality</a:t>
            </a:r>
            <a:endParaRPr lang="en-US" dirty="0"/>
          </a:p>
          <a:p>
            <a:r>
              <a:rPr lang="en-US" dirty="0"/>
              <a:t>Wednesday 11:45 - 13:15: Mixed Reality and Physiological Sensing</a:t>
            </a:r>
            <a:endParaRPr lang="de-DE" dirty="0"/>
          </a:p>
        </p:txBody>
      </p:sp>
      <p:sp>
        <p:nvSpPr>
          <p:cNvPr id="7" name="Textfeld 6">
            <a:extLst>
              <a:ext uri="{FF2B5EF4-FFF2-40B4-BE49-F238E27FC236}">
                <a16:creationId xmlns:a16="http://schemas.microsoft.com/office/drawing/2014/main" id="{3847E366-FA12-B0BB-8518-17286B5B2960}"/>
              </a:ext>
            </a:extLst>
          </p:cNvPr>
          <p:cNvSpPr txBox="1"/>
          <p:nvPr/>
        </p:nvSpPr>
        <p:spPr>
          <a:xfrm rot="21190060">
            <a:off x="7409987" y="4512691"/>
            <a:ext cx="3740768" cy="461665"/>
          </a:xfrm>
          <a:prstGeom prst="rect">
            <a:avLst/>
          </a:prstGeom>
          <a:solidFill>
            <a:schemeClr val="accent1"/>
          </a:solidFill>
        </p:spPr>
        <p:txBody>
          <a:bodyPr wrap="square">
            <a:spAutoFit/>
          </a:bodyPr>
          <a:lstStyle/>
          <a:p>
            <a:pPr algn="ctr"/>
            <a:r>
              <a:rPr lang="de-DE" sz="2400" b="0" i="0" dirty="0" err="1">
                <a:solidFill>
                  <a:schemeClr val="bg1"/>
                </a:solidFill>
                <a:effectLst/>
                <a:latin typeface="Arial" panose="020B0604020202020204" pitchFamily="34" charset="0"/>
              </a:rPr>
              <a:t>first</a:t>
            </a:r>
            <a:r>
              <a:rPr lang="de-DE" sz="2400" b="0" i="0" dirty="0">
                <a:solidFill>
                  <a:schemeClr val="bg1"/>
                </a:solidFill>
                <a:effectLst/>
                <a:latin typeface="Arial" panose="020B0604020202020204" pitchFamily="34" charset="0"/>
              </a:rPr>
              <a:t> </a:t>
            </a:r>
            <a:r>
              <a:rPr lang="de-DE" sz="2400" b="0" i="0" dirty="0" err="1">
                <a:solidFill>
                  <a:schemeClr val="bg1"/>
                </a:solidFill>
                <a:effectLst/>
                <a:latin typeface="Arial" panose="020B0604020202020204" pitchFamily="34" charset="0"/>
              </a:rPr>
              <a:t>comes</a:t>
            </a:r>
            <a:r>
              <a:rPr lang="de-DE" sz="2400" b="0" i="0" dirty="0">
                <a:solidFill>
                  <a:schemeClr val="bg1"/>
                </a:solidFill>
                <a:effectLst/>
                <a:latin typeface="Arial" panose="020B0604020202020204" pitchFamily="34" charset="0"/>
              </a:rPr>
              <a:t> </a:t>
            </a:r>
            <a:r>
              <a:rPr lang="de-DE" sz="2400" b="0" i="0" dirty="0" err="1">
                <a:solidFill>
                  <a:schemeClr val="bg1"/>
                </a:solidFill>
                <a:effectLst/>
                <a:latin typeface="Arial" panose="020B0604020202020204" pitchFamily="34" charset="0"/>
              </a:rPr>
              <a:t>first</a:t>
            </a:r>
            <a:r>
              <a:rPr lang="de-DE" sz="2400" b="0" i="0" dirty="0">
                <a:solidFill>
                  <a:schemeClr val="bg1"/>
                </a:solidFill>
                <a:effectLst/>
                <a:latin typeface="Arial" panose="020B0604020202020204" pitchFamily="34" charset="0"/>
              </a:rPr>
              <a:t> </a:t>
            </a:r>
            <a:r>
              <a:rPr lang="de-DE" sz="2400" b="0" i="0" dirty="0" err="1">
                <a:solidFill>
                  <a:schemeClr val="bg1"/>
                </a:solidFill>
                <a:effectLst/>
                <a:latin typeface="Arial" panose="020B0604020202020204" pitchFamily="34" charset="0"/>
              </a:rPr>
              <a:t>serves</a:t>
            </a:r>
            <a:endParaRPr lang="de-DE" sz="2400" dirty="0">
              <a:solidFill>
                <a:schemeClr val="bg1"/>
              </a:solidFill>
            </a:endParaRPr>
          </a:p>
        </p:txBody>
      </p:sp>
      <p:sp>
        <p:nvSpPr>
          <p:cNvPr id="8" name="Textfeld 7">
            <a:extLst>
              <a:ext uri="{FF2B5EF4-FFF2-40B4-BE49-F238E27FC236}">
                <a16:creationId xmlns:a16="http://schemas.microsoft.com/office/drawing/2014/main" id="{277BB0CB-CEA8-D35C-A4CB-236E0E172369}"/>
              </a:ext>
            </a:extLst>
          </p:cNvPr>
          <p:cNvSpPr txBox="1"/>
          <p:nvPr/>
        </p:nvSpPr>
        <p:spPr>
          <a:xfrm rot="21190060">
            <a:off x="5391450" y="4263972"/>
            <a:ext cx="3149647" cy="461665"/>
          </a:xfrm>
          <a:prstGeom prst="rect">
            <a:avLst/>
          </a:prstGeom>
          <a:solidFill>
            <a:schemeClr val="accent1"/>
          </a:solidFill>
        </p:spPr>
        <p:txBody>
          <a:bodyPr wrap="square">
            <a:spAutoFit/>
          </a:bodyPr>
          <a:lstStyle/>
          <a:p>
            <a:pPr algn="ctr"/>
            <a:r>
              <a:rPr lang="de-DE" sz="2400" b="0" i="0" dirty="0">
                <a:solidFill>
                  <a:schemeClr val="bg1"/>
                </a:solidFill>
                <a:effectLst/>
                <a:latin typeface="Arial" panose="020B0604020202020204" pitchFamily="34" charset="0"/>
              </a:rPr>
              <a:t>24 </a:t>
            </a:r>
            <a:r>
              <a:rPr lang="de-DE" sz="2400" b="0" i="0" dirty="0" err="1">
                <a:solidFill>
                  <a:schemeClr val="bg1"/>
                </a:solidFill>
                <a:effectLst/>
                <a:latin typeface="Arial" panose="020B0604020202020204" pitchFamily="34" charset="0"/>
              </a:rPr>
              <a:t>slots</a:t>
            </a:r>
            <a:r>
              <a:rPr lang="de-DE" sz="2400" b="0" i="0" dirty="0">
                <a:solidFill>
                  <a:schemeClr val="bg1"/>
                </a:solidFill>
                <a:effectLst/>
                <a:latin typeface="Arial" panose="020B0604020202020204" pitchFamily="34" charset="0"/>
              </a:rPr>
              <a:t> per Room!</a:t>
            </a:r>
            <a:endParaRPr lang="de-DE" sz="2400" dirty="0">
              <a:solidFill>
                <a:schemeClr val="bg1"/>
              </a:solidFill>
            </a:endParaRPr>
          </a:p>
        </p:txBody>
      </p:sp>
      <p:sp>
        <p:nvSpPr>
          <p:cNvPr id="9" name="Textfeld 8">
            <a:extLst>
              <a:ext uri="{FF2B5EF4-FFF2-40B4-BE49-F238E27FC236}">
                <a16:creationId xmlns:a16="http://schemas.microsoft.com/office/drawing/2014/main" id="{07836161-F702-F78D-BE32-157FC7EDACAA}"/>
              </a:ext>
            </a:extLst>
          </p:cNvPr>
          <p:cNvSpPr txBox="1"/>
          <p:nvPr/>
        </p:nvSpPr>
        <p:spPr>
          <a:xfrm rot="21190060">
            <a:off x="782298" y="3752201"/>
            <a:ext cx="6097002" cy="830997"/>
          </a:xfrm>
          <a:prstGeom prst="rect">
            <a:avLst/>
          </a:prstGeom>
          <a:solidFill>
            <a:schemeClr val="accent1"/>
          </a:solidFill>
        </p:spPr>
        <p:txBody>
          <a:bodyPr wrap="square">
            <a:spAutoFit/>
          </a:bodyPr>
          <a:lstStyle/>
          <a:p>
            <a:pPr algn="ctr"/>
            <a:r>
              <a:rPr lang="en-US" sz="2400" dirty="0">
                <a:solidFill>
                  <a:schemeClr val="bg1"/>
                </a:solidFill>
                <a:latin typeface="Arial" panose="020B0604020202020204" pitchFamily="34" charset="0"/>
              </a:rPr>
              <a:t>You are free to choose which exercise course you would like to attend!</a:t>
            </a:r>
            <a:endParaRPr lang="de-DE" sz="2400" dirty="0">
              <a:solidFill>
                <a:schemeClr val="bg1"/>
              </a:solidFill>
            </a:endParaRPr>
          </a:p>
        </p:txBody>
      </p:sp>
      <p:sp>
        <p:nvSpPr>
          <p:cNvPr id="28" name="Textfeld 27">
            <a:extLst>
              <a:ext uri="{FF2B5EF4-FFF2-40B4-BE49-F238E27FC236}">
                <a16:creationId xmlns:a16="http://schemas.microsoft.com/office/drawing/2014/main" id="{A9144F58-D008-A55D-E217-69263F6EC32E}"/>
              </a:ext>
            </a:extLst>
          </p:cNvPr>
          <p:cNvSpPr txBox="1"/>
          <p:nvPr/>
        </p:nvSpPr>
        <p:spPr>
          <a:xfrm rot="21190060">
            <a:off x="5968984" y="5080616"/>
            <a:ext cx="6096210" cy="830997"/>
          </a:xfrm>
          <a:prstGeom prst="rect">
            <a:avLst/>
          </a:prstGeom>
          <a:solidFill>
            <a:schemeClr val="accent1"/>
          </a:solidFill>
        </p:spPr>
        <p:txBody>
          <a:bodyPr wrap="square">
            <a:spAutoFit/>
          </a:bodyPr>
          <a:lstStyle/>
          <a:p>
            <a:pPr algn="ctr"/>
            <a:r>
              <a:rPr lang="en-US" sz="2400" dirty="0">
                <a:solidFill>
                  <a:schemeClr val="bg1"/>
                </a:solidFill>
                <a:latin typeface="Arial" panose="020B0604020202020204" pitchFamily="34" charset="0"/>
              </a:rPr>
              <a:t> After Oct. 21th no changes will be longer possible.</a:t>
            </a:r>
            <a:endParaRPr lang="de-DE" sz="2400" dirty="0">
              <a:solidFill>
                <a:schemeClr val="bg1"/>
              </a:solidFill>
            </a:endParaRPr>
          </a:p>
        </p:txBody>
      </p:sp>
      <p:pic>
        <p:nvPicPr>
          <p:cNvPr id="1025" name="DefaultOcx">
            <a:extLst>
              <a:ext uri="{FF2B5EF4-FFF2-40B4-BE49-F238E27FC236}">
                <a16:creationId xmlns:a16="http://schemas.microsoft.com/office/drawing/2014/main" id="{515E2592-7DBB-D858-760C-151DE459A552}"/>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HTMLOption1">
            <a:extLst>
              <a:ext uri="{FF2B5EF4-FFF2-40B4-BE49-F238E27FC236}">
                <a16:creationId xmlns:a16="http://schemas.microsoft.com/office/drawing/2014/main" id="{2438730B-EF30-CD15-7CA6-C02BCA71E9D7}"/>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HTMLOption2">
            <a:extLst>
              <a:ext uri="{FF2B5EF4-FFF2-40B4-BE49-F238E27FC236}">
                <a16:creationId xmlns:a16="http://schemas.microsoft.com/office/drawing/2014/main" id="{832073AA-F0A5-C99A-F6F3-4C6B31F814B7}"/>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HTMLOption3">
            <a:extLst>
              <a:ext uri="{FF2B5EF4-FFF2-40B4-BE49-F238E27FC236}">
                <a16:creationId xmlns:a16="http://schemas.microsoft.com/office/drawing/2014/main" id="{0848FEFD-7918-B9B8-8F4C-3EFA2F7DEB68}"/>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HTMLOption4">
            <a:extLst>
              <a:ext uri="{FF2B5EF4-FFF2-40B4-BE49-F238E27FC236}">
                <a16:creationId xmlns:a16="http://schemas.microsoft.com/office/drawing/2014/main" id="{13F525F2-A42B-874D-A247-5B973B20C091}"/>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HTMLOption5">
            <a:extLst>
              <a:ext uri="{FF2B5EF4-FFF2-40B4-BE49-F238E27FC236}">
                <a16:creationId xmlns:a16="http://schemas.microsoft.com/office/drawing/2014/main" id="{ADEC1F6D-CF47-1C84-8B05-111421943101}"/>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HTMLOption6">
            <a:extLst>
              <a:ext uri="{FF2B5EF4-FFF2-40B4-BE49-F238E27FC236}">
                <a16:creationId xmlns:a16="http://schemas.microsoft.com/office/drawing/2014/main" id="{D66D35A3-2D17-31E5-D63E-75875298568E}"/>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22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elle 6">
            <a:extLst>
              <a:ext uri="{FF2B5EF4-FFF2-40B4-BE49-F238E27FC236}">
                <a16:creationId xmlns:a16="http://schemas.microsoft.com/office/drawing/2014/main" id="{070CB5BE-CD16-326F-08F5-F7AEFACFB0A6}"/>
              </a:ext>
            </a:extLst>
          </p:cNvPr>
          <p:cNvGraphicFramePr>
            <a:graphicFrameLocks noGrp="1"/>
          </p:cNvGraphicFramePr>
          <p:nvPr/>
        </p:nvGraphicFramePr>
        <p:xfrm>
          <a:off x="707696" y="1472551"/>
          <a:ext cx="11080276" cy="4630309"/>
        </p:xfrm>
        <a:graphic>
          <a:graphicData uri="http://schemas.openxmlformats.org/drawingml/2006/table">
            <a:tbl>
              <a:tblPr firstRow="1" firstCol="1" bandRow="1">
                <a:tableStyleId>{5C22544A-7EE6-4342-B048-85BDC9FD1C3A}</a:tableStyleId>
              </a:tblPr>
              <a:tblGrid>
                <a:gridCol w="439094">
                  <a:extLst>
                    <a:ext uri="{9D8B030D-6E8A-4147-A177-3AD203B41FA5}">
                      <a16:colId xmlns:a16="http://schemas.microsoft.com/office/drawing/2014/main" val="1483856418"/>
                    </a:ext>
                  </a:extLst>
                </a:gridCol>
                <a:gridCol w="834361">
                  <a:extLst>
                    <a:ext uri="{9D8B030D-6E8A-4147-A177-3AD203B41FA5}">
                      <a16:colId xmlns:a16="http://schemas.microsoft.com/office/drawing/2014/main" val="800600714"/>
                    </a:ext>
                  </a:extLst>
                </a:gridCol>
                <a:gridCol w="834361">
                  <a:extLst>
                    <a:ext uri="{9D8B030D-6E8A-4147-A177-3AD203B41FA5}">
                      <a16:colId xmlns:a16="http://schemas.microsoft.com/office/drawing/2014/main" val="674181505"/>
                    </a:ext>
                  </a:extLst>
                </a:gridCol>
                <a:gridCol w="1794526">
                  <a:extLst>
                    <a:ext uri="{9D8B030D-6E8A-4147-A177-3AD203B41FA5}">
                      <a16:colId xmlns:a16="http://schemas.microsoft.com/office/drawing/2014/main" val="3974237646"/>
                    </a:ext>
                  </a:extLst>
                </a:gridCol>
                <a:gridCol w="1794526">
                  <a:extLst>
                    <a:ext uri="{9D8B030D-6E8A-4147-A177-3AD203B41FA5}">
                      <a16:colId xmlns:a16="http://schemas.microsoft.com/office/drawing/2014/main" val="237315912"/>
                    </a:ext>
                  </a:extLst>
                </a:gridCol>
                <a:gridCol w="1794526">
                  <a:extLst>
                    <a:ext uri="{9D8B030D-6E8A-4147-A177-3AD203B41FA5}">
                      <a16:colId xmlns:a16="http://schemas.microsoft.com/office/drawing/2014/main" val="3795186458"/>
                    </a:ext>
                  </a:extLst>
                </a:gridCol>
                <a:gridCol w="1794526">
                  <a:extLst>
                    <a:ext uri="{9D8B030D-6E8A-4147-A177-3AD203B41FA5}">
                      <a16:colId xmlns:a16="http://schemas.microsoft.com/office/drawing/2014/main" val="3463568490"/>
                    </a:ext>
                  </a:extLst>
                </a:gridCol>
                <a:gridCol w="1794356">
                  <a:extLst>
                    <a:ext uri="{9D8B030D-6E8A-4147-A177-3AD203B41FA5}">
                      <a16:colId xmlns:a16="http://schemas.microsoft.com/office/drawing/2014/main" val="4145499546"/>
                    </a:ext>
                  </a:extLst>
                </a:gridCol>
              </a:tblGrid>
              <a:tr h="404259">
                <a:tc>
                  <a:txBody>
                    <a:bodyPr/>
                    <a:lstStyle/>
                    <a:p>
                      <a:pPr algn="ctr">
                        <a:lnSpc>
                          <a:spcPct val="107000"/>
                        </a:lnSpc>
                        <a:spcAft>
                          <a:spcPts val="800"/>
                        </a:spcAft>
                      </a:pPr>
                      <a:r>
                        <a:rPr lang="de-DE" sz="1600" u="none" dirty="0">
                          <a:effectLst/>
                          <a:latin typeface="+mj-lt"/>
                        </a:rPr>
                        <a:t> </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From</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rPr>
                        <a:t>To</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Monday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Tuesday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rPr>
                        <a:t>Wednesday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err="1">
                          <a:effectLst/>
                          <a:latin typeface="+mj-lt"/>
                          <a:ea typeface="Calibri" panose="020F0502020204030204" pitchFamily="34" charset="0"/>
                          <a:cs typeface="Times New Roman" panose="02020603050405020304" pitchFamily="18" charset="0"/>
                        </a:rPr>
                        <a:t>Thursday</a:t>
                      </a:r>
                      <a:endParaRPr lang="de-DE" sz="1600" u="none"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u="none" dirty="0">
                          <a:effectLst/>
                          <a:latin typeface="+mj-lt"/>
                          <a:ea typeface="Calibri" panose="020F0502020204030204" pitchFamily="34" charset="0"/>
                          <a:cs typeface="Times New Roman" panose="02020603050405020304" pitchFamily="18" charset="0"/>
                        </a:rPr>
                        <a:t>Friday</a:t>
                      </a:r>
                    </a:p>
                  </a:txBody>
                  <a:tcPr marL="62944" marR="62944" marT="0" marB="0" anchor="ctr"/>
                </a:tc>
                <a:extLst>
                  <a:ext uri="{0D108BD9-81ED-4DB2-BD59-A6C34878D82A}">
                    <a16:rowId xmlns:a16="http://schemas.microsoft.com/office/drawing/2014/main" val="2671562552"/>
                  </a:ext>
                </a:extLst>
              </a:tr>
              <a:tr h="515118">
                <a:tc>
                  <a:txBody>
                    <a:bodyPr/>
                    <a:lstStyle/>
                    <a:p>
                      <a:pPr algn="ctr">
                        <a:lnSpc>
                          <a:spcPct val="107000"/>
                        </a:lnSpc>
                        <a:spcAft>
                          <a:spcPts val="800"/>
                        </a:spcAft>
                      </a:pPr>
                      <a:r>
                        <a:rPr lang="de-DE" sz="1600" dirty="0">
                          <a:effectLst/>
                          <a:latin typeface="+mj-lt"/>
                        </a:rPr>
                        <a:t>1</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08:15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09:45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IPR3</a:t>
                      </a:r>
                      <a:b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ID3</a:t>
                      </a:r>
                      <a:b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1-143</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944" marR="62944" marT="0" marB="0" anchor="ctr"/>
                </a:tc>
                <a:extLst>
                  <a:ext uri="{0D108BD9-81ED-4DB2-BD59-A6C34878D82A}">
                    <a16:rowId xmlns:a16="http://schemas.microsoft.com/office/drawing/2014/main" val="2075448497"/>
                  </a:ext>
                </a:extLst>
              </a:tr>
              <a:tr h="550257">
                <a:tc>
                  <a:txBody>
                    <a:bodyPr/>
                    <a:lstStyle/>
                    <a:p>
                      <a:pPr algn="ctr">
                        <a:lnSpc>
                          <a:spcPct val="107000"/>
                        </a:lnSpc>
                        <a:spcAft>
                          <a:spcPts val="800"/>
                        </a:spcAft>
                      </a:pPr>
                      <a:r>
                        <a:rPr lang="de-DE" sz="1600" dirty="0">
                          <a:effectLst/>
                          <a:latin typeface="+mj-lt"/>
                        </a:rPr>
                        <a:t>2</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10:00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11:30</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dirty="0">
                          <a:effectLst/>
                          <a:latin typeface="+mj-lt"/>
                        </a:rPr>
                        <a:t> </a:t>
                      </a: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HCI Exercise</a:t>
                      </a:r>
                      <a:b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IBIS5-2B</a:t>
                      </a:r>
                      <a:b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1-250</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IPR3</a:t>
                      </a:r>
                      <a:b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ID3</a:t>
                      </a:r>
                      <a:b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1-143</a:t>
                      </a:r>
                      <a: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4645460"/>
                  </a:ext>
                </a:extLst>
              </a:tr>
              <a:tr h="619609">
                <a:tc>
                  <a:txBody>
                    <a:bodyPr/>
                    <a:lstStyle/>
                    <a:p>
                      <a:pPr algn="ctr">
                        <a:lnSpc>
                          <a:spcPct val="107000"/>
                        </a:lnSpc>
                        <a:spcAft>
                          <a:spcPts val="800"/>
                        </a:spcAft>
                      </a:pPr>
                      <a:r>
                        <a:rPr lang="de-DE" sz="1600" dirty="0">
                          <a:effectLst/>
                          <a:latin typeface="+mj-lt"/>
                        </a:rPr>
                        <a:t>3</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11:45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600" dirty="0">
                          <a:effectLst/>
                          <a:latin typeface="+mj-lt"/>
                        </a:rPr>
                        <a:t>13:15</a:t>
                      </a: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HCI Exercise</a:t>
                      </a:r>
                      <a:b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IBIS5-1A+IBIS5-1B</a:t>
                      </a:r>
                      <a:b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1-249</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HCI Exercise</a:t>
                      </a:r>
                      <a:br>
                        <a:rPr lang="de-DE"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IBIS5-2A</a:t>
                      </a:r>
                      <a:b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1-250</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IPR3</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ID3</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1-143</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6316389"/>
                  </a:ext>
                </a:extLst>
              </a:tr>
              <a:tr h="344162">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6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950039"/>
                  </a:ext>
                </a:extLst>
              </a:tr>
              <a:tr h="664992">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4</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14:15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15:45</a:t>
                      </a:r>
                    </a:p>
                  </a:txBody>
                  <a:tcPr marL="62944" marR="62944"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MMI</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ID1/INF-M1</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1-252</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HCI </a:t>
                      </a:r>
                      <a:r>
                        <a:rPr lang="de-DE" sz="14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Exercise</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EBIS5</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1-249</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e-DE" sz="14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Lecture</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EBIS5/IBIS5</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4-8</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6404814"/>
                  </a:ext>
                </a:extLst>
              </a:tr>
              <a:tr h="619609">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16:00</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17:30</a:t>
                      </a:r>
                    </a:p>
                  </a:txBody>
                  <a:tcPr marL="62944" marR="62944"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MMI</a:t>
                      </a:r>
                      <a:b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ID1/INF-M1</a:t>
                      </a:r>
                      <a:b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de-DE"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Raum: 1-252</a:t>
                      </a: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de-DE"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0679518"/>
                  </a:ext>
                </a:extLst>
              </a:tr>
              <a:tr h="515118">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6</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17:45</a:t>
                      </a:r>
                    </a:p>
                  </a:txBody>
                  <a:tcPr marL="62944" marR="62944" marT="0" marB="0" anchor="ctr"/>
                </a:tc>
                <a:tc>
                  <a:txBody>
                    <a:bodyPr/>
                    <a:lstStyle/>
                    <a:p>
                      <a:pPr algn="ctr">
                        <a:lnSpc>
                          <a:spcPct val="107000"/>
                        </a:lnSpc>
                        <a:spcAft>
                          <a:spcPts val="800"/>
                        </a:spcAft>
                      </a:pPr>
                      <a:r>
                        <a:rPr lang="de-DE" sz="1600" dirty="0">
                          <a:effectLst/>
                          <a:latin typeface="+mj-lt"/>
                          <a:ea typeface="Calibri" panose="020F0502020204030204" pitchFamily="34" charset="0"/>
                          <a:cs typeface="Times New Roman" panose="02020603050405020304" pitchFamily="18" charset="0"/>
                        </a:rPr>
                        <a:t>19:15</a:t>
                      </a: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tc>
                  <a:txBody>
                    <a:bodyPr/>
                    <a:lstStyle/>
                    <a:p>
                      <a:pPr algn="ctr">
                        <a:lnSpc>
                          <a:spcPct val="107000"/>
                        </a:lnSpc>
                        <a:spcAft>
                          <a:spcPts val="800"/>
                        </a:spcAft>
                      </a:pPr>
                      <a:endParaRPr lang="de-DE" sz="1400" dirty="0">
                        <a:effectLst/>
                        <a:latin typeface="+mj-lt"/>
                        <a:ea typeface="Calibri" panose="020F0502020204030204" pitchFamily="34" charset="0"/>
                        <a:cs typeface="Times New Roman" panose="02020603050405020304" pitchFamily="18" charset="0"/>
                      </a:endParaRPr>
                    </a:p>
                  </a:txBody>
                  <a:tcPr marL="62944" marR="62944" marT="0" marB="0" anchor="ctr"/>
                </a:tc>
                <a:extLst>
                  <a:ext uri="{0D108BD9-81ED-4DB2-BD59-A6C34878D82A}">
                    <a16:rowId xmlns:a16="http://schemas.microsoft.com/office/drawing/2014/main" val="1557383476"/>
                  </a:ext>
                </a:extLst>
              </a:tr>
            </a:tbl>
          </a:graphicData>
        </a:graphic>
      </p:graphicFrame>
      <p:sp>
        <p:nvSpPr>
          <p:cNvPr id="2" name="Titel 1">
            <a:extLst>
              <a:ext uri="{FF2B5EF4-FFF2-40B4-BE49-F238E27FC236}">
                <a16:creationId xmlns:a16="http://schemas.microsoft.com/office/drawing/2014/main" id="{6B70CD7A-F4BC-3C87-35CB-B4AD1A420650}"/>
              </a:ext>
            </a:extLst>
          </p:cNvPr>
          <p:cNvSpPr>
            <a:spLocks noGrp="1"/>
          </p:cNvSpPr>
          <p:nvPr>
            <p:ph type="title"/>
          </p:nvPr>
        </p:nvSpPr>
        <p:spPr/>
        <p:txBody>
          <a:bodyPr/>
          <a:lstStyle/>
          <a:p>
            <a:r>
              <a:rPr lang="de-DE" dirty="0"/>
              <a:t>Week Schedule</a:t>
            </a:r>
          </a:p>
        </p:txBody>
      </p:sp>
      <p:sp>
        <p:nvSpPr>
          <p:cNvPr id="3" name="Fußzeilenplatzhalter 2">
            <a:extLst>
              <a:ext uri="{FF2B5EF4-FFF2-40B4-BE49-F238E27FC236}">
                <a16:creationId xmlns:a16="http://schemas.microsoft.com/office/drawing/2014/main" id="{F1FEFE3D-D15B-714D-4154-FC1B005DDA2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2EED5C-EC49-E92B-FD43-42F67F2CAB9C}"/>
              </a:ext>
            </a:extLst>
          </p:cNvPr>
          <p:cNvSpPr>
            <a:spLocks noGrp="1"/>
          </p:cNvSpPr>
          <p:nvPr>
            <p:ph type="sldNum" sz="quarter" idx="28"/>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343D1592-25BF-CCBF-58F2-07C995BF439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11" name="Rechteck 10">
            <a:extLst>
              <a:ext uri="{FF2B5EF4-FFF2-40B4-BE49-F238E27FC236}">
                <a16:creationId xmlns:a16="http://schemas.microsoft.com/office/drawing/2014/main" id="{3AE1F325-196E-C39D-1E12-E3F10A61EA3C}"/>
              </a:ext>
            </a:extLst>
          </p:cNvPr>
          <p:cNvSpPr/>
          <p:nvPr/>
        </p:nvSpPr>
        <p:spPr>
          <a:xfrm>
            <a:off x="2800034" y="4902314"/>
            <a:ext cx="1825931" cy="72231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6E7E3356-2029-8864-98B8-FB6C327E0DE5}"/>
              </a:ext>
            </a:extLst>
          </p:cNvPr>
          <p:cNvSpPr/>
          <p:nvPr/>
        </p:nvSpPr>
        <p:spPr>
          <a:xfrm>
            <a:off x="10032517" y="1871780"/>
            <a:ext cx="1765300" cy="203257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0C2BA349-0B9F-B700-A066-240691478705}"/>
              </a:ext>
            </a:extLst>
          </p:cNvPr>
          <p:cNvSpPr/>
          <p:nvPr/>
        </p:nvSpPr>
        <p:spPr>
          <a:xfrm>
            <a:off x="4641535" y="3186230"/>
            <a:ext cx="1765300" cy="7112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BCA26304-81DA-8B88-42BE-56072CAC442E}"/>
              </a:ext>
            </a:extLst>
          </p:cNvPr>
          <p:cNvSpPr/>
          <p:nvPr/>
        </p:nvSpPr>
        <p:spPr>
          <a:xfrm>
            <a:off x="1758139" y="5615714"/>
            <a:ext cx="2062645"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Multimodal Systems</a:t>
            </a:r>
          </a:p>
        </p:txBody>
      </p:sp>
      <p:sp>
        <p:nvSpPr>
          <p:cNvPr id="19" name="Rechteck 18">
            <a:extLst>
              <a:ext uri="{FF2B5EF4-FFF2-40B4-BE49-F238E27FC236}">
                <a16:creationId xmlns:a16="http://schemas.microsoft.com/office/drawing/2014/main" id="{7E908BDA-1FBF-440E-B17E-07F25B69ACD7}"/>
              </a:ext>
            </a:extLst>
          </p:cNvPr>
          <p:cNvSpPr/>
          <p:nvPr/>
        </p:nvSpPr>
        <p:spPr>
          <a:xfrm>
            <a:off x="3820784" y="2764452"/>
            <a:ext cx="2029296" cy="43209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Questions on </a:t>
            </a:r>
            <a:r>
              <a:rPr lang="de-DE" sz="1200" dirty="0" err="1">
                <a:solidFill>
                  <a:schemeClr val="bg1"/>
                </a:solidFill>
              </a:rPr>
              <a:t>Methodologies</a:t>
            </a:r>
            <a:endParaRPr lang="de-DE" sz="1200" dirty="0">
              <a:solidFill>
                <a:schemeClr val="bg1"/>
              </a:solidFill>
            </a:endParaRPr>
          </a:p>
        </p:txBody>
      </p:sp>
      <p:sp>
        <p:nvSpPr>
          <p:cNvPr id="13" name="Rechteck 12">
            <a:extLst>
              <a:ext uri="{FF2B5EF4-FFF2-40B4-BE49-F238E27FC236}">
                <a16:creationId xmlns:a16="http://schemas.microsoft.com/office/drawing/2014/main" id="{3D5F4F81-07EB-BB12-C2F4-9118B9174346}"/>
              </a:ext>
            </a:extLst>
          </p:cNvPr>
          <p:cNvSpPr/>
          <p:nvPr/>
        </p:nvSpPr>
        <p:spPr>
          <a:xfrm>
            <a:off x="6432235" y="2495668"/>
            <a:ext cx="1739900" cy="684212"/>
          </a:xfrm>
          <a:prstGeom prst="rect">
            <a:avLst/>
          </a:prstGeom>
          <a:no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99ECCF32-09E2-5D28-3008-4E08A53D950C}"/>
              </a:ext>
            </a:extLst>
          </p:cNvPr>
          <p:cNvSpPr/>
          <p:nvPr/>
        </p:nvSpPr>
        <p:spPr>
          <a:xfrm>
            <a:off x="10004577" y="3927554"/>
            <a:ext cx="1821180" cy="6074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Biofeedback &amp; </a:t>
            </a:r>
            <a:r>
              <a:rPr lang="de-DE" sz="1200" dirty="0" err="1">
                <a:solidFill>
                  <a:schemeClr val="bg1"/>
                </a:solidFill>
              </a:rPr>
              <a:t>Accessible</a:t>
            </a:r>
            <a:r>
              <a:rPr lang="de-DE" sz="1200" dirty="0">
                <a:solidFill>
                  <a:schemeClr val="bg1"/>
                </a:solidFill>
              </a:rPr>
              <a:t> Living Spaces</a:t>
            </a:r>
          </a:p>
        </p:txBody>
      </p:sp>
      <p:sp>
        <p:nvSpPr>
          <p:cNvPr id="10" name="Rechteck 9">
            <a:extLst>
              <a:ext uri="{FF2B5EF4-FFF2-40B4-BE49-F238E27FC236}">
                <a16:creationId xmlns:a16="http://schemas.microsoft.com/office/drawing/2014/main" id="{0CC7AEAD-BFB8-F24D-69EF-1A302F3DA4F4}"/>
              </a:ext>
            </a:extLst>
          </p:cNvPr>
          <p:cNvSpPr/>
          <p:nvPr/>
        </p:nvSpPr>
        <p:spPr>
          <a:xfrm>
            <a:off x="4641535" y="4200420"/>
            <a:ext cx="1765300" cy="70666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0BECA83C-8544-C86B-D60B-362D7DE77220}"/>
              </a:ext>
            </a:extLst>
          </p:cNvPr>
          <p:cNvSpPr/>
          <p:nvPr/>
        </p:nvSpPr>
        <p:spPr>
          <a:xfrm>
            <a:off x="5642040" y="2137830"/>
            <a:ext cx="2029296" cy="396609"/>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Experiences</a:t>
            </a:r>
            <a:r>
              <a:rPr lang="de-DE" sz="1200" dirty="0">
                <a:solidFill>
                  <a:schemeClr val="bg1"/>
                </a:solidFill>
              </a:rPr>
              <a:t> in Mixed Reality</a:t>
            </a:r>
          </a:p>
        </p:txBody>
      </p:sp>
      <p:sp>
        <p:nvSpPr>
          <p:cNvPr id="35" name="Rechteck 34">
            <a:extLst>
              <a:ext uri="{FF2B5EF4-FFF2-40B4-BE49-F238E27FC236}">
                <a16:creationId xmlns:a16="http://schemas.microsoft.com/office/drawing/2014/main" id="{3CD18D92-5EAA-7A1B-F8C6-F80872D3A568}"/>
              </a:ext>
            </a:extLst>
          </p:cNvPr>
          <p:cNvSpPr/>
          <p:nvPr/>
        </p:nvSpPr>
        <p:spPr>
          <a:xfrm>
            <a:off x="2800034" y="4197817"/>
            <a:ext cx="1825931" cy="69349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4C3E7A0B-D563-4CB3-C95A-AFFED71B7876}"/>
              </a:ext>
            </a:extLst>
          </p:cNvPr>
          <p:cNvSpPr/>
          <p:nvPr/>
        </p:nvSpPr>
        <p:spPr>
          <a:xfrm>
            <a:off x="1758139" y="3846733"/>
            <a:ext cx="1836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Lecture</a:t>
            </a:r>
            <a:endParaRPr lang="de-DE" sz="1200" dirty="0">
              <a:solidFill>
                <a:schemeClr val="bg1"/>
              </a:solidFill>
            </a:endParaRPr>
          </a:p>
        </p:txBody>
      </p:sp>
      <p:sp>
        <p:nvSpPr>
          <p:cNvPr id="16" name="Rechteck 15">
            <a:extLst>
              <a:ext uri="{FF2B5EF4-FFF2-40B4-BE49-F238E27FC236}">
                <a16:creationId xmlns:a16="http://schemas.microsoft.com/office/drawing/2014/main" id="{8E627732-C191-B0CB-3F49-140559DE7576}"/>
              </a:ext>
            </a:extLst>
          </p:cNvPr>
          <p:cNvSpPr/>
          <p:nvPr/>
        </p:nvSpPr>
        <p:spPr>
          <a:xfrm>
            <a:off x="6422404" y="4197817"/>
            <a:ext cx="1765300" cy="706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FDDDE92E-FDC4-46FB-81A0-524101369DFE}"/>
              </a:ext>
            </a:extLst>
          </p:cNvPr>
          <p:cNvSpPr/>
          <p:nvPr/>
        </p:nvSpPr>
        <p:spPr>
          <a:xfrm>
            <a:off x="7048598" y="4889887"/>
            <a:ext cx="1836000"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Lecture</a:t>
            </a:r>
            <a:endParaRPr lang="de-DE" sz="1200" dirty="0">
              <a:solidFill>
                <a:schemeClr val="bg1"/>
              </a:solidFill>
            </a:endParaRPr>
          </a:p>
        </p:txBody>
      </p:sp>
      <p:sp>
        <p:nvSpPr>
          <p:cNvPr id="18" name="Rechteck 17">
            <a:extLst>
              <a:ext uri="{FF2B5EF4-FFF2-40B4-BE49-F238E27FC236}">
                <a16:creationId xmlns:a16="http://schemas.microsoft.com/office/drawing/2014/main" id="{B593EE95-650D-B66B-0567-E0FF240DED39}"/>
              </a:ext>
            </a:extLst>
          </p:cNvPr>
          <p:cNvSpPr/>
          <p:nvPr/>
        </p:nvSpPr>
        <p:spPr>
          <a:xfrm>
            <a:off x="4932080" y="4902314"/>
            <a:ext cx="1836000" cy="360000"/>
          </a:xfrm>
          <a:prstGeom prst="rect">
            <a:avLst/>
          </a:prstGeom>
          <a:solidFill>
            <a:srgbClr val="EA7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3D-Prototyping</a:t>
            </a:r>
          </a:p>
        </p:txBody>
      </p:sp>
      <p:sp>
        <p:nvSpPr>
          <p:cNvPr id="15" name="Rechteck 14">
            <a:extLst>
              <a:ext uri="{FF2B5EF4-FFF2-40B4-BE49-F238E27FC236}">
                <a16:creationId xmlns:a16="http://schemas.microsoft.com/office/drawing/2014/main" id="{5A9E30BF-EFEE-2EC9-5B3A-C3D7B5E65C22}"/>
              </a:ext>
            </a:extLst>
          </p:cNvPr>
          <p:cNvSpPr/>
          <p:nvPr/>
        </p:nvSpPr>
        <p:spPr>
          <a:xfrm>
            <a:off x="6444935" y="3192580"/>
            <a:ext cx="1727200" cy="711770"/>
          </a:xfrm>
          <a:prstGeom prst="rect">
            <a:avLst/>
          </a:prstGeom>
          <a:no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D0082649-6321-3FED-E7AC-0FAB10D23EE8}"/>
              </a:ext>
            </a:extLst>
          </p:cNvPr>
          <p:cNvSpPr/>
          <p:nvPr/>
        </p:nvSpPr>
        <p:spPr>
          <a:xfrm>
            <a:off x="7034290" y="3871083"/>
            <a:ext cx="2237472" cy="40619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Mixed Reality &amp; Physiological </a:t>
            </a:r>
            <a:r>
              <a:rPr lang="de-DE" sz="1200" dirty="0" err="1">
                <a:solidFill>
                  <a:schemeClr val="bg1"/>
                </a:solidFill>
              </a:rPr>
              <a:t>Sensing</a:t>
            </a:r>
            <a:endParaRPr lang="de-DE" sz="1200" dirty="0">
              <a:solidFill>
                <a:schemeClr val="bg1"/>
              </a:solidFill>
            </a:endParaRPr>
          </a:p>
        </p:txBody>
      </p:sp>
      <p:sp>
        <p:nvSpPr>
          <p:cNvPr id="28" name="Textfeld 27">
            <a:extLst>
              <a:ext uri="{FF2B5EF4-FFF2-40B4-BE49-F238E27FC236}">
                <a16:creationId xmlns:a16="http://schemas.microsoft.com/office/drawing/2014/main" id="{9A4D03A1-5E16-8589-62A1-2FE3E3BB5C0F}"/>
              </a:ext>
            </a:extLst>
          </p:cNvPr>
          <p:cNvSpPr txBox="1"/>
          <p:nvPr/>
        </p:nvSpPr>
        <p:spPr>
          <a:xfrm>
            <a:off x="9104118" y="2027342"/>
            <a:ext cx="1199867" cy="369332"/>
          </a:xfrm>
          <a:prstGeom prst="rect">
            <a:avLst/>
          </a:prstGeom>
          <a:solidFill>
            <a:srgbClr val="FFC000"/>
          </a:solidFill>
          <a:ln w="28575">
            <a:solidFill>
              <a:schemeClr val="tx1"/>
            </a:solidFill>
          </a:ln>
        </p:spPr>
        <p:txBody>
          <a:bodyPr wrap="square">
            <a:spAutoFit/>
          </a:bodyPr>
          <a:lstStyle/>
          <a:p>
            <a:pPr algn="ctr"/>
            <a:r>
              <a:rPr lang="de-DE"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14-täg.</a:t>
            </a:r>
          </a:p>
        </p:txBody>
      </p:sp>
    </p:spTree>
    <p:extLst>
      <p:ext uri="{BB962C8B-B14F-4D97-AF65-F5344CB8AC3E}">
        <p14:creationId xmlns:p14="http://schemas.microsoft.com/office/powerpoint/2010/main" val="3184796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99E379A5-661C-7D84-3FED-06CE1DF4DA73}"/>
              </a:ext>
            </a:extLst>
          </p:cNvPr>
          <p:cNvSpPr>
            <a:spLocks noGrp="1"/>
          </p:cNvSpPr>
          <p:nvPr>
            <p:ph type="body" sz="quarter" idx="29"/>
          </p:nvPr>
        </p:nvSpPr>
        <p:spPr/>
        <p:txBody>
          <a:bodyPr/>
          <a:lstStyle/>
          <a:p>
            <a:r>
              <a:rPr lang="de-DE" dirty="0" err="1">
                <a:solidFill>
                  <a:schemeClr val="bg2"/>
                </a:solidFill>
              </a:rPr>
              <a:t>Photo</a:t>
            </a:r>
            <a:r>
              <a:rPr lang="de-DE" dirty="0">
                <a:solidFill>
                  <a:schemeClr val="bg2"/>
                </a:solidFill>
              </a:rPr>
              <a:t>: Frankfurt UAS</a:t>
            </a:r>
          </a:p>
        </p:txBody>
      </p:sp>
      <p:sp>
        <p:nvSpPr>
          <p:cNvPr id="3" name="Fußzeilenplatzhalter 2">
            <a:extLst>
              <a:ext uri="{FF2B5EF4-FFF2-40B4-BE49-F238E27FC236}">
                <a16:creationId xmlns:a16="http://schemas.microsoft.com/office/drawing/2014/main" id="{A3EF284C-1486-319F-4E1B-EE835537CC7C}"/>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E52DBC9-01F6-A185-22EE-3549337B114D}"/>
              </a:ext>
            </a:extLst>
          </p:cNvPr>
          <p:cNvSpPr>
            <a:spLocks noGrp="1"/>
          </p:cNvSpPr>
          <p:nvPr>
            <p:ph type="sldNum" sz="quarter" idx="32"/>
          </p:nvPr>
        </p:nvSpPr>
        <p:spPr/>
        <p:txBody>
          <a:bodyPr/>
          <a:lstStyle/>
          <a:p>
            <a:fld id="{BA24374A-C3A8-471A-8837-3FC31668ABE5}" type="slidenum">
              <a:rPr lang="de-DE" smtClean="0"/>
              <a:pPr/>
              <a:t>16</a:t>
            </a:fld>
            <a:endParaRPr lang="de-DE" dirty="0"/>
          </a:p>
        </p:txBody>
      </p:sp>
      <p:sp>
        <p:nvSpPr>
          <p:cNvPr id="7" name="Textplatzhalter 6">
            <a:extLst>
              <a:ext uri="{FF2B5EF4-FFF2-40B4-BE49-F238E27FC236}">
                <a16:creationId xmlns:a16="http://schemas.microsoft.com/office/drawing/2014/main" id="{FD8ADD56-DB85-0929-BE66-375114035CE2}"/>
              </a:ext>
            </a:extLst>
          </p:cNvPr>
          <p:cNvSpPr>
            <a:spLocks noGrp="1"/>
          </p:cNvSpPr>
          <p:nvPr>
            <p:ph type="body" sz="quarter" idx="21"/>
          </p:nvPr>
        </p:nvSpPr>
        <p:spPr/>
        <p:txBody>
          <a:bodyPr/>
          <a:lstStyle/>
          <a:p>
            <a:r>
              <a:rPr lang="de-DE"/>
              <a:t>Introduction to Human-Computer Interaction</a:t>
            </a:r>
            <a:endParaRPr lang="de-DE" dirty="0"/>
          </a:p>
        </p:txBody>
      </p:sp>
      <p:sp>
        <p:nvSpPr>
          <p:cNvPr id="48" name="Textfeld 47">
            <a:extLst>
              <a:ext uri="{FF2B5EF4-FFF2-40B4-BE49-F238E27FC236}">
                <a16:creationId xmlns:a16="http://schemas.microsoft.com/office/drawing/2014/main" id="{BD80C414-4E34-E9C9-7526-A22D67803EB5}"/>
              </a:ext>
            </a:extLst>
          </p:cNvPr>
          <p:cNvSpPr txBox="1"/>
          <p:nvPr/>
        </p:nvSpPr>
        <p:spPr>
          <a:xfrm>
            <a:off x="695325" y="3968750"/>
            <a:ext cx="10801348" cy="707886"/>
          </a:xfrm>
          <a:prstGeom prst="rect">
            <a:avLst/>
          </a:prstGeom>
          <a:noFill/>
        </p:spPr>
        <p:txBody>
          <a:bodyPr wrap="square" rtlCol="0">
            <a:spAutoFit/>
          </a:bodyPr>
          <a:lstStyle/>
          <a:p>
            <a:r>
              <a:rPr lang="de-DE" sz="4000" dirty="0">
                <a:solidFill>
                  <a:schemeClr val="bg2"/>
                </a:solidFill>
              </a:rPr>
              <a:t>User Studies</a:t>
            </a:r>
          </a:p>
        </p:txBody>
      </p:sp>
      <p:pic>
        <p:nvPicPr>
          <p:cNvPr id="8" name="Bildplatzhalter 7" descr="Ein Bild, das Baum, Gras, draußen, Pflanze enthält.&#10;&#10;Automatisch generierte Beschreibung">
            <a:extLst>
              <a:ext uri="{FF2B5EF4-FFF2-40B4-BE49-F238E27FC236}">
                <a16:creationId xmlns:a16="http://schemas.microsoft.com/office/drawing/2014/main" id="{A4C67E8A-D604-0903-1D6C-B9EDE494288B}"/>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0536" b="10536"/>
          <a:stretch>
            <a:fillRect/>
          </a:stretch>
        </p:blipFill>
        <p:spPr>
          <a:xfrm>
            <a:off x="0" y="0"/>
            <a:ext cx="12192000" cy="6317997"/>
          </a:xfrm>
        </p:spPr>
      </p:pic>
      <p:sp>
        <p:nvSpPr>
          <p:cNvPr id="11" name="Textplatzhalter 8">
            <a:extLst>
              <a:ext uri="{FF2B5EF4-FFF2-40B4-BE49-F238E27FC236}">
                <a16:creationId xmlns:a16="http://schemas.microsoft.com/office/drawing/2014/main" id="{4FAE3FD3-55C4-F3CC-29B5-7C9868C003C0}"/>
              </a:ext>
            </a:extLst>
          </p:cNvPr>
          <p:cNvSpPr txBox="1">
            <a:spLocks/>
          </p:cNvSpPr>
          <p:nvPr/>
        </p:nvSpPr>
        <p:spPr>
          <a:xfrm>
            <a:off x="695325" y="5505451"/>
            <a:ext cx="10801350" cy="623887"/>
          </a:xfrm>
          <a:prstGeom prst="rect">
            <a:avLst/>
          </a:prstGeom>
        </p:spPr>
        <p:txBody>
          <a:bodyPr vert="horz" lIns="91440" tIns="45720" rIns="91440" bIns="45720" rtlCol="0" anchor="b" anchorCtr="0">
            <a:normAutofit/>
          </a:bodyPr>
          <a:lstStyle>
            <a:lvl1pPr marL="33750" marR="0" indent="0" algn="l" defTabSz="284400" rtl="0" eaLnBrk="1" fontAlgn="auto" latinLnBrk="0" hangingPunct="1">
              <a:lnSpc>
                <a:spcPct val="100000"/>
              </a:lnSpc>
              <a:spcBef>
                <a:spcPts val="100"/>
              </a:spcBef>
              <a:spcAft>
                <a:spcPts val="200"/>
              </a:spcAft>
              <a:buClr>
                <a:srgbClr val="5079BC"/>
              </a:buClr>
              <a:buSzPct val="100000"/>
              <a:buFont typeface="+mj-lt"/>
              <a:buNone/>
              <a:tabLst>
                <a:tab pos="2152650" algn="l"/>
              </a:tabLst>
              <a:defRPr lang="de-DE" sz="1100" b="0" kern="1200" noProof="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3">
                  <a:extLst>
                    <a:ext uri="{96DAC541-7B7A-43D3-8B79-37D633B846F1}">
                      <asvg:svgBlip xmlns:asvg="http://schemas.microsoft.com/office/drawing/2016/SVG/main" r:embed="rId4"/>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3">
                  <a:extLst>
                    <a:ext uri="{96DAC541-7B7A-43D3-8B79-37D633B846F1}">
                      <asvg:svgBlip xmlns:asvg="http://schemas.microsoft.com/office/drawing/2016/SVG/main" r:embed="rId4"/>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3">
                  <a:extLst>
                    <a:ext uri="{96DAC541-7B7A-43D3-8B79-37D633B846F1}">
                      <asvg:svgBlip xmlns:asvg="http://schemas.microsoft.com/office/drawing/2016/SVG/main" r:embed="rId4"/>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3">
                  <a:extLst>
                    <a:ext uri="{96DAC541-7B7A-43D3-8B79-37D633B846F1}">
                      <asvg:svgBlip xmlns:asvg="http://schemas.microsoft.com/office/drawing/2016/SVG/main" r:embed="rId4"/>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err="1">
                <a:solidFill>
                  <a:schemeClr val="bg2"/>
                </a:solidFill>
              </a:rPr>
              <a:t>Photo</a:t>
            </a:r>
            <a:r>
              <a:rPr lang="de-DE" dirty="0">
                <a:solidFill>
                  <a:schemeClr val="bg2"/>
                </a:solidFill>
              </a:rPr>
              <a:t>: </a:t>
            </a:r>
            <a:r>
              <a:rPr lang="de-DE" dirty="0">
                <a:solidFill>
                  <a:schemeClr val="bg2"/>
                </a:solidFill>
                <a:hlinkClick r:id="rId5"/>
              </a:rPr>
              <a:t>https://pxhere.com/de/photo/783701</a:t>
            </a:r>
            <a:r>
              <a:rPr lang="de-DE" dirty="0">
                <a:solidFill>
                  <a:schemeClr val="bg2"/>
                </a:solidFill>
              </a:rPr>
              <a:t> </a:t>
            </a:r>
          </a:p>
        </p:txBody>
      </p:sp>
      <p:sp>
        <p:nvSpPr>
          <p:cNvPr id="12" name="Rectangle 20">
            <a:extLst>
              <a:ext uri="{FF2B5EF4-FFF2-40B4-BE49-F238E27FC236}">
                <a16:creationId xmlns:a16="http://schemas.microsoft.com/office/drawing/2014/main" id="{4ECDDA61-419E-A1DA-C8FF-B6FDA0F4F7C7}"/>
              </a:ext>
            </a:extLst>
          </p:cNvPr>
          <p:cNvSpPr/>
          <p:nvPr/>
        </p:nvSpPr>
        <p:spPr>
          <a:xfrm>
            <a:off x="4474826" y="622082"/>
            <a:ext cx="3099474" cy="646331"/>
          </a:xfrm>
          <a:prstGeom prst="rect">
            <a:avLst/>
          </a:prstGeom>
          <a:solidFill>
            <a:schemeClr val="bg1"/>
          </a:solidFill>
        </p:spPr>
        <p:txBody>
          <a:bodyPr wrap="square">
            <a:spAutoFit/>
          </a:bodyPr>
          <a:lstStyle/>
          <a:p>
            <a:pPr algn="ctr"/>
            <a:r>
              <a:rPr lang="en-US" sz="3600" b="1" dirty="0"/>
              <a:t>Lecture</a:t>
            </a:r>
            <a:endParaRPr lang="de-DE" sz="3600" dirty="0"/>
          </a:p>
        </p:txBody>
      </p:sp>
    </p:spTree>
    <p:extLst>
      <p:ext uri="{BB962C8B-B14F-4D97-AF65-F5344CB8AC3E}">
        <p14:creationId xmlns:p14="http://schemas.microsoft.com/office/powerpoint/2010/main" val="3295524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Bildplatzhalter 42" descr="Ein Bild, das Person, drinnen, stehend enthält.&#10;&#10;Automatisch generierte Beschreibung">
            <a:extLst>
              <a:ext uri="{FF2B5EF4-FFF2-40B4-BE49-F238E27FC236}">
                <a16:creationId xmlns:a16="http://schemas.microsoft.com/office/drawing/2014/main" id="{5868FAD8-02E1-6664-9AD1-711CC3A52217}"/>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1210" b="11210"/>
          <a:stretch>
            <a:fillRect/>
          </a:stretch>
        </p:blipFill>
        <p:spPr>
          <a:xfrm>
            <a:off x="0" y="0"/>
            <a:ext cx="12192000" cy="6317998"/>
          </a:xfrm>
        </p:spPr>
      </p:pic>
      <p:sp>
        <p:nvSpPr>
          <p:cNvPr id="9" name="Textplatzhalter 8">
            <a:extLst>
              <a:ext uri="{FF2B5EF4-FFF2-40B4-BE49-F238E27FC236}">
                <a16:creationId xmlns:a16="http://schemas.microsoft.com/office/drawing/2014/main" id="{99E379A5-661C-7D84-3FED-06CE1DF4DA73}"/>
              </a:ext>
            </a:extLst>
          </p:cNvPr>
          <p:cNvSpPr>
            <a:spLocks noGrp="1"/>
          </p:cNvSpPr>
          <p:nvPr>
            <p:ph type="body" sz="quarter" idx="29"/>
          </p:nvPr>
        </p:nvSpPr>
        <p:spPr/>
        <p:txBody>
          <a:bodyPr/>
          <a:lstStyle/>
          <a:p>
            <a:r>
              <a:rPr lang="de-DE" dirty="0" err="1">
                <a:solidFill>
                  <a:schemeClr val="bg2"/>
                </a:solidFill>
              </a:rPr>
              <a:t>Photo</a:t>
            </a:r>
            <a:r>
              <a:rPr lang="de-DE" dirty="0">
                <a:solidFill>
                  <a:schemeClr val="bg2"/>
                </a:solidFill>
              </a:rPr>
              <a:t>: Frankfurt UAS</a:t>
            </a:r>
          </a:p>
        </p:txBody>
      </p:sp>
      <p:sp>
        <p:nvSpPr>
          <p:cNvPr id="3" name="Fußzeilenplatzhalter 2">
            <a:extLst>
              <a:ext uri="{FF2B5EF4-FFF2-40B4-BE49-F238E27FC236}">
                <a16:creationId xmlns:a16="http://schemas.microsoft.com/office/drawing/2014/main" id="{A3EF284C-1486-319F-4E1B-EE835537CC7C}"/>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E52DBC9-01F6-A185-22EE-3549337B114D}"/>
              </a:ext>
            </a:extLst>
          </p:cNvPr>
          <p:cNvSpPr>
            <a:spLocks noGrp="1"/>
          </p:cNvSpPr>
          <p:nvPr>
            <p:ph type="sldNum" sz="quarter" idx="32"/>
          </p:nvPr>
        </p:nvSpPr>
        <p:spPr/>
        <p:txBody>
          <a:bodyPr/>
          <a:lstStyle/>
          <a:p>
            <a:fld id="{BA24374A-C3A8-471A-8837-3FC31668ABE5}" type="slidenum">
              <a:rPr lang="de-DE" smtClean="0"/>
              <a:pPr/>
              <a:t>17</a:t>
            </a:fld>
            <a:endParaRPr lang="de-DE" dirty="0"/>
          </a:p>
        </p:txBody>
      </p:sp>
      <p:sp>
        <p:nvSpPr>
          <p:cNvPr id="7" name="Textplatzhalter 6">
            <a:extLst>
              <a:ext uri="{FF2B5EF4-FFF2-40B4-BE49-F238E27FC236}">
                <a16:creationId xmlns:a16="http://schemas.microsoft.com/office/drawing/2014/main" id="{FD8ADD56-DB85-0929-BE66-375114035CE2}"/>
              </a:ext>
            </a:extLst>
          </p:cNvPr>
          <p:cNvSpPr>
            <a:spLocks noGrp="1"/>
          </p:cNvSpPr>
          <p:nvPr>
            <p:ph type="body" sz="quarter" idx="21"/>
          </p:nvPr>
        </p:nvSpPr>
        <p:spPr/>
        <p:txBody>
          <a:bodyPr/>
          <a:lstStyle/>
          <a:p>
            <a:r>
              <a:rPr lang="de-DE"/>
              <a:t>Introduction to Human-Computer Interaction</a:t>
            </a:r>
            <a:endParaRPr lang="de-DE" dirty="0"/>
          </a:p>
        </p:txBody>
      </p:sp>
      <p:sp>
        <p:nvSpPr>
          <p:cNvPr id="49" name="Rectangle 20">
            <a:extLst>
              <a:ext uri="{FF2B5EF4-FFF2-40B4-BE49-F238E27FC236}">
                <a16:creationId xmlns:a16="http://schemas.microsoft.com/office/drawing/2014/main" id="{AAC285BD-DA72-5270-AF32-56568A3E5EEA}"/>
              </a:ext>
            </a:extLst>
          </p:cNvPr>
          <p:cNvSpPr/>
          <p:nvPr/>
        </p:nvSpPr>
        <p:spPr>
          <a:xfrm>
            <a:off x="3134751" y="5159841"/>
            <a:ext cx="5779624" cy="646331"/>
          </a:xfrm>
          <a:prstGeom prst="rect">
            <a:avLst/>
          </a:prstGeom>
          <a:solidFill>
            <a:schemeClr val="bg1"/>
          </a:solidFill>
        </p:spPr>
        <p:txBody>
          <a:bodyPr wrap="square">
            <a:spAutoFit/>
          </a:bodyPr>
          <a:lstStyle/>
          <a:p>
            <a:pPr algn="ctr"/>
            <a:r>
              <a:rPr lang="en-US" sz="3600" b="1" dirty="0"/>
              <a:t>Research Project</a:t>
            </a:r>
            <a:endParaRPr lang="de-DE" sz="3600" dirty="0"/>
          </a:p>
        </p:txBody>
      </p:sp>
    </p:spTree>
    <p:extLst>
      <p:ext uri="{BB962C8B-B14F-4D97-AF65-F5344CB8AC3E}">
        <p14:creationId xmlns:p14="http://schemas.microsoft.com/office/powerpoint/2010/main" val="426310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C13D8-037E-961A-1D1E-AE06285BA6EE}"/>
              </a:ext>
            </a:extLst>
          </p:cNvPr>
          <p:cNvSpPr>
            <a:spLocks noGrp="1"/>
          </p:cNvSpPr>
          <p:nvPr>
            <p:ph type="title"/>
          </p:nvPr>
        </p:nvSpPr>
        <p:spPr/>
        <p:txBody>
          <a:bodyPr/>
          <a:lstStyle/>
          <a:p>
            <a:r>
              <a:rPr lang="de-DE" dirty="0"/>
              <a:t>The House </a:t>
            </a:r>
            <a:r>
              <a:rPr lang="de-DE" dirty="0" err="1"/>
              <a:t>of</a:t>
            </a:r>
            <a:r>
              <a:rPr lang="de-DE" dirty="0"/>
              <a:t> Science and Transfer - </a:t>
            </a:r>
            <a:r>
              <a:rPr lang="de-DE" dirty="0" err="1"/>
              <a:t>HoST</a:t>
            </a:r>
            <a:endParaRPr lang="de-DE" dirty="0"/>
          </a:p>
        </p:txBody>
      </p:sp>
      <p:sp>
        <p:nvSpPr>
          <p:cNvPr id="3" name="Fußzeilenplatzhalter 2">
            <a:extLst>
              <a:ext uri="{FF2B5EF4-FFF2-40B4-BE49-F238E27FC236}">
                <a16:creationId xmlns:a16="http://schemas.microsoft.com/office/drawing/2014/main" id="{C2A4967D-0E5C-B801-8106-E193D0FAC12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1A2F43D-447E-E3BB-3FA3-B519493D361F}"/>
              </a:ext>
            </a:extLst>
          </p:cNvPr>
          <p:cNvSpPr>
            <a:spLocks noGrp="1"/>
          </p:cNvSpPr>
          <p:nvPr>
            <p:ph type="sldNum" sz="quarter" idx="28"/>
          </p:nvPr>
        </p:nvSpPr>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366CC7AB-D3B6-2FD5-D749-5367693E8476}"/>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30F8681B-A6DE-94AE-2A8B-1E96B7FA4052}"/>
              </a:ext>
            </a:extLst>
          </p:cNvPr>
          <p:cNvSpPr>
            <a:spLocks noGrp="1"/>
          </p:cNvSpPr>
          <p:nvPr>
            <p:ph type="body" sz="quarter" idx="29"/>
          </p:nvPr>
        </p:nvSpPr>
        <p:spPr/>
        <p:txBody>
          <a:bodyPr/>
          <a:lstStyle/>
          <a:p>
            <a:endParaRPr lang="de-DE" dirty="0"/>
          </a:p>
        </p:txBody>
      </p:sp>
      <p:pic>
        <p:nvPicPr>
          <p:cNvPr id="2052" name="Picture 4">
            <a:extLst>
              <a:ext uri="{FF2B5EF4-FFF2-40B4-BE49-F238E27FC236}">
                <a16:creationId xmlns:a16="http://schemas.microsoft.com/office/drawing/2014/main" id="{74F48B99-6837-CD91-B1CA-2D24F45A27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287"/>
          <a:stretch/>
        </p:blipFill>
        <p:spPr bwMode="auto">
          <a:xfrm>
            <a:off x="6549777" y="1449388"/>
            <a:ext cx="5486648" cy="3568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675C716-F8B8-07F9-3C9A-CCDB0E18F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17" r="35517"/>
          <a:stretch/>
        </p:blipFill>
        <p:spPr bwMode="auto">
          <a:xfrm>
            <a:off x="695325" y="1469731"/>
            <a:ext cx="5647617" cy="4659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A7864507-6927-BDDC-6474-C76F5CC6059B}"/>
              </a:ext>
            </a:extLst>
          </p:cNvPr>
          <p:cNvSpPr txBox="1"/>
          <p:nvPr/>
        </p:nvSpPr>
        <p:spPr>
          <a:xfrm>
            <a:off x="6549777" y="5318154"/>
            <a:ext cx="6060313" cy="646331"/>
          </a:xfrm>
          <a:prstGeom prst="rect">
            <a:avLst/>
          </a:prstGeom>
          <a:noFill/>
        </p:spPr>
        <p:txBody>
          <a:bodyPr wrap="square">
            <a:spAutoFit/>
          </a:bodyPr>
          <a:lstStyle/>
          <a:p>
            <a:r>
              <a:rPr lang="de-DE" dirty="0">
                <a:hlinkClick r:id="rId4"/>
              </a:rPr>
              <a:t>https://host-ffm.com</a:t>
            </a:r>
            <a:br>
              <a:rPr lang="de-DE" dirty="0"/>
            </a:br>
            <a:r>
              <a:rPr lang="de-DE" dirty="0"/>
              <a:t>Hungener Str. 6</a:t>
            </a:r>
          </a:p>
        </p:txBody>
      </p:sp>
      <p:sp>
        <p:nvSpPr>
          <p:cNvPr id="9" name="Textfeld 8">
            <a:extLst>
              <a:ext uri="{FF2B5EF4-FFF2-40B4-BE49-F238E27FC236}">
                <a16:creationId xmlns:a16="http://schemas.microsoft.com/office/drawing/2014/main" id="{9ED4B1A9-199D-0FF5-283E-9B0784F8A1C8}"/>
              </a:ext>
            </a:extLst>
          </p:cNvPr>
          <p:cNvSpPr txBox="1"/>
          <p:nvPr/>
        </p:nvSpPr>
        <p:spPr>
          <a:xfrm>
            <a:off x="6876893" y="2714357"/>
            <a:ext cx="1878830" cy="830997"/>
          </a:xfrm>
          <a:prstGeom prst="rect">
            <a:avLst/>
          </a:prstGeom>
          <a:solidFill>
            <a:schemeClr val="accent4"/>
          </a:solidFill>
        </p:spPr>
        <p:txBody>
          <a:bodyPr wrap="square">
            <a:spAutoFit/>
          </a:bodyPr>
          <a:lstStyle/>
          <a:p>
            <a:pPr algn="ctr"/>
            <a:r>
              <a:rPr lang="de-DE" sz="1600" b="1" dirty="0">
                <a:solidFill>
                  <a:schemeClr val="bg1"/>
                </a:solidFill>
                <a:latin typeface="Arial" panose="020B0604020202020204" pitchFamily="34" charset="0"/>
              </a:rPr>
              <a:t>Entrance</a:t>
            </a:r>
            <a:br>
              <a:rPr lang="de-DE" sz="1600" dirty="0">
                <a:solidFill>
                  <a:schemeClr val="bg1"/>
                </a:solidFill>
                <a:latin typeface="Arial" panose="020B0604020202020204" pitchFamily="34" charset="0"/>
              </a:rPr>
            </a:br>
            <a:r>
              <a:rPr lang="de-DE" sz="1600" dirty="0">
                <a:solidFill>
                  <a:schemeClr val="bg1"/>
                </a:solidFill>
                <a:latin typeface="Arial" panose="020B0604020202020204" pitchFamily="34" charset="0"/>
              </a:rPr>
              <a:t>PRESS THE BUTTON!</a:t>
            </a:r>
            <a:endParaRPr lang="de-DE" sz="1600" dirty="0">
              <a:solidFill>
                <a:schemeClr val="bg1"/>
              </a:solidFill>
            </a:endParaRPr>
          </a:p>
        </p:txBody>
      </p:sp>
      <p:cxnSp>
        <p:nvCxnSpPr>
          <p:cNvPr id="10" name="Gerade Verbindung mit Pfeil 9">
            <a:extLst>
              <a:ext uri="{FF2B5EF4-FFF2-40B4-BE49-F238E27FC236}">
                <a16:creationId xmlns:a16="http://schemas.microsoft.com/office/drawing/2014/main" id="{618D01C0-B92F-6576-BE3B-532DC6FCADF7}"/>
              </a:ext>
            </a:extLst>
          </p:cNvPr>
          <p:cNvCxnSpPr>
            <a:cxnSpLocks/>
            <a:stCxn id="9" idx="2"/>
          </p:cNvCxnSpPr>
          <p:nvPr/>
        </p:nvCxnSpPr>
        <p:spPr>
          <a:xfrm>
            <a:off x="7816308" y="3545354"/>
            <a:ext cx="1378351" cy="120801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706108B4-3D4C-094E-8343-21E4B8394AF4}"/>
              </a:ext>
            </a:extLst>
          </p:cNvPr>
          <p:cNvSpPr txBox="1"/>
          <p:nvPr/>
        </p:nvSpPr>
        <p:spPr>
          <a:xfrm>
            <a:off x="9347345" y="1408326"/>
            <a:ext cx="1878830" cy="830997"/>
          </a:xfrm>
          <a:prstGeom prst="rect">
            <a:avLst/>
          </a:prstGeom>
          <a:solidFill>
            <a:schemeClr val="accent4"/>
          </a:solidFill>
        </p:spPr>
        <p:txBody>
          <a:bodyPr wrap="square">
            <a:spAutoFit/>
          </a:bodyPr>
          <a:lstStyle/>
          <a:p>
            <a:pPr algn="ctr"/>
            <a:r>
              <a:rPr lang="de-DE" sz="1600" b="1" dirty="0" err="1">
                <a:solidFill>
                  <a:schemeClr val="bg1"/>
                </a:solidFill>
                <a:latin typeface="Arial" panose="020B0604020202020204" pitchFamily="34" charset="0"/>
              </a:rPr>
              <a:t>We</a:t>
            </a:r>
            <a:r>
              <a:rPr lang="de-DE" sz="1600" b="1" dirty="0">
                <a:solidFill>
                  <a:schemeClr val="bg1"/>
                </a:solidFill>
                <a:latin typeface="Arial" panose="020B0604020202020204" pitchFamily="34" charset="0"/>
              </a:rPr>
              <a:t> </a:t>
            </a:r>
            <a:r>
              <a:rPr lang="de-DE" sz="1600" b="1" dirty="0" err="1">
                <a:solidFill>
                  <a:schemeClr val="bg1"/>
                </a:solidFill>
                <a:latin typeface="Arial" panose="020B0604020202020204" pitchFamily="34" charset="0"/>
              </a:rPr>
              <a:t>are</a:t>
            </a:r>
            <a:r>
              <a:rPr lang="de-DE" sz="1600" b="1" dirty="0">
                <a:solidFill>
                  <a:schemeClr val="bg1"/>
                </a:solidFill>
                <a:latin typeface="Arial" panose="020B0604020202020204" pitchFamily="34" charset="0"/>
              </a:rPr>
              <a:t> </a:t>
            </a:r>
            <a:r>
              <a:rPr lang="de-DE" sz="1600" b="1" dirty="0" err="1">
                <a:solidFill>
                  <a:schemeClr val="bg1"/>
                </a:solidFill>
                <a:latin typeface="Arial" panose="020B0604020202020204" pitchFamily="34" charset="0"/>
              </a:rPr>
              <a:t>here</a:t>
            </a:r>
            <a:br>
              <a:rPr lang="de-DE" sz="1600" dirty="0">
                <a:solidFill>
                  <a:schemeClr val="bg1"/>
                </a:solidFill>
                <a:latin typeface="Arial" panose="020B0604020202020204" pitchFamily="34" charset="0"/>
              </a:rPr>
            </a:br>
            <a:r>
              <a:rPr lang="de-DE" sz="1600" dirty="0">
                <a:solidFill>
                  <a:schemeClr val="bg1"/>
                </a:solidFill>
                <a:latin typeface="Arial" panose="020B0604020202020204" pitchFamily="34" charset="0"/>
              </a:rPr>
              <a:t>(Building B,</a:t>
            </a:r>
            <a:br>
              <a:rPr lang="de-DE" sz="1600" dirty="0">
                <a:solidFill>
                  <a:schemeClr val="bg1"/>
                </a:solidFill>
                <a:latin typeface="Arial" panose="020B0604020202020204" pitchFamily="34" charset="0"/>
              </a:rPr>
            </a:br>
            <a:r>
              <a:rPr lang="de-DE" sz="1600" dirty="0">
                <a:solidFill>
                  <a:schemeClr val="bg1"/>
                </a:solidFill>
                <a:latin typeface="Arial" panose="020B0604020202020204" pitchFamily="34" charset="0"/>
              </a:rPr>
              <a:t>2nd </a:t>
            </a:r>
            <a:r>
              <a:rPr lang="de-DE" sz="1600" dirty="0" err="1">
                <a:solidFill>
                  <a:schemeClr val="bg1"/>
                </a:solidFill>
                <a:latin typeface="Arial" panose="020B0604020202020204" pitchFamily="34" charset="0"/>
              </a:rPr>
              <a:t>floor</a:t>
            </a:r>
            <a:r>
              <a:rPr lang="de-DE" sz="1600" dirty="0">
                <a:solidFill>
                  <a:schemeClr val="bg1"/>
                </a:solidFill>
                <a:latin typeface="Arial" panose="020B0604020202020204" pitchFamily="34" charset="0"/>
              </a:rPr>
              <a:t>)</a:t>
            </a:r>
            <a:endParaRPr lang="de-DE" sz="1600" dirty="0">
              <a:solidFill>
                <a:schemeClr val="bg1"/>
              </a:solidFill>
            </a:endParaRPr>
          </a:p>
        </p:txBody>
      </p:sp>
      <p:cxnSp>
        <p:nvCxnSpPr>
          <p:cNvPr id="15" name="Gerade Verbindung mit Pfeil 14">
            <a:extLst>
              <a:ext uri="{FF2B5EF4-FFF2-40B4-BE49-F238E27FC236}">
                <a16:creationId xmlns:a16="http://schemas.microsoft.com/office/drawing/2014/main" id="{2AB09145-447B-1D17-5BAD-1AC44CC2D23C}"/>
              </a:ext>
            </a:extLst>
          </p:cNvPr>
          <p:cNvCxnSpPr>
            <a:cxnSpLocks/>
            <a:stCxn id="14" idx="2"/>
          </p:cNvCxnSpPr>
          <p:nvPr/>
        </p:nvCxnSpPr>
        <p:spPr>
          <a:xfrm flipH="1">
            <a:off x="9708535" y="2239323"/>
            <a:ext cx="578225" cy="197749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 name="Freihandform: Form 24">
            <a:extLst>
              <a:ext uri="{FF2B5EF4-FFF2-40B4-BE49-F238E27FC236}">
                <a16:creationId xmlns:a16="http://schemas.microsoft.com/office/drawing/2014/main" id="{460C1087-68C3-D3BC-BB34-BA7D577736E6}"/>
              </a:ext>
            </a:extLst>
          </p:cNvPr>
          <p:cNvSpPr/>
          <p:nvPr/>
        </p:nvSpPr>
        <p:spPr>
          <a:xfrm>
            <a:off x="2738905" y="2356649"/>
            <a:ext cx="1270936" cy="1624760"/>
          </a:xfrm>
          <a:custGeom>
            <a:avLst/>
            <a:gdLst>
              <a:gd name="connsiteX0" fmla="*/ 0 w 1194010"/>
              <a:gd name="connsiteY0" fmla="*/ 1254466 h 1345151"/>
              <a:gd name="connsiteX1" fmla="*/ 377851 w 1194010"/>
              <a:gd name="connsiteY1" fmla="*/ 1345151 h 1345151"/>
              <a:gd name="connsiteX2" fmla="*/ 808602 w 1194010"/>
              <a:gd name="connsiteY2" fmla="*/ 0 h 1345151"/>
              <a:gd name="connsiteX3" fmla="*/ 1194010 w 1194010"/>
              <a:gd name="connsiteY3" fmla="*/ 75570 h 1345151"/>
            </a:gdLst>
            <a:ahLst/>
            <a:cxnLst>
              <a:cxn ang="0">
                <a:pos x="connsiteX0" y="connsiteY0"/>
              </a:cxn>
              <a:cxn ang="0">
                <a:pos x="connsiteX1" y="connsiteY1"/>
              </a:cxn>
              <a:cxn ang="0">
                <a:pos x="connsiteX2" y="connsiteY2"/>
              </a:cxn>
              <a:cxn ang="0">
                <a:pos x="connsiteX3" y="connsiteY3"/>
              </a:cxn>
            </a:cxnLst>
            <a:rect l="l" t="t" r="r" b="b"/>
            <a:pathLst>
              <a:path w="1194010" h="1345151">
                <a:moveTo>
                  <a:pt x="0" y="1254466"/>
                </a:moveTo>
                <a:lnTo>
                  <a:pt x="377851" y="1345151"/>
                </a:lnTo>
                <a:lnTo>
                  <a:pt x="808602" y="0"/>
                </a:lnTo>
                <a:lnTo>
                  <a:pt x="1194010" y="75570"/>
                </a:lnTo>
              </a:path>
            </a:pathLst>
          </a:custGeom>
          <a:noFill/>
          <a:ln w="57150">
            <a:solidFill>
              <a:srgbClr val="FF0000"/>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9C674BDF-084B-F62A-1B57-CF0B868A62C9}"/>
              </a:ext>
            </a:extLst>
          </p:cNvPr>
          <p:cNvSpPr txBox="1"/>
          <p:nvPr/>
        </p:nvSpPr>
        <p:spPr>
          <a:xfrm>
            <a:off x="3247485" y="2999752"/>
            <a:ext cx="1017161" cy="338554"/>
          </a:xfrm>
          <a:prstGeom prst="rect">
            <a:avLst/>
          </a:prstGeom>
          <a:solidFill>
            <a:srgbClr val="FF0000"/>
          </a:solidFill>
        </p:spPr>
        <p:txBody>
          <a:bodyPr wrap="square">
            <a:spAutoFit/>
          </a:bodyPr>
          <a:lstStyle/>
          <a:p>
            <a:pPr algn="ctr"/>
            <a:r>
              <a:rPr lang="de-DE" sz="1600" b="1" dirty="0">
                <a:solidFill>
                  <a:schemeClr val="bg1"/>
                </a:solidFill>
                <a:latin typeface="Arial" panose="020B0604020202020204" pitchFamily="34" charset="0"/>
              </a:rPr>
              <a:t>~5 </a:t>
            </a:r>
            <a:r>
              <a:rPr lang="de-DE" sz="1600" b="1" dirty="0" err="1">
                <a:solidFill>
                  <a:schemeClr val="bg1"/>
                </a:solidFill>
                <a:latin typeface="Arial" panose="020B0604020202020204" pitchFamily="34" charset="0"/>
              </a:rPr>
              <a:t>mins</a:t>
            </a:r>
            <a:endParaRPr lang="de-DE" sz="1600" dirty="0">
              <a:solidFill>
                <a:schemeClr val="bg1"/>
              </a:solidFill>
            </a:endParaRPr>
          </a:p>
        </p:txBody>
      </p:sp>
    </p:spTree>
    <p:extLst>
      <p:ext uri="{BB962C8B-B14F-4D97-AF65-F5344CB8AC3E}">
        <p14:creationId xmlns:p14="http://schemas.microsoft.com/office/powerpoint/2010/main" val="372286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5"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26EFC55-11A6-2D1C-7635-F6FE3707A3AA}"/>
              </a:ext>
            </a:extLst>
          </p:cNvPr>
          <p:cNvPicPr>
            <a:picLocks noChangeAspect="1"/>
          </p:cNvPicPr>
          <p:nvPr/>
        </p:nvPicPr>
        <p:blipFill>
          <a:blip r:embed="rId2"/>
          <a:stretch>
            <a:fillRect/>
          </a:stretch>
        </p:blipFill>
        <p:spPr>
          <a:xfrm>
            <a:off x="1224280" y="1140865"/>
            <a:ext cx="9961880" cy="5177135"/>
          </a:xfrm>
          <a:prstGeom prst="rect">
            <a:avLst/>
          </a:prstGeom>
        </p:spPr>
      </p:pic>
      <p:sp>
        <p:nvSpPr>
          <p:cNvPr id="2" name="Titel 1">
            <a:extLst>
              <a:ext uri="{FF2B5EF4-FFF2-40B4-BE49-F238E27FC236}">
                <a16:creationId xmlns:a16="http://schemas.microsoft.com/office/drawing/2014/main" id="{FBF8A271-1EE5-6D2B-2604-16FDE56D0199}"/>
              </a:ext>
            </a:extLst>
          </p:cNvPr>
          <p:cNvSpPr>
            <a:spLocks noGrp="1"/>
          </p:cNvSpPr>
          <p:nvPr>
            <p:ph type="title"/>
          </p:nvPr>
        </p:nvSpPr>
        <p:spPr/>
        <p:txBody>
          <a:bodyPr/>
          <a:lstStyle/>
          <a:p>
            <a:r>
              <a:rPr lang="de-DE" dirty="0" err="1"/>
              <a:t>Our</a:t>
            </a:r>
            <a:r>
              <a:rPr lang="de-DE" dirty="0"/>
              <a:t> Lab</a:t>
            </a:r>
          </a:p>
        </p:txBody>
      </p:sp>
      <p:sp>
        <p:nvSpPr>
          <p:cNvPr id="3" name="Fußzeilenplatzhalter 2">
            <a:extLst>
              <a:ext uri="{FF2B5EF4-FFF2-40B4-BE49-F238E27FC236}">
                <a16:creationId xmlns:a16="http://schemas.microsoft.com/office/drawing/2014/main" id="{4BEB85CB-D0A0-138F-DB28-0266A34AA4CE}"/>
              </a:ext>
            </a:extLst>
          </p:cNvPr>
          <p:cNvSpPr>
            <a:spLocks noGrp="1"/>
          </p:cNvSpPr>
          <p:nvPr>
            <p:ph type="ftr" sz="quarter" idx="27"/>
          </p:nvPr>
        </p:nvSpPr>
        <p:spPr/>
        <p:txBody>
          <a:bodyPr/>
          <a:lstStyle/>
          <a:p>
            <a:r>
              <a:rPr lang="de-DE"/>
              <a:t>Eventname</a:t>
            </a:r>
            <a:endParaRPr lang="de-DE" dirty="0"/>
          </a:p>
        </p:txBody>
      </p:sp>
      <p:sp>
        <p:nvSpPr>
          <p:cNvPr id="4" name="Foliennummernplatzhalter 3">
            <a:extLst>
              <a:ext uri="{FF2B5EF4-FFF2-40B4-BE49-F238E27FC236}">
                <a16:creationId xmlns:a16="http://schemas.microsoft.com/office/drawing/2014/main" id="{86CED75A-8399-448F-1E0F-9AF7DA7A786A}"/>
              </a:ext>
            </a:extLst>
          </p:cNvPr>
          <p:cNvSpPr>
            <a:spLocks noGrp="1"/>
          </p:cNvSpPr>
          <p:nvPr>
            <p:ph type="sldNum" sz="quarter" idx="28"/>
          </p:nvPr>
        </p:nvSpPr>
        <p:spPr/>
        <p:txBody>
          <a:bodyPr/>
          <a:lstStyle/>
          <a:p>
            <a:fld id="{BA24374A-C3A8-471A-8837-3FC31668ABE5}" type="slidenum">
              <a:rPr lang="de-DE" smtClean="0"/>
              <a:pPr/>
              <a:t>19</a:t>
            </a:fld>
            <a:endParaRPr lang="de-DE" dirty="0"/>
          </a:p>
        </p:txBody>
      </p:sp>
      <p:sp>
        <p:nvSpPr>
          <p:cNvPr id="6" name="Textplatzhalter 5">
            <a:extLst>
              <a:ext uri="{FF2B5EF4-FFF2-40B4-BE49-F238E27FC236}">
                <a16:creationId xmlns:a16="http://schemas.microsoft.com/office/drawing/2014/main" id="{971BCA3C-065E-93D4-76C0-E62FFE89F3C3}"/>
              </a:ext>
            </a:extLst>
          </p:cNvPr>
          <p:cNvSpPr>
            <a:spLocks noGrp="1"/>
          </p:cNvSpPr>
          <p:nvPr>
            <p:ph type="body" sz="quarter" idx="29"/>
          </p:nvPr>
        </p:nvSpPr>
        <p:spPr/>
        <p:txBody>
          <a:bodyPr/>
          <a:lstStyle/>
          <a:p>
            <a:endParaRPr lang="de-DE" dirty="0"/>
          </a:p>
        </p:txBody>
      </p:sp>
      <p:sp>
        <p:nvSpPr>
          <p:cNvPr id="8" name="Textfeld 7">
            <a:extLst>
              <a:ext uri="{FF2B5EF4-FFF2-40B4-BE49-F238E27FC236}">
                <a16:creationId xmlns:a16="http://schemas.microsoft.com/office/drawing/2014/main" id="{320E6BEE-175E-04AC-A282-D3098D78F27E}"/>
              </a:ext>
            </a:extLst>
          </p:cNvPr>
          <p:cNvSpPr txBox="1"/>
          <p:nvPr/>
        </p:nvSpPr>
        <p:spPr>
          <a:xfrm>
            <a:off x="4770119" y="1358992"/>
            <a:ext cx="2219174" cy="830997"/>
          </a:xfrm>
          <a:prstGeom prst="rect">
            <a:avLst/>
          </a:prstGeom>
          <a:solidFill>
            <a:schemeClr val="accent1"/>
          </a:solidFill>
          <a:ln w="76200">
            <a:solidFill>
              <a:schemeClr val="accent1"/>
            </a:solidFill>
          </a:ln>
        </p:spPr>
        <p:txBody>
          <a:bodyPr wrap="square" rtlCol="0">
            <a:spAutoFit/>
          </a:bodyPr>
          <a:lstStyle/>
          <a:p>
            <a:pPr algn="ctr"/>
            <a:r>
              <a:rPr lang="de-DE" sz="2400" b="1" dirty="0">
                <a:solidFill>
                  <a:schemeClr val="bg1"/>
                </a:solidFill>
                <a:cs typeface="Arial" panose="020B0604020202020204" pitchFamily="34" charset="0"/>
              </a:rPr>
              <a:t>Mixed Reality Lab</a:t>
            </a:r>
          </a:p>
        </p:txBody>
      </p:sp>
      <p:sp>
        <p:nvSpPr>
          <p:cNvPr id="10" name="Textfeld 9">
            <a:extLst>
              <a:ext uri="{FF2B5EF4-FFF2-40B4-BE49-F238E27FC236}">
                <a16:creationId xmlns:a16="http://schemas.microsoft.com/office/drawing/2014/main" id="{5207EB7A-D570-4B1D-ACEE-F92EFA3AEDFA}"/>
              </a:ext>
            </a:extLst>
          </p:cNvPr>
          <p:cNvSpPr txBox="1"/>
          <p:nvPr/>
        </p:nvSpPr>
        <p:spPr>
          <a:xfrm>
            <a:off x="5388604" y="2307052"/>
            <a:ext cx="3374396" cy="1612758"/>
          </a:xfrm>
          <a:prstGeom prst="rect">
            <a:avLst/>
          </a:prstGeom>
          <a:solidFill>
            <a:schemeClr val="accent3"/>
          </a:solidFill>
        </p:spPr>
        <p:txBody>
          <a:bodyPr wrap="square" rtlCol="0" anchor="ctr">
            <a:noAutofit/>
          </a:bodyPr>
          <a:lstStyle/>
          <a:p>
            <a:pPr algn="ctr"/>
            <a:r>
              <a:rPr lang="de-DE" sz="2400" b="1" dirty="0">
                <a:cs typeface="Arial" panose="020B0604020202020204" pitchFamily="34" charset="0"/>
              </a:rPr>
              <a:t>50 m²</a:t>
            </a:r>
          </a:p>
        </p:txBody>
      </p:sp>
      <p:sp>
        <p:nvSpPr>
          <p:cNvPr id="11" name="Rechteck 10">
            <a:extLst>
              <a:ext uri="{FF2B5EF4-FFF2-40B4-BE49-F238E27FC236}">
                <a16:creationId xmlns:a16="http://schemas.microsoft.com/office/drawing/2014/main" id="{E2365C7D-BC26-AB19-EC35-9D4B1ABA328D}"/>
              </a:ext>
            </a:extLst>
          </p:cNvPr>
          <p:cNvSpPr/>
          <p:nvPr/>
        </p:nvSpPr>
        <p:spPr>
          <a:xfrm>
            <a:off x="4770120" y="2189989"/>
            <a:ext cx="4704080" cy="1838793"/>
          </a:xfrm>
          <a:custGeom>
            <a:avLst/>
            <a:gdLst>
              <a:gd name="connsiteX0" fmla="*/ 0 w 4704080"/>
              <a:gd name="connsiteY0" fmla="*/ 0 h 1838793"/>
              <a:gd name="connsiteX1" fmla="*/ 4704080 w 4704080"/>
              <a:gd name="connsiteY1" fmla="*/ 0 h 1838793"/>
              <a:gd name="connsiteX2" fmla="*/ 4704080 w 4704080"/>
              <a:gd name="connsiteY2" fmla="*/ 1838793 h 1838793"/>
              <a:gd name="connsiteX3" fmla="*/ 0 w 4704080"/>
              <a:gd name="connsiteY3" fmla="*/ 1838793 h 1838793"/>
              <a:gd name="connsiteX4" fmla="*/ 0 w 4704080"/>
              <a:gd name="connsiteY4" fmla="*/ 0 h 1838793"/>
              <a:gd name="connsiteX0" fmla="*/ 0 w 4704080"/>
              <a:gd name="connsiteY0" fmla="*/ 0 h 1838794"/>
              <a:gd name="connsiteX1" fmla="*/ 4704080 w 4704080"/>
              <a:gd name="connsiteY1" fmla="*/ 0 h 1838794"/>
              <a:gd name="connsiteX2" fmla="*/ 4704080 w 4704080"/>
              <a:gd name="connsiteY2" fmla="*/ 1838793 h 1838794"/>
              <a:gd name="connsiteX3" fmla="*/ 4206240 w 4704080"/>
              <a:gd name="connsiteY3" fmla="*/ 1838794 h 1838794"/>
              <a:gd name="connsiteX4" fmla="*/ 0 w 4704080"/>
              <a:gd name="connsiteY4" fmla="*/ 1838793 h 1838794"/>
              <a:gd name="connsiteX5" fmla="*/ 0 w 4704080"/>
              <a:gd name="connsiteY5" fmla="*/ 0 h 1838794"/>
              <a:gd name="connsiteX0" fmla="*/ 0 w 4704080"/>
              <a:gd name="connsiteY0" fmla="*/ 0 h 1838794"/>
              <a:gd name="connsiteX1" fmla="*/ 4704080 w 4704080"/>
              <a:gd name="connsiteY1" fmla="*/ 0 h 1838794"/>
              <a:gd name="connsiteX2" fmla="*/ 4704080 w 4704080"/>
              <a:gd name="connsiteY2" fmla="*/ 1838793 h 1838794"/>
              <a:gd name="connsiteX3" fmla="*/ 4546600 w 4704080"/>
              <a:gd name="connsiteY3" fmla="*/ 1833713 h 1838794"/>
              <a:gd name="connsiteX4" fmla="*/ 4206240 w 4704080"/>
              <a:gd name="connsiteY4" fmla="*/ 1838794 h 1838794"/>
              <a:gd name="connsiteX5" fmla="*/ 0 w 4704080"/>
              <a:gd name="connsiteY5" fmla="*/ 1838793 h 1838794"/>
              <a:gd name="connsiteX6" fmla="*/ 0 w 4704080"/>
              <a:gd name="connsiteY6" fmla="*/ 0 h 1838794"/>
              <a:gd name="connsiteX0" fmla="*/ 0 w 4704080"/>
              <a:gd name="connsiteY0" fmla="*/ 0 h 1838794"/>
              <a:gd name="connsiteX1" fmla="*/ 4704080 w 4704080"/>
              <a:gd name="connsiteY1" fmla="*/ 0 h 1838794"/>
              <a:gd name="connsiteX2" fmla="*/ 4704080 w 4704080"/>
              <a:gd name="connsiteY2" fmla="*/ 1838793 h 1838794"/>
              <a:gd name="connsiteX3" fmla="*/ 4546600 w 4704080"/>
              <a:gd name="connsiteY3" fmla="*/ 1833713 h 1838794"/>
              <a:gd name="connsiteX4" fmla="*/ 4461510 w 4704080"/>
              <a:gd name="connsiteY4" fmla="*/ 1833078 h 1838794"/>
              <a:gd name="connsiteX5" fmla="*/ 4206240 w 4704080"/>
              <a:gd name="connsiteY5" fmla="*/ 1838794 h 1838794"/>
              <a:gd name="connsiteX6" fmla="*/ 0 w 4704080"/>
              <a:gd name="connsiteY6" fmla="*/ 1838793 h 1838794"/>
              <a:gd name="connsiteX7" fmla="*/ 0 w 4704080"/>
              <a:gd name="connsiteY7" fmla="*/ 0 h 1838794"/>
              <a:gd name="connsiteX0" fmla="*/ 0 w 4704080"/>
              <a:gd name="connsiteY0" fmla="*/ 0 h 1838794"/>
              <a:gd name="connsiteX1" fmla="*/ 4704080 w 4704080"/>
              <a:gd name="connsiteY1" fmla="*/ 0 h 1838794"/>
              <a:gd name="connsiteX2" fmla="*/ 4704080 w 4704080"/>
              <a:gd name="connsiteY2" fmla="*/ 1838793 h 1838794"/>
              <a:gd name="connsiteX3" fmla="*/ 4546600 w 4704080"/>
              <a:gd name="connsiteY3" fmla="*/ 1833713 h 1838794"/>
              <a:gd name="connsiteX4" fmla="*/ 4206240 w 4704080"/>
              <a:gd name="connsiteY4" fmla="*/ 1838794 h 1838794"/>
              <a:gd name="connsiteX5" fmla="*/ 0 w 4704080"/>
              <a:gd name="connsiteY5" fmla="*/ 1838793 h 1838794"/>
              <a:gd name="connsiteX6" fmla="*/ 0 w 4704080"/>
              <a:gd name="connsiteY6" fmla="*/ 0 h 1838794"/>
              <a:gd name="connsiteX0" fmla="*/ 4206240 w 4704080"/>
              <a:gd name="connsiteY0" fmla="*/ 1838794 h 1925153"/>
              <a:gd name="connsiteX1" fmla="*/ 0 w 4704080"/>
              <a:gd name="connsiteY1" fmla="*/ 1838793 h 1925153"/>
              <a:gd name="connsiteX2" fmla="*/ 0 w 4704080"/>
              <a:gd name="connsiteY2" fmla="*/ 0 h 1925153"/>
              <a:gd name="connsiteX3" fmla="*/ 4704080 w 4704080"/>
              <a:gd name="connsiteY3" fmla="*/ 0 h 1925153"/>
              <a:gd name="connsiteX4" fmla="*/ 4704080 w 4704080"/>
              <a:gd name="connsiteY4" fmla="*/ 1838793 h 1925153"/>
              <a:gd name="connsiteX5" fmla="*/ 4638040 w 4704080"/>
              <a:gd name="connsiteY5" fmla="*/ 1925153 h 1925153"/>
              <a:gd name="connsiteX0" fmla="*/ 4206240 w 4704080"/>
              <a:gd name="connsiteY0" fmla="*/ 1838794 h 1838794"/>
              <a:gd name="connsiteX1" fmla="*/ 0 w 4704080"/>
              <a:gd name="connsiteY1" fmla="*/ 1838793 h 1838794"/>
              <a:gd name="connsiteX2" fmla="*/ 0 w 4704080"/>
              <a:gd name="connsiteY2" fmla="*/ 0 h 1838794"/>
              <a:gd name="connsiteX3" fmla="*/ 4704080 w 4704080"/>
              <a:gd name="connsiteY3" fmla="*/ 0 h 1838794"/>
              <a:gd name="connsiteX4" fmla="*/ 4704080 w 4704080"/>
              <a:gd name="connsiteY4" fmla="*/ 1838793 h 1838794"/>
              <a:gd name="connsiteX5" fmla="*/ 4584065 w 4704080"/>
              <a:gd name="connsiteY5" fmla="*/ 1829903 h 1838794"/>
              <a:gd name="connsiteX0" fmla="*/ 4206240 w 4704080"/>
              <a:gd name="connsiteY0" fmla="*/ 1838794 h 1848953"/>
              <a:gd name="connsiteX1" fmla="*/ 0 w 4704080"/>
              <a:gd name="connsiteY1" fmla="*/ 1838793 h 1848953"/>
              <a:gd name="connsiteX2" fmla="*/ 0 w 4704080"/>
              <a:gd name="connsiteY2" fmla="*/ 0 h 1848953"/>
              <a:gd name="connsiteX3" fmla="*/ 4704080 w 4704080"/>
              <a:gd name="connsiteY3" fmla="*/ 0 h 1848953"/>
              <a:gd name="connsiteX4" fmla="*/ 4704080 w 4704080"/>
              <a:gd name="connsiteY4" fmla="*/ 1838793 h 1848953"/>
              <a:gd name="connsiteX5" fmla="*/ 4587240 w 4704080"/>
              <a:gd name="connsiteY5" fmla="*/ 1848953 h 1848953"/>
              <a:gd name="connsiteX0" fmla="*/ 4206240 w 4704080"/>
              <a:gd name="connsiteY0" fmla="*/ 1838794 h 1838794"/>
              <a:gd name="connsiteX1" fmla="*/ 0 w 4704080"/>
              <a:gd name="connsiteY1" fmla="*/ 1838793 h 1838794"/>
              <a:gd name="connsiteX2" fmla="*/ 0 w 4704080"/>
              <a:gd name="connsiteY2" fmla="*/ 0 h 1838794"/>
              <a:gd name="connsiteX3" fmla="*/ 4704080 w 4704080"/>
              <a:gd name="connsiteY3" fmla="*/ 0 h 1838794"/>
              <a:gd name="connsiteX4" fmla="*/ 4704080 w 4704080"/>
              <a:gd name="connsiteY4" fmla="*/ 1838793 h 1838794"/>
              <a:gd name="connsiteX5" fmla="*/ 4584065 w 4704080"/>
              <a:gd name="connsiteY5" fmla="*/ 1831490 h 1838794"/>
              <a:gd name="connsiteX0" fmla="*/ 4206240 w 4704080"/>
              <a:gd name="connsiteY0" fmla="*/ 1838794 h 1838794"/>
              <a:gd name="connsiteX1" fmla="*/ 0 w 4704080"/>
              <a:gd name="connsiteY1" fmla="*/ 1838793 h 1838794"/>
              <a:gd name="connsiteX2" fmla="*/ 0 w 4704080"/>
              <a:gd name="connsiteY2" fmla="*/ 0 h 1838794"/>
              <a:gd name="connsiteX3" fmla="*/ 4704080 w 4704080"/>
              <a:gd name="connsiteY3" fmla="*/ 0 h 1838794"/>
              <a:gd name="connsiteX4" fmla="*/ 4704080 w 4704080"/>
              <a:gd name="connsiteY4" fmla="*/ 1838793 h 1838794"/>
              <a:gd name="connsiteX5" fmla="*/ 4579303 w 4704080"/>
              <a:gd name="connsiteY5" fmla="*/ 1837840 h 1838794"/>
              <a:gd name="connsiteX0" fmla="*/ 4303078 w 4704080"/>
              <a:gd name="connsiteY0" fmla="*/ 1837207 h 1838793"/>
              <a:gd name="connsiteX1" fmla="*/ 0 w 4704080"/>
              <a:gd name="connsiteY1" fmla="*/ 1838793 h 1838793"/>
              <a:gd name="connsiteX2" fmla="*/ 0 w 4704080"/>
              <a:gd name="connsiteY2" fmla="*/ 0 h 1838793"/>
              <a:gd name="connsiteX3" fmla="*/ 4704080 w 4704080"/>
              <a:gd name="connsiteY3" fmla="*/ 0 h 1838793"/>
              <a:gd name="connsiteX4" fmla="*/ 4704080 w 4704080"/>
              <a:gd name="connsiteY4" fmla="*/ 1838793 h 1838793"/>
              <a:gd name="connsiteX5" fmla="*/ 4579303 w 4704080"/>
              <a:gd name="connsiteY5" fmla="*/ 1837840 h 1838793"/>
              <a:gd name="connsiteX0" fmla="*/ 4320540 w 4704080"/>
              <a:gd name="connsiteY0" fmla="*/ 1837207 h 1838793"/>
              <a:gd name="connsiteX1" fmla="*/ 0 w 4704080"/>
              <a:gd name="connsiteY1" fmla="*/ 1838793 h 1838793"/>
              <a:gd name="connsiteX2" fmla="*/ 0 w 4704080"/>
              <a:gd name="connsiteY2" fmla="*/ 0 h 1838793"/>
              <a:gd name="connsiteX3" fmla="*/ 4704080 w 4704080"/>
              <a:gd name="connsiteY3" fmla="*/ 0 h 1838793"/>
              <a:gd name="connsiteX4" fmla="*/ 4704080 w 4704080"/>
              <a:gd name="connsiteY4" fmla="*/ 1838793 h 1838793"/>
              <a:gd name="connsiteX5" fmla="*/ 4579303 w 4704080"/>
              <a:gd name="connsiteY5" fmla="*/ 1837840 h 183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080" h="1838793">
                <a:moveTo>
                  <a:pt x="4320540" y="1837207"/>
                </a:moveTo>
                <a:lnTo>
                  <a:pt x="0" y="1838793"/>
                </a:lnTo>
                <a:lnTo>
                  <a:pt x="0" y="0"/>
                </a:lnTo>
                <a:lnTo>
                  <a:pt x="4704080" y="0"/>
                </a:lnTo>
                <a:lnTo>
                  <a:pt x="4704080" y="1838793"/>
                </a:lnTo>
                <a:cubicBezTo>
                  <a:pt x="4651587" y="1837100"/>
                  <a:pt x="4579303" y="1837840"/>
                  <a:pt x="4579303" y="1837840"/>
                </a:cubicBez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Freihandform: Form 11">
            <a:extLst>
              <a:ext uri="{FF2B5EF4-FFF2-40B4-BE49-F238E27FC236}">
                <a16:creationId xmlns:a16="http://schemas.microsoft.com/office/drawing/2014/main" id="{41E1C5C7-EAAA-0E20-B29C-BD732700883D}"/>
              </a:ext>
            </a:extLst>
          </p:cNvPr>
          <p:cNvSpPr/>
          <p:nvPr/>
        </p:nvSpPr>
        <p:spPr>
          <a:xfrm rot="15235642">
            <a:off x="9321575" y="3732336"/>
            <a:ext cx="1440381" cy="1380221"/>
          </a:xfrm>
          <a:custGeom>
            <a:avLst/>
            <a:gdLst>
              <a:gd name="connsiteX0" fmla="*/ 0 w 1194010"/>
              <a:gd name="connsiteY0" fmla="*/ 1254466 h 1345151"/>
              <a:gd name="connsiteX1" fmla="*/ 377851 w 1194010"/>
              <a:gd name="connsiteY1" fmla="*/ 1345151 h 1345151"/>
              <a:gd name="connsiteX2" fmla="*/ 808602 w 1194010"/>
              <a:gd name="connsiteY2" fmla="*/ 0 h 1345151"/>
              <a:gd name="connsiteX3" fmla="*/ 1194010 w 1194010"/>
              <a:gd name="connsiteY3" fmla="*/ 75570 h 1345151"/>
              <a:gd name="connsiteX0" fmla="*/ 0 w 1248969"/>
              <a:gd name="connsiteY0" fmla="*/ 956574 h 1345151"/>
              <a:gd name="connsiteX1" fmla="*/ 432810 w 1248969"/>
              <a:gd name="connsiteY1" fmla="*/ 1345151 h 1345151"/>
              <a:gd name="connsiteX2" fmla="*/ 863561 w 1248969"/>
              <a:gd name="connsiteY2" fmla="*/ 0 h 1345151"/>
              <a:gd name="connsiteX3" fmla="*/ 1248969 w 1248969"/>
              <a:gd name="connsiteY3" fmla="*/ 75570 h 1345151"/>
              <a:gd name="connsiteX0" fmla="*/ 11848 w 1260817"/>
              <a:gd name="connsiteY0" fmla="*/ 956574 h 1345151"/>
              <a:gd name="connsiteX1" fmla="*/ 444658 w 1260817"/>
              <a:gd name="connsiteY1" fmla="*/ 1345151 h 1345151"/>
              <a:gd name="connsiteX2" fmla="*/ 875409 w 1260817"/>
              <a:gd name="connsiteY2" fmla="*/ 0 h 1345151"/>
              <a:gd name="connsiteX3" fmla="*/ 1260817 w 1260817"/>
              <a:gd name="connsiteY3" fmla="*/ 75570 h 1345151"/>
              <a:gd name="connsiteX0" fmla="*/ 10995 w 1259964"/>
              <a:gd name="connsiteY0" fmla="*/ 956574 h 1208270"/>
              <a:gd name="connsiteX1" fmla="*/ 477778 w 1259964"/>
              <a:gd name="connsiteY1" fmla="*/ 1208270 h 1208270"/>
              <a:gd name="connsiteX2" fmla="*/ 874556 w 1259964"/>
              <a:gd name="connsiteY2" fmla="*/ 0 h 1208270"/>
              <a:gd name="connsiteX3" fmla="*/ 1259964 w 1259964"/>
              <a:gd name="connsiteY3" fmla="*/ 75570 h 1208270"/>
              <a:gd name="connsiteX0" fmla="*/ 9255 w 1258224"/>
              <a:gd name="connsiteY0" fmla="*/ 956574 h 1271560"/>
              <a:gd name="connsiteX1" fmla="*/ 476038 w 1258224"/>
              <a:gd name="connsiteY1" fmla="*/ 1208270 h 1271560"/>
              <a:gd name="connsiteX2" fmla="*/ 872816 w 1258224"/>
              <a:gd name="connsiteY2" fmla="*/ 0 h 1271560"/>
              <a:gd name="connsiteX3" fmla="*/ 1258224 w 1258224"/>
              <a:gd name="connsiteY3" fmla="*/ 75570 h 1271560"/>
              <a:gd name="connsiteX0" fmla="*/ 8514 w 1257483"/>
              <a:gd name="connsiteY0" fmla="*/ 956574 h 1225532"/>
              <a:gd name="connsiteX1" fmla="*/ 523532 w 1257483"/>
              <a:gd name="connsiteY1" fmla="*/ 1151268 h 1225532"/>
              <a:gd name="connsiteX2" fmla="*/ 872075 w 1257483"/>
              <a:gd name="connsiteY2" fmla="*/ 0 h 1225532"/>
              <a:gd name="connsiteX3" fmla="*/ 1257483 w 1257483"/>
              <a:gd name="connsiteY3" fmla="*/ 75570 h 1225532"/>
              <a:gd name="connsiteX0" fmla="*/ 8514 w 1257483"/>
              <a:gd name="connsiteY0" fmla="*/ 881004 h 1149962"/>
              <a:gd name="connsiteX1" fmla="*/ 523532 w 1257483"/>
              <a:gd name="connsiteY1" fmla="*/ 1075698 h 1149962"/>
              <a:gd name="connsiteX2" fmla="*/ 835505 w 1257483"/>
              <a:gd name="connsiteY2" fmla="*/ 26928 h 1149962"/>
              <a:gd name="connsiteX3" fmla="*/ 1257483 w 1257483"/>
              <a:gd name="connsiteY3" fmla="*/ 0 h 1149962"/>
              <a:gd name="connsiteX0" fmla="*/ 8514 w 1257483"/>
              <a:gd name="connsiteY0" fmla="*/ 912539 h 1181497"/>
              <a:gd name="connsiteX1" fmla="*/ 523532 w 1257483"/>
              <a:gd name="connsiteY1" fmla="*/ 1107233 h 1181497"/>
              <a:gd name="connsiteX2" fmla="*/ 835505 w 1257483"/>
              <a:gd name="connsiteY2" fmla="*/ 58463 h 1181497"/>
              <a:gd name="connsiteX3" fmla="*/ 1257483 w 1257483"/>
              <a:gd name="connsiteY3" fmla="*/ 31535 h 1181497"/>
              <a:gd name="connsiteX0" fmla="*/ 8514 w 1257483"/>
              <a:gd name="connsiteY0" fmla="*/ 959819 h 1228777"/>
              <a:gd name="connsiteX1" fmla="*/ 523532 w 1257483"/>
              <a:gd name="connsiteY1" fmla="*/ 1154513 h 1228777"/>
              <a:gd name="connsiteX2" fmla="*/ 835505 w 1257483"/>
              <a:gd name="connsiteY2" fmla="*/ 105743 h 1228777"/>
              <a:gd name="connsiteX3" fmla="*/ 1257483 w 1257483"/>
              <a:gd name="connsiteY3" fmla="*/ 78815 h 1228777"/>
              <a:gd name="connsiteX0" fmla="*/ 8514 w 1257483"/>
              <a:gd name="connsiteY0" fmla="*/ 918870 h 1187828"/>
              <a:gd name="connsiteX1" fmla="*/ 523532 w 1257483"/>
              <a:gd name="connsiteY1" fmla="*/ 1113564 h 1187828"/>
              <a:gd name="connsiteX2" fmla="*/ 835505 w 1257483"/>
              <a:gd name="connsiteY2" fmla="*/ 64794 h 1187828"/>
              <a:gd name="connsiteX3" fmla="*/ 1257483 w 1257483"/>
              <a:gd name="connsiteY3" fmla="*/ 37866 h 1187828"/>
              <a:gd name="connsiteX0" fmla="*/ 8514 w 1257483"/>
              <a:gd name="connsiteY0" fmla="*/ 918870 h 1187828"/>
              <a:gd name="connsiteX1" fmla="*/ 523532 w 1257483"/>
              <a:gd name="connsiteY1" fmla="*/ 1113564 h 1187828"/>
              <a:gd name="connsiteX2" fmla="*/ 835505 w 1257483"/>
              <a:gd name="connsiteY2" fmla="*/ 64794 h 1187828"/>
              <a:gd name="connsiteX3" fmla="*/ 1257483 w 1257483"/>
              <a:gd name="connsiteY3" fmla="*/ 37866 h 1187828"/>
              <a:gd name="connsiteX0" fmla="*/ 8514 w 1257483"/>
              <a:gd name="connsiteY0" fmla="*/ 881004 h 1149962"/>
              <a:gd name="connsiteX1" fmla="*/ 523532 w 1257483"/>
              <a:gd name="connsiteY1" fmla="*/ 1075698 h 1149962"/>
              <a:gd name="connsiteX2" fmla="*/ 620260 w 1257483"/>
              <a:gd name="connsiteY2" fmla="*/ 685176 h 1149962"/>
              <a:gd name="connsiteX3" fmla="*/ 1257483 w 1257483"/>
              <a:gd name="connsiteY3" fmla="*/ 0 h 1149962"/>
              <a:gd name="connsiteX0" fmla="*/ 8514 w 1023665"/>
              <a:gd name="connsiteY0" fmla="*/ 289537 h 558495"/>
              <a:gd name="connsiteX1" fmla="*/ 523532 w 1023665"/>
              <a:gd name="connsiteY1" fmla="*/ 484231 h 558495"/>
              <a:gd name="connsiteX2" fmla="*/ 620260 w 1023665"/>
              <a:gd name="connsiteY2" fmla="*/ 93709 h 558495"/>
              <a:gd name="connsiteX3" fmla="*/ 1023665 w 1023665"/>
              <a:gd name="connsiteY3" fmla="*/ 2416 h 558495"/>
            </a:gdLst>
            <a:ahLst/>
            <a:cxnLst>
              <a:cxn ang="0">
                <a:pos x="connsiteX0" y="connsiteY0"/>
              </a:cxn>
              <a:cxn ang="0">
                <a:pos x="connsiteX1" y="connsiteY1"/>
              </a:cxn>
              <a:cxn ang="0">
                <a:pos x="connsiteX2" y="connsiteY2"/>
              </a:cxn>
              <a:cxn ang="0">
                <a:pos x="connsiteX3" y="connsiteY3"/>
              </a:cxn>
            </a:cxnLst>
            <a:rect l="l" t="t" r="r" b="b"/>
            <a:pathLst>
              <a:path w="1023665" h="558495">
                <a:moveTo>
                  <a:pt x="8514" y="289537"/>
                </a:moveTo>
                <a:cubicBezTo>
                  <a:pt x="-74070" y="506705"/>
                  <a:pt x="470034" y="654897"/>
                  <a:pt x="523532" y="484231"/>
                </a:cubicBezTo>
                <a:cubicBezTo>
                  <a:pt x="627523" y="134641"/>
                  <a:pt x="494783" y="491491"/>
                  <a:pt x="620260" y="93709"/>
                </a:cubicBezTo>
                <a:cubicBezTo>
                  <a:pt x="653734" y="-39721"/>
                  <a:pt x="883006" y="11392"/>
                  <a:pt x="1023665" y="2416"/>
                </a:cubicBezTo>
              </a:path>
            </a:pathLst>
          </a:custGeom>
          <a:noFill/>
          <a:ln w="57150">
            <a:solidFill>
              <a:srgbClr val="FF0000"/>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a:extLst>
              <a:ext uri="{FF2B5EF4-FFF2-40B4-BE49-F238E27FC236}">
                <a16:creationId xmlns:a16="http://schemas.microsoft.com/office/drawing/2014/main" id="{1AE2BFE9-D653-AAAD-34EF-8F2EC1686E00}"/>
              </a:ext>
            </a:extLst>
          </p:cNvPr>
          <p:cNvCxnSpPr>
            <a:cxnSpLocks/>
            <a:stCxn id="10" idx="0"/>
            <a:endCxn id="10" idx="2"/>
          </p:cNvCxnSpPr>
          <p:nvPr/>
        </p:nvCxnSpPr>
        <p:spPr>
          <a:xfrm>
            <a:off x="7075802" y="2307052"/>
            <a:ext cx="0" cy="161275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78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25B74E19-7F61-4153-0D0B-7C9E15F9955A}"/>
              </a:ext>
            </a:extLst>
          </p:cNvPr>
          <p:cNvPicPr>
            <a:picLocks noGrp="1" noChangeAspect="1"/>
          </p:cNvPicPr>
          <p:nvPr>
            <p:ph type="pic" sz="quarter" idx="22"/>
          </p:nvPr>
        </p:nvPicPr>
        <p:blipFill rotWithShape="1">
          <a:blip r:embed="rId2">
            <a:extLst>
              <a:ext uri="{28A0092B-C50C-407E-A947-70E740481C1C}">
                <a14:useLocalDpi xmlns:a14="http://schemas.microsoft.com/office/drawing/2010/main" val="0"/>
              </a:ext>
            </a:extLst>
          </a:blip>
          <a:srcRect t="13254" b="47754"/>
          <a:stretch/>
        </p:blipFill>
        <p:spPr>
          <a:xfrm>
            <a:off x="0" y="0"/>
            <a:ext cx="12192000" cy="6317997"/>
          </a:xfrm>
        </p:spPr>
      </p:pic>
      <p:sp>
        <p:nvSpPr>
          <p:cNvPr id="9" name="Textplatzhalter 8">
            <a:extLst>
              <a:ext uri="{FF2B5EF4-FFF2-40B4-BE49-F238E27FC236}">
                <a16:creationId xmlns:a16="http://schemas.microsoft.com/office/drawing/2014/main" id="{99E379A5-661C-7D84-3FED-06CE1DF4DA73}"/>
              </a:ext>
            </a:extLst>
          </p:cNvPr>
          <p:cNvSpPr>
            <a:spLocks noGrp="1"/>
          </p:cNvSpPr>
          <p:nvPr>
            <p:ph type="body" sz="quarter" idx="29"/>
          </p:nvPr>
        </p:nvSpPr>
        <p:spPr/>
        <p:txBody>
          <a:bodyPr/>
          <a:lstStyle/>
          <a:p>
            <a:r>
              <a:rPr lang="de-DE" dirty="0" err="1">
                <a:solidFill>
                  <a:schemeClr val="bg2"/>
                </a:solidFill>
              </a:rPr>
              <a:t>Photo</a:t>
            </a:r>
            <a:r>
              <a:rPr lang="de-DE" dirty="0">
                <a:solidFill>
                  <a:schemeClr val="bg2"/>
                </a:solidFill>
              </a:rPr>
              <a:t>: https://pxhere.com/de/photo/691835 </a:t>
            </a:r>
          </a:p>
        </p:txBody>
      </p:sp>
      <p:sp>
        <p:nvSpPr>
          <p:cNvPr id="3" name="Fußzeilenplatzhalter 2">
            <a:extLst>
              <a:ext uri="{FF2B5EF4-FFF2-40B4-BE49-F238E27FC236}">
                <a16:creationId xmlns:a16="http://schemas.microsoft.com/office/drawing/2014/main" id="{A3EF284C-1486-319F-4E1B-EE835537CC7C}"/>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E52DBC9-01F6-A185-22EE-3549337B114D}"/>
              </a:ext>
            </a:extLst>
          </p:cNvPr>
          <p:cNvSpPr>
            <a:spLocks noGrp="1"/>
          </p:cNvSpPr>
          <p:nvPr>
            <p:ph type="sldNum" sz="quarter" idx="32"/>
          </p:nvPr>
        </p:nvSpPr>
        <p:spPr/>
        <p:txBody>
          <a:bodyPr/>
          <a:lstStyle/>
          <a:p>
            <a:fld id="{BA24374A-C3A8-471A-8837-3FC31668ABE5}" type="slidenum">
              <a:rPr lang="de-DE" smtClean="0"/>
              <a:pPr/>
              <a:t>2</a:t>
            </a:fld>
            <a:endParaRPr lang="de-DE" dirty="0"/>
          </a:p>
        </p:txBody>
      </p:sp>
      <p:sp>
        <p:nvSpPr>
          <p:cNvPr id="7" name="Textplatzhalter 6">
            <a:extLst>
              <a:ext uri="{FF2B5EF4-FFF2-40B4-BE49-F238E27FC236}">
                <a16:creationId xmlns:a16="http://schemas.microsoft.com/office/drawing/2014/main" id="{FD8ADD56-DB85-0929-BE66-375114035CE2}"/>
              </a:ext>
            </a:extLst>
          </p:cNvPr>
          <p:cNvSpPr>
            <a:spLocks noGrp="1"/>
          </p:cNvSpPr>
          <p:nvPr>
            <p:ph type="body" sz="quarter" idx="21"/>
          </p:nvPr>
        </p:nvSpPr>
        <p:spPr/>
        <p:txBody>
          <a:bodyPr/>
          <a:lstStyle/>
          <a:p>
            <a:r>
              <a:rPr lang="de-DE"/>
              <a:t>Introduction to Human-Computer Interaction</a:t>
            </a:r>
            <a:endParaRPr lang="de-DE" dirty="0"/>
          </a:p>
        </p:txBody>
      </p:sp>
      <p:sp>
        <p:nvSpPr>
          <p:cNvPr id="12" name="Rectangle 20">
            <a:extLst>
              <a:ext uri="{FF2B5EF4-FFF2-40B4-BE49-F238E27FC236}">
                <a16:creationId xmlns:a16="http://schemas.microsoft.com/office/drawing/2014/main" id="{4ECDDA61-419E-A1DA-C8FF-B6FDA0F4F7C7}"/>
              </a:ext>
            </a:extLst>
          </p:cNvPr>
          <p:cNvSpPr/>
          <p:nvPr/>
        </p:nvSpPr>
        <p:spPr>
          <a:xfrm>
            <a:off x="695325" y="622082"/>
            <a:ext cx="3099474" cy="646331"/>
          </a:xfrm>
          <a:prstGeom prst="rect">
            <a:avLst/>
          </a:prstGeom>
          <a:solidFill>
            <a:schemeClr val="bg1"/>
          </a:solidFill>
        </p:spPr>
        <p:txBody>
          <a:bodyPr wrap="square">
            <a:spAutoFit/>
          </a:bodyPr>
          <a:lstStyle/>
          <a:p>
            <a:pPr algn="ctr"/>
            <a:r>
              <a:rPr lang="en-US" sz="3600" b="1" dirty="0"/>
              <a:t>Welcome</a:t>
            </a:r>
            <a:endParaRPr lang="de-DE" sz="3600" dirty="0"/>
          </a:p>
        </p:txBody>
      </p:sp>
    </p:spTree>
    <p:extLst>
      <p:ext uri="{BB962C8B-B14F-4D97-AF65-F5344CB8AC3E}">
        <p14:creationId xmlns:p14="http://schemas.microsoft.com/office/powerpoint/2010/main" val="646673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B7DE-9A5E-A07A-F672-26D368697774}"/>
              </a:ext>
            </a:extLst>
          </p:cNvPr>
          <p:cNvSpPr>
            <a:spLocks noGrp="1"/>
          </p:cNvSpPr>
          <p:nvPr>
            <p:ph type="title"/>
          </p:nvPr>
        </p:nvSpPr>
        <p:spPr/>
        <p:txBody>
          <a:bodyPr/>
          <a:lstStyle/>
          <a:p>
            <a:endParaRPr lang="de-DE">
              <a:solidFill>
                <a:schemeClr val="bg1"/>
              </a:solidFill>
            </a:endParaRPr>
          </a:p>
        </p:txBody>
      </p:sp>
      <p:sp>
        <p:nvSpPr>
          <p:cNvPr id="3" name="Fußzeilenplatzhalter 2">
            <a:extLst>
              <a:ext uri="{FF2B5EF4-FFF2-40B4-BE49-F238E27FC236}">
                <a16:creationId xmlns:a16="http://schemas.microsoft.com/office/drawing/2014/main" id="{7FB8F4FE-8C2E-02B8-3346-F93E3B2A1DB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01591A0-9755-AB1E-7000-22CADDA1E626}"/>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2FBC5A33-5975-6BDA-A7DF-30396460C772}"/>
              </a:ext>
            </a:extLst>
          </p:cNvPr>
          <p:cNvSpPr>
            <a:spLocks noGrp="1"/>
          </p:cNvSpPr>
          <p:nvPr>
            <p:ph type="body" sz="quarter" idx="21"/>
          </p:nvPr>
        </p:nvSpPr>
        <p:spPr/>
        <p:txBody>
          <a:bodyPr/>
          <a:lstStyle/>
          <a:p>
            <a:r>
              <a:rPr lang="de-DE"/>
              <a:t>Introduction to Human-Computer Interaction</a:t>
            </a:r>
            <a:endParaRPr lang="de-DE" dirty="0"/>
          </a:p>
        </p:txBody>
      </p:sp>
      <p:sp>
        <p:nvSpPr>
          <p:cNvPr id="6" name="Textplatzhalter 5">
            <a:extLst>
              <a:ext uri="{FF2B5EF4-FFF2-40B4-BE49-F238E27FC236}">
                <a16:creationId xmlns:a16="http://schemas.microsoft.com/office/drawing/2014/main" id="{30CC0B23-4DF8-AA66-B8F7-C62423C617D6}"/>
              </a:ext>
            </a:extLst>
          </p:cNvPr>
          <p:cNvSpPr>
            <a:spLocks noGrp="1"/>
          </p:cNvSpPr>
          <p:nvPr>
            <p:ph type="body" sz="quarter" idx="29"/>
          </p:nvPr>
        </p:nvSpPr>
        <p:spPr/>
        <p:txBody>
          <a:bodyPr/>
          <a:lstStyle/>
          <a:p>
            <a:endParaRPr lang="de-DE">
              <a:solidFill>
                <a:schemeClr val="bg1"/>
              </a:solidFill>
            </a:endParaRPr>
          </a:p>
        </p:txBody>
      </p:sp>
      <p:pic>
        <p:nvPicPr>
          <p:cNvPr id="12" name="Grafik 11">
            <a:extLst>
              <a:ext uri="{FF2B5EF4-FFF2-40B4-BE49-F238E27FC236}">
                <a16:creationId xmlns:a16="http://schemas.microsoft.com/office/drawing/2014/main" id="{7D265347-932D-5DFC-33D1-10A977796F0F}"/>
              </a:ext>
            </a:extLst>
          </p:cNvPr>
          <p:cNvPicPr>
            <a:picLocks noChangeAspect="1"/>
          </p:cNvPicPr>
          <p:nvPr/>
        </p:nvPicPr>
        <p:blipFill>
          <a:blip r:embed="rId2">
            <a:extLst>
              <a:ext uri="{28A0092B-C50C-407E-A947-70E740481C1C}">
                <a14:useLocalDpi xmlns:a14="http://schemas.microsoft.com/office/drawing/2010/main" val="0"/>
              </a:ext>
            </a:extLst>
          </a:blip>
          <a:srcRect t="11179" b="11179"/>
          <a:stretch/>
        </p:blipFill>
        <p:spPr>
          <a:xfrm>
            <a:off x="0" y="0"/>
            <a:ext cx="12224132" cy="6317997"/>
          </a:xfrm>
          <a:prstGeom prst="rect">
            <a:avLst/>
          </a:prstGeom>
        </p:spPr>
      </p:pic>
      <p:sp>
        <p:nvSpPr>
          <p:cNvPr id="13" name="Textfeld 12">
            <a:extLst>
              <a:ext uri="{FF2B5EF4-FFF2-40B4-BE49-F238E27FC236}">
                <a16:creationId xmlns:a16="http://schemas.microsoft.com/office/drawing/2014/main" id="{EB7B171C-FF96-3875-27B9-E839BD4254D6}"/>
              </a:ext>
            </a:extLst>
          </p:cNvPr>
          <p:cNvSpPr txBox="1"/>
          <p:nvPr/>
        </p:nvSpPr>
        <p:spPr>
          <a:xfrm>
            <a:off x="695324" y="5760007"/>
            <a:ext cx="10828167" cy="369332"/>
          </a:xfrm>
          <a:prstGeom prst="rect">
            <a:avLst/>
          </a:prstGeom>
          <a:noFill/>
        </p:spPr>
        <p:txBody>
          <a:bodyPr wrap="square">
            <a:spAutoFit/>
          </a:bodyPr>
          <a:lstStyle/>
          <a:p>
            <a:r>
              <a:rPr lang="de-DE" dirty="0">
                <a:solidFill>
                  <a:schemeClr val="bg1"/>
                </a:solidFill>
                <a:hlinkClick r:id="rId3">
                  <a:extLst>
                    <a:ext uri="{A12FA001-AC4F-418D-AE19-62706E023703}">
                      <ahyp:hlinkClr xmlns:ahyp="http://schemas.microsoft.com/office/drawing/2018/hyperlinkcolor" val="tx"/>
                    </a:ext>
                  </a:extLst>
                </a:hlinkClick>
              </a:rPr>
              <a:t>https://www.frankfurt-university.de/mixed-reality-lab</a:t>
            </a:r>
            <a:r>
              <a:rPr lang="de-DE" dirty="0">
                <a:solidFill>
                  <a:schemeClr val="bg1"/>
                </a:solidFill>
              </a:rPr>
              <a:t>  </a:t>
            </a:r>
          </a:p>
        </p:txBody>
      </p:sp>
      <p:sp>
        <p:nvSpPr>
          <p:cNvPr id="15" name="Rectangle 20">
            <a:extLst>
              <a:ext uri="{FF2B5EF4-FFF2-40B4-BE49-F238E27FC236}">
                <a16:creationId xmlns:a16="http://schemas.microsoft.com/office/drawing/2014/main" id="{2D9B9694-F425-8C21-8EC5-F2FA7F1DFF9F}"/>
              </a:ext>
            </a:extLst>
          </p:cNvPr>
          <p:cNvSpPr/>
          <p:nvPr/>
        </p:nvSpPr>
        <p:spPr>
          <a:xfrm>
            <a:off x="695324" y="4194880"/>
            <a:ext cx="4143375" cy="646331"/>
          </a:xfrm>
          <a:prstGeom prst="rect">
            <a:avLst/>
          </a:prstGeom>
          <a:solidFill>
            <a:schemeClr val="bg1"/>
          </a:solidFill>
        </p:spPr>
        <p:txBody>
          <a:bodyPr wrap="square">
            <a:spAutoFit/>
          </a:bodyPr>
          <a:lstStyle/>
          <a:p>
            <a:pPr algn="ctr"/>
            <a:r>
              <a:rPr lang="en-US" sz="3600" b="1" dirty="0"/>
              <a:t>Mixed Reality Lab</a:t>
            </a:r>
            <a:endParaRPr lang="de-DE" sz="3600" dirty="0"/>
          </a:p>
        </p:txBody>
      </p:sp>
    </p:spTree>
    <p:extLst>
      <p:ext uri="{BB962C8B-B14F-4D97-AF65-F5344CB8AC3E}">
        <p14:creationId xmlns:p14="http://schemas.microsoft.com/office/powerpoint/2010/main" val="53686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80BF6-0D11-E9FD-548E-81F9CADF56D6}"/>
              </a:ext>
            </a:extLst>
          </p:cNvPr>
          <p:cNvSpPr>
            <a:spLocks noGrp="1"/>
          </p:cNvSpPr>
          <p:nvPr>
            <p:ph type="title"/>
          </p:nvPr>
        </p:nvSpPr>
        <p:spPr/>
        <p:txBody>
          <a:bodyPr/>
          <a:lstStyle/>
          <a:p>
            <a:r>
              <a:rPr lang="de-DE"/>
              <a:t>Your are not only experimenter, but also participant!</a:t>
            </a:r>
            <a:endParaRPr lang="de-DE" dirty="0"/>
          </a:p>
        </p:txBody>
      </p:sp>
      <p:sp>
        <p:nvSpPr>
          <p:cNvPr id="3" name="Fußzeilenplatzhalter 2">
            <a:extLst>
              <a:ext uri="{FF2B5EF4-FFF2-40B4-BE49-F238E27FC236}">
                <a16:creationId xmlns:a16="http://schemas.microsoft.com/office/drawing/2014/main" id="{346B4419-E867-91EF-7C9D-20E44008A88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39EF61E-978A-F590-4933-BA7072E4D363}"/>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6EED7BE1-50EF-249F-C0BD-FAA799D77F48}"/>
              </a:ext>
            </a:extLst>
          </p:cNvPr>
          <p:cNvSpPr>
            <a:spLocks noGrp="1"/>
          </p:cNvSpPr>
          <p:nvPr>
            <p:ph type="body" sz="quarter" idx="21"/>
          </p:nvPr>
        </p:nvSpPr>
        <p:spPr/>
        <p:txBody>
          <a:bodyPr/>
          <a:lstStyle/>
          <a:p>
            <a:r>
              <a:rPr lang="de-DE"/>
              <a:t>Introduction to Human-Computer Interaction</a:t>
            </a:r>
            <a:endParaRPr lang="de-DE" dirty="0"/>
          </a:p>
        </p:txBody>
      </p:sp>
      <p:sp>
        <p:nvSpPr>
          <p:cNvPr id="6" name="Textplatzhalter 5">
            <a:extLst>
              <a:ext uri="{FF2B5EF4-FFF2-40B4-BE49-F238E27FC236}">
                <a16:creationId xmlns:a16="http://schemas.microsoft.com/office/drawing/2014/main" id="{DC2997B1-DE45-6876-142B-93121AF81470}"/>
              </a:ext>
            </a:extLst>
          </p:cNvPr>
          <p:cNvSpPr>
            <a:spLocks noGrp="1"/>
          </p:cNvSpPr>
          <p:nvPr>
            <p:ph type="body" sz="quarter" idx="29"/>
          </p:nvPr>
        </p:nvSpPr>
        <p:spPr/>
        <p:txBody>
          <a:bodyPr/>
          <a:lstStyle/>
          <a:p>
            <a:r>
              <a:rPr lang="de-DE"/>
              <a:t>Your must participate in </a:t>
            </a:r>
            <a:r>
              <a:rPr lang="de-DE" b="1">
                <a:solidFill>
                  <a:schemeClr val="accent1"/>
                </a:solidFill>
              </a:rPr>
              <a:t>at least three studies </a:t>
            </a:r>
            <a:r>
              <a:rPr lang="de-DE"/>
              <a:t>of the other exercises</a:t>
            </a:r>
          </a:p>
          <a:p>
            <a:r>
              <a:rPr lang="de-DE"/>
              <a:t>Ideally, you do not tell anyone the purpose/procedure of your study</a:t>
            </a:r>
          </a:p>
          <a:p>
            <a:endParaRPr lang="de-DE" dirty="0"/>
          </a:p>
        </p:txBody>
      </p:sp>
      <p:cxnSp>
        <p:nvCxnSpPr>
          <p:cNvPr id="7" name="Gerade Verbindung mit Pfeil 6">
            <a:extLst>
              <a:ext uri="{FF2B5EF4-FFF2-40B4-BE49-F238E27FC236}">
                <a16:creationId xmlns:a16="http://schemas.microsoft.com/office/drawing/2014/main" id="{405DA00A-1CFE-D568-7DDC-3709FB07E362}"/>
              </a:ext>
            </a:extLst>
          </p:cNvPr>
          <p:cNvCxnSpPr>
            <a:cxnSpLocks/>
            <a:stCxn id="34" idx="2"/>
            <a:endCxn id="36" idx="1"/>
          </p:cNvCxnSpPr>
          <p:nvPr/>
        </p:nvCxnSpPr>
        <p:spPr>
          <a:xfrm>
            <a:off x="2931062" y="4456992"/>
            <a:ext cx="2181236" cy="78265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19A050A0-CFFE-8E74-5B64-BB352AEED251}"/>
              </a:ext>
            </a:extLst>
          </p:cNvPr>
          <p:cNvCxnSpPr>
            <a:cxnSpLocks/>
            <a:stCxn id="35" idx="1"/>
            <a:endCxn id="34" idx="0"/>
          </p:cNvCxnSpPr>
          <p:nvPr/>
        </p:nvCxnSpPr>
        <p:spPr>
          <a:xfrm flipH="1">
            <a:off x="2931062" y="3173220"/>
            <a:ext cx="2061024" cy="70233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1FBFED2D-8D3B-78F8-2B2D-04A6F3701BB2}"/>
              </a:ext>
            </a:extLst>
          </p:cNvPr>
          <p:cNvCxnSpPr>
            <a:cxnSpLocks/>
            <a:stCxn id="37" idx="2"/>
            <a:endCxn id="36" idx="3"/>
          </p:cNvCxnSpPr>
          <p:nvPr/>
        </p:nvCxnSpPr>
        <p:spPr>
          <a:xfrm flipH="1">
            <a:off x="7395934" y="4543181"/>
            <a:ext cx="2192927" cy="69646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6A107DA6-4E0C-8968-AF64-0FA0D72669B6}"/>
              </a:ext>
            </a:extLst>
          </p:cNvPr>
          <p:cNvSpPr/>
          <p:nvPr/>
        </p:nvSpPr>
        <p:spPr>
          <a:xfrm>
            <a:off x="1669032" y="3875552"/>
            <a:ext cx="2524060" cy="5814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Questions on </a:t>
            </a:r>
            <a:r>
              <a:rPr lang="de-DE" sz="1600" dirty="0" err="1">
                <a:solidFill>
                  <a:schemeClr val="bg1"/>
                </a:solidFill>
              </a:rPr>
              <a:t>Methodologies</a:t>
            </a:r>
            <a:r>
              <a:rPr lang="de-DE" sz="1600" dirty="0">
                <a:solidFill>
                  <a:schemeClr val="bg1"/>
                </a:solidFill>
              </a:rPr>
              <a:t>	</a:t>
            </a:r>
          </a:p>
        </p:txBody>
      </p:sp>
      <p:sp>
        <p:nvSpPr>
          <p:cNvPr id="35" name="Rechteck 34">
            <a:extLst>
              <a:ext uri="{FF2B5EF4-FFF2-40B4-BE49-F238E27FC236}">
                <a16:creationId xmlns:a16="http://schemas.microsoft.com/office/drawing/2014/main" id="{A65EDEA3-7CF6-768D-81DA-6289B091CE12}"/>
              </a:ext>
            </a:extLst>
          </p:cNvPr>
          <p:cNvSpPr/>
          <p:nvPr/>
        </p:nvSpPr>
        <p:spPr>
          <a:xfrm>
            <a:off x="4992086" y="2805202"/>
            <a:ext cx="2524060" cy="736036"/>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bg1"/>
                </a:solidFill>
              </a:rPr>
              <a:t>Experiences</a:t>
            </a:r>
            <a:r>
              <a:rPr lang="de-DE" sz="1600" dirty="0">
                <a:solidFill>
                  <a:schemeClr val="bg1"/>
                </a:solidFill>
              </a:rPr>
              <a:t> in Mixed Reality</a:t>
            </a:r>
          </a:p>
        </p:txBody>
      </p:sp>
      <p:sp>
        <p:nvSpPr>
          <p:cNvPr id="36" name="Rechteck 35">
            <a:extLst>
              <a:ext uri="{FF2B5EF4-FFF2-40B4-BE49-F238E27FC236}">
                <a16:creationId xmlns:a16="http://schemas.microsoft.com/office/drawing/2014/main" id="{EB100483-A02B-3311-A1AC-2FF48B792BDB}"/>
              </a:ext>
            </a:extLst>
          </p:cNvPr>
          <p:cNvSpPr/>
          <p:nvPr/>
        </p:nvSpPr>
        <p:spPr>
          <a:xfrm>
            <a:off x="5112298" y="4905600"/>
            <a:ext cx="2283636" cy="668094"/>
          </a:xfrm>
          <a:prstGeom prst="rect">
            <a:avLst/>
          </a:prstGeom>
          <a:solidFill>
            <a:srgbClr val="EA7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3D-Prototyping</a:t>
            </a:r>
          </a:p>
        </p:txBody>
      </p:sp>
      <p:sp>
        <p:nvSpPr>
          <p:cNvPr id="37" name="Rechteck 36">
            <a:extLst>
              <a:ext uri="{FF2B5EF4-FFF2-40B4-BE49-F238E27FC236}">
                <a16:creationId xmlns:a16="http://schemas.microsoft.com/office/drawing/2014/main" id="{4A2B5EE1-6C6C-BD7E-1668-EF4ED8BE7F05}"/>
              </a:ext>
            </a:extLst>
          </p:cNvPr>
          <p:cNvSpPr/>
          <p:nvPr/>
        </p:nvSpPr>
        <p:spPr>
          <a:xfrm>
            <a:off x="8197365" y="3789363"/>
            <a:ext cx="2782992" cy="753818"/>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Mixed Reality &amp; Physiological </a:t>
            </a:r>
            <a:r>
              <a:rPr lang="de-DE" sz="1600" dirty="0" err="1">
                <a:solidFill>
                  <a:schemeClr val="bg1"/>
                </a:solidFill>
              </a:rPr>
              <a:t>Sensing</a:t>
            </a:r>
            <a:endParaRPr lang="de-DE" sz="1600" dirty="0">
              <a:solidFill>
                <a:schemeClr val="bg1"/>
              </a:solidFill>
            </a:endParaRPr>
          </a:p>
        </p:txBody>
      </p:sp>
      <p:cxnSp>
        <p:nvCxnSpPr>
          <p:cNvPr id="44" name="Gerade Verbindung mit Pfeil 43">
            <a:extLst>
              <a:ext uri="{FF2B5EF4-FFF2-40B4-BE49-F238E27FC236}">
                <a16:creationId xmlns:a16="http://schemas.microsoft.com/office/drawing/2014/main" id="{ECAF9FD2-90FE-8394-A533-9A248376F210}"/>
              </a:ext>
            </a:extLst>
          </p:cNvPr>
          <p:cNvCxnSpPr>
            <a:cxnSpLocks/>
            <a:stCxn id="37" idx="0"/>
            <a:endCxn id="35" idx="3"/>
          </p:cNvCxnSpPr>
          <p:nvPr/>
        </p:nvCxnSpPr>
        <p:spPr>
          <a:xfrm flipH="1" flipV="1">
            <a:off x="7516146" y="3173220"/>
            <a:ext cx="2072715" cy="61614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71AF1E09-0499-BE85-191A-63DBF7D56217}"/>
              </a:ext>
            </a:extLst>
          </p:cNvPr>
          <p:cNvCxnSpPr>
            <a:cxnSpLocks/>
            <a:stCxn id="36" idx="0"/>
            <a:endCxn id="35" idx="2"/>
          </p:cNvCxnSpPr>
          <p:nvPr/>
        </p:nvCxnSpPr>
        <p:spPr>
          <a:xfrm flipV="1">
            <a:off x="6254116" y="3541238"/>
            <a:ext cx="0" cy="136436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57B5E160-93CE-4401-DD86-0EAAA03FBACC}"/>
              </a:ext>
            </a:extLst>
          </p:cNvPr>
          <p:cNvCxnSpPr>
            <a:cxnSpLocks/>
            <a:stCxn id="37" idx="1"/>
            <a:endCxn id="34" idx="3"/>
          </p:cNvCxnSpPr>
          <p:nvPr/>
        </p:nvCxnSpPr>
        <p:spPr>
          <a:xfrm flipH="1">
            <a:off x="4193092" y="4166272"/>
            <a:ext cx="4004273"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D7EFF6D6-9EB8-0350-6A36-67BF2D16FE15}"/>
              </a:ext>
            </a:extLst>
          </p:cNvPr>
          <p:cNvSpPr txBox="1"/>
          <p:nvPr/>
        </p:nvSpPr>
        <p:spPr>
          <a:xfrm rot="21190060">
            <a:off x="4684186" y="4306984"/>
            <a:ext cx="3205070" cy="369332"/>
          </a:xfrm>
          <a:prstGeom prst="rect">
            <a:avLst/>
          </a:prstGeom>
          <a:solidFill>
            <a:schemeClr val="accent1"/>
          </a:solidFill>
        </p:spPr>
        <p:txBody>
          <a:bodyPr wrap="square">
            <a:spAutoFit/>
          </a:bodyPr>
          <a:lstStyle/>
          <a:p>
            <a:pPr algn="ctr"/>
            <a:r>
              <a:rPr lang="de-DE" b="0" i="0" dirty="0">
                <a:solidFill>
                  <a:schemeClr val="bg1"/>
                </a:solidFill>
                <a:effectLst/>
                <a:latin typeface="Arial" panose="020B0604020202020204" pitchFamily="34" charset="0"/>
              </a:rPr>
              <a:t>Not </a:t>
            </a:r>
            <a:r>
              <a:rPr lang="de-DE" b="0" i="0" dirty="0" err="1">
                <a:solidFill>
                  <a:schemeClr val="bg1"/>
                </a:solidFill>
                <a:effectLst/>
                <a:latin typeface="Arial" panose="020B0604020202020204" pitchFamily="34" charset="0"/>
              </a:rPr>
              <a:t>from</a:t>
            </a:r>
            <a:r>
              <a:rPr lang="de-DE" b="0" i="0" dirty="0">
                <a:solidFill>
                  <a:schemeClr val="bg1"/>
                </a:solidFill>
                <a:effectLst/>
                <a:latin typeface="Arial" panose="020B0604020202020204" pitchFamily="34" charset="0"/>
              </a:rPr>
              <a:t> </a:t>
            </a:r>
            <a:r>
              <a:rPr lang="de-DE" b="0" i="0" dirty="0" err="1">
                <a:solidFill>
                  <a:schemeClr val="bg1"/>
                </a:solidFill>
                <a:effectLst/>
                <a:latin typeface="Arial" panose="020B0604020202020204" pitchFamily="34" charset="0"/>
              </a:rPr>
              <a:t>your</a:t>
            </a:r>
            <a:r>
              <a:rPr lang="de-DE" b="0" i="0" dirty="0">
                <a:solidFill>
                  <a:schemeClr val="bg1"/>
                </a:solidFill>
                <a:effectLst/>
                <a:latin typeface="Arial" panose="020B0604020202020204" pitchFamily="34" charset="0"/>
              </a:rPr>
              <a:t> own </a:t>
            </a:r>
            <a:r>
              <a:rPr lang="de-DE" b="0" i="0" dirty="0" err="1">
                <a:solidFill>
                  <a:schemeClr val="bg1"/>
                </a:solidFill>
                <a:effectLst/>
                <a:latin typeface="Arial" panose="020B0604020202020204" pitchFamily="34" charset="0"/>
              </a:rPr>
              <a:t>exercise</a:t>
            </a:r>
            <a:r>
              <a:rPr lang="de-DE" b="0" i="0" dirty="0">
                <a:solidFill>
                  <a:schemeClr val="bg1"/>
                </a:solidFill>
                <a:effectLst/>
                <a:latin typeface="Arial" panose="020B0604020202020204" pitchFamily="34" charset="0"/>
              </a:rPr>
              <a:t>!</a:t>
            </a:r>
            <a:endParaRPr lang="de-DE" dirty="0">
              <a:solidFill>
                <a:schemeClr val="bg1"/>
              </a:solidFill>
            </a:endParaRPr>
          </a:p>
        </p:txBody>
      </p:sp>
      <p:sp>
        <p:nvSpPr>
          <p:cNvPr id="23" name="Textfeld 22">
            <a:extLst>
              <a:ext uri="{FF2B5EF4-FFF2-40B4-BE49-F238E27FC236}">
                <a16:creationId xmlns:a16="http://schemas.microsoft.com/office/drawing/2014/main" id="{1061A3A1-E723-5ABC-044C-AF478453B845}"/>
              </a:ext>
            </a:extLst>
          </p:cNvPr>
          <p:cNvSpPr txBox="1"/>
          <p:nvPr/>
        </p:nvSpPr>
        <p:spPr>
          <a:xfrm rot="21190060">
            <a:off x="4907645" y="3685250"/>
            <a:ext cx="2470652" cy="707886"/>
          </a:xfrm>
          <a:prstGeom prst="rect">
            <a:avLst/>
          </a:prstGeom>
          <a:solidFill>
            <a:schemeClr val="accent1"/>
          </a:solidFill>
        </p:spPr>
        <p:txBody>
          <a:bodyPr wrap="square">
            <a:spAutoFit/>
          </a:bodyPr>
          <a:lstStyle/>
          <a:p>
            <a:pPr algn="ctr"/>
            <a:r>
              <a:rPr lang="de-DE" sz="2000" b="1" dirty="0" err="1">
                <a:solidFill>
                  <a:schemeClr val="bg1"/>
                </a:solidFill>
                <a:latin typeface="Arial" panose="020B0604020202020204" pitchFamily="34" charset="0"/>
              </a:rPr>
              <a:t>Participate</a:t>
            </a:r>
            <a:r>
              <a:rPr lang="de-DE" sz="2000" b="1" dirty="0">
                <a:solidFill>
                  <a:schemeClr val="bg1"/>
                </a:solidFill>
                <a:latin typeface="Arial" panose="020B0604020202020204" pitchFamily="34" charset="0"/>
              </a:rPr>
              <a:t> in 3 </a:t>
            </a:r>
            <a:r>
              <a:rPr lang="de-DE" sz="2000" b="1" dirty="0" err="1">
                <a:solidFill>
                  <a:schemeClr val="bg1"/>
                </a:solidFill>
                <a:latin typeface="Arial" panose="020B0604020202020204" pitchFamily="34" charset="0"/>
              </a:rPr>
              <a:t>studies</a:t>
            </a:r>
            <a:r>
              <a:rPr lang="de-DE" sz="2000" b="1" dirty="0">
                <a:solidFill>
                  <a:schemeClr val="bg1"/>
                </a:solidFill>
                <a:latin typeface="Arial" panose="020B0604020202020204" pitchFamily="34" charset="0"/>
              </a:rPr>
              <a:t>!</a:t>
            </a:r>
            <a:endParaRPr lang="de-DE" sz="2000" b="1" dirty="0">
              <a:solidFill>
                <a:schemeClr val="bg1"/>
              </a:solidFill>
            </a:endParaRPr>
          </a:p>
        </p:txBody>
      </p:sp>
    </p:spTree>
    <p:extLst>
      <p:ext uri="{BB962C8B-B14F-4D97-AF65-F5344CB8AC3E}">
        <p14:creationId xmlns:p14="http://schemas.microsoft.com/office/powerpoint/2010/main" val="3739604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3E811-EE65-2EDD-E9A3-7EA4E2B137AE}"/>
              </a:ext>
            </a:extLst>
          </p:cNvPr>
          <p:cNvSpPr>
            <a:spLocks noGrp="1"/>
          </p:cNvSpPr>
          <p:nvPr>
            <p:ph type="title"/>
          </p:nvPr>
        </p:nvSpPr>
        <p:spPr>
          <a:xfrm>
            <a:off x="695325" y="115889"/>
            <a:ext cx="10801350" cy="973136"/>
          </a:xfrm>
        </p:spPr>
        <p:txBody>
          <a:bodyPr/>
          <a:lstStyle/>
          <a:p>
            <a:r>
              <a:rPr lang="de-DE" dirty="0" err="1"/>
              <a:t>Your</a:t>
            </a:r>
            <a:r>
              <a:rPr lang="de-DE" dirty="0"/>
              <a:t> </a:t>
            </a:r>
            <a:r>
              <a:rPr lang="de-DE" dirty="0" err="1"/>
              <a:t>Participation</a:t>
            </a:r>
            <a:endParaRPr lang="de-DE" dirty="0"/>
          </a:p>
        </p:txBody>
      </p:sp>
      <p:sp>
        <p:nvSpPr>
          <p:cNvPr id="3" name="Fußzeilenplatzhalter 2">
            <a:extLst>
              <a:ext uri="{FF2B5EF4-FFF2-40B4-BE49-F238E27FC236}">
                <a16:creationId xmlns:a16="http://schemas.microsoft.com/office/drawing/2014/main" id="{ABA80F94-119D-5A25-0B21-4A2B61ABEED0}"/>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8B39809-827C-DDD6-E4DF-72AE6A2553E8}"/>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22</a:t>
            </a:fld>
            <a:endParaRPr lang="de-DE" dirty="0"/>
          </a:p>
        </p:txBody>
      </p:sp>
      <p:sp>
        <p:nvSpPr>
          <p:cNvPr id="5" name="Textplatzhalter 4">
            <a:extLst>
              <a:ext uri="{FF2B5EF4-FFF2-40B4-BE49-F238E27FC236}">
                <a16:creationId xmlns:a16="http://schemas.microsoft.com/office/drawing/2014/main" id="{0889A003-9DAC-0E76-8BA0-DF2B8AA96B5A}"/>
              </a:ext>
            </a:extLst>
          </p:cNvPr>
          <p:cNvSpPr>
            <a:spLocks noGrp="1"/>
          </p:cNvSpPr>
          <p:nvPr>
            <p:ph type="body" sz="quarter" idx="21"/>
          </p:nvPr>
        </p:nvSpPr>
        <p:spPr>
          <a:xfrm>
            <a:off x="695325" y="6317998"/>
            <a:ext cx="7956549" cy="540001"/>
          </a:xfrm>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1FAA184E-DB28-14D3-F898-D8DAA4404ECF}"/>
              </a:ext>
            </a:extLst>
          </p:cNvPr>
          <p:cNvSpPr>
            <a:spLocks noGrp="1"/>
          </p:cNvSpPr>
          <p:nvPr>
            <p:ph type="body" sz="quarter" idx="29"/>
          </p:nvPr>
        </p:nvSpPr>
        <p:spPr>
          <a:xfrm>
            <a:off x="695325" y="1449388"/>
            <a:ext cx="10801350" cy="4679950"/>
          </a:xfrm>
        </p:spPr>
        <p:txBody>
          <a:bodyPr/>
          <a:lstStyle/>
          <a:p>
            <a:r>
              <a:rPr lang="en-US" b="1" dirty="0">
                <a:solidFill>
                  <a:schemeClr val="accent1"/>
                </a:solidFill>
              </a:rPr>
              <a:t>Participation is voluntary </a:t>
            </a:r>
            <a:r>
              <a:rPr lang="en-US" dirty="0"/>
              <a:t>(not as in other universities) and you decide in which three studies you want to participate</a:t>
            </a:r>
          </a:p>
          <a:p>
            <a:r>
              <a:rPr lang="en-US" dirty="0"/>
              <a:t>However, </a:t>
            </a:r>
            <a:r>
              <a:rPr lang="en-US" b="1" dirty="0">
                <a:solidFill>
                  <a:schemeClr val="accent1"/>
                </a:solidFill>
              </a:rPr>
              <a:t>this course only works if everyone participates </a:t>
            </a:r>
            <a:r>
              <a:rPr lang="en-US" dirty="0"/>
              <a:t>in user studies!</a:t>
            </a:r>
            <a:endParaRPr lang="de-DE" dirty="0"/>
          </a:p>
          <a:p>
            <a:endParaRPr lang="de-DE" dirty="0"/>
          </a:p>
        </p:txBody>
      </p:sp>
      <p:pic>
        <p:nvPicPr>
          <p:cNvPr id="7" name="Picture 2" descr="Anmeldung - Jagdschule Abt">
            <a:extLst>
              <a:ext uri="{FF2B5EF4-FFF2-40B4-BE49-F238E27FC236}">
                <a16:creationId xmlns:a16="http://schemas.microsoft.com/office/drawing/2014/main" id="{4F3FB50C-9CCF-7DE7-9C76-2C8651677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25001">
            <a:off x="1609826" y="2888951"/>
            <a:ext cx="1595792" cy="22620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How to create a drop down list in Excel | TechRadar">
            <a:extLst>
              <a:ext uri="{FF2B5EF4-FFF2-40B4-BE49-F238E27FC236}">
                <a16:creationId xmlns:a16="http://schemas.microsoft.com/office/drawing/2014/main" id="{4E44DBCE-0630-74BF-F758-376B2F18C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884">
            <a:off x="4269187" y="3669147"/>
            <a:ext cx="1968131" cy="1105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feld 8">
            <a:extLst>
              <a:ext uri="{FF2B5EF4-FFF2-40B4-BE49-F238E27FC236}">
                <a16:creationId xmlns:a16="http://schemas.microsoft.com/office/drawing/2014/main" id="{F3570015-5E2E-E541-77F4-B6E40404CC35}"/>
              </a:ext>
            </a:extLst>
          </p:cNvPr>
          <p:cNvSpPr txBox="1"/>
          <p:nvPr/>
        </p:nvSpPr>
        <p:spPr>
          <a:xfrm rot="21190060">
            <a:off x="3466575" y="3850627"/>
            <a:ext cx="1079557" cy="830997"/>
          </a:xfrm>
          <a:prstGeom prst="rect">
            <a:avLst/>
          </a:prstGeom>
          <a:solidFill>
            <a:schemeClr val="accent1"/>
          </a:solidFill>
        </p:spPr>
        <p:txBody>
          <a:bodyPr wrap="square">
            <a:spAutoFit/>
          </a:bodyPr>
          <a:lstStyle/>
          <a:p>
            <a:pPr algn="ctr"/>
            <a:r>
              <a:rPr lang="de-DE" sz="1600" b="0" i="0" dirty="0" err="1">
                <a:solidFill>
                  <a:schemeClr val="bg1"/>
                </a:solidFill>
                <a:effectLst/>
                <a:latin typeface="Arial" panose="020B0604020202020204" pitchFamily="34" charset="0"/>
              </a:rPr>
              <a:t>We</a:t>
            </a:r>
            <a:r>
              <a:rPr lang="de-DE" sz="1600" b="0" i="0" dirty="0">
                <a:solidFill>
                  <a:schemeClr val="bg1"/>
                </a:solidFill>
                <a:effectLst/>
                <a:latin typeface="Arial" panose="020B0604020202020204" pitchFamily="34" charset="0"/>
              </a:rPr>
              <a:t> will </a:t>
            </a:r>
            <a:r>
              <a:rPr lang="de-DE" sz="1600" b="0" i="0" dirty="0" err="1">
                <a:solidFill>
                  <a:schemeClr val="bg1"/>
                </a:solidFill>
                <a:effectLst/>
                <a:latin typeface="Arial" panose="020B0604020202020204" pitchFamily="34" charset="0"/>
              </a:rPr>
              <a:t>counter</a:t>
            </a:r>
            <a:r>
              <a:rPr lang="de-DE" sz="1600" b="0" i="0" dirty="0">
                <a:solidFill>
                  <a:schemeClr val="bg1"/>
                </a:solidFill>
                <a:effectLst/>
                <a:latin typeface="Arial" panose="020B0604020202020204" pitchFamily="34" charset="0"/>
              </a:rPr>
              <a:t> check</a:t>
            </a:r>
            <a:endParaRPr lang="de-DE" sz="1600" dirty="0">
              <a:solidFill>
                <a:schemeClr val="bg1"/>
              </a:solidFill>
            </a:endParaRPr>
          </a:p>
        </p:txBody>
      </p:sp>
      <p:sp>
        <p:nvSpPr>
          <p:cNvPr id="10" name="Textfeld 9">
            <a:extLst>
              <a:ext uri="{FF2B5EF4-FFF2-40B4-BE49-F238E27FC236}">
                <a16:creationId xmlns:a16="http://schemas.microsoft.com/office/drawing/2014/main" id="{E75F4D7F-A5D9-F894-47B2-AC521DCBFF95}"/>
              </a:ext>
            </a:extLst>
          </p:cNvPr>
          <p:cNvSpPr txBox="1"/>
          <p:nvPr/>
        </p:nvSpPr>
        <p:spPr>
          <a:xfrm>
            <a:off x="6752591" y="3006367"/>
            <a:ext cx="5280030" cy="338554"/>
          </a:xfrm>
          <a:prstGeom prst="rect">
            <a:avLst/>
          </a:prstGeom>
          <a:solidFill>
            <a:schemeClr val="accent1"/>
          </a:solidFill>
        </p:spPr>
        <p:txBody>
          <a:bodyPr wrap="square">
            <a:spAutoFit/>
          </a:bodyPr>
          <a:lstStyle/>
          <a:p>
            <a:r>
              <a:rPr lang="de-DE" sz="1600" b="1" i="0" dirty="0">
                <a:solidFill>
                  <a:schemeClr val="bg1"/>
                </a:solidFill>
                <a:effectLst/>
                <a:latin typeface="Arial" panose="020B0604020202020204" pitchFamily="34" charset="0"/>
              </a:rPr>
              <a:t>Not </a:t>
            </a:r>
            <a:r>
              <a:rPr lang="de-DE" sz="1600" b="1" i="0" dirty="0" err="1">
                <a:solidFill>
                  <a:schemeClr val="bg1"/>
                </a:solidFill>
                <a:effectLst/>
                <a:latin typeface="Arial" panose="020B0604020202020204" pitchFamily="34" charset="0"/>
              </a:rPr>
              <a:t>participating</a:t>
            </a:r>
            <a:r>
              <a:rPr lang="de-DE" sz="1600" b="1" i="0" dirty="0">
                <a:solidFill>
                  <a:schemeClr val="bg1"/>
                </a:solidFill>
                <a:effectLst/>
                <a:latin typeface="Arial" panose="020B0604020202020204" pitchFamily="34" charset="0"/>
              </a:rPr>
              <a:t> in </a:t>
            </a:r>
            <a:r>
              <a:rPr lang="de-DE" sz="1600" b="1" i="0" dirty="0" err="1">
                <a:solidFill>
                  <a:schemeClr val="bg1"/>
                </a:solidFill>
                <a:effectLst/>
                <a:latin typeface="Arial" panose="020B0604020202020204" pitchFamily="34" charset="0"/>
              </a:rPr>
              <a:t>user</a:t>
            </a:r>
            <a:r>
              <a:rPr lang="de-DE" sz="1600" b="1" i="0" dirty="0">
                <a:solidFill>
                  <a:schemeClr val="bg1"/>
                </a:solidFill>
                <a:effectLst/>
                <a:latin typeface="Arial" panose="020B0604020202020204" pitchFamily="34" charset="0"/>
              </a:rPr>
              <a:t> </a:t>
            </a:r>
            <a:r>
              <a:rPr lang="de-DE" sz="1600" b="1" i="0" dirty="0" err="1">
                <a:solidFill>
                  <a:schemeClr val="bg1"/>
                </a:solidFill>
                <a:effectLst/>
                <a:latin typeface="Arial" panose="020B0604020202020204" pitchFamily="34" charset="0"/>
              </a:rPr>
              <a:t>studies</a:t>
            </a:r>
            <a:r>
              <a:rPr lang="de-DE" sz="1600" b="1" i="0" dirty="0">
                <a:solidFill>
                  <a:schemeClr val="bg1"/>
                </a:solidFill>
                <a:effectLst/>
                <a:latin typeface="Arial" panose="020B0604020202020204" pitchFamily="34" charset="0"/>
              </a:rPr>
              <a:t> </a:t>
            </a:r>
            <a:r>
              <a:rPr lang="de-DE" sz="1600" b="1" i="0" dirty="0" err="1">
                <a:solidFill>
                  <a:schemeClr val="bg1"/>
                </a:solidFill>
                <a:effectLst/>
                <a:latin typeface="Arial" panose="020B0604020202020204" pitchFamily="34" charset="0"/>
              </a:rPr>
              <a:t>means</a:t>
            </a:r>
            <a:r>
              <a:rPr lang="de-DE" sz="1600" b="1" i="0" dirty="0">
                <a:solidFill>
                  <a:schemeClr val="bg1"/>
                </a:solidFill>
                <a:effectLst/>
                <a:latin typeface="Arial" panose="020B0604020202020204" pitchFamily="34" charset="0"/>
              </a:rPr>
              <a:t> </a:t>
            </a:r>
            <a:r>
              <a:rPr lang="de-DE" sz="1600" b="1" i="0" dirty="0" err="1">
                <a:solidFill>
                  <a:schemeClr val="bg1"/>
                </a:solidFill>
                <a:effectLst/>
                <a:latin typeface="Arial" panose="020B0604020202020204" pitchFamily="34" charset="0"/>
              </a:rPr>
              <a:t>that</a:t>
            </a:r>
            <a:r>
              <a:rPr lang="de-DE" sz="1600" b="1" i="0" dirty="0">
                <a:solidFill>
                  <a:schemeClr val="bg1"/>
                </a:solidFill>
                <a:effectLst/>
                <a:latin typeface="Arial" panose="020B0604020202020204" pitchFamily="34" charset="0"/>
              </a:rPr>
              <a:t> </a:t>
            </a:r>
            <a:endParaRPr lang="de-DE" sz="1600" b="1" dirty="0">
              <a:solidFill>
                <a:schemeClr val="bg1"/>
              </a:solidFill>
            </a:endParaRPr>
          </a:p>
        </p:txBody>
      </p:sp>
      <p:sp>
        <p:nvSpPr>
          <p:cNvPr id="11" name="Textfeld 10">
            <a:extLst>
              <a:ext uri="{FF2B5EF4-FFF2-40B4-BE49-F238E27FC236}">
                <a16:creationId xmlns:a16="http://schemas.microsoft.com/office/drawing/2014/main" id="{A50D3927-E815-D8B1-69E6-7ECEF5CEB0E2}"/>
              </a:ext>
            </a:extLst>
          </p:cNvPr>
          <p:cNvSpPr txBox="1"/>
          <p:nvPr/>
        </p:nvSpPr>
        <p:spPr>
          <a:xfrm>
            <a:off x="6752591" y="3406211"/>
            <a:ext cx="5280030" cy="1231106"/>
          </a:xfrm>
          <a:prstGeom prst="rect">
            <a:avLst/>
          </a:prstGeom>
          <a:solidFill>
            <a:schemeClr val="accent1"/>
          </a:solidFill>
        </p:spPr>
        <p:txBody>
          <a:bodyPr wrap="square">
            <a:spAutoFit/>
          </a:bodyPr>
          <a:lstStyle/>
          <a:p>
            <a:pPr marL="285750" indent="-285750">
              <a:spcAft>
                <a:spcPts val="600"/>
              </a:spcAft>
              <a:buFont typeface="Arial" panose="020B0604020202020204" pitchFamily="34" charset="0"/>
              <a:buChar char="•"/>
            </a:pPr>
            <a:r>
              <a:rPr lang="en-US" sz="1600" dirty="0">
                <a:solidFill>
                  <a:schemeClr val="bg1"/>
                </a:solidFill>
                <a:latin typeface="Arial" panose="020B0604020202020204" pitchFamily="34" charset="0"/>
              </a:rPr>
              <a:t>someone does not participate in your own </a:t>
            </a:r>
            <a:r>
              <a:rPr lang="en-US" sz="1600" u="sng" dirty="0">
                <a:solidFill>
                  <a:schemeClr val="bg1"/>
                </a:solidFill>
                <a:latin typeface="Arial" panose="020B0604020202020204" pitchFamily="34" charset="0"/>
              </a:rPr>
              <a:t>study</a:t>
            </a:r>
            <a:r>
              <a:rPr lang="en-US" sz="1600" dirty="0">
                <a:solidFill>
                  <a:schemeClr val="bg1"/>
                </a:solidFill>
                <a:latin typeface="Arial" panose="020B0604020202020204" pitchFamily="34" charset="0"/>
              </a:rPr>
              <a:t> and </a:t>
            </a:r>
            <a:r>
              <a:rPr lang="en-US" sz="1600" u="sng" dirty="0">
                <a:solidFill>
                  <a:schemeClr val="bg1"/>
                </a:solidFill>
                <a:latin typeface="Arial" panose="020B0604020202020204" pitchFamily="34" charset="0"/>
              </a:rPr>
              <a:t>you</a:t>
            </a:r>
            <a:r>
              <a:rPr lang="en-US" sz="1600" dirty="0">
                <a:solidFill>
                  <a:schemeClr val="bg1"/>
                </a:solidFill>
                <a:latin typeface="Arial" panose="020B0604020202020204" pitchFamily="34" charset="0"/>
              </a:rPr>
              <a:t> get no results</a:t>
            </a:r>
          </a:p>
          <a:p>
            <a:pPr marL="285750" indent="-285750">
              <a:spcAft>
                <a:spcPts val="600"/>
              </a:spcAft>
              <a:buFont typeface="Arial" panose="020B0604020202020204" pitchFamily="34" charset="0"/>
              <a:buChar char="•"/>
            </a:pPr>
            <a:r>
              <a:rPr lang="de-DE" sz="1600" dirty="0" err="1">
                <a:solidFill>
                  <a:schemeClr val="bg1"/>
                </a:solidFill>
                <a:latin typeface="Arial" panose="020B0604020202020204" pitchFamily="34" charset="0"/>
              </a:rPr>
              <a:t>you</a:t>
            </a:r>
            <a:r>
              <a:rPr lang="de-DE" sz="1600" dirty="0">
                <a:solidFill>
                  <a:schemeClr val="bg1"/>
                </a:solidFill>
                <a:latin typeface="Arial" panose="020B0604020202020204" pitchFamily="34" charset="0"/>
              </a:rPr>
              <a:t> do not </a:t>
            </a:r>
            <a:r>
              <a:rPr lang="de-DE" sz="1600" dirty="0" err="1">
                <a:solidFill>
                  <a:schemeClr val="bg1"/>
                </a:solidFill>
                <a:latin typeface="Arial" panose="020B0604020202020204" pitchFamily="34" charset="0"/>
              </a:rPr>
              <a:t>learn</a:t>
            </a:r>
            <a:r>
              <a:rPr lang="de-DE" sz="1600" dirty="0">
                <a:solidFill>
                  <a:schemeClr val="bg1"/>
                </a:solidFill>
                <a:latin typeface="Arial" panose="020B0604020202020204" pitchFamily="34" charset="0"/>
              </a:rPr>
              <a:t> </a:t>
            </a:r>
            <a:r>
              <a:rPr lang="de-DE" sz="1600" dirty="0" err="1">
                <a:solidFill>
                  <a:schemeClr val="bg1"/>
                </a:solidFill>
                <a:latin typeface="Arial" panose="020B0604020202020204" pitchFamily="34" charset="0"/>
              </a:rPr>
              <a:t>how</a:t>
            </a:r>
            <a:r>
              <a:rPr lang="de-DE" sz="1600" dirty="0">
                <a:solidFill>
                  <a:schemeClr val="bg1"/>
                </a:solidFill>
                <a:latin typeface="Arial" panose="020B0604020202020204" pitchFamily="34" charset="0"/>
              </a:rPr>
              <a:t> a </a:t>
            </a:r>
            <a:r>
              <a:rPr lang="de-DE" sz="1600" dirty="0" err="1">
                <a:solidFill>
                  <a:schemeClr val="bg1"/>
                </a:solidFill>
                <a:latin typeface="Arial" panose="020B0604020202020204" pitchFamily="34" charset="0"/>
              </a:rPr>
              <a:t>user</a:t>
            </a:r>
            <a:r>
              <a:rPr lang="de-DE" sz="1600" dirty="0">
                <a:solidFill>
                  <a:schemeClr val="bg1"/>
                </a:solidFill>
                <a:latin typeface="Arial" panose="020B0604020202020204" pitchFamily="34" charset="0"/>
              </a:rPr>
              <a:t> </a:t>
            </a:r>
            <a:r>
              <a:rPr lang="de-DE" sz="1600" dirty="0" err="1">
                <a:solidFill>
                  <a:schemeClr val="bg1"/>
                </a:solidFill>
                <a:latin typeface="Arial" panose="020B0604020202020204" pitchFamily="34" charset="0"/>
              </a:rPr>
              <a:t>study</a:t>
            </a:r>
            <a:r>
              <a:rPr lang="de-DE" sz="1600" dirty="0">
                <a:solidFill>
                  <a:schemeClr val="bg1"/>
                </a:solidFill>
                <a:latin typeface="Arial" panose="020B0604020202020204" pitchFamily="34" charset="0"/>
              </a:rPr>
              <a:t> </a:t>
            </a:r>
            <a:r>
              <a:rPr lang="de-DE" sz="1600" dirty="0" err="1">
                <a:solidFill>
                  <a:schemeClr val="bg1"/>
                </a:solidFill>
                <a:latin typeface="Arial" panose="020B0604020202020204" pitchFamily="34" charset="0"/>
              </a:rPr>
              <a:t>works</a:t>
            </a:r>
            <a:endParaRPr lang="de-DE" sz="1600" dirty="0">
              <a:solidFill>
                <a:schemeClr val="bg1"/>
              </a:solidFill>
            </a:endParaRPr>
          </a:p>
          <a:p>
            <a:pPr marL="285750" indent="-285750">
              <a:spcAft>
                <a:spcPts val="600"/>
              </a:spcAft>
              <a:buFont typeface="Arial" panose="020B0604020202020204" pitchFamily="34" charset="0"/>
              <a:buChar char="•"/>
            </a:pPr>
            <a:r>
              <a:rPr lang="en-US" sz="1600" b="1" u="sng" dirty="0">
                <a:solidFill>
                  <a:schemeClr val="bg1"/>
                </a:solidFill>
              </a:rPr>
              <a:t>that we don't like you</a:t>
            </a:r>
          </a:p>
        </p:txBody>
      </p:sp>
      <p:sp>
        <p:nvSpPr>
          <p:cNvPr id="12" name="Textfeld 11">
            <a:extLst>
              <a:ext uri="{FF2B5EF4-FFF2-40B4-BE49-F238E27FC236}">
                <a16:creationId xmlns:a16="http://schemas.microsoft.com/office/drawing/2014/main" id="{40F0379B-4E1B-B0B5-D321-A89AC33B8BE7}"/>
              </a:ext>
            </a:extLst>
          </p:cNvPr>
          <p:cNvSpPr txBox="1"/>
          <p:nvPr/>
        </p:nvSpPr>
        <p:spPr>
          <a:xfrm>
            <a:off x="1468306" y="5097827"/>
            <a:ext cx="1878830" cy="584775"/>
          </a:xfrm>
          <a:prstGeom prst="rect">
            <a:avLst/>
          </a:prstGeom>
          <a:solidFill>
            <a:schemeClr val="accent1"/>
          </a:solidFill>
        </p:spPr>
        <p:txBody>
          <a:bodyPr wrap="square">
            <a:spAutoFit/>
          </a:bodyPr>
          <a:lstStyle/>
          <a:p>
            <a:pPr algn="ctr"/>
            <a:r>
              <a:rPr lang="de-DE" sz="1600" b="0" i="0" dirty="0" err="1">
                <a:solidFill>
                  <a:schemeClr val="bg1"/>
                </a:solidFill>
                <a:effectLst/>
                <a:latin typeface="Arial" panose="020B0604020202020204" pitchFamily="34" charset="0"/>
              </a:rPr>
              <a:t>Participation</a:t>
            </a:r>
            <a:r>
              <a:rPr lang="de-DE" sz="1600" b="0" i="0" dirty="0">
                <a:solidFill>
                  <a:schemeClr val="bg1"/>
                </a:solidFill>
                <a:effectLst/>
                <a:latin typeface="Arial" panose="020B0604020202020204" pitchFamily="34" charset="0"/>
              </a:rPr>
              <a:t> </a:t>
            </a:r>
            <a:r>
              <a:rPr lang="de-DE" sz="1600" b="0" i="0" dirty="0" err="1">
                <a:solidFill>
                  <a:schemeClr val="bg1"/>
                </a:solidFill>
                <a:effectLst/>
                <a:latin typeface="Arial" panose="020B0604020202020204" pitchFamily="34" charset="0"/>
              </a:rPr>
              <a:t>Confirmation</a:t>
            </a:r>
            <a:endParaRPr lang="de-DE" sz="1600" dirty="0">
              <a:solidFill>
                <a:schemeClr val="bg1"/>
              </a:solidFill>
            </a:endParaRPr>
          </a:p>
        </p:txBody>
      </p:sp>
      <p:sp>
        <p:nvSpPr>
          <p:cNvPr id="13" name="Textfeld 12">
            <a:extLst>
              <a:ext uri="{FF2B5EF4-FFF2-40B4-BE49-F238E27FC236}">
                <a16:creationId xmlns:a16="http://schemas.microsoft.com/office/drawing/2014/main" id="{2645E5A1-EFD3-4E89-1BF8-A0CF10AD23D8}"/>
              </a:ext>
            </a:extLst>
          </p:cNvPr>
          <p:cNvSpPr txBox="1"/>
          <p:nvPr/>
        </p:nvSpPr>
        <p:spPr>
          <a:xfrm>
            <a:off x="4930683" y="4931695"/>
            <a:ext cx="1878830" cy="338554"/>
          </a:xfrm>
          <a:prstGeom prst="rect">
            <a:avLst/>
          </a:prstGeom>
          <a:solidFill>
            <a:schemeClr val="accent1"/>
          </a:solidFill>
        </p:spPr>
        <p:txBody>
          <a:bodyPr wrap="square">
            <a:spAutoFit/>
          </a:bodyPr>
          <a:lstStyle/>
          <a:p>
            <a:pPr algn="ctr"/>
            <a:r>
              <a:rPr lang="de-DE" sz="1600" b="0" i="0" dirty="0">
                <a:solidFill>
                  <a:schemeClr val="bg1"/>
                </a:solidFill>
                <a:effectLst/>
                <a:latin typeface="Arial" panose="020B0604020202020204" pitchFamily="34" charset="0"/>
              </a:rPr>
              <a:t>User Study List</a:t>
            </a:r>
            <a:endParaRPr lang="de-DE" sz="1600" dirty="0">
              <a:solidFill>
                <a:schemeClr val="bg1"/>
              </a:solidFill>
            </a:endParaRPr>
          </a:p>
        </p:txBody>
      </p:sp>
      <p:cxnSp>
        <p:nvCxnSpPr>
          <p:cNvPr id="15" name="Gerade Verbindung mit Pfeil 14">
            <a:extLst>
              <a:ext uri="{FF2B5EF4-FFF2-40B4-BE49-F238E27FC236}">
                <a16:creationId xmlns:a16="http://schemas.microsoft.com/office/drawing/2014/main" id="{4721F007-80E7-ED07-2C15-DC058DBEB0CB}"/>
              </a:ext>
            </a:extLst>
          </p:cNvPr>
          <p:cNvCxnSpPr>
            <a:stCxn id="9" idx="1"/>
            <a:endCxn id="12" idx="0"/>
          </p:cNvCxnSpPr>
          <p:nvPr/>
        </p:nvCxnSpPr>
        <p:spPr>
          <a:xfrm flipH="1">
            <a:off x="2407721" y="4330340"/>
            <a:ext cx="1062687" cy="7674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E6F7329E-7F49-9101-FC6A-2C8D1094A4E2}"/>
              </a:ext>
            </a:extLst>
          </p:cNvPr>
          <p:cNvCxnSpPr>
            <a:cxnSpLocks/>
            <a:stCxn id="9" idx="3"/>
            <a:endCxn id="13" idx="0"/>
          </p:cNvCxnSpPr>
          <p:nvPr/>
        </p:nvCxnSpPr>
        <p:spPr>
          <a:xfrm>
            <a:off x="4542299" y="4201912"/>
            <a:ext cx="1327799" cy="7297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9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93B58079-ACFC-664E-6674-4D51C6C874D6}"/>
              </a:ext>
            </a:extLst>
          </p:cNvPr>
          <p:cNvSpPr>
            <a:spLocks noGrp="1"/>
          </p:cNvSpPr>
          <p:nvPr>
            <p:ph type="body" idx="1"/>
          </p:nvPr>
        </p:nvSpPr>
        <p:spPr/>
        <p:txBody>
          <a:bodyPr/>
          <a:lstStyle/>
          <a:p>
            <a:endParaRPr lang="de-DE" dirty="0"/>
          </a:p>
        </p:txBody>
      </p:sp>
      <p:sp>
        <p:nvSpPr>
          <p:cNvPr id="7" name="Titel 6">
            <a:extLst>
              <a:ext uri="{FF2B5EF4-FFF2-40B4-BE49-F238E27FC236}">
                <a16:creationId xmlns:a16="http://schemas.microsoft.com/office/drawing/2014/main" id="{23160318-2BA2-9C04-A1C5-FFCEC9CBE4F3}"/>
              </a:ext>
            </a:extLst>
          </p:cNvPr>
          <p:cNvSpPr>
            <a:spLocks noGrp="1"/>
          </p:cNvSpPr>
          <p:nvPr>
            <p:ph type="title"/>
          </p:nvPr>
        </p:nvSpPr>
        <p:spPr/>
        <p:txBody>
          <a:bodyPr/>
          <a:lstStyle/>
          <a:p>
            <a:r>
              <a:rPr lang="de-DE" dirty="0"/>
              <a:t>Learning Human-Computer Interaction</a:t>
            </a:r>
          </a:p>
        </p:txBody>
      </p:sp>
      <p:sp>
        <p:nvSpPr>
          <p:cNvPr id="3" name="Fußzeilenplatzhalter 2">
            <a:extLst>
              <a:ext uri="{FF2B5EF4-FFF2-40B4-BE49-F238E27FC236}">
                <a16:creationId xmlns:a16="http://schemas.microsoft.com/office/drawing/2014/main" id="{6E29A615-EF69-99D2-C961-449279351432}"/>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D9A92EE-4429-7235-34DF-7CBC657D6F33}"/>
              </a:ext>
            </a:extLst>
          </p:cNvPr>
          <p:cNvSpPr>
            <a:spLocks noGrp="1"/>
          </p:cNvSpPr>
          <p:nvPr>
            <p:ph type="sldNum" sz="quarter" idx="24"/>
          </p:nvPr>
        </p:nvSpPr>
        <p:spPr/>
        <p:txBody>
          <a:bodyPr/>
          <a:lstStyle/>
          <a:p>
            <a:fld id="{BA24374A-C3A8-471A-8837-3FC31668ABE5}" type="slidenum">
              <a:rPr lang="de-DE" smtClean="0"/>
              <a:pPr/>
              <a:t>23</a:t>
            </a:fld>
            <a:endParaRPr lang="de-DE" dirty="0"/>
          </a:p>
        </p:txBody>
      </p:sp>
      <p:sp>
        <p:nvSpPr>
          <p:cNvPr id="9" name="Textplatzhalter 8">
            <a:extLst>
              <a:ext uri="{FF2B5EF4-FFF2-40B4-BE49-F238E27FC236}">
                <a16:creationId xmlns:a16="http://schemas.microsoft.com/office/drawing/2014/main" id="{3761B696-A1AB-FC0B-6EE3-7F4310B66B52}"/>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Tree>
    <p:extLst>
      <p:ext uri="{BB962C8B-B14F-4D97-AF65-F5344CB8AC3E}">
        <p14:creationId xmlns:p14="http://schemas.microsoft.com/office/powerpoint/2010/main" val="2437860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756583-E1AC-B6DA-2AC6-6CB646B2C09A}"/>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F921D289-2AAD-B33F-19D1-38131326B51F}"/>
              </a:ext>
            </a:extLst>
          </p:cNvPr>
          <p:cNvSpPr>
            <a:spLocks noGrp="1"/>
          </p:cNvSpPr>
          <p:nvPr>
            <p:ph type="title"/>
          </p:nvPr>
        </p:nvSpPr>
        <p:spPr/>
        <p:txBody>
          <a:bodyPr/>
          <a:lstStyle/>
          <a:p>
            <a:endParaRPr lang="de-DE"/>
          </a:p>
        </p:txBody>
      </p:sp>
      <p:sp>
        <p:nvSpPr>
          <p:cNvPr id="4" name="Fußzeilenplatzhalter 3">
            <a:extLst>
              <a:ext uri="{FF2B5EF4-FFF2-40B4-BE49-F238E27FC236}">
                <a16:creationId xmlns:a16="http://schemas.microsoft.com/office/drawing/2014/main" id="{BB59AA20-9EEF-E7BC-2508-FAE840763BCC}"/>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8ECE649C-9DCA-7D22-7E09-9D9548D8B365}"/>
              </a:ext>
            </a:extLst>
          </p:cNvPr>
          <p:cNvSpPr>
            <a:spLocks noGrp="1"/>
          </p:cNvSpPr>
          <p:nvPr>
            <p:ph type="sldNum" sz="quarter" idx="24"/>
          </p:nvPr>
        </p:nvSpPr>
        <p:spPr/>
        <p:txBody>
          <a:bodyPr/>
          <a:lstStyle/>
          <a:p>
            <a:fld id="{BA24374A-C3A8-471A-8837-3FC31668ABE5}" type="slidenum">
              <a:rPr lang="de-DE" smtClean="0"/>
              <a:pPr/>
              <a:t>24</a:t>
            </a:fld>
            <a:endParaRPr lang="de-DE" dirty="0"/>
          </a:p>
        </p:txBody>
      </p:sp>
      <p:sp>
        <p:nvSpPr>
          <p:cNvPr id="6" name="Textplatzhalter 5">
            <a:extLst>
              <a:ext uri="{FF2B5EF4-FFF2-40B4-BE49-F238E27FC236}">
                <a16:creationId xmlns:a16="http://schemas.microsoft.com/office/drawing/2014/main" id="{93DAEB4A-75D4-6EDA-24BC-9CD228AE0C9A}"/>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pic>
        <p:nvPicPr>
          <p:cNvPr id="7" name="Bildplatzhalter 7" descr="Ein Bild, das Person, draußen, Personen, Gruppe enthält.&#10;&#10;Automatisch generierte Beschreibung">
            <a:extLst>
              <a:ext uri="{FF2B5EF4-FFF2-40B4-BE49-F238E27FC236}">
                <a16:creationId xmlns:a16="http://schemas.microsoft.com/office/drawing/2014/main" id="{3544489C-7370-2822-3421-BC9EB42BF1C4}"/>
              </a:ext>
            </a:extLst>
          </p:cNvPr>
          <p:cNvPicPr>
            <a:picLocks noChangeAspect="1"/>
          </p:cNvPicPr>
          <p:nvPr/>
        </p:nvPicPr>
        <p:blipFill>
          <a:blip r:embed="rId2">
            <a:extLst>
              <a:ext uri="{28A0092B-C50C-407E-A947-70E740481C1C}">
                <a14:useLocalDpi xmlns:a14="http://schemas.microsoft.com/office/drawing/2010/main" val="0"/>
              </a:ext>
            </a:extLst>
          </a:blip>
          <a:srcRect t="11631" b="11631"/>
          <a:stretch>
            <a:fillRect/>
          </a:stretch>
        </p:blipFill>
        <p:spPr>
          <a:xfrm>
            <a:off x="-1" y="0"/>
            <a:ext cx="12192000" cy="6317997"/>
          </a:xfrm>
          <a:prstGeom prst="rect">
            <a:avLst/>
          </a:prstGeom>
        </p:spPr>
      </p:pic>
      <p:sp>
        <p:nvSpPr>
          <p:cNvPr id="8" name="Rectangle 20">
            <a:extLst>
              <a:ext uri="{FF2B5EF4-FFF2-40B4-BE49-F238E27FC236}">
                <a16:creationId xmlns:a16="http://schemas.microsoft.com/office/drawing/2014/main" id="{13FC8F9D-0E70-7603-AA31-23AD5D7DF18D}"/>
              </a:ext>
            </a:extLst>
          </p:cNvPr>
          <p:cNvSpPr/>
          <p:nvPr/>
        </p:nvSpPr>
        <p:spPr>
          <a:xfrm>
            <a:off x="4366120" y="5390064"/>
            <a:ext cx="3099474" cy="646331"/>
          </a:xfrm>
          <a:prstGeom prst="rect">
            <a:avLst/>
          </a:prstGeom>
          <a:solidFill>
            <a:schemeClr val="bg1"/>
          </a:solidFill>
        </p:spPr>
        <p:txBody>
          <a:bodyPr wrap="square">
            <a:spAutoFit/>
          </a:bodyPr>
          <a:lstStyle/>
          <a:p>
            <a:pPr algn="ctr"/>
            <a:r>
              <a:rPr lang="en-US" sz="3600" b="1" dirty="0"/>
              <a:t>Humans</a:t>
            </a:r>
            <a:endParaRPr lang="de-DE" sz="3600" dirty="0"/>
          </a:p>
        </p:txBody>
      </p:sp>
    </p:spTree>
    <p:extLst>
      <p:ext uri="{BB962C8B-B14F-4D97-AF65-F5344CB8AC3E}">
        <p14:creationId xmlns:p14="http://schemas.microsoft.com/office/powerpoint/2010/main" val="2599281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C38ADEC-9DD5-4078-1175-5811DF380A01}"/>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EA791306-442B-1B8A-9CA5-6A47354335CB}"/>
              </a:ext>
            </a:extLst>
          </p:cNvPr>
          <p:cNvSpPr>
            <a:spLocks noGrp="1"/>
          </p:cNvSpPr>
          <p:nvPr>
            <p:ph type="title"/>
          </p:nvPr>
        </p:nvSpPr>
        <p:spPr/>
        <p:txBody>
          <a:bodyPr/>
          <a:lstStyle/>
          <a:p>
            <a:endParaRPr lang="de-DE"/>
          </a:p>
        </p:txBody>
      </p:sp>
      <p:sp>
        <p:nvSpPr>
          <p:cNvPr id="4" name="Fußzeilenplatzhalter 3">
            <a:extLst>
              <a:ext uri="{FF2B5EF4-FFF2-40B4-BE49-F238E27FC236}">
                <a16:creationId xmlns:a16="http://schemas.microsoft.com/office/drawing/2014/main" id="{110A2255-6B2A-F02B-DE5A-EB998208E251}"/>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46F83D49-A7AD-B454-B609-C718491AE313}"/>
              </a:ext>
            </a:extLst>
          </p:cNvPr>
          <p:cNvSpPr>
            <a:spLocks noGrp="1"/>
          </p:cNvSpPr>
          <p:nvPr>
            <p:ph type="sldNum" sz="quarter" idx="24"/>
          </p:nvPr>
        </p:nvSpPr>
        <p:spPr/>
        <p:txBody>
          <a:bodyPr/>
          <a:lstStyle/>
          <a:p>
            <a:fld id="{BA24374A-C3A8-471A-8837-3FC31668ABE5}" type="slidenum">
              <a:rPr lang="de-DE" smtClean="0"/>
              <a:pPr/>
              <a:t>25</a:t>
            </a:fld>
            <a:endParaRPr lang="de-DE" dirty="0"/>
          </a:p>
        </p:txBody>
      </p:sp>
      <p:sp>
        <p:nvSpPr>
          <p:cNvPr id="6" name="Textplatzhalter 5">
            <a:extLst>
              <a:ext uri="{FF2B5EF4-FFF2-40B4-BE49-F238E27FC236}">
                <a16:creationId xmlns:a16="http://schemas.microsoft.com/office/drawing/2014/main" id="{922CE8E9-4420-9757-80B1-D497E0D8A37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pic>
        <p:nvPicPr>
          <p:cNvPr id="7" name="Picture Placeholder 11" descr="A hand holding a cellphone&#10;&#10;Description automatically generated">
            <a:extLst>
              <a:ext uri="{FF2B5EF4-FFF2-40B4-BE49-F238E27FC236}">
                <a16:creationId xmlns:a16="http://schemas.microsoft.com/office/drawing/2014/main" id="{C5BACCC8-5B05-EEE2-00BE-96581646E3D9}"/>
              </a:ext>
            </a:extLst>
          </p:cNvPr>
          <p:cNvPicPr>
            <a:picLocks noChangeAspect="1"/>
          </p:cNvPicPr>
          <p:nvPr/>
        </p:nvPicPr>
        <p:blipFill>
          <a:blip r:embed="rId3">
            <a:extLst>
              <a:ext uri="{28A0092B-C50C-407E-A947-70E740481C1C}">
                <a14:useLocalDpi xmlns:a14="http://schemas.microsoft.com/office/drawing/2010/main" val="0"/>
              </a:ext>
            </a:extLst>
          </a:blip>
          <a:srcRect t="11631" b="11631"/>
          <a:stretch>
            <a:fillRect/>
          </a:stretch>
        </p:blipFill>
        <p:spPr>
          <a:xfrm>
            <a:off x="0" y="80709"/>
            <a:ext cx="12192000" cy="6237288"/>
          </a:xfrm>
          <a:prstGeom prst="rect">
            <a:avLst/>
          </a:prstGeom>
        </p:spPr>
      </p:pic>
      <p:pic>
        <p:nvPicPr>
          <p:cNvPr id="8" name="Picture 13" descr="A computer sitting on top of a table&#10;&#10;Description automatically generated">
            <a:extLst>
              <a:ext uri="{FF2B5EF4-FFF2-40B4-BE49-F238E27FC236}">
                <a16:creationId xmlns:a16="http://schemas.microsoft.com/office/drawing/2014/main" id="{0BD479F2-21CE-9B7E-7741-59E445F44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34" y="8714"/>
            <a:ext cx="2710810" cy="1800463"/>
          </a:xfrm>
          <a:prstGeom prst="rect">
            <a:avLst/>
          </a:prstGeom>
        </p:spPr>
      </p:pic>
      <p:pic>
        <p:nvPicPr>
          <p:cNvPr id="9" name="Picture 15" descr="A person wearing a hat&#10;&#10;Description automatically generated">
            <a:extLst>
              <a:ext uri="{FF2B5EF4-FFF2-40B4-BE49-F238E27FC236}">
                <a16:creationId xmlns:a16="http://schemas.microsoft.com/office/drawing/2014/main" id="{5CF19369-8439-E4BC-A612-04EAE0995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5" y="1509171"/>
            <a:ext cx="2764470" cy="1842980"/>
          </a:xfrm>
          <a:prstGeom prst="rect">
            <a:avLst/>
          </a:prstGeom>
        </p:spPr>
      </p:pic>
      <p:pic>
        <p:nvPicPr>
          <p:cNvPr id="10" name="Picture 17" descr="A person sitting in a room&#10;&#10;Description automatically generated">
            <a:extLst>
              <a:ext uri="{FF2B5EF4-FFF2-40B4-BE49-F238E27FC236}">
                <a16:creationId xmlns:a16="http://schemas.microsoft.com/office/drawing/2014/main" id="{A3F4CA6E-AFA1-3D52-DBA8-69C97EC172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1344" y="80710"/>
            <a:ext cx="3340653" cy="2254941"/>
          </a:xfrm>
          <a:prstGeom prst="rect">
            <a:avLst/>
          </a:prstGeom>
        </p:spPr>
      </p:pic>
      <p:pic>
        <p:nvPicPr>
          <p:cNvPr id="11" name="Picture 19" descr="A person lying on a bed&#10;&#10;Description automatically generated">
            <a:extLst>
              <a:ext uri="{FF2B5EF4-FFF2-40B4-BE49-F238E27FC236}">
                <a16:creationId xmlns:a16="http://schemas.microsoft.com/office/drawing/2014/main" id="{38DC00CE-C9DB-B638-4134-AAEA2E6766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333" y="2330841"/>
            <a:ext cx="2619376" cy="1746251"/>
          </a:xfrm>
          <a:prstGeom prst="rect">
            <a:avLst/>
          </a:prstGeom>
        </p:spPr>
      </p:pic>
      <p:pic>
        <p:nvPicPr>
          <p:cNvPr id="12" name="Picture 4" descr="watch, man, person, people, road, traffic, car, driving, urban, travel, dusk, transportation, transport, vehicle, human, auto, steering wheel, trip, dashboard, arm, modern, radio, men, automobiles, hands, glasses, hurry, driver, adult, vehicles, males, automobile make">
            <a:extLst>
              <a:ext uri="{FF2B5EF4-FFF2-40B4-BE49-F238E27FC236}">
                <a16:creationId xmlns:a16="http://schemas.microsoft.com/office/drawing/2014/main" id="{7A6D92B8-D8BE-F754-A6C1-71EF7FDFC0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1716" y="4071401"/>
            <a:ext cx="2869803" cy="191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itbit Charge 3 Bewertung - Taschenflusen">
            <a:extLst>
              <a:ext uri="{FF2B5EF4-FFF2-40B4-BE49-F238E27FC236}">
                <a16:creationId xmlns:a16="http://schemas.microsoft.com/office/drawing/2014/main" id="{3787EB3E-0DDD-1E99-872B-EBD6A3A45D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5158" y="-19756"/>
            <a:ext cx="2328235" cy="15493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X] Webdesign Webseiten Internetseiten Bochum Hattingen - RSNconcept">
            <a:extLst>
              <a:ext uri="{FF2B5EF4-FFF2-40B4-BE49-F238E27FC236}">
                <a16:creationId xmlns:a16="http://schemas.microsoft.com/office/drawing/2014/main" id="{B1FEC389-72BE-C005-3219-EEFD02215E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8302" y="-90119"/>
            <a:ext cx="4511040" cy="1755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mart Home Trends 2020 | Smarthome Nürnberg">
            <a:extLst>
              <a:ext uri="{FF2B5EF4-FFF2-40B4-BE49-F238E27FC236}">
                <a16:creationId xmlns:a16="http://schemas.microsoft.com/office/drawing/2014/main" id="{4117BD76-AC64-765F-9703-7B94762A46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4416" y="2335651"/>
            <a:ext cx="2603625" cy="1735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umanoide Roboter auf der Gadget-Messe MWC">
            <a:extLst>
              <a:ext uri="{FF2B5EF4-FFF2-40B4-BE49-F238E27FC236}">
                <a16:creationId xmlns:a16="http://schemas.microsoft.com/office/drawing/2014/main" id="{4AE28632-8C12-827C-2ECA-020BE0C84E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9768" y="1442096"/>
            <a:ext cx="2603625" cy="14638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Bad Design in Our Daily Lives | Fougeron Architecture">
            <a:extLst>
              <a:ext uri="{FF2B5EF4-FFF2-40B4-BE49-F238E27FC236}">
                <a16:creationId xmlns:a16="http://schemas.microsoft.com/office/drawing/2014/main" id="{E0C3EA0F-FFC3-C2D0-4977-1D5DE50D0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15472" y="4071401"/>
            <a:ext cx="1681437" cy="22465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A close up of a person wearing glasses&#10;&#10;Description automatically generated">
            <a:extLst>
              <a:ext uri="{FF2B5EF4-FFF2-40B4-BE49-F238E27FC236}">
                <a16:creationId xmlns:a16="http://schemas.microsoft.com/office/drawing/2014/main" id="{E672EC74-8C8D-C1CE-9723-67ED49354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23879" y="3121324"/>
            <a:ext cx="2155290" cy="1438656"/>
          </a:xfrm>
          <a:prstGeom prst="rect">
            <a:avLst/>
          </a:prstGeom>
        </p:spPr>
      </p:pic>
      <p:pic>
        <p:nvPicPr>
          <p:cNvPr id="19" name="Picture 16" descr="Which gaming console should you get? | MyRepublic">
            <a:extLst>
              <a:ext uri="{FF2B5EF4-FFF2-40B4-BE49-F238E27FC236}">
                <a16:creationId xmlns:a16="http://schemas.microsoft.com/office/drawing/2014/main" id="{768DBB32-EBD9-5D4C-3639-F3E9A051AE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9" y="3346726"/>
            <a:ext cx="3074670" cy="1776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Modder Turns Nintendo Wii Into A Slick-Looking Handheld - Flipboard">
            <a:extLst>
              <a:ext uri="{FF2B5EF4-FFF2-40B4-BE49-F238E27FC236}">
                <a16:creationId xmlns:a16="http://schemas.microsoft.com/office/drawing/2014/main" id="{851DA3D6-DCAC-3608-AE66-BD7F06FA8C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51769" y="4548618"/>
            <a:ext cx="3158179" cy="177647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87D9347-4763-7A0D-B0E8-572C59EBD13F}"/>
              </a:ext>
            </a:extLst>
          </p:cNvPr>
          <p:cNvSpPr/>
          <p:nvPr/>
        </p:nvSpPr>
        <p:spPr>
          <a:xfrm>
            <a:off x="4366121" y="5399336"/>
            <a:ext cx="3099474" cy="646331"/>
          </a:xfrm>
          <a:prstGeom prst="rect">
            <a:avLst/>
          </a:prstGeom>
          <a:solidFill>
            <a:schemeClr val="bg1"/>
          </a:solidFill>
        </p:spPr>
        <p:txBody>
          <a:bodyPr wrap="square">
            <a:spAutoFit/>
          </a:bodyPr>
          <a:lstStyle/>
          <a:p>
            <a:pPr algn="ctr"/>
            <a:r>
              <a:rPr lang="en-US" sz="3600" b="1" dirty="0"/>
              <a:t>Computers</a:t>
            </a:r>
            <a:endParaRPr lang="de-DE" sz="3600" dirty="0"/>
          </a:p>
        </p:txBody>
      </p:sp>
      <p:sp>
        <p:nvSpPr>
          <p:cNvPr id="22" name="Textfeld 21">
            <a:extLst>
              <a:ext uri="{FF2B5EF4-FFF2-40B4-BE49-F238E27FC236}">
                <a16:creationId xmlns:a16="http://schemas.microsoft.com/office/drawing/2014/main" id="{EB449E77-1FF1-734A-B11C-EE5C3DA5AF94}"/>
              </a:ext>
            </a:extLst>
          </p:cNvPr>
          <p:cNvSpPr txBox="1"/>
          <p:nvPr/>
        </p:nvSpPr>
        <p:spPr>
          <a:xfrm>
            <a:off x="206399" y="6003694"/>
            <a:ext cx="6446520" cy="261610"/>
          </a:xfrm>
          <a:prstGeom prst="rect">
            <a:avLst/>
          </a:prstGeom>
          <a:noFill/>
        </p:spPr>
        <p:txBody>
          <a:bodyPr wrap="square">
            <a:spAutoFit/>
          </a:bodyPr>
          <a:lstStyle/>
          <a:p>
            <a:r>
              <a:rPr lang="de-DE" sz="1100" dirty="0" err="1">
                <a:solidFill>
                  <a:schemeClr val="bg1"/>
                </a:solidFill>
              </a:rPr>
              <a:t>Photos</a:t>
            </a:r>
            <a:r>
              <a:rPr lang="de-DE" sz="1100" dirty="0">
                <a:solidFill>
                  <a:schemeClr val="bg1"/>
                </a:solidFill>
              </a:rPr>
              <a:t> </a:t>
            </a:r>
            <a:r>
              <a:rPr lang="de-DE" sz="1100" dirty="0" err="1">
                <a:solidFill>
                  <a:schemeClr val="bg1"/>
                </a:solidFill>
              </a:rPr>
              <a:t>from</a:t>
            </a:r>
            <a:r>
              <a:rPr lang="de-DE" sz="1100" dirty="0">
                <a:solidFill>
                  <a:schemeClr val="bg1"/>
                </a:solidFill>
              </a:rPr>
              <a:t> PxHere.com/shutterstock.com </a:t>
            </a:r>
          </a:p>
        </p:txBody>
      </p:sp>
    </p:spTree>
    <p:extLst>
      <p:ext uri="{BB962C8B-B14F-4D97-AF65-F5344CB8AC3E}">
        <p14:creationId xmlns:p14="http://schemas.microsoft.com/office/powerpoint/2010/main" val="4074923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5C3EC8D-8B13-896C-C469-C61394C3723E}"/>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C502F68C-0229-B559-B0A6-D21E14228D99}"/>
              </a:ext>
            </a:extLst>
          </p:cNvPr>
          <p:cNvSpPr>
            <a:spLocks noGrp="1"/>
          </p:cNvSpPr>
          <p:nvPr>
            <p:ph type="title"/>
          </p:nvPr>
        </p:nvSpPr>
        <p:spPr/>
        <p:txBody>
          <a:bodyPr/>
          <a:lstStyle/>
          <a:p>
            <a:endParaRPr lang="de-DE"/>
          </a:p>
        </p:txBody>
      </p:sp>
      <p:sp>
        <p:nvSpPr>
          <p:cNvPr id="4" name="Fußzeilenplatzhalter 3">
            <a:extLst>
              <a:ext uri="{FF2B5EF4-FFF2-40B4-BE49-F238E27FC236}">
                <a16:creationId xmlns:a16="http://schemas.microsoft.com/office/drawing/2014/main" id="{B74471D4-A39C-DE82-CE02-E67E07CED6B7}"/>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43B0BC80-3B58-0ECE-957E-8D388116E8AA}"/>
              </a:ext>
            </a:extLst>
          </p:cNvPr>
          <p:cNvSpPr>
            <a:spLocks noGrp="1"/>
          </p:cNvSpPr>
          <p:nvPr>
            <p:ph type="sldNum" sz="quarter" idx="24"/>
          </p:nvPr>
        </p:nvSpPr>
        <p:spPr/>
        <p:txBody>
          <a:bodyPr/>
          <a:lstStyle/>
          <a:p>
            <a:fld id="{BA24374A-C3A8-471A-8837-3FC31668ABE5}" type="slidenum">
              <a:rPr lang="de-DE" smtClean="0"/>
              <a:pPr/>
              <a:t>26</a:t>
            </a:fld>
            <a:endParaRPr lang="de-DE" dirty="0"/>
          </a:p>
        </p:txBody>
      </p:sp>
      <p:sp>
        <p:nvSpPr>
          <p:cNvPr id="6" name="Textplatzhalter 5">
            <a:extLst>
              <a:ext uri="{FF2B5EF4-FFF2-40B4-BE49-F238E27FC236}">
                <a16:creationId xmlns:a16="http://schemas.microsoft.com/office/drawing/2014/main" id="{2C0E7625-BFC8-1EE5-60A1-60EF1854EEE2}"/>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pic>
        <p:nvPicPr>
          <p:cNvPr id="9" name="Picture 7">
            <a:extLst>
              <a:ext uri="{FF2B5EF4-FFF2-40B4-BE49-F238E27FC236}">
                <a16:creationId xmlns:a16="http://schemas.microsoft.com/office/drawing/2014/main" id="{761C73BC-B723-965B-640D-AF3F53A50E56}"/>
              </a:ext>
            </a:extLst>
          </p:cNvPr>
          <p:cNvPicPr>
            <a:picLocks noChangeAspect="1"/>
          </p:cNvPicPr>
          <p:nvPr/>
        </p:nvPicPr>
        <p:blipFill>
          <a:blip r:embed="rId2">
            <a:extLst>
              <a:ext uri="{28A0092B-C50C-407E-A947-70E740481C1C}">
                <a14:useLocalDpi xmlns:a14="http://schemas.microsoft.com/office/drawing/2010/main" val="0"/>
              </a:ext>
            </a:extLst>
          </a:blip>
          <a:srcRect t="3768" b="3768"/>
          <a:stretch/>
        </p:blipFill>
        <p:spPr>
          <a:xfrm>
            <a:off x="0" y="-1"/>
            <a:ext cx="12192000" cy="6317997"/>
          </a:xfrm>
          <a:prstGeom prst="rect">
            <a:avLst/>
          </a:prstGeom>
        </p:spPr>
      </p:pic>
      <p:sp>
        <p:nvSpPr>
          <p:cNvPr id="10" name="Rectangle 20">
            <a:extLst>
              <a:ext uri="{FF2B5EF4-FFF2-40B4-BE49-F238E27FC236}">
                <a16:creationId xmlns:a16="http://schemas.microsoft.com/office/drawing/2014/main" id="{BBDD6602-4C79-D7CB-F9F0-4567F2AD5D10}"/>
              </a:ext>
            </a:extLst>
          </p:cNvPr>
          <p:cNvSpPr/>
          <p:nvPr/>
        </p:nvSpPr>
        <p:spPr>
          <a:xfrm>
            <a:off x="2422245" y="5318627"/>
            <a:ext cx="6987226" cy="646331"/>
          </a:xfrm>
          <a:prstGeom prst="rect">
            <a:avLst/>
          </a:prstGeom>
          <a:solidFill>
            <a:schemeClr val="bg1"/>
          </a:solidFill>
        </p:spPr>
        <p:txBody>
          <a:bodyPr wrap="square">
            <a:spAutoFit/>
          </a:bodyPr>
          <a:lstStyle/>
          <a:p>
            <a:pPr algn="ctr"/>
            <a:r>
              <a:rPr lang="en-US" sz="3600" b="1" dirty="0"/>
              <a:t>Human-Computer Interaction</a:t>
            </a:r>
            <a:endParaRPr lang="de-DE" sz="3600" dirty="0"/>
          </a:p>
        </p:txBody>
      </p:sp>
    </p:spTree>
    <p:extLst>
      <p:ext uri="{BB962C8B-B14F-4D97-AF65-F5344CB8AC3E}">
        <p14:creationId xmlns:p14="http://schemas.microsoft.com/office/powerpoint/2010/main" val="77725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650978E-BF94-AF87-DD70-CD7F0AE3B533}"/>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6CAC01A5-21B2-465F-9102-C7760D7D869A}"/>
              </a:ext>
            </a:extLst>
          </p:cNvPr>
          <p:cNvSpPr>
            <a:spLocks noGrp="1"/>
          </p:cNvSpPr>
          <p:nvPr>
            <p:ph type="title"/>
          </p:nvPr>
        </p:nvSpPr>
        <p:spPr/>
        <p:txBody>
          <a:bodyPr/>
          <a:lstStyle/>
          <a:p>
            <a:endParaRPr lang="de-DE"/>
          </a:p>
        </p:txBody>
      </p:sp>
      <p:sp>
        <p:nvSpPr>
          <p:cNvPr id="4" name="Fußzeilenplatzhalter 3">
            <a:extLst>
              <a:ext uri="{FF2B5EF4-FFF2-40B4-BE49-F238E27FC236}">
                <a16:creationId xmlns:a16="http://schemas.microsoft.com/office/drawing/2014/main" id="{391CCF08-6685-A653-A90B-768644244881}"/>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1CA3D9AF-07EC-E8F5-0016-E333FFAE7C34}"/>
              </a:ext>
            </a:extLst>
          </p:cNvPr>
          <p:cNvSpPr>
            <a:spLocks noGrp="1"/>
          </p:cNvSpPr>
          <p:nvPr>
            <p:ph type="sldNum" sz="quarter" idx="24"/>
          </p:nvPr>
        </p:nvSpPr>
        <p:spPr/>
        <p:txBody>
          <a:bodyPr/>
          <a:lstStyle/>
          <a:p>
            <a:fld id="{BA24374A-C3A8-471A-8837-3FC31668ABE5}" type="slidenum">
              <a:rPr lang="de-DE" smtClean="0"/>
              <a:pPr/>
              <a:t>27</a:t>
            </a:fld>
            <a:endParaRPr lang="de-DE" dirty="0"/>
          </a:p>
        </p:txBody>
      </p:sp>
      <p:sp>
        <p:nvSpPr>
          <p:cNvPr id="6" name="Textplatzhalter 5">
            <a:extLst>
              <a:ext uri="{FF2B5EF4-FFF2-40B4-BE49-F238E27FC236}">
                <a16:creationId xmlns:a16="http://schemas.microsoft.com/office/drawing/2014/main" id="{398A50B4-11C2-D622-A897-33B357FB365B}"/>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pic>
        <p:nvPicPr>
          <p:cNvPr id="9" name="Picture 2">
            <a:extLst>
              <a:ext uri="{FF2B5EF4-FFF2-40B4-BE49-F238E27FC236}">
                <a16:creationId xmlns:a16="http://schemas.microsoft.com/office/drawing/2014/main" id="{34B172C0-1DC2-9E07-33FB-E9B6D293B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68" b="3768"/>
          <a:stretch/>
        </p:blipFill>
        <p:spPr bwMode="auto">
          <a:xfrm>
            <a:off x="0" y="-1"/>
            <a:ext cx="12192000" cy="63179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
            <a:extLst>
              <a:ext uri="{FF2B5EF4-FFF2-40B4-BE49-F238E27FC236}">
                <a16:creationId xmlns:a16="http://schemas.microsoft.com/office/drawing/2014/main" id="{589F6D81-FCE9-AF17-35D9-DB2A59DDF4B5}"/>
              </a:ext>
            </a:extLst>
          </p:cNvPr>
          <p:cNvSpPr/>
          <p:nvPr/>
        </p:nvSpPr>
        <p:spPr>
          <a:xfrm>
            <a:off x="1792366" y="5318627"/>
            <a:ext cx="8246984" cy="646331"/>
          </a:xfrm>
          <a:prstGeom prst="rect">
            <a:avLst/>
          </a:prstGeom>
          <a:solidFill>
            <a:schemeClr val="bg1"/>
          </a:solidFill>
        </p:spPr>
        <p:txBody>
          <a:bodyPr wrap="square">
            <a:spAutoFit/>
          </a:bodyPr>
          <a:lstStyle/>
          <a:p>
            <a:pPr algn="ctr"/>
            <a:r>
              <a:rPr lang="en-US" sz="3600" b="1" dirty="0"/>
              <a:t>Interaction? What is interaction?</a:t>
            </a:r>
          </a:p>
        </p:txBody>
      </p:sp>
    </p:spTree>
    <p:extLst>
      <p:ext uri="{BB962C8B-B14F-4D97-AF65-F5344CB8AC3E}">
        <p14:creationId xmlns:p14="http://schemas.microsoft.com/office/powerpoint/2010/main" val="2162080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650978E-BF94-AF87-DD70-CD7F0AE3B533}"/>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6CAC01A5-21B2-465F-9102-C7760D7D869A}"/>
              </a:ext>
            </a:extLst>
          </p:cNvPr>
          <p:cNvSpPr>
            <a:spLocks noGrp="1"/>
          </p:cNvSpPr>
          <p:nvPr>
            <p:ph type="title"/>
          </p:nvPr>
        </p:nvSpPr>
        <p:spPr/>
        <p:txBody>
          <a:bodyPr/>
          <a:lstStyle/>
          <a:p>
            <a:endParaRPr lang="de-DE"/>
          </a:p>
        </p:txBody>
      </p:sp>
      <p:sp>
        <p:nvSpPr>
          <p:cNvPr id="4" name="Fußzeilenplatzhalter 3">
            <a:extLst>
              <a:ext uri="{FF2B5EF4-FFF2-40B4-BE49-F238E27FC236}">
                <a16:creationId xmlns:a16="http://schemas.microsoft.com/office/drawing/2014/main" id="{391CCF08-6685-A653-A90B-768644244881}"/>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1CA3D9AF-07EC-E8F5-0016-E333FFAE7C34}"/>
              </a:ext>
            </a:extLst>
          </p:cNvPr>
          <p:cNvSpPr>
            <a:spLocks noGrp="1"/>
          </p:cNvSpPr>
          <p:nvPr>
            <p:ph type="sldNum" sz="quarter" idx="24"/>
          </p:nvPr>
        </p:nvSpPr>
        <p:spPr/>
        <p:txBody>
          <a:bodyPr/>
          <a:lstStyle/>
          <a:p>
            <a:fld id="{BA24374A-C3A8-471A-8837-3FC31668ABE5}" type="slidenum">
              <a:rPr lang="de-DE" smtClean="0"/>
              <a:pPr/>
              <a:t>28</a:t>
            </a:fld>
            <a:endParaRPr lang="de-DE" dirty="0"/>
          </a:p>
        </p:txBody>
      </p:sp>
      <p:sp>
        <p:nvSpPr>
          <p:cNvPr id="6" name="Textplatzhalter 5">
            <a:extLst>
              <a:ext uri="{FF2B5EF4-FFF2-40B4-BE49-F238E27FC236}">
                <a16:creationId xmlns:a16="http://schemas.microsoft.com/office/drawing/2014/main" id="{398A50B4-11C2-D622-A897-33B357FB365B}"/>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pic>
        <p:nvPicPr>
          <p:cNvPr id="9" name="Bildplatzhalter 12">
            <a:extLst>
              <a:ext uri="{FF2B5EF4-FFF2-40B4-BE49-F238E27FC236}">
                <a16:creationId xmlns:a16="http://schemas.microsoft.com/office/drawing/2014/main" id="{9CB4E5EE-F261-BA25-6CBB-37F9E7E618B5}"/>
              </a:ext>
            </a:extLst>
          </p:cNvPr>
          <p:cNvPicPr>
            <a:picLocks noChangeAspect="1"/>
          </p:cNvPicPr>
          <p:nvPr/>
        </p:nvPicPr>
        <p:blipFill>
          <a:blip r:embed="rId2">
            <a:extLst>
              <a:ext uri="{28A0092B-C50C-407E-A947-70E740481C1C}">
                <a14:useLocalDpi xmlns:a14="http://schemas.microsoft.com/office/drawing/2010/main" val="0"/>
              </a:ext>
            </a:extLst>
          </a:blip>
          <a:srcRect t="3551" b="3551"/>
          <a:stretch/>
        </p:blipFill>
        <p:spPr>
          <a:xfrm>
            <a:off x="0" y="-29672"/>
            <a:ext cx="12192000" cy="6347669"/>
          </a:xfrm>
          <a:prstGeom prst="rect">
            <a:avLst/>
          </a:prstGeom>
        </p:spPr>
      </p:pic>
      <p:sp>
        <p:nvSpPr>
          <p:cNvPr id="8" name="Rectangle 20">
            <a:extLst>
              <a:ext uri="{FF2B5EF4-FFF2-40B4-BE49-F238E27FC236}">
                <a16:creationId xmlns:a16="http://schemas.microsoft.com/office/drawing/2014/main" id="{589F6D81-FCE9-AF17-35D9-DB2A59DDF4B5}"/>
              </a:ext>
            </a:extLst>
          </p:cNvPr>
          <p:cNvSpPr/>
          <p:nvPr/>
        </p:nvSpPr>
        <p:spPr>
          <a:xfrm>
            <a:off x="2392748" y="4729179"/>
            <a:ext cx="7046220" cy="1200329"/>
          </a:xfrm>
          <a:prstGeom prst="rect">
            <a:avLst/>
          </a:prstGeom>
          <a:solidFill>
            <a:schemeClr val="bg1"/>
          </a:solidFill>
        </p:spPr>
        <p:txBody>
          <a:bodyPr wrap="square">
            <a:spAutoFit/>
          </a:bodyPr>
          <a:lstStyle/>
          <a:p>
            <a:pPr algn="ctr"/>
            <a:r>
              <a:rPr lang="en-US" sz="3600" b="1" dirty="0"/>
              <a:t>How can we understand how an interaction works?</a:t>
            </a:r>
          </a:p>
        </p:txBody>
      </p:sp>
    </p:spTree>
    <p:extLst>
      <p:ext uri="{BB962C8B-B14F-4D97-AF65-F5344CB8AC3E}">
        <p14:creationId xmlns:p14="http://schemas.microsoft.com/office/powerpoint/2010/main" val="157016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9CE05E8-8554-7929-6958-24A9FA58C70F}"/>
              </a:ext>
            </a:extLst>
          </p:cNvPr>
          <p:cNvSpPr>
            <a:spLocks noGrp="1"/>
          </p:cNvSpPr>
          <p:nvPr>
            <p:ph type="title"/>
          </p:nvPr>
        </p:nvSpPr>
        <p:spPr/>
        <p:txBody>
          <a:bodyPr/>
          <a:lstStyle/>
          <a:p>
            <a:r>
              <a:rPr lang="de-DE" dirty="0"/>
              <a:t>Understanding Interactive Systems</a:t>
            </a:r>
          </a:p>
        </p:txBody>
      </p:sp>
      <p:sp>
        <p:nvSpPr>
          <p:cNvPr id="4" name="Fußzeilenplatzhalter 3">
            <a:extLst>
              <a:ext uri="{FF2B5EF4-FFF2-40B4-BE49-F238E27FC236}">
                <a16:creationId xmlns:a16="http://schemas.microsoft.com/office/drawing/2014/main" id="{C411C28F-0C17-D244-E822-8E58823A84AF}"/>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F72178BB-89EE-A3E5-745D-2C3EC947E440}"/>
              </a:ext>
            </a:extLst>
          </p:cNvPr>
          <p:cNvSpPr>
            <a:spLocks noGrp="1"/>
          </p:cNvSpPr>
          <p:nvPr>
            <p:ph type="sldNum" sz="quarter" idx="28"/>
          </p:nvPr>
        </p:nvSpPr>
        <p:spPr/>
        <p:txBody>
          <a:bodyPr/>
          <a:lstStyle/>
          <a:p>
            <a:fld id="{BA24374A-C3A8-471A-8837-3FC31668ABE5}" type="slidenum">
              <a:rPr lang="de-DE" smtClean="0"/>
              <a:pPr/>
              <a:t>29</a:t>
            </a:fld>
            <a:endParaRPr lang="de-DE" dirty="0"/>
          </a:p>
        </p:txBody>
      </p:sp>
      <p:sp>
        <p:nvSpPr>
          <p:cNvPr id="8" name="Textplatzhalter 7">
            <a:extLst>
              <a:ext uri="{FF2B5EF4-FFF2-40B4-BE49-F238E27FC236}">
                <a16:creationId xmlns:a16="http://schemas.microsoft.com/office/drawing/2014/main" id="{BB1E864C-2724-C8F9-1397-CC962C00D0C7}"/>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9" name="Textplatzhalter 8">
            <a:extLst>
              <a:ext uri="{FF2B5EF4-FFF2-40B4-BE49-F238E27FC236}">
                <a16:creationId xmlns:a16="http://schemas.microsoft.com/office/drawing/2014/main" id="{528D3AD7-E314-75CD-8238-F6C2D2FF43E1}"/>
              </a:ext>
            </a:extLst>
          </p:cNvPr>
          <p:cNvSpPr>
            <a:spLocks noGrp="1"/>
          </p:cNvSpPr>
          <p:nvPr>
            <p:ph type="body" sz="quarter" idx="29"/>
          </p:nvPr>
        </p:nvSpPr>
        <p:spPr>
          <a:xfrm>
            <a:off x="695325" y="1449388"/>
            <a:ext cx="10801350" cy="4679950"/>
          </a:xfrm>
        </p:spPr>
        <p:txBody>
          <a:bodyPr/>
          <a:lstStyle/>
          <a:p>
            <a:r>
              <a:rPr lang="en-US" dirty="0"/>
              <a:t>The students </a:t>
            </a:r>
            <a:r>
              <a:rPr lang="en-US" b="1" dirty="0">
                <a:solidFill>
                  <a:schemeClr val="accent1"/>
                </a:solidFill>
              </a:rPr>
              <a:t>evaluate</a:t>
            </a:r>
            <a:r>
              <a:rPr lang="en-US" b="1" dirty="0"/>
              <a:t>, </a:t>
            </a:r>
            <a:r>
              <a:rPr lang="en-US" b="1" dirty="0">
                <a:solidFill>
                  <a:schemeClr val="accent1"/>
                </a:solidFill>
              </a:rPr>
              <a:t>discuss and present the effects of interactive systems </a:t>
            </a:r>
            <a:r>
              <a:rPr lang="en-US" dirty="0"/>
              <a:t>on users </a:t>
            </a:r>
            <a:r>
              <a:rPr lang="en-US" b="1" dirty="0">
                <a:solidFill>
                  <a:schemeClr val="accent1"/>
                </a:solidFill>
              </a:rPr>
              <a:t>with empirical methods of HCI </a:t>
            </a:r>
            <a:r>
              <a:rPr lang="en-US" dirty="0"/>
              <a:t>within a team and specified time frame.</a:t>
            </a:r>
          </a:p>
          <a:p>
            <a:pPr lvl="1"/>
            <a:r>
              <a:rPr lang="en-US" b="1" dirty="0">
                <a:solidFill>
                  <a:schemeClr val="accent1"/>
                </a:solidFill>
              </a:rPr>
              <a:t>you will design</a:t>
            </a:r>
            <a:r>
              <a:rPr lang="en-US" dirty="0"/>
              <a:t>, </a:t>
            </a:r>
            <a:r>
              <a:rPr lang="en-US" b="1" dirty="0">
                <a:solidFill>
                  <a:schemeClr val="accent1"/>
                </a:solidFill>
              </a:rPr>
              <a:t>conduct</a:t>
            </a:r>
            <a:r>
              <a:rPr lang="en-US" dirty="0"/>
              <a:t> and </a:t>
            </a:r>
            <a:r>
              <a:rPr lang="en-US" b="1" dirty="0">
                <a:solidFill>
                  <a:schemeClr val="accent1"/>
                </a:solidFill>
              </a:rPr>
              <a:t>evaluate</a:t>
            </a:r>
            <a:r>
              <a:rPr lang="en-US" dirty="0"/>
              <a:t> a user study </a:t>
            </a:r>
          </a:p>
          <a:p>
            <a:pPr lvl="1"/>
            <a:r>
              <a:rPr lang="en-US" b="1" dirty="0">
                <a:solidFill>
                  <a:schemeClr val="accent1"/>
                </a:solidFill>
              </a:rPr>
              <a:t>you will work in a team</a:t>
            </a:r>
            <a:r>
              <a:rPr lang="en-US" dirty="0"/>
              <a:t>, coordinating and reflecting on difficulties </a:t>
            </a:r>
          </a:p>
          <a:p>
            <a:pPr lvl="1"/>
            <a:r>
              <a:rPr lang="en-US" b="1" dirty="0">
                <a:solidFill>
                  <a:schemeClr val="accent1"/>
                </a:solidFill>
              </a:rPr>
              <a:t>you will examine</a:t>
            </a:r>
            <a:r>
              <a:rPr lang="en-US" dirty="0"/>
              <a:t> and </a:t>
            </a:r>
            <a:r>
              <a:rPr lang="en-US" b="1" dirty="0">
                <a:solidFill>
                  <a:schemeClr val="accent1"/>
                </a:solidFill>
              </a:rPr>
              <a:t>provide</a:t>
            </a:r>
            <a:r>
              <a:rPr lang="en-US" dirty="0"/>
              <a:t> feedback on the results documentation</a:t>
            </a:r>
          </a:p>
          <a:p>
            <a:pPr lvl="1"/>
            <a:r>
              <a:rPr lang="en-US" b="1" dirty="0">
                <a:solidFill>
                  <a:schemeClr val="accent1"/>
                </a:solidFill>
              </a:rPr>
              <a:t>you will deeply analyze</a:t>
            </a:r>
            <a:r>
              <a:rPr lang="en-US" dirty="0">
                <a:solidFill>
                  <a:schemeClr val="accent1"/>
                </a:solidFill>
              </a:rPr>
              <a:t> </a:t>
            </a:r>
            <a:r>
              <a:rPr lang="en-US" dirty="0"/>
              <a:t>a specific research topic</a:t>
            </a:r>
          </a:p>
          <a:p>
            <a:pPr lvl="1"/>
            <a:r>
              <a:rPr lang="en-US" b="1" dirty="0">
                <a:solidFill>
                  <a:schemeClr val="accent1"/>
                </a:solidFill>
              </a:rPr>
              <a:t>you will present</a:t>
            </a:r>
            <a:r>
              <a:rPr lang="en-US" dirty="0"/>
              <a:t> the study results and inform other about your findings.</a:t>
            </a:r>
          </a:p>
          <a:p>
            <a:r>
              <a:rPr lang="en-US" dirty="0"/>
              <a:t>Goal is that students will be able to </a:t>
            </a:r>
            <a:r>
              <a:rPr lang="en-US" b="1" dirty="0">
                <a:solidFill>
                  <a:schemeClr val="accent1"/>
                </a:solidFill>
              </a:rPr>
              <a:t>test computer systems for their user experience</a:t>
            </a:r>
            <a:r>
              <a:rPr lang="en-US" dirty="0"/>
              <a:t> and able to examine their usability with quantitative and qualitative research methods</a:t>
            </a:r>
          </a:p>
          <a:p>
            <a:pPr lvl="1"/>
            <a:r>
              <a:rPr lang="en-US" dirty="0"/>
              <a:t>Research?</a:t>
            </a:r>
            <a:endParaRPr lang="de-DE" dirty="0"/>
          </a:p>
          <a:p>
            <a:endParaRPr lang="de-DE" dirty="0"/>
          </a:p>
          <a:p>
            <a:endParaRPr lang="de-DE" dirty="0"/>
          </a:p>
        </p:txBody>
      </p:sp>
    </p:spTree>
    <p:extLst>
      <p:ext uri="{BB962C8B-B14F-4D97-AF65-F5344CB8AC3E}">
        <p14:creationId xmlns:p14="http://schemas.microsoft.com/office/powerpoint/2010/main" val="3156433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A39AB7-0F93-2182-2CBA-946CBEF333E9}"/>
              </a:ext>
            </a:extLst>
          </p:cNvPr>
          <p:cNvSpPr>
            <a:spLocks noGrp="1"/>
          </p:cNvSpPr>
          <p:nvPr>
            <p:ph type="title"/>
          </p:nvPr>
        </p:nvSpPr>
        <p:spPr/>
        <p:txBody>
          <a:bodyPr/>
          <a:lstStyle/>
          <a:p>
            <a:r>
              <a:rPr lang="de-DE"/>
              <a:t>About</a:t>
            </a:r>
            <a:endParaRPr lang="de-DE" dirty="0"/>
          </a:p>
        </p:txBody>
      </p:sp>
      <p:sp>
        <p:nvSpPr>
          <p:cNvPr id="3" name="Fußzeilenplatzhalter 2">
            <a:extLst>
              <a:ext uri="{FF2B5EF4-FFF2-40B4-BE49-F238E27FC236}">
                <a16:creationId xmlns:a16="http://schemas.microsoft.com/office/drawing/2014/main" id="{D5EBE083-5277-B418-AB6C-4997F1730D3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8FCD7B0-7A8B-A015-B09A-66EE8C7169C1}"/>
              </a:ext>
            </a:extLst>
          </p:cNvPr>
          <p:cNvSpPr>
            <a:spLocks noGrp="1"/>
          </p:cNvSpPr>
          <p:nvPr>
            <p:ph type="sldNum" sz="quarter" idx="33"/>
          </p:nvPr>
        </p:nvSpPr>
        <p:spPr/>
        <p:txBody>
          <a:bodyPr/>
          <a:lstStyle/>
          <a:p>
            <a:fld id="{BA24374A-C3A8-471A-8837-3FC31668ABE5}" type="slidenum">
              <a:rPr lang="de-DE" smtClean="0"/>
              <a:pPr/>
              <a:t>3</a:t>
            </a:fld>
            <a:endParaRPr lang="de-DE" dirty="0"/>
          </a:p>
        </p:txBody>
      </p:sp>
      <p:sp>
        <p:nvSpPr>
          <p:cNvPr id="5" name="Textplatzhalter 4">
            <a:extLst>
              <a:ext uri="{FF2B5EF4-FFF2-40B4-BE49-F238E27FC236}">
                <a16:creationId xmlns:a16="http://schemas.microsoft.com/office/drawing/2014/main" id="{E4ED891A-CE78-DD0E-076C-19CA9FE86445}"/>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10" name="Textplatzhalter 14">
            <a:extLst>
              <a:ext uri="{FF2B5EF4-FFF2-40B4-BE49-F238E27FC236}">
                <a16:creationId xmlns:a16="http://schemas.microsoft.com/office/drawing/2014/main" id="{6CD0EAC7-1934-DA2B-4820-F392CCDD68AD}"/>
              </a:ext>
            </a:extLst>
          </p:cNvPr>
          <p:cNvSpPr txBox="1">
            <a:spLocks/>
          </p:cNvSpPr>
          <p:nvPr/>
        </p:nvSpPr>
        <p:spPr>
          <a:xfrm>
            <a:off x="2921525" y="1454812"/>
            <a:ext cx="6444725" cy="2513937"/>
          </a:xfrm>
          <a:prstGeom prst="rect">
            <a:avLst/>
          </a:prstGeom>
        </p:spPr>
        <p:txBody>
          <a:bodyPr>
            <a:noAutofit/>
          </a:bodyPr>
          <a:lst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3">
                  <a:extLst>
                    <a:ext uri="{96DAC541-7B7A-43D3-8B79-37D633B846F1}">
                      <asvg:svgBlip xmlns:asvg="http://schemas.microsoft.com/office/drawing/2016/SVG/main" r:embed="rId4"/>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3">
                  <a:extLst>
                    <a:ext uri="{96DAC541-7B7A-43D3-8B79-37D633B846F1}">
                      <asvg:svgBlip xmlns:asvg="http://schemas.microsoft.com/office/drawing/2016/SVG/main" r:embed="rId4"/>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3">
                  <a:extLst>
                    <a:ext uri="{96DAC541-7B7A-43D3-8B79-37D633B846F1}">
                      <asvg:svgBlip xmlns:asvg="http://schemas.microsoft.com/office/drawing/2016/SVG/main" r:embed="rId4"/>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3">
                  <a:extLst>
                    <a:ext uri="{96DAC541-7B7A-43D3-8B79-37D633B846F1}">
                      <asvg:svgBlip xmlns:asvg="http://schemas.microsoft.com/office/drawing/2016/SVG/main" r:embed="rId4"/>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b="1" dirty="0"/>
              <a:t>Prof. Dr. Valentin Schwind</a:t>
            </a:r>
          </a:p>
          <a:p>
            <a:pPr marL="0" indent="0">
              <a:buFont typeface="Wingdings" panose="05000000000000000000" pitchFamily="2" charset="2"/>
              <a:buNone/>
            </a:pPr>
            <a:r>
              <a:rPr lang="en-US" sz="1800" dirty="0"/>
              <a:t>Professor for Human-Computer Interaction</a:t>
            </a:r>
          </a:p>
          <a:p>
            <a:pPr marL="0" indent="0">
              <a:buFont typeface="Wingdings" panose="05000000000000000000" pitchFamily="2" charset="2"/>
              <a:buNone/>
            </a:pPr>
            <a:r>
              <a:rPr lang="en-US" sz="1800" dirty="0">
                <a:hlinkClick r:id="rId5"/>
              </a:rPr>
              <a:t>valentin.schwind@fb2.fra-uas.de</a:t>
            </a:r>
            <a:br>
              <a:rPr lang="en-US" sz="1800" dirty="0"/>
            </a:br>
            <a:br>
              <a:rPr lang="en-US" sz="1800" dirty="0"/>
            </a:br>
            <a:r>
              <a:rPr lang="en-US" sz="1800" dirty="0"/>
              <a:t>More information:</a:t>
            </a:r>
            <a:br>
              <a:rPr lang="en-US" sz="1800" dirty="0"/>
            </a:br>
            <a:r>
              <a:rPr lang="en-US" sz="1800" dirty="0">
                <a:hlinkClick r:id="rId6"/>
              </a:rPr>
              <a:t>www.valentin-schwind.de</a:t>
            </a:r>
            <a:r>
              <a:rPr lang="en-US" sz="1800" dirty="0"/>
              <a:t> </a:t>
            </a:r>
          </a:p>
          <a:p>
            <a:pPr marL="0" indent="0">
              <a:buFont typeface="Wingdings" panose="05000000000000000000" pitchFamily="2" charset="2"/>
              <a:buNone/>
            </a:pPr>
            <a:r>
              <a:rPr lang="en-US" sz="1800" dirty="0"/>
              <a:t> </a:t>
            </a:r>
          </a:p>
          <a:p>
            <a:endParaRPr lang="en-US" sz="1800" dirty="0"/>
          </a:p>
        </p:txBody>
      </p:sp>
      <p:pic>
        <p:nvPicPr>
          <p:cNvPr id="11" name="Picture 2" descr="Welcome!">
            <a:extLst>
              <a:ext uri="{FF2B5EF4-FFF2-40B4-BE49-F238E27FC236}">
                <a16:creationId xmlns:a16="http://schemas.microsoft.com/office/drawing/2014/main" id="{D40F3C12-D328-3997-7F91-8E3DC6F5C86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664" r="29707"/>
          <a:stretch/>
        </p:blipFill>
        <p:spPr bwMode="auto">
          <a:xfrm>
            <a:off x="695324" y="1454811"/>
            <a:ext cx="2076709" cy="215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661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41FBC-CD30-9A70-5B21-8B2CA887BBB7}"/>
              </a:ext>
            </a:extLst>
          </p:cNvPr>
          <p:cNvSpPr>
            <a:spLocks noGrp="1"/>
          </p:cNvSpPr>
          <p:nvPr>
            <p:ph type="title"/>
          </p:nvPr>
        </p:nvSpPr>
        <p:spPr/>
        <p:txBody>
          <a:bodyPr/>
          <a:lstStyle/>
          <a:p>
            <a:r>
              <a:rPr lang="en-US" dirty="0"/>
              <a:t>Research – A Definition</a:t>
            </a:r>
            <a:endParaRPr lang="de-DE" dirty="0"/>
          </a:p>
        </p:txBody>
      </p:sp>
      <p:sp>
        <p:nvSpPr>
          <p:cNvPr id="3" name="Fußzeilenplatzhalter 2">
            <a:extLst>
              <a:ext uri="{FF2B5EF4-FFF2-40B4-BE49-F238E27FC236}">
                <a16:creationId xmlns:a16="http://schemas.microsoft.com/office/drawing/2014/main" id="{8EF9B2C4-4B3F-97CC-3E3A-81A9AB812BF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08FBB9E-55DE-2665-9ED6-171DA85CD51A}"/>
              </a:ext>
            </a:extLst>
          </p:cNvPr>
          <p:cNvSpPr>
            <a:spLocks noGrp="1"/>
          </p:cNvSpPr>
          <p:nvPr>
            <p:ph type="sldNum" sz="quarter" idx="33"/>
          </p:nvPr>
        </p:nvSpPr>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B2203577-084E-A465-8B93-F144EEE2EB77}"/>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4D9C2BC4-1549-A299-C142-F36BA3ED7C93}"/>
              </a:ext>
            </a:extLst>
          </p:cNvPr>
          <p:cNvSpPr>
            <a:spLocks noGrp="1"/>
          </p:cNvSpPr>
          <p:nvPr>
            <p:ph type="body" sz="quarter" idx="34"/>
          </p:nvPr>
        </p:nvSpPr>
        <p:spPr/>
        <p:txBody>
          <a:bodyPr>
            <a:normAutofit lnSpcReduction="10000"/>
          </a:bodyPr>
          <a:lstStyle/>
          <a:p>
            <a:r>
              <a:rPr lang="en-US" dirty="0"/>
              <a:t>[Research is] “</a:t>
            </a:r>
            <a:r>
              <a:rPr lang="en-US" b="1" dirty="0">
                <a:solidFill>
                  <a:schemeClr val="accent1"/>
                </a:solidFill>
              </a:rPr>
              <a:t>creative and systematic work undertaken to increase the stock of knowledge</a:t>
            </a:r>
            <a:r>
              <a:rPr lang="en-US" dirty="0"/>
              <a:t>, including knowledge of humans, culture and society, and the use of this stock of knowledge to devise new applications“ [1].</a:t>
            </a:r>
          </a:p>
          <a:p>
            <a:r>
              <a:rPr lang="en-US" dirty="0"/>
              <a:t>Conducting and presenting the </a:t>
            </a:r>
            <a:r>
              <a:rPr lang="en-US" b="1" dirty="0">
                <a:solidFill>
                  <a:schemeClr val="accent1"/>
                </a:solidFill>
              </a:rPr>
              <a:t>findings from empirical user studies is essential</a:t>
            </a:r>
            <a:r>
              <a:rPr lang="en-US" dirty="0"/>
              <a:t> in HCI science and evaluation o interactive systems</a:t>
            </a:r>
          </a:p>
          <a:p>
            <a:r>
              <a:rPr lang="en-US" b="1" dirty="0">
                <a:solidFill>
                  <a:schemeClr val="accent1"/>
                </a:solidFill>
              </a:rPr>
              <a:t>Only new findings or original work </a:t>
            </a:r>
            <a:r>
              <a:rPr lang="en-US" dirty="0"/>
              <a:t>can be published</a:t>
            </a:r>
          </a:p>
          <a:p>
            <a:pPr lvl="1"/>
            <a:r>
              <a:rPr lang="en-US" dirty="0"/>
              <a:t>We do not reproduce work that has already been published </a:t>
            </a:r>
          </a:p>
          <a:p>
            <a:r>
              <a:rPr lang="en-US" b="1" dirty="0">
                <a:solidFill>
                  <a:schemeClr val="accent1"/>
                </a:solidFill>
              </a:rPr>
              <a:t>We aim for </a:t>
            </a:r>
            <a:r>
              <a:rPr lang="en-US" b="1" dirty="0">
                <a:solidFill>
                  <a:schemeClr val="accent6"/>
                </a:solidFill>
              </a:rPr>
              <a:t>original research</a:t>
            </a:r>
            <a:r>
              <a:rPr lang="en-US" dirty="0">
                <a:solidFill>
                  <a:schemeClr val="accent6"/>
                </a:solidFill>
              </a:rPr>
              <a:t> </a:t>
            </a:r>
            <a:r>
              <a:rPr lang="en-US" dirty="0"/>
              <a:t>(also called “primary research”) </a:t>
            </a:r>
          </a:p>
          <a:p>
            <a:pPr lvl="1"/>
            <a:r>
              <a:rPr lang="en-US" dirty="0"/>
              <a:t>You conduct a </a:t>
            </a:r>
            <a:r>
              <a:rPr lang="en-US" b="1" dirty="0">
                <a:solidFill>
                  <a:schemeClr val="accent1"/>
                </a:solidFill>
              </a:rPr>
              <a:t>user study gaining new knowledge</a:t>
            </a:r>
          </a:p>
          <a:p>
            <a:pPr lvl="1"/>
            <a:r>
              <a:rPr lang="en-US" b="1" dirty="0">
                <a:solidFill>
                  <a:schemeClr val="accent1"/>
                </a:solidFill>
              </a:rPr>
              <a:t>Sometimes, we conduct secondary research </a:t>
            </a:r>
            <a:r>
              <a:rPr lang="en-US" dirty="0"/>
              <a:t>(reviewing literature) with new findings</a:t>
            </a:r>
            <a:endParaRPr lang="de-DE" dirty="0"/>
          </a:p>
          <a:p>
            <a:endParaRPr lang="de-DE" dirty="0"/>
          </a:p>
        </p:txBody>
      </p:sp>
      <p:sp>
        <p:nvSpPr>
          <p:cNvPr id="7" name="Inhaltsplatzhalter 6">
            <a:extLst>
              <a:ext uri="{FF2B5EF4-FFF2-40B4-BE49-F238E27FC236}">
                <a16:creationId xmlns:a16="http://schemas.microsoft.com/office/drawing/2014/main" id="{35333565-6578-0219-8C3C-AF9010025F52}"/>
              </a:ext>
            </a:extLst>
          </p:cNvPr>
          <p:cNvSpPr>
            <a:spLocks noGrp="1"/>
          </p:cNvSpPr>
          <p:nvPr>
            <p:ph sz="quarter" idx="35"/>
          </p:nvPr>
        </p:nvSpPr>
        <p:spPr/>
        <p:txBody>
          <a:bodyPr/>
          <a:lstStyle/>
          <a:p>
            <a:r>
              <a:rPr lang="en-US" dirty="0"/>
              <a:t>[1] UNESCO Definition - Research and development </a:t>
            </a:r>
            <a:r>
              <a:rPr lang="de-DE" dirty="0">
                <a:hlinkClick r:id="rId2"/>
              </a:rPr>
              <a:t>https://stats.oecd.org/glossary/detail.asp?ID=2312</a:t>
            </a:r>
            <a:r>
              <a:rPr lang="de-DE" dirty="0"/>
              <a:t> </a:t>
            </a:r>
          </a:p>
        </p:txBody>
      </p:sp>
    </p:spTree>
    <p:extLst>
      <p:ext uri="{BB962C8B-B14F-4D97-AF65-F5344CB8AC3E}">
        <p14:creationId xmlns:p14="http://schemas.microsoft.com/office/powerpoint/2010/main" val="2108936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3F199-22FE-B30A-301D-DAAA13A388DF}"/>
              </a:ext>
            </a:extLst>
          </p:cNvPr>
          <p:cNvSpPr>
            <a:spLocks noGrp="1"/>
          </p:cNvSpPr>
          <p:nvPr>
            <p:ph type="title"/>
          </p:nvPr>
        </p:nvSpPr>
        <p:spPr/>
        <p:txBody>
          <a:bodyPr/>
          <a:lstStyle/>
          <a:p>
            <a:r>
              <a:rPr lang="de-DE" dirty="0" err="1"/>
              <a:t>You</a:t>
            </a:r>
            <a:r>
              <a:rPr lang="de-DE" dirty="0"/>
              <a:t> will…</a:t>
            </a:r>
          </a:p>
        </p:txBody>
      </p:sp>
      <p:sp>
        <p:nvSpPr>
          <p:cNvPr id="3" name="Fußzeilenplatzhalter 2">
            <a:extLst>
              <a:ext uri="{FF2B5EF4-FFF2-40B4-BE49-F238E27FC236}">
                <a16:creationId xmlns:a16="http://schemas.microsoft.com/office/drawing/2014/main" id="{DE3ABD41-EEBC-7E30-032D-C05118229B1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5869AE2-0B36-56B3-E0D1-A26272FC5931}"/>
              </a:ext>
            </a:extLst>
          </p:cNvPr>
          <p:cNvSpPr>
            <a:spLocks noGrp="1"/>
          </p:cNvSpPr>
          <p:nvPr>
            <p:ph type="sldNum" sz="quarter" idx="28"/>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13E07FCF-BCC1-072F-2527-95B45652D5EA}"/>
              </a:ext>
            </a:extLst>
          </p:cNvPr>
          <p:cNvSpPr>
            <a:spLocks noGrp="1"/>
          </p:cNvSpPr>
          <p:nvPr>
            <p:ph type="body" sz="quarter" idx="21"/>
          </p:nvPr>
        </p:nvSpPr>
        <p:spPr/>
        <p:txBody>
          <a:bodyPr/>
          <a:lstStyle/>
          <a:p>
            <a:r>
              <a:rPr lang="de-DE"/>
              <a:t>Introduction to Human-Computer Interaction</a:t>
            </a:r>
          </a:p>
        </p:txBody>
      </p:sp>
      <p:sp>
        <p:nvSpPr>
          <p:cNvPr id="6" name="Textplatzhalter 5">
            <a:extLst>
              <a:ext uri="{FF2B5EF4-FFF2-40B4-BE49-F238E27FC236}">
                <a16:creationId xmlns:a16="http://schemas.microsoft.com/office/drawing/2014/main" id="{C1B4AB96-1969-6B49-B1ED-FB797BC0B534}"/>
              </a:ext>
            </a:extLst>
          </p:cNvPr>
          <p:cNvSpPr>
            <a:spLocks noGrp="1"/>
          </p:cNvSpPr>
          <p:nvPr>
            <p:ph type="body" sz="quarter" idx="29"/>
          </p:nvPr>
        </p:nvSpPr>
        <p:spPr/>
        <p:txBody>
          <a:bodyPr/>
          <a:lstStyle/>
          <a:p>
            <a:r>
              <a:rPr lang="en-US" dirty="0"/>
              <a:t>… </a:t>
            </a:r>
            <a:r>
              <a:rPr lang="de-DE" dirty="0"/>
              <a:t>not </a:t>
            </a:r>
            <a:r>
              <a:rPr lang="en-US" dirty="0"/>
              <a:t>copy stuff that exist – </a:t>
            </a:r>
            <a:r>
              <a:rPr lang="en-US" b="1" dirty="0">
                <a:solidFill>
                  <a:schemeClr val="accent1"/>
                </a:solidFill>
              </a:rPr>
              <a:t>why redoing it?</a:t>
            </a:r>
            <a:r>
              <a:rPr lang="en-US" dirty="0"/>
              <a:t> </a:t>
            </a:r>
          </a:p>
          <a:p>
            <a:r>
              <a:rPr lang="en-US" dirty="0"/>
              <a:t>… focus on </a:t>
            </a:r>
            <a:r>
              <a:rPr lang="en-US" b="1" dirty="0">
                <a:solidFill>
                  <a:schemeClr val="accent1"/>
                </a:solidFill>
              </a:rPr>
              <a:t>new systems</a:t>
            </a:r>
            <a:endParaRPr lang="en-US" dirty="0"/>
          </a:p>
          <a:p>
            <a:r>
              <a:rPr lang="en-US" dirty="0"/>
              <a:t>…</a:t>
            </a:r>
            <a:r>
              <a:rPr lang="de-DE" dirty="0"/>
              <a:t> not </a:t>
            </a:r>
            <a:r>
              <a:rPr lang="en-US" dirty="0"/>
              <a:t>answer </a:t>
            </a:r>
            <a:r>
              <a:rPr lang="en-US" b="1" dirty="0">
                <a:solidFill>
                  <a:schemeClr val="accent1"/>
                </a:solidFill>
              </a:rPr>
              <a:t>boring research questions </a:t>
            </a:r>
            <a:r>
              <a:rPr lang="en-US" dirty="0"/>
              <a:t>just because it is easy (e.g., who has the better user interface: amazon or </a:t>
            </a:r>
            <a:r>
              <a:rPr lang="en-US" dirty="0" err="1"/>
              <a:t>ebay</a:t>
            </a:r>
            <a:r>
              <a:rPr lang="en-US" dirty="0"/>
              <a:t>?)</a:t>
            </a:r>
          </a:p>
          <a:p>
            <a:r>
              <a:rPr lang="en-US" dirty="0"/>
              <a:t>… </a:t>
            </a:r>
            <a:r>
              <a:rPr lang="en-US" b="1" dirty="0">
                <a:solidFill>
                  <a:schemeClr val="accent1"/>
                </a:solidFill>
              </a:rPr>
              <a:t>implement </a:t>
            </a:r>
            <a:r>
              <a:rPr lang="en-US" dirty="0"/>
              <a:t>(or evaluate) aspects that are only at the core of your research question and evaluation</a:t>
            </a:r>
          </a:p>
          <a:p>
            <a:r>
              <a:rPr lang="en-US" dirty="0"/>
              <a:t>… not put too much effort in </a:t>
            </a:r>
            <a:r>
              <a:rPr lang="en-US" b="1" dirty="0">
                <a:solidFill>
                  <a:schemeClr val="accent1"/>
                </a:solidFill>
              </a:rPr>
              <a:t>developing</a:t>
            </a:r>
            <a:r>
              <a:rPr lang="en-US" dirty="0"/>
              <a:t> something when you can fake it</a:t>
            </a:r>
          </a:p>
          <a:p>
            <a:r>
              <a:rPr lang="en-US" dirty="0"/>
              <a:t>… do </a:t>
            </a:r>
            <a:r>
              <a:rPr lang="en-US" b="1" dirty="0">
                <a:solidFill>
                  <a:schemeClr val="accent1"/>
                </a:solidFill>
              </a:rPr>
              <a:t>a scientific evaluation</a:t>
            </a:r>
            <a:r>
              <a:rPr lang="en-US" dirty="0"/>
              <a:t> (not: “yeah the participants liked our stuff”)</a:t>
            </a:r>
          </a:p>
          <a:p>
            <a:r>
              <a:rPr lang="en-US" dirty="0"/>
              <a:t>… </a:t>
            </a:r>
            <a:r>
              <a:rPr lang="en-US" b="1" dirty="0">
                <a:solidFill>
                  <a:schemeClr val="accent1"/>
                </a:solidFill>
              </a:rPr>
              <a:t>document </a:t>
            </a:r>
            <a:r>
              <a:rPr lang="en-US" dirty="0"/>
              <a:t>your complete progress: </a:t>
            </a:r>
            <a:r>
              <a:rPr lang="en-US" b="1" dirty="0">
                <a:solidFill>
                  <a:schemeClr val="accent1"/>
                </a:solidFill>
              </a:rPr>
              <a:t>we want text, photos, and videos</a:t>
            </a:r>
            <a:r>
              <a:rPr lang="en-US" dirty="0"/>
              <a:t>!</a:t>
            </a:r>
          </a:p>
          <a:p>
            <a:endParaRPr lang="en-US" dirty="0"/>
          </a:p>
          <a:p>
            <a:endParaRPr lang="de-DE" dirty="0"/>
          </a:p>
          <a:p>
            <a:endParaRPr lang="de-DE" dirty="0"/>
          </a:p>
          <a:p>
            <a:endParaRPr lang="de-DE" dirty="0"/>
          </a:p>
        </p:txBody>
      </p:sp>
    </p:spTree>
    <p:extLst>
      <p:ext uri="{BB962C8B-B14F-4D97-AF65-F5344CB8AC3E}">
        <p14:creationId xmlns:p14="http://schemas.microsoft.com/office/powerpoint/2010/main" val="2619845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F3DBF-9A99-BC9F-DB15-A036D8468F1A}"/>
              </a:ext>
            </a:extLst>
          </p:cNvPr>
          <p:cNvSpPr>
            <a:spLocks noGrp="1"/>
          </p:cNvSpPr>
          <p:nvPr>
            <p:ph type="title"/>
          </p:nvPr>
        </p:nvSpPr>
        <p:spPr/>
        <p:txBody>
          <a:bodyPr/>
          <a:lstStyle/>
          <a:p>
            <a:r>
              <a:rPr lang="de-DE" dirty="0" err="1"/>
              <a:t>You</a:t>
            </a:r>
            <a:r>
              <a:rPr lang="de-DE" dirty="0"/>
              <a:t> will…</a:t>
            </a:r>
          </a:p>
        </p:txBody>
      </p:sp>
      <p:sp>
        <p:nvSpPr>
          <p:cNvPr id="3" name="Fußzeilenplatzhalter 2">
            <a:extLst>
              <a:ext uri="{FF2B5EF4-FFF2-40B4-BE49-F238E27FC236}">
                <a16:creationId xmlns:a16="http://schemas.microsoft.com/office/drawing/2014/main" id="{7510F3A9-200C-7E72-2F10-F8D69B10959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FE8C5B9-9E13-9750-9323-374CECF659AE}"/>
              </a:ext>
            </a:extLst>
          </p:cNvPr>
          <p:cNvSpPr>
            <a:spLocks noGrp="1"/>
          </p:cNvSpPr>
          <p:nvPr>
            <p:ph type="sldNum" sz="quarter" idx="28"/>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9DBC4D28-0497-29D3-30CF-9A92F65CC40F}"/>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032717AB-C0C5-877C-CD4A-284953B39739}"/>
              </a:ext>
            </a:extLst>
          </p:cNvPr>
          <p:cNvSpPr>
            <a:spLocks noGrp="1"/>
          </p:cNvSpPr>
          <p:nvPr>
            <p:ph type="body" sz="quarter" idx="29"/>
          </p:nvPr>
        </p:nvSpPr>
        <p:spPr/>
        <p:txBody>
          <a:bodyPr>
            <a:normAutofit/>
          </a:bodyPr>
          <a:lstStyle/>
          <a:p>
            <a:r>
              <a:rPr lang="en-US" b="1" dirty="0">
                <a:solidFill>
                  <a:schemeClr val="accent1"/>
                </a:solidFill>
              </a:rPr>
              <a:t>do empirical user studies </a:t>
            </a:r>
            <a:r>
              <a:rPr lang="en-US" dirty="0"/>
              <a:t>to</a:t>
            </a:r>
            <a:r>
              <a:rPr lang="en-US" b="1" dirty="0">
                <a:solidFill>
                  <a:schemeClr val="accent1"/>
                </a:solidFill>
              </a:rPr>
              <a:t> answer research questions </a:t>
            </a:r>
            <a:r>
              <a:rPr lang="en-US" dirty="0"/>
              <a:t>that are:</a:t>
            </a:r>
          </a:p>
          <a:p>
            <a:pPr lvl="1"/>
            <a:r>
              <a:rPr lang="en-US" dirty="0"/>
              <a:t>strange</a:t>
            </a:r>
          </a:p>
          <a:p>
            <a:pPr lvl="1"/>
            <a:r>
              <a:rPr lang="en-US" dirty="0"/>
              <a:t>risky or provocative</a:t>
            </a:r>
          </a:p>
          <a:p>
            <a:pPr lvl="1"/>
            <a:r>
              <a:rPr lang="en-US" dirty="0"/>
              <a:t>interesting</a:t>
            </a:r>
          </a:p>
          <a:p>
            <a:pPr lvl="1"/>
            <a:r>
              <a:rPr lang="en-US" dirty="0"/>
              <a:t>promising </a:t>
            </a:r>
          </a:p>
          <a:p>
            <a:r>
              <a:rPr lang="en-US" b="1" dirty="0">
                <a:solidFill>
                  <a:schemeClr val="accent1"/>
                </a:solidFill>
              </a:rPr>
              <a:t>adapt</a:t>
            </a:r>
            <a:r>
              <a:rPr lang="en-US" dirty="0"/>
              <a:t> your concept if necessary</a:t>
            </a:r>
          </a:p>
          <a:p>
            <a:r>
              <a:rPr lang="en-US" dirty="0"/>
              <a:t>make use of </a:t>
            </a:r>
            <a:r>
              <a:rPr lang="en-US" b="1" dirty="0">
                <a:solidFill>
                  <a:schemeClr val="accent1"/>
                </a:solidFill>
              </a:rPr>
              <a:t>your special abilities </a:t>
            </a:r>
          </a:p>
          <a:p>
            <a:r>
              <a:rPr lang="en-US" dirty="0"/>
              <a:t>conduct studies where you </a:t>
            </a:r>
            <a:r>
              <a:rPr lang="en-US" b="1" dirty="0">
                <a:solidFill>
                  <a:schemeClr val="accent1"/>
                </a:solidFill>
              </a:rPr>
              <a:t>learn something</a:t>
            </a:r>
          </a:p>
          <a:p>
            <a:r>
              <a:rPr lang="en-US" dirty="0"/>
              <a:t>conduct studies where you </a:t>
            </a:r>
            <a:r>
              <a:rPr lang="en-US" b="1" dirty="0">
                <a:solidFill>
                  <a:schemeClr val="accent1"/>
                </a:solidFill>
              </a:rPr>
              <a:t>don’t know the results</a:t>
            </a:r>
          </a:p>
          <a:p>
            <a:r>
              <a:rPr lang="en-US" dirty="0"/>
              <a:t>learn that </a:t>
            </a:r>
            <a:r>
              <a:rPr lang="en-US" b="1" dirty="0">
                <a:solidFill>
                  <a:schemeClr val="accent1"/>
                </a:solidFill>
              </a:rPr>
              <a:t>faking, prototyping, and testing </a:t>
            </a:r>
            <a:r>
              <a:rPr lang="en-US" dirty="0"/>
              <a:t>systems is </a:t>
            </a:r>
            <a:r>
              <a:rPr lang="en-US" b="1" dirty="0">
                <a:solidFill>
                  <a:schemeClr val="accent1"/>
                </a:solidFill>
              </a:rPr>
              <a:t>essential in HCI</a:t>
            </a:r>
            <a:endParaRPr lang="de-DE" dirty="0"/>
          </a:p>
        </p:txBody>
      </p:sp>
    </p:spTree>
    <p:extLst>
      <p:ext uri="{BB962C8B-B14F-4D97-AF65-F5344CB8AC3E}">
        <p14:creationId xmlns:p14="http://schemas.microsoft.com/office/powerpoint/2010/main" val="1286842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60E83-D76E-D62D-39FE-BC846ADDEBCF}"/>
              </a:ext>
            </a:extLst>
          </p:cNvPr>
          <p:cNvSpPr>
            <a:spLocks noGrp="1"/>
          </p:cNvSpPr>
          <p:nvPr>
            <p:ph type="title"/>
          </p:nvPr>
        </p:nvSpPr>
        <p:spPr/>
        <p:txBody>
          <a:bodyPr/>
          <a:lstStyle/>
          <a:p>
            <a:r>
              <a:rPr lang="de-DE" dirty="0"/>
              <a:t>Seminar Classes</a:t>
            </a:r>
          </a:p>
        </p:txBody>
      </p:sp>
      <p:sp>
        <p:nvSpPr>
          <p:cNvPr id="3" name="Fußzeilenplatzhalter 2">
            <a:extLst>
              <a:ext uri="{FF2B5EF4-FFF2-40B4-BE49-F238E27FC236}">
                <a16:creationId xmlns:a16="http://schemas.microsoft.com/office/drawing/2014/main" id="{8CAAA6B3-035A-38DD-3576-71B88432FE0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CA0910B-6C33-11B1-2423-2274F39694CB}"/>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5" name="Textplatzhalter 4">
            <a:extLst>
              <a:ext uri="{FF2B5EF4-FFF2-40B4-BE49-F238E27FC236}">
                <a16:creationId xmlns:a16="http://schemas.microsoft.com/office/drawing/2014/main" id="{D056EA11-769A-7A90-39B9-149E82470261}"/>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82334282-4948-A9BE-0200-F22940E913E3}"/>
              </a:ext>
            </a:extLst>
          </p:cNvPr>
          <p:cNvSpPr>
            <a:spLocks noGrp="1"/>
          </p:cNvSpPr>
          <p:nvPr>
            <p:ph type="body" sz="quarter" idx="29"/>
          </p:nvPr>
        </p:nvSpPr>
        <p:spPr/>
        <p:txBody>
          <a:bodyPr/>
          <a:lstStyle/>
          <a:p>
            <a:r>
              <a:rPr lang="en-US" dirty="0"/>
              <a:t>A basic </a:t>
            </a:r>
            <a:r>
              <a:rPr lang="en-US" b="1" dirty="0">
                <a:solidFill>
                  <a:schemeClr val="accent1"/>
                </a:solidFill>
              </a:rPr>
              <a:t>lecture</a:t>
            </a:r>
            <a:r>
              <a:rPr lang="en-US" dirty="0"/>
              <a:t> </a:t>
            </a:r>
          </a:p>
          <a:p>
            <a:pPr lvl="1"/>
            <a:r>
              <a:rPr lang="en-US" dirty="0"/>
              <a:t>Stuff you need to know</a:t>
            </a:r>
          </a:p>
          <a:p>
            <a:r>
              <a:rPr lang="en-US" dirty="0"/>
              <a:t>A number of </a:t>
            </a:r>
            <a:r>
              <a:rPr lang="en-US" b="1" dirty="0">
                <a:solidFill>
                  <a:schemeClr val="accent1"/>
                </a:solidFill>
              </a:rPr>
              <a:t>exercise</a:t>
            </a:r>
            <a:r>
              <a:rPr lang="en-US" dirty="0"/>
              <a:t> </a:t>
            </a:r>
            <a:r>
              <a:rPr lang="en-US" b="1" dirty="0">
                <a:solidFill>
                  <a:schemeClr val="accent1"/>
                </a:solidFill>
              </a:rPr>
              <a:t>workshops</a:t>
            </a:r>
            <a:r>
              <a:rPr lang="en-US" dirty="0"/>
              <a:t> </a:t>
            </a:r>
          </a:p>
          <a:p>
            <a:pPr lvl="1"/>
            <a:r>
              <a:rPr lang="en-US" dirty="0"/>
              <a:t>Reading &amp; writing HCI papers</a:t>
            </a:r>
            <a:r>
              <a:rPr lang="de-DE" dirty="0"/>
              <a:t> (</a:t>
            </a:r>
            <a:r>
              <a:rPr lang="de-DE" dirty="0" err="1"/>
              <a:t>yes</a:t>
            </a:r>
            <a:r>
              <a:rPr lang="de-DE" dirty="0"/>
              <a:t>, </a:t>
            </a:r>
            <a:r>
              <a:rPr lang="de-DE" dirty="0" err="1"/>
              <a:t>you</a:t>
            </a:r>
            <a:r>
              <a:rPr lang="de-DE" dirty="0"/>
              <a:t> will </a:t>
            </a:r>
            <a:r>
              <a:rPr lang="de-DE" dirty="0" err="1"/>
              <a:t>read</a:t>
            </a:r>
            <a:r>
              <a:rPr lang="de-DE" dirty="0"/>
              <a:t> </a:t>
            </a:r>
            <a:r>
              <a:rPr lang="de-DE" dirty="0" err="1"/>
              <a:t>papers</a:t>
            </a:r>
            <a:r>
              <a:rPr lang="de-DE" dirty="0"/>
              <a:t> and </a:t>
            </a:r>
            <a:r>
              <a:rPr lang="de-DE" dirty="0" err="1"/>
              <a:t>write</a:t>
            </a:r>
            <a:r>
              <a:rPr lang="de-DE" dirty="0"/>
              <a:t> </a:t>
            </a:r>
            <a:r>
              <a:rPr lang="de-DE" dirty="0" err="1"/>
              <a:t>one</a:t>
            </a:r>
            <a:r>
              <a:rPr lang="de-DE" dirty="0"/>
              <a:t>)</a:t>
            </a:r>
          </a:p>
          <a:p>
            <a:pPr lvl="1"/>
            <a:r>
              <a:rPr lang="de-DE" dirty="0" err="1"/>
              <a:t>How</a:t>
            </a:r>
            <a:r>
              <a:rPr lang="de-DE" dirty="0"/>
              <a:t> </a:t>
            </a:r>
            <a:r>
              <a:rPr lang="de-DE" dirty="0" err="1"/>
              <a:t>to</a:t>
            </a:r>
            <a:r>
              <a:rPr lang="de-DE" dirty="0"/>
              <a:t> </a:t>
            </a:r>
            <a:r>
              <a:rPr lang="de-DE" dirty="0" err="1"/>
              <a:t>write</a:t>
            </a:r>
            <a:r>
              <a:rPr lang="de-DE" dirty="0"/>
              <a:t> a </a:t>
            </a:r>
            <a:r>
              <a:rPr lang="de-DE" dirty="0" err="1"/>
              <a:t>literature</a:t>
            </a:r>
            <a:r>
              <a:rPr lang="de-DE" dirty="0"/>
              <a:t> review  (</a:t>
            </a:r>
            <a:r>
              <a:rPr lang="de-DE" dirty="0" err="1"/>
              <a:t>yes</a:t>
            </a:r>
            <a:r>
              <a:rPr lang="de-DE" dirty="0"/>
              <a:t>, </a:t>
            </a:r>
            <a:r>
              <a:rPr lang="de-DE" dirty="0" err="1"/>
              <a:t>everyone</a:t>
            </a:r>
            <a:r>
              <a:rPr lang="de-DE" dirty="0"/>
              <a:t> </a:t>
            </a:r>
            <a:r>
              <a:rPr lang="de-DE" dirty="0" err="1"/>
              <a:t>must</a:t>
            </a:r>
            <a:r>
              <a:rPr lang="de-DE" dirty="0"/>
              <a:t> </a:t>
            </a:r>
            <a:r>
              <a:rPr lang="de-DE" dirty="0" err="1"/>
              <a:t>look</a:t>
            </a:r>
            <a:r>
              <a:rPr lang="de-DE" dirty="0"/>
              <a:t> </a:t>
            </a:r>
            <a:r>
              <a:rPr lang="de-DE" dirty="0" err="1"/>
              <a:t>into</a:t>
            </a:r>
            <a:r>
              <a:rPr lang="de-DE" dirty="0"/>
              <a:t> </a:t>
            </a:r>
            <a:r>
              <a:rPr lang="de-DE" dirty="0" err="1"/>
              <a:t>literature</a:t>
            </a:r>
            <a:r>
              <a:rPr lang="de-DE" dirty="0"/>
              <a:t>)</a:t>
            </a:r>
          </a:p>
          <a:p>
            <a:pPr lvl="2"/>
            <a:r>
              <a:rPr lang="de-DE" dirty="0"/>
              <a:t>People </a:t>
            </a:r>
            <a:r>
              <a:rPr lang="de-DE" dirty="0" err="1"/>
              <a:t>who</a:t>
            </a:r>
            <a:r>
              <a:rPr lang="de-DE" dirty="0"/>
              <a:t> do a </a:t>
            </a:r>
            <a:r>
              <a:rPr lang="de-DE" dirty="0" err="1"/>
              <a:t>literature</a:t>
            </a:r>
            <a:r>
              <a:rPr lang="de-DE" dirty="0"/>
              <a:t> review do </a:t>
            </a:r>
            <a:r>
              <a:rPr lang="de-DE" dirty="0" err="1"/>
              <a:t>that</a:t>
            </a:r>
            <a:r>
              <a:rPr lang="de-DE" dirty="0"/>
              <a:t> </a:t>
            </a:r>
            <a:r>
              <a:rPr lang="de-DE" dirty="0" err="1"/>
              <a:t>more</a:t>
            </a:r>
            <a:r>
              <a:rPr lang="de-DE" dirty="0"/>
              <a:t> extensive</a:t>
            </a:r>
          </a:p>
          <a:p>
            <a:pPr lvl="1"/>
            <a:r>
              <a:rPr lang="de-DE" dirty="0" err="1"/>
              <a:t>How</a:t>
            </a:r>
            <a:r>
              <a:rPr lang="de-DE" dirty="0"/>
              <a:t> </a:t>
            </a:r>
            <a:r>
              <a:rPr lang="de-DE" dirty="0" err="1"/>
              <a:t>give</a:t>
            </a:r>
            <a:r>
              <a:rPr lang="de-DE" dirty="0"/>
              <a:t> a </a:t>
            </a:r>
            <a:r>
              <a:rPr lang="de-DE" dirty="0" err="1"/>
              <a:t>good</a:t>
            </a:r>
            <a:r>
              <a:rPr lang="de-DE" dirty="0"/>
              <a:t> </a:t>
            </a:r>
            <a:r>
              <a:rPr lang="de-DE" dirty="0" err="1"/>
              <a:t>scientific</a:t>
            </a:r>
            <a:r>
              <a:rPr lang="de-DE" dirty="0"/>
              <a:t> </a:t>
            </a:r>
            <a:r>
              <a:rPr lang="de-DE" dirty="0" err="1"/>
              <a:t>presentation</a:t>
            </a:r>
            <a:r>
              <a:rPr lang="de-DE" dirty="0"/>
              <a:t> (</a:t>
            </a:r>
            <a:r>
              <a:rPr lang="de-DE" dirty="0" err="1"/>
              <a:t>yes</a:t>
            </a:r>
            <a:r>
              <a:rPr lang="de-DE" dirty="0"/>
              <a:t>, </a:t>
            </a:r>
            <a:r>
              <a:rPr lang="de-DE" dirty="0" err="1"/>
              <a:t>you</a:t>
            </a:r>
            <a:r>
              <a:rPr lang="de-DE" dirty="0"/>
              <a:t> </a:t>
            </a:r>
            <a:r>
              <a:rPr lang="de-DE" dirty="0" err="1"/>
              <a:t>must</a:t>
            </a:r>
            <a:r>
              <a:rPr lang="de-DE" dirty="0"/>
              <a:t> </a:t>
            </a:r>
            <a:r>
              <a:rPr lang="de-DE" dirty="0" err="1"/>
              <a:t>present</a:t>
            </a:r>
            <a:r>
              <a:rPr lang="de-DE" dirty="0"/>
              <a:t> </a:t>
            </a:r>
            <a:r>
              <a:rPr lang="de-DE" dirty="0" err="1"/>
              <a:t>your</a:t>
            </a:r>
            <a:r>
              <a:rPr lang="de-DE" dirty="0"/>
              <a:t> </a:t>
            </a:r>
            <a:r>
              <a:rPr lang="de-DE" dirty="0" err="1"/>
              <a:t>stuff</a:t>
            </a:r>
            <a:r>
              <a:rPr lang="de-DE" dirty="0"/>
              <a:t>)</a:t>
            </a:r>
          </a:p>
          <a:p>
            <a:pPr lvl="1"/>
            <a:r>
              <a:rPr lang="de-DE" dirty="0" err="1"/>
              <a:t>How</a:t>
            </a:r>
            <a:r>
              <a:rPr lang="de-DE" dirty="0"/>
              <a:t> </a:t>
            </a:r>
            <a:r>
              <a:rPr lang="de-DE" dirty="0" err="1"/>
              <a:t>to</a:t>
            </a:r>
            <a:r>
              <a:rPr lang="de-DE" dirty="0"/>
              <a:t> </a:t>
            </a:r>
            <a:r>
              <a:rPr lang="de-DE" dirty="0" err="1"/>
              <a:t>use</a:t>
            </a:r>
            <a:r>
              <a:rPr lang="de-DE" dirty="0"/>
              <a:t> Latex (</a:t>
            </a:r>
            <a:r>
              <a:rPr lang="de-DE" dirty="0" err="1"/>
              <a:t>yes</a:t>
            </a:r>
            <a:r>
              <a:rPr lang="de-DE" dirty="0"/>
              <a:t>, </a:t>
            </a:r>
            <a:r>
              <a:rPr lang="de-DE" dirty="0" err="1"/>
              <a:t>you</a:t>
            </a:r>
            <a:r>
              <a:rPr lang="de-DE" dirty="0"/>
              <a:t> will </a:t>
            </a:r>
            <a:r>
              <a:rPr lang="de-DE" dirty="0" err="1"/>
              <a:t>use</a:t>
            </a:r>
            <a:r>
              <a:rPr lang="de-DE" dirty="0"/>
              <a:t> </a:t>
            </a:r>
            <a:r>
              <a:rPr lang="de-DE" dirty="0" err="1"/>
              <a:t>it</a:t>
            </a:r>
            <a:r>
              <a:rPr lang="de-DE" dirty="0"/>
              <a:t>)</a:t>
            </a:r>
          </a:p>
          <a:p>
            <a:pPr lvl="1"/>
            <a:r>
              <a:rPr lang="de-DE" dirty="0" err="1"/>
              <a:t>How</a:t>
            </a:r>
            <a:r>
              <a:rPr lang="de-DE" dirty="0"/>
              <a:t> </a:t>
            </a:r>
            <a:r>
              <a:rPr lang="de-DE" dirty="0" err="1"/>
              <a:t>to</a:t>
            </a:r>
            <a:r>
              <a:rPr lang="de-DE" dirty="0"/>
              <a:t> </a:t>
            </a:r>
            <a:r>
              <a:rPr lang="de-DE" dirty="0" err="1"/>
              <a:t>use</a:t>
            </a:r>
            <a:r>
              <a:rPr lang="de-DE" dirty="0"/>
              <a:t> R (</a:t>
            </a:r>
            <a:r>
              <a:rPr lang="de-DE" dirty="0" err="1"/>
              <a:t>yes</a:t>
            </a:r>
            <a:r>
              <a:rPr lang="de-DE" dirty="0"/>
              <a:t>, </a:t>
            </a:r>
            <a:r>
              <a:rPr lang="de-DE" dirty="0" err="1"/>
              <a:t>you</a:t>
            </a:r>
            <a:r>
              <a:rPr lang="de-DE" dirty="0"/>
              <a:t> </a:t>
            </a:r>
            <a:r>
              <a:rPr lang="de-DE" dirty="0" err="1"/>
              <a:t>have</a:t>
            </a:r>
            <a:r>
              <a:rPr lang="de-DE" dirty="0"/>
              <a:t> </a:t>
            </a:r>
            <a:r>
              <a:rPr lang="de-DE" dirty="0" err="1"/>
              <a:t>to</a:t>
            </a:r>
            <a:r>
              <a:rPr lang="de-DE" dirty="0"/>
              <a:t> do </a:t>
            </a:r>
            <a:r>
              <a:rPr lang="de-DE" dirty="0" err="1"/>
              <a:t>statistics</a:t>
            </a:r>
            <a:r>
              <a:rPr lang="de-DE" dirty="0"/>
              <a:t>)</a:t>
            </a:r>
          </a:p>
          <a:p>
            <a:pPr lvl="1"/>
            <a:r>
              <a:rPr lang="en-US" dirty="0"/>
              <a:t>Designing and conducting </a:t>
            </a:r>
            <a:r>
              <a:rPr lang="en-US" b="1" dirty="0">
                <a:solidFill>
                  <a:schemeClr val="accent1"/>
                </a:solidFill>
              </a:rPr>
              <a:t>a user study </a:t>
            </a:r>
            <a:r>
              <a:rPr lang="de-DE" dirty="0"/>
              <a:t>(</a:t>
            </a:r>
            <a:r>
              <a:rPr lang="de-DE" dirty="0" err="1"/>
              <a:t>yes</a:t>
            </a:r>
            <a:r>
              <a:rPr lang="de-DE" dirty="0"/>
              <a:t>, </a:t>
            </a:r>
            <a:r>
              <a:rPr lang="de-DE" dirty="0" err="1"/>
              <a:t>you</a:t>
            </a:r>
            <a:r>
              <a:rPr lang="de-DE" dirty="0"/>
              <a:t> will do </a:t>
            </a:r>
            <a:r>
              <a:rPr lang="de-DE" dirty="0" err="1"/>
              <a:t>one</a:t>
            </a:r>
            <a:r>
              <a:rPr lang="de-DE" dirty="0"/>
              <a:t>)</a:t>
            </a:r>
            <a:endParaRPr lang="en-US" dirty="0"/>
          </a:p>
        </p:txBody>
      </p:sp>
    </p:spTree>
    <p:extLst>
      <p:ext uri="{BB962C8B-B14F-4D97-AF65-F5344CB8AC3E}">
        <p14:creationId xmlns:p14="http://schemas.microsoft.com/office/powerpoint/2010/main" val="4037843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572CF-2313-FBE4-15F7-CA450C894A27}"/>
              </a:ext>
            </a:extLst>
          </p:cNvPr>
          <p:cNvSpPr>
            <a:spLocks noGrp="1"/>
          </p:cNvSpPr>
          <p:nvPr>
            <p:ph type="title"/>
          </p:nvPr>
        </p:nvSpPr>
        <p:spPr/>
        <p:txBody>
          <a:bodyPr/>
          <a:lstStyle/>
          <a:p>
            <a:r>
              <a:rPr lang="de-DE" dirty="0"/>
              <a:t>Potential </a:t>
            </a:r>
            <a:r>
              <a:rPr lang="de-DE" dirty="0" err="1"/>
              <a:t>Lecture</a:t>
            </a:r>
            <a:r>
              <a:rPr lang="de-DE" dirty="0"/>
              <a:t> Content</a:t>
            </a:r>
          </a:p>
        </p:txBody>
      </p:sp>
      <p:sp>
        <p:nvSpPr>
          <p:cNvPr id="3" name="Fußzeilenplatzhalter 2">
            <a:extLst>
              <a:ext uri="{FF2B5EF4-FFF2-40B4-BE49-F238E27FC236}">
                <a16:creationId xmlns:a16="http://schemas.microsoft.com/office/drawing/2014/main" id="{A05758D1-AEA7-68B0-F87B-0EF331CC34A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9D79677-43CC-F078-6D97-92BC974F82A3}"/>
              </a:ext>
            </a:extLst>
          </p:cNvPr>
          <p:cNvSpPr>
            <a:spLocks noGrp="1"/>
          </p:cNvSpPr>
          <p:nvPr>
            <p:ph type="sldNum" sz="quarter" idx="28"/>
          </p:nvPr>
        </p:nvSpPr>
        <p:spPr/>
        <p:txBody>
          <a:bodyPr/>
          <a:lstStyle/>
          <a:p>
            <a:fld id="{BA24374A-C3A8-471A-8837-3FC31668ABE5}" type="slidenum">
              <a:rPr lang="de-DE" smtClean="0"/>
              <a:pPr/>
              <a:t>34</a:t>
            </a:fld>
            <a:endParaRPr lang="de-DE" dirty="0"/>
          </a:p>
        </p:txBody>
      </p:sp>
      <p:sp>
        <p:nvSpPr>
          <p:cNvPr id="5" name="Textplatzhalter 4">
            <a:extLst>
              <a:ext uri="{FF2B5EF4-FFF2-40B4-BE49-F238E27FC236}">
                <a16:creationId xmlns:a16="http://schemas.microsoft.com/office/drawing/2014/main" id="{CF3F83BB-C9B5-D469-BA8D-F05E38388E1E}"/>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4DD52262-0064-453B-91C2-D22A0D5224EE}"/>
              </a:ext>
            </a:extLst>
          </p:cNvPr>
          <p:cNvSpPr>
            <a:spLocks noGrp="1"/>
          </p:cNvSpPr>
          <p:nvPr>
            <p:ph type="body" sz="quarter" idx="29"/>
          </p:nvPr>
        </p:nvSpPr>
        <p:spPr/>
        <p:txBody>
          <a:bodyPr>
            <a:normAutofit fontScale="92500" lnSpcReduction="20000"/>
          </a:bodyPr>
          <a:lstStyle/>
          <a:p>
            <a:r>
              <a:rPr lang="de-DE" dirty="0"/>
              <a:t>Basics</a:t>
            </a:r>
          </a:p>
          <a:p>
            <a:r>
              <a:rPr lang="de-DE" dirty="0"/>
              <a:t>Users</a:t>
            </a:r>
          </a:p>
          <a:p>
            <a:r>
              <a:rPr lang="de-DE" dirty="0"/>
              <a:t>Usability</a:t>
            </a:r>
          </a:p>
          <a:p>
            <a:r>
              <a:rPr lang="de-DE" dirty="0" err="1"/>
              <a:t>Perception</a:t>
            </a:r>
            <a:endParaRPr lang="de-DE" dirty="0"/>
          </a:p>
          <a:p>
            <a:r>
              <a:rPr lang="de-DE" dirty="0" err="1"/>
              <a:t>Cognition</a:t>
            </a:r>
            <a:endParaRPr lang="de-DE" dirty="0"/>
          </a:p>
          <a:p>
            <a:r>
              <a:rPr lang="de-DE" dirty="0" err="1"/>
              <a:t>Aesthetics</a:t>
            </a:r>
            <a:endParaRPr lang="de-DE" dirty="0"/>
          </a:p>
          <a:p>
            <a:r>
              <a:rPr lang="de-DE" dirty="0"/>
              <a:t>Models</a:t>
            </a:r>
          </a:p>
          <a:p>
            <a:r>
              <a:rPr lang="de-DE" dirty="0"/>
              <a:t>Input</a:t>
            </a:r>
          </a:p>
          <a:p>
            <a:r>
              <a:rPr lang="de-DE" dirty="0"/>
              <a:t>Output</a:t>
            </a:r>
          </a:p>
          <a:p>
            <a:r>
              <a:rPr lang="de-DE" dirty="0"/>
              <a:t>Prototyping</a:t>
            </a:r>
          </a:p>
          <a:p>
            <a:r>
              <a:rPr lang="de-DE" dirty="0"/>
              <a:t>Games</a:t>
            </a:r>
          </a:p>
          <a:p>
            <a:r>
              <a:rPr lang="de-DE" dirty="0" err="1"/>
              <a:t>Accessibility</a:t>
            </a:r>
            <a:endParaRPr lang="de-DE" dirty="0"/>
          </a:p>
        </p:txBody>
      </p:sp>
    </p:spTree>
    <p:extLst>
      <p:ext uri="{BB962C8B-B14F-4D97-AF65-F5344CB8AC3E}">
        <p14:creationId xmlns:p14="http://schemas.microsoft.com/office/powerpoint/2010/main" val="1948271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D6A8C-462B-9389-1A31-B23334DD8B54}"/>
              </a:ext>
            </a:extLst>
          </p:cNvPr>
          <p:cNvSpPr>
            <a:spLocks noGrp="1"/>
          </p:cNvSpPr>
          <p:nvPr>
            <p:ph type="title"/>
          </p:nvPr>
        </p:nvSpPr>
        <p:spPr/>
        <p:txBody>
          <a:bodyPr/>
          <a:lstStyle/>
          <a:p>
            <a:r>
              <a:rPr lang="de-DE" dirty="0" err="1"/>
              <a:t>Recent</a:t>
            </a:r>
            <a:r>
              <a:rPr lang="de-DE" dirty="0"/>
              <a:t> Streams in HCI</a:t>
            </a:r>
          </a:p>
        </p:txBody>
      </p:sp>
      <p:sp>
        <p:nvSpPr>
          <p:cNvPr id="3" name="Fußzeilenplatzhalter 2">
            <a:extLst>
              <a:ext uri="{FF2B5EF4-FFF2-40B4-BE49-F238E27FC236}">
                <a16:creationId xmlns:a16="http://schemas.microsoft.com/office/drawing/2014/main" id="{3F9FCC7B-1413-687C-4893-9A4845A78EB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16CE906-E42B-8C77-00E2-84630622B045}"/>
              </a:ext>
            </a:extLst>
          </p:cNvPr>
          <p:cNvSpPr>
            <a:spLocks noGrp="1"/>
          </p:cNvSpPr>
          <p:nvPr>
            <p:ph type="sldNum" sz="quarter" idx="28"/>
          </p:nvPr>
        </p:nvSpPr>
        <p:spPr/>
        <p:txBody>
          <a:bodyPr/>
          <a:lstStyle/>
          <a:p>
            <a:fld id="{BA24374A-C3A8-471A-8837-3FC31668ABE5}" type="slidenum">
              <a:rPr lang="de-DE" smtClean="0"/>
              <a:pPr/>
              <a:t>35</a:t>
            </a:fld>
            <a:endParaRPr lang="de-DE" dirty="0"/>
          </a:p>
        </p:txBody>
      </p:sp>
      <p:sp>
        <p:nvSpPr>
          <p:cNvPr id="5" name="Textplatzhalter 4">
            <a:extLst>
              <a:ext uri="{FF2B5EF4-FFF2-40B4-BE49-F238E27FC236}">
                <a16:creationId xmlns:a16="http://schemas.microsoft.com/office/drawing/2014/main" id="{7F6C64CB-E0D8-C561-E798-E39300C57FF0}"/>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DA2EE488-CE79-1028-9B4F-A94F3F848A20}"/>
              </a:ext>
            </a:extLst>
          </p:cNvPr>
          <p:cNvSpPr>
            <a:spLocks noGrp="1"/>
          </p:cNvSpPr>
          <p:nvPr>
            <p:ph type="body" sz="quarter" idx="29"/>
          </p:nvPr>
        </p:nvSpPr>
        <p:spPr/>
        <p:txBody>
          <a:bodyPr>
            <a:normAutofit fontScale="70000" lnSpcReduction="20000"/>
          </a:bodyPr>
          <a:lstStyle/>
          <a:p>
            <a:r>
              <a:rPr lang="en-US" dirty="0"/>
              <a:t>User Experience and Usability</a:t>
            </a:r>
          </a:p>
          <a:p>
            <a:r>
              <a:rPr lang="en-US" dirty="0"/>
              <a:t>Specific Applications Areas</a:t>
            </a:r>
          </a:p>
          <a:p>
            <a:r>
              <a:rPr lang="en-US" dirty="0"/>
              <a:t>Learning, Education, and Families</a:t>
            </a:r>
          </a:p>
          <a:p>
            <a:r>
              <a:rPr lang="en-US" dirty="0"/>
              <a:t>Interaction Beyond the Individual</a:t>
            </a:r>
          </a:p>
          <a:p>
            <a:r>
              <a:rPr lang="en-US" dirty="0"/>
              <a:t>Games and Play</a:t>
            </a:r>
          </a:p>
          <a:p>
            <a:r>
              <a:rPr lang="en-US" dirty="0"/>
              <a:t>Privacy and Security</a:t>
            </a:r>
          </a:p>
          <a:p>
            <a:r>
              <a:rPr lang="en-US" dirty="0"/>
              <a:t>Visualization</a:t>
            </a:r>
          </a:p>
          <a:p>
            <a:r>
              <a:rPr lang="en-US" dirty="0"/>
              <a:t>Health, Accessibility and Aging</a:t>
            </a:r>
          </a:p>
          <a:p>
            <a:r>
              <a:rPr lang="en-US" dirty="0"/>
              <a:t>Design</a:t>
            </a:r>
          </a:p>
          <a:p>
            <a:r>
              <a:rPr lang="en-US" dirty="0"/>
              <a:t>Building Devices: Hardware, Materials, and Fabrication</a:t>
            </a:r>
          </a:p>
          <a:p>
            <a:r>
              <a:rPr lang="en-US" dirty="0"/>
              <a:t>Interacting with Devices: Interaction Techniques &amp; Modalities</a:t>
            </a:r>
          </a:p>
          <a:p>
            <a:r>
              <a:rPr lang="en-US" dirty="0"/>
              <a:t>Blending Interaction: Engineering Interactive Systems &amp; Tools</a:t>
            </a:r>
          </a:p>
          <a:p>
            <a:r>
              <a:rPr lang="en-US" dirty="0"/>
              <a:t>Understanding People: Theory, Concepts, and Methods</a:t>
            </a:r>
          </a:p>
          <a:p>
            <a:r>
              <a:rPr lang="en-US" dirty="0"/>
              <a:t>Critical Computing, Sustainability, and Social Justice</a:t>
            </a:r>
          </a:p>
          <a:p>
            <a:r>
              <a:rPr lang="en-US" dirty="0"/>
              <a:t>Computational Interaction</a:t>
            </a:r>
            <a:endParaRPr lang="de-DE" dirty="0"/>
          </a:p>
        </p:txBody>
      </p:sp>
      <p:sp>
        <p:nvSpPr>
          <p:cNvPr id="7" name="TextBox 8">
            <a:extLst>
              <a:ext uri="{FF2B5EF4-FFF2-40B4-BE49-F238E27FC236}">
                <a16:creationId xmlns:a16="http://schemas.microsoft.com/office/drawing/2014/main" id="{9C894431-B7A0-B6D5-7EA5-E31BE1A14C16}"/>
              </a:ext>
            </a:extLst>
          </p:cNvPr>
          <p:cNvSpPr txBox="1"/>
          <p:nvPr/>
        </p:nvSpPr>
        <p:spPr>
          <a:xfrm rot="581560">
            <a:off x="7001589" y="3094603"/>
            <a:ext cx="4715762" cy="1035419"/>
          </a:xfrm>
          <a:prstGeom prst="rect">
            <a:avLst/>
          </a:prstGeom>
          <a:solidFill>
            <a:schemeClr val="accent1"/>
          </a:solidFill>
          <a:ln w="76200">
            <a:noFill/>
          </a:ln>
          <a:effectLst>
            <a:outerShdw blurRad="50800" dist="38100" dir="2700000" algn="tl" rotWithShape="0">
              <a:prstClr val="black">
                <a:alpha val="40000"/>
              </a:prstClr>
            </a:outerShdw>
          </a:effectLst>
        </p:spPr>
        <p:txBody>
          <a:bodyPr wrap="square" rtlCol="0" anchor="ctr">
            <a:noAutofit/>
          </a:bodyPr>
          <a:lstStyle/>
          <a:p>
            <a:pPr algn="ctr"/>
            <a:r>
              <a:rPr lang="de-DE" sz="2400" b="1" dirty="0" err="1">
                <a:solidFill>
                  <a:schemeClr val="bg1"/>
                </a:solidFill>
              </a:rPr>
              <a:t>What</a:t>
            </a:r>
            <a:r>
              <a:rPr lang="de-DE" sz="2400" b="1" dirty="0">
                <a:solidFill>
                  <a:schemeClr val="bg1"/>
                </a:solidFill>
              </a:rPr>
              <a:t> </a:t>
            </a:r>
            <a:r>
              <a:rPr lang="de-DE" sz="2400" b="1" dirty="0" err="1">
                <a:solidFill>
                  <a:schemeClr val="bg1"/>
                </a:solidFill>
              </a:rPr>
              <a:t>is</a:t>
            </a:r>
            <a:r>
              <a:rPr lang="de-DE" sz="2400" b="1" dirty="0">
                <a:solidFill>
                  <a:schemeClr val="bg1"/>
                </a:solidFill>
              </a:rPr>
              <a:t> </a:t>
            </a:r>
            <a:r>
              <a:rPr lang="de-DE" sz="2400" b="1" dirty="0" err="1">
                <a:solidFill>
                  <a:schemeClr val="bg1"/>
                </a:solidFill>
              </a:rPr>
              <a:t>the</a:t>
            </a:r>
            <a:r>
              <a:rPr lang="de-DE" sz="2400" b="1" dirty="0">
                <a:solidFill>
                  <a:schemeClr val="bg1"/>
                </a:solidFill>
              </a:rPr>
              <a:t> </a:t>
            </a:r>
            <a:r>
              <a:rPr lang="de-DE" sz="2400" b="1" dirty="0" err="1">
                <a:solidFill>
                  <a:schemeClr val="bg1"/>
                </a:solidFill>
              </a:rPr>
              <a:t>most</a:t>
            </a:r>
            <a:br>
              <a:rPr lang="de-DE" sz="2400" b="1" dirty="0">
                <a:solidFill>
                  <a:schemeClr val="bg1"/>
                </a:solidFill>
              </a:rPr>
            </a:br>
            <a:r>
              <a:rPr lang="de-DE" sz="2400" b="1" dirty="0" err="1">
                <a:solidFill>
                  <a:schemeClr val="bg1"/>
                </a:solidFill>
              </a:rPr>
              <a:t>visited</a:t>
            </a:r>
            <a:r>
              <a:rPr lang="de-DE" sz="2400" b="1" dirty="0">
                <a:solidFill>
                  <a:schemeClr val="bg1"/>
                </a:solidFill>
              </a:rPr>
              <a:t> </a:t>
            </a:r>
            <a:r>
              <a:rPr lang="de-DE" sz="2400" b="1" dirty="0" err="1">
                <a:solidFill>
                  <a:schemeClr val="bg1"/>
                </a:solidFill>
              </a:rPr>
              <a:t>research</a:t>
            </a:r>
            <a:r>
              <a:rPr lang="de-DE" sz="2400" b="1" dirty="0">
                <a:solidFill>
                  <a:schemeClr val="bg1"/>
                </a:solidFill>
              </a:rPr>
              <a:t> </a:t>
            </a:r>
            <a:r>
              <a:rPr lang="de-DE" sz="2400" b="1" dirty="0" err="1">
                <a:solidFill>
                  <a:schemeClr val="bg1"/>
                </a:solidFill>
              </a:rPr>
              <a:t>field</a:t>
            </a:r>
            <a:r>
              <a:rPr lang="de-DE" sz="2400" b="1" dirty="0">
                <a:solidFill>
                  <a:schemeClr val="bg1"/>
                </a:solidFill>
              </a:rPr>
              <a:t> in HCI?</a:t>
            </a:r>
          </a:p>
        </p:txBody>
      </p:sp>
    </p:spTree>
    <p:extLst>
      <p:ext uri="{BB962C8B-B14F-4D97-AF65-F5344CB8AC3E}">
        <p14:creationId xmlns:p14="http://schemas.microsoft.com/office/powerpoint/2010/main" val="16479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0CB44-125D-94B3-1D31-F3B254B18783}"/>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0764B30B-C1C6-9BF4-8CD1-4956B6A5AA6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A353730-FF5B-76DD-0EB0-96CBB3E6E0ED}"/>
              </a:ext>
            </a:extLst>
          </p:cNvPr>
          <p:cNvSpPr>
            <a:spLocks noGrp="1"/>
          </p:cNvSpPr>
          <p:nvPr>
            <p:ph type="sldNum" sz="quarter" idx="28"/>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205F3780-0BCF-2B07-277C-58B509BFFE31}"/>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B104665B-5B2D-7BC1-9430-CA9F61D72629}"/>
              </a:ext>
            </a:extLst>
          </p:cNvPr>
          <p:cNvSpPr>
            <a:spLocks noGrp="1"/>
          </p:cNvSpPr>
          <p:nvPr>
            <p:ph type="body" sz="quarter" idx="29"/>
          </p:nvPr>
        </p:nvSpPr>
        <p:spPr/>
        <p:txBody>
          <a:bodyPr/>
          <a:lstStyle/>
          <a:p>
            <a:endParaRPr lang="de-DE"/>
          </a:p>
        </p:txBody>
      </p:sp>
      <p:pic>
        <p:nvPicPr>
          <p:cNvPr id="7" name="Picture 6">
            <a:extLst>
              <a:ext uri="{FF2B5EF4-FFF2-40B4-BE49-F238E27FC236}">
                <a16:creationId xmlns:a16="http://schemas.microsoft.com/office/drawing/2014/main" id="{A2717D6B-6FE6-87F1-5868-124EB5072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342" b="10342"/>
          <a:stretch>
            <a:fillRect/>
          </a:stretch>
        </p:blipFill>
        <p:spPr bwMode="auto">
          <a:xfrm>
            <a:off x="0" y="-1"/>
            <a:ext cx="12192000" cy="6317997"/>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EC5C4F6E-D2C6-54DD-02A2-E57DE6639F79}"/>
              </a:ext>
            </a:extLst>
          </p:cNvPr>
          <p:cNvSpPr txBox="1"/>
          <p:nvPr/>
        </p:nvSpPr>
        <p:spPr>
          <a:xfrm>
            <a:off x="695325" y="3023156"/>
            <a:ext cx="5083315" cy="369332"/>
          </a:xfrm>
          <a:prstGeom prst="rect">
            <a:avLst/>
          </a:prstGeom>
          <a:solidFill>
            <a:schemeClr val="accent1"/>
          </a:solidFill>
        </p:spPr>
        <p:txBody>
          <a:bodyPr wrap="square" rtlCol="0">
            <a:spAutoFit/>
          </a:bodyPr>
          <a:lstStyle/>
          <a:p>
            <a:r>
              <a:rPr lang="de-DE" dirty="0" err="1">
                <a:solidFill>
                  <a:schemeClr val="bg1"/>
                </a:solidFill>
              </a:rPr>
              <a:t>There</a:t>
            </a:r>
            <a:r>
              <a:rPr lang="de-DE" dirty="0">
                <a:solidFill>
                  <a:schemeClr val="bg1"/>
                </a:solidFill>
              </a:rPr>
              <a:t> </a:t>
            </a:r>
            <a:r>
              <a:rPr lang="de-DE" dirty="0" err="1">
                <a:solidFill>
                  <a:schemeClr val="bg1"/>
                </a:solidFill>
              </a:rPr>
              <a:t>is</a:t>
            </a:r>
            <a:r>
              <a:rPr lang="de-DE" dirty="0">
                <a:solidFill>
                  <a:schemeClr val="bg1"/>
                </a:solidFill>
              </a:rPr>
              <a:t> </a:t>
            </a:r>
            <a:r>
              <a:rPr lang="de-DE" dirty="0" err="1">
                <a:solidFill>
                  <a:schemeClr val="bg1"/>
                </a:solidFill>
              </a:rPr>
              <a:t>no</a:t>
            </a:r>
            <a:r>
              <a:rPr lang="de-DE" dirty="0">
                <a:solidFill>
                  <a:schemeClr val="bg1"/>
                </a:solidFill>
              </a:rPr>
              <a:t> „DAU“. </a:t>
            </a:r>
            <a:r>
              <a:rPr lang="de-DE" dirty="0" err="1">
                <a:solidFill>
                  <a:schemeClr val="bg1"/>
                </a:solidFill>
              </a:rPr>
              <a:t>You</a:t>
            </a:r>
            <a:r>
              <a:rPr lang="de-DE" dirty="0">
                <a:solidFill>
                  <a:schemeClr val="bg1"/>
                </a:solidFill>
              </a:rPr>
              <a:t> </a:t>
            </a:r>
            <a:r>
              <a:rPr lang="de-DE" dirty="0" err="1">
                <a:solidFill>
                  <a:schemeClr val="bg1"/>
                </a:solidFill>
              </a:rPr>
              <a:t>only</a:t>
            </a:r>
            <a:r>
              <a:rPr lang="de-DE" dirty="0">
                <a:solidFill>
                  <a:schemeClr val="bg1"/>
                </a:solidFill>
              </a:rPr>
              <a:t> ran </a:t>
            </a:r>
            <a:r>
              <a:rPr lang="de-DE" dirty="0" err="1">
                <a:solidFill>
                  <a:schemeClr val="bg1"/>
                </a:solidFill>
              </a:rPr>
              <a:t>too</a:t>
            </a:r>
            <a:r>
              <a:rPr lang="de-DE" dirty="0">
                <a:solidFill>
                  <a:schemeClr val="bg1"/>
                </a:solidFill>
              </a:rPr>
              <a:t> </a:t>
            </a:r>
            <a:r>
              <a:rPr lang="de-DE" dirty="0" err="1">
                <a:solidFill>
                  <a:schemeClr val="bg1"/>
                </a:solidFill>
              </a:rPr>
              <a:t>few</a:t>
            </a:r>
            <a:r>
              <a:rPr lang="de-DE" dirty="0">
                <a:solidFill>
                  <a:schemeClr val="bg1"/>
                </a:solidFill>
              </a:rPr>
              <a:t> </a:t>
            </a:r>
            <a:r>
              <a:rPr lang="de-DE" dirty="0" err="1">
                <a:solidFill>
                  <a:schemeClr val="bg1"/>
                </a:solidFill>
              </a:rPr>
              <a:t>studies</a:t>
            </a:r>
            <a:r>
              <a:rPr lang="de-DE" dirty="0">
                <a:solidFill>
                  <a:schemeClr val="bg1"/>
                </a:solidFill>
              </a:rPr>
              <a:t>!</a:t>
            </a:r>
          </a:p>
        </p:txBody>
      </p:sp>
    </p:spTree>
    <p:extLst>
      <p:ext uri="{BB962C8B-B14F-4D97-AF65-F5344CB8AC3E}">
        <p14:creationId xmlns:p14="http://schemas.microsoft.com/office/powerpoint/2010/main" val="2280517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02A06-16CE-8E7C-127B-323DEDEBC31B}"/>
              </a:ext>
            </a:extLst>
          </p:cNvPr>
          <p:cNvSpPr>
            <a:spLocks noGrp="1"/>
          </p:cNvSpPr>
          <p:nvPr>
            <p:ph type="title"/>
          </p:nvPr>
        </p:nvSpPr>
        <p:spPr/>
        <p:txBody>
          <a:bodyPr/>
          <a:lstStyle/>
          <a:p>
            <a:r>
              <a:rPr lang="de-DE" dirty="0"/>
              <a:t>Studies?</a:t>
            </a:r>
          </a:p>
        </p:txBody>
      </p:sp>
      <p:sp>
        <p:nvSpPr>
          <p:cNvPr id="3" name="Fußzeilenplatzhalter 2">
            <a:extLst>
              <a:ext uri="{FF2B5EF4-FFF2-40B4-BE49-F238E27FC236}">
                <a16:creationId xmlns:a16="http://schemas.microsoft.com/office/drawing/2014/main" id="{64441EB5-D98C-33D4-ECD8-C23163AB6B0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DA96785-C71D-749D-A5A7-5FC97D8F0563}"/>
              </a:ext>
            </a:extLst>
          </p:cNvPr>
          <p:cNvSpPr>
            <a:spLocks noGrp="1"/>
          </p:cNvSpPr>
          <p:nvPr>
            <p:ph type="sldNum" sz="quarter" idx="28"/>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EDBE3BB5-168E-3370-B7E2-17F9BB4029E8}"/>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3E57E18E-750C-DAB8-F5FF-14014E510526}"/>
              </a:ext>
            </a:extLst>
          </p:cNvPr>
          <p:cNvSpPr>
            <a:spLocks noGrp="1"/>
          </p:cNvSpPr>
          <p:nvPr>
            <p:ph type="body" sz="quarter" idx="29"/>
          </p:nvPr>
        </p:nvSpPr>
        <p:spPr/>
        <p:txBody>
          <a:bodyPr>
            <a:normAutofit/>
          </a:bodyPr>
          <a:lstStyle/>
          <a:p>
            <a:r>
              <a:rPr lang="en-US" b="1" dirty="0">
                <a:solidFill>
                  <a:schemeClr val="accent1"/>
                </a:solidFill>
                <a:sym typeface="Wingdings" panose="05000000000000000000" pitchFamily="2" charset="2"/>
              </a:rPr>
              <a:t>Studies! There are methods </a:t>
            </a:r>
            <a:r>
              <a:rPr lang="en-US" dirty="0">
                <a:sym typeface="Wingdings" panose="05000000000000000000" pitchFamily="2" charset="2"/>
              </a:rPr>
              <a:t>(we will discuss each method in detail):</a:t>
            </a:r>
          </a:p>
          <a:p>
            <a:pPr lvl="1"/>
            <a:r>
              <a:rPr lang="en-US" dirty="0">
                <a:sym typeface="Wingdings" panose="05000000000000000000" pitchFamily="2" charset="2"/>
              </a:rPr>
              <a:t>Prototype testing in a lab study</a:t>
            </a:r>
          </a:p>
          <a:p>
            <a:pPr lvl="1"/>
            <a:r>
              <a:rPr lang="en-US" dirty="0">
                <a:sym typeface="Wingdings" panose="05000000000000000000" pitchFamily="2" charset="2"/>
              </a:rPr>
              <a:t>(Web/Mobile) app, websites, downloadable desktop software</a:t>
            </a:r>
          </a:p>
          <a:p>
            <a:pPr lvl="1"/>
            <a:r>
              <a:rPr lang="en-US" dirty="0">
                <a:sym typeface="Wingdings" panose="05000000000000000000" pitchFamily="2" charset="2"/>
              </a:rPr>
              <a:t>Field &amp; online surveys</a:t>
            </a:r>
          </a:p>
          <a:p>
            <a:pPr lvl="1"/>
            <a:r>
              <a:rPr lang="en-US" dirty="0">
                <a:sym typeface="Wingdings" panose="05000000000000000000" pitchFamily="2" charset="2"/>
              </a:rPr>
              <a:t>Diaries (took probably too long)</a:t>
            </a:r>
          </a:p>
          <a:p>
            <a:pPr lvl="1"/>
            <a:r>
              <a:rPr lang="en-US" dirty="0">
                <a:sym typeface="Wingdings" panose="05000000000000000000" pitchFamily="2" charset="2"/>
              </a:rPr>
              <a:t>Expert Interviews (when you can find them)</a:t>
            </a:r>
          </a:p>
          <a:p>
            <a:pPr lvl="1"/>
            <a:r>
              <a:rPr lang="en-US" dirty="0">
                <a:sym typeface="Wingdings" panose="05000000000000000000" pitchFamily="2" charset="2"/>
              </a:rPr>
              <a:t>Literature Review (gaining new scientific insights)</a:t>
            </a:r>
          </a:p>
          <a:p>
            <a:r>
              <a:rPr lang="en-US" b="1" dirty="0">
                <a:solidFill>
                  <a:schemeClr val="accent1"/>
                </a:solidFill>
              </a:rPr>
              <a:t>User Studies? WTF? Do I need to develop something? … Not necessarily …</a:t>
            </a:r>
          </a:p>
          <a:p>
            <a:pPr lvl="1"/>
            <a:r>
              <a:rPr lang="en-US" dirty="0"/>
              <a:t>HCI researchers are smart, they </a:t>
            </a:r>
            <a:r>
              <a:rPr lang="en-US" b="1" u="sng" dirty="0">
                <a:solidFill>
                  <a:schemeClr val="accent1"/>
                </a:solidFill>
              </a:rPr>
              <a:t>fake everything </a:t>
            </a:r>
            <a:r>
              <a:rPr lang="en-US" dirty="0"/>
              <a:t>they can…</a:t>
            </a:r>
          </a:p>
          <a:p>
            <a:pPr lvl="1"/>
            <a:r>
              <a:rPr lang="en-US" dirty="0"/>
              <a:t>Many prototypes already exist, but nobody has tested them….</a:t>
            </a:r>
            <a:endParaRPr lang="de-DE" dirty="0"/>
          </a:p>
        </p:txBody>
      </p:sp>
    </p:spTree>
    <p:extLst>
      <p:ext uri="{BB962C8B-B14F-4D97-AF65-F5344CB8AC3E}">
        <p14:creationId xmlns:p14="http://schemas.microsoft.com/office/powerpoint/2010/main" val="1852669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amazon alexa design speakers table technology">
            <a:extLst>
              <a:ext uri="{FF2B5EF4-FFF2-40B4-BE49-F238E27FC236}">
                <a16:creationId xmlns:a16="http://schemas.microsoft.com/office/drawing/2014/main" id="{04887E27-E4FA-94AB-D3F5-4E1830EF47CB}"/>
              </a:ext>
            </a:extLst>
          </p:cNvPr>
          <p:cNvPicPr>
            <a:picLocks noGrp="1" noChangeAspect="1" noChangeArrowheads="1"/>
          </p:cNvPicPr>
          <p:nvPr>
            <p:ph type="pic" sz="quarter" idx="22"/>
          </p:nvPr>
        </p:nvPicPr>
        <p:blipFill rotWithShape="1">
          <a:blip r:embed="rId2">
            <a:extLst>
              <a:ext uri="{28A0092B-C50C-407E-A947-70E740481C1C}">
                <a14:useLocalDpi xmlns:a14="http://schemas.microsoft.com/office/drawing/2010/main" val="0"/>
              </a:ext>
            </a:extLst>
          </a:blip>
          <a:srcRect t="11191" b="11191"/>
          <a:stretch/>
        </p:blipFill>
        <p:spPr/>
      </p:pic>
      <p:sp>
        <p:nvSpPr>
          <p:cNvPr id="26" name="Textplatzhalter 25">
            <a:extLst>
              <a:ext uri="{FF2B5EF4-FFF2-40B4-BE49-F238E27FC236}">
                <a16:creationId xmlns:a16="http://schemas.microsoft.com/office/drawing/2014/main" id="{8732A361-A4DF-035D-355A-42AA8E942C4C}"/>
              </a:ext>
            </a:extLst>
          </p:cNvPr>
          <p:cNvSpPr>
            <a:spLocks noGrp="1"/>
          </p:cNvSpPr>
          <p:nvPr>
            <p:ph type="body" sz="quarter" idx="29"/>
          </p:nvPr>
        </p:nvSpPr>
        <p:spPr/>
        <p:txBody>
          <a:bodyPr/>
          <a:lstStyle/>
          <a:p>
            <a:endParaRPr lang="de-DE"/>
          </a:p>
        </p:txBody>
      </p:sp>
      <p:sp>
        <p:nvSpPr>
          <p:cNvPr id="3" name="Fußzeilenplatzhalter 2">
            <a:extLst>
              <a:ext uri="{FF2B5EF4-FFF2-40B4-BE49-F238E27FC236}">
                <a16:creationId xmlns:a16="http://schemas.microsoft.com/office/drawing/2014/main" id="{3E470C6A-2AE7-812C-B462-7ACF185E2468}"/>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A4C1FD1-ABC6-1B96-F36D-CA2012A69C85}"/>
              </a:ext>
            </a:extLst>
          </p:cNvPr>
          <p:cNvSpPr>
            <a:spLocks noGrp="1"/>
          </p:cNvSpPr>
          <p:nvPr>
            <p:ph type="sldNum" sz="quarter" idx="32"/>
          </p:nvPr>
        </p:nvSpPr>
        <p:spPr/>
        <p:txBody>
          <a:bodyPr/>
          <a:lstStyle/>
          <a:p>
            <a:fld id="{BA24374A-C3A8-471A-8837-3FC31668ABE5}" type="slidenum">
              <a:rPr lang="de-DE" smtClean="0"/>
              <a:pPr/>
              <a:t>38</a:t>
            </a:fld>
            <a:endParaRPr lang="de-DE" dirty="0"/>
          </a:p>
        </p:txBody>
      </p:sp>
      <p:sp>
        <p:nvSpPr>
          <p:cNvPr id="25" name="Textplatzhalter 24">
            <a:extLst>
              <a:ext uri="{FF2B5EF4-FFF2-40B4-BE49-F238E27FC236}">
                <a16:creationId xmlns:a16="http://schemas.microsoft.com/office/drawing/2014/main" id="{9C6B755B-FBC7-B786-EE23-20161285456F}"/>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16" name="Title 1">
            <a:extLst>
              <a:ext uri="{FF2B5EF4-FFF2-40B4-BE49-F238E27FC236}">
                <a16:creationId xmlns:a16="http://schemas.microsoft.com/office/drawing/2014/main" id="{F300CC51-C75E-8082-5671-28F2142A0AFA}"/>
              </a:ext>
            </a:extLst>
          </p:cNvPr>
          <p:cNvSpPr txBox="1">
            <a:spLocks/>
          </p:cNvSpPr>
          <p:nvPr/>
        </p:nvSpPr>
        <p:spPr>
          <a:xfrm>
            <a:off x="695327" y="549275"/>
            <a:ext cx="7956548" cy="539750"/>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a:lstStyle>
          <a:p>
            <a:r>
              <a:rPr lang="de-DE" dirty="0" err="1"/>
              <a:t>What</a:t>
            </a:r>
            <a:r>
              <a:rPr lang="de-DE" dirty="0"/>
              <a:t> do </a:t>
            </a:r>
            <a:r>
              <a:rPr lang="de-DE" dirty="0" err="1"/>
              <a:t>you</a:t>
            </a:r>
            <a:r>
              <a:rPr lang="de-DE" dirty="0"/>
              <a:t> </a:t>
            </a:r>
            <a:r>
              <a:rPr lang="de-DE" dirty="0" err="1"/>
              <a:t>need</a:t>
            </a:r>
            <a:r>
              <a:rPr lang="de-DE" dirty="0"/>
              <a:t> </a:t>
            </a:r>
            <a:r>
              <a:rPr lang="de-DE" dirty="0" err="1"/>
              <a:t>to</a:t>
            </a:r>
            <a:r>
              <a:rPr lang="de-DE" dirty="0"/>
              <a:t> </a:t>
            </a:r>
            <a:r>
              <a:rPr lang="de-DE" dirty="0" err="1"/>
              <a:t>evaluate</a:t>
            </a:r>
            <a:r>
              <a:rPr lang="de-DE" dirty="0"/>
              <a:t> „Alexa?“</a:t>
            </a:r>
          </a:p>
        </p:txBody>
      </p:sp>
      <p:pic>
        <p:nvPicPr>
          <p:cNvPr id="17" name="Picture 8">
            <a:extLst>
              <a:ext uri="{FF2B5EF4-FFF2-40B4-BE49-F238E27FC236}">
                <a16:creationId xmlns:a16="http://schemas.microsoft.com/office/drawing/2014/main" id="{51D44E43-B3D5-3C6A-1001-91618D14D91D}"/>
              </a:ext>
            </a:extLst>
          </p:cNvPr>
          <p:cNvPicPr>
            <a:picLocks noChangeAspect="1"/>
          </p:cNvPicPr>
          <p:nvPr/>
        </p:nvPicPr>
        <p:blipFill>
          <a:blip r:embed="rId3"/>
          <a:stretch>
            <a:fillRect/>
          </a:stretch>
        </p:blipFill>
        <p:spPr>
          <a:xfrm>
            <a:off x="4953000" y="3114097"/>
            <a:ext cx="5136444" cy="2889250"/>
          </a:xfrm>
          <a:prstGeom prst="rect">
            <a:avLst/>
          </a:prstGeom>
          <a:ln>
            <a:noFill/>
          </a:ln>
          <a:effectLst>
            <a:outerShdw blurRad="292100" dist="139700" dir="2700000" algn="tl" rotWithShape="0">
              <a:srgbClr val="333333">
                <a:alpha val="65000"/>
              </a:srgbClr>
            </a:outerShdw>
          </a:effectLst>
        </p:spPr>
      </p:pic>
      <p:sp>
        <p:nvSpPr>
          <p:cNvPr id="18" name="Speech Bubble: Rectangle 9">
            <a:extLst>
              <a:ext uri="{FF2B5EF4-FFF2-40B4-BE49-F238E27FC236}">
                <a16:creationId xmlns:a16="http://schemas.microsoft.com/office/drawing/2014/main" id="{29CCDCFB-39F4-2489-AE38-1709373D35F0}"/>
              </a:ext>
            </a:extLst>
          </p:cNvPr>
          <p:cNvSpPr/>
          <p:nvPr/>
        </p:nvSpPr>
        <p:spPr>
          <a:xfrm>
            <a:off x="695323" y="1575593"/>
            <a:ext cx="2593975" cy="973137"/>
          </a:xfrm>
          <a:prstGeom prst="wedgeRectCallout">
            <a:avLst>
              <a:gd name="adj1" fmla="val -47761"/>
              <a:gd name="adj2" fmla="val 794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„Alexa? Play </a:t>
            </a:r>
            <a:r>
              <a:rPr lang="de-DE" dirty="0" err="1"/>
              <a:t>some</a:t>
            </a:r>
            <a:r>
              <a:rPr lang="de-DE" dirty="0"/>
              <a:t> </a:t>
            </a:r>
            <a:r>
              <a:rPr lang="de-DE" dirty="0" err="1"/>
              <a:t>music</a:t>
            </a:r>
            <a:r>
              <a:rPr lang="de-DE" dirty="0"/>
              <a:t>!“</a:t>
            </a:r>
          </a:p>
        </p:txBody>
      </p:sp>
      <p:sp>
        <p:nvSpPr>
          <p:cNvPr id="19" name="Speech Bubble: Rectangle 12">
            <a:extLst>
              <a:ext uri="{FF2B5EF4-FFF2-40B4-BE49-F238E27FC236}">
                <a16:creationId xmlns:a16="http://schemas.microsoft.com/office/drawing/2014/main" id="{91ED6332-28E2-E104-30B1-51CD20307448}"/>
              </a:ext>
            </a:extLst>
          </p:cNvPr>
          <p:cNvSpPr/>
          <p:nvPr/>
        </p:nvSpPr>
        <p:spPr>
          <a:xfrm>
            <a:off x="5428394" y="2062161"/>
            <a:ext cx="2593975" cy="973137"/>
          </a:xfrm>
          <a:prstGeom prst="wedgeRectCallout">
            <a:avLst>
              <a:gd name="adj1" fmla="val 41443"/>
              <a:gd name="adj2" fmla="val 1149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„Here </a:t>
            </a:r>
            <a:r>
              <a:rPr lang="de-DE" dirty="0" err="1"/>
              <a:t>are</a:t>
            </a:r>
            <a:r>
              <a:rPr lang="de-DE" dirty="0"/>
              <a:t> </a:t>
            </a:r>
            <a:r>
              <a:rPr lang="de-DE" dirty="0" err="1"/>
              <a:t>some</a:t>
            </a:r>
            <a:r>
              <a:rPr lang="de-DE" dirty="0"/>
              <a:t> </a:t>
            </a:r>
            <a:r>
              <a:rPr lang="de-DE" dirty="0" err="1"/>
              <a:t>songs</a:t>
            </a:r>
            <a:r>
              <a:rPr lang="de-DE" dirty="0"/>
              <a:t> </a:t>
            </a:r>
            <a:r>
              <a:rPr lang="de-DE" dirty="0" err="1"/>
              <a:t>for</a:t>
            </a:r>
            <a:r>
              <a:rPr lang="de-DE" dirty="0"/>
              <a:t> </a:t>
            </a:r>
            <a:r>
              <a:rPr lang="de-DE" dirty="0" err="1"/>
              <a:t>you</a:t>
            </a:r>
            <a:r>
              <a:rPr lang="de-DE" dirty="0"/>
              <a:t>“</a:t>
            </a:r>
          </a:p>
        </p:txBody>
      </p:sp>
      <p:sp>
        <p:nvSpPr>
          <p:cNvPr id="20" name="Rectangle 20">
            <a:extLst>
              <a:ext uri="{FF2B5EF4-FFF2-40B4-BE49-F238E27FC236}">
                <a16:creationId xmlns:a16="http://schemas.microsoft.com/office/drawing/2014/main" id="{6922E388-BA91-F24B-2DBC-9B0551513971}"/>
              </a:ext>
            </a:extLst>
          </p:cNvPr>
          <p:cNvSpPr/>
          <p:nvPr/>
        </p:nvSpPr>
        <p:spPr>
          <a:xfrm>
            <a:off x="698680" y="4892523"/>
            <a:ext cx="5070890" cy="830997"/>
          </a:xfrm>
          <a:prstGeom prst="rect">
            <a:avLst/>
          </a:prstGeom>
          <a:solidFill>
            <a:schemeClr val="bg1"/>
          </a:solidFill>
        </p:spPr>
        <p:txBody>
          <a:bodyPr wrap="square">
            <a:spAutoFit/>
          </a:bodyPr>
          <a:lstStyle/>
          <a:p>
            <a:r>
              <a:rPr lang="en-US" sz="2400" b="1" dirty="0"/>
              <a:t>Idea: Talking with a computer would be awesome</a:t>
            </a:r>
            <a:endParaRPr lang="de-DE" sz="2400" dirty="0"/>
          </a:p>
        </p:txBody>
      </p:sp>
      <p:sp>
        <p:nvSpPr>
          <p:cNvPr id="21" name="Rectangle 20">
            <a:extLst>
              <a:ext uri="{FF2B5EF4-FFF2-40B4-BE49-F238E27FC236}">
                <a16:creationId xmlns:a16="http://schemas.microsoft.com/office/drawing/2014/main" id="{4EF671E9-AABB-008B-894C-86DB6BC01AE5}"/>
              </a:ext>
            </a:extLst>
          </p:cNvPr>
          <p:cNvSpPr/>
          <p:nvPr/>
        </p:nvSpPr>
        <p:spPr>
          <a:xfrm>
            <a:off x="4090813" y="5423195"/>
            <a:ext cx="1337581" cy="461665"/>
          </a:xfrm>
          <a:prstGeom prst="rect">
            <a:avLst/>
          </a:prstGeom>
          <a:solidFill>
            <a:schemeClr val="accent3"/>
          </a:solidFill>
        </p:spPr>
        <p:txBody>
          <a:bodyPr wrap="square">
            <a:spAutoFit/>
          </a:bodyPr>
          <a:lstStyle/>
          <a:p>
            <a:r>
              <a:rPr lang="en-US" sz="2400" b="1" dirty="0"/>
              <a:t>Test it!</a:t>
            </a:r>
            <a:endParaRPr lang="de-DE" sz="2400" dirty="0"/>
          </a:p>
        </p:txBody>
      </p:sp>
    </p:spTree>
    <p:extLst>
      <p:ext uri="{BB962C8B-B14F-4D97-AF65-F5344CB8AC3E}">
        <p14:creationId xmlns:p14="http://schemas.microsoft.com/office/powerpoint/2010/main" val="33179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4">
            <a:extLst>
              <a:ext uri="{FF2B5EF4-FFF2-40B4-BE49-F238E27FC236}">
                <a16:creationId xmlns:a16="http://schemas.microsoft.com/office/drawing/2014/main" id="{AD7031B0-7915-5468-F12D-26B09E3D7A5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9787"/>
          <a:stretch/>
        </p:blipFill>
        <p:spPr>
          <a:xfrm>
            <a:off x="7686675" y="0"/>
            <a:ext cx="4505325" cy="6327270"/>
          </a:xfrm>
          <a:prstGeom prst="rect">
            <a:avLst/>
          </a:prstGeom>
        </p:spPr>
      </p:pic>
      <p:sp>
        <p:nvSpPr>
          <p:cNvPr id="14" name="Bildplatzhalter 13">
            <a:extLst>
              <a:ext uri="{FF2B5EF4-FFF2-40B4-BE49-F238E27FC236}">
                <a16:creationId xmlns:a16="http://schemas.microsoft.com/office/drawing/2014/main" id="{3EAAFFC4-DEF4-5307-24CE-5929215F4FE9}"/>
              </a:ext>
            </a:extLst>
          </p:cNvPr>
          <p:cNvSpPr>
            <a:spLocks noGrp="1"/>
          </p:cNvSpPr>
          <p:nvPr>
            <p:ph type="pic" sz="quarter" idx="22"/>
          </p:nvPr>
        </p:nvSpPr>
        <p:spPr/>
        <p:txBody>
          <a:bodyPr/>
          <a:lstStyle/>
          <a:p>
            <a:endParaRPr lang="de-DE"/>
          </a:p>
        </p:txBody>
      </p:sp>
      <p:sp>
        <p:nvSpPr>
          <p:cNvPr id="15" name="Textplatzhalter 14">
            <a:extLst>
              <a:ext uri="{FF2B5EF4-FFF2-40B4-BE49-F238E27FC236}">
                <a16:creationId xmlns:a16="http://schemas.microsoft.com/office/drawing/2014/main" id="{FA6E3758-1938-3796-A4C0-3A57330E6992}"/>
              </a:ext>
            </a:extLst>
          </p:cNvPr>
          <p:cNvSpPr>
            <a:spLocks noGrp="1"/>
          </p:cNvSpPr>
          <p:nvPr>
            <p:ph type="body" sz="quarter" idx="29"/>
          </p:nvPr>
        </p:nvSpPr>
        <p:spPr/>
        <p:txBody>
          <a:bodyPr/>
          <a:lstStyle/>
          <a:p>
            <a:endParaRPr lang="de-DE"/>
          </a:p>
        </p:txBody>
      </p:sp>
      <p:sp>
        <p:nvSpPr>
          <p:cNvPr id="4" name="Fußzeilenplatzhalter 3">
            <a:extLst>
              <a:ext uri="{FF2B5EF4-FFF2-40B4-BE49-F238E27FC236}">
                <a16:creationId xmlns:a16="http://schemas.microsoft.com/office/drawing/2014/main" id="{FE59E9DA-9A25-E4B4-2795-56FEDC0B91EA}"/>
              </a:ext>
            </a:extLst>
          </p:cNvPr>
          <p:cNvSpPr>
            <a:spLocks noGrp="1"/>
          </p:cNvSpPr>
          <p:nvPr>
            <p:ph type="ftr" sz="quarter" idx="31"/>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B08CE3F2-9440-BD8D-1220-1F8CD91354BF}"/>
              </a:ext>
            </a:extLst>
          </p:cNvPr>
          <p:cNvSpPr>
            <a:spLocks noGrp="1"/>
          </p:cNvSpPr>
          <p:nvPr>
            <p:ph type="sldNum" sz="quarter" idx="32"/>
          </p:nvPr>
        </p:nvSpPr>
        <p:spPr/>
        <p:txBody>
          <a:bodyPr/>
          <a:lstStyle/>
          <a:p>
            <a:fld id="{BA24374A-C3A8-471A-8837-3FC31668ABE5}" type="slidenum">
              <a:rPr lang="de-DE" smtClean="0"/>
              <a:pPr/>
              <a:t>39</a:t>
            </a:fld>
            <a:endParaRPr lang="de-DE" dirty="0"/>
          </a:p>
        </p:txBody>
      </p:sp>
      <p:sp>
        <p:nvSpPr>
          <p:cNvPr id="13" name="Textplatzhalter 12">
            <a:extLst>
              <a:ext uri="{FF2B5EF4-FFF2-40B4-BE49-F238E27FC236}">
                <a16:creationId xmlns:a16="http://schemas.microsoft.com/office/drawing/2014/main" id="{3B1D93D6-E97A-AFA8-F4BD-50FBB8DF59E1}"/>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pic>
        <p:nvPicPr>
          <p:cNvPr id="7" name="Content Placeholder 6" descr="271020101286.jpg">
            <a:extLst>
              <a:ext uri="{FF2B5EF4-FFF2-40B4-BE49-F238E27FC236}">
                <a16:creationId xmlns:a16="http://schemas.microsoft.com/office/drawing/2014/main" id="{F7BF7742-31F5-433E-DB50-79F2FB8F1ED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rcRect l="15241" t="12560" r="15495" b="31209"/>
          <a:stretch/>
        </p:blipFill>
        <p:spPr>
          <a:xfrm>
            <a:off x="0" y="26100"/>
            <a:ext cx="7686675" cy="6291897"/>
          </a:xfrm>
          <a:prstGeom prst="rect">
            <a:avLst/>
          </a:prstGeom>
        </p:spPr>
      </p:pic>
      <p:sp>
        <p:nvSpPr>
          <p:cNvPr id="8" name="Rectangle 20">
            <a:extLst>
              <a:ext uri="{FF2B5EF4-FFF2-40B4-BE49-F238E27FC236}">
                <a16:creationId xmlns:a16="http://schemas.microsoft.com/office/drawing/2014/main" id="{3C6B72B6-D32B-A3FF-A1EC-06810F08D1E9}"/>
              </a:ext>
            </a:extLst>
          </p:cNvPr>
          <p:cNvSpPr/>
          <p:nvPr/>
        </p:nvSpPr>
        <p:spPr>
          <a:xfrm>
            <a:off x="698680" y="4979053"/>
            <a:ext cx="5070890" cy="830997"/>
          </a:xfrm>
          <a:prstGeom prst="rect">
            <a:avLst/>
          </a:prstGeom>
          <a:solidFill>
            <a:schemeClr val="bg1"/>
          </a:solidFill>
        </p:spPr>
        <p:txBody>
          <a:bodyPr wrap="square">
            <a:spAutoFit/>
          </a:bodyPr>
          <a:lstStyle/>
          <a:p>
            <a:r>
              <a:rPr lang="en-US" sz="2400" b="1" dirty="0"/>
              <a:t>Idea: Putting a manual to open a door is awesome</a:t>
            </a:r>
            <a:endParaRPr lang="de-DE" sz="2400" dirty="0"/>
          </a:p>
        </p:txBody>
      </p:sp>
      <p:sp>
        <p:nvSpPr>
          <p:cNvPr id="9" name="Rectangle 20">
            <a:extLst>
              <a:ext uri="{FF2B5EF4-FFF2-40B4-BE49-F238E27FC236}">
                <a16:creationId xmlns:a16="http://schemas.microsoft.com/office/drawing/2014/main" id="{4590F238-8E88-3F18-2028-A5473C54BBFD}"/>
              </a:ext>
            </a:extLst>
          </p:cNvPr>
          <p:cNvSpPr/>
          <p:nvPr/>
        </p:nvSpPr>
        <p:spPr>
          <a:xfrm>
            <a:off x="4090812" y="5509725"/>
            <a:ext cx="6362158" cy="461665"/>
          </a:xfrm>
          <a:prstGeom prst="rect">
            <a:avLst/>
          </a:prstGeom>
          <a:solidFill>
            <a:schemeClr val="accent3"/>
          </a:solidFill>
        </p:spPr>
        <p:txBody>
          <a:bodyPr wrap="square">
            <a:spAutoFit/>
          </a:bodyPr>
          <a:lstStyle/>
          <a:p>
            <a:r>
              <a:rPr lang="en-US" sz="2400" b="1" dirty="0"/>
              <a:t>No need to test it, because it’s stupid!</a:t>
            </a:r>
            <a:endParaRPr lang="de-DE" sz="2400" dirty="0"/>
          </a:p>
        </p:txBody>
      </p:sp>
    </p:spTree>
    <p:extLst>
      <p:ext uri="{BB962C8B-B14F-4D97-AF65-F5344CB8AC3E}">
        <p14:creationId xmlns:p14="http://schemas.microsoft.com/office/powerpoint/2010/main" val="184783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66045-0B46-3609-31B1-D70864DA9F07}"/>
              </a:ext>
            </a:extLst>
          </p:cNvPr>
          <p:cNvSpPr>
            <a:spLocks noGrp="1"/>
          </p:cNvSpPr>
          <p:nvPr>
            <p:ph type="title"/>
          </p:nvPr>
        </p:nvSpPr>
        <p:spPr/>
        <p:txBody>
          <a:bodyPr/>
          <a:lstStyle/>
          <a:p>
            <a:r>
              <a:rPr lang="de-DE" dirty="0"/>
              <a:t>About </a:t>
            </a:r>
            <a:r>
              <a:rPr lang="de-DE" dirty="0" err="1"/>
              <a:t>the</a:t>
            </a:r>
            <a:r>
              <a:rPr lang="de-DE" dirty="0"/>
              <a:t> Course</a:t>
            </a:r>
          </a:p>
        </p:txBody>
      </p:sp>
      <p:sp>
        <p:nvSpPr>
          <p:cNvPr id="3" name="Fußzeilenplatzhalter 2">
            <a:extLst>
              <a:ext uri="{FF2B5EF4-FFF2-40B4-BE49-F238E27FC236}">
                <a16:creationId xmlns:a16="http://schemas.microsoft.com/office/drawing/2014/main" id="{B83D868E-8189-8933-A572-E14AA801CAF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E7BE90D-C009-EF20-3CE0-7FCB239DB154}"/>
              </a:ext>
            </a:extLst>
          </p:cNvPr>
          <p:cNvSpPr>
            <a:spLocks noGrp="1"/>
          </p:cNvSpPr>
          <p:nvPr>
            <p:ph type="sldNum" sz="quarter" idx="28"/>
          </p:nvPr>
        </p:nvSpPr>
        <p:spPr/>
        <p:txBody>
          <a:bodyPr/>
          <a:lstStyle/>
          <a:p>
            <a:fld id="{BA24374A-C3A8-471A-8837-3FC31668ABE5}" type="slidenum">
              <a:rPr lang="de-DE" smtClean="0"/>
              <a:pPr/>
              <a:t>4</a:t>
            </a:fld>
            <a:endParaRPr lang="de-DE" dirty="0"/>
          </a:p>
        </p:txBody>
      </p:sp>
      <p:sp>
        <p:nvSpPr>
          <p:cNvPr id="8" name="Textplatzhalter 7">
            <a:extLst>
              <a:ext uri="{FF2B5EF4-FFF2-40B4-BE49-F238E27FC236}">
                <a16:creationId xmlns:a16="http://schemas.microsoft.com/office/drawing/2014/main" id="{BE5CD120-E0E2-5ED4-DF65-131EA9E1E397}"/>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8B836681-71D1-55D4-8D18-0F6DFF3A2F17}"/>
              </a:ext>
            </a:extLst>
          </p:cNvPr>
          <p:cNvSpPr>
            <a:spLocks noGrp="1"/>
          </p:cNvSpPr>
          <p:nvPr>
            <p:ph type="body" sz="quarter" idx="29"/>
          </p:nvPr>
        </p:nvSpPr>
        <p:spPr/>
        <p:txBody>
          <a:bodyPr>
            <a:normAutofit/>
          </a:bodyPr>
          <a:lstStyle/>
          <a:p>
            <a:r>
              <a:rPr lang="de-DE" b="1" dirty="0" err="1">
                <a:solidFill>
                  <a:schemeClr val="accent1"/>
                </a:solidFill>
              </a:rPr>
              <a:t>Compulsory</a:t>
            </a:r>
            <a:r>
              <a:rPr lang="de-DE" b="1" dirty="0">
                <a:solidFill>
                  <a:schemeClr val="accent1"/>
                </a:solidFill>
              </a:rPr>
              <a:t> </a:t>
            </a:r>
            <a:r>
              <a:rPr lang="de-DE" b="1" dirty="0" err="1">
                <a:solidFill>
                  <a:schemeClr val="accent1"/>
                </a:solidFill>
              </a:rPr>
              <a:t>module</a:t>
            </a:r>
            <a:r>
              <a:rPr lang="de-DE" b="1" dirty="0">
                <a:solidFill>
                  <a:schemeClr val="accent1"/>
                </a:solidFill>
              </a:rPr>
              <a:t> </a:t>
            </a:r>
            <a:r>
              <a:rPr lang="de-DE" dirty="0"/>
              <a:t>(</a:t>
            </a:r>
            <a:r>
              <a:rPr lang="de-DE" dirty="0" err="1"/>
              <a:t>No</a:t>
            </a:r>
            <a:r>
              <a:rPr lang="de-DE" dirty="0"/>
              <a:t>. 25): Human-Computer Interaction</a:t>
            </a:r>
          </a:p>
          <a:p>
            <a:pPr lvl="1"/>
            <a:r>
              <a:rPr lang="de-DE" dirty="0"/>
              <a:t>2 SWS </a:t>
            </a:r>
            <a:r>
              <a:rPr lang="de-DE" dirty="0" err="1"/>
              <a:t>Lecture</a:t>
            </a:r>
            <a:endParaRPr lang="de-DE" dirty="0"/>
          </a:p>
          <a:p>
            <a:pPr lvl="1"/>
            <a:r>
              <a:rPr lang="de-DE" dirty="0"/>
              <a:t>2 SWS </a:t>
            </a:r>
            <a:r>
              <a:rPr lang="de-DE" dirty="0" err="1"/>
              <a:t>Exercise</a:t>
            </a:r>
            <a:endParaRPr lang="de-DE" dirty="0"/>
          </a:p>
          <a:p>
            <a:r>
              <a:rPr lang="de-DE" b="1" dirty="0">
                <a:solidFill>
                  <a:schemeClr val="accent1"/>
                </a:solidFill>
              </a:rPr>
              <a:t>Skills: </a:t>
            </a:r>
            <a:r>
              <a:rPr lang="de-DE" b="1" dirty="0" err="1">
                <a:solidFill>
                  <a:schemeClr val="accent1"/>
                </a:solidFill>
              </a:rPr>
              <a:t>advanced</a:t>
            </a:r>
            <a:r>
              <a:rPr lang="de-DE" b="1" dirty="0">
                <a:solidFill>
                  <a:schemeClr val="accent1"/>
                </a:solidFill>
              </a:rPr>
              <a:t> </a:t>
            </a:r>
            <a:r>
              <a:rPr lang="de-DE" b="1" dirty="0" err="1">
                <a:solidFill>
                  <a:schemeClr val="accent1"/>
                </a:solidFill>
              </a:rPr>
              <a:t>level</a:t>
            </a:r>
            <a:r>
              <a:rPr lang="de-DE" dirty="0"/>
              <a:t>, 5th Semester Computer Sciences</a:t>
            </a:r>
          </a:p>
          <a:p>
            <a:pPr lvl="1"/>
            <a:r>
              <a:rPr lang="de-DE" dirty="0"/>
              <a:t>Module Examination: Portfolio (Project + </a:t>
            </a:r>
            <a:r>
              <a:rPr lang="de-DE" dirty="0" err="1"/>
              <a:t>Exam</a:t>
            </a:r>
            <a:r>
              <a:rPr lang="de-DE" dirty="0"/>
              <a:t>)</a:t>
            </a:r>
          </a:p>
          <a:p>
            <a:pPr lvl="1"/>
            <a:r>
              <a:rPr lang="de-DE" dirty="0"/>
              <a:t>Workload: 150 </a:t>
            </a:r>
            <a:r>
              <a:rPr lang="de-DE" dirty="0" err="1"/>
              <a:t>hours</a:t>
            </a:r>
            <a:r>
              <a:rPr lang="de-DE" dirty="0"/>
              <a:t> in total</a:t>
            </a:r>
          </a:p>
          <a:p>
            <a:r>
              <a:rPr lang="de-DE" b="1" dirty="0">
                <a:solidFill>
                  <a:schemeClr val="accent1"/>
                </a:solidFill>
              </a:rPr>
              <a:t>Recommended </a:t>
            </a:r>
            <a:r>
              <a:rPr lang="de-DE" b="1" dirty="0" err="1">
                <a:solidFill>
                  <a:schemeClr val="accent1"/>
                </a:solidFill>
              </a:rPr>
              <a:t>prerequisites</a:t>
            </a:r>
            <a:r>
              <a:rPr lang="de-DE" dirty="0"/>
              <a:t>:</a:t>
            </a:r>
          </a:p>
          <a:p>
            <a:pPr lvl="1"/>
            <a:r>
              <a:rPr lang="de-DE" dirty="0" err="1"/>
              <a:t>Advanced</a:t>
            </a:r>
            <a:r>
              <a:rPr lang="de-DE" dirty="0"/>
              <a:t> </a:t>
            </a:r>
            <a:r>
              <a:rPr lang="de-DE" dirty="0" err="1"/>
              <a:t>Programming</a:t>
            </a:r>
            <a:r>
              <a:rPr lang="de-DE" dirty="0"/>
              <a:t> → “</a:t>
            </a:r>
            <a:r>
              <a:rPr lang="de-DE" dirty="0" err="1"/>
              <a:t>You</a:t>
            </a:r>
            <a:r>
              <a:rPr lang="de-DE" dirty="0"/>
              <a:t> </a:t>
            </a:r>
            <a:r>
              <a:rPr lang="de-DE" dirty="0" err="1"/>
              <a:t>can</a:t>
            </a:r>
            <a:r>
              <a:rPr lang="de-DE" dirty="0"/>
              <a:t> </a:t>
            </a:r>
            <a:r>
              <a:rPr lang="de-DE" dirty="0" err="1"/>
              <a:t>develop</a:t>
            </a:r>
            <a:r>
              <a:rPr lang="de-DE" dirty="0"/>
              <a:t> </a:t>
            </a:r>
            <a:r>
              <a:rPr lang="de-DE" dirty="0" err="1"/>
              <a:t>something</a:t>
            </a:r>
            <a:r>
              <a:rPr lang="de-DE" dirty="0"/>
              <a:t>”</a:t>
            </a:r>
          </a:p>
          <a:p>
            <a:pPr lvl="1"/>
            <a:r>
              <a:rPr lang="de-DE" dirty="0"/>
              <a:t>Schlüsselkompetenzen → “</a:t>
            </a:r>
            <a:r>
              <a:rPr lang="de-DE" dirty="0" err="1"/>
              <a:t>You</a:t>
            </a:r>
            <a:r>
              <a:rPr lang="de-DE" dirty="0"/>
              <a:t> </a:t>
            </a:r>
            <a:r>
              <a:rPr lang="de-DE" dirty="0" err="1"/>
              <a:t>can</a:t>
            </a:r>
            <a:r>
              <a:rPr lang="de-DE" dirty="0"/>
              <a:t> </a:t>
            </a:r>
            <a:r>
              <a:rPr lang="de-DE" dirty="0" err="1"/>
              <a:t>talk</a:t>
            </a:r>
            <a:r>
              <a:rPr lang="de-DE" dirty="0"/>
              <a:t> </a:t>
            </a:r>
            <a:r>
              <a:rPr lang="de-DE" dirty="0" err="1"/>
              <a:t>with</a:t>
            </a:r>
            <a:r>
              <a:rPr lang="de-DE" dirty="0"/>
              <a:t> </a:t>
            </a:r>
            <a:r>
              <a:rPr lang="de-DE" dirty="0" err="1"/>
              <a:t>people</a:t>
            </a:r>
            <a:r>
              <a:rPr lang="de-DE" dirty="0"/>
              <a:t>”</a:t>
            </a:r>
          </a:p>
          <a:p>
            <a:pPr lvl="1"/>
            <a:r>
              <a:rPr lang="de-DE" dirty="0" err="1"/>
              <a:t>Statistics</a:t>
            </a:r>
            <a:r>
              <a:rPr lang="de-DE" dirty="0"/>
              <a:t> → “</a:t>
            </a:r>
            <a:r>
              <a:rPr lang="de-DE" dirty="0" err="1"/>
              <a:t>You</a:t>
            </a:r>
            <a:r>
              <a:rPr lang="de-DE" dirty="0"/>
              <a:t> </a:t>
            </a:r>
            <a:r>
              <a:rPr lang="de-DE" dirty="0" err="1"/>
              <a:t>know</a:t>
            </a:r>
            <a:r>
              <a:rPr lang="de-DE" dirty="0"/>
              <a:t> </a:t>
            </a:r>
            <a:r>
              <a:rPr lang="de-DE" dirty="0" err="1"/>
              <a:t>what</a:t>
            </a:r>
            <a:r>
              <a:rPr lang="de-DE" dirty="0"/>
              <a:t> </a:t>
            </a:r>
            <a:r>
              <a:rPr lang="de-DE" dirty="0" err="1"/>
              <a:t>means</a:t>
            </a:r>
            <a:r>
              <a:rPr lang="de-DE" dirty="0"/>
              <a:t> and </a:t>
            </a:r>
            <a:r>
              <a:rPr lang="de-DE" dirty="0" err="1"/>
              <a:t>standard</a:t>
            </a:r>
            <a:r>
              <a:rPr lang="de-DE" dirty="0"/>
              <a:t> </a:t>
            </a:r>
            <a:r>
              <a:rPr lang="de-DE" dirty="0" err="1"/>
              <a:t>deviations</a:t>
            </a:r>
            <a:r>
              <a:rPr lang="de-DE" dirty="0"/>
              <a:t> </a:t>
            </a:r>
            <a:r>
              <a:rPr lang="de-DE" dirty="0" err="1"/>
              <a:t>are</a:t>
            </a:r>
            <a:r>
              <a:rPr lang="de-DE" dirty="0"/>
              <a:t>”</a:t>
            </a:r>
          </a:p>
        </p:txBody>
      </p:sp>
    </p:spTree>
    <p:extLst>
      <p:ext uri="{BB962C8B-B14F-4D97-AF65-F5344CB8AC3E}">
        <p14:creationId xmlns:p14="http://schemas.microsoft.com/office/powerpoint/2010/main" val="2473490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99DE3635-EE1A-5182-3116-D72D37A4566D}"/>
              </a:ext>
            </a:extLst>
          </p:cNvPr>
          <p:cNvSpPr>
            <a:spLocks noGrp="1"/>
          </p:cNvSpPr>
          <p:nvPr>
            <p:ph type="title"/>
          </p:nvPr>
        </p:nvSpPr>
        <p:spPr/>
        <p:txBody>
          <a:bodyPr/>
          <a:lstStyle/>
          <a:p>
            <a:r>
              <a:rPr lang="de-DE" dirty="0"/>
              <a:t>Teams</a:t>
            </a:r>
          </a:p>
        </p:txBody>
      </p:sp>
      <p:sp>
        <p:nvSpPr>
          <p:cNvPr id="4" name="Fußzeilenplatzhalter 3">
            <a:extLst>
              <a:ext uri="{FF2B5EF4-FFF2-40B4-BE49-F238E27FC236}">
                <a16:creationId xmlns:a16="http://schemas.microsoft.com/office/drawing/2014/main" id="{1EA2334C-DF90-D63D-B957-4818F4201A2F}"/>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D91C9CE7-1A26-EEEE-D7D7-97A5CD5EEACD}"/>
              </a:ext>
            </a:extLst>
          </p:cNvPr>
          <p:cNvSpPr>
            <a:spLocks noGrp="1"/>
          </p:cNvSpPr>
          <p:nvPr>
            <p:ph type="sldNum" sz="quarter" idx="28"/>
          </p:nvPr>
        </p:nvSpPr>
        <p:spPr/>
        <p:txBody>
          <a:bodyPr/>
          <a:lstStyle/>
          <a:p>
            <a:fld id="{BA24374A-C3A8-471A-8837-3FC31668ABE5}" type="slidenum">
              <a:rPr lang="de-DE" smtClean="0"/>
              <a:pPr/>
              <a:t>40</a:t>
            </a:fld>
            <a:endParaRPr lang="de-DE" dirty="0"/>
          </a:p>
        </p:txBody>
      </p:sp>
      <p:sp>
        <p:nvSpPr>
          <p:cNvPr id="18" name="Textplatzhalter 17">
            <a:extLst>
              <a:ext uri="{FF2B5EF4-FFF2-40B4-BE49-F238E27FC236}">
                <a16:creationId xmlns:a16="http://schemas.microsoft.com/office/drawing/2014/main" id="{3E22E379-822F-DB4E-172C-A0DC180F5F25}"/>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19" name="Textplatzhalter 18">
            <a:extLst>
              <a:ext uri="{FF2B5EF4-FFF2-40B4-BE49-F238E27FC236}">
                <a16:creationId xmlns:a16="http://schemas.microsoft.com/office/drawing/2014/main" id="{FA7165EA-DB31-37A5-954E-AA1E1FDEBCFF}"/>
              </a:ext>
            </a:extLst>
          </p:cNvPr>
          <p:cNvSpPr>
            <a:spLocks noGrp="1"/>
          </p:cNvSpPr>
          <p:nvPr>
            <p:ph type="body" sz="quarter" idx="29"/>
          </p:nvPr>
        </p:nvSpPr>
        <p:spPr/>
        <p:txBody>
          <a:bodyPr/>
          <a:lstStyle/>
          <a:p>
            <a:r>
              <a:rPr lang="en-US" dirty="0"/>
              <a:t>Allowed group size: </a:t>
            </a:r>
            <a:r>
              <a:rPr lang="en-US" b="1" dirty="0">
                <a:solidFill>
                  <a:schemeClr val="accent1"/>
                </a:solidFill>
              </a:rPr>
              <a:t>3 persons </a:t>
            </a:r>
            <a:r>
              <a:rPr lang="en-US" dirty="0"/>
              <a:t>(no &lt; 3, no &gt; 3)</a:t>
            </a:r>
          </a:p>
          <a:p>
            <a:r>
              <a:rPr lang="en-US" dirty="0"/>
              <a:t>Each group </a:t>
            </a:r>
            <a:r>
              <a:rPr lang="en-US" b="1" dirty="0">
                <a:solidFill>
                  <a:schemeClr val="accent1"/>
                </a:solidFill>
              </a:rPr>
              <a:t>presents the progress </a:t>
            </a:r>
            <a:r>
              <a:rPr lang="en-US" dirty="0"/>
              <a:t>of their project as a whole</a:t>
            </a:r>
          </a:p>
          <a:p>
            <a:r>
              <a:rPr lang="en-US" dirty="0"/>
              <a:t>The group will be </a:t>
            </a:r>
            <a:r>
              <a:rPr lang="en-US" b="1" dirty="0">
                <a:solidFill>
                  <a:schemeClr val="accent1"/>
                </a:solidFill>
              </a:rPr>
              <a:t>rated as a whole </a:t>
            </a:r>
            <a:r>
              <a:rPr lang="en-US" dirty="0"/>
              <a:t>(default, but you can change that)</a:t>
            </a:r>
          </a:p>
          <a:p>
            <a:r>
              <a:rPr lang="en-US" b="1" dirty="0">
                <a:solidFill>
                  <a:schemeClr val="accent1"/>
                </a:solidFill>
              </a:rPr>
              <a:t>Group conflicts</a:t>
            </a:r>
          </a:p>
          <a:p>
            <a:pPr lvl="1"/>
            <a:r>
              <a:rPr lang="en-US" dirty="0"/>
              <a:t>First, try to </a:t>
            </a:r>
            <a:r>
              <a:rPr lang="en-US" b="1" dirty="0">
                <a:solidFill>
                  <a:schemeClr val="accent1"/>
                </a:solidFill>
              </a:rPr>
              <a:t>solve conflicts internally </a:t>
            </a:r>
            <a:r>
              <a:rPr lang="en-US" dirty="0"/>
              <a:t>but…</a:t>
            </a:r>
          </a:p>
          <a:p>
            <a:pPr lvl="1"/>
            <a:r>
              <a:rPr lang="en-US" dirty="0"/>
              <a:t>If a conflict persists and you see that at least one person is getting into trouble</a:t>
            </a:r>
          </a:p>
          <a:p>
            <a:pPr marL="357188" lvl="1" indent="0">
              <a:buNone/>
            </a:pPr>
            <a:r>
              <a:rPr lang="en-US" dirty="0">
                <a:sym typeface="Wingdings" panose="05000000000000000000" pitchFamily="2" charset="2"/>
              </a:rPr>
              <a:t> </a:t>
            </a:r>
            <a:r>
              <a:rPr lang="en-US" dirty="0"/>
              <a:t>contact me!</a:t>
            </a:r>
          </a:p>
          <a:p>
            <a:endParaRPr lang="de-DE" dirty="0"/>
          </a:p>
          <a:p>
            <a:endParaRPr lang="de-DE" dirty="0"/>
          </a:p>
        </p:txBody>
      </p:sp>
    </p:spTree>
    <p:extLst>
      <p:ext uri="{BB962C8B-B14F-4D97-AF65-F5344CB8AC3E}">
        <p14:creationId xmlns:p14="http://schemas.microsoft.com/office/powerpoint/2010/main" val="2487573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7C88E-DC53-D9F3-BB3A-95DE34F020B1}"/>
              </a:ext>
            </a:extLst>
          </p:cNvPr>
          <p:cNvSpPr>
            <a:spLocks noGrp="1"/>
          </p:cNvSpPr>
          <p:nvPr>
            <p:ph type="title"/>
          </p:nvPr>
        </p:nvSpPr>
        <p:spPr/>
        <p:txBody>
          <a:bodyPr/>
          <a:lstStyle/>
          <a:p>
            <a:r>
              <a:rPr lang="de-DE" dirty="0"/>
              <a:t>Mountain of Code </a:t>
            </a:r>
            <a:r>
              <a:rPr lang="de-DE" dirty="0" err="1"/>
              <a:t>Complexity</a:t>
            </a:r>
            <a:endParaRPr lang="de-DE" dirty="0"/>
          </a:p>
        </p:txBody>
      </p:sp>
      <p:sp>
        <p:nvSpPr>
          <p:cNvPr id="3" name="Fußzeilenplatzhalter 2">
            <a:extLst>
              <a:ext uri="{FF2B5EF4-FFF2-40B4-BE49-F238E27FC236}">
                <a16:creationId xmlns:a16="http://schemas.microsoft.com/office/drawing/2014/main" id="{E9FE2A39-5B03-E8DE-BA4D-EAB8B5E64BA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6DB4307-91F2-7876-F26E-6FDB0FB97AC8}"/>
              </a:ext>
            </a:extLst>
          </p:cNvPr>
          <p:cNvSpPr>
            <a:spLocks noGrp="1"/>
          </p:cNvSpPr>
          <p:nvPr>
            <p:ph type="sldNum" sz="quarter" idx="33"/>
          </p:nvPr>
        </p:nvSpPr>
        <p:spPr/>
        <p:txBody>
          <a:bodyPr/>
          <a:lstStyle/>
          <a:p>
            <a:fld id="{BA24374A-C3A8-471A-8837-3FC31668ABE5}" type="slidenum">
              <a:rPr lang="de-DE" smtClean="0"/>
              <a:pPr/>
              <a:t>41</a:t>
            </a:fld>
            <a:endParaRPr lang="de-DE" dirty="0"/>
          </a:p>
        </p:txBody>
      </p:sp>
      <p:sp>
        <p:nvSpPr>
          <p:cNvPr id="18" name="Textplatzhalter 17">
            <a:extLst>
              <a:ext uri="{FF2B5EF4-FFF2-40B4-BE49-F238E27FC236}">
                <a16:creationId xmlns:a16="http://schemas.microsoft.com/office/drawing/2014/main" id="{1B35CB7A-32B2-21E8-2E96-4947EBEA3687}"/>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20" name="Inhaltsplatzhalter 19">
            <a:extLst>
              <a:ext uri="{FF2B5EF4-FFF2-40B4-BE49-F238E27FC236}">
                <a16:creationId xmlns:a16="http://schemas.microsoft.com/office/drawing/2014/main" id="{E974EE30-A99D-0F14-B879-35B9DBFEC717}"/>
              </a:ext>
            </a:extLst>
          </p:cNvPr>
          <p:cNvSpPr>
            <a:spLocks noGrp="1"/>
          </p:cNvSpPr>
          <p:nvPr>
            <p:ph sz="quarter" idx="35"/>
          </p:nvPr>
        </p:nvSpPr>
        <p:spPr/>
        <p:txBody>
          <a:bodyPr/>
          <a:lstStyle/>
          <a:p>
            <a:r>
              <a:rPr lang="de-DE" dirty="0" err="1"/>
              <a:t>Adapted</a:t>
            </a:r>
            <a:r>
              <a:rPr lang="de-DE" dirty="0"/>
              <a:t> </a:t>
            </a:r>
            <a:r>
              <a:rPr lang="de-DE" dirty="0" err="1"/>
              <a:t>from</a:t>
            </a:r>
            <a:r>
              <a:rPr lang="de-DE" dirty="0"/>
              <a:t> </a:t>
            </a:r>
            <a:r>
              <a:rPr lang="de-DE" dirty="0">
                <a:hlinkClick r:id="rId2"/>
              </a:rPr>
              <a:t>https://twitter.com/flaviocopes/status/1580227345612689408</a:t>
            </a:r>
            <a:r>
              <a:rPr lang="de-DE" dirty="0"/>
              <a:t> </a:t>
            </a:r>
          </a:p>
        </p:txBody>
      </p:sp>
      <p:grpSp>
        <p:nvGrpSpPr>
          <p:cNvPr id="22" name="Gruppieren 21">
            <a:extLst>
              <a:ext uri="{FF2B5EF4-FFF2-40B4-BE49-F238E27FC236}">
                <a16:creationId xmlns:a16="http://schemas.microsoft.com/office/drawing/2014/main" id="{155C0C43-1461-2DF7-C5C0-426FF87072A4}"/>
              </a:ext>
            </a:extLst>
          </p:cNvPr>
          <p:cNvGrpSpPr/>
          <p:nvPr/>
        </p:nvGrpSpPr>
        <p:grpSpPr>
          <a:xfrm>
            <a:off x="2705101" y="1757962"/>
            <a:ext cx="7019924" cy="3657600"/>
            <a:chOff x="1819275" y="1533525"/>
            <a:chExt cx="8791575" cy="4000500"/>
          </a:xfrm>
        </p:grpSpPr>
        <p:cxnSp>
          <p:nvCxnSpPr>
            <p:cNvPr id="14" name="Gerade Verbindung mit Pfeil 13">
              <a:extLst>
                <a:ext uri="{FF2B5EF4-FFF2-40B4-BE49-F238E27FC236}">
                  <a16:creationId xmlns:a16="http://schemas.microsoft.com/office/drawing/2014/main" id="{64D56CD8-A6E9-5BDF-9E87-4BA172AC118F}"/>
                </a:ext>
              </a:extLst>
            </p:cNvPr>
            <p:cNvCxnSpPr/>
            <p:nvPr/>
          </p:nvCxnSpPr>
          <p:spPr>
            <a:xfrm>
              <a:off x="1819275" y="5534025"/>
              <a:ext cx="879157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7594209E-D5F4-2493-35EF-325D79F1E62D}"/>
                </a:ext>
              </a:extLst>
            </p:cNvPr>
            <p:cNvCxnSpPr>
              <a:cxnSpLocks/>
            </p:cNvCxnSpPr>
            <p:nvPr/>
          </p:nvCxnSpPr>
          <p:spPr>
            <a:xfrm flipV="1">
              <a:off x="1819275" y="1533525"/>
              <a:ext cx="0" cy="40005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21" name="Freihandform: Form 20">
            <a:extLst>
              <a:ext uri="{FF2B5EF4-FFF2-40B4-BE49-F238E27FC236}">
                <a16:creationId xmlns:a16="http://schemas.microsoft.com/office/drawing/2014/main" id="{28BDE93E-84C1-3EAB-32B9-7A404656219D}"/>
              </a:ext>
            </a:extLst>
          </p:cNvPr>
          <p:cNvSpPr/>
          <p:nvPr/>
        </p:nvSpPr>
        <p:spPr>
          <a:xfrm>
            <a:off x="2705099" y="2519962"/>
            <a:ext cx="6334125" cy="2849813"/>
          </a:xfrm>
          <a:custGeom>
            <a:avLst/>
            <a:gdLst>
              <a:gd name="connsiteX0" fmla="*/ 0 w 5086350"/>
              <a:gd name="connsiteY0" fmla="*/ 2081765 h 2311285"/>
              <a:gd name="connsiteX1" fmla="*/ 685800 w 5086350"/>
              <a:gd name="connsiteY1" fmla="*/ 2119865 h 2311285"/>
              <a:gd name="connsiteX2" fmla="*/ 1638300 w 5086350"/>
              <a:gd name="connsiteY2" fmla="*/ 5315 h 2311285"/>
              <a:gd name="connsiteX3" fmla="*/ 2895600 w 5086350"/>
              <a:gd name="connsiteY3" fmla="*/ 1529315 h 2311285"/>
              <a:gd name="connsiteX4" fmla="*/ 5086350 w 5086350"/>
              <a:gd name="connsiteY4" fmla="*/ 1957940 h 2311285"/>
              <a:gd name="connsiteX0" fmla="*/ 0 w 5086350"/>
              <a:gd name="connsiteY0" fmla="*/ 2182928 h 2359864"/>
              <a:gd name="connsiteX1" fmla="*/ 685800 w 5086350"/>
              <a:gd name="connsiteY1" fmla="*/ 2119865 h 2359864"/>
              <a:gd name="connsiteX2" fmla="*/ 1638300 w 5086350"/>
              <a:gd name="connsiteY2" fmla="*/ 5315 h 2359864"/>
              <a:gd name="connsiteX3" fmla="*/ 2895600 w 5086350"/>
              <a:gd name="connsiteY3" fmla="*/ 1529315 h 2359864"/>
              <a:gd name="connsiteX4" fmla="*/ 5086350 w 5086350"/>
              <a:gd name="connsiteY4" fmla="*/ 1957940 h 2359864"/>
              <a:gd name="connsiteX0" fmla="*/ 0 w 5086350"/>
              <a:gd name="connsiteY0" fmla="*/ 2177614 h 2221583"/>
              <a:gd name="connsiteX1" fmla="*/ 685800 w 5086350"/>
              <a:gd name="connsiteY1" fmla="*/ 1528872 h 2221583"/>
              <a:gd name="connsiteX2" fmla="*/ 1638300 w 5086350"/>
              <a:gd name="connsiteY2" fmla="*/ 1 h 2221583"/>
              <a:gd name="connsiteX3" fmla="*/ 2895600 w 5086350"/>
              <a:gd name="connsiteY3" fmla="*/ 1524001 h 2221583"/>
              <a:gd name="connsiteX4" fmla="*/ 5086350 w 5086350"/>
              <a:gd name="connsiteY4" fmla="*/ 1952626 h 2221583"/>
              <a:gd name="connsiteX0" fmla="*/ 0 w 5086350"/>
              <a:gd name="connsiteY0" fmla="*/ 2166965 h 2210822"/>
              <a:gd name="connsiteX1" fmla="*/ 685800 w 5086350"/>
              <a:gd name="connsiteY1" fmla="*/ 1518223 h 2210822"/>
              <a:gd name="connsiteX2" fmla="*/ 1332208 w 5086350"/>
              <a:gd name="connsiteY2" fmla="*/ 1 h 2210822"/>
              <a:gd name="connsiteX3" fmla="*/ 2895600 w 5086350"/>
              <a:gd name="connsiteY3" fmla="*/ 1513352 h 2210822"/>
              <a:gd name="connsiteX4" fmla="*/ 5086350 w 5086350"/>
              <a:gd name="connsiteY4" fmla="*/ 1941977 h 2210822"/>
              <a:gd name="connsiteX0" fmla="*/ 0 w 5086350"/>
              <a:gd name="connsiteY0" fmla="*/ 2166965 h 2214021"/>
              <a:gd name="connsiteX1" fmla="*/ 685800 w 5086350"/>
              <a:gd name="connsiteY1" fmla="*/ 1518223 h 2214021"/>
              <a:gd name="connsiteX2" fmla="*/ 1332208 w 5086350"/>
              <a:gd name="connsiteY2" fmla="*/ 1 h 2214021"/>
              <a:gd name="connsiteX3" fmla="*/ 2895600 w 5086350"/>
              <a:gd name="connsiteY3" fmla="*/ 1513352 h 2214021"/>
              <a:gd name="connsiteX4" fmla="*/ 5086350 w 5086350"/>
              <a:gd name="connsiteY4" fmla="*/ 1941977 h 2214021"/>
              <a:gd name="connsiteX0" fmla="*/ 0 w 5086350"/>
              <a:gd name="connsiteY0" fmla="*/ 2166965 h 2167316"/>
              <a:gd name="connsiteX1" fmla="*/ 685800 w 5086350"/>
              <a:gd name="connsiteY1" fmla="*/ 1518223 h 2167316"/>
              <a:gd name="connsiteX2" fmla="*/ 1332208 w 5086350"/>
              <a:gd name="connsiteY2" fmla="*/ 1 h 2167316"/>
              <a:gd name="connsiteX3" fmla="*/ 2895600 w 5086350"/>
              <a:gd name="connsiteY3" fmla="*/ 1513352 h 2167316"/>
              <a:gd name="connsiteX4" fmla="*/ 5086350 w 5086350"/>
              <a:gd name="connsiteY4" fmla="*/ 1941977 h 2167316"/>
              <a:gd name="connsiteX0" fmla="*/ 0 w 5086350"/>
              <a:gd name="connsiteY0" fmla="*/ 2166965 h 2167262"/>
              <a:gd name="connsiteX1" fmla="*/ 685800 w 5086350"/>
              <a:gd name="connsiteY1" fmla="*/ 1518223 h 2167262"/>
              <a:gd name="connsiteX2" fmla="*/ 1638301 w 5086350"/>
              <a:gd name="connsiteY2" fmla="*/ 1 h 2167262"/>
              <a:gd name="connsiteX3" fmla="*/ 2895600 w 5086350"/>
              <a:gd name="connsiteY3" fmla="*/ 1513352 h 2167262"/>
              <a:gd name="connsiteX4" fmla="*/ 5086350 w 5086350"/>
              <a:gd name="connsiteY4" fmla="*/ 1941977 h 2167262"/>
              <a:gd name="connsiteX0" fmla="*/ 0 w 5086350"/>
              <a:gd name="connsiteY0" fmla="*/ 2166965 h 2167262"/>
              <a:gd name="connsiteX1" fmla="*/ 724876 w 5086350"/>
              <a:gd name="connsiteY1" fmla="*/ 1518223 h 2167262"/>
              <a:gd name="connsiteX2" fmla="*/ 1638301 w 5086350"/>
              <a:gd name="connsiteY2" fmla="*/ 1 h 2167262"/>
              <a:gd name="connsiteX3" fmla="*/ 2895600 w 5086350"/>
              <a:gd name="connsiteY3" fmla="*/ 1513352 h 2167262"/>
              <a:gd name="connsiteX4" fmla="*/ 5086350 w 5086350"/>
              <a:gd name="connsiteY4" fmla="*/ 1941977 h 2167262"/>
              <a:gd name="connsiteX0" fmla="*/ 0 w 5138451"/>
              <a:gd name="connsiteY0" fmla="*/ 2166965 h 2167262"/>
              <a:gd name="connsiteX1" fmla="*/ 724876 w 5138451"/>
              <a:gd name="connsiteY1" fmla="*/ 1518223 h 2167262"/>
              <a:gd name="connsiteX2" fmla="*/ 1638301 w 5138451"/>
              <a:gd name="connsiteY2" fmla="*/ 1 h 2167262"/>
              <a:gd name="connsiteX3" fmla="*/ 2895600 w 5138451"/>
              <a:gd name="connsiteY3" fmla="*/ 1513352 h 2167262"/>
              <a:gd name="connsiteX4" fmla="*/ 5138451 w 5138451"/>
              <a:gd name="connsiteY4" fmla="*/ 2091059 h 2167262"/>
              <a:gd name="connsiteX0" fmla="*/ 0 w 5138451"/>
              <a:gd name="connsiteY0" fmla="*/ 2166965 h 2167262"/>
              <a:gd name="connsiteX1" fmla="*/ 724876 w 5138451"/>
              <a:gd name="connsiteY1" fmla="*/ 1518223 h 2167262"/>
              <a:gd name="connsiteX2" fmla="*/ 1638301 w 5138451"/>
              <a:gd name="connsiteY2" fmla="*/ 1 h 2167262"/>
              <a:gd name="connsiteX3" fmla="*/ 2895600 w 5138451"/>
              <a:gd name="connsiteY3" fmla="*/ 1513352 h 2167262"/>
              <a:gd name="connsiteX4" fmla="*/ 5138451 w 5138451"/>
              <a:gd name="connsiteY4" fmla="*/ 2091059 h 2167262"/>
              <a:gd name="connsiteX0" fmla="*/ 0 w 5138451"/>
              <a:gd name="connsiteY0" fmla="*/ 2166965 h 2167262"/>
              <a:gd name="connsiteX1" fmla="*/ 724876 w 5138451"/>
              <a:gd name="connsiteY1" fmla="*/ 1518223 h 2167262"/>
              <a:gd name="connsiteX2" fmla="*/ 1638301 w 5138451"/>
              <a:gd name="connsiteY2" fmla="*/ 1 h 2167262"/>
              <a:gd name="connsiteX3" fmla="*/ 2895600 w 5138451"/>
              <a:gd name="connsiteY3" fmla="*/ 1513352 h 2167262"/>
              <a:gd name="connsiteX4" fmla="*/ 5138451 w 5138451"/>
              <a:gd name="connsiteY4" fmla="*/ 2091059 h 2167262"/>
              <a:gd name="connsiteX0" fmla="*/ 0 w 5138451"/>
              <a:gd name="connsiteY0" fmla="*/ 2166965 h 2167262"/>
              <a:gd name="connsiteX1" fmla="*/ 724876 w 5138451"/>
              <a:gd name="connsiteY1" fmla="*/ 1518223 h 2167262"/>
              <a:gd name="connsiteX2" fmla="*/ 1638301 w 5138451"/>
              <a:gd name="connsiteY2" fmla="*/ 1 h 2167262"/>
              <a:gd name="connsiteX3" fmla="*/ 2895600 w 5138451"/>
              <a:gd name="connsiteY3" fmla="*/ 1513352 h 2167262"/>
              <a:gd name="connsiteX4" fmla="*/ 5138451 w 5138451"/>
              <a:gd name="connsiteY4" fmla="*/ 2091059 h 2167262"/>
              <a:gd name="connsiteX0" fmla="*/ 0 w 5138451"/>
              <a:gd name="connsiteY0" fmla="*/ 2166965 h 2167262"/>
              <a:gd name="connsiteX1" fmla="*/ 724876 w 5138451"/>
              <a:gd name="connsiteY1" fmla="*/ 1518223 h 2167262"/>
              <a:gd name="connsiteX2" fmla="*/ 1638301 w 5138451"/>
              <a:gd name="connsiteY2" fmla="*/ 1 h 2167262"/>
              <a:gd name="connsiteX3" fmla="*/ 2895600 w 5138451"/>
              <a:gd name="connsiteY3" fmla="*/ 1513352 h 2167262"/>
              <a:gd name="connsiteX4" fmla="*/ 5138451 w 5138451"/>
              <a:gd name="connsiteY4" fmla="*/ 2091059 h 2167262"/>
              <a:gd name="connsiteX0" fmla="*/ 0 w 5138451"/>
              <a:gd name="connsiteY0" fmla="*/ 2169025 h 2169322"/>
              <a:gd name="connsiteX1" fmla="*/ 724876 w 5138451"/>
              <a:gd name="connsiteY1" fmla="*/ 1520283 h 2169322"/>
              <a:gd name="connsiteX2" fmla="*/ 1638301 w 5138451"/>
              <a:gd name="connsiteY2" fmla="*/ 2061 h 2169322"/>
              <a:gd name="connsiteX3" fmla="*/ 2941189 w 5138451"/>
              <a:gd name="connsiteY3" fmla="*/ 1259843 h 2169322"/>
              <a:gd name="connsiteX4" fmla="*/ 5138451 w 5138451"/>
              <a:gd name="connsiteY4" fmla="*/ 2093119 h 2169322"/>
              <a:gd name="connsiteX0" fmla="*/ 0 w 5138451"/>
              <a:gd name="connsiteY0" fmla="*/ 2167882 h 2168179"/>
              <a:gd name="connsiteX1" fmla="*/ 724876 w 5138451"/>
              <a:gd name="connsiteY1" fmla="*/ 1519140 h 2168179"/>
              <a:gd name="connsiteX2" fmla="*/ 1638301 w 5138451"/>
              <a:gd name="connsiteY2" fmla="*/ 918 h 2168179"/>
              <a:gd name="connsiteX3" fmla="*/ 2960727 w 5138451"/>
              <a:gd name="connsiteY3" fmla="*/ 1338565 h 2168179"/>
              <a:gd name="connsiteX4" fmla="*/ 5138451 w 5138451"/>
              <a:gd name="connsiteY4" fmla="*/ 2091976 h 2168179"/>
              <a:gd name="connsiteX0" fmla="*/ 0 w 5138451"/>
              <a:gd name="connsiteY0" fmla="*/ 2168041 h 2168338"/>
              <a:gd name="connsiteX1" fmla="*/ 724876 w 5138451"/>
              <a:gd name="connsiteY1" fmla="*/ 1519299 h 2168338"/>
              <a:gd name="connsiteX2" fmla="*/ 1638301 w 5138451"/>
              <a:gd name="connsiteY2" fmla="*/ 1077 h 2168338"/>
              <a:gd name="connsiteX3" fmla="*/ 2960727 w 5138451"/>
              <a:gd name="connsiteY3" fmla="*/ 1338724 h 2168338"/>
              <a:gd name="connsiteX4" fmla="*/ 5138451 w 5138451"/>
              <a:gd name="connsiteY4" fmla="*/ 2092135 h 2168338"/>
              <a:gd name="connsiteX0" fmla="*/ 0 w 5138451"/>
              <a:gd name="connsiteY0" fmla="*/ 2168112 h 2168409"/>
              <a:gd name="connsiteX1" fmla="*/ 724876 w 5138451"/>
              <a:gd name="connsiteY1" fmla="*/ 1519370 h 2168409"/>
              <a:gd name="connsiteX2" fmla="*/ 1638301 w 5138451"/>
              <a:gd name="connsiteY2" fmla="*/ 1148 h 2168409"/>
              <a:gd name="connsiteX3" fmla="*/ 2680685 w 5138451"/>
              <a:gd name="connsiteY3" fmla="*/ 1333471 h 2168409"/>
              <a:gd name="connsiteX4" fmla="*/ 5138451 w 5138451"/>
              <a:gd name="connsiteY4" fmla="*/ 2092206 h 2168409"/>
              <a:gd name="connsiteX0" fmla="*/ 0 w 5138451"/>
              <a:gd name="connsiteY0" fmla="*/ 2168176 h 2168478"/>
              <a:gd name="connsiteX1" fmla="*/ 855128 w 5138451"/>
              <a:gd name="connsiteY1" fmla="*/ 1524758 h 2168478"/>
              <a:gd name="connsiteX2" fmla="*/ 1638301 w 5138451"/>
              <a:gd name="connsiteY2" fmla="*/ 1212 h 2168478"/>
              <a:gd name="connsiteX3" fmla="*/ 2680685 w 5138451"/>
              <a:gd name="connsiteY3" fmla="*/ 1333535 h 2168478"/>
              <a:gd name="connsiteX4" fmla="*/ 5138451 w 5138451"/>
              <a:gd name="connsiteY4" fmla="*/ 2092270 h 2168478"/>
              <a:gd name="connsiteX0" fmla="*/ 0 w 5138451"/>
              <a:gd name="connsiteY0" fmla="*/ 2168176 h 2168557"/>
              <a:gd name="connsiteX1" fmla="*/ 855128 w 5138451"/>
              <a:gd name="connsiteY1" fmla="*/ 1524758 h 2168557"/>
              <a:gd name="connsiteX2" fmla="*/ 1638301 w 5138451"/>
              <a:gd name="connsiteY2" fmla="*/ 1212 h 2168557"/>
              <a:gd name="connsiteX3" fmla="*/ 2680685 w 5138451"/>
              <a:gd name="connsiteY3" fmla="*/ 1333535 h 2168557"/>
              <a:gd name="connsiteX4" fmla="*/ 5138451 w 5138451"/>
              <a:gd name="connsiteY4" fmla="*/ 2092270 h 21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451" h="2168557">
                <a:moveTo>
                  <a:pt x="0" y="2168176"/>
                </a:moveTo>
                <a:cubicBezTo>
                  <a:pt x="245451" y="2179235"/>
                  <a:pt x="614641" y="1949811"/>
                  <a:pt x="855128" y="1524758"/>
                </a:cubicBezTo>
                <a:cubicBezTo>
                  <a:pt x="1095615" y="1099705"/>
                  <a:pt x="1334042" y="33082"/>
                  <a:pt x="1638301" y="1212"/>
                </a:cubicBezTo>
                <a:cubicBezTo>
                  <a:pt x="1942560" y="-30658"/>
                  <a:pt x="2134153" y="569751"/>
                  <a:pt x="2680685" y="1333535"/>
                </a:cubicBezTo>
                <a:cubicBezTo>
                  <a:pt x="3065002" y="1870622"/>
                  <a:pt x="3848480" y="2067298"/>
                  <a:pt x="5138451" y="209227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Rectangle 21">
            <a:extLst>
              <a:ext uri="{FF2B5EF4-FFF2-40B4-BE49-F238E27FC236}">
                <a16:creationId xmlns:a16="http://schemas.microsoft.com/office/drawing/2014/main" id="{1BA0E257-8924-FBB6-8C89-AA0FA8DDA11F}"/>
              </a:ext>
            </a:extLst>
          </p:cNvPr>
          <p:cNvSpPr/>
          <p:nvPr/>
        </p:nvSpPr>
        <p:spPr>
          <a:xfrm>
            <a:off x="6966384" y="5551236"/>
            <a:ext cx="3370982" cy="3492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years</a:t>
            </a:r>
            <a:r>
              <a:rPr lang="de-DE" dirty="0">
                <a:solidFill>
                  <a:schemeClr val="tx1"/>
                </a:solidFill>
              </a:rPr>
              <a:t> of </a:t>
            </a:r>
            <a:r>
              <a:rPr lang="de-DE" dirty="0" err="1">
                <a:solidFill>
                  <a:schemeClr val="tx1"/>
                </a:solidFill>
              </a:rPr>
              <a:t>experience</a:t>
            </a:r>
            <a:endParaRPr lang="de-DE" dirty="0">
              <a:solidFill>
                <a:schemeClr val="tx1"/>
              </a:solidFill>
            </a:endParaRPr>
          </a:p>
        </p:txBody>
      </p:sp>
      <p:sp>
        <p:nvSpPr>
          <p:cNvPr id="24" name="Rectangle 21">
            <a:extLst>
              <a:ext uri="{FF2B5EF4-FFF2-40B4-BE49-F238E27FC236}">
                <a16:creationId xmlns:a16="http://schemas.microsoft.com/office/drawing/2014/main" id="{A99D6EEB-358E-8C33-1922-30B29F0AADCA}"/>
              </a:ext>
            </a:extLst>
          </p:cNvPr>
          <p:cNvSpPr/>
          <p:nvPr/>
        </p:nvSpPr>
        <p:spPr>
          <a:xfrm rot="16200000">
            <a:off x="640863" y="2602153"/>
            <a:ext cx="3370982" cy="31240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code </a:t>
            </a:r>
            <a:r>
              <a:rPr lang="de-DE" dirty="0" err="1">
                <a:solidFill>
                  <a:schemeClr val="tx1"/>
                </a:solidFill>
              </a:rPr>
              <a:t>complexity</a:t>
            </a:r>
            <a:endParaRPr lang="de-DE" dirty="0">
              <a:solidFill>
                <a:schemeClr val="tx1"/>
              </a:solidFill>
            </a:endParaRPr>
          </a:p>
        </p:txBody>
      </p:sp>
      <p:sp>
        <p:nvSpPr>
          <p:cNvPr id="25" name="Rectangle 21">
            <a:extLst>
              <a:ext uri="{FF2B5EF4-FFF2-40B4-BE49-F238E27FC236}">
                <a16:creationId xmlns:a16="http://schemas.microsoft.com/office/drawing/2014/main" id="{F542651B-281A-7D18-5805-1BFEA461A7AF}"/>
              </a:ext>
            </a:extLst>
          </p:cNvPr>
          <p:cNvSpPr/>
          <p:nvPr/>
        </p:nvSpPr>
        <p:spPr>
          <a:xfrm>
            <a:off x="2990233" y="3705991"/>
            <a:ext cx="759651" cy="312408"/>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OOP</a:t>
            </a:r>
          </a:p>
        </p:txBody>
      </p:sp>
      <p:sp>
        <p:nvSpPr>
          <p:cNvPr id="26" name="Rectangle 21">
            <a:extLst>
              <a:ext uri="{FF2B5EF4-FFF2-40B4-BE49-F238E27FC236}">
                <a16:creationId xmlns:a16="http://schemas.microsoft.com/office/drawing/2014/main" id="{69DC641B-F33B-9671-2004-996DF81D0165}"/>
              </a:ext>
            </a:extLst>
          </p:cNvPr>
          <p:cNvSpPr/>
          <p:nvPr/>
        </p:nvSpPr>
        <p:spPr>
          <a:xfrm>
            <a:off x="2926268" y="2575031"/>
            <a:ext cx="1188532" cy="62521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Design</a:t>
            </a:r>
            <a:br>
              <a:rPr lang="de-DE" sz="1600" dirty="0">
                <a:solidFill>
                  <a:schemeClr val="bg1"/>
                </a:solidFill>
              </a:rPr>
            </a:br>
            <a:r>
              <a:rPr lang="de-DE" sz="1600" dirty="0">
                <a:solidFill>
                  <a:schemeClr val="bg1"/>
                </a:solidFill>
              </a:rPr>
              <a:t>Patterns</a:t>
            </a:r>
          </a:p>
        </p:txBody>
      </p:sp>
      <p:sp>
        <p:nvSpPr>
          <p:cNvPr id="27" name="Rectangle 21">
            <a:extLst>
              <a:ext uri="{FF2B5EF4-FFF2-40B4-BE49-F238E27FC236}">
                <a16:creationId xmlns:a16="http://schemas.microsoft.com/office/drawing/2014/main" id="{D43908E8-53D6-5836-6F2F-55ACA4483CAF}"/>
              </a:ext>
            </a:extLst>
          </p:cNvPr>
          <p:cNvSpPr/>
          <p:nvPr/>
        </p:nvSpPr>
        <p:spPr>
          <a:xfrm>
            <a:off x="3057525" y="1937979"/>
            <a:ext cx="1681785" cy="399935"/>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bg1"/>
                </a:solidFill>
              </a:rPr>
              <a:t>Abstraction</a:t>
            </a:r>
            <a:endParaRPr lang="de-DE" sz="1600" dirty="0">
              <a:solidFill>
                <a:schemeClr val="bg1"/>
              </a:solidFill>
            </a:endParaRPr>
          </a:p>
        </p:txBody>
      </p:sp>
      <p:sp>
        <p:nvSpPr>
          <p:cNvPr id="28" name="Rectangle 21">
            <a:extLst>
              <a:ext uri="{FF2B5EF4-FFF2-40B4-BE49-F238E27FC236}">
                <a16:creationId xmlns:a16="http://schemas.microsoft.com/office/drawing/2014/main" id="{7E2A54A4-BEBD-E168-3A17-EDBF79F06B22}"/>
              </a:ext>
            </a:extLst>
          </p:cNvPr>
          <p:cNvSpPr/>
          <p:nvPr/>
        </p:nvSpPr>
        <p:spPr>
          <a:xfrm>
            <a:off x="6391275" y="3410549"/>
            <a:ext cx="2011242" cy="688763"/>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Super Simple Code</a:t>
            </a:r>
            <a:br>
              <a:rPr lang="de-DE" sz="1600" dirty="0">
                <a:solidFill>
                  <a:schemeClr val="bg1"/>
                </a:solidFill>
              </a:rPr>
            </a:br>
            <a:r>
              <a:rPr lang="de-DE" sz="1600" dirty="0">
                <a:solidFill>
                  <a:schemeClr val="bg1"/>
                </a:solidFill>
              </a:rPr>
              <a:t>(„quick and </a:t>
            </a:r>
            <a:r>
              <a:rPr lang="de-DE" sz="1600" dirty="0" err="1">
                <a:solidFill>
                  <a:schemeClr val="bg1"/>
                </a:solidFill>
              </a:rPr>
              <a:t>dirty</a:t>
            </a:r>
            <a:r>
              <a:rPr lang="de-DE" sz="1600" dirty="0">
                <a:solidFill>
                  <a:schemeClr val="bg1"/>
                </a:solidFill>
              </a:rPr>
              <a:t>“)</a:t>
            </a:r>
          </a:p>
        </p:txBody>
      </p:sp>
      <p:cxnSp>
        <p:nvCxnSpPr>
          <p:cNvPr id="30" name="Gerade Verbindung mit Pfeil 29">
            <a:extLst>
              <a:ext uri="{FF2B5EF4-FFF2-40B4-BE49-F238E27FC236}">
                <a16:creationId xmlns:a16="http://schemas.microsoft.com/office/drawing/2014/main" id="{0A543F2E-C1F4-A0A0-6206-7B91F9D7B275}"/>
              </a:ext>
            </a:extLst>
          </p:cNvPr>
          <p:cNvCxnSpPr>
            <a:cxnSpLocks/>
            <a:stCxn id="28" idx="2"/>
          </p:cNvCxnSpPr>
          <p:nvPr/>
        </p:nvCxnSpPr>
        <p:spPr>
          <a:xfrm flipH="1">
            <a:off x="3476560" y="4099312"/>
            <a:ext cx="3920336" cy="10333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C056FF1F-8C91-C75E-6E94-B740205F4073}"/>
              </a:ext>
            </a:extLst>
          </p:cNvPr>
          <p:cNvCxnSpPr>
            <a:cxnSpLocks/>
            <a:stCxn id="28" idx="2"/>
          </p:cNvCxnSpPr>
          <p:nvPr/>
        </p:nvCxnSpPr>
        <p:spPr>
          <a:xfrm>
            <a:off x="7396896" y="4099312"/>
            <a:ext cx="771458" cy="10333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C7FCC8BC-F631-E892-BA51-D9CFEE56441D}"/>
              </a:ext>
            </a:extLst>
          </p:cNvPr>
          <p:cNvCxnSpPr>
            <a:cxnSpLocks/>
            <a:stCxn id="25" idx="2"/>
          </p:cNvCxnSpPr>
          <p:nvPr/>
        </p:nvCxnSpPr>
        <p:spPr>
          <a:xfrm>
            <a:off x="3370059" y="4018399"/>
            <a:ext cx="496888" cy="1428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EE6CF514-9C73-DA22-CBEC-9F247B572EE8}"/>
              </a:ext>
            </a:extLst>
          </p:cNvPr>
          <p:cNvCxnSpPr>
            <a:cxnSpLocks/>
            <a:stCxn id="26" idx="2"/>
          </p:cNvCxnSpPr>
          <p:nvPr/>
        </p:nvCxnSpPr>
        <p:spPr>
          <a:xfrm>
            <a:off x="3520534" y="3200242"/>
            <a:ext cx="518875" cy="3170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0F39D287-75DC-D835-AC7D-7B9E83E5E1EE}"/>
              </a:ext>
            </a:extLst>
          </p:cNvPr>
          <p:cNvCxnSpPr>
            <a:cxnSpLocks/>
            <a:stCxn id="27" idx="2"/>
          </p:cNvCxnSpPr>
          <p:nvPr/>
        </p:nvCxnSpPr>
        <p:spPr>
          <a:xfrm>
            <a:off x="3898418" y="2337914"/>
            <a:ext cx="509931" cy="3424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2" name="Rectangle 21">
            <a:extLst>
              <a:ext uri="{FF2B5EF4-FFF2-40B4-BE49-F238E27FC236}">
                <a16:creationId xmlns:a16="http://schemas.microsoft.com/office/drawing/2014/main" id="{9D6E4AF4-ABA5-0C15-2839-D6DB35D35CE1}"/>
              </a:ext>
            </a:extLst>
          </p:cNvPr>
          <p:cNvSpPr/>
          <p:nvPr/>
        </p:nvSpPr>
        <p:spPr>
          <a:xfrm>
            <a:off x="5547840" y="1486616"/>
            <a:ext cx="2298484" cy="851298"/>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bg1"/>
                </a:solidFill>
              </a:rPr>
              <a:t>When</a:t>
            </a:r>
            <a:r>
              <a:rPr lang="de-DE" sz="1600" dirty="0">
                <a:solidFill>
                  <a:schemeClr val="bg1"/>
                </a:solidFill>
              </a:rPr>
              <a:t> </a:t>
            </a:r>
            <a:r>
              <a:rPr lang="de-DE" sz="1600" dirty="0" err="1">
                <a:solidFill>
                  <a:schemeClr val="bg1"/>
                </a:solidFill>
              </a:rPr>
              <a:t>you</a:t>
            </a:r>
            <a:r>
              <a:rPr lang="de-DE" sz="1600" dirty="0">
                <a:solidFill>
                  <a:schemeClr val="bg1"/>
                </a:solidFill>
              </a:rPr>
              <a:t> </a:t>
            </a:r>
            <a:r>
              <a:rPr lang="de-DE" sz="1600" dirty="0" err="1">
                <a:solidFill>
                  <a:schemeClr val="bg1"/>
                </a:solidFill>
              </a:rPr>
              <a:t>need</a:t>
            </a:r>
            <a:r>
              <a:rPr lang="de-DE" sz="1600" dirty="0">
                <a:solidFill>
                  <a:schemeClr val="bg1"/>
                </a:solidFill>
              </a:rPr>
              <a:t> a </a:t>
            </a:r>
            <a:r>
              <a:rPr lang="de-DE" sz="1600" dirty="0" err="1">
                <a:solidFill>
                  <a:schemeClr val="bg1"/>
                </a:solidFill>
              </a:rPr>
              <a:t>project</a:t>
            </a:r>
            <a:r>
              <a:rPr lang="de-DE" sz="1600" dirty="0">
                <a:solidFill>
                  <a:schemeClr val="bg1"/>
                </a:solidFill>
              </a:rPr>
              <a:t> </a:t>
            </a:r>
            <a:r>
              <a:rPr lang="de-DE" sz="1600" dirty="0" err="1">
                <a:solidFill>
                  <a:schemeClr val="bg1"/>
                </a:solidFill>
              </a:rPr>
              <a:t>complexity</a:t>
            </a:r>
            <a:r>
              <a:rPr lang="de-DE" sz="1600" dirty="0">
                <a:solidFill>
                  <a:schemeClr val="bg1"/>
                </a:solidFill>
              </a:rPr>
              <a:t> </a:t>
            </a:r>
            <a:r>
              <a:rPr lang="de-DE" sz="1600" dirty="0" err="1">
                <a:solidFill>
                  <a:schemeClr val="bg1"/>
                </a:solidFill>
              </a:rPr>
              <a:t>metric</a:t>
            </a:r>
            <a:endParaRPr lang="de-DE" sz="1600" dirty="0">
              <a:solidFill>
                <a:schemeClr val="bg1"/>
              </a:solidFill>
            </a:endParaRPr>
          </a:p>
        </p:txBody>
      </p:sp>
      <p:cxnSp>
        <p:nvCxnSpPr>
          <p:cNvPr id="53" name="Gerade Verbindung mit Pfeil 52">
            <a:extLst>
              <a:ext uri="{FF2B5EF4-FFF2-40B4-BE49-F238E27FC236}">
                <a16:creationId xmlns:a16="http://schemas.microsoft.com/office/drawing/2014/main" id="{29CE56DE-C7DF-9EB7-4816-AFB2B1435FC8}"/>
              </a:ext>
            </a:extLst>
          </p:cNvPr>
          <p:cNvCxnSpPr>
            <a:cxnSpLocks/>
            <a:stCxn id="52" idx="1"/>
          </p:cNvCxnSpPr>
          <p:nvPr/>
        </p:nvCxnSpPr>
        <p:spPr>
          <a:xfrm flipH="1">
            <a:off x="4895131" y="1912265"/>
            <a:ext cx="652709" cy="5728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 name="Rectangle 21">
            <a:extLst>
              <a:ext uri="{FF2B5EF4-FFF2-40B4-BE49-F238E27FC236}">
                <a16:creationId xmlns:a16="http://schemas.microsoft.com/office/drawing/2014/main" id="{FD4E89DB-A4B0-1098-9DB2-1DDC23DEDBA7}"/>
              </a:ext>
            </a:extLst>
          </p:cNvPr>
          <p:cNvSpPr/>
          <p:nvPr/>
        </p:nvSpPr>
        <p:spPr>
          <a:xfrm>
            <a:off x="8943452" y="3084618"/>
            <a:ext cx="1563145" cy="688763"/>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We</a:t>
            </a:r>
            <a:r>
              <a:rPr lang="de-DE" sz="1600" dirty="0">
                <a:solidFill>
                  <a:schemeClr val="tx1"/>
                </a:solidFill>
              </a:rPr>
              <a:t> like </a:t>
            </a:r>
            <a:r>
              <a:rPr lang="de-DE" sz="1600" dirty="0" err="1">
                <a:solidFill>
                  <a:schemeClr val="tx1"/>
                </a:solidFill>
              </a:rPr>
              <a:t>that</a:t>
            </a:r>
            <a:endParaRPr lang="de-DE" sz="1600" dirty="0">
              <a:solidFill>
                <a:schemeClr val="tx1"/>
              </a:solidFill>
            </a:endParaRPr>
          </a:p>
        </p:txBody>
      </p:sp>
      <p:cxnSp>
        <p:nvCxnSpPr>
          <p:cNvPr id="65" name="Gerade Verbindung mit Pfeil 64">
            <a:extLst>
              <a:ext uri="{FF2B5EF4-FFF2-40B4-BE49-F238E27FC236}">
                <a16:creationId xmlns:a16="http://schemas.microsoft.com/office/drawing/2014/main" id="{02BEDB53-43B8-9618-4C5B-77D178BBA999}"/>
              </a:ext>
            </a:extLst>
          </p:cNvPr>
          <p:cNvCxnSpPr>
            <a:cxnSpLocks/>
            <a:stCxn id="64" idx="1"/>
            <a:endCxn id="28" idx="3"/>
          </p:cNvCxnSpPr>
          <p:nvPr/>
        </p:nvCxnSpPr>
        <p:spPr>
          <a:xfrm flipH="1">
            <a:off x="8402517" y="3429000"/>
            <a:ext cx="540935" cy="3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21">
            <a:extLst>
              <a:ext uri="{FF2B5EF4-FFF2-40B4-BE49-F238E27FC236}">
                <a16:creationId xmlns:a16="http://schemas.microsoft.com/office/drawing/2014/main" id="{5402A85E-4B2E-CD0C-AE71-2A426369443E}"/>
              </a:ext>
            </a:extLst>
          </p:cNvPr>
          <p:cNvSpPr/>
          <p:nvPr/>
        </p:nvSpPr>
        <p:spPr>
          <a:xfrm>
            <a:off x="9484387" y="3602659"/>
            <a:ext cx="1943418" cy="876684"/>
          </a:xfrm>
          <a:prstGeom prst="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And </a:t>
            </a:r>
            <a:r>
              <a:rPr lang="de-DE" sz="1600" dirty="0" err="1">
                <a:solidFill>
                  <a:schemeClr val="tx1"/>
                </a:solidFill>
              </a:rPr>
              <a:t>if</a:t>
            </a:r>
            <a:r>
              <a:rPr lang="de-DE" sz="1600" dirty="0">
                <a:solidFill>
                  <a:schemeClr val="tx1"/>
                </a:solidFill>
              </a:rPr>
              <a:t> </a:t>
            </a:r>
            <a:r>
              <a:rPr lang="de-DE" sz="1600" dirty="0" err="1">
                <a:solidFill>
                  <a:schemeClr val="tx1"/>
                </a:solidFill>
              </a:rPr>
              <a:t>even</a:t>
            </a:r>
            <a:r>
              <a:rPr lang="de-DE" sz="1600" dirty="0">
                <a:solidFill>
                  <a:schemeClr val="tx1"/>
                </a:solidFill>
              </a:rPr>
              <a:t> </a:t>
            </a:r>
            <a:r>
              <a:rPr lang="de-DE" sz="1600" dirty="0" err="1">
                <a:solidFill>
                  <a:schemeClr val="tx1"/>
                </a:solidFill>
              </a:rPr>
              <a:t>this</a:t>
            </a:r>
            <a:r>
              <a:rPr lang="de-DE" sz="1600" dirty="0">
                <a:solidFill>
                  <a:schemeClr val="tx1"/>
                </a:solidFill>
              </a:rPr>
              <a:t> </a:t>
            </a:r>
            <a:r>
              <a:rPr lang="de-DE" sz="1600" dirty="0" err="1">
                <a:solidFill>
                  <a:schemeClr val="tx1"/>
                </a:solidFill>
              </a:rPr>
              <a:t>is</a:t>
            </a:r>
            <a:r>
              <a:rPr lang="de-DE" sz="1600" dirty="0">
                <a:solidFill>
                  <a:schemeClr val="tx1"/>
                </a:solidFill>
              </a:rPr>
              <a:t> </a:t>
            </a:r>
            <a:r>
              <a:rPr lang="de-DE" sz="1600" dirty="0" err="1">
                <a:solidFill>
                  <a:schemeClr val="tx1"/>
                </a:solidFill>
              </a:rPr>
              <a:t>too</a:t>
            </a:r>
            <a:r>
              <a:rPr lang="de-DE" sz="1600" dirty="0">
                <a:solidFill>
                  <a:schemeClr val="tx1"/>
                </a:solidFill>
              </a:rPr>
              <a:t> </a:t>
            </a:r>
            <a:r>
              <a:rPr lang="de-DE" sz="1600" dirty="0" err="1">
                <a:solidFill>
                  <a:schemeClr val="tx1"/>
                </a:solidFill>
              </a:rPr>
              <a:t>much</a:t>
            </a:r>
            <a:r>
              <a:rPr lang="de-DE" sz="1600" dirty="0">
                <a:solidFill>
                  <a:schemeClr val="tx1"/>
                </a:solidFill>
              </a:rPr>
              <a:t>, fake </a:t>
            </a:r>
            <a:r>
              <a:rPr lang="de-DE" sz="1600" dirty="0" err="1">
                <a:solidFill>
                  <a:schemeClr val="tx1"/>
                </a:solidFill>
              </a:rPr>
              <a:t>it!</a:t>
            </a:r>
            <a:endParaRPr lang="de-DE" sz="1600" dirty="0">
              <a:solidFill>
                <a:schemeClr val="tx1"/>
              </a:solidFill>
            </a:endParaRPr>
          </a:p>
        </p:txBody>
      </p:sp>
      <p:sp>
        <p:nvSpPr>
          <p:cNvPr id="5" name="Rectangle 21">
            <a:extLst>
              <a:ext uri="{FF2B5EF4-FFF2-40B4-BE49-F238E27FC236}">
                <a16:creationId xmlns:a16="http://schemas.microsoft.com/office/drawing/2014/main" id="{FD849E53-AFDC-9840-AC99-D3B50DFD7FA2}"/>
              </a:ext>
            </a:extLst>
          </p:cNvPr>
          <p:cNvSpPr/>
          <p:nvPr/>
        </p:nvSpPr>
        <p:spPr>
          <a:xfrm>
            <a:off x="6956296" y="2295745"/>
            <a:ext cx="1563145" cy="378817"/>
          </a:xfrm>
          <a:prstGeom prst="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Get</a:t>
            </a:r>
            <a:r>
              <a:rPr lang="de-DE" sz="1600" dirty="0">
                <a:solidFill>
                  <a:schemeClr val="tx1"/>
                </a:solidFill>
              </a:rPr>
              <a:t> </a:t>
            </a:r>
            <a:r>
              <a:rPr lang="de-DE" sz="1600" dirty="0" err="1">
                <a:solidFill>
                  <a:schemeClr val="tx1"/>
                </a:solidFill>
              </a:rPr>
              <a:t>over</a:t>
            </a:r>
            <a:r>
              <a:rPr lang="de-DE" sz="1600" dirty="0">
                <a:solidFill>
                  <a:schemeClr val="tx1"/>
                </a:solidFill>
              </a:rPr>
              <a:t> </a:t>
            </a:r>
            <a:r>
              <a:rPr lang="de-DE" sz="1600" dirty="0" err="1">
                <a:solidFill>
                  <a:schemeClr val="tx1"/>
                </a:solidFill>
              </a:rPr>
              <a:t>it</a:t>
            </a:r>
            <a:endParaRPr lang="de-DE" sz="1600" dirty="0">
              <a:solidFill>
                <a:schemeClr val="tx1"/>
              </a:solidFill>
            </a:endParaRPr>
          </a:p>
        </p:txBody>
      </p:sp>
    </p:spTree>
    <p:extLst>
      <p:ext uri="{BB962C8B-B14F-4D97-AF65-F5344CB8AC3E}">
        <p14:creationId xmlns:p14="http://schemas.microsoft.com/office/powerpoint/2010/main" val="13603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52" grpId="0" animBg="1"/>
      <p:bldP spid="64" grpId="0" animBg="1"/>
      <p:bldP spid="9"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DD3B3-16A4-91DA-CF7B-DB3E5DDC80CA}"/>
              </a:ext>
            </a:extLst>
          </p:cNvPr>
          <p:cNvSpPr>
            <a:spLocks noGrp="1"/>
          </p:cNvSpPr>
          <p:nvPr>
            <p:ph type="title"/>
          </p:nvPr>
        </p:nvSpPr>
        <p:spPr/>
        <p:txBody>
          <a:bodyPr/>
          <a:lstStyle/>
          <a:p>
            <a:r>
              <a:rPr lang="de-DE" dirty="0"/>
              <a:t>The Main </a:t>
            </a:r>
            <a:r>
              <a:rPr lang="de-DE" dirty="0" err="1"/>
              <a:t>Reason</a:t>
            </a:r>
            <a:r>
              <a:rPr lang="de-DE" dirty="0"/>
              <a:t> </a:t>
            </a:r>
            <a:r>
              <a:rPr lang="de-DE" dirty="0" err="1"/>
              <a:t>Why</a:t>
            </a:r>
            <a:r>
              <a:rPr lang="de-DE" dirty="0"/>
              <a:t> People Fail</a:t>
            </a:r>
          </a:p>
        </p:txBody>
      </p:sp>
      <p:sp>
        <p:nvSpPr>
          <p:cNvPr id="3" name="Fußzeilenplatzhalter 2">
            <a:extLst>
              <a:ext uri="{FF2B5EF4-FFF2-40B4-BE49-F238E27FC236}">
                <a16:creationId xmlns:a16="http://schemas.microsoft.com/office/drawing/2014/main" id="{712BF813-B98C-2914-591F-9829D7AF0CB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3321258-C80E-B7E9-81DB-DC523BD51C28}"/>
              </a:ext>
            </a:extLst>
          </p:cNvPr>
          <p:cNvSpPr>
            <a:spLocks noGrp="1"/>
          </p:cNvSpPr>
          <p:nvPr>
            <p:ph type="sldNum" sz="quarter" idx="28"/>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65151D24-D35D-FB8A-C00E-A0702C241124}"/>
              </a:ext>
            </a:extLst>
          </p:cNvPr>
          <p:cNvSpPr>
            <a:spLocks noGrp="1"/>
          </p:cNvSpPr>
          <p:nvPr>
            <p:ph type="body" sz="quarter" idx="21"/>
          </p:nvPr>
        </p:nvSpPr>
        <p:spPr/>
        <p:txBody>
          <a:bodyPr/>
          <a:lstStyle/>
          <a:p>
            <a:r>
              <a:rPr lang="de-DE" dirty="0" err="1"/>
              <a:t>Introduction</a:t>
            </a:r>
            <a:r>
              <a:rPr lang="de-DE" dirty="0"/>
              <a:t> to Human-Computer Interaction</a:t>
            </a:r>
          </a:p>
        </p:txBody>
      </p:sp>
      <p:sp>
        <p:nvSpPr>
          <p:cNvPr id="6" name="Textplatzhalter 5">
            <a:extLst>
              <a:ext uri="{FF2B5EF4-FFF2-40B4-BE49-F238E27FC236}">
                <a16:creationId xmlns:a16="http://schemas.microsoft.com/office/drawing/2014/main" id="{CDEE24DA-084A-5485-DE2A-AA5317D3E72D}"/>
              </a:ext>
            </a:extLst>
          </p:cNvPr>
          <p:cNvSpPr>
            <a:spLocks noGrp="1"/>
          </p:cNvSpPr>
          <p:nvPr>
            <p:ph type="body" sz="quarter" idx="29"/>
          </p:nvPr>
        </p:nvSpPr>
        <p:spPr/>
        <p:txBody>
          <a:bodyPr/>
          <a:lstStyle/>
          <a:p>
            <a:pPr marL="490950" indent="-457200">
              <a:buFont typeface="+mj-lt"/>
              <a:buAutoNum type="arabicPeriod"/>
            </a:pPr>
            <a:r>
              <a:rPr lang="en-US" b="1" dirty="0">
                <a:solidFill>
                  <a:schemeClr val="accent1"/>
                </a:solidFill>
              </a:rPr>
              <a:t>You think you can do it alone </a:t>
            </a:r>
            <a:r>
              <a:rPr lang="en-US" dirty="0">
                <a:sym typeface="Wingdings" panose="05000000000000000000" pitchFamily="2" charset="2"/>
              </a:rPr>
              <a:t> </a:t>
            </a:r>
            <a:r>
              <a:rPr lang="en-US" b="1" dirty="0">
                <a:solidFill>
                  <a:schemeClr val="accent1"/>
                </a:solidFill>
                <a:sym typeface="Wingdings" panose="05000000000000000000" pitchFamily="2" charset="2"/>
              </a:rPr>
              <a:t>Nope</a:t>
            </a:r>
            <a:r>
              <a:rPr lang="en-US" dirty="0">
                <a:sym typeface="Wingdings" panose="05000000000000000000" pitchFamily="2" charset="2"/>
              </a:rPr>
              <a:t>, </a:t>
            </a:r>
            <a:r>
              <a:rPr lang="en-US" dirty="0"/>
              <a:t>you cannot run a research project alone</a:t>
            </a:r>
            <a:endParaRPr lang="de-DE" dirty="0"/>
          </a:p>
          <a:p>
            <a:pPr marL="490950" indent="-457200">
              <a:buFont typeface="+mj-lt"/>
              <a:buAutoNum type="arabicPeriod"/>
            </a:pPr>
            <a:r>
              <a:rPr lang="de-DE" b="1" dirty="0" err="1">
                <a:solidFill>
                  <a:schemeClr val="accent1"/>
                </a:solidFill>
              </a:rPr>
              <a:t>You</a:t>
            </a:r>
            <a:r>
              <a:rPr lang="de-DE" b="1" dirty="0">
                <a:solidFill>
                  <a:schemeClr val="accent1"/>
                </a:solidFill>
              </a:rPr>
              <a:t> </a:t>
            </a:r>
            <a:r>
              <a:rPr lang="de-DE" b="1" dirty="0" err="1">
                <a:solidFill>
                  <a:schemeClr val="accent1"/>
                </a:solidFill>
              </a:rPr>
              <a:t>think</a:t>
            </a:r>
            <a:r>
              <a:rPr lang="de-DE" b="1" dirty="0">
                <a:solidFill>
                  <a:schemeClr val="accent1"/>
                </a:solidFill>
              </a:rPr>
              <a:t> that </a:t>
            </a:r>
            <a:r>
              <a:rPr lang="de-DE" b="1" dirty="0" err="1">
                <a:solidFill>
                  <a:schemeClr val="accent1"/>
                </a:solidFill>
              </a:rPr>
              <a:t>it‘s</a:t>
            </a:r>
            <a:r>
              <a:rPr lang="de-DE" b="1" dirty="0">
                <a:solidFill>
                  <a:schemeClr val="accent1"/>
                </a:solidFill>
              </a:rPr>
              <a:t> </a:t>
            </a:r>
            <a:r>
              <a:rPr lang="de-DE" b="1" dirty="0" err="1">
                <a:solidFill>
                  <a:schemeClr val="accent1"/>
                </a:solidFill>
              </a:rPr>
              <a:t>easier</a:t>
            </a:r>
            <a:r>
              <a:rPr lang="de-DE" b="1" dirty="0">
                <a:solidFill>
                  <a:schemeClr val="accent1"/>
                </a:solidFill>
              </a:rPr>
              <a:t> to not </a:t>
            </a:r>
            <a:r>
              <a:rPr lang="de-DE" b="1" dirty="0" err="1">
                <a:solidFill>
                  <a:schemeClr val="accent1"/>
                </a:solidFill>
              </a:rPr>
              <a:t>participate</a:t>
            </a:r>
            <a:r>
              <a:rPr lang="de-DE" b="1" dirty="0">
                <a:solidFill>
                  <a:schemeClr val="accent1"/>
                </a:solidFill>
              </a:rPr>
              <a:t> </a:t>
            </a:r>
            <a:r>
              <a:rPr lang="de-DE" dirty="0">
                <a:sym typeface="Wingdings" panose="05000000000000000000" pitchFamily="2" charset="2"/>
              </a:rPr>
              <a:t></a:t>
            </a:r>
            <a:r>
              <a:rPr lang="en-US" dirty="0">
                <a:sym typeface="Wingdings" panose="05000000000000000000" pitchFamily="2" charset="2"/>
              </a:rPr>
              <a:t> </a:t>
            </a:r>
            <a:r>
              <a:rPr lang="en-US" b="1" dirty="0">
                <a:solidFill>
                  <a:schemeClr val="accent1"/>
                </a:solidFill>
                <a:sym typeface="Wingdings" panose="05000000000000000000" pitchFamily="2" charset="2"/>
              </a:rPr>
              <a:t>Nope</a:t>
            </a:r>
            <a:r>
              <a:rPr lang="en-US" dirty="0">
                <a:sym typeface="Wingdings" panose="05000000000000000000" pitchFamily="2" charset="2"/>
              </a:rPr>
              <a:t>, y</a:t>
            </a:r>
            <a:r>
              <a:rPr lang="en-US" dirty="0"/>
              <a:t>ou are wrong. Though, there is no requirement of attendance, however, the course is hard.</a:t>
            </a:r>
          </a:p>
          <a:p>
            <a:pPr marL="490950" indent="-457200">
              <a:buFont typeface="+mj-lt"/>
              <a:buAutoNum type="arabicPeriod"/>
            </a:pPr>
            <a:endParaRPr lang="en-US" dirty="0"/>
          </a:p>
          <a:p>
            <a:pPr marL="490950" indent="-457200">
              <a:buFont typeface="+mj-lt"/>
              <a:buAutoNum type="arabicPeriod"/>
            </a:pPr>
            <a:endParaRPr lang="en-US" dirty="0"/>
          </a:p>
          <a:p>
            <a:pPr marL="490950" indent="-457200">
              <a:buFont typeface="+mj-lt"/>
              <a:buAutoNum type="arabicPeriod"/>
            </a:pPr>
            <a:endParaRPr lang="en-US" dirty="0"/>
          </a:p>
          <a:p>
            <a:pPr marL="490950" indent="-457200">
              <a:buFont typeface="+mj-lt"/>
              <a:buAutoNum type="arabicPeriod"/>
            </a:pPr>
            <a:r>
              <a:rPr lang="en-US" b="1" dirty="0">
                <a:solidFill>
                  <a:schemeClr val="accent1"/>
                </a:solidFill>
                <a:sym typeface="Wingdings" panose="05000000000000000000" pitchFamily="2" charset="2"/>
              </a:rPr>
              <a:t>You still think that this course is super easy</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Nope.</a:t>
            </a:r>
            <a:endParaRPr lang="de-DE" dirty="0"/>
          </a:p>
        </p:txBody>
      </p:sp>
      <p:sp>
        <p:nvSpPr>
          <p:cNvPr id="7" name="Rectangle 21">
            <a:extLst>
              <a:ext uri="{FF2B5EF4-FFF2-40B4-BE49-F238E27FC236}">
                <a16:creationId xmlns:a16="http://schemas.microsoft.com/office/drawing/2014/main" id="{CAFA521E-4579-5FD2-F329-6655F1A94BAB}"/>
              </a:ext>
            </a:extLst>
          </p:cNvPr>
          <p:cNvSpPr/>
          <p:nvPr/>
        </p:nvSpPr>
        <p:spPr>
          <a:xfrm>
            <a:off x="1293050" y="2869528"/>
            <a:ext cx="10203623" cy="876684"/>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The </a:t>
            </a:r>
            <a:r>
              <a:rPr lang="de-DE" sz="3200" b="1" dirty="0" err="1">
                <a:solidFill>
                  <a:schemeClr val="tx1"/>
                </a:solidFill>
              </a:rPr>
              <a:t>course</a:t>
            </a:r>
            <a:r>
              <a:rPr lang="de-DE" sz="3200" b="1" dirty="0">
                <a:solidFill>
                  <a:schemeClr val="tx1"/>
                </a:solidFill>
              </a:rPr>
              <a:t> </a:t>
            </a:r>
            <a:r>
              <a:rPr lang="de-DE" sz="3200" b="1" dirty="0" err="1">
                <a:solidFill>
                  <a:schemeClr val="tx1"/>
                </a:solidFill>
              </a:rPr>
              <a:t>is</a:t>
            </a:r>
            <a:r>
              <a:rPr lang="de-DE" sz="3200" b="1" dirty="0">
                <a:solidFill>
                  <a:schemeClr val="tx1"/>
                </a:solidFill>
              </a:rPr>
              <a:t> </a:t>
            </a:r>
            <a:r>
              <a:rPr lang="de-DE" sz="3200" b="1" dirty="0" err="1">
                <a:solidFill>
                  <a:schemeClr val="tx1"/>
                </a:solidFill>
              </a:rPr>
              <a:t>really</a:t>
            </a:r>
            <a:r>
              <a:rPr lang="de-DE" sz="3200" b="1" dirty="0">
                <a:solidFill>
                  <a:schemeClr val="tx1"/>
                </a:solidFill>
              </a:rPr>
              <a:t> </a:t>
            </a:r>
            <a:r>
              <a:rPr lang="de-DE" sz="3200" b="1" dirty="0" err="1">
                <a:solidFill>
                  <a:schemeClr val="tx1"/>
                </a:solidFill>
              </a:rPr>
              <a:t>hard</a:t>
            </a:r>
            <a:r>
              <a:rPr lang="de-DE" sz="3200" b="1" dirty="0">
                <a:solidFill>
                  <a:schemeClr val="tx1"/>
                </a:solidFill>
              </a:rPr>
              <a:t>.</a:t>
            </a:r>
          </a:p>
        </p:txBody>
      </p:sp>
    </p:spTree>
    <p:extLst>
      <p:ext uri="{BB962C8B-B14F-4D97-AF65-F5344CB8AC3E}">
        <p14:creationId xmlns:p14="http://schemas.microsoft.com/office/powerpoint/2010/main" val="30453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draußen, Baum, Kleidung, Person enthält.&#10;&#10;Automatisch generierte Beschreibung">
            <a:extLst>
              <a:ext uri="{FF2B5EF4-FFF2-40B4-BE49-F238E27FC236}">
                <a16:creationId xmlns:a16="http://schemas.microsoft.com/office/drawing/2014/main" id="{9F66FD89-DF59-873D-8747-BD1A12BB30B6}"/>
              </a:ext>
            </a:extLst>
          </p:cNvPr>
          <p:cNvPicPr>
            <a:picLocks noGrp="1" noChangeAspect="1"/>
          </p:cNvPicPr>
          <p:nvPr>
            <p:ph type="pic" sz="quarter" idx="22"/>
          </p:nvPr>
        </p:nvPicPr>
        <p:blipFill rotWithShape="1">
          <a:blip r:embed="rId2">
            <a:extLst>
              <a:ext uri="{28A0092B-C50C-407E-A947-70E740481C1C}">
                <a14:useLocalDpi xmlns:a14="http://schemas.microsoft.com/office/drawing/2010/main" val="0"/>
              </a:ext>
            </a:extLst>
          </a:blip>
          <a:srcRect l="16641" t="9192" r="33945" b="9192"/>
          <a:stretch/>
        </p:blipFill>
        <p:spPr>
          <a:xfrm>
            <a:off x="0" y="0"/>
            <a:ext cx="6033417" cy="6317997"/>
          </a:xfrm>
        </p:spPr>
      </p:pic>
      <p:sp>
        <p:nvSpPr>
          <p:cNvPr id="9" name="Textplatzhalter 8">
            <a:extLst>
              <a:ext uri="{FF2B5EF4-FFF2-40B4-BE49-F238E27FC236}">
                <a16:creationId xmlns:a16="http://schemas.microsoft.com/office/drawing/2014/main" id="{99E379A5-661C-7D84-3FED-06CE1DF4DA73}"/>
              </a:ext>
            </a:extLst>
          </p:cNvPr>
          <p:cNvSpPr>
            <a:spLocks noGrp="1"/>
          </p:cNvSpPr>
          <p:nvPr>
            <p:ph type="body" sz="quarter" idx="29"/>
          </p:nvPr>
        </p:nvSpPr>
        <p:spPr/>
        <p:txBody>
          <a:bodyPr/>
          <a:lstStyle/>
          <a:p>
            <a:r>
              <a:rPr lang="de-DE" dirty="0" err="1">
                <a:solidFill>
                  <a:schemeClr val="bg2"/>
                </a:solidFill>
              </a:rPr>
              <a:t>Photo</a:t>
            </a:r>
            <a:r>
              <a:rPr lang="de-DE" dirty="0">
                <a:solidFill>
                  <a:schemeClr val="bg2"/>
                </a:solidFill>
              </a:rPr>
              <a:t>: </a:t>
            </a:r>
            <a:r>
              <a:rPr lang="de-DE" dirty="0">
                <a:solidFill>
                  <a:schemeClr val="bg2"/>
                </a:solidFill>
                <a:hlinkClick r:id="rId3"/>
              </a:rPr>
              <a:t>https://pxhere.com/de/photo/45794</a:t>
            </a:r>
            <a:r>
              <a:rPr lang="de-DE" dirty="0">
                <a:solidFill>
                  <a:schemeClr val="bg2"/>
                </a:solidFill>
              </a:rPr>
              <a:t>   </a:t>
            </a:r>
            <a:r>
              <a:rPr lang="de-DE" dirty="0">
                <a:solidFill>
                  <a:schemeClr val="bg2"/>
                </a:solidFill>
                <a:hlinkClick r:id="rId4"/>
              </a:rPr>
              <a:t>https://pxhere.com/de/photo/754409</a:t>
            </a:r>
            <a:r>
              <a:rPr lang="de-DE" dirty="0">
                <a:solidFill>
                  <a:schemeClr val="bg2"/>
                </a:solidFill>
              </a:rPr>
              <a:t> </a:t>
            </a:r>
          </a:p>
        </p:txBody>
      </p:sp>
      <p:sp>
        <p:nvSpPr>
          <p:cNvPr id="3" name="Fußzeilenplatzhalter 2">
            <a:extLst>
              <a:ext uri="{FF2B5EF4-FFF2-40B4-BE49-F238E27FC236}">
                <a16:creationId xmlns:a16="http://schemas.microsoft.com/office/drawing/2014/main" id="{A3EF284C-1486-319F-4E1B-EE835537CC7C}"/>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E52DBC9-01F6-A185-22EE-3549337B114D}"/>
              </a:ext>
            </a:extLst>
          </p:cNvPr>
          <p:cNvSpPr>
            <a:spLocks noGrp="1"/>
          </p:cNvSpPr>
          <p:nvPr>
            <p:ph type="sldNum" sz="quarter" idx="32"/>
          </p:nvPr>
        </p:nvSpPr>
        <p:spPr/>
        <p:txBody>
          <a:bodyPr/>
          <a:lstStyle/>
          <a:p>
            <a:fld id="{BA24374A-C3A8-471A-8837-3FC31668ABE5}" type="slidenum">
              <a:rPr lang="de-DE" smtClean="0"/>
              <a:pPr/>
              <a:t>43</a:t>
            </a:fld>
            <a:endParaRPr lang="de-DE" dirty="0"/>
          </a:p>
        </p:txBody>
      </p:sp>
      <p:sp>
        <p:nvSpPr>
          <p:cNvPr id="7" name="Textplatzhalter 6">
            <a:extLst>
              <a:ext uri="{FF2B5EF4-FFF2-40B4-BE49-F238E27FC236}">
                <a16:creationId xmlns:a16="http://schemas.microsoft.com/office/drawing/2014/main" id="{FD8ADD56-DB85-0929-BE66-375114035CE2}"/>
              </a:ext>
            </a:extLst>
          </p:cNvPr>
          <p:cNvSpPr>
            <a:spLocks noGrp="1"/>
          </p:cNvSpPr>
          <p:nvPr>
            <p:ph type="body" sz="quarter" idx="21"/>
          </p:nvPr>
        </p:nvSpPr>
        <p:spPr/>
        <p:txBody>
          <a:bodyPr/>
          <a:lstStyle/>
          <a:p>
            <a:r>
              <a:rPr lang="de-DE" dirty="0" err="1"/>
              <a:t>Introduction</a:t>
            </a:r>
            <a:r>
              <a:rPr lang="de-DE" dirty="0"/>
              <a:t> to Human-Computer Interaction</a:t>
            </a:r>
          </a:p>
        </p:txBody>
      </p:sp>
      <p:pic>
        <p:nvPicPr>
          <p:cNvPr id="2" name="Bildplatzhalter 9" descr="Ein Bild, das Buch, Kleidung, Bücherregal, Person enthält.&#10;&#10;Automatisch generierte Beschreibung">
            <a:extLst>
              <a:ext uri="{FF2B5EF4-FFF2-40B4-BE49-F238E27FC236}">
                <a16:creationId xmlns:a16="http://schemas.microsoft.com/office/drawing/2014/main" id="{5BD80DA1-6A57-52F0-10D8-DFD12D93F4E7}"/>
              </a:ext>
            </a:extLst>
          </p:cNvPr>
          <p:cNvPicPr>
            <a:picLocks noChangeAspect="1"/>
          </p:cNvPicPr>
          <p:nvPr/>
        </p:nvPicPr>
        <p:blipFill>
          <a:blip r:embed="rId5">
            <a:extLst>
              <a:ext uri="{28A0092B-C50C-407E-A947-70E740481C1C}">
                <a14:useLocalDpi xmlns:a14="http://schemas.microsoft.com/office/drawing/2010/main" val="0"/>
              </a:ext>
            </a:extLst>
          </a:blip>
          <a:srcRect t="17575" b="17575"/>
          <a:stretch/>
        </p:blipFill>
        <p:spPr>
          <a:xfrm>
            <a:off x="6024563" y="0"/>
            <a:ext cx="6167437" cy="6317997"/>
          </a:xfrm>
          <a:prstGeom prst="rect">
            <a:avLst/>
          </a:prstGeom>
        </p:spPr>
      </p:pic>
      <p:sp>
        <p:nvSpPr>
          <p:cNvPr id="12" name="Rectangle 20">
            <a:extLst>
              <a:ext uri="{FF2B5EF4-FFF2-40B4-BE49-F238E27FC236}">
                <a16:creationId xmlns:a16="http://schemas.microsoft.com/office/drawing/2014/main" id="{4ECDDA61-419E-A1DA-C8FF-B6FDA0F4F7C7}"/>
              </a:ext>
            </a:extLst>
          </p:cNvPr>
          <p:cNvSpPr/>
          <p:nvPr/>
        </p:nvSpPr>
        <p:spPr>
          <a:xfrm>
            <a:off x="592595" y="5002896"/>
            <a:ext cx="4848226" cy="646331"/>
          </a:xfrm>
          <a:prstGeom prst="rect">
            <a:avLst/>
          </a:prstGeom>
          <a:solidFill>
            <a:schemeClr val="bg1"/>
          </a:solidFill>
        </p:spPr>
        <p:txBody>
          <a:bodyPr wrap="square">
            <a:spAutoFit/>
          </a:bodyPr>
          <a:lstStyle/>
          <a:p>
            <a:pPr algn="ctr"/>
            <a:r>
              <a:rPr lang="en-US" sz="3600" b="1" dirty="0"/>
              <a:t>Work hard</a:t>
            </a:r>
            <a:endParaRPr lang="de-DE" sz="3600" dirty="0"/>
          </a:p>
        </p:txBody>
      </p:sp>
      <p:sp>
        <p:nvSpPr>
          <p:cNvPr id="5" name="Rectangle 20">
            <a:extLst>
              <a:ext uri="{FF2B5EF4-FFF2-40B4-BE49-F238E27FC236}">
                <a16:creationId xmlns:a16="http://schemas.microsoft.com/office/drawing/2014/main" id="{58A82071-6EE6-8071-D063-943B8E199DE8}"/>
              </a:ext>
            </a:extLst>
          </p:cNvPr>
          <p:cNvSpPr/>
          <p:nvPr/>
        </p:nvSpPr>
        <p:spPr>
          <a:xfrm>
            <a:off x="6751179" y="5002896"/>
            <a:ext cx="4848226" cy="646331"/>
          </a:xfrm>
          <a:prstGeom prst="rect">
            <a:avLst/>
          </a:prstGeom>
          <a:solidFill>
            <a:schemeClr val="bg1"/>
          </a:solidFill>
        </p:spPr>
        <p:txBody>
          <a:bodyPr wrap="square">
            <a:spAutoFit/>
          </a:bodyPr>
          <a:lstStyle/>
          <a:p>
            <a:pPr algn="ctr"/>
            <a:r>
              <a:rPr lang="en-US" sz="3600" b="1" dirty="0"/>
              <a:t>Be clever</a:t>
            </a:r>
            <a:endParaRPr lang="de-DE" sz="3600" dirty="0"/>
          </a:p>
        </p:txBody>
      </p:sp>
    </p:spTree>
    <p:extLst>
      <p:ext uri="{BB962C8B-B14F-4D97-AF65-F5344CB8AC3E}">
        <p14:creationId xmlns:p14="http://schemas.microsoft.com/office/powerpoint/2010/main" val="1311149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72CFA-BD0A-302F-27A1-AA6FC2743D2A}"/>
              </a:ext>
            </a:extLst>
          </p:cNvPr>
          <p:cNvSpPr>
            <a:spLocks noGrp="1"/>
          </p:cNvSpPr>
          <p:nvPr>
            <p:ph type="title"/>
          </p:nvPr>
        </p:nvSpPr>
        <p:spPr/>
        <p:txBody>
          <a:bodyPr/>
          <a:lstStyle/>
          <a:p>
            <a:r>
              <a:rPr lang="de-DE" dirty="0"/>
              <a:t>Other </a:t>
            </a:r>
            <a:r>
              <a:rPr lang="de-DE" dirty="0" err="1"/>
              <a:t>Reasons</a:t>
            </a:r>
            <a:r>
              <a:rPr lang="de-DE" dirty="0"/>
              <a:t> </a:t>
            </a:r>
            <a:r>
              <a:rPr lang="de-DE" dirty="0" err="1"/>
              <a:t>Why</a:t>
            </a:r>
            <a:r>
              <a:rPr lang="de-DE" dirty="0"/>
              <a:t> </a:t>
            </a:r>
            <a:r>
              <a:rPr lang="de-DE" dirty="0" err="1"/>
              <a:t>You</a:t>
            </a:r>
            <a:r>
              <a:rPr lang="de-DE" dirty="0"/>
              <a:t> Fail…</a:t>
            </a:r>
          </a:p>
        </p:txBody>
      </p:sp>
      <p:sp>
        <p:nvSpPr>
          <p:cNvPr id="3" name="Fußzeilenplatzhalter 2">
            <a:extLst>
              <a:ext uri="{FF2B5EF4-FFF2-40B4-BE49-F238E27FC236}">
                <a16:creationId xmlns:a16="http://schemas.microsoft.com/office/drawing/2014/main" id="{17B0E340-385D-0691-D956-DF5AAC9EF37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D706650-978A-E6EF-7D75-0D4BDA98FC8E}"/>
              </a:ext>
            </a:extLst>
          </p:cNvPr>
          <p:cNvSpPr>
            <a:spLocks noGrp="1"/>
          </p:cNvSpPr>
          <p:nvPr>
            <p:ph type="sldNum" sz="quarter" idx="28"/>
          </p:nvPr>
        </p:nvSpPr>
        <p:spPr/>
        <p:txBody>
          <a:bodyPr/>
          <a:lstStyle/>
          <a:p>
            <a:fld id="{BA24374A-C3A8-471A-8837-3FC31668ABE5}" type="slidenum">
              <a:rPr lang="de-DE" smtClean="0"/>
              <a:pPr/>
              <a:t>44</a:t>
            </a:fld>
            <a:endParaRPr lang="de-DE" dirty="0"/>
          </a:p>
        </p:txBody>
      </p:sp>
      <p:sp>
        <p:nvSpPr>
          <p:cNvPr id="11" name="Textplatzhalter 10">
            <a:extLst>
              <a:ext uri="{FF2B5EF4-FFF2-40B4-BE49-F238E27FC236}">
                <a16:creationId xmlns:a16="http://schemas.microsoft.com/office/drawing/2014/main" id="{A251D672-4887-8F63-904E-39246FEB68DA}"/>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D3C93A70-08DF-05D3-D696-36682891C5C9}"/>
              </a:ext>
            </a:extLst>
          </p:cNvPr>
          <p:cNvSpPr>
            <a:spLocks noGrp="1"/>
          </p:cNvSpPr>
          <p:nvPr>
            <p:ph type="body" sz="quarter" idx="29"/>
          </p:nvPr>
        </p:nvSpPr>
        <p:spPr/>
        <p:txBody>
          <a:bodyPr>
            <a:normAutofit fontScale="92500"/>
          </a:bodyPr>
          <a:lstStyle/>
          <a:p>
            <a:pPr marL="490950" indent="-457200">
              <a:buFont typeface="+mj-lt"/>
              <a:buAutoNum type="arabicPeriod"/>
            </a:pPr>
            <a:r>
              <a:rPr lang="en-US" b="1" dirty="0">
                <a:solidFill>
                  <a:schemeClr val="accent1"/>
                </a:solidFill>
                <a:sym typeface="Wingdings" panose="05000000000000000000" pitchFamily="2" charset="2"/>
              </a:rPr>
              <a:t>You think you can start with your project at the end</a:t>
            </a:r>
            <a:r>
              <a:rPr lang="en-US" dirty="0">
                <a:solidFill>
                  <a:schemeClr val="accent1"/>
                </a:solidFill>
                <a:sym typeface="Wingdings" panose="05000000000000000000" pitchFamily="2" charset="2"/>
              </a:rPr>
              <a:t> </a:t>
            </a:r>
            <a:r>
              <a:rPr lang="en-US" dirty="0">
                <a:sym typeface="Wingdings" panose="05000000000000000000" pitchFamily="2" charset="2"/>
              </a:rPr>
              <a:t></a:t>
            </a:r>
            <a:r>
              <a:rPr lang="en-US" b="1" dirty="0">
                <a:solidFill>
                  <a:schemeClr val="accent1"/>
                </a:solidFill>
                <a:sym typeface="Wingdings" panose="05000000000000000000" pitchFamily="2" charset="2"/>
              </a:rPr>
              <a:t> Nope.</a:t>
            </a:r>
            <a:r>
              <a:rPr lang="en-US" dirty="0">
                <a:sym typeface="Wingdings" panose="05000000000000000000" pitchFamily="2" charset="2"/>
              </a:rPr>
              <a:t> </a:t>
            </a:r>
            <a:r>
              <a:rPr lang="en-US" b="1" dirty="0">
                <a:solidFill>
                  <a:schemeClr val="accent1"/>
                </a:solidFill>
                <a:sym typeface="Wingdings" panose="05000000000000000000" pitchFamily="2" charset="2"/>
              </a:rPr>
              <a:t>Start now.</a:t>
            </a:r>
            <a:endParaRPr lang="en-US" dirty="0">
              <a:sym typeface="Wingdings" panose="05000000000000000000" pitchFamily="2" charset="2"/>
            </a:endParaRPr>
          </a:p>
          <a:p>
            <a:pPr marL="490950" indent="-457200">
              <a:buFont typeface="+mj-lt"/>
              <a:buAutoNum type="arabicPeriod"/>
            </a:pPr>
            <a:r>
              <a:rPr lang="en-US" b="1" dirty="0">
                <a:solidFill>
                  <a:schemeClr val="accent1"/>
                </a:solidFill>
                <a:sym typeface="Wingdings" panose="05000000000000000000" pitchFamily="2" charset="2"/>
              </a:rPr>
              <a:t>You are doing repetitive tasks</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Automate it.</a:t>
            </a:r>
            <a:r>
              <a:rPr lang="en-US" dirty="0">
                <a:sym typeface="Wingdings" panose="05000000000000000000" pitchFamily="2" charset="2"/>
              </a:rPr>
              <a:t> </a:t>
            </a:r>
          </a:p>
          <a:p>
            <a:pPr marL="490950" indent="-457200">
              <a:buFont typeface="+mj-lt"/>
              <a:buAutoNum type="arabicPeriod"/>
            </a:pPr>
            <a:r>
              <a:rPr lang="en-US" b="1" dirty="0">
                <a:solidFill>
                  <a:schemeClr val="accent1"/>
                </a:solidFill>
                <a:sym typeface="Wingdings" panose="05000000000000000000" pitchFamily="2" charset="2"/>
              </a:rPr>
              <a:t>You started the study without using your brain</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Use your brain</a:t>
            </a:r>
            <a:r>
              <a:rPr lang="en-US" dirty="0">
                <a:sym typeface="Wingdings" panose="05000000000000000000" pitchFamily="2" charset="2"/>
              </a:rPr>
              <a:t>. Or talk to us.</a:t>
            </a:r>
          </a:p>
          <a:p>
            <a:pPr marL="490950" indent="-457200">
              <a:buFont typeface="+mj-lt"/>
              <a:buAutoNum type="arabicPeriod"/>
            </a:pPr>
            <a:r>
              <a:rPr lang="en-US" b="1" dirty="0">
                <a:solidFill>
                  <a:schemeClr val="accent1"/>
                </a:solidFill>
                <a:sym typeface="Wingdings" panose="05000000000000000000" pitchFamily="2" charset="2"/>
              </a:rPr>
              <a:t>You don't talk to each other</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Establish social competence</a:t>
            </a:r>
            <a:r>
              <a:rPr lang="en-US" dirty="0">
                <a:sym typeface="Wingdings" panose="05000000000000000000" pitchFamily="2" charset="2"/>
              </a:rPr>
              <a:t>. Be open.</a:t>
            </a:r>
          </a:p>
          <a:p>
            <a:pPr marL="490950" indent="-457200">
              <a:buFont typeface="+mj-lt"/>
              <a:buAutoNum type="arabicPeriod"/>
            </a:pPr>
            <a:r>
              <a:rPr lang="en-US" b="1" dirty="0">
                <a:solidFill>
                  <a:schemeClr val="accent1"/>
                </a:solidFill>
                <a:sym typeface="Wingdings" panose="05000000000000000000" pitchFamily="2" charset="2"/>
              </a:rPr>
              <a:t>Your measure wasn’t properly recorded</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Test your own prototype before starting</a:t>
            </a:r>
            <a:r>
              <a:rPr lang="en-US" dirty="0">
                <a:sym typeface="Wingdings" panose="05000000000000000000" pitchFamily="2" charset="2"/>
              </a:rPr>
              <a:t>.</a:t>
            </a:r>
          </a:p>
          <a:p>
            <a:pPr marL="490950" indent="-457200">
              <a:buFont typeface="+mj-lt"/>
              <a:buAutoNum type="arabicPeriod"/>
            </a:pPr>
            <a:r>
              <a:rPr lang="en-US" b="1" dirty="0">
                <a:solidFill>
                  <a:schemeClr val="accent1"/>
                </a:solidFill>
                <a:sym typeface="Wingdings" panose="05000000000000000000" pitchFamily="2" charset="2"/>
              </a:rPr>
              <a:t>You’re implementing too much</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Focus on your research question</a:t>
            </a:r>
            <a:r>
              <a:rPr lang="en-US" dirty="0">
                <a:sym typeface="Wingdings" panose="05000000000000000000" pitchFamily="2" charset="2"/>
              </a:rPr>
              <a:t>. Drop fancy features.</a:t>
            </a:r>
          </a:p>
          <a:p>
            <a:pPr marL="490950" indent="-457200">
              <a:buFont typeface="+mj-lt"/>
              <a:buAutoNum type="arabicPeriod"/>
            </a:pPr>
            <a:r>
              <a:rPr lang="en-US" b="1" dirty="0">
                <a:solidFill>
                  <a:schemeClr val="accent1"/>
                </a:solidFill>
                <a:sym typeface="Wingdings" panose="05000000000000000000" pitchFamily="2" charset="2"/>
              </a:rPr>
              <a:t>You have no participants</a:t>
            </a:r>
            <a:r>
              <a:rPr lang="en-US" dirty="0">
                <a:solidFill>
                  <a:schemeClr val="accent1"/>
                </a:solidFill>
                <a:sym typeface="Wingdings" panose="05000000000000000000" pitchFamily="2" charset="2"/>
              </a:rPr>
              <a:t> </a:t>
            </a:r>
            <a:r>
              <a:rPr lang="en-US" dirty="0">
                <a:sym typeface="Wingdings" panose="05000000000000000000" pitchFamily="2" charset="2"/>
              </a:rPr>
              <a:t> All people in this course must </a:t>
            </a:r>
            <a:r>
              <a:rPr lang="en-US" b="1" dirty="0">
                <a:solidFill>
                  <a:schemeClr val="accent1"/>
                </a:solidFill>
                <a:sym typeface="Wingdings" panose="05000000000000000000" pitchFamily="2" charset="2"/>
              </a:rPr>
              <a:t>attend at least three studies</a:t>
            </a:r>
            <a:r>
              <a:rPr lang="en-US" dirty="0">
                <a:sym typeface="Wingdings" panose="05000000000000000000" pitchFamily="2" charset="2"/>
              </a:rPr>
              <a:t>.</a:t>
            </a:r>
          </a:p>
          <a:p>
            <a:pPr marL="490950" indent="-457200">
              <a:buFont typeface="+mj-lt"/>
              <a:buAutoNum type="arabicPeriod"/>
            </a:pPr>
            <a:r>
              <a:rPr lang="en-US" b="1" dirty="0">
                <a:solidFill>
                  <a:schemeClr val="accent1"/>
                </a:solidFill>
                <a:sym typeface="Wingdings" panose="05000000000000000000" pitchFamily="2" charset="2"/>
              </a:rPr>
              <a:t>You don't have the right equipment</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Talk to us. </a:t>
            </a:r>
            <a:r>
              <a:rPr lang="en-US" dirty="0">
                <a:sym typeface="Wingdings" panose="05000000000000000000" pitchFamily="2" charset="2"/>
              </a:rPr>
              <a:t>You will get it.</a:t>
            </a:r>
          </a:p>
          <a:p>
            <a:pPr marL="490950" indent="-457200">
              <a:buFont typeface="+mj-lt"/>
              <a:buAutoNum type="arabicPeriod"/>
            </a:pPr>
            <a:r>
              <a:rPr lang="en-US" b="1" dirty="0">
                <a:solidFill>
                  <a:schemeClr val="accent1"/>
                </a:solidFill>
                <a:sym typeface="Wingdings" panose="05000000000000000000" pitchFamily="2" charset="2"/>
              </a:rPr>
              <a:t>You have more important</a:t>
            </a:r>
            <a:r>
              <a:rPr lang="en-US" dirty="0">
                <a:solidFill>
                  <a:schemeClr val="accent1"/>
                </a:solidFill>
                <a:sym typeface="Wingdings" panose="05000000000000000000" pitchFamily="2" charset="2"/>
              </a:rPr>
              <a:t> </a:t>
            </a:r>
            <a:r>
              <a:rPr lang="en-US" b="1" dirty="0">
                <a:solidFill>
                  <a:schemeClr val="accent1"/>
                </a:solidFill>
                <a:sym typeface="Wingdings" panose="05000000000000000000" pitchFamily="2" charset="2"/>
              </a:rPr>
              <a:t>things to do</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We don’t care.</a:t>
            </a:r>
          </a:p>
          <a:p>
            <a:pPr marL="490950" indent="-457200">
              <a:buFont typeface="+mj-lt"/>
              <a:buAutoNum type="arabicPeriod"/>
            </a:pPr>
            <a:r>
              <a:rPr lang="en-US" b="1" dirty="0">
                <a:solidFill>
                  <a:schemeClr val="accent1"/>
                </a:solidFill>
                <a:sym typeface="Wingdings" panose="05000000000000000000" pitchFamily="2" charset="2"/>
              </a:rPr>
              <a:t>You found original research doing the same</a:t>
            </a:r>
            <a:r>
              <a:rPr lang="en-US" dirty="0">
                <a:solidFill>
                  <a:schemeClr val="accent1"/>
                </a:solidFill>
                <a:sym typeface="Wingdings" panose="05000000000000000000" pitchFamily="2" charset="2"/>
              </a:rPr>
              <a:t> </a:t>
            </a:r>
            <a:r>
              <a:rPr lang="en-US" dirty="0">
                <a:sym typeface="Wingdings" panose="05000000000000000000" pitchFamily="2" charset="2"/>
              </a:rPr>
              <a:t> </a:t>
            </a:r>
            <a:r>
              <a:rPr lang="en-US" b="1" dirty="0">
                <a:solidFill>
                  <a:schemeClr val="accent1"/>
                </a:solidFill>
                <a:sym typeface="Wingdings" panose="05000000000000000000" pitchFamily="2" charset="2"/>
              </a:rPr>
              <a:t>Adapt your research question</a:t>
            </a:r>
            <a:r>
              <a:rPr lang="en-US" dirty="0">
                <a:sym typeface="Wingdings" panose="05000000000000000000" pitchFamily="2" charset="2"/>
              </a:rPr>
              <a:t>. Talk to us.</a:t>
            </a:r>
            <a:endParaRPr lang="de-DE" dirty="0"/>
          </a:p>
        </p:txBody>
      </p:sp>
    </p:spTree>
    <p:extLst>
      <p:ext uri="{BB962C8B-B14F-4D97-AF65-F5344CB8AC3E}">
        <p14:creationId xmlns:p14="http://schemas.microsoft.com/office/powerpoint/2010/main" val="4248930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4C55D-854F-DA2F-C9C6-7C84E2559494}"/>
              </a:ext>
            </a:extLst>
          </p:cNvPr>
          <p:cNvSpPr>
            <a:spLocks noGrp="1"/>
          </p:cNvSpPr>
          <p:nvPr>
            <p:ph type="title"/>
          </p:nvPr>
        </p:nvSpPr>
        <p:spPr/>
        <p:txBody>
          <a:bodyPr/>
          <a:lstStyle/>
          <a:p>
            <a:r>
              <a:rPr lang="de-DE" dirty="0"/>
              <a:t>In a </a:t>
            </a:r>
            <a:r>
              <a:rPr lang="de-DE" dirty="0" err="1"/>
              <a:t>perfect</a:t>
            </a:r>
            <a:r>
              <a:rPr lang="de-DE" dirty="0"/>
              <a:t> </a:t>
            </a:r>
            <a:r>
              <a:rPr lang="de-DE" dirty="0" err="1"/>
              <a:t>world</a:t>
            </a:r>
            <a:r>
              <a:rPr lang="de-DE" dirty="0"/>
              <a:t> </a:t>
            </a:r>
            <a:r>
              <a:rPr lang="de-DE" dirty="0" err="1"/>
              <a:t>your</a:t>
            </a:r>
            <a:r>
              <a:rPr lang="de-DE" dirty="0"/>
              <a:t> </a:t>
            </a:r>
            <a:r>
              <a:rPr lang="de-DE" dirty="0" err="1"/>
              <a:t>research</a:t>
            </a:r>
            <a:r>
              <a:rPr lang="de-DE" dirty="0"/>
              <a:t> </a:t>
            </a:r>
            <a:r>
              <a:rPr lang="de-DE" dirty="0" err="1"/>
              <a:t>project</a:t>
            </a:r>
            <a:r>
              <a:rPr lang="de-DE" dirty="0"/>
              <a:t>…</a:t>
            </a:r>
          </a:p>
        </p:txBody>
      </p:sp>
      <p:sp>
        <p:nvSpPr>
          <p:cNvPr id="3" name="Fußzeilenplatzhalter 2">
            <a:extLst>
              <a:ext uri="{FF2B5EF4-FFF2-40B4-BE49-F238E27FC236}">
                <a16:creationId xmlns:a16="http://schemas.microsoft.com/office/drawing/2014/main" id="{C85894B5-3310-6616-DF82-C0119342EBC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B593EBD-04A0-A0E7-C299-D51E7D748F5C}"/>
              </a:ext>
            </a:extLst>
          </p:cNvPr>
          <p:cNvSpPr>
            <a:spLocks noGrp="1"/>
          </p:cNvSpPr>
          <p:nvPr>
            <p:ph type="sldNum" sz="quarter" idx="28"/>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D72A9A82-7F0C-87EA-911C-3E857D99CA74}"/>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D5D5C1D8-0E79-28F7-785A-9DF4438927CA}"/>
              </a:ext>
            </a:extLst>
          </p:cNvPr>
          <p:cNvSpPr>
            <a:spLocks noGrp="1"/>
          </p:cNvSpPr>
          <p:nvPr>
            <p:ph type="body" sz="quarter" idx="29"/>
          </p:nvPr>
        </p:nvSpPr>
        <p:spPr/>
        <p:txBody>
          <a:bodyPr/>
          <a:lstStyle/>
          <a:p>
            <a:r>
              <a:rPr lang="de-DE" b="1" dirty="0">
                <a:solidFill>
                  <a:schemeClr val="accent1"/>
                </a:solidFill>
              </a:rPr>
              <a:t>…</a:t>
            </a:r>
            <a:r>
              <a:rPr lang="de-DE" b="1" dirty="0" err="1">
                <a:solidFill>
                  <a:schemeClr val="accent1"/>
                </a:solidFill>
              </a:rPr>
              <a:t>has</a:t>
            </a:r>
            <a:r>
              <a:rPr lang="de-DE" b="1" dirty="0">
                <a:solidFill>
                  <a:schemeClr val="accent1"/>
                </a:solidFill>
              </a:rPr>
              <a:t> a </a:t>
            </a:r>
            <a:r>
              <a:rPr lang="de-DE" b="1" dirty="0" err="1">
                <a:solidFill>
                  <a:schemeClr val="accent1"/>
                </a:solidFill>
              </a:rPr>
              <a:t>story</a:t>
            </a:r>
            <a:r>
              <a:rPr lang="de-DE" dirty="0"/>
              <a:t>:</a:t>
            </a:r>
            <a:r>
              <a:rPr lang="en-US" dirty="0"/>
              <a:t> convincing, relevant, structured, focused, a “message”</a:t>
            </a:r>
            <a:endParaRPr lang="de-DE" b="1" dirty="0">
              <a:solidFill>
                <a:schemeClr val="accent1"/>
              </a:solidFill>
            </a:endParaRPr>
          </a:p>
          <a:p>
            <a:r>
              <a:rPr lang="de-DE" b="1" dirty="0">
                <a:solidFill>
                  <a:schemeClr val="accent1"/>
                </a:solidFill>
              </a:rPr>
              <a:t>…</a:t>
            </a:r>
            <a:r>
              <a:rPr lang="de-DE" b="1" dirty="0" err="1">
                <a:solidFill>
                  <a:schemeClr val="accent1"/>
                </a:solidFill>
              </a:rPr>
              <a:t>is</a:t>
            </a:r>
            <a:r>
              <a:rPr lang="de-DE" b="1" dirty="0">
                <a:solidFill>
                  <a:schemeClr val="accent1"/>
                </a:solidFill>
              </a:rPr>
              <a:t> </a:t>
            </a:r>
            <a:r>
              <a:rPr lang="de-DE" b="1" dirty="0" err="1">
                <a:solidFill>
                  <a:schemeClr val="accent1"/>
                </a:solidFill>
              </a:rPr>
              <a:t>novel</a:t>
            </a:r>
            <a:r>
              <a:rPr lang="de-DE" dirty="0"/>
              <a:t>: original, </a:t>
            </a:r>
            <a:r>
              <a:rPr lang="de-DE" dirty="0" err="1"/>
              <a:t>creative</a:t>
            </a:r>
            <a:r>
              <a:rPr lang="de-DE" dirty="0"/>
              <a:t>, </a:t>
            </a:r>
            <a:r>
              <a:rPr lang="de-DE" dirty="0" err="1"/>
              <a:t>strange</a:t>
            </a:r>
            <a:r>
              <a:rPr lang="de-DE" dirty="0"/>
              <a:t>, </a:t>
            </a:r>
            <a:r>
              <a:rPr lang="de-DE" dirty="0" err="1"/>
              <a:t>interesting</a:t>
            </a:r>
            <a:endParaRPr lang="de-DE" dirty="0"/>
          </a:p>
          <a:p>
            <a:r>
              <a:rPr lang="de-DE" b="1" dirty="0">
                <a:solidFill>
                  <a:schemeClr val="accent1"/>
                </a:solidFill>
              </a:rPr>
              <a:t>…</a:t>
            </a:r>
            <a:r>
              <a:rPr lang="de-DE" b="1" dirty="0" err="1">
                <a:solidFill>
                  <a:schemeClr val="accent1"/>
                </a:solidFill>
              </a:rPr>
              <a:t>is</a:t>
            </a:r>
            <a:r>
              <a:rPr lang="de-DE" b="1" dirty="0">
                <a:solidFill>
                  <a:schemeClr val="accent1"/>
                </a:solidFill>
              </a:rPr>
              <a:t> </a:t>
            </a:r>
            <a:r>
              <a:rPr lang="de-DE" b="1" dirty="0" err="1">
                <a:solidFill>
                  <a:schemeClr val="accent1"/>
                </a:solidFill>
              </a:rPr>
              <a:t>correct</a:t>
            </a:r>
            <a:r>
              <a:rPr lang="de-DE" dirty="0"/>
              <a:t>: </a:t>
            </a:r>
            <a:r>
              <a:rPr lang="de-DE" dirty="0" err="1"/>
              <a:t>scientific</a:t>
            </a:r>
            <a:r>
              <a:rPr lang="de-DE" dirty="0"/>
              <a:t>, </a:t>
            </a:r>
            <a:r>
              <a:rPr lang="de-DE" dirty="0" err="1"/>
              <a:t>unbiased</a:t>
            </a:r>
            <a:r>
              <a:rPr lang="de-DE" dirty="0"/>
              <a:t>, </a:t>
            </a:r>
            <a:r>
              <a:rPr lang="de-DE" dirty="0" err="1"/>
              <a:t>objective</a:t>
            </a:r>
            <a:r>
              <a:rPr lang="de-DE" dirty="0"/>
              <a:t>, </a:t>
            </a:r>
            <a:r>
              <a:rPr lang="de-DE" dirty="0" err="1"/>
              <a:t>replicable</a:t>
            </a:r>
            <a:r>
              <a:rPr lang="de-DE" dirty="0"/>
              <a:t>, </a:t>
            </a:r>
            <a:r>
              <a:rPr lang="de-DE" dirty="0" err="1"/>
              <a:t>reproduceable</a:t>
            </a:r>
            <a:endParaRPr lang="de-DE" dirty="0"/>
          </a:p>
          <a:p>
            <a:r>
              <a:rPr lang="de-DE" b="1" dirty="0">
                <a:solidFill>
                  <a:schemeClr val="accent1"/>
                </a:solidFill>
              </a:rPr>
              <a:t>…</a:t>
            </a:r>
            <a:r>
              <a:rPr lang="de-DE" b="1" dirty="0" err="1">
                <a:solidFill>
                  <a:schemeClr val="accent1"/>
                </a:solidFill>
              </a:rPr>
              <a:t>is</a:t>
            </a:r>
            <a:r>
              <a:rPr lang="de-DE" b="1" dirty="0">
                <a:solidFill>
                  <a:schemeClr val="accent1"/>
                </a:solidFill>
              </a:rPr>
              <a:t> </a:t>
            </a:r>
            <a:r>
              <a:rPr lang="de-DE" b="1" dirty="0" err="1">
                <a:solidFill>
                  <a:schemeClr val="accent1"/>
                </a:solidFill>
              </a:rPr>
              <a:t>founded</a:t>
            </a:r>
            <a:r>
              <a:rPr lang="de-DE" dirty="0"/>
              <a:t>: </a:t>
            </a:r>
            <a:r>
              <a:rPr lang="de-DE" dirty="0" err="1"/>
              <a:t>correct</a:t>
            </a:r>
            <a:r>
              <a:rPr lang="de-DE" dirty="0"/>
              <a:t> </a:t>
            </a:r>
            <a:r>
              <a:rPr lang="de-DE" dirty="0" err="1"/>
              <a:t>methodology</a:t>
            </a:r>
            <a:r>
              <a:rPr lang="de-DE" dirty="0"/>
              <a:t>, </a:t>
            </a:r>
            <a:r>
              <a:rPr lang="de-DE" dirty="0" err="1"/>
              <a:t>brought</a:t>
            </a:r>
            <a:r>
              <a:rPr lang="de-DE" dirty="0"/>
              <a:t> </a:t>
            </a:r>
            <a:r>
              <a:rPr lang="de-DE" dirty="0" err="1"/>
              <a:t>into</a:t>
            </a:r>
            <a:r>
              <a:rPr lang="de-DE" dirty="0"/>
              <a:t> </a:t>
            </a:r>
            <a:r>
              <a:rPr lang="de-DE" dirty="0" err="1"/>
              <a:t>context</a:t>
            </a:r>
            <a:r>
              <a:rPr lang="de-DE" dirty="0"/>
              <a:t> </a:t>
            </a:r>
            <a:r>
              <a:rPr lang="de-DE" dirty="0" err="1"/>
              <a:t>with</a:t>
            </a:r>
            <a:r>
              <a:rPr lang="de-DE" dirty="0"/>
              <a:t> </a:t>
            </a:r>
            <a:r>
              <a:rPr lang="de-DE" dirty="0" err="1"/>
              <a:t>related</a:t>
            </a:r>
            <a:r>
              <a:rPr lang="de-DE" dirty="0"/>
              <a:t> </a:t>
            </a:r>
            <a:r>
              <a:rPr lang="de-DE" dirty="0" err="1"/>
              <a:t>work</a:t>
            </a:r>
            <a:endParaRPr lang="de-DE" dirty="0"/>
          </a:p>
          <a:p>
            <a:r>
              <a:rPr lang="de-DE" b="1" dirty="0">
                <a:solidFill>
                  <a:schemeClr val="accent1"/>
                </a:solidFill>
              </a:rPr>
              <a:t>…</a:t>
            </a:r>
            <a:r>
              <a:rPr lang="de-DE" b="1" dirty="0" err="1">
                <a:solidFill>
                  <a:schemeClr val="accent1"/>
                </a:solidFill>
              </a:rPr>
              <a:t>is</a:t>
            </a:r>
            <a:r>
              <a:rPr lang="de-DE" b="1" dirty="0">
                <a:solidFill>
                  <a:schemeClr val="accent1"/>
                </a:solidFill>
              </a:rPr>
              <a:t> </a:t>
            </a:r>
            <a:r>
              <a:rPr lang="de-DE" b="1" dirty="0" err="1">
                <a:solidFill>
                  <a:schemeClr val="accent1"/>
                </a:solidFill>
              </a:rPr>
              <a:t>structured</a:t>
            </a:r>
            <a:r>
              <a:rPr lang="de-DE" dirty="0"/>
              <a:t>: </a:t>
            </a:r>
            <a:r>
              <a:rPr lang="en-US" dirty="0"/>
              <a:t>systematic, organized, planned</a:t>
            </a:r>
            <a:endParaRPr lang="de-DE" dirty="0"/>
          </a:p>
          <a:p>
            <a:r>
              <a:rPr lang="de-DE" b="1" dirty="0">
                <a:solidFill>
                  <a:schemeClr val="accent1"/>
                </a:solidFill>
              </a:rPr>
              <a:t>…</a:t>
            </a:r>
            <a:r>
              <a:rPr lang="de-DE" b="1" dirty="0" err="1">
                <a:solidFill>
                  <a:schemeClr val="accent1"/>
                </a:solidFill>
              </a:rPr>
              <a:t>is</a:t>
            </a:r>
            <a:r>
              <a:rPr lang="de-DE" b="1" dirty="0">
                <a:solidFill>
                  <a:schemeClr val="accent1"/>
                </a:solidFill>
              </a:rPr>
              <a:t> </a:t>
            </a:r>
            <a:r>
              <a:rPr lang="de-DE" b="1" dirty="0" err="1">
                <a:solidFill>
                  <a:schemeClr val="accent1"/>
                </a:solidFill>
              </a:rPr>
              <a:t>understandable</a:t>
            </a:r>
            <a:r>
              <a:rPr lang="de-DE" dirty="0"/>
              <a:t>: </a:t>
            </a:r>
            <a:r>
              <a:rPr lang="de-DE" dirty="0" err="1"/>
              <a:t>clear</a:t>
            </a:r>
            <a:r>
              <a:rPr lang="de-DE" dirty="0"/>
              <a:t>, </a:t>
            </a:r>
            <a:r>
              <a:rPr lang="en-US" dirty="0"/>
              <a:t>logical, </a:t>
            </a:r>
            <a:r>
              <a:rPr lang="de-DE" dirty="0" err="1"/>
              <a:t>throrough</a:t>
            </a:r>
            <a:r>
              <a:rPr lang="de-DE" dirty="0"/>
              <a:t> (</a:t>
            </a:r>
            <a:r>
              <a:rPr lang="de-DE" dirty="0" err="1"/>
              <a:t>claim</a:t>
            </a:r>
            <a:r>
              <a:rPr lang="de-DE" dirty="0"/>
              <a:t> </a:t>
            </a:r>
            <a:r>
              <a:rPr lang="de-DE" dirty="0">
                <a:sym typeface="Wingdings" panose="05000000000000000000" pitchFamily="2" charset="2"/>
              </a:rPr>
              <a:t></a:t>
            </a:r>
            <a:r>
              <a:rPr lang="de-DE" dirty="0"/>
              <a:t> </a:t>
            </a:r>
            <a:r>
              <a:rPr lang="de-DE" dirty="0" err="1"/>
              <a:t>reason</a:t>
            </a:r>
            <a:r>
              <a:rPr lang="de-DE" dirty="0"/>
              <a:t> </a:t>
            </a:r>
            <a:r>
              <a:rPr lang="de-DE" dirty="0">
                <a:sym typeface="Wingdings" panose="05000000000000000000" pitchFamily="2" charset="2"/>
              </a:rPr>
              <a:t> </a:t>
            </a:r>
            <a:r>
              <a:rPr lang="de-DE" dirty="0" err="1">
                <a:sym typeface="Wingdings" panose="05000000000000000000" pitchFamily="2" charset="2"/>
              </a:rPr>
              <a:t>e</a:t>
            </a:r>
            <a:r>
              <a:rPr lang="de-DE" dirty="0" err="1"/>
              <a:t>vidence</a:t>
            </a:r>
            <a:r>
              <a:rPr lang="de-DE" dirty="0"/>
              <a:t>)</a:t>
            </a:r>
          </a:p>
          <a:p>
            <a:r>
              <a:rPr lang="de-DE" b="1" dirty="0">
                <a:solidFill>
                  <a:schemeClr val="accent1"/>
                </a:solidFill>
              </a:rPr>
              <a:t>…</a:t>
            </a:r>
            <a:r>
              <a:rPr lang="de-DE" b="1" dirty="0" err="1">
                <a:solidFill>
                  <a:schemeClr val="accent1"/>
                </a:solidFill>
              </a:rPr>
              <a:t>subtly</a:t>
            </a:r>
            <a:r>
              <a:rPr lang="de-DE" b="1" dirty="0">
                <a:solidFill>
                  <a:schemeClr val="accent1"/>
                </a:solidFill>
              </a:rPr>
              <a:t> </a:t>
            </a:r>
            <a:r>
              <a:rPr lang="de-DE" b="1" dirty="0" err="1">
                <a:solidFill>
                  <a:schemeClr val="accent1"/>
                </a:solidFill>
              </a:rPr>
              <a:t>highlights</a:t>
            </a:r>
            <a:r>
              <a:rPr lang="de-DE" b="1" dirty="0">
                <a:solidFill>
                  <a:schemeClr val="accent1"/>
                </a:solidFill>
              </a:rPr>
              <a:t> </a:t>
            </a:r>
            <a:r>
              <a:rPr lang="de-DE" b="1" dirty="0" err="1">
                <a:solidFill>
                  <a:schemeClr val="accent1"/>
                </a:solidFill>
              </a:rPr>
              <a:t>your</a:t>
            </a:r>
            <a:r>
              <a:rPr lang="de-DE" b="1" dirty="0">
                <a:solidFill>
                  <a:schemeClr val="accent1"/>
                </a:solidFill>
              </a:rPr>
              <a:t> </a:t>
            </a:r>
            <a:r>
              <a:rPr lang="de-DE" b="1" dirty="0" err="1">
                <a:solidFill>
                  <a:schemeClr val="accent1"/>
                </a:solidFill>
              </a:rPr>
              <a:t>skills</a:t>
            </a:r>
            <a:r>
              <a:rPr lang="de-DE" dirty="0"/>
              <a:t>: </a:t>
            </a:r>
            <a:r>
              <a:rPr lang="de-DE" dirty="0" err="1"/>
              <a:t>programming</a:t>
            </a:r>
            <a:r>
              <a:rPr lang="de-DE" dirty="0"/>
              <a:t>, social, </a:t>
            </a:r>
            <a:r>
              <a:rPr lang="de-DE" dirty="0" err="1"/>
              <a:t>management</a:t>
            </a:r>
            <a:r>
              <a:rPr lang="de-DE" dirty="0"/>
              <a:t>, </a:t>
            </a:r>
            <a:r>
              <a:rPr lang="de-DE" dirty="0" err="1"/>
              <a:t>graphics</a:t>
            </a:r>
            <a:endParaRPr lang="de-DE" dirty="0"/>
          </a:p>
          <a:p>
            <a:r>
              <a:rPr lang="de-DE" b="1" dirty="0">
                <a:solidFill>
                  <a:schemeClr val="accent1"/>
                </a:solidFill>
              </a:rPr>
              <a:t>…</a:t>
            </a:r>
            <a:r>
              <a:rPr lang="de-DE" b="1" dirty="0" err="1">
                <a:solidFill>
                  <a:schemeClr val="accent1"/>
                </a:solidFill>
              </a:rPr>
              <a:t>properly</a:t>
            </a:r>
            <a:r>
              <a:rPr lang="de-DE" b="1" dirty="0">
                <a:solidFill>
                  <a:schemeClr val="accent1"/>
                </a:solidFill>
              </a:rPr>
              <a:t> </a:t>
            </a:r>
            <a:r>
              <a:rPr lang="de-DE" b="1" dirty="0" err="1">
                <a:solidFill>
                  <a:schemeClr val="accent1"/>
                </a:solidFill>
              </a:rPr>
              <a:t>reports</a:t>
            </a:r>
            <a:r>
              <a:rPr lang="de-DE" dirty="0"/>
              <a:t>: </a:t>
            </a:r>
            <a:r>
              <a:rPr lang="de-DE" dirty="0" err="1"/>
              <a:t>clear</a:t>
            </a:r>
            <a:r>
              <a:rPr lang="de-DE" dirty="0"/>
              <a:t> and </a:t>
            </a:r>
            <a:r>
              <a:rPr lang="de-DE" dirty="0" err="1"/>
              <a:t>concise</a:t>
            </a:r>
            <a:r>
              <a:rPr lang="de-DE" dirty="0"/>
              <a:t> </a:t>
            </a:r>
            <a:r>
              <a:rPr lang="de-DE" dirty="0" err="1"/>
              <a:t>language</a:t>
            </a:r>
            <a:r>
              <a:rPr lang="de-DE" dirty="0"/>
              <a:t>, </a:t>
            </a:r>
            <a:r>
              <a:rPr lang="de-DE" dirty="0" err="1"/>
              <a:t>no</a:t>
            </a:r>
            <a:r>
              <a:rPr lang="de-DE" dirty="0"/>
              <a:t> </a:t>
            </a:r>
            <a:r>
              <a:rPr lang="de-DE" dirty="0" err="1"/>
              <a:t>blah</a:t>
            </a:r>
            <a:r>
              <a:rPr lang="de-DE" dirty="0"/>
              <a:t> </a:t>
            </a:r>
            <a:r>
              <a:rPr lang="de-DE" dirty="0" err="1"/>
              <a:t>blah</a:t>
            </a:r>
            <a:r>
              <a:rPr lang="de-DE" dirty="0"/>
              <a:t> (!)</a:t>
            </a:r>
          </a:p>
          <a:p>
            <a:r>
              <a:rPr lang="de-DE" b="1" dirty="0">
                <a:solidFill>
                  <a:schemeClr val="accent1"/>
                </a:solidFill>
              </a:rPr>
              <a:t>…</a:t>
            </a:r>
            <a:r>
              <a:rPr lang="de-DE" b="1" dirty="0" err="1">
                <a:solidFill>
                  <a:schemeClr val="accent1"/>
                </a:solidFill>
              </a:rPr>
              <a:t>is</a:t>
            </a:r>
            <a:r>
              <a:rPr lang="de-DE" b="1" dirty="0">
                <a:solidFill>
                  <a:schemeClr val="accent1"/>
                </a:solidFill>
              </a:rPr>
              <a:t> </a:t>
            </a:r>
            <a:r>
              <a:rPr lang="de-DE" b="1" dirty="0" err="1">
                <a:solidFill>
                  <a:schemeClr val="accent1"/>
                </a:solidFill>
              </a:rPr>
              <a:t>ready</a:t>
            </a:r>
            <a:r>
              <a:rPr lang="de-DE" b="1" dirty="0">
                <a:solidFill>
                  <a:schemeClr val="accent1"/>
                </a:solidFill>
              </a:rPr>
              <a:t> </a:t>
            </a:r>
            <a:r>
              <a:rPr lang="de-DE" b="1" dirty="0" err="1">
                <a:solidFill>
                  <a:schemeClr val="accent1"/>
                </a:solidFill>
              </a:rPr>
              <a:t>for</a:t>
            </a:r>
            <a:r>
              <a:rPr lang="de-DE" b="1" dirty="0">
                <a:solidFill>
                  <a:schemeClr val="accent1"/>
                </a:solidFill>
              </a:rPr>
              <a:t> </a:t>
            </a:r>
            <a:r>
              <a:rPr lang="de-DE" b="1" dirty="0" err="1">
                <a:solidFill>
                  <a:schemeClr val="accent1"/>
                </a:solidFill>
              </a:rPr>
              <a:t>publishing</a:t>
            </a:r>
            <a:r>
              <a:rPr lang="de-DE" dirty="0"/>
              <a:t>: </a:t>
            </a:r>
            <a:r>
              <a:rPr lang="de-DE" dirty="0" err="1"/>
              <a:t>even</a:t>
            </a:r>
            <a:r>
              <a:rPr lang="de-DE" dirty="0"/>
              <a:t> </a:t>
            </a:r>
            <a:r>
              <a:rPr lang="de-DE" dirty="0" err="1"/>
              <a:t>when</a:t>
            </a:r>
            <a:r>
              <a:rPr lang="de-DE" dirty="0"/>
              <a:t> </a:t>
            </a:r>
            <a:r>
              <a:rPr lang="de-DE" dirty="0" err="1"/>
              <a:t>you</a:t>
            </a:r>
            <a:r>
              <a:rPr lang="de-DE" dirty="0"/>
              <a:t> </a:t>
            </a:r>
            <a:r>
              <a:rPr lang="de-DE" dirty="0" err="1"/>
              <a:t>have</a:t>
            </a:r>
            <a:r>
              <a:rPr lang="de-DE" dirty="0"/>
              <a:t> </a:t>
            </a:r>
            <a:r>
              <a:rPr lang="de-DE" dirty="0" err="1"/>
              <a:t>no</a:t>
            </a:r>
            <a:r>
              <a:rPr lang="de-DE" dirty="0"/>
              <a:t> </a:t>
            </a:r>
            <a:r>
              <a:rPr lang="de-DE" dirty="0" err="1"/>
              <a:t>findings</a:t>
            </a:r>
            <a:endParaRPr lang="de-DE" dirty="0"/>
          </a:p>
        </p:txBody>
      </p:sp>
    </p:spTree>
    <p:extLst>
      <p:ext uri="{BB962C8B-B14F-4D97-AF65-F5344CB8AC3E}">
        <p14:creationId xmlns:p14="http://schemas.microsoft.com/office/powerpoint/2010/main" val="171581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8274A-6F1B-9281-0EEE-84563C468189}"/>
              </a:ext>
            </a:extLst>
          </p:cNvPr>
          <p:cNvSpPr>
            <a:spLocks noGrp="1"/>
          </p:cNvSpPr>
          <p:nvPr>
            <p:ph type="title"/>
          </p:nvPr>
        </p:nvSpPr>
        <p:spPr/>
        <p:txBody>
          <a:bodyPr/>
          <a:lstStyle/>
          <a:p>
            <a:r>
              <a:rPr lang="de-DE" dirty="0"/>
              <a:t>General Project </a:t>
            </a:r>
            <a:r>
              <a:rPr lang="de-DE" dirty="0" err="1"/>
              <a:t>Procedure</a:t>
            </a:r>
            <a:endParaRPr lang="de-DE" dirty="0"/>
          </a:p>
        </p:txBody>
      </p:sp>
      <p:sp>
        <p:nvSpPr>
          <p:cNvPr id="3" name="Fußzeilenplatzhalter 2">
            <a:extLst>
              <a:ext uri="{FF2B5EF4-FFF2-40B4-BE49-F238E27FC236}">
                <a16:creationId xmlns:a16="http://schemas.microsoft.com/office/drawing/2014/main" id="{4C0FFD69-988E-7850-1FB2-675CFEC38F3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E911538-EAF1-2562-97D2-9D267576CE83}"/>
              </a:ext>
            </a:extLst>
          </p:cNvPr>
          <p:cNvSpPr>
            <a:spLocks noGrp="1"/>
          </p:cNvSpPr>
          <p:nvPr>
            <p:ph type="sldNum" sz="quarter" idx="28"/>
          </p:nvPr>
        </p:nvSpPr>
        <p:spPr/>
        <p:txBody>
          <a:bodyPr/>
          <a:lstStyle/>
          <a:p>
            <a:fld id="{BA24374A-C3A8-471A-8837-3FC31668ABE5}" type="slidenum">
              <a:rPr lang="de-DE" smtClean="0"/>
              <a:pPr/>
              <a:t>46</a:t>
            </a:fld>
            <a:endParaRPr lang="de-DE" dirty="0"/>
          </a:p>
        </p:txBody>
      </p:sp>
      <p:sp>
        <p:nvSpPr>
          <p:cNvPr id="5" name="Textplatzhalter 4">
            <a:extLst>
              <a:ext uri="{FF2B5EF4-FFF2-40B4-BE49-F238E27FC236}">
                <a16:creationId xmlns:a16="http://schemas.microsoft.com/office/drawing/2014/main" id="{345A9B5C-28FA-5A66-E9E4-BA2445AB3E90}"/>
              </a:ext>
            </a:extLst>
          </p:cNvPr>
          <p:cNvSpPr>
            <a:spLocks noGrp="1"/>
          </p:cNvSpPr>
          <p:nvPr>
            <p:ph type="body" sz="quarter" idx="21"/>
          </p:nvPr>
        </p:nvSpPr>
        <p:spPr/>
        <p:txBody>
          <a:bodyPr/>
          <a:lstStyle/>
          <a:p>
            <a:r>
              <a:rPr lang="de-DE"/>
              <a:t>Introduction to Human-Computer Interaction</a:t>
            </a:r>
          </a:p>
        </p:txBody>
      </p:sp>
      <p:sp>
        <p:nvSpPr>
          <p:cNvPr id="6" name="Textplatzhalter 5">
            <a:extLst>
              <a:ext uri="{FF2B5EF4-FFF2-40B4-BE49-F238E27FC236}">
                <a16:creationId xmlns:a16="http://schemas.microsoft.com/office/drawing/2014/main" id="{F0099A9D-3F40-E191-649B-754E593D7BEA}"/>
              </a:ext>
            </a:extLst>
          </p:cNvPr>
          <p:cNvSpPr>
            <a:spLocks noGrp="1"/>
          </p:cNvSpPr>
          <p:nvPr>
            <p:ph type="body" sz="quarter" idx="29"/>
          </p:nvPr>
        </p:nvSpPr>
        <p:spPr/>
        <p:txBody>
          <a:bodyPr/>
          <a:lstStyle/>
          <a:p>
            <a:pPr marL="457200" indent="-457200">
              <a:buFont typeface="+mj-lt"/>
              <a:buAutoNum type="arabicPeriod"/>
            </a:pPr>
            <a:r>
              <a:rPr lang="en-US" dirty="0"/>
              <a:t>Find a group &amp; choose </a:t>
            </a:r>
            <a:r>
              <a:rPr lang="en-US" b="1" dirty="0">
                <a:solidFill>
                  <a:schemeClr val="accent1"/>
                </a:solidFill>
              </a:rPr>
              <a:t>a topic </a:t>
            </a:r>
            <a:r>
              <a:rPr lang="en-US" dirty="0"/>
              <a:t>(we set them!)</a:t>
            </a:r>
          </a:p>
          <a:p>
            <a:pPr marL="457200" indent="-457200" fontAlgn="t">
              <a:buFont typeface="+mj-lt"/>
              <a:buAutoNum type="arabicPeriod"/>
            </a:pPr>
            <a:r>
              <a:rPr lang="en-US" dirty="0"/>
              <a:t>Prepare the topic &amp; screen </a:t>
            </a:r>
            <a:r>
              <a:rPr lang="en-US" b="1" dirty="0">
                <a:solidFill>
                  <a:schemeClr val="accent1"/>
                </a:solidFill>
              </a:rPr>
              <a:t>important literature</a:t>
            </a:r>
          </a:p>
          <a:p>
            <a:pPr marL="457200" indent="-457200" fontAlgn="t">
              <a:buFont typeface="+mj-lt"/>
              <a:buAutoNum type="arabicPeriod"/>
            </a:pPr>
            <a:r>
              <a:rPr lang="en-US" dirty="0"/>
              <a:t>Identify and motivate your </a:t>
            </a:r>
            <a:r>
              <a:rPr lang="en-US" b="1" dirty="0">
                <a:solidFill>
                  <a:schemeClr val="accent1"/>
                </a:solidFill>
              </a:rPr>
              <a:t>research question</a:t>
            </a:r>
            <a:r>
              <a:rPr lang="en-US" dirty="0"/>
              <a:t>, establish </a:t>
            </a:r>
            <a:r>
              <a:rPr lang="en-US" b="1" dirty="0">
                <a:solidFill>
                  <a:schemeClr val="accent1"/>
                </a:solidFill>
              </a:rPr>
              <a:t>hypotheses</a:t>
            </a:r>
          </a:p>
          <a:p>
            <a:pPr marL="457200" indent="-457200" fontAlgn="t">
              <a:buFont typeface="+mj-lt"/>
              <a:buAutoNum type="arabicPeriod"/>
            </a:pPr>
            <a:r>
              <a:rPr lang="en-US" dirty="0"/>
              <a:t>Implement a </a:t>
            </a:r>
            <a:r>
              <a:rPr lang="en-US" b="1" dirty="0">
                <a:solidFill>
                  <a:schemeClr val="accent1"/>
                </a:solidFill>
              </a:rPr>
              <a:t>prototype</a:t>
            </a:r>
            <a:r>
              <a:rPr lang="en-US" dirty="0"/>
              <a:t>, </a:t>
            </a:r>
            <a:r>
              <a:rPr lang="en-US" b="1" dirty="0">
                <a:solidFill>
                  <a:schemeClr val="accent1"/>
                </a:solidFill>
              </a:rPr>
              <a:t>artifact</a:t>
            </a:r>
            <a:r>
              <a:rPr lang="en-US" dirty="0"/>
              <a:t> or </a:t>
            </a:r>
            <a:r>
              <a:rPr lang="en-US" b="1" dirty="0">
                <a:solidFill>
                  <a:schemeClr val="accent1"/>
                </a:solidFill>
              </a:rPr>
              <a:t>stimuli</a:t>
            </a:r>
          </a:p>
          <a:p>
            <a:pPr marL="457200" indent="-457200">
              <a:buFont typeface="+mj-lt"/>
              <a:buAutoNum type="arabicPeriod"/>
            </a:pPr>
            <a:r>
              <a:rPr lang="en-US" dirty="0"/>
              <a:t>Design and conduct a (1) </a:t>
            </a:r>
            <a:r>
              <a:rPr lang="en-US" b="1" dirty="0">
                <a:solidFill>
                  <a:schemeClr val="accent1"/>
                </a:solidFill>
              </a:rPr>
              <a:t>user study </a:t>
            </a:r>
            <a:r>
              <a:rPr lang="en-US" dirty="0"/>
              <a:t>or (2) </a:t>
            </a:r>
            <a:r>
              <a:rPr lang="en-US" b="1" dirty="0">
                <a:solidFill>
                  <a:schemeClr val="accent1"/>
                </a:solidFill>
              </a:rPr>
              <a:t>field or online survey</a:t>
            </a:r>
          </a:p>
          <a:p>
            <a:pPr marL="457200" indent="-457200">
              <a:buFont typeface="+mj-lt"/>
              <a:buAutoNum type="arabicPeriod"/>
            </a:pPr>
            <a:r>
              <a:rPr lang="en-US" dirty="0"/>
              <a:t>Analyze and </a:t>
            </a:r>
            <a:r>
              <a:rPr lang="en-US" b="1" dirty="0">
                <a:solidFill>
                  <a:schemeClr val="accent1"/>
                </a:solidFill>
              </a:rPr>
              <a:t>evaluate</a:t>
            </a:r>
            <a:r>
              <a:rPr lang="en-US" dirty="0"/>
              <a:t> your results </a:t>
            </a:r>
          </a:p>
          <a:p>
            <a:pPr marL="457200" indent="-457200">
              <a:buFont typeface="+mj-lt"/>
              <a:buAutoNum type="arabicPeriod"/>
            </a:pPr>
            <a:r>
              <a:rPr lang="en-US" dirty="0"/>
              <a:t>Present your </a:t>
            </a:r>
            <a:r>
              <a:rPr lang="en-US" b="1" dirty="0">
                <a:solidFill>
                  <a:schemeClr val="accent1"/>
                </a:solidFill>
              </a:rPr>
              <a:t>findings</a:t>
            </a:r>
          </a:p>
          <a:p>
            <a:pPr marL="457200" indent="-457200">
              <a:buFont typeface="+mj-lt"/>
              <a:buAutoNum type="arabicPeriod"/>
            </a:pPr>
            <a:r>
              <a:rPr lang="en-US" dirty="0"/>
              <a:t>Write a </a:t>
            </a:r>
            <a:r>
              <a:rPr lang="en-US" b="1" dirty="0">
                <a:solidFill>
                  <a:schemeClr val="accent1"/>
                </a:solidFill>
              </a:rPr>
              <a:t>scientific paper </a:t>
            </a:r>
            <a:r>
              <a:rPr lang="en-US" dirty="0"/>
              <a:t>(6 - 10 pages excl. references)</a:t>
            </a:r>
          </a:p>
          <a:p>
            <a:pPr marL="709613" lvl="1" indent="-457200">
              <a:buFont typeface="Arial" panose="020B0604020202020204" pitchFamily="34" charset="0"/>
              <a:buChar char="•"/>
            </a:pPr>
            <a:r>
              <a:rPr lang="en-US" dirty="0"/>
              <a:t>Release your data and source code on </a:t>
            </a:r>
            <a:r>
              <a:rPr lang="en-US" dirty="0" err="1"/>
              <a:t>github</a:t>
            </a:r>
            <a:r>
              <a:rPr lang="en-US" dirty="0"/>
              <a:t> (open science)</a:t>
            </a:r>
          </a:p>
        </p:txBody>
      </p:sp>
    </p:spTree>
    <p:extLst>
      <p:ext uri="{BB962C8B-B14F-4D97-AF65-F5344CB8AC3E}">
        <p14:creationId xmlns:p14="http://schemas.microsoft.com/office/powerpoint/2010/main" val="2831635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AEA1A-C04E-6EE9-359E-CA9662A645BB}"/>
              </a:ext>
            </a:extLst>
          </p:cNvPr>
          <p:cNvSpPr>
            <a:spLocks noGrp="1"/>
          </p:cNvSpPr>
          <p:nvPr>
            <p:ph type="title"/>
          </p:nvPr>
        </p:nvSpPr>
        <p:spPr/>
        <p:txBody>
          <a:bodyPr/>
          <a:lstStyle/>
          <a:p>
            <a:r>
              <a:rPr lang="de-DE" dirty="0" err="1"/>
              <a:t>Your</a:t>
            </a:r>
            <a:r>
              <a:rPr lang="de-DE" dirty="0"/>
              <a:t> Paper</a:t>
            </a:r>
          </a:p>
        </p:txBody>
      </p:sp>
      <p:sp>
        <p:nvSpPr>
          <p:cNvPr id="3" name="Fußzeilenplatzhalter 2">
            <a:extLst>
              <a:ext uri="{FF2B5EF4-FFF2-40B4-BE49-F238E27FC236}">
                <a16:creationId xmlns:a16="http://schemas.microsoft.com/office/drawing/2014/main" id="{6ECD872D-68FA-D17D-4A29-0C9A8751F24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04EAFF3-C4BE-4BFC-0579-50C99F30F5E3}"/>
              </a:ext>
            </a:extLst>
          </p:cNvPr>
          <p:cNvSpPr>
            <a:spLocks noGrp="1"/>
          </p:cNvSpPr>
          <p:nvPr>
            <p:ph type="sldNum" sz="quarter" idx="28"/>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F5093243-331E-AABE-02DA-328F6F615B9C}"/>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80444B80-796C-059E-0D8F-D0DDD61218FC}"/>
              </a:ext>
            </a:extLst>
          </p:cNvPr>
          <p:cNvSpPr>
            <a:spLocks noGrp="1"/>
          </p:cNvSpPr>
          <p:nvPr>
            <p:ph type="body" sz="quarter" idx="29"/>
          </p:nvPr>
        </p:nvSpPr>
        <p:spPr>
          <a:xfrm>
            <a:off x="695326" y="1449388"/>
            <a:ext cx="7409014" cy="4679950"/>
          </a:xfrm>
        </p:spPr>
        <p:txBody>
          <a:bodyPr>
            <a:normAutofit/>
          </a:bodyPr>
          <a:lstStyle/>
          <a:p>
            <a:r>
              <a:rPr lang="en-US" b="1" dirty="0">
                <a:solidFill>
                  <a:schemeClr val="accent1"/>
                </a:solidFill>
              </a:rPr>
              <a:t>Scientific report of your evaluation </a:t>
            </a:r>
            <a:r>
              <a:rPr lang="en-US" dirty="0"/>
              <a:t>(your project)</a:t>
            </a:r>
          </a:p>
          <a:p>
            <a:pPr lvl="1"/>
            <a:r>
              <a:rPr lang="en-US" dirty="0"/>
              <a:t>You will learn and use Latex</a:t>
            </a:r>
          </a:p>
          <a:p>
            <a:pPr lvl="2"/>
            <a:r>
              <a:rPr lang="de-DE" sz="1700" b="1" i="0" dirty="0">
                <a:solidFill>
                  <a:srgbClr val="C7254E"/>
                </a:solidFill>
                <a:effectLst/>
                <a:latin typeface="Courier New" panose="02070309020205020404" pitchFamily="49" charset="0"/>
                <a:cs typeface="Courier New" panose="02070309020205020404" pitchFamily="49" charset="0"/>
              </a:rPr>
              <a:t>\</a:t>
            </a:r>
            <a:r>
              <a:rPr lang="de-DE" sz="1700" b="1" i="0" dirty="0" err="1">
                <a:solidFill>
                  <a:srgbClr val="C7254E"/>
                </a:solidFill>
                <a:effectLst/>
                <a:latin typeface="Courier New" panose="02070309020205020404" pitchFamily="49" charset="0"/>
                <a:cs typeface="Courier New" panose="02070309020205020404" pitchFamily="49" charset="0"/>
              </a:rPr>
              <a:t>documentclass</a:t>
            </a:r>
            <a:r>
              <a:rPr lang="de-DE" sz="1700" b="1" i="0" dirty="0">
                <a:solidFill>
                  <a:srgbClr val="C7254E"/>
                </a:solidFill>
                <a:effectLst/>
                <a:latin typeface="Courier New" panose="02070309020205020404" pitchFamily="49" charset="0"/>
                <a:cs typeface="Courier New" panose="02070309020205020404" pitchFamily="49" charset="0"/>
              </a:rPr>
              <a:t>[</a:t>
            </a:r>
            <a:r>
              <a:rPr lang="de-DE" sz="1700" b="1" i="0" dirty="0" err="1">
                <a:solidFill>
                  <a:srgbClr val="C7254E"/>
                </a:solidFill>
                <a:effectLst/>
                <a:latin typeface="Courier New" panose="02070309020205020404" pitchFamily="49" charset="0"/>
                <a:cs typeface="Courier New" panose="02070309020205020404" pitchFamily="49" charset="0"/>
              </a:rPr>
              <a:t>manuscript,screen,review</a:t>
            </a:r>
            <a:r>
              <a:rPr lang="de-DE" sz="1700" b="1" i="0" dirty="0">
                <a:solidFill>
                  <a:srgbClr val="C7254E"/>
                </a:solidFill>
                <a:effectLst/>
                <a:latin typeface="Courier New" panose="02070309020205020404" pitchFamily="49" charset="0"/>
                <a:cs typeface="Courier New" panose="02070309020205020404" pitchFamily="49" charset="0"/>
              </a:rPr>
              <a:t>]{</a:t>
            </a:r>
            <a:r>
              <a:rPr lang="de-DE" sz="1700" b="1" i="0" dirty="0" err="1">
                <a:solidFill>
                  <a:srgbClr val="C7254E"/>
                </a:solidFill>
                <a:effectLst/>
                <a:latin typeface="Courier New" panose="02070309020205020404" pitchFamily="49" charset="0"/>
                <a:cs typeface="Courier New" panose="02070309020205020404" pitchFamily="49" charset="0"/>
              </a:rPr>
              <a:t>acmart</a:t>
            </a:r>
            <a:r>
              <a:rPr lang="de-DE" sz="1700" b="1" i="0" dirty="0">
                <a:solidFill>
                  <a:srgbClr val="C7254E"/>
                </a:solidFill>
                <a:effectLst/>
                <a:latin typeface="Courier New" panose="02070309020205020404" pitchFamily="49" charset="0"/>
                <a:cs typeface="Courier New" panose="02070309020205020404" pitchFamily="49" charset="0"/>
              </a:rPr>
              <a:t>}</a:t>
            </a:r>
            <a:endParaRPr lang="en-US" dirty="0"/>
          </a:p>
          <a:p>
            <a:pPr lvl="1"/>
            <a:r>
              <a:rPr lang="en-US" dirty="0"/>
              <a:t>Papers may be submitted in German &amp; English </a:t>
            </a:r>
          </a:p>
          <a:p>
            <a:pPr lvl="1"/>
            <a:r>
              <a:rPr lang="en-US" dirty="0"/>
              <a:t>Paper length: 6 pages (excluding references)</a:t>
            </a:r>
          </a:p>
          <a:p>
            <a:pPr lvl="1"/>
            <a:r>
              <a:rPr lang="en-US" dirty="0"/>
              <a:t>Template: ACM Single Column Master Template </a:t>
            </a:r>
            <a:r>
              <a:rPr lang="de-DE" sz="1400" dirty="0">
                <a:hlinkClick r:id="rId2"/>
              </a:rPr>
              <a:t>https://www.overleaf.com/latex/templates/association-for-computing-machinery-acm-large-1-column-format-template/fsyrjmfzcwyy</a:t>
            </a:r>
            <a:r>
              <a:rPr lang="de-DE" sz="1400" dirty="0"/>
              <a:t> </a:t>
            </a:r>
          </a:p>
          <a:p>
            <a:r>
              <a:rPr lang="en-US" b="1" dirty="0">
                <a:solidFill>
                  <a:schemeClr val="accent1"/>
                </a:solidFill>
              </a:rPr>
              <a:t>Additional materials</a:t>
            </a:r>
          </a:p>
          <a:p>
            <a:pPr lvl="1"/>
            <a:r>
              <a:rPr lang="en-US" b="1" u="sng" dirty="0">
                <a:solidFill>
                  <a:schemeClr val="accent1"/>
                </a:solidFill>
              </a:rPr>
              <a:t>Private</a:t>
            </a:r>
            <a:r>
              <a:rPr lang="en-US" dirty="0"/>
              <a:t> GitHub repository with </a:t>
            </a:r>
          </a:p>
          <a:p>
            <a:pPr lvl="2"/>
            <a:r>
              <a:rPr lang="en-US" dirty="0"/>
              <a:t>complete project &amp; source code</a:t>
            </a:r>
          </a:p>
          <a:p>
            <a:pPr lvl="2"/>
            <a:r>
              <a:rPr lang="en-US" dirty="0"/>
              <a:t>anonymized datasets</a:t>
            </a:r>
            <a:endParaRPr lang="de-DE" dirty="0"/>
          </a:p>
        </p:txBody>
      </p:sp>
      <p:pic>
        <p:nvPicPr>
          <p:cNvPr id="7" name="Picture 2" descr="Association for Computing Machinery (ACM) - Large 1-Column Format Template">
            <a:extLst>
              <a:ext uri="{FF2B5EF4-FFF2-40B4-BE49-F238E27FC236}">
                <a16:creationId xmlns:a16="http://schemas.microsoft.com/office/drawing/2014/main" id="{774E6236-636B-A888-4E25-D06FF3074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8893">
            <a:off x="8416357" y="1410907"/>
            <a:ext cx="3315834" cy="4292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y be an image of text that says 'Please ensure that you use the right template; single column format must be used for the reviewing phase. Ûseof different templates or formats may result desk reject.'">
            <a:extLst>
              <a:ext uri="{FF2B5EF4-FFF2-40B4-BE49-F238E27FC236}">
                <a16:creationId xmlns:a16="http://schemas.microsoft.com/office/drawing/2014/main" id="{2DFA2D59-4DAD-9B89-57BB-62EF0BC78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893" y="5624603"/>
            <a:ext cx="5531440" cy="354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7767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751F0-DC88-718A-DF02-A955CC9564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A68501-B34D-D51E-96CE-343878FF6A76}"/>
              </a:ext>
            </a:extLst>
          </p:cNvPr>
          <p:cNvSpPr>
            <a:spLocks noGrp="1"/>
          </p:cNvSpPr>
          <p:nvPr>
            <p:ph type="title"/>
          </p:nvPr>
        </p:nvSpPr>
        <p:spPr/>
        <p:txBody>
          <a:bodyPr/>
          <a:lstStyle/>
          <a:p>
            <a:r>
              <a:rPr lang="de-DE" dirty="0" err="1"/>
              <a:t>Three</a:t>
            </a:r>
            <a:r>
              <a:rPr lang="de-DE" dirty="0"/>
              <a:t> </a:t>
            </a:r>
            <a:r>
              <a:rPr lang="de-DE" dirty="0" err="1"/>
              <a:t>Types</a:t>
            </a:r>
            <a:r>
              <a:rPr lang="de-DE" dirty="0"/>
              <a:t> of Evaluations</a:t>
            </a:r>
          </a:p>
        </p:txBody>
      </p:sp>
      <p:sp>
        <p:nvSpPr>
          <p:cNvPr id="3" name="Fußzeilenplatzhalter 2">
            <a:extLst>
              <a:ext uri="{FF2B5EF4-FFF2-40B4-BE49-F238E27FC236}">
                <a16:creationId xmlns:a16="http://schemas.microsoft.com/office/drawing/2014/main" id="{7C87C79C-22CB-E194-1C89-8E7F82633D3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C9C35BB-140C-B30A-0086-608F1726916B}"/>
              </a:ext>
            </a:extLst>
          </p:cNvPr>
          <p:cNvSpPr>
            <a:spLocks noGrp="1"/>
          </p:cNvSpPr>
          <p:nvPr>
            <p:ph type="sldNum" sz="quarter" idx="28"/>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80555BA3-3EA8-8E26-4AA4-8EC6CEFF1A15}"/>
              </a:ext>
            </a:extLst>
          </p:cNvPr>
          <p:cNvSpPr>
            <a:spLocks noGrp="1"/>
          </p:cNvSpPr>
          <p:nvPr>
            <p:ph type="body" sz="quarter" idx="21"/>
          </p:nvPr>
        </p:nvSpPr>
        <p:spPr/>
        <p:txBody>
          <a:bodyPr/>
          <a:lstStyle/>
          <a:p>
            <a:r>
              <a:rPr lang="de-DE" dirty="0" err="1"/>
              <a:t>Introduction</a:t>
            </a:r>
            <a:r>
              <a:rPr lang="de-DE" dirty="0"/>
              <a:t> to Human-Computer Interaction</a:t>
            </a:r>
          </a:p>
        </p:txBody>
      </p:sp>
      <p:sp>
        <p:nvSpPr>
          <p:cNvPr id="6" name="Textplatzhalter 5">
            <a:extLst>
              <a:ext uri="{FF2B5EF4-FFF2-40B4-BE49-F238E27FC236}">
                <a16:creationId xmlns:a16="http://schemas.microsoft.com/office/drawing/2014/main" id="{EBC73209-67C1-C53D-398A-6E042149A62D}"/>
              </a:ext>
            </a:extLst>
          </p:cNvPr>
          <p:cNvSpPr>
            <a:spLocks noGrp="1"/>
          </p:cNvSpPr>
          <p:nvPr>
            <p:ph type="body" sz="quarter" idx="29"/>
          </p:nvPr>
        </p:nvSpPr>
        <p:spPr/>
        <p:txBody>
          <a:bodyPr>
            <a:normAutofit/>
          </a:bodyPr>
          <a:lstStyle/>
          <a:p>
            <a:pPr marL="457200" indent="-457200">
              <a:buFont typeface="+mj-lt"/>
              <a:buAutoNum type="arabicPeriod"/>
            </a:pPr>
            <a:r>
              <a:rPr lang="en-US" b="1" dirty="0">
                <a:solidFill>
                  <a:schemeClr val="accent1"/>
                </a:solidFill>
              </a:rPr>
              <a:t>Summative Evaluations </a:t>
            </a:r>
            <a:r>
              <a:rPr lang="en-US" dirty="0"/>
              <a:t>(e.g., experimental user studies in the lab)</a:t>
            </a:r>
          </a:p>
          <a:p>
            <a:pPr marL="457200" indent="-457200">
              <a:buFont typeface="+mj-lt"/>
              <a:buAutoNum type="arabicPeriod"/>
            </a:pPr>
            <a:r>
              <a:rPr lang="en-US" b="1" dirty="0">
                <a:solidFill>
                  <a:schemeClr val="accent1"/>
                </a:solidFill>
              </a:rPr>
              <a:t>Formative Evaluations </a:t>
            </a:r>
            <a:r>
              <a:rPr lang="en-US" dirty="0"/>
              <a:t>(e.g., qualitative interviews / focus groups)</a:t>
            </a:r>
          </a:p>
          <a:p>
            <a:pPr marL="457200" indent="-457200">
              <a:buFont typeface="+mj-lt"/>
              <a:buAutoNum type="arabicPeriod"/>
            </a:pPr>
            <a:r>
              <a:rPr lang="en-US" b="1" dirty="0">
                <a:solidFill>
                  <a:schemeClr val="accent1"/>
                </a:solidFill>
              </a:rPr>
              <a:t>Literature Reviews </a:t>
            </a:r>
            <a:r>
              <a:rPr lang="en-US" dirty="0"/>
              <a:t>(e.g., a scoping review)</a:t>
            </a:r>
          </a:p>
          <a:p>
            <a:pPr marL="457200" indent="-457200">
              <a:buFont typeface="+mj-lt"/>
              <a:buAutoNum type="arabicPeriod"/>
            </a:pPr>
            <a:endParaRPr lang="en-US" dirty="0"/>
          </a:p>
          <a:p>
            <a:pPr marL="457200" indent="-457200">
              <a:buFont typeface="+mj-lt"/>
              <a:buAutoNum type="arabicPeriod"/>
            </a:pPr>
            <a:endParaRPr lang="en-US" dirty="0"/>
          </a:p>
          <a:p>
            <a:pPr marL="457200" indent="-457200"/>
            <a:endParaRPr lang="en-US" dirty="0"/>
          </a:p>
          <a:p>
            <a:pPr marL="457200" indent="-457200"/>
            <a:r>
              <a:rPr lang="en-US" b="1" dirty="0">
                <a:solidFill>
                  <a:schemeClr val="accent1"/>
                </a:solidFill>
              </a:rPr>
              <a:t>Most projects have overlaps with the other types </a:t>
            </a:r>
            <a:r>
              <a:rPr lang="en-US" dirty="0"/>
              <a:t>(a summative evaluation can also have formative components, literature reviews can occur in both, etc.)</a:t>
            </a:r>
          </a:p>
          <a:p>
            <a:pPr marL="457200" indent="-457200"/>
            <a:r>
              <a:rPr lang="en-US" dirty="0"/>
              <a:t>Please </a:t>
            </a:r>
            <a:r>
              <a:rPr lang="en-US" b="1" dirty="0">
                <a:solidFill>
                  <a:schemeClr val="accent1"/>
                </a:solidFill>
              </a:rPr>
              <a:t>decide based on</a:t>
            </a:r>
            <a:r>
              <a:rPr lang="en-US" dirty="0"/>
              <a:t>: </a:t>
            </a:r>
            <a:r>
              <a:rPr lang="en-US" b="1" dirty="0">
                <a:solidFill>
                  <a:schemeClr val="accent1"/>
                </a:solidFill>
              </a:rPr>
              <a:t>personal interests</a:t>
            </a:r>
            <a:r>
              <a:rPr lang="en-US" dirty="0"/>
              <a:t>, </a:t>
            </a:r>
            <a:r>
              <a:rPr lang="en-US" b="1" dirty="0">
                <a:solidFill>
                  <a:schemeClr val="accent1"/>
                </a:solidFill>
              </a:rPr>
              <a:t>skills</a:t>
            </a:r>
            <a:r>
              <a:rPr lang="en-US" dirty="0"/>
              <a:t> and </a:t>
            </a:r>
            <a:r>
              <a:rPr lang="en-US" b="1" dirty="0">
                <a:solidFill>
                  <a:schemeClr val="accent1"/>
                </a:solidFill>
              </a:rPr>
              <a:t>within the team</a:t>
            </a:r>
            <a:endParaRPr lang="de-DE" b="1" dirty="0">
              <a:solidFill>
                <a:schemeClr val="accent1"/>
              </a:solidFill>
            </a:endParaRPr>
          </a:p>
          <a:p>
            <a:pPr marL="457200" indent="-457200">
              <a:buFont typeface="+mj-lt"/>
              <a:buAutoNum type="arabicPeriod"/>
            </a:pPr>
            <a:endParaRPr lang="en-US" dirty="0"/>
          </a:p>
        </p:txBody>
      </p:sp>
      <p:sp>
        <p:nvSpPr>
          <p:cNvPr id="7" name="Rectangle 21">
            <a:extLst>
              <a:ext uri="{FF2B5EF4-FFF2-40B4-BE49-F238E27FC236}">
                <a16:creationId xmlns:a16="http://schemas.microsoft.com/office/drawing/2014/main" id="{C034AAB7-21FE-8363-86DF-F36DEFEF669D}"/>
              </a:ext>
            </a:extLst>
          </p:cNvPr>
          <p:cNvSpPr/>
          <p:nvPr/>
        </p:nvSpPr>
        <p:spPr>
          <a:xfrm>
            <a:off x="695325" y="3028951"/>
            <a:ext cx="10801350" cy="996950"/>
          </a:xfrm>
          <a:prstGeom prst="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The three evaluation types in HCI are different. </a:t>
            </a:r>
            <a:br>
              <a:rPr lang="en-US" sz="2000" b="1" dirty="0">
                <a:solidFill>
                  <a:schemeClr val="tx1"/>
                </a:solidFill>
              </a:rPr>
            </a:br>
            <a:r>
              <a:rPr lang="en-US" sz="2000" b="1" dirty="0">
                <a:solidFill>
                  <a:schemeClr val="tx1"/>
                </a:solidFill>
              </a:rPr>
              <a:t>However, they basically require the same amount of time and effort.</a:t>
            </a:r>
          </a:p>
        </p:txBody>
      </p:sp>
    </p:spTree>
    <p:extLst>
      <p:ext uri="{BB962C8B-B14F-4D97-AF65-F5344CB8AC3E}">
        <p14:creationId xmlns:p14="http://schemas.microsoft.com/office/powerpoint/2010/main" val="39592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53173-C42F-7ED6-D9B3-F7A57FDCF264}"/>
              </a:ext>
            </a:extLst>
          </p:cNvPr>
          <p:cNvSpPr>
            <a:spLocks noGrp="1"/>
          </p:cNvSpPr>
          <p:nvPr>
            <p:ph type="title"/>
          </p:nvPr>
        </p:nvSpPr>
        <p:spPr/>
        <p:txBody>
          <a:bodyPr/>
          <a:lstStyle/>
          <a:p>
            <a:r>
              <a:rPr lang="de-DE" dirty="0"/>
              <a:t>Summative Evaluations</a:t>
            </a:r>
          </a:p>
        </p:txBody>
      </p:sp>
      <p:sp>
        <p:nvSpPr>
          <p:cNvPr id="3" name="Fußzeilenplatzhalter 2">
            <a:extLst>
              <a:ext uri="{FF2B5EF4-FFF2-40B4-BE49-F238E27FC236}">
                <a16:creationId xmlns:a16="http://schemas.microsoft.com/office/drawing/2014/main" id="{41B5E45B-7D17-9D9E-5BFD-5536319A9A9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A5C917B-CCEC-63C5-1C32-DE6FE90E5389}"/>
              </a:ext>
            </a:extLst>
          </p:cNvPr>
          <p:cNvSpPr>
            <a:spLocks noGrp="1"/>
          </p:cNvSpPr>
          <p:nvPr>
            <p:ph type="sldNum" sz="quarter" idx="28"/>
          </p:nvPr>
        </p:nvSpPr>
        <p:spPr/>
        <p:txBody>
          <a:bodyPr/>
          <a:lstStyle/>
          <a:p>
            <a:fld id="{BA24374A-C3A8-471A-8837-3FC31668ABE5}" type="slidenum">
              <a:rPr lang="de-DE" smtClean="0"/>
              <a:pPr/>
              <a:t>49</a:t>
            </a:fld>
            <a:endParaRPr lang="de-DE" dirty="0"/>
          </a:p>
        </p:txBody>
      </p:sp>
      <p:sp>
        <p:nvSpPr>
          <p:cNvPr id="5" name="Textplatzhalter 4">
            <a:extLst>
              <a:ext uri="{FF2B5EF4-FFF2-40B4-BE49-F238E27FC236}">
                <a16:creationId xmlns:a16="http://schemas.microsoft.com/office/drawing/2014/main" id="{68FF4C59-D72E-E4D2-8159-DADBB45ACE1C}"/>
              </a:ext>
            </a:extLst>
          </p:cNvPr>
          <p:cNvSpPr>
            <a:spLocks noGrp="1"/>
          </p:cNvSpPr>
          <p:nvPr>
            <p:ph type="body" sz="quarter" idx="21"/>
          </p:nvPr>
        </p:nvSpPr>
        <p:spPr/>
        <p:txBody>
          <a:bodyPr/>
          <a:lstStyle/>
          <a:p>
            <a:r>
              <a:rPr lang="de-DE" dirty="0" err="1"/>
              <a:t>Introduction</a:t>
            </a:r>
            <a:r>
              <a:rPr lang="de-DE" dirty="0"/>
              <a:t> to Human-Computer Interaction</a:t>
            </a:r>
          </a:p>
        </p:txBody>
      </p:sp>
      <p:sp>
        <p:nvSpPr>
          <p:cNvPr id="6" name="Textplatzhalter 5">
            <a:extLst>
              <a:ext uri="{FF2B5EF4-FFF2-40B4-BE49-F238E27FC236}">
                <a16:creationId xmlns:a16="http://schemas.microsoft.com/office/drawing/2014/main" id="{DAA6CA4F-FCA8-B810-6D6A-E37FE0DBEDD8}"/>
              </a:ext>
            </a:extLst>
          </p:cNvPr>
          <p:cNvSpPr>
            <a:spLocks noGrp="1"/>
          </p:cNvSpPr>
          <p:nvPr>
            <p:ph type="body" sz="quarter" idx="29"/>
          </p:nvPr>
        </p:nvSpPr>
        <p:spPr>
          <a:xfrm>
            <a:off x="695325" y="1449388"/>
            <a:ext cx="7956549" cy="4679950"/>
          </a:xfrm>
        </p:spPr>
        <p:txBody>
          <a:bodyPr/>
          <a:lstStyle/>
          <a:p>
            <a:r>
              <a:rPr lang="en-US" b="1" dirty="0">
                <a:solidFill>
                  <a:schemeClr val="accent1"/>
                </a:solidFill>
              </a:rPr>
              <a:t>Quantitatively assess the objective and/or subjective measures</a:t>
            </a:r>
          </a:p>
          <a:p>
            <a:r>
              <a:rPr lang="en-US" b="1" dirty="0">
                <a:solidFill>
                  <a:schemeClr val="accent1"/>
                </a:solidFill>
              </a:rPr>
              <a:t>Typically controlled environments or surveys</a:t>
            </a:r>
            <a:r>
              <a:rPr lang="en-US" dirty="0"/>
              <a:t> </a:t>
            </a:r>
          </a:p>
          <a:p>
            <a:r>
              <a:rPr lang="en-US" dirty="0"/>
              <a:t>Collection of empirical data that can be </a:t>
            </a:r>
            <a:r>
              <a:rPr lang="en-US" b="1" dirty="0">
                <a:solidFill>
                  <a:schemeClr val="accent1"/>
                </a:solidFill>
              </a:rPr>
              <a:t>statistically analyzed </a:t>
            </a:r>
            <a:r>
              <a:rPr lang="en-US" dirty="0"/>
              <a:t>to draw conclusions</a:t>
            </a:r>
          </a:p>
          <a:p>
            <a:r>
              <a:rPr lang="en-US" dirty="0"/>
              <a:t>This approach is crucial for </a:t>
            </a:r>
            <a:r>
              <a:rPr lang="en-US" b="1" dirty="0">
                <a:solidFill>
                  <a:schemeClr val="accent1"/>
                </a:solidFill>
              </a:rPr>
              <a:t>validating hypotheses </a:t>
            </a:r>
            <a:r>
              <a:rPr lang="en-US" dirty="0"/>
              <a:t>about how design decisions impact user performance and satisfaction</a:t>
            </a:r>
          </a:p>
          <a:p>
            <a:r>
              <a:rPr lang="en-US" dirty="0"/>
              <a:t>Pros: highest impact, highest reputation</a:t>
            </a:r>
          </a:p>
          <a:p>
            <a:r>
              <a:rPr lang="en-US" dirty="0"/>
              <a:t>Cons: careful study designs, statistical analysis</a:t>
            </a:r>
            <a:endParaRPr lang="de-DE" dirty="0"/>
          </a:p>
        </p:txBody>
      </p:sp>
      <p:pic>
        <p:nvPicPr>
          <p:cNvPr id="7" name="Grafik 6">
            <a:extLst>
              <a:ext uri="{FF2B5EF4-FFF2-40B4-BE49-F238E27FC236}">
                <a16:creationId xmlns:a16="http://schemas.microsoft.com/office/drawing/2014/main" id="{58C1E5AD-1D11-4847-336F-8554E95775F4}"/>
              </a:ext>
            </a:extLst>
          </p:cNvPr>
          <p:cNvPicPr>
            <a:picLocks noChangeAspect="1"/>
          </p:cNvPicPr>
          <p:nvPr/>
        </p:nvPicPr>
        <p:blipFill rotWithShape="1">
          <a:blip r:embed="rId2">
            <a:extLst>
              <a:ext uri="{28A0092B-C50C-407E-A947-70E740481C1C}">
                <a14:useLocalDpi xmlns:a14="http://schemas.microsoft.com/office/drawing/2010/main" val="0"/>
              </a:ext>
            </a:extLst>
          </a:blip>
          <a:srcRect t="12645" b="12645"/>
          <a:stretch/>
        </p:blipFill>
        <p:spPr>
          <a:xfrm rot="5400000">
            <a:off x="7262938" y="1388936"/>
            <a:ext cx="6317997" cy="3540125"/>
          </a:xfrm>
          <a:prstGeom prst="rect">
            <a:avLst/>
          </a:prstGeom>
        </p:spPr>
      </p:pic>
    </p:spTree>
    <p:extLst>
      <p:ext uri="{BB962C8B-B14F-4D97-AF65-F5344CB8AC3E}">
        <p14:creationId xmlns:p14="http://schemas.microsoft.com/office/powerpoint/2010/main" val="58193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23C2D-5FB2-9B92-1D89-5E9307B30872}"/>
              </a:ext>
            </a:extLst>
          </p:cNvPr>
          <p:cNvSpPr>
            <a:spLocks noGrp="1"/>
          </p:cNvSpPr>
          <p:nvPr>
            <p:ph type="title"/>
          </p:nvPr>
        </p:nvSpPr>
        <p:spPr/>
        <p:txBody>
          <a:bodyPr/>
          <a:lstStyle/>
          <a:p>
            <a:r>
              <a:rPr lang="de-DE" dirty="0"/>
              <a:t>New </a:t>
            </a:r>
            <a:r>
              <a:rPr lang="de-DE" dirty="0" err="1"/>
              <a:t>Moodle</a:t>
            </a:r>
            <a:r>
              <a:rPr lang="de-DE" dirty="0"/>
              <a:t>: </a:t>
            </a:r>
            <a:r>
              <a:rPr lang="de-DE" dirty="0" err="1"/>
              <a:t>campUAS</a:t>
            </a:r>
            <a:endParaRPr lang="de-DE" dirty="0"/>
          </a:p>
        </p:txBody>
      </p:sp>
      <p:sp>
        <p:nvSpPr>
          <p:cNvPr id="3" name="Fußzeilenplatzhalter 2">
            <a:extLst>
              <a:ext uri="{FF2B5EF4-FFF2-40B4-BE49-F238E27FC236}">
                <a16:creationId xmlns:a16="http://schemas.microsoft.com/office/drawing/2014/main" id="{78381354-6A6E-2F56-748F-212A382725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B421F88-D5A4-2764-0DC0-8AF369FC708B}"/>
              </a:ext>
            </a:extLst>
          </p:cNvPr>
          <p:cNvSpPr>
            <a:spLocks noGrp="1"/>
          </p:cNvSpPr>
          <p:nvPr>
            <p:ph type="sldNum" sz="quarter" idx="28"/>
          </p:nvPr>
        </p:nvSpPr>
        <p:spPr/>
        <p:txBody>
          <a:bodyPr/>
          <a:lstStyle/>
          <a:p>
            <a:fld id="{BA24374A-C3A8-471A-8837-3FC31668ABE5}" type="slidenum">
              <a:rPr lang="de-DE" smtClean="0"/>
              <a:pPr/>
              <a:t>5</a:t>
            </a:fld>
            <a:endParaRPr lang="de-DE" dirty="0"/>
          </a:p>
        </p:txBody>
      </p:sp>
      <p:sp>
        <p:nvSpPr>
          <p:cNvPr id="5" name="Textplatzhalter 4">
            <a:extLst>
              <a:ext uri="{FF2B5EF4-FFF2-40B4-BE49-F238E27FC236}">
                <a16:creationId xmlns:a16="http://schemas.microsoft.com/office/drawing/2014/main" id="{B34D43CE-5946-E12B-3CF2-3E336FB6D6AE}"/>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06A4D34B-8E99-4480-8E9F-8AAD1FF7C9E6}"/>
              </a:ext>
            </a:extLst>
          </p:cNvPr>
          <p:cNvSpPr>
            <a:spLocks noGrp="1"/>
          </p:cNvSpPr>
          <p:nvPr>
            <p:ph type="body" sz="quarter" idx="29"/>
          </p:nvPr>
        </p:nvSpPr>
        <p:spPr/>
        <p:txBody>
          <a:bodyPr/>
          <a:lstStyle/>
          <a:p>
            <a:r>
              <a:rPr lang="de-DE" b="1" dirty="0"/>
              <a:t>&lt;ENTER LINK&gt; </a:t>
            </a:r>
          </a:p>
          <a:p>
            <a:r>
              <a:rPr lang="de-DE" b="1" dirty="0"/>
              <a:t>&lt;ENTER PASSWORD&gt; </a:t>
            </a:r>
            <a:endParaRPr lang="de-DE" dirty="0"/>
          </a:p>
          <a:p>
            <a:r>
              <a:rPr lang="de-DE" b="1" dirty="0">
                <a:solidFill>
                  <a:schemeClr val="accent1"/>
                </a:solidFill>
              </a:rPr>
              <a:t>Course material </a:t>
            </a:r>
            <a:r>
              <a:rPr lang="en-US" dirty="0"/>
              <a:t>(slides, papers, videos, etc.) </a:t>
            </a:r>
            <a:r>
              <a:rPr lang="de-DE" b="1" dirty="0">
                <a:solidFill>
                  <a:schemeClr val="accent1"/>
                </a:solidFill>
              </a:rPr>
              <a:t>will </a:t>
            </a:r>
            <a:r>
              <a:rPr lang="de-DE" b="1" dirty="0" err="1">
                <a:solidFill>
                  <a:schemeClr val="accent1"/>
                </a:solidFill>
              </a:rPr>
              <a:t>be</a:t>
            </a:r>
            <a:r>
              <a:rPr lang="de-DE" b="1" dirty="0">
                <a:solidFill>
                  <a:schemeClr val="accent1"/>
                </a:solidFill>
              </a:rPr>
              <a:t> </a:t>
            </a:r>
            <a:r>
              <a:rPr lang="de-DE" b="1" dirty="0" err="1">
                <a:solidFill>
                  <a:schemeClr val="accent1"/>
                </a:solidFill>
              </a:rPr>
              <a:t>available</a:t>
            </a:r>
            <a:r>
              <a:rPr lang="de-DE" b="1" dirty="0">
                <a:solidFill>
                  <a:schemeClr val="accent1"/>
                </a:solidFill>
              </a:rPr>
              <a:t> online </a:t>
            </a:r>
          </a:p>
          <a:p>
            <a:pPr lvl="1"/>
            <a:r>
              <a:rPr lang="de-DE" dirty="0"/>
              <a:t>After </a:t>
            </a:r>
            <a:r>
              <a:rPr lang="de-DE" dirty="0" err="1"/>
              <a:t>each</a:t>
            </a:r>
            <a:r>
              <a:rPr lang="de-DE" dirty="0"/>
              <a:t> block (</a:t>
            </a:r>
            <a:r>
              <a:rPr lang="de-DE" dirty="0" err="1"/>
              <a:t>or</a:t>
            </a:r>
            <a:r>
              <a:rPr lang="de-DE" dirty="0"/>
              <a:t> </a:t>
            </a:r>
            <a:r>
              <a:rPr lang="de-DE" dirty="0" err="1"/>
              <a:t>some</a:t>
            </a:r>
            <a:r>
              <a:rPr lang="de-DE" dirty="0"/>
              <a:t> </a:t>
            </a:r>
            <a:r>
              <a:rPr lang="de-DE" dirty="0" err="1"/>
              <a:t>days</a:t>
            </a:r>
            <a:r>
              <a:rPr lang="de-DE" dirty="0"/>
              <a:t> after)</a:t>
            </a:r>
          </a:p>
          <a:p>
            <a:pPr lvl="1"/>
            <a:r>
              <a:rPr lang="de-DE" dirty="0" err="1"/>
              <a:t>No</a:t>
            </a:r>
            <a:r>
              <a:rPr lang="de-DE" dirty="0"/>
              <a:t> </a:t>
            </a:r>
            <a:r>
              <a:rPr lang="de-DE" dirty="0" err="1"/>
              <a:t>recordings</a:t>
            </a:r>
            <a:r>
              <a:rPr lang="de-DE" dirty="0"/>
              <a:t> </a:t>
            </a:r>
            <a:r>
              <a:rPr lang="de-DE" dirty="0" err="1"/>
              <a:t>or</a:t>
            </a:r>
            <a:r>
              <a:rPr lang="de-DE" dirty="0"/>
              <a:t> live </a:t>
            </a:r>
            <a:r>
              <a:rPr lang="de-DE" dirty="0" err="1"/>
              <a:t>streams</a:t>
            </a:r>
            <a:endParaRPr lang="de-DE" dirty="0"/>
          </a:p>
          <a:p>
            <a:pPr lvl="1"/>
            <a:endParaRPr lang="de-DE" dirty="0"/>
          </a:p>
        </p:txBody>
      </p:sp>
    </p:spTree>
    <p:extLst>
      <p:ext uri="{BB962C8B-B14F-4D97-AF65-F5344CB8AC3E}">
        <p14:creationId xmlns:p14="http://schemas.microsoft.com/office/powerpoint/2010/main" val="146177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0720D-116D-6D3A-E09A-72182D2FD88A}"/>
              </a:ext>
            </a:extLst>
          </p:cNvPr>
          <p:cNvSpPr>
            <a:spLocks noGrp="1"/>
          </p:cNvSpPr>
          <p:nvPr>
            <p:ph type="title"/>
          </p:nvPr>
        </p:nvSpPr>
        <p:spPr/>
        <p:txBody>
          <a:bodyPr/>
          <a:lstStyle/>
          <a:p>
            <a:r>
              <a:rPr lang="de-DE" dirty="0"/>
              <a:t>Formative Evaluations</a:t>
            </a:r>
          </a:p>
        </p:txBody>
      </p:sp>
      <p:sp>
        <p:nvSpPr>
          <p:cNvPr id="3" name="Fußzeilenplatzhalter 2">
            <a:extLst>
              <a:ext uri="{FF2B5EF4-FFF2-40B4-BE49-F238E27FC236}">
                <a16:creationId xmlns:a16="http://schemas.microsoft.com/office/drawing/2014/main" id="{23CA0772-5685-5953-8266-AE3CAC20BA4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51CB520-FBEE-9039-A949-966236CE7E63}"/>
              </a:ext>
            </a:extLst>
          </p:cNvPr>
          <p:cNvSpPr>
            <a:spLocks noGrp="1"/>
          </p:cNvSpPr>
          <p:nvPr>
            <p:ph type="sldNum" sz="quarter" idx="28"/>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CDC7CE1E-B3E5-7E72-A106-5B63F8F0A84C}"/>
              </a:ext>
            </a:extLst>
          </p:cNvPr>
          <p:cNvSpPr>
            <a:spLocks noGrp="1"/>
          </p:cNvSpPr>
          <p:nvPr>
            <p:ph type="body" sz="quarter" idx="21"/>
          </p:nvPr>
        </p:nvSpPr>
        <p:spPr/>
        <p:txBody>
          <a:bodyPr/>
          <a:lstStyle/>
          <a:p>
            <a:r>
              <a:rPr lang="de-DE" dirty="0" err="1"/>
              <a:t>Introduction</a:t>
            </a:r>
            <a:r>
              <a:rPr lang="de-DE" dirty="0"/>
              <a:t> to Human-Computer Interaction</a:t>
            </a:r>
          </a:p>
        </p:txBody>
      </p:sp>
      <p:sp>
        <p:nvSpPr>
          <p:cNvPr id="6" name="Textplatzhalter 5">
            <a:extLst>
              <a:ext uri="{FF2B5EF4-FFF2-40B4-BE49-F238E27FC236}">
                <a16:creationId xmlns:a16="http://schemas.microsoft.com/office/drawing/2014/main" id="{B37DDDD7-A955-2D21-076E-2850AF11A852}"/>
              </a:ext>
            </a:extLst>
          </p:cNvPr>
          <p:cNvSpPr>
            <a:spLocks noGrp="1"/>
          </p:cNvSpPr>
          <p:nvPr>
            <p:ph type="body" sz="quarter" idx="29"/>
          </p:nvPr>
        </p:nvSpPr>
        <p:spPr>
          <a:xfrm>
            <a:off x="695325" y="1449388"/>
            <a:ext cx="7445375" cy="4679950"/>
          </a:xfrm>
        </p:spPr>
        <p:txBody>
          <a:bodyPr>
            <a:normAutofit/>
          </a:bodyPr>
          <a:lstStyle/>
          <a:p>
            <a:r>
              <a:rPr lang="en-US" dirty="0"/>
              <a:t>In </a:t>
            </a:r>
            <a:r>
              <a:rPr lang="en-US" b="1" dirty="0">
                <a:solidFill>
                  <a:schemeClr val="accent1"/>
                </a:solidFill>
              </a:rPr>
              <a:t>single or group interviews</a:t>
            </a:r>
            <a:r>
              <a:rPr lang="en-US" dirty="0"/>
              <a:t>, researchers can gain deep insights into the personal experiences, preferences, opinions, and challenges faced by users</a:t>
            </a:r>
          </a:p>
          <a:p>
            <a:r>
              <a:rPr lang="de-DE" b="1" dirty="0">
                <a:solidFill>
                  <a:schemeClr val="accent1"/>
                </a:solidFill>
              </a:rPr>
              <a:t>Generate </a:t>
            </a:r>
            <a:r>
              <a:rPr lang="de-DE" b="1" dirty="0" err="1">
                <a:solidFill>
                  <a:schemeClr val="accent1"/>
                </a:solidFill>
              </a:rPr>
              <a:t>ideas</a:t>
            </a:r>
            <a:r>
              <a:rPr lang="de-DE" b="1" dirty="0">
                <a:solidFill>
                  <a:schemeClr val="accent1"/>
                </a:solidFill>
              </a:rPr>
              <a:t>, </a:t>
            </a:r>
            <a:r>
              <a:rPr lang="de-DE" b="1" dirty="0" err="1">
                <a:solidFill>
                  <a:schemeClr val="accent1"/>
                </a:solidFill>
              </a:rPr>
              <a:t>understand</a:t>
            </a:r>
            <a:r>
              <a:rPr lang="de-DE" b="1" dirty="0">
                <a:solidFill>
                  <a:schemeClr val="accent1"/>
                </a:solidFill>
              </a:rPr>
              <a:t> </a:t>
            </a:r>
            <a:r>
              <a:rPr lang="de-DE" b="1" dirty="0" err="1">
                <a:solidFill>
                  <a:schemeClr val="accent1"/>
                </a:solidFill>
              </a:rPr>
              <a:t>requirements</a:t>
            </a:r>
            <a:r>
              <a:rPr lang="de-DE" b="1" dirty="0">
                <a:solidFill>
                  <a:schemeClr val="accent1"/>
                </a:solidFill>
              </a:rPr>
              <a:t>, </a:t>
            </a:r>
            <a:r>
              <a:rPr lang="en-US" b="1" dirty="0">
                <a:solidFill>
                  <a:schemeClr val="accent1"/>
                </a:solidFill>
              </a:rPr>
              <a:t>foster discussions </a:t>
            </a:r>
            <a:r>
              <a:rPr lang="en-US" dirty="0"/>
              <a:t>that can reveal commonalities and differences in user needs and expectations</a:t>
            </a:r>
          </a:p>
          <a:p>
            <a:r>
              <a:rPr lang="en-US" dirty="0"/>
              <a:t>Develop and understand the </a:t>
            </a:r>
            <a:r>
              <a:rPr lang="en-US" b="1" dirty="0">
                <a:solidFill>
                  <a:schemeClr val="accent1"/>
                </a:solidFill>
              </a:rPr>
              <a:t>design of low-level prototypes</a:t>
            </a:r>
            <a:r>
              <a:rPr lang="en-US" dirty="0"/>
              <a:t> and </a:t>
            </a:r>
            <a:r>
              <a:rPr lang="en-US" b="1" dirty="0">
                <a:solidFill>
                  <a:schemeClr val="accent1"/>
                </a:solidFill>
              </a:rPr>
              <a:t>design spaces</a:t>
            </a:r>
          </a:p>
          <a:p>
            <a:r>
              <a:rPr lang="en-US" dirty="0"/>
              <a:t>Pros: deep insights, flexible study designs</a:t>
            </a:r>
          </a:p>
          <a:p>
            <a:r>
              <a:rPr lang="en-US" dirty="0"/>
              <a:t>Cons: interpretation of data, </a:t>
            </a:r>
            <a:r>
              <a:rPr lang="de-DE" dirty="0" err="1"/>
              <a:t>difficult</a:t>
            </a:r>
            <a:r>
              <a:rPr lang="de-DE" dirty="0"/>
              <a:t> </a:t>
            </a:r>
            <a:r>
              <a:rPr lang="de-DE" dirty="0" err="1"/>
              <a:t>synthesis</a:t>
            </a:r>
            <a:endParaRPr lang="de-DE" dirty="0"/>
          </a:p>
          <a:p>
            <a:endParaRPr lang="en-US" b="1" dirty="0">
              <a:solidFill>
                <a:schemeClr val="accent1"/>
              </a:solidFill>
            </a:endParaRPr>
          </a:p>
          <a:p>
            <a:pPr marL="33750" indent="0">
              <a:buNone/>
            </a:pPr>
            <a:endParaRPr lang="de-DE" dirty="0"/>
          </a:p>
        </p:txBody>
      </p:sp>
      <p:pic>
        <p:nvPicPr>
          <p:cNvPr id="8" name="Bildplatzhalter 42">
            <a:extLst>
              <a:ext uri="{FF2B5EF4-FFF2-40B4-BE49-F238E27FC236}">
                <a16:creationId xmlns:a16="http://schemas.microsoft.com/office/drawing/2014/main" id="{D385523B-362A-146E-9A5C-0B88F5D0D2DC}"/>
              </a:ext>
            </a:extLst>
          </p:cNvPr>
          <p:cNvPicPr>
            <a:picLocks noChangeAspect="1"/>
          </p:cNvPicPr>
          <p:nvPr/>
        </p:nvPicPr>
        <p:blipFill>
          <a:blip r:embed="rId2">
            <a:extLst>
              <a:ext uri="{28A0092B-C50C-407E-A947-70E740481C1C}">
                <a14:useLocalDpi xmlns:a14="http://schemas.microsoft.com/office/drawing/2010/main" val="0"/>
              </a:ext>
            </a:extLst>
          </a:blip>
          <a:srcRect l="34241" r="34241"/>
          <a:stretch/>
        </p:blipFill>
        <p:spPr>
          <a:xfrm>
            <a:off x="8651874" y="-9273"/>
            <a:ext cx="3540125" cy="6317998"/>
          </a:xfrm>
          <a:prstGeom prst="rect">
            <a:avLst/>
          </a:prstGeom>
        </p:spPr>
      </p:pic>
    </p:spTree>
    <p:extLst>
      <p:ext uri="{BB962C8B-B14F-4D97-AF65-F5344CB8AC3E}">
        <p14:creationId xmlns:p14="http://schemas.microsoft.com/office/powerpoint/2010/main" val="268317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F6F002-5F9B-A451-6C30-C61CD9B0923E}"/>
              </a:ext>
            </a:extLst>
          </p:cNvPr>
          <p:cNvSpPr>
            <a:spLocks noGrp="1"/>
          </p:cNvSpPr>
          <p:nvPr>
            <p:ph type="title"/>
          </p:nvPr>
        </p:nvSpPr>
        <p:spPr/>
        <p:txBody>
          <a:bodyPr/>
          <a:lstStyle/>
          <a:p>
            <a:r>
              <a:rPr lang="de-DE" dirty="0" err="1"/>
              <a:t>Literature</a:t>
            </a:r>
            <a:r>
              <a:rPr lang="de-DE" dirty="0"/>
              <a:t> Reviews</a:t>
            </a:r>
          </a:p>
        </p:txBody>
      </p:sp>
      <p:sp>
        <p:nvSpPr>
          <p:cNvPr id="3" name="Fußzeilenplatzhalter 2">
            <a:extLst>
              <a:ext uri="{FF2B5EF4-FFF2-40B4-BE49-F238E27FC236}">
                <a16:creationId xmlns:a16="http://schemas.microsoft.com/office/drawing/2014/main" id="{4E16795D-707E-4122-3136-5D729CEF94F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C72569A-BF36-D4FF-0159-6FA80661A74D}"/>
              </a:ext>
            </a:extLst>
          </p:cNvPr>
          <p:cNvSpPr>
            <a:spLocks noGrp="1"/>
          </p:cNvSpPr>
          <p:nvPr>
            <p:ph type="sldNum" sz="quarter" idx="28"/>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A3C4FA11-9D91-1BE9-0F44-64FDF7F68A00}"/>
              </a:ext>
            </a:extLst>
          </p:cNvPr>
          <p:cNvSpPr>
            <a:spLocks noGrp="1"/>
          </p:cNvSpPr>
          <p:nvPr>
            <p:ph type="body" sz="quarter" idx="21"/>
          </p:nvPr>
        </p:nvSpPr>
        <p:spPr/>
        <p:txBody>
          <a:bodyPr/>
          <a:lstStyle/>
          <a:p>
            <a:r>
              <a:rPr lang="de-DE" dirty="0" err="1"/>
              <a:t>Introduction</a:t>
            </a:r>
            <a:r>
              <a:rPr lang="de-DE" dirty="0"/>
              <a:t> to Human-Computer Interaction</a:t>
            </a:r>
          </a:p>
        </p:txBody>
      </p:sp>
      <p:sp>
        <p:nvSpPr>
          <p:cNvPr id="6" name="Textplatzhalter 5">
            <a:extLst>
              <a:ext uri="{FF2B5EF4-FFF2-40B4-BE49-F238E27FC236}">
                <a16:creationId xmlns:a16="http://schemas.microsoft.com/office/drawing/2014/main" id="{3FB95D72-02DC-2499-5450-5856D5B24F65}"/>
              </a:ext>
            </a:extLst>
          </p:cNvPr>
          <p:cNvSpPr>
            <a:spLocks noGrp="1"/>
          </p:cNvSpPr>
          <p:nvPr>
            <p:ph type="body" sz="quarter" idx="29"/>
          </p:nvPr>
        </p:nvSpPr>
        <p:spPr>
          <a:xfrm>
            <a:off x="695325" y="1449388"/>
            <a:ext cx="7572375" cy="4679950"/>
          </a:xfrm>
        </p:spPr>
        <p:txBody>
          <a:bodyPr>
            <a:normAutofit/>
          </a:bodyPr>
          <a:lstStyle/>
          <a:p>
            <a:r>
              <a:rPr lang="en-US" b="1" dirty="0">
                <a:solidFill>
                  <a:schemeClr val="accent1"/>
                </a:solidFill>
              </a:rPr>
              <a:t>Systematic or scoping reviews</a:t>
            </a:r>
            <a:r>
              <a:rPr lang="en-US" dirty="0"/>
              <a:t>, play a foundational role in synthesizing existing research findings and identifying gaps in the literature</a:t>
            </a:r>
          </a:p>
          <a:p>
            <a:r>
              <a:rPr lang="en-US" b="1" dirty="0">
                <a:solidFill>
                  <a:schemeClr val="accent1"/>
                </a:solidFill>
              </a:rPr>
              <a:t>Understand and overview the current state of knowledge </a:t>
            </a:r>
            <a:r>
              <a:rPr lang="en-US" dirty="0"/>
              <a:t>on a particular topic </a:t>
            </a:r>
          </a:p>
          <a:p>
            <a:r>
              <a:rPr lang="en-US" dirty="0"/>
              <a:t>Map the field and identify key concepts, theories, and sources of evidence, which can </a:t>
            </a:r>
            <a:r>
              <a:rPr lang="en-US" b="1" dirty="0">
                <a:solidFill>
                  <a:schemeClr val="accent1"/>
                </a:solidFill>
              </a:rPr>
              <a:t>inform future research directions and methodologies</a:t>
            </a:r>
            <a:r>
              <a:rPr lang="en-US" dirty="0"/>
              <a:t>.</a:t>
            </a:r>
          </a:p>
          <a:p>
            <a:r>
              <a:rPr lang="en-US" dirty="0"/>
              <a:t>Pros: get a broad overview, very resource efficient</a:t>
            </a:r>
          </a:p>
          <a:p>
            <a:r>
              <a:rPr lang="en-US" dirty="0"/>
              <a:t>Cons: information overload, </a:t>
            </a:r>
            <a:r>
              <a:rPr lang="de-DE" dirty="0" err="1"/>
              <a:t>difficult</a:t>
            </a:r>
            <a:r>
              <a:rPr lang="de-DE" dirty="0"/>
              <a:t> </a:t>
            </a:r>
            <a:r>
              <a:rPr lang="de-DE" dirty="0" err="1"/>
              <a:t>synthesis</a:t>
            </a:r>
            <a:endParaRPr lang="de-DE" dirty="0"/>
          </a:p>
          <a:p>
            <a:endParaRPr lang="de-DE" dirty="0"/>
          </a:p>
        </p:txBody>
      </p:sp>
      <p:pic>
        <p:nvPicPr>
          <p:cNvPr id="7" name="Bildplatzhalter 9" descr="Ein Bild, das Buch, Kleidung, Bücherregal, Person enthält.&#10;&#10;Automatisch generierte Beschreibung">
            <a:extLst>
              <a:ext uri="{FF2B5EF4-FFF2-40B4-BE49-F238E27FC236}">
                <a16:creationId xmlns:a16="http://schemas.microsoft.com/office/drawing/2014/main" id="{DC9F6109-CAD3-4644-2DA3-C32285D4F122}"/>
              </a:ext>
            </a:extLst>
          </p:cNvPr>
          <p:cNvPicPr>
            <a:picLocks noChangeAspect="1"/>
          </p:cNvPicPr>
          <p:nvPr/>
        </p:nvPicPr>
        <p:blipFill rotWithShape="1">
          <a:blip r:embed="rId2">
            <a:extLst>
              <a:ext uri="{28A0092B-C50C-407E-A947-70E740481C1C}">
                <a14:useLocalDpi xmlns:a14="http://schemas.microsoft.com/office/drawing/2010/main" val="0"/>
              </a:ext>
            </a:extLst>
          </a:blip>
          <a:srcRect l="25200" t="17575" r="17400" b="17575"/>
          <a:stretch/>
        </p:blipFill>
        <p:spPr>
          <a:xfrm>
            <a:off x="8651875" y="0"/>
            <a:ext cx="3540125" cy="6317997"/>
          </a:xfrm>
          <a:prstGeom prst="rect">
            <a:avLst/>
          </a:prstGeom>
        </p:spPr>
      </p:pic>
    </p:spTree>
    <p:extLst>
      <p:ext uri="{BB962C8B-B14F-4D97-AF65-F5344CB8AC3E}">
        <p14:creationId xmlns:p14="http://schemas.microsoft.com/office/powerpoint/2010/main" val="3802624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4A64C66-0A41-096E-3928-1238BEAB45E2}"/>
              </a:ext>
            </a:extLst>
          </p:cNvPr>
          <p:cNvSpPr>
            <a:spLocks noGrp="1"/>
          </p:cNvSpPr>
          <p:nvPr>
            <p:ph type="body" idx="1"/>
          </p:nvPr>
        </p:nvSpPr>
        <p:spPr/>
        <p:txBody>
          <a:bodyPr/>
          <a:lstStyle/>
          <a:p>
            <a:endParaRPr lang="de-DE" dirty="0"/>
          </a:p>
        </p:txBody>
      </p:sp>
      <p:sp>
        <p:nvSpPr>
          <p:cNvPr id="8" name="Titel 7">
            <a:extLst>
              <a:ext uri="{FF2B5EF4-FFF2-40B4-BE49-F238E27FC236}">
                <a16:creationId xmlns:a16="http://schemas.microsoft.com/office/drawing/2014/main" id="{E316BBEC-567C-B5EC-05AC-3048AC295DBC}"/>
              </a:ext>
            </a:extLst>
          </p:cNvPr>
          <p:cNvSpPr>
            <a:spLocks noGrp="1"/>
          </p:cNvSpPr>
          <p:nvPr>
            <p:ph type="title"/>
          </p:nvPr>
        </p:nvSpPr>
        <p:spPr/>
        <p:txBody>
          <a:bodyPr/>
          <a:lstStyle/>
          <a:p>
            <a:r>
              <a:rPr lang="de-DE" dirty="0"/>
              <a:t>Research Projects </a:t>
            </a:r>
            <a:r>
              <a:rPr lang="de-DE" dirty="0" err="1"/>
              <a:t>Examples</a:t>
            </a:r>
            <a:endParaRPr lang="de-DE" dirty="0"/>
          </a:p>
        </p:txBody>
      </p:sp>
      <p:sp>
        <p:nvSpPr>
          <p:cNvPr id="3" name="Fußzeilenplatzhalter 2">
            <a:extLst>
              <a:ext uri="{FF2B5EF4-FFF2-40B4-BE49-F238E27FC236}">
                <a16:creationId xmlns:a16="http://schemas.microsoft.com/office/drawing/2014/main" id="{58B331C2-EB23-889B-C8B4-EEE94A386C4F}"/>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CB4D72E-3C17-23A0-C6DF-8E98BA145C19}"/>
              </a:ext>
            </a:extLst>
          </p:cNvPr>
          <p:cNvSpPr>
            <a:spLocks noGrp="1"/>
          </p:cNvSpPr>
          <p:nvPr>
            <p:ph type="sldNum" sz="quarter" idx="24"/>
          </p:nvPr>
        </p:nvSpPr>
        <p:spPr/>
        <p:txBody>
          <a:bodyPr/>
          <a:lstStyle/>
          <a:p>
            <a:fld id="{BA24374A-C3A8-471A-8837-3FC31668ABE5}" type="slidenum">
              <a:rPr lang="de-DE" smtClean="0"/>
              <a:pPr/>
              <a:t>52</a:t>
            </a:fld>
            <a:endParaRPr lang="de-DE" dirty="0"/>
          </a:p>
        </p:txBody>
      </p:sp>
      <p:sp>
        <p:nvSpPr>
          <p:cNvPr id="10" name="Textplatzhalter 9">
            <a:extLst>
              <a:ext uri="{FF2B5EF4-FFF2-40B4-BE49-F238E27FC236}">
                <a16:creationId xmlns:a16="http://schemas.microsoft.com/office/drawing/2014/main" id="{F9F46152-0655-B09D-9EE4-FEB88D4AB00F}"/>
              </a:ext>
            </a:extLst>
          </p:cNvPr>
          <p:cNvSpPr>
            <a:spLocks noGrp="1"/>
          </p:cNvSpPr>
          <p:nvPr>
            <p:ph type="body" sz="quarter" idx="21"/>
          </p:nvPr>
        </p:nvSpPr>
        <p:spPr/>
        <p:txBody>
          <a:bodyPr/>
          <a:lstStyle/>
          <a:p>
            <a:r>
              <a:rPr lang="de-DE"/>
              <a:t>Introduction to Human-Computer Interaction</a:t>
            </a:r>
            <a:endParaRPr lang="de-DE" dirty="0"/>
          </a:p>
        </p:txBody>
      </p:sp>
    </p:spTree>
    <p:extLst>
      <p:ext uri="{BB962C8B-B14F-4D97-AF65-F5344CB8AC3E}">
        <p14:creationId xmlns:p14="http://schemas.microsoft.com/office/powerpoint/2010/main" val="136593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F3A42-729E-66E1-313D-C895EE042A40}"/>
              </a:ext>
            </a:extLst>
          </p:cNvPr>
          <p:cNvSpPr>
            <a:spLocks noGrp="1"/>
          </p:cNvSpPr>
          <p:nvPr>
            <p:ph type="title"/>
          </p:nvPr>
        </p:nvSpPr>
        <p:spPr/>
        <p:txBody>
          <a:bodyPr/>
          <a:lstStyle/>
          <a:p>
            <a:r>
              <a:rPr lang="de-DE" dirty="0" err="1"/>
              <a:t>Example</a:t>
            </a:r>
            <a:r>
              <a:rPr lang="de-DE" dirty="0"/>
              <a:t>: </a:t>
            </a:r>
            <a:r>
              <a:rPr lang="en-US" dirty="0"/>
              <a:t>Literature Review of Informed Consent</a:t>
            </a:r>
            <a:endParaRPr lang="de-DE" dirty="0"/>
          </a:p>
        </p:txBody>
      </p:sp>
      <p:sp>
        <p:nvSpPr>
          <p:cNvPr id="3" name="Fußzeilenplatzhalter 2">
            <a:extLst>
              <a:ext uri="{FF2B5EF4-FFF2-40B4-BE49-F238E27FC236}">
                <a16:creationId xmlns:a16="http://schemas.microsoft.com/office/drawing/2014/main" id="{B53282E3-5B38-B161-7D50-E62492C4926D}"/>
              </a:ext>
            </a:extLst>
          </p:cNvPr>
          <p:cNvSpPr>
            <a:spLocks noGrp="1"/>
          </p:cNvSpPr>
          <p:nvPr>
            <p:ph type="ftr" sz="quarter" idx="27"/>
          </p:nvPr>
        </p:nvSpPr>
        <p:spPr/>
        <p:txBody>
          <a:bodyPr/>
          <a:lstStyle/>
          <a:p>
            <a:r>
              <a:rPr lang="de-DE" dirty="0"/>
              <a:t>Sehrt et al.</a:t>
            </a:r>
          </a:p>
        </p:txBody>
      </p:sp>
      <p:sp>
        <p:nvSpPr>
          <p:cNvPr id="4" name="Foliennummernplatzhalter 3">
            <a:extLst>
              <a:ext uri="{FF2B5EF4-FFF2-40B4-BE49-F238E27FC236}">
                <a16:creationId xmlns:a16="http://schemas.microsoft.com/office/drawing/2014/main" id="{C5DD7D69-3823-826A-AB71-7AF31EDD0825}"/>
              </a:ext>
            </a:extLst>
          </p:cNvPr>
          <p:cNvSpPr>
            <a:spLocks noGrp="1"/>
          </p:cNvSpPr>
          <p:nvPr>
            <p:ph type="sldNum" sz="quarter" idx="28"/>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0BDFFB6A-1D0A-CC54-8651-AD0ACC3352B0}"/>
              </a:ext>
            </a:extLst>
          </p:cNvPr>
          <p:cNvSpPr>
            <a:spLocks noGrp="1"/>
          </p:cNvSpPr>
          <p:nvPr>
            <p:ph type="body" sz="quarter" idx="21"/>
          </p:nvPr>
        </p:nvSpPr>
        <p:spPr/>
        <p:txBody>
          <a:bodyPr>
            <a:normAutofit/>
          </a:bodyPr>
          <a:lstStyle/>
          <a:p>
            <a:r>
              <a:rPr lang="de-DE" sz="1200" dirty="0" err="1"/>
              <a:t>Introduction</a:t>
            </a:r>
            <a:r>
              <a:rPr lang="de-DE" sz="1200" dirty="0"/>
              <a:t> to Human-Computer Interaction</a:t>
            </a:r>
          </a:p>
        </p:txBody>
      </p:sp>
      <p:sp>
        <p:nvSpPr>
          <p:cNvPr id="6" name="Textplatzhalter 5">
            <a:extLst>
              <a:ext uri="{FF2B5EF4-FFF2-40B4-BE49-F238E27FC236}">
                <a16:creationId xmlns:a16="http://schemas.microsoft.com/office/drawing/2014/main" id="{DD234EBE-D748-2426-00BC-62AEEEB4BFF2}"/>
              </a:ext>
            </a:extLst>
          </p:cNvPr>
          <p:cNvSpPr>
            <a:spLocks noGrp="1"/>
          </p:cNvSpPr>
          <p:nvPr>
            <p:ph type="body" sz="quarter" idx="29"/>
          </p:nvPr>
        </p:nvSpPr>
        <p:spPr/>
        <p:txBody>
          <a:bodyPr/>
          <a:lstStyle/>
          <a:p>
            <a:endParaRPr lang="de-DE" dirty="0"/>
          </a:p>
        </p:txBody>
      </p:sp>
      <p:sp>
        <p:nvSpPr>
          <p:cNvPr id="8" name="Stern: 8 Zacken 7">
            <a:extLst>
              <a:ext uri="{FF2B5EF4-FFF2-40B4-BE49-F238E27FC236}">
                <a16:creationId xmlns:a16="http://schemas.microsoft.com/office/drawing/2014/main" id="{B8B4F646-069B-A397-F26B-F62FAC3B322A}"/>
              </a:ext>
            </a:extLst>
          </p:cNvPr>
          <p:cNvSpPr/>
          <p:nvPr/>
        </p:nvSpPr>
        <p:spPr>
          <a:xfrm>
            <a:off x="10888455" y="112957"/>
            <a:ext cx="1216441" cy="1336431"/>
          </a:xfrm>
          <a:prstGeom prst="star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a:t>Literature Review</a:t>
            </a:r>
            <a:endParaRPr lang="de-DE" sz="1200" b="1" dirty="0"/>
          </a:p>
        </p:txBody>
      </p:sp>
      <p:pic>
        <p:nvPicPr>
          <p:cNvPr id="11" name="Grafik 10">
            <a:extLst>
              <a:ext uri="{FF2B5EF4-FFF2-40B4-BE49-F238E27FC236}">
                <a16:creationId xmlns:a16="http://schemas.microsoft.com/office/drawing/2014/main" id="{4292538F-6FC8-91D0-A3AB-5CCAB0A1CAEC}"/>
              </a:ext>
            </a:extLst>
          </p:cNvPr>
          <p:cNvPicPr>
            <a:picLocks noChangeAspect="1"/>
          </p:cNvPicPr>
          <p:nvPr/>
        </p:nvPicPr>
        <p:blipFill>
          <a:blip r:embed="rId3"/>
          <a:stretch>
            <a:fillRect/>
          </a:stretch>
        </p:blipFill>
        <p:spPr>
          <a:xfrm rot="629195">
            <a:off x="8638762" y="1961237"/>
            <a:ext cx="2970953" cy="3844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a:extLst>
              <a:ext uri="{FF2B5EF4-FFF2-40B4-BE49-F238E27FC236}">
                <a16:creationId xmlns:a16="http://schemas.microsoft.com/office/drawing/2014/main" id="{AF1B5097-3D10-DF8D-728D-0A4617E5EC43}"/>
              </a:ext>
            </a:extLst>
          </p:cNvPr>
          <p:cNvPicPr>
            <a:picLocks noChangeAspect="1"/>
          </p:cNvPicPr>
          <p:nvPr/>
        </p:nvPicPr>
        <p:blipFill>
          <a:blip r:embed="rId4"/>
          <a:stretch>
            <a:fillRect/>
          </a:stretch>
        </p:blipFill>
        <p:spPr>
          <a:xfrm>
            <a:off x="695325" y="2118068"/>
            <a:ext cx="7125778" cy="3184599"/>
          </a:xfrm>
          <a:prstGeom prst="rect">
            <a:avLst/>
          </a:prstGeom>
        </p:spPr>
      </p:pic>
    </p:spTree>
    <p:extLst>
      <p:ext uri="{BB962C8B-B14F-4D97-AF65-F5344CB8AC3E}">
        <p14:creationId xmlns:p14="http://schemas.microsoft.com/office/powerpoint/2010/main" val="3685427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3FE798C-6935-A947-04C0-9C8C25F2280C}"/>
              </a:ext>
            </a:extLst>
          </p:cNvPr>
          <p:cNvPicPr>
            <a:picLocks noChangeAspect="1"/>
          </p:cNvPicPr>
          <p:nvPr/>
        </p:nvPicPr>
        <p:blipFill>
          <a:blip r:embed="rId2"/>
          <a:stretch>
            <a:fillRect/>
          </a:stretch>
        </p:blipFill>
        <p:spPr>
          <a:xfrm>
            <a:off x="535304" y="4008376"/>
            <a:ext cx="7884796" cy="2947479"/>
          </a:xfrm>
          <a:prstGeom prst="rect">
            <a:avLst/>
          </a:prstGeom>
        </p:spPr>
      </p:pic>
      <p:sp>
        <p:nvSpPr>
          <p:cNvPr id="2" name="Titel 1">
            <a:extLst>
              <a:ext uri="{FF2B5EF4-FFF2-40B4-BE49-F238E27FC236}">
                <a16:creationId xmlns:a16="http://schemas.microsoft.com/office/drawing/2014/main" id="{6B7AD4C0-DFCC-C570-29BC-CA9DA25043F9}"/>
              </a:ext>
            </a:extLst>
          </p:cNvPr>
          <p:cNvSpPr>
            <a:spLocks noGrp="1"/>
          </p:cNvSpPr>
          <p:nvPr>
            <p:ph type="title"/>
          </p:nvPr>
        </p:nvSpPr>
        <p:spPr/>
        <p:txBody>
          <a:bodyPr/>
          <a:lstStyle/>
          <a:p>
            <a:r>
              <a:rPr lang="de-DE" dirty="0" err="1"/>
              <a:t>Example</a:t>
            </a:r>
            <a:r>
              <a:rPr lang="de-DE" dirty="0"/>
              <a:t>: </a:t>
            </a:r>
            <a:r>
              <a:rPr lang="de-DE" dirty="0" err="1"/>
              <a:t>WristConduct</a:t>
            </a:r>
            <a:endParaRPr lang="de-DE" dirty="0"/>
          </a:p>
        </p:txBody>
      </p:sp>
      <p:sp>
        <p:nvSpPr>
          <p:cNvPr id="3" name="Fußzeilenplatzhalter 2">
            <a:extLst>
              <a:ext uri="{FF2B5EF4-FFF2-40B4-BE49-F238E27FC236}">
                <a16:creationId xmlns:a16="http://schemas.microsoft.com/office/drawing/2014/main" id="{6BBEDFE1-DB10-12D5-9CCB-BF5CE6D3AA0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8E417ED-5DDF-7037-76C3-653BD85342B5}"/>
              </a:ext>
            </a:extLst>
          </p:cNvPr>
          <p:cNvSpPr>
            <a:spLocks noGrp="1"/>
          </p:cNvSpPr>
          <p:nvPr>
            <p:ph type="sldNum" sz="quarter" idx="33"/>
          </p:nvPr>
        </p:nvSpPr>
        <p:spPr/>
        <p:txBody>
          <a:bodyPr/>
          <a:lstStyle/>
          <a:p>
            <a:fld id="{BA24374A-C3A8-471A-8837-3FC31668ABE5}" type="slidenum">
              <a:rPr lang="de-DE" smtClean="0"/>
              <a:pPr/>
              <a:t>54</a:t>
            </a:fld>
            <a:endParaRPr lang="de-DE" dirty="0"/>
          </a:p>
        </p:txBody>
      </p:sp>
      <p:sp>
        <p:nvSpPr>
          <p:cNvPr id="5" name="Textplatzhalter 4">
            <a:extLst>
              <a:ext uri="{FF2B5EF4-FFF2-40B4-BE49-F238E27FC236}">
                <a16:creationId xmlns:a16="http://schemas.microsoft.com/office/drawing/2014/main" id="{85A03F39-AB92-5884-4474-48130FDA6D44}"/>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4891A03D-7016-9EE0-A24F-07B5F538EF48}"/>
              </a:ext>
            </a:extLst>
          </p:cNvPr>
          <p:cNvSpPr>
            <a:spLocks noGrp="1"/>
          </p:cNvSpPr>
          <p:nvPr>
            <p:ph type="body" sz="quarter" idx="34"/>
          </p:nvPr>
        </p:nvSpPr>
        <p:spPr>
          <a:xfrm>
            <a:off x="695325" y="1449388"/>
            <a:ext cx="10801349" cy="3327041"/>
          </a:xfrm>
        </p:spPr>
        <p:txBody>
          <a:bodyPr/>
          <a:lstStyle/>
          <a:p>
            <a:endParaRPr lang="de-DE" dirty="0"/>
          </a:p>
        </p:txBody>
      </p:sp>
      <p:sp>
        <p:nvSpPr>
          <p:cNvPr id="7" name="Inhaltsplatzhalter 6">
            <a:extLst>
              <a:ext uri="{FF2B5EF4-FFF2-40B4-BE49-F238E27FC236}">
                <a16:creationId xmlns:a16="http://schemas.microsoft.com/office/drawing/2014/main" id="{7156AB7F-0A03-1B84-9D32-BEBB508A1CB3}"/>
              </a:ext>
            </a:extLst>
          </p:cNvPr>
          <p:cNvSpPr>
            <a:spLocks noGrp="1"/>
          </p:cNvSpPr>
          <p:nvPr>
            <p:ph sz="quarter" idx="35"/>
          </p:nvPr>
        </p:nvSpPr>
        <p:spPr>
          <a:xfrm>
            <a:off x="695325" y="5505450"/>
            <a:ext cx="7700130" cy="623888"/>
          </a:xfrm>
        </p:spPr>
        <p:txBody>
          <a:bodyPr/>
          <a:lstStyle/>
          <a:p>
            <a:r>
              <a:rPr lang="de-DE" dirty="0" err="1"/>
              <a:t>WristConduct</a:t>
            </a:r>
            <a:r>
              <a:rPr lang="de-DE" dirty="0"/>
              <a:t>: </a:t>
            </a:r>
            <a:r>
              <a:rPr lang="de-DE" dirty="0" err="1"/>
              <a:t>Biometric</a:t>
            </a:r>
            <a:r>
              <a:rPr lang="de-DE" dirty="0"/>
              <a:t> User Authentication </a:t>
            </a:r>
            <a:r>
              <a:rPr lang="de-DE" dirty="0" err="1"/>
              <a:t>Using</a:t>
            </a:r>
            <a:r>
              <a:rPr lang="de-DE" dirty="0"/>
              <a:t> </a:t>
            </a:r>
            <a:r>
              <a:rPr lang="de-DE" dirty="0" err="1"/>
              <a:t>Bone</a:t>
            </a:r>
            <a:r>
              <a:rPr lang="de-DE" dirty="0"/>
              <a:t> </a:t>
            </a:r>
            <a:r>
              <a:rPr lang="de-DE" dirty="0" err="1"/>
              <a:t>Conduction</a:t>
            </a:r>
            <a:r>
              <a:rPr lang="de-DE" dirty="0"/>
              <a:t> at </a:t>
            </a:r>
            <a:r>
              <a:rPr lang="de-DE" dirty="0" err="1"/>
              <a:t>the</a:t>
            </a:r>
            <a:r>
              <a:rPr lang="de-DE" dirty="0"/>
              <a:t> </a:t>
            </a:r>
            <a:r>
              <a:rPr lang="de-DE" dirty="0" err="1"/>
              <a:t>Wrist</a:t>
            </a:r>
            <a:r>
              <a:rPr lang="de-DE" dirty="0"/>
              <a:t>. Jessica Sehrt, Feng Yi Lu, Leonard </a:t>
            </a:r>
            <a:r>
              <a:rPr lang="de-DE" dirty="0" err="1"/>
              <a:t>Husske</a:t>
            </a:r>
            <a:r>
              <a:rPr lang="de-DE" dirty="0"/>
              <a:t>, Anton Roesler, and Valentin Schwind. In Mensch und Computer 2022 (</a:t>
            </a:r>
            <a:r>
              <a:rPr lang="de-DE" dirty="0" err="1"/>
              <a:t>MuC</a:t>
            </a:r>
            <a:r>
              <a:rPr lang="de-DE" dirty="0"/>
              <a:t> ’22), September 4-7, 2022, Darmstadt, Germany, New York, NY, USA, 2022. ACM. ISBN 978-1-4503-9690-5/22/09. https://doi.org/10.1145/3543758.3547542</a:t>
            </a:r>
          </a:p>
        </p:txBody>
      </p:sp>
      <p:pic>
        <p:nvPicPr>
          <p:cNvPr id="9" name="Grafik 8">
            <a:extLst>
              <a:ext uri="{FF2B5EF4-FFF2-40B4-BE49-F238E27FC236}">
                <a16:creationId xmlns:a16="http://schemas.microsoft.com/office/drawing/2014/main" id="{FA43C6A3-CFED-9BAF-28B1-14D197486DAB}"/>
              </a:ext>
            </a:extLst>
          </p:cNvPr>
          <p:cNvPicPr>
            <a:picLocks noChangeAspect="1"/>
          </p:cNvPicPr>
          <p:nvPr/>
        </p:nvPicPr>
        <p:blipFill>
          <a:blip r:embed="rId3"/>
          <a:stretch>
            <a:fillRect/>
          </a:stretch>
        </p:blipFill>
        <p:spPr>
          <a:xfrm>
            <a:off x="641984" y="1400005"/>
            <a:ext cx="7259956" cy="2623483"/>
          </a:xfrm>
          <a:prstGeom prst="rect">
            <a:avLst/>
          </a:prstGeom>
        </p:spPr>
      </p:pic>
      <p:pic>
        <p:nvPicPr>
          <p:cNvPr id="13" name="Grafik 12">
            <a:extLst>
              <a:ext uri="{FF2B5EF4-FFF2-40B4-BE49-F238E27FC236}">
                <a16:creationId xmlns:a16="http://schemas.microsoft.com/office/drawing/2014/main" id="{1A88A50F-9AE8-CC80-0AD3-B6904FAAEA82}"/>
              </a:ext>
            </a:extLst>
          </p:cNvPr>
          <p:cNvPicPr>
            <a:picLocks noChangeAspect="1"/>
          </p:cNvPicPr>
          <p:nvPr/>
        </p:nvPicPr>
        <p:blipFill>
          <a:blip r:embed="rId4"/>
          <a:stretch>
            <a:fillRect/>
          </a:stretch>
        </p:blipFill>
        <p:spPr>
          <a:xfrm rot="207572">
            <a:off x="8529632" y="1352551"/>
            <a:ext cx="3473779" cy="4551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Stern: 10 Zacken 11">
            <a:extLst>
              <a:ext uri="{FF2B5EF4-FFF2-40B4-BE49-F238E27FC236}">
                <a16:creationId xmlns:a16="http://schemas.microsoft.com/office/drawing/2014/main" id="{01008367-7756-3290-2E2B-2D540A209754}"/>
              </a:ext>
            </a:extLst>
          </p:cNvPr>
          <p:cNvSpPr/>
          <p:nvPr/>
        </p:nvSpPr>
        <p:spPr>
          <a:xfrm>
            <a:off x="10888455" y="112957"/>
            <a:ext cx="1216441" cy="1336431"/>
          </a:xfrm>
          <a:prstGeom prst="star10">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Summative</a:t>
            </a:r>
            <a:br>
              <a:rPr lang="de-DE" sz="1200" b="1" dirty="0"/>
            </a:br>
            <a:r>
              <a:rPr lang="de-DE" sz="1200" b="1" dirty="0"/>
              <a:t>Evaluation</a:t>
            </a:r>
          </a:p>
        </p:txBody>
      </p:sp>
    </p:spTree>
    <p:extLst>
      <p:ext uri="{BB962C8B-B14F-4D97-AF65-F5344CB8AC3E}">
        <p14:creationId xmlns:p14="http://schemas.microsoft.com/office/powerpoint/2010/main" val="2880700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2B66E-25FE-FBEF-7E2E-DC566D423BCF}"/>
              </a:ext>
            </a:extLst>
          </p:cNvPr>
          <p:cNvSpPr>
            <a:spLocks noGrp="1"/>
          </p:cNvSpPr>
          <p:nvPr>
            <p:ph type="title"/>
          </p:nvPr>
        </p:nvSpPr>
        <p:spPr/>
        <p:txBody>
          <a:bodyPr/>
          <a:lstStyle/>
          <a:p>
            <a:r>
              <a:rPr lang="de-DE" dirty="0" err="1"/>
              <a:t>Example</a:t>
            </a:r>
            <a:r>
              <a:rPr lang="de-DE" dirty="0"/>
              <a:t>: </a:t>
            </a:r>
            <a:r>
              <a:rPr lang="de-DE" dirty="0" err="1"/>
              <a:t>Augmented</a:t>
            </a:r>
            <a:r>
              <a:rPr lang="de-DE" dirty="0"/>
              <a:t> Smart </a:t>
            </a:r>
            <a:r>
              <a:rPr lang="de-DE" dirty="0" err="1"/>
              <a:t>Insoles</a:t>
            </a:r>
            <a:endParaRPr lang="de-DE" dirty="0"/>
          </a:p>
        </p:txBody>
      </p:sp>
      <p:sp>
        <p:nvSpPr>
          <p:cNvPr id="3" name="Fußzeilenplatzhalter 2">
            <a:extLst>
              <a:ext uri="{FF2B5EF4-FFF2-40B4-BE49-F238E27FC236}">
                <a16:creationId xmlns:a16="http://schemas.microsoft.com/office/drawing/2014/main" id="{CEF1E06B-FE82-5EF0-ACFB-1BD96B0DACD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4D5F84E-8F26-25FC-8F52-CF7393A95392}"/>
              </a:ext>
            </a:extLst>
          </p:cNvPr>
          <p:cNvSpPr>
            <a:spLocks noGrp="1"/>
          </p:cNvSpPr>
          <p:nvPr>
            <p:ph type="sldNum" sz="quarter" idx="33"/>
          </p:nvPr>
        </p:nvSpPr>
        <p:spPr/>
        <p:txBody>
          <a:bodyPr/>
          <a:lstStyle/>
          <a:p>
            <a:fld id="{BA24374A-C3A8-471A-8837-3FC31668ABE5}" type="slidenum">
              <a:rPr lang="de-DE" smtClean="0"/>
              <a:pPr/>
              <a:t>55</a:t>
            </a:fld>
            <a:endParaRPr lang="de-DE" dirty="0"/>
          </a:p>
        </p:txBody>
      </p:sp>
      <p:sp>
        <p:nvSpPr>
          <p:cNvPr id="5" name="Textplatzhalter 4">
            <a:extLst>
              <a:ext uri="{FF2B5EF4-FFF2-40B4-BE49-F238E27FC236}">
                <a16:creationId xmlns:a16="http://schemas.microsoft.com/office/drawing/2014/main" id="{E75DD601-3152-595A-21E6-E64F5D5055F9}"/>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0B0B5CAB-6AD0-AE9A-4DF9-8B06912D3B00}"/>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64CC0EE8-1B56-FE5E-269B-D04CB0F79663}"/>
              </a:ext>
            </a:extLst>
          </p:cNvPr>
          <p:cNvSpPr>
            <a:spLocks noGrp="1"/>
          </p:cNvSpPr>
          <p:nvPr>
            <p:ph sz="quarter" idx="35"/>
          </p:nvPr>
        </p:nvSpPr>
        <p:spPr/>
        <p:txBody>
          <a:bodyPr/>
          <a:lstStyle/>
          <a:p>
            <a:endParaRPr lang="de-DE"/>
          </a:p>
        </p:txBody>
      </p:sp>
      <p:pic>
        <p:nvPicPr>
          <p:cNvPr id="9" name="Grafik 8">
            <a:extLst>
              <a:ext uri="{FF2B5EF4-FFF2-40B4-BE49-F238E27FC236}">
                <a16:creationId xmlns:a16="http://schemas.microsoft.com/office/drawing/2014/main" id="{3EEDC9EF-B9B7-76BC-4038-C51F34F34FDE}"/>
              </a:ext>
            </a:extLst>
          </p:cNvPr>
          <p:cNvPicPr>
            <a:picLocks noChangeAspect="1"/>
          </p:cNvPicPr>
          <p:nvPr/>
        </p:nvPicPr>
        <p:blipFill>
          <a:blip r:embed="rId2"/>
          <a:stretch>
            <a:fillRect/>
          </a:stretch>
        </p:blipFill>
        <p:spPr>
          <a:xfrm rot="518809">
            <a:off x="7600608" y="982879"/>
            <a:ext cx="3896065" cy="5190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Achteck 9">
            <a:extLst>
              <a:ext uri="{FF2B5EF4-FFF2-40B4-BE49-F238E27FC236}">
                <a16:creationId xmlns:a16="http://schemas.microsoft.com/office/drawing/2014/main" id="{A69C156B-1020-B678-A80A-59188B49F536}"/>
              </a:ext>
            </a:extLst>
          </p:cNvPr>
          <p:cNvSpPr/>
          <p:nvPr/>
        </p:nvSpPr>
        <p:spPr>
          <a:xfrm>
            <a:off x="10888455" y="115888"/>
            <a:ext cx="1216441" cy="1336431"/>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Formative</a:t>
            </a:r>
            <a:br>
              <a:rPr lang="de-DE" sz="1200" b="1" dirty="0"/>
            </a:br>
            <a:r>
              <a:rPr lang="de-DE" sz="1200" b="1" dirty="0"/>
              <a:t>Evaluation</a:t>
            </a:r>
          </a:p>
        </p:txBody>
      </p:sp>
      <p:pic>
        <p:nvPicPr>
          <p:cNvPr id="12" name="Grafik 11">
            <a:extLst>
              <a:ext uri="{FF2B5EF4-FFF2-40B4-BE49-F238E27FC236}">
                <a16:creationId xmlns:a16="http://schemas.microsoft.com/office/drawing/2014/main" id="{755706D7-5A96-DCF7-2281-226315B1326D}"/>
              </a:ext>
            </a:extLst>
          </p:cNvPr>
          <p:cNvPicPr>
            <a:picLocks noChangeAspect="1"/>
          </p:cNvPicPr>
          <p:nvPr/>
        </p:nvPicPr>
        <p:blipFill>
          <a:blip r:embed="rId3"/>
          <a:stretch>
            <a:fillRect/>
          </a:stretch>
        </p:blipFill>
        <p:spPr>
          <a:xfrm>
            <a:off x="2061174" y="1268413"/>
            <a:ext cx="3230670" cy="4694419"/>
          </a:xfrm>
          <a:prstGeom prst="rect">
            <a:avLst/>
          </a:prstGeom>
        </p:spPr>
      </p:pic>
    </p:spTree>
    <p:extLst>
      <p:ext uri="{BB962C8B-B14F-4D97-AF65-F5344CB8AC3E}">
        <p14:creationId xmlns:p14="http://schemas.microsoft.com/office/powerpoint/2010/main" val="1724721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05224-5179-A1C6-5E17-C7A438DCEE03}"/>
              </a:ext>
            </a:extLst>
          </p:cNvPr>
          <p:cNvSpPr>
            <a:spLocks noGrp="1"/>
          </p:cNvSpPr>
          <p:nvPr>
            <p:ph type="title"/>
          </p:nvPr>
        </p:nvSpPr>
        <p:spPr/>
        <p:txBody>
          <a:bodyPr/>
          <a:lstStyle/>
          <a:p>
            <a:r>
              <a:rPr lang="de-DE" dirty="0" err="1"/>
              <a:t>Example</a:t>
            </a:r>
            <a:r>
              <a:rPr lang="de-DE" dirty="0"/>
              <a:t>: </a:t>
            </a:r>
            <a:r>
              <a:rPr lang="de-DE" dirty="0" err="1"/>
              <a:t>Ergonomics</a:t>
            </a:r>
            <a:r>
              <a:rPr lang="de-DE" dirty="0"/>
              <a:t> at Virtual </a:t>
            </a:r>
            <a:r>
              <a:rPr lang="de-DE" dirty="0" err="1"/>
              <a:t>Desks</a:t>
            </a:r>
            <a:endParaRPr lang="de-DE" dirty="0"/>
          </a:p>
        </p:txBody>
      </p:sp>
      <p:sp>
        <p:nvSpPr>
          <p:cNvPr id="3" name="Fußzeilenplatzhalter 2">
            <a:extLst>
              <a:ext uri="{FF2B5EF4-FFF2-40B4-BE49-F238E27FC236}">
                <a16:creationId xmlns:a16="http://schemas.microsoft.com/office/drawing/2014/main" id="{951B86EC-56C9-1C85-21B9-DE08678050E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134B082-7642-48CC-6537-1C6BD89B33AD}"/>
              </a:ext>
            </a:extLst>
          </p:cNvPr>
          <p:cNvSpPr>
            <a:spLocks noGrp="1"/>
          </p:cNvSpPr>
          <p:nvPr>
            <p:ph type="sldNum" sz="quarter" idx="33"/>
          </p:nvPr>
        </p:nvSpPr>
        <p:spPr/>
        <p:txBody>
          <a:bodyPr/>
          <a:lstStyle/>
          <a:p>
            <a:fld id="{BA24374A-C3A8-471A-8837-3FC31668ABE5}" type="slidenum">
              <a:rPr lang="de-DE" smtClean="0"/>
              <a:pPr/>
              <a:t>56</a:t>
            </a:fld>
            <a:endParaRPr lang="de-DE" dirty="0"/>
          </a:p>
        </p:txBody>
      </p:sp>
      <p:sp>
        <p:nvSpPr>
          <p:cNvPr id="5" name="Textplatzhalter 4">
            <a:extLst>
              <a:ext uri="{FF2B5EF4-FFF2-40B4-BE49-F238E27FC236}">
                <a16:creationId xmlns:a16="http://schemas.microsoft.com/office/drawing/2014/main" id="{F940A9D0-93B2-84F5-43F3-8BCEF8DA4E9F}"/>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2DCCCAEF-AD7E-F155-1C1B-530B5721D256}"/>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1EF89B63-A1D1-2FAE-4052-86E55143DE4B}"/>
              </a:ext>
            </a:extLst>
          </p:cNvPr>
          <p:cNvSpPr>
            <a:spLocks noGrp="1"/>
          </p:cNvSpPr>
          <p:nvPr>
            <p:ph sz="quarter" idx="35"/>
          </p:nvPr>
        </p:nvSpPr>
        <p:spPr>
          <a:xfrm>
            <a:off x="695325" y="3968750"/>
            <a:ext cx="3960813" cy="2160588"/>
          </a:xfrm>
        </p:spPr>
        <p:txBody>
          <a:bodyPr/>
          <a:lstStyle/>
          <a:p>
            <a:r>
              <a:rPr lang="de-DE" dirty="0"/>
              <a:t>The Negative </a:t>
            </a:r>
            <a:r>
              <a:rPr lang="de-DE" dirty="0" err="1"/>
              <a:t>Effect</a:t>
            </a:r>
            <a:r>
              <a:rPr lang="de-DE" dirty="0"/>
              <a:t> on Postural </a:t>
            </a:r>
            <a:r>
              <a:rPr lang="de-DE" dirty="0" err="1"/>
              <a:t>Ergonomics</a:t>
            </a:r>
            <a:r>
              <a:rPr lang="de-DE" dirty="0"/>
              <a:t> </a:t>
            </a:r>
            <a:r>
              <a:rPr lang="de-DE" dirty="0" err="1"/>
              <a:t>of</a:t>
            </a:r>
            <a:r>
              <a:rPr lang="de-DE" dirty="0"/>
              <a:t> Non-</a:t>
            </a:r>
            <a:r>
              <a:rPr lang="de-DE" dirty="0" err="1"/>
              <a:t>Sedentary</a:t>
            </a:r>
            <a:r>
              <a:rPr lang="de-DE" dirty="0"/>
              <a:t> </a:t>
            </a:r>
            <a:r>
              <a:rPr lang="de-DE" dirty="0" err="1"/>
              <a:t>Workplace</a:t>
            </a:r>
            <a:r>
              <a:rPr lang="de-DE" dirty="0"/>
              <a:t> </a:t>
            </a:r>
            <a:r>
              <a:rPr lang="de-DE" dirty="0" err="1"/>
              <a:t>Desks</a:t>
            </a:r>
            <a:r>
              <a:rPr lang="de-DE" dirty="0"/>
              <a:t> in Virtual Reality. Jessica Sehrt, </a:t>
            </a:r>
            <a:r>
              <a:rPr lang="de-DE" dirty="0" err="1"/>
              <a:t>Henrico</a:t>
            </a:r>
            <a:r>
              <a:rPr lang="de-DE" dirty="0"/>
              <a:t> </a:t>
            </a:r>
            <a:r>
              <a:rPr lang="de-DE" dirty="0" err="1"/>
              <a:t>Putra</a:t>
            </a:r>
            <a:r>
              <a:rPr lang="de-DE" dirty="0"/>
              <a:t> Neumann, Julian Niclas Wenzel, Luca Kindermann, and Valentin Schwind. In Mensch und Computer 2022 (</a:t>
            </a:r>
            <a:r>
              <a:rPr lang="de-DE" dirty="0" err="1"/>
              <a:t>MuC</a:t>
            </a:r>
            <a:r>
              <a:rPr lang="de-DE" dirty="0"/>
              <a:t> ’22), New York, NY, USA, 2022. ACM. ISBN 978-1-4503-9690-5/22/09.</a:t>
            </a:r>
          </a:p>
          <a:p>
            <a:r>
              <a:rPr lang="de-DE" dirty="0"/>
              <a:t>https://doi.org/10.1145/3543758.3547541</a:t>
            </a:r>
          </a:p>
        </p:txBody>
      </p:sp>
      <p:pic>
        <p:nvPicPr>
          <p:cNvPr id="9" name="Grafik 8">
            <a:extLst>
              <a:ext uri="{FF2B5EF4-FFF2-40B4-BE49-F238E27FC236}">
                <a16:creationId xmlns:a16="http://schemas.microsoft.com/office/drawing/2014/main" id="{8EDE189C-C74B-8B5B-6748-122FCA32D7BE}"/>
              </a:ext>
            </a:extLst>
          </p:cNvPr>
          <p:cNvPicPr>
            <a:picLocks noChangeAspect="1"/>
          </p:cNvPicPr>
          <p:nvPr/>
        </p:nvPicPr>
        <p:blipFill>
          <a:blip r:embed="rId2"/>
          <a:stretch>
            <a:fillRect/>
          </a:stretch>
        </p:blipFill>
        <p:spPr>
          <a:xfrm>
            <a:off x="695325" y="1449388"/>
            <a:ext cx="7956549" cy="1777480"/>
          </a:xfrm>
          <a:prstGeom prst="rect">
            <a:avLst/>
          </a:prstGeom>
        </p:spPr>
      </p:pic>
      <p:pic>
        <p:nvPicPr>
          <p:cNvPr id="11" name="Grafik 10">
            <a:extLst>
              <a:ext uri="{FF2B5EF4-FFF2-40B4-BE49-F238E27FC236}">
                <a16:creationId xmlns:a16="http://schemas.microsoft.com/office/drawing/2014/main" id="{6318CC39-548D-583B-2F45-116EC22E149C}"/>
              </a:ext>
            </a:extLst>
          </p:cNvPr>
          <p:cNvPicPr>
            <a:picLocks noChangeAspect="1"/>
          </p:cNvPicPr>
          <p:nvPr/>
        </p:nvPicPr>
        <p:blipFill>
          <a:blip r:embed="rId3"/>
          <a:stretch>
            <a:fillRect/>
          </a:stretch>
        </p:blipFill>
        <p:spPr>
          <a:xfrm>
            <a:off x="4607241" y="4039417"/>
            <a:ext cx="4824731" cy="1701186"/>
          </a:xfrm>
          <a:prstGeom prst="rect">
            <a:avLst/>
          </a:prstGeom>
        </p:spPr>
      </p:pic>
      <p:pic>
        <p:nvPicPr>
          <p:cNvPr id="13" name="Grafik 12">
            <a:extLst>
              <a:ext uri="{FF2B5EF4-FFF2-40B4-BE49-F238E27FC236}">
                <a16:creationId xmlns:a16="http://schemas.microsoft.com/office/drawing/2014/main" id="{21188DC8-995D-4168-FBE9-BC3E3A3A6143}"/>
              </a:ext>
            </a:extLst>
          </p:cNvPr>
          <p:cNvPicPr>
            <a:picLocks noChangeAspect="1"/>
          </p:cNvPicPr>
          <p:nvPr/>
        </p:nvPicPr>
        <p:blipFill>
          <a:blip r:embed="rId4"/>
          <a:stretch>
            <a:fillRect/>
          </a:stretch>
        </p:blipFill>
        <p:spPr>
          <a:xfrm rot="343442">
            <a:off x="8424188" y="1508088"/>
            <a:ext cx="3545491" cy="4635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tern: 10 Zacken 7">
            <a:extLst>
              <a:ext uri="{FF2B5EF4-FFF2-40B4-BE49-F238E27FC236}">
                <a16:creationId xmlns:a16="http://schemas.microsoft.com/office/drawing/2014/main" id="{6105DDBE-BF3A-6F26-B619-7F0EF3655F36}"/>
              </a:ext>
            </a:extLst>
          </p:cNvPr>
          <p:cNvSpPr/>
          <p:nvPr/>
        </p:nvSpPr>
        <p:spPr>
          <a:xfrm>
            <a:off x="10888455" y="112957"/>
            <a:ext cx="1216441" cy="1336431"/>
          </a:xfrm>
          <a:prstGeom prst="star10">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Summative</a:t>
            </a:r>
            <a:br>
              <a:rPr lang="de-DE" sz="1200" b="1" dirty="0"/>
            </a:br>
            <a:r>
              <a:rPr lang="de-DE" sz="1200" b="1" dirty="0"/>
              <a:t>Evaluation</a:t>
            </a:r>
          </a:p>
        </p:txBody>
      </p:sp>
    </p:spTree>
    <p:extLst>
      <p:ext uri="{BB962C8B-B14F-4D97-AF65-F5344CB8AC3E}">
        <p14:creationId xmlns:p14="http://schemas.microsoft.com/office/powerpoint/2010/main" val="35099634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EB043-78B7-0652-843E-5BB1FED44475}"/>
              </a:ext>
            </a:extLst>
          </p:cNvPr>
          <p:cNvSpPr>
            <a:spLocks noGrp="1"/>
          </p:cNvSpPr>
          <p:nvPr>
            <p:ph type="title"/>
          </p:nvPr>
        </p:nvSpPr>
        <p:spPr/>
        <p:txBody>
          <a:bodyPr/>
          <a:lstStyle/>
          <a:p>
            <a:r>
              <a:rPr lang="de-DE" dirty="0" err="1"/>
              <a:t>Example</a:t>
            </a:r>
            <a:r>
              <a:rPr lang="de-DE" dirty="0"/>
              <a:t>: </a:t>
            </a:r>
            <a:r>
              <a:rPr lang="de-DE" dirty="0" err="1"/>
              <a:t>Social</a:t>
            </a:r>
            <a:r>
              <a:rPr lang="de-DE" dirty="0"/>
              <a:t> </a:t>
            </a:r>
            <a:r>
              <a:rPr lang="de-DE" dirty="0" err="1"/>
              <a:t>Acceptability</a:t>
            </a:r>
            <a:r>
              <a:rPr lang="de-DE" dirty="0"/>
              <a:t> of Body Locations</a:t>
            </a:r>
          </a:p>
        </p:txBody>
      </p:sp>
      <p:sp>
        <p:nvSpPr>
          <p:cNvPr id="3" name="Fußzeilenplatzhalter 2">
            <a:extLst>
              <a:ext uri="{FF2B5EF4-FFF2-40B4-BE49-F238E27FC236}">
                <a16:creationId xmlns:a16="http://schemas.microsoft.com/office/drawing/2014/main" id="{48088315-CC1E-0566-DDB8-B0D42547B55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D177080-9899-16DD-A29C-6D372604A253}"/>
              </a:ext>
            </a:extLst>
          </p:cNvPr>
          <p:cNvSpPr>
            <a:spLocks noGrp="1"/>
          </p:cNvSpPr>
          <p:nvPr>
            <p:ph type="sldNum" sz="quarter" idx="33"/>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1E298AF8-8BCB-C060-EC03-21225B86313D}"/>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D976589C-A7B6-2762-2A5F-505CF14452EC}"/>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CBA493CC-7B4D-3B78-185C-BE2F1E048C70}"/>
              </a:ext>
            </a:extLst>
          </p:cNvPr>
          <p:cNvSpPr>
            <a:spLocks noGrp="1"/>
          </p:cNvSpPr>
          <p:nvPr>
            <p:ph sz="quarter" idx="35"/>
          </p:nvPr>
        </p:nvSpPr>
        <p:spPr/>
        <p:txBody>
          <a:bodyPr/>
          <a:lstStyle/>
          <a:p>
            <a:r>
              <a:rPr lang="de-DE" dirty="0"/>
              <a:t>Sehrt, Jessica, Bent Braams, Niels Henze, and Valentin Schwind. 2022. "</a:t>
            </a:r>
            <a:r>
              <a:rPr lang="de-DE" dirty="0" err="1"/>
              <a:t>Social</a:t>
            </a:r>
            <a:r>
              <a:rPr lang="de-DE" dirty="0"/>
              <a:t> </a:t>
            </a:r>
            <a:r>
              <a:rPr lang="de-DE" dirty="0" err="1"/>
              <a:t>Acceptability</a:t>
            </a:r>
            <a:r>
              <a:rPr lang="de-DE" dirty="0"/>
              <a:t> in </a:t>
            </a:r>
            <a:r>
              <a:rPr lang="de-DE" dirty="0" err="1"/>
              <a:t>Context</a:t>
            </a:r>
            <a:r>
              <a:rPr lang="de-DE" dirty="0"/>
              <a:t>: </a:t>
            </a:r>
            <a:r>
              <a:rPr lang="de-DE" dirty="0" err="1"/>
              <a:t>Stereotypical</a:t>
            </a:r>
            <a:r>
              <a:rPr lang="de-DE" dirty="0"/>
              <a:t> </a:t>
            </a:r>
            <a:r>
              <a:rPr lang="de-DE" dirty="0" err="1"/>
              <a:t>Perception</a:t>
            </a:r>
            <a:r>
              <a:rPr lang="de-DE" dirty="0"/>
              <a:t> </a:t>
            </a:r>
            <a:r>
              <a:rPr lang="de-DE" dirty="0" err="1"/>
              <a:t>of</a:t>
            </a:r>
            <a:r>
              <a:rPr lang="de-DE" dirty="0"/>
              <a:t> Shape, Body Location, and </a:t>
            </a:r>
            <a:r>
              <a:rPr lang="de-DE" dirty="0" err="1"/>
              <a:t>Usage</a:t>
            </a:r>
            <a:r>
              <a:rPr lang="de-DE" dirty="0"/>
              <a:t> </a:t>
            </a:r>
            <a:r>
              <a:rPr lang="de-DE" dirty="0" err="1"/>
              <a:t>of</a:t>
            </a:r>
            <a:r>
              <a:rPr lang="de-DE" dirty="0"/>
              <a:t> Wearable Devices" Big Data and </a:t>
            </a:r>
            <a:r>
              <a:rPr lang="de-DE" dirty="0" err="1"/>
              <a:t>Cognitive</a:t>
            </a:r>
            <a:r>
              <a:rPr lang="de-DE" dirty="0"/>
              <a:t> Computing 6, </a:t>
            </a:r>
            <a:r>
              <a:rPr lang="de-DE" dirty="0" err="1"/>
              <a:t>no</a:t>
            </a:r>
            <a:r>
              <a:rPr lang="de-DE" dirty="0"/>
              <a:t>. 4: 100. https://doi.org/10.3390/bdcc6040100</a:t>
            </a:r>
          </a:p>
        </p:txBody>
      </p:sp>
      <p:pic>
        <p:nvPicPr>
          <p:cNvPr id="9" name="Grafik 8">
            <a:extLst>
              <a:ext uri="{FF2B5EF4-FFF2-40B4-BE49-F238E27FC236}">
                <a16:creationId xmlns:a16="http://schemas.microsoft.com/office/drawing/2014/main" id="{927CB61E-A316-072D-DE2F-EEA11C317AE9}"/>
              </a:ext>
            </a:extLst>
          </p:cNvPr>
          <p:cNvPicPr>
            <a:picLocks noChangeAspect="1"/>
          </p:cNvPicPr>
          <p:nvPr/>
        </p:nvPicPr>
        <p:blipFill>
          <a:blip r:embed="rId2"/>
          <a:stretch>
            <a:fillRect/>
          </a:stretch>
        </p:blipFill>
        <p:spPr>
          <a:xfrm rot="393390">
            <a:off x="8749807" y="1200736"/>
            <a:ext cx="2958815" cy="4266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a:extLst>
              <a:ext uri="{FF2B5EF4-FFF2-40B4-BE49-F238E27FC236}">
                <a16:creationId xmlns:a16="http://schemas.microsoft.com/office/drawing/2014/main" id="{971C5849-B5E1-BA79-193C-F888A91FAD17}"/>
              </a:ext>
            </a:extLst>
          </p:cNvPr>
          <p:cNvPicPr>
            <a:picLocks noChangeAspect="1"/>
          </p:cNvPicPr>
          <p:nvPr/>
        </p:nvPicPr>
        <p:blipFill>
          <a:blip r:embed="rId3"/>
          <a:stretch>
            <a:fillRect/>
          </a:stretch>
        </p:blipFill>
        <p:spPr>
          <a:xfrm>
            <a:off x="849423" y="1449387"/>
            <a:ext cx="4237319" cy="2850560"/>
          </a:xfrm>
          <a:prstGeom prst="rect">
            <a:avLst/>
          </a:prstGeom>
        </p:spPr>
      </p:pic>
      <p:pic>
        <p:nvPicPr>
          <p:cNvPr id="13" name="Grafik 12">
            <a:extLst>
              <a:ext uri="{FF2B5EF4-FFF2-40B4-BE49-F238E27FC236}">
                <a16:creationId xmlns:a16="http://schemas.microsoft.com/office/drawing/2014/main" id="{E69070BA-7748-9C6A-A30C-EB9ABB7AC82B}"/>
              </a:ext>
            </a:extLst>
          </p:cNvPr>
          <p:cNvPicPr>
            <a:picLocks noChangeAspect="1"/>
          </p:cNvPicPr>
          <p:nvPr/>
        </p:nvPicPr>
        <p:blipFill>
          <a:blip r:embed="rId4"/>
          <a:stretch>
            <a:fillRect/>
          </a:stretch>
        </p:blipFill>
        <p:spPr>
          <a:xfrm>
            <a:off x="5293886" y="1294062"/>
            <a:ext cx="2855826" cy="4269876"/>
          </a:xfrm>
          <a:prstGeom prst="rect">
            <a:avLst/>
          </a:prstGeom>
        </p:spPr>
      </p:pic>
      <p:sp>
        <p:nvSpPr>
          <p:cNvPr id="8" name="Stern: 10 Zacken 7">
            <a:extLst>
              <a:ext uri="{FF2B5EF4-FFF2-40B4-BE49-F238E27FC236}">
                <a16:creationId xmlns:a16="http://schemas.microsoft.com/office/drawing/2014/main" id="{05ED4B92-924E-3F6C-A523-0FF152436C9D}"/>
              </a:ext>
            </a:extLst>
          </p:cNvPr>
          <p:cNvSpPr/>
          <p:nvPr/>
        </p:nvSpPr>
        <p:spPr>
          <a:xfrm>
            <a:off x="10888455" y="112957"/>
            <a:ext cx="1216441" cy="1336431"/>
          </a:xfrm>
          <a:prstGeom prst="star10">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Summative</a:t>
            </a:r>
            <a:br>
              <a:rPr lang="de-DE" sz="1200" b="1" dirty="0"/>
            </a:br>
            <a:r>
              <a:rPr lang="de-DE" sz="1200" b="1" dirty="0"/>
              <a:t>Evaluation</a:t>
            </a:r>
          </a:p>
        </p:txBody>
      </p:sp>
    </p:spTree>
    <p:extLst>
      <p:ext uri="{BB962C8B-B14F-4D97-AF65-F5344CB8AC3E}">
        <p14:creationId xmlns:p14="http://schemas.microsoft.com/office/powerpoint/2010/main" val="4079094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0A254D8-6150-13CA-EE15-99858C95EB72}"/>
              </a:ext>
            </a:extLst>
          </p:cNvPr>
          <p:cNvSpPr>
            <a:spLocks noGrp="1"/>
          </p:cNvSpPr>
          <p:nvPr>
            <p:ph type="title"/>
          </p:nvPr>
        </p:nvSpPr>
        <p:spPr/>
        <p:txBody>
          <a:bodyPr/>
          <a:lstStyle/>
          <a:p>
            <a:r>
              <a:rPr lang="de-DE" dirty="0" err="1"/>
              <a:t>Example</a:t>
            </a:r>
            <a:r>
              <a:rPr lang="de-DE" dirty="0"/>
              <a:t>: </a:t>
            </a:r>
            <a:r>
              <a:rPr lang="de-DE" dirty="0" err="1"/>
              <a:t>Less</a:t>
            </a:r>
            <a:r>
              <a:rPr lang="de-DE" dirty="0"/>
              <a:t> Fingers in Virtual Reality</a:t>
            </a:r>
          </a:p>
        </p:txBody>
      </p:sp>
      <p:sp>
        <p:nvSpPr>
          <p:cNvPr id="3" name="Fußzeilenplatzhalter 2">
            <a:extLst>
              <a:ext uri="{FF2B5EF4-FFF2-40B4-BE49-F238E27FC236}">
                <a16:creationId xmlns:a16="http://schemas.microsoft.com/office/drawing/2014/main" id="{4590E47E-E298-79BD-6E8C-F3A69A48C16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D735DB6-1B42-B3E7-64E8-916949F12E6B}"/>
              </a:ext>
            </a:extLst>
          </p:cNvPr>
          <p:cNvSpPr>
            <a:spLocks noGrp="1"/>
          </p:cNvSpPr>
          <p:nvPr>
            <p:ph type="sldNum" sz="quarter" idx="33"/>
          </p:nvPr>
        </p:nvSpPr>
        <p:spPr/>
        <p:txBody>
          <a:bodyPr/>
          <a:lstStyle/>
          <a:p>
            <a:fld id="{BA24374A-C3A8-471A-8837-3FC31668ABE5}" type="slidenum">
              <a:rPr lang="de-DE" smtClean="0"/>
              <a:pPr/>
              <a:t>58</a:t>
            </a:fld>
            <a:endParaRPr lang="de-DE" dirty="0"/>
          </a:p>
        </p:txBody>
      </p:sp>
      <p:sp>
        <p:nvSpPr>
          <p:cNvPr id="8" name="Textplatzhalter 7">
            <a:extLst>
              <a:ext uri="{FF2B5EF4-FFF2-40B4-BE49-F238E27FC236}">
                <a16:creationId xmlns:a16="http://schemas.microsoft.com/office/drawing/2014/main" id="{0F4B591C-BBB8-F720-F4F9-FA50DF3B021C}"/>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9" name="Textplatzhalter 8">
            <a:extLst>
              <a:ext uri="{FF2B5EF4-FFF2-40B4-BE49-F238E27FC236}">
                <a16:creationId xmlns:a16="http://schemas.microsoft.com/office/drawing/2014/main" id="{D6AC25E0-9571-CA45-AB39-5EC984984413}"/>
              </a:ext>
            </a:extLst>
          </p:cNvPr>
          <p:cNvSpPr>
            <a:spLocks noGrp="1"/>
          </p:cNvSpPr>
          <p:nvPr>
            <p:ph type="body" sz="quarter" idx="34"/>
          </p:nvPr>
        </p:nvSpPr>
        <p:spPr/>
        <p:txBody>
          <a:bodyPr/>
          <a:lstStyle/>
          <a:p>
            <a:endParaRPr lang="de-DE"/>
          </a:p>
        </p:txBody>
      </p:sp>
      <p:sp>
        <p:nvSpPr>
          <p:cNvPr id="10" name="Inhaltsplatzhalter 9">
            <a:extLst>
              <a:ext uri="{FF2B5EF4-FFF2-40B4-BE49-F238E27FC236}">
                <a16:creationId xmlns:a16="http://schemas.microsoft.com/office/drawing/2014/main" id="{614CBCDA-84E5-28D0-5E37-9ADC24D7C6B9}"/>
              </a:ext>
            </a:extLst>
          </p:cNvPr>
          <p:cNvSpPr>
            <a:spLocks noGrp="1"/>
          </p:cNvSpPr>
          <p:nvPr>
            <p:ph sz="quarter" idx="35"/>
          </p:nvPr>
        </p:nvSpPr>
        <p:spPr/>
        <p:txBody>
          <a:bodyPr/>
          <a:lstStyle/>
          <a:p>
            <a:r>
              <a:rPr lang="en-US" sz="1000" dirty="0"/>
              <a:t>Martin Kocur, Sarah Graf, and Valentin Schwind. 2020. The Impact of Missing Fingers in Virtual Reality. In 26th ACM Symposium on Virtual Reality Software and Technology (VRST '20). Association for Computing Machinery, New York, NY, USA, Article 4, 1–5. </a:t>
            </a:r>
            <a:r>
              <a:rPr lang="en-US" sz="1000" dirty="0" err="1"/>
              <a:t>DOI:https</a:t>
            </a:r>
            <a:r>
              <a:rPr lang="en-US" sz="1000" dirty="0"/>
              <a:t>://doi.org/10.1145/3385956.3418973</a:t>
            </a:r>
          </a:p>
        </p:txBody>
      </p:sp>
      <p:pic>
        <p:nvPicPr>
          <p:cNvPr id="11" name="Grafik 10" descr="Ein Bild, das drinnen, Boden, Person, Frau enthält.&#10;&#10;Automatisch generierte Beschreibung">
            <a:extLst>
              <a:ext uri="{FF2B5EF4-FFF2-40B4-BE49-F238E27FC236}">
                <a16:creationId xmlns:a16="http://schemas.microsoft.com/office/drawing/2014/main" id="{C33D058C-98C4-079B-CDD2-5F6FBEAB0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4" y="1567063"/>
            <a:ext cx="4557291" cy="34163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AD4DC372-B915-FCBF-7CF2-5E1DC58B3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924" y="1567063"/>
            <a:ext cx="3651367" cy="3416300"/>
          </a:xfrm>
          <a:prstGeom prst="rect">
            <a:avLst/>
          </a:prstGeom>
        </p:spPr>
      </p:pic>
      <p:pic>
        <p:nvPicPr>
          <p:cNvPr id="14" name="Grafik 13">
            <a:extLst>
              <a:ext uri="{FF2B5EF4-FFF2-40B4-BE49-F238E27FC236}">
                <a16:creationId xmlns:a16="http://schemas.microsoft.com/office/drawing/2014/main" id="{1BFC4C4E-11BD-AE09-B240-A7EFDAAC718C}"/>
              </a:ext>
            </a:extLst>
          </p:cNvPr>
          <p:cNvPicPr>
            <a:picLocks noChangeAspect="1"/>
          </p:cNvPicPr>
          <p:nvPr/>
        </p:nvPicPr>
        <p:blipFill>
          <a:blip r:embed="rId4"/>
          <a:stretch>
            <a:fillRect/>
          </a:stretch>
        </p:blipFill>
        <p:spPr>
          <a:xfrm rot="331198">
            <a:off x="8623632" y="1167470"/>
            <a:ext cx="3269701" cy="4259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tern: 10 Zacken 1">
            <a:extLst>
              <a:ext uri="{FF2B5EF4-FFF2-40B4-BE49-F238E27FC236}">
                <a16:creationId xmlns:a16="http://schemas.microsoft.com/office/drawing/2014/main" id="{8F4BCBD3-36AD-D7FC-1C36-DC6A7C1C24B7}"/>
              </a:ext>
            </a:extLst>
          </p:cNvPr>
          <p:cNvSpPr/>
          <p:nvPr/>
        </p:nvSpPr>
        <p:spPr>
          <a:xfrm>
            <a:off x="10888455" y="112957"/>
            <a:ext cx="1216441" cy="1336431"/>
          </a:xfrm>
          <a:prstGeom prst="star10">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Summative</a:t>
            </a:r>
            <a:br>
              <a:rPr lang="de-DE" sz="1200" b="1" dirty="0"/>
            </a:br>
            <a:r>
              <a:rPr lang="de-DE" sz="1200" b="1" dirty="0"/>
              <a:t>Evaluation</a:t>
            </a:r>
          </a:p>
        </p:txBody>
      </p:sp>
    </p:spTree>
    <p:extLst>
      <p:ext uri="{BB962C8B-B14F-4D97-AF65-F5344CB8AC3E}">
        <p14:creationId xmlns:p14="http://schemas.microsoft.com/office/powerpoint/2010/main" val="3144301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31D71-498C-0534-5F23-479CE6249965}"/>
              </a:ext>
            </a:extLst>
          </p:cNvPr>
          <p:cNvSpPr>
            <a:spLocks noGrp="1"/>
          </p:cNvSpPr>
          <p:nvPr>
            <p:ph type="title"/>
          </p:nvPr>
        </p:nvSpPr>
        <p:spPr/>
        <p:txBody>
          <a:bodyPr/>
          <a:lstStyle/>
          <a:p>
            <a:r>
              <a:rPr lang="de-DE" dirty="0" err="1"/>
              <a:t>Example</a:t>
            </a:r>
            <a:r>
              <a:rPr lang="de-DE" dirty="0"/>
              <a:t>: </a:t>
            </a:r>
            <a:r>
              <a:rPr lang="de-DE" dirty="0" err="1"/>
              <a:t>Questionnaires</a:t>
            </a:r>
            <a:r>
              <a:rPr lang="de-DE" dirty="0"/>
              <a:t> in Virtual Reality</a:t>
            </a:r>
          </a:p>
        </p:txBody>
      </p:sp>
      <p:sp>
        <p:nvSpPr>
          <p:cNvPr id="3" name="Fußzeilenplatzhalter 2">
            <a:extLst>
              <a:ext uri="{FF2B5EF4-FFF2-40B4-BE49-F238E27FC236}">
                <a16:creationId xmlns:a16="http://schemas.microsoft.com/office/drawing/2014/main" id="{6A6A0E89-A7C0-2426-16C1-474A5D9C88E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66D7042-270B-34C3-BBFF-F7468F457CCC}"/>
              </a:ext>
            </a:extLst>
          </p:cNvPr>
          <p:cNvSpPr>
            <a:spLocks noGrp="1"/>
          </p:cNvSpPr>
          <p:nvPr>
            <p:ph type="sldNum" sz="quarter" idx="33"/>
          </p:nvPr>
        </p:nvSpPr>
        <p:spPr/>
        <p:txBody>
          <a:bodyPr/>
          <a:lstStyle/>
          <a:p>
            <a:fld id="{BA24374A-C3A8-471A-8837-3FC31668ABE5}" type="slidenum">
              <a:rPr lang="de-DE" smtClean="0"/>
              <a:pPr/>
              <a:t>59</a:t>
            </a:fld>
            <a:endParaRPr lang="de-DE" dirty="0"/>
          </a:p>
        </p:txBody>
      </p:sp>
      <p:sp>
        <p:nvSpPr>
          <p:cNvPr id="5" name="Textplatzhalter 4">
            <a:extLst>
              <a:ext uri="{FF2B5EF4-FFF2-40B4-BE49-F238E27FC236}">
                <a16:creationId xmlns:a16="http://schemas.microsoft.com/office/drawing/2014/main" id="{15C7140A-714E-F14A-D57F-40725FFE8FF2}"/>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181EC7D5-63AF-B99C-9CCF-F8073C61E78D}"/>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7EE7C0D3-9AE8-CDC3-FFD8-FF13CDA8BCE7}"/>
              </a:ext>
            </a:extLst>
          </p:cNvPr>
          <p:cNvSpPr>
            <a:spLocks noGrp="1"/>
          </p:cNvSpPr>
          <p:nvPr>
            <p:ph sz="quarter" idx="35"/>
          </p:nvPr>
        </p:nvSpPr>
        <p:spPr/>
        <p:txBody>
          <a:bodyPr/>
          <a:lstStyle/>
          <a:p>
            <a:r>
              <a:rPr lang="de-DE" sz="1000" dirty="0"/>
              <a:t>Valentin Schwind, Pascal Knierim, Nico Haas, and Niels Henze. 2019. </a:t>
            </a:r>
            <a:r>
              <a:rPr lang="de-DE" sz="1000" dirty="0" err="1"/>
              <a:t>Using</a:t>
            </a:r>
            <a:r>
              <a:rPr lang="de-DE" sz="1000" dirty="0"/>
              <a:t> Presence </a:t>
            </a:r>
            <a:r>
              <a:rPr lang="de-DE" sz="1000" dirty="0" err="1"/>
              <a:t>Questionnaires</a:t>
            </a:r>
            <a:r>
              <a:rPr lang="de-DE" sz="1000" dirty="0"/>
              <a:t> in Virtual Reality. Proceedings </a:t>
            </a:r>
            <a:r>
              <a:rPr lang="de-DE" sz="1000" dirty="0" err="1"/>
              <a:t>of</a:t>
            </a:r>
            <a:r>
              <a:rPr lang="de-DE" sz="1000" dirty="0"/>
              <a:t> </a:t>
            </a:r>
            <a:r>
              <a:rPr lang="de-DE" sz="1000" dirty="0" err="1"/>
              <a:t>the</a:t>
            </a:r>
            <a:r>
              <a:rPr lang="de-DE" sz="1000" dirty="0"/>
              <a:t> 2019 CHI Conference on Human </a:t>
            </a:r>
            <a:r>
              <a:rPr lang="de-DE" sz="1000" dirty="0" err="1"/>
              <a:t>Factors</a:t>
            </a:r>
            <a:r>
              <a:rPr lang="de-DE" sz="1000" dirty="0"/>
              <a:t> in Computing Systems. </a:t>
            </a:r>
            <a:r>
              <a:rPr lang="de-DE" sz="1000" dirty="0" err="1"/>
              <a:t>Association</a:t>
            </a:r>
            <a:r>
              <a:rPr lang="de-DE" sz="1000" dirty="0"/>
              <a:t> </a:t>
            </a:r>
            <a:r>
              <a:rPr lang="de-DE" sz="1000" dirty="0" err="1"/>
              <a:t>for</a:t>
            </a:r>
            <a:r>
              <a:rPr lang="de-DE" sz="1000" dirty="0"/>
              <a:t> Computing Machinery, New York, NY, USA, Paper 360, 1–12. </a:t>
            </a:r>
            <a:r>
              <a:rPr lang="de-DE" sz="1000" dirty="0" err="1"/>
              <a:t>DOI:https</a:t>
            </a:r>
            <a:r>
              <a:rPr lang="de-DE" sz="1000" dirty="0"/>
              <a:t>://doi.org/10.1145/3290605.3300590</a:t>
            </a:r>
          </a:p>
        </p:txBody>
      </p:sp>
      <p:grpSp>
        <p:nvGrpSpPr>
          <p:cNvPr id="8" name="Gruppieren 7">
            <a:extLst>
              <a:ext uri="{FF2B5EF4-FFF2-40B4-BE49-F238E27FC236}">
                <a16:creationId xmlns:a16="http://schemas.microsoft.com/office/drawing/2014/main" id="{864C3F89-1C4C-8615-BC47-27F1CAF89FD5}"/>
              </a:ext>
            </a:extLst>
          </p:cNvPr>
          <p:cNvGrpSpPr/>
          <p:nvPr/>
        </p:nvGrpSpPr>
        <p:grpSpPr>
          <a:xfrm>
            <a:off x="695324" y="1414463"/>
            <a:ext cx="6861175" cy="3928984"/>
            <a:chOff x="0" y="0"/>
            <a:chExt cx="12192000" cy="6858000"/>
          </a:xfrm>
        </p:grpSpPr>
        <p:pic>
          <p:nvPicPr>
            <p:cNvPr id="9" name="Grafik 8">
              <a:extLst>
                <a:ext uri="{FF2B5EF4-FFF2-40B4-BE49-F238E27FC236}">
                  <a16:creationId xmlns:a16="http://schemas.microsoft.com/office/drawing/2014/main" id="{0197AFCB-71AC-1F8C-8463-56491AC7EB52}"/>
                </a:ext>
              </a:extLst>
            </p:cNvPr>
            <p:cNvPicPr>
              <a:picLocks noChangeAspect="1"/>
            </p:cNvPicPr>
            <p:nvPr/>
          </p:nvPicPr>
          <p:blipFill rotWithShape="1">
            <a:blip r:embed="rId2"/>
            <a:srcRect t="7140" b="7140"/>
            <a:stretch/>
          </p:blipFill>
          <p:spPr>
            <a:xfrm>
              <a:off x="0" y="0"/>
              <a:ext cx="12192000" cy="6858000"/>
            </a:xfrm>
            <a:prstGeom prst="rect">
              <a:avLst/>
            </a:prstGeom>
          </p:spPr>
        </p:pic>
        <p:sp>
          <p:nvSpPr>
            <p:cNvPr id="10" name="Textfeld 9">
              <a:extLst>
                <a:ext uri="{FF2B5EF4-FFF2-40B4-BE49-F238E27FC236}">
                  <a16:creationId xmlns:a16="http://schemas.microsoft.com/office/drawing/2014/main" id="{5CC8DE4D-8159-5834-C16F-58ABC47B02EF}"/>
                </a:ext>
              </a:extLst>
            </p:cNvPr>
            <p:cNvSpPr txBox="1"/>
            <p:nvPr/>
          </p:nvSpPr>
          <p:spPr>
            <a:xfrm>
              <a:off x="234949" y="5125041"/>
              <a:ext cx="3841752" cy="1494066"/>
            </a:xfrm>
            <a:prstGeom prst="rect">
              <a:avLst/>
            </a:prstGeom>
            <a:solidFill>
              <a:schemeClr val="accent1"/>
            </a:solidFill>
          </p:spPr>
          <p:txBody>
            <a:bodyPr wrap="square" lIns="360000" tIns="180000" rIns="360000" bIns="180000" rtlCol="0">
              <a:spAutoFit/>
            </a:bodyPr>
            <a:lstStyle/>
            <a:p>
              <a:pPr algn="ctr"/>
              <a:r>
                <a:rPr lang="de-DE" sz="1600" dirty="0">
                  <a:solidFill>
                    <a:schemeClr val="bg1"/>
                  </a:solidFill>
                </a:rPr>
                <a:t>Virtual Reality </a:t>
              </a:r>
              <a:r>
                <a:rPr lang="de-DE" sz="1600" dirty="0" err="1">
                  <a:solidFill>
                    <a:schemeClr val="bg1"/>
                  </a:solidFill>
                </a:rPr>
                <a:t>Questionnaire</a:t>
              </a:r>
              <a:endParaRPr lang="de-DE" sz="1600" dirty="0">
                <a:solidFill>
                  <a:schemeClr val="bg1"/>
                </a:solidFill>
              </a:endParaRPr>
            </a:p>
          </p:txBody>
        </p:sp>
        <p:sp>
          <p:nvSpPr>
            <p:cNvPr id="11" name="Textfeld 10">
              <a:extLst>
                <a:ext uri="{FF2B5EF4-FFF2-40B4-BE49-F238E27FC236}">
                  <a16:creationId xmlns:a16="http://schemas.microsoft.com/office/drawing/2014/main" id="{AEFEB36F-3640-3F9E-8A50-A0E78E632493}"/>
                </a:ext>
              </a:extLst>
            </p:cNvPr>
            <p:cNvSpPr txBox="1"/>
            <p:nvPr/>
          </p:nvSpPr>
          <p:spPr>
            <a:xfrm>
              <a:off x="6453187" y="5125041"/>
              <a:ext cx="3594100" cy="1494066"/>
            </a:xfrm>
            <a:prstGeom prst="rect">
              <a:avLst/>
            </a:prstGeom>
            <a:solidFill>
              <a:schemeClr val="accent1"/>
            </a:solidFill>
          </p:spPr>
          <p:txBody>
            <a:bodyPr wrap="square" lIns="360000" tIns="180000" rIns="360000" bIns="180000" rtlCol="0">
              <a:spAutoFit/>
            </a:bodyPr>
            <a:lstStyle/>
            <a:p>
              <a:pPr algn="ctr"/>
              <a:r>
                <a:rPr lang="de-DE" sz="1600" dirty="0">
                  <a:solidFill>
                    <a:schemeClr val="bg1"/>
                  </a:solidFill>
                </a:rPr>
                <a:t>Real World </a:t>
              </a:r>
              <a:r>
                <a:rPr lang="de-DE" sz="1600" dirty="0" err="1">
                  <a:solidFill>
                    <a:schemeClr val="bg1"/>
                  </a:solidFill>
                </a:rPr>
                <a:t>Questionnaire</a:t>
              </a:r>
              <a:endParaRPr lang="de-DE" sz="1600" dirty="0">
                <a:solidFill>
                  <a:schemeClr val="bg1"/>
                </a:solidFill>
              </a:endParaRPr>
            </a:p>
          </p:txBody>
        </p:sp>
      </p:grpSp>
      <p:pic>
        <p:nvPicPr>
          <p:cNvPr id="16" name="Grafik 15">
            <a:extLst>
              <a:ext uri="{FF2B5EF4-FFF2-40B4-BE49-F238E27FC236}">
                <a16:creationId xmlns:a16="http://schemas.microsoft.com/office/drawing/2014/main" id="{A8C990F4-24E8-38AD-DB1C-59B4EBC721EE}"/>
              </a:ext>
            </a:extLst>
          </p:cNvPr>
          <p:cNvPicPr>
            <a:picLocks noChangeAspect="1"/>
          </p:cNvPicPr>
          <p:nvPr/>
        </p:nvPicPr>
        <p:blipFill rotWithShape="1">
          <a:blip r:embed="rId3"/>
          <a:srcRect r="38360"/>
          <a:stretch/>
        </p:blipFill>
        <p:spPr>
          <a:xfrm rot="324174">
            <a:off x="8219107" y="974128"/>
            <a:ext cx="3501287" cy="464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Stern: 10 Zacken 11">
            <a:extLst>
              <a:ext uri="{FF2B5EF4-FFF2-40B4-BE49-F238E27FC236}">
                <a16:creationId xmlns:a16="http://schemas.microsoft.com/office/drawing/2014/main" id="{067BCD25-2644-B01E-2760-BBD9C111FC89}"/>
              </a:ext>
            </a:extLst>
          </p:cNvPr>
          <p:cNvSpPr/>
          <p:nvPr/>
        </p:nvSpPr>
        <p:spPr>
          <a:xfrm>
            <a:off x="10888455" y="112957"/>
            <a:ext cx="1216441" cy="1336431"/>
          </a:xfrm>
          <a:prstGeom prst="star10">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Summative</a:t>
            </a:r>
            <a:br>
              <a:rPr lang="de-DE" sz="1200" b="1" dirty="0"/>
            </a:br>
            <a:r>
              <a:rPr lang="de-DE" sz="1200" b="1" dirty="0"/>
              <a:t>Evaluation</a:t>
            </a:r>
          </a:p>
        </p:txBody>
      </p:sp>
    </p:spTree>
    <p:extLst>
      <p:ext uri="{BB962C8B-B14F-4D97-AF65-F5344CB8AC3E}">
        <p14:creationId xmlns:p14="http://schemas.microsoft.com/office/powerpoint/2010/main" val="2450789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hteck 45">
            <a:extLst>
              <a:ext uri="{FF2B5EF4-FFF2-40B4-BE49-F238E27FC236}">
                <a16:creationId xmlns:a16="http://schemas.microsoft.com/office/drawing/2014/main" id="{FFABA39F-3A71-016D-4456-089804B7F9DA}"/>
              </a:ext>
            </a:extLst>
          </p:cNvPr>
          <p:cNvSpPr/>
          <p:nvPr/>
        </p:nvSpPr>
        <p:spPr>
          <a:xfrm>
            <a:off x="679618" y="3575774"/>
            <a:ext cx="10801350" cy="20479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B41D3E6A-D560-8BEC-6A2C-B85ACBBF86EC}"/>
              </a:ext>
            </a:extLst>
          </p:cNvPr>
          <p:cNvSpPr/>
          <p:nvPr/>
        </p:nvSpPr>
        <p:spPr>
          <a:xfrm>
            <a:off x="695325" y="1449387"/>
            <a:ext cx="10801350" cy="20479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6EDC623-89FA-B726-786E-E2E19D328763}"/>
              </a:ext>
            </a:extLst>
          </p:cNvPr>
          <p:cNvSpPr>
            <a:spLocks noGrp="1"/>
          </p:cNvSpPr>
          <p:nvPr>
            <p:ph type="title"/>
          </p:nvPr>
        </p:nvSpPr>
        <p:spPr/>
        <p:txBody>
          <a:bodyPr/>
          <a:lstStyle/>
          <a:p>
            <a:r>
              <a:rPr lang="de-DE" dirty="0" err="1"/>
              <a:t>Your</a:t>
            </a:r>
            <a:r>
              <a:rPr lang="de-DE" dirty="0"/>
              <a:t> Grade</a:t>
            </a:r>
          </a:p>
        </p:txBody>
      </p:sp>
      <p:sp>
        <p:nvSpPr>
          <p:cNvPr id="3" name="Fußzeilenplatzhalter 2">
            <a:extLst>
              <a:ext uri="{FF2B5EF4-FFF2-40B4-BE49-F238E27FC236}">
                <a16:creationId xmlns:a16="http://schemas.microsoft.com/office/drawing/2014/main" id="{BBB2B32B-D6B3-0633-7EBB-F09224105BB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A0CAFB0-97C5-C100-75A3-A4F6C7B0DD87}"/>
              </a:ext>
            </a:extLst>
          </p:cNvPr>
          <p:cNvSpPr>
            <a:spLocks noGrp="1"/>
          </p:cNvSpPr>
          <p:nvPr>
            <p:ph type="sldNum" sz="quarter" idx="28"/>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9281A34E-8816-B7CF-D986-50099249D782}"/>
              </a:ext>
            </a:extLst>
          </p:cNvPr>
          <p:cNvSpPr>
            <a:spLocks noGrp="1"/>
          </p:cNvSpPr>
          <p:nvPr>
            <p:ph type="body" sz="quarter" idx="21"/>
          </p:nvPr>
        </p:nvSpPr>
        <p:spPr/>
        <p:txBody>
          <a:bodyPr/>
          <a:lstStyle/>
          <a:p>
            <a:r>
              <a:rPr lang="de-DE"/>
              <a:t>Introduction to Human-Computer Interaction</a:t>
            </a:r>
            <a:endParaRPr lang="de-DE" dirty="0"/>
          </a:p>
        </p:txBody>
      </p:sp>
      <p:sp>
        <p:nvSpPr>
          <p:cNvPr id="7" name="Ellipse 6">
            <a:extLst>
              <a:ext uri="{FF2B5EF4-FFF2-40B4-BE49-F238E27FC236}">
                <a16:creationId xmlns:a16="http://schemas.microsoft.com/office/drawing/2014/main" id="{611E4630-C7C4-6816-78AA-443365C569FD}"/>
              </a:ext>
            </a:extLst>
          </p:cNvPr>
          <p:cNvSpPr/>
          <p:nvPr/>
        </p:nvSpPr>
        <p:spPr>
          <a:xfrm>
            <a:off x="5116116" y="1937941"/>
            <a:ext cx="1816893" cy="7381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Exam</a:t>
            </a:r>
            <a:endParaRPr lang="de-DE" dirty="0"/>
          </a:p>
        </p:txBody>
      </p:sp>
      <p:sp>
        <p:nvSpPr>
          <p:cNvPr id="12" name="Ellipse 11">
            <a:extLst>
              <a:ext uri="{FF2B5EF4-FFF2-40B4-BE49-F238E27FC236}">
                <a16:creationId xmlns:a16="http://schemas.microsoft.com/office/drawing/2014/main" id="{B33A6EA5-2356-C276-91BB-E8F58D2B33FD}"/>
              </a:ext>
            </a:extLst>
          </p:cNvPr>
          <p:cNvSpPr/>
          <p:nvPr/>
        </p:nvSpPr>
        <p:spPr>
          <a:xfrm>
            <a:off x="2124076" y="4237160"/>
            <a:ext cx="2313382" cy="7381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Presentation</a:t>
            </a:r>
            <a:endParaRPr lang="de-DE" dirty="0"/>
          </a:p>
        </p:txBody>
      </p:sp>
      <p:sp>
        <p:nvSpPr>
          <p:cNvPr id="14" name="Ellipse 13">
            <a:extLst>
              <a:ext uri="{FF2B5EF4-FFF2-40B4-BE49-F238E27FC236}">
                <a16:creationId xmlns:a16="http://schemas.microsoft.com/office/drawing/2014/main" id="{AFFCE9DC-0714-6866-37ED-E3F73FB91995}"/>
              </a:ext>
            </a:extLst>
          </p:cNvPr>
          <p:cNvSpPr/>
          <p:nvPr/>
        </p:nvSpPr>
        <p:spPr>
          <a:xfrm>
            <a:off x="7495184" y="4237158"/>
            <a:ext cx="2313382" cy="7381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Paper</a:t>
            </a:r>
          </a:p>
        </p:txBody>
      </p:sp>
      <p:sp>
        <p:nvSpPr>
          <p:cNvPr id="15" name="Textfeld 14">
            <a:extLst>
              <a:ext uri="{FF2B5EF4-FFF2-40B4-BE49-F238E27FC236}">
                <a16:creationId xmlns:a16="http://schemas.microsoft.com/office/drawing/2014/main" id="{1893929D-BCC5-DBC4-C00E-C62BD91FA009}"/>
              </a:ext>
            </a:extLst>
          </p:cNvPr>
          <p:cNvSpPr txBox="1"/>
          <p:nvPr/>
        </p:nvSpPr>
        <p:spPr>
          <a:xfrm>
            <a:off x="5116116" y="4283085"/>
            <a:ext cx="1816893" cy="646331"/>
          </a:xfrm>
          <a:prstGeom prst="rect">
            <a:avLst/>
          </a:prstGeom>
          <a:solidFill>
            <a:schemeClr val="accent1"/>
          </a:solidFill>
        </p:spPr>
        <p:txBody>
          <a:bodyPr wrap="square">
            <a:spAutoFit/>
          </a:bodyPr>
          <a:lstStyle/>
          <a:p>
            <a:pPr algn="ctr"/>
            <a:r>
              <a:rPr lang="de-DE" dirty="0">
                <a:solidFill>
                  <a:schemeClr val="bg1"/>
                </a:solidFill>
              </a:rPr>
              <a:t>Research Project</a:t>
            </a:r>
          </a:p>
        </p:txBody>
      </p:sp>
      <p:sp>
        <p:nvSpPr>
          <p:cNvPr id="17" name="Textfeld 16">
            <a:extLst>
              <a:ext uri="{FF2B5EF4-FFF2-40B4-BE49-F238E27FC236}">
                <a16:creationId xmlns:a16="http://schemas.microsoft.com/office/drawing/2014/main" id="{FB0ED3DF-B523-8BEC-6C47-5049090CFE19}"/>
              </a:ext>
            </a:extLst>
          </p:cNvPr>
          <p:cNvSpPr txBox="1"/>
          <p:nvPr/>
        </p:nvSpPr>
        <p:spPr>
          <a:xfrm>
            <a:off x="4953000" y="1587102"/>
            <a:ext cx="2286000" cy="338554"/>
          </a:xfrm>
          <a:prstGeom prst="rect">
            <a:avLst/>
          </a:prstGeom>
          <a:noFill/>
        </p:spPr>
        <p:txBody>
          <a:bodyPr wrap="square">
            <a:spAutoFit/>
          </a:bodyPr>
          <a:lstStyle/>
          <a:p>
            <a:pPr algn="ctr"/>
            <a:r>
              <a:rPr lang="de-DE" sz="1600" dirty="0">
                <a:solidFill>
                  <a:schemeClr val="tx1"/>
                </a:solidFill>
              </a:rPr>
              <a:t>60 min (50%)</a:t>
            </a:r>
          </a:p>
        </p:txBody>
      </p:sp>
      <p:sp>
        <p:nvSpPr>
          <p:cNvPr id="18" name="Textfeld 17">
            <a:extLst>
              <a:ext uri="{FF2B5EF4-FFF2-40B4-BE49-F238E27FC236}">
                <a16:creationId xmlns:a16="http://schemas.microsoft.com/office/drawing/2014/main" id="{E94ABA98-D3A1-2E32-EA48-BB29E1BFA4E5}"/>
              </a:ext>
            </a:extLst>
          </p:cNvPr>
          <p:cNvSpPr txBox="1"/>
          <p:nvPr/>
        </p:nvSpPr>
        <p:spPr>
          <a:xfrm>
            <a:off x="1865709" y="4975345"/>
            <a:ext cx="2830116" cy="338554"/>
          </a:xfrm>
          <a:prstGeom prst="rect">
            <a:avLst/>
          </a:prstGeom>
          <a:noFill/>
        </p:spPr>
        <p:txBody>
          <a:bodyPr wrap="square">
            <a:spAutoFit/>
          </a:bodyPr>
          <a:lstStyle/>
          <a:p>
            <a:pPr algn="ctr"/>
            <a:r>
              <a:rPr lang="de-DE" sz="1600" dirty="0">
                <a:solidFill>
                  <a:schemeClr val="tx1"/>
                </a:solidFill>
              </a:rPr>
              <a:t>(25%)</a:t>
            </a:r>
          </a:p>
        </p:txBody>
      </p:sp>
      <p:sp>
        <p:nvSpPr>
          <p:cNvPr id="19" name="Textfeld 18">
            <a:extLst>
              <a:ext uri="{FF2B5EF4-FFF2-40B4-BE49-F238E27FC236}">
                <a16:creationId xmlns:a16="http://schemas.microsoft.com/office/drawing/2014/main" id="{B10D84C7-D1B5-5A64-7CFB-F88999EC5C2F}"/>
              </a:ext>
            </a:extLst>
          </p:cNvPr>
          <p:cNvSpPr txBox="1"/>
          <p:nvPr/>
        </p:nvSpPr>
        <p:spPr>
          <a:xfrm>
            <a:off x="7522566" y="4975344"/>
            <a:ext cx="2286000" cy="338554"/>
          </a:xfrm>
          <a:prstGeom prst="rect">
            <a:avLst/>
          </a:prstGeom>
          <a:noFill/>
        </p:spPr>
        <p:txBody>
          <a:bodyPr wrap="square">
            <a:spAutoFit/>
          </a:bodyPr>
          <a:lstStyle/>
          <a:p>
            <a:pPr algn="ctr"/>
            <a:r>
              <a:rPr lang="de-DE" sz="1600" dirty="0">
                <a:solidFill>
                  <a:schemeClr val="tx1"/>
                </a:solidFill>
              </a:rPr>
              <a:t>(25%)</a:t>
            </a:r>
          </a:p>
        </p:txBody>
      </p:sp>
      <p:cxnSp>
        <p:nvCxnSpPr>
          <p:cNvPr id="22" name="Gerade Verbindung mit Pfeil 21">
            <a:extLst>
              <a:ext uri="{FF2B5EF4-FFF2-40B4-BE49-F238E27FC236}">
                <a16:creationId xmlns:a16="http://schemas.microsoft.com/office/drawing/2014/main" id="{E675B24A-2FC4-6C4D-E996-86806D6CCEBF}"/>
              </a:ext>
            </a:extLst>
          </p:cNvPr>
          <p:cNvCxnSpPr>
            <a:stCxn id="12" idx="6"/>
            <a:endCxn id="15" idx="1"/>
          </p:cNvCxnSpPr>
          <p:nvPr/>
        </p:nvCxnSpPr>
        <p:spPr>
          <a:xfrm flipV="1">
            <a:off x="4437458" y="4606251"/>
            <a:ext cx="678658" cy="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62AD979-7C79-42BC-334A-0B0626EE39B5}"/>
              </a:ext>
            </a:extLst>
          </p:cNvPr>
          <p:cNvCxnSpPr>
            <a:cxnSpLocks/>
            <a:stCxn id="14" idx="2"/>
            <a:endCxn id="15" idx="3"/>
          </p:cNvCxnSpPr>
          <p:nvPr/>
        </p:nvCxnSpPr>
        <p:spPr>
          <a:xfrm flipH="1" flipV="1">
            <a:off x="6933009" y="4606251"/>
            <a:ext cx="562175"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DCFEE033-966D-7BBE-B6E7-BBF7361EDC47}"/>
              </a:ext>
            </a:extLst>
          </p:cNvPr>
          <p:cNvSpPr txBox="1"/>
          <p:nvPr/>
        </p:nvSpPr>
        <p:spPr>
          <a:xfrm>
            <a:off x="5116116" y="3329572"/>
            <a:ext cx="1816893" cy="369332"/>
          </a:xfrm>
          <a:prstGeom prst="rect">
            <a:avLst/>
          </a:prstGeom>
          <a:solidFill>
            <a:schemeClr val="accent4"/>
          </a:solidFill>
        </p:spPr>
        <p:txBody>
          <a:bodyPr wrap="square">
            <a:spAutoFit/>
          </a:bodyPr>
          <a:lstStyle/>
          <a:p>
            <a:pPr algn="ctr"/>
            <a:r>
              <a:rPr lang="de-DE" dirty="0">
                <a:solidFill>
                  <a:schemeClr val="bg1"/>
                </a:solidFill>
              </a:rPr>
              <a:t>Grade</a:t>
            </a:r>
          </a:p>
        </p:txBody>
      </p:sp>
      <p:cxnSp>
        <p:nvCxnSpPr>
          <p:cNvPr id="29" name="Gerade Verbindung mit Pfeil 28">
            <a:extLst>
              <a:ext uri="{FF2B5EF4-FFF2-40B4-BE49-F238E27FC236}">
                <a16:creationId xmlns:a16="http://schemas.microsoft.com/office/drawing/2014/main" id="{980E7C4A-3782-297D-7756-A84794DB10E6}"/>
              </a:ext>
            </a:extLst>
          </p:cNvPr>
          <p:cNvCxnSpPr>
            <a:cxnSpLocks/>
            <a:stCxn id="15" idx="0"/>
          </p:cNvCxnSpPr>
          <p:nvPr/>
        </p:nvCxnSpPr>
        <p:spPr>
          <a:xfrm flipV="1">
            <a:off x="6024563" y="3685982"/>
            <a:ext cx="0" cy="5971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2B1773F5-786D-6D37-2523-C0AEF746FC81}"/>
              </a:ext>
            </a:extLst>
          </p:cNvPr>
          <p:cNvCxnSpPr>
            <a:cxnSpLocks/>
            <a:stCxn id="7" idx="4"/>
            <a:endCxn id="28" idx="0"/>
          </p:cNvCxnSpPr>
          <p:nvPr/>
        </p:nvCxnSpPr>
        <p:spPr>
          <a:xfrm>
            <a:off x="6024563" y="2676128"/>
            <a:ext cx="0" cy="6534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17DF0B1F-FA87-D7A9-9607-9987C3A94A44}"/>
              </a:ext>
            </a:extLst>
          </p:cNvPr>
          <p:cNvSpPr txBox="1"/>
          <p:nvPr/>
        </p:nvSpPr>
        <p:spPr>
          <a:xfrm>
            <a:off x="679618" y="3575773"/>
            <a:ext cx="2512695" cy="369332"/>
          </a:xfrm>
          <a:prstGeom prst="rect">
            <a:avLst/>
          </a:prstGeom>
          <a:solidFill>
            <a:schemeClr val="accent2"/>
          </a:solidFill>
        </p:spPr>
        <p:txBody>
          <a:bodyPr wrap="square">
            <a:spAutoFit/>
          </a:bodyPr>
          <a:lstStyle/>
          <a:p>
            <a:r>
              <a:rPr lang="de-DE" b="1" i="0" dirty="0">
                <a:effectLst/>
              </a:rPr>
              <a:t>The Research Project</a:t>
            </a:r>
            <a:endParaRPr lang="de-DE" b="1" dirty="0"/>
          </a:p>
        </p:txBody>
      </p:sp>
      <p:sp>
        <p:nvSpPr>
          <p:cNvPr id="44" name="Textfeld 43">
            <a:extLst>
              <a:ext uri="{FF2B5EF4-FFF2-40B4-BE49-F238E27FC236}">
                <a16:creationId xmlns:a16="http://schemas.microsoft.com/office/drawing/2014/main" id="{B563C442-CFCA-6E97-CAEF-67DBB4B623DD}"/>
              </a:ext>
            </a:extLst>
          </p:cNvPr>
          <p:cNvSpPr txBox="1"/>
          <p:nvPr/>
        </p:nvSpPr>
        <p:spPr>
          <a:xfrm>
            <a:off x="695325" y="1458116"/>
            <a:ext cx="2512695" cy="369332"/>
          </a:xfrm>
          <a:prstGeom prst="rect">
            <a:avLst/>
          </a:prstGeom>
          <a:solidFill>
            <a:schemeClr val="accent2"/>
          </a:solidFill>
        </p:spPr>
        <p:txBody>
          <a:bodyPr wrap="square">
            <a:spAutoFit/>
          </a:bodyPr>
          <a:lstStyle/>
          <a:p>
            <a:r>
              <a:rPr lang="de-DE" b="1" i="0" dirty="0">
                <a:effectLst/>
              </a:rPr>
              <a:t>The </a:t>
            </a:r>
            <a:r>
              <a:rPr lang="de-DE" b="1" i="0" dirty="0" err="1">
                <a:effectLst/>
              </a:rPr>
              <a:t>Lecture</a:t>
            </a:r>
            <a:endParaRPr lang="de-DE" b="1" dirty="0"/>
          </a:p>
        </p:txBody>
      </p:sp>
    </p:spTree>
    <p:extLst>
      <p:ext uri="{BB962C8B-B14F-4D97-AF65-F5344CB8AC3E}">
        <p14:creationId xmlns:p14="http://schemas.microsoft.com/office/powerpoint/2010/main" val="319225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F3A42-729E-66E1-313D-C895EE042A40}"/>
              </a:ext>
            </a:extLst>
          </p:cNvPr>
          <p:cNvSpPr>
            <a:spLocks noGrp="1"/>
          </p:cNvSpPr>
          <p:nvPr>
            <p:ph type="title"/>
          </p:nvPr>
        </p:nvSpPr>
        <p:spPr/>
        <p:txBody>
          <a:bodyPr/>
          <a:lstStyle/>
          <a:p>
            <a:r>
              <a:rPr lang="de-DE" dirty="0" err="1"/>
              <a:t>Example</a:t>
            </a:r>
            <a:r>
              <a:rPr lang="de-DE" dirty="0"/>
              <a:t>: </a:t>
            </a:r>
            <a:r>
              <a:rPr lang="en-US" sz="3200" dirty="0"/>
              <a:t>Biofeedback Modalities and EMG Interaction</a:t>
            </a:r>
            <a:endParaRPr lang="de-DE" dirty="0"/>
          </a:p>
        </p:txBody>
      </p:sp>
      <p:sp>
        <p:nvSpPr>
          <p:cNvPr id="3" name="Fußzeilenplatzhalter 2">
            <a:extLst>
              <a:ext uri="{FF2B5EF4-FFF2-40B4-BE49-F238E27FC236}">
                <a16:creationId xmlns:a16="http://schemas.microsoft.com/office/drawing/2014/main" id="{B53282E3-5B38-B161-7D50-E62492C4926D}"/>
              </a:ext>
            </a:extLst>
          </p:cNvPr>
          <p:cNvSpPr>
            <a:spLocks noGrp="1"/>
          </p:cNvSpPr>
          <p:nvPr>
            <p:ph type="ftr" sz="quarter" idx="27"/>
          </p:nvPr>
        </p:nvSpPr>
        <p:spPr/>
        <p:txBody>
          <a:bodyPr/>
          <a:lstStyle/>
          <a:p>
            <a:r>
              <a:rPr lang="de-DE" dirty="0"/>
              <a:t>Sehrt et al.</a:t>
            </a:r>
          </a:p>
        </p:txBody>
      </p:sp>
      <p:sp>
        <p:nvSpPr>
          <p:cNvPr id="4" name="Foliennummernplatzhalter 3">
            <a:extLst>
              <a:ext uri="{FF2B5EF4-FFF2-40B4-BE49-F238E27FC236}">
                <a16:creationId xmlns:a16="http://schemas.microsoft.com/office/drawing/2014/main" id="{C5DD7D69-3823-826A-AB71-7AF31EDD0825}"/>
              </a:ext>
            </a:extLst>
          </p:cNvPr>
          <p:cNvSpPr>
            <a:spLocks noGrp="1"/>
          </p:cNvSpPr>
          <p:nvPr>
            <p:ph type="sldNum" sz="quarter" idx="28"/>
          </p:nvPr>
        </p:nvSpPr>
        <p:spPr/>
        <p:txBody>
          <a:bodyPr/>
          <a:lstStyle/>
          <a:p>
            <a:fld id="{BA24374A-C3A8-471A-8837-3FC31668ABE5}" type="slidenum">
              <a:rPr lang="de-DE" smtClean="0"/>
              <a:pPr/>
              <a:t>60</a:t>
            </a:fld>
            <a:endParaRPr lang="de-DE" dirty="0"/>
          </a:p>
        </p:txBody>
      </p:sp>
      <p:sp>
        <p:nvSpPr>
          <p:cNvPr id="5" name="Textplatzhalter 4">
            <a:extLst>
              <a:ext uri="{FF2B5EF4-FFF2-40B4-BE49-F238E27FC236}">
                <a16:creationId xmlns:a16="http://schemas.microsoft.com/office/drawing/2014/main" id="{0BDFFB6A-1D0A-CC54-8651-AD0ACC3352B0}"/>
              </a:ext>
            </a:extLst>
          </p:cNvPr>
          <p:cNvSpPr>
            <a:spLocks noGrp="1"/>
          </p:cNvSpPr>
          <p:nvPr>
            <p:ph type="body" sz="quarter" idx="21"/>
          </p:nvPr>
        </p:nvSpPr>
        <p:spPr/>
        <p:txBody>
          <a:bodyPr>
            <a:normAutofit/>
          </a:bodyPr>
          <a:lstStyle/>
          <a:p>
            <a:r>
              <a:rPr lang="de-DE" sz="1200" dirty="0" err="1"/>
              <a:t>Introduction</a:t>
            </a:r>
            <a:r>
              <a:rPr lang="de-DE" sz="1200" dirty="0"/>
              <a:t> to Human-Computer Interaction</a:t>
            </a:r>
          </a:p>
        </p:txBody>
      </p:sp>
      <p:sp>
        <p:nvSpPr>
          <p:cNvPr id="6" name="Textplatzhalter 5">
            <a:extLst>
              <a:ext uri="{FF2B5EF4-FFF2-40B4-BE49-F238E27FC236}">
                <a16:creationId xmlns:a16="http://schemas.microsoft.com/office/drawing/2014/main" id="{DD234EBE-D748-2426-00BC-62AEEEB4BFF2}"/>
              </a:ext>
            </a:extLst>
          </p:cNvPr>
          <p:cNvSpPr>
            <a:spLocks noGrp="1"/>
          </p:cNvSpPr>
          <p:nvPr>
            <p:ph type="body" sz="quarter" idx="29"/>
          </p:nvPr>
        </p:nvSpPr>
        <p:spPr/>
        <p:txBody>
          <a:bodyPr/>
          <a:lstStyle/>
          <a:p>
            <a:endParaRPr lang="de-DE"/>
          </a:p>
        </p:txBody>
      </p:sp>
      <p:pic>
        <p:nvPicPr>
          <p:cNvPr id="7" name="Inhaltsplatzhalter 7">
            <a:extLst>
              <a:ext uri="{FF2B5EF4-FFF2-40B4-BE49-F238E27FC236}">
                <a16:creationId xmlns:a16="http://schemas.microsoft.com/office/drawing/2014/main" id="{872D7B80-5C9A-3C7E-7865-AE0B72CB4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1329489"/>
            <a:ext cx="8033367" cy="4799849"/>
          </a:xfrm>
          <a:prstGeom prst="rect">
            <a:avLst/>
          </a:prstGeom>
        </p:spPr>
      </p:pic>
      <p:pic>
        <p:nvPicPr>
          <p:cNvPr id="9" name="Grafik 8">
            <a:extLst>
              <a:ext uri="{FF2B5EF4-FFF2-40B4-BE49-F238E27FC236}">
                <a16:creationId xmlns:a16="http://schemas.microsoft.com/office/drawing/2014/main" id="{4F3E9674-387E-78A5-92ED-17DB7524BE25}"/>
              </a:ext>
            </a:extLst>
          </p:cNvPr>
          <p:cNvPicPr>
            <a:picLocks noChangeAspect="1"/>
          </p:cNvPicPr>
          <p:nvPr/>
        </p:nvPicPr>
        <p:blipFill>
          <a:blip r:embed="rId4"/>
          <a:stretch>
            <a:fillRect/>
          </a:stretch>
        </p:blipFill>
        <p:spPr>
          <a:xfrm rot="558734">
            <a:off x="8908181" y="1555717"/>
            <a:ext cx="3129326" cy="4090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tern: 10 Zacken 7">
            <a:extLst>
              <a:ext uri="{FF2B5EF4-FFF2-40B4-BE49-F238E27FC236}">
                <a16:creationId xmlns:a16="http://schemas.microsoft.com/office/drawing/2014/main" id="{B8B4F646-069B-A397-F26B-F62FAC3B322A}"/>
              </a:ext>
            </a:extLst>
          </p:cNvPr>
          <p:cNvSpPr/>
          <p:nvPr/>
        </p:nvSpPr>
        <p:spPr>
          <a:xfrm>
            <a:off x="10888455" y="112957"/>
            <a:ext cx="1216441" cy="1336431"/>
          </a:xfrm>
          <a:prstGeom prst="star10">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Summative</a:t>
            </a:r>
            <a:br>
              <a:rPr lang="de-DE" sz="1200" b="1" dirty="0"/>
            </a:br>
            <a:r>
              <a:rPr lang="de-DE" sz="1200" b="1" dirty="0"/>
              <a:t>Evaluation</a:t>
            </a:r>
          </a:p>
        </p:txBody>
      </p:sp>
    </p:spTree>
    <p:extLst>
      <p:ext uri="{BB962C8B-B14F-4D97-AF65-F5344CB8AC3E}">
        <p14:creationId xmlns:p14="http://schemas.microsoft.com/office/powerpoint/2010/main" val="1313095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5C1A7-6CD6-7424-6D08-7FA0414D77C1}"/>
              </a:ext>
            </a:extLst>
          </p:cNvPr>
          <p:cNvSpPr>
            <a:spLocks noGrp="1"/>
          </p:cNvSpPr>
          <p:nvPr>
            <p:ph type="title"/>
          </p:nvPr>
        </p:nvSpPr>
        <p:spPr/>
        <p:txBody>
          <a:bodyPr/>
          <a:lstStyle/>
          <a:p>
            <a:r>
              <a:rPr lang="de-DE" dirty="0" err="1"/>
              <a:t>Example</a:t>
            </a:r>
            <a:r>
              <a:rPr lang="de-DE" dirty="0"/>
              <a:t>: </a:t>
            </a:r>
            <a:r>
              <a:rPr lang="de-DE" dirty="0" err="1"/>
              <a:t>Full</a:t>
            </a:r>
            <a:r>
              <a:rPr lang="de-DE" dirty="0"/>
              <a:t> Body Motion </a:t>
            </a:r>
            <a:r>
              <a:rPr lang="de-DE" dirty="0" err="1"/>
              <a:t>Prediction</a:t>
            </a:r>
            <a:r>
              <a:rPr lang="de-DE" dirty="0"/>
              <a:t> in VR</a:t>
            </a:r>
          </a:p>
        </p:txBody>
      </p:sp>
      <p:sp>
        <p:nvSpPr>
          <p:cNvPr id="3" name="Fußzeilenplatzhalter 2">
            <a:extLst>
              <a:ext uri="{FF2B5EF4-FFF2-40B4-BE49-F238E27FC236}">
                <a16:creationId xmlns:a16="http://schemas.microsoft.com/office/drawing/2014/main" id="{1EE5205C-5ACE-4FA9-E0B7-58960C20E72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C81E73B-DD11-90D1-04C7-B230D6A3C1BB}"/>
              </a:ext>
            </a:extLst>
          </p:cNvPr>
          <p:cNvSpPr>
            <a:spLocks noGrp="1"/>
          </p:cNvSpPr>
          <p:nvPr>
            <p:ph type="sldNum" sz="quarter" idx="33"/>
          </p:nvPr>
        </p:nvSpPr>
        <p:spPr/>
        <p:txBody>
          <a:bodyPr/>
          <a:lstStyle/>
          <a:p>
            <a:fld id="{BA24374A-C3A8-471A-8837-3FC31668ABE5}" type="slidenum">
              <a:rPr lang="de-DE" smtClean="0"/>
              <a:pPr/>
              <a:t>61</a:t>
            </a:fld>
            <a:endParaRPr lang="de-DE" dirty="0"/>
          </a:p>
        </p:txBody>
      </p:sp>
      <p:sp>
        <p:nvSpPr>
          <p:cNvPr id="5" name="Textplatzhalter 4">
            <a:extLst>
              <a:ext uri="{FF2B5EF4-FFF2-40B4-BE49-F238E27FC236}">
                <a16:creationId xmlns:a16="http://schemas.microsoft.com/office/drawing/2014/main" id="{ACBBC2AD-ADBD-2133-8755-B57B3B14756E}"/>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C530C696-B0B9-7B7C-D42D-8AB0B8DFB738}"/>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1161AD55-0D35-1D3B-14BD-E535FF2D89D5}"/>
              </a:ext>
            </a:extLst>
          </p:cNvPr>
          <p:cNvSpPr>
            <a:spLocks noGrp="1"/>
          </p:cNvSpPr>
          <p:nvPr>
            <p:ph sz="quarter" idx="35"/>
          </p:nvPr>
        </p:nvSpPr>
        <p:spPr/>
        <p:txBody>
          <a:bodyPr/>
          <a:lstStyle/>
          <a:p>
            <a:r>
              <a:rPr lang="de-DE" sz="1000" dirty="0"/>
              <a:t>Valentin Schwind, David Halbhuber, Jakob Fehle, Jonathan Sasse, Andreas </a:t>
            </a:r>
            <a:r>
              <a:rPr lang="de-DE" sz="1000" dirty="0" err="1"/>
              <a:t>Pfaffelhuber</a:t>
            </a:r>
            <a:r>
              <a:rPr lang="de-DE" sz="1000" dirty="0"/>
              <a:t>, Christoph Tögel, Julian Dietz, and Niels Henze. 2020. The </a:t>
            </a:r>
            <a:r>
              <a:rPr lang="de-DE" sz="1000" dirty="0" err="1"/>
              <a:t>Effects</a:t>
            </a:r>
            <a:r>
              <a:rPr lang="de-DE" sz="1000" dirty="0"/>
              <a:t> </a:t>
            </a:r>
            <a:r>
              <a:rPr lang="de-DE" sz="1000" dirty="0" err="1"/>
              <a:t>of</a:t>
            </a:r>
            <a:r>
              <a:rPr lang="de-DE" sz="1000" dirty="0"/>
              <a:t> </a:t>
            </a:r>
            <a:r>
              <a:rPr lang="de-DE" sz="1000" dirty="0" err="1"/>
              <a:t>Full</a:t>
            </a:r>
            <a:r>
              <a:rPr lang="de-DE" sz="1000" dirty="0"/>
              <a:t>-Body Avatar Movement </a:t>
            </a:r>
            <a:r>
              <a:rPr lang="de-DE" sz="1000" dirty="0" err="1"/>
              <a:t>Predictions</a:t>
            </a:r>
            <a:r>
              <a:rPr lang="de-DE" sz="1000" dirty="0"/>
              <a:t> in Virtual Reality </a:t>
            </a:r>
            <a:r>
              <a:rPr lang="de-DE" sz="1000" dirty="0" err="1"/>
              <a:t>using</a:t>
            </a:r>
            <a:r>
              <a:rPr lang="de-DE" sz="1000" dirty="0"/>
              <a:t> </a:t>
            </a:r>
            <a:r>
              <a:rPr lang="de-DE" sz="1000" dirty="0" err="1"/>
              <a:t>Neural</a:t>
            </a:r>
            <a:r>
              <a:rPr lang="de-DE" sz="1000" dirty="0"/>
              <a:t> Networks. In 26th ACM Symposium on Virtual Reality Software and Technology (VRST '20). </a:t>
            </a:r>
            <a:r>
              <a:rPr lang="de-DE" sz="1000" dirty="0" err="1"/>
              <a:t>Association</a:t>
            </a:r>
            <a:r>
              <a:rPr lang="de-DE" sz="1000" dirty="0"/>
              <a:t> </a:t>
            </a:r>
            <a:r>
              <a:rPr lang="de-DE" sz="1000" dirty="0" err="1"/>
              <a:t>for</a:t>
            </a:r>
            <a:r>
              <a:rPr lang="de-DE" sz="1000" dirty="0"/>
              <a:t> Computing Machinery, New York, NY, USA, </a:t>
            </a:r>
            <a:r>
              <a:rPr lang="de-DE" sz="1000" dirty="0" err="1"/>
              <a:t>Article</a:t>
            </a:r>
            <a:r>
              <a:rPr lang="de-DE" sz="1000" dirty="0"/>
              <a:t> 28, 1–11. </a:t>
            </a:r>
            <a:r>
              <a:rPr lang="de-DE" sz="1000" dirty="0" err="1"/>
              <a:t>DOI:https</a:t>
            </a:r>
            <a:r>
              <a:rPr lang="de-DE" sz="1000" dirty="0"/>
              <a:t>://doi.org/10.1145/3385956.3418941</a:t>
            </a:r>
          </a:p>
        </p:txBody>
      </p:sp>
      <p:pic>
        <p:nvPicPr>
          <p:cNvPr id="8" name="Picture 5" descr="A person standing in front of a fence&#10;&#10;Description automatically generated">
            <a:extLst>
              <a:ext uri="{FF2B5EF4-FFF2-40B4-BE49-F238E27FC236}">
                <a16:creationId xmlns:a16="http://schemas.microsoft.com/office/drawing/2014/main" id="{0547CA8D-2FDC-EF5A-AD73-5426B1218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3" y="1567064"/>
            <a:ext cx="5610225" cy="3772876"/>
          </a:xfrm>
          <a:prstGeom prst="rect">
            <a:avLst/>
          </a:prstGeom>
        </p:spPr>
      </p:pic>
      <p:pic>
        <p:nvPicPr>
          <p:cNvPr id="9" name="Grafik 8">
            <a:extLst>
              <a:ext uri="{FF2B5EF4-FFF2-40B4-BE49-F238E27FC236}">
                <a16:creationId xmlns:a16="http://schemas.microsoft.com/office/drawing/2014/main" id="{369D8B0C-EF55-07EF-C267-167879044CFA}"/>
              </a:ext>
            </a:extLst>
          </p:cNvPr>
          <p:cNvPicPr>
            <a:picLocks noChangeAspect="1"/>
          </p:cNvPicPr>
          <p:nvPr/>
        </p:nvPicPr>
        <p:blipFill>
          <a:blip r:embed="rId3"/>
          <a:stretch>
            <a:fillRect/>
          </a:stretch>
        </p:blipFill>
        <p:spPr>
          <a:xfrm>
            <a:off x="5484146" y="1352551"/>
            <a:ext cx="2182556" cy="1668460"/>
          </a:xfrm>
          <a:prstGeom prst="rect">
            <a:avLst/>
          </a:prstGeom>
        </p:spPr>
      </p:pic>
      <p:pic>
        <p:nvPicPr>
          <p:cNvPr id="10" name="Grafik 9">
            <a:extLst>
              <a:ext uri="{FF2B5EF4-FFF2-40B4-BE49-F238E27FC236}">
                <a16:creationId xmlns:a16="http://schemas.microsoft.com/office/drawing/2014/main" id="{85D28CA3-96B9-9691-E9BA-7C74BAA49174}"/>
              </a:ext>
            </a:extLst>
          </p:cNvPr>
          <p:cNvPicPr>
            <a:picLocks noChangeAspect="1"/>
          </p:cNvPicPr>
          <p:nvPr/>
        </p:nvPicPr>
        <p:blipFill>
          <a:blip r:embed="rId4"/>
          <a:stretch>
            <a:fillRect/>
          </a:stretch>
        </p:blipFill>
        <p:spPr>
          <a:xfrm rot="357717">
            <a:off x="8291454" y="1350152"/>
            <a:ext cx="3346005" cy="415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Stern: 10 Zacken 10">
            <a:extLst>
              <a:ext uri="{FF2B5EF4-FFF2-40B4-BE49-F238E27FC236}">
                <a16:creationId xmlns:a16="http://schemas.microsoft.com/office/drawing/2014/main" id="{299D41A3-0441-D864-B49F-D8748DD874A2}"/>
              </a:ext>
            </a:extLst>
          </p:cNvPr>
          <p:cNvSpPr/>
          <p:nvPr/>
        </p:nvSpPr>
        <p:spPr>
          <a:xfrm>
            <a:off x="10888455" y="112957"/>
            <a:ext cx="1216441" cy="1336431"/>
          </a:xfrm>
          <a:prstGeom prst="star10">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Summative</a:t>
            </a:r>
            <a:br>
              <a:rPr lang="de-DE" sz="1200" b="1" dirty="0"/>
            </a:br>
            <a:r>
              <a:rPr lang="de-DE" sz="1200" b="1" dirty="0"/>
              <a:t>Evaluation</a:t>
            </a:r>
          </a:p>
        </p:txBody>
      </p:sp>
    </p:spTree>
    <p:extLst>
      <p:ext uri="{BB962C8B-B14F-4D97-AF65-F5344CB8AC3E}">
        <p14:creationId xmlns:p14="http://schemas.microsoft.com/office/powerpoint/2010/main" val="4174910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DB3C6-4A4F-600B-521A-353849CA8F3A}"/>
              </a:ext>
            </a:extLst>
          </p:cNvPr>
          <p:cNvSpPr>
            <a:spLocks noGrp="1"/>
          </p:cNvSpPr>
          <p:nvPr>
            <p:ph type="title"/>
          </p:nvPr>
        </p:nvSpPr>
        <p:spPr/>
        <p:txBody>
          <a:bodyPr/>
          <a:lstStyle/>
          <a:p>
            <a:r>
              <a:rPr lang="de-DE" dirty="0" err="1"/>
              <a:t>Example</a:t>
            </a:r>
            <a:r>
              <a:rPr lang="de-DE" dirty="0"/>
              <a:t>: </a:t>
            </a:r>
            <a:r>
              <a:rPr lang="de-DE" dirty="0" err="1"/>
              <a:t>Contextual</a:t>
            </a:r>
            <a:r>
              <a:rPr lang="de-DE" dirty="0"/>
              <a:t> Privacy </a:t>
            </a:r>
            <a:r>
              <a:rPr lang="de-DE" dirty="0" err="1"/>
              <a:t>Policies</a:t>
            </a:r>
            <a:endParaRPr lang="de-DE" dirty="0"/>
          </a:p>
        </p:txBody>
      </p:sp>
      <p:sp>
        <p:nvSpPr>
          <p:cNvPr id="3" name="Fußzeilenplatzhalter 2">
            <a:extLst>
              <a:ext uri="{FF2B5EF4-FFF2-40B4-BE49-F238E27FC236}">
                <a16:creationId xmlns:a16="http://schemas.microsoft.com/office/drawing/2014/main" id="{3802DFC8-8873-A171-1E8F-A494BBABF95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06CB28F-2A34-17E2-7731-AE0B76D438FB}"/>
              </a:ext>
            </a:extLst>
          </p:cNvPr>
          <p:cNvSpPr>
            <a:spLocks noGrp="1"/>
          </p:cNvSpPr>
          <p:nvPr>
            <p:ph type="sldNum" sz="quarter" idx="33"/>
          </p:nvPr>
        </p:nvSpPr>
        <p:spPr/>
        <p:txBody>
          <a:bodyPr/>
          <a:lstStyle/>
          <a:p>
            <a:fld id="{BA24374A-C3A8-471A-8837-3FC31668ABE5}" type="slidenum">
              <a:rPr lang="de-DE" smtClean="0"/>
              <a:pPr/>
              <a:t>62</a:t>
            </a:fld>
            <a:endParaRPr lang="de-DE" dirty="0"/>
          </a:p>
        </p:txBody>
      </p:sp>
      <p:sp>
        <p:nvSpPr>
          <p:cNvPr id="5" name="Textplatzhalter 4">
            <a:extLst>
              <a:ext uri="{FF2B5EF4-FFF2-40B4-BE49-F238E27FC236}">
                <a16:creationId xmlns:a16="http://schemas.microsoft.com/office/drawing/2014/main" id="{B5F0AF97-3929-39EA-CFF0-B290B34A8CDD}"/>
              </a:ext>
            </a:extLst>
          </p:cNvPr>
          <p:cNvSpPr>
            <a:spLocks noGrp="1"/>
          </p:cNvSpPr>
          <p:nvPr>
            <p:ph type="body" sz="quarter" idx="21"/>
          </p:nvPr>
        </p:nvSpPr>
        <p:spPr/>
        <p:txBody>
          <a:bodyPr/>
          <a:lstStyle/>
          <a:p>
            <a:r>
              <a:rPr lang="de-DE"/>
              <a:t>Introduction to Human-Computer Interaction</a:t>
            </a:r>
          </a:p>
        </p:txBody>
      </p:sp>
      <p:sp>
        <p:nvSpPr>
          <p:cNvPr id="6" name="Textplatzhalter 5">
            <a:extLst>
              <a:ext uri="{FF2B5EF4-FFF2-40B4-BE49-F238E27FC236}">
                <a16:creationId xmlns:a16="http://schemas.microsoft.com/office/drawing/2014/main" id="{33413B73-1B3F-2428-1421-B54AB4DD4452}"/>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288490FB-B903-873B-974A-20F119157CD1}"/>
              </a:ext>
            </a:extLst>
          </p:cNvPr>
          <p:cNvSpPr>
            <a:spLocks noGrp="1"/>
          </p:cNvSpPr>
          <p:nvPr>
            <p:ph sz="quarter" idx="35"/>
          </p:nvPr>
        </p:nvSpPr>
        <p:spPr/>
        <p:txBody>
          <a:bodyPr/>
          <a:lstStyle/>
          <a:p>
            <a:r>
              <a:rPr lang="de-DE" sz="1000" dirty="0"/>
              <a:t>Anna-Marie </a:t>
            </a:r>
            <a:r>
              <a:rPr lang="de-DE" sz="1000" dirty="0" err="1"/>
              <a:t>Ortloff</a:t>
            </a:r>
            <a:r>
              <a:rPr lang="de-DE" sz="1000" dirty="0"/>
              <a:t>, Maximiliane </a:t>
            </a:r>
            <a:r>
              <a:rPr lang="de-DE" sz="1000" dirty="0" err="1"/>
              <a:t>Windl</a:t>
            </a:r>
            <a:r>
              <a:rPr lang="de-DE" sz="1000" dirty="0"/>
              <a:t>, Valentin Schwind, and Niels Henze. 2020. Implementation and In Situ Assessment </a:t>
            </a:r>
            <a:r>
              <a:rPr lang="de-DE" sz="1000" dirty="0" err="1"/>
              <a:t>of</a:t>
            </a:r>
            <a:r>
              <a:rPr lang="de-DE" sz="1000" dirty="0"/>
              <a:t> </a:t>
            </a:r>
            <a:r>
              <a:rPr lang="de-DE" sz="1000" dirty="0" err="1"/>
              <a:t>Contextual</a:t>
            </a:r>
            <a:r>
              <a:rPr lang="de-DE" sz="1000" dirty="0"/>
              <a:t> Privacy </a:t>
            </a:r>
            <a:r>
              <a:rPr lang="de-DE" sz="1000" dirty="0" err="1"/>
              <a:t>Policies</a:t>
            </a:r>
            <a:r>
              <a:rPr lang="de-DE" sz="1000" dirty="0"/>
              <a:t>. In &lt;i&gt;Proceedings </a:t>
            </a:r>
            <a:r>
              <a:rPr lang="de-DE" sz="1000" dirty="0" err="1"/>
              <a:t>of</a:t>
            </a:r>
            <a:r>
              <a:rPr lang="de-DE" sz="1000" dirty="0"/>
              <a:t> </a:t>
            </a:r>
            <a:r>
              <a:rPr lang="de-DE" sz="1000" dirty="0" err="1"/>
              <a:t>the</a:t>
            </a:r>
            <a:r>
              <a:rPr lang="de-DE" sz="1000" dirty="0"/>
              <a:t> 2020 ACM </a:t>
            </a:r>
            <a:r>
              <a:rPr lang="de-DE" sz="1000" dirty="0" err="1"/>
              <a:t>Designing</a:t>
            </a:r>
            <a:r>
              <a:rPr lang="de-DE" sz="1000" dirty="0"/>
              <a:t> Interactive Systems Conference&lt;/i&gt; (&lt;i&gt;DIS '20&lt;/i&gt;). </a:t>
            </a:r>
            <a:r>
              <a:rPr lang="de-DE" sz="1000" dirty="0" err="1"/>
              <a:t>Association</a:t>
            </a:r>
            <a:r>
              <a:rPr lang="de-DE" sz="1000" dirty="0"/>
              <a:t> </a:t>
            </a:r>
            <a:r>
              <a:rPr lang="de-DE" sz="1000" dirty="0" err="1"/>
              <a:t>for</a:t>
            </a:r>
            <a:r>
              <a:rPr lang="de-DE" sz="1000" dirty="0"/>
              <a:t> Computing Machinery, New York, NY, USA, 1765–1778. </a:t>
            </a:r>
            <a:r>
              <a:rPr lang="de-DE" sz="1000" dirty="0" err="1"/>
              <a:t>DOI:https</a:t>
            </a:r>
            <a:r>
              <a:rPr lang="de-DE" sz="1000" dirty="0"/>
              <a:t>://doi.org/10.1145/3357236.3395549</a:t>
            </a:r>
          </a:p>
          <a:p>
            <a:endParaRPr lang="de-DE" dirty="0"/>
          </a:p>
        </p:txBody>
      </p:sp>
      <p:pic>
        <p:nvPicPr>
          <p:cNvPr id="8" name="Grafik 7">
            <a:extLst>
              <a:ext uri="{FF2B5EF4-FFF2-40B4-BE49-F238E27FC236}">
                <a16:creationId xmlns:a16="http://schemas.microsoft.com/office/drawing/2014/main" id="{273EF47E-3150-7FDA-FB18-8C45151934A0}"/>
              </a:ext>
            </a:extLst>
          </p:cNvPr>
          <p:cNvPicPr>
            <a:picLocks noChangeAspect="1"/>
          </p:cNvPicPr>
          <p:nvPr/>
        </p:nvPicPr>
        <p:blipFill>
          <a:blip r:embed="rId2"/>
          <a:stretch>
            <a:fillRect/>
          </a:stretch>
        </p:blipFill>
        <p:spPr>
          <a:xfrm>
            <a:off x="695324" y="1850302"/>
            <a:ext cx="10204450" cy="3014237"/>
          </a:xfrm>
          <a:prstGeom prst="rect">
            <a:avLst/>
          </a:prstGeom>
        </p:spPr>
      </p:pic>
      <p:sp>
        <p:nvSpPr>
          <p:cNvPr id="9" name="Achteck 8">
            <a:extLst>
              <a:ext uri="{FF2B5EF4-FFF2-40B4-BE49-F238E27FC236}">
                <a16:creationId xmlns:a16="http://schemas.microsoft.com/office/drawing/2014/main" id="{DA8A3947-30F0-48C9-DA3B-F63FE515ABC7}"/>
              </a:ext>
            </a:extLst>
          </p:cNvPr>
          <p:cNvSpPr/>
          <p:nvPr/>
        </p:nvSpPr>
        <p:spPr>
          <a:xfrm>
            <a:off x="10888455" y="115888"/>
            <a:ext cx="1216441" cy="1336431"/>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Formative</a:t>
            </a:r>
            <a:br>
              <a:rPr lang="de-DE" sz="1200" b="1" dirty="0"/>
            </a:br>
            <a:r>
              <a:rPr lang="de-DE" sz="1200" b="1" dirty="0"/>
              <a:t>Evaluation</a:t>
            </a:r>
          </a:p>
        </p:txBody>
      </p:sp>
    </p:spTree>
    <p:extLst>
      <p:ext uri="{BB962C8B-B14F-4D97-AF65-F5344CB8AC3E}">
        <p14:creationId xmlns:p14="http://schemas.microsoft.com/office/powerpoint/2010/main" val="1655801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1DC3342-0F39-49C3-F16A-8744DBFCA1C9}"/>
              </a:ext>
            </a:extLst>
          </p:cNvPr>
          <p:cNvSpPr>
            <a:spLocks noGrp="1"/>
          </p:cNvSpPr>
          <p:nvPr>
            <p:ph type="body" idx="1"/>
          </p:nvPr>
        </p:nvSpPr>
        <p:spPr>
          <a:xfrm>
            <a:off x="695326" y="3465512"/>
            <a:ext cx="10801349" cy="2663826"/>
          </a:xfrm>
        </p:spPr>
        <p:txBody>
          <a:bodyPr>
            <a:normAutofit/>
          </a:bodyPr>
          <a:lstStyle/>
          <a:p>
            <a:r>
              <a:rPr lang="en-US" sz="2000" dirty="0"/>
              <a:t>IBIS5A: Wednesday 8:15 - 9:45, Room 1-236</a:t>
            </a:r>
          </a:p>
          <a:p>
            <a:r>
              <a:rPr lang="en-US" sz="2000" dirty="0"/>
              <a:t>IBIS5A: Wednesday 10:00 - 11:30, Room 1-236</a:t>
            </a:r>
          </a:p>
          <a:p>
            <a:r>
              <a:rPr lang="en-US" sz="2000" dirty="0"/>
              <a:t>IBIS5B: Wednesday 11:45 - 13:15, Room 1-236</a:t>
            </a:r>
          </a:p>
          <a:p>
            <a:r>
              <a:rPr lang="en-US" sz="2000" dirty="0"/>
              <a:t>IBIS5B: Thursday 8:15 - 9:45, Room 1-248</a:t>
            </a:r>
          </a:p>
          <a:p>
            <a:r>
              <a:rPr lang="en-US" sz="2000" dirty="0"/>
              <a:t>EBIS5: Thursday 14:15 - 15:45, Room 1-248 (Stefan Resch)</a:t>
            </a:r>
          </a:p>
          <a:p>
            <a:endParaRPr lang="en-US" sz="2000" dirty="0"/>
          </a:p>
          <a:p>
            <a:endParaRPr lang="en-US" sz="2000" dirty="0"/>
          </a:p>
          <a:p>
            <a:endParaRPr lang="en-US" sz="2000" dirty="0"/>
          </a:p>
        </p:txBody>
      </p:sp>
      <p:sp>
        <p:nvSpPr>
          <p:cNvPr id="2" name="Titel 1">
            <a:extLst>
              <a:ext uri="{FF2B5EF4-FFF2-40B4-BE49-F238E27FC236}">
                <a16:creationId xmlns:a16="http://schemas.microsoft.com/office/drawing/2014/main" id="{63573E76-C513-2CB9-DC35-55AE36CD53CB}"/>
              </a:ext>
            </a:extLst>
          </p:cNvPr>
          <p:cNvSpPr>
            <a:spLocks noGrp="1"/>
          </p:cNvSpPr>
          <p:nvPr>
            <p:ph type="title"/>
          </p:nvPr>
        </p:nvSpPr>
        <p:spPr>
          <a:xfrm>
            <a:off x="695325" y="1449389"/>
            <a:ext cx="10801350" cy="1943100"/>
          </a:xfrm>
        </p:spPr>
        <p:txBody>
          <a:bodyPr/>
          <a:lstStyle/>
          <a:p>
            <a:r>
              <a:rPr lang="de-DE" dirty="0"/>
              <a:t>The Research Projects</a:t>
            </a:r>
          </a:p>
        </p:txBody>
      </p:sp>
      <p:sp>
        <p:nvSpPr>
          <p:cNvPr id="3" name="Fußzeilenplatzhalter 2">
            <a:extLst>
              <a:ext uri="{FF2B5EF4-FFF2-40B4-BE49-F238E27FC236}">
                <a16:creationId xmlns:a16="http://schemas.microsoft.com/office/drawing/2014/main" id="{0E7D9B25-5A7F-C597-1B0C-BDE91077223B}"/>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E7D39F4-A8DF-FA44-E42E-40FE6358A3ED}"/>
              </a:ext>
            </a:extLst>
          </p:cNvPr>
          <p:cNvSpPr>
            <a:spLocks noGrp="1"/>
          </p:cNvSpPr>
          <p:nvPr>
            <p:ph type="sldNum" sz="quarter" idx="24"/>
          </p:nvPr>
        </p:nvSpPr>
        <p:spPr/>
        <p:txBody>
          <a:bodyPr/>
          <a:lstStyle/>
          <a:p>
            <a:fld id="{BA24374A-C3A8-471A-8837-3FC31668ABE5}" type="slidenum">
              <a:rPr lang="de-DE" smtClean="0"/>
              <a:pPr/>
              <a:t>63</a:t>
            </a:fld>
            <a:endParaRPr lang="de-DE" dirty="0"/>
          </a:p>
        </p:txBody>
      </p:sp>
      <p:sp>
        <p:nvSpPr>
          <p:cNvPr id="6" name="Textplatzhalter 5">
            <a:extLst>
              <a:ext uri="{FF2B5EF4-FFF2-40B4-BE49-F238E27FC236}">
                <a16:creationId xmlns:a16="http://schemas.microsoft.com/office/drawing/2014/main" id="{C736E624-8754-D86D-21C9-889E0A6C15F8}"/>
              </a:ext>
            </a:extLst>
          </p:cNvPr>
          <p:cNvSpPr>
            <a:spLocks noGrp="1"/>
          </p:cNvSpPr>
          <p:nvPr>
            <p:ph type="body" sz="quarter" idx="21"/>
          </p:nvPr>
        </p:nvSpPr>
        <p:spPr/>
        <p:txBody>
          <a:bodyPr>
            <a:normAutofit/>
          </a:bodyPr>
          <a:lstStyle/>
          <a:p>
            <a:r>
              <a:rPr lang="de-DE" dirty="0" err="1"/>
              <a:t>Introduction</a:t>
            </a:r>
            <a:r>
              <a:rPr lang="de-DE" dirty="0"/>
              <a:t> </a:t>
            </a:r>
            <a:r>
              <a:rPr lang="de-DE" dirty="0" err="1"/>
              <a:t>to</a:t>
            </a:r>
            <a:r>
              <a:rPr lang="de-DE" dirty="0"/>
              <a:t> Human-Computer Interaction</a:t>
            </a:r>
          </a:p>
        </p:txBody>
      </p:sp>
    </p:spTree>
    <p:extLst>
      <p:ext uri="{BB962C8B-B14F-4D97-AF65-F5344CB8AC3E}">
        <p14:creationId xmlns:p14="http://schemas.microsoft.com/office/powerpoint/2010/main" val="2105699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20337-B613-1ACA-81B6-CA319B854C39}"/>
              </a:ext>
            </a:extLst>
          </p:cNvPr>
          <p:cNvSpPr>
            <a:spLocks noGrp="1"/>
          </p:cNvSpPr>
          <p:nvPr>
            <p:ph type="title"/>
          </p:nvPr>
        </p:nvSpPr>
        <p:spPr/>
        <p:txBody>
          <a:bodyPr/>
          <a:lstStyle/>
          <a:p>
            <a:r>
              <a:rPr lang="de-DE" dirty="0" err="1"/>
              <a:t>Please</a:t>
            </a:r>
            <a:r>
              <a:rPr lang="de-DE" dirty="0"/>
              <a:t> </a:t>
            </a:r>
            <a:r>
              <a:rPr lang="de-DE" dirty="0" err="1"/>
              <a:t>note</a:t>
            </a:r>
            <a:endParaRPr lang="de-DE" dirty="0"/>
          </a:p>
        </p:txBody>
      </p:sp>
      <p:sp>
        <p:nvSpPr>
          <p:cNvPr id="3" name="Fußzeilenplatzhalter 2">
            <a:extLst>
              <a:ext uri="{FF2B5EF4-FFF2-40B4-BE49-F238E27FC236}">
                <a16:creationId xmlns:a16="http://schemas.microsoft.com/office/drawing/2014/main" id="{474AC600-D491-8666-D65F-6329C17DD28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78A58F1-DF4C-6F99-CE17-D808F6D7E9F8}"/>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73EEF62C-F38B-1C00-58FB-64B4C0A2A6FB}"/>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CFED98C3-14D5-4A8A-B3C1-28BB1781719B}"/>
              </a:ext>
            </a:extLst>
          </p:cNvPr>
          <p:cNvSpPr>
            <a:spLocks noGrp="1"/>
          </p:cNvSpPr>
          <p:nvPr>
            <p:ph type="body" sz="quarter" idx="29"/>
          </p:nvPr>
        </p:nvSpPr>
        <p:spPr/>
        <p:txBody>
          <a:bodyPr>
            <a:normAutofit/>
          </a:bodyPr>
          <a:lstStyle/>
          <a:p>
            <a:r>
              <a:rPr lang="en-US" b="1" u="sng" dirty="0">
                <a:solidFill>
                  <a:schemeClr val="accent1"/>
                </a:solidFill>
              </a:rPr>
              <a:t>We</a:t>
            </a:r>
            <a:r>
              <a:rPr lang="en-US" dirty="0"/>
              <a:t> determine the research topics</a:t>
            </a:r>
          </a:p>
          <a:p>
            <a:pPr lvl="1"/>
            <a:r>
              <a:rPr lang="en-US" dirty="0"/>
              <a:t>Specific competences, research interests, laboratories, and equipment</a:t>
            </a:r>
          </a:p>
          <a:p>
            <a:pPr lvl="1"/>
            <a:r>
              <a:rPr lang="en-US" dirty="0"/>
              <a:t>We have an idea what original research is and what could be published</a:t>
            </a:r>
          </a:p>
          <a:p>
            <a:pPr lvl="1"/>
            <a:r>
              <a:rPr lang="en-US" dirty="0"/>
              <a:t>You do not have time to conduct an initial research</a:t>
            </a:r>
          </a:p>
          <a:p>
            <a:r>
              <a:rPr lang="en-US" dirty="0"/>
              <a:t>Teams are </a:t>
            </a:r>
            <a:r>
              <a:rPr lang="en-US" b="1" dirty="0">
                <a:solidFill>
                  <a:schemeClr val="accent1"/>
                </a:solidFill>
              </a:rPr>
              <a:t>free to choose the following fields and topics</a:t>
            </a:r>
            <a:r>
              <a:rPr lang="en-US" dirty="0"/>
              <a:t> </a:t>
            </a:r>
          </a:p>
          <a:p>
            <a:pPr lvl="1"/>
            <a:r>
              <a:rPr lang="en-US" dirty="0"/>
              <a:t>You choose a topic, but you are free to design your study (of course you choose the best)</a:t>
            </a:r>
          </a:p>
          <a:p>
            <a:pPr lvl="1"/>
            <a:r>
              <a:rPr lang="en-US" b="1" dirty="0">
                <a:solidFill>
                  <a:schemeClr val="accent1"/>
                </a:solidFill>
              </a:rPr>
              <a:t>Teams can do the same topic</a:t>
            </a:r>
          </a:p>
          <a:p>
            <a:pPr lvl="2"/>
            <a:r>
              <a:rPr lang="en-US" dirty="0"/>
              <a:t>But focus on different aspects of the research question</a:t>
            </a:r>
          </a:p>
          <a:p>
            <a:r>
              <a:rPr lang="en-US" b="1" dirty="0">
                <a:solidFill>
                  <a:schemeClr val="accent1"/>
                </a:solidFill>
              </a:rPr>
              <a:t>No change of groups or topics after the first presentation</a:t>
            </a:r>
          </a:p>
          <a:p>
            <a:r>
              <a:rPr lang="de-DE" dirty="0" err="1"/>
              <a:t>We</a:t>
            </a:r>
            <a:r>
              <a:rPr lang="de-DE" dirty="0"/>
              <a:t> will </a:t>
            </a:r>
            <a:r>
              <a:rPr lang="de-DE" dirty="0" err="1"/>
              <a:t>create</a:t>
            </a:r>
            <a:r>
              <a:rPr lang="de-DE" dirty="0"/>
              <a:t> </a:t>
            </a:r>
            <a:r>
              <a:rPr lang="de-DE" dirty="0" err="1"/>
              <a:t>groups</a:t>
            </a:r>
            <a:r>
              <a:rPr lang="de-DE" dirty="0"/>
              <a:t> after </a:t>
            </a:r>
            <a:r>
              <a:rPr lang="de-DE" dirty="0" err="1"/>
              <a:t>your</a:t>
            </a:r>
            <a:r>
              <a:rPr lang="de-DE" dirty="0"/>
              <a:t> </a:t>
            </a:r>
            <a:r>
              <a:rPr lang="de-DE" dirty="0" err="1"/>
              <a:t>first</a:t>
            </a:r>
            <a:r>
              <a:rPr lang="de-DE" dirty="0"/>
              <a:t> </a:t>
            </a:r>
            <a:r>
              <a:rPr lang="de-DE" dirty="0" err="1"/>
              <a:t>presentation</a:t>
            </a:r>
            <a:endParaRPr lang="de-DE" b="1" dirty="0">
              <a:solidFill>
                <a:schemeClr val="accent1"/>
              </a:solidFill>
            </a:endParaRPr>
          </a:p>
        </p:txBody>
      </p:sp>
    </p:spTree>
    <p:extLst>
      <p:ext uri="{BB962C8B-B14F-4D97-AF65-F5344CB8AC3E}">
        <p14:creationId xmlns:p14="http://schemas.microsoft.com/office/powerpoint/2010/main" val="1128051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F980D-612F-01EF-720E-EE606420EC0D}"/>
              </a:ext>
            </a:extLst>
          </p:cNvPr>
          <p:cNvSpPr>
            <a:spLocks noGrp="1"/>
          </p:cNvSpPr>
          <p:nvPr>
            <p:ph type="title"/>
          </p:nvPr>
        </p:nvSpPr>
        <p:spPr/>
        <p:txBody>
          <a:bodyPr/>
          <a:lstStyle/>
          <a:p>
            <a:r>
              <a:rPr lang="de-DE" dirty="0"/>
              <a:t>&lt; PROJECT PROPOSAL &gt;</a:t>
            </a:r>
          </a:p>
        </p:txBody>
      </p:sp>
      <p:sp>
        <p:nvSpPr>
          <p:cNvPr id="3" name="Fußzeilenplatzhalter 2">
            <a:extLst>
              <a:ext uri="{FF2B5EF4-FFF2-40B4-BE49-F238E27FC236}">
                <a16:creationId xmlns:a16="http://schemas.microsoft.com/office/drawing/2014/main" id="{E0DA76EF-18C0-A36C-7DD0-AC092D905C63}"/>
              </a:ext>
            </a:extLst>
          </p:cNvPr>
          <p:cNvSpPr>
            <a:spLocks noGrp="1"/>
          </p:cNvSpPr>
          <p:nvPr>
            <p:ph type="ftr" sz="quarter" idx="32"/>
          </p:nvPr>
        </p:nvSpPr>
        <p:spPr/>
        <p:txBody>
          <a:bodyPr/>
          <a:lstStyle/>
          <a:p>
            <a:r>
              <a:rPr lang="de-DE" dirty="0"/>
              <a:t>&lt; </a:t>
            </a:r>
            <a:r>
              <a:rPr lang="de-DE" dirty="0" err="1"/>
              <a:t>Lastnames</a:t>
            </a:r>
            <a:r>
              <a:rPr lang="de-DE" dirty="0"/>
              <a:t> &gt;</a:t>
            </a:r>
          </a:p>
        </p:txBody>
      </p:sp>
      <p:sp>
        <p:nvSpPr>
          <p:cNvPr id="4" name="Foliennummernplatzhalter 3">
            <a:extLst>
              <a:ext uri="{FF2B5EF4-FFF2-40B4-BE49-F238E27FC236}">
                <a16:creationId xmlns:a16="http://schemas.microsoft.com/office/drawing/2014/main" id="{92A37441-BB59-F349-3BF8-7EF816AC2688}"/>
              </a:ext>
            </a:extLst>
          </p:cNvPr>
          <p:cNvSpPr>
            <a:spLocks noGrp="1"/>
          </p:cNvSpPr>
          <p:nvPr>
            <p:ph type="sldNum" sz="quarter" idx="33"/>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934B8307-73DF-C8DF-7DEE-491D67D02ACD}"/>
              </a:ext>
            </a:extLst>
          </p:cNvPr>
          <p:cNvSpPr>
            <a:spLocks noGrp="1"/>
          </p:cNvSpPr>
          <p:nvPr>
            <p:ph type="body" sz="quarter" idx="21"/>
          </p:nvPr>
        </p:nvSpPr>
        <p:spPr/>
        <p:txBody>
          <a:bodyPr/>
          <a:lstStyle/>
          <a:p>
            <a:r>
              <a:rPr lang="de-DE" dirty="0"/>
              <a:t>&lt; PROJECT TITLE &gt;</a:t>
            </a:r>
          </a:p>
        </p:txBody>
      </p:sp>
      <p:sp>
        <p:nvSpPr>
          <p:cNvPr id="6" name="Textplatzhalter 5">
            <a:extLst>
              <a:ext uri="{FF2B5EF4-FFF2-40B4-BE49-F238E27FC236}">
                <a16:creationId xmlns:a16="http://schemas.microsoft.com/office/drawing/2014/main" id="{C8F0BD5A-F0C1-E08D-B336-F3C981B18C7E}"/>
              </a:ext>
            </a:extLst>
          </p:cNvPr>
          <p:cNvSpPr>
            <a:spLocks noGrp="1"/>
          </p:cNvSpPr>
          <p:nvPr>
            <p:ph type="body" sz="quarter" idx="34"/>
          </p:nvPr>
        </p:nvSpPr>
        <p:spPr/>
        <p:txBody>
          <a:bodyPr/>
          <a:lstStyle/>
          <a:p>
            <a:r>
              <a:rPr lang="de-DE"/>
              <a:t>&lt; PROJECT DESCRIPTION &gt;</a:t>
            </a:r>
            <a:endParaRPr lang="de-DE" dirty="0"/>
          </a:p>
        </p:txBody>
      </p:sp>
      <p:sp>
        <p:nvSpPr>
          <p:cNvPr id="7" name="Inhaltsplatzhalter 6">
            <a:extLst>
              <a:ext uri="{FF2B5EF4-FFF2-40B4-BE49-F238E27FC236}">
                <a16:creationId xmlns:a16="http://schemas.microsoft.com/office/drawing/2014/main" id="{0A3E8383-FB41-506A-850B-945B1E56A116}"/>
              </a:ext>
            </a:extLst>
          </p:cNvPr>
          <p:cNvSpPr>
            <a:spLocks noGrp="1"/>
          </p:cNvSpPr>
          <p:nvPr>
            <p:ph sz="quarter" idx="35"/>
          </p:nvPr>
        </p:nvSpPr>
        <p:spPr/>
        <p:txBody>
          <a:bodyPr/>
          <a:lstStyle/>
          <a:p>
            <a:endParaRPr lang="de-DE"/>
          </a:p>
        </p:txBody>
      </p:sp>
    </p:spTree>
    <p:extLst>
      <p:ext uri="{BB962C8B-B14F-4D97-AF65-F5344CB8AC3E}">
        <p14:creationId xmlns:p14="http://schemas.microsoft.com/office/powerpoint/2010/main" val="3788838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AEEA8F14-4268-6E1F-260F-12579331C49D}"/>
              </a:ext>
            </a:extLst>
          </p:cNvPr>
          <p:cNvSpPr>
            <a:spLocks noGrp="1"/>
          </p:cNvSpPr>
          <p:nvPr>
            <p:ph type="body" idx="1"/>
          </p:nvPr>
        </p:nvSpPr>
        <p:spPr/>
        <p:txBody>
          <a:bodyPr/>
          <a:lstStyle/>
          <a:p>
            <a:r>
              <a:rPr lang="de-DE" dirty="0"/>
              <a:t>Project Discussion</a:t>
            </a:r>
          </a:p>
        </p:txBody>
      </p:sp>
      <p:sp>
        <p:nvSpPr>
          <p:cNvPr id="7" name="Titel 6">
            <a:extLst>
              <a:ext uri="{FF2B5EF4-FFF2-40B4-BE49-F238E27FC236}">
                <a16:creationId xmlns:a16="http://schemas.microsoft.com/office/drawing/2014/main" id="{A36A1681-295D-E5B4-C991-BA0C0D706236}"/>
              </a:ext>
            </a:extLst>
          </p:cNvPr>
          <p:cNvSpPr>
            <a:spLocks noGrp="1"/>
          </p:cNvSpPr>
          <p:nvPr>
            <p:ph type="title"/>
          </p:nvPr>
        </p:nvSpPr>
        <p:spPr/>
        <p:txBody>
          <a:bodyPr/>
          <a:lstStyle/>
          <a:p>
            <a:r>
              <a:rPr lang="de-DE" dirty="0"/>
              <a:t>Questions?</a:t>
            </a:r>
          </a:p>
        </p:txBody>
      </p:sp>
      <p:sp>
        <p:nvSpPr>
          <p:cNvPr id="3" name="Fußzeilenplatzhalter 2">
            <a:extLst>
              <a:ext uri="{FF2B5EF4-FFF2-40B4-BE49-F238E27FC236}">
                <a16:creationId xmlns:a16="http://schemas.microsoft.com/office/drawing/2014/main" id="{B86E0AC6-14C1-D443-BE0B-79A4DF601012}"/>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FCDC239-BC41-1774-286A-94627E2161D2}"/>
              </a:ext>
            </a:extLst>
          </p:cNvPr>
          <p:cNvSpPr>
            <a:spLocks noGrp="1"/>
          </p:cNvSpPr>
          <p:nvPr>
            <p:ph type="sldNum" sz="quarter" idx="24"/>
          </p:nvPr>
        </p:nvSpPr>
        <p:spPr/>
        <p:txBody>
          <a:bodyPr/>
          <a:lstStyle/>
          <a:p>
            <a:fld id="{BA24374A-C3A8-471A-8837-3FC31668ABE5}" type="slidenum">
              <a:rPr lang="de-DE" smtClean="0"/>
              <a:pPr/>
              <a:t>66</a:t>
            </a:fld>
            <a:endParaRPr lang="de-DE" dirty="0"/>
          </a:p>
        </p:txBody>
      </p:sp>
      <p:sp>
        <p:nvSpPr>
          <p:cNvPr id="9" name="Textplatzhalter 8">
            <a:extLst>
              <a:ext uri="{FF2B5EF4-FFF2-40B4-BE49-F238E27FC236}">
                <a16:creationId xmlns:a16="http://schemas.microsoft.com/office/drawing/2014/main" id="{B5D24859-A40B-6549-16E6-FE08E74360B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Tree>
    <p:extLst>
      <p:ext uri="{BB962C8B-B14F-4D97-AF65-F5344CB8AC3E}">
        <p14:creationId xmlns:p14="http://schemas.microsoft.com/office/powerpoint/2010/main" val="179951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5907E-BA9F-1089-E7E5-5A4FF9F8C320}"/>
              </a:ext>
            </a:extLst>
          </p:cNvPr>
          <p:cNvSpPr>
            <a:spLocks noGrp="1"/>
          </p:cNvSpPr>
          <p:nvPr>
            <p:ph type="title"/>
          </p:nvPr>
        </p:nvSpPr>
        <p:spPr/>
        <p:txBody>
          <a:bodyPr/>
          <a:lstStyle/>
          <a:p>
            <a:r>
              <a:rPr lang="de-DE" dirty="0"/>
              <a:t>Tasks </a:t>
            </a:r>
            <a:r>
              <a:rPr lang="de-DE" dirty="0" err="1"/>
              <a:t>next</a:t>
            </a:r>
            <a:r>
              <a:rPr lang="de-DE" dirty="0"/>
              <a:t> Time (TNT)</a:t>
            </a:r>
          </a:p>
        </p:txBody>
      </p:sp>
      <p:sp>
        <p:nvSpPr>
          <p:cNvPr id="3" name="Fußzeilenplatzhalter 2">
            <a:extLst>
              <a:ext uri="{FF2B5EF4-FFF2-40B4-BE49-F238E27FC236}">
                <a16:creationId xmlns:a16="http://schemas.microsoft.com/office/drawing/2014/main" id="{710D61D6-D582-3786-20FC-00FC38B8064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AD6A120-468F-35C3-42EE-CDE11BC8C006}"/>
              </a:ext>
            </a:extLst>
          </p:cNvPr>
          <p:cNvSpPr>
            <a:spLocks noGrp="1"/>
          </p:cNvSpPr>
          <p:nvPr>
            <p:ph type="sldNum" sz="quarter" idx="28"/>
          </p:nvPr>
        </p:nvSpPr>
        <p:spPr/>
        <p:txBody>
          <a:bodyPr/>
          <a:lstStyle/>
          <a:p>
            <a:fld id="{BA24374A-C3A8-471A-8837-3FC31668ABE5}" type="slidenum">
              <a:rPr lang="de-DE" smtClean="0"/>
              <a:pPr/>
              <a:t>67</a:t>
            </a:fld>
            <a:endParaRPr lang="de-DE" dirty="0"/>
          </a:p>
        </p:txBody>
      </p:sp>
      <p:sp>
        <p:nvSpPr>
          <p:cNvPr id="5" name="Textplatzhalter 4">
            <a:extLst>
              <a:ext uri="{FF2B5EF4-FFF2-40B4-BE49-F238E27FC236}">
                <a16:creationId xmlns:a16="http://schemas.microsoft.com/office/drawing/2014/main" id="{EDB71E8F-51B7-DB9C-D87F-8ACB0E0AC740}"/>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32EB5715-B968-8765-37E0-09546A733D22}"/>
              </a:ext>
            </a:extLst>
          </p:cNvPr>
          <p:cNvSpPr>
            <a:spLocks noGrp="1"/>
          </p:cNvSpPr>
          <p:nvPr>
            <p:ph type="body" sz="quarter" idx="29"/>
          </p:nvPr>
        </p:nvSpPr>
        <p:spPr/>
        <p:txBody>
          <a:bodyPr>
            <a:normAutofit/>
          </a:bodyPr>
          <a:lstStyle/>
          <a:p>
            <a:r>
              <a:rPr lang="en-US" b="1" dirty="0">
                <a:solidFill>
                  <a:schemeClr val="accent1"/>
                </a:solidFill>
              </a:rPr>
              <a:t>Find a group </a:t>
            </a:r>
            <a:r>
              <a:rPr lang="en-US" dirty="0"/>
              <a:t>(3 people, no more, no less)</a:t>
            </a:r>
          </a:p>
          <a:p>
            <a:r>
              <a:rPr lang="en-US" b="1" dirty="0">
                <a:solidFill>
                  <a:schemeClr val="accent1"/>
                </a:solidFill>
              </a:rPr>
              <a:t>Choose a topic </a:t>
            </a:r>
            <a:r>
              <a:rPr lang="en-US" dirty="0"/>
              <a:t>(you can pick up the proposals presented)</a:t>
            </a:r>
          </a:p>
          <a:p>
            <a:r>
              <a:rPr lang="en-US" b="1" dirty="0">
                <a:solidFill>
                  <a:schemeClr val="accent1"/>
                </a:solidFill>
              </a:rPr>
              <a:t>Find</a:t>
            </a:r>
            <a:r>
              <a:rPr lang="en-US" dirty="0"/>
              <a:t> and </a:t>
            </a:r>
            <a:r>
              <a:rPr lang="en-US" b="1" dirty="0">
                <a:solidFill>
                  <a:schemeClr val="accent1"/>
                </a:solidFill>
              </a:rPr>
              <a:t>read three papers </a:t>
            </a:r>
            <a:r>
              <a:rPr lang="en-US" dirty="0"/>
              <a:t>on that topic (check out your proposals)</a:t>
            </a:r>
          </a:p>
          <a:p>
            <a:r>
              <a:rPr lang="en-US" b="1" dirty="0">
                <a:solidFill>
                  <a:schemeClr val="accent1"/>
                </a:solidFill>
              </a:rPr>
              <a:t>Write a problem statement </a:t>
            </a:r>
            <a:r>
              <a:rPr lang="en-US" dirty="0"/>
              <a:t>(PDF, title, names, 150-200 words, submit in Moodle)</a:t>
            </a:r>
          </a:p>
          <a:p>
            <a:r>
              <a:rPr lang="en-US" b="1" dirty="0">
                <a:solidFill>
                  <a:schemeClr val="accent1"/>
                </a:solidFill>
              </a:rPr>
              <a:t>Give a kick-off presentation next time</a:t>
            </a:r>
            <a:r>
              <a:rPr lang="en-US" dirty="0"/>
              <a:t> (PDF, 5 slides)</a:t>
            </a:r>
          </a:p>
          <a:p>
            <a:pPr lvl="1"/>
            <a:r>
              <a:rPr lang="en-US" b="1" dirty="0">
                <a:solidFill>
                  <a:schemeClr val="accent1"/>
                </a:solidFill>
              </a:rPr>
              <a:t>Title</a:t>
            </a:r>
            <a:r>
              <a:rPr lang="en-US" dirty="0"/>
              <a:t>: Project &amp; You (1 slide)</a:t>
            </a:r>
          </a:p>
          <a:p>
            <a:pPr lvl="1"/>
            <a:r>
              <a:rPr lang="en-US" b="1" dirty="0">
                <a:solidFill>
                  <a:schemeClr val="accent1"/>
                </a:solidFill>
              </a:rPr>
              <a:t>Background</a:t>
            </a:r>
            <a:r>
              <a:rPr lang="en-US" dirty="0"/>
              <a:t>: Motivation &amp; problem  (1 slide)</a:t>
            </a:r>
          </a:p>
          <a:p>
            <a:pPr lvl="1"/>
            <a:r>
              <a:rPr lang="en-US" b="1" dirty="0">
                <a:solidFill>
                  <a:schemeClr val="accent1"/>
                </a:solidFill>
              </a:rPr>
              <a:t>Related Work</a:t>
            </a:r>
            <a:r>
              <a:rPr lang="en-US" dirty="0"/>
              <a:t>: What has been done by previous work (1 slides)</a:t>
            </a:r>
          </a:p>
          <a:p>
            <a:pPr lvl="1"/>
            <a:r>
              <a:rPr lang="en-US" b="1" dirty="0">
                <a:solidFill>
                  <a:schemeClr val="accent1"/>
                </a:solidFill>
              </a:rPr>
              <a:t>Your Research Question </a:t>
            </a:r>
            <a:r>
              <a:rPr lang="en-US" dirty="0"/>
              <a:t>(1 slides)</a:t>
            </a:r>
          </a:p>
          <a:p>
            <a:pPr lvl="1"/>
            <a:r>
              <a:rPr lang="en-US" b="1" dirty="0">
                <a:solidFill>
                  <a:schemeClr val="accent1"/>
                </a:solidFill>
              </a:rPr>
              <a:t>Method</a:t>
            </a:r>
            <a:r>
              <a:rPr lang="en-US" dirty="0"/>
              <a:t>: How do you want to answer the question? (1 slide)</a:t>
            </a:r>
            <a:endParaRPr lang="de-DE" dirty="0"/>
          </a:p>
        </p:txBody>
      </p:sp>
    </p:spTree>
    <p:extLst>
      <p:ext uri="{BB962C8B-B14F-4D97-AF65-F5344CB8AC3E}">
        <p14:creationId xmlns:p14="http://schemas.microsoft.com/office/powerpoint/2010/main" val="3832502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BAB79-3AC6-8965-F65C-9D4C34AAAEF5}"/>
              </a:ext>
            </a:extLst>
          </p:cNvPr>
          <p:cNvSpPr>
            <a:spLocks noGrp="1"/>
          </p:cNvSpPr>
          <p:nvPr>
            <p:ph type="title"/>
          </p:nvPr>
        </p:nvSpPr>
        <p:spPr/>
        <p:txBody>
          <a:bodyPr/>
          <a:lstStyle/>
          <a:p>
            <a:r>
              <a:rPr lang="en-US" dirty="0"/>
              <a:t>Find a group</a:t>
            </a:r>
            <a:endParaRPr lang="de-DE" dirty="0"/>
          </a:p>
        </p:txBody>
      </p:sp>
      <p:sp>
        <p:nvSpPr>
          <p:cNvPr id="3" name="Fußzeilenplatzhalter 2">
            <a:extLst>
              <a:ext uri="{FF2B5EF4-FFF2-40B4-BE49-F238E27FC236}">
                <a16:creationId xmlns:a16="http://schemas.microsoft.com/office/drawing/2014/main" id="{C302FC77-9FF7-2D25-B63A-B2871508659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0607233-8291-E9E9-0A7C-7F12AED7C8B6}"/>
              </a:ext>
            </a:extLst>
          </p:cNvPr>
          <p:cNvSpPr>
            <a:spLocks noGrp="1"/>
          </p:cNvSpPr>
          <p:nvPr>
            <p:ph type="sldNum" sz="quarter" idx="28"/>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5653803D-F21B-C8FB-C324-CCB039FFBEBF}"/>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E6BF70BF-685F-23C4-03E5-AB488098069B}"/>
              </a:ext>
            </a:extLst>
          </p:cNvPr>
          <p:cNvSpPr>
            <a:spLocks noGrp="1"/>
          </p:cNvSpPr>
          <p:nvPr>
            <p:ph type="body" sz="quarter" idx="29"/>
          </p:nvPr>
        </p:nvSpPr>
        <p:spPr/>
        <p:txBody>
          <a:bodyPr/>
          <a:lstStyle/>
          <a:p>
            <a:r>
              <a:rPr lang="de-DE" b="1" dirty="0">
                <a:solidFill>
                  <a:schemeClr val="accent1"/>
                </a:solidFill>
              </a:rPr>
              <a:t>Online</a:t>
            </a:r>
          </a:p>
          <a:p>
            <a:pPr lvl="1"/>
            <a:r>
              <a:rPr lang="de-DE"/>
              <a:t>&lt;ENTER LINK&gt;</a:t>
            </a:r>
            <a:endParaRPr lang="de-DE" dirty="0"/>
          </a:p>
          <a:p>
            <a:endParaRPr lang="de-DE" dirty="0"/>
          </a:p>
          <a:p>
            <a:endParaRPr lang="de-DE" dirty="0"/>
          </a:p>
          <a:p>
            <a:r>
              <a:rPr lang="de-DE" b="1" dirty="0">
                <a:solidFill>
                  <a:schemeClr val="accent1"/>
                </a:solidFill>
              </a:rPr>
              <a:t>Offline</a:t>
            </a:r>
          </a:p>
          <a:p>
            <a:pPr lvl="1"/>
            <a:r>
              <a:rPr lang="de-DE" dirty="0"/>
              <a:t>Talk </a:t>
            </a:r>
            <a:r>
              <a:rPr lang="de-DE" dirty="0" err="1"/>
              <a:t>with</a:t>
            </a:r>
            <a:r>
              <a:rPr lang="de-DE" dirty="0"/>
              <a:t> real </a:t>
            </a:r>
            <a:r>
              <a:rPr lang="de-DE" dirty="0" err="1"/>
              <a:t>people</a:t>
            </a:r>
            <a:r>
              <a:rPr lang="de-DE" dirty="0"/>
              <a:t> </a:t>
            </a:r>
          </a:p>
          <a:p>
            <a:endParaRPr lang="de-DE" dirty="0"/>
          </a:p>
        </p:txBody>
      </p:sp>
      <p:pic>
        <p:nvPicPr>
          <p:cNvPr id="8" name="Picture 2" descr="Bildung, Event, Seminar, Klassenzimmer, Jugend, Schüler, Zimmer, Schule, Ausbildung, weiterführende Schule, Weiterführende Schule, Treffen, Gebäude, Vorlesung, Job, Wirtschaftsschule, Menge, Akademische Konferenz">
            <a:extLst>
              <a:ext uri="{FF2B5EF4-FFF2-40B4-BE49-F238E27FC236}">
                <a16:creationId xmlns:a16="http://schemas.microsoft.com/office/drawing/2014/main" id="{8DC95AF8-E6EA-ED08-CEEE-8F6F95FE3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252" y="4242154"/>
            <a:ext cx="3413886" cy="178190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8BE1EB22-3DCF-8C2D-232A-AF3F8DB8596C}"/>
              </a:ext>
            </a:extLst>
          </p:cNvPr>
          <p:cNvPicPr>
            <a:picLocks noChangeAspect="1"/>
          </p:cNvPicPr>
          <p:nvPr/>
        </p:nvPicPr>
        <p:blipFill>
          <a:blip r:embed="rId3"/>
          <a:stretch>
            <a:fillRect/>
          </a:stretch>
        </p:blipFill>
        <p:spPr>
          <a:xfrm>
            <a:off x="1242252" y="2445132"/>
            <a:ext cx="7977948" cy="801278"/>
          </a:xfrm>
          <a:prstGeom prst="rect">
            <a:avLst/>
          </a:prstGeom>
        </p:spPr>
      </p:pic>
      <p:pic>
        <p:nvPicPr>
          <p:cNvPr id="2050" name="Picture 2" descr="Arbeiten,Gruppe,Menschen,Computer,Person,Treffen">
            <a:extLst>
              <a:ext uri="{FF2B5EF4-FFF2-40B4-BE49-F238E27FC236}">
                <a16:creationId xmlns:a16="http://schemas.microsoft.com/office/drawing/2014/main" id="{C10EF7FD-795F-1C69-03F2-BC296F37C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175"/>
          <a:stretch/>
        </p:blipFill>
        <p:spPr bwMode="auto">
          <a:xfrm>
            <a:off x="4673599" y="4242153"/>
            <a:ext cx="3978275" cy="178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56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C5A72-B4A2-AD6B-4399-C7DD895924CC}"/>
              </a:ext>
            </a:extLst>
          </p:cNvPr>
          <p:cNvSpPr>
            <a:spLocks noGrp="1"/>
          </p:cNvSpPr>
          <p:nvPr>
            <p:ph type="title"/>
          </p:nvPr>
        </p:nvSpPr>
        <p:spPr/>
        <p:txBody>
          <a:bodyPr/>
          <a:lstStyle/>
          <a:p>
            <a:r>
              <a:rPr lang="en-US" dirty="0"/>
              <a:t>Example of a Problem Statement</a:t>
            </a:r>
            <a:endParaRPr lang="de-DE" dirty="0"/>
          </a:p>
        </p:txBody>
      </p:sp>
      <p:sp>
        <p:nvSpPr>
          <p:cNvPr id="3" name="Fußzeilenplatzhalter 2">
            <a:extLst>
              <a:ext uri="{FF2B5EF4-FFF2-40B4-BE49-F238E27FC236}">
                <a16:creationId xmlns:a16="http://schemas.microsoft.com/office/drawing/2014/main" id="{9EB2C253-2868-ACF1-D2C3-3F7A7B5B756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B5C3E6B-167A-0EBF-83F8-42CB04E82D6A}"/>
              </a:ext>
            </a:extLst>
          </p:cNvPr>
          <p:cNvSpPr>
            <a:spLocks noGrp="1"/>
          </p:cNvSpPr>
          <p:nvPr>
            <p:ph type="sldNum" sz="quarter" idx="28"/>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27A77113-9F63-5BA6-D745-AFF5ABE3EEE1}"/>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85925DAE-F143-3792-CFFB-15FD29D32310}"/>
              </a:ext>
            </a:extLst>
          </p:cNvPr>
          <p:cNvSpPr>
            <a:spLocks noGrp="1"/>
          </p:cNvSpPr>
          <p:nvPr>
            <p:ph type="body" sz="quarter" idx="29"/>
          </p:nvPr>
        </p:nvSpPr>
        <p:spPr/>
        <p:txBody>
          <a:bodyPr>
            <a:normAutofit fontScale="70000" lnSpcReduction="20000"/>
          </a:bodyPr>
          <a:lstStyle/>
          <a:p>
            <a:r>
              <a:rPr lang="en-US" sz="2400" dirty="0"/>
              <a:t>Authors….</a:t>
            </a:r>
          </a:p>
          <a:p>
            <a:r>
              <a:rPr lang="en-US" sz="2400" dirty="0"/>
              <a:t>Title: Effect of Gender on the Perception of Avatar Hands in Virtual Reality</a:t>
            </a:r>
          </a:p>
          <a:p>
            <a:r>
              <a:rPr lang="en-US" sz="2400" dirty="0"/>
              <a:t>Text: Displaying the user’s hand as the primary body part for interaction enables natural user interactions with the virtual world and has different effects on interaction. For example, </a:t>
            </a:r>
            <a:r>
              <a:rPr lang="en-US" sz="2400" dirty="0" err="1"/>
              <a:t>Argelaguet</a:t>
            </a:r>
            <a:r>
              <a:rPr lang="en-US" sz="2400" dirty="0"/>
              <a:t> et al. [1] found that hand realism has an influence on the sense of agency, which is stronger for less realistic virtual hands. A study by Lin and </a:t>
            </a:r>
            <a:r>
              <a:rPr lang="en-US" sz="2400" dirty="0" err="1"/>
              <a:t>Jörg</a:t>
            </a:r>
            <a:r>
              <a:rPr lang="en-US" sz="2400" dirty="0"/>
              <a:t> [2] showed that the sense of ownership increases for human virtual hands. However, it is unclear whether and how the human-likeness of user controlled virtual hands influence the perceived sensation of presence [3] in VR. Furthermore, it is unknown if virtual hands are perceived differently by men and women, especially when avatar hands from another gender are used. Therefore, we want to conduct a user study to investigate the effect of realism and gender on the perception of presence.</a:t>
            </a:r>
            <a:br>
              <a:rPr lang="en-US" sz="2400" dirty="0"/>
            </a:br>
            <a:endParaRPr lang="en-US" sz="2000" dirty="0"/>
          </a:p>
          <a:p>
            <a:pPr marL="0" indent="0">
              <a:buNone/>
            </a:pPr>
            <a:r>
              <a:rPr lang="en-US" sz="1100" dirty="0"/>
              <a:t>[1] </a:t>
            </a:r>
            <a:r>
              <a:rPr lang="en-US" sz="1100" dirty="0" err="1"/>
              <a:t>Ferran</a:t>
            </a:r>
            <a:r>
              <a:rPr lang="en-US" sz="1100" dirty="0"/>
              <a:t> </a:t>
            </a:r>
            <a:r>
              <a:rPr lang="en-US" sz="1100" dirty="0" err="1"/>
              <a:t>Argelaguet</a:t>
            </a:r>
            <a:r>
              <a:rPr lang="en-US" sz="1100" dirty="0"/>
              <a:t>, </a:t>
            </a:r>
            <a:r>
              <a:rPr lang="en-US" sz="1100" dirty="0" err="1"/>
              <a:t>Ludovic</a:t>
            </a:r>
            <a:r>
              <a:rPr lang="en-US" sz="1100" dirty="0"/>
              <a:t> </a:t>
            </a:r>
            <a:r>
              <a:rPr lang="en-US" sz="1100" dirty="0" err="1"/>
              <a:t>Hoyet</a:t>
            </a:r>
            <a:r>
              <a:rPr lang="en-US" sz="1100" dirty="0"/>
              <a:t>, Michaël Trico, and Anatole </a:t>
            </a:r>
            <a:r>
              <a:rPr lang="en-US" sz="1100" dirty="0" err="1"/>
              <a:t>Lécuyer</a:t>
            </a:r>
            <a:r>
              <a:rPr lang="en-US" sz="1100" dirty="0"/>
              <a:t>. 2016. The role of interaction in virtual embodiment: Effects of the virtual hand representation. Proceedings - IEEE Virtual Reality 2016-July (2016), 3–10. DOI: </a:t>
            </a:r>
            <a:r>
              <a:rPr lang="en-US" sz="1100" dirty="0">
                <a:hlinkClick r:id="rId2"/>
              </a:rPr>
              <a:t>http://dx.doi.org/10.1109/VR.2016.7504682</a:t>
            </a:r>
            <a:r>
              <a:rPr lang="en-US" sz="1100" dirty="0"/>
              <a:t> </a:t>
            </a:r>
          </a:p>
          <a:p>
            <a:pPr marL="0" indent="0">
              <a:buNone/>
            </a:pPr>
            <a:r>
              <a:rPr lang="en-US" sz="1100" dirty="0"/>
              <a:t>[2] Lorraine Lin and Sophie </a:t>
            </a:r>
            <a:r>
              <a:rPr lang="en-US" sz="1100" dirty="0" err="1"/>
              <a:t>Jörg</a:t>
            </a:r>
            <a:r>
              <a:rPr lang="en-US" sz="1100" dirty="0"/>
              <a:t>. 2016. Need a Hand?: How Appearance Affects the Virtual Hand Illusion. In Proceedings of the ACM Symposium on Applied Perception (SAP ’16). ACM, New York, NY, USA, 69–76.  DOI: </a:t>
            </a:r>
            <a:r>
              <a:rPr lang="en-US" sz="1100" dirty="0">
                <a:hlinkClick r:id="rId3"/>
              </a:rPr>
              <a:t>http://dx.doi.org/10.1145/2931002.2931006</a:t>
            </a:r>
            <a:br>
              <a:rPr lang="en-US" sz="1100" dirty="0"/>
            </a:br>
            <a:br>
              <a:rPr lang="en-US" sz="1100" dirty="0"/>
            </a:br>
            <a:r>
              <a:rPr lang="en-US" sz="1100" dirty="0"/>
              <a:t>[3] Bob G. Witmer and Michael J. Singer. 1998. Measuring Presence in Virtual Environments: A Presence Questionnaire. Presence: Teleoperators and Virtual Environments 7, 3 (1998), 225–240. DOI: </a:t>
            </a:r>
            <a:r>
              <a:rPr lang="en-US" sz="1100" dirty="0">
                <a:hlinkClick r:id="rId4"/>
              </a:rPr>
              <a:t>http://dx.doi.org/10.1162/105474698565686</a:t>
            </a:r>
            <a:r>
              <a:rPr lang="en-US" sz="1100" dirty="0"/>
              <a:t> </a:t>
            </a:r>
          </a:p>
          <a:p>
            <a:endParaRPr lang="de-DE" dirty="0"/>
          </a:p>
        </p:txBody>
      </p:sp>
    </p:spTree>
    <p:extLst>
      <p:ext uri="{BB962C8B-B14F-4D97-AF65-F5344CB8AC3E}">
        <p14:creationId xmlns:p14="http://schemas.microsoft.com/office/powerpoint/2010/main" val="188970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2EACF-2EE8-ACCA-B77C-C36160B68739}"/>
              </a:ext>
            </a:extLst>
          </p:cNvPr>
          <p:cNvSpPr>
            <a:spLocks noGrp="1"/>
          </p:cNvSpPr>
          <p:nvPr>
            <p:ph type="title"/>
          </p:nvPr>
        </p:nvSpPr>
        <p:spPr/>
        <p:txBody>
          <a:bodyPr/>
          <a:lstStyle/>
          <a:p>
            <a:r>
              <a:rPr lang="de-DE" dirty="0"/>
              <a:t>Semester Plan</a:t>
            </a:r>
          </a:p>
        </p:txBody>
      </p:sp>
      <p:sp>
        <p:nvSpPr>
          <p:cNvPr id="3" name="Fußzeilenplatzhalter 2">
            <a:extLst>
              <a:ext uri="{FF2B5EF4-FFF2-40B4-BE49-F238E27FC236}">
                <a16:creationId xmlns:a16="http://schemas.microsoft.com/office/drawing/2014/main" id="{CE9D6AC0-E2BD-601E-687C-B54E75C7BA3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4CFB8B-9B22-2D03-B5E9-38012A0355EF}"/>
              </a:ext>
            </a:extLst>
          </p:cNvPr>
          <p:cNvSpPr>
            <a:spLocks noGrp="1"/>
          </p:cNvSpPr>
          <p:nvPr>
            <p:ph type="sldNum" sz="quarter" idx="28"/>
          </p:nvPr>
        </p:nvSpPr>
        <p:spPr/>
        <p:txBody>
          <a:bodyPr/>
          <a:lstStyle/>
          <a:p>
            <a:fld id="{BA24374A-C3A8-471A-8837-3FC31668ABE5}" type="slidenum">
              <a:rPr lang="de-DE" smtClean="0"/>
              <a:pPr/>
              <a:t>7</a:t>
            </a:fld>
            <a:endParaRPr lang="de-DE" dirty="0"/>
          </a:p>
        </p:txBody>
      </p:sp>
      <p:sp>
        <p:nvSpPr>
          <p:cNvPr id="5" name="Textplatzhalter 4">
            <a:extLst>
              <a:ext uri="{FF2B5EF4-FFF2-40B4-BE49-F238E27FC236}">
                <a16:creationId xmlns:a16="http://schemas.microsoft.com/office/drawing/2014/main" id="{62B0116D-CC4C-CD03-C47E-43E6C9B08C18}"/>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2DD45C96-DB51-21FA-CED4-0D49BB816D5B}"/>
              </a:ext>
            </a:extLst>
          </p:cNvPr>
          <p:cNvSpPr>
            <a:spLocks noGrp="1"/>
          </p:cNvSpPr>
          <p:nvPr>
            <p:ph type="body" sz="quarter" idx="29"/>
          </p:nvPr>
        </p:nvSpPr>
        <p:spPr/>
        <p:txBody>
          <a:bodyPr/>
          <a:lstStyle/>
          <a:p>
            <a:endParaRPr lang="de-DE" dirty="0"/>
          </a:p>
        </p:txBody>
      </p:sp>
      <p:sp>
        <p:nvSpPr>
          <p:cNvPr id="7" name="Pfeil: nach rechts 6">
            <a:extLst>
              <a:ext uri="{FF2B5EF4-FFF2-40B4-BE49-F238E27FC236}">
                <a16:creationId xmlns:a16="http://schemas.microsoft.com/office/drawing/2014/main" id="{61AA234F-D653-2ADC-D642-F381DE77337D}"/>
              </a:ext>
            </a:extLst>
          </p:cNvPr>
          <p:cNvSpPr/>
          <p:nvPr/>
        </p:nvSpPr>
        <p:spPr>
          <a:xfrm>
            <a:off x="711034" y="3786022"/>
            <a:ext cx="4536536" cy="795810"/>
          </a:xfrm>
          <a:prstGeom prst="rightArrow">
            <a:avLst>
              <a:gd name="adj1" fmla="val 50000"/>
              <a:gd name="adj2" fmla="val 573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Exercises</a:t>
            </a:r>
            <a:r>
              <a:rPr lang="de-DE" sz="1600" dirty="0"/>
              <a:t>        Workshops       </a:t>
            </a:r>
            <a:r>
              <a:rPr lang="de-DE" sz="1600" dirty="0" err="1"/>
              <a:t>Presentations</a:t>
            </a:r>
            <a:endParaRPr lang="de-DE" sz="1600" dirty="0"/>
          </a:p>
        </p:txBody>
      </p:sp>
      <p:sp>
        <p:nvSpPr>
          <p:cNvPr id="8" name="Pfeil: nach rechts 7">
            <a:extLst>
              <a:ext uri="{FF2B5EF4-FFF2-40B4-BE49-F238E27FC236}">
                <a16:creationId xmlns:a16="http://schemas.microsoft.com/office/drawing/2014/main" id="{A5BE7325-FB72-18C5-752F-76FB2AFF585B}"/>
              </a:ext>
            </a:extLst>
          </p:cNvPr>
          <p:cNvSpPr/>
          <p:nvPr/>
        </p:nvSpPr>
        <p:spPr>
          <a:xfrm>
            <a:off x="5688991" y="3802354"/>
            <a:ext cx="2312250" cy="795810"/>
          </a:xfrm>
          <a:prstGeom prst="rightArrow">
            <a:avLst>
              <a:gd name="adj1" fmla="val 50000"/>
              <a:gd name="adj2" fmla="val 573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t>   User Study</a:t>
            </a:r>
          </a:p>
        </p:txBody>
      </p:sp>
      <p:sp>
        <p:nvSpPr>
          <p:cNvPr id="15" name="Ellipse 14">
            <a:extLst>
              <a:ext uri="{FF2B5EF4-FFF2-40B4-BE49-F238E27FC236}">
                <a16:creationId xmlns:a16="http://schemas.microsoft.com/office/drawing/2014/main" id="{CB3ED7EA-5A72-5A40-5161-F2341C171BF4}"/>
              </a:ext>
            </a:extLst>
          </p:cNvPr>
          <p:cNvSpPr/>
          <p:nvPr/>
        </p:nvSpPr>
        <p:spPr>
          <a:xfrm>
            <a:off x="8647530" y="2793249"/>
            <a:ext cx="340462" cy="340462"/>
          </a:xfrm>
          <a:prstGeom prst="ellipse">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tangle 21">
            <a:extLst>
              <a:ext uri="{FF2B5EF4-FFF2-40B4-BE49-F238E27FC236}">
                <a16:creationId xmlns:a16="http://schemas.microsoft.com/office/drawing/2014/main" id="{320725E0-47F9-4F69-CFB5-FF4E851F49C7}"/>
              </a:ext>
            </a:extLst>
          </p:cNvPr>
          <p:cNvSpPr/>
          <p:nvPr/>
        </p:nvSpPr>
        <p:spPr>
          <a:xfrm>
            <a:off x="7790324" y="3235347"/>
            <a:ext cx="2016570" cy="3492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Exam</a:t>
            </a:r>
            <a:r>
              <a:rPr lang="de-DE" dirty="0">
                <a:solidFill>
                  <a:schemeClr val="tx1"/>
                </a:solidFill>
              </a:rPr>
              <a:t>, 60 min (50%)</a:t>
            </a:r>
          </a:p>
        </p:txBody>
      </p:sp>
      <p:sp>
        <p:nvSpPr>
          <p:cNvPr id="17" name="Pfeil: nach rechts 16">
            <a:extLst>
              <a:ext uri="{FF2B5EF4-FFF2-40B4-BE49-F238E27FC236}">
                <a16:creationId xmlns:a16="http://schemas.microsoft.com/office/drawing/2014/main" id="{0D311247-8524-3C49-37CD-67DED152EAD1}"/>
              </a:ext>
            </a:extLst>
          </p:cNvPr>
          <p:cNvSpPr/>
          <p:nvPr/>
        </p:nvSpPr>
        <p:spPr>
          <a:xfrm>
            <a:off x="711035" y="2534063"/>
            <a:ext cx="7290208" cy="796719"/>
          </a:xfrm>
          <a:prstGeom prst="rightArrow">
            <a:avLst>
              <a:gd name="adj1" fmla="val 50000"/>
              <a:gd name="adj2" fmla="val 609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HCI Basics in Theory</a:t>
            </a:r>
          </a:p>
        </p:txBody>
      </p:sp>
      <p:sp>
        <p:nvSpPr>
          <p:cNvPr id="18" name="Ellipse 17">
            <a:extLst>
              <a:ext uri="{FF2B5EF4-FFF2-40B4-BE49-F238E27FC236}">
                <a16:creationId xmlns:a16="http://schemas.microsoft.com/office/drawing/2014/main" id="{4BFE0D40-B2E2-3C23-A100-2C6FD106208F}"/>
              </a:ext>
            </a:extLst>
          </p:cNvPr>
          <p:cNvSpPr/>
          <p:nvPr/>
        </p:nvSpPr>
        <p:spPr>
          <a:xfrm>
            <a:off x="7996033" y="4027181"/>
            <a:ext cx="340462" cy="340462"/>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tangle 21">
            <a:extLst>
              <a:ext uri="{FF2B5EF4-FFF2-40B4-BE49-F238E27FC236}">
                <a16:creationId xmlns:a16="http://schemas.microsoft.com/office/drawing/2014/main" id="{979ED9E2-3533-2F06-C563-5B1C47DB4FC7}"/>
              </a:ext>
            </a:extLst>
          </p:cNvPr>
          <p:cNvSpPr/>
          <p:nvPr/>
        </p:nvSpPr>
        <p:spPr>
          <a:xfrm>
            <a:off x="6544257" y="4668984"/>
            <a:ext cx="3370982" cy="3492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Presentation</a:t>
            </a:r>
            <a:br>
              <a:rPr lang="de-DE" dirty="0">
                <a:solidFill>
                  <a:schemeClr val="tx1"/>
                </a:solidFill>
              </a:rPr>
            </a:br>
            <a:r>
              <a:rPr lang="de-DE" dirty="0">
                <a:solidFill>
                  <a:schemeClr val="tx1"/>
                </a:solidFill>
              </a:rPr>
              <a:t>(25%)</a:t>
            </a:r>
          </a:p>
        </p:txBody>
      </p:sp>
      <p:sp>
        <p:nvSpPr>
          <p:cNvPr id="20" name="Rectangle 21">
            <a:extLst>
              <a:ext uri="{FF2B5EF4-FFF2-40B4-BE49-F238E27FC236}">
                <a16:creationId xmlns:a16="http://schemas.microsoft.com/office/drawing/2014/main" id="{D4FC4B30-3738-A884-737A-A96416B098E0}"/>
              </a:ext>
            </a:extLst>
          </p:cNvPr>
          <p:cNvSpPr/>
          <p:nvPr/>
        </p:nvSpPr>
        <p:spPr>
          <a:xfrm>
            <a:off x="1731764" y="5607440"/>
            <a:ext cx="1479190" cy="374990"/>
          </a:xfrm>
          <a:prstGeom prst="rect">
            <a:avLst/>
          </a:prstGeom>
          <a:gradFill>
            <a:gsLst>
              <a:gs pos="0">
                <a:srgbClr val="FF0000"/>
              </a:gs>
              <a:gs pos="100000">
                <a:srgbClr val="FF0000"/>
              </a:gs>
              <a:gs pos="56000">
                <a:schemeClr val="accent3"/>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b="1" i="1" dirty="0" err="1">
                <a:solidFill>
                  <a:schemeClr val="bg1"/>
                </a:solidFill>
              </a:rPr>
              <a:t>Damn</a:t>
            </a:r>
            <a:r>
              <a:rPr lang="de-DE" sz="1100" b="1" i="1" dirty="0">
                <a:solidFill>
                  <a:schemeClr val="bg1"/>
                </a:solidFill>
              </a:rPr>
              <a:t>, a </a:t>
            </a:r>
            <a:r>
              <a:rPr lang="de-DE" sz="1100" b="1" i="1" dirty="0" err="1">
                <a:solidFill>
                  <a:schemeClr val="bg1"/>
                </a:solidFill>
              </a:rPr>
              <a:t>topic</a:t>
            </a:r>
            <a:endParaRPr lang="de-DE" sz="1100" b="1" i="1" dirty="0">
              <a:solidFill>
                <a:schemeClr val="bg1"/>
              </a:solidFill>
            </a:endParaRPr>
          </a:p>
        </p:txBody>
      </p:sp>
      <p:sp>
        <p:nvSpPr>
          <p:cNvPr id="21" name="Rectangle 21">
            <a:extLst>
              <a:ext uri="{FF2B5EF4-FFF2-40B4-BE49-F238E27FC236}">
                <a16:creationId xmlns:a16="http://schemas.microsoft.com/office/drawing/2014/main" id="{45CE5D67-DC80-CBB2-D134-6B83FA8AFE83}"/>
              </a:ext>
            </a:extLst>
          </p:cNvPr>
          <p:cNvSpPr/>
          <p:nvPr/>
        </p:nvSpPr>
        <p:spPr>
          <a:xfrm>
            <a:off x="3210955" y="5607440"/>
            <a:ext cx="3281762" cy="374990"/>
          </a:xfrm>
          <a:prstGeom prst="rect">
            <a:avLst/>
          </a:prstGeom>
          <a:gradFill>
            <a:gsLst>
              <a:gs pos="21000">
                <a:srgbClr val="87913C"/>
              </a:gs>
              <a:gs pos="0">
                <a:srgbClr val="FF0000"/>
              </a:gs>
              <a:gs pos="100000">
                <a:schemeClr val="accent6"/>
              </a:gs>
              <a:gs pos="15000">
                <a:schemeClr val="accent3"/>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b="1" i="1" dirty="0">
                <a:solidFill>
                  <a:schemeClr val="bg1"/>
                </a:solidFill>
              </a:rPr>
              <a:t>Fun, </a:t>
            </a:r>
            <a:r>
              <a:rPr lang="de-DE" sz="1100" b="1" i="1" dirty="0" err="1">
                <a:solidFill>
                  <a:schemeClr val="bg1"/>
                </a:solidFill>
              </a:rPr>
              <a:t>we</a:t>
            </a:r>
            <a:r>
              <a:rPr lang="de-DE" sz="1100" b="1" i="1" dirty="0">
                <a:solidFill>
                  <a:schemeClr val="bg1"/>
                </a:solidFill>
              </a:rPr>
              <a:t> </a:t>
            </a:r>
            <a:r>
              <a:rPr lang="de-DE" sz="1100" b="1" i="1" dirty="0" err="1">
                <a:solidFill>
                  <a:schemeClr val="bg1"/>
                </a:solidFill>
              </a:rPr>
              <a:t>are</a:t>
            </a:r>
            <a:r>
              <a:rPr lang="de-DE" sz="1100" b="1" i="1" dirty="0">
                <a:solidFill>
                  <a:schemeClr val="bg1"/>
                </a:solidFill>
              </a:rPr>
              <a:t> </a:t>
            </a:r>
            <a:r>
              <a:rPr lang="de-DE" sz="1100" b="1" i="1" dirty="0" err="1">
                <a:solidFill>
                  <a:schemeClr val="bg1"/>
                </a:solidFill>
              </a:rPr>
              <a:t>doing</a:t>
            </a:r>
            <a:r>
              <a:rPr lang="de-DE" sz="1100" b="1" i="1" dirty="0">
                <a:solidFill>
                  <a:schemeClr val="bg1"/>
                </a:solidFill>
              </a:rPr>
              <a:t> </a:t>
            </a:r>
            <a:r>
              <a:rPr lang="de-DE" sz="1100" b="1" i="1" dirty="0" err="1">
                <a:solidFill>
                  <a:schemeClr val="bg1"/>
                </a:solidFill>
              </a:rPr>
              <a:t>random</a:t>
            </a:r>
            <a:r>
              <a:rPr lang="de-DE" sz="1100" b="1" i="1" dirty="0">
                <a:solidFill>
                  <a:schemeClr val="bg1"/>
                </a:solidFill>
              </a:rPr>
              <a:t> </a:t>
            </a:r>
            <a:r>
              <a:rPr lang="de-DE" sz="1100" b="1" i="1" dirty="0" err="1">
                <a:solidFill>
                  <a:schemeClr val="bg1"/>
                </a:solidFill>
              </a:rPr>
              <a:t>research</a:t>
            </a:r>
            <a:endParaRPr lang="de-DE" sz="1100" b="1" i="1" dirty="0">
              <a:solidFill>
                <a:schemeClr val="bg1"/>
              </a:solidFill>
            </a:endParaRPr>
          </a:p>
        </p:txBody>
      </p:sp>
      <p:sp>
        <p:nvSpPr>
          <p:cNvPr id="22" name="Rectangle 21">
            <a:extLst>
              <a:ext uri="{FF2B5EF4-FFF2-40B4-BE49-F238E27FC236}">
                <a16:creationId xmlns:a16="http://schemas.microsoft.com/office/drawing/2014/main" id="{515E96E4-C254-04CF-25F1-45EC40CE4804}"/>
              </a:ext>
            </a:extLst>
          </p:cNvPr>
          <p:cNvSpPr/>
          <p:nvPr/>
        </p:nvSpPr>
        <p:spPr>
          <a:xfrm flipH="1">
            <a:off x="6492717" y="5607440"/>
            <a:ext cx="2366041" cy="374990"/>
          </a:xfrm>
          <a:prstGeom prst="rect">
            <a:avLst/>
          </a:prstGeom>
          <a:gradFill>
            <a:gsLst>
              <a:gs pos="0">
                <a:srgbClr val="FF0000"/>
              </a:gs>
              <a:gs pos="100000">
                <a:schemeClr val="accent6"/>
              </a:gs>
              <a:gs pos="0">
                <a:srgbClr val="FF0000"/>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i="1" dirty="0">
                <a:solidFill>
                  <a:schemeClr val="bg1"/>
                </a:solidFill>
              </a:rPr>
              <a:t>WTF, I </a:t>
            </a:r>
            <a:r>
              <a:rPr lang="de-DE" sz="1100" b="1" i="1" dirty="0" err="1">
                <a:solidFill>
                  <a:schemeClr val="bg1"/>
                </a:solidFill>
              </a:rPr>
              <a:t>need</a:t>
            </a:r>
            <a:r>
              <a:rPr lang="de-DE" sz="1100" b="1" i="1" dirty="0">
                <a:solidFill>
                  <a:schemeClr val="bg1"/>
                </a:solidFill>
              </a:rPr>
              <a:t> </a:t>
            </a:r>
            <a:r>
              <a:rPr lang="de-DE" sz="1100" b="1" i="1" dirty="0" err="1">
                <a:solidFill>
                  <a:schemeClr val="bg1"/>
                </a:solidFill>
              </a:rPr>
              <a:t>more</a:t>
            </a:r>
            <a:r>
              <a:rPr lang="de-DE" sz="1100" b="1" i="1" dirty="0">
                <a:solidFill>
                  <a:schemeClr val="bg1"/>
                </a:solidFill>
              </a:rPr>
              <a:t> time</a:t>
            </a:r>
          </a:p>
        </p:txBody>
      </p:sp>
      <p:sp>
        <p:nvSpPr>
          <p:cNvPr id="23" name="Rectangle 21">
            <a:extLst>
              <a:ext uri="{FF2B5EF4-FFF2-40B4-BE49-F238E27FC236}">
                <a16:creationId xmlns:a16="http://schemas.microsoft.com/office/drawing/2014/main" id="{34AA3DC1-3B75-2538-FB45-731EB63A769A}"/>
              </a:ext>
            </a:extLst>
          </p:cNvPr>
          <p:cNvSpPr/>
          <p:nvPr/>
        </p:nvSpPr>
        <p:spPr>
          <a:xfrm>
            <a:off x="8858759" y="5607440"/>
            <a:ext cx="2577639" cy="374990"/>
          </a:xfrm>
          <a:prstGeom prst="rect">
            <a:avLst/>
          </a:prstGeom>
          <a:gradFill>
            <a:gsLst>
              <a:gs pos="17682">
                <a:srgbClr val="D13717"/>
              </a:gs>
              <a:gs pos="24000">
                <a:srgbClr val="928336"/>
              </a:gs>
              <a:gs pos="0">
                <a:srgbClr val="FF0000"/>
              </a:gs>
              <a:gs pos="100000">
                <a:schemeClr val="accent6"/>
              </a:gs>
              <a:gs pos="0">
                <a:srgbClr val="FF0000"/>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i="1" dirty="0"/>
              <a:t>…nice… I know stuff</a:t>
            </a:r>
            <a:endParaRPr lang="de-DE" sz="1100" b="1" i="1" dirty="0"/>
          </a:p>
        </p:txBody>
      </p:sp>
      <p:sp>
        <p:nvSpPr>
          <p:cNvPr id="24" name="Rectangle 21">
            <a:extLst>
              <a:ext uri="{FF2B5EF4-FFF2-40B4-BE49-F238E27FC236}">
                <a16:creationId xmlns:a16="http://schemas.microsoft.com/office/drawing/2014/main" id="{AC324E0A-4FB7-0E38-185B-0DA35949ECEB}"/>
              </a:ext>
            </a:extLst>
          </p:cNvPr>
          <p:cNvSpPr/>
          <p:nvPr/>
        </p:nvSpPr>
        <p:spPr>
          <a:xfrm flipH="1">
            <a:off x="711033" y="5607440"/>
            <a:ext cx="1020731" cy="374990"/>
          </a:xfrm>
          <a:prstGeom prst="rect">
            <a:avLst/>
          </a:prstGeom>
          <a:gradFill>
            <a:gsLst>
              <a:gs pos="0">
                <a:srgbClr val="FF0000"/>
              </a:gs>
              <a:gs pos="100000">
                <a:schemeClr val="accent6"/>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i="1" dirty="0" err="1">
                <a:solidFill>
                  <a:schemeClr val="bg1"/>
                </a:solidFill>
              </a:rPr>
              <a:t>Yay</a:t>
            </a:r>
            <a:r>
              <a:rPr lang="de-DE" sz="1100" b="1" i="1" dirty="0">
                <a:solidFill>
                  <a:schemeClr val="bg1"/>
                </a:solidFill>
              </a:rPr>
              <a:t>, a </a:t>
            </a:r>
            <a:r>
              <a:rPr lang="de-DE" sz="1100" b="1" i="1" dirty="0" err="1">
                <a:solidFill>
                  <a:schemeClr val="bg1"/>
                </a:solidFill>
              </a:rPr>
              <a:t>new</a:t>
            </a:r>
            <a:r>
              <a:rPr lang="de-DE" sz="1100" b="1" i="1" dirty="0">
                <a:solidFill>
                  <a:schemeClr val="bg1"/>
                </a:solidFill>
              </a:rPr>
              <a:t> </a:t>
            </a:r>
            <a:r>
              <a:rPr lang="de-DE" sz="1100" b="1" i="1" dirty="0" err="1">
                <a:solidFill>
                  <a:schemeClr val="bg1"/>
                </a:solidFill>
              </a:rPr>
              <a:t>lecture</a:t>
            </a:r>
            <a:r>
              <a:rPr lang="de-DE" sz="1100" b="1" i="1" dirty="0">
                <a:solidFill>
                  <a:schemeClr val="bg1"/>
                </a:solidFill>
              </a:rPr>
              <a:t>!</a:t>
            </a:r>
          </a:p>
        </p:txBody>
      </p:sp>
      <p:sp>
        <p:nvSpPr>
          <p:cNvPr id="25" name="Rectangle 21">
            <a:extLst>
              <a:ext uri="{FF2B5EF4-FFF2-40B4-BE49-F238E27FC236}">
                <a16:creationId xmlns:a16="http://schemas.microsoft.com/office/drawing/2014/main" id="{12B651EB-CEB0-02C9-87CC-BB7640366259}"/>
              </a:ext>
            </a:extLst>
          </p:cNvPr>
          <p:cNvSpPr/>
          <p:nvPr/>
        </p:nvSpPr>
        <p:spPr>
          <a:xfrm>
            <a:off x="10240439" y="3793993"/>
            <a:ext cx="1256234" cy="7867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Team </a:t>
            </a:r>
            <a:r>
              <a:rPr lang="de-DE" sz="1400" dirty="0" err="1">
                <a:solidFill>
                  <a:schemeClr val="bg1"/>
                </a:solidFill>
              </a:rPr>
              <a:t>project</a:t>
            </a:r>
            <a:br>
              <a:rPr lang="de-DE" sz="1400" dirty="0">
                <a:solidFill>
                  <a:schemeClr val="bg1"/>
                </a:solidFill>
              </a:rPr>
            </a:br>
            <a:r>
              <a:rPr lang="de-DE" sz="1400" dirty="0">
                <a:solidFill>
                  <a:schemeClr val="bg1"/>
                </a:solidFill>
              </a:rPr>
              <a:t>(3 </a:t>
            </a:r>
            <a:r>
              <a:rPr lang="de-DE" sz="1400" dirty="0" err="1">
                <a:solidFill>
                  <a:schemeClr val="bg1"/>
                </a:solidFill>
              </a:rPr>
              <a:t>persons</a:t>
            </a:r>
            <a:r>
              <a:rPr lang="de-DE" sz="1400" dirty="0">
                <a:solidFill>
                  <a:schemeClr val="bg1"/>
                </a:solidFill>
              </a:rPr>
              <a:t>)</a:t>
            </a:r>
            <a:endParaRPr lang="de-DE" sz="1000" dirty="0">
              <a:solidFill>
                <a:schemeClr val="bg1"/>
              </a:solidFill>
            </a:endParaRPr>
          </a:p>
        </p:txBody>
      </p:sp>
      <p:sp>
        <p:nvSpPr>
          <p:cNvPr id="26" name="Rectangle 21">
            <a:extLst>
              <a:ext uri="{FF2B5EF4-FFF2-40B4-BE49-F238E27FC236}">
                <a16:creationId xmlns:a16="http://schemas.microsoft.com/office/drawing/2014/main" id="{ECA0D5E5-AE22-3176-7650-F531C0E891AC}"/>
              </a:ext>
            </a:extLst>
          </p:cNvPr>
          <p:cNvSpPr/>
          <p:nvPr/>
        </p:nvSpPr>
        <p:spPr>
          <a:xfrm>
            <a:off x="10240439" y="2540836"/>
            <a:ext cx="1256234" cy="84529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solidFill>
                  <a:schemeClr val="bg1"/>
                </a:solidFill>
              </a:rPr>
              <a:t>You</a:t>
            </a:r>
            <a:r>
              <a:rPr lang="de-DE" sz="1400" dirty="0">
                <a:solidFill>
                  <a:schemeClr val="bg1"/>
                </a:solidFill>
              </a:rPr>
              <a:t> do </a:t>
            </a:r>
            <a:br>
              <a:rPr lang="de-DE" sz="1400" dirty="0">
                <a:solidFill>
                  <a:schemeClr val="bg1"/>
                </a:solidFill>
              </a:rPr>
            </a:br>
            <a:r>
              <a:rPr lang="de-DE" sz="1400" dirty="0" err="1">
                <a:solidFill>
                  <a:schemeClr val="bg1"/>
                </a:solidFill>
              </a:rPr>
              <a:t>that</a:t>
            </a:r>
            <a:r>
              <a:rPr lang="de-DE" sz="1400" dirty="0">
                <a:solidFill>
                  <a:schemeClr val="bg1"/>
                </a:solidFill>
              </a:rPr>
              <a:t> </a:t>
            </a:r>
            <a:r>
              <a:rPr lang="de-DE" sz="1400" dirty="0" err="1">
                <a:solidFill>
                  <a:schemeClr val="bg1"/>
                </a:solidFill>
              </a:rPr>
              <a:t>alone</a:t>
            </a:r>
            <a:r>
              <a:rPr lang="de-DE" sz="1400" dirty="0">
                <a:solidFill>
                  <a:schemeClr val="bg1"/>
                </a:solidFill>
              </a:rPr>
              <a:t>, </a:t>
            </a:r>
            <a:r>
              <a:rPr lang="de-DE" sz="1400" dirty="0" err="1">
                <a:solidFill>
                  <a:schemeClr val="bg1"/>
                </a:solidFill>
              </a:rPr>
              <a:t>please</a:t>
            </a:r>
            <a:endParaRPr lang="de-DE" sz="1000" dirty="0">
              <a:solidFill>
                <a:schemeClr val="bg1"/>
              </a:solidFill>
            </a:endParaRPr>
          </a:p>
        </p:txBody>
      </p:sp>
      <p:sp>
        <p:nvSpPr>
          <p:cNvPr id="27" name="Textfeld 26">
            <a:extLst>
              <a:ext uri="{FF2B5EF4-FFF2-40B4-BE49-F238E27FC236}">
                <a16:creationId xmlns:a16="http://schemas.microsoft.com/office/drawing/2014/main" id="{2DEECF06-73E0-CFB3-A1CB-9E42E1AF5199}"/>
              </a:ext>
            </a:extLst>
          </p:cNvPr>
          <p:cNvSpPr txBox="1"/>
          <p:nvPr/>
        </p:nvSpPr>
        <p:spPr>
          <a:xfrm>
            <a:off x="633393" y="5187036"/>
            <a:ext cx="1911101" cy="369332"/>
          </a:xfrm>
          <a:prstGeom prst="rect">
            <a:avLst/>
          </a:prstGeom>
          <a:noFill/>
        </p:spPr>
        <p:txBody>
          <a:bodyPr wrap="none" rtlCol="0">
            <a:spAutoFit/>
          </a:bodyPr>
          <a:lstStyle/>
          <a:p>
            <a:r>
              <a:rPr lang="de-DE" dirty="0"/>
              <a:t>Random </a:t>
            </a:r>
            <a:r>
              <a:rPr lang="de-DE" dirty="0" err="1"/>
              <a:t>feelings</a:t>
            </a:r>
            <a:endParaRPr lang="de-DE" dirty="0"/>
          </a:p>
        </p:txBody>
      </p:sp>
      <p:grpSp>
        <p:nvGrpSpPr>
          <p:cNvPr id="46" name="Gruppieren 45">
            <a:extLst>
              <a:ext uri="{FF2B5EF4-FFF2-40B4-BE49-F238E27FC236}">
                <a16:creationId xmlns:a16="http://schemas.microsoft.com/office/drawing/2014/main" id="{29D987CE-B617-0C44-2E4E-A11895339890}"/>
              </a:ext>
            </a:extLst>
          </p:cNvPr>
          <p:cNvGrpSpPr/>
          <p:nvPr/>
        </p:nvGrpSpPr>
        <p:grpSpPr>
          <a:xfrm>
            <a:off x="249382" y="1424591"/>
            <a:ext cx="11131156" cy="1070267"/>
            <a:chOff x="249382" y="1424591"/>
            <a:chExt cx="11131156" cy="1070267"/>
          </a:xfrm>
        </p:grpSpPr>
        <p:cxnSp>
          <p:nvCxnSpPr>
            <p:cNvPr id="9" name="Gerade Verbindung mit Pfeil 8">
              <a:extLst>
                <a:ext uri="{FF2B5EF4-FFF2-40B4-BE49-F238E27FC236}">
                  <a16:creationId xmlns:a16="http://schemas.microsoft.com/office/drawing/2014/main" id="{D7B96F44-3AB3-0483-2AE6-22F56D6B368B}"/>
                </a:ext>
              </a:extLst>
            </p:cNvPr>
            <p:cNvCxnSpPr>
              <a:cxnSpLocks/>
            </p:cNvCxnSpPr>
            <p:nvPr/>
          </p:nvCxnSpPr>
          <p:spPr>
            <a:xfrm>
              <a:off x="711035" y="1632159"/>
              <a:ext cx="985042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6738D621-007E-4A0F-FE8A-9FCBBF7E74AE}"/>
                </a:ext>
              </a:extLst>
            </p:cNvPr>
            <p:cNvSpPr txBox="1"/>
            <p:nvPr/>
          </p:nvSpPr>
          <p:spPr>
            <a:xfrm>
              <a:off x="10655599" y="1424591"/>
              <a:ext cx="724939" cy="436600"/>
            </a:xfrm>
            <a:prstGeom prst="rect">
              <a:avLst/>
            </a:prstGeom>
            <a:noFill/>
          </p:spPr>
          <p:txBody>
            <a:bodyPr wrap="none" rtlCol="0">
              <a:spAutoFit/>
            </a:bodyPr>
            <a:lstStyle/>
            <a:p>
              <a:r>
                <a:rPr lang="de-DE" sz="2400" dirty="0"/>
                <a:t>time</a:t>
              </a:r>
            </a:p>
          </p:txBody>
        </p:sp>
        <p:sp>
          <p:nvSpPr>
            <p:cNvPr id="11" name="Ellipse 10">
              <a:extLst>
                <a:ext uri="{FF2B5EF4-FFF2-40B4-BE49-F238E27FC236}">
                  <a16:creationId xmlns:a16="http://schemas.microsoft.com/office/drawing/2014/main" id="{17B8D863-766F-F4DB-F6A3-C8382BFF7567}"/>
                </a:ext>
              </a:extLst>
            </p:cNvPr>
            <p:cNvSpPr/>
            <p:nvPr/>
          </p:nvSpPr>
          <p:spPr>
            <a:xfrm>
              <a:off x="711035" y="1472661"/>
              <a:ext cx="340462" cy="34046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21">
              <a:extLst>
                <a:ext uri="{FF2B5EF4-FFF2-40B4-BE49-F238E27FC236}">
                  <a16:creationId xmlns:a16="http://schemas.microsoft.com/office/drawing/2014/main" id="{41F1741E-DE34-01D1-E148-557C6B57E172}"/>
                </a:ext>
              </a:extLst>
            </p:cNvPr>
            <p:cNvSpPr/>
            <p:nvPr/>
          </p:nvSpPr>
          <p:spPr>
            <a:xfrm>
              <a:off x="249382" y="1755822"/>
              <a:ext cx="1263767" cy="6695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Today</a:t>
              </a:r>
            </a:p>
          </p:txBody>
        </p:sp>
        <p:sp>
          <p:nvSpPr>
            <p:cNvPr id="13" name="Ellipse 12">
              <a:extLst>
                <a:ext uri="{FF2B5EF4-FFF2-40B4-BE49-F238E27FC236}">
                  <a16:creationId xmlns:a16="http://schemas.microsoft.com/office/drawing/2014/main" id="{14F92E73-D5EF-7505-84CD-4481A5FA5D55}"/>
                </a:ext>
              </a:extLst>
            </p:cNvPr>
            <p:cNvSpPr/>
            <p:nvPr/>
          </p:nvSpPr>
          <p:spPr>
            <a:xfrm>
              <a:off x="7949095" y="1461928"/>
              <a:ext cx="340462" cy="34046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tangle 21">
              <a:extLst>
                <a:ext uri="{FF2B5EF4-FFF2-40B4-BE49-F238E27FC236}">
                  <a16:creationId xmlns:a16="http://schemas.microsoft.com/office/drawing/2014/main" id="{AC4B5AE8-280D-119C-4B87-F9444E32FB34}"/>
                </a:ext>
              </a:extLst>
            </p:cNvPr>
            <p:cNvSpPr/>
            <p:nvPr/>
          </p:nvSpPr>
          <p:spPr>
            <a:xfrm>
              <a:off x="7232235" y="1825319"/>
              <a:ext cx="1761363" cy="6695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End </a:t>
              </a:r>
              <a:r>
                <a:rPr lang="de-DE" dirty="0" err="1">
                  <a:solidFill>
                    <a:schemeClr val="tx1"/>
                  </a:solidFill>
                </a:rPr>
                <a:t>of</a:t>
              </a:r>
              <a:r>
                <a:rPr lang="de-DE" dirty="0">
                  <a:solidFill>
                    <a:schemeClr val="tx1"/>
                  </a:solidFill>
                </a:rPr>
                <a:t> </a:t>
              </a:r>
              <a:r>
                <a:rPr lang="de-DE" dirty="0" err="1">
                  <a:solidFill>
                    <a:schemeClr val="tx1"/>
                  </a:solidFill>
                </a:rPr>
                <a:t>Lecture</a:t>
              </a:r>
              <a:r>
                <a:rPr lang="de-DE" dirty="0">
                  <a:solidFill>
                    <a:schemeClr val="tx1"/>
                  </a:solidFill>
                </a:rPr>
                <a:t> </a:t>
              </a:r>
              <a:r>
                <a:rPr lang="de-DE" dirty="0" err="1">
                  <a:solidFill>
                    <a:schemeClr val="tx1"/>
                  </a:solidFill>
                </a:rPr>
                <a:t>Period</a:t>
              </a:r>
              <a:endParaRPr lang="de-DE" dirty="0">
                <a:solidFill>
                  <a:schemeClr val="tx1"/>
                </a:solidFill>
              </a:endParaRPr>
            </a:p>
          </p:txBody>
        </p:sp>
        <p:sp>
          <p:nvSpPr>
            <p:cNvPr id="28" name="Ellipse 27">
              <a:extLst>
                <a:ext uri="{FF2B5EF4-FFF2-40B4-BE49-F238E27FC236}">
                  <a16:creationId xmlns:a16="http://schemas.microsoft.com/office/drawing/2014/main" id="{0F81E1B6-B944-0033-9A03-480AB4671567}"/>
                </a:ext>
              </a:extLst>
            </p:cNvPr>
            <p:cNvSpPr/>
            <p:nvPr/>
          </p:nvSpPr>
          <p:spPr>
            <a:xfrm>
              <a:off x="5484496" y="1461928"/>
              <a:ext cx="340462" cy="34046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tangle 21">
              <a:extLst>
                <a:ext uri="{FF2B5EF4-FFF2-40B4-BE49-F238E27FC236}">
                  <a16:creationId xmlns:a16="http://schemas.microsoft.com/office/drawing/2014/main" id="{7A9BF5C6-A93F-B5A0-CA14-20E26703E8A3}"/>
                </a:ext>
              </a:extLst>
            </p:cNvPr>
            <p:cNvSpPr/>
            <p:nvPr/>
          </p:nvSpPr>
          <p:spPr>
            <a:xfrm>
              <a:off x="4767636" y="1825319"/>
              <a:ext cx="1761363" cy="6695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X-Mas</a:t>
              </a:r>
            </a:p>
          </p:txBody>
        </p:sp>
      </p:grpSp>
      <p:sp>
        <p:nvSpPr>
          <p:cNvPr id="30" name="Ellipse 29">
            <a:extLst>
              <a:ext uri="{FF2B5EF4-FFF2-40B4-BE49-F238E27FC236}">
                <a16:creationId xmlns:a16="http://schemas.microsoft.com/office/drawing/2014/main" id="{7557D03D-EC73-8F4C-6CDA-0D303B3310D1}"/>
              </a:ext>
            </a:extLst>
          </p:cNvPr>
          <p:cNvSpPr/>
          <p:nvPr/>
        </p:nvSpPr>
        <p:spPr>
          <a:xfrm>
            <a:off x="7072622" y="4127689"/>
            <a:ext cx="128868" cy="128868"/>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949AB622-23BB-0F66-5328-1A0BADE41F59}"/>
              </a:ext>
            </a:extLst>
          </p:cNvPr>
          <p:cNvSpPr/>
          <p:nvPr/>
        </p:nvSpPr>
        <p:spPr>
          <a:xfrm>
            <a:off x="5420062" y="4134029"/>
            <a:ext cx="128868" cy="128868"/>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486B38E4-A2AF-A502-56D6-7D492C04F5DF}"/>
              </a:ext>
            </a:extLst>
          </p:cNvPr>
          <p:cNvSpPr/>
          <p:nvPr/>
        </p:nvSpPr>
        <p:spPr>
          <a:xfrm>
            <a:off x="3320925" y="4115583"/>
            <a:ext cx="128868" cy="128868"/>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1D8D9B99-A317-D55F-B457-B3C1F70B7A42}"/>
              </a:ext>
            </a:extLst>
          </p:cNvPr>
          <p:cNvSpPr/>
          <p:nvPr/>
        </p:nvSpPr>
        <p:spPr>
          <a:xfrm>
            <a:off x="1911179" y="4137609"/>
            <a:ext cx="128868" cy="128868"/>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481F3579-9BA3-0C3C-B515-AD4015F8879B}"/>
              </a:ext>
            </a:extLst>
          </p:cNvPr>
          <p:cNvSpPr/>
          <p:nvPr/>
        </p:nvSpPr>
        <p:spPr>
          <a:xfrm>
            <a:off x="9138959" y="4027181"/>
            <a:ext cx="340462" cy="340462"/>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tangle 21">
            <a:extLst>
              <a:ext uri="{FF2B5EF4-FFF2-40B4-BE49-F238E27FC236}">
                <a16:creationId xmlns:a16="http://schemas.microsoft.com/office/drawing/2014/main" id="{C3697D7C-0246-2A89-BAED-FAAB520FE13F}"/>
              </a:ext>
            </a:extLst>
          </p:cNvPr>
          <p:cNvSpPr/>
          <p:nvPr/>
        </p:nvSpPr>
        <p:spPr>
          <a:xfrm>
            <a:off x="8876708" y="4673812"/>
            <a:ext cx="1103213" cy="3492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Paper</a:t>
            </a:r>
            <a:br>
              <a:rPr lang="de-DE" dirty="0">
                <a:solidFill>
                  <a:schemeClr val="tx1"/>
                </a:solidFill>
              </a:rPr>
            </a:br>
            <a:r>
              <a:rPr lang="de-DE" dirty="0">
                <a:solidFill>
                  <a:schemeClr val="tx1"/>
                </a:solidFill>
              </a:rPr>
              <a:t>(25%)</a:t>
            </a:r>
          </a:p>
        </p:txBody>
      </p:sp>
      <p:cxnSp>
        <p:nvCxnSpPr>
          <p:cNvPr id="36" name="Gerader Verbinder 35">
            <a:extLst>
              <a:ext uri="{FF2B5EF4-FFF2-40B4-BE49-F238E27FC236}">
                <a16:creationId xmlns:a16="http://schemas.microsoft.com/office/drawing/2014/main" id="{3D4CEB51-D3E4-EED1-2EDE-9545579F95B8}"/>
              </a:ext>
            </a:extLst>
          </p:cNvPr>
          <p:cNvCxnSpPr>
            <a:cxnSpLocks/>
            <a:stCxn id="34" idx="1"/>
          </p:cNvCxnSpPr>
          <p:nvPr/>
        </p:nvCxnSpPr>
        <p:spPr>
          <a:xfrm flipH="1">
            <a:off x="8385522" y="4197412"/>
            <a:ext cx="7534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F538342-930B-CDE3-E6BC-AD353CCE749F}"/>
              </a:ext>
            </a:extLst>
          </p:cNvPr>
          <p:cNvCxnSpPr>
            <a:cxnSpLocks/>
            <a:endCxn id="34" idx="3"/>
          </p:cNvCxnSpPr>
          <p:nvPr/>
        </p:nvCxnSpPr>
        <p:spPr>
          <a:xfrm flipH="1">
            <a:off x="9479421" y="4187343"/>
            <a:ext cx="655570" cy="10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957F62C0-0DB6-07F6-BD13-CF3FD4E6EE87}"/>
              </a:ext>
            </a:extLst>
          </p:cNvPr>
          <p:cNvCxnSpPr>
            <a:cxnSpLocks/>
          </p:cNvCxnSpPr>
          <p:nvPr/>
        </p:nvCxnSpPr>
        <p:spPr>
          <a:xfrm flipH="1">
            <a:off x="10134991" y="4067845"/>
            <a:ext cx="8286" cy="259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FC7CFABD-C1C9-ACB5-DA8A-311BC119E936}"/>
              </a:ext>
            </a:extLst>
          </p:cNvPr>
          <p:cNvCxnSpPr>
            <a:cxnSpLocks/>
          </p:cNvCxnSpPr>
          <p:nvPr/>
        </p:nvCxnSpPr>
        <p:spPr>
          <a:xfrm flipH="1">
            <a:off x="8385522" y="4058605"/>
            <a:ext cx="8286" cy="259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BF70BF11-C3EA-3CBD-D64C-3D109E21DDCC}"/>
              </a:ext>
            </a:extLst>
          </p:cNvPr>
          <p:cNvSpPr/>
          <p:nvPr/>
        </p:nvSpPr>
        <p:spPr>
          <a:xfrm>
            <a:off x="5299502" y="4022772"/>
            <a:ext cx="340462" cy="340462"/>
          </a:xfrm>
          <a:prstGeom prst="ellipse">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tangle 21">
            <a:extLst>
              <a:ext uri="{FF2B5EF4-FFF2-40B4-BE49-F238E27FC236}">
                <a16:creationId xmlns:a16="http://schemas.microsoft.com/office/drawing/2014/main" id="{86B87888-ACA7-6C7E-B798-4600FD0A1148}"/>
              </a:ext>
            </a:extLst>
          </p:cNvPr>
          <p:cNvSpPr/>
          <p:nvPr/>
        </p:nvSpPr>
        <p:spPr>
          <a:xfrm>
            <a:off x="3769627" y="4671967"/>
            <a:ext cx="3370982" cy="3492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Major </a:t>
            </a:r>
            <a:br>
              <a:rPr lang="de-DE" sz="1400" dirty="0">
                <a:solidFill>
                  <a:schemeClr val="tx1"/>
                </a:solidFill>
              </a:rPr>
            </a:br>
            <a:r>
              <a:rPr lang="de-DE" sz="1400" dirty="0">
                <a:solidFill>
                  <a:schemeClr val="tx1"/>
                </a:solidFill>
              </a:rPr>
              <a:t>Milestone:</a:t>
            </a:r>
          </a:p>
          <a:p>
            <a:pPr algn="ctr"/>
            <a:r>
              <a:rPr lang="de-DE" sz="1400" dirty="0">
                <a:solidFill>
                  <a:schemeClr val="tx1"/>
                </a:solidFill>
              </a:rPr>
              <a:t>(</a:t>
            </a:r>
            <a:r>
              <a:rPr lang="de-DE" sz="1400" dirty="0" err="1">
                <a:solidFill>
                  <a:schemeClr val="tx1"/>
                </a:solidFill>
              </a:rPr>
              <a:t>You</a:t>
            </a:r>
            <a:r>
              <a:rPr lang="de-DE" sz="1400" dirty="0">
                <a:solidFill>
                  <a:schemeClr val="tx1"/>
                </a:solidFill>
              </a:rPr>
              <a:t> </a:t>
            </a:r>
            <a:r>
              <a:rPr lang="de-DE" sz="1400" dirty="0" err="1">
                <a:solidFill>
                  <a:schemeClr val="tx1"/>
                </a:solidFill>
              </a:rPr>
              <a:t>start</a:t>
            </a:r>
            <a:r>
              <a:rPr lang="de-DE" sz="1400" dirty="0">
                <a:solidFill>
                  <a:schemeClr val="tx1"/>
                </a:solidFill>
              </a:rPr>
              <a:t> </a:t>
            </a:r>
            <a:r>
              <a:rPr lang="de-DE" sz="1400" dirty="0" err="1">
                <a:solidFill>
                  <a:schemeClr val="tx1"/>
                </a:solidFill>
              </a:rPr>
              <a:t>your</a:t>
            </a:r>
            <a:r>
              <a:rPr lang="de-DE" sz="1400" dirty="0">
                <a:solidFill>
                  <a:schemeClr val="tx1"/>
                </a:solidFill>
              </a:rPr>
              <a:t> </a:t>
            </a:r>
            <a:r>
              <a:rPr lang="de-DE" sz="1400" dirty="0" err="1">
                <a:solidFill>
                  <a:schemeClr val="tx1"/>
                </a:solidFill>
              </a:rPr>
              <a:t>study</a:t>
            </a:r>
            <a:r>
              <a:rPr lang="de-DE" sz="1400" dirty="0">
                <a:solidFill>
                  <a:schemeClr val="tx1"/>
                </a:solidFill>
              </a:rPr>
              <a:t>)</a:t>
            </a:r>
          </a:p>
        </p:txBody>
      </p:sp>
      <p:sp>
        <p:nvSpPr>
          <p:cNvPr id="44" name="Textfeld 43">
            <a:extLst>
              <a:ext uri="{FF2B5EF4-FFF2-40B4-BE49-F238E27FC236}">
                <a16:creationId xmlns:a16="http://schemas.microsoft.com/office/drawing/2014/main" id="{B4C1F604-16ED-E12A-67AE-61C0AA0AB7B2}"/>
              </a:ext>
            </a:extLst>
          </p:cNvPr>
          <p:cNvSpPr txBox="1"/>
          <p:nvPr/>
        </p:nvSpPr>
        <p:spPr>
          <a:xfrm>
            <a:off x="711032" y="3613518"/>
            <a:ext cx="1997891" cy="369332"/>
          </a:xfrm>
          <a:prstGeom prst="rect">
            <a:avLst/>
          </a:prstGeom>
          <a:solidFill>
            <a:schemeClr val="accent2"/>
          </a:solidFill>
        </p:spPr>
        <p:txBody>
          <a:bodyPr wrap="square">
            <a:spAutoFit/>
          </a:bodyPr>
          <a:lstStyle/>
          <a:p>
            <a:r>
              <a:rPr lang="de-DE" b="1" i="0" dirty="0">
                <a:effectLst/>
              </a:rPr>
              <a:t>The Project</a:t>
            </a:r>
            <a:endParaRPr lang="de-DE" b="1" dirty="0"/>
          </a:p>
        </p:txBody>
      </p:sp>
      <p:sp>
        <p:nvSpPr>
          <p:cNvPr id="45" name="Textfeld 44">
            <a:extLst>
              <a:ext uri="{FF2B5EF4-FFF2-40B4-BE49-F238E27FC236}">
                <a16:creationId xmlns:a16="http://schemas.microsoft.com/office/drawing/2014/main" id="{23719FF8-AC08-78E0-E00D-7B1C29DAE11D}"/>
              </a:ext>
            </a:extLst>
          </p:cNvPr>
          <p:cNvSpPr txBox="1"/>
          <p:nvPr/>
        </p:nvSpPr>
        <p:spPr>
          <a:xfrm>
            <a:off x="711031" y="2365296"/>
            <a:ext cx="1997891" cy="369332"/>
          </a:xfrm>
          <a:prstGeom prst="rect">
            <a:avLst/>
          </a:prstGeom>
          <a:solidFill>
            <a:schemeClr val="accent2"/>
          </a:solidFill>
        </p:spPr>
        <p:txBody>
          <a:bodyPr wrap="square">
            <a:spAutoFit/>
          </a:bodyPr>
          <a:lstStyle/>
          <a:p>
            <a:r>
              <a:rPr lang="de-DE" b="1" i="0" dirty="0">
                <a:effectLst/>
              </a:rPr>
              <a:t>The </a:t>
            </a:r>
            <a:r>
              <a:rPr lang="de-DE" b="1" i="0" dirty="0" err="1">
                <a:effectLst/>
              </a:rPr>
              <a:t>Lecture</a:t>
            </a:r>
            <a:endParaRPr lang="de-DE" b="1" dirty="0"/>
          </a:p>
        </p:txBody>
      </p:sp>
    </p:spTree>
    <p:extLst>
      <p:ext uri="{BB962C8B-B14F-4D97-AF65-F5344CB8AC3E}">
        <p14:creationId xmlns:p14="http://schemas.microsoft.com/office/powerpoint/2010/main" val="27406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7" grpId="0"/>
      <p:bldP spid="30" grpId="0" animBg="1"/>
      <p:bldP spid="31" grpId="0" animBg="1"/>
      <p:bldP spid="32" grpId="0" animBg="1"/>
      <p:bldP spid="33" grpId="0" animBg="1"/>
      <p:bldP spid="34" grpId="0" animBg="1"/>
      <p:bldP spid="35" grpId="0"/>
      <p:bldP spid="40" grpId="0" animBg="1"/>
      <p:bldP spid="41" grpId="0"/>
      <p:bldP spid="44" grpId="0" animBg="1"/>
      <p:bldP spid="4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9AF9F9-F0ED-2B5E-D535-36F01F9836C5}"/>
              </a:ext>
            </a:extLst>
          </p:cNvPr>
          <p:cNvSpPr>
            <a:spLocks noGrp="1"/>
          </p:cNvSpPr>
          <p:nvPr>
            <p:ph type="title"/>
          </p:nvPr>
        </p:nvSpPr>
        <p:spPr/>
        <p:txBody>
          <a:bodyPr/>
          <a:lstStyle/>
          <a:p>
            <a:r>
              <a:rPr lang="en-US" dirty="0"/>
              <a:t>Example of a Problem Statement</a:t>
            </a:r>
            <a:endParaRPr lang="de-DE" dirty="0"/>
          </a:p>
        </p:txBody>
      </p:sp>
      <p:sp>
        <p:nvSpPr>
          <p:cNvPr id="3" name="Fußzeilenplatzhalter 2">
            <a:extLst>
              <a:ext uri="{FF2B5EF4-FFF2-40B4-BE49-F238E27FC236}">
                <a16:creationId xmlns:a16="http://schemas.microsoft.com/office/drawing/2014/main" id="{870B4719-0D3E-9DE5-0C8C-54A6DA9353A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A507B5D-CB50-306D-3F50-C75CA7B60D1B}"/>
              </a:ext>
            </a:extLst>
          </p:cNvPr>
          <p:cNvSpPr>
            <a:spLocks noGrp="1"/>
          </p:cNvSpPr>
          <p:nvPr>
            <p:ph type="sldNum" sz="quarter" idx="28"/>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891D9F88-6B8E-7330-C098-4DA871D9E69B}"/>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008B8636-8A89-1864-708E-3464572795F4}"/>
              </a:ext>
            </a:extLst>
          </p:cNvPr>
          <p:cNvSpPr>
            <a:spLocks noGrp="1"/>
          </p:cNvSpPr>
          <p:nvPr>
            <p:ph type="body" sz="quarter" idx="29"/>
          </p:nvPr>
        </p:nvSpPr>
        <p:spPr/>
        <p:txBody>
          <a:bodyPr>
            <a:normAutofit fontScale="77500" lnSpcReduction="20000"/>
          </a:bodyPr>
          <a:lstStyle/>
          <a:p>
            <a:r>
              <a:rPr lang="en-US" sz="2000" dirty="0"/>
              <a:t>Authors….</a:t>
            </a:r>
          </a:p>
          <a:p>
            <a:r>
              <a:rPr lang="en-US" dirty="0"/>
              <a:t>Title: The Effects of Full-Body Avatar Movement Predictions in VR using Neural Networks</a:t>
            </a:r>
          </a:p>
          <a:p>
            <a:r>
              <a:rPr lang="en-US" dirty="0"/>
              <a:t>Text: Motion tracking technologies and avatars in virtual reality (VR) showing the movements of the own body enable high levels of presence and a strong illusion of body ownership (IBO) [1]. However, any motion tracking or VR headset suffers from latency, which can cause motion sickness in users [2]. To overcome latency, previous work suggests to user prediction algorithms that can not only compensate system latency but also predict future movements. For example, linearly extrapolated movements can induce a “lighter weight” sensation [3], however, objective findings about the user performance while using </a:t>
            </a:r>
            <a:r>
              <a:rPr lang="en-US" dirty="0" err="1"/>
              <a:t>sophisisticated</a:t>
            </a:r>
            <a:r>
              <a:rPr lang="en-US" dirty="0"/>
              <a:t> neural networks able to predict the own movements in VR or input measures are currently unknown. In a standardized input performance task and a full-body gaming experience, we aim to investigate the effects of full-body avatar movement predictions using neural networks in VR.</a:t>
            </a:r>
            <a:br>
              <a:rPr lang="en-US" dirty="0"/>
            </a:br>
            <a:endParaRPr lang="en-US" dirty="0"/>
          </a:p>
          <a:p>
            <a:pPr marL="0" indent="0">
              <a:buNone/>
            </a:pPr>
            <a:r>
              <a:rPr lang="en-US" sz="1100" dirty="0"/>
              <a:t>[1] Andrea </a:t>
            </a:r>
            <a:r>
              <a:rPr lang="en-US" sz="1100" dirty="0" err="1"/>
              <a:t>Serino</a:t>
            </a:r>
            <a:r>
              <a:rPr lang="en-US" sz="1100" dirty="0"/>
              <a:t>, Adrian </a:t>
            </a:r>
            <a:r>
              <a:rPr lang="en-US" sz="1100" dirty="0" err="1"/>
              <a:t>Alsmith</a:t>
            </a:r>
            <a:r>
              <a:rPr lang="en-US" sz="1100" dirty="0"/>
              <a:t>, Marcello </a:t>
            </a:r>
            <a:r>
              <a:rPr lang="en-US" sz="1100" dirty="0" err="1"/>
              <a:t>Costantini</a:t>
            </a:r>
            <a:r>
              <a:rPr lang="en-US" sz="1100" dirty="0"/>
              <a:t>, Alisa </a:t>
            </a:r>
            <a:r>
              <a:rPr lang="en-US" sz="1100" dirty="0" err="1"/>
              <a:t>Mandrigin</a:t>
            </a:r>
            <a:r>
              <a:rPr lang="en-US" sz="1100" dirty="0"/>
              <a:t>, Ana </a:t>
            </a:r>
            <a:r>
              <a:rPr lang="en-US" sz="1100" dirty="0" err="1"/>
              <a:t>Tajadura</a:t>
            </a:r>
            <a:r>
              <a:rPr lang="en-US" sz="1100" dirty="0"/>
              <a:t>-Jimenez, and Christophe Lopez. 2013. Bodily ownership and </a:t>
            </a:r>
            <a:r>
              <a:rPr lang="en-US" sz="1100" dirty="0" err="1"/>
              <a:t>selflocation</a:t>
            </a:r>
            <a:r>
              <a:rPr lang="en-US" sz="1100" dirty="0"/>
              <a:t>: Components of bodily self-consciousness. Consciousness and Cognition 22, 4 (2013), 1239 – 1252. </a:t>
            </a:r>
            <a:r>
              <a:rPr lang="en-US" sz="1100" dirty="0">
                <a:hlinkClick r:id="rId2"/>
              </a:rPr>
              <a:t>https://doi.org/10.1016/j.concog.2013.08.013</a:t>
            </a:r>
            <a:endParaRPr lang="en-US" sz="1100" dirty="0"/>
          </a:p>
          <a:p>
            <a:pPr marL="0" indent="0">
              <a:buNone/>
            </a:pPr>
            <a:r>
              <a:rPr lang="en-US" sz="1100" dirty="0"/>
              <a:t>[2] </a:t>
            </a:r>
            <a:r>
              <a:rPr lang="en-US" sz="1100" dirty="0" err="1"/>
              <a:t>Sotaro</a:t>
            </a:r>
            <a:r>
              <a:rPr lang="en-US" sz="1100" dirty="0"/>
              <a:t> Shimada, Yuan Qi, and Kazuo </a:t>
            </a:r>
            <a:r>
              <a:rPr lang="en-US" sz="1100" dirty="0" err="1"/>
              <a:t>Hiraki</a:t>
            </a:r>
            <a:r>
              <a:rPr lang="en-US" sz="1100" dirty="0"/>
              <a:t>. 2010. Detection of visual feedback delay in active and passive self-body movements. Experimental Brain Research 201, 2 (2010), 359–364. </a:t>
            </a:r>
            <a:r>
              <a:rPr lang="en-US" sz="1100" dirty="0">
                <a:hlinkClick r:id="rId3"/>
              </a:rPr>
              <a:t>https://doi.org/10.1007/s00221-009-2028-6</a:t>
            </a:r>
            <a:endParaRPr lang="en-US" sz="1100" dirty="0"/>
          </a:p>
          <a:p>
            <a:pPr marL="0" indent="0">
              <a:buNone/>
            </a:pPr>
            <a:r>
              <a:rPr lang="en-US" sz="1100" dirty="0"/>
              <a:t>[3] Shunichi Kasahara, </a:t>
            </a:r>
            <a:r>
              <a:rPr lang="en-US" sz="1100" dirty="0" err="1"/>
              <a:t>Keina</a:t>
            </a:r>
            <a:r>
              <a:rPr lang="en-US" sz="1100" dirty="0"/>
              <a:t> Konno, </a:t>
            </a:r>
            <a:r>
              <a:rPr lang="en-US" sz="1100" dirty="0" err="1"/>
              <a:t>Richi</a:t>
            </a:r>
            <a:r>
              <a:rPr lang="en-US" sz="1100" dirty="0"/>
              <a:t> </a:t>
            </a:r>
            <a:r>
              <a:rPr lang="en-US" sz="1100" dirty="0" err="1"/>
              <a:t>Owaki</a:t>
            </a:r>
            <a:r>
              <a:rPr lang="en-US" sz="1100" dirty="0"/>
              <a:t>, </a:t>
            </a:r>
            <a:r>
              <a:rPr lang="en-US" sz="1100" dirty="0" err="1"/>
              <a:t>Tsubasa</a:t>
            </a:r>
            <a:r>
              <a:rPr lang="en-US" sz="1100" dirty="0"/>
              <a:t> Nishi, Akiko Takeshita, Takayuki Ito, Shoko </a:t>
            </a:r>
            <a:r>
              <a:rPr lang="en-US" sz="1100" dirty="0" err="1"/>
              <a:t>Kasuga</a:t>
            </a:r>
            <a:r>
              <a:rPr lang="en-US" sz="1100" dirty="0"/>
              <a:t>, and Junichi </a:t>
            </a:r>
            <a:r>
              <a:rPr lang="en-US" sz="1100" dirty="0" err="1"/>
              <a:t>Ushiba</a:t>
            </a:r>
            <a:r>
              <a:rPr lang="en-US" sz="1100" dirty="0"/>
              <a:t>. 2017. Malleable Embodiment: Changing Sense of Embodiment by Spatial-Temporal Deformation of Virtual Human Body. Proceedings of the 2017 CHI Conference on Human Factors in Computing Systems - CHI ’17 (2017), 6438–6448. </a:t>
            </a:r>
            <a:r>
              <a:rPr lang="en-US" sz="1100" dirty="0">
                <a:hlinkClick r:id="rId4"/>
              </a:rPr>
              <a:t>https://doi.org/10.1145/3025453.3025962</a:t>
            </a:r>
            <a:r>
              <a:rPr lang="en-US" sz="1100" dirty="0"/>
              <a:t>  </a:t>
            </a:r>
          </a:p>
          <a:p>
            <a:endParaRPr lang="de-DE" dirty="0"/>
          </a:p>
        </p:txBody>
      </p:sp>
    </p:spTree>
    <p:extLst>
      <p:ext uri="{BB962C8B-B14F-4D97-AF65-F5344CB8AC3E}">
        <p14:creationId xmlns:p14="http://schemas.microsoft.com/office/powerpoint/2010/main" val="38429562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C02C5-592A-7E8D-D707-BB4FD930837B}"/>
              </a:ext>
            </a:extLst>
          </p:cNvPr>
          <p:cNvSpPr>
            <a:spLocks noGrp="1"/>
          </p:cNvSpPr>
          <p:nvPr>
            <p:ph type="title"/>
          </p:nvPr>
        </p:nvSpPr>
        <p:spPr/>
        <p:txBody>
          <a:bodyPr/>
          <a:lstStyle/>
          <a:p>
            <a:r>
              <a:rPr lang="de-DE" dirty="0" err="1"/>
              <a:t>Example</a:t>
            </a:r>
            <a:r>
              <a:rPr lang="de-DE" dirty="0"/>
              <a:t> </a:t>
            </a:r>
            <a:r>
              <a:rPr lang="de-DE" dirty="0" err="1"/>
              <a:t>of</a:t>
            </a:r>
            <a:r>
              <a:rPr lang="de-DE" dirty="0"/>
              <a:t> a Kick-Off </a:t>
            </a:r>
            <a:r>
              <a:rPr lang="de-DE" dirty="0" err="1"/>
              <a:t>Presentation</a:t>
            </a:r>
            <a:endParaRPr lang="de-DE" dirty="0"/>
          </a:p>
        </p:txBody>
      </p:sp>
      <p:sp>
        <p:nvSpPr>
          <p:cNvPr id="3" name="Fußzeilenplatzhalter 2">
            <a:extLst>
              <a:ext uri="{FF2B5EF4-FFF2-40B4-BE49-F238E27FC236}">
                <a16:creationId xmlns:a16="http://schemas.microsoft.com/office/drawing/2014/main" id="{FB5FBB86-7E8D-2001-47F3-F44F7B2C807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C350785-7F41-8BEA-07CA-9EEECCE1161F}"/>
              </a:ext>
            </a:extLst>
          </p:cNvPr>
          <p:cNvSpPr>
            <a:spLocks noGrp="1"/>
          </p:cNvSpPr>
          <p:nvPr>
            <p:ph type="sldNum" sz="quarter" idx="28"/>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990A4DB1-2131-FF4B-A08B-594482B4C2F4}"/>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23CF06E2-8E51-E221-722D-8A01AD7C86B4}"/>
              </a:ext>
            </a:extLst>
          </p:cNvPr>
          <p:cNvSpPr>
            <a:spLocks noGrp="1"/>
          </p:cNvSpPr>
          <p:nvPr>
            <p:ph type="body" sz="quarter" idx="29"/>
          </p:nvPr>
        </p:nvSpPr>
        <p:spPr/>
        <p:txBody>
          <a:bodyPr/>
          <a:lstStyle/>
          <a:p>
            <a:endParaRPr lang="de-DE" dirty="0"/>
          </a:p>
        </p:txBody>
      </p:sp>
      <p:pic>
        <p:nvPicPr>
          <p:cNvPr id="7" name="Grafik 6">
            <a:extLst>
              <a:ext uri="{FF2B5EF4-FFF2-40B4-BE49-F238E27FC236}">
                <a16:creationId xmlns:a16="http://schemas.microsoft.com/office/drawing/2014/main" id="{37BACF82-0272-656D-EEE7-C68F14A55130}"/>
              </a:ext>
            </a:extLst>
          </p:cNvPr>
          <p:cNvPicPr>
            <a:picLocks noChangeAspect="1"/>
          </p:cNvPicPr>
          <p:nvPr/>
        </p:nvPicPr>
        <p:blipFill>
          <a:blip r:embed="rId2"/>
          <a:stretch>
            <a:fillRect/>
          </a:stretch>
        </p:blipFill>
        <p:spPr>
          <a:xfrm>
            <a:off x="727690" y="1592264"/>
            <a:ext cx="3528836" cy="2016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a:extLst>
              <a:ext uri="{FF2B5EF4-FFF2-40B4-BE49-F238E27FC236}">
                <a16:creationId xmlns:a16="http://schemas.microsoft.com/office/drawing/2014/main" id="{DC502413-C39E-559E-59D6-85FC36EBDFC4}"/>
              </a:ext>
            </a:extLst>
          </p:cNvPr>
          <p:cNvPicPr>
            <a:picLocks noChangeAspect="1"/>
          </p:cNvPicPr>
          <p:nvPr/>
        </p:nvPicPr>
        <p:blipFill>
          <a:blip r:embed="rId3"/>
          <a:stretch>
            <a:fillRect/>
          </a:stretch>
        </p:blipFill>
        <p:spPr>
          <a:xfrm>
            <a:off x="4441052" y="1593560"/>
            <a:ext cx="3584012" cy="2021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D2F6FE10-A413-5C34-2350-02469F87236B}"/>
              </a:ext>
            </a:extLst>
          </p:cNvPr>
          <p:cNvPicPr>
            <a:picLocks noChangeAspect="1"/>
          </p:cNvPicPr>
          <p:nvPr/>
        </p:nvPicPr>
        <p:blipFill>
          <a:blip r:embed="rId4"/>
          <a:stretch>
            <a:fillRect/>
          </a:stretch>
        </p:blipFill>
        <p:spPr>
          <a:xfrm>
            <a:off x="8209590" y="1610045"/>
            <a:ext cx="3590585" cy="199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3AEB6399-AF96-9A9E-0986-B94CFD0963CC}"/>
              </a:ext>
            </a:extLst>
          </p:cNvPr>
          <p:cNvPicPr>
            <a:picLocks noChangeAspect="1"/>
          </p:cNvPicPr>
          <p:nvPr/>
        </p:nvPicPr>
        <p:blipFill>
          <a:blip r:embed="rId5"/>
          <a:stretch>
            <a:fillRect/>
          </a:stretch>
        </p:blipFill>
        <p:spPr>
          <a:xfrm>
            <a:off x="2430159" y="3813715"/>
            <a:ext cx="3528835" cy="1924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a:extLst>
              <a:ext uri="{FF2B5EF4-FFF2-40B4-BE49-F238E27FC236}">
                <a16:creationId xmlns:a16="http://schemas.microsoft.com/office/drawing/2014/main" id="{0D00CF6D-527F-5BD8-AC83-7785B099174C}"/>
              </a:ext>
            </a:extLst>
          </p:cNvPr>
          <p:cNvPicPr>
            <a:picLocks noChangeAspect="1"/>
          </p:cNvPicPr>
          <p:nvPr/>
        </p:nvPicPr>
        <p:blipFill>
          <a:blip r:embed="rId6"/>
          <a:stretch>
            <a:fillRect/>
          </a:stretch>
        </p:blipFill>
        <p:spPr>
          <a:xfrm>
            <a:off x="6158490" y="3813715"/>
            <a:ext cx="3569042" cy="1924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54591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0B090A-9A9C-45B0-18E4-269AE16BE275}"/>
              </a:ext>
            </a:extLst>
          </p:cNvPr>
          <p:cNvSpPr>
            <a:spLocks noGrp="1"/>
          </p:cNvSpPr>
          <p:nvPr>
            <p:ph type="title"/>
          </p:nvPr>
        </p:nvSpPr>
        <p:spPr/>
        <p:txBody>
          <a:bodyPr/>
          <a:lstStyle/>
          <a:p>
            <a:r>
              <a:rPr lang="de-DE" dirty="0" err="1"/>
              <a:t>Moodle</a:t>
            </a:r>
            <a:r>
              <a:rPr lang="de-DE" dirty="0"/>
              <a:t> Submission</a:t>
            </a:r>
          </a:p>
        </p:txBody>
      </p:sp>
      <p:sp>
        <p:nvSpPr>
          <p:cNvPr id="3" name="Fußzeilenplatzhalter 2">
            <a:extLst>
              <a:ext uri="{FF2B5EF4-FFF2-40B4-BE49-F238E27FC236}">
                <a16:creationId xmlns:a16="http://schemas.microsoft.com/office/drawing/2014/main" id="{06FF9AB9-19BC-AB7E-8EBF-E36EB0FE2E6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594FF71-C2F5-17BA-E87C-D20FEB3F8439}"/>
              </a:ext>
            </a:extLst>
          </p:cNvPr>
          <p:cNvSpPr>
            <a:spLocks noGrp="1"/>
          </p:cNvSpPr>
          <p:nvPr>
            <p:ph type="sldNum" sz="quarter" idx="28"/>
          </p:nvPr>
        </p:nvSpPr>
        <p:spPr/>
        <p:txBody>
          <a:bodyPr/>
          <a:lstStyle/>
          <a:p>
            <a:fld id="{BA24374A-C3A8-471A-8837-3FC31668ABE5}" type="slidenum">
              <a:rPr lang="de-DE" smtClean="0"/>
              <a:pPr/>
              <a:t>72</a:t>
            </a:fld>
            <a:endParaRPr lang="de-DE" dirty="0"/>
          </a:p>
        </p:txBody>
      </p:sp>
      <p:sp>
        <p:nvSpPr>
          <p:cNvPr id="5" name="Textplatzhalter 4">
            <a:extLst>
              <a:ext uri="{FF2B5EF4-FFF2-40B4-BE49-F238E27FC236}">
                <a16:creationId xmlns:a16="http://schemas.microsoft.com/office/drawing/2014/main" id="{A8D0AB38-5BBE-DF01-D97E-312EDF4E2585}"/>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5C47E670-7967-1DBF-2ACE-DA304CB185EF}"/>
              </a:ext>
            </a:extLst>
          </p:cNvPr>
          <p:cNvSpPr>
            <a:spLocks noGrp="1"/>
          </p:cNvSpPr>
          <p:nvPr>
            <p:ph type="body" sz="quarter" idx="29"/>
          </p:nvPr>
        </p:nvSpPr>
        <p:spPr/>
        <p:txBody>
          <a:bodyPr/>
          <a:lstStyle/>
          <a:p>
            <a:r>
              <a:rPr lang="de-DE" dirty="0" err="1"/>
              <a:t>Submit</a:t>
            </a:r>
            <a:r>
              <a:rPr lang="de-DE" dirty="0"/>
              <a:t> 2 PDFs </a:t>
            </a:r>
            <a:r>
              <a:rPr lang="de-DE" dirty="0" err="1"/>
              <a:t>until</a:t>
            </a:r>
            <a:r>
              <a:rPr lang="de-DE" dirty="0"/>
              <a:t> </a:t>
            </a:r>
            <a:r>
              <a:rPr lang="de-DE" dirty="0" err="1"/>
              <a:t>Oct</a:t>
            </a:r>
            <a:r>
              <a:rPr lang="de-DE" dirty="0"/>
              <a:t> 26:</a:t>
            </a:r>
          </a:p>
          <a:p>
            <a:pPr lvl="1"/>
            <a:r>
              <a:rPr lang="en-US" dirty="0"/>
              <a:t>A single page (PDF) with your problem statement. One submission per group: title, names, 150-200 words.</a:t>
            </a:r>
          </a:p>
          <a:p>
            <a:pPr lvl="1"/>
            <a:r>
              <a:rPr lang="en-US" dirty="0"/>
              <a:t>Your presentation slides (PDF): (1) title &amp; names, (2) background, motivation (3) related work (4) research question, (5) how do you want to answer that question?</a:t>
            </a:r>
            <a:endParaRPr lang="de-DE" dirty="0"/>
          </a:p>
        </p:txBody>
      </p:sp>
      <p:pic>
        <p:nvPicPr>
          <p:cNvPr id="12" name="Grafik 11">
            <a:extLst>
              <a:ext uri="{FF2B5EF4-FFF2-40B4-BE49-F238E27FC236}">
                <a16:creationId xmlns:a16="http://schemas.microsoft.com/office/drawing/2014/main" id="{B3491146-5073-25AD-5218-2F0C5EE75D9D}"/>
              </a:ext>
            </a:extLst>
          </p:cNvPr>
          <p:cNvPicPr>
            <a:picLocks noChangeAspect="1"/>
          </p:cNvPicPr>
          <p:nvPr/>
        </p:nvPicPr>
        <p:blipFill>
          <a:blip r:embed="rId2"/>
          <a:stretch>
            <a:fillRect/>
          </a:stretch>
        </p:blipFill>
        <p:spPr>
          <a:xfrm>
            <a:off x="651702" y="3480084"/>
            <a:ext cx="10888595" cy="2743583"/>
          </a:xfrm>
          <a:prstGeom prst="rect">
            <a:avLst/>
          </a:prstGeom>
        </p:spPr>
      </p:pic>
    </p:spTree>
    <p:extLst>
      <p:ext uri="{BB962C8B-B14F-4D97-AF65-F5344CB8AC3E}">
        <p14:creationId xmlns:p14="http://schemas.microsoft.com/office/powerpoint/2010/main" val="19015197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EA532-413D-C044-E8B3-804C7703BA34}"/>
              </a:ext>
            </a:extLst>
          </p:cNvPr>
          <p:cNvSpPr>
            <a:spLocks noGrp="1"/>
          </p:cNvSpPr>
          <p:nvPr>
            <p:ph type="title"/>
          </p:nvPr>
        </p:nvSpPr>
        <p:spPr/>
        <p:txBody>
          <a:bodyPr/>
          <a:lstStyle/>
          <a:p>
            <a:r>
              <a:rPr lang="de-DE" dirty="0" err="1"/>
              <a:t>How</a:t>
            </a:r>
            <a:r>
              <a:rPr lang="de-DE" dirty="0"/>
              <a:t> to </a:t>
            </a:r>
            <a:r>
              <a:rPr lang="de-DE" dirty="0" err="1"/>
              <a:t>write</a:t>
            </a:r>
            <a:r>
              <a:rPr lang="de-DE" dirty="0"/>
              <a:t> </a:t>
            </a:r>
            <a:r>
              <a:rPr lang="de-DE" dirty="0" err="1"/>
              <a:t>E-mails</a:t>
            </a:r>
            <a:endParaRPr lang="de-DE" dirty="0"/>
          </a:p>
        </p:txBody>
      </p:sp>
      <p:sp>
        <p:nvSpPr>
          <p:cNvPr id="3" name="Fußzeilenplatzhalter 2">
            <a:extLst>
              <a:ext uri="{FF2B5EF4-FFF2-40B4-BE49-F238E27FC236}">
                <a16:creationId xmlns:a16="http://schemas.microsoft.com/office/drawing/2014/main" id="{FB1FE430-0BFF-74A8-D617-A1EFA67101B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A719FAC-9573-C020-672E-1B6B8266B940}"/>
              </a:ext>
            </a:extLst>
          </p:cNvPr>
          <p:cNvSpPr>
            <a:spLocks noGrp="1"/>
          </p:cNvSpPr>
          <p:nvPr>
            <p:ph type="sldNum" sz="quarter" idx="28"/>
          </p:nvPr>
        </p:nvSpPr>
        <p:spPr/>
        <p:txBody>
          <a:bodyPr/>
          <a:lstStyle/>
          <a:p>
            <a:fld id="{BA24374A-C3A8-471A-8837-3FC31668ABE5}" type="slidenum">
              <a:rPr lang="de-DE" smtClean="0"/>
              <a:pPr/>
              <a:t>73</a:t>
            </a:fld>
            <a:endParaRPr lang="de-DE" dirty="0"/>
          </a:p>
        </p:txBody>
      </p:sp>
      <p:sp>
        <p:nvSpPr>
          <p:cNvPr id="5" name="Textplatzhalter 4">
            <a:extLst>
              <a:ext uri="{FF2B5EF4-FFF2-40B4-BE49-F238E27FC236}">
                <a16:creationId xmlns:a16="http://schemas.microsoft.com/office/drawing/2014/main" id="{E0B0EB6B-C77D-6597-5EEA-D574194CD866}"/>
              </a:ext>
            </a:extLst>
          </p:cNvPr>
          <p:cNvSpPr>
            <a:spLocks noGrp="1"/>
          </p:cNvSpPr>
          <p:nvPr>
            <p:ph type="body" sz="quarter" idx="21"/>
          </p:nvPr>
        </p:nvSpPr>
        <p:spPr/>
        <p:txBody>
          <a:bodyPr/>
          <a:lstStyle/>
          <a:p>
            <a:r>
              <a:rPr lang="de-DE" dirty="0" err="1"/>
              <a:t>Introduction</a:t>
            </a:r>
            <a:r>
              <a:rPr lang="de-DE" dirty="0"/>
              <a:t> to Human-Computer Interaction</a:t>
            </a:r>
          </a:p>
        </p:txBody>
      </p:sp>
      <p:sp>
        <p:nvSpPr>
          <p:cNvPr id="6" name="Textplatzhalter 5">
            <a:extLst>
              <a:ext uri="{FF2B5EF4-FFF2-40B4-BE49-F238E27FC236}">
                <a16:creationId xmlns:a16="http://schemas.microsoft.com/office/drawing/2014/main" id="{A2A2EB36-9018-AFC7-1E68-4BBACE9C4DF0}"/>
              </a:ext>
            </a:extLst>
          </p:cNvPr>
          <p:cNvSpPr>
            <a:spLocks noGrp="1"/>
          </p:cNvSpPr>
          <p:nvPr>
            <p:ph type="body" sz="quarter" idx="29"/>
          </p:nvPr>
        </p:nvSpPr>
        <p:spPr>
          <a:xfrm>
            <a:off x="695325" y="1449387"/>
            <a:ext cx="10801350" cy="4859337"/>
          </a:xfrm>
        </p:spPr>
        <p:txBody>
          <a:bodyPr>
            <a:normAutofit/>
          </a:bodyPr>
          <a:lstStyle/>
          <a:p>
            <a:r>
              <a:rPr lang="de-DE" dirty="0"/>
              <a:t>Always </a:t>
            </a:r>
            <a:r>
              <a:rPr lang="de-DE" dirty="0" err="1"/>
              <a:t>indicate</a:t>
            </a:r>
            <a:r>
              <a:rPr lang="de-DE" dirty="0"/>
              <a:t> </a:t>
            </a:r>
            <a:r>
              <a:rPr lang="de-DE" b="1" dirty="0" err="1">
                <a:solidFill>
                  <a:schemeClr val="accent1"/>
                </a:solidFill>
              </a:rPr>
              <a:t>who</a:t>
            </a:r>
            <a:r>
              <a:rPr lang="de-DE" b="1" dirty="0">
                <a:solidFill>
                  <a:schemeClr val="accent1"/>
                </a:solidFill>
              </a:rPr>
              <a:t> </a:t>
            </a:r>
            <a:r>
              <a:rPr lang="de-DE" b="1" dirty="0" err="1">
                <a:solidFill>
                  <a:schemeClr val="accent1"/>
                </a:solidFill>
              </a:rPr>
              <a:t>you</a:t>
            </a:r>
            <a:r>
              <a:rPr lang="de-DE" b="1" dirty="0">
                <a:solidFill>
                  <a:schemeClr val="accent1"/>
                </a:solidFill>
              </a:rPr>
              <a:t> </a:t>
            </a:r>
            <a:r>
              <a:rPr lang="de-DE" b="1" dirty="0" err="1">
                <a:solidFill>
                  <a:schemeClr val="accent1"/>
                </a:solidFill>
              </a:rPr>
              <a:t>are</a:t>
            </a:r>
            <a:r>
              <a:rPr lang="de-DE" b="1" dirty="0">
                <a:solidFill>
                  <a:schemeClr val="accent1"/>
                </a:solidFill>
              </a:rPr>
              <a:t>, </a:t>
            </a:r>
            <a:r>
              <a:rPr lang="de-DE" b="1" dirty="0" err="1">
                <a:solidFill>
                  <a:schemeClr val="accent1"/>
                </a:solidFill>
              </a:rPr>
              <a:t>what</a:t>
            </a:r>
            <a:r>
              <a:rPr lang="de-DE" b="1" dirty="0">
                <a:solidFill>
                  <a:schemeClr val="accent1"/>
                </a:solidFill>
              </a:rPr>
              <a:t> </a:t>
            </a:r>
            <a:r>
              <a:rPr lang="de-DE" b="1" dirty="0" err="1">
                <a:solidFill>
                  <a:schemeClr val="accent1"/>
                </a:solidFill>
              </a:rPr>
              <a:t>you</a:t>
            </a:r>
            <a:r>
              <a:rPr lang="de-DE" b="1" dirty="0">
                <a:solidFill>
                  <a:schemeClr val="accent1"/>
                </a:solidFill>
              </a:rPr>
              <a:t> </a:t>
            </a:r>
            <a:r>
              <a:rPr lang="de-DE" b="1" dirty="0" err="1">
                <a:solidFill>
                  <a:schemeClr val="accent1"/>
                </a:solidFill>
              </a:rPr>
              <a:t>study</a:t>
            </a:r>
            <a:r>
              <a:rPr lang="de-DE" dirty="0"/>
              <a:t>, </a:t>
            </a:r>
            <a:r>
              <a:rPr lang="de-DE" b="1" dirty="0" err="1">
                <a:solidFill>
                  <a:schemeClr val="accent1"/>
                </a:solidFill>
              </a:rPr>
              <a:t>your</a:t>
            </a:r>
            <a:r>
              <a:rPr lang="de-DE" dirty="0"/>
              <a:t> </a:t>
            </a:r>
            <a:r>
              <a:rPr lang="de-DE" b="1" dirty="0" err="1">
                <a:solidFill>
                  <a:schemeClr val="accent1"/>
                </a:solidFill>
              </a:rPr>
              <a:t>course</a:t>
            </a:r>
            <a:r>
              <a:rPr lang="de-DE" b="1" dirty="0">
                <a:solidFill>
                  <a:schemeClr val="accent1"/>
                </a:solidFill>
              </a:rPr>
              <a:t>, </a:t>
            </a:r>
            <a:r>
              <a:rPr lang="de-DE" dirty="0"/>
              <a:t>and </a:t>
            </a:r>
            <a:r>
              <a:rPr lang="de-DE" b="1" dirty="0" err="1">
                <a:solidFill>
                  <a:schemeClr val="accent1"/>
                </a:solidFill>
              </a:rPr>
              <a:t>your</a:t>
            </a:r>
            <a:r>
              <a:rPr lang="de-DE" b="1" dirty="0">
                <a:solidFill>
                  <a:schemeClr val="accent1"/>
                </a:solidFill>
              </a:rPr>
              <a:t> </a:t>
            </a:r>
            <a:r>
              <a:rPr lang="de-DE" b="1" dirty="0" err="1">
                <a:solidFill>
                  <a:schemeClr val="accent1"/>
                </a:solidFill>
              </a:rPr>
              <a:t>group</a:t>
            </a:r>
            <a:endParaRPr lang="de-DE" b="1" dirty="0">
              <a:solidFill>
                <a:schemeClr val="accent1"/>
              </a:solidFill>
            </a:endParaRPr>
          </a:p>
          <a:p>
            <a:r>
              <a:rPr lang="en-US" b="1" dirty="0">
                <a:solidFill>
                  <a:schemeClr val="accent1"/>
                </a:solidFill>
              </a:rPr>
              <a:t>Think before you write. </a:t>
            </a:r>
            <a:r>
              <a:rPr lang="en-US" dirty="0"/>
              <a:t>If you want something, give reasons and the benefits of </a:t>
            </a:r>
            <a:r>
              <a:rPr lang="de-DE" dirty="0" err="1"/>
              <a:t>it</a:t>
            </a:r>
            <a:endParaRPr lang="de-DE" dirty="0"/>
          </a:p>
          <a:p>
            <a:endParaRPr lang="de-DE" dirty="0"/>
          </a:p>
          <a:p>
            <a:endParaRPr lang="de-DE" dirty="0"/>
          </a:p>
          <a:p>
            <a:endParaRPr lang="de-DE" dirty="0"/>
          </a:p>
          <a:p>
            <a:pPr marL="33750" indent="0">
              <a:buNone/>
            </a:pPr>
            <a:br>
              <a:rPr lang="de-DE" dirty="0"/>
            </a:br>
            <a:endParaRPr lang="de-DE" dirty="0"/>
          </a:p>
          <a:p>
            <a:r>
              <a:rPr lang="en-US" dirty="0"/>
              <a:t>To </a:t>
            </a:r>
            <a:r>
              <a:rPr lang="en-US" dirty="0" err="1"/>
              <a:t>salutate</a:t>
            </a:r>
            <a:r>
              <a:rPr lang="en-US" dirty="0"/>
              <a:t> your supervisor, </a:t>
            </a:r>
            <a:r>
              <a:rPr lang="en-US" b="1" dirty="0">
                <a:solidFill>
                  <a:schemeClr val="accent1"/>
                </a:solidFill>
              </a:rPr>
              <a:t>only mention the</a:t>
            </a:r>
            <a:br>
              <a:rPr lang="en-US" b="1" dirty="0">
                <a:solidFill>
                  <a:schemeClr val="accent1"/>
                </a:solidFill>
              </a:rPr>
            </a:br>
            <a:r>
              <a:rPr lang="en-US" b="1" dirty="0">
                <a:solidFill>
                  <a:schemeClr val="accent1"/>
                </a:solidFill>
              </a:rPr>
              <a:t>latest degree </a:t>
            </a:r>
            <a:r>
              <a:rPr lang="en-US" dirty="0"/>
              <a:t>(everything else is totally embarrassing)</a:t>
            </a:r>
          </a:p>
          <a:p>
            <a:r>
              <a:rPr lang="de-DE" dirty="0" err="1"/>
              <a:t>Whenever</a:t>
            </a:r>
            <a:r>
              <a:rPr lang="de-DE" dirty="0"/>
              <a:t> </a:t>
            </a:r>
            <a:r>
              <a:rPr lang="de-DE" dirty="0" err="1"/>
              <a:t>you</a:t>
            </a:r>
            <a:r>
              <a:rPr lang="de-DE" dirty="0"/>
              <a:t> </a:t>
            </a:r>
            <a:r>
              <a:rPr lang="de-DE" dirty="0" err="1"/>
              <a:t>reply</a:t>
            </a:r>
            <a:r>
              <a:rPr lang="de-DE" dirty="0"/>
              <a:t> on </a:t>
            </a:r>
            <a:r>
              <a:rPr lang="de-DE" dirty="0" err="1"/>
              <a:t>one</a:t>
            </a:r>
            <a:r>
              <a:rPr lang="de-DE" dirty="0"/>
              <a:t> of </a:t>
            </a:r>
            <a:r>
              <a:rPr lang="de-DE" dirty="0" err="1"/>
              <a:t>our</a:t>
            </a:r>
            <a:r>
              <a:rPr lang="de-DE" dirty="0"/>
              <a:t> </a:t>
            </a:r>
            <a:r>
              <a:rPr lang="de-DE" dirty="0" err="1"/>
              <a:t>mails</a:t>
            </a:r>
            <a:r>
              <a:rPr lang="de-DE" dirty="0"/>
              <a:t>: Press </a:t>
            </a:r>
            <a:r>
              <a:rPr lang="de-DE" b="1" dirty="0">
                <a:solidFill>
                  <a:schemeClr val="accent1"/>
                </a:solidFill>
              </a:rPr>
              <a:t>„Reply All“</a:t>
            </a:r>
          </a:p>
          <a:p>
            <a:endParaRPr lang="de-DE" dirty="0"/>
          </a:p>
        </p:txBody>
      </p:sp>
      <p:sp>
        <p:nvSpPr>
          <p:cNvPr id="7" name="Textfeld 6">
            <a:extLst>
              <a:ext uri="{FF2B5EF4-FFF2-40B4-BE49-F238E27FC236}">
                <a16:creationId xmlns:a16="http://schemas.microsoft.com/office/drawing/2014/main" id="{232A8F14-ED64-DE52-4F7C-2576B54583D4}"/>
              </a:ext>
            </a:extLst>
          </p:cNvPr>
          <p:cNvSpPr txBox="1"/>
          <p:nvPr/>
        </p:nvSpPr>
        <p:spPr>
          <a:xfrm>
            <a:off x="697993" y="2612246"/>
            <a:ext cx="3249637" cy="110799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0" rIns="0" rtlCol="0">
            <a:spAutoFit/>
          </a:bodyPr>
          <a:lstStyle/>
          <a:p>
            <a:pPr marL="286163" lvl="1" indent="0">
              <a:buNone/>
            </a:pPr>
            <a:r>
              <a:rPr lang="en-US" sz="1100" b="1" dirty="0">
                <a:latin typeface="Courier New" panose="02070309020205020404" pitchFamily="49" charset="0"/>
                <a:cs typeface="Courier New" panose="02070309020205020404" pitchFamily="49" charset="0"/>
              </a:rPr>
              <a:t>Dear Mr. Prof. Dr. Schwind</a:t>
            </a:r>
          </a:p>
          <a:p>
            <a:pPr marL="286163" lvl="1" indent="0">
              <a:buNone/>
            </a:pPr>
            <a:br>
              <a:rPr lang="en-US" sz="1100" b="1" dirty="0">
                <a:latin typeface="Courier New" panose="02070309020205020404" pitchFamily="49" charset="0"/>
                <a:cs typeface="Courier New" panose="02070309020205020404" pitchFamily="49" charset="0"/>
              </a:rPr>
            </a:br>
            <a:r>
              <a:rPr lang="en-US" sz="1100" b="1" dirty="0">
                <a:latin typeface="Courier New" panose="02070309020205020404" pitchFamily="49" charset="0"/>
                <a:cs typeface="Courier New" panose="02070309020205020404" pitchFamily="49" charset="0"/>
              </a:rPr>
              <a:t>can I change the group?</a:t>
            </a:r>
          </a:p>
          <a:p>
            <a:pPr marL="286163" lvl="1" indent="0">
              <a:buNone/>
            </a:pPr>
            <a:br>
              <a:rPr lang="en-US" sz="1100" b="1" dirty="0">
                <a:latin typeface="Courier New" panose="02070309020205020404" pitchFamily="49" charset="0"/>
                <a:cs typeface="Courier New" panose="02070309020205020404" pitchFamily="49" charset="0"/>
              </a:rPr>
            </a:br>
            <a:r>
              <a:rPr lang="en-US" sz="1100" b="1" dirty="0" err="1">
                <a:latin typeface="Courier New" panose="02070309020205020404" pitchFamily="49" charset="0"/>
                <a:cs typeface="Courier New" panose="02070309020205020404" pitchFamily="49" charset="0"/>
              </a:rPr>
              <a:t>MfG</a:t>
            </a:r>
            <a:br>
              <a:rPr lang="en-US" sz="1100" b="1" dirty="0">
                <a:latin typeface="Courier New" panose="02070309020205020404" pitchFamily="49" charset="0"/>
                <a:cs typeface="Courier New" panose="02070309020205020404" pitchFamily="49" charset="0"/>
              </a:rPr>
            </a:br>
            <a:r>
              <a:rPr lang="en-US" sz="1100" b="1" dirty="0">
                <a:latin typeface="Courier New" panose="02070309020205020404" pitchFamily="49" charset="0"/>
                <a:cs typeface="Courier New" panose="02070309020205020404" pitchFamily="49" charset="0"/>
              </a:rPr>
              <a:t>...</a:t>
            </a:r>
          </a:p>
        </p:txBody>
      </p:sp>
      <p:sp>
        <p:nvSpPr>
          <p:cNvPr id="8" name="Textfeld 7">
            <a:extLst>
              <a:ext uri="{FF2B5EF4-FFF2-40B4-BE49-F238E27FC236}">
                <a16:creationId xmlns:a16="http://schemas.microsoft.com/office/drawing/2014/main" id="{741356A6-9EFE-6705-ED0B-D954E9611484}"/>
              </a:ext>
            </a:extLst>
          </p:cNvPr>
          <p:cNvSpPr txBox="1"/>
          <p:nvPr/>
        </p:nvSpPr>
        <p:spPr>
          <a:xfrm>
            <a:off x="4044307" y="2612246"/>
            <a:ext cx="7911372" cy="195438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0" rIns="0" rtlCol="0">
            <a:spAutoFit/>
          </a:bodyPr>
          <a:lstStyle/>
          <a:p>
            <a:pPr marL="286163" lvl="1" indent="0">
              <a:buNone/>
            </a:pPr>
            <a:r>
              <a:rPr lang="en-US" sz="1100" b="1" dirty="0">
                <a:latin typeface="Courier New" panose="02070309020205020404" pitchFamily="49" charset="0"/>
                <a:cs typeface="Courier New" panose="02070309020205020404" pitchFamily="49" charset="0"/>
              </a:rPr>
              <a:t>Dear Prof. Schwind</a:t>
            </a:r>
          </a:p>
          <a:p>
            <a:pPr marL="286163" lvl="1" indent="0">
              <a:buNone/>
            </a:pPr>
            <a:br>
              <a:rPr lang="en-US" sz="1100" b="1" dirty="0">
                <a:latin typeface="Courier New" panose="02070309020205020404" pitchFamily="49" charset="0"/>
                <a:cs typeface="Courier New" panose="02070309020205020404" pitchFamily="49" charset="0"/>
              </a:rPr>
            </a:br>
            <a:r>
              <a:rPr lang="en-US" sz="1100" b="1" dirty="0">
                <a:latin typeface="Courier New" panose="02070309020205020404" pitchFamily="49" charset="0"/>
                <a:cs typeface="Courier New" panose="02070309020205020404" pitchFamily="49" charset="0"/>
              </a:rPr>
              <a:t>I study Computer Science in the Nth semester and I am in your HCI course. I am in Group X. As all my team members dropped out this semester, I would like to change the group from X to Y. Since the topic of the group (...) is closely related to my previous one (...), I can greatly contribute with my knowledge and abilities.</a:t>
            </a:r>
          </a:p>
          <a:p>
            <a:pPr marL="286163" lvl="1" indent="0">
              <a:buNone/>
            </a:pPr>
            <a:endParaRPr lang="en-US" sz="1100" b="1" dirty="0">
              <a:latin typeface="Courier New" panose="02070309020205020404" pitchFamily="49" charset="0"/>
              <a:cs typeface="Courier New" panose="02070309020205020404" pitchFamily="49" charset="0"/>
            </a:endParaRPr>
          </a:p>
          <a:p>
            <a:pPr marL="286163" lvl="1" indent="0">
              <a:buNone/>
            </a:pPr>
            <a:r>
              <a:rPr lang="en-US" sz="1100" b="1" dirty="0">
                <a:latin typeface="Courier New" panose="02070309020205020404" pitchFamily="49" charset="0"/>
                <a:cs typeface="Courier New" panose="02070309020205020404" pitchFamily="49" charset="0"/>
              </a:rPr>
              <a:t>I look forward to hearing from you.</a:t>
            </a:r>
          </a:p>
          <a:p>
            <a:pPr marL="286163" lvl="1" indent="0">
              <a:buNone/>
            </a:pPr>
            <a:br>
              <a:rPr lang="en-US" sz="1100" b="1" dirty="0">
                <a:latin typeface="Courier New" panose="02070309020205020404" pitchFamily="49" charset="0"/>
                <a:cs typeface="Courier New" panose="02070309020205020404" pitchFamily="49" charset="0"/>
              </a:rPr>
            </a:br>
            <a:r>
              <a:rPr lang="en-US" sz="1100" b="1" dirty="0">
                <a:latin typeface="Courier New" panose="02070309020205020404" pitchFamily="49" charset="0"/>
                <a:cs typeface="Courier New" panose="02070309020205020404" pitchFamily="49" charset="0"/>
              </a:rPr>
              <a:t>Best regards</a:t>
            </a:r>
          </a:p>
          <a:p>
            <a:pPr marL="286163" lvl="1" indent="0">
              <a:buNone/>
            </a:pPr>
            <a:r>
              <a:rPr lang="en-US" sz="1100" b="1" dirty="0">
                <a:latin typeface="Courier New" panose="02070309020205020404" pitchFamily="49" charset="0"/>
                <a:cs typeface="Courier New" panose="02070309020205020404" pitchFamily="49" charset="0"/>
              </a:rPr>
              <a:t>...</a:t>
            </a:r>
            <a:endParaRPr lang="de-DE" sz="1100" dirty="0"/>
          </a:p>
        </p:txBody>
      </p:sp>
      <p:pic>
        <p:nvPicPr>
          <p:cNvPr id="10" name="Grafik 9">
            <a:extLst>
              <a:ext uri="{FF2B5EF4-FFF2-40B4-BE49-F238E27FC236}">
                <a16:creationId xmlns:a16="http://schemas.microsoft.com/office/drawing/2014/main" id="{4696884E-E15E-C976-903F-052DCD7C1046}"/>
              </a:ext>
            </a:extLst>
          </p:cNvPr>
          <p:cNvPicPr>
            <a:picLocks noChangeAspect="1"/>
          </p:cNvPicPr>
          <p:nvPr/>
        </p:nvPicPr>
        <p:blipFill>
          <a:blip r:embed="rId2"/>
          <a:stretch>
            <a:fillRect/>
          </a:stretch>
        </p:blipFill>
        <p:spPr>
          <a:xfrm>
            <a:off x="8304610" y="5030795"/>
            <a:ext cx="2232250" cy="1043812"/>
          </a:xfrm>
          <a:prstGeom prst="rect">
            <a:avLst/>
          </a:prstGeom>
        </p:spPr>
      </p:pic>
      <p:sp>
        <p:nvSpPr>
          <p:cNvPr id="11" name="Textfeld 10">
            <a:extLst>
              <a:ext uri="{FF2B5EF4-FFF2-40B4-BE49-F238E27FC236}">
                <a16:creationId xmlns:a16="http://schemas.microsoft.com/office/drawing/2014/main" id="{96494694-1E98-8675-A8F8-A33D31D9E7E4}"/>
              </a:ext>
            </a:extLst>
          </p:cNvPr>
          <p:cNvSpPr txBox="1"/>
          <p:nvPr/>
        </p:nvSpPr>
        <p:spPr>
          <a:xfrm rot="21198850">
            <a:off x="2978152" y="3489408"/>
            <a:ext cx="975543" cy="369332"/>
          </a:xfrm>
          <a:prstGeom prst="rect">
            <a:avLst/>
          </a:prstGeom>
          <a:solidFill>
            <a:srgbClr val="FF0000"/>
          </a:solidFill>
        </p:spPr>
        <p:txBody>
          <a:bodyPr wrap="square">
            <a:spAutoFit/>
          </a:bodyPr>
          <a:lstStyle/>
          <a:p>
            <a:pPr algn="ctr"/>
            <a:r>
              <a:rPr lang="de-DE" dirty="0" err="1">
                <a:solidFill>
                  <a:schemeClr val="bg1"/>
                </a:solidFill>
              </a:rPr>
              <a:t>Wrong</a:t>
            </a:r>
            <a:endParaRPr lang="de-DE" dirty="0">
              <a:solidFill>
                <a:schemeClr val="bg1"/>
              </a:solidFill>
            </a:endParaRPr>
          </a:p>
        </p:txBody>
      </p:sp>
      <p:sp>
        <p:nvSpPr>
          <p:cNvPr id="13" name="Ellipse 12">
            <a:extLst>
              <a:ext uri="{FF2B5EF4-FFF2-40B4-BE49-F238E27FC236}">
                <a16:creationId xmlns:a16="http://schemas.microsoft.com/office/drawing/2014/main" id="{14942293-9E75-A182-E98F-D0835B31921D}"/>
              </a:ext>
            </a:extLst>
          </p:cNvPr>
          <p:cNvSpPr/>
          <p:nvPr/>
        </p:nvSpPr>
        <p:spPr>
          <a:xfrm>
            <a:off x="8884983" y="5027882"/>
            <a:ext cx="914087" cy="939171"/>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9348D44C-291A-3633-1B16-851F74B04FBE}"/>
              </a:ext>
            </a:extLst>
          </p:cNvPr>
          <p:cNvSpPr txBox="1"/>
          <p:nvPr/>
        </p:nvSpPr>
        <p:spPr>
          <a:xfrm>
            <a:off x="10684082" y="5357078"/>
            <a:ext cx="1507917" cy="369332"/>
          </a:xfrm>
          <a:prstGeom prst="rect">
            <a:avLst/>
          </a:prstGeom>
          <a:solidFill>
            <a:schemeClr val="accent1"/>
          </a:solidFill>
        </p:spPr>
        <p:txBody>
          <a:bodyPr wrap="square">
            <a:spAutoFit/>
          </a:bodyPr>
          <a:lstStyle/>
          <a:p>
            <a:pPr algn="ctr"/>
            <a:r>
              <a:rPr lang="de-DE" dirty="0">
                <a:solidFill>
                  <a:schemeClr val="bg1"/>
                </a:solidFill>
              </a:rPr>
              <a:t>Click </a:t>
            </a:r>
            <a:r>
              <a:rPr lang="de-DE" dirty="0" err="1">
                <a:solidFill>
                  <a:schemeClr val="bg1"/>
                </a:solidFill>
              </a:rPr>
              <a:t>here</a:t>
            </a:r>
            <a:endParaRPr lang="de-DE" dirty="0">
              <a:solidFill>
                <a:schemeClr val="bg1"/>
              </a:solidFill>
            </a:endParaRPr>
          </a:p>
        </p:txBody>
      </p:sp>
      <p:cxnSp>
        <p:nvCxnSpPr>
          <p:cNvPr id="15" name="Gerade Verbindung mit Pfeil 14">
            <a:extLst>
              <a:ext uri="{FF2B5EF4-FFF2-40B4-BE49-F238E27FC236}">
                <a16:creationId xmlns:a16="http://schemas.microsoft.com/office/drawing/2014/main" id="{D89AE613-3F83-6B9B-30ED-FC6CC3FEA4CE}"/>
              </a:ext>
            </a:extLst>
          </p:cNvPr>
          <p:cNvCxnSpPr>
            <a:cxnSpLocks/>
            <a:stCxn id="14" idx="1"/>
          </p:cNvCxnSpPr>
          <p:nvPr/>
        </p:nvCxnSpPr>
        <p:spPr>
          <a:xfrm flipH="1">
            <a:off x="9847408" y="5541744"/>
            <a:ext cx="83667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D21DEEA5-D3AF-C6C7-61A2-0E8123B2293C}"/>
              </a:ext>
            </a:extLst>
          </p:cNvPr>
          <p:cNvSpPr txBox="1"/>
          <p:nvPr/>
        </p:nvSpPr>
        <p:spPr>
          <a:xfrm rot="341997">
            <a:off x="9379653" y="4122447"/>
            <a:ext cx="2541040" cy="830997"/>
          </a:xfrm>
          <a:prstGeom prst="rect">
            <a:avLst/>
          </a:prstGeom>
          <a:solidFill>
            <a:schemeClr val="accent6">
              <a:lumMod val="20000"/>
              <a:lumOff val="80000"/>
            </a:schemeClr>
          </a:solidFill>
        </p:spPr>
        <p:txBody>
          <a:bodyPr wrap="square">
            <a:spAutoFit/>
          </a:bodyPr>
          <a:lstStyle/>
          <a:p>
            <a:pPr algn="ctr"/>
            <a:r>
              <a:rPr lang="de-DE" sz="1600" b="1" dirty="0" err="1"/>
              <a:t>put</a:t>
            </a:r>
            <a:r>
              <a:rPr lang="de-DE" sz="1600" b="1" dirty="0"/>
              <a:t> all </a:t>
            </a:r>
            <a:r>
              <a:rPr lang="de-DE" sz="1600" b="1" dirty="0" err="1"/>
              <a:t>persons</a:t>
            </a:r>
            <a:r>
              <a:rPr lang="de-DE" sz="1600" b="1" dirty="0"/>
              <a:t> </a:t>
            </a:r>
            <a:r>
              <a:rPr lang="de-DE" sz="1600" b="1" dirty="0" err="1"/>
              <a:t>who</a:t>
            </a:r>
            <a:r>
              <a:rPr lang="de-DE" sz="1600" b="1" dirty="0"/>
              <a:t> </a:t>
            </a:r>
            <a:r>
              <a:rPr lang="de-DE" sz="1600" b="1" dirty="0" err="1"/>
              <a:t>need</a:t>
            </a:r>
            <a:r>
              <a:rPr lang="de-DE" sz="1600" b="1" dirty="0"/>
              <a:t> to </a:t>
            </a:r>
            <a:r>
              <a:rPr lang="de-DE" sz="1600" b="1" dirty="0" err="1"/>
              <a:t>know</a:t>
            </a:r>
            <a:r>
              <a:rPr lang="de-DE" sz="1600" b="1" dirty="0"/>
              <a:t> that </a:t>
            </a:r>
            <a:r>
              <a:rPr lang="de-DE" sz="1600" b="1" dirty="0" err="1"/>
              <a:t>information</a:t>
            </a:r>
            <a:r>
              <a:rPr lang="de-DE" sz="1600" b="1" dirty="0"/>
              <a:t>  </a:t>
            </a:r>
            <a:r>
              <a:rPr lang="de-DE" sz="1600" b="1" dirty="0" err="1"/>
              <a:t>into</a:t>
            </a:r>
            <a:r>
              <a:rPr lang="de-DE" sz="1600" b="1" dirty="0"/>
              <a:t> CC</a:t>
            </a:r>
          </a:p>
        </p:txBody>
      </p:sp>
      <p:sp>
        <p:nvSpPr>
          <p:cNvPr id="9" name="Textfeld 8">
            <a:extLst>
              <a:ext uri="{FF2B5EF4-FFF2-40B4-BE49-F238E27FC236}">
                <a16:creationId xmlns:a16="http://schemas.microsoft.com/office/drawing/2014/main" id="{1310955B-F5BB-1FB8-B7E1-8BD4A81830E7}"/>
              </a:ext>
            </a:extLst>
          </p:cNvPr>
          <p:cNvSpPr txBox="1"/>
          <p:nvPr/>
        </p:nvSpPr>
        <p:spPr>
          <a:xfrm>
            <a:off x="697993" y="2341900"/>
            <a:ext cx="3249637" cy="276999"/>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txBody>
          <a:bodyPr wrap="square" lIns="0" rIns="0" rtlCol="0">
            <a:spAutoFit/>
          </a:bodyPr>
          <a:lstStyle/>
          <a:p>
            <a:pPr marL="286163" lvl="1" indent="0">
              <a:buNone/>
            </a:pPr>
            <a:r>
              <a:rPr lang="en-US" sz="1200" b="1" dirty="0">
                <a:solidFill>
                  <a:schemeClr val="bg1"/>
                </a:solidFill>
                <a:latin typeface="Courier New" panose="02070309020205020404" pitchFamily="49" charset="0"/>
                <a:cs typeface="Courier New" panose="02070309020205020404" pitchFamily="49" charset="0"/>
              </a:rPr>
              <a:t>Subject: Request </a:t>
            </a:r>
            <a:r>
              <a:rPr lang="en-US" sz="1200" b="1" dirty="0">
                <a:solidFill>
                  <a:srgbClr val="FF0000"/>
                </a:solidFill>
                <a:latin typeface="Courier New" panose="02070309020205020404" pitchFamily="49" charset="0"/>
                <a:cs typeface="Courier New" panose="02070309020205020404" pitchFamily="49" charset="0"/>
              </a:rPr>
              <a:t>!</a:t>
            </a:r>
          </a:p>
        </p:txBody>
      </p:sp>
      <p:sp>
        <p:nvSpPr>
          <p:cNvPr id="16" name="Textfeld 15">
            <a:extLst>
              <a:ext uri="{FF2B5EF4-FFF2-40B4-BE49-F238E27FC236}">
                <a16:creationId xmlns:a16="http://schemas.microsoft.com/office/drawing/2014/main" id="{174DE89F-31FF-B7EF-7D92-7FA4B3041BA2}"/>
              </a:ext>
            </a:extLst>
          </p:cNvPr>
          <p:cNvSpPr txBox="1"/>
          <p:nvPr/>
        </p:nvSpPr>
        <p:spPr>
          <a:xfrm>
            <a:off x="4044306" y="2333141"/>
            <a:ext cx="7911372" cy="276999"/>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txBody>
          <a:bodyPr wrap="square" lIns="0" rIns="0" rtlCol="0">
            <a:spAutoFit/>
          </a:bodyPr>
          <a:lstStyle/>
          <a:p>
            <a:pPr marL="286163" lvl="1" indent="0">
              <a:buNone/>
            </a:pPr>
            <a:r>
              <a:rPr lang="en-US" sz="1200" b="1" dirty="0">
                <a:solidFill>
                  <a:schemeClr val="bg1"/>
                </a:solidFill>
                <a:latin typeface="Courier New" panose="02070309020205020404" pitchFamily="49" charset="0"/>
                <a:cs typeface="Courier New" panose="02070309020205020404" pitchFamily="49" charset="0"/>
              </a:rPr>
              <a:t>Subject: Request to change the group in the HCI course</a:t>
            </a:r>
          </a:p>
        </p:txBody>
      </p:sp>
      <p:sp>
        <p:nvSpPr>
          <p:cNvPr id="12" name="Textfeld 11">
            <a:extLst>
              <a:ext uri="{FF2B5EF4-FFF2-40B4-BE49-F238E27FC236}">
                <a16:creationId xmlns:a16="http://schemas.microsoft.com/office/drawing/2014/main" id="{0250E67C-91D9-3A9D-3031-EBB756EEDEDD}"/>
              </a:ext>
            </a:extLst>
          </p:cNvPr>
          <p:cNvSpPr txBox="1"/>
          <p:nvPr/>
        </p:nvSpPr>
        <p:spPr>
          <a:xfrm rot="20968584">
            <a:off x="11151241" y="3609171"/>
            <a:ext cx="975543" cy="369332"/>
          </a:xfrm>
          <a:prstGeom prst="rect">
            <a:avLst/>
          </a:prstGeom>
          <a:solidFill>
            <a:schemeClr val="accent6"/>
          </a:solidFill>
        </p:spPr>
        <p:txBody>
          <a:bodyPr wrap="square">
            <a:spAutoFit/>
          </a:bodyPr>
          <a:lstStyle/>
          <a:p>
            <a:pPr algn="ctr"/>
            <a:r>
              <a:rPr lang="de-DE" dirty="0" err="1">
                <a:solidFill>
                  <a:schemeClr val="bg1"/>
                </a:solidFill>
              </a:rPr>
              <a:t>Correct</a:t>
            </a:r>
            <a:endParaRPr lang="de-DE" dirty="0">
              <a:solidFill>
                <a:schemeClr val="bg1"/>
              </a:solidFill>
            </a:endParaRPr>
          </a:p>
        </p:txBody>
      </p:sp>
    </p:spTree>
    <p:extLst>
      <p:ext uri="{BB962C8B-B14F-4D97-AF65-F5344CB8AC3E}">
        <p14:creationId xmlns:p14="http://schemas.microsoft.com/office/powerpoint/2010/main" val="334209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4" grpId="0" animBg="1"/>
      <p:bldP spid="22" grpId="0" animBg="1"/>
      <p:bldP spid="9" grpId="0" animBg="1"/>
      <p:bldP spid="16"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AEEA8F14-4268-6E1F-260F-12579331C49D}"/>
              </a:ext>
            </a:extLst>
          </p:cNvPr>
          <p:cNvSpPr>
            <a:spLocks noGrp="1"/>
          </p:cNvSpPr>
          <p:nvPr>
            <p:ph type="body" idx="1"/>
          </p:nvPr>
        </p:nvSpPr>
        <p:spPr/>
        <p:txBody>
          <a:bodyPr/>
          <a:lstStyle/>
          <a:p>
            <a:endParaRPr lang="de-DE" dirty="0"/>
          </a:p>
        </p:txBody>
      </p:sp>
      <p:sp>
        <p:nvSpPr>
          <p:cNvPr id="7" name="Titel 6">
            <a:extLst>
              <a:ext uri="{FF2B5EF4-FFF2-40B4-BE49-F238E27FC236}">
                <a16:creationId xmlns:a16="http://schemas.microsoft.com/office/drawing/2014/main" id="{A36A1681-295D-E5B4-C991-BA0C0D706236}"/>
              </a:ext>
            </a:extLst>
          </p:cNvPr>
          <p:cNvSpPr>
            <a:spLocks noGrp="1"/>
          </p:cNvSpPr>
          <p:nvPr>
            <p:ph type="title"/>
          </p:nvPr>
        </p:nvSpPr>
        <p:spPr/>
        <p:txBody>
          <a:bodyPr/>
          <a:lstStyle/>
          <a:p>
            <a:r>
              <a:rPr lang="de-DE" dirty="0"/>
              <a:t>Questions?</a:t>
            </a:r>
          </a:p>
        </p:txBody>
      </p:sp>
      <p:sp>
        <p:nvSpPr>
          <p:cNvPr id="3" name="Fußzeilenplatzhalter 2">
            <a:extLst>
              <a:ext uri="{FF2B5EF4-FFF2-40B4-BE49-F238E27FC236}">
                <a16:creationId xmlns:a16="http://schemas.microsoft.com/office/drawing/2014/main" id="{B86E0AC6-14C1-D443-BE0B-79A4DF601012}"/>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FCDC239-BC41-1774-286A-94627E2161D2}"/>
              </a:ext>
            </a:extLst>
          </p:cNvPr>
          <p:cNvSpPr>
            <a:spLocks noGrp="1"/>
          </p:cNvSpPr>
          <p:nvPr>
            <p:ph type="sldNum" sz="quarter" idx="24"/>
          </p:nvPr>
        </p:nvSpPr>
        <p:spPr/>
        <p:txBody>
          <a:bodyPr/>
          <a:lstStyle/>
          <a:p>
            <a:fld id="{BA24374A-C3A8-471A-8837-3FC31668ABE5}" type="slidenum">
              <a:rPr lang="de-DE" smtClean="0"/>
              <a:pPr/>
              <a:t>74</a:t>
            </a:fld>
            <a:endParaRPr lang="de-DE" dirty="0"/>
          </a:p>
        </p:txBody>
      </p:sp>
      <p:sp>
        <p:nvSpPr>
          <p:cNvPr id="9" name="Textplatzhalter 8">
            <a:extLst>
              <a:ext uri="{FF2B5EF4-FFF2-40B4-BE49-F238E27FC236}">
                <a16:creationId xmlns:a16="http://schemas.microsoft.com/office/drawing/2014/main" id="{B5D24859-A40B-6549-16E6-FE08E74360B9}"/>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Tree>
    <p:extLst>
      <p:ext uri="{BB962C8B-B14F-4D97-AF65-F5344CB8AC3E}">
        <p14:creationId xmlns:p14="http://schemas.microsoft.com/office/powerpoint/2010/main" val="347968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hteck 45">
            <a:extLst>
              <a:ext uri="{FF2B5EF4-FFF2-40B4-BE49-F238E27FC236}">
                <a16:creationId xmlns:a16="http://schemas.microsoft.com/office/drawing/2014/main" id="{FFABA39F-3A71-016D-4456-089804B7F9DA}"/>
              </a:ext>
            </a:extLst>
          </p:cNvPr>
          <p:cNvSpPr/>
          <p:nvPr/>
        </p:nvSpPr>
        <p:spPr>
          <a:xfrm>
            <a:off x="679618" y="3575774"/>
            <a:ext cx="10801350" cy="20479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B41D3E6A-D560-8BEC-6A2C-B85ACBBF86EC}"/>
              </a:ext>
            </a:extLst>
          </p:cNvPr>
          <p:cNvSpPr/>
          <p:nvPr/>
        </p:nvSpPr>
        <p:spPr>
          <a:xfrm>
            <a:off x="695325" y="1449387"/>
            <a:ext cx="10801350" cy="20479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6EDC623-89FA-B726-786E-E2E19D328763}"/>
              </a:ext>
            </a:extLst>
          </p:cNvPr>
          <p:cNvSpPr>
            <a:spLocks noGrp="1"/>
          </p:cNvSpPr>
          <p:nvPr>
            <p:ph type="title"/>
          </p:nvPr>
        </p:nvSpPr>
        <p:spPr/>
        <p:txBody>
          <a:bodyPr/>
          <a:lstStyle/>
          <a:p>
            <a:r>
              <a:rPr lang="de-DE" dirty="0" err="1"/>
              <a:t>Your</a:t>
            </a:r>
            <a:r>
              <a:rPr lang="de-DE" dirty="0"/>
              <a:t> Grade</a:t>
            </a:r>
          </a:p>
        </p:txBody>
      </p:sp>
      <p:sp>
        <p:nvSpPr>
          <p:cNvPr id="3" name="Fußzeilenplatzhalter 2">
            <a:extLst>
              <a:ext uri="{FF2B5EF4-FFF2-40B4-BE49-F238E27FC236}">
                <a16:creationId xmlns:a16="http://schemas.microsoft.com/office/drawing/2014/main" id="{BBB2B32B-D6B3-0633-7EBB-F09224105BB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A0CAFB0-97C5-C100-75A3-A4F6C7B0DD87}"/>
              </a:ext>
            </a:extLst>
          </p:cNvPr>
          <p:cNvSpPr>
            <a:spLocks noGrp="1"/>
          </p:cNvSpPr>
          <p:nvPr>
            <p:ph type="sldNum" sz="quarter" idx="28"/>
          </p:nvPr>
        </p:nvSpPr>
        <p:spPr/>
        <p:txBody>
          <a:bodyPr/>
          <a:lstStyle/>
          <a:p>
            <a:fld id="{BA24374A-C3A8-471A-8837-3FC31668ABE5}" type="slidenum">
              <a:rPr lang="de-DE" smtClean="0"/>
              <a:pPr/>
              <a:t>8</a:t>
            </a:fld>
            <a:endParaRPr lang="de-DE" dirty="0"/>
          </a:p>
        </p:txBody>
      </p:sp>
      <p:sp>
        <p:nvSpPr>
          <p:cNvPr id="5" name="Textplatzhalter 4">
            <a:extLst>
              <a:ext uri="{FF2B5EF4-FFF2-40B4-BE49-F238E27FC236}">
                <a16:creationId xmlns:a16="http://schemas.microsoft.com/office/drawing/2014/main" id="{9281A34E-8816-B7CF-D986-50099249D782}"/>
              </a:ext>
            </a:extLst>
          </p:cNvPr>
          <p:cNvSpPr>
            <a:spLocks noGrp="1"/>
          </p:cNvSpPr>
          <p:nvPr>
            <p:ph type="body" sz="quarter" idx="21"/>
          </p:nvPr>
        </p:nvSpPr>
        <p:spPr/>
        <p:txBody>
          <a:bodyPr/>
          <a:lstStyle/>
          <a:p>
            <a:r>
              <a:rPr lang="de-DE"/>
              <a:t>Introduction to Human-Computer Interaction</a:t>
            </a:r>
            <a:endParaRPr lang="de-DE" dirty="0"/>
          </a:p>
        </p:txBody>
      </p:sp>
      <p:sp>
        <p:nvSpPr>
          <p:cNvPr id="7" name="Ellipse 6">
            <a:extLst>
              <a:ext uri="{FF2B5EF4-FFF2-40B4-BE49-F238E27FC236}">
                <a16:creationId xmlns:a16="http://schemas.microsoft.com/office/drawing/2014/main" id="{611E4630-C7C4-6816-78AA-443365C569FD}"/>
              </a:ext>
            </a:extLst>
          </p:cNvPr>
          <p:cNvSpPr/>
          <p:nvPr/>
        </p:nvSpPr>
        <p:spPr>
          <a:xfrm>
            <a:off x="4946361" y="1801092"/>
            <a:ext cx="2156404" cy="10118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Knowledge</a:t>
            </a:r>
          </a:p>
        </p:txBody>
      </p:sp>
      <p:sp>
        <p:nvSpPr>
          <p:cNvPr id="12" name="Ellipse 11">
            <a:extLst>
              <a:ext uri="{FF2B5EF4-FFF2-40B4-BE49-F238E27FC236}">
                <a16:creationId xmlns:a16="http://schemas.microsoft.com/office/drawing/2014/main" id="{B33A6EA5-2356-C276-91BB-E8F58D2B33FD}"/>
              </a:ext>
            </a:extLst>
          </p:cNvPr>
          <p:cNvSpPr/>
          <p:nvPr/>
        </p:nvSpPr>
        <p:spPr>
          <a:xfrm>
            <a:off x="2124076" y="4237160"/>
            <a:ext cx="2313382" cy="7381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Presentation</a:t>
            </a:r>
            <a:endParaRPr lang="de-DE" dirty="0"/>
          </a:p>
        </p:txBody>
      </p:sp>
      <p:sp>
        <p:nvSpPr>
          <p:cNvPr id="14" name="Ellipse 13">
            <a:extLst>
              <a:ext uri="{FF2B5EF4-FFF2-40B4-BE49-F238E27FC236}">
                <a16:creationId xmlns:a16="http://schemas.microsoft.com/office/drawing/2014/main" id="{AFFCE9DC-0714-6866-37ED-E3F73FB91995}"/>
              </a:ext>
            </a:extLst>
          </p:cNvPr>
          <p:cNvSpPr/>
          <p:nvPr/>
        </p:nvSpPr>
        <p:spPr>
          <a:xfrm>
            <a:off x="7495184" y="4237158"/>
            <a:ext cx="2313382" cy="7381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Paper</a:t>
            </a:r>
          </a:p>
        </p:txBody>
      </p:sp>
      <p:sp>
        <p:nvSpPr>
          <p:cNvPr id="15" name="Textfeld 14">
            <a:extLst>
              <a:ext uri="{FF2B5EF4-FFF2-40B4-BE49-F238E27FC236}">
                <a16:creationId xmlns:a16="http://schemas.microsoft.com/office/drawing/2014/main" id="{1893929D-BCC5-DBC4-C00E-C62BD91FA009}"/>
              </a:ext>
            </a:extLst>
          </p:cNvPr>
          <p:cNvSpPr txBox="1"/>
          <p:nvPr/>
        </p:nvSpPr>
        <p:spPr>
          <a:xfrm>
            <a:off x="5116116" y="4283085"/>
            <a:ext cx="1816893" cy="646331"/>
          </a:xfrm>
          <a:prstGeom prst="rect">
            <a:avLst/>
          </a:prstGeom>
          <a:solidFill>
            <a:schemeClr val="accent4"/>
          </a:solidFill>
        </p:spPr>
        <p:txBody>
          <a:bodyPr wrap="square">
            <a:spAutoFit/>
          </a:bodyPr>
          <a:lstStyle/>
          <a:p>
            <a:pPr algn="ctr"/>
            <a:r>
              <a:rPr lang="de-DE" dirty="0">
                <a:solidFill>
                  <a:schemeClr val="bg1"/>
                </a:solidFill>
              </a:rPr>
              <a:t>Research Project</a:t>
            </a:r>
          </a:p>
        </p:txBody>
      </p:sp>
      <p:sp>
        <p:nvSpPr>
          <p:cNvPr id="18" name="Textfeld 17">
            <a:extLst>
              <a:ext uri="{FF2B5EF4-FFF2-40B4-BE49-F238E27FC236}">
                <a16:creationId xmlns:a16="http://schemas.microsoft.com/office/drawing/2014/main" id="{E94ABA98-D3A1-2E32-EA48-BB29E1BFA4E5}"/>
              </a:ext>
            </a:extLst>
          </p:cNvPr>
          <p:cNvSpPr txBox="1"/>
          <p:nvPr/>
        </p:nvSpPr>
        <p:spPr>
          <a:xfrm>
            <a:off x="1865709" y="4975345"/>
            <a:ext cx="2830116" cy="338554"/>
          </a:xfrm>
          <a:prstGeom prst="rect">
            <a:avLst/>
          </a:prstGeom>
          <a:noFill/>
        </p:spPr>
        <p:txBody>
          <a:bodyPr wrap="square">
            <a:spAutoFit/>
          </a:bodyPr>
          <a:lstStyle/>
          <a:p>
            <a:pPr algn="ctr"/>
            <a:r>
              <a:rPr lang="de-DE" sz="1600" dirty="0">
                <a:solidFill>
                  <a:schemeClr val="tx1"/>
                </a:solidFill>
              </a:rPr>
              <a:t>(50%)</a:t>
            </a:r>
          </a:p>
        </p:txBody>
      </p:sp>
      <p:sp>
        <p:nvSpPr>
          <p:cNvPr id="19" name="Textfeld 18">
            <a:extLst>
              <a:ext uri="{FF2B5EF4-FFF2-40B4-BE49-F238E27FC236}">
                <a16:creationId xmlns:a16="http://schemas.microsoft.com/office/drawing/2014/main" id="{B10D84C7-D1B5-5A64-7CFB-F88999EC5C2F}"/>
              </a:ext>
            </a:extLst>
          </p:cNvPr>
          <p:cNvSpPr txBox="1"/>
          <p:nvPr/>
        </p:nvSpPr>
        <p:spPr>
          <a:xfrm>
            <a:off x="7522566" y="4975344"/>
            <a:ext cx="2286000" cy="338554"/>
          </a:xfrm>
          <a:prstGeom prst="rect">
            <a:avLst/>
          </a:prstGeom>
          <a:noFill/>
        </p:spPr>
        <p:txBody>
          <a:bodyPr wrap="square">
            <a:spAutoFit/>
          </a:bodyPr>
          <a:lstStyle/>
          <a:p>
            <a:pPr algn="ctr"/>
            <a:r>
              <a:rPr lang="de-DE" sz="1600" dirty="0">
                <a:solidFill>
                  <a:schemeClr val="tx1"/>
                </a:solidFill>
              </a:rPr>
              <a:t>(50%)</a:t>
            </a:r>
          </a:p>
        </p:txBody>
      </p:sp>
      <p:cxnSp>
        <p:nvCxnSpPr>
          <p:cNvPr id="22" name="Gerade Verbindung mit Pfeil 21">
            <a:extLst>
              <a:ext uri="{FF2B5EF4-FFF2-40B4-BE49-F238E27FC236}">
                <a16:creationId xmlns:a16="http://schemas.microsoft.com/office/drawing/2014/main" id="{E675B24A-2FC4-6C4D-E996-86806D6CCEBF}"/>
              </a:ext>
            </a:extLst>
          </p:cNvPr>
          <p:cNvCxnSpPr>
            <a:stCxn id="12" idx="6"/>
            <a:endCxn id="15" idx="1"/>
          </p:cNvCxnSpPr>
          <p:nvPr/>
        </p:nvCxnSpPr>
        <p:spPr>
          <a:xfrm flipV="1">
            <a:off x="4437458" y="4606251"/>
            <a:ext cx="678658" cy="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62AD979-7C79-42BC-334A-0B0626EE39B5}"/>
              </a:ext>
            </a:extLst>
          </p:cNvPr>
          <p:cNvCxnSpPr>
            <a:cxnSpLocks/>
            <a:stCxn id="14" idx="2"/>
            <a:endCxn id="15" idx="3"/>
          </p:cNvCxnSpPr>
          <p:nvPr/>
        </p:nvCxnSpPr>
        <p:spPr>
          <a:xfrm flipH="1" flipV="1">
            <a:off x="6933009" y="4606251"/>
            <a:ext cx="562175"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2B1773F5-786D-6D37-2523-C0AEF746FC81}"/>
              </a:ext>
            </a:extLst>
          </p:cNvPr>
          <p:cNvCxnSpPr>
            <a:cxnSpLocks/>
            <a:stCxn id="7" idx="4"/>
          </p:cNvCxnSpPr>
          <p:nvPr/>
        </p:nvCxnSpPr>
        <p:spPr>
          <a:xfrm>
            <a:off x="6024563" y="2812978"/>
            <a:ext cx="0" cy="147010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17DF0B1F-FA87-D7A9-9607-9987C3A94A44}"/>
              </a:ext>
            </a:extLst>
          </p:cNvPr>
          <p:cNvSpPr txBox="1"/>
          <p:nvPr/>
        </p:nvSpPr>
        <p:spPr>
          <a:xfrm>
            <a:off x="679618" y="3575773"/>
            <a:ext cx="2512695" cy="369332"/>
          </a:xfrm>
          <a:prstGeom prst="rect">
            <a:avLst/>
          </a:prstGeom>
          <a:solidFill>
            <a:schemeClr val="accent2"/>
          </a:solidFill>
        </p:spPr>
        <p:txBody>
          <a:bodyPr wrap="square">
            <a:spAutoFit/>
          </a:bodyPr>
          <a:lstStyle/>
          <a:p>
            <a:r>
              <a:rPr lang="de-DE" b="1" i="0" dirty="0">
                <a:effectLst/>
              </a:rPr>
              <a:t>The Research Project</a:t>
            </a:r>
            <a:endParaRPr lang="de-DE" b="1" dirty="0"/>
          </a:p>
        </p:txBody>
      </p:sp>
      <p:sp>
        <p:nvSpPr>
          <p:cNvPr id="44" name="Textfeld 43">
            <a:extLst>
              <a:ext uri="{FF2B5EF4-FFF2-40B4-BE49-F238E27FC236}">
                <a16:creationId xmlns:a16="http://schemas.microsoft.com/office/drawing/2014/main" id="{B563C442-CFCA-6E97-CAEF-67DBB4B623DD}"/>
              </a:ext>
            </a:extLst>
          </p:cNvPr>
          <p:cNvSpPr txBox="1"/>
          <p:nvPr/>
        </p:nvSpPr>
        <p:spPr>
          <a:xfrm>
            <a:off x="695325" y="1458116"/>
            <a:ext cx="2512695" cy="369332"/>
          </a:xfrm>
          <a:prstGeom prst="rect">
            <a:avLst/>
          </a:prstGeom>
          <a:solidFill>
            <a:schemeClr val="accent2"/>
          </a:solidFill>
        </p:spPr>
        <p:txBody>
          <a:bodyPr wrap="square">
            <a:spAutoFit/>
          </a:bodyPr>
          <a:lstStyle/>
          <a:p>
            <a:r>
              <a:rPr lang="de-DE" b="1" i="0" dirty="0">
                <a:effectLst/>
              </a:rPr>
              <a:t>The </a:t>
            </a:r>
            <a:r>
              <a:rPr lang="de-DE" b="1" i="0" dirty="0" err="1">
                <a:effectLst/>
              </a:rPr>
              <a:t>Lecture</a:t>
            </a:r>
            <a:endParaRPr lang="de-DE" b="1" dirty="0"/>
          </a:p>
        </p:txBody>
      </p:sp>
    </p:spTree>
    <p:extLst>
      <p:ext uri="{BB962C8B-B14F-4D97-AF65-F5344CB8AC3E}">
        <p14:creationId xmlns:p14="http://schemas.microsoft.com/office/powerpoint/2010/main" val="2597687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2EACF-2EE8-ACCA-B77C-C36160B68739}"/>
              </a:ext>
            </a:extLst>
          </p:cNvPr>
          <p:cNvSpPr>
            <a:spLocks noGrp="1"/>
          </p:cNvSpPr>
          <p:nvPr>
            <p:ph type="title"/>
          </p:nvPr>
        </p:nvSpPr>
        <p:spPr/>
        <p:txBody>
          <a:bodyPr/>
          <a:lstStyle/>
          <a:p>
            <a:r>
              <a:rPr lang="de-DE" dirty="0"/>
              <a:t>Semester Plan</a:t>
            </a:r>
          </a:p>
        </p:txBody>
      </p:sp>
      <p:sp>
        <p:nvSpPr>
          <p:cNvPr id="3" name="Fußzeilenplatzhalter 2">
            <a:extLst>
              <a:ext uri="{FF2B5EF4-FFF2-40B4-BE49-F238E27FC236}">
                <a16:creationId xmlns:a16="http://schemas.microsoft.com/office/drawing/2014/main" id="{CE9D6AC0-E2BD-601E-687C-B54E75C7BA3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4CFB8B-9B22-2D03-B5E9-38012A0355EF}"/>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5" name="Textplatzhalter 4">
            <a:extLst>
              <a:ext uri="{FF2B5EF4-FFF2-40B4-BE49-F238E27FC236}">
                <a16:creationId xmlns:a16="http://schemas.microsoft.com/office/drawing/2014/main" id="{62B0116D-CC4C-CD03-C47E-43E6C9B08C18}"/>
              </a:ext>
            </a:extLst>
          </p:cNvPr>
          <p:cNvSpPr>
            <a:spLocks noGrp="1"/>
          </p:cNvSpPr>
          <p:nvPr>
            <p:ph type="body" sz="quarter" idx="21"/>
          </p:nvPr>
        </p:nvSpPr>
        <p:spPr/>
        <p:txBody>
          <a:bodyPr/>
          <a:lstStyle/>
          <a:p>
            <a:r>
              <a:rPr lang="de-DE" dirty="0" err="1"/>
              <a:t>Introduction</a:t>
            </a:r>
            <a:r>
              <a:rPr lang="de-DE" dirty="0"/>
              <a:t> </a:t>
            </a:r>
            <a:r>
              <a:rPr lang="de-DE" dirty="0" err="1"/>
              <a:t>to</a:t>
            </a:r>
            <a:r>
              <a:rPr lang="de-DE" dirty="0"/>
              <a:t> Human-Computer Interaction</a:t>
            </a:r>
          </a:p>
        </p:txBody>
      </p:sp>
      <p:sp>
        <p:nvSpPr>
          <p:cNvPr id="6" name="Textplatzhalter 5">
            <a:extLst>
              <a:ext uri="{FF2B5EF4-FFF2-40B4-BE49-F238E27FC236}">
                <a16:creationId xmlns:a16="http://schemas.microsoft.com/office/drawing/2014/main" id="{2DD45C96-DB51-21FA-CED4-0D49BB816D5B}"/>
              </a:ext>
            </a:extLst>
          </p:cNvPr>
          <p:cNvSpPr>
            <a:spLocks noGrp="1"/>
          </p:cNvSpPr>
          <p:nvPr>
            <p:ph type="body" sz="quarter" idx="29"/>
          </p:nvPr>
        </p:nvSpPr>
        <p:spPr/>
        <p:txBody>
          <a:bodyPr/>
          <a:lstStyle/>
          <a:p>
            <a:endParaRPr lang="de-DE" dirty="0"/>
          </a:p>
        </p:txBody>
      </p:sp>
      <p:sp>
        <p:nvSpPr>
          <p:cNvPr id="7" name="Pfeil: nach rechts 6">
            <a:extLst>
              <a:ext uri="{FF2B5EF4-FFF2-40B4-BE49-F238E27FC236}">
                <a16:creationId xmlns:a16="http://schemas.microsoft.com/office/drawing/2014/main" id="{61AA234F-D653-2ADC-D642-F381DE77337D}"/>
              </a:ext>
            </a:extLst>
          </p:cNvPr>
          <p:cNvSpPr/>
          <p:nvPr/>
        </p:nvSpPr>
        <p:spPr>
          <a:xfrm>
            <a:off x="711034" y="3786022"/>
            <a:ext cx="4536536" cy="795810"/>
          </a:xfrm>
          <a:prstGeom prst="rightArrow">
            <a:avLst>
              <a:gd name="adj1" fmla="val 50000"/>
              <a:gd name="adj2" fmla="val 573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Exercises</a:t>
            </a:r>
            <a:r>
              <a:rPr lang="de-DE" sz="1600" dirty="0"/>
              <a:t>        Workshops       </a:t>
            </a:r>
            <a:r>
              <a:rPr lang="de-DE" sz="1600" dirty="0" err="1"/>
              <a:t>Presentations</a:t>
            </a:r>
            <a:endParaRPr lang="de-DE" sz="1600" dirty="0"/>
          </a:p>
        </p:txBody>
      </p:sp>
      <p:sp>
        <p:nvSpPr>
          <p:cNvPr id="8" name="Pfeil: nach rechts 7">
            <a:extLst>
              <a:ext uri="{FF2B5EF4-FFF2-40B4-BE49-F238E27FC236}">
                <a16:creationId xmlns:a16="http://schemas.microsoft.com/office/drawing/2014/main" id="{A5BE7325-FB72-18C5-752F-76FB2AFF585B}"/>
              </a:ext>
            </a:extLst>
          </p:cNvPr>
          <p:cNvSpPr/>
          <p:nvPr/>
        </p:nvSpPr>
        <p:spPr>
          <a:xfrm>
            <a:off x="5688991" y="3802354"/>
            <a:ext cx="2312250" cy="795810"/>
          </a:xfrm>
          <a:prstGeom prst="rightArrow">
            <a:avLst>
              <a:gd name="adj1" fmla="val 50000"/>
              <a:gd name="adj2" fmla="val 573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t>   User Study</a:t>
            </a:r>
          </a:p>
        </p:txBody>
      </p:sp>
      <p:sp>
        <p:nvSpPr>
          <p:cNvPr id="17" name="Pfeil: nach rechts 16">
            <a:extLst>
              <a:ext uri="{FF2B5EF4-FFF2-40B4-BE49-F238E27FC236}">
                <a16:creationId xmlns:a16="http://schemas.microsoft.com/office/drawing/2014/main" id="{0D311247-8524-3C49-37CD-67DED152EAD1}"/>
              </a:ext>
            </a:extLst>
          </p:cNvPr>
          <p:cNvSpPr/>
          <p:nvPr/>
        </p:nvSpPr>
        <p:spPr>
          <a:xfrm>
            <a:off x="711035" y="2534063"/>
            <a:ext cx="7290208" cy="796719"/>
          </a:xfrm>
          <a:prstGeom prst="rightArrow">
            <a:avLst>
              <a:gd name="adj1" fmla="val 50000"/>
              <a:gd name="adj2" fmla="val 609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HCI Basics in Theory</a:t>
            </a:r>
          </a:p>
        </p:txBody>
      </p:sp>
      <p:sp>
        <p:nvSpPr>
          <p:cNvPr id="18" name="Ellipse 17">
            <a:extLst>
              <a:ext uri="{FF2B5EF4-FFF2-40B4-BE49-F238E27FC236}">
                <a16:creationId xmlns:a16="http://schemas.microsoft.com/office/drawing/2014/main" id="{4BFE0D40-B2E2-3C23-A100-2C6FD106208F}"/>
              </a:ext>
            </a:extLst>
          </p:cNvPr>
          <p:cNvSpPr/>
          <p:nvPr/>
        </p:nvSpPr>
        <p:spPr>
          <a:xfrm>
            <a:off x="7996033" y="4027181"/>
            <a:ext cx="340462" cy="340462"/>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tangle 21">
            <a:extLst>
              <a:ext uri="{FF2B5EF4-FFF2-40B4-BE49-F238E27FC236}">
                <a16:creationId xmlns:a16="http://schemas.microsoft.com/office/drawing/2014/main" id="{979ED9E2-3533-2F06-C563-5B1C47DB4FC7}"/>
              </a:ext>
            </a:extLst>
          </p:cNvPr>
          <p:cNvSpPr/>
          <p:nvPr/>
        </p:nvSpPr>
        <p:spPr>
          <a:xfrm>
            <a:off x="6544257" y="4668984"/>
            <a:ext cx="3370982" cy="3492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Presentation</a:t>
            </a:r>
            <a:br>
              <a:rPr lang="de-DE" dirty="0">
                <a:solidFill>
                  <a:schemeClr val="tx1"/>
                </a:solidFill>
              </a:rPr>
            </a:br>
            <a:r>
              <a:rPr lang="de-DE" dirty="0">
                <a:solidFill>
                  <a:schemeClr val="tx1"/>
                </a:solidFill>
              </a:rPr>
              <a:t>(50%)</a:t>
            </a:r>
          </a:p>
        </p:txBody>
      </p:sp>
      <p:sp>
        <p:nvSpPr>
          <p:cNvPr id="20" name="Rectangle 21">
            <a:extLst>
              <a:ext uri="{FF2B5EF4-FFF2-40B4-BE49-F238E27FC236}">
                <a16:creationId xmlns:a16="http://schemas.microsoft.com/office/drawing/2014/main" id="{D4FC4B30-3738-A884-737A-A96416B098E0}"/>
              </a:ext>
            </a:extLst>
          </p:cNvPr>
          <p:cNvSpPr/>
          <p:nvPr/>
        </p:nvSpPr>
        <p:spPr>
          <a:xfrm>
            <a:off x="1731764" y="5607440"/>
            <a:ext cx="1479190" cy="374990"/>
          </a:xfrm>
          <a:prstGeom prst="rect">
            <a:avLst/>
          </a:prstGeom>
          <a:gradFill>
            <a:gsLst>
              <a:gs pos="0">
                <a:srgbClr val="FF0000"/>
              </a:gs>
              <a:gs pos="100000">
                <a:srgbClr val="FF0000"/>
              </a:gs>
              <a:gs pos="56000">
                <a:schemeClr val="accent3"/>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b="1" i="1" dirty="0" err="1">
                <a:solidFill>
                  <a:schemeClr val="bg1"/>
                </a:solidFill>
              </a:rPr>
              <a:t>Damn</a:t>
            </a:r>
            <a:r>
              <a:rPr lang="de-DE" sz="1100" b="1" i="1" dirty="0">
                <a:solidFill>
                  <a:schemeClr val="bg1"/>
                </a:solidFill>
              </a:rPr>
              <a:t>, a </a:t>
            </a:r>
            <a:r>
              <a:rPr lang="de-DE" sz="1100" b="1" i="1" dirty="0" err="1">
                <a:solidFill>
                  <a:schemeClr val="bg1"/>
                </a:solidFill>
              </a:rPr>
              <a:t>topic</a:t>
            </a:r>
            <a:endParaRPr lang="de-DE" sz="1100" b="1" i="1" dirty="0">
              <a:solidFill>
                <a:schemeClr val="bg1"/>
              </a:solidFill>
            </a:endParaRPr>
          </a:p>
        </p:txBody>
      </p:sp>
      <p:sp>
        <p:nvSpPr>
          <p:cNvPr id="21" name="Rectangle 21">
            <a:extLst>
              <a:ext uri="{FF2B5EF4-FFF2-40B4-BE49-F238E27FC236}">
                <a16:creationId xmlns:a16="http://schemas.microsoft.com/office/drawing/2014/main" id="{45CE5D67-DC80-CBB2-D134-6B83FA8AFE83}"/>
              </a:ext>
            </a:extLst>
          </p:cNvPr>
          <p:cNvSpPr/>
          <p:nvPr/>
        </p:nvSpPr>
        <p:spPr>
          <a:xfrm>
            <a:off x="3210955" y="5607440"/>
            <a:ext cx="3281762" cy="374990"/>
          </a:xfrm>
          <a:prstGeom prst="rect">
            <a:avLst/>
          </a:prstGeom>
          <a:gradFill>
            <a:gsLst>
              <a:gs pos="21000">
                <a:srgbClr val="87913C"/>
              </a:gs>
              <a:gs pos="0">
                <a:srgbClr val="FF0000"/>
              </a:gs>
              <a:gs pos="100000">
                <a:schemeClr val="accent6"/>
              </a:gs>
              <a:gs pos="15000">
                <a:schemeClr val="accent3"/>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b="1" i="1" dirty="0">
                <a:solidFill>
                  <a:schemeClr val="bg1"/>
                </a:solidFill>
              </a:rPr>
              <a:t>Fun, </a:t>
            </a:r>
            <a:r>
              <a:rPr lang="de-DE" sz="1100" b="1" i="1" dirty="0" err="1">
                <a:solidFill>
                  <a:schemeClr val="bg1"/>
                </a:solidFill>
              </a:rPr>
              <a:t>we</a:t>
            </a:r>
            <a:r>
              <a:rPr lang="de-DE" sz="1100" b="1" i="1" dirty="0">
                <a:solidFill>
                  <a:schemeClr val="bg1"/>
                </a:solidFill>
              </a:rPr>
              <a:t> </a:t>
            </a:r>
            <a:r>
              <a:rPr lang="de-DE" sz="1100" b="1" i="1" dirty="0" err="1">
                <a:solidFill>
                  <a:schemeClr val="bg1"/>
                </a:solidFill>
              </a:rPr>
              <a:t>are</a:t>
            </a:r>
            <a:r>
              <a:rPr lang="de-DE" sz="1100" b="1" i="1" dirty="0">
                <a:solidFill>
                  <a:schemeClr val="bg1"/>
                </a:solidFill>
              </a:rPr>
              <a:t> </a:t>
            </a:r>
            <a:r>
              <a:rPr lang="de-DE" sz="1100" b="1" i="1" dirty="0" err="1">
                <a:solidFill>
                  <a:schemeClr val="bg1"/>
                </a:solidFill>
              </a:rPr>
              <a:t>doing</a:t>
            </a:r>
            <a:r>
              <a:rPr lang="de-DE" sz="1100" b="1" i="1" dirty="0">
                <a:solidFill>
                  <a:schemeClr val="bg1"/>
                </a:solidFill>
              </a:rPr>
              <a:t> </a:t>
            </a:r>
            <a:r>
              <a:rPr lang="de-DE" sz="1100" b="1" i="1" dirty="0" err="1">
                <a:solidFill>
                  <a:schemeClr val="bg1"/>
                </a:solidFill>
              </a:rPr>
              <a:t>random</a:t>
            </a:r>
            <a:r>
              <a:rPr lang="de-DE" sz="1100" b="1" i="1" dirty="0">
                <a:solidFill>
                  <a:schemeClr val="bg1"/>
                </a:solidFill>
              </a:rPr>
              <a:t> </a:t>
            </a:r>
            <a:r>
              <a:rPr lang="de-DE" sz="1100" b="1" i="1" dirty="0" err="1">
                <a:solidFill>
                  <a:schemeClr val="bg1"/>
                </a:solidFill>
              </a:rPr>
              <a:t>research</a:t>
            </a:r>
            <a:endParaRPr lang="de-DE" sz="1100" b="1" i="1" dirty="0">
              <a:solidFill>
                <a:schemeClr val="bg1"/>
              </a:solidFill>
            </a:endParaRPr>
          </a:p>
        </p:txBody>
      </p:sp>
      <p:sp>
        <p:nvSpPr>
          <p:cNvPr id="22" name="Rectangle 21">
            <a:extLst>
              <a:ext uri="{FF2B5EF4-FFF2-40B4-BE49-F238E27FC236}">
                <a16:creationId xmlns:a16="http://schemas.microsoft.com/office/drawing/2014/main" id="{515E96E4-C254-04CF-25F1-45EC40CE4804}"/>
              </a:ext>
            </a:extLst>
          </p:cNvPr>
          <p:cNvSpPr/>
          <p:nvPr/>
        </p:nvSpPr>
        <p:spPr>
          <a:xfrm flipH="1">
            <a:off x="6492717" y="5607440"/>
            <a:ext cx="2366041" cy="374990"/>
          </a:xfrm>
          <a:prstGeom prst="rect">
            <a:avLst/>
          </a:prstGeom>
          <a:gradFill>
            <a:gsLst>
              <a:gs pos="0">
                <a:srgbClr val="FF0000"/>
              </a:gs>
              <a:gs pos="100000">
                <a:schemeClr val="accent6"/>
              </a:gs>
              <a:gs pos="0">
                <a:srgbClr val="FF0000"/>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i="1" dirty="0">
                <a:solidFill>
                  <a:schemeClr val="bg1"/>
                </a:solidFill>
              </a:rPr>
              <a:t>WTF, I </a:t>
            </a:r>
            <a:r>
              <a:rPr lang="de-DE" sz="1100" b="1" i="1" dirty="0" err="1">
                <a:solidFill>
                  <a:schemeClr val="bg1"/>
                </a:solidFill>
              </a:rPr>
              <a:t>need</a:t>
            </a:r>
            <a:r>
              <a:rPr lang="de-DE" sz="1100" b="1" i="1" dirty="0">
                <a:solidFill>
                  <a:schemeClr val="bg1"/>
                </a:solidFill>
              </a:rPr>
              <a:t> </a:t>
            </a:r>
            <a:r>
              <a:rPr lang="de-DE" sz="1100" b="1" i="1" dirty="0" err="1">
                <a:solidFill>
                  <a:schemeClr val="bg1"/>
                </a:solidFill>
              </a:rPr>
              <a:t>more</a:t>
            </a:r>
            <a:r>
              <a:rPr lang="de-DE" sz="1100" b="1" i="1" dirty="0">
                <a:solidFill>
                  <a:schemeClr val="bg1"/>
                </a:solidFill>
              </a:rPr>
              <a:t> time</a:t>
            </a:r>
          </a:p>
        </p:txBody>
      </p:sp>
      <p:sp>
        <p:nvSpPr>
          <p:cNvPr id="23" name="Rectangle 21">
            <a:extLst>
              <a:ext uri="{FF2B5EF4-FFF2-40B4-BE49-F238E27FC236}">
                <a16:creationId xmlns:a16="http://schemas.microsoft.com/office/drawing/2014/main" id="{34AA3DC1-3B75-2538-FB45-731EB63A769A}"/>
              </a:ext>
            </a:extLst>
          </p:cNvPr>
          <p:cNvSpPr/>
          <p:nvPr/>
        </p:nvSpPr>
        <p:spPr>
          <a:xfrm>
            <a:off x="8858759" y="5607440"/>
            <a:ext cx="2577639" cy="374990"/>
          </a:xfrm>
          <a:prstGeom prst="rect">
            <a:avLst/>
          </a:prstGeom>
          <a:gradFill>
            <a:gsLst>
              <a:gs pos="17682">
                <a:srgbClr val="D13717"/>
              </a:gs>
              <a:gs pos="24000">
                <a:srgbClr val="928336"/>
              </a:gs>
              <a:gs pos="0">
                <a:srgbClr val="FF0000"/>
              </a:gs>
              <a:gs pos="100000">
                <a:schemeClr val="accent6"/>
              </a:gs>
              <a:gs pos="0">
                <a:srgbClr val="FF0000"/>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i="1" dirty="0"/>
              <a:t>…nice… I know stuff</a:t>
            </a:r>
            <a:endParaRPr lang="de-DE" sz="1100" b="1" i="1" dirty="0"/>
          </a:p>
        </p:txBody>
      </p:sp>
      <p:sp>
        <p:nvSpPr>
          <p:cNvPr id="24" name="Rectangle 21">
            <a:extLst>
              <a:ext uri="{FF2B5EF4-FFF2-40B4-BE49-F238E27FC236}">
                <a16:creationId xmlns:a16="http://schemas.microsoft.com/office/drawing/2014/main" id="{AC324E0A-4FB7-0E38-185B-0DA35949ECEB}"/>
              </a:ext>
            </a:extLst>
          </p:cNvPr>
          <p:cNvSpPr/>
          <p:nvPr/>
        </p:nvSpPr>
        <p:spPr>
          <a:xfrm flipH="1">
            <a:off x="711033" y="5607440"/>
            <a:ext cx="1020731" cy="374990"/>
          </a:xfrm>
          <a:prstGeom prst="rect">
            <a:avLst/>
          </a:prstGeom>
          <a:gradFill>
            <a:gsLst>
              <a:gs pos="0">
                <a:srgbClr val="FF0000"/>
              </a:gs>
              <a:gs pos="100000">
                <a:schemeClr val="accent6"/>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i="1" dirty="0" err="1">
                <a:solidFill>
                  <a:schemeClr val="bg1"/>
                </a:solidFill>
              </a:rPr>
              <a:t>Yay</a:t>
            </a:r>
            <a:r>
              <a:rPr lang="de-DE" sz="1100" b="1" i="1" dirty="0">
                <a:solidFill>
                  <a:schemeClr val="bg1"/>
                </a:solidFill>
              </a:rPr>
              <a:t>, a </a:t>
            </a:r>
            <a:r>
              <a:rPr lang="de-DE" sz="1100" b="1" i="1" dirty="0" err="1">
                <a:solidFill>
                  <a:schemeClr val="bg1"/>
                </a:solidFill>
              </a:rPr>
              <a:t>new</a:t>
            </a:r>
            <a:r>
              <a:rPr lang="de-DE" sz="1100" b="1" i="1" dirty="0">
                <a:solidFill>
                  <a:schemeClr val="bg1"/>
                </a:solidFill>
              </a:rPr>
              <a:t> </a:t>
            </a:r>
            <a:r>
              <a:rPr lang="de-DE" sz="1100" b="1" i="1" dirty="0" err="1">
                <a:solidFill>
                  <a:schemeClr val="bg1"/>
                </a:solidFill>
              </a:rPr>
              <a:t>lecture</a:t>
            </a:r>
            <a:r>
              <a:rPr lang="de-DE" sz="1100" b="1" i="1" dirty="0">
                <a:solidFill>
                  <a:schemeClr val="bg1"/>
                </a:solidFill>
              </a:rPr>
              <a:t>!</a:t>
            </a:r>
          </a:p>
        </p:txBody>
      </p:sp>
      <p:sp>
        <p:nvSpPr>
          <p:cNvPr id="25" name="Rectangle 21">
            <a:extLst>
              <a:ext uri="{FF2B5EF4-FFF2-40B4-BE49-F238E27FC236}">
                <a16:creationId xmlns:a16="http://schemas.microsoft.com/office/drawing/2014/main" id="{12B651EB-CEB0-02C9-87CC-BB7640366259}"/>
              </a:ext>
            </a:extLst>
          </p:cNvPr>
          <p:cNvSpPr/>
          <p:nvPr/>
        </p:nvSpPr>
        <p:spPr>
          <a:xfrm>
            <a:off x="10240439" y="3793993"/>
            <a:ext cx="1256234" cy="7867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Team </a:t>
            </a:r>
            <a:r>
              <a:rPr lang="de-DE" sz="1400" dirty="0" err="1">
                <a:solidFill>
                  <a:schemeClr val="bg1"/>
                </a:solidFill>
              </a:rPr>
              <a:t>project</a:t>
            </a:r>
            <a:br>
              <a:rPr lang="de-DE" sz="1400" dirty="0">
                <a:solidFill>
                  <a:schemeClr val="bg1"/>
                </a:solidFill>
              </a:rPr>
            </a:br>
            <a:r>
              <a:rPr lang="de-DE" sz="1400" dirty="0">
                <a:solidFill>
                  <a:schemeClr val="bg1"/>
                </a:solidFill>
              </a:rPr>
              <a:t>(3 </a:t>
            </a:r>
            <a:r>
              <a:rPr lang="de-DE" sz="1400" dirty="0" err="1">
                <a:solidFill>
                  <a:schemeClr val="bg1"/>
                </a:solidFill>
              </a:rPr>
              <a:t>persons</a:t>
            </a:r>
            <a:r>
              <a:rPr lang="de-DE" sz="1400" dirty="0">
                <a:solidFill>
                  <a:schemeClr val="bg1"/>
                </a:solidFill>
              </a:rPr>
              <a:t>)</a:t>
            </a:r>
            <a:endParaRPr lang="de-DE" sz="1000" dirty="0">
              <a:solidFill>
                <a:schemeClr val="bg1"/>
              </a:solidFill>
            </a:endParaRPr>
          </a:p>
        </p:txBody>
      </p:sp>
      <p:sp>
        <p:nvSpPr>
          <p:cNvPr id="27" name="Textfeld 26">
            <a:extLst>
              <a:ext uri="{FF2B5EF4-FFF2-40B4-BE49-F238E27FC236}">
                <a16:creationId xmlns:a16="http://schemas.microsoft.com/office/drawing/2014/main" id="{2DEECF06-73E0-CFB3-A1CB-9E42E1AF5199}"/>
              </a:ext>
            </a:extLst>
          </p:cNvPr>
          <p:cNvSpPr txBox="1"/>
          <p:nvPr/>
        </p:nvSpPr>
        <p:spPr>
          <a:xfrm>
            <a:off x="633393" y="5187036"/>
            <a:ext cx="1911101" cy="369332"/>
          </a:xfrm>
          <a:prstGeom prst="rect">
            <a:avLst/>
          </a:prstGeom>
          <a:noFill/>
        </p:spPr>
        <p:txBody>
          <a:bodyPr wrap="none" rtlCol="0">
            <a:spAutoFit/>
          </a:bodyPr>
          <a:lstStyle/>
          <a:p>
            <a:r>
              <a:rPr lang="de-DE" dirty="0"/>
              <a:t>Random </a:t>
            </a:r>
            <a:r>
              <a:rPr lang="de-DE" dirty="0" err="1"/>
              <a:t>feelings</a:t>
            </a:r>
            <a:endParaRPr lang="de-DE" dirty="0"/>
          </a:p>
        </p:txBody>
      </p:sp>
      <p:grpSp>
        <p:nvGrpSpPr>
          <p:cNvPr id="46" name="Gruppieren 45">
            <a:extLst>
              <a:ext uri="{FF2B5EF4-FFF2-40B4-BE49-F238E27FC236}">
                <a16:creationId xmlns:a16="http://schemas.microsoft.com/office/drawing/2014/main" id="{29D987CE-B617-0C44-2E4E-A11895339890}"/>
              </a:ext>
            </a:extLst>
          </p:cNvPr>
          <p:cNvGrpSpPr/>
          <p:nvPr/>
        </p:nvGrpSpPr>
        <p:grpSpPr>
          <a:xfrm>
            <a:off x="249382" y="1424591"/>
            <a:ext cx="11131156" cy="1070267"/>
            <a:chOff x="249382" y="1424591"/>
            <a:chExt cx="11131156" cy="1070267"/>
          </a:xfrm>
        </p:grpSpPr>
        <p:cxnSp>
          <p:nvCxnSpPr>
            <p:cNvPr id="9" name="Gerade Verbindung mit Pfeil 8">
              <a:extLst>
                <a:ext uri="{FF2B5EF4-FFF2-40B4-BE49-F238E27FC236}">
                  <a16:creationId xmlns:a16="http://schemas.microsoft.com/office/drawing/2014/main" id="{D7B96F44-3AB3-0483-2AE6-22F56D6B368B}"/>
                </a:ext>
              </a:extLst>
            </p:cNvPr>
            <p:cNvCxnSpPr>
              <a:cxnSpLocks/>
            </p:cNvCxnSpPr>
            <p:nvPr/>
          </p:nvCxnSpPr>
          <p:spPr>
            <a:xfrm>
              <a:off x="711035" y="1632159"/>
              <a:ext cx="985042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6738D621-007E-4A0F-FE8A-9FCBBF7E74AE}"/>
                </a:ext>
              </a:extLst>
            </p:cNvPr>
            <p:cNvSpPr txBox="1"/>
            <p:nvPr/>
          </p:nvSpPr>
          <p:spPr>
            <a:xfrm>
              <a:off x="10655599" y="1424591"/>
              <a:ext cx="724939" cy="436600"/>
            </a:xfrm>
            <a:prstGeom prst="rect">
              <a:avLst/>
            </a:prstGeom>
            <a:noFill/>
          </p:spPr>
          <p:txBody>
            <a:bodyPr wrap="none" rtlCol="0">
              <a:spAutoFit/>
            </a:bodyPr>
            <a:lstStyle/>
            <a:p>
              <a:r>
                <a:rPr lang="de-DE" sz="2400" dirty="0"/>
                <a:t>time</a:t>
              </a:r>
            </a:p>
          </p:txBody>
        </p:sp>
        <p:sp>
          <p:nvSpPr>
            <p:cNvPr id="11" name="Ellipse 10">
              <a:extLst>
                <a:ext uri="{FF2B5EF4-FFF2-40B4-BE49-F238E27FC236}">
                  <a16:creationId xmlns:a16="http://schemas.microsoft.com/office/drawing/2014/main" id="{17B8D863-766F-F4DB-F6A3-C8382BFF7567}"/>
                </a:ext>
              </a:extLst>
            </p:cNvPr>
            <p:cNvSpPr/>
            <p:nvPr/>
          </p:nvSpPr>
          <p:spPr>
            <a:xfrm>
              <a:off x="711035" y="1472661"/>
              <a:ext cx="340462" cy="34046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21">
              <a:extLst>
                <a:ext uri="{FF2B5EF4-FFF2-40B4-BE49-F238E27FC236}">
                  <a16:creationId xmlns:a16="http://schemas.microsoft.com/office/drawing/2014/main" id="{41F1741E-DE34-01D1-E148-557C6B57E172}"/>
                </a:ext>
              </a:extLst>
            </p:cNvPr>
            <p:cNvSpPr/>
            <p:nvPr/>
          </p:nvSpPr>
          <p:spPr>
            <a:xfrm>
              <a:off x="249382" y="1755822"/>
              <a:ext cx="1263767" cy="6695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Today</a:t>
              </a:r>
            </a:p>
          </p:txBody>
        </p:sp>
        <p:sp>
          <p:nvSpPr>
            <p:cNvPr id="13" name="Ellipse 12">
              <a:extLst>
                <a:ext uri="{FF2B5EF4-FFF2-40B4-BE49-F238E27FC236}">
                  <a16:creationId xmlns:a16="http://schemas.microsoft.com/office/drawing/2014/main" id="{14F92E73-D5EF-7505-84CD-4481A5FA5D55}"/>
                </a:ext>
              </a:extLst>
            </p:cNvPr>
            <p:cNvSpPr/>
            <p:nvPr/>
          </p:nvSpPr>
          <p:spPr>
            <a:xfrm>
              <a:off x="7949095" y="1461928"/>
              <a:ext cx="340462" cy="34046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tangle 21">
              <a:extLst>
                <a:ext uri="{FF2B5EF4-FFF2-40B4-BE49-F238E27FC236}">
                  <a16:creationId xmlns:a16="http://schemas.microsoft.com/office/drawing/2014/main" id="{AC4B5AE8-280D-119C-4B87-F9444E32FB34}"/>
                </a:ext>
              </a:extLst>
            </p:cNvPr>
            <p:cNvSpPr/>
            <p:nvPr/>
          </p:nvSpPr>
          <p:spPr>
            <a:xfrm>
              <a:off x="7232235" y="1825319"/>
              <a:ext cx="1761363" cy="6695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End </a:t>
              </a:r>
              <a:r>
                <a:rPr lang="de-DE" dirty="0" err="1">
                  <a:solidFill>
                    <a:schemeClr val="tx1"/>
                  </a:solidFill>
                </a:rPr>
                <a:t>of</a:t>
              </a:r>
              <a:r>
                <a:rPr lang="de-DE" dirty="0">
                  <a:solidFill>
                    <a:schemeClr val="tx1"/>
                  </a:solidFill>
                </a:rPr>
                <a:t> </a:t>
              </a:r>
              <a:r>
                <a:rPr lang="de-DE" dirty="0" err="1">
                  <a:solidFill>
                    <a:schemeClr val="tx1"/>
                  </a:solidFill>
                </a:rPr>
                <a:t>Lecture</a:t>
              </a:r>
              <a:r>
                <a:rPr lang="de-DE" dirty="0">
                  <a:solidFill>
                    <a:schemeClr val="tx1"/>
                  </a:solidFill>
                </a:rPr>
                <a:t> </a:t>
              </a:r>
              <a:r>
                <a:rPr lang="de-DE" dirty="0" err="1">
                  <a:solidFill>
                    <a:schemeClr val="tx1"/>
                  </a:solidFill>
                </a:rPr>
                <a:t>Period</a:t>
              </a:r>
              <a:endParaRPr lang="de-DE" dirty="0">
                <a:solidFill>
                  <a:schemeClr val="tx1"/>
                </a:solidFill>
              </a:endParaRPr>
            </a:p>
          </p:txBody>
        </p:sp>
        <p:sp>
          <p:nvSpPr>
            <p:cNvPr id="28" name="Ellipse 27">
              <a:extLst>
                <a:ext uri="{FF2B5EF4-FFF2-40B4-BE49-F238E27FC236}">
                  <a16:creationId xmlns:a16="http://schemas.microsoft.com/office/drawing/2014/main" id="{0F81E1B6-B944-0033-9A03-480AB4671567}"/>
                </a:ext>
              </a:extLst>
            </p:cNvPr>
            <p:cNvSpPr/>
            <p:nvPr/>
          </p:nvSpPr>
          <p:spPr>
            <a:xfrm>
              <a:off x="5484496" y="1461928"/>
              <a:ext cx="340462" cy="340462"/>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tangle 21">
              <a:extLst>
                <a:ext uri="{FF2B5EF4-FFF2-40B4-BE49-F238E27FC236}">
                  <a16:creationId xmlns:a16="http://schemas.microsoft.com/office/drawing/2014/main" id="{7A9BF5C6-A93F-B5A0-CA14-20E26703E8A3}"/>
                </a:ext>
              </a:extLst>
            </p:cNvPr>
            <p:cNvSpPr/>
            <p:nvPr/>
          </p:nvSpPr>
          <p:spPr>
            <a:xfrm>
              <a:off x="4767636" y="1825319"/>
              <a:ext cx="1761363" cy="6695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X-Mas</a:t>
              </a:r>
            </a:p>
          </p:txBody>
        </p:sp>
      </p:grpSp>
      <p:sp>
        <p:nvSpPr>
          <p:cNvPr id="30" name="Ellipse 29">
            <a:extLst>
              <a:ext uri="{FF2B5EF4-FFF2-40B4-BE49-F238E27FC236}">
                <a16:creationId xmlns:a16="http://schemas.microsoft.com/office/drawing/2014/main" id="{7557D03D-EC73-8F4C-6CDA-0D303B3310D1}"/>
              </a:ext>
            </a:extLst>
          </p:cNvPr>
          <p:cNvSpPr/>
          <p:nvPr/>
        </p:nvSpPr>
        <p:spPr>
          <a:xfrm>
            <a:off x="7072622" y="4127689"/>
            <a:ext cx="128868" cy="128868"/>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949AB622-23BB-0F66-5328-1A0BADE41F59}"/>
              </a:ext>
            </a:extLst>
          </p:cNvPr>
          <p:cNvSpPr/>
          <p:nvPr/>
        </p:nvSpPr>
        <p:spPr>
          <a:xfrm>
            <a:off x="5420062" y="4134029"/>
            <a:ext cx="128868" cy="128868"/>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486B38E4-A2AF-A502-56D6-7D492C04F5DF}"/>
              </a:ext>
            </a:extLst>
          </p:cNvPr>
          <p:cNvSpPr/>
          <p:nvPr/>
        </p:nvSpPr>
        <p:spPr>
          <a:xfrm>
            <a:off x="3320925" y="4115583"/>
            <a:ext cx="128868" cy="128868"/>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1D8D9B99-A317-D55F-B457-B3C1F70B7A42}"/>
              </a:ext>
            </a:extLst>
          </p:cNvPr>
          <p:cNvSpPr/>
          <p:nvPr/>
        </p:nvSpPr>
        <p:spPr>
          <a:xfrm>
            <a:off x="1911179" y="4137609"/>
            <a:ext cx="128868" cy="128868"/>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481F3579-9BA3-0C3C-B515-AD4015F8879B}"/>
              </a:ext>
            </a:extLst>
          </p:cNvPr>
          <p:cNvSpPr/>
          <p:nvPr/>
        </p:nvSpPr>
        <p:spPr>
          <a:xfrm>
            <a:off x="9138959" y="4027181"/>
            <a:ext cx="340462" cy="340462"/>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tangle 21">
            <a:extLst>
              <a:ext uri="{FF2B5EF4-FFF2-40B4-BE49-F238E27FC236}">
                <a16:creationId xmlns:a16="http://schemas.microsoft.com/office/drawing/2014/main" id="{C3697D7C-0246-2A89-BAED-FAAB520FE13F}"/>
              </a:ext>
            </a:extLst>
          </p:cNvPr>
          <p:cNvSpPr/>
          <p:nvPr/>
        </p:nvSpPr>
        <p:spPr>
          <a:xfrm>
            <a:off x="8876708" y="4673812"/>
            <a:ext cx="1103213" cy="3492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Paper</a:t>
            </a:r>
            <a:br>
              <a:rPr lang="de-DE" dirty="0">
                <a:solidFill>
                  <a:schemeClr val="tx1"/>
                </a:solidFill>
              </a:rPr>
            </a:br>
            <a:r>
              <a:rPr lang="de-DE" dirty="0">
                <a:solidFill>
                  <a:schemeClr val="tx1"/>
                </a:solidFill>
              </a:rPr>
              <a:t>(50%)</a:t>
            </a:r>
          </a:p>
        </p:txBody>
      </p:sp>
      <p:cxnSp>
        <p:nvCxnSpPr>
          <p:cNvPr id="36" name="Gerader Verbinder 35">
            <a:extLst>
              <a:ext uri="{FF2B5EF4-FFF2-40B4-BE49-F238E27FC236}">
                <a16:creationId xmlns:a16="http://schemas.microsoft.com/office/drawing/2014/main" id="{3D4CEB51-D3E4-EED1-2EDE-9545579F95B8}"/>
              </a:ext>
            </a:extLst>
          </p:cNvPr>
          <p:cNvCxnSpPr>
            <a:cxnSpLocks/>
            <a:stCxn id="34" idx="1"/>
          </p:cNvCxnSpPr>
          <p:nvPr/>
        </p:nvCxnSpPr>
        <p:spPr>
          <a:xfrm flipH="1">
            <a:off x="8385522" y="4197412"/>
            <a:ext cx="7534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F538342-930B-CDE3-E6BC-AD353CCE749F}"/>
              </a:ext>
            </a:extLst>
          </p:cNvPr>
          <p:cNvCxnSpPr>
            <a:cxnSpLocks/>
            <a:endCxn id="34" idx="3"/>
          </p:cNvCxnSpPr>
          <p:nvPr/>
        </p:nvCxnSpPr>
        <p:spPr>
          <a:xfrm flipH="1">
            <a:off x="9479421" y="4187343"/>
            <a:ext cx="655570" cy="10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957F62C0-0DB6-07F6-BD13-CF3FD4E6EE87}"/>
              </a:ext>
            </a:extLst>
          </p:cNvPr>
          <p:cNvCxnSpPr>
            <a:cxnSpLocks/>
          </p:cNvCxnSpPr>
          <p:nvPr/>
        </p:nvCxnSpPr>
        <p:spPr>
          <a:xfrm flipH="1">
            <a:off x="10134991" y="4067845"/>
            <a:ext cx="8286" cy="259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FC7CFABD-C1C9-ACB5-DA8A-311BC119E936}"/>
              </a:ext>
            </a:extLst>
          </p:cNvPr>
          <p:cNvCxnSpPr>
            <a:cxnSpLocks/>
          </p:cNvCxnSpPr>
          <p:nvPr/>
        </p:nvCxnSpPr>
        <p:spPr>
          <a:xfrm flipH="1">
            <a:off x="8385522" y="4058605"/>
            <a:ext cx="8286" cy="259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BF70BF11-C3EA-3CBD-D64C-3D109E21DDCC}"/>
              </a:ext>
            </a:extLst>
          </p:cNvPr>
          <p:cNvSpPr/>
          <p:nvPr/>
        </p:nvSpPr>
        <p:spPr>
          <a:xfrm>
            <a:off x="5299502" y="4022772"/>
            <a:ext cx="340462" cy="340462"/>
          </a:xfrm>
          <a:prstGeom prst="ellipse">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tangle 21">
            <a:extLst>
              <a:ext uri="{FF2B5EF4-FFF2-40B4-BE49-F238E27FC236}">
                <a16:creationId xmlns:a16="http://schemas.microsoft.com/office/drawing/2014/main" id="{86B87888-ACA7-6C7E-B798-4600FD0A1148}"/>
              </a:ext>
            </a:extLst>
          </p:cNvPr>
          <p:cNvSpPr/>
          <p:nvPr/>
        </p:nvSpPr>
        <p:spPr>
          <a:xfrm>
            <a:off x="3769627" y="4671967"/>
            <a:ext cx="3370982" cy="3492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Major </a:t>
            </a:r>
            <a:br>
              <a:rPr lang="de-DE" sz="1400" dirty="0">
                <a:solidFill>
                  <a:schemeClr val="tx1"/>
                </a:solidFill>
              </a:rPr>
            </a:br>
            <a:r>
              <a:rPr lang="de-DE" sz="1400" dirty="0">
                <a:solidFill>
                  <a:schemeClr val="tx1"/>
                </a:solidFill>
              </a:rPr>
              <a:t>Milestone:</a:t>
            </a:r>
          </a:p>
          <a:p>
            <a:pPr algn="ctr"/>
            <a:r>
              <a:rPr lang="de-DE" sz="1400" dirty="0">
                <a:solidFill>
                  <a:schemeClr val="tx1"/>
                </a:solidFill>
              </a:rPr>
              <a:t>(</a:t>
            </a:r>
            <a:r>
              <a:rPr lang="de-DE" sz="1400" dirty="0" err="1">
                <a:solidFill>
                  <a:schemeClr val="tx1"/>
                </a:solidFill>
              </a:rPr>
              <a:t>You</a:t>
            </a:r>
            <a:r>
              <a:rPr lang="de-DE" sz="1400" dirty="0">
                <a:solidFill>
                  <a:schemeClr val="tx1"/>
                </a:solidFill>
              </a:rPr>
              <a:t> </a:t>
            </a:r>
            <a:r>
              <a:rPr lang="de-DE" sz="1400" dirty="0" err="1">
                <a:solidFill>
                  <a:schemeClr val="tx1"/>
                </a:solidFill>
              </a:rPr>
              <a:t>start</a:t>
            </a:r>
            <a:r>
              <a:rPr lang="de-DE" sz="1400" dirty="0">
                <a:solidFill>
                  <a:schemeClr val="tx1"/>
                </a:solidFill>
              </a:rPr>
              <a:t> </a:t>
            </a:r>
            <a:r>
              <a:rPr lang="de-DE" sz="1400" dirty="0" err="1">
                <a:solidFill>
                  <a:schemeClr val="tx1"/>
                </a:solidFill>
              </a:rPr>
              <a:t>your</a:t>
            </a:r>
            <a:r>
              <a:rPr lang="de-DE" sz="1400" dirty="0">
                <a:solidFill>
                  <a:schemeClr val="tx1"/>
                </a:solidFill>
              </a:rPr>
              <a:t> </a:t>
            </a:r>
            <a:r>
              <a:rPr lang="de-DE" sz="1400" dirty="0" err="1">
                <a:solidFill>
                  <a:schemeClr val="tx1"/>
                </a:solidFill>
              </a:rPr>
              <a:t>study</a:t>
            </a:r>
            <a:r>
              <a:rPr lang="de-DE" sz="1400" dirty="0">
                <a:solidFill>
                  <a:schemeClr val="tx1"/>
                </a:solidFill>
              </a:rPr>
              <a:t>)</a:t>
            </a:r>
          </a:p>
        </p:txBody>
      </p:sp>
      <p:sp>
        <p:nvSpPr>
          <p:cNvPr id="44" name="Textfeld 43">
            <a:extLst>
              <a:ext uri="{FF2B5EF4-FFF2-40B4-BE49-F238E27FC236}">
                <a16:creationId xmlns:a16="http://schemas.microsoft.com/office/drawing/2014/main" id="{B4C1F604-16ED-E12A-67AE-61C0AA0AB7B2}"/>
              </a:ext>
            </a:extLst>
          </p:cNvPr>
          <p:cNvSpPr txBox="1"/>
          <p:nvPr/>
        </p:nvSpPr>
        <p:spPr>
          <a:xfrm>
            <a:off x="711032" y="3613518"/>
            <a:ext cx="1997891" cy="369332"/>
          </a:xfrm>
          <a:prstGeom prst="rect">
            <a:avLst/>
          </a:prstGeom>
          <a:solidFill>
            <a:schemeClr val="accent2"/>
          </a:solidFill>
        </p:spPr>
        <p:txBody>
          <a:bodyPr wrap="square">
            <a:spAutoFit/>
          </a:bodyPr>
          <a:lstStyle/>
          <a:p>
            <a:r>
              <a:rPr lang="de-DE" b="1" i="0" dirty="0">
                <a:effectLst/>
              </a:rPr>
              <a:t>The Project</a:t>
            </a:r>
            <a:endParaRPr lang="de-DE" b="1" dirty="0"/>
          </a:p>
        </p:txBody>
      </p:sp>
      <p:sp>
        <p:nvSpPr>
          <p:cNvPr id="45" name="Textfeld 44">
            <a:extLst>
              <a:ext uri="{FF2B5EF4-FFF2-40B4-BE49-F238E27FC236}">
                <a16:creationId xmlns:a16="http://schemas.microsoft.com/office/drawing/2014/main" id="{23719FF8-AC08-78E0-E00D-7B1C29DAE11D}"/>
              </a:ext>
            </a:extLst>
          </p:cNvPr>
          <p:cNvSpPr txBox="1"/>
          <p:nvPr/>
        </p:nvSpPr>
        <p:spPr>
          <a:xfrm>
            <a:off x="711031" y="2365296"/>
            <a:ext cx="1997891" cy="369332"/>
          </a:xfrm>
          <a:prstGeom prst="rect">
            <a:avLst/>
          </a:prstGeom>
          <a:solidFill>
            <a:schemeClr val="accent2"/>
          </a:solidFill>
        </p:spPr>
        <p:txBody>
          <a:bodyPr wrap="square">
            <a:spAutoFit/>
          </a:bodyPr>
          <a:lstStyle/>
          <a:p>
            <a:r>
              <a:rPr lang="de-DE" b="1" i="0" dirty="0">
                <a:effectLst/>
              </a:rPr>
              <a:t>The </a:t>
            </a:r>
            <a:r>
              <a:rPr lang="de-DE" b="1" i="0" dirty="0" err="1">
                <a:effectLst/>
              </a:rPr>
              <a:t>Lecture</a:t>
            </a:r>
            <a:endParaRPr lang="de-DE" b="1" dirty="0"/>
          </a:p>
        </p:txBody>
      </p:sp>
    </p:spTree>
    <p:extLst>
      <p:ext uri="{BB962C8B-B14F-4D97-AF65-F5344CB8AC3E}">
        <p14:creationId xmlns:p14="http://schemas.microsoft.com/office/powerpoint/2010/main" val="293703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animBg="1"/>
      <p:bldP spid="18" grpId="0" animBg="1"/>
      <p:bldP spid="19" grpId="0"/>
      <p:bldP spid="20" grpId="0" animBg="1"/>
      <p:bldP spid="21" grpId="0" animBg="1"/>
      <p:bldP spid="22" grpId="0" animBg="1"/>
      <p:bldP spid="23" grpId="0" animBg="1"/>
      <p:bldP spid="24" grpId="0" animBg="1"/>
      <p:bldP spid="25" grpId="0" animBg="1"/>
      <p:bldP spid="27" grpId="0"/>
      <p:bldP spid="30" grpId="0" animBg="1"/>
      <p:bldP spid="31" grpId="0" animBg="1"/>
      <p:bldP spid="32" grpId="0" animBg="1"/>
      <p:bldP spid="33" grpId="0" animBg="1"/>
      <p:bldP spid="34" grpId="0" animBg="1"/>
      <p:bldP spid="35" grpId="0"/>
      <p:bldP spid="40" grpId="0" animBg="1"/>
      <p:bldP spid="41" grpId="0"/>
      <p:bldP spid="44" grpId="0" animBg="1"/>
      <p:bldP spid="45" grpId="0" animBg="1"/>
    </p:bldLst>
  </p:timing>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5962</Words>
  <Application>Microsoft Office PowerPoint</Application>
  <PresentationFormat>Breitbild</PresentationFormat>
  <Paragraphs>904</Paragraphs>
  <Slides>74</Slides>
  <Notes>5</Notes>
  <HiddenSlides>2</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74</vt:i4>
      </vt:variant>
    </vt:vector>
  </HeadingPairs>
  <TitlesOfParts>
    <vt:vector size="81" baseType="lpstr">
      <vt:lpstr>Arial</vt:lpstr>
      <vt:lpstr>Calibri</vt:lpstr>
      <vt:lpstr>Courier New</vt:lpstr>
      <vt:lpstr>Roboto</vt:lpstr>
      <vt:lpstr>Roboto Medium</vt:lpstr>
      <vt:lpstr>Wingdings</vt:lpstr>
      <vt:lpstr>Lecture Theme</vt:lpstr>
      <vt:lpstr> Human-Computer Interaction</vt:lpstr>
      <vt:lpstr>PowerPoint-Präsentation</vt:lpstr>
      <vt:lpstr>About</vt:lpstr>
      <vt:lpstr>About the Course</vt:lpstr>
      <vt:lpstr>New Moodle: campUAS</vt:lpstr>
      <vt:lpstr>Your Grade</vt:lpstr>
      <vt:lpstr>Semester Plan</vt:lpstr>
      <vt:lpstr>Your Grade</vt:lpstr>
      <vt:lpstr>Semester Plan</vt:lpstr>
      <vt:lpstr>Week Schedule (Human-Machine Interfaces)</vt:lpstr>
      <vt:lpstr>Week Schedule (Human-Machine Interfaces)</vt:lpstr>
      <vt:lpstr>Week Schedule (Human-Machine Interaction)</vt:lpstr>
      <vt:lpstr>Week Schedule</vt:lpstr>
      <vt:lpstr>Exercise Planning </vt:lpstr>
      <vt:lpstr>Week Schedule</vt:lpstr>
      <vt:lpstr>PowerPoint-Präsentation</vt:lpstr>
      <vt:lpstr>PowerPoint-Präsentation</vt:lpstr>
      <vt:lpstr>The House of Science and Transfer - HoST</vt:lpstr>
      <vt:lpstr>Our Lab</vt:lpstr>
      <vt:lpstr>PowerPoint-Präsentation</vt:lpstr>
      <vt:lpstr>Your are not only experimenter, but also participant!</vt:lpstr>
      <vt:lpstr>Your Participation</vt:lpstr>
      <vt:lpstr>Learning Human-Computer Interaction</vt:lpstr>
      <vt:lpstr>PowerPoint-Präsentation</vt:lpstr>
      <vt:lpstr>PowerPoint-Präsentation</vt:lpstr>
      <vt:lpstr>PowerPoint-Präsentation</vt:lpstr>
      <vt:lpstr>PowerPoint-Präsentation</vt:lpstr>
      <vt:lpstr>PowerPoint-Präsentation</vt:lpstr>
      <vt:lpstr>Understanding Interactive Systems</vt:lpstr>
      <vt:lpstr>Research – A Definition</vt:lpstr>
      <vt:lpstr>You will…</vt:lpstr>
      <vt:lpstr>You will…</vt:lpstr>
      <vt:lpstr>Seminar Classes</vt:lpstr>
      <vt:lpstr>Potential Lecture Content</vt:lpstr>
      <vt:lpstr>Recent Streams in HCI</vt:lpstr>
      <vt:lpstr>PowerPoint-Präsentation</vt:lpstr>
      <vt:lpstr>Studies?</vt:lpstr>
      <vt:lpstr>PowerPoint-Präsentation</vt:lpstr>
      <vt:lpstr>PowerPoint-Präsentation</vt:lpstr>
      <vt:lpstr>Teams</vt:lpstr>
      <vt:lpstr>Mountain of Code Complexity</vt:lpstr>
      <vt:lpstr>The Main Reason Why People Fail</vt:lpstr>
      <vt:lpstr>PowerPoint-Präsentation</vt:lpstr>
      <vt:lpstr>Other Reasons Why You Fail…</vt:lpstr>
      <vt:lpstr>In a perfect world your research project…</vt:lpstr>
      <vt:lpstr>General Project Procedure</vt:lpstr>
      <vt:lpstr>Your Paper</vt:lpstr>
      <vt:lpstr>Three Types of Evaluations</vt:lpstr>
      <vt:lpstr>Summative Evaluations</vt:lpstr>
      <vt:lpstr>Formative Evaluations</vt:lpstr>
      <vt:lpstr>Literature Reviews</vt:lpstr>
      <vt:lpstr>Research Projects Examples</vt:lpstr>
      <vt:lpstr>Example: Literature Review of Informed Consent</vt:lpstr>
      <vt:lpstr>Example: WristConduct</vt:lpstr>
      <vt:lpstr>Example: Augmented Smart Insoles</vt:lpstr>
      <vt:lpstr>Example: Ergonomics at Virtual Desks</vt:lpstr>
      <vt:lpstr>Example: Social Acceptability of Body Locations</vt:lpstr>
      <vt:lpstr>Example: Less Fingers in Virtual Reality</vt:lpstr>
      <vt:lpstr>Example: Questionnaires in Virtual Reality</vt:lpstr>
      <vt:lpstr>Example: Biofeedback Modalities and EMG Interaction</vt:lpstr>
      <vt:lpstr>Example: Full Body Motion Prediction in VR</vt:lpstr>
      <vt:lpstr>Example: Contextual Privacy Policies</vt:lpstr>
      <vt:lpstr>The Research Projects</vt:lpstr>
      <vt:lpstr>Please note</vt:lpstr>
      <vt:lpstr>&lt; PROJECT PROPOSAL &gt;</vt:lpstr>
      <vt:lpstr>Questions?</vt:lpstr>
      <vt:lpstr>Tasks next Time (TNT)</vt:lpstr>
      <vt:lpstr>Find a group</vt:lpstr>
      <vt:lpstr>Example of a Problem Statement</vt:lpstr>
      <vt:lpstr>Example of a Problem Statement</vt:lpstr>
      <vt:lpstr>Example of a Kick-Off Presentation</vt:lpstr>
      <vt:lpstr>Moodle Submission</vt:lpstr>
      <vt:lpstr>How to write E-mails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Schwind, Valentin</cp:lastModifiedBy>
  <cp:revision>722</cp:revision>
  <dcterms:created xsi:type="dcterms:W3CDTF">2017-10-10T14:10:45Z</dcterms:created>
  <dcterms:modified xsi:type="dcterms:W3CDTF">2025-04-07T18:28:26Z</dcterms:modified>
</cp:coreProperties>
</file>