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256" r:id="rId2"/>
    <p:sldId id="274" r:id="rId3"/>
    <p:sldId id="275" r:id="rId4"/>
    <p:sldId id="276" r:id="rId5"/>
    <p:sldId id="27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2" r:id="rId20"/>
    <p:sldId id="293" r:id="rId21"/>
    <p:sldId id="294" r:id="rId22"/>
    <p:sldId id="295" r:id="rId23"/>
    <p:sldId id="296" r:id="rId24"/>
    <p:sldId id="297" r:id="rId25"/>
    <p:sldId id="298" r:id="rId26"/>
    <p:sldId id="299" r:id="rId27"/>
    <p:sldId id="301" r:id="rId28"/>
    <p:sldId id="302" r:id="rId29"/>
    <p:sldId id="303" r:id="rId30"/>
    <p:sldId id="304" r:id="rId31"/>
    <p:sldId id="305" r:id="rId32"/>
    <p:sldId id="306" r:id="rId33"/>
    <p:sldId id="307" r:id="rId34"/>
    <p:sldId id="308" r:id="rId35"/>
    <p:sldId id="309" r:id="rId36"/>
    <p:sldId id="311" r:id="rId37"/>
    <p:sldId id="329" r:id="rId38"/>
    <p:sldId id="353" r:id="rId39"/>
    <p:sldId id="330" r:id="rId40"/>
    <p:sldId id="354" r:id="rId41"/>
    <p:sldId id="331" r:id="rId42"/>
    <p:sldId id="333" r:id="rId43"/>
    <p:sldId id="332" r:id="rId44"/>
    <p:sldId id="312" r:id="rId45"/>
    <p:sldId id="313" r:id="rId46"/>
    <p:sldId id="314" r:id="rId47"/>
    <p:sldId id="315" r:id="rId48"/>
    <p:sldId id="317" r:id="rId49"/>
    <p:sldId id="316" r:id="rId50"/>
    <p:sldId id="319" r:id="rId51"/>
    <p:sldId id="320" r:id="rId52"/>
    <p:sldId id="321" r:id="rId53"/>
    <p:sldId id="326" r:id="rId54"/>
    <p:sldId id="363" r:id="rId55"/>
    <p:sldId id="362" r:id="rId56"/>
    <p:sldId id="364" r:id="rId57"/>
    <p:sldId id="365" r:id="rId58"/>
    <p:sldId id="367" r:id="rId59"/>
    <p:sldId id="366" r:id="rId60"/>
    <p:sldId id="361" r:id="rId61"/>
    <p:sldId id="335" r:id="rId62"/>
    <p:sldId id="350" r:id="rId63"/>
    <p:sldId id="337" r:id="rId64"/>
    <p:sldId id="338" r:id="rId65"/>
    <p:sldId id="336" r:id="rId66"/>
    <p:sldId id="339" r:id="rId67"/>
    <p:sldId id="340" r:id="rId68"/>
    <p:sldId id="341" r:id="rId69"/>
    <p:sldId id="342" r:id="rId70"/>
    <p:sldId id="344" r:id="rId71"/>
    <p:sldId id="343" r:id="rId72"/>
    <p:sldId id="345" r:id="rId73"/>
    <p:sldId id="346" r:id="rId74"/>
    <p:sldId id="351" r:id="rId75"/>
    <p:sldId id="352" r:id="rId76"/>
    <p:sldId id="322" r:id="rId77"/>
    <p:sldId id="323" r:id="rId78"/>
    <p:sldId id="347" r:id="rId79"/>
    <p:sldId id="348" r:id="rId80"/>
    <p:sldId id="349"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sics" id="{1F1819E7-3C46-488E-832F-A76F325A74C6}">
          <p14:sldIdLst>
            <p14:sldId id="256"/>
            <p14:sldId id="274"/>
            <p14:sldId id="275"/>
            <p14:sldId id="276"/>
            <p14:sldId id="277"/>
            <p14:sldId id="278"/>
            <p14:sldId id="279"/>
            <p14:sldId id="280"/>
            <p14:sldId id="281"/>
            <p14:sldId id="282"/>
            <p14:sldId id="283"/>
            <p14:sldId id="284"/>
            <p14:sldId id="285"/>
            <p14:sldId id="286"/>
            <p14:sldId id="287"/>
            <p14:sldId id="288"/>
            <p14:sldId id="289"/>
            <p14:sldId id="290"/>
            <p14:sldId id="292"/>
            <p14:sldId id="293"/>
            <p14:sldId id="294"/>
            <p14:sldId id="295"/>
            <p14:sldId id="296"/>
            <p14:sldId id="297"/>
            <p14:sldId id="298"/>
            <p14:sldId id="299"/>
          </p14:sldIdLst>
        </p14:section>
        <p14:section name="Terms and Definitions" id="{2FD11E12-2DE2-4932-AC6B-811F08EE6CC2}">
          <p14:sldIdLst>
            <p14:sldId id="301"/>
            <p14:sldId id="302"/>
            <p14:sldId id="303"/>
            <p14:sldId id="304"/>
            <p14:sldId id="305"/>
            <p14:sldId id="306"/>
            <p14:sldId id="307"/>
            <p14:sldId id="308"/>
            <p14:sldId id="309"/>
            <p14:sldId id="311"/>
            <p14:sldId id="329"/>
            <p14:sldId id="353"/>
            <p14:sldId id="330"/>
            <p14:sldId id="354"/>
            <p14:sldId id="331"/>
            <p14:sldId id="333"/>
            <p14:sldId id="332"/>
            <p14:sldId id="312"/>
            <p14:sldId id="313"/>
            <p14:sldId id="314"/>
            <p14:sldId id="315"/>
            <p14:sldId id="317"/>
            <p14:sldId id="316"/>
            <p14:sldId id="319"/>
            <p14:sldId id="320"/>
            <p14:sldId id="321"/>
            <p14:sldId id="326"/>
            <p14:sldId id="363"/>
            <p14:sldId id="362"/>
            <p14:sldId id="364"/>
            <p14:sldId id="365"/>
            <p14:sldId id="367"/>
            <p14:sldId id="366"/>
            <p14:sldId id="361"/>
            <p14:sldId id="335"/>
            <p14:sldId id="350"/>
          </p14:sldIdLst>
        </p14:section>
        <p14:section name="A Brief History of HCI" id="{493D6C65-1814-48F4-98F3-0B3B529ED415}">
          <p14:sldIdLst>
            <p14:sldId id="337"/>
            <p14:sldId id="338"/>
            <p14:sldId id="336"/>
            <p14:sldId id="339"/>
            <p14:sldId id="340"/>
            <p14:sldId id="341"/>
            <p14:sldId id="342"/>
            <p14:sldId id="344"/>
            <p14:sldId id="343"/>
            <p14:sldId id="345"/>
            <p14:sldId id="346"/>
            <p14:sldId id="351"/>
            <p14:sldId id="352"/>
            <p14:sldId id="322"/>
            <p14:sldId id="323"/>
            <p14:sldId id="347"/>
            <p14:sldId id="348"/>
            <p14:sldId id="349"/>
          </p14:sldIdLst>
        </p14:section>
      </p14:sectionLst>
    </p:ex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D60093"/>
    <a:srgbClr val="FF3399"/>
    <a:srgbClr val="EA7B34"/>
    <a:srgbClr val="7030A0"/>
    <a:srgbClr val="E9ECF4"/>
    <a:srgbClr val="5079BC"/>
    <a:srgbClr val="D5DFEF"/>
    <a:srgbClr val="4F69BD"/>
    <a:srgbClr val="008D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56" autoAdjust="0"/>
    <p:restoredTop sz="86425" autoAdjust="0"/>
  </p:normalViewPr>
  <p:slideViewPr>
    <p:cSldViewPr snapToGrid="0" showGuides="1">
      <p:cViewPr varScale="1">
        <p:scale>
          <a:sx n="132" d="100"/>
          <a:sy n="132" d="100"/>
        </p:scale>
        <p:origin x="996" y="84"/>
      </p:cViewPr>
      <p:guideLst>
        <p:guide orient="horz" pos="2115"/>
        <p:guide pos="3840"/>
      </p:guideLst>
    </p:cSldViewPr>
  </p:slideViewPr>
  <p:outlineViewPr>
    <p:cViewPr>
      <p:scale>
        <a:sx n="33" d="100"/>
        <a:sy n="33" d="100"/>
      </p:scale>
      <p:origin x="0" y="-9726"/>
    </p:cViewPr>
  </p:outlineViewPr>
  <p:notesTextViewPr>
    <p:cViewPr>
      <p:scale>
        <a:sx n="232" d="100"/>
        <a:sy n="232" d="100"/>
      </p:scale>
      <p:origin x="0" y="0"/>
    </p:cViewPr>
  </p:notesTextViewPr>
  <p:sorterViewPr>
    <p:cViewPr>
      <p:scale>
        <a:sx n="100" d="100"/>
        <a:sy n="100" d="100"/>
      </p:scale>
      <p:origin x="0" y="0"/>
    </p:cViewPr>
  </p:sorterViewPr>
  <p:notesViewPr>
    <p:cSldViewPr snapToGrid="0">
      <p:cViewPr varScale="1">
        <p:scale>
          <a:sx n="118" d="100"/>
          <a:sy n="118" d="100"/>
        </p:scale>
        <p:origin x="500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27.10.2023</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‹Nr.›</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‹Nr.›</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a:p>
        </p:txBody>
      </p:sp>
    </p:spTree>
    <p:extLst>
      <p:ext uri="{BB962C8B-B14F-4D97-AF65-F5344CB8AC3E}">
        <p14:creationId xmlns:p14="http://schemas.microsoft.com/office/powerpoint/2010/main" val="1218716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27</a:t>
            </a:fld>
            <a:endParaRPr lang="en-US"/>
          </a:p>
        </p:txBody>
      </p:sp>
    </p:spTree>
    <p:extLst>
      <p:ext uri="{BB962C8B-B14F-4D97-AF65-F5344CB8AC3E}">
        <p14:creationId xmlns:p14="http://schemas.microsoft.com/office/powerpoint/2010/main" val="1398577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How long does an interface look “new”? What is “timeless”?</a:t>
            </a:r>
            <a:endParaRPr lang="de-DE" dirty="0"/>
          </a:p>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49</a:t>
            </a:fld>
            <a:endParaRPr lang="en-US"/>
          </a:p>
        </p:txBody>
      </p:sp>
    </p:spTree>
    <p:extLst>
      <p:ext uri="{BB962C8B-B14F-4D97-AF65-F5344CB8AC3E}">
        <p14:creationId xmlns:p14="http://schemas.microsoft.com/office/powerpoint/2010/main" val="309695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63</a:t>
            </a:fld>
            <a:endParaRPr lang="en-US"/>
          </a:p>
        </p:txBody>
      </p:sp>
    </p:spTree>
    <p:extLst>
      <p:ext uri="{BB962C8B-B14F-4D97-AF65-F5344CB8AC3E}">
        <p14:creationId xmlns:p14="http://schemas.microsoft.com/office/powerpoint/2010/main" val="647547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hasCustomPrompt="1"/>
          </p:nvPr>
        </p:nvSpPr>
        <p:spPr>
          <a:xfrm>
            <a:off x="695326" y="5311253"/>
            <a:ext cx="10801348" cy="818084"/>
          </a:xfrm>
          <a:prstGeom prst="rect">
            <a:avLst/>
          </a:prstGeom>
        </p:spPr>
        <p:txBody>
          <a:bodyPr lIns="36000" tIns="72000" rIns="0" bIns="0">
            <a:normAutofit/>
          </a:bodyPr>
          <a:lstStyle>
            <a:lvl1pPr marL="0" indent="0" algn="l">
              <a:lnSpc>
                <a:spcPct val="100000"/>
              </a:lnSpc>
              <a:buNone/>
              <a:defRPr sz="18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A04D85-A798-4EE8-983B-ABFCB9D55E4A}"/>
              </a:ext>
            </a:extLst>
          </p:cNvPr>
          <p:cNvSpPr/>
          <p:nvPr userDrawn="1"/>
        </p:nvSpPr>
        <p:spPr>
          <a:xfrm>
            <a:off x="0" y="3968750"/>
            <a:ext cx="12192000" cy="144463"/>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349835" y="140277"/>
            <a:ext cx="2534303" cy="783648"/>
          </a:xfrm>
          <a:prstGeom prst="rect">
            <a:avLst/>
          </a:prstGeom>
        </p:spPr>
        <p:txBody>
          <a:bodyPr anchor="ctr" anchorCtr="1">
            <a:noAutofit/>
          </a:bodyPr>
          <a:lstStyle>
            <a:lvl1pPr>
              <a:defRPr sz="1600"/>
            </a:lvl1p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136525"/>
            <a:ext cx="2749020" cy="789871"/>
          </a:xfrm>
          <a:prstGeom prst="rect">
            <a:avLst/>
          </a:prstGeom>
        </p:spPr>
        <p:txBody>
          <a:bodyPr anchor="ctr" anchorCtr="1">
            <a:noAutofit/>
          </a:bodyPr>
          <a:lstStyle>
            <a:lvl1pPr>
              <a:defRPr sz="1600"/>
            </a:lvl1p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522580" y="136525"/>
            <a:ext cx="2749020" cy="783648"/>
          </a:xfrm>
          <a:prstGeom prst="rect">
            <a:avLst/>
          </a:prstGeom>
        </p:spPr>
        <p:txBody>
          <a:bodyPr anchor="ctr" anchorCtr="1">
            <a:noAutofit/>
          </a:bodyPr>
          <a:lstStyle>
            <a:lvl1pPr>
              <a:defRPr sz="1600"/>
            </a:lvl1p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962372" y="140278"/>
            <a:ext cx="2534303" cy="783648"/>
          </a:xfrm>
          <a:prstGeom prst="rect">
            <a:avLst/>
          </a:prstGeom>
        </p:spPr>
        <p:txBody>
          <a:bodyPr anchor="ctr" anchorCtr="1">
            <a:noAutofit/>
          </a:bodyPr>
          <a:lstStyle>
            <a:lvl1pPr>
              <a:defRPr sz="1600"/>
            </a:lvl1pPr>
          </a:lstStyle>
          <a:p>
            <a:endParaRPr lang="en-US" dirty="0"/>
          </a:p>
        </p:txBody>
      </p:sp>
      <p:sp>
        <p:nvSpPr>
          <p:cNvPr id="21" name="Titel 20">
            <a:extLst>
              <a:ext uri="{FF2B5EF4-FFF2-40B4-BE49-F238E27FC236}">
                <a16:creationId xmlns:a16="http://schemas.microsoft.com/office/drawing/2014/main" id="{13CBBE3E-828B-7646-ACDE-06B6FAB071C0}"/>
              </a:ext>
            </a:extLst>
          </p:cNvPr>
          <p:cNvSpPr>
            <a:spLocks noGrp="1"/>
          </p:cNvSpPr>
          <p:nvPr>
            <p:ph type="title"/>
          </p:nvPr>
        </p:nvSpPr>
        <p:spPr>
          <a:xfrm>
            <a:off x="695325" y="4113213"/>
            <a:ext cx="10801350" cy="1198040"/>
          </a:xfrm>
        </p:spPr>
        <p:txBody>
          <a:bodyPr lIns="18000"/>
          <a:lstStyle>
            <a:lvl1pPr>
              <a:defRPr b="0">
                <a:latin typeface="Roboto Medium" panose="02000000000000000000" pitchFamily="2" charset="0"/>
                <a:ea typeface="Roboto Medium" panose="02000000000000000000" pitchFamily="2" charset="0"/>
              </a:defRPr>
            </a:lvl1pPr>
          </a:lstStyle>
          <a:p>
            <a:r>
              <a:rPr lang="de-DE" dirty="0"/>
              <a:t>Mastertitelformat bearbeiten</a:t>
            </a:r>
          </a:p>
        </p:txBody>
      </p:sp>
      <p:sp>
        <p:nvSpPr>
          <p:cNvPr id="28" name="Fußzeilenplatzhalter 27">
            <a:extLst>
              <a:ext uri="{FF2B5EF4-FFF2-40B4-BE49-F238E27FC236}">
                <a16:creationId xmlns:a16="http://schemas.microsoft.com/office/drawing/2014/main" id="{6C84F0FD-6904-5B6A-386E-AF710B56DB76}"/>
              </a:ext>
            </a:extLst>
          </p:cNvPr>
          <p:cNvSpPr>
            <a:spLocks noGrp="1"/>
          </p:cNvSpPr>
          <p:nvPr>
            <p:ph type="ftr" sz="quarter" idx="27"/>
          </p:nvPr>
        </p:nvSpPr>
        <p:spPr/>
        <p:txBody>
          <a:bodyPr/>
          <a:lstStyle/>
          <a:p>
            <a:r>
              <a:rPr lang="de-DE" dirty="0"/>
              <a:t>Prof. Dr. Valentin Schwind</a:t>
            </a:r>
          </a:p>
        </p:txBody>
      </p:sp>
      <p:sp>
        <p:nvSpPr>
          <p:cNvPr id="29" name="Foliennummernplatzhalter 28">
            <a:extLst>
              <a:ext uri="{FF2B5EF4-FFF2-40B4-BE49-F238E27FC236}">
                <a16:creationId xmlns:a16="http://schemas.microsoft.com/office/drawing/2014/main" id="{8EAF4180-5911-342F-B998-F78333FD4A4E}"/>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Tree>
    <p:extLst>
      <p:ext uri="{BB962C8B-B14F-4D97-AF65-F5344CB8AC3E}">
        <p14:creationId xmlns:p14="http://schemas.microsoft.com/office/powerpoint/2010/main" val="2176122049"/>
      </p:ext>
    </p:extLst>
  </p:cSld>
  <p:clrMapOvr>
    <a:masterClrMapping/>
  </p:clrMapOvr>
  <p:extLst>
    <p:ext uri="{DCECCB84-F9BA-43D5-87BE-67443E8EF086}">
      <p15:sldGuideLst xmlns:p15="http://schemas.microsoft.com/office/powerpoint/2012/main">
        <p15:guide id="1" pos="438" userDrawn="1">
          <p15:clr>
            <a:srgbClr val="FBAE40"/>
          </p15:clr>
        </p15:guide>
        <p15:guide id="2" pos="3840" userDrawn="1">
          <p15:clr>
            <a:srgbClr val="FBAE40"/>
          </p15:clr>
        </p15:guide>
        <p15:guide id="4" orient="horz" pos="259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34" name="Fußzeilenplatzhalter 33">
            <a:extLst>
              <a:ext uri="{FF2B5EF4-FFF2-40B4-BE49-F238E27FC236}">
                <a16:creationId xmlns:a16="http://schemas.microsoft.com/office/drawing/2014/main" id="{5B93AA49-1425-F27D-E1D1-C80F4A2D12B8}"/>
              </a:ext>
            </a:extLst>
          </p:cNvPr>
          <p:cNvSpPr>
            <a:spLocks noGrp="1"/>
          </p:cNvSpPr>
          <p:nvPr>
            <p:ph type="ftr" sz="quarter" idx="27"/>
          </p:nvPr>
        </p:nvSpPr>
        <p:spPr/>
        <p:txBody>
          <a:bodyPr/>
          <a:lstStyle/>
          <a:p>
            <a:r>
              <a:rPr lang="de-DE" dirty="0"/>
              <a:t>Prof. Dr. Valentin Schwind</a:t>
            </a:r>
          </a:p>
        </p:txBody>
      </p:sp>
      <p:sp>
        <p:nvSpPr>
          <p:cNvPr id="35" name="Foliennummernplatzhalter 34">
            <a:extLst>
              <a:ext uri="{FF2B5EF4-FFF2-40B4-BE49-F238E27FC236}">
                <a16:creationId xmlns:a16="http://schemas.microsoft.com/office/drawing/2014/main" id="{660E2210-0B27-653C-4EF3-5ECADF325C0A}"/>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9" name="Textplatzhalter 33">
            <a:extLst>
              <a:ext uri="{FF2B5EF4-FFF2-40B4-BE49-F238E27FC236}">
                <a16:creationId xmlns:a16="http://schemas.microsoft.com/office/drawing/2014/main" id="{28B7E8F2-99A2-F107-D262-B99C778BB0C4}"/>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Textplatzhalter 2">
            <a:extLst>
              <a:ext uri="{FF2B5EF4-FFF2-40B4-BE49-F238E27FC236}">
                <a16:creationId xmlns:a16="http://schemas.microsoft.com/office/drawing/2014/main" id="{D6E6ABBB-BDC6-D684-8C01-FEE0B3AB08F7}"/>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1790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Source">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15" name="Fußzeilenplatzhalter 14">
            <a:extLst>
              <a:ext uri="{FF2B5EF4-FFF2-40B4-BE49-F238E27FC236}">
                <a16:creationId xmlns:a16="http://schemas.microsoft.com/office/drawing/2014/main" id="{79A8D92A-4687-F9F8-1366-3766BC53D930}"/>
              </a:ext>
            </a:extLst>
          </p:cNvPr>
          <p:cNvSpPr>
            <a:spLocks noGrp="1"/>
          </p:cNvSpPr>
          <p:nvPr>
            <p:ph type="ftr" sz="quarter" idx="32"/>
          </p:nvPr>
        </p:nvSpPr>
        <p:spPr/>
        <p:txBody>
          <a:bodyPr/>
          <a:lstStyle/>
          <a:p>
            <a:r>
              <a:rPr lang="de-DE"/>
              <a:t>Prof. Dr. Valentin Schwind</a:t>
            </a:r>
            <a:endParaRPr lang="de-DE" dirty="0"/>
          </a:p>
        </p:txBody>
      </p:sp>
      <p:sp>
        <p:nvSpPr>
          <p:cNvPr id="17" name="Foliennummernplatzhalter 16">
            <a:extLst>
              <a:ext uri="{FF2B5EF4-FFF2-40B4-BE49-F238E27FC236}">
                <a16:creationId xmlns:a16="http://schemas.microsoft.com/office/drawing/2014/main" id="{567E0EEA-8F0A-69D2-C221-940AD3AA8F4E}"/>
              </a:ext>
            </a:extLst>
          </p:cNvPr>
          <p:cNvSpPr>
            <a:spLocks noGrp="1"/>
          </p:cNvSpPr>
          <p:nvPr>
            <p:ph type="sldNum" sz="quarter" idx="33"/>
          </p:nvPr>
        </p:nvSpPr>
        <p:spPr/>
        <p:txBody>
          <a:bodyPr/>
          <a:lstStyle/>
          <a:p>
            <a:fld id="{BA24374A-C3A8-471A-8837-3FC31668ABE5}" type="slidenum">
              <a:rPr lang="de-DE" smtClean="0"/>
              <a:pPr/>
              <a:t>‹Nr.›</a:t>
            </a:fld>
            <a:endParaRPr lang="de-DE" dirty="0"/>
          </a:p>
        </p:txBody>
      </p:sp>
      <p:sp>
        <p:nvSpPr>
          <p:cNvPr id="13" name="Textplatzhalter 33">
            <a:extLst>
              <a:ext uri="{FF2B5EF4-FFF2-40B4-BE49-F238E27FC236}">
                <a16:creationId xmlns:a16="http://schemas.microsoft.com/office/drawing/2014/main" id="{7175D9F5-A1C5-6CD0-9B3F-A6AB69504B66}"/>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9" name="Textplatzhalter 8">
            <a:extLst>
              <a:ext uri="{FF2B5EF4-FFF2-40B4-BE49-F238E27FC236}">
                <a16:creationId xmlns:a16="http://schemas.microsoft.com/office/drawing/2014/main" id="{535D866B-C56B-D61F-F720-38D2B13B2A89}"/>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a:extLst>
              <a:ext uri="{FF2B5EF4-FFF2-40B4-BE49-F238E27FC236}">
                <a16:creationId xmlns:a16="http://schemas.microsoft.com/office/drawing/2014/main" id="{BFCEAAD2-C619-CDF9-BC17-41B93C1E1A81}"/>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5373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25" name="Fußzeilenplatzhalter 24">
            <a:extLst>
              <a:ext uri="{FF2B5EF4-FFF2-40B4-BE49-F238E27FC236}">
                <a16:creationId xmlns:a16="http://schemas.microsoft.com/office/drawing/2014/main" id="{801A7224-284D-6615-D122-6518DFAC34A7}"/>
              </a:ext>
            </a:extLst>
          </p:cNvPr>
          <p:cNvSpPr>
            <a:spLocks noGrp="1"/>
          </p:cNvSpPr>
          <p:nvPr>
            <p:ph type="ftr" sz="quarter" idx="27"/>
          </p:nvPr>
        </p:nvSpPr>
        <p:spPr/>
        <p:txBody>
          <a:bodyPr/>
          <a:lstStyle/>
          <a:p>
            <a:r>
              <a:rPr lang="de-DE"/>
              <a:t>Prof. Dr. Valentin Schwind</a:t>
            </a:r>
            <a:endParaRPr lang="de-DE" dirty="0"/>
          </a:p>
        </p:txBody>
      </p:sp>
      <p:sp>
        <p:nvSpPr>
          <p:cNvPr id="26" name="Foliennummernplatzhalter 25">
            <a:extLst>
              <a:ext uri="{FF2B5EF4-FFF2-40B4-BE49-F238E27FC236}">
                <a16:creationId xmlns:a16="http://schemas.microsoft.com/office/drawing/2014/main" id="{B701079B-48A8-8C08-E2C3-699147D90B0D}"/>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1812ABBE-6D1A-6D40-F031-53EA48A3A6B0}"/>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3" name="Textplatzhalter 25">
            <a:extLst>
              <a:ext uri="{FF2B5EF4-FFF2-40B4-BE49-F238E27FC236}">
                <a16:creationId xmlns:a16="http://schemas.microsoft.com/office/drawing/2014/main" id="{C3E88EDE-DEFB-872F-C90F-66CED59F8489}"/>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15" name="Textplatzhalter 2">
            <a:extLst>
              <a:ext uri="{FF2B5EF4-FFF2-40B4-BE49-F238E27FC236}">
                <a16:creationId xmlns:a16="http://schemas.microsoft.com/office/drawing/2014/main" id="{BE4702DA-6169-C543-E934-4CDBE07CC0DF}"/>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7432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Source">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211D10DA-5083-DBF1-77A8-0D580ECA47B5}"/>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82ACAC9-B081-4E5E-DA54-1EF762C07B75}"/>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15" name="Textplatzhalter 33">
            <a:extLst>
              <a:ext uri="{FF2B5EF4-FFF2-40B4-BE49-F238E27FC236}">
                <a16:creationId xmlns:a16="http://schemas.microsoft.com/office/drawing/2014/main" id="{4B457343-546D-E798-E180-30BFAECBC469}"/>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26" name="Textplatzhalter 25">
            <a:extLst>
              <a:ext uri="{FF2B5EF4-FFF2-40B4-BE49-F238E27FC236}">
                <a16:creationId xmlns:a16="http://schemas.microsoft.com/office/drawing/2014/main" id="{77428857-3E3E-0DB3-32FD-76665C2CF66D}"/>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28" name="Textplatzhalter 8">
            <a:extLst>
              <a:ext uri="{FF2B5EF4-FFF2-40B4-BE49-F238E27FC236}">
                <a16:creationId xmlns:a16="http://schemas.microsoft.com/office/drawing/2014/main" id="{620BE56C-55F2-5172-241C-387F566466FD}"/>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9" name="Inhaltsplatzhalter 10">
            <a:extLst>
              <a:ext uri="{FF2B5EF4-FFF2-40B4-BE49-F238E27FC236}">
                <a16:creationId xmlns:a16="http://schemas.microsoft.com/office/drawing/2014/main" id="{62714AF4-C070-A75E-F864-D652CF850E45}"/>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219528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Titel 6">
            <a:extLst>
              <a:ext uri="{FF2B5EF4-FFF2-40B4-BE49-F238E27FC236}">
                <a16:creationId xmlns:a16="http://schemas.microsoft.com/office/drawing/2014/main" id="{D8D81471-A712-68FE-7391-8A8FA7A9020C}"/>
              </a:ext>
            </a:extLst>
          </p:cNvPr>
          <p:cNvSpPr>
            <a:spLocks noGrp="1"/>
          </p:cNvSpPr>
          <p:nvPr>
            <p:ph type="title"/>
          </p:nvPr>
        </p:nvSpPr>
        <p:spPr>
          <a:xfrm>
            <a:off x="695325" y="1449388"/>
            <a:ext cx="10801350" cy="2519361"/>
          </a:xfrm>
        </p:spPr>
        <p:txBody>
          <a:bodyPr>
            <a:normAutofit/>
          </a:bodyPr>
          <a:lstStyle>
            <a:lvl1pPr>
              <a:defRPr sz="3600"/>
            </a:lvl1pPr>
          </a:lstStyle>
          <a:p>
            <a:r>
              <a:rPr lang="de-DE" dirty="0"/>
              <a:t>Mastertitelformat bearbeiten</a:t>
            </a:r>
          </a:p>
        </p:txBody>
      </p:sp>
      <p:sp>
        <p:nvSpPr>
          <p:cNvPr id="18" name="Fußzeilenplatzhalter 17">
            <a:extLst>
              <a:ext uri="{FF2B5EF4-FFF2-40B4-BE49-F238E27FC236}">
                <a16:creationId xmlns:a16="http://schemas.microsoft.com/office/drawing/2014/main" id="{34CBC7D4-DC3E-5626-4F81-2E2853A7C180}"/>
              </a:ext>
            </a:extLst>
          </p:cNvPr>
          <p:cNvSpPr>
            <a:spLocks noGrp="1"/>
          </p:cNvSpPr>
          <p:nvPr>
            <p:ph type="ftr" sz="quarter" idx="23"/>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AE8FFD0C-98D3-A710-E158-A3826A7BAE39}"/>
              </a:ext>
            </a:extLst>
          </p:cNvPr>
          <p:cNvSpPr>
            <a:spLocks noGrp="1"/>
          </p:cNvSpPr>
          <p:nvPr>
            <p:ph type="sldNum" sz="quarter" idx="24"/>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501200E2-CBD1-EC5C-A3E9-10FCFE692D53}"/>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147752153"/>
      </p:ext>
    </p:extLst>
  </p:cSld>
  <p:clrMapOvr>
    <a:masterClrMapping/>
  </p:clrMapOvr>
  <p:extLst>
    <p:ext uri="{DCECCB84-F9BA-43D5-87BE-67443E8EF086}">
      <p15:sldGuideLst xmlns:p15="http://schemas.microsoft.com/office/powerpoint/2012/main">
        <p15:guide id="1" orient="horz" pos="25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308725"/>
          </a:xfrm>
          <a:prstGeom prst="rect">
            <a:avLst/>
          </a:prstGeom>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623887"/>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
        <p:nvSpPr>
          <p:cNvPr id="18" name="Fußzeilenplatzhalter 17">
            <a:extLst>
              <a:ext uri="{FF2B5EF4-FFF2-40B4-BE49-F238E27FC236}">
                <a16:creationId xmlns:a16="http://schemas.microsoft.com/office/drawing/2014/main" id="{934167EF-181B-96CB-4C28-D9AC9834CA49}"/>
              </a:ext>
            </a:extLst>
          </p:cNvPr>
          <p:cNvSpPr>
            <a:spLocks noGrp="1"/>
          </p:cNvSpPr>
          <p:nvPr>
            <p:ph type="ftr" sz="quarter" idx="31"/>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4F72F9FD-8FDA-EF20-7D56-3E6A703BDA94}"/>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7" name="Textplatzhalter 33">
            <a:extLst>
              <a:ext uri="{FF2B5EF4-FFF2-40B4-BE49-F238E27FC236}">
                <a16:creationId xmlns:a16="http://schemas.microsoft.com/office/drawing/2014/main" id="{C6C9D6F4-FD05-1FED-2127-D6F2DBC01A4D}"/>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Full Scre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858000"/>
          </a:xfrm>
          <a:prstGeom prst="rect">
            <a:avLst/>
          </a:prstGeom>
          <a:solidFill>
            <a:schemeClr val="bg1"/>
          </a:solidFill>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1238250"/>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Tree>
    <p:extLst>
      <p:ext uri="{BB962C8B-B14F-4D97-AF65-F5344CB8AC3E}">
        <p14:creationId xmlns:p14="http://schemas.microsoft.com/office/powerpoint/2010/main" val="2289492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2194" y="6318000"/>
            <a:ext cx="2824161"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318000"/>
            <a:ext cx="8651874"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1C5AA6"/>
              </a:solidFill>
            </a:endParaRPr>
          </a:p>
        </p:txBody>
      </p:sp>
      <p:sp>
        <p:nvSpPr>
          <p:cNvPr id="3" name="Titelplatzhalter 2">
            <a:extLst>
              <a:ext uri="{FF2B5EF4-FFF2-40B4-BE49-F238E27FC236}">
                <a16:creationId xmlns:a16="http://schemas.microsoft.com/office/drawing/2014/main" id="{BF731D93-13F4-9D67-C9CE-1F9E97CAB11C}"/>
              </a:ext>
            </a:extLst>
          </p:cNvPr>
          <p:cNvSpPr>
            <a:spLocks noGrp="1"/>
          </p:cNvSpPr>
          <p:nvPr>
            <p:ph type="title"/>
          </p:nvPr>
        </p:nvSpPr>
        <p:spPr>
          <a:xfrm>
            <a:off x="695325" y="115889"/>
            <a:ext cx="10801350" cy="973136"/>
          </a:xfrm>
          <a:prstGeom prst="rect">
            <a:avLst/>
          </a:prstGeom>
        </p:spPr>
        <p:txBody>
          <a:bodyPr vert="horz" lIns="0" tIns="0" rIns="0" bIns="0" rtlCol="0" anchor="b">
            <a:normAutofit/>
          </a:bodyPr>
          <a:lstStyle/>
          <a:p>
            <a:r>
              <a:rPr lang="de-DE" dirty="0"/>
              <a:t>Mastertitelformat bearbeiten</a:t>
            </a:r>
          </a:p>
        </p:txBody>
      </p:sp>
      <p:sp>
        <p:nvSpPr>
          <p:cNvPr id="16" name="Fußzeilenplatzhalter 17">
            <a:extLst>
              <a:ext uri="{FF2B5EF4-FFF2-40B4-BE49-F238E27FC236}">
                <a16:creationId xmlns:a16="http://schemas.microsoft.com/office/drawing/2014/main" id="{905FD0EF-C3A0-B922-6CBB-A2BA32256496}"/>
              </a:ext>
            </a:extLst>
          </p:cNvPr>
          <p:cNvSpPr>
            <a:spLocks noGrp="1"/>
          </p:cNvSpPr>
          <p:nvPr>
            <p:ph type="ftr" sz="quarter" idx="3"/>
          </p:nvPr>
        </p:nvSpPr>
        <p:spPr>
          <a:xfrm>
            <a:off x="8651875" y="6318000"/>
            <a:ext cx="2844798" cy="540000"/>
          </a:xfrm>
          <a:prstGeom prst="rect">
            <a:avLst/>
          </a:prstGeom>
        </p:spPr>
        <p:txBody>
          <a:bodyPr lIns="0" tIns="0" rIns="0" bIns="0" anchor="ctr"/>
          <a:lstStyle>
            <a:lvl1pPr algn="ctr">
              <a:defRPr sz="1400">
                <a:solidFill>
                  <a:schemeClr val="bg1"/>
                </a:solidFill>
                <a:latin typeface="Roboto" panose="02000000000000000000" pitchFamily="2" charset="0"/>
                <a:ea typeface="Roboto" panose="02000000000000000000" pitchFamily="2" charset="0"/>
              </a:defRPr>
            </a:lvl1pPr>
          </a:lstStyle>
          <a:p>
            <a:r>
              <a:rPr lang="de-DE" dirty="0"/>
              <a:t>Prof. Dr. Valentin Schwind</a:t>
            </a:r>
          </a:p>
        </p:txBody>
      </p:sp>
      <p:sp>
        <p:nvSpPr>
          <p:cNvPr id="9" name="Rechteck 1">
            <a:extLst>
              <a:ext uri="{FF2B5EF4-FFF2-40B4-BE49-F238E27FC236}">
                <a16:creationId xmlns:a16="http://schemas.microsoft.com/office/drawing/2014/main" id="{F97507DC-D3D9-DABB-A11F-05341148480F}"/>
              </a:ext>
            </a:extLst>
          </p:cNvPr>
          <p:cNvSpPr/>
          <p:nvPr userDrawn="1"/>
        </p:nvSpPr>
        <p:spPr>
          <a:xfrm>
            <a:off x="11496675" y="6318000"/>
            <a:ext cx="695325"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Foliennummernplatzhalter 19">
            <a:extLst>
              <a:ext uri="{FF2B5EF4-FFF2-40B4-BE49-F238E27FC236}">
                <a16:creationId xmlns:a16="http://schemas.microsoft.com/office/drawing/2014/main" id="{340149BE-0D54-E3DD-8555-DC3BDC007761}"/>
              </a:ext>
            </a:extLst>
          </p:cNvPr>
          <p:cNvSpPr>
            <a:spLocks noGrp="1"/>
          </p:cNvSpPr>
          <p:nvPr>
            <p:ph type="sldNum" sz="quarter" idx="4"/>
          </p:nvPr>
        </p:nvSpPr>
        <p:spPr>
          <a:xfrm>
            <a:off x="11496674" y="6318000"/>
            <a:ext cx="695325" cy="540000"/>
          </a:xfrm>
          <a:prstGeom prst="rect">
            <a:avLst/>
          </a:prstGeom>
        </p:spPr>
        <p:txBody>
          <a:bodyPr lIns="0" tIns="0" rIns="0" bIns="0" anchor="ctr"/>
          <a:lstStyle>
            <a:lvl1pPr algn="ctr">
              <a:defRPr sz="1400">
                <a:solidFill>
                  <a:schemeClr val="bg1"/>
                </a:solidFill>
              </a:defRPr>
            </a:lvl1pPr>
          </a:lstStyle>
          <a:p>
            <a:fld id="{BA24374A-C3A8-471A-8837-3FC31668ABE5}" type="slidenum">
              <a:rPr lang="de-DE" smtClean="0"/>
              <a:pPr/>
              <a:t>‹Nr.›</a:t>
            </a:fld>
            <a:endParaRPr lang="de-DE" dirty="0"/>
          </a:p>
        </p:txBody>
      </p:sp>
      <p:sp>
        <p:nvSpPr>
          <p:cNvPr id="5" name="Textplatzhalter 4">
            <a:extLst>
              <a:ext uri="{FF2B5EF4-FFF2-40B4-BE49-F238E27FC236}">
                <a16:creationId xmlns:a16="http://schemas.microsoft.com/office/drawing/2014/main" id="{4DEA2D1A-0D86-4912-2608-4CF928FB7584}"/>
              </a:ext>
            </a:extLst>
          </p:cNvPr>
          <p:cNvSpPr>
            <a:spLocks noGrp="1"/>
          </p:cNvSpPr>
          <p:nvPr>
            <p:ph type="body" idx="1"/>
          </p:nvPr>
        </p:nvSpPr>
        <p:spPr>
          <a:xfrm>
            <a:off x="695325" y="1449389"/>
            <a:ext cx="10801350" cy="467995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4" r:id="rId3"/>
    <p:sldLayoutId id="2147483683" r:id="rId4"/>
    <p:sldLayoutId id="2147483685" r:id="rId5"/>
    <p:sldLayoutId id="2147483651" r:id="rId6"/>
    <p:sldLayoutId id="2147483655" r:id="rId7"/>
    <p:sldLayoutId id="2147483686" r:id="rId8"/>
  </p:sldLayoutIdLst>
  <p:hf hdr="0" dt="0"/>
  <p:txStyles>
    <p:titleStyle>
      <a:lvl1pPr algn="l" defTabSz="914400" rtl="0" eaLnBrk="1" latinLnBrk="0" hangingPunct="1">
        <a:lnSpc>
          <a:spcPct val="90000"/>
        </a:lnSpc>
        <a:spcBef>
          <a:spcPct val="0"/>
        </a:spcBef>
        <a:buNone/>
        <a:defRPr sz="3200" b="0" kern="1200">
          <a:solidFill>
            <a:schemeClr val="tx1"/>
          </a:solidFill>
          <a:latin typeface="Roboto Medium" panose="02000000000000000000" pitchFamily="2" charset="0"/>
          <a:ea typeface="Roboto Medium" panose="02000000000000000000" pitchFamily="2" charset="0"/>
          <a:cs typeface="Arial" panose="020B0604020202020204" pitchFamily="34" charset="0"/>
        </a:defRPr>
      </a:lvl1pPr>
    </p:titleStyle>
    <p:bodyStyle>
      <a:lvl1pPr marL="285750" marR="0" indent="-252000" algn="l" defTabSz="284400" rtl="0" eaLnBrk="1" fontAlgn="auto" latinLnBrk="0" hangingPunct="1">
        <a:lnSpc>
          <a:spcPct val="110000"/>
        </a:lnSpc>
        <a:spcBef>
          <a:spcPts val="300"/>
        </a:spcBef>
        <a:spcAft>
          <a:spcPts val="400"/>
        </a:spcAft>
        <a:buClr>
          <a:srgbClr val="5079BC"/>
        </a:buClr>
        <a:buSzPts val="2400"/>
        <a:buFont typeface="Wingdings" panose="05000000000000000000" pitchFamily="2" charset="2"/>
        <a:buChar char="§"/>
        <a:tabLst/>
        <a:defRPr lang="de-DE" sz="2200" b="0" kern="1200" noProof="0" dirty="0" smtClean="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861" userDrawn="1">
          <p15:clr>
            <a:srgbClr val="F26B43"/>
          </p15:clr>
        </p15:guide>
        <p15:guide id="7" orient="horz" pos="3974" userDrawn="1">
          <p15:clr>
            <a:srgbClr val="F26B43"/>
          </p15:clr>
        </p15:guide>
        <p15:guide id="8" orient="horz" pos="73" userDrawn="1">
          <p15:clr>
            <a:srgbClr val="F26B43"/>
          </p15:clr>
        </p15:guide>
        <p15:guide id="9" orient="horz" pos="686" userDrawn="1">
          <p15:clr>
            <a:srgbClr val="F26B43"/>
          </p15:clr>
        </p15:guide>
        <p15:guide id="10" orient="horz" pos="913" userDrawn="1">
          <p15:clr>
            <a:srgbClr val="F26B43"/>
          </p15:clr>
        </p15:guide>
        <p15:guide id="11" pos="7242" userDrawn="1">
          <p15:clr>
            <a:srgbClr val="F26B43"/>
          </p15:clr>
        </p15:guide>
        <p15:guide id="12"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hyperlink" Target="https://90percentofeverything.com/2006/11/13/bad-usability-is-like-a-leaky-pipe/"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hyperlink" Target="https://www.metmuseum.org/art/collection/search/398598" TargetMode="Externa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2" Type="http://schemas.openxmlformats.org/officeDocument/2006/relationships/hyperlink" Target="https://en.wikipedia.org/wiki/Human%E2%80%93computer_interaction"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iso.org/standard/77520.html"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nngroup.com/articles/usability-101-introduction-to-usability/" TargetMode="External"/><Relationship Id="rId2" Type="http://schemas.openxmlformats.org/officeDocument/2006/relationships/hyperlink" Target="https://www.iso.org/standard/77520.html"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hyperlink" Target="https://pxhere.com/de/photo/217090" TargetMode="External"/><Relationship Id="rId7" Type="http://schemas.openxmlformats.org/officeDocument/2006/relationships/image" Target="../media/image48.jpeg"/><Relationship Id="rId2" Type="http://schemas.openxmlformats.org/officeDocument/2006/relationships/hyperlink" Target="https://pxhere.com/de/photo/204205" TargetMode="Externa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47.png"/><Relationship Id="rId4" Type="http://schemas.openxmlformats.org/officeDocument/2006/relationships/hyperlink" Target="https://pxhere.com/de/photo/1213730" TargetMode="External"/><Relationship Id="rId9"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commons.wikimedia.org/wiki/File:Bad_design_-_Apple_Magic_Mouse_2,_unusable_when_charging_2.jpg" TargetMode="External"/><Relationship Id="rId2" Type="http://schemas.openxmlformats.org/officeDocument/2006/relationships/hyperlink" Target="https://www.flickr.com/photos/allspaw/4589119190/" TargetMode="External"/><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nngroup.com/articles/usability-101-introduction-to-usability/" TargetMode="Externa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de/photos/grafik-diagramm-investitionen-4737109/"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NrmMk1Myrxc" TargetMode="External"/><Relationship Id="rId2" Type="http://schemas.openxmlformats.org/officeDocument/2006/relationships/slideLayout" Target="../slideLayouts/slideLayout3.xml"/><Relationship Id="rId1" Type="http://schemas.openxmlformats.org/officeDocument/2006/relationships/video" Target="https://www.youtube.com/embed/NrmMk1Myrxc?feature=oembed" TargetMode="External"/><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hyperlink" Target="http://www.computerhistory.org/timeline/images/1944_harvard_markI_large.jpg" TargetMode="External"/><Relationship Id="rId7" Type="http://schemas.openxmlformats.org/officeDocument/2006/relationships/image" Target="../media/image74.jpeg"/><Relationship Id="rId2" Type="http://schemas.openxmlformats.org/officeDocument/2006/relationships/hyperlink" Target="http://www.computerhistory.org/" TargetMode="External"/><Relationship Id="rId1" Type="http://schemas.openxmlformats.org/officeDocument/2006/relationships/slideLayout" Target="../slideLayouts/slideLayout3.xml"/><Relationship Id="rId6" Type="http://schemas.openxmlformats.org/officeDocument/2006/relationships/image" Target="../media/image73.jpeg"/><Relationship Id="rId5" Type="http://schemas.openxmlformats.org/officeDocument/2006/relationships/hyperlink" Target="http://www.computerhistory.org/timeline/images/1948_ibm_ssec_large.jpg" TargetMode="External"/><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de.wikipedia.org/wiki/Bild:Vannevar_bush.jpg" TargetMode="External"/><Relationship Id="rId1" Type="http://schemas.openxmlformats.org/officeDocument/2006/relationships/slideLayout" Target="../slideLayouts/slideLayout2.xml"/><Relationship Id="rId6" Type="http://schemas.openxmlformats.org/officeDocument/2006/relationships/hyperlink" Target="http://www.theatlantic.com/magazine/archive/1945/07/as-we-may-think/3881/" TargetMode="External"/><Relationship Id="rId5" Type="http://schemas.openxmlformats.org/officeDocument/2006/relationships/hyperlink" Target="http://www.youtube.com/watch?v=c539cK58ees" TargetMode="External"/><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hyperlink" Target="http://www.cl.cam.ac.uk/TechReports/UCAM-CL-TR-574.pdf"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video" Target="https://www.youtube.com/embed/yJDv-zdhzMY?feature=oembed"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hyperlink" Target="https://www.youtube.com/watch?v=Pja-_ytuk_s" TargetMode="External"/><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slideLayout" Target="../slideLayouts/slideLayout2.xml"/><Relationship Id="rId1" Type="http://schemas.openxmlformats.org/officeDocument/2006/relationships/video" Target="https://www.youtube.com/embed/Pja-_ytuk_s?feature=oembed" TargetMode="External"/><Relationship Id="rId6" Type="http://schemas.openxmlformats.org/officeDocument/2006/relationships/image" Target="../media/image71.png"/><Relationship Id="rId5" Type="http://schemas.openxmlformats.org/officeDocument/2006/relationships/image" Target="../media/image86.png"/><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2.xml"/><Relationship Id="rId1" Type="http://schemas.openxmlformats.org/officeDocument/2006/relationships/video" Target="https://www.youtube.com/embed/9mFw5uQsjpA?feature=oembed" TargetMode="Externa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hyperlink" Target="https://www.youtube.com/watch?v=9mFw5uQsjpA"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hyperlink" Target="http://doi.acm.org/10.1145/1518701.1518813" TargetMode="External"/><Relationship Id="rId2" Type="http://schemas.openxmlformats.org/officeDocument/2006/relationships/hyperlink" Target="http://www.interaction-design.org/encyclopedia/user_experience_and_experience_design.html" TargetMode="Externa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93.png"/></Relationships>
</file>

<file path=ppt/slides/_rels/slide7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de/photos/online-shopping-kleidung-handy-2900303/"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ki/File:Photographer1850s.pn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dirty="0" err="1"/>
              <a:t>Lecture</a:t>
            </a:r>
            <a:endParaRPr lang="de-DE" dirty="0"/>
          </a:p>
        </p:txBody>
      </p:sp>
      <p:pic>
        <p:nvPicPr>
          <p:cNvPr id="26" name="Bildplatzhalter 25" descr="Logo FRA-UAS">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de-DE" sz="3200" dirty="0"/>
              <a:t>Basics of Human-Computer Interaction </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1</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B8A67D0-2CDF-D120-181A-56D61DF11416}"/>
              </a:ext>
              <a:ext uri="{C183D7F6-B498-43B3-948B-1728B52AA6E4}">
                <adec:decorative xmlns:adec="http://schemas.microsoft.com/office/drawing/2017/decorative" val="1"/>
              </a:ext>
            </a:extLst>
          </p:cNvPr>
          <p:cNvPicPr>
            <a:picLocks noGrp="1" noChangeAspect="1" noChangeArrowheads="1"/>
          </p:cNvPicPr>
          <p:nvPr>
            <p:ph type="pic" sz="quarter" idx="13"/>
          </p:nvPr>
        </p:nvPicPr>
        <p:blipFill rotWithShape="1">
          <a:blip r:embed="rId7">
            <a:extLst>
              <a:ext uri="{28A0092B-C50C-407E-A947-70E740481C1C}">
                <a14:useLocalDpi xmlns:a14="http://schemas.microsoft.com/office/drawing/2010/main" val="0"/>
              </a:ext>
            </a:extLst>
          </a:blip>
          <a:srcRect t="34253" b="34253"/>
          <a:stretch/>
        </p:blipFill>
        <p:spPr bwMode="auto">
          <a:xfrm>
            <a:off x="0" y="1089025"/>
            <a:ext cx="12192000" cy="28797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3600000" bIns="108000" rtlCol="0" anchor="b" anchorCtr="0">
            <a:spAutoFit/>
          </a:bodyPr>
          <a:lstStyle/>
          <a:p>
            <a:r>
              <a:rPr lang="en-US" sz="1200" dirty="0">
                <a:solidFill>
                  <a:schemeClr val="tx1"/>
                </a:solidFill>
              </a:rPr>
              <a:t>Slides adapted from hci-lecture.org (A. Schmidt, N. Henze, K. Wolf, V. Schwind), Image from: </a:t>
            </a:r>
            <a:r>
              <a:rPr lang="de-DE" sz="1200" b="0" i="0" dirty="0">
                <a:solidFill>
                  <a:srgbClr val="4D5156"/>
                </a:solidFill>
                <a:effectLst/>
                <a:latin typeface="arial" panose="020B0604020202020204" pitchFamily="34" charset="0"/>
              </a:rPr>
              <a:t>Albrecht Schmidt</a:t>
            </a:r>
            <a:endParaRPr lang="en-US" sz="1200" dirty="0">
              <a:solidFill>
                <a:schemeClr val="tx1"/>
              </a:solidFill>
            </a:endParaRPr>
          </a:p>
        </p:txBody>
      </p:sp>
    </p:spTree>
    <p:extLst>
      <p:ext uri="{BB962C8B-B14F-4D97-AF65-F5344CB8AC3E}">
        <p14:creationId xmlns:p14="http://schemas.microsoft.com/office/powerpoint/2010/main" val="128504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80430-186F-FC10-BAB1-9A8E9ED5FFCB}"/>
              </a:ext>
            </a:extLst>
          </p:cNvPr>
          <p:cNvSpPr>
            <a:spLocks noGrp="1"/>
          </p:cNvSpPr>
          <p:nvPr>
            <p:ph type="title"/>
          </p:nvPr>
        </p:nvSpPr>
        <p:spPr/>
        <p:txBody>
          <a:bodyPr/>
          <a:lstStyle/>
          <a:p>
            <a:r>
              <a:rPr lang="en-US" dirty="0"/>
              <a:t>Economic Dimensions of Usability?</a:t>
            </a:r>
            <a:endParaRPr lang="de-DE" dirty="0"/>
          </a:p>
        </p:txBody>
      </p:sp>
      <p:sp>
        <p:nvSpPr>
          <p:cNvPr id="3" name="Fußzeilenplatzhalter 2">
            <a:extLst>
              <a:ext uri="{FF2B5EF4-FFF2-40B4-BE49-F238E27FC236}">
                <a16:creationId xmlns:a16="http://schemas.microsoft.com/office/drawing/2014/main" id="{D5C8FB4E-1F7E-C69C-A367-99303848BF5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EBBF4F3-55E1-A787-EAA2-09D2B96EFA9F}"/>
              </a:ext>
            </a:extLst>
          </p:cNvPr>
          <p:cNvSpPr>
            <a:spLocks noGrp="1"/>
          </p:cNvSpPr>
          <p:nvPr>
            <p:ph type="sldNum" sz="quarter" idx="28"/>
          </p:nvPr>
        </p:nvSpPr>
        <p:spPr/>
        <p:txBody>
          <a:bodyPr/>
          <a:lstStyle/>
          <a:p>
            <a:fld id="{BA24374A-C3A8-471A-8837-3FC31668ABE5}" type="slidenum">
              <a:rPr lang="de-DE" smtClean="0"/>
              <a:pPr/>
              <a:t>10</a:t>
            </a:fld>
            <a:endParaRPr lang="de-DE" dirty="0"/>
          </a:p>
        </p:txBody>
      </p:sp>
      <p:sp>
        <p:nvSpPr>
          <p:cNvPr id="5" name="Textplatzhalter 4">
            <a:extLst>
              <a:ext uri="{FF2B5EF4-FFF2-40B4-BE49-F238E27FC236}">
                <a16:creationId xmlns:a16="http://schemas.microsoft.com/office/drawing/2014/main" id="{479C9553-50EA-DEBD-AC82-69A91C98A185}"/>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p>
        </p:txBody>
      </p:sp>
      <p:sp>
        <p:nvSpPr>
          <p:cNvPr id="6" name="Textplatzhalter 5">
            <a:extLst>
              <a:ext uri="{FF2B5EF4-FFF2-40B4-BE49-F238E27FC236}">
                <a16:creationId xmlns:a16="http://schemas.microsoft.com/office/drawing/2014/main" id="{EB5F41F1-678C-AF10-4759-482C4D0E071C}"/>
              </a:ext>
            </a:extLst>
          </p:cNvPr>
          <p:cNvSpPr>
            <a:spLocks noGrp="1"/>
          </p:cNvSpPr>
          <p:nvPr>
            <p:ph type="body" sz="quarter" idx="29"/>
          </p:nvPr>
        </p:nvSpPr>
        <p:spPr>
          <a:xfrm>
            <a:off x="695325" y="1449388"/>
            <a:ext cx="7956550" cy="4679950"/>
          </a:xfrm>
        </p:spPr>
        <p:txBody>
          <a:bodyPr>
            <a:normAutofit/>
          </a:bodyPr>
          <a:lstStyle/>
          <a:p>
            <a:r>
              <a:rPr lang="en-US" dirty="0"/>
              <a:t>User Interface is often </a:t>
            </a:r>
            <a:r>
              <a:rPr lang="en-US" b="1" dirty="0">
                <a:solidFill>
                  <a:schemeClr val="accent1"/>
                </a:solidFill>
              </a:rPr>
              <a:t>the central discriminating factor</a:t>
            </a:r>
          </a:p>
          <a:p>
            <a:r>
              <a:rPr lang="en-US" dirty="0"/>
              <a:t>Often the same </a:t>
            </a:r>
            <a:r>
              <a:rPr lang="en-US" b="1" dirty="0">
                <a:solidFill>
                  <a:schemeClr val="accent1"/>
                </a:solidFill>
              </a:rPr>
              <a:t>product/service is sold at very similar prices</a:t>
            </a:r>
          </a:p>
          <a:p>
            <a:r>
              <a:rPr lang="en-US" b="1" dirty="0">
                <a:solidFill>
                  <a:schemeClr val="accent1"/>
                </a:solidFill>
              </a:rPr>
              <a:t>Competition</a:t>
            </a:r>
            <a:r>
              <a:rPr lang="en-US" dirty="0"/>
              <a:t> is very close (just another app, browser tab, …)</a:t>
            </a:r>
          </a:p>
          <a:p>
            <a:r>
              <a:rPr lang="en-US" b="1" dirty="0">
                <a:solidFill>
                  <a:schemeClr val="accent1"/>
                </a:solidFill>
              </a:rPr>
              <a:t>Comparison</a:t>
            </a:r>
            <a:r>
              <a:rPr lang="en-US" dirty="0"/>
              <a:t> is easily possible, Examples: Online-Shop</a:t>
            </a:r>
          </a:p>
          <a:p>
            <a:pPr lvl="1"/>
            <a:r>
              <a:rPr lang="en-US" dirty="0"/>
              <a:t>Users who can</a:t>
            </a:r>
            <a:r>
              <a:rPr lang="en-US" altLang="en-US" dirty="0"/>
              <a:t>not</a:t>
            </a:r>
            <a:r>
              <a:rPr lang="en-US" dirty="0"/>
              <a:t> find the product in the shop cannot buy it</a:t>
            </a:r>
          </a:p>
          <a:p>
            <a:pPr lvl="1"/>
            <a:r>
              <a:rPr lang="en-US" dirty="0"/>
              <a:t>Users who can fill in the payment form are not going to buy</a:t>
            </a:r>
          </a:p>
          <a:p>
            <a:pPr lvl="1"/>
            <a:r>
              <a:rPr lang="en-US" dirty="0"/>
              <a:t>Users who worry if the item fits them are less likely to buy</a:t>
            </a:r>
          </a:p>
          <a:p>
            <a:pPr lvl="1"/>
            <a:r>
              <a:rPr lang="en-US" dirty="0"/>
              <a:t>Typically a direct correlation between usability and sales</a:t>
            </a:r>
          </a:p>
          <a:p>
            <a:r>
              <a:rPr lang="en-US" dirty="0"/>
              <a:t>“Bad Usability is Like a Leaky Pipe” </a:t>
            </a:r>
          </a:p>
        </p:txBody>
      </p:sp>
      <p:pic>
        <p:nvPicPr>
          <p:cNvPr id="7" name="Grafik 6" descr="A leaky pipe">
            <a:extLst>
              <a:ext uri="{FF2B5EF4-FFF2-40B4-BE49-F238E27FC236}">
                <a16:creationId xmlns:a16="http://schemas.microsoft.com/office/drawing/2014/main" id="{ABFFD831-9FF2-0D66-537E-BCA46F4836DC}"/>
              </a:ext>
            </a:extLst>
          </p:cNvPr>
          <p:cNvPicPr>
            <a:picLocks noChangeAspect="1"/>
          </p:cNvPicPr>
          <p:nvPr/>
        </p:nvPicPr>
        <p:blipFill>
          <a:blip r:embed="rId2"/>
          <a:stretch>
            <a:fillRect/>
          </a:stretch>
        </p:blipFill>
        <p:spPr>
          <a:xfrm>
            <a:off x="8651875" y="708405"/>
            <a:ext cx="3384550" cy="4990042"/>
          </a:xfrm>
          <a:prstGeom prst="rect">
            <a:avLst/>
          </a:prstGeom>
        </p:spPr>
      </p:pic>
      <p:sp>
        <p:nvSpPr>
          <p:cNvPr id="9" name="Textfeld 8">
            <a:extLst>
              <a:ext uri="{FF2B5EF4-FFF2-40B4-BE49-F238E27FC236}">
                <a16:creationId xmlns:a16="http://schemas.microsoft.com/office/drawing/2014/main" id="{741F126D-C301-E98D-A8FD-155547956286}"/>
              </a:ext>
            </a:extLst>
          </p:cNvPr>
          <p:cNvSpPr txBox="1"/>
          <p:nvPr/>
        </p:nvSpPr>
        <p:spPr>
          <a:xfrm>
            <a:off x="8651874" y="5698447"/>
            <a:ext cx="3384551" cy="400110"/>
          </a:xfrm>
          <a:prstGeom prst="rect">
            <a:avLst/>
          </a:prstGeom>
          <a:noFill/>
        </p:spPr>
        <p:txBody>
          <a:bodyPr wrap="square">
            <a:spAutoFit/>
          </a:bodyPr>
          <a:lstStyle/>
          <a:p>
            <a:pPr marL="0" lvl="1"/>
            <a:r>
              <a:rPr lang="en-US" sz="1000" dirty="0">
                <a:hlinkClick r:id="rId3"/>
              </a:rPr>
              <a:t>https://90percentofeverything.com/2006/11/13/bad-usability-is-like-a-leaky-pipe/</a:t>
            </a:r>
            <a:endParaRPr lang="en-US" sz="1000" dirty="0"/>
          </a:p>
        </p:txBody>
      </p:sp>
    </p:spTree>
    <p:extLst>
      <p:ext uri="{BB962C8B-B14F-4D97-AF65-F5344CB8AC3E}">
        <p14:creationId xmlns:p14="http://schemas.microsoft.com/office/powerpoint/2010/main" val="1331795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DA1EE25-89E0-CF5E-926D-D97D9937DEAF}"/>
              </a:ext>
            </a:extLst>
          </p:cNvPr>
          <p:cNvPicPr>
            <a:picLocks noChangeAspect="1"/>
          </p:cNvPicPr>
          <p:nvPr/>
        </p:nvPicPr>
        <p:blipFill>
          <a:blip r:embed="rId2">
            <a:extLst>
              <a:ext uri="{28A0092B-C50C-407E-A947-70E740481C1C}">
                <a14:useLocalDpi xmlns:a14="http://schemas.microsoft.com/office/drawing/2010/main" val="0"/>
              </a:ext>
            </a:extLst>
          </a:blip>
          <a:srcRect t="15362" b="15362"/>
          <a:stretch/>
        </p:blipFill>
        <p:spPr>
          <a:xfrm>
            <a:off x="0" y="-1"/>
            <a:ext cx="12175959" cy="6317997"/>
          </a:xfrm>
          <a:prstGeom prst="rect">
            <a:avLst/>
          </a:prstGeom>
        </p:spPr>
      </p:pic>
      <p:sp>
        <p:nvSpPr>
          <p:cNvPr id="2" name="Rechteck 1">
            <a:extLst>
              <a:ext uri="{FF2B5EF4-FFF2-40B4-BE49-F238E27FC236}">
                <a16:creationId xmlns:a16="http://schemas.microsoft.com/office/drawing/2014/main" id="{FD17E1DC-1259-C155-312F-05010995E00C}"/>
              </a:ext>
            </a:extLst>
          </p:cNvPr>
          <p:cNvSpPr/>
          <p:nvPr/>
        </p:nvSpPr>
        <p:spPr>
          <a:xfrm>
            <a:off x="-16040" y="3262964"/>
            <a:ext cx="8125324" cy="1487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16">
            <a:extLst>
              <a:ext uri="{FF2B5EF4-FFF2-40B4-BE49-F238E27FC236}">
                <a16:creationId xmlns:a16="http://schemas.microsoft.com/office/drawing/2014/main" id="{7E515BD6-7493-819F-4023-4317D70567B2}"/>
              </a:ext>
            </a:extLst>
          </p:cNvPr>
          <p:cNvSpPr>
            <a:spLocks noGrp="1"/>
          </p:cNvSpPr>
          <p:nvPr>
            <p:ph type="body" idx="1"/>
          </p:nvPr>
        </p:nvSpPr>
        <p:spPr/>
        <p:txBody>
          <a:bodyPr/>
          <a:lstStyle/>
          <a:p>
            <a:r>
              <a:rPr lang="de-DE" dirty="0" err="1"/>
              <a:t>Discussion</a:t>
            </a:r>
            <a:endParaRPr lang="de-DE" dirty="0"/>
          </a:p>
        </p:txBody>
      </p:sp>
      <p:sp>
        <p:nvSpPr>
          <p:cNvPr id="3" name="Fußzeilenplatzhalter 2">
            <a:extLst>
              <a:ext uri="{FF2B5EF4-FFF2-40B4-BE49-F238E27FC236}">
                <a16:creationId xmlns:a16="http://schemas.microsoft.com/office/drawing/2014/main" id="{3A2C0BAC-176C-3F04-832B-8991ADC53A38}"/>
              </a:ext>
            </a:extLst>
          </p:cNvPr>
          <p:cNvSpPr>
            <a:spLocks noGrp="1"/>
          </p:cNvSpPr>
          <p:nvPr>
            <p:ph type="ftr" sz="quarter" idx="23"/>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8CA7BEB-9445-155B-9A18-5996C74440B2}"/>
              </a:ext>
            </a:extLst>
          </p:cNvPr>
          <p:cNvSpPr>
            <a:spLocks noGrp="1"/>
          </p:cNvSpPr>
          <p:nvPr>
            <p:ph type="sldNum" sz="quarter" idx="24"/>
          </p:nvPr>
        </p:nvSpPr>
        <p:spPr/>
        <p:txBody>
          <a:bodyPr/>
          <a:lstStyle/>
          <a:p>
            <a:fld id="{BA24374A-C3A8-471A-8837-3FC31668ABE5}" type="slidenum">
              <a:rPr lang="de-DE" smtClean="0"/>
              <a:pPr/>
              <a:t>11</a:t>
            </a:fld>
            <a:endParaRPr lang="de-DE" dirty="0"/>
          </a:p>
        </p:txBody>
      </p:sp>
      <p:sp>
        <p:nvSpPr>
          <p:cNvPr id="18" name="Textplatzhalter 17">
            <a:extLst>
              <a:ext uri="{FF2B5EF4-FFF2-40B4-BE49-F238E27FC236}">
                <a16:creationId xmlns:a16="http://schemas.microsoft.com/office/drawing/2014/main" id="{05186FE5-661C-6D50-43C6-DEF0E4389A90}"/>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p>
        </p:txBody>
      </p:sp>
      <p:sp>
        <p:nvSpPr>
          <p:cNvPr id="19" name="Titel 1">
            <a:extLst>
              <a:ext uri="{FF2B5EF4-FFF2-40B4-BE49-F238E27FC236}">
                <a16:creationId xmlns:a16="http://schemas.microsoft.com/office/drawing/2014/main" id="{35470AB3-03D1-2E10-BF0E-10B260013852}"/>
              </a:ext>
            </a:extLst>
          </p:cNvPr>
          <p:cNvSpPr txBox="1">
            <a:spLocks noGrp="1"/>
          </p:cNvSpPr>
          <p:nvPr>
            <p:ph type="title"/>
          </p:nvPr>
        </p:nvSpPr>
        <p:spPr>
          <a:xfrm>
            <a:off x="695325" y="1449388"/>
            <a:ext cx="10801350" cy="2519362"/>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t>Why do physical stores go broke?</a:t>
            </a:r>
            <a:endParaRPr lang="de-DE" dirty="0"/>
          </a:p>
        </p:txBody>
      </p:sp>
    </p:spTree>
    <p:extLst>
      <p:ext uri="{BB962C8B-B14F-4D97-AF65-F5344CB8AC3E}">
        <p14:creationId xmlns:p14="http://schemas.microsoft.com/office/powerpoint/2010/main" val="3003600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82FD074-D722-CDE8-E7FD-5AEF6E2AE9ED}"/>
              </a:ext>
            </a:extLst>
          </p:cNvPr>
          <p:cNvSpPr>
            <a:spLocks noGrp="1"/>
          </p:cNvSpPr>
          <p:nvPr>
            <p:ph type="body" idx="1"/>
          </p:nvPr>
        </p:nvSpPr>
        <p:spPr/>
        <p:txBody>
          <a:bodyPr/>
          <a:lstStyle/>
          <a:p>
            <a:r>
              <a:rPr lang="de-DE" sz="1400" dirty="0"/>
              <a:t>Basics of Human-Computer Interaction</a:t>
            </a:r>
            <a:endParaRPr lang="de-DE" dirty="0"/>
          </a:p>
        </p:txBody>
      </p:sp>
      <p:sp>
        <p:nvSpPr>
          <p:cNvPr id="3" name="Titel 2">
            <a:extLst>
              <a:ext uri="{FF2B5EF4-FFF2-40B4-BE49-F238E27FC236}">
                <a16:creationId xmlns:a16="http://schemas.microsoft.com/office/drawing/2014/main" id="{068F7301-1C4C-220A-E5DF-A55F7E167C7D}"/>
              </a:ext>
            </a:extLst>
          </p:cNvPr>
          <p:cNvSpPr>
            <a:spLocks noGrp="1"/>
          </p:cNvSpPr>
          <p:nvPr>
            <p:ph type="title"/>
          </p:nvPr>
        </p:nvSpPr>
        <p:spPr/>
        <p:txBody>
          <a:bodyPr/>
          <a:lstStyle/>
          <a:p>
            <a:r>
              <a:rPr lang="de-DE" dirty="0" err="1"/>
              <a:t>Example</a:t>
            </a:r>
            <a:r>
              <a:rPr lang="de-DE" dirty="0"/>
              <a:t>:</a:t>
            </a:r>
            <a:r>
              <a:rPr lang="de-DE" baseline="0" dirty="0"/>
              <a:t> Zalando</a:t>
            </a:r>
            <a:endParaRPr lang="de-DE" dirty="0"/>
          </a:p>
        </p:txBody>
      </p:sp>
      <p:sp>
        <p:nvSpPr>
          <p:cNvPr id="4" name="Fußzeilenplatzhalter 3">
            <a:extLst>
              <a:ext uri="{FF2B5EF4-FFF2-40B4-BE49-F238E27FC236}">
                <a16:creationId xmlns:a16="http://schemas.microsoft.com/office/drawing/2014/main" id="{C5FD4D6F-4937-8305-F454-527A5254B17F}"/>
              </a:ext>
            </a:extLst>
          </p:cNvPr>
          <p:cNvSpPr>
            <a:spLocks noGrp="1"/>
          </p:cNvSpPr>
          <p:nvPr>
            <p:ph type="ftr" sz="quarter" idx="23"/>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10C88B66-4A48-E0A5-3D97-2E0D99D78975}"/>
              </a:ext>
            </a:extLst>
          </p:cNvPr>
          <p:cNvSpPr>
            <a:spLocks noGrp="1"/>
          </p:cNvSpPr>
          <p:nvPr>
            <p:ph type="sldNum" sz="quarter" idx="24"/>
          </p:nvPr>
        </p:nvSpPr>
        <p:spPr/>
        <p:txBody>
          <a:bodyPr/>
          <a:lstStyle/>
          <a:p>
            <a:fld id="{BA24374A-C3A8-471A-8837-3FC31668ABE5}" type="slidenum">
              <a:rPr lang="de-DE" smtClean="0"/>
              <a:pPr/>
              <a:t>12</a:t>
            </a:fld>
            <a:endParaRPr lang="de-DE" dirty="0"/>
          </a:p>
        </p:txBody>
      </p:sp>
      <p:sp>
        <p:nvSpPr>
          <p:cNvPr id="6" name="Textplatzhalter 5">
            <a:extLst>
              <a:ext uri="{FF2B5EF4-FFF2-40B4-BE49-F238E27FC236}">
                <a16:creationId xmlns:a16="http://schemas.microsoft.com/office/drawing/2014/main" id="{DD97DA56-9D8D-2052-2CC3-F11EC3C2014F}"/>
              </a:ext>
            </a:extLst>
          </p:cNvPr>
          <p:cNvSpPr>
            <a:spLocks noGrp="1"/>
          </p:cNvSpPr>
          <p:nvPr>
            <p:ph type="body" sz="quarter" idx="21"/>
          </p:nvPr>
        </p:nvSpPr>
        <p:spPr/>
        <p:txBody>
          <a:bodyPr/>
          <a:lstStyle/>
          <a:p>
            <a:endParaRPr lang="de-DE" sz="1400" dirty="0"/>
          </a:p>
        </p:txBody>
      </p:sp>
      <p:pic>
        <p:nvPicPr>
          <p:cNvPr id="7" name="Grafik 6" descr="Zalando im Browsertab&#10;">
            <a:extLst>
              <a:ext uri="{FF2B5EF4-FFF2-40B4-BE49-F238E27FC236}">
                <a16:creationId xmlns:a16="http://schemas.microsoft.com/office/drawing/2014/main" id="{1FEAD17A-04BC-C303-37AB-511144FA4914}"/>
              </a:ext>
            </a:extLst>
          </p:cNvPr>
          <p:cNvPicPr>
            <a:picLocks noChangeAspect="1"/>
          </p:cNvPicPr>
          <p:nvPr/>
        </p:nvPicPr>
        <p:blipFill rotWithShape="1">
          <a:blip r:embed="rId2"/>
          <a:srcRect r="19049" b="26514"/>
          <a:stretch/>
        </p:blipFill>
        <p:spPr>
          <a:xfrm>
            <a:off x="0" y="-1"/>
            <a:ext cx="12155055" cy="6317997"/>
          </a:xfrm>
          <a:prstGeom prst="rect">
            <a:avLst/>
          </a:prstGeom>
        </p:spPr>
      </p:pic>
    </p:spTree>
    <p:extLst>
      <p:ext uri="{BB962C8B-B14F-4D97-AF65-F5344CB8AC3E}">
        <p14:creationId xmlns:p14="http://schemas.microsoft.com/office/powerpoint/2010/main" val="1892012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D533DD1-133D-A49A-FD89-97C07F557B92}"/>
              </a:ext>
            </a:extLst>
          </p:cNvPr>
          <p:cNvSpPr>
            <a:spLocks noGrp="1"/>
          </p:cNvSpPr>
          <p:nvPr>
            <p:ph type="body" idx="1"/>
          </p:nvPr>
        </p:nvSpPr>
        <p:spPr/>
        <p:txBody>
          <a:bodyPr/>
          <a:lstStyle/>
          <a:p>
            <a:endParaRPr lang="de-DE"/>
          </a:p>
        </p:txBody>
      </p:sp>
      <p:sp>
        <p:nvSpPr>
          <p:cNvPr id="3" name="Titel 2">
            <a:extLst>
              <a:ext uri="{FF2B5EF4-FFF2-40B4-BE49-F238E27FC236}">
                <a16:creationId xmlns:a16="http://schemas.microsoft.com/office/drawing/2014/main" id="{BD722D35-1E21-7976-56BC-743EA6629AD5}"/>
              </a:ext>
            </a:extLst>
          </p:cNvPr>
          <p:cNvSpPr>
            <a:spLocks noGrp="1"/>
          </p:cNvSpPr>
          <p:nvPr>
            <p:ph type="title"/>
          </p:nvPr>
        </p:nvSpPr>
        <p:spPr/>
        <p:txBody>
          <a:bodyPr/>
          <a:lstStyle/>
          <a:p>
            <a:r>
              <a:rPr lang="de-DE" dirty="0" err="1"/>
              <a:t>Example</a:t>
            </a:r>
            <a:r>
              <a:rPr lang="de-DE" dirty="0"/>
              <a:t>: H&amp;M</a:t>
            </a:r>
          </a:p>
        </p:txBody>
      </p:sp>
      <p:sp>
        <p:nvSpPr>
          <p:cNvPr id="4" name="Fußzeilenplatzhalter 3">
            <a:extLst>
              <a:ext uri="{FF2B5EF4-FFF2-40B4-BE49-F238E27FC236}">
                <a16:creationId xmlns:a16="http://schemas.microsoft.com/office/drawing/2014/main" id="{5F145CA2-1146-3E06-DC2D-AF833C96BD27}"/>
              </a:ext>
            </a:extLst>
          </p:cNvPr>
          <p:cNvSpPr>
            <a:spLocks noGrp="1"/>
          </p:cNvSpPr>
          <p:nvPr>
            <p:ph type="ftr" sz="quarter" idx="23"/>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F50C43F3-0338-921E-606B-2B89BC815E7D}"/>
              </a:ext>
            </a:extLst>
          </p:cNvPr>
          <p:cNvSpPr>
            <a:spLocks noGrp="1"/>
          </p:cNvSpPr>
          <p:nvPr>
            <p:ph type="sldNum" sz="quarter" idx="24"/>
          </p:nvPr>
        </p:nvSpPr>
        <p:spPr/>
        <p:txBody>
          <a:bodyPr/>
          <a:lstStyle/>
          <a:p>
            <a:fld id="{BA24374A-C3A8-471A-8837-3FC31668ABE5}" type="slidenum">
              <a:rPr lang="de-DE" smtClean="0"/>
              <a:pPr/>
              <a:t>13</a:t>
            </a:fld>
            <a:endParaRPr lang="de-DE" dirty="0"/>
          </a:p>
        </p:txBody>
      </p:sp>
      <p:sp>
        <p:nvSpPr>
          <p:cNvPr id="6" name="Textplatzhalter 5">
            <a:extLst>
              <a:ext uri="{FF2B5EF4-FFF2-40B4-BE49-F238E27FC236}">
                <a16:creationId xmlns:a16="http://schemas.microsoft.com/office/drawing/2014/main" id="{E2EF431F-F741-6577-8C03-CFD7DD79C021}"/>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p>
        </p:txBody>
      </p:sp>
      <p:pic>
        <p:nvPicPr>
          <p:cNvPr id="7" name="Grafik 6" descr="H&amp;M im Browsertab&#10;">
            <a:extLst>
              <a:ext uri="{FF2B5EF4-FFF2-40B4-BE49-F238E27FC236}">
                <a16:creationId xmlns:a16="http://schemas.microsoft.com/office/drawing/2014/main" id="{53993447-4361-EA22-078A-D5D6DF4AF728}"/>
              </a:ext>
            </a:extLst>
          </p:cNvPr>
          <p:cNvPicPr>
            <a:picLocks noChangeAspect="1"/>
          </p:cNvPicPr>
          <p:nvPr/>
        </p:nvPicPr>
        <p:blipFill rotWithShape="1">
          <a:blip r:embed="rId2"/>
          <a:srcRect r="18910" b="26211"/>
          <a:stretch/>
        </p:blipFill>
        <p:spPr>
          <a:xfrm>
            <a:off x="1" y="-1"/>
            <a:ext cx="12175958" cy="6317997"/>
          </a:xfrm>
          <a:prstGeom prst="rect">
            <a:avLst/>
          </a:prstGeom>
        </p:spPr>
      </p:pic>
    </p:spTree>
    <p:extLst>
      <p:ext uri="{BB962C8B-B14F-4D97-AF65-F5344CB8AC3E}">
        <p14:creationId xmlns:p14="http://schemas.microsoft.com/office/powerpoint/2010/main" val="4093050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7C016D7-2395-04BE-DF24-9CDC4270E9C9}"/>
              </a:ext>
            </a:extLst>
          </p:cNvPr>
          <p:cNvSpPr>
            <a:spLocks noGrp="1"/>
          </p:cNvSpPr>
          <p:nvPr>
            <p:ph type="body" idx="1"/>
          </p:nvPr>
        </p:nvSpPr>
        <p:spPr/>
        <p:txBody>
          <a:bodyPr/>
          <a:lstStyle/>
          <a:p>
            <a:endParaRPr lang="de-DE"/>
          </a:p>
        </p:txBody>
      </p:sp>
      <p:sp>
        <p:nvSpPr>
          <p:cNvPr id="3" name="Titel 2">
            <a:extLst>
              <a:ext uri="{FF2B5EF4-FFF2-40B4-BE49-F238E27FC236}">
                <a16:creationId xmlns:a16="http://schemas.microsoft.com/office/drawing/2014/main" id="{6E7AD25F-E9B9-0AD5-007B-F80533607834}"/>
              </a:ext>
            </a:extLst>
          </p:cNvPr>
          <p:cNvSpPr>
            <a:spLocks noGrp="1"/>
          </p:cNvSpPr>
          <p:nvPr>
            <p:ph type="title"/>
          </p:nvPr>
        </p:nvSpPr>
        <p:spPr/>
        <p:txBody>
          <a:bodyPr/>
          <a:lstStyle/>
          <a:p>
            <a:r>
              <a:rPr lang="de-DE" dirty="0" err="1"/>
              <a:t>Example</a:t>
            </a:r>
            <a:r>
              <a:rPr lang="de-DE" dirty="0"/>
              <a:t>: Otto</a:t>
            </a:r>
          </a:p>
        </p:txBody>
      </p:sp>
      <p:sp>
        <p:nvSpPr>
          <p:cNvPr id="4" name="Fußzeilenplatzhalter 3">
            <a:extLst>
              <a:ext uri="{FF2B5EF4-FFF2-40B4-BE49-F238E27FC236}">
                <a16:creationId xmlns:a16="http://schemas.microsoft.com/office/drawing/2014/main" id="{A6672C6E-AFFD-8B11-D9A0-19929B25354E}"/>
              </a:ext>
            </a:extLst>
          </p:cNvPr>
          <p:cNvSpPr>
            <a:spLocks noGrp="1"/>
          </p:cNvSpPr>
          <p:nvPr>
            <p:ph type="ftr" sz="quarter" idx="23"/>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160FAB4A-BBBC-2221-6C10-D07315B8A399}"/>
              </a:ext>
            </a:extLst>
          </p:cNvPr>
          <p:cNvSpPr>
            <a:spLocks noGrp="1"/>
          </p:cNvSpPr>
          <p:nvPr>
            <p:ph type="sldNum" sz="quarter" idx="24"/>
          </p:nvPr>
        </p:nvSpPr>
        <p:spPr/>
        <p:txBody>
          <a:bodyPr/>
          <a:lstStyle/>
          <a:p>
            <a:fld id="{BA24374A-C3A8-471A-8837-3FC31668ABE5}" type="slidenum">
              <a:rPr lang="de-DE" smtClean="0"/>
              <a:pPr/>
              <a:t>14</a:t>
            </a:fld>
            <a:endParaRPr lang="de-DE" dirty="0"/>
          </a:p>
        </p:txBody>
      </p:sp>
      <p:sp>
        <p:nvSpPr>
          <p:cNvPr id="6" name="Textplatzhalter 5">
            <a:extLst>
              <a:ext uri="{FF2B5EF4-FFF2-40B4-BE49-F238E27FC236}">
                <a16:creationId xmlns:a16="http://schemas.microsoft.com/office/drawing/2014/main" id="{DF003048-A400-2266-3640-3E8F7836E539}"/>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p>
        </p:txBody>
      </p:sp>
      <p:pic>
        <p:nvPicPr>
          <p:cNvPr id="7" name="Grafik 6" descr="Otto im Browsertab&#10;">
            <a:extLst>
              <a:ext uri="{FF2B5EF4-FFF2-40B4-BE49-F238E27FC236}">
                <a16:creationId xmlns:a16="http://schemas.microsoft.com/office/drawing/2014/main" id="{9334CF78-F8F4-689D-6E46-DD388598CFB1}"/>
              </a:ext>
            </a:extLst>
          </p:cNvPr>
          <p:cNvPicPr>
            <a:picLocks noChangeAspect="1"/>
          </p:cNvPicPr>
          <p:nvPr/>
        </p:nvPicPr>
        <p:blipFill rotWithShape="1">
          <a:blip r:embed="rId2"/>
          <a:srcRect t="1" r="18910" b="26780"/>
          <a:stretch/>
        </p:blipFill>
        <p:spPr>
          <a:xfrm>
            <a:off x="1" y="-1"/>
            <a:ext cx="12175958" cy="6308725"/>
          </a:xfrm>
          <a:prstGeom prst="rect">
            <a:avLst/>
          </a:prstGeom>
        </p:spPr>
      </p:pic>
    </p:spTree>
    <p:extLst>
      <p:ext uri="{BB962C8B-B14F-4D97-AF65-F5344CB8AC3E}">
        <p14:creationId xmlns:p14="http://schemas.microsoft.com/office/powerpoint/2010/main" val="1247735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EFF63EE-DC9E-9A61-871A-D4D466E8F61B}"/>
              </a:ext>
            </a:extLst>
          </p:cNvPr>
          <p:cNvSpPr>
            <a:spLocks noGrp="1"/>
          </p:cNvSpPr>
          <p:nvPr>
            <p:ph type="body" idx="1"/>
          </p:nvPr>
        </p:nvSpPr>
        <p:spPr/>
        <p:txBody>
          <a:bodyPr/>
          <a:lstStyle/>
          <a:p>
            <a:endParaRPr lang="de-DE"/>
          </a:p>
        </p:txBody>
      </p:sp>
      <p:sp>
        <p:nvSpPr>
          <p:cNvPr id="3" name="Titel 2">
            <a:extLst>
              <a:ext uri="{FF2B5EF4-FFF2-40B4-BE49-F238E27FC236}">
                <a16:creationId xmlns:a16="http://schemas.microsoft.com/office/drawing/2014/main" id="{AFD3B222-E16A-D54D-68BD-EB249A98FAE9}"/>
              </a:ext>
            </a:extLst>
          </p:cNvPr>
          <p:cNvSpPr>
            <a:spLocks noGrp="1"/>
          </p:cNvSpPr>
          <p:nvPr>
            <p:ph type="title"/>
          </p:nvPr>
        </p:nvSpPr>
        <p:spPr/>
        <p:txBody>
          <a:bodyPr/>
          <a:lstStyle/>
          <a:p>
            <a:r>
              <a:rPr lang="de-DE" dirty="0" err="1"/>
              <a:t>Example</a:t>
            </a:r>
            <a:r>
              <a:rPr lang="de-DE" dirty="0"/>
              <a:t>: Next</a:t>
            </a:r>
          </a:p>
        </p:txBody>
      </p:sp>
      <p:sp>
        <p:nvSpPr>
          <p:cNvPr id="4" name="Fußzeilenplatzhalter 3">
            <a:extLst>
              <a:ext uri="{FF2B5EF4-FFF2-40B4-BE49-F238E27FC236}">
                <a16:creationId xmlns:a16="http://schemas.microsoft.com/office/drawing/2014/main" id="{C521AAC5-3E91-883F-E297-46AA07E4B467}"/>
              </a:ext>
            </a:extLst>
          </p:cNvPr>
          <p:cNvSpPr>
            <a:spLocks noGrp="1"/>
          </p:cNvSpPr>
          <p:nvPr>
            <p:ph type="ftr" sz="quarter" idx="23"/>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AD3C9000-A635-27DE-3DD8-DC86A1408496}"/>
              </a:ext>
            </a:extLst>
          </p:cNvPr>
          <p:cNvSpPr>
            <a:spLocks noGrp="1"/>
          </p:cNvSpPr>
          <p:nvPr>
            <p:ph type="sldNum" sz="quarter" idx="24"/>
          </p:nvPr>
        </p:nvSpPr>
        <p:spPr/>
        <p:txBody>
          <a:bodyPr/>
          <a:lstStyle/>
          <a:p>
            <a:fld id="{BA24374A-C3A8-471A-8837-3FC31668ABE5}" type="slidenum">
              <a:rPr lang="de-DE" smtClean="0"/>
              <a:pPr/>
              <a:t>15</a:t>
            </a:fld>
            <a:endParaRPr lang="de-DE" dirty="0"/>
          </a:p>
        </p:txBody>
      </p:sp>
      <p:sp>
        <p:nvSpPr>
          <p:cNvPr id="6" name="Textplatzhalter 5">
            <a:extLst>
              <a:ext uri="{FF2B5EF4-FFF2-40B4-BE49-F238E27FC236}">
                <a16:creationId xmlns:a16="http://schemas.microsoft.com/office/drawing/2014/main" id="{F9D33596-2D6F-594B-6586-9A8C16934E79}"/>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p>
        </p:txBody>
      </p:sp>
      <p:pic>
        <p:nvPicPr>
          <p:cNvPr id="7" name="Grafik 6" descr="Nextshop im Browsertab">
            <a:extLst>
              <a:ext uri="{FF2B5EF4-FFF2-40B4-BE49-F238E27FC236}">
                <a16:creationId xmlns:a16="http://schemas.microsoft.com/office/drawing/2014/main" id="{8F787E85-8DBA-7D30-455C-0CDB6D36B69C}"/>
              </a:ext>
            </a:extLst>
          </p:cNvPr>
          <p:cNvPicPr>
            <a:picLocks noChangeAspect="1"/>
          </p:cNvPicPr>
          <p:nvPr/>
        </p:nvPicPr>
        <p:blipFill rotWithShape="1">
          <a:blip r:embed="rId2"/>
          <a:srcRect r="19071" b="26495"/>
          <a:stretch/>
        </p:blipFill>
        <p:spPr>
          <a:xfrm>
            <a:off x="-7757" y="0"/>
            <a:ext cx="12151895" cy="6317997"/>
          </a:xfrm>
          <a:prstGeom prst="rect">
            <a:avLst/>
          </a:prstGeom>
        </p:spPr>
      </p:pic>
    </p:spTree>
    <p:extLst>
      <p:ext uri="{BB962C8B-B14F-4D97-AF65-F5344CB8AC3E}">
        <p14:creationId xmlns:p14="http://schemas.microsoft.com/office/powerpoint/2010/main" val="527024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B7A81D0D-D55D-7C5C-FC3C-C04D492C6854}"/>
              </a:ext>
            </a:extLst>
          </p:cNvPr>
          <p:cNvSpPr>
            <a:spLocks noGrp="1"/>
          </p:cNvSpPr>
          <p:nvPr>
            <p:ph type="title"/>
          </p:nvPr>
        </p:nvSpPr>
        <p:spPr/>
        <p:txBody>
          <a:bodyPr/>
          <a:lstStyle/>
          <a:p>
            <a:r>
              <a:rPr lang="en-US" dirty="0"/>
              <a:t>Concerns in Human-Computer Interaction</a:t>
            </a:r>
            <a:endParaRPr lang="de-DE" dirty="0"/>
          </a:p>
        </p:txBody>
      </p:sp>
      <p:sp>
        <p:nvSpPr>
          <p:cNvPr id="4" name="Fußzeilenplatzhalter 3">
            <a:extLst>
              <a:ext uri="{FF2B5EF4-FFF2-40B4-BE49-F238E27FC236}">
                <a16:creationId xmlns:a16="http://schemas.microsoft.com/office/drawing/2014/main" id="{DA69D06F-0AA5-4812-8B1D-F1A44538B4B1}"/>
              </a:ext>
            </a:extLst>
          </p:cNvPr>
          <p:cNvSpPr>
            <a:spLocks noGrp="1"/>
          </p:cNvSpPr>
          <p:nvPr>
            <p:ph type="ftr" sz="quarter" idx="27"/>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6A5AC3D2-400D-C439-6E69-DF6487C6A0A6}"/>
              </a:ext>
            </a:extLst>
          </p:cNvPr>
          <p:cNvSpPr>
            <a:spLocks noGrp="1"/>
          </p:cNvSpPr>
          <p:nvPr>
            <p:ph type="sldNum" sz="quarter" idx="28"/>
          </p:nvPr>
        </p:nvSpPr>
        <p:spPr/>
        <p:txBody>
          <a:bodyPr/>
          <a:lstStyle/>
          <a:p>
            <a:fld id="{BA24374A-C3A8-471A-8837-3FC31668ABE5}" type="slidenum">
              <a:rPr lang="de-DE" smtClean="0"/>
              <a:pPr/>
              <a:t>16</a:t>
            </a:fld>
            <a:endParaRPr lang="de-DE" dirty="0"/>
          </a:p>
        </p:txBody>
      </p:sp>
      <p:sp>
        <p:nvSpPr>
          <p:cNvPr id="13" name="Textplatzhalter 12">
            <a:extLst>
              <a:ext uri="{FF2B5EF4-FFF2-40B4-BE49-F238E27FC236}">
                <a16:creationId xmlns:a16="http://schemas.microsoft.com/office/drawing/2014/main" id="{60703286-1604-CAC6-5F90-9B0F79CBD7D4}"/>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p>
        </p:txBody>
      </p:sp>
      <p:sp>
        <p:nvSpPr>
          <p:cNvPr id="14" name="Textplatzhalter 13">
            <a:extLst>
              <a:ext uri="{FF2B5EF4-FFF2-40B4-BE49-F238E27FC236}">
                <a16:creationId xmlns:a16="http://schemas.microsoft.com/office/drawing/2014/main" id="{E91C1E1D-9DB3-0A3F-209A-94A16EA12606}"/>
              </a:ext>
            </a:extLst>
          </p:cNvPr>
          <p:cNvSpPr>
            <a:spLocks noGrp="1"/>
          </p:cNvSpPr>
          <p:nvPr>
            <p:ph type="body" sz="quarter" idx="29"/>
          </p:nvPr>
        </p:nvSpPr>
        <p:spPr/>
        <p:txBody>
          <a:bodyPr/>
          <a:lstStyle/>
          <a:p>
            <a:r>
              <a:rPr lang="de-DE" b="1" dirty="0">
                <a:solidFill>
                  <a:schemeClr val="accent1"/>
                </a:solidFill>
              </a:rPr>
              <a:t>Science</a:t>
            </a:r>
            <a:r>
              <a:rPr lang="de-DE" dirty="0"/>
              <a:t>, </a:t>
            </a:r>
            <a:r>
              <a:rPr lang="de-DE" b="1" dirty="0" err="1">
                <a:solidFill>
                  <a:schemeClr val="accent1"/>
                </a:solidFill>
              </a:rPr>
              <a:t>engineering</a:t>
            </a:r>
            <a:r>
              <a:rPr lang="de-DE" dirty="0"/>
              <a:t>, and </a:t>
            </a:r>
            <a:r>
              <a:rPr lang="de-DE" b="1" dirty="0">
                <a:solidFill>
                  <a:schemeClr val="accent1"/>
                </a:solidFill>
              </a:rPr>
              <a:t>design</a:t>
            </a:r>
          </a:p>
          <a:p>
            <a:r>
              <a:rPr lang="en-US" b="1" dirty="0">
                <a:solidFill>
                  <a:schemeClr val="accent1"/>
                </a:solidFill>
              </a:rPr>
              <a:t>Psychology</a:t>
            </a:r>
            <a:r>
              <a:rPr lang="en-US" dirty="0"/>
              <a:t> and </a:t>
            </a:r>
            <a:r>
              <a:rPr lang="en-US" b="1" dirty="0">
                <a:solidFill>
                  <a:schemeClr val="accent1"/>
                </a:solidFill>
              </a:rPr>
              <a:t>biases</a:t>
            </a:r>
          </a:p>
          <a:p>
            <a:r>
              <a:rPr lang="en-US" dirty="0"/>
              <a:t>The </a:t>
            </a:r>
            <a:r>
              <a:rPr lang="en-US" b="1" dirty="0">
                <a:solidFill>
                  <a:schemeClr val="accent1"/>
                </a:solidFill>
              </a:rPr>
              <a:t>joint performance of tasks </a:t>
            </a:r>
            <a:r>
              <a:rPr lang="en-US" dirty="0"/>
              <a:t>by humans and machines</a:t>
            </a:r>
          </a:p>
          <a:p>
            <a:r>
              <a:rPr lang="en-US" dirty="0"/>
              <a:t>The </a:t>
            </a:r>
            <a:r>
              <a:rPr lang="en-US" b="1" dirty="0">
                <a:solidFill>
                  <a:schemeClr val="accent1"/>
                </a:solidFill>
              </a:rPr>
              <a:t>structure of communication </a:t>
            </a:r>
            <a:r>
              <a:rPr lang="en-US" dirty="0"/>
              <a:t>between humans and machines</a:t>
            </a:r>
          </a:p>
          <a:p>
            <a:r>
              <a:rPr lang="en-US" b="1" dirty="0">
                <a:solidFill>
                  <a:schemeClr val="accent1"/>
                </a:solidFill>
              </a:rPr>
              <a:t>Human capabilities </a:t>
            </a:r>
            <a:r>
              <a:rPr lang="en-US" dirty="0"/>
              <a:t>to use machines (including the learnability of interfaces)</a:t>
            </a:r>
          </a:p>
          <a:p>
            <a:r>
              <a:rPr lang="en-US" dirty="0"/>
              <a:t>Engineering concerns that arise in </a:t>
            </a:r>
            <a:r>
              <a:rPr lang="en-US" b="1" dirty="0">
                <a:solidFill>
                  <a:schemeClr val="accent1"/>
                </a:solidFill>
              </a:rPr>
              <a:t>designing and building interfaces</a:t>
            </a:r>
          </a:p>
          <a:p>
            <a:r>
              <a:rPr lang="en-US" dirty="0"/>
              <a:t>The process of </a:t>
            </a:r>
            <a:r>
              <a:rPr lang="en-US" b="1" dirty="0">
                <a:solidFill>
                  <a:schemeClr val="accent1"/>
                </a:solidFill>
              </a:rPr>
              <a:t>specification</a:t>
            </a:r>
            <a:r>
              <a:rPr lang="en-US" dirty="0"/>
              <a:t>, </a:t>
            </a:r>
            <a:r>
              <a:rPr lang="en-US" b="1" dirty="0">
                <a:solidFill>
                  <a:schemeClr val="accent1"/>
                </a:solidFill>
              </a:rPr>
              <a:t>design</a:t>
            </a:r>
            <a:r>
              <a:rPr lang="en-US" dirty="0"/>
              <a:t>, and </a:t>
            </a:r>
            <a:r>
              <a:rPr lang="en-US" b="1" dirty="0">
                <a:solidFill>
                  <a:schemeClr val="accent1"/>
                </a:solidFill>
              </a:rPr>
              <a:t>implementation</a:t>
            </a:r>
            <a:r>
              <a:rPr lang="en-US" dirty="0"/>
              <a:t> </a:t>
            </a:r>
            <a:r>
              <a:rPr lang="en-US" b="1" dirty="0">
                <a:solidFill>
                  <a:schemeClr val="accent1"/>
                </a:solidFill>
              </a:rPr>
              <a:t>of</a:t>
            </a:r>
            <a:r>
              <a:rPr lang="en-US" dirty="0"/>
              <a:t> </a:t>
            </a:r>
            <a:r>
              <a:rPr lang="en-US" b="1" dirty="0">
                <a:solidFill>
                  <a:schemeClr val="accent1"/>
                </a:solidFill>
              </a:rPr>
              <a:t>interfaces</a:t>
            </a:r>
          </a:p>
          <a:p>
            <a:r>
              <a:rPr lang="en-US" b="1" dirty="0">
                <a:solidFill>
                  <a:schemeClr val="accent1"/>
                </a:solidFill>
              </a:rPr>
              <a:t>Design trade-offs</a:t>
            </a:r>
          </a:p>
          <a:p>
            <a:r>
              <a:rPr lang="en-US" b="1" dirty="0">
                <a:solidFill>
                  <a:schemeClr val="accent1"/>
                </a:solidFill>
              </a:rPr>
              <a:t>Algorithms</a:t>
            </a:r>
            <a:r>
              <a:rPr lang="en-US" dirty="0"/>
              <a:t> and </a:t>
            </a:r>
            <a:r>
              <a:rPr lang="en-US" b="1" dirty="0">
                <a:solidFill>
                  <a:schemeClr val="accent1"/>
                </a:solidFill>
              </a:rPr>
              <a:t>programming</a:t>
            </a:r>
            <a:r>
              <a:rPr lang="en-US" dirty="0"/>
              <a:t> of the user interface itself</a:t>
            </a:r>
            <a:endParaRPr lang="de-DE" dirty="0"/>
          </a:p>
        </p:txBody>
      </p:sp>
    </p:spTree>
    <p:extLst>
      <p:ext uri="{BB962C8B-B14F-4D97-AF65-F5344CB8AC3E}">
        <p14:creationId xmlns:p14="http://schemas.microsoft.com/office/powerpoint/2010/main" val="885168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D98B13-D01D-52E4-95D0-02930702C9B9}"/>
              </a:ext>
            </a:extLst>
          </p:cNvPr>
          <p:cNvSpPr>
            <a:spLocks noGrp="1"/>
          </p:cNvSpPr>
          <p:nvPr>
            <p:ph type="title"/>
          </p:nvPr>
        </p:nvSpPr>
        <p:spPr/>
        <p:txBody>
          <a:bodyPr/>
          <a:lstStyle/>
          <a:p>
            <a:r>
              <a:rPr lang="de-DE" dirty="0" err="1"/>
              <a:t>Discussion</a:t>
            </a:r>
            <a:r>
              <a:rPr lang="de-DE" dirty="0"/>
              <a:t>: </a:t>
            </a:r>
            <a:r>
              <a:rPr lang="de-DE" dirty="0" err="1"/>
              <a:t>Sketching</a:t>
            </a:r>
            <a:r>
              <a:rPr lang="de-DE" dirty="0"/>
              <a:t> an Interface</a:t>
            </a:r>
          </a:p>
        </p:txBody>
      </p:sp>
      <p:sp>
        <p:nvSpPr>
          <p:cNvPr id="3" name="Fußzeilenplatzhalter 2">
            <a:extLst>
              <a:ext uri="{FF2B5EF4-FFF2-40B4-BE49-F238E27FC236}">
                <a16:creationId xmlns:a16="http://schemas.microsoft.com/office/drawing/2014/main" id="{54BD9538-39EF-33EB-925C-8288C9B6A31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EEDDFA2-D332-430B-415F-2463EAD05D74}"/>
              </a:ext>
            </a:extLst>
          </p:cNvPr>
          <p:cNvSpPr>
            <a:spLocks noGrp="1"/>
          </p:cNvSpPr>
          <p:nvPr>
            <p:ph type="sldNum" sz="quarter" idx="28"/>
          </p:nvPr>
        </p:nvSpPr>
        <p:spPr/>
        <p:txBody>
          <a:bodyPr/>
          <a:lstStyle/>
          <a:p>
            <a:fld id="{BA24374A-C3A8-471A-8837-3FC31668ABE5}" type="slidenum">
              <a:rPr lang="de-DE" smtClean="0"/>
              <a:pPr/>
              <a:t>17</a:t>
            </a:fld>
            <a:endParaRPr lang="de-DE" dirty="0"/>
          </a:p>
        </p:txBody>
      </p:sp>
      <p:sp>
        <p:nvSpPr>
          <p:cNvPr id="5" name="Textplatzhalter 4">
            <a:extLst>
              <a:ext uri="{FF2B5EF4-FFF2-40B4-BE49-F238E27FC236}">
                <a16:creationId xmlns:a16="http://schemas.microsoft.com/office/drawing/2014/main" id="{D6BC499C-491F-B6D5-D777-EBD8CA98857E}"/>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p>
        </p:txBody>
      </p:sp>
      <p:sp>
        <p:nvSpPr>
          <p:cNvPr id="6" name="Textplatzhalter 5">
            <a:extLst>
              <a:ext uri="{FF2B5EF4-FFF2-40B4-BE49-F238E27FC236}">
                <a16:creationId xmlns:a16="http://schemas.microsoft.com/office/drawing/2014/main" id="{26DB3F6B-4829-7480-31F2-12768018B62E}"/>
              </a:ext>
            </a:extLst>
          </p:cNvPr>
          <p:cNvSpPr>
            <a:spLocks noGrp="1"/>
          </p:cNvSpPr>
          <p:nvPr>
            <p:ph type="body" sz="quarter" idx="29"/>
          </p:nvPr>
        </p:nvSpPr>
        <p:spPr/>
        <p:txBody>
          <a:bodyPr/>
          <a:lstStyle/>
          <a:p>
            <a:endParaRPr lang="de-DE"/>
          </a:p>
        </p:txBody>
      </p:sp>
      <p:grpSp>
        <p:nvGrpSpPr>
          <p:cNvPr id="7" name="Gruppieren 6" descr="Screenshot of a commandline input console with two functions: translate and convert">
            <a:extLst>
              <a:ext uri="{FF2B5EF4-FFF2-40B4-BE49-F238E27FC236}">
                <a16:creationId xmlns:a16="http://schemas.microsoft.com/office/drawing/2014/main" id="{BBACEB1B-33CE-2F9B-C581-443A84617DB0}"/>
              </a:ext>
            </a:extLst>
          </p:cNvPr>
          <p:cNvGrpSpPr/>
          <p:nvPr/>
        </p:nvGrpSpPr>
        <p:grpSpPr>
          <a:xfrm>
            <a:off x="0" y="1449388"/>
            <a:ext cx="12192000" cy="4868610"/>
            <a:chOff x="0" y="1481136"/>
            <a:chExt cx="12192000" cy="4672013"/>
          </a:xfrm>
        </p:grpSpPr>
        <p:pic>
          <p:nvPicPr>
            <p:cNvPr id="8" name="Grafik 7">
              <a:extLst>
                <a:ext uri="{FF2B5EF4-FFF2-40B4-BE49-F238E27FC236}">
                  <a16:creationId xmlns:a16="http://schemas.microsoft.com/office/drawing/2014/main" id="{3F713452-A42A-50BC-F947-E0086D697E04}"/>
                </a:ext>
              </a:extLst>
            </p:cNvPr>
            <p:cNvPicPr>
              <a:picLocks noChangeAspect="1"/>
            </p:cNvPicPr>
            <p:nvPr/>
          </p:nvPicPr>
          <p:blipFill>
            <a:blip r:embed="rId2"/>
            <a:stretch>
              <a:fillRect/>
            </a:stretch>
          </p:blipFill>
          <p:spPr>
            <a:xfrm>
              <a:off x="695324" y="1481136"/>
              <a:ext cx="8053661" cy="4672013"/>
            </a:xfrm>
            <a:prstGeom prst="rect">
              <a:avLst/>
            </a:prstGeom>
          </p:spPr>
        </p:pic>
        <p:pic>
          <p:nvPicPr>
            <p:cNvPr id="9" name="Grafik 8">
              <a:extLst>
                <a:ext uri="{FF2B5EF4-FFF2-40B4-BE49-F238E27FC236}">
                  <a16:creationId xmlns:a16="http://schemas.microsoft.com/office/drawing/2014/main" id="{58BF80D3-B8D5-FD80-BF85-6EBDDE797004}"/>
                </a:ext>
              </a:extLst>
            </p:cNvPr>
            <p:cNvPicPr>
              <a:picLocks noChangeAspect="1"/>
            </p:cNvPicPr>
            <p:nvPr/>
          </p:nvPicPr>
          <p:blipFill>
            <a:blip r:embed="rId3"/>
            <a:stretch>
              <a:fillRect/>
            </a:stretch>
          </p:blipFill>
          <p:spPr>
            <a:xfrm>
              <a:off x="8634050" y="1481137"/>
              <a:ext cx="3557950" cy="4672012"/>
            </a:xfrm>
            <a:prstGeom prst="rect">
              <a:avLst/>
            </a:prstGeom>
          </p:spPr>
        </p:pic>
        <p:pic>
          <p:nvPicPr>
            <p:cNvPr id="10" name="Grafik 9">
              <a:extLst>
                <a:ext uri="{FF2B5EF4-FFF2-40B4-BE49-F238E27FC236}">
                  <a16:creationId xmlns:a16="http://schemas.microsoft.com/office/drawing/2014/main" id="{498F1EBD-2F69-EE38-06E7-D30BB2A96EC8}"/>
                </a:ext>
              </a:extLst>
            </p:cNvPr>
            <p:cNvPicPr>
              <a:picLocks noChangeAspect="1"/>
            </p:cNvPicPr>
            <p:nvPr/>
          </p:nvPicPr>
          <p:blipFill>
            <a:blip r:embed="rId3"/>
            <a:stretch>
              <a:fillRect/>
            </a:stretch>
          </p:blipFill>
          <p:spPr>
            <a:xfrm>
              <a:off x="0" y="1481137"/>
              <a:ext cx="695324" cy="4672012"/>
            </a:xfrm>
            <a:prstGeom prst="rect">
              <a:avLst/>
            </a:prstGeom>
          </p:spPr>
        </p:pic>
      </p:grpSp>
    </p:spTree>
    <p:extLst>
      <p:ext uri="{BB962C8B-B14F-4D97-AF65-F5344CB8AC3E}">
        <p14:creationId xmlns:p14="http://schemas.microsoft.com/office/powerpoint/2010/main" val="1152472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8BFFC-C7FC-BA1C-A563-2F4861CDD1A9}"/>
              </a:ext>
            </a:extLst>
          </p:cNvPr>
          <p:cNvSpPr>
            <a:spLocks noGrp="1"/>
          </p:cNvSpPr>
          <p:nvPr>
            <p:ph type="title"/>
          </p:nvPr>
        </p:nvSpPr>
        <p:spPr/>
        <p:txBody>
          <a:bodyPr/>
          <a:lstStyle/>
          <a:p>
            <a:r>
              <a:rPr lang="de-DE" dirty="0" err="1"/>
              <a:t>Sketching</a:t>
            </a:r>
            <a:r>
              <a:rPr lang="de-DE" dirty="0"/>
              <a:t> an interface (1)</a:t>
            </a:r>
          </a:p>
        </p:txBody>
      </p:sp>
      <p:sp>
        <p:nvSpPr>
          <p:cNvPr id="3" name="Fußzeilenplatzhalter 2">
            <a:extLst>
              <a:ext uri="{FF2B5EF4-FFF2-40B4-BE49-F238E27FC236}">
                <a16:creationId xmlns:a16="http://schemas.microsoft.com/office/drawing/2014/main" id="{33D3EAEB-FC0E-5FD6-B93A-18F446E3077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C6661AA-E01A-4075-C911-4A058056BA04}"/>
              </a:ext>
            </a:extLst>
          </p:cNvPr>
          <p:cNvSpPr>
            <a:spLocks noGrp="1"/>
          </p:cNvSpPr>
          <p:nvPr>
            <p:ph type="sldNum" sz="quarter" idx="28"/>
          </p:nvPr>
        </p:nvSpPr>
        <p:spPr/>
        <p:txBody>
          <a:bodyPr/>
          <a:lstStyle/>
          <a:p>
            <a:fld id="{BA24374A-C3A8-471A-8837-3FC31668ABE5}" type="slidenum">
              <a:rPr lang="de-DE" smtClean="0"/>
              <a:pPr/>
              <a:t>18</a:t>
            </a:fld>
            <a:endParaRPr lang="de-DE" dirty="0"/>
          </a:p>
        </p:txBody>
      </p:sp>
      <p:sp>
        <p:nvSpPr>
          <p:cNvPr id="5" name="Textplatzhalter 4">
            <a:extLst>
              <a:ext uri="{FF2B5EF4-FFF2-40B4-BE49-F238E27FC236}">
                <a16:creationId xmlns:a16="http://schemas.microsoft.com/office/drawing/2014/main" id="{D5B5CFEC-BD94-1B4C-FA85-C33D7DED9866}"/>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p>
        </p:txBody>
      </p:sp>
      <p:sp>
        <p:nvSpPr>
          <p:cNvPr id="6" name="Textplatzhalter 5">
            <a:extLst>
              <a:ext uri="{FF2B5EF4-FFF2-40B4-BE49-F238E27FC236}">
                <a16:creationId xmlns:a16="http://schemas.microsoft.com/office/drawing/2014/main" id="{7557D101-F29B-B26E-52C7-BF565EACE0E5}"/>
              </a:ext>
            </a:extLst>
          </p:cNvPr>
          <p:cNvSpPr>
            <a:spLocks noGrp="1"/>
          </p:cNvSpPr>
          <p:nvPr>
            <p:ph type="body" sz="quarter" idx="29"/>
          </p:nvPr>
        </p:nvSpPr>
        <p:spPr/>
        <p:txBody>
          <a:bodyPr/>
          <a:lstStyle/>
          <a:p>
            <a:endParaRPr lang="de-DE" dirty="0"/>
          </a:p>
        </p:txBody>
      </p:sp>
      <p:pic>
        <p:nvPicPr>
          <p:cNvPr id="7" name="Grafik 6" descr="Commandline input translate function with parameters">
            <a:extLst>
              <a:ext uri="{FF2B5EF4-FFF2-40B4-BE49-F238E27FC236}">
                <a16:creationId xmlns:a16="http://schemas.microsoft.com/office/drawing/2014/main" id="{9D24CBEC-30F7-07FB-2561-D54D5447C75C}"/>
              </a:ext>
            </a:extLst>
          </p:cNvPr>
          <p:cNvPicPr>
            <a:picLocks noChangeAspect="1"/>
          </p:cNvPicPr>
          <p:nvPr/>
        </p:nvPicPr>
        <p:blipFill rotWithShape="1">
          <a:blip r:embed="rId2"/>
          <a:srcRect t="-210" b="89621"/>
          <a:stretch/>
        </p:blipFill>
        <p:spPr>
          <a:xfrm>
            <a:off x="695324" y="1696901"/>
            <a:ext cx="8053661" cy="479425"/>
          </a:xfrm>
          <a:prstGeom prst="rect">
            <a:avLst/>
          </a:prstGeom>
        </p:spPr>
      </p:pic>
      <p:pic>
        <p:nvPicPr>
          <p:cNvPr id="8" name="Grafik 7" descr="Sketch of a user interface for translating text">
            <a:extLst>
              <a:ext uri="{FF2B5EF4-FFF2-40B4-BE49-F238E27FC236}">
                <a16:creationId xmlns:a16="http://schemas.microsoft.com/office/drawing/2014/main" id="{7500FE0A-D951-0C53-844A-67E39AC6375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1823" t="10780" r="8683" b="9418"/>
          <a:stretch/>
        </p:blipFill>
        <p:spPr>
          <a:xfrm>
            <a:off x="695325" y="2565402"/>
            <a:ext cx="4477126" cy="3541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4324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8BFFC-C7FC-BA1C-A563-2F4861CDD1A9}"/>
              </a:ext>
            </a:extLst>
          </p:cNvPr>
          <p:cNvSpPr>
            <a:spLocks noGrp="1"/>
          </p:cNvSpPr>
          <p:nvPr>
            <p:ph type="title"/>
          </p:nvPr>
        </p:nvSpPr>
        <p:spPr/>
        <p:txBody>
          <a:bodyPr/>
          <a:lstStyle/>
          <a:p>
            <a:r>
              <a:rPr lang="de-DE" dirty="0" err="1"/>
              <a:t>Sketching</a:t>
            </a:r>
            <a:r>
              <a:rPr lang="de-DE" dirty="0"/>
              <a:t> an interface (2)</a:t>
            </a:r>
          </a:p>
        </p:txBody>
      </p:sp>
      <p:sp>
        <p:nvSpPr>
          <p:cNvPr id="3" name="Fußzeilenplatzhalter 2">
            <a:extLst>
              <a:ext uri="{FF2B5EF4-FFF2-40B4-BE49-F238E27FC236}">
                <a16:creationId xmlns:a16="http://schemas.microsoft.com/office/drawing/2014/main" id="{33D3EAEB-FC0E-5FD6-B93A-18F446E3077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C6661AA-E01A-4075-C911-4A058056BA04}"/>
              </a:ext>
            </a:extLst>
          </p:cNvPr>
          <p:cNvSpPr>
            <a:spLocks noGrp="1"/>
          </p:cNvSpPr>
          <p:nvPr>
            <p:ph type="sldNum" sz="quarter" idx="28"/>
          </p:nvPr>
        </p:nvSpPr>
        <p:spPr/>
        <p:txBody>
          <a:bodyPr/>
          <a:lstStyle/>
          <a:p>
            <a:fld id="{BA24374A-C3A8-471A-8837-3FC31668ABE5}" type="slidenum">
              <a:rPr lang="de-DE" smtClean="0"/>
              <a:pPr/>
              <a:t>19</a:t>
            </a:fld>
            <a:endParaRPr lang="de-DE" dirty="0"/>
          </a:p>
        </p:txBody>
      </p:sp>
      <p:sp>
        <p:nvSpPr>
          <p:cNvPr id="5" name="Textplatzhalter 4">
            <a:extLst>
              <a:ext uri="{FF2B5EF4-FFF2-40B4-BE49-F238E27FC236}">
                <a16:creationId xmlns:a16="http://schemas.microsoft.com/office/drawing/2014/main" id="{D5B5CFEC-BD94-1B4C-FA85-C33D7DED9866}"/>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p>
        </p:txBody>
      </p:sp>
      <p:sp>
        <p:nvSpPr>
          <p:cNvPr id="6" name="Textplatzhalter 5">
            <a:extLst>
              <a:ext uri="{FF2B5EF4-FFF2-40B4-BE49-F238E27FC236}">
                <a16:creationId xmlns:a16="http://schemas.microsoft.com/office/drawing/2014/main" id="{7557D101-F29B-B26E-52C7-BF565EACE0E5}"/>
              </a:ext>
            </a:extLst>
          </p:cNvPr>
          <p:cNvSpPr>
            <a:spLocks noGrp="1"/>
          </p:cNvSpPr>
          <p:nvPr>
            <p:ph type="body" sz="quarter" idx="29"/>
          </p:nvPr>
        </p:nvSpPr>
        <p:spPr/>
        <p:txBody>
          <a:bodyPr/>
          <a:lstStyle/>
          <a:p>
            <a:endParaRPr lang="de-DE" dirty="0"/>
          </a:p>
        </p:txBody>
      </p:sp>
      <p:pic>
        <p:nvPicPr>
          <p:cNvPr id="10" name="Grafik 9" descr="A user interface combining both functions with multiple output options">
            <a:extLst>
              <a:ext uri="{FF2B5EF4-FFF2-40B4-BE49-F238E27FC236}">
                <a16:creationId xmlns:a16="http://schemas.microsoft.com/office/drawing/2014/main" id="{6EB9F896-930C-2AF0-1103-24E7F0C5636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0876" t="5545" r="10321" b="10794"/>
          <a:stretch/>
        </p:blipFill>
        <p:spPr>
          <a:xfrm>
            <a:off x="5249985" y="2559011"/>
            <a:ext cx="4441438" cy="3620295"/>
          </a:xfrm>
          <a:prstGeom prst="rect">
            <a:avLst/>
          </a:prstGeom>
          <a:ln>
            <a:noFill/>
          </a:ln>
          <a:effectLst>
            <a:outerShdw blurRad="292100" dist="139700" dir="2700000" algn="tl" rotWithShape="0">
              <a:srgbClr val="333333">
                <a:alpha val="65000"/>
              </a:srgbClr>
            </a:outerShdw>
          </a:effectLst>
        </p:spPr>
      </p:pic>
      <p:grpSp>
        <p:nvGrpSpPr>
          <p:cNvPr id="11" name="Gruppieren 10" descr="Flags for translation">
            <a:extLst>
              <a:ext uri="{FF2B5EF4-FFF2-40B4-BE49-F238E27FC236}">
                <a16:creationId xmlns:a16="http://schemas.microsoft.com/office/drawing/2014/main" id="{7872F0CB-621E-1C25-E04D-E09A8B19486F}"/>
              </a:ext>
            </a:extLst>
          </p:cNvPr>
          <p:cNvGrpSpPr/>
          <p:nvPr/>
        </p:nvGrpSpPr>
        <p:grpSpPr>
          <a:xfrm>
            <a:off x="5580135" y="4366387"/>
            <a:ext cx="3934090" cy="1475711"/>
            <a:chOff x="4414275" y="4366387"/>
            <a:chExt cx="3934090" cy="1475711"/>
          </a:xfrm>
        </p:grpSpPr>
        <p:sp>
          <p:nvSpPr>
            <p:cNvPr id="12" name="Textfeld 11">
              <a:extLst>
                <a:ext uri="{FF2B5EF4-FFF2-40B4-BE49-F238E27FC236}">
                  <a16:creationId xmlns:a16="http://schemas.microsoft.com/office/drawing/2014/main" id="{73DE8D9D-3B44-5255-FDBC-F5629C48F274}"/>
                </a:ext>
              </a:extLst>
            </p:cNvPr>
            <p:cNvSpPr txBox="1"/>
            <p:nvPr/>
          </p:nvSpPr>
          <p:spPr>
            <a:xfrm>
              <a:off x="4414275" y="4366387"/>
              <a:ext cx="3934090" cy="1000274"/>
            </a:xfrm>
            <a:prstGeom prst="rect">
              <a:avLst/>
            </a:prstGeom>
            <a:noFill/>
          </p:spPr>
          <p:txBody>
            <a:bodyPr wrap="none" rtlCol="0">
              <a:spAutoFit/>
            </a:bodyPr>
            <a:lstStyle/>
            <a:p>
              <a:r>
                <a:rPr lang="de-DE" sz="1600" b="1" dirty="0">
                  <a:effectLst>
                    <a:outerShdw blurRad="38100" dist="38100" dir="2700000" algn="tl">
                      <a:srgbClr val="000000">
                        <a:alpha val="43137"/>
                      </a:srgbClr>
                    </a:outerShdw>
                  </a:effectLst>
                  <a:latin typeface="Buxton Sketch" pitchFamily="66" charset="0"/>
                </a:rPr>
                <a:t>€366,00</a:t>
              </a:r>
              <a:r>
                <a:rPr lang="de-DE" sz="1600" b="1" dirty="0">
                  <a:latin typeface="Buxton Sketch" pitchFamily="66" charset="0"/>
                </a:rPr>
                <a:t>    : £</a:t>
              </a:r>
              <a:r>
                <a:rPr lang="de-DE" sz="1600" dirty="0">
                  <a:latin typeface="Buxton Sketch" pitchFamily="66" charset="0"/>
                </a:rPr>
                <a:t>299,56</a:t>
              </a:r>
              <a:r>
                <a:rPr lang="de-DE" sz="1600" b="1" dirty="0">
                  <a:latin typeface="Buxton Sketch" pitchFamily="66" charset="0"/>
                </a:rPr>
                <a:t>  </a:t>
              </a:r>
              <a:r>
                <a:rPr lang="de-DE" sz="1600" dirty="0">
                  <a:latin typeface="Buxton Sketch" pitchFamily="66" charset="0"/>
                </a:rPr>
                <a:t>:      $482,80</a:t>
              </a:r>
            </a:p>
            <a:p>
              <a:r>
                <a:rPr lang="de-DE" sz="1600" dirty="0">
                  <a:latin typeface="Buxton Sketch" pitchFamily="66" charset="0"/>
                </a:rPr>
                <a:t>€447,18    </a:t>
              </a:r>
              <a:r>
                <a:rPr lang="de-DE" sz="1600" b="1" dirty="0">
                  <a:latin typeface="Buxton Sketch" pitchFamily="66" charset="0"/>
                </a:rPr>
                <a:t>  </a:t>
              </a:r>
              <a:r>
                <a:rPr lang="de-DE" sz="1600" b="1" dirty="0">
                  <a:latin typeface="Buxton Sketch" pitchFamily="66" charset="0"/>
                  <a:sym typeface="Wingdings" pitchFamily="2" charset="2"/>
                </a:rPr>
                <a:t>: </a:t>
              </a:r>
              <a:r>
                <a:rPr lang="de-DE" sz="1600" b="1" dirty="0">
                  <a:latin typeface="Buxton Sketch" pitchFamily="66" charset="0"/>
                </a:rPr>
                <a:t>£</a:t>
              </a:r>
              <a:r>
                <a:rPr lang="en-US" sz="1600" b="1" dirty="0">
                  <a:effectLst>
                    <a:outerShdw blurRad="38100" dist="38100" dir="2700000" algn="tl">
                      <a:srgbClr val="000000">
                        <a:alpha val="43137"/>
                      </a:srgbClr>
                    </a:outerShdw>
                  </a:effectLst>
                  <a:latin typeface="Buxton Sketch" pitchFamily="66" charset="0"/>
                </a:rPr>
                <a:t>366,0 </a:t>
              </a:r>
              <a:r>
                <a:rPr lang="en-US" sz="1600" b="1" dirty="0">
                  <a:latin typeface="Buxton Sketch" pitchFamily="66" charset="0"/>
                </a:rPr>
                <a:t>  </a:t>
              </a:r>
              <a:r>
                <a:rPr lang="en-US" sz="1600" dirty="0">
                  <a:latin typeface="Buxton Sketch" pitchFamily="66" charset="0"/>
                </a:rPr>
                <a:t>:      $589,92</a:t>
              </a:r>
            </a:p>
            <a:p>
              <a:r>
                <a:rPr lang="de-DE" sz="1600" dirty="0">
                  <a:latin typeface="Buxton Sketch" pitchFamily="66" charset="0"/>
                </a:rPr>
                <a:t>€277,46      :  </a:t>
              </a:r>
              <a:r>
                <a:rPr lang="de-DE" sz="1600" b="1" dirty="0">
                  <a:latin typeface="Buxton Sketch" pitchFamily="66" charset="0"/>
                </a:rPr>
                <a:t>£</a:t>
              </a:r>
              <a:r>
                <a:rPr lang="de-DE" sz="1600" dirty="0">
                  <a:latin typeface="Buxton Sketch" pitchFamily="66" charset="0"/>
                </a:rPr>
                <a:t>227,08   </a:t>
              </a:r>
              <a:r>
                <a:rPr lang="de-DE" sz="1600" b="1" dirty="0">
                  <a:latin typeface="Buxton Sketch" pitchFamily="66" charset="0"/>
                </a:rPr>
                <a:t>:    $</a:t>
              </a:r>
              <a:r>
                <a:rPr lang="de-DE" sz="1600" b="1" dirty="0">
                  <a:effectLst>
                    <a:outerShdw blurRad="38100" dist="38100" dir="2700000" algn="tl">
                      <a:srgbClr val="000000">
                        <a:alpha val="43137"/>
                      </a:srgbClr>
                    </a:outerShdw>
                  </a:effectLst>
                  <a:latin typeface="Buxton Sketch" pitchFamily="66" charset="0"/>
                </a:rPr>
                <a:t>366,00</a:t>
              </a:r>
            </a:p>
            <a:p>
              <a:endParaRPr lang="en-US" sz="1050" b="1" dirty="0">
                <a:latin typeface="Buxton Sketch" pitchFamily="66" charset="0"/>
              </a:endParaRPr>
            </a:p>
          </p:txBody>
        </p:sp>
        <p:pic>
          <p:nvPicPr>
            <p:cNvPr id="13" name="Picture 4" descr="Datei:Flag of the United Kingdom.svg">
              <a:extLst>
                <a:ext uri="{FF2B5EF4-FFF2-40B4-BE49-F238E27FC236}">
                  <a16:creationId xmlns:a16="http://schemas.microsoft.com/office/drawing/2014/main" id="{0C77C5E7-9A9D-527F-996B-D88AB67E4F8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613859" y="5203732"/>
              <a:ext cx="1286322" cy="603392"/>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Datei:Flag of the United States.svg">
              <a:extLst>
                <a:ext uri="{FF2B5EF4-FFF2-40B4-BE49-F238E27FC236}">
                  <a16:creationId xmlns:a16="http://schemas.microsoft.com/office/drawing/2014/main" id="{3F5CA031-E204-5D09-9C44-D341AA46F4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7509" y="5186208"/>
              <a:ext cx="1293147" cy="638440"/>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4" descr="Datei:Flag of Europe.svg">
              <a:extLst>
                <a:ext uri="{FF2B5EF4-FFF2-40B4-BE49-F238E27FC236}">
                  <a16:creationId xmlns:a16="http://schemas.microsoft.com/office/drawing/2014/main" id="{21DF206D-835E-7C50-9F0D-8D1A3AF0B6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2390" y="5203732"/>
              <a:ext cx="1021298" cy="63836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6" name="Grafik 15" descr="Commandline input for translation">
            <a:extLst>
              <a:ext uri="{FF2B5EF4-FFF2-40B4-BE49-F238E27FC236}">
                <a16:creationId xmlns:a16="http://schemas.microsoft.com/office/drawing/2014/main" id="{E7B7BD8C-2358-1DF5-CD88-F0FE58BC5188}"/>
              </a:ext>
            </a:extLst>
          </p:cNvPr>
          <p:cNvPicPr>
            <a:picLocks noChangeAspect="1"/>
          </p:cNvPicPr>
          <p:nvPr/>
        </p:nvPicPr>
        <p:blipFill rotWithShape="1">
          <a:blip r:embed="rId7"/>
          <a:srcRect t="-210" b="89621"/>
          <a:stretch/>
        </p:blipFill>
        <p:spPr>
          <a:xfrm>
            <a:off x="695324" y="1696901"/>
            <a:ext cx="8053661" cy="479425"/>
          </a:xfrm>
          <a:prstGeom prst="rect">
            <a:avLst/>
          </a:prstGeom>
        </p:spPr>
      </p:pic>
      <p:pic>
        <p:nvPicPr>
          <p:cNvPr id="17" name="Grafik 16" descr="Commandline input for currency conversion">
            <a:extLst>
              <a:ext uri="{FF2B5EF4-FFF2-40B4-BE49-F238E27FC236}">
                <a16:creationId xmlns:a16="http://schemas.microsoft.com/office/drawing/2014/main" id="{ADF4BA72-B4F0-11EE-65D9-379AABCD8B20}"/>
              </a:ext>
            </a:extLst>
          </p:cNvPr>
          <p:cNvPicPr>
            <a:picLocks noChangeAspect="1"/>
          </p:cNvPicPr>
          <p:nvPr/>
        </p:nvPicPr>
        <p:blipFill rotWithShape="1">
          <a:blip r:embed="rId7"/>
          <a:srcRect t="51752" b="41095"/>
          <a:stretch/>
        </p:blipFill>
        <p:spPr>
          <a:xfrm>
            <a:off x="695325" y="2101848"/>
            <a:ext cx="8053661" cy="323851"/>
          </a:xfrm>
          <a:prstGeom prst="rect">
            <a:avLst/>
          </a:prstGeom>
        </p:spPr>
      </p:pic>
      <p:pic>
        <p:nvPicPr>
          <p:cNvPr id="18" name="Grafik 17" descr="Sketch of a user interface for translating text">
            <a:extLst>
              <a:ext uri="{FF2B5EF4-FFF2-40B4-BE49-F238E27FC236}">
                <a16:creationId xmlns:a16="http://schemas.microsoft.com/office/drawing/2014/main" id="{FA749D4C-8E96-5D9D-C1D9-E15BC5456D2D}"/>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1823" t="10780" r="8683" b="9418"/>
          <a:stretch/>
        </p:blipFill>
        <p:spPr>
          <a:xfrm>
            <a:off x="695325" y="2565402"/>
            <a:ext cx="4477126" cy="3541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820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621CEB-11A0-A882-3980-3E738CE5CC88}"/>
              </a:ext>
            </a:extLst>
          </p:cNvPr>
          <p:cNvSpPr>
            <a:spLocks noGrp="1"/>
          </p:cNvSpPr>
          <p:nvPr>
            <p:ph type="title"/>
          </p:nvPr>
        </p:nvSpPr>
        <p:spPr/>
        <p:txBody>
          <a:bodyPr/>
          <a:lstStyle/>
          <a:p>
            <a:r>
              <a:rPr lang="de-DE" dirty="0"/>
              <a:t>Human-Computer Interaction </a:t>
            </a:r>
          </a:p>
        </p:txBody>
      </p:sp>
      <p:sp>
        <p:nvSpPr>
          <p:cNvPr id="3" name="Fußzeilenplatzhalter 2">
            <a:extLst>
              <a:ext uri="{FF2B5EF4-FFF2-40B4-BE49-F238E27FC236}">
                <a16:creationId xmlns:a16="http://schemas.microsoft.com/office/drawing/2014/main" id="{AC34524D-C115-87CC-CC15-3BFEEC8967B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7EBBCF4-6D91-D3CB-3DA2-0EF9528F823E}"/>
              </a:ext>
            </a:extLst>
          </p:cNvPr>
          <p:cNvSpPr>
            <a:spLocks noGrp="1"/>
          </p:cNvSpPr>
          <p:nvPr>
            <p:ph type="sldNum" sz="quarter" idx="28"/>
          </p:nvPr>
        </p:nvSpPr>
        <p:spPr/>
        <p:txBody>
          <a:bodyPr/>
          <a:lstStyle/>
          <a:p>
            <a:fld id="{BA24374A-C3A8-471A-8837-3FC31668ABE5}" type="slidenum">
              <a:rPr lang="de-DE" smtClean="0"/>
              <a:pPr/>
              <a:t>2</a:t>
            </a:fld>
            <a:endParaRPr lang="de-DE" dirty="0"/>
          </a:p>
        </p:txBody>
      </p:sp>
      <p:sp>
        <p:nvSpPr>
          <p:cNvPr id="5" name="Textplatzhalter 4">
            <a:extLst>
              <a:ext uri="{FF2B5EF4-FFF2-40B4-BE49-F238E27FC236}">
                <a16:creationId xmlns:a16="http://schemas.microsoft.com/office/drawing/2014/main" id="{0D87DAC8-7803-CCA4-51AB-8D52D9B3C616}"/>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endParaRPr lang="de-DE" dirty="0"/>
          </a:p>
        </p:txBody>
      </p:sp>
      <p:sp>
        <p:nvSpPr>
          <p:cNvPr id="6" name="Textplatzhalter 5">
            <a:extLst>
              <a:ext uri="{FF2B5EF4-FFF2-40B4-BE49-F238E27FC236}">
                <a16:creationId xmlns:a16="http://schemas.microsoft.com/office/drawing/2014/main" id="{E5EAE114-4160-871C-1F52-E62628C4C117}"/>
              </a:ext>
            </a:extLst>
          </p:cNvPr>
          <p:cNvSpPr>
            <a:spLocks noGrp="1"/>
          </p:cNvSpPr>
          <p:nvPr>
            <p:ph type="body" sz="quarter" idx="29"/>
          </p:nvPr>
        </p:nvSpPr>
        <p:spPr/>
        <p:txBody>
          <a:bodyPr/>
          <a:lstStyle/>
          <a:p>
            <a:r>
              <a:rPr lang="en-US" dirty="0"/>
              <a:t>HCI determines </a:t>
            </a:r>
            <a:r>
              <a:rPr lang="en-US" b="1" dirty="0">
                <a:solidFill>
                  <a:schemeClr val="accent1"/>
                </a:solidFill>
              </a:rPr>
              <a:t>how humans use computer systems</a:t>
            </a:r>
          </a:p>
          <a:p>
            <a:r>
              <a:rPr lang="en-US" dirty="0"/>
              <a:t>For examples, it impacts… </a:t>
            </a:r>
          </a:p>
          <a:p>
            <a:pPr lvl="1"/>
            <a:r>
              <a:rPr lang="en-US" dirty="0"/>
              <a:t>what we can do with products and services</a:t>
            </a:r>
          </a:p>
          <a:p>
            <a:pPr lvl="1"/>
            <a:r>
              <a:rPr lang="en-US" dirty="0"/>
              <a:t>how easy or hard it is to work with a software or device</a:t>
            </a:r>
          </a:p>
          <a:p>
            <a:pPr lvl="1"/>
            <a:r>
              <a:rPr lang="en-US" dirty="0"/>
              <a:t>how quickly you can learn to use a system</a:t>
            </a:r>
          </a:p>
          <a:p>
            <a:pPr lvl="1"/>
            <a:r>
              <a:rPr lang="en-US" dirty="0"/>
              <a:t>how a system can support and augment human abilities</a:t>
            </a:r>
          </a:p>
          <a:p>
            <a:pPr lvl="1"/>
            <a:r>
              <a:rPr lang="en-US" dirty="0"/>
              <a:t>how safe a product is</a:t>
            </a:r>
          </a:p>
          <a:p>
            <a:r>
              <a:rPr lang="en-US" b="1" dirty="0">
                <a:solidFill>
                  <a:schemeClr val="accent1"/>
                </a:solidFill>
              </a:rPr>
              <a:t>HCI is the central discipline</a:t>
            </a:r>
            <a:r>
              <a:rPr lang="en-US" dirty="0">
                <a:solidFill>
                  <a:schemeClr val="accent1"/>
                </a:solidFill>
              </a:rPr>
              <a:t> </a:t>
            </a:r>
            <a:r>
              <a:rPr lang="en-US" dirty="0"/>
              <a:t>how we feel and what we experience while interacting with digital technologies </a:t>
            </a:r>
          </a:p>
        </p:txBody>
      </p:sp>
    </p:spTree>
    <p:extLst>
      <p:ext uri="{BB962C8B-B14F-4D97-AF65-F5344CB8AC3E}">
        <p14:creationId xmlns:p14="http://schemas.microsoft.com/office/powerpoint/2010/main" val="4057355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61CF62-77DC-D9E7-F0AD-B02002AD7C8A}"/>
              </a:ext>
            </a:extLst>
          </p:cNvPr>
          <p:cNvSpPr>
            <a:spLocks noGrp="1"/>
          </p:cNvSpPr>
          <p:nvPr>
            <p:ph type="title"/>
          </p:nvPr>
        </p:nvSpPr>
        <p:spPr/>
        <p:txBody>
          <a:bodyPr/>
          <a:lstStyle/>
          <a:p>
            <a:r>
              <a:rPr lang="de-DE" dirty="0" err="1"/>
              <a:t>One</a:t>
            </a:r>
            <a:r>
              <a:rPr lang="de-DE" dirty="0"/>
              <a:t> Interface </a:t>
            </a:r>
            <a:r>
              <a:rPr lang="de-DE" dirty="0" err="1"/>
              <a:t>for</a:t>
            </a:r>
            <a:r>
              <a:rPr lang="de-DE" dirty="0"/>
              <a:t> </a:t>
            </a:r>
            <a:r>
              <a:rPr lang="de-DE" dirty="0" err="1"/>
              <a:t>Everything</a:t>
            </a:r>
            <a:endParaRPr lang="de-DE" dirty="0"/>
          </a:p>
        </p:txBody>
      </p:sp>
      <p:sp>
        <p:nvSpPr>
          <p:cNvPr id="3" name="Fußzeilenplatzhalter 2">
            <a:extLst>
              <a:ext uri="{FF2B5EF4-FFF2-40B4-BE49-F238E27FC236}">
                <a16:creationId xmlns:a16="http://schemas.microsoft.com/office/drawing/2014/main" id="{BA60D7C9-0B9D-1779-BE48-0FFAA6E2588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2F8BACE-C88D-FFC9-7A50-010F22F612D0}"/>
              </a:ext>
            </a:extLst>
          </p:cNvPr>
          <p:cNvSpPr>
            <a:spLocks noGrp="1"/>
          </p:cNvSpPr>
          <p:nvPr>
            <p:ph type="sldNum" sz="quarter" idx="28"/>
          </p:nvPr>
        </p:nvSpPr>
        <p:spPr/>
        <p:txBody>
          <a:bodyPr/>
          <a:lstStyle/>
          <a:p>
            <a:fld id="{BA24374A-C3A8-471A-8837-3FC31668ABE5}" type="slidenum">
              <a:rPr lang="de-DE" smtClean="0"/>
              <a:pPr/>
              <a:t>20</a:t>
            </a:fld>
            <a:endParaRPr lang="de-DE" dirty="0"/>
          </a:p>
        </p:txBody>
      </p:sp>
      <p:sp>
        <p:nvSpPr>
          <p:cNvPr id="5" name="Textplatzhalter 4">
            <a:extLst>
              <a:ext uri="{FF2B5EF4-FFF2-40B4-BE49-F238E27FC236}">
                <a16:creationId xmlns:a16="http://schemas.microsoft.com/office/drawing/2014/main" id="{9B971765-7001-3CAE-EFAD-FC16AE937F04}"/>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p>
        </p:txBody>
      </p:sp>
      <p:sp>
        <p:nvSpPr>
          <p:cNvPr id="6" name="Textplatzhalter 5">
            <a:extLst>
              <a:ext uri="{FF2B5EF4-FFF2-40B4-BE49-F238E27FC236}">
                <a16:creationId xmlns:a16="http://schemas.microsoft.com/office/drawing/2014/main" id="{6F4CDBEA-84A7-8444-5964-E654B150B8C5}"/>
              </a:ext>
            </a:extLst>
          </p:cNvPr>
          <p:cNvSpPr>
            <a:spLocks noGrp="1"/>
          </p:cNvSpPr>
          <p:nvPr>
            <p:ph type="body" sz="quarter" idx="29"/>
          </p:nvPr>
        </p:nvSpPr>
        <p:spPr/>
        <p:txBody>
          <a:bodyPr/>
          <a:lstStyle/>
          <a:p>
            <a:endParaRPr lang="de-DE"/>
          </a:p>
        </p:txBody>
      </p:sp>
      <p:pic>
        <p:nvPicPr>
          <p:cNvPr id="8" name="Grafik 7" descr="The Google Interface automatically detecting if the users need translation or currency conversion&#10;">
            <a:extLst>
              <a:ext uri="{FF2B5EF4-FFF2-40B4-BE49-F238E27FC236}">
                <a16:creationId xmlns:a16="http://schemas.microsoft.com/office/drawing/2014/main" id="{D4D105F3-573C-5179-DC6E-314F647BE2B5}"/>
              </a:ext>
            </a:extLst>
          </p:cNvPr>
          <p:cNvPicPr>
            <a:picLocks noChangeAspect="1"/>
          </p:cNvPicPr>
          <p:nvPr/>
        </p:nvPicPr>
        <p:blipFill>
          <a:blip r:embed="rId2"/>
          <a:stretch>
            <a:fillRect/>
          </a:stretch>
        </p:blipFill>
        <p:spPr>
          <a:xfrm>
            <a:off x="6448580" y="1449388"/>
            <a:ext cx="5048093" cy="2034634"/>
          </a:xfrm>
          <a:prstGeom prst="rect">
            <a:avLst/>
          </a:prstGeom>
        </p:spPr>
      </p:pic>
      <p:pic>
        <p:nvPicPr>
          <p:cNvPr id="10" name="Grafik 9" descr="The Google Interface automatically detecting if the users need translation or currency conversion&#10;">
            <a:extLst>
              <a:ext uri="{FF2B5EF4-FFF2-40B4-BE49-F238E27FC236}">
                <a16:creationId xmlns:a16="http://schemas.microsoft.com/office/drawing/2014/main" id="{19308C54-34EE-5CC2-205D-1FF2F38E9A93}"/>
              </a:ext>
            </a:extLst>
          </p:cNvPr>
          <p:cNvPicPr>
            <a:picLocks noChangeAspect="1"/>
          </p:cNvPicPr>
          <p:nvPr/>
        </p:nvPicPr>
        <p:blipFill>
          <a:blip r:embed="rId3"/>
          <a:stretch>
            <a:fillRect/>
          </a:stretch>
        </p:blipFill>
        <p:spPr>
          <a:xfrm>
            <a:off x="6448580" y="3743659"/>
            <a:ext cx="5048093" cy="1976598"/>
          </a:xfrm>
          <a:prstGeom prst="rect">
            <a:avLst/>
          </a:prstGeom>
        </p:spPr>
      </p:pic>
      <p:pic>
        <p:nvPicPr>
          <p:cNvPr id="12" name="Grafik 11" descr="The Google Interface automatically detecting if the users need translation or currency conversion&#10;">
            <a:extLst>
              <a:ext uri="{FF2B5EF4-FFF2-40B4-BE49-F238E27FC236}">
                <a16:creationId xmlns:a16="http://schemas.microsoft.com/office/drawing/2014/main" id="{93C9A7AB-FE02-4404-C33B-9A8C5D4653BF}"/>
              </a:ext>
            </a:extLst>
          </p:cNvPr>
          <p:cNvPicPr>
            <a:picLocks noChangeAspect="1"/>
          </p:cNvPicPr>
          <p:nvPr/>
        </p:nvPicPr>
        <p:blipFill rotWithShape="1">
          <a:blip r:embed="rId4"/>
          <a:srcRect l="8951" r="16315"/>
          <a:stretch/>
        </p:blipFill>
        <p:spPr>
          <a:xfrm>
            <a:off x="953444" y="2601662"/>
            <a:ext cx="5237018" cy="1976598"/>
          </a:xfrm>
          <a:prstGeom prst="rect">
            <a:avLst/>
          </a:prstGeom>
        </p:spPr>
      </p:pic>
    </p:spTree>
    <p:extLst>
      <p:ext uri="{BB962C8B-B14F-4D97-AF65-F5344CB8AC3E}">
        <p14:creationId xmlns:p14="http://schemas.microsoft.com/office/powerpoint/2010/main" val="391976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47841D-E680-AD20-7041-CE51BDCAD2B7}"/>
              </a:ext>
            </a:extLst>
          </p:cNvPr>
          <p:cNvSpPr>
            <a:spLocks noGrp="1"/>
          </p:cNvSpPr>
          <p:nvPr>
            <p:ph type="title"/>
          </p:nvPr>
        </p:nvSpPr>
        <p:spPr/>
        <p:txBody>
          <a:bodyPr/>
          <a:lstStyle/>
          <a:p>
            <a:r>
              <a:rPr lang="en-US" dirty="0"/>
              <a:t>It is NOT only about the user interface!</a:t>
            </a:r>
            <a:endParaRPr lang="de-DE" dirty="0"/>
          </a:p>
        </p:txBody>
      </p:sp>
      <p:sp>
        <p:nvSpPr>
          <p:cNvPr id="3" name="Fußzeilenplatzhalter 2">
            <a:extLst>
              <a:ext uri="{FF2B5EF4-FFF2-40B4-BE49-F238E27FC236}">
                <a16:creationId xmlns:a16="http://schemas.microsoft.com/office/drawing/2014/main" id="{C48E771E-45B9-159D-18B6-4103271C7C6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14FE069-3833-2112-171E-B3976B958195}"/>
              </a:ext>
            </a:extLst>
          </p:cNvPr>
          <p:cNvSpPr>
            <a:spLocks noGrp="1"/>
          </p:cNvSpPr>
          <p:nvPr>
            <p:ph type="sldNum" sz="quarter" idx="28"/>
          </p:nvPr>
        </p:nvSpPr>
        <p:spPr/>
        <p:txBody>
          <a:bodyPr/>
          <a:lstStyle/>
          <a:p>
            <a:fld id="{BA24374A-C3A8-471A-8837-3FC31668ABE5}" type="slidenum">
              <a:rPr lang="de-DE" smtClean="0"/>
              <a:pPr/>
              <a:t>21</a:t>
            </a:fld>
            <a:endParaRPr lang="de-DE" dirty="0"/>
          </a:p>
        </p:txBody>
      </p:sp>
      <p:sp>
        <p:nvSpPr>
          <p:cNvPr id="5" name="Textplatzhalter 4">
            <a:extLst>
              <a:ext uri="{FF2B5EF4-FFF2-40B4-BE49-F238E27FC236}">
                <a16:creationId xmlns:a16="http://schemas.microsoft.com/office/drawing/2014/main" id="{1C81543B-7799-7ECE-FB4A-8134F236DCDB}"/>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p>
        </p:txBody>
      </p:sp>
      <p:sp>
        <p:nvSpPr>
          <p:cNvPr id="6" name="Textplatzhalter 5">
            <a:extLst>
              <a:ext uri="{FF2B5EF4-FFF2-40B4-BE49-F238E27FC236}">
                <a16:creationId xmlns:a16="http://schemas.microsoft.com/office/drawing/2014/main" id="{326B821F-18E1-22BA-C8A3-B6C002471DA2}"/>
              </a:ext>
            </a:extLst>
          </p:cNvPr>
          <p:cNvSpPr>
            <a:spLocks noGrp="1"/>
          </p:cNvSpPr>
          <p:nvPr>
            <p:ph type="body" sz="quarter" idx="29"/>
          </p:nvPr>
        </p:nvSpPr>
        <p:spPr/>
        <p:txBody>
          <a:bodyPr/>
          <a:lstStyle/>
          <a:p>
            <a:endParaRPr lang="de-DE"/>
          </a:p>
        </p:txBody>
      </p:sp>
      <p:pic>
        <p:nvPicPr>
          <p:cNvPr id="7" name="Picture 3" descr="Amazon webpage">
            <a:extLst>
              <a:ext uri="{FF2B5EF4-FFF2-40B4-BE49-F238E27FC236}">
                <a16:creationId xmlns:a16="http://schemas.microsoft.com/office/drawing/2014/main" id="{0EB0006A-FE3E-3C53-D25A-1B1816A8569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5324" y="1449387"/>
            <a:ext cx="9555273" cy="4396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descr="Amazon delivery options">
            <a:extLst>
              <a:ext uri="{FF2B5EF4-FFF2-40B4-BE49-F238E27FC236}">
                <a16:creationId xmlns:a16="http://schemas.microsoft.com/office/drawing/2014/main" id="{AE4BD4BF-658C-6DC6-98BE-9C9767764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909" y="1849439"/>
            <a:ext cx="9288915" cy="43124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24321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81C5A-0C5A-B230-64CB-90BA265E9C50}"/>
              </a:ext>
            </a:extLst>
          </p:cNvPr>
          <p:cNvSpPr>
            <a:spLocks noGrp="1"/>
          </p:cNvSpPr>
          <p:nvPr>
            <p:ph type="title"/>
          </p:nvPr>
        </p:nvSpPr>
        <p:spPr/>
        <p:txBody>
          <a:bodyPr/>
          <a:lstStyle/>
          <a:p>
            <a:r>
              <a:rPr lang="de-DE" dirty="0"/>
              <a:t>The Problem </a:t>
            </a:r>
            <a:r>
              <a:rPr lang="de-DE" dirty="0" err="1"/>
              <a:t>with</a:t>
            </a:r>
            <a:r>
              <a:rPr lang="de-DE" dirty="0"/>
              <a:t> Problems</a:t>
            </a:r>
          </a:p>
        </p:txBody>
      </p:sp>
      <p:sp>
        <p:nvSpPr>
          <p:cNvPr id="3" name="Fußzeilenplatzhalter 2">
            <a:extLst>
              <a:ext uri="{FF2B5EF4-FFF2-40B4-BE49-F238E27FC236}">
                <a16:creationId xmlns:a16="http://schemas.microsoft.com/office/drawing/2014/main" id="{EFA76F15-AA2F-4463-F7C4-47A83F419EE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AA09B38-F04A-5956-C110-E0995B4E919D}"/>
              </a:ext>
            </a:extLst>
          </p:cNvPr>
          <p:cNvSpPr>
            <a:spLocks noGrp="1"/>
          </p:cNvSpPr>
          <p:nvPr>
            <p:ph type="sldNum" sz="quarter" idx="28"/>
          </p:nvPr>
        </p:nvSpPr>
        <p:spPr/>
        <p:txBody>
          <a:bodyPr/>
          <a:lstStyle/>
          <a:p>
            <a:fld id="{BA24374A-C3A8-471A-8837-3FC31668ABE5}" type="slidenum">
              <a:rPr lang="de-DE" smtClean="0"/>
              <a:pPr/>
              <a:t>22</a:t>
            </a:fld>
            <a:endParaRPr lang="de-DE" dirty="0"/>
          </a:p>
        </p:txBody>
      </p:sp>
      <p:sp>
        <p:nvSpPr>
          <p:cNvPr id="5" name="Textplatzhalter 4">
            <a:extLst>
              <a:ext uri="{FF2B5EF4-FFF2-40B4-BE49-F238E27FC236}">
                <a16:creationId xmlns:a16="http://schemas.microsoft.com/office/drawing/2014/main" id="{F5ED918D-D3FF-4450-B507-4619728769B7}"/>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p>
        </p:txBody>
      </p:sp>
      <p:sp>
        <p:nvSpPr>
          <p:cNvPr id="6" name="Textplatzhalter 5">
            <a:extLst>
              <a:ext uri="{FF2B5EF4-FFF2-40B4-BE49-F238E27FC236}">
                <a16:creationId xmlns:a16="http://schemas.microsoft.com/office/drawing/2014/main" id="{AD34C008-74A7-09C4-5BB6-26FE0C1534E8}"/>
              </a:ext>
            </a:extLst>
          </p:cNvPr>
          <p:cNvSpPr>
            <a:spLocks noGrp="1"/>
          </p:cNvSpPr>
          <p:nvPr>
            <p:ph type="body" sz="quarter" idx="29"/>
          </p:nvPr>
        </p:nvSpPr>
        <p:spPr>
          <a:xfrm>
            <a:off x="695325" y="1449388"/>
            <a:ext cx="7572060" cy="4679950"/>
          </a:xfrm>
        </p:spPr>
        <p:txBody>
          <a:bodyPr/>
          <a:lstStyle/>
          <a:p>
            <a:r>
              <a:rPr lang="en-US" b="1" dirty="0">
                <a:solidFill>
                  <a:schemeClr val="accent1"/>
                </a:solidFill>
              </a:rPr>
              <a:t>Problems</a:t>
            </a:r>
            <a:endParaRPr lang="en-US" dirty="0">
              <a:solidFill>
                <a:schemeClr val="accent1"/>
              </a:solidFill>
            </a:endParaRPr>
          </a:p>
          <a:p>
            <a:pPr lvl="1"/>
            <a:r>
              <a:rPr lang="en-US" dirty="0"/>
              <a:t>no need to solve them because of reasons…</a:t>
            </a:r>
          </a:p>
          <a:p>
            <a:pPr lvl="1"/>
            <a:r>
              <a:rPr lang="en-US" dirty="0"/>
              <a:t>often not seen as problem before there is a solution</a:t>
            </a:r>
          </a:p>
          <a:p>
            <a:pPr lvl="1"/>
            <a:r>
              <a:rPr lang="en-US" dirty="0"/>
              <a:t>if problems are identified, are they typically easy to understand?</a:t>
            </a:r>
          </a:p>
          <a:p>
            <a:r>
              <a:rPr lang="en-US" b="1" dirty="0">
                <a:solidFill>
                  <a:schemeClr val="accent1"/>
                </a:solidFill>
              </a:rPr>
              <a:t>Solutions</a:t>
            </a:r>
            <a:r>
              <a:rPr lang="en-US" dirty="0"/>
              <a:t> </a:t>
            </a:r>
          </a:p>
          <a:p>
            <a:pPr lvl="1"/>
            <a:r>
              <a:rPr lang="en-US" dirty="0"/>
              <a:t>once a solution is there, people will generally not remember that there was a problem</a:t>
            </a:r>
          </a:p>
          <a:p>
            <a:pPr lvl="1"/>
            <a:r>
              <a:rPr lang="en-US" dirty="0"/>
              <a:t>good and in particular great solutions often appear obvious</a:t>
            </a:r>
          </a:p>
          <a:p>
            <a:r>
              <a:rPr lang="en-US" b="1" dirty="0">
                <a:solidFill>
                  <a:schemeClr val="accent1"/>
                </a:solidFill>
              </a:rPr>
              <a:t>However, the step from problem to solution is not trivial </a:t>
            </a:r>
          </a:p>
          <a:p>
            <a:pPr lvl="1"/>
            <a:r>
              <a:rPr lang="en-US" b="1" dirty="0">
                <a:solidFill>
                  <a:schemeClr val="accent1"/>
                </a:solidFill>
              </a:rPr>
              <a:t>often forgotten</a:t>
            </a:r>
            <a:r>
              <a:rPr lang="en-US" dirty="0"/>
              <a:t>, once there is a solution</a:t>
            </a:r>
          </a:p>
        </p:txBody>
      </p:sp>
      <p:pic>
        <p:nvPicPr>
          <p:cNvPr id="7" name="Grafik 6" descr="Egg of columbus">
            <a:extLst>
              <a:ext uri="{FF2B5EF4-FFF2-40B4-BE49-F238E27FC236}">
                <a16:creationId xmlns:a16="http://schemas.microsoft.com/office/drawing/2014/main" id="{DFB0CDD1-3F39-81F0-3437-10F1039F870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92" r="1215"/>
          <a:stretch/>
        </p:blipFill>
        <p:spPr>
          <a:xfrm>
            <a:off x="8711236" y="485400"/>
            <a:ext cx="3325188" cy="2779711"/>
          </a:xfrm>
          <a:prstGeom prst="rect">
            <a:avLst/>
          </a:prstGeom>
        </p:spPr>
      </p:pic>
      <p:sp>
        <p:nvSpPr>
          <p:cNvPr id="8" name="Textfeld 7">
            <a:extLst>
              <a:ext uri="{FF2B5EF4-FFF2-40B4-BE49-F238E27FC236}">
                <a16:creationId xmlns:a16="http://schemas.microsoft.com/office/drawing/2014/main" id="{5205CEAB-FDA9-49A1-4936-93B3299E3754}"/>
              </a:ext>
            </a:extLst>
          </p:cNvPr>
          <p:cNvSpPr txBox="1"/>
          <p:nvPr/>
        </p:nvSpPr>
        <p:spPr>
          <a:xfrm>
            <a:off x="8651875" y="3280410"/>
            <a:ext cx="3384549"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50" dirty="0">
                <a:hlinkClick r:id="rId3"/>
              </a:rPr>
              <a:t>https://www.metmuseum.org/art/collection/search/398598</a:t>
            </a:r>
            <a:endParaRPr lang="de-DE" sz="1050" dirty="0"/>
          </a:p>
        </p:txBody>
      </p:sp>
      <p:pic>
        <p:nvPicPr>
          <p:cNvPr id="9" name="Picture 7" descr="An old mobile phone with physical keyboard">
            <a:extLst>
              <a:ext uri="{FF2B5EF4-FFF2-40B4-BE49-F238E27FC236}">
                <a16:creationId xmlns:a16="http://schemas.microsoft.com/office/drawing/2014/main" id="{0569DF21-E305-DA70-843D-3D8BD01F5815}"/>
              </a:ext>
            </a:extLst>
          </p:cNvPr>
          <p:cNvPicPr>
            <a:picLocks noChangeAspect="1"/>
          </p:cNvPicPr>
          <p:nvPr/>
        </p:nvPicPr>
        <p:blipFill>
          <a:blip r:embed="rId4" cstate="print"/>
          <a:srcRect l="14656" t="11596" r="16253" b="20118"/>
          <a:stretch>
            <a:fillRect/>
          </a:stretch>
        </p:blipFill>
        <p:spPr>
          <a:xfrm>
            <a:off x="8711236" y="3816920"/>
            <a:ext cx="3325188" cy="2312418"/>
          </a:xfrm>
          <a:prstGeom prst="rect">
            <a:avLst/>
          </a:prstGeom>
        </p:spPr>
      </p:pic>
    </p:spTree>
    <p:extLst>
      <p:ext uri="{BB962C8B-B14F-4D97-AF65-F5344CB8AC3E}">
        <p14:creationId xmlns:p14="http://schemas.microsoft.com/office/powerpoint/2010/main" val="173241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CEA07-4E20-C041-349A-765E91CD8F47}"/>
              </a:ext>
            </a:extLst>
          </p:cNvPr>
          <p:cNvSpPr>
            <a:spLocks noGrp="1"/>
          </p:cNvSpPr>
          <p:nvPr>
            <p:ph type="title"/>
          </p:nvPr>
        </p:nvSpPr>
        <p:spPr/>
        <p:txBody>
          <a:bodyPr/>
          <a:lstStyle/>
          <a:p>
            <a:r>
              <a:rPr lang="en-US" dirty="0"/>
              <a:t>Selection/Menu for Fonts (1)</a:t>
            </a:r>
            <a:endParaRPr lang="de-DE" dirty="0"/>
          </a:p>
        </p:txBody>
      </p:sp>
      <p:sp>
        <p:nvSpPr>
          <p:cNvPr id="3" name="Fußzeilenplatzhalter 2">
            <a:extLst>
              <a:ext uri="{FF2B5EF4-FFF2-40B4-BE49-F238E27FC236}">
                <a16:creationId xmlns:a16="http://schemas.microsoft.com/office/drawing/2014/main" id="{D81FC884-2B6C-5C1B-EF6C-3AF33779332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1538283-8723-6C12-F5E1-A3996AAD5C2D}"/>
              </a:ext>
            </a:extLst>
          </p:cNvPr>
          <p:cNvSpPr>
            <a:spLocks noGrp="1"/>
          </p:cNvSpPr>
          <p:nvPr>
            <p:ph type="sldNum" sz="quarter" idx="28"/>
          </p:nvPr>
        </p:nvSpPr>
        <p:spPr/>
        <p:txBody>
          <a:bodyPr/>
          <a:lstStyle/>
          <a:p>
            <a:fld id="{BA24374A-C3A8-471A-8837-3FC31668ABE5}" type="slidenum">
              <a:rPr lang="de-DE" smtClean="0"/>
              <a:pPr/>
              <a:t>23</a:t>
            </a:fld>
            <a:endParaRPr lang="de-DE" dirty="0"/>
          </a:p>
        </p:txBody>
      </p:sp>
      <p:sp>
        <p:nvSpPr>
          <p:cNvPr id="14" name="Textplatzhalter 13">
            <a:extLst>
              <a:ext uri="{FF2B5EF4-FFF2-40B4-BE49-F238E27FC236}">
                <a16:creationId xmlns:a16="http://schemas.microsoft.com/office/drawing/2014/main" id="{1796FEC8-5223-676C-4BD8-AA8DF0155E05}"/>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p>
        </p:txBody>
      </p:sp>
      <p:sp>
        <p:nvSpPr>
          <p:cNvPr id="16" name="Textplatzhalter 15">
            <a:extLst>
              <a:ext uri="{FF2B5EF4-FFF2-40B4-BE49-F238E27FC236}">
                <a16:creationId xmlns:a16="http://schemas.microsoft.com/office/drawing/2014/main" id="{C8BA26AB-212B-3AD2-1AFE-531CE719CD37}"/>
              </a:ext>
            </a:extLst>
          </p:cNvPr>
          <p:cNvSpPr>
            <a:spLocks noGrp="1"/>
          </p:cNvSpPr>
          <p:nvPr>
            <p:ph type="body" sz="quarter" idx="36"/>
          </p:nvPr>
        </p:nvSpPr>
        <p:spPr/>
        <p:txBody>
          <a:bodyPr/>
          <a:lstStyle/>
          <a:p>
            <a:r>
              <a:rPr lang="en-US" dirty="0"/>
              <a:t>Is there a Problem? How to improve it?</a:t>
            </a:r>
          </a:p>
        </p:txBody>
      </p:sp>
      <p:sp>
        <p:nvSpPr>
          <p:cNvPr id="15" name="Textplatzhalter 14">
            <a:extLst>
              <a:ext uri="{FF2B5EF4-FFF2-40B4-BE49-F238E27FC236}">
                <a16:creationId xmlns:a16="http://schemas.microsoft.com/office/drawing/2014/main" id="{49192650-BE0B-E025-96A8-05556999F51B}"/>
              </a:ext>
            </a:extLst>
          </p:cNvPr>
          <p:cNvSpPr>
            <a:spLocks noGrp="1"/>
          </p:cNvSpPr>
          <p:nvPr>
            <p:ph type="body" sz="quarter" idx="29"/>
          </p:nvPr>
        </p:nvSpPr>
        <p:spPr/>
        <p:txBody>
          <a:bodyPr/>
          <a:lstStyle/>
          <a:p>
            <a:endParaRPr lang="de-DE"/>
          </a:p>
        </p:txBody>
      </p:sp>
      <p:pic>
        <p:nvPicPr>
          <p:cNvPr id="7" name="Picture 5" descr="Menu for font selection with simple fonts">
            <a:extLst>
              <a:ext uri="{FF2B5EF4-FFF2-40B4-BE49-F238E27FC236}">
                <a16:creationId xmlns:a16="http://schemas.microsoft.com/office/drawing/2014/main" id="{B47B5D77-7C69-68FE-8D2C-C018232F7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6413" y="1592264"/>
            <a:ext cx="2618084" cy="42554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6" descr="Menu for font selection with simple fonts">
            <a:extLst>
              <a:ext uri="{FF2B5EF4-FFF2-40B4-BE49-F238E27FC236}">
                <a16:creationId xmlns:a16="http://schemas.microsoft.com/office/drawing/2014/main" id="{B41DBDC1-09B3-E44E-5663-CC28735A7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1592264"/>
            <a:ext cx="2481601" cy="42554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8" descr="Menu for font selection with simple fonts">
            <a:extLst>
              <a:ext uri="{FF2B5EF4-FFF2-40B4-BE49-F238E27FC236}">
                <a16:creationId xmlns:a16="http://schemas.microsoft.com/office/drawing/2014/main" id="{1BCFD2AE-E4B0-F3F8-C261-3C3AE2F144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45" t="54987" r="62265" b="23029"/>
          <a:stretch/>
        </p:blipFill>
        <p:spPr bwMode="auto">
          <a:xfrm>
            <a:off x="6142560" y="4387936"/>
            <a:ext cx="2420201" cy="14597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9" descr="Menu for font selection with simple fonts">
            <a:extLst>
              <a:ext uri="{FF2B5EF4-FFF2-40B4-BE49-F238E27FC236}">
                <a16:creationId xmlns:a16="http://schemas.microsoft.com/office/drawing/2014/main" id="{F531F2BC-F528-9BCA-190C-A6B2129C4F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881" t="21045" r="62265" b="41379"/>
          <a:stretch/>
        </p:blipFill>
        <p:spPr bwMode="auto">
          <a:xfrm>
            <a:off x="6142560" y="1592265"/>
            <a:ext cx="2420201" cy="24517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88011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958B88-C581-140E-9C17-5FD8CAC759C3}"/>
              </a:ext>
            </a:extLst>
          </p:cNvPr>
          <p:cNvSpPr>
            <a:spLocks noGrp="1"/>
          </p:cNvSpPr>
          <p:nvPr>
            <p:ph type="title"/>
          </p:nvPr>
        </p:nvSpPr>
        <p:spPr/>
        <p:txBody>
          <a:bodyPr/>
          <a:lstStyle/>
          <a:p>
            <a:r>
              <a:rPr lang="en-US" dirty="0"/>
              <a:t>Selection/Menu for Fonts (2)</a:t>
            </a:r>
            <a:endParaRPr lang="de-DE" dirty="0"/>
          </a:p>
        </p:txBody>
      </p:sp>
      <p:sp>
        <p:nvSpPr>
          <p:cNvPr id="3" name="Fußzeilenplatzhalter 2">
            <a:extLst>
              <a:ext uri="{FF2B5EF4-FFF2-40B4-BE49-F238E27FC236}">
                <a16:creationId xmlns:a16="http://schemas.microsoft.com/office/drawing/2014/main" id="{7C865BBB-E924-C784-C504-FDC218815C5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DEA2174-6956-16B8-93B2-C736A8787E1B}"/>
              </a:ext>
            </a:extLst>
          </p:cNvPr>
          <p:cNvSpPr>
            <a:spLocks noGrp="1"/>
          </p:cNvSpPr>
          <p:nvPr>
            <p:ph type="sldNum" sz="quarter" idx="28"/>
          </p:nvPr>
        </p:nvSpPr>
        <p:spPr/>
        <p:txBody>
          <a:bodyPr/>
          <a:lstStyle/>
          <a:p>
            <a:fld id="{BA24374A-C3A8-471A-8837-3FC31668ABE5}" type="slidenum">
              <a:rPr lang="de-DE" smtClean="0"/>
              <a:pPr/>
              <a:t>24</a:t>
            </a:fld>
            <a:endParaRPr lang="de-DE" dirty="0"/>
          </a:p>
        </p:txBody>
      </p:sp>
      <p:sp>
        <p:nvSpPr>
          <p:cNvPr id="5" name="Textplatzhalter 4">
            <a:extLst>
              <a:ext uri="{FF2B5EF4-FFF2-40B4-BE49-F238E27FC236}">
                <a16:creationId xmlns:a16="http://schemas.microsoft.com/office/drawing/2014/main" id="{864D3A3E-C190-FC7B-8DAC-3BB7461BC855}"/>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p>
        </p:txBody>
      </p:sp>
      <p:sp>
        <p:nvSpPr>
          <p:cNvPr id="6" name="Textplatzhalter 5">
            <a:extLst>
              <a:ext uri="{FF2B5EF4-FFF2-40B4-BE49-F238E27FC236}">
                <a16:creationId xmlns:a16="http://schemas.microsoft.com/office/drawing/2014/main" id="{F308E76A-A166-2E7A-A971-17329B3E939F}"/>
              </a:ext>
            </a:extLst>
          </p:cNvPr>
          <p:cNvSpPr>
            <a:spLocks noGrp="1"/>
          </p:cNvSpPr>
          <p:nvPr>
            <p:ph type="body" sz="quarter" idx="36"/>
          </p:nvPr>
        </p:nvSpPr>
        <p:spPr/>
        <p:txBody>
          <a:bodyPr/>
          <a:lstStyle/>
          <a:p>
            <a:endParaRPr lang="de-DE"/>
          </a:p>
        </p:txBody>
      </p:sp>
      <p:sp>
        <p:nvSpPr>
          <p:cNvPr id="7" name="Textplatzhalter 6">
            <a:extLst>
              <a:ext uri="{FF2B5EF4-FFF2-40B4-BE49-F238E27FC236}">
                <a16:creationId xmlns:a16="http://schemas.microsoft.com/office/drawing/2014/main" id="{C91A7A98-109E-C9C7-8D4C-4D357612A456}"/>
              </a:ext>
            </a:extLst>
          </p:cNvPr>
          <p:cNvSpPr>
            <a:spLocks noGrp="1"/>
          </p:cNvSpPr>
          <p:nvPr>
            <p:ph type="body" sz="quarter" idx="29"/>
          </p:nvPr>
        </p:nvSpPr>
        <p:spPr/>
        <p:txBody>
          <a:bodyPr/>
          <a:lstStyle/>
          <a:p>
            <a:endParaRPr lang="de-DE" dirty="0"/>
          </a:p>
        </p:txBody>
      </p:sp>
      <p:grpSp>
        <p:nvGrpSpPr>
          <p:cNvPr id="10" name="Gruppieren 9" descr="Menus for font selection using the fonts available">
            <a:extLst>
              <a:ext uri="{FF2B5EF4-FFF2-40B4-BE49-F238E27FC236}">
                <a16:creationId xmlns:a16="http://schemas.microsoft.com/office/drawing/2014/main" id="{E74DF0E3-E298-ABCE-E281-D4E754334190}"/>
              </a:ext>
            </a:extLst>
          </p:cNvPr>
          <p:cNvGrpSpPr/>
          <p:nvPr/>
        </p:nvGrpSpPr>
        <p:grpSpPr>
          <a:xfrm>
            <a:off x="6254162" y="1453521"/>
            <a:ext cx="2807012" cy="4568885"/>
            <a:chOff x="6254162" y="1453521"/>
            <a:chExt cx="2807012" cy="4568885"/>
          </a:xfrm>
        </p:grpSpPr>
        <p:pic>
          <p:nvPicPr>
            <p:cNvPr id="11" name="Picture 2">
              <a:extLst>
                <a:ext uri="{FF2B5EF4-FFF2-40B4-BE49-F238E27FC236}">
                  <a16:creationId xmlns:a16="http://schemas.microsoft.com/office/drawing/2014/main" id="{36D8FF03-B455-9A6C-D650-4280DC962B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530" b="15886"/>
            <a:stretch/>
          </p:blipFill>
          <p:spPr bwMode="auto">
            <a:xfrm>
              <a:off x="6254162" y="1453521"/>
              <a:ext cx="2807012" cy="4218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2">
              <a:extLst>
                <a:ext uri="{FF2B5EF4-FFF2-40B4-BE49-F238E27FC236}">
                  <a16:creationId xmlns:a16="http://schemas.microsoft.com/office/drawing/2014/main" id="{49A20537-9763-3A92-4FE6-E51C43D1C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162" y="5789476"/>
              <a:ext cx="2150124" cy="2329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13" name="Gruppieren 12" descr="Menus for font selection using the fonts available">
            <a:extLst>
              <a:ext uri="{FF2B5EF4-FFF2-40B4-BE49-F238E27FC236}">
                <a16:creationId xmlns:a16="http://schemas.microsoft.com/office/drawing/2014/main" id="{3627A390-261C-A21F-9A38-9CB458F356C2}"/>
              </a:ext>
            </a:extLst>
          </p:cNvPr>
          <p:cNvGrpSpPr/>
          <p:nvPr/>
        </p:nvGrpSpPr>
        <p:grpSpPr>
          <a:xfrm>
            <a:off x="3478104" y="1453521"/>
            <a:ext cx="2640662" cy="4568885"/>
            <a:chOff x="3478104" y="1453521"/>
            <a:chExt cx="2640662" cy="4568885"/>
          </a:xfrm>
        </p:grpSpPr>
        <p:pic>
          <p:nvPicPr>
            <p:cNvPr id="14" name="Picture 3">
              <a:extLst>
                <a:ext uri="{FF2B5EF4-FFF2-40B4-BE49-F238E27FC236}">
                  <a16:creationId xmlns:a16="http://schemas.microsoft.com/office/drawing/2014/main" id="{6FD57B4A-EBA6-55A8-2854-D7ACB7D0BB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1547" b="17860"/>
            <a:stretch/>
          </p:blipFill>
          <p:spPr bwMode="auto">
            <a:xfrm>
              <a:off x="3478104" y="1453521"/>
              <a:ext cx="2640662" cy="42859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Textfeld 14">
              <a:extLst>
                <a:ext uri="{FF2B5EF4-FFF2-40B4-BE49-F238E27FC236}">
                  <a16:creationId xmlns:a16="http://schemas.microsoft.com/office/drawing/2014/main" id="{FF790434-77A0-3F75-3C4B-2ACEE4EC8006}"/>
                </a:ext>
              </a:extLst>
            </p:cNvPr>
            <p:cNvSpPr txBox="1"/>
            <p:nvPr/>
          </p:nvSpPr>
          <p:spPr>
            <a:xfrm>
              <a:off x="3478104" y="5770927"/>
              <a:ext cx="1075936" cy="251479"/>
            </a:xfrm>
            <a:prstGeom prst="rect">
              <a:avLst/>
            </a:prstGeom>
            <a:noFill/>
          </p:spPr>
          <p:txBody>
            <a:bodyPr wrap="none" rtlCol="0">
              <a:spAutoFit/>
            </a:bodyPr>
            <a:lstStyle/>
            <a:p>
              <a:r>
                <a:rPr lang="en-US" sz="1034" dirty="0">
                  <a:solidFill>
                    <a:schemeClr val="bg1">
                      <a:lumMod val="50000"/>
                    </a:schemeClr>
                  </a:solidFill>
                </a:rPr>
                <a:t>WordPad/Win7</a:t>
              </a:r>
              <a:endParaRPr lang="en-US" sz="1316" dirty="0">
                <a:solidFill>
                  <a:schemeClr val="bg1">
                    <a:lumMod val="50000"/>
                  </a:schemeClr>
                </a:solidFill>
              </a:endParaRPr>
            </a:p>
          </p:txBody>
        </p:sp>
      </p:grpSp>
      <p:pic>
        <p:nvPicPr>
          <p:cNvPr id="16" name="Picture 5" descr="Menus for font selection using the fonts available">
            <a:extLst>
              <a:ext uri="{FF2B5EF4-FFF2-40B4-BE49-F238E27FC236}">
                <a16:creationId xmlns:a16="http://schemas.microsoft.com/office/drawing/2014/main" id="{89B708AC-F666-F8E1-9A4D-17BC409E4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 y="1453521"/>
            <a:ext cx="2645231" cy="42995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 name="Rechteck 16">
            <a:extLst>
              <a:ext uri="{FF2B5EF4-FFF2-40B4-BE49-F238E27FC236}">
                <a16:creationId xmlns:a16="http://schemas.microsoft.com/office/drawing/2014/main" id="{92837994-8268-3145-80F0-504159D5025D}"/>
              </a:ext>
            </a:extLst>
          </p:cNvPr>
          <p:cNvSpPr/>
          <p:nvPr/>
        </p:nvSpPr>
        <p:spPr>
          <a:xfrm>
            <a:off x="612775" y="5789476"/>
            <a:ext cx="2495550" cy="369332"/>
          </a:xfrm>
          <a:prstGeom prst="rect">
            <a:avLst/>
          </a:prstGeom>
        </p:spPr>
        <p:txBody>
          <a:bodyPr wrap="square">
            <a:spAutoFit/>
          </a:bodyPr>
          <a:lstStyle/>
          <a:p>
            <a:r>
              <a:rPr lang="en-US" sz="900" dirty="0">
                <a:solidFill>
                  <a:schemeClr val="bg1">
                    <a:lumMod val="50000"/>
                  </a:schemeClr>
                </a:solidFill>
              </a:rPr>
              <a:t>https://addons.mozilla.org/en-US/firefox/addon/theme-font-size-changer/</a:t>
            </a:r>
          </a:p>
        </p:txBody>
      </p:sp>
    </p:spTree>
    <p:extLst>
      <p:ext uri="{BB962C8B-B14F-4D97-AF65-F5344CB8AC3E}">
        <p14:creationId xmlns:p14="http://schemas.microsoft.com/office/powerpoint/2010/main" val="393142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AADF97-6D6D-9A0E-3BCF-0B2B018BB2A9}"/>
              </a:ext>
            </a:extLst>
          </p:cNvPr>
          <p:cNvSpPr>
            <a:spLocks noGrp="1"/>
          </p:cNvSpPr>
          <p:nvPr>
            <p:ph type="title"/>
          </p:nvPr>
        </p:nvSpPr>
        <p:spPr/>
        <p:txBody>
          <a:bodyPr/>
          <a:lstStyle/>
          <a:p>
            <a:r>
              <a:rPr lang="de-DE" dirty="0"/>
              <a:t>Writing a Thesis</a:t>
            </a:r>
          </a:p>
        </p:txBody>
      </p:sp>
      <p:sp>
        <p:nvSpPr>
          <p:cNvPr id="3" name="Fußzeilenplatzhalter 2">
            <a:extLst>
              <a:ext uri="{FF2B5EF4-FFF2-40B4-BE49-F238E27FC236}">
                <a16:creationId xmlns:a16="http://schemas.microsoft.com/office/drawing/2014/main" id="{FD6F3FFF-3F83-84AA-D7F2-99BAE444AC4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508377C-8D19-1FA7-F9E3-6BA0C79D94D7}"/>
              </a:ext>
            </a:extLst>
          </p:cNvPr>
          <p:cNvSpPr>
            <a:spLocks noGrp="1"/>
          </p:cNvSpPr>
          <p:nvPr>
            <p:ph type="sldNum" sz="quarter" idx="28"/>
          </p:nvPr>
        </p:nvSpPr>
        <p:spPr/>
        <p:txBody>
          <a:bodyPr/>
          <a:lstStyle/>
          <a:p>
            <a:fld id="{BA24374A-C3A8-471A-8837-3FC31668ABE5}" type="slidenum">
              <a:rPr lang="de-DE" smtClean="0"/>
              <a:pPr/>
              <a:t>25</a:t>
            </a:fld>
            <a:endParaRPr lang="de-DE" dirty="0"/>
          </a:p>
        </p:txBody>
      </p:sp>
      <p:sp>
        <p:nvSpPr>
          <p:cNvPr id="5" name="Textplatzhalter 4">
            <a:extLst>
              <a:ext uri="{FF2B5EF4-FFF2-40B4-BE49-F238E27FC236}">
                <a16:creationId xmlns:a16="http://schemas.microsoft.com/office/drawing/2014/main" id="{FE8599D9-6F04-6B6D-5CEF-B82C9EB16C21}"/>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p>
        </p:txBody>
      </p:sp>
      <p:sp>
        <p:nvSpPr>
          <p:cNvPr id="7" name="Textplatzhalter 6">
            <a:extLst>
              <a:ext uri="{FF2B5EF4-FFF2-40B4-BE49-F238E27FC236}">
                <a16:creationId xmlns:a16="http://schemas.microsoft.com/office/drawing/2014/main" id="{F47DF49B-FBEB-62CE-4AD9-9800FB5833C4}"/>
              </a:ext>
            </a:extLst>
          </p:cNvPr>
          <p:cNvSpPr>
            <a:spLocks noGrp="1"/>
          </p:cNvSpPr>
          <p:nvPr>
            <p:ph type="body" sz="quarter" idx="29"/>
          </p:nvPr>
        </p:nvSpPr>
        <p:spPr>
          <a:xfrm>
            <a:off x="695325" y="1449388"/>
            <a:ext cx="7956549" cy="4679950"/>
          </a:xfrm>
        </p:spPr>
        <p:txBody>
          <a:bodyPr>
            <a:normAutofit lnSpcReduction="10000"/>
          </a:bodyPr>
          <a:lstStyle/>
          <a:p>
            <a:r>
              <a:rPr lang="en-US" b="1" dirty="0">
                <a:solidFill>
                  <a:schemeClr val="accent1"/>
                </a:solidFill>
              </a:rPr>
              <a:t>Assume the following</a:t>
            </a:r>
            <a:r>
              <a:rPr lang="en-US" dirty="0"/>
              <a:t>:</a:t>
            </a:r>
          </a:p>
          <a:p>
            <a:pPr lvl="1"/>
            <a:r>
              <a:rPr lang="en-US" dirty="0"/>
              <a:t>Your thesis will have 40.000 words</a:t>
            </a:r>
          </a:p>
          <a:p>
            <a:pPr lvl="1"/>
            <a:r>
              <a:rPr lang="en-US" dirty="0"/>
              <a:t>The average typing speed for physical keyboards is ca. 50 words per minute (WPM)</a:t>
            </a:r>
          </a:p>
          <a:p>
            <a:pPr lvl="2"/>
            <a:r>
              <a:rPr lang="en-US" dirty="0"/>
              <a:t>13.3 hours (you are done in 2 days!)</a:t>
            </a:r>
          </a:p>
          <a:p>
            <a:pPr lvl="1"/>
            <a:r>
              <a:rPr lang="en-US" dirty="0"/>
              <a:t>Your typing speed for phone keyboard is ca. 35 words per minute</a:t>
            </a:r>
          </a:p>
          <a:p>
            <a:pPr lvl="2"/>
            <a:r>
              <a:rPr lang="en-US" dirty="0"/>
              <a:t>19.0 hours (you are also done in 2 days!)</a:t>
            </a:r>
          </a:p>
          <a:p>
            <a:r>
              <a:rPr lang="en-US" b="1" dirty="0">
                <a:solidFill>
                  <a:schemeClr val="accent1"/>
                </a:solidFill>
              </a:rPr>
              <a:t>Can you write a thesis in 2</a:t>
            </a:r>
            <a:r>
              <a:rPr lang="en-US" dirty="0">
                <a:solidFill>
                  <a:schemeClr val="accent1"/>
                </a:solidFill>
              </a:rPr>
              <a:t> </a:t>
            </a:r>
            <a:r>
              <a:rPr lang="en-US" b="1" dirty="0">
                <a:solidFill>
                  <a:schemeClr val="accent1"/>
                </a:solidFill>
              </a:rPr>
              <a:t>days?</a:t>
            </a:r>
          </a:p>
          <a:p>
            <a:pPr lvl="1"/>
            <a:r>
              <a:rPr lang="en-US" dirty="0"/>
              <a:t>Why does this calculation make no sense?</a:t>
            </a:r>
          </a:p>
          <a:p>
            <a:pPr lvl="1"/>
            <a:r>
              <a:rPr lang="en-US" dirty="0"/>
              <a:t>What are we missing here?</a:t>
            </a:r>
          </a:p>
          <a:p>
            <a:pPr lvl="1"/>
            <a:r>
              <a:rPr lang="en-US" dirty="0"/>
              <a:t>What help you more? A new keyboard or two monitors?</a:t>
            </a:r>
          </a:p>
        </p:txBody>
      </p:sp>
      <p:pic>
        <p:nvPicPr>
          <p:cNvPr id="8" name="Grafik 7" descr="A thesis">
            <a:extLst>
              <a:ext uri="{FF2B5EF4-FFF2-40B4-BE49-F238E27FC236}">
                <a16:creationId xmlns:a16="http://schemas.microsoft.com/office/drawing/2014/main" id="{34AE6F92-2B11-0319-FC79-45C5671DB880}"/>
              </a:ext>
            </a:extLst>
          </p:cNvPr>
          <p:cNvPicPr>
            <a:picLocks noChangeAspect="1"/>
          </p:cNvPicPr>
          <p:nvPr/>
        </p:nvPicPr>
        <p:blipFill rotWithShape="1">
          <a:blip r:embed="rId2"/>
          <a:srcRect l="10004"/>
          <a:stretch/>
        </p:blipFill>
        <p:spPr>
          <a:xfrm>
            <a:off x="8656529" y="1089024"/>
            <a:ext cx="3379896" cy="4868613"/>
          </a:xfrm>
          <a:prstGeom prst="rect">
            <a:avLst/>
          </a:prstGeom>
        </p:spPr>
      </p:pic>
    </p:spTree>
    <p:extLst>
      <p:ext uri="{BB962C8B-B14F-4D97-AF65-F5344CB8AC3E}">
        <p14:creationId xmlns:p14="http://schemas.microsoft.com/office/powerpoint/2010/main" val="408707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800BCB-CE65-0F17-6608-E29DBBF05540}"/>
              </a:ext>
            </a:extLst>
          </p:cNvPr>
          <p:cNvSpPr>
            <a:spLocks noGrp="1"/>
          </p:cNvSpPr>
          <p:nvPr>
            <p:ph type="title"/>
          </p:nvPr>
        </p:nvSpPr>
        <p:spPr/>
        <p:txBody>
          <a:bodyPr/>
          <a:lstStyle/>
          <a:p>
            <a:r>
              <a:rPr lang="en-US" dirty="0"/>
              <a:t>Summary</a:t>
            </a:r>
            <a:endParaRPr lang="de-DE" dirty="0"/>
          </a:p>
        </p:txBody>
      </p:sp>
      <p:sp>
        <p:nvSpPr>
          <p:cNvPr id="3" name="Fußzeilenplatzhalter 2">
            <a:extLst>
              <a:ext uri="{FF2B5EF4-FFF2-40B4-BE49-F238E27FC236}">
                <a16:creationId xmlns:a16="http://schemas.microsoft.com/office/drawing/2014/main" id="{942DC8A7-0E9C-A960-9573-6E6E9E67BE4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D955F90-1016-7B1E-B9D0-4252700CF61D}"/>
              </a:ext>
            </a:extLst>
          </p:cNvPr>
          <p:cNvSpPr>
            <a:spLocks noGrp="1"/>
          </p:cNvSpPr>
          <p:nvPr>
            <p:ph type="sldNum" sz="quarter" idx="28"/>
          </p:nvPr>
        </p:nvSpPr>
        <p:spPr/>
        <p:txBody>
          <a:bodyPr/>
          <a:lstStyle/>
          <a:p>
            <a:fld id="{BA24374A-C3A8-471A-8837-3FC31668ABE5}" type="slidenum">
              <a:rPr lang="de-DE" smtClean="0"/>
              <a:pPr/>
              <a:t>26</a:t>
            </a:fld>
            <a:endParaRPr lang="de-DE" dirty="0"/>
          </a:p>
        </p:txBody>
      </p:sp>
      <p:sp>
        <p:nvSpPr>
          <p:cNvPr id="5" name="Textplatzhalter 4">
            <a:extLst>
              <a:ext uri="{FF2B5EF4-FFF2-40B4-BE49-F238E27FC236}">
                <a16:creationId xmlns:a16="http://schemas.microsoft.com/office/drawing/2014/main" id="{FFF4E9E1-75F6-AAA5-5844-DBD6B2E21D23}"/>
              </a:ext>
            </a:extLst>
          </p:cNvPr>
          <p:cNvSpPr>
            <a:spLocks noGrp="1"/>
          </p:cNvSpPr>
          <p:nvPr>
            <p:ph type="body" sz="quarter" idx="21"/>
          </p:nvPr>
        </p:nvSpPr>
        <p:spPr/>
        <p:txBody>
          <a:bodyPr/>
          <a:lstStyle/>
          <a:p>
            <a:r>
              <a:rPr lang="de-DE" dirty="0"/>
              <a:t>Basics </a:t>
            </a:r>
            <a:r>
              <a:rPr lang="de-DE" dirty="0" err="1"/>
              <a:t>of</a:t>
            </a:r>
            <a:r>
              <a:rPr lang="de-DE" dirty="0"/>
              <a:t> Human-Computer Interaction</a:t>
            </a:r>
          </a:p>
        </p:txBody>
      </p:sp>
      <p:sp>
        <p:nvSpPr>
          <p:cNvPr id="7" name="Textplatzhalter 6">
            <a:extLst>
              <a:ext uri="{FF2B5EF4-FFF2-40B4-BE49-F238E27FC236}">
                <a16:creationId xmlns:a16="http://schemas.microsoft.com/office/drawing/2014/main" id="{978C3C88-3D2B-6243-89F9-3B4DA01D6B22}"/>
              </a:ext>
            </a:extLst>
          </p:cNvPr>
          <p:cNvSpPr>
            <a:spLocks noGrp="1"/>
          </p:cNvSpPr>
          <p:nvPr>
            <p:ph type="body" sz="quarter" idx="29"/>
          </p:nvPr>
        </p:nvSpPr>
        <p:spPr/>
        <p:txBody>
          <a:bodyPr>
            <a:normAutofit/>
          </a:bodyPr>
          <a:lstStyle/>
          <a:p>
            <a:r>
              <a:rPr lang="en-US" b="1" dirty="0">
                <a:solidFill>
                  <a:schemeClr val="accent1"/>
                </a:solidFill>
              </a:rPr>
              <a:t>Interfaces and interaction design</a:t>
            </a:r>
            <a:r>
              <a:rPr lang="en-US" dirty="0"/>
              <a:t> </a:t>
            </a:r>
          </a:p>
          <a:p>
            <a:pPr lvl="1"/>
            <a:r>
              <a:rPr lang="en-US" dirty="0"/>
              <a:t>define how we can use devices, services, and applications</a:t>
            </a:r>
          </a:p>
          <a:p>
            <a:pPr lvl="1"/>
            <a:r>
              <a:rPr lang="en-US" dirty="0"/>
              <a:t>impact the performance of the user</a:t>
            </a:r>
          </a:p>
          <a:p>
            <a:r>
              <a:rPr lang="en-US" dirty="0"/>
              <a:t>It is important to </a:t>
            </a:r>
            <a:r>
              <a:rPr lang="en-US" b="1" dirty="0">
                <a:solidFill>
                  <a:schemeClr val="accent1"/>
                </a:solidFill>
              </a:rPr>
              <a:t>understand the way how people use a system </a:t>
            </a:r>
            <a:r>
              <a:rPr lang="en-US" dirty="0"/>
              <a:t>as a tool to achieve their goals</a:t>
            </a:r>
          </a:p>
          <a:p>
            <a:r>
              <a:rPr lang="en-US" b="1" dirty="0">
                <a:solidFill>
                  <a:schemeClr val="accent1"/>
                </a:solidFill>
              </a:rPr>
              <a:t>Understanding aspects of human-computer interaction is relevant</a:t>
            </a:r>
            <a:r>
              <a:rPr lang="en-US" dirty="0"/>
              <a:t> as it becomes harder to differentiate products based on features and can have huge social impact</a:t>
            </a:r>
          </a:p>
          <a:p>
            <a:r>
              <a:rPr lang="en-US" dirty="0"/>
              <a:t>Good </a:t>
            </a:r>
            <a:r>
              <a:rPr lang="en-US" b="1" dirty="0">
                <a:solidFill>
                  <a:schemeClr val="accent1"/>
                </a:solidFill>
              </a:rPr>
              <a:t>usability is economically important</a:t>
            </a:r>
          </a:p>
          <a:p>
            <a:r>
              <a:rPr lang="en-US" dirty="0"/>
              <a:t>Innovations in HCI are </a:t>
            </a:r>
            <a:r>
              <a:rPr lang="en-US" b="1" dirty="0">
                <a:solidFill>
                  <a:schemeClr val="accent1"/>
                </a:solidFill>
              </a:rPr>
              <a:t>highly visible</a:t>
            </a:r>
          </a:p>
        </p:txBody>
      </p:sp>
    </p:spTree>
    <p:extLst>
      <p:ext uri="{BB962C8B-B14F-4D97-AF65-F5344CB8AC3E}">
        <p14:creationId xmlns:p14="http://schemas.microsoft.com/office/powerpoint/2010/main" val="3342560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dirty="0" err="1"/>
              <a:t>Lecture</a:t>
            </a:r>
            <a:endParaRPr lang="de-DE" dirty="0"/>
          </a:p>
        </p:txBody>
      </p:sp>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de-DE" sz="3200" dirty="0"/>
              <a:t>Terms and </a:t>
            </a:r>
            <a:r>
              <a:rPr lang="de-DE" sz="3200" dirty="0" err="1"/>
              <a:t>Definitions</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27</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pic>
        <p:nvPicPr>
          <p:cNvPr id="4" name="Bildplatzhalter 9">
            <a:extLst>
              <a:ext uri="{FF2B5EF4-FFF2-40B4-BE49-F238E27FC236}">
                <a16:creationId xmlns:a16="http://schemas.microsoft.com/office/drawing/2014/main" id="{2B91517F-CC8E-365C-83F9-DC5AD3E15CB2}"/>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7">
            <a:extLst>
              <a:ext uri="{28A0092B-C50C-407E-A947-70E740481C1C}">
                <a14:useLocalDpi xmlns:a14="http://schemas.microsoft.com/office/drawing/2010/main" val="0"/>
              </a:ext>
            </a:extLst>
          </a:blip>
          <a:srcRect t="34145" b="34145"/>
          <a:stretch/>
        </p:blipFill>
        <p:spPr>
          <a:xfrm>
            <a:off x="0" y="1089025"/>
            <a:ext cx="12192000" cy="2879725"/>
          </a:xfrm>
        </p:spPr>
      </p:pic>
      <p:sp>
        <p:nvSpPr>
          <p:cNvPr id="6" name="Rectangle 7">
            <a:extLst>
              <a:ext uri="{FF2B5EF4-FFF2-40B4-BE49-F238E27FC236}">
                <a16:creationId xmlns:a16="http://schemas.microsoft.com/office/drawing/2014/main" id="{718B6250-1834-3506-7447-64E9CE458373}"/>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3600000" bIns="108000" rtlCol="0" anchor="b" anchorCtr="0">
            <a:spAutoFit/>
          </a:bodyPr>
          <a:lstStyle/>
          <a:p>
            <a:r>
              <a:rPr lang="en-US" sz="1200" dirty="0">
                <a:solidFill>
                  <a:schemeClr val="tx1"/>
                </a:solidFill>
              </a:rPr>
              <a:t>Image from: pxhere.com </a:t>
            </a:r>
          </a:p>
        </p:txBody>
      </p:sp>
    </p:spTree>
    <p:extLst>
      <p:ext uri="{BB962C8B-B14F-4D97-AF65-F5344CB8AC3E}">
        <p14:creationId xmlns:p14="http://schemas.microsoft.com/office/powerpoint/2010/main" val="324700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3B8272-53F1-9300-091A-C8D69DD9B992}"/>
              </a:ext>
            </a:extLst>
          </p:cNvPr>
          <p:cNvSpPr>
            <a:spLocks noGrp="1"/>
          </p:cNvSpPr>
          <p:nvPr>
            <p:ph type="title"/>
          </p:nvPr>
        </p:nvSpPr>
        <p:spPr/>
        <p:txBody>
          <a:bodyPr/>
          <a:lstStyle/>
          <a:p>
            <a:r>
              <a:rPr lang="en-US" dirty="0"/>
              <a:t>Human-Computer Interaction</a:t>
            </a:r>
            <a:endParaRPr lang="de-DE" dirty="0"/>
          </a:p>
        </p:txBody>
      </p:sp>
      <p:sp>
        <p:nvSpPr>
          <p:cNvPr id="3" name="Fußzeilenplatzhalter 2">
            <a:extLst>
              <a:ext uri="{FF2B5EF4-FFF2-40B4-BE49-F238E27FC236}">
                <a16:creationId xmlns:a16="http://schemas.microsoft.com/office/drawing/2014/main" id="{4F7786B5-03F9-B52D-4FEA-14801515C164}"/>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1A02E2C-5BBF-15E4-AFB4-D8F31EDE1497}"/>
              </a:ext>
            </a:extLst>
          </p:cNvPr>
          <p:cNvSpPr>
            <a:spLocks noGrp="1"/>
          </p:cNvSpPr>
          <p:nvPr>
            <p:ph type="sldNum" sz="quarter" idx="33"/>
          </p:nvPr>
        </p:nvSpPr>
        <p:spPr/>
        <p:txBody>
          <a:bodyPr/>
          <a:lstStyle/>
          <a:p>
            <a:fld id="{BA24374A-C3A8-471A-8837-3FC31668ABE5}" type="slidenum">
              <a:rPr lang="de-DE" smtClean="0"/>
              <a:pPr/>
              <a:t>28</a:t>
            </a:fld>
            <a:endParaRPr lang="de-DE" dirty="0"/>
          </a:p>
        </p:txBody>
      </p:sp>
      <p:sp>
        <p:nvSpPr>
          <p:cNvPr id="5" name="Textplatzhalter 4">
            <a:extLst>
              <a:ext uri="{FF2B5EF4-FFF2-40B4-BE49-F238E27FC236}">
                <a16:creationId xmlns:a16="http://schemas.microsoft.com/office/drawing/2014/main" id="{8C9DCCBC-783F-BCB9-AA13-90663B241509}"/>
              </a:ext>
            </a:extLst>
          </p:cNvPr>
          <p:cNvSpPr>
            <a:spLocks noGrp="1"/>
          </p:cNvSpPr>
          <p:nvPr>
            <p:ph type="body" sz="quarter" idx="21"/>
          </p:nvPr>
        </p:nvSpPr>
        <p:spPr/>
        <p:txBody>
          <a:bodyPr/>
          <a:lstStyle/>
          <a:p>
            <a:r>
              <a:rPr lang="de-DE" sz="1400" dirty="0"/>
              <a:t>Terms and </a:t>
            </a:r>
            <a:r>
              <a:rPr lang="de-DE" sz="1400" dirty="0" err="1"/>
              <a:t>Definitions</a:t>
            </a:r>
            <a:endParaRPr lang="de-DE" sz="1400" dirty="0"/>
          </a:p>
        </p:txBody>
      </p:sp>
      <p:sp>
        <p:nvSpPr>
          <p:cNvPr id="6" name="Textplatzhalter 5">
            <a:extLst>
              <a:ext uri="{FF2B5EF4-FFF2-40B4-BE49-F238E27FC236}">
                <a16:creationId xmlns:a16="http://schemas.microsoft.com/office/drawing/2014/main" id="{AC35BF9D-F114-74D1-1DE6-0B5280126883}"/>
              </a:ext>
            </a:extLst>
          </p:cNvPr>
          <p:cNvSpPr>
            <a:spLocks noGrp="1"/>
          </p:cNvSpPr>
          <p:nvPr>
            <p:ph type="body" sz="quarter" idx="34"/>
          </p:nvPr>
        </p:nvSpPr>
        <p:spPr/>
        <p:txBody>
          <a:bodyPr>
            <a:normAutofit/>
          </a:bodyPr>
          <a:lstStyle/>
          <a:p>
            <a:r>
              <a:rPr lang="en-US" dirty="0"/>
              <a:t>Definition by Wikipedia [1]:</a:t>
            </a:r>
          </a:p>
          <a:p>
            <a:pPr lvl="1"/>
            <a:r>
              <a:rPr lang="en-US" i="1" dirty="0"/>
              <a:t>“Human–computer interaction (HCI) </a:t>
            </a:r>
            <a:r>
              <a:rPr lang="en-US" b="1" i="1" dirty="0">
                <a:solidFill>
                  <a:schemeClr val="accent1"/>
                </a:solidFill>
              </a:rPr>
              <a:t>is research in the design and the use of computer technology</a:t>
            </a:r>
            <a:r>
              <a:rPr lang="en-US" i="1" dirty="0"/>
              <a:t>, which focuses on the </a:t>
            </a:r>
            <a:r>
              <a:rPr lang="en-US" b="1" i="1" dirty="0">
                <a:solidFill>
                  <a:schemeClr val="accent1"/>
                </a:solidFill>
              </a:rPr>
              <a:t>interfaces between people (users) and computers</a:t>
            </a:r>
            <a:r>
              <a:rPr lang="en-US" i="1" dirty="0"/>
              <a:t>. </a:t>
            </a:r>
            <a:r>
              <a:rPr lang="en-US" b="1" i="1" dirty="0">
                <a:solidFill>
                  <a:schemeClr val="accent1"/>
                </a:solidFill>
              </a:rPr>
              <a:t>HCI researchers observe the ways humans interact with computers and design technologies </a:t>
            </a:r>
            <a:r>
              <a:rPr lang="en-US" i="1" dirty="0"/>
              <a:t>that allow humans to interact with computers in novel ways. A device that allows interaction between human being and a computer is known as a "Human-computer Interface (HCI)".</a:t>
            </a:r>
          </a:p>
          <a:p>
            <a:r>
              <a:rPr lang="en-US" dirty="0"/>
              <a:t>Definition in the ACM SIGCHI Curricula for HCI, 1992 [2]:</a:t>
            </a:r>
          </a:p>
          <a:p>
            <a:pPr lvl="1"/>
            <a:r>
              <a:rPr lang="en-US" i="1" dirty="0"/>
              <a:t>“Human-computer interaction is a discipline concerned with the </a:t>
            </a:r>
            <a:r>
              <a:rPr lang="en-US" b="1" i="1" dirty="0">
                <a:solidFill>
                  <a:schemeClr val="accent1"/>
                </a:solidFill>
              </a:rPr>
              <a:t>design, evaluation and implementation of interactive computing systems for human use</a:t>
            </a:r>
            <a:r>
              <a:rPr lang="en-US" i="1" dirty="0"/>
              <a:t> and with the study of major phenomena surrounding them.” </a:t>
            </a:r>
          </a:p>
        </p:txBody>
      </p:sp>
      <p:sp>
        <p:nvSpPr>
          <p:cNvPr id="7" name="Inhaltsplatzhalter 6">
            <a:extLst>
              <a:ext uri="{FF2B5EF4-FFF2-40B4-BE49-F238E27FC236}">
                <a16:creationId xmlns:a16="http://schemas.microsoft.com/office/drawing/2014/main" id="{25A21ADB-C265-0CEE-360D-B35379B0934B}"/>
              </a:ext>
            </a:extLst>
          </p:cNvPr>
          <p:cNvSpPr>
            <a:spLocks noGrp="1"/>
          </p:cNvSpPr>
          <p:nvPr>
            <p:ph sz="quarter" idx="35"/>
          </p:nvPr>
        </p:nvSpPr>
        <p:spPr/>
        <p:txBody>
          <a:bodyPr/>
          <a:lstStyle/>
          <a:p>
            <a:r>
              <a:rPr lang="de-DE" dirty="0"/>
              <a:t>[1] </a:t>
            </a:r>
            <a:r>
              <a:rPr lang="de-DE" dirty="0">
                <a:hlinkClick r:id="rId2"/>
              </a:rPr>
              <a:t>https://en.wikipedia.org/wiki/Human%E2%80%93computer_interaction</a:t>
            </a:r>
            <a:r>
              <a:rPr lang="de-DE" dirty="0"/>
              <a:t> </a:t>
            </a:r>
          </a:p>
          <a:p>
            <a:r>
              <a:rPr lang="de-DE" dirty="0"/>
              <a:t>[2] Thomas T. </a:t>
            </a:r>
            <a:r>
              <a:rPr lang="de-DE" dirty="0" err="1"/>
              <a:t>Hewett</a:t>
            </a:r>
            <a:r>
              <a:rPr lang="de-DE" dirty="0"/>
              <a:t>, Ronald Baecker, Stuart Card, Tom Carey, Jean Gasen, Marilyn </a:t>
            </a:r>
            <a:r>
              <a:rPr lang="de-DE" dirty="0" err="1"/>
              <a:t>Mantei</a:t>
            </a:r>
            <a:r>
              <a:rPr lang="de-DE" dirty="0"/>
              <a:t>, Gary Perlman, Gary Strong, and William </a:t>
            </a:r>
            <a:r>
              <a:rPr lang="de-DE" dirty="0" err="1"/>
              <a:t>Verplank</a:t>
            </a:r>
            <a:r>
              <a:rPr lang="de-DE" dirty="0"/>
              <a:t>. 1992. ACM SIGCHI Curricula </a:t>
            </a:r>
            <a:r>
              <a:rPr lang="de-DE" dirty="0" err="1"/>
              <a:t>for</a:t>
            </a:r>
            <a:r>
              <a:rPr lang="de-DE" dirty="0"/>
              <a:t> Human-Computer Interaction. Technical Report. </a:t>
            </a:r>
            <a:r>
              <a:rPr lang="de-DE" dirty="0" err="1"/>
              <a:t>Association</a:t>
            </a:r>
            <a:r>
              <a:rPr lang="de-DE" dirty="0"/>
              <a:t> </a:t>
            </a:r>
            <a:r>
              <a:rPr lang="de-DE" dirty="0" err="1"/>
              <a:t>for</a:t>
            </a:r>
            <a:r>
              <a:rPr lang="de-DE" dirty="0"/>
              <a:t> Computing Machinery, New York, NY, USA.</a:t>
            </a:r>
          </a:p>
        </p:txBody>
      </p:sp>
    </p:spTree>
    <p:extLst>
      <p:ext uri="{BB962C8B-B14F-4D97-AF65-F5344CB8AC3E}">
        <p14:creationId xmlns:p14="http://schemas.microsoft.com/office/powerpoint/2010/main" val="2326407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B595AC-C591-668D-5CA8-2BEBCAC8DBC7}"/>
              </a:ext>
            </a:extLst>
          </p:cNvPr>
          <p:cNvSpPr>
            <a:spLocks noGrp="1"/>
          </p:cNvSpPr>
          <p:nvPr>
            <p:ph type="title"/>
          </p:nvPr>
        </p:nvSpPr>
        <p:spPr/>
        <p:txBody>
          <a:bodyPr/>
          <a:lstStyle/>
          <a:p>
            <a:r>
              <a:rPr lang="en-US" dirty="0"/>
              <a:t>Interactive Systems</a:t>
            </a:r>
            <a:endParaRPr lang="de-DE" dirty="0"/>
          </a:p>
        </p:txBody>
      </p:sp>
      <p:sp>
        <p:nvSpPr>
          <p:cNvPr id="3" name="Fußzeilenplatzhalter 2">
            <a:extLst>
              <a:ext uri="{FF2B5EF4-FFF2-40B4-BE49-F238E27FC236}">
                <a16:creationId xmlns:a16="http://schemas.microsoft.com/office/drawing/2014/main" id="{73FB6ED7-1A62-E1E5-1AF3-89C0C995B4E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314D073-2BBE-2873-EA53-B6EBD95C9534}"/>
              </a:ext>
            </a:extLst>
          </p:cNvPr>
          <p:cNvSpPr>
            <a:spLocks noGrp="1"/>
          </p:cNvSpPr>
          <p:nvPr>
            <p:ph type="sldNum" sz="quarter" idx="28"/>
          </p:nvPr>
        </p:nvSpPr>
        <p:spPr/>
        <p:txBody>
          <a:bodyPr/>
          <a:lstStyle/>
          <a:p>
            <a:fld id="{BA24374A-C3A8-471A-8837-3FC31668ABE5}" type="slidenum">
              <a:rPr lang="de-DE" smtClean="0"/>
              <a:pPr/>
              <a:t>29</a:t>
            </a:fld>
            <a:endParaRPr lang="de-DE" dirty="0"/>
          </a:p>
        </p:txBody>
      </p:sp>
      <p:sp>
        <p:nvSpPr>
          <p:cNvPr id="5" name="Textplatzhalter 4">
            <a:extLst>
              <a:ext uri="{FF2B5EF4-FFF2-40B4-BE49-F238E27FC236}">
                <a16:creationId xmlns:a16="http://schemas.microsoft.com/office/drawing/2014/main" id="{82B95206-A1C0-DA95-732C-18170272EED5}"/>
              </a:ext>
            </a:extLst>
          </p:cNvPr>
          <p:cNvSpPr>
            <a:spLocks noGrp="1"/>
          </p:cNvSpPr>
          <p:nvPr>
            <p:ph type="body" sz="quarter" idx="21"/>
          </p:nvPr>
        </p:nvSpPr>
        <p:spPr/>
        <p:txBody>
          <a:bodyPr/>
          <a:lstStyle/>
          <a:p>
            <a:r>
              <a:rPr lang="de-DE" sz="1400" dirty="0"/>
              <a:t>Terms and </a:t>
            </a:r>
            <a:r>
              <a:rPr lang="de-DE" sz="1400" dirty="0" err="1"/>
              <a:t>Definitions</a:t>
            </a:r>
            <a:endParaRPr lang="de-DE" sz="1400" dirty="0"/>
          </a:p>
        </p:txBody>
      </p:sp>
      <p:sp>
        <p:nvSpPr>
          <p:cNvPr id="6" name="Textplatzhalter 5">
            <a:extLst>
              <a:ext uri="{FF2B5EF4-FFF2-40B4-BE49-F238E27FC236}">
                <a16:creationId xmlns:a16="http://schemas.microsoft.com/office/drawing/2014/main" id="{C26E09B8-66AA-4D4D-4B0B-64FCDE0ECEB7}"/>
              </a:ext>
            </a:extLst>
          </p:cNvPr>
          <p:cNvSpPr>
            <a:spLocks noGrp="1"/>
          </p:cNvSpPr>
          <p:nvPr>
            <p:ph type="body" sz="quarter" idx="29"/>
          </p:nvPr>
        </p:nvSpPr>
        <p:spPr/>
        <p:txBody>
          <a:bodyPr/>
          <a:lstStyle/>
          <a:p>
            <a:r>
              <a:rPr lang="en-US" dirty="0"/>
              <a:t>An </a:t>
            </a:r>
            <a:r>
              <a:rPr lang="en-US" b="1" dirty="0">
                <a:solidFill>
                  <a:schemeClr val="accent1"/>
                </a:solidFill>
              </a:rPr>
              <a:t>interactive system </a:t>
            </a:r>
            <a:r>
              <a:rPr lang="en-US" dirty="0"/>
              <a:t>is a computational system that allows users to interact in real-time. </a:t>
            </a:r>
          </a:p>
          <a:p>
            <a:pPr lvl="1"/>
            <a:r>
              <a:rPr lang="en-US" dirty="0"/>
              <a:t>Interactions provide instant feedback visible to the user.</a:t>
            </a:r>
          </a:p>
          <a:p>
            <a:r>
              <a:rPr lang="en-US" dirty="0"/>
              <a:t>The term </a:t>
            </a:r>
            <a:r>
              <a:rPr lang="en-US" b="1" dirty="0">
                <a:solidFill>
                  <a:schemeClr val="accent1"/>
                </a:solidFill>
              </a:rPr>
              <a:t>interactive computing</a:t>
            </a:r>
            <a:r>
              <a:rPr lang="en-US" dirty="0">
                <a:solidFill>
                  <a:schemeClr val="accent1"/>
                </a:solidFill>
              </a:rPr>
              <a:t> </a:t>
            </a:r>
            <a:r>
              <a:rPr lang="en-US" dirty="0"/>
              <a:t>is used in a similar way, with a focus that is less on the systems aspect. Examples:</a:t>
            </a:r>
          </a:p>
          <a:p>
            <a:pPr lvl="1"/>
            <a:r>
              <a:rPr lang="en-US" dirty="0"/>
              <a:t>Graphical user interfaces, such as Windows 10 or MacOS</a:t>
            </a:r>
          </a:p>
          <a:p>
            <a:pPr lvl="1"/>
            <a:r>
              <a:rPr lang="en-US" dirty="0"/>
              <a:t>Mobile devices, such as an Android phone </a:t>
            </a:r>
          </a:p>
          <a:p>
            <a:pPr lvl="1"/>
            <a:r>
              <a:rPr lang="en-US" dirty="0"/>
              <a:t>Gaming consoles, such as Xbox with Kinect or Nintendo Switch </a:t>
            </a:r>
          </a:p>
          <a:p>
            <a:pPr lvl="1"/>
            <a:r>
              <a:rPr lang="en-US" dirty="0"/>
              <a:t>Ticket vending machines, such as the DB-ticket machine  </a:t>
            </a:r>
          </a:p>
          <a:p>
            <a:pPr lvl="1"/>
            <a:r>
              <a:rPr lang="en-US" dirty="0"/>
              <a:t>Command line interfaces, such as an SSH console</a:t>
            </a:r>
          </a:p>
        </p:txBody>
      </p:sp>
    </p:spTree>
    <p:extLst>
      <p:ext uri="{BB962C8B-B14F-4D97-AF65-F5344CB8AC3E}">
        <p14:creationId xmlns:p14="http://schemas.microsoft.com/office/powerpoint/2010/main" val="3133014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platzhalter 11">
            <a:extLst>
              <a:ext uri="{FF2B5EF4-FFF2-40B4-BE49-F238E27FC236}">
                <a16:creationId xmlns:a16="http://schemas.microsoft.com/office/drawing/2014/main" id="{10CE70E3-CF69-9A68-0FFA-05C253342D50}"/>
              </a:ext>
            </a:extLst>
          </p:cNvPr>
          <p:cNvSpPr>
            <a:spLocks noGrp="1"/>
          </p:cNvSpPr>
          <p:nvPr>
            <p:ph type="body" idx="1"/>
          </p:nvPr>
        </p:nvSpPr>
        <p:spPr/>
        <p:txBody>
          <a:bodyPr/>
          <a:lstStyle/>
          <a:p>
            <a:r>
              <a:rPr lang="de-DE" dirty="0" err="1"/>
              <a:t>Discussion</a:t>
            </a:r>
            <a:endParaRPr lang="de-DE" dirty="0"/>
          </a:p>
        </p:txBody>
      </p:sp>
      <p:sp>
        <p:nvSpPr>
          <p:cNvPr id="11" name="Titel 10">
            <a:extLst>
              <a:ext uri="{FF2B5EF4-FFF2-40B4-BE49-F238E27FC236}">
                <a16:creationId xmlns:a16="http://schemas.microsoft.com/office/drawing/2014/main" id="{7F6730FC-334D-4AAE-AADC-36C5539B3B8B}"/>
              </a:ext>
            </a:extLst>
          </p:cNvPr>
          <p:cNvSpPr>
            <a:spLocks noGrp="1"/>
          </p:cNvSpPr>
          <p:nvPr>
            <p:ph type="title"/>
          </p:nvPr>
        </p:nvSpPr>
        <p:spPr/>
        <p:txBody>
          <a:bodyPr/>
          <a:lstStyle/>
          <a:p>
            <a:r>
              <a:rPr lang="en-US" dirty="0"/>
              <a:t>Which disciplines are related to HCI?</a:t>
            </a:r>
            <a:endParaRPr lang="de-DE" dirty="0"/>
          </a:p>
        </p:txBody>
      </p:sp>
      <p:sp>
        <p:nvSpPr>
          <p:cNvPr id="3" name="Fußzeilenplatzhalter 2">
            <a:extLst>
              <a:ext uri="{FF2B5EF4-FFF2-40B4-BE49-F238E27FC236}">
                <a16:creationId xmlns:a16="http://schemas.microsoft.com/office/drawing/2014/main" id="{4C67771A-52CC-4F49-2492-9B170DB4D01E}"/>
              </a:ext>
            </a:extLst>
          </p:cNvPr>
          <p:cNvSpPr>
            <a:spLocks noGrp="1"/>
          </p:cNvSpPr>
          <p:nvPr>
            <p:ph type="ftr" sz="quarter" idx="23"/>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A7BB941-C3F9-FA83-4B1F-2095660BD114}"/>
              </a:ext>
            </a:extLst>
          </p:cNvPr>
          <p:cNvSpPr>
            <a:spLocks noGrp="1"/>
          </p:cNvSpPr>
          <p:nvPr>
            <p:ph type="sldNum" sz="quarter" idx="24"/>
          </p:nvPr>
        </p:nvSpPr>
        <p:spPr/>
        <p:txBody>
          <a:bodyPr/>
          <a:lstStyle/>
          <a:p>
            <a:fld id="{BA24374A-C3A8-471A-8837-3FC31668ABE5}" type="slidenum">
              <a:rPr lang="de-DE" smtClean="0"/>
              <a:pPr/>
              <a:t>3</a:t>
            </a:fld>
            <a:endParaRPr lang="de-DE" dirty="0"/>
          </a:p>
        </p:txBody>
      </p:sp>
      <p:sp>
        <p:nvSpPr>
          <p:cNvPr id="13" name="Textplatzhalter 12">
            <a:extLst>
              <a:ext uri="{FF2B5EF4-FFF2-40B4-BE49-F238E27FC236}">
                <a16:creationId xmlns:a16="http://schemas.microsoft.com/office/drawing/2014/main" id="{AF531ACF-8AB9-92BC-EE5F-0FE3A8CBFFBF}"/>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endParaRPr lang="de-DE" dirty="0"/>
          </a:p>
        </p:txBody>
      </p:sp>
    </p:spTree>
    <p:extLst>
      <p:ext uri="{BB962C8B-B14F-4D97-AF65-F5344CB8AC3E}">
        <p14:creationId xmlns:p14="http://schemas.microsoft.com/office/powerpoint/2010/main" val="4234059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E28ABD-AC95-72C9-BD63-F51100E03F3A}"/>
              </a:ext>
            </a:extLst>
          </p:cNvPr>
          <p:cNvSpPr>
            <a:spLocks noGrp="1"/>
          </p:cNvSpPr>
          <p:nvPr>
            <p:ph type="title"/>
          </p:nvPr>
        </p:nvSpPr>
        <p:spPr/>
        <p:txBody>
          <a:bodyPr/>
          <a:lstStyle/>
          <a:p>
            <a:r>
              <a:rPr lang="en-US" dirty="0"/>
              <a:t>Discussion: What is an Interactive System?</a:t>
            </a:r>
            <a:endParaRPr lang="de-DE" dirty="0"/>
          </a:p>
        </p:txBody>
      </p:sp>
      <p:sp>
        <p:nvSpPr>
          <p:cNvPr id="3" name="Fußzeilenplatzhalter 2">
            <a:extLst>
              <a:ext uri="{FF2B5EF4-FFF2-40B4-BE49-F238E27FC236}">
                <a16:creationId xmlns:a16="http://schemas.microsoft.com/office/drawing/2014/main" id="{A0A77C09-F006-B779-803D-497DB0BB9C2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94414F3-29F2-09AE-8E4B-487F4BFC76F9}"/>
              </a:ext>
            </a:extLst>
          </p:cNvPr>
          <p:cNvSpPr>
            <a:spLocks noGrp="1"/>
          </p:cNvSpPr>
          <p:nvPr>
            <p:ph type="sldNum" sz="quarter" idx="28"/>
          </p:nvPr>
        </p:nvSpPr>
        <p:spPr/>
        <p:txBody>
          <a:bodyPr/>
          <a:lstStyle/>
          <a:p>
            <a:fld id="{BA24374A-C3A8-471A-8837-3FC31668ABE5}" type="slidenum">
              <a:rPr lang="de-DE" smtClean="0"/>
              <a:pPr/>
              <a:t>30</a:t>
            </a:fld>
            <a:endParaRPr lang="de-DE" dirty="0"/>
          </a:p>
        </p:txBody>
      </p:sp>
      <p:sp>
        <p:nvSpPr>
          <p:cNvPr id="5" name="Textplatzhalter 4">
            <a:extLst>
              <a:ext uri="{FF2B5EF4-FFF2-40B4-BE49-F238E27FC236}">
                <a16:creationId xmlns:a16="http://schemas.microsoft.com/office/drawing/2014/main" id="{1E70ECBD-2BEA-5798-96CA-F3724758C91F}"/>
              </a:ext>
            </a:extLst>
          </p:cNvPr>
          <p:cNvSpPr>
            <a:spLocks noGrp="1"/>
          </p:cNvSpPr>
          <p:nvPr>
            <p:ph type="body" sz="quarter" idx="21"/>
          </p:nvPr>
        </p:nvSpPr>
        <p:spPr/>
        <p:txBody>
          <a:bodyPr/>
          <a:lstStyle/>
          <a:p>
            <a:r>
              <a:rPr lang="de-DE" sz="1400" dirty="0"/>
              <a:t>Terms and </a:t>
            </a:r>
            <a:r>
              <a:rPr lang="de-DE" sz="1400" dirty="0" err="1"/>
              <a:t>Definitions</a:t>
            </a:r>
            <a:endParaRPr lang="de-DE" sz="1400" dirty="0"/>
          </a:p>
        </p:txBody>
      </p:sp>
      <p:sp>
        <p:nvSpPr>
          <p:cNvPr id="6" name="Textplatzhalter 5">
            <a:extLst>
              <a:ext uri="{FF2B5EF4-FFF2-40B4-BE49-F238E27FC236}">
                <a16:creationId xmlns:a16="http://schemas.microsoft.com/office/drawing/2014/main" id="{CFD96716-92D4-8D54-3202-F73E0A12A0D4}"/>
              </a:ext>
            </a:extLst>
          </p:cNvPr>
          <p:cNvSpPr>
            <a:spLocks noGrp="1"/>
          </p:cNvSpPr>
          <p:nvPr>
            <p:ph type="body" sz="quarter" idx="29"/>
          </p:nvPr>
        </p:nvSpPr>
        <p:spPr>
          <a:xfrm>
            <a:off x="695325" y="1449388"/>
            <a:ext cx="7956550" cy="4679950"/>
          </a:xfrm>
        </p:spPr>
        <p:txBody>
          <a:bodyPr/>
          <a:lstStyle/>
          <a:p>
            <a:r>
              <a:rPr lang="en-US" b="1" dirty="0">
                <a:solidFill>
                  <a:schemeClr val="accent1"/>
                </a:solidFill>
              </a:rPr>
              <a:t>Which of the following devices and applications can be considered an interactive system?*</a:t>
            </a:r>
          </a:p>
          <a:p>
            <a:pPr lvl="1"/>
            <a:r>
              <a:rPr lang="en-US" dirty="0"/>
              <a:t>Why can they be considered an interactive systems?</a:t>
            </a:r>
          </a:p>
          <a:p>
            <a:pPr lvl="1"/>
            <a:r>
              <a:rPr lang="en-US" dirty="0"/>
              <a:t>Why may they be not considered an interactive system?  </a:t>
            </a:r>
          </a:p>
          <a:p>
            <a:r>
              <a:rPr lang="en-US" b="1" dirty="0">
                <a:solidFill>
                  <a:schemeClr val="accent1"/>
                </a:solidFill>
              </a:rPr>
              <a:t>Discuss one of the following</a:t>
            </a:r>
          </a:p>
          <a:p>
            <a:pPr marL="814388" lvl="1" indent="-457200">
              <a:buFont typeface="+mj-lt"/>
              <a:buAutoNum type="arabicPeriod"/>
            </a:pPr>
            <a:r>
              <a:rPr lang="en-US" dirty="0"/>
              <a:t>Professional video editing tool</a:t>
            </a:r>
          </a:p>
          <a:p>
            <a:pPr marL="814388" lvl="1" indent="-457200">
              <a:buFont typeface="+mj-lt"/>
              <a:buAutoNum type="arabicPeriod"/>
            </a:pPr>
            <a:r>
              <a:rPr lang="en-US" dirty="0"/>
              <a:t>Electronic signage at the railway station</a:t>
            </a:r>
          </a:p>
          <a:p>
            <a:pPr marL="814388" lvl="1" indent="-457200">
              <a:buFont typeface="+mj-lt"/>
              <a:buAutoNum type="arabicPeriod"/>
            </a:pPr>
            <a:r>
              <a:rPr lang="en-US" dirty="0"/>
              <a:t>Latex text processing system </a:t>
            </a:r>
          </a:p>
        </p:txBody>
      </p:sp>
      <p:grpSp>
        <p:nvGrpSpPr>
          <p:cNvPr id="7" name="Gruppieren 6" descr="Pictures of three displays...">
            <a:extLst>
              <a:ext uri="{FF2B5EF4-FFF2-40B4-BE49-F238E27FC236}">
                <a16:creationId xmlns:a16="http://schemas.microsoft.com/office/drawing/2014/main" id="{E4423E2E-07F2-E7C4-1487-7754E87B5940}"/>
              </a:ext>
            </a:extLst>
          </p:cNvPr>
          <p:cNvGrpSpPr/>
          <p:nvPr/>
        </p:nvGrpSpPr>
        <p:grpSpPr>
          <a:xfrm>
            <a:off x="8714434" y="1216319"/>
            <a:ext cx="2880030" cy="4763316"/>
            <a:chOff x="8595006" y="283093"/>
            <a:chExt cx="3441418" cy="5691803"/>
          </a:xfrm>
        </p:grpSpPr>
        <p:pic>
          <p:nvPicPr>
            <p:cNvPr id="8" name="Grafik 7">
              <a:extLst>
                <a:ext uri="{FF2B5EF4-FFF2-40B4-BE49-F238E27FC236}">
                  <a16:creationId xmlns:a16="http://schemas.microsoft.com/office/drawing/2014/main" id="{AB296C4B-6D2B-7A34-9F27-ABCF8DCDB7AE}"/>
                </a:ext>
              </a:extLst>
            </p:cNvPr>
            <p:cNvPicPr>
              <a:picLocks noChangeAspect="1"/>
            </p:cNvPicPr>
            <p:nvPr/>
          </p:nvPicPr>
          <p:blipFill>
            <a:blip r:embed="rId2"/>
            <a:stretch>
              <a:fillRect/>
            </a:stretch>
          </p:blipFill>
          <p:spPr>
            <a:xfrm>
              <a:off x="8595006" y="4322369"/>
              <a:ext cx="3441418" cy="1652527"/>
            </a:xfrm>
            <a:prstGeom prst="rect">
              <a:avLst/>
            </a:prstGeom>
          </p:spPr>
        </p:pic>
        <p:pic>
          <p:nvPicPr>
            <p:cNvPr id="9" name="Grafik 8">
              <a:extLst>
                <a:ext uri="{FF2B5EF4-FFF2-40B4-BE49-F238E27FC236}">
                  <a16:creationId xmlns:a16="http://schemas.microsoft.com/office/drawing/2014/main" id="{E72E448A-5274-D9F7-1B06-068619A4D9B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95006" y="283093"/>
              <a:ext cx="3441418" cy="1864101"/>
            </a:xfrm>
            <a:prstGeom prst="rect">
              <a:avLst/>
            </a:prstGeom>
          </p:spPr>
        </p:pic>
        <p:pic>
          <p:nvPicPr>
            <p:cNvPr id="10" name="Grafik 9">
              <a:extLst>
                <a:ext uri="{FF2B5EF4-FFF2-40B4-BE49-F238E27FC236}">
                  <a16:creationId xmlns:a16="http://schemas.microsoft.com/office/drawing/2014/main" id="{726273C0-BF83-43DE-5583-A5C1E44B5928}"/>
                </a:ext>
              </a:extLst>
            </p:cNvPr>
            <p:cNvPicPr>
              <a:picLocks noChangeAspect="1"/>
            </p:cNvPicPr>
            <p:nvPr/>
          </p:nvPicPr>
          <p:blipFill rotWithShape="1">
            <a:blip r:embed="rId4"/>
            <a:srcRect t="9562" b="11335"/>
            <a:stretch/>
          </p:blipFill>
          <p:spPr>
            <a:xfrm>
              <a:off x="8595006" y="2313794"/>
              <a:ext cx="3441418" cy="1822698"/>
            </a:xfrm>
            <a:prstGeom prst="rect">
              <a:avLst/>
            </a:prstGeom>
          </p:spPr>
        </p:pic>
      </p:grpSp>
      <p:sp>
        <p:nvSpPr>
          <p:cNvPr id="12" name="Textfeld 11">
            <a:extLst>
              <a:ext uri="{FF2B5EF4-FFF2-40B4-BE49-F238E27FC236}">
                <a16:creationId xmlns:a16="http://schemas.microsoft.com/office/drawing/2014/main" id="{7C5D15D4-5335-B9CA-ADF7-53B0A2162C56}"/>
              </a:ext>
            </a:extLst>
          </p:cNvPr>
          <p:cNvSpPr txBox="1"/>
          <p:nvPr/>
        </p:nvSpPr>
        <p:spPr>
          <a:xfrm>
            <a:off x="695325" y="5206009"/>
            <a:ext cx="7517350" cy="923330"/>
          </a:xfrm>
          <a:prstGeom prst="rect">
            <a:avLst/>
          </a:prstGeom>
          <a:noFill/>
        </p:spPr>
        <p:txBody>
          <a:bodyPr wrap="square">
            <a:spAutoFit/>
          </a:bodyPr>
          <a:lstStyle/>
          <a:p>
            <a:r>
              <a:rPr lang="en-US" baseline="24000" dirty="0"/>
              <a:t>*</a:t>
            </a:r>
            <a:r>
              <a:rPr lang="en-US" sz="1800" i="1" dirty="0"/>
              <a:t>There may be not ‘yes’ or ‘no’ answer. Consider different aspects and think how the design impacts whether or not this is perceived as an interactive system.</a:t>
            </a:r>
          </a:p>
        </p:txBody>
      </p:sp>
    </p:spTree>
    <p:extLst>
      <p:ext uri="{BB962C8B-B14F-4D97-AF65-F5344CB8AC3E}">
        <p14:creationId xmlns:p14="http://schemas.microsoft.com/office/powerpoint/2010/main" val="1902694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163932-FEDA-2C32-5411-8557B22C6570}"/>
              </a:ext>
            </a:extLst>
          </p:cNvPr>
          <p:cNvSpPr>
            <a:spLocks noGrp="1"/>
          </p:cNvSpPr>
          <p:nvPr>
            <p:ph type="title"/>
          </p:nvPr>
        </p:nvSpPr>
        <p:spPr/>
        <p:txBody>
          <a:bodyPr/>
          <a:lstStyle/>
          <a:p>
            <a:r>
              <a:rPr lang="en-US" dirty="0"/>
              <a:t>Discussion: What is an Interactive System? (1)</a:t>
            </a:r>
            <a:endParaRPr lang="de-DE" dirty="0"/>
          </a:p>
        </p:txBody>
      </p:sp>
      <p:sp>
        <p:nvSpPr>
          <p:cNvPr id="3" name="Fußzeilenplatzhalter 2">
            <a:extLst>
              <a:ext uri="{FF2B5EF4-FFF2-40B4-BE49-F238E27FC236}">
                <a16:creationId xmlns:a16="http://schemas.microsoft.com/office/drawing/2014/main" id="{BAADB0DD-82A4-246E-4FC7-BFFDE036844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F39B033-5EF4-4841-44C7-6FCF0401D5A9}"/>
              </a:ext>
            </a:extLst>
          </p:cNvPr>
          <p:cNvSpPr>
            <a:spLocks noGrp="1"/>
          </p:cNvSpPr>
          <p:nvPr>
            <p:ph type="sldNum" sz="quarter" idx="28"/>
          </p:nvPr>
        </p:nvSpPr>
        <p:spPr/>
        <p:txBody>
          <a:bodyPr/>
          <a:lstStyle/>
          <a:p>
            <a:fld id="{BA24374A-C3A8-471A-8837-3FC31668ABE5}" type="slidenum">
              <a:rPr lang="de-DE" smtClean="0"/>
              <a:pPr/>
              <a:t>31</a:t>
            </a:fld>
            <a:endParaRPr lang="de-DE" dirty="0"/>
          </a:p>
        </p:txBody>
      </p:sp>
      <p:sp>
        <p:nvSpPr>
          <p:cNvPr id="5" name="Textplatzhalter 4">
            <a:extLst>
              <a:ext uri="{FF2B5EF4-FFF2-40B4-BE49-F238E27FC236}">
                <a16:creationId xmlns:a16="http://schemas.microsoft.com/office/drawing/2014/main" id="{663BB12B-C145-359A-6D2A-A30100297A6B}"/>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6" name="Textplatzhalter 5">
            <a:extLst>
              <a:ext uri="{FF2B5EF4-FFF2-40B4-BE49-F238E27FC236}">
                <a16:creationId xmlns:a16="http://schemas.microsoft.com/office/drawing/2014/main" id="{F455C11A-3314-C004-73ED-1C3A947C1194}"/>
              </a:ext>
            </a:extLst>
          </p:cNvPr>
          <p:cNvSpPr>
            <a:spLocks noGrp="1"/>
          </p:cNvSpPr>
          <p:nvPr>
            <p:ph type="body" sz="quarter" idx="29"/>
          </p:nvPr>
        </p:nvSpPr>
        <p:spPr/>
        <p:txBody>
          <a:bodyPr/>
          <a:lstStyle/>
          <a:p>
            <a:endParaRPr lang="de-DE"/>
          </a:p>
        </p:txBody>
      </p:sp>
      <p:pic>
        <p:nvPicPr>
          <p:cNvPr id="7" name="Grafik 6" descr="A video editing software">
            <a:extLst>
              <a:ext uri="{FF2B5EF4-FFF2-40B4-BE49-F238E27FC236}">
                <a16:creationId xmlns:a16="http://schemas.microsoft.com/office/drawing/2014/main" id="{D67EBE90-4C9B-F64B-EF76-0052CBA4EC3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5324" y="1567221"/>
            <a:ext cx="7951719" cy="4307180"/>
          </a:xfrm>
          <a:prstGeom prst="rect">
            <a:avLst/>
          </a:prstGeom>
        </p:spPr>
      </p:pic>
    </p:spTree>
    <p:extLst>
      <p:ext uri="{BB962C8B-B14F-4D97-AF65-F5344CB8AC3E}">
        <p14:creationId xmlns:p14="http://schemas.microsoft.com/office/powerpoint/2010/main" val="1372270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5CCB99-BB47-F941-47D4-212CA56A21E3}"/>
              </a:ext>
            </a:extLst>
          </p:cNvPr>
          <p:cNvSpPr>
            <a:spLocks noGrp="1"/>
          </p:cNvSpPr>
          <p:nvPr>
            <p:ph type="title"/>
          </p:nvPr>
        </p:nvSpPr>
        <p:spPr/>
        <p:txBody>
          <a:bodyPr/>
          <a:lstStyle/>
          <a:p>
            <a:r>
              <a:rPr lang="en-US" dirty="0"/>
              <a:t>Discussion: What is an Interactive System? (2)</a:t>
            </a:r>
            <a:endParaRPr lang="de-DE" dirty="0"/>
          </a:p>
        </p:txBody>
      </p:sp>
      <p:sp>
        <p:nvSpPr>
          <p:cNvPr id="3" name="Fußzeilenplatzhalter 2">
            <a:extLst>
              <a:ext uri="{FF2B5EF4-FFF2-40B4-BE49-F238E27FC236}">
                <a16:creationId xmlns:a16="http://schemas.microsoft.com/office/drawing/2014/main" id="{3AD06621-E29B-FB34-6CA1-34A71CBFD24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3C845FC-BB72-479E-15AA-55FEC1038BFD}"/>
              </a:ext>
            </a:extLst>
          </p:cNvPr>
          <p:cNvSpPr>
            <a:spLocks noGrp="1"/>
          </p:cNvSpPr>
          <p:nvPr>
            <p:ph type="sldNum" sz="quarter" idx="28"/>
          </p:nvPr>
        </p:nvSpPr>
        <p:spPr/>
        <p:txBody>
          <a:bodyPr/>
          <a:lstStyle/>
          <a:p>
            <a:fld id="{BA24374A-C3A8-471A-8837-3FC31668ABE5}" type="slidenum">
              <a:rPr lang="de-DE" smtClean="0"/>
              <a:pPr/>
              <a:t>32</a:t>
            </a:fld>
            <a:endParaRPr lang="de-DE" dirty="0"/>
          </a:p>
        </p:txBody>
      </p:sp>
      <p:sp>
        <p:nvSpPr>
          <p:cNvPr id="5" name="Textplatzhalter 4">
            <a:extLst>
              <a:ext uri="{FF2B5EF4-FFF2-40B4-BE49-F238E27FC236}">
                <a16:creationId xmlns:a16="http://schemas.microsoft.com/office/drawing/2014/main" id="{E130BCB5-29F1-F27C-BA07-A85F6FFA6B39}"/>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6" name="Textplatzhalter 5">
            <a:extLst>
              <a:ext uri="{FF2B5EF4-FFF2-40B4-BE49-F238E27FC236}">
                <a16:creationId xmlns:a16="http://schemas.microsoft.com/office/drawing/2014/main" id="{C405772E-FE42-6DC4-64CF-74B2E95596D2}"/>
              </a:ext>
            </a:extLst>
          </p:cNvPr>
          <p:cNvSpPr>
            <a:spLocks noGrp="1"/>
          </p:cNvSpPr>
          <p:nvPr>
            <p:ph type="body" sz="quarter" idx="29"/>
          </p:nvPr>
        </p:nvSpPr>
        <p:spPr/>
        <p:txBody>
          <a:bodyPr/>
          <a:lstStyle/>
          <a:p>
            <a:endParaRPr lang="de-DE"/>
          </a:p>
        </p:txBody>
      </p:sp>
      <p:pic>
        <p:nvPicPr>
          <p:cNvPr id="7" name="Grafik 6" descr="A display at a main station">
            <a:extLst>
              <a:ext uri="{FF2B5EF4-FFF2-40B4-BE49-F238E27FC236}">
                <a16:creationId xmlns:a16="http://schemas.microsoft.com/office/drawing/2014/main" id="{1070AD59-8D21-44A4-E07F-A67CC9362ACC}"/>
              </a:ext>
            </a:extLst>
          </p:cNvPr>
          <p:cNvPicPr>
            <a:picLocks noChangeAspect="1"/>
          </p:cNvPicPr>
          <p:nvPr/>
        </p:nvPicPr>
        <p:blipFill rotWithShape="1">
          <a:blip r:embed="rId2"/>
          <a:srcRect t="9562" b="11335"/>
          <a:stretch/>
        </p:blipFill>
        <p:spPr>
          <a:xfrm>
            <a:off x="695326" y="1613775"/>
            <a:ext cx="7956548" cy="4214072"/>
          </a:xfrm>
          <a:prstGeom prst="rect">
            <a:avLst/>
          </a:prstGeom>
        </p:spPr>
      </p:pic>
    </p:spTree>
    <p:extLst>
      <p:ext uri="{BB962C8B-B14F-4D97-AF65-F5344CB8AC3E}">
        <p14:creationId xmlns:p14="http://schemas.microsoft.com/office/powerpoint/2010/main" val="4161715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44035A-3283-B021-0DC6-6BF4B1E62825}"/>
              </a:ext>
            </a:extLst>
          </p:cNvPr>
          <p:cNvSpPr>
            <a:spLocks noGrp="1"/>
          </p:cNvSpPr>
          <p:nvPr>
            <p:ph type="title"/>
          </p:nvPr>
        </p:nvSpPr>
        <p:spPr/>
        <p:txBody>
          <a:bodyPr/>
          <a:lstStyle/>
          <a:p>
            <a:r>
              <a:rPr lang="en-US" dirty="0"/>
              <a:t>Discussion: What is an Interactive System? (3)</a:t>
            </a:r>
            <a:endParaRPr lang="de-DE" dirty="0"/>
          </a:p>
        </p:txBody>
      </p:sp>
      <p:sp>
        <p:nvSpPr>
          <p:cNvPr id="3" name="Fußzeilenplatzhalter 2">
            <a:extLst>
              <a:ext uri="{FF2B5EF4-FFF2-40B4-BE49-F238E27FC236}">
                <a16:creationId xmlns:a16="http://schemas.microsoft.com/office/drawing/2014/main" id="{B62723A8-DB1B-79BC-198C-A65B080473A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EF89435-CD74-248A-BE9A-C8BAC07FB1B7}"/>
              </a:ext>
            </a:extLst>
          </p:cNvPr>
          <p:cNvSpPr>
            <a:spLocks noGrp="1"/>
          </p:cNvSpPr>
          <p:nvPr>
            <p:ph type="sldNum" sz="quarter" idx="28"/>
          </p:nvPr>
        </p:nvSpPr>
        <p:spPr/>
        <p:txBody>
          <a:bodyPr/>
          <a:lstStyle/>
          <a:p>
            <a:fld id="{BA24374A-C3A8-471A-8837-3FC31668ABE5}" type="slidenum">
              <a:rPr lang="de-DE" smtClean="0"/>
              <a:pPr/>
              <a:t>33</a:t>
            </a:fld>
            <a:endParaRPr lang="de-DE" dirty="0"/>
          </a:p>
        </p:txBody>
      </p:sp>
      <p:sp>
        <p:nvSpPr>
          <p:cNvPr id="5" name="Textplatzhalter 4">
            <a:extLst>
              <a:ext uri="{FF2B5EF4-FFF2-40B4-BE49-F238E27FC236}">
                <a16:creationId xmlns:a16="http://schemas.microsoft.com/office/drawing/2014/main" id="{3A66342D-DC6D-B762-2639-E566D4B2A91F}"/>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6" name="Textplatzhalter 5">
            <a:extLst>
              <a:ext uri="{FF2B5EF4-FFF2-40B4-BE49-F238E27FC236}">
                <a16:creationId xmlns:a16="http://schemas.microsoft.com/office/drawing/2014/main" id="{A30D76D7-E91E-8016-25D7-0F6DEE4FFC71}"/>
              </a:ext>
            </a:extLst>
          </p:cNvPr>
          <p:cNvSpPr>
            <a:spLocks noGrp="1"/>
          </p:cNvSpPr>
          <p:nvPr>
            <p:ph type="body" sz="quarter" idx="29"/>
          </p:nvPr>
        </p:nvSpPr>
        <p:spPr/>
        <p:txBody>
          <a:bodyPr/>
          <a:lstStyle/>
          <a:p>
            <a:endParaRPr lang="de-DE"/>
          </a:p>
        </p:txBody>
      </p:sp>
      <p:pic>
        <p:nvPicPr>
          <p:cNvPr id="7" name="Grafik 6" descr="A screenshot of the latex overleaf editor">
            <a:extLst>
              <a:ext uri="{FF2B5EF4-FFF2-40B4-BE49-F238E27FC236}">
                <a16:creationId xmlns:a16="http://schemas.microsoft.com/office/drawing/2014/main" id="{8B586200-787D-8955-A915-F80118660B8C}"/>
              </a:ext>
            </a:extLst>
          </p:cNvPr>
          <p:cNvPicPr>
            <a:picLocks noChangeAspect="1"/>
          </p:cNvPicPr>
          <p:nvPr/>
        </p:nvPicPr>
        <p:blipFill>
          <a:blip r:embed="rId2"/>
          <a:stretch>
            <a:fillRect/>
          </a:stretch>
        </p:blipFill>
        <p:spPr>
          <a:xfrm>
            <a:off x="695325" y="1592264"/>
            <a:ext cx="8803385" cy="4227278"/>
          </a:xfrm>
          <a:prstGeom prst="rect">
            <a:avLst/>
          </a:prstGeom>
        </p:spPr>
      </p:pic>
    </p:spTree>
    <p:extLst>
      <p:ext uri="{BB962C8B-B14F-4D97-AF65-F5344CB8AC3E}">
        <p14:creationId xmlns:p14="http://schemas.microsoft.com/office/powerpoint/2010/main" val="1627199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E15A4-DC2C-D313-F190-F936649F0C00}"/>
              </a:ext>
            </a:extLst>
          </p:cNvPr>
          <p:cNvSpPr>
            <a:spLocks noGrp="1"/>
          </p:cNvSpPr>
          <p:nvPr>
            <p:ph type="title"/>
          </p:nvPr>
        </p:nvSpPr>
        <p:spPr/>
        <p:txBody>
          <a:bodyPr/>
          <a:lstStyle/>
          <a:p>
            <a:r>
              <a:rPr lang="en-US" dirty="0"/>
              <a:t>The User Interface (in HCI)</a:t>
            </a:r>
            <a:endParaRPr lang="de-DE" dirty="0"/>
          </a:p>
        </p:txBody>
      </p:sp>
      <p:sp>
        <p:nvSpPr>
          <p:cNvPr id="3" name="Fußzeilenplatzhalter 2">
            <a:extLst>
              <a:ext uri="{FF2B5EF4-FFF2-40B4-BE49-F238E27FC236}">
                <a16:creationId xmlns:a16="http://schemas.microsoft.com/office/drawing/2014/main" id="{5AB17E3A-6A8B-4DD5-5097-D3A2B9E6986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1575577-ED79-C03F-D1B8-7B0DE1260C10}"/>
              </a:ext>
            </a:extLst>
          </p:cNvPr>
          <p:cNvSpPr>
            <a:spLocks noGrp="1"/>
          </p:cNvSpPr>
          <p:nvPr>
            <p:ph type="sldNum" sz="quarter" idx="28"/>
          </p:nvPr>
        </p:nvSpPr>
        <p:spPr/>
        <p:txBody>
          <a:bodyPr/>
          <a:lstStyle/>
          <a:p>
            <a:fld id="{BA24374A-C3A8-471A-8837-3FC31668ABE5}" type="slidenum">
              <a:rPr lang="de-DE" smtClean="0"/>
              <a:pPr/>
              <a:t>34</a:t>
            </a:fld>
            <a:endParaRPr lang="de-DE" dirty="0"/>
          </a:p>
        </p:txBody>
      </p:sp>
      <p:sp>
        <p:nvSpPr>
          <p:cNvPr id="5" name="Textplatzhalter 4">
            <a:extLst>
              <a:ext uri="{FF2B5EF4-FFF2-40B4-BE49-F238E27FC236}">
                <a16:creationId xmlns:a16="http://schemas.microsoft.com/office/drawing/2014/main" id="{0EFBCBC7-2DFA-408F-FDB3-78DDC822CA10}"/>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6" name="Textplatzhalter 5">
            <a:extLst>
              <a:ext uri="{FF2B5EF4-FFF2-40B4-BE49-F238E27FC236}">
                <a16:creationId xmlns:a16="http://schemas.microsoft.com/office/drawing/2014/main" id="{8CA238FF-D02C-B3A5-65EF-50CC5AF886A0}"/>
              </a:ext>
            </a:extLst>
          </p:cNvPr>
          <p:cNvSpPr>
            <a:spLocks noGrp="1"/>
          </p:cNvSpPr>
          <p:nvPr>
            <p:ph type="body" sz="quarter" idx="29"/>
          </p:nvPr>
        </p:nvSpPr>
        <p:spPr>
          <a:xfrm>
            <a:off x="695325" y="1449388"/>
            <a:ext cx="7956550" cy="4679950"/>
          </a:xfrm>
        </p:spPr>
        <p:txBody>
          <a:bodyPr>
            <a:normAutofit/>
          </a:bodyPr>
          <a:lstStyle/>
          <a:p>
            <a:r>
              <a:rPr lang="en-US" dirty="0"/>
              <a:t>The </a:t>
            </a:r>
            <a:r>
              <a:rPr lang="en-US" b="1" dirty="0">
                <a:solidFill>
                  <a:schemeClr val="accent1"/>
                </a:solidFill>
              </a:rPr>
              <a:t>part of a system where a user can interact </a:t>
            </a:r>
            <a:r>
              <a:rPr lang="en-US" dirty="0"/>
              <a:t>with a system, device or application. The user interfaces can support input, output or both. </a:t>
            </a:r>
          </a:p>
          <a:p>
            <a:r>
              <a:rPr lang="en-US" b="1" dirty="0">
                <a:solidFill>
                  <a:schemeClr val="accent1"/>
                </a:solidFill>
              </a:rPr>
              <a:t>Synonyms</a:t>
            </a:r>
            <a:r>
              <a:rPr lang="en-US" dirty="0"/>
              <a:t>:</a:t>
            </a:r>
          </a:p>
          <a:p>
            <a:pPr lvl="1"/>
            <a:r>
              <a:rPr lang="en-US" dirty="0"/>
              <a:t>Human-computer interface </a:t>
            </a:r>
          </a:p>
          <a:p>
            <a:pPr lvl="1"/>
            <a:r>
              <a:rPr lang="en-US" dirty="0"/>
              <a:t>Man-machine interface </a:t>
            </a:r>
          </a:p>
          <a:p>
            <a:pPr lvl="1"/>
            <a:r>
              <a:rPr lang="en-US" dirty="0"/>
              <a:t>Human-Machine-Interface</a:t>
            </a:r>
          </a:p>
          <a:p>
            <a:r>
              <a:rPr lang="en-US" b="1" dirty="0">
                <a:solidFill>
                  <a:schemeClr val="accent1"/>
                </a:solidFill>
              </a:rPr>
              <a:t>Examples</a:t>
            </a:r>
            <a:r>
              <a:rPr lang="en-US" dirty="0"/>
              <a:t>:</a:t>
            </a:r>
          </a:p>
          <a:p>
            <a:pPr lvl="1"/>
            <a:r>
              <a:rPr lang="en-US" dirty="0"/>
              <a:t>Graphical user interface (GUI) on a web page</a:t>
            </a:r>
          </a:p>
          <a:p>
            <a:pPr lvl="1"/>
            <a:r>
              <a:rPr lang="en-US" dirty="0"/>
              <a:t>Voice user interface in a smart speaker (e.g., Alexa)</a:t>
            </a:r>
          </a:p>
          <a:p>
            <a:pPr lvl="1"/>
            <a:r>
              <a:rPr lang="en-US" dirty="0"/>
              <a:t>Buttons, switches, wheels, and levers in a cockpit  </a:t>
            </a:r>
          </a:p>
        </p:txBody>
      </p:sp>
      <p:pic>
        <p:nvPicPr>
          <p:cNvPr id="7" name="Grafik 6" descr="An amazon echo device">
            <a:extLst>
              <a:ext uri="{FF2B5EF4-FFF2-40B4-BE49-F238E27FC236}">
                <a16:creationId xmlns:a16="http://schemas.microsoft.com/office/drawing/2014/main" id="{1D1AA5F3-75A5-4880-DB40-D37EDA01891C}"/>
              </a:ext>
            </a:extLst>
          </p:cNvPr>
          <p:cNvPicPr>
            <a:picLocks noChangeAspect="1"/>
          </p:cNvPicPr>
          <p:nvPr/>
        </p:nvPicPr>
        <p:blipFill>
          <a:blip r:embed="rId2"/>
          <a:stretch>
            <a:fillRect/>
          </a:stretch>
        </p:blipFill>
        <p:spPr>
          <a:xfrm>
            <a:off x="8651873" y="3749456"/>
            <a:ext cx="3384551" cy="2303097"/>
          </a:xfrm>
          <a:prstGeom prst="rect">
            <a:avLst/>
          </a:prstGeom>
        </p:spPr>
      </p:pic>
      <p:pic>
        <p:nvPicPr>
          <p:cNvPr id="8" name="Grafik 7" descr="An ipad">
            <a:extLst>
              <a:ext uri="{FF2B5EF4-FFF2-40B4-BE49-F238E27FC236}">
                <a16:creationId xmlns:a16="http://schemas.microsoft.com/office/drawing/2014/main" id="{6E9F9C1B-BA96-9B5C-38AE-2566FAF4F57F}"/>
              </a:ext>
            </a:extLst>
          </p:cNvPr>
          <p:cNvPicPr>
            <a:picLocks noChangeAspect="1"/>
          </p:cNvPicPr>
          <p:nvPr/>
        </p:nvPicPr>
        <p:blipFill>
          <a:blip r:embed="rId3"/>
          <a:stretch>
            <a:fillRect/>
          </a:stretch>
        </p:blipFill>
        <p:spPr>
          <a:xfrm>
            <a:off x="8651873" y="1260726"/>
            <a:ext cx="3384551" cy="2420894"/>
          </a:xfrm>
          <a:prstGeom prst="rect">
            <a:avLst/>
          </a:prstGeom>
        </p:spPr>
      </p:pic>
    </p:spTree>
    <p:extLst>
      <p:ext uri="{BB962C8B-B14F-4D97-AF65-F5344CB8AC3E}">
        <p14:creationId xmlns:p14="http://schemas.microsoft.com/office/powerpoint/2010/main" val="2919953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D2B8EB-C316-7684-635C-379160185CAD}"/>
              </a:ext>
            </a:extLst>
          </p:cNvPr>
          <p:cNvSpPr>
            <a:spLocks noGrp="1"/>
          </p:cNvSpPr>
          <p:nvPr>
            <p:ph type="title"/>
          </p:nvPr>
        </p:nvSpPr>
        <p:spPr>
          <a:xfrm>
            <a:off x="695325" y="115889"/>
            <a:ext cx="10801350" cy="973136"/>
          </a:xfrm>
        </p:spPr>
        <p:txBody>
          <a:bodyPr/>
          <a:lstStyle/>
          <a:p>
            <a:r>
              <a:rPr lang="en-US" dirty="0"/>
              <a:t>More Terms</a:t>
            </a:r>
            <a:endParaRPr lang="de-DE" dirty="0"/>
          </a:p>
        </p:txBody>
      </p:sp>
      <p:sp>
        <p:nvSpPr>
          <p:cNvPr id="3" name="Fußzeilenplatzhalter 2">
            <a:extLst>
              <a:ext uri="{FF2B5EF4-FFF2-40B4-BE49-F238E27FC236}">
                <a16:creationId xmlns:a16="http://schemas.microsoft.com/office/drawing/2014/main" id="{5B4D8A80-43B2-782D-F7D1-9E41DFFECCC3}"/>
              </a:ext>
            </a:extLst>
          </p:cNvPr>
          <p:cNvSpPr>
            <a:spLocks noGrp="1"/>
          </p:cNvSpPr>
          <p:nvPr>
            <p:ph type="ftr" sz="quarter" idx="32"/>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AFDDD4E-5BE7-A4D8-F60F-05E234FC7DF2}"/>
              </a:ext>
            </a:extLst>
          </p:cNvPr>
          <p:cNvSpPr>
            <a:spLocks noGrp="1"/>
          </p:cNvSpPr>
          <p:nvPr>
            <p:ph type="sldNum" sz="quarter" idx="33"/>
          </p:nvPr>
        </p:nvSpPr>
        <p:spPr>
          <a:xfrm>
            <a:off x="11496674" y="6318000"/>
            <a:ext cx="695325" cy="540000"/>
          </a:xfrm>
        </p:spPr>
        <p:txBody>
          <a:bodyPr/>
          <a:lstStyle/>
          <a:p>
            <a:fld id="{BA24374A-C3A8-471A-8837-3FC31668ABE5}" type="slidenum">
              <a:rPr lang="de-DE" smtClean="0"/>
              <a:pPr/>
              <a:t>35</a:t>
            </a:fld>
            <a:endParaRPr lang="de-DE" dirty="0"/>
          </a:p>
        </p:txBody>
      </p:sp>
      <p:sp>
        <p:nvSpPr>
          <p:cNvPr id="7" name="Textplatzhalter 6">
            <a:extLst>
              <a:ext uri="{FF2B5EF4-FFF2-40B4-BE49-F238E27FC236}">
                <a16:creationId xmlns:a16="http://schemas.microsoft.com/office/drawing/2014/main" id="{D2633B5B-E4E8-4051-6AC3-FAE2C837B689}"/>
              </a:ext>
            </a:extLst>
          </p:cNvPr>
          <p:cNvSpPr>
            <a:spLocks noGrp="1"/>
          </p:cNvSpPr>
          <p:nvPr>
            <p:ph type="body" sz="quarter" idx="21"/>
          </p:nvPr>
        </p:nvSpPr>
        <p:spPr>
          <a:xfrm>
            <a:off x="695325" y="6317998"/>
            <a:ext cx="7956549" cy="540001"/>
          </a:xfrm>
        </p:spPr>
        <p:txBody>
          <a:bodyPr/>
          <a:lstStyle/>
          <a:p>
            <a:r>
              <a:rPr lang="de-DE" dirty="0"/>
              <a:t>Terms and </a:t>
            </a:r>
            <a:r>
              <a:rPr lang="de-DE" dirty="0" err="1"/>
              <a:t>Definitions</a:t>
            </a:r>
            <a:endParaRPr lang="de-DE" dirty="0"/>
          </a:p>
        </p:txBody>
      </p:sp>
      <p:sp>
        <p:nvSpPr>
          <p:cNvPr id="6" name="Textplatzhalter 5">
            <a:extLst>
              <a:ext uri="{FF2B5EF4-FFF2-40B4-BE49-F238E27FC236}">
                <a16:creationId xmlns:a16="http://schemas.microsoft.com/office/drawing/2014/main" id="{3821810E-0EA8-EAEA-8F5A-FE9D7BA4DE36}"/>
              </a:ext>
            </a:extLst>
          </p:cNvPr>
          <p:cNvSpPr>
            <a:spLocks noGrp="1"/>
          </p:cNvSpPr>
          <p:nvPr>
            <p:ph type="body" sz="quarter" idx="34"/>
          </p:nvPr>
        </p:nvSpPr>
        <p:spPr>
          <a:xfrm>
            <a:off x="695325" y="1449388"/>
            <a:ext cx="10801349" cy="4056061"/>
          </a:xfrm>
        </p:spPr>
        <p:txBody>
          <a:bodyPr>
            <a:normAutofit fontScale="92500"/>
          </a:bodyPr>
          <a:lstStyle/>
          <a:p>
            <a:r>
              <a:rPr lang="en-US" b="1" dirty="0">
                <a:solidFill>
                  <a:schemeClr val="accent1"/>
                </a:solidFill>
              </a:rPr>
              <a:t>User</a:t>
            </a:r>
            <a:r>
              <a:rPr lang="en-US" dirty="0"/>
              <a:t>: the person who interacts with a system, product or service.</a:t>
            </a:r>
          </a:p>
          <a:p>
            <a:r>
              <a:rPr lang="en-US" b="1" dirty="0">
                <a:solidFill>
                  <a:schemeClr val="accent1"/>
                </a:solidFill>
              </a:rPr>
              <a:t>Context of Use</a:t>
            </a:r>
            <a:r>
              <a:rPr lang="en-US" dirty="0"/>
              <a:t>: the combination of users, goals and tasks, resources, and environment.</a:t>
            </a:r>
          </a:p>
          <a:p>
            <a:r>
              <a:rPr lang="en-US" b="1" dirty="0">
                <a:solidFill>
                  <a:schemeClr val="accent1"/>
                </a:solidFill>
              </a:rPr>
              <a:t>Interactive System</a:t>
            </a:r>
            <a:r>
              <a:rPr lang="en-US" dirty="0"/>
              <a:t>: the combination of hardware and/or software and/or services and/or people that users interact with in order to achieve specific goals.</a:t>
            </a:r>
          </a:p>
          <a:p>
            <a:r>
              <a:rPr lang="en-US" b="1" dirty="0">
                <a:solidFill>
                  <a:schemeClr val="accent1"/>
                </a:solidFill>
              </a:rPr>
              <a:t>Usability</a:t>
            </a:r>
            <a:r>
              <a:rPr lang="en-US" b="1" dirty="0"/>
              <a:t>: </a:t>
            </a:r>
            <a:r>
              <a:rPr lang="en-US" dirty="0"/>
              <a:t>extent to which a system, product or service can be used by specified users to achieve specified goals with effectiveness, efficiency and satisfaction in a specified context of use.</a:t>
            </a:r>
          </a:p>
          <a:p>
            <a:r>
              <a:rPr lang="de-DE" b="1" dirty="0">
                <a:solidFill>
                  <a:schemeClr val="accent1"/>
                </a:solidFill>
              </a:rPr>
              <a:t>Human-</a:t>
            </a:r>
            <a:r>
              <a:rPr lang="de-DE" b="1" dirty="0" err="1">
                <a:solidFill>
                  <a:schemeClr val="accent1"/>
                </a:solidFill>
              </a:rPr>
              <a:t>Centered</a:t>
            </a:r>
            <a:r>
              <a:rPr lang="de-DE" b="1" dirty="0">
                <a:solidFill>
                  <a:schemeClr val="accent1"/>
                </a:solidFill>
              </a:rPr>
              <a:t> Design</a:t>
            </a:r>
            <a:r>
              <a:rPr lang="de-DE" b="1" dirty="0"/>
              <a:t>: </a:t>
            </a:r>
            <a:r>
              <a:rPr lang="en-US" dirty="0"/>
              <a:t>approach to systems design and development that aims to make interactive systems more usable by focusing on the use of the system and applying human factors/ergonomics and usability knowledge and techniques.</a:t>
            </a:r>
          </a:p>
        </p:txBody>
      </p:sp>
      <p:sp>
        <p:nvSpPr>
          <p:cNvPr id="8" name="Inhaltsplatzhalter 7">
            <a:extLst>
              <a:ext uri="{FF2B5EF4-FFF2-40B4-BE49-F238E27FC236}">
                <a16:creationId xmlns:a16="http://schemas.microsoft.com/office/drawing/2014/main" id="{FF2D57AB-69B1-15C7-7163-1C0582618492}"/>
              </a:ext>
            </a:extLst>
          </p:cNvPr>
          <p:cNvSpPr>
            <a:spLocks noGrp="1"/>
          </p:cNvSpPr>
          <p:nvPr>
            <p:ph sz="quarter" idx="35"/>
          </p:nvPr>
        </p:nvSpPr>
        <p:spPr>
          <a:xfrm>
            <a:off x="695325" y="5505450"/>
            <a:ext cx="10801350" cy="623888"/>
          </a:xfrm>
        </p:spPr>
        <p:txBody>
          <a:bodyPr/>
          <a:lstStyle/>
          <a:p>
            <a:r>
              <a:rPr lang="de-DE" dirty="0"/>
              <a:t>[1] </a:t>
            </a:r>
            <a:r>
              <a:rPr lang="en-US" dirty="0"/>
              <a:t>ISO 9241-210:2019 Ergonomics of human-system interaction — Part 210: Human-</a:t>
            </a:r>
            <a:r>
              <a:rPr lang="en-US" dirty="0" err="1"/>
              <a:t>centred</a:t>
            </a:r>
            <a:r>
              <a:rPr lang="en-US" dirty="0"/>
              <a:t> design for interactive systems </a:t>
            </a:r>
            <a:r>
              <a:rPr lang="en-US" dirty="0">
                <a:hlinkClick r:id="rId2"/>
              </a:rPr>
              <a:t>https://www.iso.org/standard/77520.html</a:t>
            </a:r>
            <a:r>
              <a:rPr lang="en-US" dirty="0"/>
              <a:t> </a:t>
            </a:r>
            <a:endParaRPr lang="de-DE" dirty="0"/>
          </a:p>
        </p:txBody>
      </p:sp>
    </p:spTree>
    <p:extLst>
      <p:ext uri="{BB962C8B-B14F-4D97-AF65-F5344CB8AC3E}">
        <p14:creationId xmlns:p14="http://schemas.microsoft.com/office/powerpoint/2010/main" val="3639776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65B51A-9C95-0191-0193-89E6622D04A1}"/>
              </a:ext>
            </a:extLst>
          </p:cNvPr>
          <p:cNvSpPr>
            <a:spLocks noGrp="1"/>
          </p:cNvSpPr>
          <p:nvPr>
            <p:ph type="title"/>
          </p:nvPr>
        </p:nvSpPr>
        <p:spPr/>
        <p:txBody>
          <a:bodyPr/>
          <a:lstStyle/>
          <a:p>
            <a:r>
              <a:rPr lang="en-US" dirty="0"/>
              <a:t>More Terms</a:t>
            </a:r>
            <a:endParaRPr lang="de-DE" dirty="0"/>
          </a:p>
        </p:txBody>
      </p:sp>
      <p:sp>
        <p:nvSpPr>
          <p:cNvPr id="3" name="Fußzeilenplatzhalter 2">
            <a:extLst>
              <a:ext uri="{FF2B5EF4-FFF2-40B4-BE49-F238E27FC236}">
                <a16:creationId xmlns:a16="http://schemas.microsoft.com/office/drawing/2014/main" id="{BF9FE51C-92A4-4E44-518A-EA0685FEFAD6}"/>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E40BF57-3CD4-720D-AC36-5AA6AB69EA91}"/>
              </a:ext>
            </a:extLst>
          </p:cNvPr>
          <p:cNvSpPr>
            <a:spLocks noGrp="1"/>
          </p:cNvSpPr>
          <p:nvPr>
            <p:ph type="sldNum" sz="quarter" idx="33"/>
          </p:nvPr>
        </p:nvSpPr>
        <p:spPr/>
        <p:txBody>
          <a:bodyPr/>
          <a:lstStyle/>
          <a:p>
            <a:fld id="{BA24374A-C3A8-471A-8837-3FC31668ABE5}" type="slidenum">
              <a:rPr lang="de-DE" smtClean="0"/>
              <a:pPr/>
              <a:t>36</a:t>
            </a:fld>
            <a:endParaRPr lang="de-DE" dirty="0"/>
          </a:p>
        </p:txBody>
      </p:sp>
      <p:sp>
        <p:nvSpPr>
          <p:cNvPr id="5" name="Textplatzhalter 4">
            <a:extLst>
              <a:ext uri="{FF2B5EF4-FFF2-40B4-BE49-F238E27FC236}">
                <a16:creationId xmlns:a16="http://schemas.microsoft.com/office/drawing/2014/main" id="{747118EE-FBED-D33B-620E-7B593FCEA570}"/>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6" name="Textplatzhalter 5">
            <a:extLst>
              <a:ext uri="{FF2B5EF4-FFF2-40B4-BE49-F238E27FC236}">
                <a16:creationId xmlns:a16="http://schemas.microsoft.com/office/drawing/2014/main" id="{D5A6E6C7-B381-F85B-4128-8122BBE3E6E1}"/>
              </a:ext>
            </a:extLst>
          </p:cNvPr>
          <p:cNvSpPr>
            <a:spLocks noGrp="1"/>
          </p:cNvSpPr>
          <p:nvPr>
            <p:ph type="body" sz="quarter" idx="34"/>
          </p:nvPr>
        </p:nvSpPr>
        <p:spPr/>
        <p:txBody>
          <a:bodyPr>
            <a:normAutofit lnSpcReduction="10000"/>
          </a:bodyPr>
          <a:lstStyle/>
          <a:p>
            <a:r>
              <a:rPr lang="en-US" b="1" dirty="0">
                <a:solidFill>
                  <a:schemeClr val="accent1"/>
                </a:solidFill>
              </a:rPr>
              <a:t>User Experience</a:t>
            </a:r>
            <a:r>
              <a:rPr lang="en-US" b="1" dirty="0"/>
              <a:t>: </a:t>
            </a:r>
            <a:r>
              <a:rPr lang="en-US" dirty="0"/>
              <a:t>user’s perceptions and responses that result from the use and/or anticipated use of a system, product or service.</a:t>
            </a:r>
          </a:p>
          <a:p>
            <a:pPr lvl="1"/>
            <a:r>
              <a:rPr lang="en-US" dirty="0"/>
              <a:t>The main goal of almost every interaction design</a:t>
            </a:r>
          </a:p>
          <a:p>
            <a:pPr lvl="1"/>
            <a:r>
              <a:rPr lang="en-US" dirty="0"/>
              <a:t>Difficult but important to measure</a:t>
            </a:r>
          </a:p>
          <a:p>
            <a:r>
              <a:rPr lang="en-US" b="1" dirty="0">
                <a:solidFill>
                  <a:schemeClr val="accent1"/>
                </a:solidFill>
              </a:rPr>
              <a:t>Utility</a:t>
            </a:r>
            <a:r>
              <a:rPr lang="en-US" b="1" dirty="0"/>
              <a:t>: </a:t>
            </a:r>
            <a:r>
              <a:rPr lang="en-US" dirty="0"/>
              <a:t>a product can be used to reach a certain goal or to perform a certain task. This is essential!</a:t>
            </a:r>
          </a:p>
          <a:p>
            <a:r>
              <a:rPr lang="en-US" b="1" dirty="0">
                <a:solidFill>
                  <a:schemeClr val="accent1"/>
                </a:solidFill>
              </a:rPr>
              <a:t>Likeability</a:t>
            </a:r>
            <a:r>
              <a:rPr lang="en-US" b="1" dirty="0"/>
              <a:t>: </a:t>
            </a:r>
            <a:r>
              <a:rPr lang="en-US" dirty="0"/>
              <a:t>this may be related to utility and usability but not necessarily. People may like a product for any other reason…</a:t>
            </a:r>
          </a:p>
          <a:p>
            <a:r>
              <a:rPr lang="en-US" b="1" dirty="0">
                <a:solidFill>
                  <a:schemeClr val="accent1"/>
                </a:solidFill>
              </a:rPr>
              <a:t>Affordance</a:t>
            </a:r>
            <a:r>
              <a:rPr lang="en-US" b="1" dirty="0"/>
              <a:t>: </a:t>
            </a:r>
            <a:r>
              <a:rPr lang="en-US" b="0" i="0" dirty="0">
                <a:solidFill>
                  <a:srgbClr val="202122"/>
                </a:solidFill>
                <a:effectLst/>
                <a:latin typeface="Arial" panose="020B0604020202020204" pitchFamily="34" charset="0"/>
              </a:rPr>
              <a:t>what the system offers to an individual or the “functional tinting” of a perceiver with respect to its stimuli.</a:t>
            </a:r>
            <a:endParaRPr lang="en-US" dirty="0"/>
          </a:p>
        </p:txBody>
      </p:sp>
      <p:sp>
        <p:nvSpPr>
          <p:cNvPr id="7" name="Inhaltsplatzhalter 6">
            <a:extLst>
              <a:ext uri="{FF2B5EF4-FFF2-40B4-BE49-F238E27FC236}">
                <a16:creationId xmlns:a16="http://schemas.microsoft.com/office/drawing/2014/main" id="{2651D18D-8890-92E5-2923-F5208006C94F}"/>
              </a:ext>
            </a:extLst>
          </p:cNvPr>
          <p:cNvSpPr>
            <a:spLocks noGrp="1"/>
          </p:cNvSpPr>
          <p:nvPr>
            <p:ph sz="quarter" idx="35"/>
          </p:nvPr>
        </p:nvSpPr>
        <p:spPr/>
        <p:txBody>
          <a:bodyPr/>
          <a:lstStyle/>
          <a:p>
            <a:r>
              <a:rPr lang="de-DE" dirty="0"/>
              <a:t>[1] </a:t>
            </a:r>
            <a:r>
              <a:rPr lang="en-US" dirty="0"/>
              <a:t>ISO 9241-210:2019 Ergonomics of human-system interaction — Part 210: Human-</a:t>
            </a:r>
            <a:r>
              <a:rPr lang="en-US" dirty="0" err="1"/>
              <a:t>centred</a:t>
            </a:r>
            <a:r>
              <a:rPr lang="en-US" dirty="0"/>
              <a:t> design for interactive systems </a:t>
            </a:r>
            <a:r>
              <a:rPr lang="en-US" dirty="0">
                <a:hlinkClick r:id="rId2"/>
              </a:rPr>
              <a:t>https://www.iso.org/standard/77520.html</a:t>
            </a:r>
            <a:r>
              <a:rPr lang="en-US" dirty="0"/>
              <a:t> </a:t>
            </a:r>
            <a:endParaRPr lang="de-DE" dirty="0"/>
          </a:p>
          <a:p>
            <a:r>
              <a:rPr lang="en-US" sz="1000" dirty="0"/>
              <a:t>[2] Jakob Nielsen's </a:t>
            </a:r>
            <a:r>
              <a:rPr lang="en-US" sz="1000" dirty="0" err="1"/>
              <a:t>Alertbox</a:t>
            </a:r>
            <a:r>
              <a:rPr lang="en-US" sz="1000" dirty="0"/>
              <a:t>, August 25, 2003: Usability 101: Introduction to Usability </a:t>
            </a:r>
            <a:r>
              <a:rPr lang="de-DE" sz="1000" dirty="0">
                <a:hlinkClick r:id="rId3"/>
              </a:rPr>
              <a:t>https://www.nngroup.com/articles/usability-101-introduction-to-usability/</a:t>
            </a:r>
            <a:endParaRPr lang="en-US" sz="1000" dirty="0"/>
          </a:p>
        </p:txBody>
      </p:sp>
    </p:spTree>
    <p:extLst>
      <p:ext uri="{BB962C8B-B14F-4D97-AF65-F5344CB8AC3E}">
        <p14:creationId xmlns:p14="http://schemas.microsoft.com/office/powerpoint/2010/main" val="2603008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0ADFE8-EFA6-DA47-6309-40829419C69B}"/>
              </a:ext>
            </a:extLst>
          </p:cNvPr>
          <p:cNvSpPr>
            <a:spLocks noGrp="1"/>
          </p:cNvSpPr>
          <p:nvPr>
            <p:ph type="title"/>
          </p:nvPr>
        </p:nvSpPr>
        <p:spPr/>
        <p:txBody>
          <a:bodyPr/>
          <a:lstStyle/>
          <a:p>
            <a:r>
              <a:rPr lang="en-US" dirty="0"/>
              <a:t>Affordance</a:t>
            </a:r>
            <a:endParaRPr lang="de-DE" dirty="0"/>
          </a:p>
        </p:txBody>
      </p:sp>
      <p:sp>
        <p:nvSpPr>
          <p:cNvPr id="3" name="Fußzeilenplatzhalter 2">
            <a:extLst>
              <a:ext uri="{FF2B5EF4-FFF2-40B4-BE49-F238E27FC236}">
                <a16:creationId xmlns:a16="http://schemas.microsoft.com/office/drawing/2014/main" id="{3EA3221B-4498-5500-BC7B-D6D21A516AE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DDAEE4B-B1EC-3AAB-5FC3-CE62F5440FAD}"/>
              </a:ext>
            </a:extLst>
          </p:cNvPr>
          <p:cNvSpPr>
            <a:spLocks noGrp="1"/>
          </p:cNvSpPr>
          <p:nvPr>
            <p:ph type="sldNum" sz="quarter" idx="33"/>
          </p:nvPr>
        </p:nvSpPr>
        <p:spPr/>
        <p:txBody>
          <a:bodyPr/>
          <a:lstStyle/>
          <a:p>
            <a:fld id="{BA24374A-C3A8-471A-8837-3FC31668ABE5}" type="slidenum">
              <a:rPr lang="de-DE" smtClean="0"/>
              <a:pPr/>
              <a:t>37</a:t>
            </a:fld>
            <a:endParaRPr lang="de-DE" dirty="0"/>
          </a:p>
        </p:txBody>
      </p:sp>
      <p:sp>
        <p:nvSpPr>
          <p:cNvPr id="5" name="Textplatzhalter 4">
            <a:extLst>
              <a:ext uri="{FF2B5EF4-FFF2-40B4-BE49-F238E27FC236}">
                <a16:creationId xmlns:a16="http://schemas.microsoft.com/office/drawing/2014/main" id="{E0A355E5-D312-474E-0BFB-87D168DB7167}"/>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18" name="Inhaltsplatzhalter 17">
            <a:extLst>
              <a:ext uri="{FF2B5EF4-FFF2-40B4-BE49-F238E27FC236}">
                <a16:creationId xmlns:a16="http://schemas.microsoft.com/office/drawing/2014/main" id="{FE05944C-E33D-C32D-FD09-2DA3D582150A}"/>
              </a:ext>
            </a:extLst>
          </p:cNvPr>
          <p:cNvSpPr>
            <a:spLocks noGrp="1"/>
          </p:cNvSpPr>
          <p:nvPr>
            <p:ph sz="quarter" idx="35"/>
          </p:nvPr>
        </p:nvSpPr>
        <p:spPr>
          <a:xfrm>
            <a:off x="695325" y="5505450"/>
            <a:ext cx="6535351" cy="623888"/>
          </a:xfrm>
        </p:spPr>
        <p:txBody>
          <a:bodyPr/>
          <a:lstStyle/>
          <a:p>
            <a:r>
              <a:rPr lang="de-DE" dirty="0"/>
              <a:t>J. J. Gibson (1975). '</a:t>
            </a:r>
            <a:r>
              <a:rPr lang="de-DE" dirty="0" err="1"/>
              <a:t>Affordances</a:t>
            </a:r>
            <a:r>
              <a:rPr lang="de-DE" dirty="0"/>
              <a:t> and </a:t>
            </a:r>
            <a:r>
              <a:rPr lang="de-DE" dirty="0" err="1"/>
              <a:t>behavior</a:t>
            </a:r>
            <a:r>
              <a:rPr lang="de-DE" dirty="0"/>
              <a:t>'. In E. S. Reed &amp; R. Jones (</a:t>
            </a:r>
            <a:r>
              <a:rPr lang="de-DE" dirty="0" err="1"/>
              <a:t>eds</a:t>
            </a:r>
            <a:r>
              <a:rPr lang="de-DE" dirty="0"/>
              <a:t>.), </a:t>
            </a:r>
            <a:r>
              <a:rPr lang="de-DE" dirty="0" err="1"/>
              <a:t>Reasons</a:t>
            </a:r>
            <a:r>
              <a:rPr lang="de-DE" dirty="0"/>
              <a:t> </a:t>
            </a:r>
            <a:r>
              <a:rPr lang="de-DE" dirty="0" err="1"/>
              <a:t>for</a:t>
            </a:r>
            <a:r>
              <a:rPr lang="de-DE" dirty="0"/>
              <a:t> </a:t>
            </a:r>
            <a:r>
              <a:rPr lang="de-DE" dirty="0" err="1"/>
              <a:t>Realism</a:t>
            </a:r>
            <a:r>
              <a:rPr lang="de-DE" dirty="0"/>
              <a:t>: Selected Essays of James J. Gibson, pp. 410-411. Lawrence Erlbaum, </a:t>
            </a:r>
            <a:r>
              <a:rPr lang="de-DE" dirty="0" err="1"/>
              <a:t>Hillsdale</a:t>
            </a:r>
            <a:r>
              <a:rPr lang="de-DE" dirty="0"/>
              <a:t>, NJ, 1 </a:t>
            </a:r>
            <a:r>
              <a:rPr lang="de-DE" dirty="0" err="1"/>
              <a:t>edn</a:t>
            </a:r>
            <a:r>
              <a:rPr lang="de-DE" dirty="0"/>
              <a:t>.</a:t>
            </a:r>
          </a:p>
        </p:txBody>
      </p:sp>
      <p:sp>
        <p:nvSpPr>
          <p:cNvPr id="8" name="Textplatzhalter 10" descr="Original work on the origin of the concept of afforances">
            <a:extLst>
              <a:ext uri="{FF2B5EF4-FFF2-40B4-BE49-F238E27FC236}">
                <a16:creationId xmlns:a16="http://schemas.microsoft.com/office/drawing/2014/main" id="{C65DDDE5-0D97-B0C0-677D-82D7E086F0C2}"/>
              </a:ext>
            </a:extLst>
          </p:cNvPr>
          <p:cNvSpPr txBox="1">
            <a:spLocks/>
          </p:cNvSpPr>
          <p:nvPr/>
        </p:nvSpPr>
        <p:spPr>
          <a:xfrm>
            <a:off x="695324" y="1449388"/>
            <a:ext cx="6991351" cy="4711930"/>
          </a:xfrm>
          <a:prstGeom prst="rect">
            <a:avLst/>
          </a:prstGeom>
        </p:spPr>
        <p:txBody>
          <a:bodyPr vert="horz" lIns="91440" tIns="45720" rIns="91440" bIns="45720" rtlCol="0">
            <a:normAutofit/>
          </a:bodyPr>
          <a:lstStyle>
            <a:lvl1pPr marL="285750" marR="0" indent="-285750" algn="l" defTabSz="284400" rtl="0" eaLnBrk="1" fontAlgn="auto" latinLnBrk="0" hangingPunct="1">
              <a:lnSpc>
                <a:spcPct val="90000"/>
              </a:lnSpc>
              <a:spcBef>
                <a:spcPts val="500"/>
              </a:spcBef>
              <a:spcAft>
                <a:spcPts val="600"/>
              </a:spcAft>
              <a:buClr>
                <a:srgbClr val="00B0F0"/>
              </a:buClr>
              <a:buSzPts val="2400"/>
              <a:buFont typeface="Wingdings" panose="05000000000000000000" pitchFamily="2" charset="2"/>
              <a:buChar char="§"/>
              <a:tabLst/>
              <a:defRPr lang="en-US" sz="2200" kern="1200" noProof="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dirty="0"/>
          </a:p>
        </p:txBody>
      </p:sp>
      <p:pic>
        <p:nvPicPr>
          <p:cNvPr id="9" name="Grafik 8" descr="An image containing text, book chapter, screenshot.">
            <a:extLst>
              <a:ext uri="{FF2B5EF4-FFF2-40B4-BE49-F238E27FC236}">
                <a16:creationId xmlns:a16="http://schemas.microsoft.com/office/drawing/2014/main" id="{3B75A81F-6543-B0D3-7C5F-15D94472954A}"/>
              </a:ext>
            </a:extLst>
          </p:cNvPr>
          <p:cNvPicPr>
            <a:picLocks noChangeAspect="1"/>
          </p:cNvPicPr>
          <p:nvPr/>
        </p:nvPicPr>
        <p:blipFill>
          <a:blip r:embed="rId2"/>
          <a:stretch>
            <a:fillRect/>
          </a:stretch>
        </p:blipFill>
        <p:spPr>
          <a:xfrm>
            <a:off x="7162902" y="215554"/>
            <a:ext cx="4408327" cy="5913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Gruppieren 9" descr="An image containing text, newspaper, screenshot.">
            <a:extLst>
              <a:ext uri="{FF2B5EF4-FFF2-40B4-BE49-F238E27FC236}">
                <a16:creationId xmlns:a16="http://schemas.microsoft.com/office/drawing/2014/main" id="{FECB33B0-4009-F62C-3951-A815F497CBDB}"/>
              </a:ext>
            </a:extLst>
          </p:cNvPr>
          <p:cNvGrpSpPr/>
          <p:nvPr/>
        </p:nvGrpSpPr>
        <p:grpSpPr>
          <a:xfrm>
            <a:off x="1339135" y="2420429"/>
            <a:ext cx="6006801" cy="3006681"/>
            <a:chOff x="695324" y="2479931"/>
            <a:chExt cx="6699388" cy="3353353"/>
          </a:xfrm>
        </p:grpSpPr>
        <p:pic>
          <p:nvPicPr>
            <p:cNvPr id="11" name="Grafik 10" descr="Ein Bild, das Text, Zeitung, Screenshot enthält.&#10;&#10;Automatisch generierte Beschreibung">
              <a:extLst>
                <a:ext uri="{FF2B5EF4-FFF2-40B4-BE49-F238E27FC236}">
                  <a16:creationId xmlns:a16="http://schemas.microsoft.com/office/drawing/2014/main" id="{D0F43FD5-2551-4466-5524-03D56976B1ED}"/>
                </a:ext>
              </a:extLst>
            </p:cNvPr>
            <p:cNvPicPr>
              <a:picLocks noChangeAspect="1"/>
            </p:cNvPicPr>
            <p:nvPr/>
          </p:nvPicPr>
          <p:blipFill rotWithShape="1">
            <a:blip r:embed="rId3"/>
            <a:srcRect t="2730" r="11617" b="5000"/>
            <a:stretch/>
          </p:blipFill>
          <p:spPr>
            <a:xfrm>
              <a:off x="695324" y="2479931"/>
              <a:ext cx="6699388" cy="3322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feld 11">
              <a:extLst>
                <a:ext uri="{FF2B5EF4-FFF2-40B4-BE49-F238E27FC236}">
                  <a16:creationId xmlns:a16="http://schemas.microsoft.com/office/drawing/2014/main" id="{B5E53C2A-49F5-F539-4B8C-BDF5421C5457}"/>
                </a:ext>
              </a:extLst>
            </p:cNvPr>
            <p:cNvSpPr txBox="1"/>
            <p:nvPr/>
          </p:nvSpPr>
          <p:spPr>
            <a:xfrm>
              <a:off x="6718851" y="5525507"/>
              <a:ext cx="348172" cy="307777"/>
            </a:xfrm>
            <a:prstGeom prst="rect">
              <a:avLst/>
            </a:prstGeom>
            <a:noFill/>
          </p:spPr>
          <p:txBody>
            <a:bodyPr wrap="none" rtlCol="0">
              <a:spAutoFit/>
            </a:bodyPr>
            <a:lstStyle/>
            <a:p>
              <a:r>
                <a:rPr lang="de-DE" sz="1400" dirty="0">
                  <a:latin typeface="Adobe Devanagari" panose="02040503050201020203" pitchFamily="18" charset="0"/>
                  <a:cs typeface="Adobe Devanagari" panose="02040503050201020203" pitchFamily="18" charset="0"/>
                </a:rPr>
                <a:t>77</a:t>
              </a:r>
              <a:endParaRPr lang="de-DE" dirty="0">
                <a:latin typeface="Adobe Devanagari" panose="02040503050201020203" pitchFamily="18" charset="0"/>
                <a:cs typeface="Adobe Devanagari" panose="02040503050201020203" pitchFamily="18" charset="0"/>
              </a:endParaRPr>
            </a:p>
          </p:txBody>
        </p:sp>
      </p:grpSp>
      <p:sp>
        <p:nvSpPr>
          <p:cNvPr id="20" name="Textfeld 19">
            <a:extLst>
              <a:ext uri="{FF2B5EF4-FFF2-40B4-BE49-F238E27FC236}">
                <a16:creationId xmlns:a16="http://schemas.microsoft.com/office/drawing/2014/main" id="{3E15376E-16C3-9165-1157-6B54386C116D}"/>
              </a:ext>
            </a:extLst>
          </p:cNvPr>
          <p:cNvSpPr txBox="1"/>
          <p:nvPr/>
        </p:nvSpPr>
        <p:spPr>
          <a:xfrm>
            <a:off x="680397" y="1456028"/>
            <a:ext cx="6212540" cy="646331"/>
          </a:xfrm>
          <a:prstGeom prst="rect">
            <a:avLst/>
          </a:prstGeom>
          <a:noFill/>
        </p:spPr>
        <p:txBody>
          <a:bodyPr wrap="square">
            <a:spAutoFit/>
          </a:bodyPr>
          <a:lstStyle/>
          <a:p>
            <a:pPr marL="0" indent="0">
              <a:buFont typeface="Wingdings" panose="05000000000000000000" pitchFamily="2" charset="2"/>
              <a:buNone/>
            </a:pPr>
            <a:r>
              <a:rPr lang="en-US" i="1" dirty="0"/>
              <a:t>“A fruit says ‘Eat me’; water says ‘Drink me’; thunder says ‘Fear me’…”</a:t>
            </a:r>
          </a:p>
        </p:txBody>
      </p:sp>
    </p:spTree>
    <p:extLst>
      <p:ext uri="{BB962C8B-B14F-4D97-AF65-F5344CB8AC3E}">
        <p14:creationId xmlns:p14="http://schemas.microsoft.com/office/powerpoint/2010/main" val="3317717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27DCE-01C7-DA60-D2C1-4CE1281D5143}"/>
              </a:ext>
            </a:extLst>
          </p:cNvPr>
          <p:cNvSpPr>
            <a:spLocks noGrp="1"/>
          </p:cNvSpPr>
          <p:nvPr>
            <p:ph type="title"/>
          </p:nvPr>
        </p:nvSpPr>
        <p:spPr>
          <a:xfrm>
            <a:off x="695325" y="115889"/>
            <a:ext cx="10801350" cy="973136"/>
          </a:xfrm>
        </p:spPr>
        <p:txBody>
          <a:bodyPr/>
          <a:lstStyle/>
          <a:p>
            <a:r>
              <a:rPr lang="de-DE" dirty="0" err="1"/>
              <a:t>Affordance</a:t>
            </a:r>
            <a:r>
              <a:rPr lang="de-DE" dirty="0"/>
              <a:t> and </a:t>
            </a:r>
            <a:r>
              <a:rPr lang="de-DE" dirty="0" err="1"/>
              <a:t>Signifiers</a:t>
            </a:r>
            <a:endParaRPr lang="de-DE" dirty="0"/>
          </a:p>
        </p:txBody>
      </p:sp>
      <p:sp>
        <p:nvSpPr>
          <p:cNvPr id="3" name="Fußzeilenplatzhalter 2">
            <a:extLst>
              <a:ext uri="{FF2B5EF4-FFF2-40B4-BE49-F238E27FC236}">
                <a16:creationId xmlns:a16="http://schemas.microsoft.com/office/drawing/2014/main" id="{01C086CF-F1F5-61B3-E86C-D16589AC3216}"/>
              </a:ext>
            </a:extLst>
          </p:cNvPr>
          <p:cNvSpPr>
            <a:spLocks noGrp="1"/>
          </p:cNvSpPr>
          <p:nvPr>
            <p:ph type="ftr" sz="quarter" idx="32"/>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5655853-6814-056F-2AE3-0466876AADE9}"/>
              </a:ext>
            </a:extLst>
          </p:cNvPr>
          <p:cNvSpPr>
            <a:spLocks noGrp="1"/>
          </p:cNvSpPr>
          <p:nvPr>
            <p:ph type="sldNum" sz="quarter" idx="33"/>
          </p:nvPr>
        </p:nvSpPr>
        <p:spPr>
          <a:xfrm>
            <a:off x="11496674" y="6318000"/>
            <a:ext cx="695325" cy="540000"/>
          </a:xfrm>
        </p:spPr>
        <p:txBody>
          <a:bodyPr/>
          <a:lstStyle/>
          <a:p>
            <a:fld id="{BA24374A-C3A8-471A-8837-3FC31668ABE5}" type="slidenum">
              <a:rPr lang="de-DE" smtClean="0"/>
              <a:pPr/>
              <a:t>38</a:t>
            </a:fld>
            <a:endParaRPr lang="de-DE" dirty="0"/>
          </a:p>
        </p:txBody>
      </p:sp>
      <p:sp>
        <p:nvSpPr>
          <p:cNvPr id="5" name="Textplatzhalter 4">
            <a:extLst>
              <a:ext uri="{FF2B5EF4-FFF2-40B4-BE49-F238E27FC236}">
                <a16:creationId xmlns:a16="http://schemas.microsoft.com/office/drawing/2014/main" id="{17C436AF-1946-F4BD-4CCB-7C9BECA4977E}"/>
              </a:ext>
            </a:extLst>
          </p:cNvPr>
          <p:cNvSpPr>
            <a:spLocks noGrp="1"/>
          </p:cNvSpPr>
          <p:nvPr>
            <p:ph type="body" sz="quarter" idx="21"/>
          </p:nvPr>
        </p:nvSpPr>
        <p:spPr>
          <a:xfrm>
            <a:off x="695325" y="6317998"/>
            <a:ext cx="7956549" cy="540001"/>
          </a:xfrm>
        </p:spPr>
        <p:txBody>
          <a:bodyPr/>
          <a:lstStyle/>
          <a:p>
            <a:r>
              <a:rPr lang="de-DE" dirty="0"/>
              <a:t>Terms and </a:t>
            </a:r>
            <a:r>
              <a:rPr lang="de-DE" dirty="0" err="1"/>
              <a:t>Definitions</a:t>
            </a:r>
            <a:endParaRPr lang="de-DE" dirty="0"/>
          </a:p>
        </p:txBody>
      </p:sp>
      <p:sp>
        <p:nvSpPr>
          <p:cNvPr id="6" name="Textplatzhalter 5">
            <a:extLst>
              <a:ext uri="{FF2B5EF4-FFF2-40B4-BE49-F238E27FC236}">
                <a16:creationId xmlns:a16="http://schemas.microsoft.com/office/drawing/2014/main" id="{5049595E-EA48-E4A0-65DF-16C1F0DB127A}"/>
              </a:ext>
            </a:extLst>
          </p:cNvPr>
          <p:cNvSpPr>
            <a:spLocks noGrp="1"/>
          </p:cNvSpPr>
          <p:nvPr>
            <p:ph type="body" sz="quarter" idx="34"/>
          </p:nvPr>
        </p:nvSpPr>
        <p:spPr>
          <a:xfrm>
            <a:off x="695325" y="1449388"/>
            <a:ext cx="10801349" cy="4056061"/>
          </a:xfrm>
        </p:spPr>
        <p:txBody>
          <a:bodyPr>
            <a:normAutofit/>
          </a:bodyPr>
          <a:lstStyle/>
          <a:p>
            <a:r>
              <a:rPr lang="en-US" dirty="0"/>
              <a:t>Donald Norman brought the concept of </a:t>
            </a:r>
            <a:r>
              <a:rPr lang="en-US" b="1" dirty="0">
                <a:solidFill>
                  <a:schemeClr val="accent1"/>
                </a:solidFill>
              </a:rPr>
              <a:t>affordance and signifiers </a:t>
            </a:r>
            <a:r>
              <a:rPr lang="en-US" dirty="0"/>
              <a:t>into HCI [1] </a:t>
            </a:r>
          </a:p>
          <a:p>
            <a:pPr lvl="1"/>
            <a:r>
              <a:rPr lang="en-US" b="1" dirty="0">
                <a:solidFill>
                  <a:schemeClr val="accent1"/>
                </a:solidFill>
              </a:rPr>
              <a:t>Affordances</a:t>
            </a:r>
            <a:r>
              <a:rPr lang="en-US" dirty="0"/>
              <a:t> determine </a:t>
            </a:r>
            <a:r>
              <a:rPr lang="en-US" b="1" dirty="0">
                <a:solidFill>
                  <a:schemeClr val="accent1"/>
                </a:solidFill>
              </a:rPr>
              <a:t>what actions are possible</a:t>
            </a:r>
          </a:p>
          <a:p>
            <a:pPr lvl="1"/>
            <a:r>
              <a:rPr lang="en-US" b="1" dirty="0">
                <a:solidFill>
                  <a:schemeClr val="accent1"/>
                </a:solidFill>
              </a:rPr>
              <a:t>Signifiers</a:t>
            </a:r>
            <a:r>
              <a:rPr lang="en-US" dirty="0"/>
              <a:t> communicate </a:t>
            </a:r>
            <a:r>
              <a:rPr lang="en-US" b="1" dirty="0">
                <a:solidFill>
                  <a:schemeClr val="accent1"/>
                </a:solidFill>
              </a:rPr>
              <a:t>where the action should take place</a:t>
            </a:r>
          </a:p>
          <a:p>
            <a:r>
              <a:rPr lang="en-US" dirty="0"/>
              <a:t>William </a:t>
            </a:r>
            <a:r>
              <a:rPr lang="en-US" dirty="0" err="1"/>
              <a:t>Gaver</a:t>
            </a:r>
            <a:r>
              <a:rPr lang="en-US" dirty="0"/>
              <a:t> divided affordance into </a:t>
            </a:r>
            <a:r>
              <a:rPr lang="en-US" b="1" dirty="0">
                <a:solidFill>
                  <a:schemeClr val="accent1"/>
                </a:solidFill>
              </a:rPr>
              <a:t>three categories </a:t>
            </a:r>
            <a:r>
              <a:rPr lang="en-US" dirty="0"/>
              <a:t>[2]: </a:t>
            </a:r>
          </a:p>
          <a:p>
            <a:pPr lvl="1"/>
            <a:r>
              <a:rPr lang="en-US" dirty="0"/>
              <a:t>A </a:t>
            </a:r>
            <a:r>
              <a:rPr lang="en-US" b="1" dirty="0">
                <a:solidFill>
                  <a:schemeClr val="accent1"/>
                </a:solidFill>
              </a:rPr>
              <a:t>false affordance </a:t>
            </a:r>
            <a:r>
              <a:rPr lang="en-US" dirty="0"/>
              <a:t>is an apparent affordance that does not have any real function, meaning that the actor perceives nonexistent possibilities for action (“placebo button”)</a:t>
            </a:r>
          </a:p>
          <a:p>
            <a:pPr lvl="1"/>
            <a:r>
              <a:rPr lang="en-US" dirty="0"/>
              <a:t>A </a:t>
            </a:r>
            <a:r>
              <a:rPr lang="en-US" b="1" dirty="0">
                <a:solidFill>
                  <a:schemeClr val="accent1"/>
                </a:solidFill>
              </a:rPr>
              <a:t>hidden affordance </a:t>
            </a:r>
            <a:r>
              <a:rPr lang="en-US" dirty="0"/>
              <a:t>is when there are possibilities for action, but these are not perceived by the actor (“open a wine bottle using a shoe”)</a:t>
            </a:r>
          </a:p>
          <a:p>
            <a:pPr lvl="1"/>
            <a:r>
              <a:rPr lang="en-US" dirty="0"/>
              <a:t>A </a:t>
            </a:r>
            <a:r>
              <a:rPr lang="en-US" b="1" dirty="0">
                <a:solidFill>
                  <a:schemeClr val="accent1"/>
                </a:solidFill>
              </a:rPr>
              <a:t>perceptible affordance </a:t>
            </a:r>
            <a:r>
              <a:rPr lang="en-US" dirty="0"/>
              <a:t>is when there is information available such that the actor perceives and can then act upon the existing affordance.</a:t>
            </a:r>
            <a:endParaRPr lang="de-DE" dirty="0"/>
          </a:p>
        </p:txBody>
      </p:sp>
      <p:sp>
        <p:nvSpPr>
          <p:cNvPr id="7" name="Inhaltsplatzhalter 6">
            <a:extLst>
              <a:ext uri="{FF2B5EF4-FFF2-40B4-BE49-F238E27FC236}">
                <a16:creationId xmlns:a16="http://schemas.microsoft.com/office/drawing/2014/main" id="{858625D5-2D03-9F38-3F3E-6C59F2EA3DAF}"/>
              </a:ext>
            </a:extLst>
          </p:cNvPr>
          <p:cNvSpPr>
            <a:spLocks noGrp="1"/>
          </p:cNvSpPr>
          <p:nvPr>
            <p:ph sz="quarter" idx="35"/>
          </p:nvPr>
        </p:nvSpPr>
        <p:spPr>
          <a:xfrm>
            <a:off x="695325" y="5505450"/>
            <a:ext cx="10801350" cy="623888"/>
          </a:xfrm>
        </p:spPr>
        <p:txBody>
          <a:bodyPr/>
          <a:lstStyle/>
          <a:p>
            <a:r>
              <a:rPr lang="de-DE" dirty="0"/>
              <a:t>[1] </a:t>
            </a:r>
            <a:r>
              <a:rPr lang="en-US" dirty="0"/>
              <a:t>Norman, Donald (2013). The Design of Everyday Things: Revised and Expanded Edition (2nd ed.). Basic Books.</a:t>
            </a:r>
          </a:p>
          <a:p>
            <a:r>
              <a:rPr lang="en-US" dirty="0"/>
              <a:t>[2] </a:t>
            </a:r>
            <a:r>
              <a:rPr lang="en-US" dirty="0" err="1"/>
              <a:t>Gaver</a:t>
            </a:r>
            <a:r>
              <a:rPr lang="en-US" dirty="0"/>
              <a:t>, William W. (1991). "Technology affordances". Proceedings of the SIGCHI conference on Human factors in computing systems Reaching through technology - CHI '91. pp. 79–84. doi:10.1145/108844.108856. ISBN 978-0-89791-383-6. S2CID 13171625.</a:t>
            </a:r>
            <a:endParaRPr lang="de-DE" dirty="0"/>
          </a:p>
        </p:txBody>
      </p:sp>
    </p:spTree>
    <p:extLst>
      <p:ext uri="{BB962C8B-B14F-4D97-AF65-F5344CB8AC3E}">
        <p14:creationId xmlns:p14="http://schemas.microsoft.com/office/powerpoint/2010/main" val="4096936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5E64A-02F4-8959-F369-4CA8125D2DE9}"/>
              </a:ext>
            </a:extLst>
          </p:cNvPr>
          <p:cNvSpPr>
            <a:spLocks noGrp="1"/>
          </p:cNvSpPr>
          <p:nvPr>
            <p:ph type="title"/>
          </p:nvPr>
        </p:nvSpPr>
        <p:spPr/>
        <p:txBody>
          <a:bodyPr/>
          <a:lstStyle/>
          <a:p>
            <a:r>
              <a:rPr lang="en-US" dirty="0"/>
              <a:t>How to tell the user how to use it? (1)</a:t>
            </a:r>
            <a:endParaRPr lang="de-DE" dirty="0"/>
          </a:p>
        </p:txBody>
      </p:sp>
      <p:sp>
        <p:nvSpPr>
          <p:cNvPr id="3" name="Fußzeilenplatzhalter 2">
            <a:extLst>
              <a:ext uri="{FF2B5EF4-FFF2-40B4-BE49-F238E27FC236}">
                <a16:creationId xmlns:a16="http://schemas.microsoft.com/office/drawing/2014/main" id="{280EDA20-F5CC-FD86-C48B-568AF46AF0A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E074911-A171-6AC0-FDCD-1FCBFE74391B}"/>
              </a:ext>
            </a:extLst>
          </p:cNvPr>
          <p:cNvSpPr>
            <a:spLocks noGrp="1"/>
          </p:cNvSpPr>
          <p:nvPr>
            <p:ph type="sldNum" sz="quarter" idx="33"/>
          </p:nvPr>
        </p:nvSpPr>
        <p:spPr/>
        <p:txBody>
          <a:bodyPr/>
          <a:lstStyle/>
          <a:p>
            <a:fld id="{BA24374A-C3A8-471A-8837-3FC31668ABE5}" type="slidenum">
              <a:rPr lang="de-DE" smtClean="0"/>
              <a:pPr/>
              <a:t>39</a:t>
            </a:fld>
            <a:endParaRPr lang="de-DE" dirty="0"/>
          </a:p>
        </p:txBody>
      </p:sp>
      <p:sp>
        <p:nvSpPr>
          <p:cNvPr id="5" name="Textplatzhalter 4">
            <a:extLst>
              <a:ext uri="{FF2B5EF4-FFF2-40B4-BE49-F238E27FC236}">
                <a16:creationId xmlns:a16="http://schemas.microsoft.com/office/drawing/2014/main" id="{531765E3-F553-1ECE-F19F-67A75C8FAC36}"/>
              </a:ext>
            </a:extLst>
          </p:cNvPr>
          <p:cNvSpPr>
            <a:spLocks noGrp="1"/>
          </p:cNvSpPr>
          <p:nvPr>
            <p:ph type="body" sz="quarter" idx="21"/>
          </p:nvPr>
        </p:nvSpPr>
        <p:spPr/>
        <p:txBody>
          <a:bodyPr/>
          <a:lstStyle/>
          <a:p>
            <a:r>
              <a:rPr lang="de-DE" dirty="0"/>
              <a:t>Terms and </a:t>
            </a:r>
            <a:r>
              <a:rPr lang="de-DE" dirty="0" err="1"/>
              <a:t>Definitions</a:t>
            </a:r>
            <a:endParaRPr lang="de-DE" dirty="0"/>
          </a:p>
        </p:txBody>
      </p:sp>
      <p:sp>
        <p:nvSpPr>
          <p:cNvPr id="6" name="Textplatzhalter 5">
            <a:extLst>
              <a:ext uri="{FF2B5EF4-FFF2-40B4-BE49-F238E27FC236}">
                <a16:creationId xmlns:a16="http://schemas.microsoft.com/office/drawing/2014/main" id="{2D0E7C05-71A5-17FF-A6CC-1FE314439833}"/>
              </a:ext>
            </a:extLst>
          </p:cNvPr>
          <p:cNvSpPr>
            <a:spLocks noGrp="1"/>
          </p:cNvSpPr>
          <p:nvPr>
            <p:ph type="body" sz="quarter" idx="34"/>
          </p:nvPr>
        </p:nvSpPr>
        <p:spPr/>
        <p:txBody>
          <a:bodyPr/>
          <a:lstStyle/>
          <a:p>
            <a:r>
              <a:rPr lang="en-US" dirty="0"/>
              <a:t>How to make things that are obvious to use?</a:t>
            </a:r>
          </a:p>
          <a:p>
            <a:r>
              <a:rPr lang="en-US" dirty="0"/>
              <a:t>Is there something like an intuitive user interface?</a:t>
            </a:r>
          </a:p>
        </p:txBody>
      </p:sp>
      <p:sp>
        <p:nvSpPr>
          <p:cNvPr id="7" name="Inhaltsplatzhalter 6">
            <a:extLst>
              <a:ext uri="{FF2B5EF4-FFF2-40B4-BE49-F238E27FC236}">
                <a16:creationId xmlns:a16="http://schemas.microsoft.com/office/drawing/2014/main" id="{ED6FF224-9CC0-D246-903A-A8E4985B3742}"/>
              </a:ext>
            </a:extLst>
          </p:cNvPr>
          <p:cNvSpPr>
            <a:spLocks noGrp="1"/>
          </p:cNvSpPr>
          <p:nvPr>
            <p:ph sz="quarter" idx="35"/>
          </p:nvPr>
        </p:nvSpPr>
        <p:spPr/>
        <p:txBody>
          <a:bodyPr/>
          <a:lstStyle/>
          <a:p>
            <a:r>
              <a:rPr lang="de-DE" dirty="0"/>
              <a:t>Images: Albrecht Schmidt, </a:t>
            </a:r>
            <a:r>
              <a:rPr lang="de-DE" dirty="0">
                <a:hlinkClick r:id="rId2"/>
              </a:rPr>
              <a:t>https://pxhere.com/de/photo/204205</a:t>
            </a:r>
            <a:r>
              <a:rPr lang="de-DE" dirty="0"/>
              <a:t>, </a:t>
            </a:r>
            <a:r>
              <a:rPr lang="de-DE" dirty="0">
                <a:hlinkClick r:id="rId3"/>
              </a:rPr>
              <a:t>https://pxhere.com/de/photo/217090</a:t>
            </a:r>
            <a:r>
              <a:rPr lang="de-DE" dirty="0"/>
              <a:t> , </a:t>
            </a:r>
            <a:r>
              <a:rPr lang="de-DE">
                <a:hlinkClick r:id="rId4"/>
              </a:rPr>
              <a:t>https://pxhere.com/de/photo/1213730</a:t>
            </a:r>
            <a:r>
              <a:rPr lang="de-DE" dirty="0"/>
              <a:t> </a:t>
            </a:r>
          </a:p>
        </p:txBody>
      </p:sp>
      <p:pic>
        <p:nvPicPr>
          <p:cNvPr id="8" name="Inhaltsplatzhalter 4" descr="Electronic door handle">
            <a:extLst>
              <a:ext uri="{FF2B5EF4-FFF2-40B4-BE49-F238E27FC236}">
                <a16:creationId xmlns:a16="http://schemas.microsoft.com/office/drawing/2014/main" id="{C990B01E-E985-E3C2-3A31-6F03D82785B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981" t="8322" r="21369" b="158"/>
          <a:stretch/>
        </p:blipFill>
        <p:spPr>
          <a:xfrm rot="5400000">
            <a:off x="535319" y="2790983"/>
            <a:ext cx="3063132" cy="2743121"/>
          </a:xfrm>
          <a:prstGeom prst="rect">
            <a:avLst/>
          </a:prstGeom>
          <a:solidFill>
            <a:srgbClr val="FFFFFF">
              <a:shade val="85000"/>
            </a:srgbClr>
          </a:solidFill>
          <a:ln w="88900" cap="sq">
            <a:solidFill>
              <a:srgbClr val="FFFFFF"/>
            </a:solidFill>
            <a:miter lim="800000"/>
          </a:ln>
          <a:effectLst/>
        </p:spPr>
      </p:pic>
      <p:pic>
        <p:nvPicPr>
          <p:cNvPr id="1026" name="Picture 2" descr="Technologie, Feuer, Schalter, Elektronik, Automatisch, elektronisches Gerät">
            <a:extLst>
              <a:ext uri="{FF2B5EF4-FFF2-40B4-BE49-F238E27FC236}">
                <a16:creationId xmlns:a16="http://schemas.microsoft.com/office/drawing/2014/main" id="{2995D391-36F5-FE0F-2372-86550C14528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601" r="45715"/>
          <a:stretch/>
        </p:blipFill>
        <p:spPr bwMode="auto">
          <a:xfrm>
            <a:off x="3536688" y="2630977"/>
            <a:ext cx="1871623" cy="3063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t,Schalter,elektronisches Bauteil">
            <a:extLst>
              <a:ext uri="{FF2B5EF4-FFF2-40B4-BE49-F238E27FC236}">
                <a16:creationId xmlns:a16="http://schemas.microsoft.com/office/drawing/2014/main" id="{FE29A0AA-7F3B-B15C-83C5-80C67F8F5B1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5745" r="25110"/>
          <a:stretch/>
        </p:blipFill>
        <p:spPr bwMode="auto">
          <a:xfrm>
            <a:off x="5506553" y="2630976"/>
            <a:ext cx="1798573" cy="30631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gler, Nummer, Anzeige, Lampe, Kreis, Taste, Schalter, Schriftart, steuern, Elektrotechnik, Notausschalter, Anlagentechnik, Schaltpult">
            <a:extLst>
              <a:ext uri="{FF2B5EF4-FFF2-40B4-BE49-F238E27FC236}">
                <a16:creationId xmlns:a16="http://schemas.microsoft.com/office/drawing/2014/main" id="{9E8AD9D6-CA82-EE40-550E-16F29D178FC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646" t="15005" r="12770"/>
          <a:stretch/>
        </p:blipFill>
        <p:spPr bwMode="auto">
          <a:xfrm>
            <a:off x="7403368" y="2630975"/>
            <a:ext cx="3728052" cy="306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9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el 34">
            <a:extLst>
              <a:ext uri="{FF2B5EF4-FFF2-40B4-BE49-F238E27FC236}">
                <a16:creationId xmlns:a16="http://schemas.microsoft.com/office/drawing/2014/main" id="{F8596EA6-D5A3-F6A3-DDE1-46B3B540F03E}"/>
              </a:ext>
            </a:extLst>
          </p:cNvPr>
          <p:cNvSpPr>
            <a:spLocks noGrp="1"/>
          </p:cNvSpPr>
          <p:nvPr>
            <p:ph type="title"/>
          </p:nvPr>
        </p:nvSpPr>
        <p:spPr/>
        <p:txBody>
          <a:bodyPr/>
          <a:lstStyle/>
          <a:p>
            <a:r>
              <a:rPr lang="de-DE" dirty="0" err="1"/>
              <a:t>Related</a:t>
            </a:r>
            <a:r>
              <a:rPr lang="de-DE" dirty="0"/>
              <a:t> </a:t>
            </a:r>
            <a:r>
              <a:rPr lang="de-DE" dirty="0" err="1"/>
              <a:t>Disciplines</a:t>
            </a:r>
            <a:endParaRPr lang="de-DE" dirty="0"/>
          </a:p>
        </p:txBody>
      </p:sp>
      <p:sp>
        <p:nvSpPr>
          <p:cNvPr id="4" name="Fußzeilenplatzhalter 3">
            <a:extLst>
              <a:ext uri="{FF2B5EF4-FFF2-40B4-BE49-F238E27FC236}">
                <a16:creationId xmlns:a16="http://schemas.microsoft.com/office/drawing/2014/main" id="{F14513E6-6BC2-60F7-2232-AB60D3B42507}"/>
              </a:ext>
            </a:extLst>
          </p:cNvPr>
          <p:cNvSpPr>
            <a:spLocks noGrp="1"/>
          </p:cNvSpPr>
          <p:nvPr>
            <p:ph type="ftr" sz="quarter" idx="27"/>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E6F0D019-60AF-CF5C-B89D-9AD9BA369731}"/>
              </a:ext>
            </a:extLst>
          </p:cNvPr>
          <p:cNvSpPr>
            <a:spLocks noGrp="1"/>
          </p:cNvSpPr>
          <p:nvPr>
            <p:ph type="sldNum" sz="quarter" idx="28"/>
          </p:nvPr>
        </p:nvSpPr>
        <p:spPr/>
        <p:txBody>
          <a:bodyPr/>
          <a:lstStyle/>
          <a:p>
            <a:fld id="{BA24374A-C3A8-471A-8837-3FC31668ABE5}" type="slidenum">
              <a:rPr lang="de-DE" smtClean="0"/>
              <a:pPr/>
              <a:t>4</a:t>
            </a:fld>
            <a:endParaRPr lang="de-DE" dirty="0"/>
          </a:p>
        </p:txBody>
      </p:sp>
      <p:sp>
        <p:nvSpPr>
          <p:cNvPr id="36" name="Textplatzhalter 35">
            <a:extLst>
              <a:ext uri="{FF2B5EF4-FFF2-40B4-BE49-F238E27FC236}">
                <a16:creationId xmlns:a16="http://schemas.microsoft.com/office/drawing/2014/main" id="{3A52CD55-F240-980E-AC95-F83468D1A58C}"/>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endParaRPr lang="de-DE" dirty="0"/>
          </a:p>
        </p:txBody>
      </p:sp>
      <p:sp>
        <p:nvSpPr>
          <p:cNvPr id="37" name="Textplatzhalter 36">
            <a:extLst>
              <a:ext uri="{FF2B5EF4-FFF2-40B4-BE49-F238E27FC236}">
                <a16:creationId xmlns:a16="http://schemas.microsoft.com/office/drawing/2014/main" id="{10BB7108-286D-9551-CECA-F439C5F68EEC}"/>
              </a:ext>
            </a:extLst>
          </p:cNvPr>
          <p:cNvSpPr>
            <a:spLocks noGrp="1"/>
          </p:cNvSpPr>
          <p:nvPr>
            <p:ph type="body" sz="quarter" idx="29"/>
          </p:nvPr>
        </p:nvSpPr>
        <p:spPr/>
        <p:txBody>
          <a:bodyPr/>
          <a:lstStyle/>
          <a:p>
            <a:endParaRPr lang="de-DE"/>
          </a:p>
        </p:txBody>
      </p:sp>
      <p:grpSp>
        <p:nvGrpSpPr>
          <p:cNvPr id="38" name="Gruppieren 37" descr="Related Discipline Bubbles">
            <a:extLst>
              <a:ext uri="{FF2B5EF4-FFF2-40B4-BE49-F238E27FC236}">
                <a16:creationId xmlns:a16="http://schemas.microsoft.com/office/drawing/2014/main" id="{0CC965B8-A50E-7DBF-AA59-1C399F978F5D}"/>
              </a:ext>
            </a:extLst>
          </p:cNvPr>
          <p:cNvGrpSpPr/>
          <p:nvPr/>
        </p:nvGrpSpPr>
        <p:grpSpPr>
          <a:xfrm>
            <a:off x="-1651654" y="-114502"/>
            <a:ext cx="15475991" cy="7069046"/>
            <a:chOff x="-1651654" y="-114502"/>
            <a:chExt cx="15475991" cy="7069046"/>
          </a:xfrm>
        </p:grpSpPr>
        <p:sp>
          <p:nvSpPr>
            <p:cNvPr id="7" name="Ellipse 6">
              <a:extLst>
                <a:ext uri="{FF2B5EF4-FFF2-40B4-BE49-F238E27FC236}">
                  <a16:creationId xmlns:a16="http://schemas.microsoft.com/office/drawing/2014/main" id="{0B109483-2969-EAB2-52AD-9E2719D18838}"/>
                </a:ext>
              </a:extLst>
            </p:cNvPr>
            <p:cNvSpPr/>
            <p:nvPr/>
          </p:nvSpPr>
          <p:spPr>
            <a:xfrm>
              <a:off x="4531888" y="2633566"/>
              <a:ext cx="3128224" cy="173895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ysClr val="windowText" lastClr="000000"/>
                  </a:solidFill>
                </a:rPr>
                <a:t>HCI</a:t>
              </a:r>
            </a:p>
          </p:txBody>
        </p:sp>
        <p:sp>
          <p:nvSpPr>
            <p:cNvPr id="8" name="Ellipse 7">
              <a:extLst>
                <a:ext uri="{FF2B5EF4-FFF2-40B4-BE49-F238E27FC236}">
                  <a16:creationId xmlns:a16="http://schemas.microsoft.com/office/drawing/2014/main" id="{6357B929-D04F-5BA0-EFAF-D0A9392AF109}"/>
                </a:ext>
              </a:extLst>
            </p:cNvPr>
            <p:cNvSpPr/>
            <p:nvPr/>
          </p:nvSpPr>
          <p:spPr>
            <a:xfrm>
              <a:off x="2676422" y="3665413"/>
              <a:ext cx="2016000" cy="10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Usability</a:t>
              </a:r>
            </a:p>
          </p:txBody>
        </p:sp>
        <p:sp>
          <p:nvSpPr>
            <p:cNvPr id="9" name="Ellipse 8">
              <a:extLst>
                <a:ext uri="{FF2B5EF4-FFF2-40B4-BE49-F238E27FC236}">
                  <a16:creationId xmlns:a16="http://schemas.microsoft.com/office/drawing/2014/main" id="{46BDE6EC-3C69-3D4B-F82F-A74CD5F0A893}"/>
                </a:ext>
              </a:extLst>
            </p:cNvPr>
            <p:cNvSpPr/>
            <p:nvPr/>
          </p:nvSpPr>
          <p:spPr>
            <a:xfrm>
              <a:off x="6055030" y="-114502"/>
              <a:ext cx="3360564" cy="1868108"/>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a:solidFill>
                    <a:sysClr val="windowText" lastClr="000000"/>
                  </a:solidFill>
                </a:rPr>
                <a:t>Computer Science</a:t>
              </a:r>
            </a:p>
          </p:txBody>
        </p:sp>
        <p:cxnSp>
          <p:nvCxnSpPr>
            <p:cNvPr id="10" name="Gerader Verbinder 9">
              <a:extLst>
                <a:ext uri="{FF2B5EF4-FFF2-40B4-BE49-F238E27FC236}">
                  <a16:creationId xmlns:a16="http://schemas.microsoft.com/office/drawing/2014/main" id="{8F4D14FC-E132-B58E-8E5D-E6E2CE3FC93E}"/>
                </a:ext>
              </a:extLst>
            </p:cNvPr>
            <p:cNvCxnSpPr>
              <a:cxnSpLocks/>
            </p:cNvCxnSpPr>
            <p:nvPr/>
          </p:nvCxnSpPr>
          <p:spPr>
            <a:xfrm flipH="1">
              <a:off x="6374720" y="1592264"/>
              <a:ext cx="921430" cy="141964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28D3531C-B898-B9D4-B446-2A481F5F3CD0}"/>
                </a:ext>
              </a:extLst>
            </p:cNvPr>
            <p:cNvSpPr/>
            <p:nvPr/>
          </p:nvSpPr>
          <p:spPr>
            <a:xfrm>
              <a:off x="4112614" y="1381034"/>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Design</a:t>
              </a:r>
            </a:p>
          </p:txBody>
        </p:sp>
        <p:sp>
          <p:nvSpPr>
            <p:cNvPr id="12" name="Ellipse 11">
              <a:extLst>
                <a:ext uri="{FF2B5EF4-FFF2-40B4-BE49-F238E27FC236}">
                  <a16:creationId xmlns:a16="http://schemas.microsoft.com/office/drawing/2014/main" id="{2B21FD34-BA40-7827-FF28-3B22EC1306E5}"/>
                </a:ext>
              </a:extLst>
            </p:cNvPr>
            <p:cNvSpPr/>
            <p:nvPr/>
          </p:nvSpPr>
          <p:spPr>
            <a:xfrm>
              <a:off x="9584423" y="2568604"/>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Engineering</a:t>
              </a:r>
            </a:p>
          </p:txBody>
        </p:sp>
        <p:sp>
          <p:nvSpPr>
            <p:cNvPr id="13" name="Ellipse 12">
              <a:extLst>
                <a:ext uri="{FF2B5EF4-FFF2-40B4-BE49-F238E27FC236}">
                  <a16:creationId xmlns:a16="http://schemas.microsoft.com/office/drawing/2014/main" id="{C088EE78-A342-84C6-B529-895085071CF3}"/>
                </a:ext>
              </a:extLst>
            </p:cNvPr>
            <p:cNvSpPr/>
            <p:nvPr/>
          </p:nvSpPr>
          <p:spPr>
            <a:xfrm>
              <a:off x="2572865" y="5303093"/>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Psychology</a:t>
              </a:r>
              <a:endParaRPr lang="de-DE" sz="1600" dirty="0">
                <a:solidFill>
                  <a:sysClr val="windowText" lastClr="000000"/>
                </a:solidFill>
              </a:endParaRPr>
            </a:p>
          </p:txBody>
        </p:sp>
        <p:sp>
          <p:nvSpPr>
            <p:cNvPr id="14" name="Ellipse 13">
              <a:extLst>
                <a:ext uri="{FF2B5EF4-FFF2-40B4-BE49-F238E27FC236}">
                  <a16:creationId xmlns:a16="http://schemas.microsoft.com/office/drawing/2014/main" id="{29C0F7C0-1710-F372-6758-11E19442EED3}"/>
                </a:ext>
              </a:extLst>
            </p:cNvPr>
            <p:cNvSpPr/>
            <p:nvPr/>
          </p:nvSpPr>
          <p:spPr>
            <a:xfrm>
              <a:off x="7530231" y="2163026"/>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Language</a:t>
              </a:r>
            </a:p>
          </p:txBody>
        </p:sp>
        <p:sp>
          <p:nvSpPr>
            <p:cNvPr id="15" name="Ellipse 14">
              <a:extLst>
                <a:ext uri="{FF2B5EF4-FFF2-40B4-BE49-F238E27FC236}">
                  <a16:creationId xmlns:a16="http://schemas.microsoft.com/office/drawing/2014/main" id="{97E1FB0C-9B95-E989-79BA-1BF3D904560B}"/>
                </a:ext>
              </a:extLst>
            </p:cNvPr>
            <p:cNvSpPr/>
            <p:nvPr/>
          </p:nvSpPr>
          <p:spPr>
            <a:xfrm>
              <a:off x="620793" y="3199322"/>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Health</a:t>
              </a:r>
            </a:p>
          </p:txBody>
        </p:sp>
        <p:sp>
          <p:nvSpPr>
            <p:cNvPr id="16" name="Ellipse 15">
              <a:extLst>
                <a:ext uri="{FF2B5EF4-FFF2-40B4-BE49-F238E27FC236}">
                  <a16:creationId xmlns:a16="http://schemas.microsoft.com/office/drawing/2014/main" id="{0F16CE5D-05FD-C431-2FE0-6F82E8ED8594}"/>
                </a:ext>
              </a:extLst>
            </p:cNvPr>
            <p:cNvSpPr/>
            <p:nvPr/>
          </p:nvSpPr>
          <p:spPr>
            <a:xfrm>
              <a:off x="6501307" y="4349131"/>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Games</a:t>
              </a:r>
            </a:p>
          </p:txBody>
        </p:sp>
        <p:sp>
          <p:nvSpPr>
            <p:cNvPr id="17" name="Ellipse 16">
              <a:extLst>
                <a:ext uri="{FF2B5EF4-FFF2-40B4-BE49-F238E27FC236}">
                  <a16:creationId xmlns:a16="http://schemas.microsoft.com/office/drawing/2014/main" id="{B1C2F76C-0931-4097-F50F-2962027FC16E}"/>
                </a:ext>
              </a:extLst>
            </p:cNvPr>
            <p:cNvSpPr/>
            <p:nvPr/>
          </p:nvSpPr>
          <p:spPr>
            <a:xfrm>
              <a:off x="10758586" y="1634615"/>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Digital Imaging</a:t>
              </a:r>
            </a:p>
          </p:txBody>
        </p:sp>
        <p:sp>
          <p:nvSpPr>
            <p:cNvPr id="18" name="Ellipse 17">
              <a:extLst>
                <a:ext uri="{FF2B5EF4-FFF2-40B4-BE49-F238E27FC236}">
                  <a16:creationId xmlns:a16="http://schemas.microsoft.com/office/drawing/2014/main" id="{1ED15A17-6A1B-3C07-E71A-4B18D898163C}"/>
                </a:ext>
              </a:extLst>
            </p:cNvPr>
            <p:cNvSpPr/>
            <p:nvPr/>
          </p:nvSpPr>
          <p:spPr>
            <a:xfrm>
              <a:off x="10752072" y="4991137"/>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Printing</a:t>
              </a:r>
              <a:r>
                <a:rPr lang="de-DE" sz="1600" dirty="0">
                  <a:solidFill>
                    <a:sysClr val="windowText" lastClr="000000"/>
                  </a:solidFill>
                </a:rPr>
                <a:t>/</a:t>
              </a:r>
              <a:br>
                <a:rPr lang="de-DE" sz="1600" dirty="0">
                  <a:solidFill>
                    <a:sysClr val="windowText" lastClr="000000"/>
                  </a:solidFill>
                </a:rPr>
              </a:br>
              <a:r>
                <a:rPr lang="de-DE" sz="1600" dirty="0" err="1">
                  <a:solidFill>
                    <a:sysClr val="windowText" lastClr="000000"/>
                  </a:solidFill>
                </a:rPr>
                <a:t>Plotting</a:t>
              </a:r>
              <a:endParaRPr lang="de-DE" sz="1600" dirty="0">
                <a:solidFill>
                  <a:sysClr val="windowText" lastClr="000000"/>
                </a:solidFill>
              </a:endParaRPr>
            </a:p>
          </p:txBody>
        </p:sp>
        <p:sp>
          <p:nvSpPr>
            <p:cNvPr id="19" name="Ellipse 18">
              <a:extLst>
                <a:ext uri="{FF2B5EF4-FFF2-40B4-BE49-F238E27FC236}">
                  <a16:creationId xmlns:a16="http://schemas.microsoft.com/office/drawing/2014/main" id="{FB92D6F1-94B9-38B8-1329-3CC6539B04A9}"/>
                </a:ext>
              </a:extLst>
            </p:cNvPr>
            <p:cNvSpPr/>
            <p:nvPr/>
          </p:nvSpPr>
          <p:spPr>
            <a:xfrm>
              <a:off x="7923883" y="3347631"/>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GUIs</a:t>
              </a:r>
            </a:p>
          </p:txBody>
        </p:sp>
        <p:sp>
          <p:nvSpPr>
            <p:cNvPr id="20" name="Ellipse 19">
              <a:extLst>
                <a:ext uri="{FF2B5EF4-FFF2-40B4-BE49-F238E27FC236}">
                  <a16:creationId xmlns:a16="http://schemas.microsoft.com/office/drawing/2014/main" id="{403F4CE5-7C93-7507-7BDA-82AE133099C4}"/>
                </a:ext>
              </a:extLst>
            </p:cNvPr>
            <p:cNvSpPr/>
            <p:nvPr/>
          </p:nvSpPr>
          <p:spPr>
            <a:xfrm>
              <a:off x="1310739" y="1247602"/>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Ergonomics</a:t>
              </a:r>
              <a:endParaRPr lang="de-DE" sz="1600" dirty="0">
                <a:solidFill>
                  <a:sysClr val="windowText" lastClr="000000"/>
                </a:solidFill>
              </a:endParaRPr>
            </a:p>
          </p:txBody>
        </p:sp>
        <p:sp>
          <p:nvSpPr>
            <p:cNvPr id="21" name="Ellipse 20">
              <a:extLst>
                <a:ext uri="{FF2B5EF4-FFF2-40B4-BE49-F238E27FC236}">
                  <a16:creationId xmlns:a16="http://schemas.microsoft.com/office/drawing/2014/main" id="{D91DECEE-CDA1-51F6-E0F8-C9A54DDB14C3}"/>
                </a:ext>
              </a:extLst>
            </p:cNvPr>
            <p:cNvSpPr/>
            <p:nvPr/>
          </p:nvSpPr>
          <p:spPr>
            <a:xfrm>
              <a:off x="4532526" y="5843093"/>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Color Management</a:t>
              </a:r>
            </a:p>
          </p:txBody>
        </p:sp>
        <p:sp>
          <p:nvSpPr>
            <p:cNvPr id="22" name="Ellipse 21">
              <a:extLst>
                <a:ext uri="{FF2B5EF4-FFF2-40B4-BE49-F238E27FC236}">
                  <a16:creationId xmlns:a16="http://schemas.microsoft.com/office/drawing/2014/main" id="{30CAA9CD-72A9-41F6-F9CC-0B6A9F50549D}"/>
                </a:ext>
              </a:extLst>
            </p:cNvPr>
            <p:cNvSpPr/>
            <p:nvPr/>
          </p:nvSpPr>
          <p:spPr>
            <a:xfrm>
              <a:off x="9022118" y="5874544"/>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Languages</a:t>
              </a:r>
              <a:endParaRPr lang="de-DE" sz="1600" dirty="0">
                <a:solidFill>
                  <a:sysClr val="windowText" lastClr="000000"/>
                </a:solidFill>
              </a:endParaRPr>
            </a:p>
          </p:txBody>
        </p:sp>
        <p:sp>
          <p:nvSpPr>
            <p:cNvPr id="23" name="Ellipse 22">
              <a:extLst>
                <a:ext uri="{FF2B5EF4-FFF2-40B4-BE49-F238E27FC236}">
                  <a16:creationId xmlns:a16="http://schemas.microsoft.com/office/drawing/2014/main" id="{8BC09BB2-213E-EC2F-F230-A2985D2FC87F}"/>
                </a:ext>
              </a:extLst>
            </p:cNvPr>
            <p:cNvSpPr/>
            <p:nvPr/>
          </p:nvSpPr>
          <p:spPr>
            <a:xfrm>
              <a:off x="-1651654" y="4093689"/>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ysClr val="windowText" lastClr="000000"/>
                </a:solidFill>
              </a:endParaRPr>
            </a:p>
          </p:txBody>
        </p:sp>
        <p:sp>
          <p:nvSpPr>
            <p:cNvPr id="24" name="Ellipse 23">
              <a:extLst>
                <a:ext uri="{FF2B5EF4-FFF2-40B4-BE49-F238E27FC236}">
                  <a16:creationId xmlns:a16="http://schemas.microsoft.com/office/drawing/2014/main" id="{FB19D5C2-6151-2C6E-2CF7-D2734D00C1E3}"/>
                </a:ext>
              </a:extLst>
            </p:cNvPr>
            <p:cNvSpPr/>
            <p:nvPr/>
          </p:nvSpPr>
          <p:spPr>
            <a:xfrm>
              <a:off x="4304468" y="4484253"/>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Displays</a:t>
              </a:r>
            </a:p>
          </p:txBody>
        </p:sp>
        <p:sp>
          <p:nvSpPr>
            <p:cNvPr id="25" name="Ellipse 24">
              <a:extLst>
                <a:ext uri="{FF2B5EF4-FFF2-40B4-BE49-F238E27FC236}">
                  <a16:creationId xmlns:a16="http://schemas.microsoft.com/office/drawing/2014/main" id="{A84F0507-FBBF-2D93-CB19-54740856DA0A}"/>
                </a:ext>
              </a:extLst>
            </p:cNvPr>
            <p:cNvSpPr/>
            <p:nvPr/>
          </p:nvSpPr>
          <p:spPr>
            <a:xfrm>
              <a:off x="2469847" y="2349000"/>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Social</a:t>
              </a:r>
              <a:r>
                <a:rPr lang="de-DE" sz="1600" dirty="0">
                  <a:solidFill>
                    <a:sysClr val="windowText" lastClr="000000"/>
                  </a:solidFill>
                </a:rPr>
                <a:t> Sciences</a:t>
              </a:r>
            </a:p>
          </p:txBody>
        </p:sp>
        <p:sp>
          <p:nvSpPr>
            <p:cNvPr id="26" name="Ellipse 25">
              <a:extLst>
                <a:ext uri="{FF2B5EF4-FFF2-40B4-BE49-F238E27FC236}">
                  <a16:creationId xmlns:a16="http://schemas.microsoft.com/office/drawing/2014/main" id="{78BCB8CF-8363-34D9-B71B-D05CF90A2F0D}"/>
                </a:ext>
              </a:extLst>
            </p:cNvPr>
            <p:cNvSpPr/>
            <p:nvPr/>
          </p:nvSpPr>
          <p:spPr>
            <a:xfrm>
              <a:off x="469231" y="4349131"/>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Cognition</a:t>
              </a:r>
              <a:r>
                <a:rPr lang="de-DE" sz="1600" dirty="0">
                  <a:solidFill>
                    <a:sysClr val="windowText" lastClr="000000"/>
                  </a:solidFill>
                </a:rPr>
                <a:t>/</a:t>
              </a:r>
              <a:br>
                <a:rPr lang="de-DE" sz="1600" dirty="0">
                  <a:solidFill>
                    <a:sysClr val="windowText" lastClr="000000"/>
                  </a:solidFill>
                </a:rPr>
              </a:br>
              <a:r>
                <a:rPr lang="de-DE" sz="1600" dirty="0" err="1">
                  <a:solidFill>
                    <a:sysClr val="windowText" lastClr="000000"/>
                  </a:solidFill>
                </a:rPr>
                <a:t>Perception</a:t>
              </a:r>
              <a:endParaRPr lang="de-DE" sz="1600" dirty="0">
                <a:solidFill>
                  <a:sysClr val="windowText" lastClr="000000"/>
                </a:solidFill>
              </a:endParaRPr>
            </a:p>
          </p:txBody>
        </p:sp>
        <p:sp>
          <p:nvSpPr>
            <p:cNvPr id="27" name="Ellipse 26">
              <a:extLst>
                <a:ext uri="{FF2B5EF4-FFF2-40B4-BE49-F238E27FC236}">
                  <a16:creationId xmlns:a16="http://schemas.microsoft.com/office/drawing/2014/main" id="{B31D14FE-52B4-7BFB-84A6-CD40ED9B11E1}"/>
                </a:ext>
              </a:extLst>
            </p:cNvPr>
            <p:cNvSpPr/>
            <p:nvPr/>
          </p:nvSpPr>
          <p:spPr>
            <a:xfrm>
              <a:off x="8632544" y="4745413"/>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Typography</a:t>
              </a:r>
              <a:endParaRPr lang="de-DE" sz="1600" dirty="0">
                <a:solidFill>
                  <a:sysClr val="windowText" lastClr="000000"/>
                </a:solidFill>
              </a:endParaRPr>
            </a:p>
          </p:txBody>
        </p:sp>
        <p:sp>
          <p:nvSpPr>
            <p:cNvPr id="28" name="Ellipse 27">
              <a:extLst>
                <a:ext uri="{FF2B5EF4-FFF2-40B4-BE49-F238E27FC236}">
                  <a16:creationId xmlns:a16="http://schemas.microsoft.com/office/drawing/2014/main" id="{89B912E4-072D-EF0B-C2FF-DAFBB76BECB8}"/>
                </a:ext>
              </a:extLst>
            </p:cNvPr>
            <p:cNvSpPr/>
            <p:nvPr/>
          </p:nvSpPr>
          <p:spPr>
            <a:xfrm>
              <a:off x="9938072" y="3753249"/>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Art</a:t>
              </a:r>
            </a:p>
          </p:txBody>
        </p:sp>
        <p:sp>
          <p:nvSpPr>
            <p:cNvPr id="29" name="Ellipse 28">
              <a:extLst>
                <a:ext uri="{FF2B5EF4-FFF2-40B4-BE49-F238E27FC236}">
                  <a16:creationId xmlns:a16="http://schemas.microsoft.com/office/drawing/2014/main" id="{9E526F85-2A5C-75AF-11DE-1B552195AAFD}"/>
                </a:ext>
              </a:extLst>
            </p:cNvPr>
            <p:cNvSpPr/>
            <p:nvPr/>
          </p:nvSpPr>
          <p:spPr>
            <a:xfrm>
              <a:off x="99273" y="5589338"/>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Biology</a:t>
              </a:r>
              <a:endParaRPr lang="de-DE" sz="1600" dirty="0">
                <a:solidFill>
                  <a:sysClr val="windowText" lastClr="000000"/>
                </a:solidFill>
              </a:endParaRPr>
            </a:p>
          </p:txBody>
        </p:sp>
        <p:sp>
          <p:nvSpPr>
            <p:cNvPr id="30" name="Ellipse 29">
              <a:extLst>
                <a:ext uri="{FF2B5EF4-FFF2-40B4-BE49-F238E27FC236}">
                  <a16:creationId xmlns:a16="http://schemas.microsoft.com/office/drawing/2014/main" id="{277EB276-9D85-4A30-D6DA-321DAECFF0EC}"/>
                </a:ext>
              </a:extLst>
            </p:cNvPr>
            <p:cNvSpPr/>
            <p:nvPr/>
          </p:nvSpPr>
          <p:spPr>
            <a:xfrm>
              <a:off x="6652112" y="5576452"/>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Videos</a:t>
              </a:r>
            </a:p>
          </p:txBody>
        </p:sp>
        <p:sp>
          <p:nvSpPr>
            <p:cNvPr id="31" name="Ellipse 30">
              <a:extLst>
                <a:ext uri="{FF2B5EF4-FFF2-40B4-BE49-F238E27FC236}">
                  <a16:creationId xmlns:a16="http://schemas.microsoft.com/office/drawing/2014/main" id="{B4FF3B11-03A6-8B20-5D2E-5361AA504C81}"/>
                </a:ext>
              </a:extLst>
            </p:cNvPr>
            <p:cNvSpPr/>
            <p:nvPr/>
          </p:nvSpPr>
          <p:spPr>
            <a:xfrm>
              <a:off x="-369492" y="2033441"/>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Machine</a:t>
              </a:r>
              <a:r>
                <a:rPr lang="de-DE" sz="1600" dirty="0">
                  <a:solidFill>
                    <a:sysClr val="windowText" lastClr="000000"/>
                  </a:solidFill>
                </a:rPr>
                <a:t> Learning</a:t>
              </a:r>
            </a:p>
          </p:txBody>
        </p:sp>
        <p:sp>
          <p:nvSpPr>
            <p:cNvPr id="32" name="Ellipse 31">
              <a:extLst>
                <a:ext uri="{FF2B5EF4-FFF2-40B4-BE49-F238E27FC236}">
                  <a16:creationId xmlns:a16="http://schemas.microsoft.com/office/drawing/2014/main" id="{9FB9DC01-2E58-A8BE-16C6-FF7227B6BC36}"/>
                </a:ext>
              </a:extLst>
            </p:cNvPr>
            <p:cNvSpPr/>
            <p:nvPr/>
          </p:nvSpPr>
          <p:spPr>
            <a:xfrm>
              <a:off x="-1589434" y="951996"/>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ysClr val="windowText" lastClr="000000"/>
                </a:solidFill>
              </a:endParaRPr>
            </a:p>
          </p:txBody>
        </p:sp>
        <p:sp>
          <p:nvSpPr>
            <p:cNvPr id="33" name="Ellipse 32">
              <a:extLst>
                <a:ext uri="{FF2B5EF4-FFF2-40B4-BE49-F238E27FC236}">
                  <a16:creationId xmlns:a16="http://schemas.microsoft.com/office/drawing/2014/main" id="{1172A9B2-F3F8-7FA1-A308-94C52D49AAB4}"/>
                </a:ext>
              </a:extLst>
            </p:cNvPr>
            <p:cNvSpPr/>
            <p:nvPr/>
          </p:nvSpPr>
          <p:spPr>
            <a:xfrm>
              <a:off x="11808337" y="3156318"/>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ysClr val="windowText" lastClr="000000"/>
                </a:solidFill>
              </a:endParaRPr>
            </a:p>
          </p:txBody>
        </p:sp>
        <p:sp>
          <p:nvSpPr>
            <p:cNvPr id="34" name="Ellipse 33">
              <a:extLst>
                <a:ext uri="{FF2B5EF4-FFF2-40B4-BE49-F238E27FC236}">
                  <a16:creationId xmlns:a16="http://schemas.microsoft.com/office/drawing/2014/main" id="{B5FE75A5-B07B-755A-0C3A-734133ED235D}"/>
                </a:ext>
              </a:extLst>
            </p:cNvPr>
            <p:cNvSpPr/>
            <p:nvPr/>
          </p:nvSpPr>
          <p:spPr>
            <a:xfrm>
              <a:off x="8920633" y="1175476"/>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Computer Vision</a:t>
              </a:r>
            </a:p>
          </p:txBody>
        </p:sp>
      </p:grpSp>
      <p:sp>
        <p:nvSpPr>
          <p:cNvPr id="2" name="Ellipse 1">
            <a:extLst>
              <a:ext uri="{FF2B5EF4-FFF2-40B4-BE49-F238E27FC236}">
                <a16:creationId xmlns:a16="http://schemas.microsoft.com/office/drawing/2014/main" id="{C37F4DBD-2A5A-D239-96F1-A8B3FB80ACCC}"/>
              </a:ext>
            </a:extLst>
          </p:cNvPr>
          <p:cNvSpPr/>
          <p:nvPr/>
        </p:nvSpPr>
        <p:spPr>
          <a:xfrm>
            <a:off x="9972763" y="33968"/>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AI</a:t>
            </a:r>
          </a:p>
        </p:txBody>
      </p:sp>
    </p:spTree>
    <p:extLst>
      <p:ext uri="{BB962C8B-B14F-4D97-AF65-F5344CB8AC3E}">
        <p14:creationId xmlns:p14="http://schemas.microsoft.com/office/powerpoint/2010/main" val="3625337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67281-20C7-756A-1ECD-F22D0111EE3A}"/>
              </a:ext>
            </a:extLst>
          </p:cNvPr>
          <p:cNvSpPr>
            <a:spLocks noGrp="1"/>
          </p:cNvSpPr>
          <p:nvPr>
            <p:ph type="title"/>
          </p:nvPr>
        </p:nvSpPr>
        <p:spPr/>
        <p:txBody>
          <a:bodyPr/>
          <a:lstStyle/>
          <a:p>
            <a:r>
              <a:rPr lang="en-US" dirty="0"/>
              <a:t>How to tell the user how to use it? (2)</a:t>
            </a:r>
            <a:endParaRPr lang="de-DE" dirty="0"/>
          </a:p>
        </p:txBody>
      </p:sp>
      <p:sp>
        <p:nvSpPr>
          <p:cNvPr id="3" name="Fußzeilenplatzhalter 2">
            <a:extLst>
              <a:ext uri="{FF2B5EF4-FFF2-40B4-BE49-F238E27FC236}">
                <a16:creationId xmlns:a16="http://schemas.microsoft.com/office/drawing/2014/main" id="{0DE1DCD6-B266-9727-2148-95100BADEC7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E6B68E0-7B66-D4DE-2E5A-8F275BCBDD8A}"/>
              </a:ext>
            </a:extLst>
          </p:cNvPr>
          <p:cNvSpPr>
            <a:spLocks noGrp="1"/>
          </p:cNvSpPr>
          <p:nvPr>
            <p:ph type="sldNum" sz="quarter" idx="33"/>
          </p:nvPr>
        </p:nvSpPr>
        <p:spPr/>
        <p:txBody>
          <a:bodyPr/>
          <a:lstStyle/>
          <a:p>
            <a:fld id="{BA24374A-C3A8-471A-8837-3FC31668ABE5}" type="slidenum">
              <a:rPr lang="de-DE" smtClean="0"/>
              <a:pPr/>
              <a:t>40</a:t>
            </a:fld>
            <a:endParaRPr lang="de-DE" dirty="0"/>
          </a:p>
        </p:txBody>
      </p:sp>
      <p:sp>
        <p:nvSpPr>
          <p:cNvPr id="5" name="Textplatzhalter 4">
            <a:extLst>
              <a:ext uri="{FF2B5EF4-FFF2-40B4-BE49-F238E27FC236}">
                <a16:creationId xmlns:a16="http://schemas.microsoft.com/office/drawing/2014/main" id="{6208F04D-415D-7410-67DB-F4DF4A173FA7}"/>
              </a:ext>
            </a:extLst>
          </p:cNvPr>
          <p:cNvSpPr>
            <a:spLocks noGrp="1"/>
          </p:cNvSpPr>
          <p:nvPr>
            <p:ph type="body" sz="quarter" idx="21"/>
          </p:nvPr>
        </p:nvSpPr>
        <p:spPr/>
        <p:txBody>
          <a:bodyPr/>
          <a:lstStyle/>
          <a:p>
            <a:r>
              <a:rPr lang="de-DE"/>
              <a:t>Terms and Definitions</a:t>
            </a:r>
            <a:endParaRPr lang="de-DE" dirty="0"/>
          </a:p>
        </p:txBody>
      </p:sp>
      <p:sp>
        <p:nvSpPr>
          <p:cNvPr id="6" name="Textplatzhalter 5">
            <a:extLst>
              <a:ext uri="{FF2B5EF4-FFF2-40B4-BE49-F238E27FC236}">
                <a16:creationId xmlns:a16="http://schemas.microsoft.com/office/drawing/2014/main" id="{EBC7ADA8-29AA-F5DC-4805-BD1F8A9C94E1}"/>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BCD3A211-882A-D3C2-996F-3178627A493C}"/>
              </a:ext>
            </a:extLst>
          </p:cNvPr>
          <p:cNvSpPr>
            <a:spLocks noGrp="1"/>
          </p:cNvSpPr>
          <p:nvPr>
            <p:ph sz="quarter" idx="35"/>
          </p:nvPr>
        </p:nvSpPr>
        <p:spPr/>
        <p:txBody>
          <a:bodyPr/>
          <a:lstStyle/>
          <a:p>
            <a:r>
              <a:rPr lang="de-DE" dirty="0"/>
              <a:t>Images: </a:t>
            </a:r>
            <a:r>
              <a:rPr lang="de-DE" dirty="0" err="1"/>
              <a:t>john</a:t>
            </a:r>
            <a:r>
              <a:rPr lang="de-DE" dirty="0"/>
              <a:t> </a:t>
            </a:r>
            <a:r>
              <a:rPr lang="de-DE" dirty="0" err="1"/>
              <a:t>allspaw</a:t>
            </a:r>
            <a:r>
              <a:rPr lang="de-DE" dirty="0"/>
              <a:t> </a:t>
            </a:r>
            <a:r>
              <a:rPr lang="de-DE" dirty="0">
                <a:hlinkClick r:id="rId2"/>
              </a:rPr>
              <a:t>https://www.flickr.com/photos/allspaw/4589119190/</a:t>
            </a:r>
            <a:r>
              <a:rPr lang="de-DE" dirty="0"/>
              <a:t> , </a:t>
            </a:r>
            <a:r>
              <a:rPr lang="de-DE" dirty="0">
                <a:hlinkClick r:id="rId3"/>
              </a:rPr>
              <a:t>https://commons.wikimedia.org/wiki/File:Bad_design_-_Apple_Magic_Mouse_2,_unusable_when_charging_2.jpg</a:t>
            </a:r>
            <a:r>
              <a:rPr lang="de-DE" dirty="0"/>
              <a:t> </a:t>
            </a:r>
          </a:p>
        </p:txBody>
      </p:sp>
      <p:pic>
        <p:nvPicPr>
          <p:cNvPr id="3074" name="Picture 2" descr="How does one start this washer? | john allspaw | Flickr">
            <a:extLst>
              <a:ext uri="{FF2B5EF4-FFF2-40B4-BE49-F238E27FC236}">
                <a16:creationId xmlns:a16="http://schemas.microsoft.com/office/drawing/2014/main" id="{9B47FF93-195F-9F45-8BD3-1D4FAEFAA8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 y="1449388"/>
            <a:ext cx="5400675" cy="40505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pple mouse with charging cable at its bottom">
            <a:extLst>
              <a:ext uri="{FF2B5EF4-FFF2-40B4-BE49-F238E27FC236}">
                <a16:creationId xmlns:a16="http://schemas.microsoft.com/office/drawing/2014/main" id="{7E53AD37-2A9A-2E84-E7E6-4931666C6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5196" y="1449388"/>
            <a:ext cx="5400675" cy="4050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402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71BD6E-247D-CBC3-2395-18AB4F6EE4F0}"/>
              </a:ext>
            </a:extLst>
          </p:cNvPr>
          <p:cNvSpPr>
            <a:spLocks noGrp="1"/>
          </p:cNvSpPr>
          <p:nvPr>
            <p:ph type="title"/>
          </p:nvPr>
        </p:nvSpPr>
        <p:spPr/>
        <p:txBody>
          <a:bodyPr/>
          <a:lstStyle/>
          <a:p>
            <a:r>
              <a:rPr lang="en-US" dirty="0"/>
              <a:t>How to tell the user how to use it? (3)</a:t>
            </a:r>
            <a:endParaRPr lang="de-DE" dirty="0"/>
          </a:p>
        </p:txBody>
      </p:sp>
      <p:sp>
        <p:nvSpPr>
          <p:cNvPr id="3" name="Fußzeilenplatzhalter 2">
            <a:extLst>
              <a:ext uri="{FF2B5EF4-FFF2-40B4-BE49-F238E27FC236}">
                <a16:creationId xmlns:a16="http://schemas.microsoft.com/office/drawing/2014/main" id="{0EAA9149-3C48-DBAB-9BE5-1B78646879B8}"/>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14E3D2B-D186-C132-2878-853087D28A4B}"/>
              </a:ext>
            </a:extLst>
          </p:cNvPr>
          <p:cNvSpPr>
            <a:spLocks noGrp="1"/>
          </p:cNvSpPr>
          <p:nvPr>
            <p:ph type="sldNum" sz="quarter" idx="33"/>
          </p:nvPr>
        </p:nvSpPr>
        <p:spPr/>
        <p:txBody>
          <a:bodyPr/>
          <a:lstStyle/>
          <a:p>
            <a:fld id="{BA24374A-C3A8-471A-8837-3FC31668ABE5}" type="slidenum">
              <a:rPr lang="de-DE" smtClean="0"/>
              <a:pPr/>
              <a:t>41</a:t>
            </a:fld>
            <a:endParaRPr lang="de-DE" dirty="0"/>
          </a:p>
        </p:txBody>
      </p:sp>
      <p:sp>
        <p:nvSpPr>
          <p:cNvPr id="5" name="Textplatzhalter 4">
            <a:extLst>
              <a:ext uri="{FF2B5EF4-FFF2-40B4-BE49-F238E27FC236}">
                <a16:creationId xmlns:a16="http://schemas.microsoft.com/office/drawing/2014/main" id="{A1B18EAB-1091-57C7-12BD-284FDE9FFC91}"/>
              </a:ext>
            </a:extLst>
          </p:cNvPr>
          <p:cNvSpPr>
            <a:spLocks noGrp="1"/>
          </p:cNvSpPr>
          <p:nvPr>
            <p:ph type="body" sz="quarter" idx="21"/>
          </p:nvPr>
        </p:nvSpPr>
        <p:spPr/>
        <p:txBody>
          <a:bodyPr/>
          <a:lstStyle/>
          <a:p>
            <a:r>
              <a:rPr lang="de-DE" dirty="0"/>
              <a:t>Terms and </a:t>
            </a:r>
            <a:r>
              <a:rPr lang="de-DE" dirty="0" err="1"/>
              <a:t>Definitions</a:t>
            </a:r>
            <a:endParaRPr lang="de-DE" dirty="0"/>
          </a:p>
        </p:txBody>
      </p:sp>
      <p:sp>
        <p:nvSpPr>
          <p:cNvPr id="6" name="Textplatzhalter 5">
            <a:extLst>
              <a:ext uri="{FF2B5EF4-FFF2-40B4-BE49-F238E27FC236}">
                <a16:creationId xmlns:a16="http://schemas.microsoft.com/office/drawing/2014/main" id="{202327E5-F1FC-10F9-E6E5-B50D01E350BE}"/>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8C210A04-2B8D-193B-5E29-1AA86331CF6F}"/>
              </a:ext>
            </a:extLst>
          </p:cNvPr>
          <p:cNvSpPr>
            <a:spLocks noGrp="1"/>
          </p:cNvSpPr>
          <p:nvPr>
            <p:ph sz="quarter" idx="35"/>
          </p:nvPr>
        </p:nvSpPr>
        <p:spPr/>
        <p:txBody>
          <a:bodyPr/>
          <a:lstStyle/>
          <a:p>
            <a:endParaRPr lang="de-DE"/>
          </a:p>
        </p:txBody>
      </p:sp>
      <p:pic>
        <p:nvPicPr>
          <p:cNvPr id="8" name="Picture 2" descr="Textuelle Beschreibung">
            <a:extLst>
              <a:ext uri="{FF2B5EF4-FFF2-40B4-BE49-F238E27FC236}">
                <a16:creationId xmlns:a16="http://schemas.microsoft.com/office/drawing/2014/main" id="{7F5934CC-54D1-BAEB-31BD-5AD812363E8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6591"/>
          <a:stretch/>
        </p:blipFill>
        <p:spPr bwMode="auto">
          <a:xfrm>
            <a:off x="695325" y="1438420"/>
            <a:ext cx="7774488" cy="4762457"/>
          </a:xfrm>
          <a:prstGeom prst="rect">
            <a:avLst/>
          </a:prstGeom>
          <a:noFill/>
          <a:extLst>
            <a:ext uri="{909E8E84-426E-40DD-AFC4-6F175D3DCCD1}">
              <a14:hiddenFill xmlns:a14="http://schemas.microsoft.com/office/drawing/2010/main">
                <a:solidFill>
                  <a:srgbClr val="FFFFFF"/>
                </a:solidFill>
              </a14:hiddenFill>
            </a:ext>
          </a:extLst>
        </p:spPr>
      </p:pic>
      <p:pic>
        <p:nvPicPr>
          <p:cNvPr id="9" name="Inhaltsplatzhalter 4" descr="Ein Bild, das drinnen, Fenster, weiß, Tür enthält.">
            <a:extLst>
              <a:ext uri="{FF2B5EF4-FFF2-40B4-BE49-F238E27FC236}">
                <a16:creationId xmlns:a16="http://schemas.microsoft.com/office/drawing/2014/main" id="{9D872340-0D46-D845-3F16-A7523D1493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55" r="3644" b="9787"/>
          <a:stretch/>
        </p:blipFill>
        <p:spPr>
          <a:xfrm>
            <a:off x="8791074" y="115888"/>
            <a:ext cx="3245264" cy="6084989"/>
          </a:xfrm>
          <a:prstGeom prst="rect">
            <a:avLst/>
          </a:prstGeom>
        </p:spPr>
      </p:pic>
      <p:pic>
        <p:nvPicPr>
          <p:cNvPr id="15" name="Inhaltsplatzhalter 4" descr="Lichtschalter am Pfaffenwaldring">
            <a:extLst>
              <a:ext uri="{FF2B5EF4-FFF2-40B4-BE49-F238E27FC236}">
                <a16:creationId xmlns:a16="http://schemas.microsoft.com/office/drawing/2014/main" id="{0C21E7E3-21FE-6B03-1F4B-FF909F164F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55" r="3644" b="9787"/>
          <a:stretch/>
        </p:blipFill>
        <p:spPr>
          <a:xfrm>
            <a:off x="9873148" y="2144816"/>
            <a:ext cx="2163190" cy="4056061"/>
          </a:xfrm>
          <a:prstGeom prst="rect">
            <a:avLst/>
          </a:prstGeom>
        </p:spPr>
      </p:pic>
      <p:pic>
        <p:nvPicPr>
          <p:cNvPr id="16" name="Picture 8" descr="Bund Deutscher Architektinnen und Architekten BDA » Areal Pfaffenwaldring 5">
            <a:extLst>
              <a:ext uri="{FF2B5EF4-FFF2-40B4-BE49-F238E27FC236}">
                <a16:creationId xmlns:a16="http://schemas.microsoft.com/office/drawing/2014/main" id="{C2125356-1AC1-595E-EDAD-E13E2EBF2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7613" y="65534"/>
            <a:ext cx="3835611" cy="2157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00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85B828-0075-E41F-FA4B-65AA6AA24159}"/>
              </a:ext>
            </a:extLst>
          </p:cNvPr>
          <p:cNvSpPr>
            <a:spLocks noGrp="1"/>
          </p:cNvSpPr>
          <p:nvPr>
            <p:ph type="title"/>
          </p:nvPr>
        </p:nvSpPr>
        <p:spPr/>
        <p:txBody>
          <a:bodyPr/>
          <a:lstStyle/>
          <a:p>
            <a:r>
              <a:rPr lang="en-US" dirty="0"/>
              <a:t>Affordance and Perceived Affordance</a:t>
            </a:r>
            <a:endParaRPr lang="de-DE" dirty="0"/>
          </a:p>
        </p:txBody>
      </p:sp>
      <p:sp>
        <p:nvSpPr>
          <p:cNvPr id="3" name="Fußzeilenplatzhalter 2">
            <a:extLst>
              <a:ext uri="{FF2B5EF4-FFF2-40B4-BE49-F238E27FC236}">
                <a16:creationId xmlns:a16="http://schemas.microsoft.com/office/drawing/2014/main" id="{16E2BF2B-2D85-4992-6888-79E559F1986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F7B7990-05C5-BD58-6DF8-9E9973C237AE}"/>
              </a:ext>
            </a:extLst>
          </p:cNvPr>
          <p:cNvSpPr>
            <a:spLocks noGrp="1"/>
          </p:cNvSpPr>
          <p:nvPr>
            <p:ph type="sldNum" sz="quarter" idx="28"/>
          </p:nvPr>
        </p:nvSpPr>
        <p:spPr/>
        <p:txBody>
          <a:bodyPr/>
          <a:lstStyle/>
          <a:p>
            <a:fld id="{BA24374A-C3A8-471A-8837-3FC31668ABE5}" type="slidenum">
              <a:rPr lang="de-DE" smtClean="0"/>
              <a:pPr/>
              <a:t>42</a:t>
            </a:fld>
            <a:endParaRPr lang="de-DE" dirty="0"/>
          </a:p>
        </p:txBody>
      </p:sp>
      <p:sp>
        <p:nvSpPr>
          <p:cNvPr id="5" name="Textplatzhalter 4">
            <a:extLst>
              <a:ext uri="{FF2B5EF4-FFF2-40B4-BE49-F238E27FC236}">
                <a16:creationId xmlns:a16="http://schemas.microsoft.com/office/drawing/2014/main" id="{691C38A1-4F70-F3BF-5F97-CC42607F52F3}"/>
              </a:ext>
            </a:extLst>
          </p:cNvPr>
          <p:cNvSpPr>
            <a:spLocks noGrp="1"/>
          </p:cNvSpPr>
          <p:nvPr>
            <p:ph type="body" sz="quarter" idx="21"/>
          </p:nvPr>
        </p:nvSpPr>
        <p:spPr/>
        <p:txBody>
          <a:bodyPr/>
          <a:lstStyle/>
          <a:p>
            <a:r>
              <a:rPr lang="de-DE" dirty="0"/>
              <a:t>Terms and </a:t>
            </a:r>
            <a:r>
              <a:rPr lang="de-DE" dirty="0" err="1"/>
              <a:t>Definitions</a:t>
            </a:r>
            <a:endParaRPr lang="de-DE" dirty="0"/>
          </a:p>
        </p:txBody>
      </p:sp>
      <p:sp>
        <p:nvSpPr>
          <p:cNvPr id="6" name="Textplatzhalter 5">
            <a:extLst>
              <a:ext uri="{FF2B5EF4-FFF2-40B4-BE49-F238E27FC236}">
                <a16:creationId xmlns:a16="http://schemas.microsoft.com/office/drawing/2014/main" id="{33E2BDEA-2987-EDAB-17FE-65D27D93193E}"/>
              </a:ext>
            </a:extLst>
          </p:cNvPr>
          <p:cNvSpPr>
            <a:spLocks noGrp="1"/>
          </p:cNvSpPr>
          <p:nvPr>
            <p:ph type="body" sz="quarter" idx="29"/>
          </p:nvPr>
        </p:nvSpPr>
        <p:spPr>
          <a:xfrm>
            <a:off x="695325" y="1449388"/>
            <a:ext cx="6078855" cy="4679950"/>
          </a:xfrm>
        </p:spPr>
        <p:txBody>
          <a:bodyPr/>
          <a:lstStyle/>
          <a:p>
            <a:r>
              <a:rPr lang="en-US" b="1" dirty="0">
                <a:solidFill>
                  <a:schemeClr val="accent1"/>
                </a:solidFill>
              </a:rPr>
              <a:t>Task: Perform a google image search for </a:t>
            </a:r>
          </a:p>
          <a:p>
            <a:pPr lvl="1"/>
            <a:r>
              <a:rPr lang="en-US" dirty="0"/>
              <a:t>designer water faucet</a:t>
            </a:r>
          </a:p>
          <a:p>
            <a:pPr lvl="1"/>
            <a:r>
              <a:rPr lang="en-US" dirty="0"/>
              <a:t>find examples of products where it is NOT clear how to use them.</a:t>
            </a:r>
          </a:p>
          <a:p>
            <a:r>
              <a:rPr lang="en-US" b="1" dirty="0">
                <a:solidFill>
                  <a:schemeClr val="accent1"/>
                </a:solidFill>
              </a:rPr>
              <a:t>Why do people design things that are not obvious to use?</a:t>
            </a:r>
          </a:p>
        </p:txBody>
      </p:sp>
      <p:pic>
        <p:nvPicPr>
          <p:cNvPr id="7" name="Grafik 6" descr="Water faucets at google.com">
            <a:extLst>
              <a:ext uri="{FF2B5EF4-FFF2-40B4-BE49-F238E27FC236}">
                <a16:creationId xmlns:a16="http://schemas.microsoft.com/office/drawing/2014/main" id="{E2655FC0-6F07-DF22-4C27-71AABE745A85}"/>
              </a:ext>
            </a:extLst>
          </p:cNvPr>
          <p:cNvPicPr>
            <a:picLocks noChangeAspect="1"/>
          </p:cNvPicPr>
          <p:nvPr/>
        </p:nvPicPr>
        <p:blipFill>
          <a:blip r:embed="rId2"/>
          <a:stretch>
            <a:fillRect/>
          </a:stretch>
        </p:blipFill>
        <p:spPr>
          <a:xfrm>
            <a:off x="7086599" y="1402615"/>
            <a:ext cx="4410073" cy="46123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92615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1920291B-7891-D604-1C11-7686AAC235FD}"/>
              </a:ext>
            </a:extLst>
          </p:cNvPr>
          <p:cNvSpPr>
            <a:spLocks noGrp="1"/>
          </p:cNvSpPr>
          <p:nvPr>
            <p:ph type="title"/>
          </p:nvPr>
        </p:nvSpPr>
        <p:spPr/>
        <p:txBody>
          <a:bodyPr/>
          <a:lstStyle/>
          <a:p>
            <a:r>
              <a:rPr lang="en-US" dirty="0"/>
              <a:t>Usable Security</a:t>
            </a:r>
            <a:endParaRPr lang="de-DE" dirty="0"/>
          </a:p>
        </p:txBody>
      </p:sp>
      <p:sp>
        <p:nvSpPr>
          <p:cNvPr id="3" name="Fußzeilenplatzhalter 2">
            <a:extLst>
              <a:ext uri="{FF2B5EF4-FFF2-40B4-BE49-F238E27FC236}">
                <a16:creationId xmlns:a16="http://schemas.microsoft.com/office/drawing/2014/main" id="{A725A225-1E65-B1D3-D4D5-71F055B698C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D5EE8DB-E85C-FB65-75E3-3BDB6C47738C}"/>
              </a:ext>
            </a:extLst>
          </p:cNvPr>
          <p:cNvSpPr>
            <a:spLocks noGrp="1"/>
          </p:cNvSpPr>
          <p:nvPr>
            <p:ph type="sldNum" sz="quarter" idx="28"/>
          </p:nvPr>
        </p:nvSpPr>
        <p:spPr/>
        <p:txBody>
          <a:bodyPr/>
          <a:lstStyle/>
          <a:p>
            <a:fld id="{BA24374A-C3A8-471A-8837-3FC31668ABE5}" type="slidenum">
              <a:rPr lang="de-DE" smtClean="0"/>
              <a:pPr/>
              <a:t>43</a:t>
            </a:fld>
            <a:endParaRPr lang="de-DE" dirty="0"/>
          </a:p>
        </p:txBody>
      </p:sp>
      <p:sp>
        <p:nvSpPr>
          <p:cNvPr id="12" name="Textplatzhalter 11">
            <a:extLst>
              <a:ext uri="{FF2B5EF4-FFF2-40B4-BE49-F238E27FC236}">
                <a16:creationId xmlns:a16="http://schemas.microsoft.com/office/drawing/2014/main" id="{AD54FBC9-218F-F850-D245-4DCF0259548C}"/>
              </a:ext>
            </a:extLst>
          </p:cNvPr>
          <p:cNvSpPr>
            <a:spLocks noGrp="1"/>
          </p:cNvSpPr>
          <p:nvPr>
            <p:ph type="body" sz="quarter" idx="21"/>
          </p:nvPr>
        </p:nvSpPr>
        <p:spPr/>
        <p:txBody>
          <a:bodyPr/>
          <a:lstStyle/>
          <a:p>
            <a:r>
              <a:rPr lang="de-DE" dirty="0"/>
              <a:t>Terms and </a:t>
            </a:r>
            <a:r>
              <a:rPr lang="de-DE" dirty="0" err="1"/>
              <a:t>Definitions</a:t>
            </a:r>
            <a:endParaRPr lang="de-DE" dirty="0"/>
          </a:p>
        </p:txBody>
      </p:sp>
      <p:sp>
        <p:nvSpPr>
          <p:cNvPr id="6" name="Textplatzhalter 5">
            <a:extLst>
              <a:ext uri="{FF2B5EF4-FFF2-40B4-BE49-F238E27FC236}">
                <a16:creationId xmlns:a16="http://schemas.microsoft.com/office/drawing/2014/main" id="{3C7ABE1C-20DC-8015-A860-2BC2A35941C1}"/>
              </a:ext>
            </a:extLst>
          </p:cNvPr>
          <p:cNvSpPr>
            <a:spLocks noGrp="1"/>
          </p:cNvSpPr>
          <p:nvPr>
            <p:ph type="body" sz="quarter" idx="29"/>
          </p:nvPr>
        </p:nvSpPr>
        <p:spPr>
          <a:xfrm>
            <a:off x="695325" y="1449388"/>
            <a:ext cx="7956549" cy="4679950"/>
          </a:xfrm>
        </p:spPr>
        <p:txBody>
          <a:bodyPr>
            <a:normAutofit lnSpcReduction="10000"/>
          </a:bodyPr>
          <a:lstStyle/>
          <a:p>
            <a:r>
              <a:rPr lang="en-US" b="1" dirty="0">
                <a:solidFill>
                  <a:schemeClr val="accent1"/>
                </a:solidFill>
              </a:rPr>
              <a:t>Scenario</a:t>
            </a:r>
            <a:r>
              <a:rPr lang="en-US" dirty="0"/>
              <a:t>:</a:t>
            </a:r>
          </a:p>
          <a:p>
            <a:pPr lvl="1"/>
            <a:r>
              <a:rPr lang="en-US" dirty="0"/>
              <a:t>You have one lock to a room which holds expensive equipment</a:t>
            </a:r>
          </a:p>
          <a:p>
            <a:pPr lvl="1"/>
            <a:r>
              <a:rPr lang="en-US" dirty="0"/>
              <a:t>Room is shared by 20+ people from one department, who need to access it infrequently (typically every few weeks)</a:t>
            </a:r>
          </a:p>
          <a:p>
            <a:pPr lvl="1"/>
            <a:r>
              <a:rPr lang="en-US" dirty="0"/>
              <a:t>People from other departments should not get into the room</a:t>
            </a:r>
          </a:p>
          <a:p>
            <a:pPr lvl="1"/>
            <a:r>
              <a:rPr lang="en-US" dirty="0"/>
              <a:t>Currently solution: there is one key that can be borrowed from the caretaker and 5 out of the 20+ people have personal key to this room</a:t>
            </a:r>
          </a:p>
          <a:p>
            <a:r>
              <a:rPr lang="en-US" b="1" dirty="0">
                <a:solidFill>
                  <a:schemeClr val="accent1"/>
                </a:solidFill>
              </a:rPr>
              <a:t>Design a better solution: </a:t>
            </a:r>
          </a:p>
          <a:p>
            <a:pPr lvl="1"/>
            <a:r>
              <a:rPr lang="en-US" b="1" dirty="0">
                <a:solidFill>
                  <a:schemeClr val="accent1"/>
                </a:solidFill>
              </a:rPr>
              <a:t>Replace the old lock by something else</a:t>
            </a:r>
          </a:p>
          <a:p>
            <a:pPr lvl="1"/>
            <a:r>
              <a:rPr lang="en-US" dirty="0"/>
              <a:t>What is you design?</a:t>
            </a:r>
          </a:p>
          <a:p>
            <a:pPr lvl="1"/>
            <a:r>
              <a:rPr lang="en-US" dirty="0"/>
              <a:t>What are positive and negative aspects of your proposal?</a:t>
            </a:r>
          </a:p>
        </p:txBody>
      </p:sp>
      <p:sp>
        <p:nvSpPr>
          <p:cNvPr id="8" name="Rechteck 7">
            <a:extLst>
              <a:ext uri="{FF2B5EF4-FFF2-40B4-BE49-F238E27FC236}">
                <a16:creationId xmlns:a16="http://schemas.microsoft.com/office/drawing/2014/main" id="{F2A27E18-B577-D266-64C5-424426121028}"/>
              </a:ext>
            </a:extLst>
          </p:cNvPr>
          <p:cNvSpPr/>
          <p:nvPr/>
        </p:nvSpPr>
        <p:spPr>
          <a:xfrm>
            <a:off x="8712991" y="5757863"/>
            <a:ext cx="4572000" cy="415498"/>
          </a:xfrm>
          <a:prstGeom prst="rect">
            <a:avLst/>
          </a:prstGeom>
        </p:spPr>
        <p:txBody>
          <a:bodyPr>
            <a:spAutoFit/>
          </a:bodyPr>
          <a:lstStyle/>
          <a:p>
            <a:r>
              <a:rPr lang="en-US" sz="1200" dirty="0">
                <a:solidFill>
                  <a:schemeClr val="bg1">
                    <a:lumMod val="50000"/>
                  </a:schemeClr>
                </a:solidFill>
              </a:rPr>
              <a:t>Photo by D4m1en, CC BY-SA 3.0 </a:t>
            </a:r>
            <a:r>
              <a:rPr lang="en-US" sz="900" dirty="0">
                <a:solidFill>
                  <a:schemeClr val="bg1">
                    <a:lumMod val="50000"/>
                  </a:schemeClr>
                </a:solidFill>
              </a:rPr>
              <a:t>https://commons.wikimedia.org/w/index.php?curid=34336655</a:t>
            </a:r>
          </a:p>
        </p:txBody>
      </p:sp>
      <p:pic>
        <p:nvPicPr>
          <p:cNvPr id="9" name="Grafik 8" descr="Transponder">
            <a:extLst>
              <a:ext uri="{FF2B5EF4-FFF2-40B4-BE49-F238E27FC236}">
                <a16:creationId xmlns:a16="http://schemas.microsoft.com/office/drawing/2014/main" id="{7BA5870E-CA2F-DD99-589F-5ABA60E6F840}"/>
              </a:ext>
            </a:extLst>
          </p:cNvPr>
          <p:cNvPicPr>
            <a:picLocks noChangeAspect="1"/>
          </p:cNvPicPr>
          <p:nvPr/>
        </p:nvPicPr>
        <p:blipFill rotWithShape="1">
          <a:blip r:embed="rId2"/>
          <a:srcRect t="25269"/>
          <a:stretch/>
        </p:blipFill>
        <p:spPr>
          <a:xfrm>
            <a:off x="9462179" y="115888"/>
            <a:ext cx="2574245" cy="2814638"/>
          </a:xfrm>
          <a:prstGeom prst="rect">
            <a:avLst/>
          </a:prstGeom>
          <a:ln>
            <a:noFill/>
          </a:ln>
          <a:effectLst>
            <a:outerShdw blurRad="292100" dist="139700" dir="2700000" algn="tl" rotWithShape="0">
              <a:srgbClr val="333333">
                <a:alpha val="65000"/>
              </a:srgbClr>
            </a:outerShdw>
          </a:effectLst>
        </p:spPr>
      </p:pic>
      <p:pic>
        <p:nvPicPr>
          <p:cNvPr id="10" name="Picture 2" descr="Ein Bild, das Text, Elektronik enthält.">
            <a:extLst>
              <a:ext uri="{FF2B5EF4-FFF2-40B4-BE49-F238E27FC236}">
                <a16:creationId xmlns:a16="http://schemas.microsoft.com/office/drawing/2014/main" id="{81358AE6-7B79-9E98-94CC-48B0C6268CB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791074" y="2576017"/>
            <a:ext cx="2572251" cy="30922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430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BD03A2-6ABE-4238-8647-48EE73AD83EE}"/>
              </a:ext>
            </a:extLst>
          </p:cNvPr>
          <p:cNvSpPr>
            <a:spLocks noGrp="1"/>
          </p:cNvSpPr>
          <p:nvPr>
            <p:ph type="title"/>
          </p:nvPr>
        </p:nvSpPr>
        <p:spPr/>
        <p:txBody>
          <a:bodyPr/>
          <a:lstStyle/>
          <a:p>
            <a:r>
              <a:rPr lang="en-US" altLang="en-US" dirty="0"/>
              <a:t>Usability has five quality components</a:t>
            </a:r>
            <a:endParaRPr lang="de-DE" dirty="0"/>
          </a:p>
        </p:txBody>
      </p:sp>
      <p:sp>
        <p:nvSpPr>
          <p:cNvPr id="3" name="Fußzeilenplatzhalter 2">
            <a:extLst>
              <a:ext uri="{FF2B5EF4-FFF2-40B4-BE49-F238E27FC236}">
                <a16:creationId xmlns:a16="http://schemas.microsoft.com/office/drawing/2014/main" id="{31F5D43B-2731-0257-8F76-C0DA9A4FD79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DCDD849-228F-E161-1B86-65D5E750E793}"/>
              </a:ext>
            </a:extLst>
          </p:cNvPr>
          <p:cNvSpPr>
            <a:spLocks noGrp="1"/>
          </p:cNvSpPr>
          <p:nvPr>
            <p:ph type="sldNum" sz="quarter" idx="33"/>
          </p:nvPr>
        </p:nvSpPr>
        <p:spPr/>
        <p:txBody>
          <a:bodyPr/>
          <a:lstStyle/>
          <a:p>
            <a:fld id="{BA24374A-C3A8-471A-8837-3FC31668ABE5}" type="slidenum">
              <a:rPr lang="de-DE" smtClean="0"/>
              <a:pPr/>
              <a:t>44</a:t>
            </a:fld>
            <a:endParaRPr lang="de-DE" dirty="0"/>
          </a:p>
        </p:txBody>
      </p:sp>
      <p:sp>
        <p:nvSpPr>
          <p:cNvPr id="5" name="Textplatzhalter 4">
            <a:extLst>
              <a:ext uri="{FF2B5EF4-FFF2-40B4-BE49-F238E27FC236}">
                <a16:creationId xmlns:a16="http://schemas.microsoft.com/office/drawing/2014/main" id="{6505B21F-DA32-1390-46AA-7DC96EC13C9D}"/>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6" name="Textplatzhalter 5">
            <a:extLst>
              <a:ext uri="{FF2B5EF4-FFF2-40B4-BE49-F238E27FC236}">
                <a16:creationId xmlns:a16="http://schemas.microsoft.com/office/drawing/2014/main" id="{F89EBCF8-04BE-6D21-C275-77135CCA7A61}"/>
              </a:ext>
            </a:extLst>
          </p:cNvPr>
          <p:cNvSpPr>
            <a:spLocks noGrp="1"/>
          </p:cNvSpPr>
          <p:nvPr>
            <p:ph type="body" sz="quarter" idx="34"/>
          </p:nvPr>
        </p:nvSpPr>
        <p:spPr/>
        <p:txBody>
          <a:bodyPr/>
          <a:lstStyle/>
          <a:p>
            <a:r>
              <a:rPr lang="en-US" altLang="en-US" b="1" dirty="0">
                <a:solidFill>
                  <a:schemeClr val="accent1"/>
                </a:solidFill>
              </a:rPr>
              <a:t>Learnability</a:t>
            </a:r>
            <a:r>
              <a:rPr lang="en-US" altLang="en-US" dirty="0"/>
              <a:t>: How easy is it for users to accomplish basic tasks the first time they encounter the design? </a:t>
            </a:r>
          </a:p>
          <a:p>
            <a:r>
              <a:rPr lang="en-US" altLang="en-US" b="1" dirty="0">
                <a:solidFill>
                  <a:schemeClr val="accent1"/>
                </a:solidFill>
              </a:rPr>
              <a:t>Efficiency</a:t>
            </a:r>
            <a:r>
              <a:rPr lang="en-US" altLang="en-US" dirty="0"/>
              <a:t>: Once users have learned the design, how quickly can they perform tasks? </a:t>
            </a:r>
          </a:p>
          <a:p>
            <a:r>
              <a:rPr lang="en-US" altLang="en-US" b="1" dirty="0">
                <a:solidFill>
                  <a:schemeClr val="accent1"/>
                </a:solidFill>
              </a:rPr>
              <a:t>Memorability</a:t>
            </a:r>
            <a:r>
              <a:rPr lang="en-US" altLang="en-US" dirty="0"/>
              <a:t>: When users return to the design after a period of not using it, how easily can they reestablish proficiency? </a:t>
            </a:r>
          </a:p>
          <a:p>
            <a:r>
              <a:rPr lang="en-US" altLang="en-US" b="1" dirty="0">
                <a:solidFill>
                  <a:schemeClr val="accent1"/>
                </a:solidFill>
              </a:rPr>
              <a:t>Errors</a:t>
            </a:r>
            <a:r>
              <a:rPr lang="en-US" altLang="en-US" dirty="0"/>
              <a:t>: How many errors do users make, how severe are these errors, and how easily can they recover from the errors? </a:t>
            </a:r>
          </a:p>
          <a:p>
            <a:r>
              <a:rPr lang="en-US" altLang="en-US" b="1" dirty="0">
                <a:solidFill>
                  <a:schemeClr val="accent1"/>
                </a:solidFill>
              </a:rPr>
              <a:t>Satisfaction</a:t>
            </a:r>
            <a:r>
              <a:rPr lang="en-US" altLang="en-US" dirty="0"/>
              <a:t>: How pleasant is it to use the design? </a:t>
            </a:r>
            <a:endParaRPr lang="en-US" dirty="0"/>
          </a:p>
        </p:txBody>
      </p:sp>
      <p:sp>
        <p:nvSpPr>
          <p:cNvPr id="7" name="Inhaltsplatzhalter 6">
            <a:extLst>
              <a:ext uri="{FF2B5EF4-FFF2-40B4-BE49-F238E27FC236}">
                <a16:creationId xmlns:a16="http://schemas.microsoft.com/office/drawing/2014/main" id="{4ACC1682-5D44-92DF-44CB-65F62BE3B5B3}"/>
              </a:ext>
            </a:extLst>
          </p:cNvPr>
          <p:cNvSpPr>
            <a:spLocks noGrp="1"/>
          </p:cNvSpPr>
          <p:nvPr>
            <p:ph sz="quarter" idx="35"/>
          </p:nvPr>
        </p:nvSpPr>
        <p:spPr/>
        <p:txBody>
          <a:bodyPr/>
          <a:lstStyle/>
          <a:p>
            <a:r>
              <a:rPr lang="en-US" sz="1000" dirty="0"/>
              <a:t>Jakob Nielsen's </a:t>
            </a:r>
            <a:r>
              <a:rPr lang="en-US" sz="1000" dirty="0" err="1"/>
              <a:t>Alertbox</a:t>
            </a:r>
            <a:r>
              <a:rPr lang="en-US" sz="1000" dirty="0"/>
              <a:t>, August 25, 2003: Usability 101: Introduction to Usability </a:t>
            </a:r>
            <a:r>
              <a:rPr lang="de-DE" sz="1000" dirty="0">
                <a:hlinkClick r:id="rId2"/>
              </a:rPr>
              <a:t>https://www.nngroup.com/articles/usability-101-introduction-to-usability/</a:t>
            </a:r>
            <a:endParaRPr lang="en-US" sz="1000" dirty="0"/>
          </a:p>
        </p:txBody>
      </p:sp>
    </p:spTree>
    <p:extLst>
      <p:ext uri="{BB962C8B-B14F-4D97-AF65-F5344CB8AC3E}">
        <p14:creationId xmlns:p14="http://schemas.microsoft.com/office/powerpoint/2010/main" val="4028569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7E47C-4A56-FCF5-C1A6-A8B893BC887E}"/>
              </a:ext>
            </a:extLst>
          </p:cNvPr>
          <p:cNvSpPr>
            <a:spLocks noGrp="1"/>
          </p:cNvSpPr>
          <p:nvPr>
            <p:ph type="title"/>
          </p:nvPr>
        </p:nvSpPr>
        <p:spPr/>
        <p:txBody>
          <a:bodyPr/>
          <a:lstStyle/>
          <a:p>
            <a:r>
              <a:rPr lang="en-US"/>
              <a:t>Interaction Design vs User Experience Design</a:t>
            </a:r>
            <a:endParaRPr lang="de-DE"/>
          </a:p>
        </p:txBody>
      </p:sp>
      <p:sp>
        <p:nvSpPr>
          <p:cNvPr id="3" name="Fußzeilenplatzhalter 2">
            <a:extLst>
              <a:ext uri="{FF2B5EF4-FFF2-40B4-BE49-F238E27FC236}">
                <a16:creationId xmlns:a16="http://schemas.microsoft.com/office/drawing/2014/main" id="{48A64B69-5505-339A-6785-653809B8344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EA6AB2A-FCFA-2EF9-567B-9873ACB2DFE5}"/>
              </a:ext>
            </a:extLst>
          </p:cNvPr>
          <p:cNvSpPr>
            <a:spLocks noGrp="1"/>
          </p:cNvSpPr>
          <p:nvPr>
            <p:ph type="sldNum" sz="quarter" idx="33"/>
          </p:nvPr>
        </p:nvSpPr>
        <p:spPr/>
        <p:txBody>
          <a:bodyPr/>
          <a:lstStyle/>
          <a:p>
            <a:fld id="{BA24374A-C3A8-471A-8837-3FC31668ABE5}" type="slidenum">
              <a:rPr lang="de-DE" smtClean="0"/>
              <a:pPr/>
              <a:t>45</a:t>
            </a:fld>
            <a:endParaRPr lang="de-DE" dirty="0"/>
          </a:p>
        </p:txBody>
      </p:sp>
      <p:sp>
        <p:nvSpPr>
          <p:cNvPr id="5" name="Textplatzhalter 4">
            <a:extLst>
              <a:ext uri="{FF2B5EF4-FFF2-40B4-BE49-F238E27FC236}">
                <a16:creationId xmlns:a16="http://schemas.microsoft.com/office/drawing/2014/main" id="{D429034D-7CB5-9272-E019-2F8A023B75D6}"/>
              </a:ext>
            </a:extLst>
          </p:cNvPr>
          <p:cNvSpPr>
            <a:spLocks noGrp="1"/>
          </p:cNvSpPr>
          <p:nvPr>
            <p:ph type="body" sz="quarter" idx="21"/>
          </p:nvPr>
        </p:nvSpPr>
        <p:spPr/>
        <p:txBody>
          <a:bodyPr/>
          <a:lstStyle/>
          <a:p>
            <a:r>
              <a:rPr lang="de-DE" sz="1400"/>
              <a:t>Terms and Definitions</a:t>
            </a:r>
            <a:endParaRPr lang="de-DE"/>
          </a:p>
        </p:txBody>
      </p:sp>
      <p:sp>
        <p:nvSpPr>
          <p:cNvPr id="6" name="Textplatzhalter 5">
            <a:extLst>
              <a:ext uri="{FF2B5EF4-FFF2-40B4-BE49-F238E27FC236}">
                <a16:creationId xmlns:a16="http://schemas.microsoft.com/office/drawing/2014/main" id="{A83F6249-8F8D-09D0-A40E-E80C3B093085}"/>
              </a:ext>
            </a:extLst>
          </p:cNvPr>
          <p:cNvSpPr>
            <a:spLocks noGrp="1"/>
          </p:cNvSpPr>
          <p:nvPr>
            <p:ph type="body" sz="quarter" idx="34"/>
          </p:nvPr>
        </p:nvSpPr>
        <p:spPr/>
        <p:txBody>
          <a:bodyPr/>
          <a:lstStyle/>
          <a:p>
            <a:r>
              <a:rPr lang="en-US" b="1" dirty="0">
                <a:solidFill>
                  <a:schemeClr val="accent1"/>
                </a:solidFill>
              </a:rPr>
              <a:t>Interaction Design (</a:t>
            </a:r>
            <a:r>
              <a:rPr lang="en-US" b="1" dirty="0" err="1">
                <a:solidFill>
                  <a:schemeClr val="accent1"/>
                </a:solidFill>
              </a:rPr>
              <a:t>IxD</a:t>
            </a:r>
            <a:r>
              <a:rPr lang="en-US" b="1" dirty="0">
                <a:solidFill>
                  <a:schemeClr val="accent1"/>
                </a:solidFill>
              </a:rPr>
              <a:t>): </a:t>
            </a:r>
            <a:r>
              <a:rPr lang="en-US" dirty="0"/>
              <a:t>the design of interactive products and services in which a designer’s focus goes beyond the item in development to </a:t>
            </a:r>
            <a:r>
              <a:rPr lang="en-US" b="1" dirty="0">
                <a:solidFill>
                  <a:schemeClr val="accent1"/>
                </a:solidFill>
              </a:rPr>
              <a:t>include the way users will interact with it. </a:t>
            </a:r>
          </a:p>
          <a:p>
            <a:r>
              <a:rPr lang="en-US" b="1" dirty="0">
                <a:solidFill>
                  <a:schemeClr val="accent1"/>
                </a:solidFill>
              </a:rPr>
              <a:t>User Experience Design (</a:t>
            </a:r>
            <a:r>
              <a:rPr lang="en-US" b="1" dirty="0" err="1">
                <a:solidFill>
                  <a:schemeClr val="accent1"/>
                </a:solidFill>
              </a:rPr>
              <a:t>UxD</a:t>
            </a:r>
            <a:r>
              <a:rPr lang="en-US" b="1" dirty="0">
                <a:solidFill>
                  <a:schemeClr val="accent1"/>
                </a:solidFill>
              </a:rPr>
              <a:t>): </a:t>
            </a:r>
            <a:r>
              <a:rPr lang="en-US" dirty="0"/>
              <a:t>the more holistic approach </a:t>
            </a:r>
            <a:r>
              <a:rPr lang="en-US" b="1" dirty="0">
                <a:solidFill>
                  <a:schemeClr val="accent1"/>
                </a:solidFill>
              </a:rPr>
              <a:t>in designing the experience a person will encounter </a:t>
            </a:r>
            <a:r>
              <a:rPr lang="en-US" dirty="0"/>
              <a:t>when interacting with a devices, system or application. It considers the user interface design in the broader context of use. </a:t>
            </a:r>
          </a:p>
          <a:p>
            <a:r>
              <a:rPr lang="en-US" b="1" dirty="0">
                <a:solidFill>
                  <a:schemeClr val="accent1"/>
                </a:solidFill>
              </a:rPr>
              <a:t>User Interface Design (UID): </a:t>
            </a:r>
            <a:r>
              <a:rPr lang="en-US" dirty="0"/>
              <a:t>refers to the conception and design of the user interface, including the choice of modalities, selection of interface elements, and their placement in the interface.</a:t>
            </a:r>
            <a:r>
              <a:rPr lang="de-DE" dirty="0"/>
              <a:t> </a:t>
            </a:r>
          </a:p>
        </p:txBody>
      </p:sp>
      <p:sp>
        <p:nvSpPr>
          <p:cNvPr id="7" name="Inhaltsplatzhalter 6">
            <a:extLst>
              <a:ext uri="{FF2B5EF4-FFF2-40B4-BE49-F238E27FC236}">
                <a16:creationId xmlns:a16="http://schemas.microsoft.com/office/drawing/2014/main" id="{C76009BD-930F-AC27-B48F-3B534CB536E9}"/>
              </a:ext>
            </a:extLst>
          </p:cNvPr>
          <p:cNvSpPr>
            <a:spLocks noGrp="1"/>
          </p:cNvSpPr>
          <p:nvPr>
            <p:ph sz="quarter" idx="35"/>
          </p:nvPr>
        </p:nvSpPr>
        <p:spPr/>
        <p:txBody>
          <a:bodyPr/>
          <a:lstStyle/>
          <a:p>
            <a:r>
              <a:rPr lang="de-DE" dirty="0"/>
              <a:t>https://www.interaction-design.org/literature/topics/interaction-design </a:t>
            </a:r>
          </a:p>
        </p:txBody>
      </p:sp>
    </p:spTree>
    <p:extLst>
      <p:ext uri="{BB962C8B-B14F-4D97-AF65-F5344CB8AC3E}">
        <p14:creationId xmlns:p14="http://schemas.microsoft.com/office/powerpoint/2010/main" val="975692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B7F5A-51BD-B644-EFD0-37C5291C8134}"/>
              </a:ext>
            </a:extLst>
          </p:cNvPr>
          <p:cNvSpPr>
            <a:spLocks noGrp="1"/>
          </p:cNvSpPr>
          <p:nvPr>
            <p:ph type="title"/>
          </p:nvPr>
        </p:nvSpPr>
        <p:spPr/>
        <p:txBody>
          <a:bodyPr/>
          <a:lstStyle/>
          <a:p>
            <a:r>
              <a:rPr lang="en-US" dirty="0"/>
              <a:t>4 Dimensions of Interaction Design</a:t>
            </a:r>
            <a:endParaRPr lang="de-DE" dirty="0"/>
          </a:p>
        </p:txBody>
      </p:sp>
      <p:sp>
        <p:nvSpPr>
          <p:cNvPr id="3" name="Fußzeilenplatzhalter 2">
            <a:extLst>
              <a:ext uri="{FF2B5EF4-FFF2-40B4-BE49-F238E27FC236}">
                <a16:creationId xmlns:a16="http://schemas.microsoft.com/office/drawing/2014/main" id="{CAA17FD1-E6E9-190D-D446-C9868E3E2B8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6E89920-0229-E490-FD47-1DB91DAE9C66}"/>
              </a:ext>
            </a:extLst>
          </p:cNvPr>
          <p:cNvSpPr>
            <a:spLocks noGrp="1"/>
          </p:cNvSpPr>
          <p:nvPr>
            <p:ph type="sldNum" sz="quarter" idx="33"/>
          </p:nvPr>
        </p:nvSpPr>
        <p:spPr/>
        <p:txBody>
          <a:bodyPr/>
          <a:lstStyle/>
          <a:p>
            <a:fld id="{BA24374A-C3A8-471A-8837-3FC31668ABE5}" type="slidenum">
              <a:rPr lang="de-DE" smtClean="0"/>
              <a:pPr/>
              <a:t>46</a:t>
            </a:fld>
            <a:endParaRPr lang="de-DE" dirty="0"/>
          </a:p>
        </p:txBody>
      </p:sp>
      <p:sp>
        <p:nvSpPr>
          <p:cNvPr id="5" name="Textplatzhalter 4">
            <a:extLst>
              <a:ext uri="{FF2B5EF4-FFF2-40B4-BE49-F238E27FC236}">
                <a16:creationId xmlns:a16="http://schemas.microsoft.com/office/drawing/2014/main" id="{EC355E8F-001D-6AB7-B63C-4713B75C0207}"/>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6" name="Textplatzhalter 5">
            <a:extLst>
              <a:ext uri="{FF2B5EF4-FFF2-40B4-BE49-F238E27FC236}">
                <a16:creationId xmlns:a16="http://schemas.microsoft.com/office/drawing/2014/main" id="{BC85853A-621C-69F9-D874-9EE66F77E22D}"/>
              </a:ext>
            </a:extLst>
          </p:cNvPr>
          <p:cNvSpPr>
            <a:spLocks noGrp="1"/>
          </p:cNvSpPr>
          <p:nvPr>
            <p:ph type="body" sz="quarter" idx="34"/>
          </p:nvPr>
        </p:nvSpPr>
        <p:spPr/>
        <p:txBody>
          <a:bodyPr/>
          <a:lstStyle/>
          <a:p>
            <a:r>
              <a:rPr lang="en-US" b="1" dirty="0">
                <a:solidFill>
                  <a:schemeClr val="accent1"/>
                </a:solidFill>
              </a:rPr>
              <a:t>1-D</a:t>
            </a:r>
            <a:r>
              <a:rPr lang="en-US" b="1" dirty="0"/>
              <a:t>:</a:t>
            </a:r>
            <a:r>
              <a:rPr lang="en-US" dirty="0"/>
              <a:t> includes </a:t>
            </a:r>
            <a:r>
              <a:rPr lang="en-US" b="1" dirty="0">
                <a:solidFill>
                  <a:schemeClr val="accent1"/>
                </a:solidFill>
              </a:rPr>
              <a:t>words</a:t>
            </a:r>
            <a:r>
              <a:rPr lang="en-US" dirty="0"/>
              <a:t> and poetry. […]</a:t>
            </a:r>
          </a:p>
          <a:p>
            <a:r>
              <a:rPr lang="en-US" b="1" dirty="0">
                <a:solidFill>
                  <a:schemeClr val="accent1"/>
                </a:solidFill>
              </a:rPr>
              <a:t>2-D</a:t>
            </a:r>
            <a:r>
              <a:rPr lang="en-US" b="1" dirty="0"/>
              <a:t>:</a:t>
            </a:r>
            <a:r>
              <a:rPr lang="en-US" dirty="0"/>
              <a:t> languages that </a:t>
            </a:r>
            <a:r>
              <a:rPr lang="en-US" b="1" dirty="0">
                <a:solidFill>
                  <a:schemeClr val="accent1"/>
                </a:solidFill>
              </a:rPr>
              <a:t>interaction design</a:t>
            </a:r>
            <a:r>
              <a:rPr lang="en-US" b="1" dirty="0"/>
              <a:t> </a:t>
            </a:r>
            <a:r>
              <a:rPr lang="en-US" dirty="0"/>
              <a:t>can borrow from include painting, typography, diagrams, and icons. […]</a:t>
            </a:r>
          </a:p>
          <a:p>
            <a:r>
              <a:rPr lang="en-US" b="1" dirty="0">
                <a:solidFill>
                  <a:schemeClr val="accent1"/>
                </a:solidFill>
              </a:rPr>
              <a:t>3-D</a:t>
            </a:r>
            <a:r>
              <a:rPr lang="en-US" b="1" dirty="0"/>
              <a:t>:</a:t>
            </a:r>
            <a:r>
              <a:rPr lang="en-US" dirty="0"/>
              <a:t> languages are those of </a:t>
            </a:r>
            <a:r>
              <a:rPr lang="en-US" b="1" dirty="0">
                <a:solidFill>
                  <a:schemeClr val="accent1"/>
                </a:solidFill>
              </a:rPr>
              <a:t>physical</a:t>
            </a:r>
            <a:r>
              <a:rPr lang="en-US" dirty="0"/>
              <a:t>, sculptural form. […] If something has a handle, for example, we know we are meant to grab it […] </a:t>
            </a:r>
          </a:p>
          <a:p>
            <a:r>
              <a:rPr lang="en-US" b="1" dirty="0">
                <a:solidFill>
                  <a:schemeClr val="accent1"/>
                </a:solidFill>
              </a:rPr>
              <a:t>4-D</a:t>
            </a:r>
            <a:r>
              <a:rPr lang="en-US" b="1" dirty="0"/>
              <a:t>:</a:t>
            </a:r>
            <a:r>
              <a:rPr lang="en-US" dirty="0"/>
              <a:t> is </a:t>
            </a:r>
            <a:r>
              <a:rPr lang="en-US" b="1" dirty="0">
                <a:solidFill>
                  <a:schemeClr val="accent1"/>
                </a:solidFill>
              </a:rPr>
              <a:t>time</a:t>
            </a:r>
            <a:r>
              <a:rPr lang="en-US" dirty="0"/>
              <a:t>. The 4-D languages include sound, film, and animation.</a:t>
            </a:r>
          </a:p>
        </p:txBody>
      </p:sp>
      <p:sp>
        <p:nvSpPr>
          <p:cNvPr id="7" name="Inhaltsplatzhalter 6">
            <a:extLst>
              <a:ext uri="{FF2B5EF4-FFF2-40B4-BE49-F238E27FC236}">
                <a16:creationId xmlns:a16="http://schemas.microsoft.com/office/drawing/2014/main" id="{BD311AAD-73D2-6B57-F1BA-186B0DF1CD8C}"/>
              </a:ext>
            </a:extLst>
          </p:cNvPr>
          <p:cNvSpPr>
            <a:spLocks noGrp="1"/>
          </p:cNvSpPr>
          <p:nvPr>
            <p:ph sz="quarter" idx="35"/>
          </p:nvPr>
        </p:nvSpPr>
        <p:spPr/>
        <p:txBody>
          <a:bodyPr/>
          <a:lstStyle/>
          <a:p>
            <a:r>
              <a:rPr lang="en-US" sz="1000">
                <a:solidFill>
                  <a:schemeClr val="bg1">
                    <a:lumMod val="50000"/>
                  </a:schemeClr>
                </a:solidFill>
              </a:rPr>
              <a:t>Foreword “What is Interaction Design?”. Interview with Gillian Crampton Smith. Moggridge, Bill, and Bill Atkinson. </a:t>
            </a:r>
            <a:r>
              <a:rPr lang="en-US" sz="1000" i="1">
                <a:solidFill>
                  <a:schemeClr val="bg1">
                    <a:lumMod val="50000"/>
                  </a:schemeClr>
                </a:solidFill>
              </a:rPr>
              <a:t>Designing interactions</a:t>
            </a:r>
            <a:r>
              <a:rPr lang="en-US" sz="1000">
                <a:solidFill>
                  <a:schemeClr val="bg1">
                    <a:lumMod val="50000"/>
                  </a:schemeClr>
                </a:solidFill>
              </a:rPr>
              <a:t>. Vol. 17. Cambridge, MA: MIT press, 2007. page </a:t>
            </a:r>
            <a:r>
              <a:rPr lang="de-DE" sz="1000">
                <a:solidFill>
                  <a:schemeClr val="bg1">
                    <a:lumMod val="50000"/>
                  </a:schemeClr>
                </a:solidFill>
              </a:rPr>
              <a:t>xvii</a:t>
            </a:r>
            <a:endParaRPr lang="en-US" sz="1000" dirty="0">
              <a:solidFill>
                <a:schemeClr val="bg1">
                  <a:lumMod val="50000"/>
                </a:schemeClr>
              </a:solidFill>
            </a:endParaRPr>
          </a:p>
        </p:txBody>
      </p:sp>
    </p:spTree>
    <p:extLst>
      <p:ext uri="{BB962C8B-B14F-4D97-AF65-F5344CB8AC3E}">
        <p14:creationId xmlns:p14="http://schemas.microsoft.com/office/powerpoint/2010/main" val="3059559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3F122-667B-781E-D583-66B9AD159FC8}"/>
              </a:ext>
            </a:extLst>
          </p:cNvPr>
          <p:cNvSpPr>
            <a:spLocks noGrp="1"/>
          </p:cNvSpPr>
          <p:nvPr>
            <p:ph type="title"/>
          </p:nvPr>
        </p:nvSpPr>
        <p:spPr/>
        <p:txBody>
          <a:bodyPr/>
          <a:lstStyle/>
          <a:p>
            <a:r>
              <a:rPr lang="en-US" dirty="0"/>
              <a:t>5 Dimensions of Interaction Design</a:t>
            </a:r>
            <a:endParaRPr lang="de-DE" dirty="0"/>
          </a:p>
        </p:txBody>
      </p:sp>
      <p:sp>
        <p:nvSpPr>
          <p:cNvPr id="3" name="Fußzeilenplatzhalter 2">
            <a:extLst>
              <a:ext uri="{FF2B5EF4-FFF2-40B4-BE49-F238E27FC236}">
                <a16:creationId xmlns:a16="http://schemas.microsoft.com/office/drawing/2014/main" id="{FCF4D982-C150-3F03-C3A4-8C9D9184B14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2FA9BDF-BBA9-5B09-FB00-EEB6A57943FD}"/>
              </a:ext>
            </a:extLst>
          </p:cNvPr>
          <p:cNvSpPr>
            <a:spLocks noGrp="1"/>
          </p:cNvSpPr>
          <p:nvPr>
            <p:ph type="sldNum" sz="quarter" idx="33"/>
          </p:nvPr>
        </p:nvSpPr>
        <p:spPr/>
        <p:txBody>
          <a:bodyPr/>
          <a:lstStyle/>
          <a:p>
            <a:fld id="{BA24374A-C3A8-471A-8837-3FC31668ABE5}" type="slidenum">
              <a:rPr lang="de-DE" smtClean="0"/>
              <a:pPr/>
              <a:t>47</a:t>
            </a:fld>
            <a:endParaRPr lang="de-DE" dirty="0"/>
          </a:p>
        </p:txBody>
      </p:sp>
      <p:sp>
        <p:nvSpPr>
          <p:cNvPr id="5" name="Textplatzhalter 4">
            <a:extLst>
              <a:ext uri="{FF2B5EF4-FFF2-40B4-BE49-F238E27FC236}">
                <a16:creationId xmlns:a16="http://schemas.microsoft.com/office/drawing/2014/main" id="{32D67645-203E-2EB4-A088-6772E940000B}"/>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6" name="Textplatzhalter 5">
            <a:extLst>
              <a:ext uri="{FF2B5EF4-FFF2-40B4-BE49-F238E27FC236}">
                <a16:creationId xmlns:a16="http://schemas.microsoft.com/office/drawing/2014/main" id="{01ECC824-00A8-A2FC-42E9-AFC105198A27}"/>
              </a:ext>
            </a:extLst>
          </p:cNvPr>
          <p:cNvSpPr>
            <a:spLocks noGrp="1"/>
          </p:cNvSpPr>
          <p:nvPr>
            <p:ph type="body" sz="quarter" idx="34"/>
          </p:nvPr>
        </p:nvSpPr>
        <p:spPr/>
        <p:txBody>
          <a:bodyPr>
            <a:normAutofit lnSpcReduction="10000"/>
          </a:bodyPr>
          <a:lstStyle/>
          <a:p>
            <a:r>
              <a:rPr lang="en-US" dirty="0"/>
              <a:t>Originally by Gillian Crampton Smith (4 dimensions); Kevin Silver added a fifth.</a:t>
            </a:r>
          </a:p>
          <a:p>
            <a:r>
              <a:rPr lang="en-US" b="1" dirty="0">
                <a:solidFill>
                  <a:schemeClr val="accent1"/>
                </a:solidFill>
              </a:rPr>
              <a:t>1-D: words </a:t>
            </a:r>
            <a:r>
              <a:rPr lang="en-US" dirty="0"/>
              <a:t>should be meaningful and simple to understand. </a:t>
            </a:r>
          </a:p>
          <a:p>
            <a:r>
              <a:rPr lang="en-US" b="1" dirty="0">
                <a:solidFill>
                  <a:schemeClr val="accent1"/>
                </a:solidFill>
              </a:rPr>
              <a:t>2-D: visual representations </a:t>
            </a:r>
            <a:r>
              <a:rPr lang="en-US" dirty="0"/>
              <a:t>supplement the words used to communicate information to users.</a:t>
            </a:r>
          </a:p>
          <a:p>
            <a:r>
              <a:rPr lang="en-US" b="1" dirty="0">
                <a:solidFill>
                  <a:schemeClr val="accent1"/>
                </a:solidFill>
              </a:rPr>
              <a:t>3-D: physical objects </a:t>
            </a:r>
            <a:r>
              <a:rPr lang="en-US" dirty="0"/>
              <a:t>or space looks at what physical objects do users interact with the product (laptop, mouse, touchscreen, phones, etc.)? These all affect the interaction between the user and the product.</a:t>
            </a:r>
          </a:p>
          <a:p>
            <a:r>
              <a:rPr lang="en-US" b="1" dirty="0">
                <a:solidFill>
                  <a:schemeClr val="accent1"/>
                </a:solidFill>
              </a:rPr>
              <a:t>4-D: time </a:t>
            </a:r>
            <a:r>
              <a:rPr lang="en-US" dirty="0"/>
              <a:t>refers to media that changes with time (e.g. animation, videos, sounds). </a:t>
            </a:r>
          </a:p>
          <a:p>
            <a:r>
              <a:rPr lang="en-US" b="1" dirty="0">
                <a:solidFill>
                  <a:schemeClr val="accent1"/>
                </a:solidFill>
              </a:rPr>
              <a:t>5-D: </a:t>
            </a:r>
            <a:r>
              <a:rPr lang="en-US" b="1" dirty="0" err="1">
                <a:solidFill>
                  <a:schemeClr val="accent1"/>
                </a:solidFill>
              </a:rPr>
              <a:t>behaviour</a:t>
            </a:r>
            <a:r>
              <a:rPr lang="en-US" b="1" dirty="0">
                <a:solidFill>
                  <a:schemeClr val="accent1"/>
                </a:solidFill>
              </a:rPr>
              <a:t> </a:t>
            </a:r>
            <a:r>
              <a:rPr lang="en-US" dirty="0"/>
              <a:t>includes the mechanism of a product. How do users perform actions?</a:t>
            </a:r>
          </a:p>
        </p:txBody>
      </p:sp>
      <p:sp>
        <p:nvSpPr>
          <p:cNvPr id="7" name="Inhaltsplatzhalter 6">
            <a:extLst>
              <a:ext uri="{FF2B5EF4-FFF2-40B4-BE49-F238E27FC236}">
                <a16:creationId xmlns:a16="http://schemas.microsoft.com/office/drawing/2014/main" id="{09CF4641-9CF9-8A07-7EB2-B6E5BB3A3E71}"/>
              </a:ext>
            </a:extLst>
          </p:cNvPr>
          <p:cNvSpPr>
            <a:spLocks noGrp="1"/>
          </p:cNvSpPr>
          <p:nvPr>
            <p:ph sz="quarter" idx="35"/>
          </p:nvPr>
        </p:nvSpPr>
        <p:spPr/>
        <p:txBody>
          <a:bodyPr/>
          <a:lstStyle/>
          <a:p>
            <a:r>
              <a:rPr lang="de-DE" dirty="0"/>
              <a:t>https://www.interaction-design.org/literature/article/what-is-interaction-design</a:t>
            </a:r>
          </a:p>
        </p:txBody>
      </p:sp>
    </p:spTree>
    <p:extLst>
      <p:ext uri="{BB962C8B-B14F-4D97-AF65-F5344CB8AC3E}">
        <p14:creationId xmlns:p14="http://schemas.microsoft.com/office/powerpoint/2010/main" val="3473076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36BA9D-DB6F-9EA2-89C2-7C9F8926BC12}"/>
              </a:ext>
            </a:extLst>
          </p:cNvPr>
          <p:cNvSpPr>
            <a:spLocks noGrp="1"/>
          </p:cNvSpPr>
          <p:nvPr>
            <p:ph type="title"/>
          </p:nvPr>
        </p:nvSpPr>
        <p:spPr/>
        <p:txBody>
          <a:bodyPr/>
          <a:lstStyle/>
          <a:p>
            <a:r>
              <a:rPr lang="en-US" dirty="0"/>
              <a:t>User Experience and Interaction Design</a:t>
            </a:r>
            <a:endParaRPr lang="de-DE" dirty="0"/>
          </a:p>
        </p:txBody>
      </p:sp>
      <p:sp>
        <p:nvSpPr>
          <p:cNvPr id="3" name="Fußzeilenplatzhalter 2">
            <a:extLst>
              <a:ext uri="{FF2B5EF4-FFF2-40B4-BE49-F238E27FC236}">
                <a16:creationId xmlns:a16="http://schemas.microsoft.com/office/drawing/2014/main" id="{B41EAD2A-6F7E-9AFF-1987-F0D85A1E267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40288D4-46D8-A943-850A-9B03823D0F9E}"/>
              </a:ext>
            </a:extLst>
          </p:cNvPr>
          <p:cNvSpPr>
            <a:spLocks noGrp="1"/>
          </p:cNvSpPr>
          <p:nvPr>
            <p:ph type="sldNum" sz="quarter" idx="28"/>
          </p:nvPr>
        </p:nvSpPr>
        <p:spPr/>
        <p:txBody>
          <a:bodyPr/>
          <a:lstStyle/>
          <a:p>
            <a:fld id="{BA24374A-C3A8-471A-8837-3FC31668ABE5}" type="slidenum">
              <a:rPr lang="de-DE" smtClean="0"/>
              <a:pPr/>
              <a:t>48</a:t>
            </a:fld>
            <a:endParaRPr lang="de-DE" dirty="0"/>
          </a:p>
        </p:txBody>
      </p:sp>
      <p:sp>
        <p:nvSpPr>
          <p:cNvPr id="5" name="Textplatzhalter 4">
            <a:extLst>
              <a:ext uri="{FF2B5EF4-FFF2-40B4-BE49-F238E27FC236}">
                <a16:creationId xmlns:a16="http://schemas.microsoft.com/office/drawing/2014/main" id="{7300A4DF-1427-1590-8659-DCDC9A879417}"/>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26" name="Textplatzhalter 25">
            <a:extLst>
              <a:ext uri="{FF2B5EF4-FFF2-40B4-BE49-F238E27FC236}">
                <a16:creationId xmlns:a16="http://schemas.microsoft.com/office/drawing/2014/main" id="{FB870D59-663B-EB65-ABC5-081D2F48A624}"/>
              </a:ext>
            </a:extLst>
          </p:cNvPr>
          <p:cNvSpPr>
            <a:spLocks noGrp="1"/>
          </p:cNvSpPr>
          <p:nvPr>
            <p:ph type="body" sz="quarter" idx="29"/>
          </p:nvPr>
        </p:nvSpPr>
        <p:spPr/>
        <p:txBody>
          <a:bodyPr/>
          <a:lstStyle/>
          <a:p>
            <a:endParaRPr lang="de-DE" dirty="0"/>
          </a:p>
        </p:txBody>
      </p:sp>
      <p:sp>
        <p:nvSpPr>
          <p:cNvPr id="8" name="Text Box 4">
            <a:extLst>
              <a:ext uri="{FF2B5EF4-FFF2-40B4-BE49-F238E27FC236}">
                <a16:creationId xmlns:a16="http://schemas.microsoft.com/office/drawing/2014/main" id="{0B6E633E-FDE7-83A9-BF25-54E2D048C30F}"/>
              </a:ext>
            </a:extLst>
          </p:cNvPr>
          <p:cNvSpPr txBox="1">
            <a:spLocks noChangeArrowheads="1"/>
          </p:cNvSpPr>
          <p:nvPr/>
        </p:nvSpPr>
        <p:spPr bwMode="auto">
          <a:xfrm>
            <a:off x="695328" y="1446308"/>
            <a:ext cx="3528000" cy="432000"/>
          </a:xfrm>
          <a:prstGeom prst="rect">
            <a:avLst/>
          </a:prstGeom>
          <a:solidFill>
            <a:schemeClr val="accent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84965" tIns="42482" rIns="84965" bIns="42482">
            <a:spAutoFit/>
          </a:bodyPr>
          <a:lstStyle>
            <a:lvl1pPr defTabSz="752475" eaLnBrk="0" hangingPunct="0">
              <a:defRPr sz="2400">
                <a:solidFill>
                  <a:schemeClr val="tx1"/>
                </a:solidFill>
                <a:latin typeface="Arial" pitchFamily="34" charset="0"/>
                <a:ea typeface="ＭＳ Ｐゴシック" pitchFamily="34" charset="-128"/>
              </a:defRPr>
            </a:lvl1pPr>
            <a:lvl2pPr marL="742950" indent="-285750" defTabSz="752475" eaLnBrk="0" hangingPunct="0">
              <a:defRPr sz="2400">
                <a:solidFill>
                  <a:schemeClr val="tx1"/>
                </a:solidFill>
                <a:latin typeface="Arial" pitchFamily="34" charset="0"/>
                <a:ea typeface="ＭＳ Ｐゴシック" pitchFamily="34" charset="-128"/>
              </a:defRPr>
            </a:lvl2pPr>
            <a:lvl3pPr marL="1143000" indent="-228600" defTabSz="752475" eaLnBrk="0" hangingPunct="0">
              <a:defRPr sz="2400">
                <a:solidFill>
                  <a:schemeClr val="tx1"/>
                </a:solidFill>
                <a:latin typeface="Arial" pitchFamily="34" charset="0"/>
                <a:ea typeface="ＭＳ Ｐゴシック" pitchFamily="34" charset="-128"/>
              </a:defRPr>
            </a:lvl3pPr>
            <a:lvl4pPr marL="1600200" indent="-228600" defTabSz="752475" eaLnBrk="0" hangingPunct="0">
              <a:defRPr sz="2400">
                <a:solidFill>
                  <a:schemeClr val="tx1"/>
                </a:solidFill>
                <a:latin typeface="Arial" pitchFamily="34" charset="0"/>
                <a:ea typeface="ＭＳ Ｐゴシック" pitchFamily="34" charset="-128"/>
              </a:defRPr>
            </a:lvl4pPr>
            <a:lvl5pPr marL="2057400" indent="-228600" defTabSz="752475" eaLnBrk="0" hangingPunct="0">
              <a:defRPr sz="2400">
                <a:solidFill>
                  <a:schemeClr val="tx1"/>
                </a:solidFill>
                <a:latin typeface="Arial" pitchFamily="34" charset="0"/>
                <a:ea typeface="ＭＳ Ｐゴシック" pitchFamily="34" charset="-128"/>
              </a:defRPr>
            </a:lvl5pPr>
            <a:lvl6pPr marL="25146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257" b="1" dirty="0">
                <a:solidFill>
                  <a:schemeClr val="bg1"/>
                </a:solidFill>
                <a:latin typeface="+mn-lt"/>
              </a:rPr>
              <a:t>Design</a:t>
            </a:r>
          </a:p>
        </p:txBody>
      </p:sp>
      <p:sp>
        <p:nvSpPr>
          <p:cNvPr id="10" name="Text Box 7">
            <a:extLst>
              <a:ext uri="{FF2B5EF4-FFF2-40B4-BE49-F238E27FC236}">
                <a16:creationId xmlns:a16="http://schemas.microsoft.com/office/drawing/2014/main" id="{32F8DDB6-3A04-B409-88B9-AE72452FEEEB}"/>
              </a:ext>
            </a:extLst>
          </p:cNvPr>
          <p:cNvSpPr txBox="1">
            <a:spLocks noChangeArrowheads="1"/>
          </p:cNvSpPr>
          <p:nvPr/>
        </p:nvSpPr>
        <p:spPr bwMode="auto">
          <a:xfrm>
            <a:off x="7933030" y="1457886"/>
            <a:ext cx="3528000" cy="432000"/>
          </a:xfrm>
          <a:prstGeom prst="rect">
            <a:avLst/>
          </a:prstGeom>
          <a:solidFill>
            <a:schemeClr val="accent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84965" tIns="42482" rIns="84965" bIns="42482">
            <a:spAutoFit/>
          </a:bodyPr>
          <a:lstStyle>
            <a:lvl1pPr defTabSz="752475" eaLnBrk="0" hangingPunct="0">
              <a:defRPr sz="2400">
                <a:solidFill>
                  <a:schemeClr val="tx1"/>
                </a:solidFill>
                <a:latin typeface="Arial" pitchFamily="34" charset="0"/>
                <a:ea typeface="ＭＳ Ｐゴシック" pitchFamily="34" charset="-128"/>
              </a:defRPr>
            </a:lvl1pPr>
            <a:lvl2pPr marL="742950" indent="-285750" defTabSz="752475" eaLnBrk="0" hangingPunct="0">
              <a:defRPr sz="2400">
                <a:solidFill>
                  <a:schemeClr val="tx1"/>
                </a:solidFill>
                <a:latin typeface="Arial" pitchFamily="34" charset="0"/>
                <a:ea typeface="ＭＳ Ｐゴシック" pitchFamily="34" charset="-128"/>
              </a:defRPr>
            </a:lvl2pPr>
            <a:lvl3pPr marL="1143000" indent="-228600" defTabSz="752475" eaLnBrk="0" hangingPunct="0">
              <a:defRPr sz="2400">
                <a:solidFill>
                  <a:schemeClr val="tx1"/>
                </a:solidFill>
                <a:latin typeface="Arial" pitchFamily="34" charset="0"/>
                <a:ea typeface="ＭＳ Ｐゴシック" pitchFamily="34" charset="-128"/>
              </a:defRPr>
            </a:lvl3pPr>
            <a:lvl4pPr marL="1600200" indent="-228600" defTabSz="752475" eaLnBrk="0" hangingPunct="0">
              <a:defRPr sz="2400">
                <a:solidFill>
                  <a:schemeClr val="tx1"/>
                </a:solidFill>
                <a:latin typeface="Arial" pitchFamily="34" charset="0"/>
                <a:ea typeface="ＭＳ Ｐゴシック" pitchFamily="34" charset="-128"/>
              </a:defRPr>
            </a:lvl4pPr>
            <a:lvl5pPr marL="2057400" indent="-228600" defTabSz="752475" eaLnBrk="0" hangingPunct="0">
              <a:defRPr sz="2400">
                <a:solidFill>
                  <a:schemeClr val="tx1"/>
                </a:solidFill>
                <a:latin typeface="Arial" pitchFamily="34" charset="0"/>
                <a:ea typeface="ＭＳ Ｐゴシック" pitchFamily="34" charset="-128"/>
              </a:defRPr>
            </a:lvl5pPr>
            <a:lvl6pPr marL="25146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257" b="1" dirty="0">
                <a:solidFill>
                  <a:schemeClr val="bg1"/>
                </a:solidFill>
                <a:latin typeface="+mn-lt"/>
              </a:rPr>
              <a:t>Interaction Design</a:t>
            </a:r>
          </a:p>
        </p:txBody>
      </p:sp>
      <p:sp>
        <p:nvSpPr>
          <p:cNvPr id="13" name="Text Box 10">
            <a:extLst>
              <a:ext uri="{FF2B5EF4-FFF2-40B4-BE49-F238E27FC236}">
                <a16:creationId xmlns:a16="http://schemas.microsoft.com/office/drawing/2014/main" id="{1B237878-AD5D-3634-AA36-F33EF3061B86}"/>
              </a:ext>
            </a:extLst>
          </p:cNvPr>
          <p:cNvSpPr txBox="1">
            <a:spLocks noChangeArrowheads="1"/>
          </p:cNvSpPr>
          <p:nvPr/>
        </p:nvSpPr>
        <p:spPr bwMode="auto">
          <a:xfrm>
            <a:off x="5521457" y="1701189"/>
            <a:ext cx="1464772" cy="433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84965" tIns="42482" rIns="84965" bIns="42482">
            <a:spAutoFit/>
          </a:bodyPr>
          <a:lstStyle>
            <a:lvl1pPr defTabSz="752475" eaLnBrk="0" hangingPunct="0">
              <a:defRPr sz="2400">
                <a:solidFill>
                  <a:schemeClr val="tx1"/>
                </a:solidFill>
                <a:latin typeface="Arial" pitchFamily="34" charset="0"/>
                <a:ea typeface="ＭＳ Ｐゴシック" pitchFamily="34" charset="-128"/>
              </a:defRPr>
            </a:lvl1pPr>
            <a:lvl2pPr marL="742950" indent="-285750" defTabSz="752475" eaLnBrk="0" hangingPunct="0">
              <a:defRPr sz="2400">
                <a:solidFill>
                  <a:schemeClr val="tx1"/>
                </a:solidFill>
                <a:latin typeface="Arial" pitchFamily="34" charset="0"/>
                <a:ea typeface="ＭＳ Ｐゴシック" pitchFamily="34" charset="-128"/>
              </a:defRPr>
            </a:lvl2pPr>
            <a:lvl3pPr marL="1143000" indent="-228600" defTabSz="752475" eaLnBrk="0" hangingPunct="0">
              <a:defRPr sz="2400">
                <a:solidFill>
                  <a:schemeClr val="tx1"/>
                </a:solidFill>
                <a:latin typeface="Arial" pitchFamily="34" charset="0"/>
                <a:ea typeface="ＭＳ Ｐゴシック" pitchFamily="34" charset="-128"/>
              </a:defRPr>
            </a:lvl3pPr>
            <a:lvl4pPr marL="1600200" indent="-228600" defTabSz="752475" eaLnBrk="0" hangingPunct="0">
              <a:defRPr sz="2400">
                <a:solidFill>
                  <a:schemeClr val="tx1"/>
                </a:solidFill>
                <a:latin typeface="Arial" pitchFamily="34" charset="0"/>
                <a:ea typeface="ＭＳ Ｐゴシック" pitchFamily="34" charset="-128"/>
              </a:defRPr>
            </a:lvl4pPr>
            <a:lvl5pPr marL="2057400" indent="-228600" defTabSz="752475" eaLnBrk="0" hangingPunct="0">
              <a:defRPr sz="2400">
                <a:solidFill>
                  <a:schemeClr val="tx1"/>
                </a:solidFill>
                <a:latin typeface="Arial" pitchFamily="34" charset="0"/>
                <a:ea typeface="ＭＳ Ｐゴシック" pitchFamily="34" charset="-128"/>
              </a:defRPr>
            </a:lvl5pPr>
            <a:lvl6pPr marL="25146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257" dirty="0">
                <a:latin typeface="+mn-lt"/>
              </a:rPr>
              <a:t>is part of</a:t>
            </a:r>
          </a:p>
        </p:txBody>
      </p:sp>
      <p:sp>
        <p:nvSpPr>
          <p:cNvPr id="14" name="Text Box 11">
            <a:extLst>
              <a:ext uri="{FF2B5EF4-FFF2-40B4-BE49-F238E27FC236}">
                <a16:creationId xmlns:a16="http://schemas.microsoft.com/office/drawing/2014/main" id="{59F76CAE-A4E9-8A71-4A5E-93B17B9EBA0A}"/>
              </a:ext>
            </a:extLst>
          </p:cNvPr>
          <p:cNvSpPr txBox="1">
            <a:spLocks noChangeArrowheads="1"/>
          </p:cNvSpPr>
          <p:nvPr/>
        </p:nvSpPr>
        <p:spPr bwMode="auto">
          <a:xfrm>
            <a:off x="1710658" y="2202451"/>
            <a:ext cx="1514906" cy="433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4965" tIns="42482" rIns="84965" bIns="42482">
            <a:spAutoFit/>
          </a:bodyPr>
          <a:lstStyle>
            <a:lvl1pPr defTabSz="752475" eaLnBrk="0" hangingPunct="0">
              <a:defRPr sz="2400">
                <a:solidFill>
                  <a:schemeClr val="tx1"/>
                </a:solidFill>
                <a:latin typeface="Arial" pitchFamily="34" charset="0"/>
                <a:ea typeface="ＭＳ Ｐゴシック" pitchFamily="34" charset="-128"/>
              </a:defRPr>
            </a:lvl1pPr>
            <a:lvl2pPr marL="742950" indent="-285750" defTabSz="752475" eaLnBrk="0" hangingPunct="0">
              <a:defRPr sz="2400">
                <a:solidFill>
                  <a:schemeClr val="tx1"/>
                </a:solidFill>
                <a:latin typeface="Arial" pitchFamily="34" charset="0"/>
                <a:ea typeface="ＭＳ Ｐゴシック" pitchFamily="34" charset="-128"/>
              </a:defRPr>
            </a:lvl2pPr>
            <a:lvl3pPr marL="1143000" indent="-228600" defTabSz="752475" eaLnBrk="0" hangingPunct="0">
              <a:defRPr sz="2400">
                <a:solidFill>
                  <a:schemeClr val="tx1"/>
                </a:solidFill>
                <a:latin typeface="Arial" pitchFamily="34" charset="0"/>
                <a:ea typeface="ＭＳ Ｐゴシック" pitchFamily="34" charset="-128"/>
              </a:defRPr>
            </a:lvl3pPr>
            <a:lvl4pPr marL="1600200" indent="-228600" defTabSz="752475" eaLnBrk="0" hangingPunct="0">
              <a:defRPr sz="2400">
                <a:solidFill>
                  <a:schemeClr val="tx1"/>
                </a:solidFill>
                <a:latin typeface="Arial" pitchFamily="34" charset="0"/>
                <a:ea typeface="ＭＳ Ｐゴシック" pitchFamily="34" charset="-128"/>
              </a:defRPr>
            </a:lvl4pPr>
            <a:lvl5pPr marL="2057400" indent="-228600" defTabSz="752475" eaLnBrk="0" hangingPunct="0">
              <a:defRPr sz="2400">
                <a:solidFill>
                  <a:schemeClr val="tx1"/>
                </a:solidFill>
                <a:latin typeface="Arial" pitchFamily="34" charset="0"/>
                <a:ea typeface="ＭＳ Ｐゴシック" pitchFamily="34" charset="-128"/>
              </a:defRPr>
            </a:lvl5pPr>
            <a:lvl6pPr marL="25146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257" dirty="0">
                <a:latin typeface="+mn-lt"/>
              </a:rPr>
              <a:t>influences</a:t>
            </a:r>
          </a:p>
        </p:txBody>
      </p:sp>
      <p:sp>
        <p:nvSpPr>
          <p:cNvPr id="15" name="Text Box 12">
            <a:extLst>
              <a:ext uri="{FF2B5EF4-FFF2-40B4-BE49-F238E27FC236}">
                <a16:creationId xmlns:a16="http://schemas.microsoft.com/office/drawing/2014/main" id="{0A6ED21F-7A7C-F9A3-DA7A-0F9D9BA007C9}"/>
              </a:ext>
            </a:extLst>
          </p:cNvPr>
          <p:cNvSpPr txBox="1">
            <a:spLocks noChangeArrowheads="1"/>
          </p:cNvSpPr>
          <p:nvPr/>
        </p:nvSpPr>
        <p:spPr bwMode="auto">
          <a:xfrm>
            <a:off x="2258644" y="3049948"/>
            <a:ext cx="7885222" cy="433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84965" tIns="42482" rIns="84965" bIns="42482">
            <a:spAutoFit/>
          </a:bodyPr>
          <a:lstStyle>
            <a:lvl1pPr defTabSz="752475" eaLnBrk="0" hangingPunct="0">
              <a:defRPr sz="2400">
                <a:solidFill>
                  <a:schemeClr val="tx1"/>
                </a:solidFill>
                <a:latin typeface="Arial" pitchFamily="34" charset="0"/>
                <a:ea typeface="ＭＳ Ｐゴシック" pitchFamily="34" charset="-128"/>
              </a:defRPr>
            </a:lvl1pPr>
            <a:lvl2pPr marL="742950" indent="-285750" defTabSz="752475" eaLnBrk="0" hangingPunct="0">
              <a:defRPr sz="2400">
                <a:solidFill>
                  <a:schemeClr val="tx1"/>
                </a:solidFill>
                <a:latin typeface="Arial" pitchFamily="34" charset="0"/>
                <a:ea typeface="ＭＳ Ｐゴシック" pitchFamily="34" charset="-128"/>
              </a:defRPr>
            </a:lvl2pPr>
            <a:lvl3pPr marL="1143000" indent="-228600" defTabSz="752475" eaLnBrk="0" hangingPunct="0">
              <a:defRPr sz="2400">
                <a:solidFill>
                  <a:schemeClr val="tx1"/>
                </a:solidFill>
                <a:latin typeface="Arial" pitchFamily="34" charset="0"/>
                <a:ea typeface="ＭＳ Ｐゴシック" pitchFamily="34" charset="-128"/>
              </a:defRPr>
            </a:lvl3pPr>
            <a:lvl4pPr marL="1600200" indent="-228600" defTabSz="752475" eaLnBrk="0" hangingPunct="0">
              <a:defRPr sz="2400">
                <a:solidFill>
                  <a:schemeClr val="tx1"/>
                </a:solidFill>
                <a:latin typeface="Arial" pitchFamily="34" charset="0"/>
                <a:ea typeface="ＭＳ Ｐゴシック" pitchFamily="34" charset="-128"/>
              </a:defRPr>
            </a:lvl4pPr>
            <a:lvl5pPr marL="2057400" indent="-228600" defTabSz="752475" eaLnBrk="0" hangingPunct="0">
              <a:defRPr sz="2400">
                <a:solidFill>
                  <a:schemeClr val="tx1"/>
                </a:solidFill>
                <a:latin typeface="Arial" pitchFamily="34" charset="0"/>
                <a:ea typeface="ＭＳ Ｐゴシック" pitchFamily="34" charset="-128"/>
              </a:defRPr>
            </a:lvl5pPr>
            <a:lvl6pPr marL="25146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257" b="1" dirty="0">
                <a:solidFill>
                  <a:schemeClr val="accent1"/>
                </a:solidFill>
                <a:latin typeface="+mn-lt"/>
              </a:rPr>
              <a:t>Utility</a:t>
            </a:r>
            <a:r>
              <a:rPr lang="en-US" sz="2257" b="1" dirty="0">
                <a:latin typeface="+mn-lt"/>
              </a:rPr>
              <a:t>: </a:t>
            </a:r>
            <a:r>
              <a:rPr lang="en-US" sz="2257" dirty="0">
                <a:latin typeface="+mn-lt"/>
              </a:rPr>
              <a:t>“The what”</a:t>
            </a:r>
          </a:p>
        </p:txBody>
      </p:sp>
      <p:sp>
        <p:nvSpPr>
          <p:cNvPr id="17" name="Text Box 15">
            <a:extLst>
              <a:ext uri="{FF2B5EF4-FFF2-40B4-BE49-F238E27FC236}">
                <a16:creationId xmlns:a16="http://schemas.microsoft.com/office/drawing/2014/main" id="{527CB27E-F998-8BD2-B877-E2BB9A6DE012}"/>
              </a:ext>
            </a:extLst>
          </p:cNvPr>
          <p:cNvSpPr txBox="1">
            <a:spLocks noChangeArrowheads="1"/>
          </p:cNvSpPr>
          <p:nvPr/>
        </p:nvSpPr>
        <p:spPr bwMode="auto">
          <a:xfrm>
            <a:off x="2258644" y="3872702"/>
            <a:ext cx="4477436" cy="433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84965" tIns="42482" rIns="84965" bIns="42482">
            <a:spAutoFit/>
          </a:bodyPr>
          <a:lstStyle>
            <a:lvl1pPr defTabSz="752475" eaLnBrk="0" hangingPunct="0">
              <a:defRPr sz="2400">
                <a:solidFill>
                  <a:schemeClr val="tx1"/>
                </a:solidFill>
                <a:latin typeface="Arial" pitchFamily="34" charset="0"/>
                <a:ea typeface="ＭＳ Ｐゴシック" pitchFamily="34" charset="-128"/>
              </a:defRPr>
            </a:lvl1pPr>
            <a:lvl2pPr marL="742950" indent="-285750" defTabSz="752475" eaLnBrk="0" hangingPunct="0">
              <a:defRPr sz="2400">
                <a:solidFill>
                  <a:schemeClr val="tx1"/>
                </a:solidFill>
                <a:latin typeface="Arial" pitchFamily="34" charset="0"/>
                <a:ea typeface="ＭＳ Ｐゴシック" pitchFamily="34" charset="-128"/>
              </a:defRPr>
            </a:lvl2pPr>
            <a:lvl3pPr marL="1143000" indent="-228600" defTabSz="752475" eaLnBrk="0" hangingPunct="0">
              <a:defRPr sz="2400">
                <a:solidFill>
                  <a:schemeClr val="tx1"/>
                </a:solidFill>
                <a:latin typeface="Arial" pitchFamily="34" charset="0"/>
                <a:ea typeface="ＭＳ Ｐゴシック" pitchFamily="34" charset="-128"/>
              </a:defRPr>
            </a:lvl3pPr>
            <a:lvl4pPr marL="1600200" indent="-228600" defTabSz="752475" eaLnBrk="0" hangingPunct="0">
              <a:defRPr sz="2400">
                <a:solidFill>
                  <a:schemeClr val="tx1"/>
                </a:solidFill>
                <a:latin typeface="Arial" pitchFamily="34" charset="0"/>
                <a:ea typeface="ＭＳ Ｐゴシック" pitchFamily="34" charset="-128"/>
              </a:defRPr>
            </a:lvl4pPr>
            <a:lvl5pPr marL="2057400" indent="-228600" defTabSz="752475" eaLnBrk="0" hangingPunct="0">
              <a:defRPr sz="2400">
                <a:solidFill>
                  <a:schemeClr val="tx1"/>
                </a:solidFill>
                <a:latin typeface="Arial" pitchFamily="34" charset="0"/>
                <a:ea typeface="ＭＳ Ｐゴシック" pitchFamily="34" charset="-128"/>
              </a:defRPr>
            </a:lvl5pPr>
            <a:lvl6pPr marL="25146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257" b="1" dirty="0">
                <a:solidFill>
                  <a:schemeClr val="accent1"/>
                </a:solidFill>
                <a:latin typeface="+mn-lt"/>
              </a:rPr>
              <a:t>Usability</a:t>
            </a:r>
            <a:r>
              <a:rPr lang="en-US" sz="2257" b="1" dirty="0">
                <a:latin typeface="+mn-lt"/>
              </a:rPr>
              <a:t>: </a:t>
            </a:r>
            <a:r>
              <a:rPr lang="en-US" sz="2257" dirty="0">
                <a:latin typeface="+mn-lt"/>
              </a:rPr>
              <a:t>“The how”</a:t>
            </a:r>
          </a:p>
        </p:txBody>
      </p:sp>
      <p:sp>
        <p:nvSpPr>
          <p:cNvPr id="18" name="Text Box 17">
            <a:extLst>
              <a:ext uri="{FF2B5EF4-FFF2-40B4-BE49-F238E27FC236}">
                <a16:creationId xmlns:a16="http://schemas.microsoft.com/office/drawing/2014/main" id="{609A6938-7D41-CBF7-6B42-C564179583C0}"/>
              </a:ext>
            </a:extLst>
          </p:cNvPr>
          <p:cNvSpPr txBox="1">
            <a:spLocks noChangeArrowheads="1"/>
          </p:cNvSpPr>
          <p:nvPr/>
        </p:nvSpPr>
        <p:spPr bwMode="auto">
          <a:xfrm>
            <a:off x="2258644" y="4685456"/>
            <a:ext cx="5012482" cy="433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84965" tIns="42482" rIns="84965" bIns="42482">
            <a:spAutoFit/>
          </a:bodyPr>
          <a:lstStyle>
            <a:lvl1pPr defTabSz="752475" eaLnBrk="0" hangingPunct="0">
              <a:defRPr sz="2400">
                <a:solidFill>
                  <a:schemeClr val="tx1"/>
                </a:solidFill>
                <a:latin typeface="Arial" pitchFamily="34" charset="0"/>
                <a:ea typeface="ＭＳ Ｐゴシック" pitchFamily="34" charset="-128"/>
              </a:defRPr>
            </a:lvl1pPr>
            <a:lvl2pPr marL="742950" indent="-285750" defTabSz="752475" eaLnBrk="0" hangingPunct="0">
              <a:defRPr sz="2400">
                <a:solidFill>
                  <a:schemeClr val="tx1"/>
                </a:solidFill>
                <a:latin typeface="Arial" pitchFamily="34" charset="0"/>
                <a:ea typeface="ＭＳ Ｐゴシック" pitchFamily="34" charset="-128"/>
              </a:defRPr>
            </a:lvl2pPr>
            <a:lvl3pPr marL="1143000" indent="-228600" defTabSz="752475" eaLnBrk="0" hangingPunct="0">
              <a:defRPr sz="2400">
                <a:solidFill>
                  <a:schemeClr val="tx1"/>
                </a:solidFill>
                <a:latin typeface="Arial" pitchFamily="34" charset="0"/>
                <a:ea typeface="ＭＳ Ｐゴシック" pitchFamily="34" charset="-128"/>
              </a:defRPr>
            </a:lvl3pPr>
            <a:lvl4pPr marL="1600200" indent="-228600" defTabSz="752475" eaLnBrk="0" hangingPunct="0">
              <a:defRPr sz="2400">
                <a:solidFill>
                  <a:schemeClr val="tx1"/>
                </a:solidFill>
                <a:latin typeface="Arial" pitchFamily="34" charset="0"/>
                <a:ea typeface="ＭＳ Ｐゴシック" pitchFamily="34" charset="-128"/>
              </a:defRPr>
            </a:lvl4pPr>
            <a:lvl5pPr marL="2057400" indent="-228600" defTabSz="752475" eaLnBrk="0" hangingPunct="0">
              <a:defRPr sz="2400">
                <a:solidFill>
                  <a:schemeClr val="tx1"/>
                </a:solidFill>
                <a:latin typeface="Arial" pitchFamily="34" charset="0"/>
                <a:ea typeface="ＭＳ Ｐゴシック" pitchFamily="34" charset="-128"/>
              </a:defRPr>
            </a:lvl5pPr>
            <a:lvl6pPr marL="25146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257" b="1" dirty="0">
                <a:solidFill>
                  <a:schemeClr val="accent1"/>
                </a:solidFill>
                <a:latin typeface="+mn-lt"/>
              </a:rPr>
              <a:t>Likeability</a:t>
            </a:r>
            <a:r>
              <a:rPr lang="en-US" sz="2257" b="1" dirty="0">
                <a:latin typeface="+mn-lt"/>
              </a:rPr>
              <a:t>: </a:t>
            </a:r>
            <a:r>
              <a:rPr lang="en-US" sz="2257" dirty="0">
                <a:latin typeface="+mn-lt"/>
              </a:rPr>
              <a:t>“The emotion”</a:t>
            </a:r>
          </a:p>
        </p:txBody>
      </p:sp>
      <p:sp>
        <p:nvSpPr>
          <p:cNvPr id="20" name="Text Box 17">
            <a:extLst>
              <a:ext uri="{FF2B5EF4-FFF2-40B4-BE49-F238E27FC236}">
                <a16:creationId xmlns:a16="http://schemas.microsoft.com/office/drawing/2014/main" id="{8BEDFE9C-E10A-20C4-EA0C-62469C2FE484}"/>
              </a:ext>
            </a:extLst>
          </p:cNvPr>
          <p:cNvSpPr txBox="1">
            <a:spLocks noChangeArrowheads="1"/>
          </p:cNvSpPr>
          <p:nvPr/>
        </p:nvSpPr>
        <p:spPr bwMode="auto">
          <a:xfrm>
            <a:off x="2258644" y="5501252"/>
            <a:ext cx="5510769" cy="433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84965" tIns="42482" rIns="84965" bIns="42482">
            <a:spAutoFit/>
          </a:bodyPr>
          <a:lstStyle>
            <a:lvl1pPr defTabSz="752475" eaLnBrk="0" hangingPunct="0">
              <a:defRPr sz="2400">
                <a:solidFill>
                  <a:schemeClr val="tx1"/>
                </a:solidFill>
                <a:latin typeface="Arial" pitchFamily="34" charset="0"/>
                <a:ea typeface="ＭＳ Ｐゴシック" pitchFamily="34" charset="-128"/>
              </a:defRPr>
            </a:lvl1pPr>
            <a:lvl2pPr marL="742950" indent="-285750" defTabSz="752475" eaLnBrk="0" hangingPunct="0">
              <a:defRPr sz="2400">
                <a:solidFill>
                  <a:schemeClr val="tx1"/>
                </a:solidFill>
                <a:latin typeface="Arial" pitchFamily="34" charset="0"/>
                <a:ea typeface="ＭＳ Ｐゴシック" pitchFamily="34" charset="-128"/>
              </a:defRPr>
            </a:lvl2pPr>
            <a:lvl3pPr marL="1143000" indent="-228600" defTabSz="752475" eaLnBrk="0" hangingPunct="0">
              <a:defRPr sz="2400">
                <a:solidFill>
                  <a:schemeClr val="tx1"/>
                </a:solidFill>
                <a:latin typeface="Arial" pitchFamily="34" charset="0"/>
                <a:ea typeface="ＭＳ Ｐゴシック" pitchFamily="34" charset="-128"/>
              </a:defRPr>
            </a:lvl3pPr>
            <a:lvl4pPr marL="1600200" indent="-228600" defTabSz="752475" eaLnBrk="0" hangingPunct="0">
              <a:defRPr sz="2400">
                <a:solidFill>
                  <a:schemeClr val="tx1"/>
                </a:solidFill>
                <a:latin typeface="Arial" pitchFamily="34" charset="0"/>
                <a:ea typeface="ＭＳ Ｐゴシック" pitchFamily="34" charset="-128"/>
              </a:defRPr>
            </a:lvl4pPr>
            <a:lvl5pPr marL="2057400" indent="-228600" defTabSz="752475" eaLnBrk="0" hangingPunct="0">
              <a:defRPr sz="2400">
                <a:solidFill>
                  <a:schemeClr val="tx1"/>
                </a:solidFill>
                <a:latin typeface="Arial" pitchFamily="34" charset="0"/>
                <a:ea typeface="ＭＳ Ｐゴシック" pitchFamily="34" charset="-128"/>
              </a:defRPr>
            </a:lvl5pPr>
            <a:lvl6pPr marL="25146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257" b="1" dirty="0">
                <a:solidFill>
                  <a:schemeClr val="accent1"/>
                </a:solidFill>
                <a:latin typeface="+mn-lt"/>
              </a:rPr>
              <a:t>Affordance</a:t>
            </a:r>
            <a:r>
              <a:rPr lang="en-US" sz="2257" b="1" dirty="0">
                <a:latin typeface="+mn-lt"/>
              </a:rPr>
              <a:t>: </a:t>
            </a:r>
            <a:r>
              <a:rPr lang="en-US" sz="2257" dirty="0">
                <a:latin typeface="+mn-lt"/>
              </a:rPr>
              <a:t>“The intuition”</a:t>
            </a:r>
          </a:p>
        </p:txBody>
      </p:sp>
      <p:grpSp>
        <p:nvGrpSpPr>
          <p:cNvPr id="25" name="Gruppieren 24">
            <a:extLst>
              <a:ext uri="{FF2B5EF4-FFF2-40B4-BE49-F238E27FC236}">
                <a16:creationId xmlns:a16="http://schemas.microsoft.com/office/drawing/2014/main" id="{5BD33671-E2A2-BB8E-CE34-A53E32904C69}"/>
              </a:ext>
              <a:ext uri="{C183D7F6-B498-43B3-948B-1728B52AA6E4}">
                <adec:decorative xmlns:adec="http://schemas.microsoft.com/office/drawing/2017/decorative" val="1"/>
              </a:ext>
            </a:extLst>
          </p:cNvPr>
          <p:cNvGrpSpPr/>
          <p:nvPr/>
        </p:nvGrpSpPr>
        <p:grpSpPr>
          <a:xfrm>
            <a:off x="1540588" y="1878308"/>
            <a:ext cx="636080" cy="3844768"/>
            <a:chOff x="1480717" y="1902975"/>
            <a:chExt cx="636080" cy="3844768"/>
          </a:xfrm>
        </p:grpSpPr>
        <p:sp>
          <p:nvSpPr>
            <p:cNvPr id="11" name="Line 8">
              <a:extLst>
                <a:ext uri="{FF2B5EF4-FFF2-40B4-BE49-F238E27FC236}">
                  <a16:creationId xmlns:a16="http://schemas.microsoft.com/office/drawing/2014/main" id="{24C8B49C-D729-884A-6465-1BA4CDA5FCE4}"/>
                </a:ext>
              </a:extLst>
            </p:cNvPr>
            <p:cNvSpPr>
              <a:spLocks noChangeShapeType="1"/>
            </p:cNvSpPr>
            <p:nvPr/>
          </p:nvSpPr>
          <p:spPr bwMode="auto">
            <a:xfrm flipH="1">
              <a:off x="1480718" y="1902975"/>
              <a:ext cx="0" cy="3844768"/>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lIns="84965" tIns="42482" rIns="84965" bIns="42482" anchor="ctr"/>
            <a:lstStyle/>
            <a:p>
              <a:endParaRPr lang="de-DE" sz="1320"/>
            </a:p>
          </p:txBody>
        </p:sp>
        <p:sp>
          <p:nvSpPr>
            <p:cNvPr id="12" name="Line 9">
              <a:extLst>
                <a:ext uri="{FF2B5EF4-FFF2-40B4-BE49-F238E27FC236}">
                  <a16:creationId xmlns:a16="http://schemas.microsoft.com/office/drawing/2014/main" id="{B0BDF325-CE04-C271-217D-65F8410435F3}"/>
                </a:ext>
              </a:extLst>
            </p:cNvPr>
            <p:cNvSpPr>
              <a:spLocks noChangeShapeType="1"/>
            </p:cNvSpPr>
            <p:nvPr/>
          </p:nvSpPr>
          <p:spPr bwMode="auto">
            <a:xfrm>
              <a:off x="1483705" y="3285554"/>
              <a:ext cx="633092" cy="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84965" tIns="42482" rIns="84965" bIns="42482" anchor="ctr"/>
            <a:lstStyle/>
            <a:p>
              <a:endParaRPr lang="de-DE" sz="1320"/>
            </a:p>
          </p:txBody>
        </p:sp>
        <p:sp>
          <p:nvSpPr>
            <p:cNvPr id="16" name="Line 14">
              <a:extLst>
                <a:ext uri="{FF2B5EF4-FFF2-40B4-BE49-F238E27FC236}">
                  <a16:creationId xmlns:a16="http://schemas.microsoft.com/office/drawing/2014/main" id="{27B53431-2AC8-085D-B406-225EAEB08F86}"/>
                </a:ext>
              </a:extLst>
            </p:cNvPr>
            <p:cNvSpPr>
              <a:spLocks noChangeShapeType="1"/>
            </p:cNvSpPr>
            <p:nvPr/>
          </p:nvSpPr>
          <p:spPr bwMode="auto">
            <a:xfrm>
              <a:off x="1483705" y="4095313"/>
              <a:ext cx="633092" cy="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84965" tIns="42482" rIns="84965" bIns="42482" anchor="ctr"/>
            <a:lstStyle/>
            <a:p>
              <a:endParaRPr lang="de-DE" sz="1320"/>
            </a:p>
          </p:txBody>
        </p:sp>
        <p:sp>
          <p:nvSpPr>
            <p:cNvPr id="19" name="Line 21">
              <a:extLst>
                <a:ext uri="{FF2B5EF4-FFF2-40B4-BE49-F238E27FC236}">
                  <a16:creationId xmlns:a16="http://schemas.microsoft.com/office/drawing/2014/main" id="{8B2C1AE8-372D-ECC5-AE75-4FEE25B8227B}"/>
                </a:ext>
              </a:extLst>
            </p:cNvPr>
            <p:cNvSpPr>
              <a:spLocks noChangeShapeType="1"/>
            </p:cNvSpPr>
            <p:nvPr/>
          </p:nvSpPr>
          <p:spPr bwMode="auto">
            <a:xfrm>
              <a:off x="1480717" y="4908059"/>
              <a:ext cx="636079" cy="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84965" tIns="42482" rIns="84965" bIns="42482" anchor="ctr"/>
            <a:lstStyle/>
            <a:p>
              <a:endParaRPr lang="de-DE" sz="1320"/>
            </a:p>
          </p:txBody>
        </p:sp>
        <p:sp>
          <p:nvSpPr>
            <p:cNvPr id="21" name="Line 21">
              <a:extLst>
                <a:ext uri="{FF2B5EF4-FFF2-40B4-BE49-F238E27FC236}">
                  <a16:creationId xmlns:a16="http://schemas.microsoft.com/office/drawing/2014/main" id="{FEA82BF4-2BBA-11BE-B810-23E6CB8AA48A}"/>
                </a:ext>
              </a:extLst>
            </p:cNvPr>
            <p:cNvSpPr>
              <a:spLocks noChangeShapeType="1"/>
            </p:cNvSpPr>
            <p:nvPr/>
          </p:nvSpPr>
          <p:spPr bwMode="auto">
            <a:xfrm>
              <a:off x="1480717" y="5720806"/>
              <a:ext cx="636080" cy="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84965" tIns="42482" rIns="84965" bIns="42482" anchor="ctr"/>
            <a:lstStyle/>
            <a:p>
              <a:endParaRPr lang="de-DE" sz="1320"/>
            </a:p>
          </p:txBody>
        </p:sp>
      </p:grpSp>
      <p:sp>
        <p:nvSpPr>
          <p:cNvPr id="27" name="Line 6">
            <a:extLst>
              <a:ext uri="{FF2B5EF4-FFF2-40B4-BE49-F238E27FC236}">
                <a16:creationId xmlns:a16="http://schemas.microsoft.com/office/drawing/2014/main" id="{502548E6-5A00-912A-EC1C-B7A95C84C5E5}"/>
              </a:ext>
            </a:extLst>
          </p:cNvPr>
          <p:cNvSpPr>
            <a:spLocks noChangeShapeType="1"/>
          </p:cNvSpPr>
          <p:nvPr/>
        </p:nvSpPr>
        <p:spPr bwMode="auto">
          <a:xfrm>
            <a:off x="4223328" y="1635162"/>
            <a:ext cx="3709702" cy="1"/>
          </a:xfrm>
          <a:prstGeom prst="line">
            <a:avLst/>
          </a:prstGeom>
          <a:noFill/>
          <a:ln w="571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lIns="84965" tIns="42482" rIns="84965" bIns="42482" anchor="ctr"/>
          <a:lstStyle/>
          <a:p>
            <a:endParaRPr lang="de-DE" sz="1320"/>
          </a:p>
        </p:txBody>
      </p:sp>
      <p:sp>
        <p:nvSpPr>
          <p:cNvPr id="28" name="Oval 16" descr="User Experience in the center">
            <a:extLst>
              <a:ext uri="{FF2B5EF4-FFF2-40B4-BE49-F238E27FC236}">
                <a16:creationId xmlns:a16="http://schemas.microsoft.com/office/drawing/2014/main" id="{31305B71-4A0E-649B-6D49-15D1869FA74E}"/>
              </a:ext>
            </a:extLst>
          </p:cNvPr>
          <p:cNvSpPr>
            <a:spLocks noChangeArrowheads="1"/>
          </p:cNvSpPr>
          <p:nvPr/>
        </p:nvSpPr>
        <p:spPr bwMode="auto">
          <a:xfrm>
            <a:off x="6407217" y="3177653"/>
            <a:ext cx="5245408" cy="1593181"/>
          </a:xfrm>
          <a:prstGeom prst="ellipse">
            <a:avLst/>
          </a:prstGeom>
          <a:solidFill>
            <a:schemeClr val="accent1"/>
          </a:solidFill>
          <a:ln w="9525">
            <a:solidFill>
              <a:srgbClr val="4A7EBB"/>
            </a:solidFill>
            <a:round/>
            <a:headEnd/>
            <a:tailEnd/>
          </a:ln>
          <a:effectLst/>
        </p:spPr>
        <p:txBody>
          <a:bodyPr anchor="ctr"/>
          <a:lstStyle/>
          <a:p>
            <a:pPr algn="ctr">
              <a:defRPr/>
            </a:pPr>
            <a:r>
              <a:rPr lang="en-US" sz="3200" b="1" dirty="0">
                <a:solidFill>
                  <a:schemeClr val="bg1"/>
                </a:solidFill>
              </a:rPr>
              <a:t>User Experience</a:t>
            </a:r>
          </a:p>
        </p:txBody>
      </p:sp>
      <p:sp>
        <p:nvSpPr>
          <p:cNvPr id="30" name="Line 6">
            <a:extLst>
              <a:ext uri="{FF2B5EF4-FFF2-40B4-BE49-F238E27FC236}">
                <a16:creationId xmlns:a16="http://schemas.microsoft.com/office/drawing/2014/main" id="{10C41A8E-7732-A02A-0A77-30D59A81FBEC}"/>
              </a:ext>
              <a:ext uri="{C183D7F6-B498-43B3-948B-1728B52AA6E4}">
                <adec:decorative xmlns:adec="http://schemas.microsoft.com/office/drawing/2017/decorative" val="1"/>
              </a:ext>
            </a:extLst>
          </p:cNvPr>
          <p:cNvSpPr>
            <a:spLocks noChangeShapeType="1"/>
          </p:cNvSpPr>
          <p:nvPr/>
        </p:nvSpPr>
        <p:spPr bwMode="auto">
          <a:xfrm flipV="1">
            <a:off x="9021997" y="2696984"/>
            <a:ext cx="0" cy="873462"/>
          </a:xfrm>
          <a:prstGeom prst="line">
            <a:avLst/>
          </a:prstGeom>
          <a:noFill/>
          <a:ln w="10160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lIns="84965" tIns="42482" rIns="84965" bIns="42482" anchor="ctr"/>
          <a:lstStyle/>
          <a:p>
            <a:endParaRPr lang="de-DE" sz="1320"/>
          </a:p>
        </p:txBody>
      </p:sp>
      <p:sp>
        <p:nvSpPr>
          <p:cNvPr id="31" name="Text Box 7">
            <a:extLst>
              <a:ext uri="{FF2B5EF4-FFF2-40B4-BE49-F238E27FC236}">
                <a16:creationId xmlns:a16="http://schemas.microsoft.com/office/drawing/2014/main" id="{B622EF94-AED6-07A0-9C9B-05ACC7811134}"/>
              </a:ext>
            </a:extLst>
          </p:cNvPr>
          <p:cNvSpPr txBox="1">
            <a:spLocks noChangeArrowheads="1"/>
          </p:cNvSpPr>
          <p:nvPr/>
        </p:nvSpPr>
        <p:spPr bwMode="auto">
          <a:xfrm>
            <a:off x="7889362" y="2211529"/>
            <a:ext cx="2254505" cy="43313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84965" tIns="42482" rIns="84965" bIns="42482">
            <a:spAutoFit/>
          </a:bodyPr>
          <a:lstStyle>
            <a:lvl1pPr defTabSz="752475" eaLnBrk="0" hangingPunct="0">
              <a:defRPr sz="2400">
                <a:solidFill>
                  <a:schemeClr val="tx1"/>
                </a:solidFill>
                <a:latin typeface="Arial" pitchFamily="34" charset="0"/>
                <a:ea typeface="ＭＳ Ｐゴシック" pitchFamily="34" charset="-128"/>
              </a:defRPr>
            </a:lvl1pPr>
            <a:lvl2pPr marL="742950" indent="-285750" defTabSz="752475" eaLnBrk="0" hangingPunct="0">
              <a:defRPr sz="2400">
                <a:solidFill>
                  <a:schemeClr val="tx1"/>
                </a:solidFill>
                <a:latin typeface="Arial" pitchFamily="34" charset="0"/>
                <a:ea typeface="ＭＳ Ｐゴシック" pitchFamily="34" charset="-128"/>
              </a:defRPr>
            </a:lvl2pPr>
            <a:lvl3pPr marL="1143000" indent="-228600" defTabSz="752475" eaLnBrk="0" hangingPunct="0">
              <a:defRPr sz="2400">
                <a:solidFill>
                  <a:schemeClr val="tx1"/>
                </a:solidFill>
                <a:latin typeface="Arial" pitchFamily="34" charset="0"/>
                <a:ea typeface="ＭＳ Ｐゴシック" pitchFamily="34" charset="-128"/>
              </a:defRPr>
            </a:lvl3pPr>
            <a:lvl4pPr marL="1600200" indent="-228600" defTabSz="752475" eaLnBrk="0" hangingPunct="0">
              <a:defRPr sz="2400">
                <a:solidFill>
                  <a:schemeClr val="tx1"/>
                </a:solidFill>
                <a:latin typeface="Arial" pitchFamily="34" charset="0"/>
                <a:ea typeface="ＭＳ Ｐゴシック" pitchFamily="34" charset="-128"/>
              </a:defRPr>
            </a:lvl4pPr>
            <a:lvl5pPr marL="2057400" indent="-228600" defTabSz="752475" eaLnBrk="0" hangingPunct="0">
              <a:defRPr sz="2400">
                <a:solidFill>
                  <a:schemeClr val="tx1"/>
                </a:solidFill>
                <a:latin typeface="Arial" pitchFamily="34" charset="0"/>
                <a:ea typeface="ＭＳ Ｐゴシック" pitchFamily="34" charset="-128"/>
              </a:defRPr>
            </a:lvl5pPr>
            <a:lvl6pPr marL="25146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257" b="1"/>
              <a:t>Context of Use</a:t>
            </a:r>
            <a:endParaRPr lang="en-US" sz="2257" b="1" dirty="0"/>
          </a:p>
        </p:txBody>
      </p:sp>
      <p:sp>
        <p:nvSpPr>
          <p:cNvPr id="33" name="Text Box 15">
            <a:extLst>
              <a:ext uri="{FF2B5EF4-FFF2-40B4-BE49-F238E27FC236}">
                <a16:creationId xmlns:a16="http://schemas.microsoft.com/office/drawing/2014/main" id="{DD482CB2-848C-6A41-0862-A8C6223F59A7}"/>
              </a:ext>
            </a:extLst>
          </p:cNvPr>
          <p:cNvSpPr txBox="1">
            <a:spLocks noChangeArrowheads="1"/>
          </p:cNvSpPr>
          <p:nvPr/>
        </p:nvSpPr>
        <p:spPr bwMode="auto">
          <a:xfrm>
            <a:off x="6737949" y="5520391"/>
            <a:ext cx="4583945" cy="433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84965" tIns="42482" rIns="84965" bIns="42482">
            <a:spAutoFit/>
          </a:bodyPr>
          <a:lstStyle>
            <a:lvl1pPr defTabSz="752475" eaLnBrk="0" hangingPunct="0">
              <a:defRPr sz="2400">
                <a:solidFill>
                  <a:schemeClr val="tx1"/>
                </a:solidFill>
                <a:latin typeface="Arial" pitchFamily="34" charset="0"/>
                <a:ea typeface="ＭＳ Ｐゴシック" pitchFamily="34" charset="-128"/>
              </a:defRPr>
            </a:lvl1pPr>
            <a:lvl2pPr marL="742950" indent="-285750" defTabSz="752475" eaLnBrk="0" hangingPunct="0">
              <a:defRPr sz="2400">
                <a:solidFill>
                  <a:schemeClr val="tx1"/>
                </a:solidFill>
                <a:latin typeface="Arial" pitchFamily="34" charset="0"/>
                <a:ea typeface="ＭＳ Ｐゴシック" pitchFamily="34" charset="-128"/>
              </a:defRPr>
            </a:lvl2pPr>
            <a:lvl3pPr marL="1143000" indent="-228600" defTabSz="752475" eaLnBrk="0" hangingPunct="0">
              <a:defRPr sz="2400">
                <a:solidFill>
                  <a:schemeClr val="tx1"/>
                </a:solidFill>
                <a:latin typeface="Arial" pitchFamily="34" charset="0"/>
                <a:ea typeface="ＭＳ Ｐゴシック" pitchFamily="34" charset="-128"/>
              </a:defRPr>
            </a:lvl3pPr>
            <a:lvl4pPr marL="1600200" indent="-228600" defTabSz="752475" eaLnBrk="0" hangingPunct="0">
              <a:defRPr sz="2400">
                <a:solidFill>
                  <a:schemeClr val="tx1"/>
                </a:solidFill>
                <a:latin typeface="Arial" pitchFamily="34" charset="0"/>
                <a:ea typeface="ＭＳ Ｐゴシック" pitchFamily="34" charset="-128"/>
              </a:defRPr>
            </a:lvl4pPr>
            <a:lvl5pPr marL="2057400" indent="-228600" defTabSz="752475" eaLnBrk="0" hangingPunct="0">
              <a:defRPr sz="2400">
                <a:solidFill>
                  <a:schemeClr val="tx1"/>
                </a:solidFill>
                <a:latin typeface="Arial" pitchFamily="34" charset="0"/>
                <a:ea typeface="ＭＳ Ｐゴシック" pitchFamily="34" charset="-128"/>
              </a:defRPr>
            </a:lvl5pPr>
            <a:lvl6pPr marL="25146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75247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sz="2257" b="1" dirty="0"/>
              <a:t>Users</a:t>
            </a:r>
            <a:r>
              <a:rPr lang="en-US" altLang="en-US" sz="2257" b="1" dirty="0"/>
              <a:t>’</a:t>
            </a:r>
            <a:r>
              <a:rPr lang="en-US" sz="2257" b="1" dirty="0"/>
              <a:t> Skills and Expectations</a:t>
            </a:r>
          </a:p>
        </p:txBody>
      </p:sp>
      <p:sp>
        <p:nvSpPr>
          <p:cNvPr id="34" name="Line 21">
            <a:extLst>
              <a:ext uri="{FF2B5EF4-FFF2-40B4-BE49-F238E27FC236}">
                <a16:creationId xmlns:a16="http://schemas.microsoft.com/office/drawing/2014/main" id="{B33902B6-AB9C-28B6-0BA5-1EE6B31D81FF}"/>
              </a:ext>
              <a:ext uri="{C183D7F6-B498-43B3-948B-1728B52AA6E4}">
                <adec:decorative xmlns:adec="http://schemas.microsoft.com/office/drawing/2017/decorative" val="1"/>
              </a:ext>
            </a:extLst>
          </p:cNvPr>
          <p:cNvSpPr>
            <a:spLocks noChangeShapeType="1"/>
          </p:cNvSpPr>
          <p:nvPr/>
        </p:nvSpPr>
        <p:spPr bwMode="auto">
          <a:xfrm flipH="1" flipV="1">
            <a:off x="9021997" y="4446648"/>
            <a:ext cx="13602" cy="1024469"/>
          </a:xfrm>
          <a:prstGeom prst="line">
            <a:avLst/>
          </a:prstGeom>
          <a:noFill/>
          <a:ln w="1016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84965" tIns="42482" rIns="84965" bIns="42482" anchor="ctr"/>
          <a:lstStyle/>
          <a:p>
            <a:endParaRPr lang="de-DE" sz="1320"/>
          </a:p>
        </p:txBody>
      </p:sp>
      <p:sp>
        <p:nvSpPr>
          <p:cNvPr id="37" name="Line 6">
            <a:extLst>
              <a:ext uri="{FF2B5EF4-FFF2-40B4-BE49-F238E27FC236}">
                <a16:creationId xmlns:a16="http://schemas.microsoft.com/office/drawing/2014/main" id="{9D1317AB-8847-BBF4-D951-9CE660ABAB1C}"/>
              </a:ext>
              <a:ext uri="{C183D7F6-B498-43B3-948B-1728B52AA6E4}">
                <adec:decorative xmlns:adec="http://schemas.microsoft.com/office/drawing/2017/decorative" val="1"/>
              </a:ext>
            </a:extLst>
          </p:cNvPr>
          <p:cNvSpPr>
            <a:spLocks noChangeShapeType="1"/>
          </p:cNvSpPr>
          <p:nvPr/>
        </p:nvSpPr>
        <p:spPr bwMode="auto">
          <a:xfrm flipH="1" flipV="1">
            <a:off x="4892544" y="3260887"/>
            <a:ext cx="1473675" cy="562991"/>
          </a:xfrm>
          <a:prstGeom prst="line">
            <a:avLst/>
          </a:prstGeom>
          <a:noFill/>
          <a:ln w="571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lIns="84965" tIns="42482" rIns="84965" bIns="42482" anchor="ctr"/>
          <a:lstStyle/>
          <a:p>
            <a:endParaRPr lang="de-DE" sz="1320"/>
          </a:p>
        </p:txBody>
      </p:sp>
      <p:sp>
        <p:nvSpPr>
          <p:cNvPr id="38" name="Line 6">
            <a:extLst>
              <a:ext uri="{FF2B5EF4-FFF2-40B4-BE49-F238E27FC236}">
                <a16:creationId xmlns:a16="http://schemas.microsoft.com/office/drawing/2014/main" id="{001719EC-0938-4C9D-3B2D-309E77A2C3E5}"/>
              </a:ext>
              <a:ext uri="{C183D7F6-B498-43B3-948B-1728B52AA6E4}">
                <adec:decorative xmlns:adec="http://schemas.microsoft.com/office/drawing/2017/decorative" val="1"/>
              </a:ext>
            </a:extLst>
          </p:cNvPr>
          <p:cNvSpPr>
            <a:spLocks noChangeShapeType="1"/>
          </p:cNvSpPr>
          <p:nvPr/>
        </p:nvSpPr>
        <p:spPr bwMode="auto">
          <a:xfrm flipH="1">
            <a:off x="5108406" y="4082851"/>
            <a:ext cx="1257823" cy="945"/>
          </a:xfrm>
          <a:prstGeom prst="line">
            <a:avLst/>
          </a:prstGeom>
          <a:noFill/>
          <a:ln w="571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lIns="84965" tIns="42482" rIns="84965" bIns="42482" anchor="ctr"/>
          <a:lstStyle/>
          <a:p>
            <a:endParaRPr lang="de-DE" sz="1320"/>
          </a:p>
        </p:txBody>
      </p:sp>
      <p:sp>
        <p:nvSpPr>
          <p:cNvPr id="39" name="Line 6">
            <a:extLst>
              <a:ext uri="{FF2B5EF4-FFF2-40B4-BE49-F238E27FC236}">
                <a16:creationId xmlns:a16="http://schemas.microsoft.com/office/drawing/2014/main" id="{0E247F71-DBEE-9A27-B497-8319DAA20C39}"/>
              </a:ext>
              <a:ext uri="{C183D7F6-B498-43B3-948B-1728B52AA6E4}">
                <adec:decorative xmlns:adec="http://schemas.microsoft.com/office/drawing/2017/decorative" val="1"/>
              </a:ext>
            </a:extLst>
          </p:cNvPr>
          <p:cNvSpPr>
            <a:spLocks noChangeShapeType="1"/>
          </p:cNvSpPr>
          <p:nvPr/>
        </p:nvSpPr>
        <p:spPr bwMode="auto">
          <a:xfrm flipH="1">
            <a:off x="5728405" y="4213499"/>
            <a:ext cx="725551" cy="665733"/>
          </a:xfrm>
          <a:prstGeom prst="line">
            <a:avLst/>
          </a:prstGeom>
          <a:noFill/>
          <a:ln w="571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lIns="84965" tIns="42482" rIns="84965" bIns="42482" anchor="ctr"/>
          <a:lstStyle/>
          <a:p>
            <a:endParaRPr lang="de-DE" sz="1320" dirty="0"/>
          </a:p>
        </p:txBody>
      </p:sp>
      <p:sp>
        <p:nvSpPr>
          <p:cNvPr id="40" name="Line 6">
            <a:extLst>
              <a:ext uri="{FF2B5EF4-FFF2-40B4-BE49-F238E27FC236}">
                <a16:creationId xmlns:a16="http://schemas.microsoft.com/office/drawing/2014/main" id="{439E6761-3789-66C5-5315-A5F32905F7B9}"/>
              </a:ext>
              <a:ext uri="{C183D7F6-B498-43B3-948B-1728B52AA6E4}">
                <adec:decorative xmlns:adec="http://schemas.microsoft.com/office/drawing/2017/decorative" val="1"/>
              </a:ext>
            </a:extLst>
          </p:cNvPr>
          <p:cNvSpPr>
            <a:spLocks noChangeShapeType="1"/>
          </p:cNvSpPr>
          <p:nvPr/>
        </p:nvSpPr>
        <p:spPr bwMode="auto">
          <a:xfrm flipH="1">
            <a:off x="5827262" y="4365899"/>
            <a:ext cx="779094" cy="1330240"/>
          </a:xfrm>
          <a:prstGeom prst="line">
            <a:avLst/>
          </a:prstGeom>
          <a:noFill/>
          <a:ln w="571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lIns="84965" tIns="42482" rIns="84965" bIns="42482" anchor="ctr"/>
          <a:lstStyle/>
          <a:p>
            <a:endParaRPr lang="de-DE" sz="1320" dirty="0"/>
          </a:p>
        </p:txBody>
      </p:sp>
      <p:cxnSp>
        <p:nvCxnSpPr>
          <p:cNvPr id="7" name="Verbinder: gewinkelt 6">
            <a:extLst>
              <a:ext uri="{FF2B5EF4-FFF2-40B4-BE49-F238E27FC236}">
                <a16:creationId xmlns:a16="http://schemas.microsoft.com/office/drawing/2014/main" id="{9596553F-1B04-0A51-88CA-F524F25E2495}"/>
              </a:ext>
            </a:extLst>
          </p:cNvPr>
          <p:cNvCxnSpPr>
            <a:stCxn id="28" idx="6"/>
            <a:endCxn id="10" idx="3"/>
          </p:cNvCxnSpPr>
          <p:nvPr/>
        </p:nvCxnSpPr>
        <p:spPr>
          <a:xfrm flipH="1" flipV="1">
            <a:off x="11461030" y="1673886"/>
            <a:ext cx="191595" cy="2300358"/>
          </a:xfrm>
          <a:prstGeom prst="bentConnector3">
            <a:avLst>
              <a:gd name="adj1" fmla="val -119314"/>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459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E51E7542-A6FF-47D0-2A16-8B8C6A55B98E}"/>
              </a:ext>
            </a:extLst>
          </p:cNvPr>
          <p:cNvSpPr>
            <a:spLocks noGrp="1"/>
          </p:cNvSpPr>
          <p:nvPr>
            <p:ph type="title"/>
          </p:nvPr>
        </p:nvSpPr>
        <p:spPr/>
        <p:txBody>
          <a:bodyPr/>
          <a:lstStyle/>
          <a:p>
            <a:r>
              <a:rPr lang="de-DE" dirty="0" err="1"/>
              <a:t>Usable</a:t>
            </a:r>
            <a:r>
              <a:rPr lang="de-DE" dirty="0"/>
              <a:t> Fashion</a:t>
            </a:r>
          </a:p>
        </p:txBody>
      </p:sp>
      <p:sp>
        <p:nvSpPr>
          <p:cNvPr id="3" name="Fußzeilenplatzhalter 2">
            <a:extLst>
              <a:ext uri="{FF2B5EF4-FFF2-40B4-BE49-F238E27FC236}">
                <a16:creationId xmlns:a16="http://schemas.microsoft.com/office/drawing/2014/main" id="{F746F9BA-2FDE-61FA-A790-D908C845F08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65AE893-FDD6-E102-CE9C-886EFBD41372}"/>
              </a:ext>
            </a:extLst>
          </p:cNvPr>
          <p:cNvSpPr>
            <a:spLocks noGrp="1"/>
          </p:cNvSpPr>
          <p:nvPr>
            <p:ph type="sldNum" sz="quarter" idx="28"/>
          </p:nvPr>
        </p:nvSpPr>
        <p:spPr/>
        <p:txBody>
          <a:bodyPr/>
          <a:lstStyle/>
          <a:p>
            <a:fld id="{BA24374A-C3A8-471A-8837-3FC31668ABE5}" type="slidenum">
              <a:rPr lang="de-DE" smtClean="0"/>
              <a:pPr/>
              <a:t>49</a:t>
            </a:fld>
            <a:endParaRPr lang="de-DE" dirty="0"/>
          </a:p>
        </p:txBody>
      </p:sp>
      <p:sp>
        <p:nvSpPr>
          <p:cNvPr id="14" name="Textplatzhalter 13">
            <a:extLst>
              <a:ext uri="{FF2B5EF4-FFF2-40B4-BE49-F238E27FC236}">
                <a16:creationId xmlns:a16="http://schemas.microsoft.com/office/drawing/2014/main" id="{E0577969-C50B-1A68-3C51-3B5A61E247B5}"/>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16" name="Textplatzhalter 15">
            <a:extLst>
              <a:ext uri="{FF2B5EF4-FFF2-40B4-BE49-F238E27FC236}">
                <a16:creationId xmlns:a16="http://schemas.microsoft.com/office/drawing/2014/main" id="{E0E6CA9D-211A-D001-007F-D29A4023D8DD}"/>
              </a:ext>
            </a:extLst>
          </p:cNvPr>
          <p:cNvSpPr>
            <a:spLocks noGrp="1"/>
          </p:cNvSpPr>
          <p:nvPr>
            <p:ph type="body" sz="quarter" idx="36"/>
          </p:nvPr>
        </p:nvSpPr>
        <p:spPr/>
        <p:txBody>
          <a:bodyPr/>
          <a:lstStyle/>
          <a:p>
            <a:endParaRPr lang="de-DE" dirty="0"/>
          </a:p>
        </p:txBody>
      </p:sp>
      <p:sp>
        <p:nvSpPr>
          <p:cNvPr id="15" name="Textplatzhalter 14">
            <a:extLst>
              <a:ext uri="{FF2B5EF4-FFF2-40B4-BE49-F238E27FC236}">
                <a16:creationId xmlns:a16="http://schemas.microsoft.com/office/drawing/2014/main" id="{3ACD23D8-D7B6-DFD4-3E3A-435421C23220}"/>
              </a:ext>
            </a:extLst>
          </p:cNvPr>
          <p:cNvSpPr>
            <a:spLocks noGrp="1"/>
          </p:cNvSpPr>
          <p:nvPr>
            <p:ph type="body" sz="quarter" idx="29"/>
          </p:nvPr>
        </p:nvSpPr>
        <p:spPr/>
        <p:txBody>
          <a:bodyPr/>
          <a:lstStyle/>
          <a:p>
            <a:endParaRPr lang="de-DE" dirty="0"/>
          </a:p>
        </p:txBody>
      </p:sp>
      <p:pic>
        <p:nvPicPr>
          <p:cNvPr id="8" name="Grafik 7" descr="An old phone with camera">
            <a:extLst>
              <a:ext uri="{FF2B5EF4-FFF2-40B4-BE49-F238E27FC236}">
                <a16:creationId xmlns:a16="http://schemas.microsoft.com/office/drawing/2014/main" id="{1AF081D9-C3C8-06D7-2EDF-0F948B780DB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6796" r="15565" b="25130"/>
          <a:stretch/>
        </p:blipFill>
        <p:spPr>
          <a:xfrm rot="5400000">
            <a:off x="4791722" y="2668706"/>
            <a:ext cx="4224150" cy="2179027"/>
          </a:xfrm>
          <a:prstGeom prst="rect">
            <a:avLst/>
          </a:prstGeom>
          <a:ln>
            <a:noFill/>
          </a:ln>
          <a:effectLst>
            <a:outerShdw blurRad="292100" dist="139700" dir="2700000" algn="tl" rotWithShape="0">
              <a:srgbClr val="333333">
                <a:alpha val="65000"/>
              </a:srgbClr>
            </a:outerShdw>
          </a:effectLst>
        </p:spPr>
      </p:pic>
      <p:sp>
        <p:nvSpPr>
          <p:cNvPr id="9" name="Rechteck 8">
            <a:extLst>
              <a:ext uri="{FF2B5EF4-FFF2-40B4-BE49-F238E27FC236}">
                <a16:creationId xmlns:a16="http://schemas.microsoft.com/office/drawing/2014/main" id="{34C7DAE5-0F69-1B7E-31A6-EE7CF4997979}"/>
              </a:ext>
            </a:extLst>
          </p:cNvPr>
          <p:cNvSpPr/>
          <p:nvPr/>
        </p:nvSpPr>
        <p:spPr>
          <a:xfrm>
            <a:off x="609884" y="5650182"/>
            <a:ext cx="2539024" cy="569771"/>
          </a:xfrm>
          <a:prstGeom prst="rect">
            <a:avLst/>
          </a:prstGeom>
        </p:spPr>
        <p:txBody>
          <a:bodyPr wrap="square">
            <a:spAutoFit/>
          </a:bodyPr>
          <a:lstStyle/>
          <a:p>
            <a:r>
              <a:rPr lang="en-US" sz="1034" dirty="0">
                <a:solidFill>
                  <a:schemeClr val="bg1">
                    <a:lumMod val="50000"/>
                  </a:schemeClr>
                </a:solidFill>
              </a:rPr>
              <a:t>Photo by Bcos47 (public domain) http://en.wikipedia.org/wiki/File:IBM_Simon_Personal_Communicator.png</a:t>
            </a:r>
          </a:p>
        </p:txBody>
      </p:sp>
      <p:pic>
        <p:nvPicPr>
          <p:cNvPr id="10" name="Picture 3" descr="An old phone">
            <a:extLst>
              <a:ext uri="{FF2B5EF4-FFF2-40B4-BE49-F238E27FC236}">
                <a16:creationId xmlns:a16="http://schemas.microsoft.com/office/drawing/2014/main" id="{49044B7E-6914-18C7-1ECC-81AC8763B22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884" y="1592264"/>
            <a:ext cx="2187371" cy="4063226"/>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Grafik 10" descr="An old phone">
            <a:extLst>
              <a:ext uri="{FF2B5EF4-FFF2-40B4-BE49-F238E27FC236}">
                <a16:creationId xmlns:a16="http://schemas.microsoft.com/office/drawing/2014/main" id="{9F82F097-4BAA-713D-42BF-4BEC0E4909D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8957" b="22371"/>
          <a:stretch/>
        </p:blipFill>
        <p:spPr>
          <a:xfrm rot="5400000">
            <a:off x="2601406" y="2659192"/>
            <a:ext cx="4224148" cy="2201607"/>
          </a:xfrm>
          <a:prstGeom prst="rect">
            <a:avLst/>
          </a:prstGeom>
          <a:ln>
            <a:noFill/>
          </a:ln>
          <a:effectLst>
            <a:outerShdw blurRad="292100" dist="139700" dir="2700000" algn="tl" rotWithShape="0">
              <a:srgbClr val="333333">
                <a:alpha val="65000"/>
              </a:srgbClr>
            </a:outerShdw>
          </a:effectLst>
        </p:spPr>
      </p:pic>
      <p:pic>
        <p:nvPicPr>
          <p:cNvPr id="12" name="Grafik 11" descr="An iphone">
            <a:extLst>
              <a:ext uri="{FF2B5EF4-FFF2-40B4-BE49-F238E27FC236}">
                <a16:creationId xmlns:a16="http://schemas.microsoft.com/office/drawing/2014/main" id="{A4ED7752-7E83-755F-C5F2-7237DD0EC72C}"/>
              </a:ext>
            </a:extLst>
          </p:cNvPr>
          <p:cNvPicPr>
            <a:picLocks noChangeAspect="1"/>
          </p:cNvPicPr>
          <p:nvPr/>
        </p:nvPicPr>
        <p:blipFill rotWithShape="1">
          <a:blip r:embed="rId6"/>
          <a:srcRect l="6045" t="5147" r="15353"/>
          <a:stretch/>
        </p:blipFill>
        <p:spPr>
          <a:xfrm>
            <a:off x="8394689" y="273079"/>
            <a:ext cx="3522328" cy="5813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296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el 34">
            <a:extLst>
              <a:ext uri="{FF2B5EF4-FFF2-40B4-BE49-F238E27FC236}">
                <a16:creationId xmlns:a16="http://schemas.microsoft.com/office/drawing/2014/main" id="{F8596EA6-D5A3-F6A3-DDE1-46B3B540F03E}"/>
              </a:ext>
            </a:extLst>
          </p:cNvPr>
          <p:cNvSpPr>
            <a:spLocks noGrp="1"/>
          </p:cNvSpPr>
          <p:nvPr>
            <p:ph type="title"/>
          </p:nvPr>
        </p:nvSpPr>
        <p:spPr/>
        <p:txBody>
          <a:bodyPr/>
          <a:lstStyle/>
          <a:p>
            <a:r>
              <a:rPr lang="de-DE" dirty="0" err="1"/>
              <a:t>Related</a:t>
            </a:r>
            <a:r>
              <a:rPr lang="de-DE" dirty="0"/>
              <a:t> HCI </a:t>
            </a:r>
            <a:r>
              <a:rPr lang="de-DE" dirty="0" err="1"/>
              <a:t>Disciplines</a:t>
            </a:r>
            <a:endParaRPr lang="de-DE" dirty="0"/>
          </a:p>
        </p:txBody>
      </p:sp>
      <p:sp>
        <p:nvSpPr>
          <p:cNvPr id="4" name="Fußzeilenplatzhalter 3">
            <a:extLst>
              <a:ext uri="{FF2B5EF4-FFF2-40B4-BE49-F238E27FC236}">
                <a16:creationId xmlns:a16="http://schemas.microsoft.com/office/drawing/2014/main" id="{F14513E6-6BC2-60F7-2232-AB60D3B42507}"/>
              </a:ext>
            </a:extLst>
          </p:cNvPr>
          <p:cNvSpPr>
            <a:spLocks noGrp="1"/>
          </p:cNvSpPr>
          <p:nvPr>
            <p:ph type="ftr" sz="quarter" idx="27"/>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E6F0D019-60AF-CF5C-B89D-9AD9BA369731}"/>
              </a:ext>
            </a:extLst>
          </p:cNvPr>
          <p:cNvSpPr>
            <a:spLocks noGrp="1"/>
          </p:cNvSpPr>
          <p:nvPr>
            <p:ph type="sldNum" sz="quarter" idx="28"/>
          </p:nvPr>
        </p:nvSpPr>
        <p:spPr/>
        <p:txBody>
          <a:bodyPr/>
          <a:lstStyle/>
          <a:p>
            <a:fld id="{BA24374A-C3A8-471A-8837-3FC31668ABE5}" type="slidenum">
              <a:rPr lang="de-DE" smtClean="0"/>
              <a:pPr/>
              <a:t>5</a:t>
            </a:fld>
            <a:endParaRPr lang="de-DE" dirty="0"/>
          </a:p>
        </p:txBody>
      </p:sp>
      <p:sp>
        <p:nvSpPr>
          <p:cNvPr id="36" name="Textplatzhalter 35">
            <a:extLst>
              <a:ext uri="{FF2B5EF4-FFF2-40B4-BE49-F238E27FC236}">
                <a16:creationId xmlns:a16="http://schemas.microsoft.com/office/drawing/2014/main" id="{3A52CD55-F240-980E-AC95-F83468D1A58C}"/>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endParaRPr lang="de-DE" dirty="0"/>
          </a:p>
        </p:txBody>
      </p:sp>
      <p:sp>
        <p:nvSpPr>
          <p:cNvPr id="37" name="Textplatzhalter 36">
            <a:extLst>
              <a:ext uri="{FF2B5EF4-FFF2-40B4-BE49-F238E27FC236}">
                <a16:creationId xmlns:a16="http://schemas.microsoft.com/office/drawing/2014/main" id="{10BB7108-286D-9551-CECA-F439C5F68EEC}"/>
              </a:ext>
            </a:extLst>
          </p:cNvPr>
          <p:cNvSpPr>
            <a:spLocks noGrp="1"/>
          </p:cNvSpPr>
          <p:nvPr>
            <p:ph type="body" sz="quarter" idx="29"/>
          </p:nvPr>
        </p:nvSpPr>
        <p:spPr/>
        <p:txBody>
          <a:bodyPr/>
          <a:lstStyle/>
          <a:p>
            <a:endParaRPr lang="de-DE"/>
          </a:p>
        </p:txBody>
      </p:sp>
      <p:grpSp>
        <p:nvGrpSpPr>
          <p:cNvPr id="2" name="Gruppieren 1" descr="Related Disciplines highlighting Usability&#10;">
            <a:extLst>
              <a:ext uri="{FF2B5EF4-FFF2-40B4-BE49-F238E27FC236}">
                <a16:creationId xmlns:a16="http://schemas.microsoft.com/office/drawing/2014/main" id="{9E2F611A-40E5-CEBB-6B09-D2834B842597}"/>
              </a:ext>
            </a:extLst>
          </p:cNvPr>
          <p:cNvGrpSpPr/>
          <p:nvPr/>
        </p:nvGrpSpPr>
        <p:grpSpPr>
          <a:xfrm>
            <a:off x="-1651654" y="-114502"/>
            <a:ext cx="15475991" cy="7069046"/>
            <a:chOff x="-1651654" y="-114502"/>
            <a:chExt cx="15475991" cy="7069046"/>
          </a:xfrm>
        </p:grpSpPr>
        <p:sp>
          <p:nvSpPr>
            <p:cNvPr id="7" name="Ellipse 6">
              <a:extLst>
                <a:ext uri="{FF2B5EF4-FFF2-40B4-BE49-F238E27FC236}">
                  <a16:creationId xmlns:a16="http://schemas.microsoft.com/office/drawing/2014/main" id="{0B109483-2969-EAB2-52AD-9E2719D18838}"/>
                </a:ext>
              </a:extLst>
            </p:cNvPr>
            <p:cNvSpPr/>
            <p:nvPr/>
          </p:nvSpPr>
          <p:spPr>
            <a:xfrm>
              <a:off x="4531888" y="2633566"/>
              <a:ext cx="3128224" cy="173895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ysClr val="windowText" lastClr="000000"/>
                  </a:solidFill>
                </a:rPr>
                <a:t>HCI</a:t>
              </a:r>
            </a:p>
          </p:txBody>
        </p:sp>
        <p:sp>
          <p:nvSpPr>
            <p:cNvPr id="8" name="Ellipse 7">
              <a:extLst>
                <a:ext uri="{FF2B5EF4-FFF2-40B4-BE49-F238E27FC236}">
                  <a16:creationId xmlns:a16="http://schemas.microsoft.com/office/drawing/2014/main" id="{6357B929-D04F-5BA0-EFAF-D0A9392AF109}"/>
                </a:ext>
              </a:extLst>
            </p:cNvPr>
            <p:cNvSpPr/>
            <p:nvPr/>
          </p:nvSpPr>
          <p:spPr>
            <a:xfrm>
              <a:off x="2676422" y="3665413"/>
              <a:ext cx="2016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bg1"/>
                  </a:solidFill>
                </a:rPr>
                <a:t>Usability</a:t>
              </a:r>
            </a:p>
          </p:txBody>
        </p:sp>
        <p:sp>
          <p:nvSpPr>
            <p:cNvPr id="9" name="Ellipse 8">
              <a:extLst>
                <a:ext uri="{FF2B5EF4-FFF2-40B4-BE49-F238E27FC236}">
                  <a16:creationId xmlns:a16="http://schemas.microsoft.com/office/drawing/2014/main" id="{46BDE6EC-3C69-3D4B-F82F-A74CD5F0A893}"/>
                </a:ext>
              </a:extLst>
            </p:cNvPr>
            <p:cNvSpPr/>
            <p:nvPr/>
          </p:nvSpPr>
          <p:spPr>
            <a:xfrm>
              <a:off x="6055030" y="-114502"/>
              <a:ext cx="3360564" cy="1868108"/>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a:solidFill>
                    <a:sysClr val="windowText" lastClr="000000"/>
                  </a:solidFill>
                </a:rPr>
                <a:t>Computer Science</a:t>
              </a:r>
            </a:p>
          </p:txBody>
        </p:sp>
        <p:cxnSp>
          <p:nvCxnSpPr>
            <p:cNvPr id="10" name="Gerader Verbinder 9">
              <a:extLst>
                <a:ext uri="{FF2B5EF4-FFF2-40B4-BE49-F238E27FC236}">
                  <a16:creationId xmlns:a16="http://schemas.microsoft.com/office/drawing/2014/main" id="{8F4D14FC-E132-B58E-8E5D-E6E2CE3FC93E}"/>
                </a:ext>
              </a:extLst>
            </p:cNvPr>
            <p:cNvCxnSpPr>
              <a:cxnSpLocks/>
            </p:cNvCxnSpPr>
            <p:nvPr/>
          </p:nvCxnSpPr>
          <p:spPr>
            <a:xfrm flipH="1">
              <a:off x="6374720" y="1592264"/>
              <a:ext cx="921430" cy="141964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28D3531C-B898-B9D4-B446-2A481F5F3CD0}"/>
                </a:ext>
              </a:extLst>
            </p:cNvPr>
            <p:cNvSpPr/>
            <p:nvPr/>
          </p:nvSpPr>
          <p:spPr>
            <a:xfrm>
              <a:off x="4112614" y="1381034"/>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Design</a:t>
              </a:r>
            </a:p>
          </p:txBody>
        </p:sp>
        <p:sp>
          <p:nvSpPr>
            <p:cNvPr id="12" name="Ellipse 11">
              <a:extLst>
                <a:ext uri="{FF2B5EF4-FFF2-40B4-BE49-F238E27FC236}">
                  <a16:creationId xmlns:a16="http://schemas.microsoft.com/office/drawing/2014/main" id="{2B21FD34-BA40-7827-FF28-3B22EC1306E5}"/>
                </a:ext>
              </a:extLst>
            </p:cNvPr>
            <p:cNvSpPr/>
            <p:nvPr/>
          </p:nvSpPr>
          <p:spPr>
            <a:xfrm>
              <a:off x="9584423" y="2568604"/>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Engineering</a:t>
              </a:r>
            </a:p>
          </p:txBody>
        </p:sp>
        <p:sp>
          <p:nvSpPr>
            <p:cNvPr id="13" name="Ellipse 12">
              <a:extLst>
                <a:ext uri="{FF2B5EF4-FFF2-40B4-BE49-F238E27FC236}">
                  <a16:creationId xmlns:a16="http://schemas.microsoft.com/office/drawing/2014/main" id="{C088EE78-A342-84C6-B529-895085071CF3}"/>
                </a:ext>
              </a:extLst>
            </p:cNvPr>
            <p:cNvSpPr/>
            <p:nvPr/>
          </p:nvSpPr>
          <p:spPr>
            <a:xfrm>
              <a:off x="2572865" y="5303093"/>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Psychology</a:t>
              </a:r>
              <a:endParaRPr lang="de-DE" sz="1600" dirty="0">
                <a:solidFill>
                  <a:sysClr val="windowText" lastClr="000000"/>
                </a:solidFill>
              </a:endParaRPr>
            </a:p>
          </p:txBody>
        </p:sp>
        <p:sp>
          <p:nvSpPr>
            <p:cNvPr id="14" name="Ellipse 13">
              <a:extLst>
                <a:ext uri="{FF2B5EF4-FFF2-40B4-BE49-F238E27FC236}">
                  <a16:creationId xmlns:a16="http://schemas.microsoft.com/office/drawing/2014/main" id="{29C0F7C0-1710-F372-6758-11E19442EED3}"/>
                </a:ext>
              </a:extLst>
            </p:cNvPr>
            <p:cNvSpPr/>
            <p:nvPr/>
          </p:nvSpPr>
          <p:spPr>
            <a:xfrm>
              <a:off x="7530231" y="2163026"/>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Language</a:t>
              </a:r>
            </a:p>
          </p:txBody>
        </p:sp>
        <p:sp>
          <p:nvSpPr>
            <p:cNvPr id="15" name="Ellipse 14">
              <a:extLst>
                <a:ext uri="{FF2B5EF4-FFF2-40B4-BE49-F238E27FC236}">
                  <a16:creationId xmlns:a16="http://schemas.microsoft.com/office/drawing/2014/main" id="{97E1FB0C-9B95-E989-79BA-1BF3D904560B}"/>
                </a:ext>
              </a:extLst>
            </p:cNvPr>
            <p:cNvSpPr/>
            <p:nvPr/>
          </p:nvSpPr>
          <p:spPr>
            <a:xfrm>
              <a:off x="620793" y="3199322"/>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Health</a:t>
              </a:r>
            </a:p>
          </p:txBody>
        </p:sp>
        <p:sp>
          <p:nvSpPr>
            <p:cNvPr id="16" name="Ellipse 15">
              <a:extLst>
                <a:ext uri="{FF2B5EF4-FFF2-40B4-BE49-F238E27FC236}">
                  <a16:creationId xmlns:a16="http://schemas.microsoft.com/office/drawing/2014/main" id="{0F16CE5D-05FD-C431-2FE0-6F82E8ED8594}"/>
                </a:ext>
              </a:extLst>
            </p:cNvPr>
            <p:cNvSpPr/>
            <p:nvPr/>
          </p:nvSpPr>
          <p:spPr>
            <a:xfrm>
              <a:off x="6501307" y="4349131"/>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Games</a:t>
              </a:r>
            </a:p>
          </p:txBody>
        </p:sp>
        <p:sp>
          <p:nvSpPr>
            <p:cNvPr id="17" name="Ellipse 16">
              <a:extLst>
                <a:ext uri="{FF2B5EF4-FFF2-40B4-BE49-F238E27FC236}">
                  <a16:creationId xmlns:a16="http://schemas.microsoft.com/office/drawing/2014/main" id="{B1C2F76C-0931-4097-F50F-2962027FC16E}"/>
                </a:ext>
              </a:extLst>
            </p:cNvPr>
            <p:cNvSpPr/>
            <p:nvPr/>
          </p:nvSpPr>
          <p:spPr>
            <a:xfrm>
              <a:off x="10758586" y="1634615"/>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Digital Imaging</a:t>
              </a:r>
            </a:p>
          </p:txBody>
        </p:sp>
        <p:sp>
          <p:nvSpPr>
            <p:cNvPr id="18" name="Ellipse 17">
              <a:extLst>
                <a:ext uri="{FF2B5EF4-FFF2-40B4-BE49-F238E27FC236}">
                  <a16:creationId xmlns:a16="http://schemas.microsoft.com/office/drawing/2014/main" id="{1ED15A17-6A1B-3C07-E71A-4B18D898163C}"/>
                </a:ext>
              </a:extLst>
            </p:cNvPr>
            <p:cNvSpPr/>
            <p:nvPr/>
          </p:nvSpPr>
          <p:spPr>
            <a:xfrm>
              <a:off x="10752072" y="4991137"/>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Printing</a:t>
              </a:r>
              <a:r>
                <a:rPr lang="de-DE" sz="1600" dirty="0">
                  <a:solidFill>
                    <a:sysClr val="windowText" lastClr="000000"/>
                  </a:solidFill>
                </a:rPr>
                <a:t>/</a:t>
              </a:r>
              <a:br>
                <a:rPr lang="de-DE" sz="1600" dirty="0">
                  <a:solidFill>
                    <a:sysClr val="windowText" lastClr="000000"/>
                  </a:solidFill>
                </a:rPr>
              </a:br>
              <a:r>
                <a:rPr lang="de-DE" sz="1600" dirty="0" err="1">
                  <a:solidFill>
                    <a:sysClr val="windowText" lastClr="000000"/>
                  </a:solidFill>
                </a:rPr>
                <a:t>Plotting</a:t>
              </a:r>
              <a:endParaRPr lang="de-DE" sz="1600" dirty="0">
                <a:solidFill>
                  <a:sysClr val="windowText" lastClr="000000"/>
                </a:solidFill>
              </a:endParaRPr>
            </a:p>
          </p:txBody>
        </p:sp>
        <p:sp>
          <p:nvSpPr>
            <p:cNvPr id="19" name="Ellipse 18">
              <a:extLst>
                <a:ext uri="{FF2B5EF4-FFF2-40B4-BE49-F238E27FC236}">
                  <a16:creationId xmlns:a16="http://schemas.microsoft.com/office/drawing/2014/main" id="{FB92D6F1-94B9-38B8-1329-3CC6539B04A9}"/>
                </a:ext>
              </a:extLst>
            </p:cNvPr>
            <p:cNvSpPr/>
            <p:nvPr/>
          </p:nvSpPr>
          <p:spPr>
            <a:xfrm>
              <a:off x="7923883" y="3347631"/>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GUIs</a:t>
              </a:r>
            </a:p>
          </p:txBody>
        </p:sp>
        <p:sp>
          <p:nvSpPr>
            <p:cNvPr id="20" name="Ellipse 19">
              <a:extLst>
                <a:ext uri="{FF2B5EF4-FFF2-40B4-BE49-F238E27FC236}">
                  <a16:creationId xmlns:a16="http://schemas.microsoft.com/office/drawing/2014/main" id="{403F4CE5-7C93-7507-7BDA-82AE133099C4}"/>
                </a:ext>
              </a:extLst>
            </p:cNvPr>
            <p:cNvSpPr/>
            <p:nvPr/>
          </p:nvSpPr>
          <p:spPr>
            <a:xfrm>
              <a:off x="1310739" y="1247602"/>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Ergonomics</a:t>
              </a:r>
              <a:endParaRPr lang="de-DE" sz="1600" dirty="0">
                <a:solidFill>
                  <a:sysClr val="windowText" lastClr="000000"/>
                </a:solidFill>
              </a:endParaRPr>
            </a:p>
          </p:txBody>
        </p:sp>
        <p:sp>
          <p:nvSpPr>
            <p:cNvPr id="21" name="Ellipse 20">
              <a:extLst>
                <a:ext uri="{FF2B5EF4-FFF2-40B4-BE49-F238E27FC236}">
                  <a16:creationId xmlns:a16="http://schemas.microsoft.com/office/drawing/2014/main" id="{D91DECEE-CDA1-51F6-E0F8-C9A54DDB14C3}"/>
                </a:ext>
              </a:extLst>
            </p:cNvPr>
            <p:cNvSpPr/>
            <p:nvPr/>
          </p:nvSpPr>
          <p:spPr>
            <a:xfrm>
              <a:off x="4532526" y="5843093"/>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Color Management</a:t>
              </a:r>
            </a:p>
          </p:txBody>
        </p:sp>
        <p:sp>
          <p:nvSpPr>
            <p:cNvPr id="22" name="Ellipse 21">
              <a:extLst>
                <a:ext uri="{FF2B5EF4-FFF2-40B4-BE49-F238E27FC236}">
                  <a16:creationId xmlns:a16="http://schemas.microsoft.com/office/drawing/2014/main" id="{30CAA9CD-72A9-41F6-F9CC-0B6A9F50549D}"/>
                </a:ext>
              </a:extLst>
            </p:cNvPr>
            <p:cNvSpPr/>
            <p:nvPr/>
          </p:nvSpPr>
          <p:spPr>
            <a:xfrm>
              <a:off x="9022118" y="5874544"/>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Languages</a:t>
              </a:r>
              <a:endParaRPr lang="de-DE" sz="1600" dirty="0">
                <a:solidFill>
                  <a:sysClr val="windowText" lastClr="000000"/>
                </a:solidFill>
              </a:endParaRPr>
            </a:p>
          </p:txBody>
        </p:sp>
        <p:sp>
          <p:nvSpPr>
            <p:cNvPr id="23" name="Ellipse 22">
              <a:extLst>
                <a:ext uri="{FF2B5EF4-FFF2-40B4-BE49-F238E27FC236}">
                  <a16:creationId xmlns:a16="http://schemas.microsoft.com/office/drawing/2014/main" id="{8BC09BB2-213E-EC2F-F230-A2985D2FC87F}"/>
                </a:ext>
              </a:extLst>
            </p:cNvPr>
            <p:cNvSpPr/>
            <p:nvPr/>
          </p:nvSpPr>
          <p:spPr>
            <a:xfrm>
              <a:off x="-1651654" y="4093689"/>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ysClr val="windowText" lastClr="000000"/>
                </a:solidFill>
              </a:endParaRPr>
            </a:p>
          </p:txBody>
        </p:sp>
        <p:sp>
          <p:nvSpPr>
            <p:cNvPr id="24" name="Ellipse 23">
              <a:extLst>
                <a:ext uri="{FF2B5EF4-FFF2-40B4-BE49-F238E27FC236}">
                  <a16:creationId xmlns:a16="http://schemas.microsoft.com/office/drawing/2014/main" id="{FB19D5C2-6151-2C6E-2CF7-D2734D00C1E3}"/>
                </a:ext>
              </a:extLst>
            </p:cNvPr>
            <p:cNvSpPr/>
            <p:nvPr/>
          </p:nvSpPr>
          <p:spPr>
            <a:xfrm>
              <a:off x="4304468" y="4484253"/>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Displays</a:t>
              </a:r>
            </a:p>
          </p:txBody>
        </p:sp>
        <p:sp>
          <p:nvSpPr>
            <p:cNvPr id="25" name="Ellipse 24">
              <a:extLst>
                <a:ext uri="{FF2B5EF4-FFF2-40B4-BE49-F238E27FC236}">
                  <a16:creationId xmlns:a16="http://schemas.microsoft.com/office/drawing/2014/main" id="{A84F0507-FBBF-2D93-CB19-54740856DA0A}"/>
                </a:ext>
              </a:extLst>
            </p:cNvPr>
            <p:cNvSpPr/>
            <p:nvPr/>
          </p:nvSpPr>
          <p:spPr>
            <a:xfrm>
              <a:off x="2469847" y="2349000"/>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Social</a:t>
              </a:r>
              <a:r>
                <a:rPr lang="de-DE" sz="1600" dirty="0">
                  <a:solidFill>
                    <a:sysClr val="windowText" lastClr="000000"/>
                  </a:solidFill>
                </a:rPr>
                <a:t> Sciences</a:t>
              </a:r>
            </a:p>
          </p:txBody>
        </p:sp>
        <p:sp>
          <p:nvSpPr>
            <p:cNvPr id="26" name="Ellipse 25">
              <a:extLst>
                <a:ext uri="{FF2B5EF4-FFF2-40B4-BE49-F238E27FC236}">
                  <a16:creationId xmlns:a16="http://schemas.microsoft.com/office/drawing/2014/main" id="{78BCB8CF-8363-34D9-B71B-D05CF90A2F0D}"/>
                </a:ext>
              </a:extLst>
            </p:cNvPr>
            <p:cNvSpPr/>
            <p:nvPr/>
          </p:nvSpPr>
          <p:spPr>
            <a:xfrm>
              <a:off x="469231" y="4349131"/>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Cognition</a:t>
              </a:r>
              <a:r>
                <a:rPr lang="de-DE" sz="1600" dirty="0">
                  <a:solidFill>
                    <a:sysClr val="windowText" lastClr="000000"/>
                  </a:solidFill>
                </a:rPr>
                <a:t>/</a:t>
              </a:r>
              <a:br>
                <a:rPr lang="de-DE" sz="1600" dirty="0">
                  <a:solidFill>
                    <a:sysClr val="windowText" lastClr="000000"/>
                  </a:solidFill>
                </a:rPr>
              </a:br>
              <a:r>
                <a:rPr lang="de-DE" sz="1600" dirty="0" err="1">
                  <a:solidFill>
                    <a:sysClr val="windowText" lastClr="000000"/>
                  </a:solidFill>
                </a:rPr>
                <a:t>Perception</a:t>
              </a:r>
              <a:endParaRPr lang="de-DE" sz="1600" dirty="0">
                <a:solidFill>
                  <a:sysClr val="windowText" lastClr="000000"/>
                </a:solidFill>
              </a:endParaRPr>
            </a:p>
          </p:txBody>
        </p:sp>
        <p:sp>
          <p:nvSpPr>
            <p:cNvPr id="27" name="Ellipse 26">
              <a:extLst>
                <a:ext uri="{FF2B5EF4-FFF2-40B4-BE49-F238E27FC236}">
                  <a16:creationId xmlns:a16="http://schemas.microsoft.com/office/drawing/2014/main" id="{B31D14FE-52B4-7BFB-84A6-CD40ED9B11E1}"/>
                </a:ext>
              </a:extLst>
            </p:cNvPr>
            <p:cNvSpPr/>
            <p:nvPr/>
          </p:nvSpPr>
          <p:spPr>
            <a:xfrm>
              <a:off x="8632544" y="4745413"/>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Typography</a:t>
              </a:r>
              <a:endParaRPr lang="de-DE" sz="1600" dirty="0">
                <a:solidFill>
                  <a:sysClr val="windowText" lastClr="000000"/>
                </a:solidFill>
              </a:endParaRPr>
            </a:p>
          </p:txBody>
        </p:sp>
        <p:sp>
          <p:nvSpPr>
            <p:cNvPr id="28" name="Ellipse 27">
              <a:extLst>
                <a:ext uri="{FF2B5EF4-FFF2-40B4-BE49-F238E27FC236}">
                  <a16:creationId xmlns:a16="http://schemas.microsoft.com/office/drawing/2014/main" id="{89B912E4-072D-EF0B-C2FF-DAFBB76BECB8}"/>
                </a:ext>
              </a:extLst>
            </p:cNvPr>
            <p:cNvSpPr/>
            <p:nvPr/>
          </p:nvSpPr>
          <p:spPr>
            <a:xfrm>
              <a:off x="9938072" y="3753249"/>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Art</a:t>
              </a:r>
            </a:p>
          </p:txBody>
        </p:sp>
        <p:sp>
          <p:nvSpPr>
            <p:cNvPr id="29" name="Ellipse 28">
              <a:extLst>
                <a:ext uri="{FF2B5EF4-FFF2-40B4-BE49-F238E27FC236}">
                  <a16:creationId xmlns:a16="http://schemas.microsoft.com/office/drawing/2014/main" id="{9E526F85-2A5C-75AF-11DE-1B552195AAFD}"/>
                </a:ext>
              </a:extLst>
            </p:cNvPr>
            <p:cNvSpPr/>
            <p:nvPr/>
          </p:nvSpPr>
          <p:spPr>
            <a:xfrm>
              <a:off x="99273" y="5589338"/>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Biology</a:t>
              </a:r>
              <a:endParaRPr lang="de-DE" sz="1600" dirty="0">
                <a:solidFill>
                  <a:sysClr val="windowText" lastClr="000000"/>
                </a:solidFill>
              </a:endParaRPr>
            </a:p>
          </p:txBody>
        </p:sp>
        <p:sp>
          <p:nvSpPr>
            <p:cNvPr id="30" name="Ellipse 29">
              <a:extLst>
                <a:ext uri="{FF2B5EF4-FFF2-40B4-BE49-F238E27FC236}">
                  <a16:creationId xmlns:a16="http://schemas.microsoft.com/office/drawing/2014/main" id="{277EB276-9D85-4A30-D6DA-321DAECFF0EC}"/>
                </a:ext>
              </a:extLst>
            </p:cNvPr>
            <p:cNvSpPr/>
            <p:nvPr/>
          </p:nvSpPr>
          <p:spPr>
            <a:xfrm>
              <a:off x="6652112" y="5576452"/>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Videos</a:t>
              </a:r>
            </a:p>
          </p:txBody>
        </p:sp>
        <p:sp>
          <p:nvSpPr>
            <p:cNvPr id="31" name="Ellipse 30">
              <a:extLst>
                <a:ext uri="{FF2B5EF4-FFF2-40B4-BE49-F238E27FC236}">
                  <a16:creationId xmlns:a16="http://schemas.microsoft.com/office/drawing/2014/main" id="{B4FF3B11-03A6-8B20-5D2E-5361AA504C81}"/>
                </a:ext>
              </a:extLst>
            </p:cNvPr>
            <p:cNvSpPr/>
            <p:nvPr/>
          </p:nvSpPr>
          <p:spPr>
            <a:xfrm>
              <a:off x="-369492" y="2033441"/>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ysClr val="windowText" lastClr="000000"/>
                  </a:solidFill>
                </a:rPr>
                <a:t>Machine</a:t>
              </a:r>
              <a:r>
                <a:rPr lang="de-DE" sz="1600" dirty="0">
                  <a:solidFill>
                    <a:sysClr val="windowText" lastClr="000000"/>
                  </a:solidFill>
                </a:rPr>
                <a:t> Learning</a:t>
              </a:r>
            </a:p>
          </p:txBody>
        </p:sp>
        <p:sp>
          <p:nvSpPr>
            <p:cNvPr id="32" name="Ellipse 31">
              <a:extLst>
                <a:ext uri="{FF2B5EF4-FFF2-40B4-BE49-F238E27FC236}">
                  <a16:creationId xmlns:a16="http://schemas.microsoft.com/office/drawing/2014/main" id="{9FB9DC01-2E58-A8BE-16C6-FF7227B6BC36}"/>
                </a:ext>
              </a:extLst>
            </p:cNvPr>
            <p:cNvSpPr/>
            <p:nvPr/>
          </p:nvSpPr>
          <p:spPr>
            <a:xfrm>
              <a:off x="-1589434" y="951996"/>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ysClr val="windowText" lastClr="000000"/>
                </a:solidFill>
              </a:endParaRPr>
            </a:p>
          </p:txBody>
        </p:sp>
        <p:sp>
          <p:nvSpPr>
            <p:cNvPr id="33" name="Ellipse 32">
              <a:extLst>
                <a:ext uri="{FF2B5EF4-FFF2-40B4-BE49-F238E27FC236}">
                  <a16:creationId xmlns:a16="http://schemas.microsoft.com/office/drawing/2014/main" id="{1172A9B2-F3F8-7FA1-A308-94C52D49AAB4}"/>
                </a:ext>
              </a:extLst>
            </p:cNvPr>
            <p:cNvSpPr/>
            <p:nvPr/>
          </p:nvSpPr>
          <p:spPr>
            <a:xfrm>
              <a:off x="11808337" y="3156318"/>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ysClr val="windowText" lastClr="000000"/>
                </a:solidFill>
              </a:endParaRPr>
            </a:p>
          </p:txBody>
        </p:sp>
        <p:sp>
          <p:nvSpPr>
            <p:cNvPr id="34" name="Ellipse 33">
              <a:extLst>
                <a:ext uri="{FF2B5EF4-FFF2-40B4-BE49-F238E27FC236}">
                  <a16:creationId xmlns:a16="http://schemas.microsoft.com/office/drawing/2014/main" id="{B5FE75A5-B07B-755A-0C3A-734133ED235D}"/>
                </a:ext>
              </a:extLst>
            </p:cNvPr>
            <p:cNvSpPr/>
            <p:nvPr/>
          </p:nvSpPr>
          <p:spPr>
            <a:xfrm>
              <a:off x="8920633" y="1175476"/>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Computer Vision</a:t>
              </a:r>
            </a:p>
          </p:txBody>
        </p:sp>
      </p:grpSp>
      <p:sp>
        <p:nvSpPr>
          <p:cNvPr id="3" name="Ellipse 2">
            <a:extLst>
              <a:ext uri="{FF2B5EF4-FFF2-40B4-BE49-F238E27FC236}">
                <a16:creationId xmlns:a16="http://schemas.microsoft.com/office/drawing/2014/main" id="{74EE7CB9-5E2B-A5A9-FD24-BE74F6423769}"/>
              </a:ext>
            </a:extLst>
          </p:cNvPr>
          <p:cNvSpPr/>
          <p:nvPr/>
        </p:nvSpPr>
        <p:spPr>
          <a:xfrm>
            <a:off x="9972763" y="33968"/>
            <a:ext cx="2016000" cy="108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AI</a:t>
            </a:r>
          </a:p>
        </p:txBody>
      </p:sp>
    </p:spTree>
    <p:extLst>
      <p:ext uri="{BB962C8B-B14F-4D97-AF65-F5344CB8AC3E}">
        <p14:creationId xmlns:p14="http://schemas.microsoft.com/office/powerpoint/2010/main" val="21862431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3B95E-1F8D-BC22-D654-12E23CAEEB90}"/>
              </a:ext>
            </a:extLst>
          </p:cNvPr>
          <p:cNvSpPr>
            <a:spLocks noGrp="1"/>
          </p:cNvSpPr>
          <p:nvPr>
            <p:ph type="title"/>
          </p:nvPr>
        </p:nvSpPr>
        <p:spPr/>
        <p:txBody>
          <a:bodyPr/>
          <a:lstStyle/>
          <a:p>
            <a:r>
              <a:rPr lang="en-US" dirty="0"/>
              <a:t>Experiences never “stand alone”</a:t>
            </a:r>
            <a:endParaRPr lang="de-DE" dirty="0"/>
          </a:p>
        </p:txBody>
      </p:sp>
      <p:sp>
        <p:nvSpPr>
          <p:cNvPr id="3" name="Fußzeilenplatzhalter 2">
            <a:extLst>
              <a:ext uri="{FF2B5EF4-FFF2-40B4-BE49-F238E27FC236}">
                <a16:creationId xmlns:a16="http://schemas.microsoft.com/office/drawing/2014/main" id="{4C90AC0E-411E-971F-DB72-03212684EFE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B845560-6316-5504-619F-B238C7267176}"/>
              </a:ext>
            </a:extLst>
          </p:cNvPr>
          <p:cNvSpPr>
            <a:spLocks noGrp="1"/>
          </p:cNvSpPr>
          <p:nvPr>
            <p:ph type="sldNum" sz="quarter" idx="28"/>
          </p:nvPr>
        </p:nvSpPr>
        <p:spPr/>
        <p:txBody>
          <a:bodyPr/>
          <a:lstStyle/>
          <a:p>
            <a:fld id="{BA24374A-C3A8-471A-8837-3FC31668ABE5}" type="slidenum">
              <a:rPr lang="de-DE" smtClean="0"/>
              <a:pPr/>
              <a:t>50</a:t>
            </a:fld>
            <a:endParaRPr lang="de-DE" dirty="0"/>
          </a:p>
        </p:txBody>
      </p:sp>
      <p:sp>
        <p:nvSpPr>
          <p:cNvPr id="5" name="Textplatzhalter 4">
            <a:extLst>
              <a:ext uri="{FF2B5EF4-FFF2-40B4-BE49-F238E27FC236}">
                <a16:creationId xmlns:a16="http://schemas.microsoft.com/office/drawing/2014/main" id="{47907F60-F712-0A43-83F2-BDC1E39FF790}"/>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10" name="Textplatzhalter 9">
            <a:extLst>
              <a:ext uri="{FF2B5EF4-FFF2-40B4-BE49-F238E27FC236}">
                <a16:creationId xmlns:a16="http://schemas.microsoft.com/office/drawing/2014/main" id="{1D2168B0-A290-47A8-F567-273CE1EB1135}"/>
              </a:ext>
            </a:extLst>
          </p:cNvPr>
          <p:cNvSpPr>
            <a:spLocks noGrp="1"/>
          </p:cNvSpPr>
          <p:nvPr>
            <p:ph type="body" sz="quarter" idx="29"/>
          </p:nvPr>
        </p:nvSpPr>
        <p:spPr/>
        <p:txBody>
          <a:bodyPr/>
          <a:lstStyle/>
          <a:p>
            <a:endParaRPr lang="de-DE"/>
          </a:p>
        </p:txBody>
      </p:sp>
      <p:pic>
        <p:nvPicPr>
          <p:cNvPr id="8" name="Picture 3" descr="Foxconn workers on strike over iphone 5 demands">
            <a:extLst>
              <a:ext uri="{FF2B5EF4-FFF2-40B4-BE49-F238E27FC236}">
                <a16:creationId xmlns:a16="http://schemas.microsoft.com/office/drawing/2014/main" id="{9A248546-4153-A730-57F3-4B7D2DC8591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8713" y="1592264"/>
            <a:ext cx="5361710" cy="39859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An iphone">
            <a:extLst>
              <a:ext uri="{FF2B5EF4-FFF2-40B4-BE49-F238E27FC236}">
                <a16:creationId xmlns:a16="http://schemas.microsoft.com/office/drawing/2014/main" id="{EA77EE45-200E-8EB5-C4CE-D0FDF71738B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5325" y="1592264"/>
            <a:ext cx="2361964" cy="3344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6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118AC-76DA-FACB-7283-57B6E760F83F}"/>
              </a:ext>
            </a:extLst>
          </p:cNvPr>
          <p:cNvSpPr>
            <a:spLocks noGrp="1"/>
          </p:cNvSpPr>
          <p:nvPr>
            <p:ph type="title"/>
          </p:nvPr>
        </p:nvSpPr>
        <p:spPr/>
        <p:txBody>
          <a:bodyPr/>
          <a:lstStyle/>
          <a:p>
            <a:r>
              <a:rPr lang="en-US" dirty="0"/>
              <a:t>Altered Perception of Reality (2011)</a:t>
            </a:r>
            <a:endParaRPr lang="de-DE" dirty="0"/>
          </a:p>
        </p:txBody>
      </p:sp>
      <p:sp>
        <p:nvSpPr>
          <p:cNvPr id="3" name="Fußzeilenplatzhalter 2">
            <a:extLst>
              <a:ext uri="{FF2B5EF4-FFF2-40B4-BE49-F238E27FC236}">
                <a16:creationId xmlns:a16="http://schemas.microsoft.com/office/drawing/2014/main" id="{787408A4-D45F-C8EE-9914-C18107698C4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FFAF758-451B-D99D-3B9B-6453F9456A05}"/>
              </a:ext>
            </a:extLst>
          </p:cNvPr>
          <p:cNvSpPr>
            <a:spLocks noGrp="1"/>
          </p:cNvSpPr>
          <p:nvPr>
            <p:ph type="sldNum" sz="quarter" idx="28"/>
          </p:nvPr>
        </p:nvSpPr>
        <p:spPr/>
        <p:txBody>
          <a:bodyPr/>
          <a:lstStyle/>
          <a:p>
            <a:fld id="{BA24374A-C3A8-471A-8837-3FC31668ABE5}" type="slidenum">
              <a:rPr lang="de-DE" smtClean="0"/>
              <a:pPr/>
              <a:t>51</a:t>
            </a:fld>
            <a:endParaRPr lang="de-DE" dirty="0"/>
          </a:p>
        </p:txBody>
      </p:sp>
      <p:sp>
        <p:nvSpPr>
          <p:cNvPr id="5" name="Textplatzhalter 4">
            <a:extLst>
              <a:ext uri="{FF2B5EF4-FFF2-40B4-BE49-F238E27FC236}">
                <a16:creationId xmlns:a16="http://schemas.microsoft.com/office/drawing/2014/main" id="{9CEBCE16-2B24-235E-EF73-90AC16A981DA}"/>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11" name="Textplatzhalter 10">
            <a:extLst>
              <a:ext uri="{FF2B5EF4-FFF2-40B4-BE49-F238E27FC236}">
                <a16:creationId xmlns:a16="http://schemas.microsoft.com/office/drawing/2014/main" id="{92013A16-A638-E6B5-9F01-37AC2B0727D2}"/>
              </a:ext>
            </a:extLst>
          </p:cNvPr>
          <p:cNvSpPr>
            <a:spLocks noGrp="1"/>
          </p:cNvSpPr>
          <p:nvPr>
            <p:ph type="body" sz="quarter" idx="29"/>
          </p:nvPr>
        </p:nvSpPr>
        <p:spPr/>
        <p:txBody>
          <a:bodyPr/>
          <a:lstStyle/>
          <a:p>
            <a:endParaRPr lang="de-DE"/>
          </a:p>
        </p:txBody>
      </p:sp>
      <p:pic>
        <p:nvPicPr>
          <p:cNvPr id="8" name="Picture 2" descr="People with masks at a conference">
            <a:extLst>
              <a:ext uri="{FF2B5EF4-FFF2-40B4-BE49-F238E27FC236}">
                <a16:creationId xmlns:a16="http://schemas.microsoft.com/office/drawing/2014/main" id="{FD837A32-6CB8-8400-B66A-B86871F1A8F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859" r="13466"/>
          <a:stretch/>
        </p:blipFill>
        <p:spPr bwMode="auto">
          <a:xfrm>
            <a:off x="695324" y="1592264"/>
            <a:ext cx="5089793" cy="3600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a:extLst>
              <a:ext uri="{FF2B5EF4-FFF2-40B4-BE49-F238E27FC236}">
                <a16:creationId xmlns:a16="http://schemas.microsoft.com/office/drawing/2014/main" id="{91778AFE-D3C9-9371-5EF7-E9E196CC9A5B}"/>
              </a:ext>
            </a:extLst>
          </p:cNvPr>
          <p:cNvSpPr/>
          <p:nvPr/>
        </p:nvSpPr>
        <p:spPr>
          <a:xfrm>
            <a:off x="695323" y="5156316"/>
            <a:ext cx="5089793" cy="600164"/>
          </a:xfrm>
          <a:prstGeom prst="rect">
            <a:avLst/>
          </a:prstGeom>
        </p:spPr>
        <p:txBody>
          <a:bodyPr wrap="square" lIns="0" rIns="0">
            <a:spAutoFit/>
          </a:bodyPr>
          <a:lstStyle/>
          <a:p>
            <a:r>
              <a:rPr lang="en-US" sz="1050" dirty="0">
                <a:solidFill>
                  <a:schemeClr val="bg1">
                    <a:lumMod val="50000"/>
                  </a:schemeClr>
                </a:solidFill>
              </a:rPr>
              <a:t>Image from: http://www.cs.nott.ac.uk/~jqm/?p=501</a:t>
            </a:r>
          </a:p>
          <a:p>
            <a:r>
              <a:rPr lang="en-US" sz="1050" dirty="0">
                <a:solidFill>
                  <a:schemeClr val="bg1">
                    <a:lumMod val="50000"/>
                  </a:schemeClr>
                </a:solidFill>
              </a:rPr>
              <a:t>Marshall, Joe, et al. "The gas mask: a probe for exploring fearsome interactions." CHI'11 Extended Abstracts on Human Factors in Computing Systems. ACM, 2011</a:t>
            </a:r>
            <a:r>
              <a:rPr lang="en-US" sz="1200" dirty="0"/>
              <a:t>.</a:t>
            </a:r>
          </a:p>
        </p:txBody>
      </p:sp>
      <p:pic>
        <p:nvPicPr>
          <p:cNvPr id="10" name="Picture 3" descr="Concept of with masks at a conference">
            <a:extLst>
              <a:ext uri="{FF2B5EF4-FFF2-40B4-BE49-F238E27FC236}">
                <a16:creationId xmlns:a16="http://schemas.microsoft.com/office/drawing/2014/main" id="{A6F0AA0B-4605-91FE-8A79-382697CBD3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5117" y="1592264"/>
            <a:ext cx="3459577" cy="4082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11709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148590-81AC-4BB8-75B8-4607BB5C5F19}"/>
              </a:ext>
            </a:extLst>
          </p:cNvPr>
          <p:cNvSpPr>
            <a:spLocks noGrp="1"/>
          </p:cNvSpPr>
          <p:nvPr>
            <p:ph type="title"/>
          </p:nvPr>
        </p:nvSpPr>
        <p:spPr/>
        <p:txBody>
          <a:bodyPr/>
          <a:lstStyle/>
          <a:p>
            <a:r>
              <a:rPr lang="de-DE" dirty="0" err="1"/>
              <a:t>Razer</a:t>
            </a:r>
            <a:r>
              <a:rPr lang="de-DE" dirty="0"/>
              <a:t> Face</a:t>
            </a:r>
            <a:r>
              <a:rPr lang="de-DE" baseline="0" dirty="0"/>
              <a:t> </a:t>
            </a:r>
            <a:r>
              <a:rPr lang="de-DE" baseline="0" dirty="0" err="1"/>
              <a:t>Mask</a:t>
            </a:r>
            <a:endParaRPr lang="de-DE" dirty="0"/>
          </a:p>
        </p:txBody>
      </p:sp>
      <p:sp>
        <p:nvSpPr>
          <p:cNvPr id="3" name="Fußzeilenplatzhalter 2">
            <a:extLst>
              <a:ext uri="{FF2B5EF4-FFF2-40B4-BE49-F238E27FC236}">
                <a16:creationId xmlns:a16="http://schemas.microsoft.com/office/drawing/2014/main" id="{1F8254E3-84A9-90E5-4AE2-D89C1AD0E61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657CEDA-7FDD-E1D9-572F-7B662D697389}"/>
              </a:ext>
            </a:extLst>
          </p:cNvPr>
          <p:cNvSpPr>
            <a:spLocks noGrp="1"/>
          </p:cNvSpPr>
          <p:nvPr>
            <p:ph type="sldNum" sz="quarter" idx="28"/>
          </p:nvPr>
        </p:nvSpPr>
        <p:spPr/>
        <p:txBody>
          <a:bodyPr/>
          <a:lstStyle/>
          <a:p>
            <a:fld id="{BA24374A-C3A8-471A-8837-3FC31668ABE5}" type="slidenum">
              <a:rPr lang="de-DE" smtClean="0"/>
              <a:pPr/>
              <a:t>52</a:t>
            </a:fld>
            <a:endParaRPr lang="de-DE" dirty="0"/>
          </a:p>
        </p:txBody>
      </p:sp>
      <p:sp>
        <p:nvSpPr>
          <p:cNvPr id="5" name="Textplatzhalter 4">
            <a:extLst>
              <a:ext uri="{FF2B5EF4-FFF2-40B4-BE49-F238E27FC236}">
                <a16:creationId xmlns:a16="http://schemas.microsoft.com/office/drawing/2014/main" id="{BCA44348-6056-17C0-0835-35341D8E4458}"/>
              </a:ext>
            </a:extLst>
          </p:cNvPr>
          <p:cNvSpPr>
            <a:spLocks noGrp="1"/>
          </p:cNvSpPr>
          <p:nvPr>
            <p:ph type="body" sz="quarter" idx="21"/>
          </p:nvPr>
        </p:nvSpPr>
        <p:spPr/>
        <p:txBody>
          <a:bodyPr/>
          <a:lstStyle/>
          <a:p>
            <a:endParaRPr lang="de-DE" dirty="0"/>
          </a:p>
        </p:txBody>
      </p:sp>
      <p:sp>
        <p:nvSpPr>
          <p:cNvPr id="6" name="Textplatzhalter 5">
            <a:extLst>
              <a:ext uri="{FF2B5EF4-FFF2-40B4-BE49-F238E27FC236}">
                <a16:creationId xmlns:a16="http://schemas.microsoft.com/office/drawing/2014/main" id="{49EBD919-5259-2ABC-B0C0-24D4E26B4F79}"/>
              </a:ext>
            </a:extLst>
          </p:cNvPr>
          <p:cNvSpPr>
            <a:spLocks noGrp="1"/>
          </p:cNvSpPr>
          <p:nvPr>
            <p:ph type="body" sz="quarter" idx="36"/>
          </p:nvPr>
        </p:nvSpPr>
        <p:spPr/>
        <p:txBody>
          <a:bodyPr/>
          <a:lstStyle/>
          <a:p>
            <a:endParaRPr lang="de-DE"/>
          </a:p>
        </p:txBody>
      </p:sp>
      <p:sp>
        <p:nvSpPr>
          <p:cNvPr id="7" name="Textplatzhalter 6">
            <a:extLst>
              <a:ext uri="{FF2B5EF4-FFF2-40B4-BE49-F238E27FC236}">
                <a16:creationId xmlns:a16="http://schemas.microsoft.com/office/drawing/2014/main" id="{CD69DCC5-C221-38BE-B925-633C59EDB73C}"/>
              </a:ext>
            </a:extLst>
          </p:cNvPr>
          <p:cNvSpPr>
            <a:spLocks noGrp="1"/>
          </p:cNvSpPr>
          <p:nvPr>
            <p:ph type="body" sz="quarter" idx="29"/>
          </p:nvPr>
        </p:nvSpPr>
        <p:spPr/>
        <p:txBody>
          <a:bodyPr/>
          <a:lstStyle/>
          <a:p>
            <a:endParaRPr lang="de-DE"/>
          </a:p>
        </p:txBody>
      </p:sp>
      <p:pic>
        <p:nvPicPr>
          <p:cNvPr id="8" name="Picture 2" descr="The Razer face mask from CES2021">
            <a:extLst>
              <a:ext uri="{FF2B5EF4-FFF2-40B4-BE49-F238E27FC236}">
                <a16:creationId xmlns:a16="http://schemas.microsoft.com/office/drawing/2014/main" id="{7CB19A38-39A9-4756-017B-2954DDEC8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8C2D57A3-6DBA-A038-655E-8A4FCDFF024B}"/>
              </a:ext>
            </a:extLst>
          </p:cNvPr>
          <p:cNvSpPr txBox="1"/>
          <p:nvPr/>
        </p:nvSpPr>
        <p:spPr>
          <a:xfrm>
            <a:off x="243138" y="6352598"/>
            <a:ext cx="6096000" cy="261610"/>
          </a:xfrm>
          <a:prstGeom prst="rect">
            <a:avLst/>
          </a:prstGeom>
          <a:noFill/>
        </p:spPr>
        <p:txBody>
          <a:bodyPr wrap="square">
            <a:spAutoFit/>
          </a:bodyPr>
          <a:lstStyle/>
          <a:p>
            <a:r>
              <a:rPr lang="de-DE" sz="1050" dirty="0">
                <a:solidFill>
                  <a:schemeClr val="bg1"/>
                </a:solidFill>
              </a:rPr>
              <a:t>Image </a:t>
            </a:r>
            <a:r>
              <a:rPr lang="de-DE" sz="1050" dirty="0" err="1">
                <a:solidFill>
                  <a:schemeClr val="bg1"/>
                </a:solidFill>
              </a:rPr>
              <a:t>credit</a:t>
            </a:r>
            <a:r>
              <a:rPr lang="de-DE" sz="1050" dirty="0">
                <a:solidFill>
                  <a:schemeClr val="bg1"/>
                </a:solidFill>
              </a:rPr>
              <a:t>: </a:t>
            </a:r>
            <a:r>
              <a:rPr lang="de-DE" sz="1050" dirty="0" err="1">
                <a:solidFill>
                  <a:schemeClr val="bg1"/>
                </a:solidFill>
              </a:rPr>
              <a:t>Razer</a:t>
            </a:r>
            <a:r>
              <a:rPr lang="de-DE" sz="1050" dirty="0">
                <a:solidFill>
                  <a:schemeClr val="bg1"/>
                </a:solidFill>
              </a:rPr>
              <a:t>, CES 2021</a:t>
            </a:r>
          </a:p>
        </p:txBody>
      </p:sp>
    </p:spTree>
    <p:extLst>
      <p:ext uri="{BB962C8B-B14F-4D97-AF65-F5344CB8AC3E}">
        <p14:creationId xmlns:p14="http://schemas.microsoft.com/office/powerpoint/2010/main" val="13063572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6C847161-9467-2319-9CC0-BFDB21E7F86E}"/>
              </a:ext>
            </a:extLst>
          </p:cNvPr>
          <p:cNvSpPr>
            <a:spLocks noGrp="1"/>
          </p:cNvSpPr>
          <p:nvPr>
            <p:ph type="title"/>
          </p:nvPr>
        </p:nvSpPr>
        <p:spPr/>
        <p:txBody>
          <a:bodyPr/>
          <a:lstStyle/>
          <a:p>
            <a:r>
              <a:rPr lang="en-US" dirty="0"/>
              <a:t>Mobile Computing</a:t>
            </a:r>
            <a:endParaRPr lang="de-DE" dirty="0"/>
          </a:p>
        </p:txBody>
      </p:sp>
      <p:sp>
        <p:nvSpPr>
          <p:cNvPr id="3" name="Fußzeilenplatzhalter 2">
            <a:extLst>
              <a:ext uri="{FF2B5EF4-FFF2-40B4-BE49-F238E27FC236}">
                <a16:creationId xmlns:a16="http://schemas.microsoft.com/office/drawing/2014/main" id="{10801594-C2C8-5BFC-82AD-BB3BC169739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8FCCDD8-AF0A-D1AC-B93A-9C3CC8E9332E}"/>
              </a:ext>
            </a:extLst>
          </p:cNvPr>
          <p:cNvSpPr>
            <a:spLocks noGrp="1"/>
          </p:cNvSpPr>
          <p:nvPr>
            <p:ph type="sldNum" sz="quarter" idx="33"/>
          </p:nvPr>
        </p:nvSpPr>
        <p:spPr/>
        <p:txBody>
          <a:bodyPr/>
          <a:lstStyle/>
          <a:p>
            <a:fld id="{BA24374A-C3A8-471A-8837-3FC31668ABE5}" type="slidenum">
              <a:rPr lang="de-DE" smtClean="0"/>
              <a:pPr/>
              <a:t>53</a:t>
            </a:fld>
            <a:endParaRPr lang="de-DE" dirty="0"/>
          </a:p>
        </p:txBody>
      </p:sp>
      <p:sp>
        <p:nvSpPr>
          <p:cNvPr id="9" name="Textplatzhalter 8">
            <a:extLst>
              <a:ext uri="{FF2B5EF4-FFF2-40B4-BE49-F238E27FC236}">
                <a16:creationId xmlns:a16="http://schemas.microsoft.com/office/drawing/2014/main" id="{3CB8650B-929A-9C74-9E5C-938BFA0DF88F}"/>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16" name="Textplatzhalter 15">
            <a:extLst>
              <a:ext uri="{FF2B5EF4-FFF2-40B4-BE49-F238E27FC236}">
                <a16:creationId xmlns:a16="http://schemas.microsoft.com/office/drawing/2014/main" id="{1C5F01EF-9B55-CE56-44FF-7FE9B1B278F7}"/>
              </a:ext>
            </a:extLst>
          </p:cNvPr>
          <p:cNvSpPr>
            <a:spLocks noGrp="1"/>
          </p:cNvSpPr>
          <p:nvPr>
            <p:ph type="body" sz="quarter" idx="34"/>
          </p:nvPr>
        </p:nvSpPr>
        <p:spPr/>
        <p:txBody>
          <a:bodyPr/>
          <a:lstStyle/>
          <a:p>
            <a:endParaRPr lang="de-DE"/>
          </a:p>
        </p:txBody>
      </p:sp>
      <p:sp>
        <p:nvSpPr>
          <p:cNvPr id="12" name="Inhaltsplatzhalter 11">
            <a:extLst>
              <a:ext uri="{FF2B5EF4-FFF2-40B4-BE49-F238E27FC236}">
                <a16:creationId xmlns:a16="http://schemas.microsoft.com/office/drawing/2014/main" id="{DE198DEE-8390-EBFD-D78D-52182BB1E4B5}"/>
              </a:ext>
            </a:extLst>
          </p:cNvPr>
          <p:cNvSpPr txBox="1">
            <a:spLocks noGrp="1"/>
          </p:cNvSpPr>
          <p:nvPr>
            <p:ph sz="quarter" idx="35"/>
          </p:nvPr>
        </p:nvSpPr>
        <p:spPr/>
        <p:txBody>
          <a:bodyPr/>
          <a:lstStyle/>
          <a:p>
            <a:r>
              <a:rPr lang="en-US" dirty="0"/>
              <a:t>Mark Weiser. 1999. The computer for the 21st century. SIGMOBILE Mob. </a:t>
            </a:r>
            <a:r>
              <a:rPr lang="en-US" dirty="0" err="1"/>
              <a:t>Comput</a:t>
            </a:r>
            <a:r>
              <a:rPr lang="en-US" dirty="0"/>
              <a:t>. </a:t>
            </a:r>
            <a:r>
              <a:rPr lang="en-US" dirty="0" err="1"/>
              <a:t>Commun</a:t>
            </a:r>
            <a:r>
              <a:rPr lang="en-US" dirty="0"/>
              <a:t>. Rev. 3, 3 (July 1999), 3–11. </a:t>
            </a:r>
            <a:r>
              <a:rPr lang="en-US" dirty="0" err="1"/>
              <a:t>DOI:https</a:t>
            </a:r>
            <a:r>
              <a:rPr lang="en-US" dirty="0"/>
              <a:t>://doi.org/10.1145/329124.329126</a:t>
            </a:r>
            <a:endParaRPr lang="de-DE" dirty="0"/>
          </a:p>
        </p:txBody>
      </p:sp>
      <p:pic>
        <p:nvPicPr>
          <p:cNvPr id="5" name="Grafik 4" descr="A figure illustrating that the size of computing devices increases but their actual number increases">
            <a:extLst>
              <a:ext uri="{FF2B5EF4-FFF2-40B4-BE49-F238E27FC236}">
                <a16:creationId xmlns:a16="http://schemas.microsoft.com/office/drawing/2014/main" id="{26ED851D-6EDE-5640-0892-7E6FA13F1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187" y="1449388"/>
            <a:ext cx="8429625" cy="4286250"/>
          </a:xfrm>
          <a:prstGeom prst="rect">
            <a:avLst/>
          </a:prstGeom>
        </p:spPr>
      </p:pic>
    </p:spTree>
    <p:extLst>
      <p:ext uri="{BB962C8B-B14F-4D97-AF65-F5344CB8AC3E}">
        <p14:creationId xmlns:p14="http://schemas.microsoft.com/office/powerpoint/2010/main" val="1537667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93C13-7154-CA75-78D1-6CB15947ED55}"/>
              </a:ext>
            </a:extLst>
          </p:cNvPr>
          <p:cNvSpPr>
            <a:spLocks noGrp="1"/>
          </p:cNvSpPr>
          <p:nvPr>
            <p:ph type="title"/>
          </p:nvPr>
        </p:nvSpPr>
        <p:spPr/>
        <p:txBody>
          <a:bodyPr/>
          <a:lstStyle/>
          <a:p>
            <a:r>
              <a:rPr lang="en-US" dirty="0"/>
              <a:t>Ubiquitous Computing</a:t>
            </a:r>
            <a:endParaRPr lang="de-DE" dirty="0"/>
          </a:p>
        </p:txBody>
      </p:sp>
      <p:sp>
        <p:nvSpPr>
          <p:cNvPr id="3" name="Fußzeilenplatzhalter 2">
            <a:extLst>
              <a:ext uri="{FF2B5EF4-FFF2-40B4-BE49-F238E27FC236}">
                <a16:creationId xmlns:a16="http://schemas.microsoft.com/office/drawing/2014/main" id="{54EACE1A-9787-C56B-7119-EA5ABD8EB117}"/>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2BDE2B6-BD7A-7757-A40B-B5CE62B3C648}"/>
              </a:ext>
            </a:extLst>
          </p:cNvPr>
          <p:cNvSpPr>
            <a:spLocks noGrp="1"/>
          </p:cNvSpPr>
          <p:nvPr>
            <p:ph type="sldNum" sz="quarter" idx="33"/>
          </p:nvPr>
        </p:nvSpPr>
        <p:spPr/>
        <p:txBody>
          <a:bodyPr/>
          <a:lstStyle/>
          <a:p>
            <a:fld id="{BA24374A-C3A8-471A-8837-3FC31668ABE5}" type="slidenum">
              <a:rPr lang="de-DE" smtClean="0"/>
              <a:pPr/>
              <a:t>54</a:t>
            </a:fld>
            <a:endParaRPr lang="de-DE" dirty="0"/>
          </a:p>
        </p:txBody>
      </p:sp>
      <p:sp>
        <p:nvSpPr>
          <p:cNvPr id="12" name="Textplatzhalter 11">
            <a:extLst>
              <a:ext uri="{FF2B5EF4-FFF2-40B4-BE49-F238E27FC236}">
                <a16:creationId xmlns:a16="http://schemas.microsoft.com/office/drawing/2014/main" id="{5215DCD4-937F-E97E-ACA8-A8E68F4D490A}"/>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6" name="Textplatzhalter 5">
            <a:extLst>
              <a:ext uri="{FF2B5EF4-FFF2-40B4-BE49-F238E27FC236}">
                <a16:creationId xmlns:a16="http://schemas.microsoft.com/office/drawing/2014/main" id="{E8211CBC-90CF-72A4-EC76-4F8FCEAE9694}"/>
              </a:ext>
            </a:extLst>
          </p:cNvPr>
          <p:cNvSpPr>
            <a:spLocks noGrp="1"/>
          </p:cNvSpPr>
          <p:nvPr>
            <p:ph type="body" sz="quarter" idx="34"/>
          </p:nvPr>
        </p:nvSpPr>
        <p:spPr/>
        <p:txBody>
          <a:bodyPr>
            <a:normAutofit/>
          </a:bodyPr>
          <a:lstStyle/>
          <a:p>
            <a:r>
              <a:rPr lang="en-US" b="1" dirty="0">
                <a:solidFill>
                  <a:schemeClr val="accent1"/>
                </a:solidFill>
              </a:rPr>
              <a:t>Ubiquitous computing </a:t>
            </a:r>
            <a:r>
              <a:rPr lang="en-US" dirty="0"/>
              <a:t>emphasizes the creation of a human-computer interface  that can </a:t>
            </a:r>
            <a:r>
              <a:rPr lang="en-US" b="1" dirty="0">
                <a:solidFill>
                  <a:schemeClr val="accent1"/>
                </a:solidFill>
              </a:rPr>
              <a:t>interpret and support the users’ intentions based on all devices in their surroundings</a:t>
            </a:r>
          </a:p>
          <a:p>
            <a:r>
              <a:rPr lang="en-US" dirty="0"/>
              <a:t>As we interact with these </a:t>
            </a:r>
            <a:r>
              <a:rPr lang="en-US" b="1" dirty="0">
                <a:solidFill>
                  <a:schemeClr val="accent1"/>
                </a:solidFill>
              </a:rPr>
              <a:t>anonymous devices</a:t>
            </a:r>
            <a:r>
              <a:rPr lang="en-US" dirty="0"/>
              <a:t>, they will adopt our information personalities and understand the context [1] </a:t>
            </a:r>
            <a:endParaRPr lang="de-DE" dirty="0"/>
          </a:p>
          <a:p>
            <a:r>
              <a:rPr lang="en-US" b="1" dirty="0">
                <a:solidFill>
                  <a:schemeClr val="accent1"/>
                </a:solidFill>
              </a:rPr>
              <a:t>Privacy</a:t>
            </a:r>
            <a:r>
              <a:rPr lang="en-US" dirty="0"/>
              <a:t> is likely the most often-cited criticism of ubiquitous computing and may be the greatest barrier to its long-term success [2]</a:t>
            </a:r>
          </a:p>
          <a:p>
            <a:r>
              <a:rPr lang="en-US" dirty="0"/>
              <a:t>Instead of escaping the physical world and entering a cyberspace, </a:t>
            </a:r>
            <a:r>
              <a:rPr lang="en-US" b="1" dirty="0">
                <a:solidFill>
                  <a:schemeClr val="accent1"/>
                </a:solidFill>
              </a:rPr>
              <a:t>ubiquitous computing rather brings computers and communications to us </a:t>
            </a:r>
            <a:r>
              <a:rPr lang="en-US" dirty="0"/>
              <a:t>[3]</a:t>
            </a:r>
          </a:p>
        </p:txBody>
      </p:sp>
      <p:sp>
        <p:nvSpPr>
          <p:cNvPr id="13" name="Inhaltsplatzhalter 12">
            <a:extLst>
              <a:ext uri="{FF2B5EF4-FFF2-40B4-BE49-F238E27FC236}">
                <a16:creationId xmlns:a16="http://schemas.microsoft.com/office/drawing/2014/main" id="{5C26F277-045C-7CAC-B5A7-1554FD78C465}"/>
              </a:ext>
            </a:extLst>
          </p:cNvPr>
          <p:cNvSpPr>
            <a:spLocks noGrp="1"/>
          </p:cNvSpPr>
          <p:nvPr>
            <p:ph sz="quarter" idx="35"/>
          </p:nvPr>
        </p:nvSpPr>
        <p:spPr/>
        <p:txBody>
          <a:bodyPr/>
          <a:lstStyle/>
          <a:p>
            <a:r>
              <a:rPr lang="de-DE" dirty="0"/>
              <a:t>[1] </a:t>
            </a:r>
            <a:r>
              <a:rPr lang="en-US" dirty="0"/>
              <a:t>Weiser, Mark (1991). "The Computer for the 21st Century". Archived from the original on 22 October 2014.</a:t>
            </a:r>
          </a:p>
          <a:p>
            <a:r>
              <a:rPr lang="en-US" dirty="0"/>
              <a:t>[2] Hong, Jason I.; </a:t>
            </a:r>
            <a:r>
              <a:rPr lang="en-US" dirty="0" err="1"/>
              <a:t>Landay</a:t>
            </a:r>
            <a:r>
              <a:rPr lang="en-US" dirty="0"/>
              <a:t>, James A. (June 2004). "An architecture for privacy-sensitive ubiquitous computing" (PDF). Proceedings of the 2nd international conference on Mobile systems, applications, and services - </a:t>
            </a:r>
            <a:r>
              <a:rPr lang="en-US" dirty="0" err="1"/>
              <a:t>MobiSYS</a:t>
            </a:r>
            <a:r>
              <a:rPr lang="en-US" dirty="0"/>
              <a:t> '04. pp. 177=189. doi:10.1145/990064.990087. ISBN 1581137931. S2CID 3776760</a:t>
            </a:r>
          </a:p>
          <a:p>
            <a:r>
              <a:rPr lang="en-US" dirty="0"/>
              <a:t>[3] Winter, Jenifer (December 2008). "Emerging Policy Problems Related to Ubiquitous Computing: Negotiating Stakeholders' Visions of the Future". Knowledge, Technology &amp; Policy. 21 (4): 191–203. doi:10.1007/s12130-008-9058-4. hdl:10125/63534. S2CID 109339320.</a:t>
            </a:r>
            <a:endParaRPr lang="de-DE" dirty="0"/>
          </a:p>
        </p:txBody>
      </p:sp>
    </p:spTree>
    <p:extLst>
      <p:ext uri="{BB962C8B-B14F-4D97-AF65-F5344CB8AC3E}">
        <p14:creationId xmlns:p14="http://schemas.microsoft.com/office/powerpoint/2010/main" val="1815027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28FA71-970B-E405-AD7A-94836814BCB8}"/>
              </a:ext>
            </a:extLst>
          </p:cNvPr>
          <p:cNvSpPr>
            <a:spLocks noGrp="1"/>
          </p:cNvSpPr>
          <p:nvPr>
            <p:ph type="title"/>
          </p:nvPr>
        </p:nvSpPr>
        <p:spPr/>
        <p:txBody>
          <a:bodyPr/>
          <a:lstStyle/>
          <a:p>
            <a:r>
              <a:rPr lang="en-US" dirty="0"/>
              <a:t>Internet of Things (IoT)</a:t>
            </a:r>
            <a:endParaRPr lang="de-DE" dirty="0"/>
          </a:p>
        </p:txBody>
      </p:sp>
      <p:sp>
        <p:nvSpPr>
          <p:cNvPr id="3" name="Fußzeilenplatzhalter 2">
            <a:extLst>
              <a:ext uri="{FF2B5EF4-FFF2-40B4-BE49-F238E27FC236}">
                <a16:creationId xmlns:a16="http://schemas.microsoft.com/office/drawing/2014/main" id="{D744D367-9251-9D21-0BB0-658F72D72426}"/>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A62CDC3-2ADF-80D0-ABBD-509389127C4E}"/>
              </a:ext>
            </a:extLst>
          </p:cNvPr>
          <p:cNvSpPr>
            <a:spLocks noGrp="1"/>
          </p:cNvSpPr>
          <p:nvPr>
            <p:ph type="sldNum" sz="quarter" idx="33"/>
          </p:nvPr>
        </p:nvSpPr>
        <p:spPr/>
        <p:txBody>
          <a:bodyPr/>
          <a:lstStyle/>
          <a:p>
            <a:fld id="{BA24374A-C3A8-471A-8837-3FC31668ABE5}" type="slidenum">
              <a:rPr lang="de-DE" smtClean="0"/>
              <a:pPr/>
              <a:t>55</a:t>
            </a:fld>
            <a:endParaRPr lang="de-DE" dirty="0"/>
          </a:p>
        </p:txBody>
      </p:sp>
      <p:sp>
        <p:nvSpPr>
          <p:cNvPr id="5" name="Textplatzhalter 4">
            <a:extLst>
              <a:ext uri="{FF2B5EF4-FFF2-40B4-BE49-F238E27FC236}">
                <a16:creationId xmlns:a16="http://schemas.microsoft.com/office/drawing/2014/main" id="{2D224A03-6114-BCE8-B94E-A319F01F9578}"/>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6" name="Textplatzhalter 5">
            <a:extLst>
              <a:ext uri="{FF2B5EF4-FFF2-40B4-BE49-F238E27FC236}">
                <a16:creationId xmlns:a16="http://schemas.microsoft.com/office/drawing/2014/main" id="{08A6E32E-C5BD-C78B-7121-B057D67F1254}"/>
              </a:ext>
            </a:extLst>
          </p:cNvPr>
          <p:cNvSpPr>
            <a:spLocks noGrp="1"/>
          </p:cNvSpPr>
          <p:nvPr>
            <p:ph type="body" sz="quarter" idx="34"/>
          </p:nvPr>
        </p:nvSpPr>
        <p:spPr/>
        <p:txBody>
          <a:bodyPr>
            <a:normAutofit/>
          </a:bodyPr>
          <a:lstStyle/>
          <a:p>
            <a:r>
              <a:rPr lang="en-US" b="1" dirty="0">
                <a:solidFill>
                  <a:schemeClr val="accent1"/>
                </a:solidFill>
              </a:rPr>
              <a:t>Internet of things </a:t>
            </a:r>
            <a:r>
              <a:rPr lang="en-US" dirty="0"/>
              <a:t>(IoT) refers to </a:t>
            </a:r>
            <a:r>
              <a:rPr lang="en-US" b="1" dirty="0">
                <a:solidFill>
                  <a:schemeClr val="accent1"/>
                </a:solidFill>
              </a:rPr>
              <a:t>the network of physical objects or "things" embedded with sensors, software, and other technologies </a:t>
            </a:r>
            <a:r>
              <a:rPr lang="en-US" dirty="0"/>
              <a:t>to collect and exchange data with other devices and systems over the Internet. </a:t>
            </a:r>
          </a:p>
          <a:p>
            <a:pPr lvl="1"/>
            <a:r>
              <a:rPr lang="en-US" dirty="0"/>
              <a:t>These objects can range from everyday household items like refrigerators and thermostats to industrial machinery and healthcare devices. </a:t>
            </a:r>
          </a:p>
          <a:p>
            <a:r>
              <a:rPr lang="en-US" dirty="0"/>
              <a:t>The primary aim of IoT is to create a </a:t>
            </a:r>
            <a:r>
              <a:rPr lang="en-US" b="1" dirty="0">
                <a:solidFill>
                  <a:schemeClr val="accent1"/>
                </a:solidFill>
              </a:rPr>
              <a:t>smarter and more efficient world </a:t>
            </a:r>
            <a:r>
              <a:rPr lang="en-US" dirty="0"/>
              <a:t>by enabling seamless interaction and data sharing between devices.</a:t>
            </a:r>
          </a:p>
          <a:p>
            <a:r>
              <a:rPr lang="en-US" dirty="0"/>
              <a:t>This paradigm is also described as </a:t>
            </a:r>
            <a:r>
              <a:rPr lang="en-US" b="1" dirty="0">
                <a:solidFill>
                  <a:schemeClr val="accent1"/>
                </a:solidFill>
              </a:rPr>
              <a:t>pervasive computing </a:t>
            </a:r>
            <a:r>
              <a:rPr lang="en-US" dirty="0"/>
              <a:t>or </a:t>
            </a:r>
            <a:r>
              <a:rPr lang="en-US" b="1" dirty="0">
                <a:solidFill>
                  <a:schemeClr val="accent1"/>
                </a:solidFill>
              </a:rPr>
              <a:t>ambient intelligence</a:t>
            </a:r>
          </a:p>
          <a:p>
            <a:r>
              <a:rPr lang="en-US" dirty="0"/>
              <a:t>As constraints are removed when moving from mechanical to digital the interaction design </a:t>
            </a:r>
            <a:r>
              <a:rPr lang="en-US" b="1" dirty="0">
                <a:solidFill>
                  <a:schemeClr val="accent1"/>
                </a:solidFill>
              </a:rPr>
              <a:t>human factors play a bigger role</a:t>
            </a:r>
            <a:r>
              <a:rPr lang="en-US" dirty="0"/>
              <a:t>.</a:t>
            </a:r>
          </a:p>
        </p:txBody>
      </p:sp>
      <p:sp>
        <p:nvSpPr>
          <p:cNvPr id="7" name="Inhaltsplatzhalter 6">
            <a:extLst>
              <a:ext uri="{FF2B5EF4-FFF2-40B4-BE49-F238E27FC236}">
                <a16:creationId xmlns:a16="http://schemas.microsoft.com/office/drawing/2014/main" id="{5420A6F6-E3F9-1A1D-B167-315C589FC83C}"/>
              </a:ext>
            </a:extLst>
          </p:cNvPr>
          <p:cNvSpPr>
            <a:spLocks noGrp="1"/>
          </p:cNvSpPr>
          <p:nvPr>
            <p:ph sz="quarter" idx="35"/>
          </p:nvPr>
        </p:nvSpPr>
        <p:spPr/>
        <p:txBody>
          <a:bodyPr/>
          <a:lstStyle/>
          <a:p>
            <a:r>
              <a:rPr lang="de-DE" dirty="0"/>
              <a:t>[1] Bashir, R. N., </a:t>
            </a:r>
            <a:r>
              <a:rPr lang="de-DE" dirty="0" err="1"/>
              <a:t>Qadri</a:t>
            </a:r>
            <a:r>
              <a:rPr lang="de-DE" dirty="0"/>
              <a:t>, S., Saleem, R. M., Naeem, M., &amp; </a:t>
            </a:r>
            <a:r>
              <a:rPr lang="de-DE" dirty="0" err="1"/>
              <a:t>Ghafoor</a:t>
            </a:r>
            <a:r>
              <a:rPr lang="de-DE" dirty="0"/>
              <a:t>, Y. (2014). Human </a:t>
            </a:r>
            <a:r>
              <a:rPr lang="de-DE" dirty="0" err="1"/>
              <a:t>computer</a:t>
            </a:r>
            <a:r>
              <a:rPr lang="de-DE" dirty="0"/>
              <a:t> </a:t>
            </a:r>
            <a:r>
              <a:rPr lang="de-DE" dirty="0" err="1"/>
              <a:t>interaction</a:t>
            </a:r>
            <a:r>
              <a:rPr lang="de-DE" dirty="0"/>
              <a:t> (</a:t>
            </a:r>
            <a:r>
              <a:rPr lang="de-DE" dirty="0" err="1"/>
              <a:t>hci</a:t>
            </a:r>
            <a:r>
              <a:rPr lang="de-DE" dirty="0"/>
              <a:t>) in </a:t>
            </a:r>
            <a:r>
              <a:rPr lang="de-DE" dirty="0" err="1"/>
              <a:t>ubiquitous</a:t>
            </a:r>
            <a:r>
              <a:rPr lang="de-DE" dirty="0"/>
              <a:t> </a:t>
            </a:r>
            <a:r>
              <a:rPr lang="de-DE" dirty="0" err="1"/>
              <a:t>computing</a:t>
            </a:r>
            <a:r>
              <a:rPr lang="de-DE" dirty="0"/>
              <a:t>. International Journal of Innovation and Applied Studies, 9(2), 534.</a:t>
            </a:r>
          </a:p>
        </p:txBody>
      </p:sp>
    </p:spTree>
    <p:extLst>
      <p:ext uri="{BB962C8B-B14F-4D97-AF65-F5344CB8AC3E}">
        <p14:creationId xmlns:p14="http://schemas.microsoft.com/office/powerpoint/2010/main" val="30222198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10E6D7-F1E4-B5FE-F938-32B40999A455}"/>
              </a:ext>
            </a:extLst>
          </p:cNvPr>
          <p:cNvSpPr>
            <a:spLocks noGrp="1"/>
          </p:cNvSpPr>
          <p:nvPr>
            <p:ph type="title"/>
          </p:nvPr>
        </p:nvSpPr>
        <p:spPr>
          <a:xfrm>
            <a:off x="695325" y="115889"/>
            <a:ext cx="10801350" cy="973136"/>
          </a:xfrm>
        </p:spPr>
        <p:txBody>
          <a:bodyPr/>
          <a:lstStyle/>
          <a:p>
            <a:r>
              <a:rPr lang="en-US"/>
              <a:t>Artificial Intelligence (AI)</a:t>
            </a:r>
            <a:endParaRPr lang="de-DE" dirty="0"/>
          </a:p>
        </p:txBody>
      </p:sp>
      <p:sp>
        <p:nvSpPr>
          <p:cNvPr id="3" name="Fußzeilenplatzhalter 2">
            <a:extLst>
              <a:ext uri="{FF2B5EF4-FFF2-40B4-BE49-F238E27FC236}">
                <a16:creationId xmlns:a16="http://schemas.microsoft.com/office/drawing/2014/main" id="{F8CEDAE0-6114-65FC-3A76-6983528E9CA9}"/>
              </a:ext>
            </a:extLst>
          </p:cNvPr>
          <p:cNvSpPr>
            <a:spLocks noGrp="1"/>
          </p:cNvSpPr>
          <p:nvPr>
            <p:ph type="ftr" sz="quarter" idx="32"/>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6675423-F324-A39E-B912-E44697AF9B46}"/>
              </a:ext>
            </a:extLst>
          </p:cNvPr>
          <p:cNvSpPr>
            <a:spLocks noGrp="1"/>
          </p:cNvSpPr>
          <p:nvPr>
            <p:ph type="sldNum" sz="quarter" idx="33"/>
          </p:nvPr>
        </p:nvSpPr>
        <p:spPr>
          <a:xfrm>
            <a:off x="11496674" y="6318000"/>
            <a:ext cx="695325" cy="540000"/>
          </a:xfrm>
        </p:spPr>
        <p:txBody>
          <a:bodyPr/>
          <a:lstStyle/>
          <a:p>
            <a:fld id="{BA24374A-C3A8-471A-8837-3FC31668ABE5}" type="slidenum">
              <a:rPr lang="de-DE" smtClean="0"/>
              <a:pPr/>
              <a:t>56</a:t>
            </a:fld>
            <a:endParaRPr lang="de-DE" dirty="0"/>
          </a:p>
        </p:txBody>
      </p:sp>
      <p:sp>
        <p:nvSpPr>
          <p:cNvPr id="12" name="Textplatzhalter 11">
            <a:extLst>
              <a:ext uri="{FF2B5EF4-FFF2-40B4-BE49-F238E27FC236}">
                <a16:creationId xmlns:a16="http://schemas.microsoft.com/office/drawing/2014/main" id="{72BB2197-E402-9C62-D569-ED1DB9C8DF16}"/>
              </a:ext>
            </a:extLst>
          </p:cNvPr>
          <p:cNvSpPr>
            <a:spLocks noGrp="1"/>
          </p:cNvSpPr>
          <p:nvPr>
            <p:ph type="body" sz="quarter" idx="21"/>
          </p:nvPr>
        </p:nvSpPr>
        <p:spPr/>
        <p:txBody>
          <a:bodyPr/>
          <a:lstStyle/>
          <a:p>
            <a:r>
              <a:rPr lang="de-DE" sz="1400"/>
              <a:t>Terms and Definitions</a:t>
            </a:r>
            <a:endParaRPr lang="de-DE" dirty="0"/>
          </a:p>
        </p:txBody>
      </p:sp>
      <p:sp>
        <p:nvSpPr>
          <p:cNvPr id="6" name="Textplatzhalter 5">
            <a:extLst>
              <a:ext uri="{FF2B5EF4-FFF2-40B4-BE49-F238E27FC236}">
                <a16:creationId xmlns:a16="http://schemas.microsoft.com/office/drawing/2014/main" id="{959D921C-0EDB-510E-D84D-4DE8E3D9A998}"/>
              </a:ext>
            </a:extLst>
          </p:cNvPr>
          <p:cNvSpPr>
            <a:spLocks noGrp="1"/>
          </p:cNvSpPr>
          <p:nvPr>
            <p:ph type="body" sz="quarter" idx="34"/>
          </p:nvPr>
        </p:nvSpPr>
        <p:spPr>
          <a:xfrm>
            <a:off x="695325" y="1449387"/>
            <a:ext cx="10801349" cy="4316145"/>
          </a:xfrm>
        </p:spPr>
        <p:txBody>
          <a:bodyPr>
            <a:normAutofit lnSpcReduction="10000"/>
          </a:bodyPr>
          <a:lstStyle/>
          <a:p>
            <a:r>
              <a:rPr lang="en-US" b="1" dirty="0">
                <a:solidFill>
                  <a:schemeClr val="accent1"/>
                </a:solidFill>
              </a:rPr>
              <a:t>Artificial Intelligence (AI) </a:t>
            </a:r>
            <a:r>
              <a:rPr lang="en-US" dirty="0"/>
              <a:t>is a related to a subfield of computer science that aims to create </a:t>
            </a:r>
            <a:r>
              <a:rPr lang="en-US" b="1" dirty="0">
                <a:solidFill>
                  <a:schemeClr val="accent1"/>
                </a:solidFill>
              </a:rPr>
              <a:t>machines capable of performing tasks that would normally require human intelligence</a:t>
            </a:r>
            <a:r>
              <a:rPr lang="en-US" dirty="0"/>
              <a:t>.</a:t>
            </a:r>
          </a:p>
          <a:p>
            <a:pPr lvl="1"/>
            <a:r>
              <a:rPr lang="en-US" dirty="0"/>
              <a:t>These tasks include learning, reasoning, problem-solving, perception, and natural language understanding. </a:t>
            </a:r>
          </a:p>
          <a:p>
            <a:r>
              <a:rPr lang="en-US" dirty="0"/>
              <a:t>Two main types:</a:t>
            </a:r>
          </a:p>
          <a:p>
            <a:pPr lvl="1"/>
            <a:r>
              <a:rPr lang="en-US" b="1" dirty="0">
                <a:solidFill>
                  <a:schemeClr val="accent1"/>
                </a:solidFill>
              </a:rPr>
              <a:t>Narrow or Weak AI</a:t>
            </a:r>
            <a:r>
              <a:rPr lang="en-US" dirty="0"/>
              <a:t>: designed to perform specific tasks and limited to those tasks (chatbots, image recognition systems, and machine learning algorithms that predict consumer behavior)</a:t>
            </a:r>
          </a:p>
          <a:p>
            <a:pPr lvl="1"/>
            <a:r>
              <a:rPr lang="en-US" b="1" dirty="0">
                <a:solidFill>
                  <a:schemeClr val="accent1"/>
                </a:solidFill>
              </a:rPr>
              <a:t>General or Strong AI</a:t>
            </a:r>
            <a:r>
              <a:rPr lang="en-US" dirty="0"/>
              <a:t>: A theoretical form of AI that would possess human-like cognitive abilities, allowing it to understand, learn, and apply new knowledge, have consciousness, and have emotional understanding.</a:t>
            </a:r>
            <a:endParaRPr lang="de-DE" dirty="0"/>
          </a:p>
        </p:txBody>
      </p:sp>
      <p:sp>
        <p:nvSpPr>
          <p:cNvPr id="13" name="Inhaltsplatzhalter 12">
            <a:extLst>
              <a:ext uri="{FF2B5EF4-FFF2-40B4-BE49-F238E27FC236}">
                <a16:creationId xmlns:a16="http://schemas.microsoft.com/office/drawing/2014/main" id="{1A552645-B39D-98B0-8ECC-80FCBAF802DE}"/>
              </a:ext>
            </a:extLst>
          </p:cNvPr>
          <p:cNvSpPr>
            <a:spLocks noGrp="1"/>
          </p:cNvSpPr>
          <p:nvPr>
            <p:ph sz="quarter" idx="35"/>
          </p:nvPr>
        </p:nvSpPr>
        <p:spPr/>
        <p:txBody>
          <a:bodyPr/>
          <a:lstStyle/>
          <a:p>
            <a:r>
              <a:rPr lang="en-US" dirty="0"/>
              <a:t>"Artificial Intelligence: A New Synthesis" by Nils J. Nilsson</a:t>
            </a:r>
            <a:endParaRPr lang="de-DE" dirty="0"/>
          </a:p>
        </p:txBody>
      </p:sp>
    </p:spTree>
    <p:extLst>
      <p:ext uri="{BB962C8B-B14F-4D97-AF65-F5344CB8AC3E}">
        <p14:creationId xmlns:p14="http://schemas.microsoft.com/office/powerpoint/2010/main" val="15669781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D57CD8-4951-57FD-9494-81AC454F83E5}"/>
              </a:ext>
            </a:extLst>
          </p:cNvPr>
          <p:cNvSpPr>
            <a:spLocks noGrp="1"/>
          </p:cNvSpPr>
          <p:nvPr>
            <p:ph type="title"/>
          </p:nvPr>
        </p:nvSpPr>
        <p:spPr/>
        <p:txBody>
          <a:bodyPr/>
          <a:lstStyle/>
          <a:p>
            <a:r>
              <a:rPr lang="en-US" dirty="0"/>
              <a:t>Artificial Intelligence (AI) Components</a:t>
            </a:r>
            <a:endParaRPr lang="de-DE" dirty="0"/>
          </a:p>
        </p:txBody>
      </p:sp>
      <p:sp>
        <p:nvSpPr>
          <p:cNvPr id="3" name="Fußzeilenplatzhalter 2">
            <a:extLst>
              <a:ext uri="{FF2B5EF4-FFF2-40B4-BE49-F238E27FC236}">
                <a16:creationId xmlns:a16="http://schemas.microsoft.com/office/drawing/2014/main" id="{8F91F743-DF48-C880-DA21-6DC5B38219F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0D253BE-2E67-94EE-EAE5-80E37EE64F51}"/>
              </a:ext>
            </a:extLst>
          </p:cNvPr>
          <p:cNvSpPr>
            <a:spLocks noGrp="1"/>
          </p:cNvSpPr>
          <p:nvPr>
            <p:ph type="sldNum" sz="quarter" idx="33"/>
          </p:nvPr>
        </p:nvSpPr>
        <p:spPr/>
        <p:txBody>
          <a:bodyPr/>
          <a:lstStyle/>
          <a:p>
            <a:fld id="{BA24374A-C3A8-471A-8837-3FC31668ABE5}" type="slidenum">
              <a:rPr lang="de-DE" smtClean="0"/>
              <a:pPr/>
              <a:t>57</a:t>
            </a:fld>
            <a:endParaRPr lang="de-DE" dirty="0"/>
          </a:p>
        </p:txBody>
      </p:sp>
      <p:sp>
        <p:nvSpPr>
          <p:cNvPr id="5" name="Textplatzhalter 4">
            <a:extLst>
              <a:ext uri="{FF2B5EF4-FFF2-40B4-BE49-F238E27FC236}">
                <a16:creationId xmlns:a16="http://schemas.microsoft.com/office/drawing/2014/main" id="{677DA943-CEA0-C40D-574C-6437E2C5BAED}"/>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6" name="Textplatzhalter 5">
            <a:extLst>
              <a:ext uri="{FF2B5EF4-FFF2-40B4-BE49-F238E27FC236}">
                <a16:creationId xmlns:a16="http://schemas.microsoft.com/office/drawing/2014/main" id="{4588C13C-DC19-AB99-C092-099E1D0E37B5}"/>
              </a:ext>
            </a:extLst>
          </p:cNvPr>
          <p:cNvSpPr>
            <a:spLocks noGrp="1"/>
          </p:cNvSpPr>
          <p:nvPr>
            <p:ph type="body" sz="quarter" idx="34"/>
          </p:nvPr>
        </p:nvSpPr>
        <p:spPr/>
        <p:txBody>
          <a:bodyPr>
            <a:normAutofit fontScale="92500"/>
          </a:bodyPr>
          <a:lstStyle/>
          <a:p>
            <a:r>
              <a:rPr lang="en-US" b="1" dirty="0">
                <a:solidFill>
                  <a:schemeClr val="accent1"/>
                </a:solidFill>
              </a:rPr>
              <a:t>Machine Learning</a:t>
            </a:r>
            <a:r>
              <a:rPr lang="en-US" dirty="0"/>
              <a:t> is a subset of algorithms that enables systems to </a:t>
            </a:r>
            <a:r>
              <a:rPr lang="en-US" b="1" dirty="0">
                <a:solidFill>
                  <a:schemeClr val="accent1"/>
                </a:solidFill>
              </a:rPr>
              <a:t>learn and recognize patterns from given data</a:t>
            </a:r>
            <a:r>
              <a:rPr lang="en-US" dirty="0"/>
              <a:t>.</a:t>
            </a:r>
          </a:p>
          <a:p>
            <a:r>
              <a:rPr lang="en-US" b="1" dirty="0">
                <a:solidFill>
                  <a:schemeClr val="accent1"/>
                </a:solidFill>
              </a:rPr>
              <a:t>Deep Learning </a:t>
            </a:r>
            <a:r>
              <a:rPr lang="en-US" dirty="0"/>
              <a:t>is a specialized subset of machine learning, which is itself a branch of artificial intelligence (AI) and </a:t>
            </a:r>
            <a:r>
              <a:rPr lang="en-US" b="1" dirty="0">
                <a:solidFill>
                  <a:schemeClr val="accent1"/>
                </a:solidFill>
              </a:rPr>
              <a:t>automatically learns to represent data by training </a:t>
            </a:r>
            <a:r>
              <a:rPr lang="en-US" dirty="0"/>
              <a:t>on a large dataset, generally </a:t>
            </a:r>
            <a:r>
              <a:rPr lang="en-US" b="1" dirty="0">
                <a:solidFill>
                  <a:schemeClr val="accent1"/>
                </a:solidFill>
              </a:rPr>
              <a:t>without task-specific rules</a:t>
            </a:r>
            <a:r>
              <a:rPr lang="en-US" dirty="0"/>
              <a:t>. </a:t>
            </a:r>
          </a:p>
          <a:p>
            <a:pPr lvl="1"/>
            <a:r>
              <a:rPr lang="en-US" dirty="0"/>
              <a:t>They achieve this through </a:t>
            </a:r>
            <a:r>
              <a:rPr lang="en-US" b="1" dirty="0">
                <a:solidFill>
                  <a:schemeClr val="accent1"/>
                </a:solidFill>
              </a:rPr>
              <a:t>artificial neural networks </a:t>
            </a:r>
            <a:r>
              <a:rPr lang="en-US" dirty="0"/>
              <a:t>with three or more layers.</a:t>
            </a:r>
          </a:p>
          <a:p>
            <a:r>
              <a:rPr lang="en-US" b="1" dirty="0">
                <a:solidFill>
                  <a:schemeClr val="accent1"/>
                </a:solidFill>
              </a:rPr>
              <a:t>Natural Language Processing (NLP)</a:t>
            </a:r>
            <a:r>
              <a:rPr lang="en-US" dirty="0"/>
              <a:t> enables machines to </a:t>
            </a:r>
            <a:r>
              <a:rPr lang="en-US" b="1" dirty="0">
                <a:solidFill>
                  <a:schemeClr val="accent1"/>
                </a:solidFill>
              </a:rPr>
              <a:t>understand and respond to human language</a:t>
            </a:r>
          </a:p>
          <a:p>
            <a:r>
              <a:rPr lang="en-US" b="1" dirty="0">
                <a:solidFill>
                  <a:schemeClr val="accent1"/>
                </a:solidFill>
              </a:rPr>
              <a:t>Robotics</a:t>
            </a:r>
            <a:r>
              <a:rPr lang="en-US" dirty="0"/>
              <a:t> focuses on the creation of robots that can perform tasks in the real world.</a:t>
            </a:r>
          </a:p>
          <a:p>
            <a:r>
              <a:rPr lang="en-US" b="1" dirty="0">
                <a:solidFill>
                  <a:schemeClr val="accent1"/>
                </a:solidFill>
              </a:rPr>
              <a:t>Computer Vision</a:t>
            </a:r>
            <a:r>
              <a:rPr lang="en-US" dirty="0"/>
              <a:t> enables machines to interpret and make decisions based on visual data.</a:t>
            </a:r>
            <a:endParaRPr lang="de-DE" dirty="0"/>
          </a:p>
        </p:txBody>
      </p:sp>
      <p:sp>
        <p:nvSpPr>
          <p:cNvPr id="7" name="Inhaltsplatzhalter 6">
            <a:extLst>
              <a:ext uri="{FF2B5EF4-FFF2-40B4-BE49-F238E27FC236}">
                <a16:creationId xmlns:a16="http://schemas.microsoft.com/office/drawing/2014/main" id="{0D49039B-11C3-5875-FC43-58294BEAF11E}"/>
              </a:ext>
            </a:extLst>
          </p:cNvPr>
          <p:cNvSpPr>
            <a:spLocks noGrp="1"/>
          </p:cNvSpPr>
          <p:nvPr>
            <p:ph sz="quarter" idx="35"/>
          </p:nvPr>
        </p:nvSpPr>
        <p:spPr/>
        <p:txBody>
          <a:bodyPr/>
          <a:lstStyle/>
          <a:p>
            <a:r>
              <a:rPr lang="de-DE" dirty="0"/>
              <a:t>Ellen </a:t>
            </a:r>
            <a:r>
              <a:rPr lang="de-DE" dirty="0" err="1"/>
              <a:t>Thro</a:t>
            </a:r>
            <a:r>
              <a:rPr lang="de-DE" dirty="0"/>
              <a:t>, The </a:t>
            </a:r>
            <a:r>
              <a:rPr lang="de-DE" dirty="0" err="1"/>
              <a:t>Artificial</a:t>
            </a:r>
            <a:r>
              <a:rPr lang="de-DE" dirty="0"/>
              <a:t> </a:t>
            </a:r>
            <a:r>
              <a:rPr lang="de-DE" dirty="0" err="1"/>
              <a:t>Intelligence</a:t>
            </a:r>
            <a:r>
              <a:rPr lang="de-DE" dirty="0"/>
              <a:t> Dictionary (Lance A. </a:t>
            </a:r>
            <a:r>
              <a:rPr lang="de-DE" dirty="0" err="1"/>
              <a:t>Leventhal</a:t>
            </a:r>
            <a:r>
              <a:rPr lang="de-DE" dirty="0"/>
              <a:t> Microtrend Series) </a:t>
            </a:r>
          </a:p>
        </p:txBody>
      </p:sp>
    </p:spTree>
    <p:extLst>
      <p:ext uri="{BB962C8B-B14F-4D97-AF65-F5344CB8AC3E}">
        <p14:creationId xmlns:p14="http://schemas.microsoft.com/office/powerpoint/2010/main" val="37147501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64F085-ACFF-29FE-91D6-9F4672F194D7}"/>
              </a:ext>
            </a:extLst>
          </p:cNvPr>
          <p:cNvSpPr>
            <a:spLocks noGrp="1"/>
          </p:cNvSpPr>
          <p:nvPr>
            <p:ph type="title"/>
          </p:nvPr>
        </p:nvSpPr>
        <p:spPr/>
        <p:txBody>
          <a:bodyPr/>
          <a:lstStyle/>
          <a:p>
            <a:r>
              <a:rPr lang="de-DE" dirty="0"/>
              <a:t>Intelligent User Interface (IUI) and </a:t>
            </a:r>
            <a:r>
              <a:rPr lang="de-DE" dirty="0" err="1"/>
              <a:t>Context</a:t>
            </a:r>
            <a:r>
              <a:rPr lang="de-DE" dirty="0"/>
              <a:t> Awareness</a:t>
            </a:r>
          </a:p>
        </p:txBody>
      </p:sp>
      <p:sp>
        <p:nvSpPr>
          <p:cNvPr id="3" name="Fußzeilenplatzhalter 2">
            <a:extLst>
              <a:ext uri="{FF2B5EF4-FFF2-40B4-BE49-F238E27FC236}">
                <a16:creationId xmlns:a16="http://schemas.microsoft.com/office/drawing/2014/main" id="{1814BCCF-7118-170F-8311-A49C64CE7FA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E103A14-BFDE-4C70-E40E-050582E8C068}"/>
              </a:ext>
            </a:extLst>
          </p:cNvPr>
          <p:cNvSpPr>
            <a:spLocks noGrp="1"/>
          </p:cNvSpPr>
          <p:nvPr>
            <p:ph type="sldNum" sz="quarter" idx="28"/>
          </p:nvPr>
        </p:nvSpPr>
        <p:spPr/>
        <p:txBody>
          <a:bodyPr/>
          <a:lstStyle/>
          <a:p>
            <a:fld id="{BA24374A-C3A8-471A-8837-3FC31668ABE5}" type="slidenum">
              <a:rPr lang="de-DE" smtClean="0"/>
              <a:pPr/>
              <a:t>58</a:t>
            </a:fld>
            <a:endParaRPr lang="de-DE" dirty="0"/>
          </a:p>
        </p:txBody>
      </p:sp>
      <p:sp>
        <p:nvSpPr>
          <p:cNvPr id="8" name="Textplatzhalter 7">
            <a:extLst>
              <a:ext uri="{FF2B5EF4-FFF2-40B4-BE49-F238E27FC236}">
                <a16:creationId xmlns:a16="http://schemas.microsoft.com/office/drawing/2014/main" id="{3D88806B-8019-DA15-CBB6-3E75EAFB0308}"/>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6" name="Textplatzhalter 5">
            <a:extLst>
              <a:ext uri="{FF2B5EF4-FFF2-40B4-BE49-F238E27FC236}">
                <a16:creationId xmlns:a16="http://schemas.microsoft.com/office/drawing/2014/main" id="{18D3B523-58ED-40F8-3F38-AABE575BC86F}"/>
              </a:ext>
            </a:extLst>
          </p:cNvPr>
          <p:cNvSpPr>
            <a:spLocks noGrp="1"/>
          </p:cNvSpPr>
          <p:nvPr>
            <p:ph type="body" sz="quarter" idx="29"/>
          </p:nvPr>
        </p:nvSpPr>
        <p:spPr/>
        <p:txBody>
          <a:bodyPr>
            <a:normAutofit/>
          </a:bodyPr>
          <a:lstStyle/>
          <a:p>
            <a:r>
              <a:rPr lang="en-US" dirty="0"/>
              <a:t>An</a:t>
            </a:r>
            <a:r>
              <a:rPr lang="en-US" b="1" dirty="0">
                <a:solidFill>
                  <a:schemeClr val="accent1"/>
                </a:solidFill>
              </a:rPr>
              <a:t> Intelligent User Interface (IUI) </a:t>
            </a:r>
            <a:r>
              <a:rPr lang="en-US" dirty="0"/>
              <a:t>is a type of user interface that </a:t>
            </a:r>
            <a:r>
              <a:rPr lang="en-US" b="1" dirty="0">
                <a:solidFill>
                  <a:schemeClr val="accent1"/>
                </a:solidFill>
              </a:rPr>
              <a:t>use AI or machine learning algorithms to improve the user experience</a:t>
            </a:r>
            <a:r>
              <a:rPr lang="en-US" dirty="0"/>
              <a:t>. </a:t>
            </a:r>
          </a:p>
          <a:p>
            <a:r>
              <a:rPr lang="en-US" dirty="0"/>
              <a:t>IUIs are often </a:t>
            </a:r>
            <a:r>
              <a:rPr lang="en-US" b="1" dirty="0">
                <a:solidFill>
                  <a:schemeClr val="accent1"/>
                </a:solidFill>
              </a:rPr>
              <a:t>designed to be aware of the context </a:t>
            </a:r>
            <a:r>
              <a:rPr lang="en-US" dirty="0"/>
              <a:t>in which they are used, including the user's current task, location, and time, to provide more relevant and timely assistance.</a:t>
            </a:r>
          </a:p>
          <a:p>
            <a:r>
              <a:rPr lang="en-US" dirty="0"/>
              <a:t>The aim is to create systems that are more effective, efficient, and personalized, by </a:t>
            </a:r>
            <a:r>
              <a:rPr lang="en-US" b="1" dirty="0">
                <a:solidFill>
                  <a:schemeClr val="accent1"/>
                </a:solidFill>
              </a:rPr>
              <a:t>understanding</a:t>
            </a:r>
            <a:r>
              <a:rPr lang="en-US" dirty="0"/>
              <a:t> </a:t>
            </a:r>
            <a:r>
              <a:rPr lang="en-US" b="1" dirty="0">
                <a:solidFill>
                  <a:schemeClr val="accent1"/>
                </a:solidFill>
              </a:rPr>
              <a:t>and</a:t>
            </a:r>
            <a:r>
              <a:rPr lang="en-US" dirty="0"/>
              <a:t> </a:t>
            </a:r>
            <a:r>
              <a:rPr lang="en-US" b="1" dirty="0">
                <a:solidFill>
                  <a:schemeClr val="accent1"/>
                </a:solidFill>
              </a:rPr>
              <a:t>predicting the user's needs</a:t>
            </a:r>
            <a:r>
              <a:rPr lang="en-US" dirty="0"/>
              <a:t>, </a:t>
            </a:r>
            <a:r>
              <a:rPr lang="en-US" b="1" dirty="0">
                <a:solidFill>
                  <a:schemeClr val="accent1"/>
                </a:solidFill>
              </a:rPr>
              <a:t>preferences</a:t>
            </a:r>
            <a:r>
              <a:rPr lang="en-US" dirty="0"/>
              <a:t>, and </a:t>
            </a:r>
            <a:r>
              <a:rPr lang="en-US" b="1" dirty="0">
                <a:solidFill>
                  <a:schemeClr val="accent1"/>
                </a:solidFill>
              </a:rPr>
              <a:t>behavior</a:t>
            </a:r>
            <a:r>
              <a:rPr lang="en-US" dirty="0"/>
              <a:t>.</a:t>
            </a:r>
          </a:p>
          <a:p>
            <a:r>
              <a:rPr lang="en-US" dirty="0"/>
              <a:t>IUIs are increasingly common in a variety of domains, including healthcare, automotive design, and smart homes. </a:t>
            </a:r>
          </a:p>
          <a:p>
            <a:r>
              <a:rPr lang="en-US" dirty="0"/>
              <a:t>IUIs can adapt to individual user needs and preferences, often in real-time, to provide </a:t>
            </a:r>
            <a:r>
              <a:rPr lang="en-US" b="1" dirty="0">
                <a:solidFill>
                  <a:schemeClr val="accent1"/>
                </a:solidFill>
              </a:rPr>
              <a:t>a personalized experience</a:t>
            </a:r>
            <a:r>
              <a:rPr lang="en-US" dirty="0"/>
              <a:t>.</a:t>
            </a:r>
            <a:endParaRPr lang="de-DE" dirty="0"/>
          </a:p>
        </p:txBody>
      </p:sp>
    </p:spTree>
    <p:extLst>
      <p:ext uri="{BB962C8B-B14F-4D97-AF65-F5344CB8AC3E}">
        <p14:creationId xmlns:p14="http://schemas.microsoft.com/office/powerpoint/2010/main" val="1301864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559593-E3F0-A62E-EF68-3AA7E539F4A8}"/>
              </a:ext>
            </a:extLst>
          </p:cNvPr>
          <p:cNvSpPr>
            <a:spLocks noGrp="1"/>
          </p:cNvSpPr>
          <p:nvPr>
            <p:ph type="title"/>
          </p:nvPr>
        </p:nvSpPr>
        <p:spPr/>
        <p:txBody>
          <a:bodyPr/>
          <a:lstStyle/>
          <a:p>
            <a:r>
              <a:rPr lang="de-DE" dirty="0"/>
              <a:t>Human-</a:t>
            </a:r>
            <a:r>
              <a:rPr lang="de-DE" dirty="0" err="1"/>
              <a:t>Centered</a:t>
            </a:r>
            <a:r>
              <a:rPr lang="de-DE" dirty="0"/>
              <a:t> </a:t>
            </a:r>
            <a:r>
              <a:rPr lang="de-DE" dirty="0" err="1"/>
              <a:t>Artificial</a:t>
            </a:r>
            <a:r>
              <a:rPr lang="de-DE" dirty="0"/>
              <a:t> </a:t>
            </a:r>
            <a:r>
              <a:rPr lang="de-DE" dirty="0" err="1"/>
              <a:t>Intelligence</a:t>
            </a:r>
            <a:r>
              <a:rPr lang="de-DE" dirty="0"/>
              <a:t> (HCAI)</a:t>
            </a:r>
          </a:p>
        </p:txBody>
      </p:sp>
      <p:sp>
        <p:nvSpPr>
          <p:cNvPr id="3" name="Fußzeilenplatzhalter 2">
            <a:extLst>
              <a:ext uri="{FF2B5EF4-FFF2-40B4-BE49-F238E27FC236}">
                <a16:creationId xmlns:a16="http://schemas.microsoft.com/office/drawing/2014/main" id="{18432C99-945B-47AC-C120-B736A6CBA96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C47E8F3-F686-B966-278D-7D45FFA6712E}"/>
              </a:ext>
            </a:extLst>
          </p:cNvPr>
          <p:cNvSpPr>
            <a:spLocks noGrp="1"/>
          </p:cNvSpPr>
          <p:nvPr>
            <p:ph type="sldNum" sz="quarter" idx="33"/>
          </p:nvPr>
        </p:nvSpPr>
        <p:spPr/>
        <p:txBody>
          <a:bodyPr/>
          <a:lstStyle/>
          <a:p>
            <a:fld id="{BA24374A-C3A8-471A-8837-3FC31668ABE5}" type="slidenum">
              <a:rPr lang="de-DE" smtClean="0"/>
              <a:pPr/>
              <a:t>59</a:t>
            </a:fld>
            <a:endParaRPr lang="de-DE" dirty="0"/>
          </a:p>
        </p:txBody>
      </p:sp>
      <p:sp>
        <p:nvSpPr>
          <p:cNvPr id="5" name="Textplatzhalter 4">
            <a:extLst>
              <a:ext uri="{FF2B5EF4-FFF2-40B4-BE49-F238E27FC236}">
                <a16:creationId xmlns:a16="http://schemas.microsoft.com/office/drawing/2014/main" id="{FE36DF24-4136-918C-127F-7F3EFD2FA08D}"/>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6" name="Textplatzhalter 5">
            <a:extLst>
              <a:ext uri="{FF2B5EF4-FFF2-40B4-BE49-F238E27FC236}">
                <a16:creationId xmlns:a16="http://schemas.microsoft.com/office/drawing/2014/main" id="{C2F5CDE4-5D5E-F00E-92DE-73ECA659164B}"/>
              </a:ext>
            </a:extLst>
          </p:cNvPr>
          <p:cNvSpPr>
            <a:spLocks noGrp="1"/>
          </p:cNvSpPr>
          <p:nvPr>
            <p:ph type="body" sz="quarter" idx="34"/>
          </p:nvPr>
        </p:nvSpPr>
        <p:spPr/>
        <p:txBody>
          <a:bodyPr/>
          <a:lstStyle/>
          <a:p>
            <a:r>
              <a:rPr lang="de-DE" b="1" dirty="0">
                <a:solidFill>
                  <a:schemeClr val="accent1"/>
                </a:solidFill>
              </a:rPr>
              <a:t>Human-</a:t>
            </a:r>
            <a:r>
              <a:rPr lang="de-DE" b="1" dirty="0" err="1">
                <a:solidFill>
                  <a:schemeClr val="accent1"/>
                </a:solidFill>
              </a:rPr>
              <a:t>Centered</a:t>
            </a:r>
            <a:r>
              <a:rPr lang="de-DE" b="1" dirty="0">
                <a:solidFill>
                  <a:schemeClr val="accent1"/>
                </a:solidFill>
              </a:rPr>
              <a:t> </a:t>
            </a:r>
            <a:r>
              <a:rPr lang="de-DE" b="1" dirty="0" err="1">
                <a:solidFill>
                  <a:schemeClr val="accent1"/>
                </a:solidFill>
              </a:rPr>
              <a:t>Artificial</a:t>
            </a:r>
            <a:r>
              <a:rPr lang="de-DE" b="1" dirty="0">
                <a:solidFill>
                  <a:schemeClr val="accent1"/>
                </a:solidFill>
              </a:rPr>
              <a:t> </a:t>
            </a:r>
            <a:r>
              <a:rPr lang="de-DE" b="1" dirty="0" err="1">
                <a:solidFill>
                  <a:schemeClr val="accent1"/>
                </a:solidFill>
              </a:rPr>
              <a:t>Intelligence</a:t>
            </a:r>
            <a:r>
              <a:rPr lang="de-DE" b="1" dirty="0">
                <a:solidFill>
                  <a:schemeClr val="accent1"/>
                </a:solidFill>
              </a:rPr>
              <a:t> </a:t>
            </a:r>
            <a:r>
              <a:rPr lang="de-DE" dirty="0" err="1"/>
              <a:t>is</a:t>
            </a:r>
            <a:r>
              <a:rPr lang="de-DE" dirty="0"/>
              <a:t> </a:t>
            </a:r>
            <a:r>
              <a:rPr lang="en-US" dirty="0"/>
              <a:t>“AI that seeks to augment the abilities of, address the societal needs of, and draw inspiration from human beings.”</a:t>
            </a:r>
          </a:p>
          <a:p>
            <a:r>
              <a:rPr lang="en-US" dirty="0"/>
              <a:t>It is an interdisciplinary approach to AI design and deployment that</a:t>
            </a:r>
            <a:r>
              <a:rPr lang="en-US" b="1" dirty="0">
                <a:solidFill>
                  <a:schemeClr val="accent1"/>
                </a:solidFill>
              </a:rPr>
              <a:t> prioritizes human values, needs, and capabilities</a:t>
            </a:r>
            <a:r>
              <a:rPr lang="en-US" dirty="0"/>
              <a:t>.</a:t>
            </a:r>
          </a:p>
          <a:p>
            <a:r>
              <a:rPr lang="en-US" dirty="0"/>
              <a:t>It aims to create AI systems that are not only </a:t>
            </a:r>
            <a:r>
              <a:rPr lang="en-US" b="1" dirty="0">
                <a:solidFill>
                  <a:schemeClr val="accent1"/>
                </a:solidFill>
              </a:rPr>
              <a:t>technically robust </a:t>
            </a:r>
            <a:r>
              <a:rPr lang="en-US" dirty="0"/>
              <a:t>but also ethically </a:t>
            </a:r>
            <a:r>
              <a:rPr lang="en-US" b="1" dirty="0">
                <a:solidFill>
                  <a:schemeClr val="accent1"/>
                </a:solidFill>
              </a:rPr>
              <a:t>responsible</a:t>
            </a:r>
            <a:r>
              <a:rPr lang="en-US" dirty="0"/>
              <a:t>, </a:t>
            </a:r>
            <a:r>
              <a:rPr lang="en-US" b="1" dirty="0">
                <a:solidFill>
                  <a:schemeClr val="accent1"/>
                </a:solidFill>
              </a:rPr>
              <a:t>transparent</a:t>
            </a:r>
            <a:r>
              <a:rPr lang="en-US" dirty="0"/>
              <a:t>, and </a:t>
            </a:r>
            <a:r>
              <a:rPr lang="en-US" b="1" dirty="0">
                <a:solidFill>
                  <a:schemeClr val="accent1"/>
                </a:solidFill>
              </a:rPr>
              <a:t>aligned with human objectives</a:t>
            </a:r>
            <a:r>
              <a:rPr lang="en-US" dirty="0"/>
              <a:t>.</a:t>
            </a:r>
          </a:p>
          <a:p>
            <a:r>
              <a:rPr lang="en-US" dirty="0"/>
              <a:t>Researchers assume that achieving a good HCAI will dramatically increase human performance, while </a:t>
            </a:r>
            <a:r>
              <a:rPr lang="en-US" b="1" dirty="0">
                <a:solidFill>
                  <a:schemeClr val="accent1"/>
                </a:solidFill>
              </a:rPr>
              <a:t>supporting human self-efficacy</a:t>
            </a:r>
            <a:r>
              <a:rPr lang="en-US" dirty="0"/>
              <a:t>, </a:t>
            </a:r>
            <a:r>
              <a:rPr lang="en-US" b="1" dirty="0">
                <a:solidFill>
                  <a:schemeClr val="accent1"/>
                </a:solidFill>
              </a:rPr>
              <a:t>mastery</a:t>
            </a:r>
            <a:r>
              <a:rPr lang="en-US" dirty="0"/>
              <a:t>, </a:t>
            </a:r>
            <a:r>
              <a:rPr lang="en-US" b="1" dirty="0">
                <a:solidFill>
                  <a:schemeClr val="accent1"/>
                </a:solidFill>
              </a:rPr>
              <a:t>creativity</a:t>
            </a:r>
            <a:r>
              <a:rPr lang="en-US" dirty="0"/>
              <a:t>, and </a:t>
            </a:r>
            <a:r>
              <a:rPr lang="en-US" b="1" dirty="0">
                <a:solidFill>
                  <a:schemeClr val="accent1"/>
                </a:solidFill>
              </a:rPr>
              <a:t>responsibility</a:t>
            </a:r>
            <a:r>
              <a:rPr lang="en-US" dirty="0"/>
              <a:t> [1].</a:t>
            </a:r>
            <a:endParaRPr lang="de-DE" dirty="0"/>
          </a:p>
        </p:txBody>
      </p:sp>
      <p:sp>
        <p:nvSpPr>
          <p:cNvPr id="7" name="Inhaltsplatzhalter 6">
            <a:extLst>
              <a:ext uri="{FF2B5EF4-FFF2-40B4-BE49-F238E27FC236}">
                <a16:creationId xmlns:a16="http://schemas.microsoft.com/office/drawing/2014/main" id="{E800C2C0-ED76-E2A7-70BA-554BF5B21997}"/>
              </a:ext>
            </a:extLst>
          </p:cNvPr>
          <p:cNvSpPr>
            <a:spLocks noGrp="1"/>
          </p:cNvSpPr>
          <p:nvPr>
            <p:ph sz="quarter" idx="35"/>
          </p:nvPr>
        </p:nvSpPr>
        <p:spPr/>
        <p:txBody>
          <a:bodyPr/>
          <a:lstStyle/>
          <a:p>
            <a:r>
              <a:rPr lang="en-US" dirty="0"/>
              <a:t>[1] </a:t>
            </a:r>
            <a:r>
              <a:rPr lang="en-US" dirty="0" err="1"/>
              <a:t>Shneiderman</a:t>
            </a:r>
            <a:r>
              <a:rPr lang="en-US" dirty="0"/>
              <a:t>, B. (2020). Human-Centered Artificial Intelligence: Reliable, Safe &amp; Trustworthy. International Journal of Human–Computer Interaction, 495–504. </a:t>
            </a:r>
            <a:r>
              <a:rPr lang="en-US" dirty="0" err="1"/>
              <a:t>doi</a:t>
            </a:r>
            <a:r>
              <a:rPr lang="en-US" dirty="0"/>
              <a:t>: 10.1080/10447318.2020.1741118</a:t>
            </a:r>
            <a:endParaRPr lang="de-DE" dirty="0"/>
          </a:p>
        </p:txBody>
      </p:sp>
    </p:spTree>
    <p:extLst>
      <p:ext uri="{BB962C8B-B14F-4D97-AF65-F5344CB8AC3E}">
        <p14:creationId xmlns:p14="http://schemas.microsoft.com/office/powerpoint/2010/main" val="71220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FB0657-2D34-EC31-3903-E1B02CD477DE}"/>
              </a:ext>
            </a:extLst>
          </p:cNvPr>
          <p:cNvSpPr>
            <a:spLocks noGrp="1"/>
          </p:cNvSpPr>
          <p:nvPr>
            <p:ph type="title"/>
          </p:nvPr>
        </p:nvSpPr>
        <p:spPr/>
        <p:txBody>
          <a:bodyPr/>
          <a:lstStyle/>
          <a:p>
            <a:r>
              <a:rPr lang="en-US" dirty="0"/>
              <a:t>Why is Usability important?</a:t>
            </a:r>
            <a:endParaRPr lang="de-DE" dirty="0"/>
          </a:p>
        </p:txBody>
      </p:sp>
      <p:sp>
        <p:nvSpPr>
          <p:cNvPr id="3" name="Fußzeilenplatzhalter 2">
            <a:extLst>
              <a:ext uri="{FF2B5EF4-FFF2-40B4-BE49-F238E27FC236}">
                <a16:creationId xmlns:a16="http://schemas.microsoft.com/office/drawing/2014/main" id="{1917F85E-94B5-FA8A-858F-1FBF1CA29D6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7BA9D1D-D01C-06AE-EB06-0BC1EB89270D}"/>
              </a:ext>
            </a:extLst>
          </p:cNvPr>
          <p:cNvSpPr>
            <a:spLocks noGrp="1"/>
          </p:cNvSpPr>
          <p:nvPr>
            <p:ph type="sldNum" sz="quarter" idx="28"/>
          </p:nvPr>
        </p:nvSpPr>
        <p:spPr/>
        <p:txBody>
          <a:bodyPr/>
          <a:lstStyle/>
          <a:p>
            <a:fld id="{BA24374A-C3A8-471A-8837-3FC31668ABE5}" type="slidenum">
              <a:rPr lang="de-DE" smtClean="0"/>
              <a:pPr/>
              <a:t>6</a:t>
            </a:fld>
            <a:endParaRPr lang="de-DE" dirty="0"/>
          </a:p>
        </p:txBody>
      </p:sp>
      <p:sp>
        <p:nvSpPr>
          <p:cNvPr id="5" name="Textplatzhalter 4">
            <a:extLst>
              <a:ext uri="{FF2B5EF4-FFF2-40B4-BE49-F238E27FC236}">
                <a16:creationId xmlns:a16="http://schemas.microsoft.com/office/drawing/2014/main" id="{35845B7D-B5FF-761C-315A-6E21C3E7BE14}"/>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endParaRPr lang="de-DE" dirty="0"/>
          </a:p>
        </p:txBody>
      </p:sp>
      <p:sp>
        <p:nvSpPr>
          <p:cNvPr id="6" name="Textplatzhalter 5">
            <a:extLst>
              <a:ext uri="{FF2B5EF4-FFF2-40B4-BE49-F238E27FC236}">
                <a16:creationId xmlns:a16="http://schemas.microsoft.com/office/drawing/2014/main" id="{990E25C7-147C-BDB4-2957-F6497B2860C7}"/>
              </a:ext>
            </a:extLst>
          </p:cNvPr>
          <p:cNvSpPr>
            <a:spLocks noGrp="1"/>
          </p:cNvSpPr>
          <p:nvPr>
            <p:ph type="body" sz="quarter" idx="29"/>
          </p:nvPr>
        </p:nvSpPr>
        <p:spPr/>
        <p:txBody>
          <a:bodyPr/>
          <a:lstStyle/>
          <a:p>
            <a:r>
              <a:rPr lang="en-US" b="1" dirty="0">
                <a:solidFill>
                  <a:schemeClr val="accent1"/>
                </a:solidFill>
              </a:rPr>
              <a:t>Improving usability </a:t>
            </a:r>
            <a:r>
              <a:rPr lang="en-US" dirty="0"/>
              <a:t>can…</a:t>
            </a:r>
          </a:p>
          <a:p>
            <a:pPr lvl="1"/>
            <a:r>
              <a:rPr lang="en-US" b="1" dirty="0">
                <a:solidFill>
                  <a:schemeClr val="accent1"/>
                </a:solidFill>
              </a:rPr>
              <a:t>increase productivity </a:t>
            </a:r>
            <a:r>
              <a:rPr lang="en-US" dirty="0"/>
              <a:t>of users</a:t>
            </a:r>
          </a:p>
          <a:p>
            <a:pPr lvl="1"/>
            <a:r>
              <a:rPr lang="en-US" b="1" dirty="0">
                <a:solidFill>
                  <a:schemeClr val="accent1"/>
                </a:solidFill>
              </a:rPr>
              <a:t>reduce costs </a:t>
            </a:r>
            <a:r>
              <a:rPr lang="en-US" dirty="0"/>
              <a:t>(support, efficiency)</a:t>
            </a:r>
          </a:p>
          <a:p>
            <a:pPr lvl="1"/>
            <a:r>
              <a:rPr lang="en-US" b="1" dirty="0">
                <a:solidFill>
                  <a:schemeClr val="accent1"/>
                </a:solidFill>
              </a:rPr>
              <a:t>increase sales</a:t>
            </a:r>
            <a:r>
              <a:rPr lang="en-US" dirty="0"/>
              <a:t>/revenue (web shop)</a:t>
            </a:r>
          </a:p>
          <a:p>
            <a:pPr lvl="1"/>
            <a:r>
              <a:rPr lang="en-US" b="1" dirty="0">
                <a:solidFill>
                  <a:schemeClr val="accent1"/>
                </a:solidFill>
              </a:rPr>
              <a:t>enhance customer loyalty</a:t>
            </a:r>
          </a:p>
          <a:p>
            <a:pPr lvl="1"/>
            <a:r>
              <a:rPr lang="en-US" b="1" dirty="0">
                <a:solidFill>
                  <a:schemeClr val="accent1"/>
                </a:solidFill>
              </a:rPr>
              <a:t>win new customers</a:t>
            </a:r>
          </a:p>
          <a:p>
            <a:r>
              <a:rPr lang="en-US" dirty="0"/>
              <a:t>Usability is often considered as </a:t>
            </a:r>
            <a:r>
              <a:rPr lang="en-US" b="1" dirty="0">
                <a:solidFill>
                  <a:schemeClr val="accent1"/>
                </a:solidFill>
              </a:rPr>
              <a:t>sign of quality and value</a:t>
            </a:r>
          </a:p>
          <a:p>
            <a:r>
              <a:rPr lang="en-US" dirty="0"/>
              <a:t>Usability gives a </a:t>
            </a:r>
            <a:r>
              <a:rPr lang="en-US" b="1" dirty="0">
                <a:solidFill>
                  <a:schemeClr val="accent1"/>
                </a:solidFill>
              </a:rPr>
              <a:t>competitive advantage</a:t>
            </a:r>
          </a:p>
        </p:txBody>
      </p:sp>
      <p:pic>
        <p:nvPicPr>
          <p:cNvPr id="7" name="Picture 4">
            <a:extLst>
              <a:ext uri="{FF2B5EF4-FFF2-40B4-BE49-F238E27FC236}">
                <a16:creationId xmlns:a16="http://schemas.microsoft.com/office/drawing/2014/main" id="{62CED399-B7E9-7662-20B3-EBBF14425457}"/>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14" r="29612"/>
          <a:stretch/>
        </p:blipFill>
        <p:spPr bwMode="auto">
          <a:xfrm>
            <a:off x="8611722" y="622615"/>
            <a:ext cx="3580277" cy="4482827"/>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8CF8BFDF-6568-20A3-DB5D-50CFF9FC83A2}"/>
              </a:ext>
            </a:extLst>
          </p:cNvPr>
          <p:cNvSpPr txBox="1"/>
          <p:nvPr/>
        </p:nvSpPr>
        <p:spPr>
          <a:xfrm>
            <a:off x="8651876" y="4713028"/>
            <a:ext cx="3384550" cy="415498"/>
          </a:xfrm>
          <a:prstGeom prst="rect">
            <a:avLst/>
          </a:prstGeom>
          <a:noFill/>
        </p:spPr>
        <p:txBody>
          <a:bodyPr wrap="square">
            <a:spAutoFit/>
          </a:bodyPr>
          <a:lstStyle/>
          <a:p>
            <a:r>
              <a:rPr lang="de-DE" sz="1050" dirty="0">
                <a:hlinkClick r:id="rId3"/>
              </a:rPr>
              <a:t>https://pixabay.com/de/photos/grafik-diagramm-investitionen-4737109/</a:t>
            </a:r>
            <a:endParaRPr lang="de-DE" sz="1050" dirty="0"/>
          </a:p>
        </p:txBody>
      </p:sp>
    </p:spTree>
    <p:extLst>
      <p:ext uri="{BB962C8B-B14F-4D97-AF65-F5344CB8AC3E}">
        <p14:creationId xmlns:p14="http://schemas.microsoft.com/office/powerpoint/2010/main" val="1804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4F101-274B-69CF-41D3-78CB029E6AF0}"/>
              </a:ext>
            </a:extLst>
          </p:cNvPr>
          <p:cNvSpPr>
            <a:spLocks noGrp="1"/>
          </p:cNvSpPr>
          <p:nvPr>
            <p:ph type="title"/>
          </p:nvPr>
        </p:nvSpPr>
        <p:spPr/>
        <p:txBody>
          <a:bodyPr/>
          <a:lstStyle/>
          <a:p>
            <a:r>
              <a:rPr lang="de-DE" dirty="0"/>
              <a:t>Amazon Go</a:t>
            </a:r>
          </a:p>
        </p:txBody>
      </p:sp>
      <p:sp>
        <p:nvSpPr>
          <p:cNvPr id="3" name="Fußzeilenplatzhalter 2">
            <a:extLst>
              <a:ext uri="{FF2B5EF4-FFF2-40B4-BE49-F238E27FC236}">
                <a16:creationId xmlns:a16="http://schemas.microsoft.com/office/drawing/2014/main" id="{446C6359-AD91-A5FB-169B-BFE9B183D36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097033A-E336-10A3-E536-EAA6D08F9624}"/>
              </a:ext>
            </a:extLst>
          </p:cNvPr>
          <p:cNvSpPr>
            <a:spLocks noGrp="1"/>
          </p:cNvSpPr>
          <p:nvPr>
            <p:ph type="sldNum" sz="quarter" idx="33"/>
          </p:nvPr>
        </p:nvSpPr>
        <p:spPr/>
        <p:txBody>
          <a:bodyPr/>
          <a:lstStyle/>
          <a:p>
            <a:fld id="{BA24374A-C3A8-471A-8837-3FC31668ABE5}" type="slidenum">
              <a:rPr lang="de-DE" smtClean="0"/>
              <a:pPr/>
              <a:t>60</a:t>
            </a:fld>
            <a:endParaRPr lang="de-DE" dirty="0"/>
          </a:p>
        </p:txBody>
      </p:sp>
      <p:sp>
        <p:nvSpPr>
          <p:cNvPr id="5" name="Textplatzhalter 4">
            <a:extLst>
              <a:ext uri="{FF2B5EF4-FFF2-40B4-BE49-F238E27FC236}">
                <a16:creationId xmlns:a16="http://schemas.microsoft.com/office/drawing/2014/main" id="{DF448490-2B46-B6A7-8F1B-6EABDA4233F8}"/>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6" name="Textplatzhalter 5">
            <a:extLst>
              <a:ext uri="{FF2B5EF4-FFF2-40B4-BE49-F238E27FC236}">
                <a16:creationId xmlns:a16="http://schemas.microsoft.com/office/drawing/2014/main" id="{6E35C402-B482-F50B-8DA0-4B2759814BBB}"/>
              </a:ext>
            </a:extLst>
          </p:cNvPr>
          <p:cNvSpPr>
            <a:spLocks noGrp="1"/>
          </p:cNvSpPr>
          <p:nvPr>
            <p:ph type="body" sz="quarter" idx="34"/>
          </p:nvPr>
        </p:nvSpPr>
        <p:spPr/>
        <p:txBody>
          <a:bodyPr/>
          <a:lstStyle/>
          <a:p>
            <a:endParaRPr lang="de-DE"/>
          </a:p>
        </p:txBody>
      </p:sp>
      <p:sp>
        <p:nvSpPr>
          <p:cNvPr id="16" name="Inhaltsplatzhalter 15">
            <a:extLst>
              <a:ext uri="{FF2B5EF4-FFF2-40B4-BE49-F238E27FC236}">
                <a16:creationId xmlns:a16="http://schemas.microsoft.com/office/drawing/2014/main" id="{5FF0F384-4019-671D-CBB8-DF96E3896F6F}"/>
              </a:ext>
            </a:extLst>
          </p:cNvPr>
          <p:cNvSpPr>
            <a:spLocks noGrp="1"/>
          </p:cNvSpPr>
          <p:nvPr>
            <p:ph sz="quarter" idx="35"/>
          </p:nvPr>
        </p:nvSpPr>
        <p:spPr/>
        <p:txBody>
          <a:bodyPr/>
          <a:lstStyle/>
          <a:p>
            <a:r>
              <a:rPr lang="de-DE" dirty="0"/>
              <a:t>Video: </a:t>
            </a:r>
            <a:r>
              <a:rPr lang="de-DE" dirty="0">
                <a:hlinkClick r:id="rId3"/>
              </a:rPr>
              <a:t>https://www.youtube.com/watch?v=NrmMk1Myrxc</a:t>
            </a:r>
            <a:r>
              <a:rPr lang="de-DE" dirty="0"/>
              <a:t> </a:t>
            </a:r>
          </a:p>
        </p:txBody>
      </p:sp>
      <p:pic>
        <p:nvPicPr>
          <p:cNvPr id="17" name="Onlinemedien 16" title="Introducing Amazon Go and the world’s most advanced shopping technology">
            <a:hlinkClick r:id="" action="ppaction://media"/>
            <a:extLst>
              <a:ext uri="{FF2B5EF4-FFF2-40B4-BE49-F238E27FC236}">
                <a16:creationId xmlns:a16="http://schemas.microsoft.com/office/drawing/2014/main" id="{0929476F-ABCD-62DB-4391-FF90545AF839}"/>
              </a:ext>
            </a:extLst>
          </p:cNvPr>
          <p:cNvPicPr>
            <a:picLocks noRot="1" noChangeAspect="1"/>
          </p:cNvPicPr>
          <p:nvPr>
            <a:videoFile r:link="rId1"/>
          </p:nvPr>
        </p:nvPicPr>
        <p:blipFill>
          <a:blip r:embed="rId4"/>
          <a:stretch>
            <a:fillRect/>
          </a:stretch>
        </p:blipFill>
        <p:spPr>
          <a:xfrm>
            <a:off x="695324" y="1277685"/>
            <a:ext cx="8079380" cy="4564850"/>
          </a:xfrm>
          <a:prstGeom prst="rect">
            <a:avLst/>
          </a:prstGeom>
        </p:spPr>
      </p:pic>
    </p:spTree>
    <p:extLst>
      <p:ext uri="{BB962C8B-B14F-4D97-AF65-F5344CB8AC3E}">
        <p14:creationId xmlns:p14="http://schemas.microsoft.com/office/powerpoint/2010/main" val="9863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28FA71-970B-E405-AD7A-94836814BCB8}"/>
              </a:ext>
            </a:extLst>
          </p:cNvPr>
          <p:cNvSpPr>
            <a:spLocks noGrp="1"/>
          </p:cNvSpPr>
          <p:nvPr>
            <p:ph type="title"/>
          </p:nvPr>
        </p:nvSpPr>
        <p:spPr/>
        <p:txBody>
          <a:bodyPr/>
          <a:lstStyle/>
          <a:p>
            <a:r>
              <a:rPr lang="en-US" dirty="0"/>
              <a:t>Summary </a:t>
            </a:r>
            <a:endParaRPr lang="de-DE" dirty="0"/>
          </a:p>
        </p:txBody>
      </p:sp>
      <p:sp>
        <p:nvSpPr>
          <p:cNvPr id="3" name="Fußzeilenplatzhalter 2">
            <a:extLst>
              <a:ext uri="{FF2B5EF4-FFF2-40B4-BE49-F238E27FC236}">
                <a16:creationId xmlns:a16="http://schemas.microsoft.com/office/drawing/2014/main" id="{D744D367-9251-9D21-0BB0-658F72D7242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A62CDC3-2ADF-80D0-ABBD-509389127C4E}"/>
              </a:ext>
            </a:extLst>
          </p:cNvPr>
          <p:cNvSpPr>
            <a:spLocks noGrp="1"/>
          </p:cNvSpPr>
          <p:nvPr>
            <p:ph type="sldNum" sz="quarter" idx="28"/>
          </p:nvPr>
        </p:nvSpPr>
        <p:spPr/>
        <p:txBody>
          <a:bodyPr/>
          <a:lstStyle/>
          <a:p>
            <a:fld id="{BA24374A-C3A8-471A-8837-3FC31668ABE5}" type="slidenum">
              <a:rPr lang="de-DE" smtClean="0"/>
              <a:pPr/>
              <a:t>61</a:t>
            </a:fld>
            <a:endParaRPr lang="de-DE" dirty="0"/>
          </a:p>
        </p:txBody>
      </p:sp>
      <p:sp>
        <p:nvSpPr>
          <p:cNvPr id="5" name="Textplatzhalter 4">
            <a:extLst>
              <a:ext uri="{FF2B5EF4-FFF2-40B4-BE49-F238E27FC236}">
                <a16:creationId xmlns:a16="http://schemas.microsoft.com/office/drawing/2014/main" id="{2D224A03-6114-BCE8-B94E-A319F01F9578}"/>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6" name="Textplatzhalter 5">
            <a:extLst>
              <a:ext uri="{FF2B5EF4-FFF2-40B4-BE49-F238E27FC236}">
                <a16:creationId xmlns:a16="http://schemas.microsoft.com/office/drawing/2014/main" id="{08A6E32E-C5BD-C78B-7121-B057D67F1254}"/>
              </a:ext>
            </a:extLst>
          </p:cNvPr>
          <p:cNvSpPr>
            <a:spLocks noGrp="1"/>
          </p:cNvSpPr>
          <p:nvPr>
            <p:ph type="body" sz="quarter" idx="29"/>
          </p:nvPr>
        </p:nvSpPr>
        <p:spPr/>
        <p:txBody>
          <a:bodyPr>
            <a:normAutofit/>
          </a:bodyPr>
          <a:lstStyle/>
          <a:p>
            <a:r>
              <a:rPr lang="en-US" b="1" dirty="0">
                <a:solidFill>
                  <a:schemeClr val="accent1"/>
                </a:solidFill>
              </a:rPr>
              <a:t>HCI</a:t>
            </a:r>
            <a:r>
              <a:rPr lang="en-US" dirty="0"/>
              <a:t> is widely </a:t>
            </a:r>
            <a:r>
              <a:rPr lang="en-US" b="1" dirty="0">
                <a:solidFill>
                  <a:schemeClr val="accent1"/>
                </a:solidFill>
              </a:rPr>
              <a:t>relevant to the development of interactive technologies.</a:t>
            </a:r>
          </a:p>
          <a:p>
            <a:r>
              <a:rPr lang="en-US" dirty="0"/>
              <a:t>The </a:t>
            </a:r>
            <a:r>
              <a:rPr lang="en-US" b="1" dirty="0">
                <a:solidFill>
                  <a:schemeClr val="accent1"/>
                </a:solidFill>
              </a:rPr>
              <a:t>interaction</a:t>
            </a:r>
            <a:r>
              <a:rPr lang="en-US" dirty="0"/>
              <a:t> and </a:t>
            </a:r>
            <a:r>
              <a:rPr lang="en-US" b="1" dirty="0">
                <a:solidFill>
                  <a:schemeClr val="accent1"/>
                </a:solidFill>
              </a:rPr>
              <a:t>interface design </a:t>
            </a:r>
            <a:r>
              <a:rPr lang="en-US" dirty="0"/>
              <a:t>determines how people can and will use an </a:t>
            </a:r>
            <a:r>
              <a:rPr lang="en-US" b="1" dirty="0">
                <a:solidFill>
                  <a:schemeClr val="accent1"/>
                </a:solidFill>
              </a:rPr>
              <a:t>object, device, or application.</a:t>
            </a:r>
          </a:p>
          <a:p>
            <a:r>
              <a:rPr lang="en-US" dirty="0"/>
              <a:t>A “good” </a:t>
            </a:r>
            <a:r>
              <a:rPr lang="en-US" b="1" dirty="0">
                <a:solidFill>
                  <a:schemeClr val="accent1"/>
                </a:solidFill>
              </a:rPr>
              <a:t>user experience is the key </a:t>
            </a:r>
            <a:r>
              <a:rPr lang="en-US" dirty="0"/>
              <a:t>to every “good” interaction </a:t>
            </a:r>
          </a:p>
          <a:p>
            <a:r>
              <a:rPr lang="en-US" dirty="0"/>
              <a:t>Interaction design requires an overarching </a:t>
            </a:r>
            <a:r>
              <a:rPr lang="en-US" b="1" dirty="0">
                <a:solidFill>
                  <a:schemeClr val="accent1"/>
                </a:solidFill>
              </a:rPr>
              <a:t>understanding of how perceived affordances</a:t>
            </a:r>
            <a:r>
              <a:rPr lang="en-US" dirty="0"/>
              <a:t> must be created.</a:t>
            </a:r>
          </a:p>
          <a:p>
            <a:r>
              <a:rPr lang="en-US" dirty="0"/>
              <a:t>The goal is to make an interface or interaction design that </a:t>
            </a:r>
            <a:r>
              <a:rPr lang="en-US" b="1" dirty="0">
                <a:solidFill>
                  <a:schemeClr val="accent1"/>
                </a:solidFill>
              </a:rPr>
              <a:t>intuitively communicates how the system is being used or that completely hides the system </a:t>
            </a:r>
            <a:r>
              <a:rPr lang="en-US" dirty="0"/>
              <a:t>among </a:t>
            </a:r>
            <a:r>
              <a:rPr lang="en-US" b="1" dirty="0">
                <a:solidFill>
                  <a:schemeClr val="accent1"/>
                </a:solidFill>
              </a:rPr>
              <a:t>physical objects </a:t>
            </a:r>
            <a:r>
              <a:rPr lang="en-US" dirty="0"/>
              <a:t>(</a:t>
            </a:r>
            <a:r>
              <a:rPr lang="en-US" b="1" dirty="0">
                <a:solidFill>
                  <a:schemeClr val="accent1"/>
                </a:solidFill>
              </a:rPr>
              <a:t>ubiquitous computing</a:t>
            </a:r>
            <a:r>
              <a:rPr lang="en-US" dirty="0"/>
              <a:t>) or </a:t>
            </a:r>
            <a:r>
              <a:rPr lang="en-US" b="1" dirty="0">
                <a:solidFill>
                  <a:schemeClr val="accent1"/>
                </a:solidFill>
              </a:rPr>
              <a:t>intelligent user interfaces</a:t>
            </a:r>
          </a:p>
          <a:p>
            <a:r>
              <a:rPr lang="en-US" dirty="0"/>
              <a:t>To create intelligent user interfaces </a:t>
            </a:r>
            <a:r>
              <a:rPr lang="en-US" b="1" dirty="0">
                <a:solidFill>
                  <a:schemeClr val="accent1"/>
                </a:solidFill>
              </a:rPr>
              <a:t>AI and HCAI plays a bigger role.</a:t>
            </a:r>
          </a:p>
        </p:txBody>
      </p:sp>
    </p:spTree>
    <p:extLst>
      <p:ext uri="{BB962C8B-B14F-4D97-AF65-F5344CB8AC3E}">
        <p14:creationId xmlns:p14="http://schemas.microsoft.com/office/powerpoint/2010/main" val="2054115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C8F21-81A4-BFB5-2278-20010326B8BF}"/>
              </a:ext>
            </a:extLst>
          </p:cNvPr>
          <p:cNvSpPr>
            <a:spLocks noGrp="1"/>
          </p:cNvSpPr>
          <p:nvPr>
            <p:ph type="title"/>
          </p:nvPr>
        </p:nvSpPr>
        <p:spPr/>
        <p:txBody>
          <a:bodyPr/>
          <a:lstStyle/>
          <a:p>
            <a:r>
              <a:rPr lang="en-US" dirty="0"/>
              <a:t>References</a:t>
            </a:r>
            <a:endParaRPr lang="de-DE" dirty="0"/>
          </a:p>
        </p:txBody>
      </p:sp>
      <p:sp>
        <p:nvSpPr>
          <p:cNvPr id="3" name="Fußzeilenplatzhalter 2">
            <a:extLst>
              <a:ext uri="{FF2B5EF4-FFF2-40B4-BE49-F238E27FC236}">
                <a16:creationId xmlns:a16="http://schemas.microsoft.com/office/drawing/2014/main" id="{249A8E20-1789-71CE-71A8-2CF2DF0DC8D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2275AA0-41CF-489A-3EF4-77681479E02E}"/>
              </a:ext>
            </a:extLst>
          </p:cNvPr>
          <p:cNvSpPr>
            <a:spLocks noGrp="1"/>
          </p:cNvSpPr>
          <p:nvPr>
            <p:ph type="sldNum" sz="quarter" idx="28"/>
          </p:nvPr>
        </p:nvSpPr>
        <p:spPr/>
        <p:txBody>
          <a:bodyPr/>
          <a:lstStyle/>
          <a:p>
            <a:fld id="{BA24374A-C3A8-471A-8837-3FC31668ABE5}" type="slidenum">
              <a:rPr lang="de-DE" smtClean="0"/>
              <a:pPr/>
              <a:t>62</a:t>
            </a:fld>
            <a:endParaRPr lang="de-DE" dirty="0"/>
          </a:p>
        </p:txBody>
      </p:sp>
      <p:sp>
        <p:nvSpPr>
          <p:cNvPr id="5" name="Textplatzhalter 4">
            <a:extLst>
              <a:ext uri="{FF2B5EF4-FFF2-40B4-BE49-F238E27FC236}">
                <a16:creationId xmlns:a16="http://schemas.microsoft.com/office/drawing/2014/main" id="{2786D6DE-4D05-B3C1-07A4-C399F6019DAE}"/>
              </a:ext>
            </a:extLst>
          </p:cNvPr>
          <p:cNvSpPr>
            <a:spLocks noGrp="1"/>
          </p:cNvSpPr>
          <p:nvPr>
            <p:ph type="body" sz="quarter" idx="21"/>
          </p:nvPr>
        </p:nvSpPr>
        <p:spPr/>
        <p:txBody>
          <a:bodyPr/>
          <a:lstStyle/>
          <a:p>
            <a:r>
              <a:rPr lang="de-DE" sz="1400" dirty="0"/>
              <a:t>Terms and </a:t>
            </a:r>
            <a:r>
              <a:rPr lang="de-DE" sz="1400" dirty="0" err="1"/>
              <a:t>Definitions</a:t>
            </a:r>
            <a:endParaRPr lang="de-DE" dirty="0"/>
          </a:p>
        </p:txBody>
      </p:sp>
      <p:sp>
        <p:nvSpPr>
          <p:cNvPr id="6" name="Textplatzhalter 5">
            <a:extLst>
              <a:ext uri="{FF2B5EF4-FFF2-40B4-BE49-F238E27FC236}">
                <a16:creationId xmlns:a16="http://schemas.microsoft.com/office/drawing/2014/main" id="{6BF290E2-7D71-03CF-6DEB-F3B06F0DE9BA}"/>
              </a:ext>
            </a:extLst>
          </p:cNvPr>
          <p:cNvSpPr>
            <a:spLocks noGrp="1"/>
          </p:cNvSpPr>
          <p:nvPr>
            <p:ph type="body" sz="quarter" idx="29"/>
          </p:nvPr>
        </p:nvSpPr>
        <p:spPr/>
        <p:txBody>
          <a:bodyPr>
            <a:normAutofit fontScale="77500" lnSpcReduction="20000"/>
          </a:bodyPr>
          <a:lstStyle/>
          <a:p>
            <a:r>
              <a:rPr lang="en-US" dirty="0"/>
              <a:t>B. </a:t>
            </a:r>
            <a:r>
              <a:rPr lang="en-US" dirty="0" err="1"/>
              <a:t>Shneiderman</a:t>
            </a:r>
            <a:r>
              <a:rPr lang="en-US" dirty="0"/>
              <a:t> (2002). Leonardo's Laptop: Human Needs and the New Computing Technologies. http://mitpress.mit.edu/main/feature/leonardoslaptop/index.html</a:t>
            </a:r>
          </a:p>
          <a:p>
            <a:r>
              <a:rPr lang="en-US" dirty="0"/>
              <a:t>B. Buxton (2010). Sketching user experiences: getting the design right and the right design. Morgan Kaufmann. </a:t>
            </a:r>
          </a:p>
          <a:p>
            <a:r>
              <a:rPr lang="en-US" dirty="0"/>
              <a:t>Harry </a:t>
            </a:r>
            <a:r>
              <a:rPr lang="en-US" dirty="0" err="1"/>
              <a:t>Brignull</a:t>
            </a:r>
            <a:r>
              <a:rPr lang="en-US" dirty="0"/>
              <a:t> (2006). Bad usability is like a leaky pipe.</a:t>
            </a:r>
            <a:br>
              <a:rPr lang="en-US" dirty="0"/>
            </a:br>
            <a:r>
              <a:rPr lang="en-US" dirty="0"/>
              <a:t>https://90percentofeverything.com/2006/11/13/bad-usability-is-like-a-leaky-pipe/</a:t>
            </a:r>
          </a:p>
          <a:p>
            <a:r>
              <a:rPr lang="en-US" dirty="0"/>
              <a:t>Paula Zuccotti (2015): Every Thing We Touch: A 24-hour Inventory of Our Lives. Penguin UK.</a:t>
            </a:r>
            <a:br>
              <a:rPr lang="en-US" dirty="0"/>
            </a:br>
            <a:r>
              <a:rPr lang="en-US" dirty="0"/>
              <a:t>https://www.theguardian.com/society/2015/nov/06/its-the-little-things-everything-i-touched-today</a:t>
            </a:r>
          </a:p>
          <a:p>
            <a:r>
              <a:rPr lang="en-US" dirty="0"/>
              <a:t>Nina Runge, Johannes </a:t>
            </a:r>
            <a:r>
              <a:rPr lang="en-US" dirty="0" err="1"/>
              <a:t>Schöning</a:t>
            </a:r>
            <a:r>
              <a:rPr lang="en-US" dirty="0"/>
              <a:t>, Rainer </a:t>
            </a:r>
            <a:r>
              <a:rPr lang="en-US" dirty="0" err="1"/>
              <a:t>Malaka</a:t>
            </a:r>
            <a:r>
              <a:rPr lang="en-US" dirty="0"/>
              <a:t>, and Alberto </a:t>
            </a:r>
            <a:r>
              <a:rPr lang="en-US" dirty="0" err="1"/>
              <a:t>Frigo</a:t>
            </a:r>
            <a:r>
              <a:rPr lang="en-US" dirty="0"/>
              <a:t> (2016): You Can Touch This: Eleven Years and 258218 Images of Objects. In Proceedings of the 2016 CHI Conference Extended Abstracts on Human Factors in Computing Systems (CHI EA '16). ACM, New York, NY, USA, 541-552. DOI: https://doi.org/10.1145/2851581.2892575</a:t>
            </a:r>
          </a:p>
          <a:p>
            <a:r>
              <a:rPr lang="en-US" dirty="0"/>
              <a:t>James J. Gibson (1977): The theory of affordances. Hilldale, USA 1.2 https://monoskop.org/images/2/2c/Gibson_James_J_1977_The_Theory_of_Affordances.pdf</a:t>
            </a:r>
          </a:p>
          <a:p>
            <a:r>
              <a:rPr lang="en-US" dirty="0"/>
              <a:t>Don Norman (2008): Affordances and Design, jnd.org https://jnd.org/affordances_and_design/</a:t>
            </a:r>
          </a:p>
          <a:p>
            <a:r>
              <a:rPr lang="en-US" dirty="0"/>
              <a:t>Norman, D. A. (2013): The design of everyday things: Revised and expanded edition. New York: Doubleday</a:t>
            </a:r>
            <a:endParaRPr lang="de-DE" dirty="0"/>
          </a:p>
          <a:p>
            <a:endParaRPr lang="de-DE" dirty="0"/>
          </a:p>
        </p:txBody>
      </p:sp>
    </p:spTree>
    <p:extLst>
      <p:ext uri="{BB962C8B-B14F-4D97-AF65-F5344CB8AC3E}">
        <p14:creationId xmlns:p14="http://schemas.microsoft.com/office/powerpoint/2010/main" val="16282262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dirty="0" err="1"/>
              <a:t>Lecture</a:t>
            </a:r>
            <a:endParaRPr lang="de-DE" dirty="0"/>
          </a:p>
        </p:txBody>
      </p:sp>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de-DE" sz="3200" dirty="0"/>
              <a:t>A Brief </a:t>
            </a:r>
            <a:r>
              <a:rPr lang="de-DE" sz="3200" dirty="0" err="1"/>
              <a:t>History</a:t>
            </a:r>
            <a:r>
              <a:rPr lang="de-DE" sz="3200" dirty="0"/>
              <a:t> </a:t>
            </a:r>
            <a:r>
              <a:rPr lang="de-DE" sz="3200" dirty="0" err="1"/>
              <a:t>of</a:t>
            </a:r>
            <a:r>
              <a:rPr lang="de-DE" sz="3200" dirty="0"/>
              <a:t> HCI</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63</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3600000" bIns="108000" rtlCol="0" anchor="b" anchorCtr="0">
            <a:spAutoFit/>
          </a:bodyPr>
          <a:lstStyle/>
          <a:p>
            <a:r>
              <a:rPr lang="en-US" sz="1200" dirty="0">
                <a:solidFill>
                  <a:schemeClr val="tx1"/>
                </a:solidFill>
              </a:rPr>
              <a:t>Image from: </a:t>
            </a:r>
            <a:r>
              <a:rPr lang="de-DE" sz="1200" dirty="0">
                <a:solidFill>
                  <a:schemeClr val="tx1"/>
                </a:solidFill>
              </a:rPr>
              <a:t>Computermuseum, Fakultät Informatik, Universität Stuttgart</a:t>
            </a:r>
            <a:endParaRPr lang="en-US" sz="1200" dirty="0">
              <a:solidFill>
                <a:schemeClr val="tx1"/>
              </a:solidFill>
            </a:endParaRPr>
          </a:p>
        </p:txBody>
      </p:sp>
      <p:pic>
        <p:nvPicPr>
          <p:cNvPr id="4" name="Picture 2">
            <a:extLst>
              <a:ext uri="{FF2B5EF4-FFF2-40B4-BE49-F238E27FC236}">
                <a16:creationId xmlns:a16="http://schemas.microsoft.com/office/drawing/2014/main" id="{46C774E2-C43E-F6CB-CA4C-2294721AE041}"/>
              </a:ext>
              <a:ext uri="{C183D7F6-B498-43B3-948B-1728B52AA6E4}">
                <adec:decorative xmlns:adec="http://schemas.microsoft.com/office/drawing/2017/decorative" val="1"/>
              </a:ext>
            </a:extLst>
          </p:cNvPr>
          <p:cNvPicPr>
            <a:picLocks noGrp="1" noChangeAspect="1" noChangeArrowheads="1"/>
          </p:cNvPicPr>
          <p:nvPr>
            <p:ph type="pic" sz="quarter" idx="13"/>
          </p:nvPr>
        </p:nvPicPr>
        <p:blipFill rotWithShape="1">
          <a:blip r:embed="rId7">
            <a:extLst>
              <a:ext uri="{28A0092B-C50C-407E-A947-70E740481C1C}">
                <a14:useLocalDpi xmlns:a14="http://schemas.microsoft.com/office/drawing/2010/main" val="0"/>
              </a:ext>
            </a:extLst>
          </a:blip>
          <a:srcRect t="32611" b="32611"/>
          <a:stretch/>
        </p:blipFill>
        <p:spPr bwMode="auto">
          <a:xfrm>
            <a:off x="0" y="1089025"/>
            <a:ext cx="12192000" cy="287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916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76ED0F-2480-42E9-5C5E-ED67BAD4F949}"/>
              </a:ext>
            </a:extLst>
          </p:cNvPr>
          <p:cNvSpPr>
            <a:spLocks noGrp="1"/>
          </p:cNvSpPr>
          <p:nvPr>
            <p:ph type="title"/>
          </p:nvPr>
        </p:nvSpPr>
        <p:spPr/>
        <p:txBody>
          <a:bodyPr/>
          <a:lstStyle/>
          <a:p>
            <a:r>
              <a:rPr lang="de-DE" dirty="0"/>
              <a:t>RKS</a:t>
            </a:r>
          </a:p>
        </p:txBody>
      </p:sp>
      <p:sp>
        <p:nvSpPr>
          <p:cNvPr id="3" name="Fußzeilenplatzhalter 2">
            <a:extLst>
              <a:ext uri="{FF2B5EF4-FFF2-40B4-BE49-F238E27FC236}">
                <a16:creationId xmlns:a16="http://schemas.microsoft.com/office/drawing/2014/main" id="{10654895-56B3-3923-3652-71FDEE0F1DF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DD903E9-480F-ABB5-EF0E-4E32D6DCAB66}"/>
              </a:ext>
            </a:extLst>
          </p:cNvPr>
          <p:cNvSpPr>
            <a:spLocks noGrp="1"/>
          </p:cNvSpPr>
          <p:nvPr>
            <p:ph type="sldNum" sz="quarter" idx="28"/>
          </p:nvPr>
        </p:nvSpPr>
        <p:spPr/>
        <p:txBody>
          <a:bodyPr/>
          <a:lstStyle/>
          <a:p>
            <a:fld id="{BA24374A-C3A8-471A-8837-3FC31668ABE5}" type="slidenum">
              <a:rPr lang="de-DE" smtClean="0"/>
              <a:pPr/>
              <a:t>64</a:t>
            </a:fld>
            <a:endParaRPr lang="de-DE" dirty="0"/>
          </a:p>
        </p:txBody>
      </p:sp>
      <p:sp>
        <p:nvSpPr>
          <p:cNvPr id="5" name="Textplatzhalter 4">
            <a:extLst>
              <a:ext uri="{FF2B5EF4-FFF2-40B4-BE49-F238E27FC236}">
                <a16:creationId xmlns:a16="http://schemas.microsoft.com/office/drawing/2014/main" id="{9DC1895B-CAEE-A8C3-7882-96BCF4CF0420}"/>
              </a:ext>
            </a:extLst>
          </p:cNvPr>
          <p:cNvSpPr>
            <a:spLocks noGrp="1"/>
          </p:cNvSpPr>
          <p:nvPr>
            <p:ph type="body" sz="quarter" idx="21"/>
          </p:nvPr>
        </p:nvSpPr>
        <p:spPr/>
        <p:txBody>
          <a:bodyPr/>
          <a:lstStyle/>
          <a:p>
            <a:r>
              <a:rPr lang="de-DE" sz="1400" dirty="0"/>
              <a:t>A Brief </a:t>
            </a:r>
            <a:r>
              <a:rPr lang="de-DE" sz="1400" dirty="0" err="1"/>
              <a:t>History</a:t>
            </a:r>
            <a:r>
              <a:rPr lang="de-DE" sz="1400" dirty="0"/>
              <a:t> </a:t>
            </a:r>
            <a:r>
              <a:rPr lang="de-DE" sz="1400" dirty="0" err="1"/>
              <a:t>of</a:t>
            </a:r>
            <a:r>
              <a:rPr lang="de-DE" sz="1400" dirty="0"/>
              <a:t> HCI</a:t>
            </a:r>
            <a:endParaRPr lang="de-DE" dirty="0"/>
          </a:p>
        </p:txBody>
      </p:sp>
      <p:sp>
        <p:nvSpPr>
          <p:cNvPr id="6" name="Textplatzhalter 5">
            <a:extLst>
              <a:ext uri="{FF2B5EF4-FFF2-40B4-BE49-F238E27FC236}">
                <a16:creationId xmlns:a16="http://schemas.microsoft.com/office/drawing/2014/main" id="{0C8F3E0E-056D-DB9D-9B27-6FDABCA716DF}"/>
              </a:ext>
            </a:extLst>
          </p:cNvPr>
          <p:cNvSpPr>
            <a:spLocks noGrp="1"/>
          </p:cNvSpPr>
          <p:nvPr>
            <p:ph type="body" sz="quarter" idx="29"/>
          </p:nvPr>
        </p:nvSpPr>
        <p:spPr/>
        <p:txBody>
          <a:bodyPr/>
          <a:lstStyle/>
          <a:p>
            <a:endParaRPr lang="de-DE"/>
          </a:p>
        </p:txBody>
      </p:sp>
      <p:pic>
        <p:nvPicPr>
          <p:cNvPr id="7" name="Picture 2" descr="Image of the RKS 100 in the computer museum stuttgart">
            <a:extLst>
              <a:ext uri="{FF2B5EF4-FFF2-40B4-BE49-F238E27FC236}">
                <a16:creationId xmlns:a16="http://schemas.microsoft.com/office/drawing/2014/main" id="{78F56B3A-EDAC-FB15-E809-3189EBFC62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35" b="27259"/>
          <a:stretch/>
        </p:blipFill>
        <p:spPr bwMode="auto">
          <a:xfrm>
            <a:off x="0" y="-213360"/>
            <a:ext cx="12192000" cy="65220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nterior of the RKS-100 computer mouse with trackball">
            <a:extLst>
              <a:ext uri="{FF2B5EF4-FFF2-40B4-BE49-F238E27FC236}">
                <a16:creationId xmlns:a16="http://schemas.microsoft.com/office/drawing/2014/main" id="{AA91EA82-8957-3DFB-3352-26C4609B74FF}"/>
              </a:ext>
            </a:extLst>
          </p:cNvPr>
          <p:cNvPicPr>
            <a:picLocks noChangeAspect="1"/>
          </p:cNvPicPr>
          <p:nvPr/>
        </p:nvPicPr>
        <p:blipFill rotWithShape="1">
          <a:blip r:embed="rId3"/>
          <a:srcRect t="5501" b="7430"/>
          <a:stretch/>
        </p:blipFill>
        <p:spPr>
          <a:xfrm>
            <a:off x="6836162" y="2497650"/>
            <a:ext cx="5200262" cy="3604529"/>
          </a:xfrm>
          <a:prstGeom prst="rect">
            <a:avLst/>
          </a:prstGeom>
        </p:spPr>
      </p:pic>
    </p:spTree>
    <p:extLst>
      <p:ext uri="{BB962C8B-B14F-4D97-AF65-F5344CB8AC3E}">
        <p14:creationId xmlns:p14="http://schemas.microsoft.com/office/powerpoint/2010/main" val="96521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F642A-27B5-9BBE-FA83-61B3B79CC3BC}"/>
              </a:ext>
            </a:extLst>
          </p:cNvPr>
          <p:cNvSpPr>
            <a:spLocks noGrp="1"/>
          </p:cNvSpPr>
          <p:nvPr>
            <p:ph type="title"/>
          </p:nvPr>
        </p:nvSpPr>
        <p:spPr/>
        <p:txBody>
          <a:bodyPr/>
          <a:lstStyle/>
          <a:p>
            <a:r>
              <a:rPr lang="en-US" altLang="de-DE" dirty="0"/>
              <a:t>Timeline of Important Technologies</a:t>
            </a:r>
            <a:endParaRPr lang="de-DE" dirty="0"/>
          </a:p>
        </p:txBody>
      </p:sp>
      <p:sp>
        <p:nvSpPr>
          <p:cNvPr id="3" name="Fußzeilenplatzhalter 2">
            <a:extLst>
              <a:ext uri="{FF2B5EF4-FFF2-40B4-BE49-F238E27FC236}">
                <a16:creationId xmlns:a16="http://schemas.microsoft.com/office/drawing/2014/main" id="{00E7DF53-BD5C-5410-E050-F25EF56EDFB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56498E7-55F0-71DF-38E1-474AB8D74E17}"/>
              </a:ext>
            </a:extLst>
          </p:cNvPr>
          <p:cNvSpPr>
            <a:spLocks noGrp="1"/>
          </p:cNvSpPr>
          <p:nvPr>
            <p:ph type="sldNum" sz="quarter" idx="28"/>
          </p:nvPr>
        </p:nvSpPr>
        <p:spPr/>
        <p:txBody>
          <a:bodyPr/>
          <a:lstStyle/>
          <a:p>
            <a:fld id="{BA24374A-C3A8-471A-8837-3FC31668ABE5}" type="slidenum">
              <a:rPr lang="de-DE" smtClean="0"/>
              <a:pPr/>
              <a:t>65</a:t>
            </a:fld>
            <a:endParaRPr lang="de-DE" dirty="0"/>
          </a:p>
        </p:txBody>
      </p:sp>
      <p:sp>
        <p:nvSpPr>
          <p:cNvPr id="5" name="Textplatzhalter 4">
            <a:extLst>
              <a:ext uri="{FF2B5EF4-FFF2-40B4-BE49-F238E27FC236}">
                <a16:creationId xmlns:a16="http://schemas.microsoft.com/office/drawing/2014/main" id="{4B0EBAAB-2235-40C0-CAF4-40EA2B92C82D}"/>
              </a:ext>
            </a:extLst>
          </p:cNvPr>
          <p:cNvSpPr>
            <a:spLocks noGrp="1"/>
          </p:cNvSpPr>
          <p:nvPr>
            <p:ph type="body" sz="quarter" idx="21"/>
          </p:nvPr>
        </p:nvSpPr>
        <p:spPr/>
        <p:txBody>
          <a:bodyPr/>
          <a:lstStyle/>
          <a:p>
            <a:r>
              <a:rPr lang="de-DE" sz="1400" dirty="0"/>
              <a:t>A Brief </a:t>
            </a:r>
            <a:r>
              <a:rPr lang="de-DE" sz="1400" dirty="0" err="1"/>
              <a:t>History</a:t>
            </a:r>
            <a:r>
              <a:rPr lang="de-DE" sz="1400" dirty="0"/>
              <a:t> </a:t>
            </a:r>
            <a:r>
              <a:rPr lang="de-DE" sz="1400" dirty="0" err="1"/>
              <a:t>of</a:t>
            </a:r>
            <a:r>
              <a:rPr lang="de-DE" sz="1400" dirty="0"/>
              <a:t> HCI</a:t>
            </a:r>
            <a:endParaRPr lang="de-DE" dirty="0"/>
          </a:p>
        </p:txBody>
      </p:sp>
      <p:sp>
        <p:nvSpPr>
          <p:cNvPr id="6" name="Textplatzhalter 5">
            <a:extLst>
              <a:ext uri="{FF2B5EF4-FFF2-40B4-BE49-F238E27FC236}">
                <a16:creationId xmlns:a16="http://schemas.microsoft.com/office/drawing/2014/main" id="{D5B429BA-EF68-71A8-5519-5AE22C4E66C0}"/>
              </a:ext>
            </a:extLst>
          </p:cNvPr>
          <p:cNvSpPr>
            <a:spLocks noGrp="1"/>
          </p:cNvSpPr>
          <p:nvPr>
            <p:ph type="body" sz="quarter" idx="29"/>
          </p:nvPr>
        </p:nvSpPr>
        <p:spPr/>
        <p:txBody>
          <a:bodyPr>
            <a:normAutofit fontScale="92500" lnSpcReduction="20000"/>
          </a:bodyPr>
          <a:lstStyle/>
          <a:p>
            <a:r>
              <a:rPr lang="en-US" altLang="de-DE" b="1" dirty="0">
                <a:solidFill>
                  <a:schemeClr val="accent1"/>
                </a:solidFill>
              </a:rPr>
              <a:t>1945</a:t>
            </a:r>
            <a:r>
              <a:rPr lang="en-US" altLang="de-DE" dirty="0"/>
              <a:t>: </a:t>
            </a:r>
            <a:r>
              <a:rPr lang="en-US" altLang="de-DE" dirty="0" err="1"/>
              <a:t>Vannevar</a:t>
            </a:r>
            <a:r>
              <a:rPr lang="en-US" altLang="de-DE" dirty="0"/>
              <a:t> Bush: </a:t>
            </a:r>
            <a:r>
              <a:rPr lang="en-US" altLang="en-US" dirty="0"/>
              <a:t>“</a:t>
            </a:r>
            <a:r>
              <a:rPr lang="en-US" altLang="de-DE" dirty="0"/>
              <a:t>As We May Think</a:t>
            </a:r>
            <a:r>
              <a:rPr lang="en-US" altLang="en-US" dirty="0"/>
              <a:t>”</a:t>
            </a:r>
            <a:r>
              <a:rPr lang="en-US" altLang="de-DE" dirty="0"/>
              <a:t>, MEMEX</a:t>
            </a:r>
          </a:p>
          <a:p>
            <a:r>
              <a:rPr lang="en-US" altLang="de-DE" b="1" dirty="0">
                <a:solidFill>
                  <a:schemeClr val="accent1"/>
                </a:solidFill>
              </a:rPr>
              <a:t>1950</a:t>
            </a:r>
            <a:r>
              <a:rPr lang="en-US" altLang="de-DE" dirty="0"/>
              <a:t>: Whirlwind with cathode ray tube (CRT)</a:t>
            </a:r>
          </a:p>
          <a:p>
            <a:r>
              <a:rPr lang="en-US" altLang="de-DE" b="1" dirty="0">
                <a:solidFill>
                  <a:schemeClr val="accent1"/>
                </a:solidFill>
              </a:rPr>
              <a:t>1955</a:t>
            </a:r>
            <a:r>
              <a:rPr lang="en-US" altLang="de-DE" dirty="0"/>
              <a:t>: SAGE Radar with CRT and light pen</a:t>
            </a:r>
          </a:p>
          <a:p>
            <a:r>
              <a:rPr lang="en-US" altLang="de-DE" b="1" dirty="0">
                <a:solidFill>
                  <a:schemeClr val="accent1"/>
                </a:solidFill>
              </a:rPr>
              <a:t>1962</a:t>
            </a:r>
            <a:r>
              <a:rPr lang="en-US" altLang="de-DE" dirty="0"/>
              <a:t>: </a:t>
            </a:r>
            <a:r>
              <a:rPr lang="en-US" altLang="en-US" dirty="0"/>
              <a:t>“</a:t>
            </a:r>
            <a:r>
              <a:rPr lang="en-US" altLang="ja-JP" dirty="0" err="1"/>
              <a:t>Spacewar</a:t>
            </a:r>
            <a:r>
              <a:rPr lang="en-US" altLang="en-US" dirty="0"/>
              <a:t>”</a:t>
            </a:r>
            <a:r>
              <a:rPr lang="en-US" altLang="ja-JP" dirty="0"/>
              <a:t>: video game on a PDP-1 computer with joystick</a:t>
            </a:r>
          </a:p>
          <a:p>
            <a:r>
              <a:rPr lang="en-US" altLang="de-DE" b="1" dirty="0">
                <a:solidFill>
                  <a:schemeClr val="accent1"/>
                </a:solidFill>
              </a:rPr>
              <a:t>1963</a:t>
            </a:r>
            <a:r>
              <a:rPr lang="en-US" altLang="de-DE" dirty="0"/>
              <a:t>: I. Sutherland</a:t>
            </a:r>
            <a:r>
              <a:rPr lang="en-US" altLang="en-US" dirty="0"/>
              <a:t>’</a:t>
            </a:r>
            <a:r>
              <a:rPr lang="en-US" altLang="de-DE" dirty="0"/>
              <a:t>s </a:t>
            </a:r>
            <a:r>
              <a:rPr lang="en-US" altLang="en-US" dirty="0"/>
              <a:t>“</a:t>
            </a:r>
            <a:r>
              <a:rPr lang="en-US" altLang="de-DE" dirty="0"/>
              <a:t>Sketchpad</a:t>
            </a:r>
            <a:r>
              <a:rPr lang="en-US" altLang="en-US" dirty="0"/>
              <a:t>”</a:t>
            </a:r>
            <a:r>
              <a:rPr lang="en-US" altLang="de-DE" dirty="0"/>
              <a:t> (interactive 2D CAD system)</a:t>
            </a:r>
          </a:p>
          <a:p>
            <a:r>
              <a:rPr lang="en-US" altLang="de-DE" b="1" dirty="0">
                <a:solidFill>
                  <a:schemeClr val="accent1"/>
                </a:solidFill>
              </a:rPr>
              <a:t>1968</a:t>
            </a:r>
            <a:r>
              <a:rPr lang="en-US" altLang="de-DE" dirty="0"/>
              <a:t>: D. Engelbart: computer supported cooperative work (CSCW)</a:t>
            </a:r>
          </a:p>
          <a:p>
            <a:r>
              <a:rPr lang="en-US" altLang="de-DE" b="1" dirty="0">
                <a:solidFill>
                  <a:schemeClr val="accent1"/>
                </a:solidFill>
              </a:rPr>
              <a:t>1969</a:t>
            </a:r>
            <a:r>
              <a:rPr lang="en-US" altLang="de-DE" dirty="0"/>
              <a:t>: I. Sutherland: virtual reality (VR), head-mounted display (HMD)</a:t>
            </a:r>
          </a:p>
          <a:p>
            <a:r>
              <a:rPr lang="en-US" altLang="de-DE" b="1" dirty="0">
                <a:solidFill>
                  <a:schemeClr val="accent1"/>
                </a:solidFill>
              </a:rPr>
              <a:t>1973</a:t>
            </a:r>
            <a:r>
              <a:rPr lang="en-US" altLang="de-DE" dirty="0"/>
              <a:t>: Xerox Alto – implementation of a graphical user interface</a:t>
            </a:r>
          </a:p>
          <a:p>
            <a:r>
              <a:rPr lang="en-US" altLang="de-DE" b="1" dirty="0">
                <a:solidFill>
                  <a:schemeClr val="accent1"/>
                </a:solidFill>
              </a:rPr>
              <a:t>1981</a:t>
            </a:r>
            <a:r>
              <a:rPr lang="en-US" altLang="de-DE" dirty="0"/>
              <a:t>: Xerox Star – Fully functional graphical user interface</a:t>
            </a:r>
          </a:p>
          <a:p>
            <a:r>
              <a:rPr lang="en-US" altLang="de-DE" b="1" dirty="0">
                <a:solidFill>
                  <a:schemeClr val="accent1"/>
                </a:solidFill>
              </a:rPr>
              <a:t>1982</a:t>
            </a:r>
            <a:r>
              <a:rPr lang="en-US" altLang="de-DE" dirty="0"/>
              <a:t>: Apple Lisa </a:t>
            </a:r>
          </a:p>
          <a:p>
            <a:r>
              <a:rPr lang="en-US" altLang="de-DE" b="1" dirty="0">
                <a:solidFill>
                  <a:schemeClr val="accent1"/>
                </a:solidFill>
              </a:rPr>
              <a:t>1984</a:t>
            </a:r>
            <a:r>
              <a:rPr lang="en-US" altLang="de-DE" dirty="0"/>
              <a:t>: Apple Mac – first commercially successful GUI</a:t>
            </a:r>
          </a:p>
          <a:p>
            <a:r>
              <a:rPr lang="en-US" altLang="de-DE" b="1" dirty="0">
                <a:solidFill>
                  <a:schemeClr val="accent1"/>
                </a:solidFill>
              </a:rPr>
              <a:t>1984</a:t>
            </a:r>
            <a:r>
              <a:rPr lang="en-US" altLang="de-DE" dirty="0"/>
              <a:t>: X Window system</a:t>
            </a:r>
          </a:p>
        </p:txBody>
      </p:sp>
    </p:spTree>
    <p:extLst>
      <p:ext uri="{BB962C8B-B14F-4D97-AF65-F5344CB8AC3E}">
        <p14:creationId xmlns:p14="http://schemas.microsoft.com/office/powerpoint/2010/main" val="7542619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222493-B637-2156-C93D-9C29EB0FA3B0}"/>
              </a:ext>
            </a:extLst>
          </p:cNvPr>
          <p:cNvSpPr>
            <a:spLocks noGrp="1"/>
          </p:cNvSpPr>
          <p:nvPr>
            <p:ph type="title"/>
          </p:nvPr>
        </p:nvSpPr>
        <p:spPr/>
        <p:txBody>
          <a:bodyPr/>
          <a:lstStyle/>
          <a:p>
            <a:r>
              <a:rPr lang="en-US" altLang="de-DE" dirty="0"/>
              <a:t>Early Computer Operators and Engineers</a:t>
            </a:r>
            <a:endParaRPr lang="de-DE" dirty="0"/>
          </a:p>
        </p:txBody>
      </p:sp>
      <p:sp>
        <p:nvSpPr>
          <p:cNvPr id="3" name="Fußzeilenplatzhalter 2">
            <a:extLst>
              <a:ext uri="{FF2B5EF4-FFF2-40B4-BE49-F238E27FC236}">
                <a16:creationId xmlns:a16="http://schemas.microsoft.com/office/drawing/2014/main" id="{E154CCCB-9736-D649-64A1-33AF74EE5344}"/>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E7D1C4A-E040-224C-E2E1-F6D0419FFEFB}"/>
              </a:ext>
            </a:extLst>
          </p:cNvPr>
          <p:cNvSpPr>
            <a:spLocks noGrp="1"/>
          </p:cNvSpPr>
          <p:nvPr>
            <p:ph type="sldNum" sz="quarter" idx="33"/>
          </p:nvPr>
        </p:nvSpPr>
        <p:spPr/>
        <p:txBody>
          <a:bodyPr/>
          <a:lstStyle/>
          <a:p>
            <a:fld id="{BA24374A-C3A8-471A-8837-3FC31668ABE5}" type="slidenum">
              <a:rPr lang="de-DE" smtClean="0"/>
              <a:pPr/>
              <a:t>66</a:t>
            </a:fld>
            <a:endParaRPr lang="de-DE" dirty="0"/>
          </a:p>
        </p:txBody>
      </p:sp>
      <p:sp>
        <p:nvSpPr>
          <p:cNvPr id="12" name="Textplatzhalter 11">
            <a:extLst>
              <a:ext uri="{FF2B5EF4-FFF2-40B4-BE49-F238E27FC236}">
                <a16:creationId xmlns:a16="http://schemas.microsoft.com/office/drawing/2014/main" id="{0C5C17CC-1C5B-657F-E345-4275E3F36F5A}"/>
              </a:ext>
            </a:extLst>
          </p:cNvPr>
          <p:cNvSpPr>
            <a:spLocks noGrp="1"/>
          </p:cNvSpPr>
          <p:nvPr>
            <p:ph type="body" sz="quarter" idx="21"/>
          </p:nvPr>
        </p:nvSpPr>
        <p:spPr/>
        <p:txBody>
          <a:bodyPr/>
          <a:lstStyle/>
          <a:p>
            <a:r>
              <a:rPr lang="de-DE" sz="1400" dirty="0"/>
              <a:t>A Brief </a:t>
            </a:r>
            <a:r>
              <a:rPr lang="de-DE" sz="1400" dirty="0" err="1"/>
              <a:t>History</a:t>
            </a:r>
            <a:r>
              <a:rPr lang="de-DE" sz="1400" dirty="0"/>
              <a:t> </a:t>
            </a:r>
            <a:r>
              <a:rPr lang="de-DE" sz="1400" dirty="0" err="1"/>
              <a:t>of</a:t>
            </a:r>
            <a:r>
              <a:rPr lang="de-DE" sz="1400" dirty="0"/>
              <a:t> HCI</a:t>
            </a:r>
            <a:endParaRPr lang="de-DE" dirty="0"/>
          </a:p>
        </p:txBody>
      </p:sp>
      <p:sp>
        <p:nvSpPr>
          <p:cNvPr id="13" name="Textplatzhalter 12">
            <a:extLst>
              <a:ext uri="{FF2B5EF4-FFF2-40B4-BE49-F238E27FC236}">
                <a16:creationId xmlns:a16="http://schemas.microsoft.com/office/drawing/2014/main" id="{EE4A4B00-1E86-5F34-0A78-C6E3F3D3E38D}"/>
              </a:ext>
            </a:extLst>
          </p:cNvPr>
          <p:cNvSpPr>
            <a:spLocks noGrp="1"/>
          </p:cNvSpPr>
          <p:nvPr>
            <p:ph type="body" sz="quarter" idx="34"/>
          </p:nvPr>
        </p:nvSpPr>
        <p:spPr/>
        <p:txBody>
          <a:bodyPr/>
          <a:lstStyle/>
          <a:p>
            <a:endParaRPr lang="de-DE"/>
          </a:p>
        </p:txBody>
      </p:sp>
      <p:sp>
        <p:nvSpPr>
          <p:cNvPr id="14" name="Inhaltsplatzhalter 13">
            <a:extLst>
              <a:ext uri="{FF2B5EF4-FFF2-40B4-BE49-F238E27FC236}">
                <a16:creationId xmlns:a16="http://schemas.microsoft.com/office/drawing/2014/main" id="{759F1279-C2AD-E672-3EFC-12772D28C53F}"/>
              </a:ext>
            </a:extLst>
          </p:cNvPr>
          <p:cNvSpPr>
            <a:spLocks noGrp="1"/>
          </p:cNvSpPr>
          <p:nvPr>
            <p:ph sz="quarter" idx="35"/>
          </p:nvPr>
        </p:nvSpPr>
        <p:spPr/>
        <p:txBody>
          <a:bodyPr/>
          <a:lstStyle/>
          <a:p>
            <a:r>
              <a:rPr lang="en-US" altLang="de-DE" sz="1000" dirty="0"/>
              <a:t>Images from: </a:t>
            </a:r>
            <a:r>
              <a:rPr lang="en-US" altLang="de-DE" sz="1000" dirty="0">
                <a:hlinkClick r:id="rId2"/>
              </a:rPr>
              <a:t>http://www.computerhistory.org</a:t>
            </a:r>
            <a:r>
              <a:rPr lang="en-US" altLang="de-DE" sz="1000" dirty="0"/>
              <a:t> </a:t>
            </a:r>
          </a:p>
        </p:txBody>
      </p:sp>
      <p:grpSp>
        <p:nvGrpSpPr>
          <p:cNvPr id="5" name="Gruppieren 4" descr="Images from old computers filling whole rooms">
            <a:extLst>
              <a:ext uri="{FF2B5EF4-FFF2-40B4-BE49-F238E27FC236}">
                <a16:creationId xmlns:a16="http://schemas.microsoft.com/office/drawing/2014/main" id="{57D4AB53-3F8B-3665-861F-8B83E163260E}"/>
              </a:ext>
            </a:extLst>
          </p:cNvPr>
          <p:cNvGrpSpPr/>
          <p:nvPr/>
        </p:nvGrpSpPr>
        <p:grpSpPr>
          <a:xfrm>
            <a:off x="695325" y="1452507"/>
            <a:ext cx="9805828" cy="4241602"/>
            <a:chOff x="695325" y="1452507"/>
            <a:chExt cx="8969781" cy="3879962"/>
          </a:xfrm>
        </p:grpSpPr>
        <p:pic>
          <p:nvPicPr>
            <p:cNvPr id="7" name="Picture 8" descr="1944_harvard_markI">
              <a:hlinkClick r:id="rId3" tooltip="Harvard Mark-I in use, 1944"/>
              <a:extLst>
                <a:ext uri="{FF2B5EF4-FFF2-40B4-BE49-F238E27FC236}">
                  <a16:creationId xmlns:a16="http://schemas.microsoft.com/office/drawing/2014/main" id="{A15FE35E-63C1-9175-B913-CBFED65CD811}"/>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r="13054"/>
            <a:stretch>
              <a:fillRect/>
            </a:stretch>
          </p:blipFill>
          <p:spPr bwMode="auto">
            <a:xfrm>
              <a:off x="695325" y="1452507"/>
              <a:ext cx="3006920" cy="3879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 descr="1948_ibm_ssec">
              <a:hlinkClick r:id="rId5" tooltip="IBM´s SSEC"/>
              <a:extLst>
                <a:ext uri="{FF2B5EF4-FFF2-40B4-BE49-F238E27FC236}">
                  <a16:creationId xmlns:a16="http://schemas.microsoft.com/office/drawing/2014/main" id="{6B761628-143D-513D-C54B-2A169EB761B6}"/>
                </a:ext>
              </a:extLst>
            </p:cNvPr>
            <p:cNvPicPr>
              <a:picLocks noChangeAspect="1" noChangeArrowheads="1"/>
            </p:cNvPicPr>
            <p:nvPr/>
          </p:nvPicPr>
          <p:blipFill>
            <a:blip r:embed="rId6">
              <a:lum bright="12000"/>
              <a:extLst>
                <a:ext uri="{28A0092B-C50C-407E-A947-70E740481C1C}">
                  <a14:useLocalDpi xmlns:a14="http://schemas.microsoft.com/office/drawing/2010/main" val="0"/>
                </a:ext>
              </a:extLst>
            </a:blip>
            <a:srcRect r="12671"/>
            <a:stretch>
              <a:fillRect/>
            </a:stretch>
          </p:blipFill>
          <p:spPr bwMode="auto">
            <a:xfrm>
              <a:off x="3810000" y="1471437"/>
              <a:ext cx="2899166" cy="3861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2" descr="1958_sage">
              <a:extLst>
                <a:ext uri="{FF2B5EF4-FFF2-40B4-BE49-F238E27FC236}">
                  <a16:creationId xmlns:a16="http://schemas.microsoft.com/office/drawing/2014/main" id="{40E09B04-1EC8-D924-D00A-B7D5EED2EA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1471437"/>
              <a:ext cx="2807106" cy="1726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4" descr="1960_pdp">
              <a:extLst>
                <a:ext uri="{FF2B5EF4-FFF2-40B4-BE49-F238E27FC236}">
                  <a16:creationId xmlns:a16="http://schemas.microsoft.com/office/drawing/2014/main" id="{987244F3-FCF2-23A5-8B1E-3D6EF28538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3316727"/>
              <a:ext cx="2807106" cy="20157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717511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56BB38-1640-1CB2-8493-9539EE240842}"/>
              </a:ext>
            </a:extLst>
          </p:cNvPr>
          <p:cNvSpPr>
            <a:spLocks noGrp="1"/>
          </p:cNvSpPr>
          <p:nvPr>
            <p:ph type="title"/>
          </p:nvPr>
        </p:nvSpPr>
        <p:spPr/>
        <p:txBody>
          <a:bodyPr/>
          <a:lstStyle/>
          <a:p>
            <a:r>
              <a:rPr lang="en-US" altLang="de-DE" dirty="0"/>
              <a:t>Timeline in HCI – The User’s Perspective</a:t>
            </a:r>
            <a:endParaRPr lang="de-DE" dirty="0"/>
          </a:p>
        </p:txBody>
      </p:sp>
      <p:sp>
        <p:nvSpPr>
          <p:cNvPr id="3" name="Fußzeilenplatzhalter 2">
            <a:extLst>
              <a:ext uri="{FF2B5EF4-FFF2-40B4-BE49-F238E27FC236}">
                <a16:creationId xmlns:a16="http://schemas.microsoft.com/office/drawing/2014/main" id="{C8683395-D936-BBB2-35DE-8E1351FA14A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D814CCB-1235-E0A2-1E73-F795CBEFF57F}"/>
              </a:ext>
            </a:extLst>
          </p:cNvPr>
          <p:cNvSpPr>
            <a:spLocks noGrp="1"/>
          </p:cNvSpPr>
          <p:nvPr>
            <p:ph type="sldNum" sz="quarter" idx="28"/>
          </p:nvPr>
        </p:nvSpPr>
        <p:spPr/>
        <p:txBody>
          <a:bodyPr/>
          <a:lstStyle/>
          <a:p>
            <a:fld id="{BA24374A-C3A8-471A-8837-3FC31668ABE5}" type="slidenum">
              <a:rPr lang="de-DE" smtClean="0"/>
              <a:pPr/>
              <a:t>67</a:t>
            </a:fld>
            <a:endParaRPr lang="de-DE" dirty="0"/>
          </a:p>
        </p:txBody>
      </p:sp>
      <p:sp>
        <p:nvSpPr>
          <p:cNvPr id="8" name="Textplatzhalter 7">
            <a:extLst>
              <a:ext uri="{FF2B5EF4-FFF2-40B4-BE49-F238E27FC236}">
                <a16:creationId xmlns:a16="http://schemas.microsoft.com/office/drawing/2014/main" id="{3A25270A-EDBF-1187-44D4-C638E058E5DC}"/>
              </a:ext>
            </a:extLst>
          </p:cNvPr>
          <p:cNvSpPr>
            <a:spLocks noGrp="1"/>
          </p:cNvSpPr>
          <p:nvPr>
            <p:ph type="body" sz="quarter" idx="21"/>
          </p:nvPr>
        </p:nvSpPr>
        <p:spPr/>
        <p:txBody>
          <a:bodyPr/>
          <a:lstStyle/>
          <a:p>
            <a:r>
              <a:rPr lang="de-DE" sz="1400" dirty="0"/>
              <a:t>A Brief </a:t>
            </a:r>
            <a:r>
              <a:rPr lang="de-DE" sz="1400" dirty="0" err="1"/>
              <a:t>History</a:t>
            </a:r>
            <a:r>
              <a:rPr lang="de-DE" sz="1400" dirty="0"/>
              <a:t> </a:t>
            </a:r>
            <a:r>
              <a:rPr lang="de-DE" sz="1400" dirty="0" err="1"/>
              <a:t>of</a:t>
            </a:r>
            <a:r>
              <a:rPr lang="de-DE" sz="1400" dirty="0"/>
              <a:t> HCI</a:t>
            </a:r>
            <a:endParaRPr lang="de-DE" dirty="0"/>
          </a:p>
        </p:txBody>
      </p:sp>
      <p:sp>
        <p:nvSpPr>
          <p:cNvPr id="6" name="Textplatzhalter 5">
            <a:extLst>
              <a:ext uri="{FF2B5EF4-FFF2-40B4-BE49-F238E27FC236}">
                <a16:creationId xmlns:a16="http://schemas.microsoft.com/office/drawing/2014/main" id="{E39245BA-E97F-886E-19D8-AEB0E27536AD}"/>
              </a:ext>
            </a:extLst>
          </p:cNvPr>
          <p:cNvSpPr>
            <a:spLocks noGrp="1"/>
          </p:cNvSpPr>
          <p:nvPr>
            <p:ph type="body" sz="quarter" idx="29"/>
          </p:nvPr>
        </p:nvSpPr>
        <p:spPr/>
        <p:txBody>
          <a:bodyPr>
            <a:normAutofit lnSpcReduction="10000"/>
          </a:bodyPr>
          <a:lstStyle/>
          <a:p>
            <a:pPr marL="0" indent="0">
              <a:buNone/>
            </a:pPr>
            <a:r>
              <a:rPr lang="en-GB" altLang="de-DE" b="1" dirty="0">
                <a:solidFill>
                  <a:schemeClr val="accent1"/>
                </a:solidFill>
              </a:rPr>
              <a:t>1950</a:t>
            </a:r>
            <a:r>
              <a:rPr lang="en-GB" altLang="de-DE" dirty="0"/>
              <a:t>: Experimental computers, specific tasks</a:t>
            </a:r>
            <a:br>
              <a:rPr lang="en-GB" altLang="de-DE" dirty="0"/>
            </a:br>
            <a:r>
              <a:rPr lang="en-GB" altLang="de-DE" dirty="0"/>
              <a:t>interface at the hardware level for engineers (switch panels)</a:t>
            </a:r>
          </a:p>
          <a:p>
            <a:pPr marL="0" indent="0">
              <a:buNone/>
            </a:pPr>
            <a:r>
              <a:rPr lang="en-US" altLang="de-DE" b="1" dirty="0">
                <a:solidFill>
                  <a:schemeClr val="accent1"/>
                </a:solidFill>
              </a:rPr>
              <a:t>1960, 1970</a:t>
            </a:r>
            <a:r>
              <a:rPr lang="en-US" altLang="de-DE" dirty="0"/>
              <a:t>: Batch / offline mode; punch cards / printer</a:t>
            </a:r>
            <a:br>
              <a:rPr lang="en-US" altLang="de-DE" dirty="0"/>
            </a:br>
            <a:r>
              <a:rPr lang="en-GB" altLang="de-DE" dirty="0"/>
              <a:t>interface at the programming level (COBOL, FORTRAN)</a:t>
            </a:r>
            <a:endParaRPr lang="en-US" altLang="de-DE" dirty="0"/>
          </a:p>
          <a:p>
            <a:pPr marL="0" indent="0">
              <a:buNone/>
            </a:pPr>
            <a:r>
              <a:rPr lang="en-US" altLang="de-DE" b="1" dirty="0">
                <a:solidFill>
                  <a:schemeClr val="accent1"/>
                </a:solidFill>
              </a:rPr>
              <a:t>1970, 1980</a:t>
            </a:r>
            <a:r>
              <a:rPr lang="en-US" altLang="de-DE" dirty="0"/>
              <a:t>: Timesharing / text terminals (IBM 3270, DEC VT100) </a:t>
            </a:r>
            <a:r>
              <a:rPr lang="en-GB" altLang="de-DE" dirty="0"/>
              <a:t>interface at the terminal level (command languages)</a:t>
            </a:r>
          </a:p>
          <a:p>
            <a:pPr marL="0" indent="0">
              <a:buNone/>
            </a:pPr>
            <a:r>
              <a:rPr lang="en-US" altLang="de-DE" b="1" dirty="0">
                <a:solidFill>
                  <a:schemeClr val="accent1"/>
                </a:solidFill>
              </a:rPr>
              <a:t>1980, 1990</a:t>
            </a:r>
            <a:r>
              <a:rPr lang="en-US" altLang="de-DE" dirty="0"/>
              <a:t>: Raster graphics / GUI on PCs / workstations</a:t>
            </a:r>
            <a:br>
              <a:rPr lang="en-US" altLang="de-DE" dirty="0"/>
            </a:br>
            <a:r>
              <a:rPr lang="en-GB" altLang="de-DE" dirty="0"/>
              <a:t>interface at the interaction dialogue level (GUIs, multimedia)</a:t>
            </a:r>
            <a:endParaRPr lang="en-US" altLang="de-DE" dirty="0"/>
          </a:p>
          <a:p>
            <a:pPr marL="0" indent="0">
              <a:buNone/>
            </a:pPr>
            <a:r>
              <a:rPr lang="en-US" altLang="de-DE" b="1" dirty="0">
                <a:solidFill>
                  <a:schemeClr val="accent1"/>
                </a:solidFill>
              </a:rPr>
              <a:t>2000</a:t>
            </a:r>
            <a:r>
              <a:rPr lang="en-US" altLang="de-DE" dirty="0"/>
              <a:t>: Multimedia: graphics, video, and audio; internet, </a:t>
            </a:r>
            <a:r>
              <a:rPr lang="en-US" altLang="de-DE" dirty="0" err="1"/>
              <a:t>i</a:t>
            </a:r>
            <a:r>
              <a:rPr lang="en-GB" altLang="de-DE" dirty="0" err="1"/>
              <a:t>nterface</a:t>
            </a:r>
            <a:r>
              <a:rPr lang="en-GB" altLang="de-DE" dirty="0"/>
              <a:t> at the work setting (networked systems, groupware)</a:t>
            </a:r>
            <a:endParaRPr lang="en-US" altLang="de-DE" dirty="0"/>
          </a:p>
          <a:p>
            <a:pPr marL="0" indent="0">
              <a:buNone/>
            </a:pPr>
            <a:r>
              <a:rPr lang="en-US" altLang="de-DE" b="1" dirty="0">
                <a:solidFill>
                  <a:schemeClr val="accent1"/>
                </a:solidFill>
              </a:rPr>
              <a:t>2010</a:t>
            </a:r>
            <a:r>
              <a:rPr lang="en-US" altLang="de-DE" dirty="0"/>
              <a:t>: Mobile, Wearable, Embedded, Ubiquitous</a:t>
            </a:r>
            <a:br>
              <a:rPr lang="en-US" altLang="de-DE" dirty="0"/>
            </a:br>
            <a:r>
              <a:rPr lang="en-US" altLang="de-DE" dirty="0"/>
              <a:t>interface is pervasive, everywhere, and more and more Natural</a:t>
            </a:r>
          </a:p>
        </p:txBody>
      </p:sp>
    </p:spTree>
    <p:extLst>
      <p:ext uri="{BB962C8B-B14F-4D97-AF65-F5344CB8AC3E}">
        <p14:creationId xmlns:p14="http://schemas.microsoft.com/office/powerpoint/2010/main" val="5832196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5CB294-2135-E05F-19AC-CA9DA7465172}"/>
              </a:ext>
            </a:extLst>
          </p:cNvPr>
          <p:cNvSpPr>
            <a:spLocks noGrp="1"/>
          </p:cNvSpPr>
          <p:nvPr>
            <p:ph type="title"/>
          </p:nvPr>
        </p:nvSpPr>
        <p:spPr/>
        <p:txBody>
          <a:bodyPr/>
          <a:lstStyle/>
          <a:p>
            <a:r>
              <a:rPr lang="en-US" altLang="de-DE" dirty="0" err="1"/>
              <a:t>Vannevar</a:t>
            </a:r>
            <a:r>
              <a:rPr lang="en-US" altLang="de-DE" dirty="0"/>
              <a:t> Bush</a:t>
            </a:r>
            <a:endParaRPr lang="de-DE" dirty="0"/>
          </a:p>
        </p:txBody>
      </p:sp>
      <p:sp>
        <p:nvSpPr>
          <p:cNvPr id="3" name="Fußzeilenplatzhalter 2">
            <a:extLst>
              <a:ext uri="{FF2B5EF4-FFF2-40B4-BE49-F238E27FC236}">
                <a16:creationId xmlns:a16="http://schemas.microsoft.com/office/drawing/2014/main" id="{795D634E-20D1-F2F3-19FA-7D804B3545A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166B247-7DB9-F91D-EEB5-58CE1DC030D6}"/>
              </a:ext>
            </a:extLst>
          </p:cNvPr>
          <p:cNvSpPr>
            <a:spLocks noGrp="1"/>
          </p:cNvSpPr>
          <p:nvPr>
            <p:ph type="sldNum" sz="quarter" idx="28"/>
          </p:nvPr>
        </p:nvSpPr>
        <p:spPr/>
        <p:txBody>
          <a:bodyPr/>
          <a:lstStyle/>
          <a:p>
            <a:fld id="{BA24374A-C3A8-471A-8837-3FC31668ABE5}" type="slidenum">
              <a:rPr lang="de-DE" smtClean="0"/>
              <a:pPr/>
              <a:t>68</a:t>
            </a:fld>
            <a:endParaRPr lang="de-DE" dirty="0"/>
          </a:p>
        </p:txBody>
      </p:sp>
      <p:sp>
        <p:nvSpPr>
          <p:cNvPr id="5" name="Textplatzhalter 4">
            <a:extLst>
              <a:ext uri="{FF2B5EF4-FFF2-40B4-BE49-F238E27FC236}">
                <a16:creationId xmlns:a16="http://schemas.microsoft.com/office/drawing/2014/main" id="{19AA6A58-D7C3-B203-A8FA-22B06F08B03A}"/>
              </a:ext>
            </a:extLst>
          </p:cNvPr>
          <p:cNvSpPr>
            <a:spLocks noGrp="1"/>
          </p:cNvSpPr>
          <p:nvPr>
            <p:ph type="body" sz="quarter" idx="21"/>
          </p:nvPr>
        </p:nvSpPr>
        <p:spPr/>
        <p:txBody>
          <a:bodyPr/>
          <a:lstStyle/>
          <a:p>
            <a:r>
              <a:rPr lang="de-DE" sz="1400"/>
              <a:t>A Brief History of HCI</a:t>
            </a:r>
            <a:endParaRPr lang="de-DE"/>
          </a:p>
        </p:txBody>
      </p:sp>
      <p:sp>
        <p:nvSpPr>
          <p:cNvPr id="6" name="Textplatzhalter 5">
            <a:extLst>
              <a:ext uri="{FF2B5EF4-FFF2-40B4-BE49-F238E27FC236}">
                <a16:creationId xmlns:a16="http://schemas.microsoft.com/office/drawing/2014/main" id="{37AD23F6-0D24-07A4-2484-DF5A6DCFD0D3}"/>
              </a:ext>
            </a:extLst>
          </p:cNvPr>
          <p:cNvSpPr>
            <a:spLocks noGrp="1"/>
          </p:cNvSpPr>
          <p:nvPr>
            <p:ph type="body" sz="quarter" idx="29"/>
          </p:nvPr>
        </p:nvSpPr>
        <p:spPr>
          <a:xfrm>
            <a:off x="695325" y="1449388"/>
            <a:ext cx="7956549" cy="4679950"/>
          </a:xfrm>
        </p:spPr>
        <p:txBody>
          <a:bodyPr/>
          <a:lstStyle/>
          <a:p>
            <a:r>
              <a:rPr lang="en-US" altLang="de-DE" b="1" dirty="0">
                <a:solidFill>
                  <a:schemeClr val="accent1"/>
                </a:solidFill>
              </a:rPr>
              <a:t>As we may think</a:t>
            </a:r>
            <a:r>
              <a:rPr lang="en-US" altLang="de-DE" dirty="0"/>
              <a:t> (1945): an article in Atlantic Monthly</a:t>
            </a:r>
          </a:p>
          <a:p>
            <a:pPr lvl="1"/>
            <a:r>
              <a:rPr lang="en-US" altLang="de-DE" dirty="0"/>
              <a:t>Sees the problem of storing, accessing, distributing, and annotating information</a:t>
            </a:r>
          </a:p>
          <a:p>
            <a:pPr lvl="1"/>
            <a:r>
              <a:rPr lang="en-US" altLang="de-DE" dirty="0"/>
              <a:t>Understands the wealth of large amounts of information and easy access to it </a:t>
            </a:r>
          </a:p>
          <a:p>
            <a:pPr lvl="1"/>
            <a:r>
              <a:rPr lang="en-US" altLang="de-DE" dirty="0"/>
              <a:t>Identifies organization of information as key issue</a:t>
            </a:r>
          </a:p>
        </p:txBody>
      </p:sp>
      <p:pic>
        <p:nvPicPr>
          <p:cNvPr id="7" name="Picture 7" descr="Vannevar Bush">
            <a:hlinkClick r:id="rId2" tooltip="Vannevar Bush"/>
            <a:extLst>
              <a:ext uri="{FF2B5EF4-FFF2-40B4-BE49-F238E27FC236}">
                <a16:creationId xmlns:a16="http://schemas.microsoft.com/office/drawing/2014/main" id="{3342AACE-8548-FA9C-8BE1-8F7237C2C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75" y="393944"/>
            <a:ext cx="2957899" cy="2160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E6CB1B37-E230-1867-943F-A2F591B752F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1875" y="2645416"/>
            <a:ext cx="2957899" cy="24737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
            <a:extLst>
              <a:ext uri="{FF2B5EF4-FFF2-40B4-BE49-F238E27FC236}">
                <a16:creationId xmlns:a16="http://schemas.microsoft.com/office/drawing/2014/main" id="{F88852DA-04B3-65B9-CC96-4A1EF1890D4E}"/>
              </a:ext>
            </a:extLst>
          </p:cNvPr>
          <p:cNvSpPr/>
          <p:nvPr/>
        </p:nvSpPr>
        <p:spPr>
          <a:xfrm>
            <a:off x="8651875" y="5258324"/>
            <a:ext cx="3345839" cy="1004506"/>
          </a:xfrm>
          <a:prstGeom prst="rect">
            <a:avLst/>
          </a:prstGeom>
        </p:spPr>
        <p:txBody>
          <a:bodyPr wrap="square">
            <a:spAutoFit/>
          </a:bodyPr>
          <a:lstStyle/>
          <a:p>
            <a:pPr>
              <a:defRPr/>
            </a:pPr>
            <a:r>
              <a:rPr lang="en-US" sz="988" dirty="0">
                <a:ea typeface="ＭＳ Ｐゴシック" charset="0"/>
                <a:cs typeface="ＭＳ Ｐゴシック" charset="0"/>
              </a:rPr>
              <a:t>Video explaining the concept:</a:t>
            </a:r>
          </a:p>
          <a:p>
            <a:pPr>
              <a:defRPr/>
            </a:pPr>
            <a:r>
              <a:rPr lang="en-US" sz="988" dirty="0">
                <a:ea typeface="ＭＳ Ｐゴシック" charset="0"/>
                <a:cs typeface="ＭＳ Ｐゴシック" charset="0"/>
                <a:hlinkClick r:id="rId5"/>
              </a:rPr>
              <a:t>http://www.youtube.com/watch?v=c539cK58ees</a:t>
            </a:r>
            <a:r>
              <a:rPr lang="en-US" sz="988" dirty="0">
                <a:ea typeface="ＭＳ Ｐゴシック" charset="0"/>
                <a:cs typeface="ＭＳ Ｐゴシック" charset="0"/>
              </a:rPr>
              <a:t> </a:t>
            </a:r>
          </a:p>
          <a:p>
            <a:pPr>
              <a:defRPr/>
            </a:pPr>
            <a:endParaRPr lang="en-US" sz="988" dirty="0">
              <a:ea typeface="ＭＳ Ｐゴシック" charset="0"/>
              <a:cs typeface="ＭＳ Ｐゴシック" charset="0"/>
            </a:endParaRPr>
          </a:p>
          <a:p>
            <a:pPr>
              <a:defRPr/>
            </a:pPr>
            <a:r>
              <a:rPr lang="en-US" sz="988" dirty="0">
                <a:ea typeface="ＭＳ Ｐゴシック" charset="0"/>
                <a:cs typeface="ＭＳ Ｐゴシック" charset="0"/>
              </a:rPr>
              <a:t>Recommended further reading:</a:t>
            </a:r>
          </a:p>
          <a:p>
            <a:pPr>
              <a:defRPr/>
            </a:pPr>
            <a:r>
              <a:rPr lang="en-US" sz="988" dirty="0">
                <a:ea typeface="ＭＳ Ｐゴシック" charset="0"/>
                <a:cs typeface="ＭＳ Ｐゴシック" charset="0"/>
                <a:hlinkClick r:id="rId6"/>
              </a:rPr>
              <a:t>http://www.theatlantic.com/magazine/archive/1945/07/as-we-may-think/3881/</a:t>
            </a:r>
            <a:r>
              <a:rPr lang="en-US" sz="988" dirty="0">
                <a:ea typeface="ＭＳ Ｐゴシック" charset="0"/>
                <a:cs typeface="ＭＳ Ｐゴシック" charset="0"/>
              </a:rPr>
              <a:t> </a:t>
            </a:r>
          </a:p>
        </p:txBody>
      </p:sp>
      <p:sp>
        <p:nvSpPr>
          <p:cNvPr id="11" name="Textfeld 10">
            <a:extLst>
              <a:ext uri="{FF2B5EF4-FFF2-40B4-BE49-F238E27FC236}">
                <a16:creationId xmlns:a16="http://schemas.microsoft.com/office/drawing/2014/main" id="{2E0D4185-B0F4-429E-28DF-4398074B1317}"/>
              </a:ext>
            </a:extLst>
          </p:cNvPr>
          <p:cNvSpPr txBox="1"/>
          <p:nvPr/>
        </p:nvSpPr>
        <p:spPr>
          <a:xfrm>
            <a:off x="695324" y="4852527"/>
            <a:ext cx="7534276" cy="1200329"/>
          </a:xfrm>
          <a:prstGeom prst="rect">
            <a:avLst/>
          </a:prstGeom>
          <a:noFill/>
        </p:spPr>
        <p:txBody>
          <a:bodyPr wrap="square">
            <a:spAutoFit/>
          </a:bodyPr>
          <a:lstStyle/>
          <a:p>
            <a:r>
              <a:rPr lang="en-US" i="1" dirty="0"/>
              <a:t>“Consider a future device …  in which an individual stores all his books, records, and communications, and which is mechanized so that it may be consulted with exceeding speed and flexibility. It is an enlarged intimate supplement to his memory.” - by </a:t>
            </a:r>
            <a:r>
              <a:rPr lang="en-US" i="1" dirty="0" err="1"/>
              <a:t>Vannevar</a:t>
            </a:r>
            <a:r>
              <a:rPr lang="en-US" i="1" dirty="0"/>
              <a:t> Bush</a:t>
            </a:r>
            <a:endParaRPr lang="de-DE" i="1" dirty="0"/>
          </a:p>
        </p:txBody>
      </p:sp>
    </p:spTree>
    <p:extLst>
      <p:ext uri="{BB962C8B-B14F-4D97-AF65-F5344CB8AC3E}">
        <p14:creationId xmlns:p14="http://schemas.microsoft.com/office/powerpoint/2010/main" val="36923935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BCE6A-5495-B255-8633-9601BF331E2A}"/>
              </a:ext>
            </a:extLst>
          </p:cNvPr>
          <p:cNvSpPr>
            <a:spLocks noGrp="1"/>
          </p:cNvSpPr>
          <p:nvPr>
            <p:ph type="title"/>
          </p:nvPr>
        </p:nvSpPr>
        <p:spPr/>
        <p:txBody>
          <a:bodyPr/>
          <a:lstStyle/>
          <a:p>
            <a:r>
              <a:rPr lang="en-US" altLang="de-DE" dirty="0"/>
              <a:t>Ivan Sutherland</a:t>
            </a:r>
            <a:endParaRPr lang="de-DE" dirty="0"/>
          </a:p>
        </p:txBody>
      </p:sp>
      <p:sp>
        <p:nvSpPr>
          <p:cNvPr id="3" name="Fußzeilenplatzhalter 2">
            <a:extLst>
              <a:ext uri="{FF2B5EF4-FFF2-40B4-BE49-F238E27FC236}">
                <a16:creationId xmlns:a16="http://schemas.microsoft.com/office/drawing/2014/main" id="{CF5654E0-9835-42A8-341C-6479541BCF5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8AFF033-13A5-06A0-E5E0-23AE2ED1209F}"/>
              </a:ext>
            </a:extLst>
          </p:cNvPr>
          <p:cNvSpPr>
            <a:spLocks noGrp="1"/>
          </p:cNvSpPr>
          <p:nvPr>
            <p:ph type="sldNum" sz="quarter" idx="28"/>
          </p:nvPr>
        </p:nvSpPr>
        <p:spPr/>
        <p:txBody>
          <a:bodyPr/>
          <a:lstStyle/>
          <a:p>
            <a:fld id="{BA24374A-C3A8-471A-8837-3FC31668ABE5}" type="slidenum">
              <a:rPr lang="de-DE" smtClean="0"/>
              <a:pPr/>
              <a:t>69</a:t>
            </a:fld>
            <a:endParaRPr lang="de-DE" dirty="0"/>
          </a:p>
        </p:txBody>
      </p:sp>
      <p:sp>
        <p:nvSpPr>
          <p:cNvPr id="5" name="Textplatzhalter 4">
            <a:extLst>
              <a:ext uri="{FF2B5EF4-FFF2-40B4-BE49-F238E27FC236}">
                <a16:creationId xmlns:a16="http://schemas.microsoft.com/office/drawing/2014/main" id="{7A9C7441-DA60-6FF3-217E-D90507E46E3A}"/>
              </a:ext>
            </a:extLst>
          </p:cNvPr>
          <p:cNvSpPr>
            <a:spLocks noGrp="1"/>
          </p:cNvSpPr>
          <p:nvPr>
            <p:ph type="body" sz="quarter" idx="21"/>
          </p:nvPr>
        </p:nvSpPr>
        <p:spPr/>
        <p:txBody>
          <a:bodyPr/>
          <a:lstStyle/>
          <a:p>
            <a:r>
              <a:rPr lang="de-DE" sz="1400" dirty="0"/>
              <a:t>A Brief </a:t>
            </a:r>
            <a:r>
              <a:rPr lang="de-DE" sz="1400" dirty="0" err="1"/>
              <a:t>History</a:t>
            </a:r>
            <a:r>
              <a:rPr lang="de-DE" sz="1400" dirty="0"/>
              <a:t> </a:t>
            </a:r>
            <a:r>
              <a:rPr lang="de-DE" sz="1400" dirty="0" err="1"/>
              <a:t>of</a:t>
            </a:r>
            <a:r>
              <a:rPr lang="de-DE" sz="1400" dirty="0"/>
              <a:t> HCI</a:t>
            </a:r>
            <a:endParaRPr lang="de-DE" dirty="0"/>
          </a:p>
        </p:txBody>
      </p:sp>
      <p:sp>
        <p:nvSpPr>
          <p:cNvPr id="6" name="Textplatzhalter 5">
            <a:extLst>
              <a:ext uri="{FF2B5EF4-FFF2-40B4-BE49-F238E27FC236}">
                <a16:creationId xmlns:a16="http://schemas.microsoft.com/office/drawing/2014/main" id="{B6CC5403-FF23-C2F0-8BFD-C37905F0135D}"/>
              </a:ext>
            </a:extLst>
          </p:cNvPr>
          <p:cNvSpPr>
            <a:spLocks noGrp="1"/>
          </p:cNvSpPr>
          <p:nvPr>
            <p:ph type="body" sz="quarter" idx="29"/>
          </p:nvPr>
        </p:nvSpPr>
        <p:spPr/>
        <p:txBody>
          <a:bodyPr>
            <a:normAutofit/>
          </a:bodyPr>
          <a:lstStyle/>
          <a:p>
            <a:r>
              <a:rPr lang="en-US" altLang="de-DE" b="1" dirty="0" err="1">
                <a:solidFill>
                  <a:schemeClr val="accent1"/>
                </a:solidFill>
              </a:rPr>
              <a:t>SketchPad</a:t>
            </a:r>
            <a:r>
              <a:rPr lang="en-US" altLang="de-DE" dirty="0"/>
              <a:t> (1963)</a:t>
            </a:r>
          </a:p>
          <a:p>
            <a:pPr lvl="1"/>
            <a:r>
              <a:rPr lang="en-US" altLang="de-DE" dirty="0"/>
              <a:t>Drawing package</a:t>
            </a:r>
          </a:p>
          <a:p>
            <a:pPr lvl="1"/>
            <a:r>
              <a:rPr lang="en-US" altLang="de-DE" dirty="0"/>
              <a:t>User interface included:</a:t>
            </a:r>
          </a:p>
          <a:p>
            <a:pPr lvl="2"/>
            <a:r>
              <a:rPr lang="en-US" altLang="de-DE" dirty="0"/>
              <a:t>icons, </a:t>
            </a:r>
          </a:p>
          <a:p>
            <a:pPr lvl="2"/>
            <a:r>
              <a:rPr lang="en-US" altLang="de-DE" dirty="0"/>
              <a:t>copying, </a:t>
            </a:r>
          </a:p>
          <a:p>
            <a:pPr lvl="2"/>
            <a:r>
              <a:rPr lang="en-US" altLang="de-DE" dirty="0"/>
              <a:t>light-pen input</a:t>
            </a:r>
          </a:p>
          <a:p>
            <a:pPr lvl="1"/>
            <a:r>
              <a:rPr lang="en-US" altLang="de-DE" dirty="0"/>
              <a:t>Development based on </a:t>
            </a:r>
            <a:r>
              <a:rPr lang="en-US" altLang="en-US" dirty="0"/>
              <a:t>“</a:t>
            </a:r>
            <a:r>
              <a:rPr lang="en-US" altLang="de-DE" dirty="0"/>
              <a:t>OO</a:t>
            </a:r>
            <a:r>
              <a:rPr lang="en-US" altLang="en-US" dirty="0"/>
              <a:t>”</a:t>
            </a:r>
            <a:r>
              <a:rPr lang="en-US" altLang="de-DE" dirty="0"/>
              <a:t>-principles</a:t>
            </a:r>
          </a:p>
          <a:p>
            <a:pPr lvl="1"/>
            <a:r>
              <a:rPr lang="en-US" altLang="de-DE" dirty="0"/>
              <a:t>Many ideas are still in use</a:t>
            </a:r>
          </a:p>
          <a:p>
            <a:r>
              <a:rPr lang="en-US" altLang="de-DE" b="1" dirty="0">
                <a:solidFill>
                  <a:schemeClr val="accent1"/>
                </a:solidFill>
              </a:rPr>
              <a:t>3D Head-Mounted Display </a:t>
            </a:r>
            <a:r>
              <a:rPr lang="en-US" altLang="de-DE" dirty="0"/>
              <a:t>(1965-1970)</a:t>
            </a:r>
          </a:p>
          <a:p>
            <a:pPr lvl="1"/>
            <a:r>
              <a:rPr lang="en-US" altLang="de-DE" dirty="0"/>
              <a:t>3D </a:t>
            </a:r>
            <a:r>
              <a:rPr lang="en-US" altLang="en-US" dirty="0"/>
              <a:t>“</a:t>
            </a:r>
            <a:r>
              <a:rPr lang="en-US" altLang="de-DE" dirty="0"/>
              <a:t>visualization</a:t>
            </a:r>
            <a:r>
              <a:rPr lang="en-US" altLang="en-US" dirty="0"/>
              <a:t>”</a:t>
            </a:r>
            <a:r>
              <a:rPr lang="en-US" altLang="de-DE" dirty="0"/>
              <a:t> (very basic)</a:t>
            </a:r>
          </a:p>
          <a:p>
            <a:pPr lvl="1"/>
            <a:r>
              <a:rPr lang="en-US" altLang="de-DE" dirty="0"/>
              <a:t>Large apparatus</a:t>
            </a:r>
          </a:p>
        </p:txBody>
      </p:sp>
      <p:pic>
        <p:nvPicPr>
          <p:cNvPr id="7" name="Picture 8" descr="Damokles VR headset">
            <a:extLst>
              <a:ext uri="{FF2B5EF4-FFF2-40B4-BE49-F238E27FC236}">
                <a16:creationId xmlns:a16="http://schemas.microsoft.com/office/drawing/2014/main" id="{556740D5-4652-6630-1140-7F0D7F8A6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875" y="2951274"/>
            <a:ext cx="2105330" cy="3238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 descr="Sketchpad">
            <a:extLst>
              <a:ext uri="{FF2B5EF4-FFF2-40B4-BE49-F238E27FC236}">
                <a16:creationId xmlns:a16="http://schemas.microsoft.com/office/drawing/2014/main" id="{6FF56167-258B-E9D3-F259-B4EC0AD98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75" y="740830"/>
            <a:ext cx="2717518" cy="21247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5685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86C293B6-4091-F27B-EBB1-C66F745B4A98}"/>
              </a:ext>
            </a:extLst>
          </p:cNvPr>
          <p:cNvSpPr>
            <a:spLocks noGrp="1"/>
          </p:cNvSpPr>
          <p:nvPr>
            <p:ph type="body" idx="1"/>
          </p:nvPr>
        </p:nvSpPr>
        <p:spPr/>
        <p:txBody>
          <a:bodyPr/>
          <a:lstStyle/>
          <a:p>
            <a:r>
              <a:rPr lang="de-DE" dirty="0" err="1"/>
              <a:t>Discussion</a:t>
            </a:r>
            <a:endParaRPr lang="de-DE" dirty="0"/>
          </a:p>
        </p:txBody>
      </p:sp>
      <p:sp>
        <p:nvSpPr>
          <p:cNvPr id="7" name="Titel 6">
            <a:extLst>
              <a:ext uri="{FF2B5EF4-FFF2-40B4-BE49-F238E27FC236}">
                <a16:creationId xmlns:a16="http://schemas.microsoft.com/office/drawing/2014/main" id="{4026100A-80FD-493A-B6D4-2B47FB61F432}"/>
              </a:ext>
            </a:extLst>
          </p:cNvPr>
          <p:cNvSpPr>
            <a:spLocks noGrp="1"/>
          </p:cNvSpPr>
          <p:nvPr>
            <p:ph type="title"/>
          </p:nvPr>
        </p:nvSpPr>
        <p:spPr/>
        <p:txBody>
          <a:bodyPr/>
          <a:lstStyle/>
          <a:p>
            <a:r>
              <a:rPr lang="de-DE" dirty="0" err="1"/>
              <a:t>When</a:t>
            </a:r>
            <a:r>
              <a:rPr lang="de-DE" dirty="0"/>
              <a:t> </a:t>
            </a:r>
            <a:r>
              <a:rPr lang="de-DE" dirty="0" err="1"/>
              <a:t>usability</a:t>
            </a:r>
            <a:r>
              <a:rPr lang="de-DE" dirty="0"/>
              <a:t> </a:t>
            </a:r>
            <a:r>
              <a:rPr lang="de-DE" dirty="0" err="1"/>
              <a:t>is</a:t>
            </a:r>
            <a:r>
              <a:rPr lang="de-DE" dirty="0"/>
              <a:t> so </a:t>
            </a:r>
            <a:r>
              <a:rPr lang="de-DE" dirty="0" err="1"/>
              <a:t>important</a:t>
            </a:r>
            <a:r>
              <a:rPr lang="de-DE" dirty="0"/>
              <a:t> </a:t>
            </a:r>
            <a:r>
              <a:rPr lang="de-DE" dirty="0" err="1"/>
              <a:t>why</a:t>
            </a:r>
            <a:r>
              <a:rPr lang="de-DE" dirty="0"/>
              <a:t> </a:t>
            </a:r>
            <a:r>
              <a:rPr lang="de-DE" dirty="0" err="1"/>
              <a:t>no</a:t>
            </a:r>
            <a:r>
              <a:rPr lang="de-DE" dirty="0"/>
              <a:t> </a:t>
            </a:r>
            <a:r>
              <a:rPr lang="de-DE" dirty="0" err="1"/>
              <a:t>one</a:t>
            </a:r>
            <a:r>
              <a:rPr lang="de-DE" dirty="0"/>
              <a:t> </a:t>
            </a:r>
            <a:r>
              <a:rPr lang="de-DE" dirty="0" err="1"/>
              <a:t>cares</a:t>
            </a:r>
            <a:r>
              <a:rPr lang="de-DE" dirty="0"/>
              <a:t>?</a:t>
            </a:r>
          </a:p>
        </p:txBody>
      </p:sp>
      <p:sp>
        <p:nvSpPr>
          <p:cNvPr id="3" name="Fußzeilenplatzhalter 2">
            <a:extLst>
              <a:ext uri="{FF2B5EF4-FFF2-40B4-BE49-F238E27FC236}">
                <a16:creationId xmlns:a16="http://schemas.microsoft.com/office/drawing/2014/main" id="{75B968D1-61D8-BB35-207A-84311071ABE6}"/>
              </a:ext>
            </a:extLst>
          </p:cNvPr>
          <p:cNvSpPr>
            <a:spLocks noGrp="1"/>
          </p:cNvSpPr>
          <p:nvPr>
            <p:ph type="ftr" sz="quarter" idx="23"/>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CB3AAC9-B5A4-DBAD-FB0D-8DE968A2462A}"/>
              </a:ext>
            </a:extLst>
          </p:cNvPr>
          <p:cNvSpPr>
            <a:spLocks noGrp="1"/>
          </p:cNvSpPr>
          <p:nvPr>
            <p:ph type="sldNum" sz="quarter" idx="24"/>
          </p:nvPr>
        </p:nvSpPr>
        <p:spPr/>
        <p:txBody>
          <a:bodyPr/>
          <a:lstStyle/>
          <a:p>
            <a:fld id="{BA24374A-C3A8-471A-8837-3FC31668ABE5}" type="slidenum">
              <a:rPr lang="de-DE" smtClean="0"/>
              <a:pPr/>
              <a:t>7</a:t>
            </a:fld>
            <a:endParaRPr lang="de-DE" dirty="0"/>
          </a:p>
        </p:txBody>
      </p:sp>
      <p:sp>
        <p:nvSpPr>
          <p:cNvPr id="9" name="Textplatzhalter 8">
            <a:extLst>
              <a:ext uri="{FF2B5EF4-FFF2-40B4-BE49-F238E27FC236}">
                <a16:creationId xmlns:a16="http://schemas.microsoft.com/office/drawing/2014/main" id="{D0A294E5-48E0-9CA4-541E-40C8A71568E6}"/>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endParaRPr lang="de-DE" dirty="0"/>
          </a:p>
        </p:txBody>
      </p:sp>
    </p:spTree>
    <p:extLst>
      <p:ext uri="{BB962C8B-B14F-4D97-AF65-F5344CB8AC3E}">
        <p14:creationId xmlns:p14="http://schemas.microsoft.com/office/powerpoint/2010/main" val="12141138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7E17B6-4289-A7B9-3FBC-75F53C05D60F}"/>
              </a:ext>
            </a:extLst>
          </p:cNvPr>
          <p:cNvSpPr>
            <a:spLocks noGrp="1"/>
          </p:cNvSpPr>
          <p:nvPr>
            <p:ph type="title"/>
          </p:nvPr>
        </p:nvSpPr>
        <p:spPr/>
        <p:txBody>
          <a:bodyPr/>
          <a:lstStyle/>
          <a:p>
            <a:r>
              <a:rPr lang="en-US" altLang="de-DE" dirty="0"/>
              <a:t>Ivan Sutherland: Sketchpad</a:t>
            </a:r>
            <a:endParaRPr lang="de-DE" dirty="0"/>
          </a:p>
        </p:txBody>
      </p:sp>
      <p:sp>
        <p:nvSpPr>
          <p:cNvPr id="3" name="Fußzeilenplatzhalter 2">
            <a:extLst>
              <a:ext uri="{FF2B5EF4-FFF2-40B4-BE49-F238E27FC236}">
                <a16:creationId xmlns:a16="http://schemas.microsoft.com/office/drawing/2014/main" id="{A8EDEFB5-4B29-6E65-ADD6-A418CC2543C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7630E2C-0AF0-6B08-F795-EFC60377570D}"/>
              </a:ext>
            </a:extLst>
          </p:cNvPr>
          <p:cNvSpPr>
            <a:spLocks noGrp="1"/>
          </p:cNvSpPr>
          <p:nvPr>
            <p:ph type="sldNum" sz="quarter" idx="28"/>
          </p:nvPr>
        </p:nvSpPr>
        <p:spPr/>
        <p:txBody>
          <a:bodyPr/>
          <a:lstStyle/>
          <a:p>
            <a:fld id="{BA24374A-C3A8-471A-8837-3FC31668ABE5}" type="slidenum">
              <a:rPr lang="de-DE" smtClean="0"/>
              <a:pPr/>
              <a:t>70</a:t>
            </a:fld>
            <a:endParaRPr lang="de-DE" dirty="0"/>
          </a:p>
        </p:txBody>
      </p:sp>
      <p:sp>
        <p:nvSpPr>
          <p:cNvPr id="5" name="Textplatzhalter 4">
            <a:extLst>
              <a:ext uri="{FF2B5EF4-FFF2-40B4-BE49-F238E27FC236}">
                <a16:creationId xmlns:a16="http://schemas.microsoft.com/office/drawing/2014/main" id="{68BCB96B-886F-E448-BCC5-00AF779D22C1}"/>
              </a:ext>
            </a:extLst>
          </p:cNvPr>
          <p:cNvSpPr>
            <a:spLocks noGrp="1"/>
          </p:cNvSpPr>
          <p:nvPr>
            <p:ph type="body" sz="quarter" idx="21"/>
          </p:nvPr>
        </p:nvSpPr>
        <p:spPr/>
        <p:txBody>
          <a:bodyPr/>
          <a:lstStyle/>
          <a:p>
            <a:r>
              <a:rPr lang="de-DE" dirty="0"/>
              <a:t>A Brief </a:t>
            </a:r>
            <a:r>
              <a:rPr lang="de-DE" dirty="0" err="1"/>
              <a:t>History</a:t>
            </a:r>
            <a:r>
              <a:rPr lang="de-DE" dirty="0"/>
              <a:t> </a:t>
            </a:r>
            <a:r>
              <a:rPr lang="de-DE" dirty="0" err="1"/>
              <a:t>of</a:t>
            </a:r>
            <a:r>
              <a:rPr lang="de-DE" dirty="0"/>
              <a:t> HCI</a:t>
            </a:r>
          </a:p>
        </p:txBody>
      </p:sp>
      <p:sp>
        <p:nvSpPr>
          <p:cNvPr id="16" name="Textplatzhalter 15">
            <a:extLst>
              <a:ext uri="{FF2B5EF4-FFF2-40B4-BE49-F238E27FC236}">
                <a16:creationId xmlns:a16="http://schemas.microsoft.com/office/drawing/2014/main" id="{4AC6B1A2-3B88-8946-7698-C06C58E0104F}"/>
              </a:ext>
            </a:extLst>
          </p:cNvPr>
          <p:cNvSpPr>
            <a:spLocks noGrp="1"/>
          </p:cNvSpPr>
          <p:nvPr>
            <p:ph type="body" sz="quarter" idx="29"/>
          </p:nvPr>
        </p:nvSpPr>
        <p:spPr/>
        <p:txBody>
          <a:bodyPr/>
          <a:lstStyle/>
          <a:p>
            <a:endParaRPr lang="de-DE"/>
          </a:p>
        </p:txBody>
      </p:sp>
      <p:pic>
        <p:nvPicPr>
          <p:cNvPr id="7" name="Picture 9" descr="Sutherland with sketchpad part 2">
            <a:extLst>
              <a:ext uri="{FF2B5EF4-FFF2-40B4-BE49-F238E27FC236}">
                <a16:creationId xmlns:a16="http://schemas.microsoft.com/office/drawing/2014/main" id="{6FA57539-B4A6-5214-FE2B-2EA0EA0FD0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64685" y="1592264"/>
            <a:ext cx="4112112" cy="2481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 descr="Sutherland with sketchpad part 1">
            <a:extLst>
              <a:ext uri="{FF2B5EF4-FFF2-40B4-BE49-F238E27FC236}">
                <a16:creationId xmlns:a16="http://schemas.microsoft.com/office/drawing/2014/main" id="{0519B5F3-8300-E6EA-9990-5AE70AE675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6779" y="1635567"/>
            <a:ext cx="3940401" cy="2408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1">
            <a:extLst>
              <a:ext uri="{FF2B5EF4-FFF2-40B4-BE49-F238E27FC236}">
                <a16:creationId xmlns:a16="http://schemas.microsoft.com/office/drawing/2014/main" id="{28CF6925-AADF-0672-D8E8-1E5F5E259668}"/>
              </a:ext>
            </a:extLst>
          </p:cNvPr>
          <p:cNvSpPr>
            <a:spLocks noChangeArrowheads="1"/>
          </p:cNvSpPr>
          <p:nvPr/>
        </p:nvSpPr>
        <p:spPr bwMode="auto">
          <a:xfrm>
            <a:off x="6213959" y="4102235"/>
            <a:ext cx="4572000" cy="49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altLang="de-DE" sz="1317"/>
              <a:t>Part 2 of 2</a:t>
            </a:r>
            <a:endParaRPr lang="en-US" altLang="de-DE" sz="1317">
              <a:hlinkClick r:id="" action="ppaction://noaction"/>
            </a:endParaRPr>
          </a:p>
          <a:p>
            <a:pPr eaLnBrk="1" hangingPunct="1"/>
            <a:r>
              <a:rPr lang="en-US" altLang="de-DE" sz="1317">
                <a:hlinkClick r:id="" action="ppaction://noaction"/>
              </a:rPr>
              <a:t>http://www.youtube.com/watch?v=BKM3CmRqK2o</a:t>
            </a:r>
            <a:r>
              <a:rPr lang="en-US" altLang="de-DE" sz="1317"/>
              <a:t> </a:t>
            </a:r>
          </a:p>
        </p:txBody>
      </p:sp>
      <p:sp>
        <p:nvSpPr>
          <p:cNvPr id="10" name="Rectangle 12">
            <a:extLst>
              <a:ext uri="{FF2B5EF4-FFF2-40B4-BE49-F238E27FC236}">
                <a16:creationId xmlns:a16="http://schemas.microsoft.com/office/drawing/2014/main" id="{3E9A5B0B-924C-DE89-A31A-4A56EC3CA79B}"/>
              </a:ext>
            </a:extLst>
          </p:cNvPr>
          <p:cNvSpPr>
            <a:spLocks noChangeArrowheads="1"/>
          </p:cNvSpPr>
          <p:nvPr/>
        </p:nvSpPr>
        <p:spPr bwMode="auto">
          <a:xfrm>
            <a:off x="2125737" y="4094769"/>
            <a:ext cx="4572000" cy="49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altLang="de-DE" sz="1317"/>
              <a:t>Part 1 of 2</a:t>
            </a:r>
            <a:endParaRPr lang="en-US" altLang="de-DE" sz="1317">
              <a:hlinkClick r:id="" action="ppaction://noaction"/>
            </a:endParaRPr>
          </a:p>
          <a:p>
            <a:pPr eaLnBrk="1" hangingPunct="1"/>
            <a:r>
              <a:rPr lang="en-US" altLang="de-DE" sz="1317">
                <a:hlinkClick r:id="" action="ppaction://noaction"/>
              </a:rPr>
              <a:t>http://www.youtube.com/watch?v=USyoT_Ha_bA</a:t>
            </a:r>
            <a:r>
              <a:rPr lang="en-US" altLang="de-DE" sz="1317"/>
              <a:t> </a:t>
            </a:r>
          </a:p>
        </p:txBody>
      </p:sp>
      <p:sp>
        <p:nvSpPr>
          <p:cNvPr id="11" name="Rectangle 13">
            <a:extLst>
              <a:ext uri="{FF2B5EF4-FFF2-40B4-BE49-F238E27FC236}">
                <a16:creationId xmlns:a16="http://schemas.microsoft.com/office/drawing/2014/main" id="{0299B398-F89C-E7D9-EC95-FE84D3A1EC92}"/>
              </a:ext>
            </a:extLst>
          </p:cNvPr>
          <p:cNvSpPr>
            <a:spLocks noChangeArrowheads="1"/>
          </p:cNvSpPr>
          <p:nvPr/>
        </p:nvSpPr>
        <p:spPr bwMode="auto">
          <a:xfrm>
            <a:off x="2110806" y="4804014"/>
            <a:ext cx="7647872" cy="1047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altLang="de-DE" sz="1693" b="1" dirty="0">
                <a:latin typeface="+mn-lt"/>
              </a:rPr>
              <a:t>Sketchpad, A Man-Machine Graphical Communication System</a:t>
            </a:r>
          </a:p>
          <a:p>
            <a:pPr eaLnBrk="1" hangingPunct="1"/>
            <a:r>
              <a:rPr lang="en-US" altLang="de-DE" sz="1505" dirty="0">
                <a:latin typeface="+mn-lt"/>
              </a:rPr>
              <a:t>Ivan Sutherland's Ph.D. Thesis from Massachusetts Institute of Technology 1963. Republished by University of Cambridge in 2003 as Technical Report Number 574</a:t>
            </a:r>
          </a:p>
          <a:p>
            <a:pPr eaLnBrk="1" hangingPunct="1"/>
            <a:r>
              <a:rPr lang="en-US" altLang="de-DE" sz="1505" dirty="0">
                <a:latin typeface="+mn-lt"/>
                <a:hlinkClick r:id="rId4"/>
              </a:rPr>
              <a:t>http://www.cl.cam.ac.uk/TechReports/UCAM-CL-TR-574.pdf</a:t>
            </a:r>
            <a:r>
              <a:rPr lang="en-US" altLang="de-DE" sz="1505" dirty="0">
                <a:latin typeface="+mn-lt"/>
              </a:rPr>
              <a:t> </a:t>
            </a:r>
          </a:p>
        </p:txBody>
      </p:sp>
    </p:spTree>
    <p:extLst>
      <p:ext uri="{BB962C8B-B14F-4D97-AF65-F5344CB8AC3E}">
        <p14:creationId xmlns:p14="http://schemas.microsoft.com/office/powerpoint/2010/main" val="1037478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7AC4FD-7FD7-F711-60D4-4CE706E3FA2B}"/>
              </a:ext>
            </a:extLst>
          </p:cNvPr>
          <p:cNvSpPr>
            <a:spLocks noGrp="1"/>
          </p:cNvSpPr>
          <p:nvPr>
            <p:ph type="title"/>
          </p:nvPr>
        </p:nvSpPr>
        <p:spPr/>
        <p:txBody>
          <a:bodyPr/>
          <a:lstStyle/>
          <a:p>
            <a:r>
              <a:rPr lang="de-DE" dirty="0"/>
              <a:t>Douglas Engelbart: </a:t>
            </a:r>
            <a:r>
              <a:rPr lang="en-US" altLang="de-DE" dirty="0"/>
              <a:t>The Mother of All Demos (1968)</a:t>
            </a:r>
            <a:endParaRPr lang="de-DE" dirty="0"/>
          </a:p>
        </p:txBody>
      </p:sp>
      <p:sp>
        <p:nvSpPr>
          <p:cNvPr id="3" name="Fußzeilenplatzhalter 2">
            <a:extLst>
              <a:ext uri="{FF2B5EF4-FFF2-40B4-BE49-F238E27FC236}">
                <a16:creationId xmlns:a16="http://schemas.microsoft.com/office/drawing/2014/main" id="{F7235838-7B0D-FD00-25E2-FBD65146421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B434308-9FBE-275F-0D91-06160914FD79}"/>
              </a:ext>
            </a:extLst>
          </p:cNvPr>
          <p:cNvSpPr>
            <a:spLocks noGrp="1"/>
          </p:cNvSpPr>
          <p:nvPr>
            <p:ph type="sldNum" sz="quarter" idx="28"/>
          </p:nvPr>
        </p:nvSpPr>
        <p:spPr/>
        <p:txBody>
          <a:bodyPr/>
          <a:lstStyle/>
          <a:p>
            <a:fld id="{BA24374A-C3A8-471A-8837-3FC31668ABE5}" type="slidenum">
              <a:rPr lang="de-DE" smtClean="0"/>
              <a:pPr/>
              <a:t>71</a:t>
            </a:fld>
            <a:endParaRPr lang="de-DE" dirty="0"/>
          </a:p>
        </p:txBody>
      </p:sp>
      <p:sp>
        <p:nvSpPr>
          <p:cNvPr id="5" name="Textplatzhalter 4">
            <a:extLst>
              <a:ext uri="{FF2B5EF4-FFF2-40B4-BE49-F238E27FC236}">
                <a16:creationId xmlns:a16="http://schemas.microsoft.com/office/drawing/2014/main" id="{E1CECB88-4D11-902F-55ED-B9A6C6634821}"/>
              </a:ext>
            </a:extLst>
          </p:cNvPr>
          <p:cNvSpPr>
            <a:spLocks noGrp="1"/>
          </p:cNvSpPr>
          <p:nvPr>
            <p:ph type="body" sz="quarter" idx="21"/>
          </p:nvPr>
        </p:nvSpPr>
        <p:spPr/>
        <p:txBody>
          <a:bodyPr/>
          <a:lstStyle/>
          <a:p>
            <a:r>
              <a:rPr lang="de-DE" sz="1400" dirty="0"/>
              <a:t>A Brief </a:t>
            </a:r>
            <a:r>
              <a:rPr lang="de-DE" sz="1400" dirty="0" err="1"/>
              <a:t>History</a:t>
            </a:r>
            <a:r>
              <a:rPr lang="de-DE" sz="1400" dirty="0"/>
              <a:t> </a:t>
            </a:r>
            <a:r>
              <a:rPr lang="de-DE" sz="1400" dirty="0" err="1"/>
              <a:t>of</a:t>
            </a:r>
            <a:r>
              <a:rPr lang="de-DE" sz="1400" dirty="0"/>
              <a:t> HCI</a:t>
            </a:r>
            <a:endParaRPr lang="de-DE" dirty="0"/>
          </a:p>
        </p:txBody>
      </p:sp>
      <p:sp>
        <p:nvSpPr>
          <p:cNvPr id="6" name="Textplatzhalter 5">
            <a:extLst>
              <a:ext uri="{FF2B5EF4-FFF2-40B4-BE49-F238E27FC236}">
                <a16:creationId xmlns:a16="http://schemas.microsoft.com/office/drawing/2014/main" id="{D9770790-65A2-A2CD-BBD8-861019AD5F85}"/>
              </a:ext>
            </a:extLst>
          </p:cNvPr>
          <p:cNvSpPr>
            <a:spLocks noGrp="1"/>
          </p:cNvSpPr>
          <p:nvPr>
            <p:ph type="body" sz="quarter" idx="29"/>
          </p:nvPr>
        </p:nvSpPr>
        <p:spPr/>
        <p:txBody>
          <a:bodyPr/>
          <a:lstStyle/>
          <a:p>
            <a:endParaRPr lang="de-DE" dirty="0"/>
          </a:p>
        </p:txBody>
      </p:sp>
      <p:sp>
        <p:nvSpPr>
          <p:cNvPr id="8" name="Rechteck 7">
            <a:extLst>
              <a:ext uri="{FF2B5EF4-FFF2-40B4-BE49-F238E27FC236}">
                <a16:creationId xmlns:a16="http://schemas.microsoft.com/office/drawing/2014/main" id="{D506D037-33CD-2C83-8DBB-193BECE378B5}"/>
              </a:ext>
            </a:extLst>
          </p:cNvPr>
          <p:cNvSpPr/>
          <p:nvPr/>
        </p:nvSpPr>
        <p:spPr>
          <a:xfrm>
            <a:off x="3478983" y="5910743"/>
            <a:ext cx="5172891" cy="307777"/>
          </a:xfrm>
          <a:prstGeom prst="rect">
            <a:avLst/>
          </a:prstGeom>
        </p:spPr>
        <p:txBody>
          <a:bodyPr wrap="none" lIns="0" rIns="0">
            <a:spAutoFit/>
          </a:bodyPr>
          <a:lstStyle/>
          <a:p>
            <a:pPr algn="l"/>
            <a:r>
              <a:rPr lang="en-US" sz="1400" b="0" i="0" dirty="0">
                <a:effectLst/>
                <a:latin typeface="Roboto" panose="02000000000000000000" pitchFamily="2" charset="0"/>
              </a:rPr>
              <a:t>The Mother of All Demos, presented by Douglas Engelbart (1968)</a:t>
            </a:r>
          </a:p>
        </p:txBody>
      </p:sp>
      <p:pic>
        <p:nvPicPr>
          <p:cNvPr id="11" name="Onlinemedien 10" title="The Mother of All Demos, presented by Douglas Engelbart (1968)">
            <a:hlinkClick r:id="" action="ppaction://media"/>
            <a:extLst>
              <a:ext uri="{FF2B5EF4-FFF2-40B4-BE49-F238E27FC236}">
                <a16:creationId xmlns:a16="http://schemas.microsoft.com/office/drawing/2014/main" id="{C7598AE4-AF6E-C932-15BE-A9260D3FC6F6}"/>
              </a:ext>
            </a:extLst>
          </p:cNvPr>
          <p:cNvPicPr>
            <a:picLocks noRot="1" noChangeAspect="1"/>
          </p:cNvPicPr>
          <p:nvPr>
            <a:videoFile r:link="rId1"/>
          </p:nvPr>
        </p:nvPicPr>
        <p:blipFill>
          <a:blip r:embed="rId3"/>
          <a:stretch>
            <a:fillRect/>
          </a:stretch>
        </p:blipFill>
        <p:spPr>
          <a:xfrm>
            <a:off x="3094104" y="1277685"/>
            <a:ext cx="6003792" cy="4502844"/>
          </a:xfrm>
          <a:prstGeom prst="rect">
            <a:avLst/>
          </a:prstGeom>
        </p:spPr>
      </p:pic>
    </p:spTree>
    <p:extLst>
      <p:ext uri="{BB962C8B-B14F-4D97-AF65-F5344CB8AC3E}">
        <p14:creationId xmlns:p14="http://schemas.microsoft.com/office/powerpoint/2010/main" val="373266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39266E-20B5-8FE2-36EC-64076AF2C34B}"/>
              </a:ext>
            </a:extLst>
          </p:cNvPr>
          <p:cNvSpPr>
            <a:spLocks noGrp="1"/>
          </p:cNvSpPr>
          <p:nvPr>
            <p:ph type="title"/>
          </p:nvPr>
        </p:nvSpPr>
        <p:spPr/>
        <p:txBody>
          <a:bodyPr/>
          <a:lstStyle/>
          <a:p>
            <a:r>
              <a:rPr lang="de-DE" dirty="0"/>
              <a:t>Douglas Engelbart: </a:t>
            </a:r>
            <a:r>
              <a:rPr lang="en-US" altLang="de-DE" dirty="0"/>
              <a:t>Augmenting Human Intellect </a:t>
            </a:r>
            <a:endParaRPr lang="de-DE" dirty="0"/>
          </a:p>
        </p:txBody>
      </p:sp>
      <p:sp>
        <p:nvSpPr>
          <p:cNvPr id="3" name="Fußzeilenplatzhalter 2">
            <a:extLst>
              <a:ext uri="{FF2B5EF4-FFF2-40B4-BE49-F238E27FC236}">
                <a16:creationId xmlns:a16="http://schemas.microsoft.com/office/drawing/2014/main" id="{6B9FFCFA-6651-6EC1-742F-444BE5B5F5C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5D5D559-7B17-75A9-E357-98EA281238E1}"/>
              </a:ext>
            </a:extLst>
          </p:cNvPr>
          <p:cNvSpPr>
            <a:spLocks noGrp="1"/>
          </p:cNvSpPr>
          <p:nvPr>
            <p:ph type="sldNum" sz="quarter" idx="28"/>
          </p:nvPr>
        </p:nvSpPr>
        <p:spPr/>
        <p:txBody>
          <a:bodyPr/>
          <a:lstStyle/>
          <a:p>
            <a:fld id="{BA24374A-C3A8-471A-8837-3FC31668ABE5}" type="slidenum">
              <a:rPr lang="de-DE" smtClean="0"/>
              <a:pPr/>
              <a:t>72</a:t>
            </a:fld>
            <a:endParaRPr lang="de-DE" dirty="0"/>
          </a:p>
        </p:txBody>
      </p:sp>
      <p:sp>
        <p:nvSpPr>
          <p:cNvPr id="5" name="Textplatzhalter 4">
            <a:extLst>
              <a:ext uri="{FF2B5EF4-FFF2-40B4-BE49-F238E27FC236}">
                <a16:creationId xmlns:a16="http://schemas.microsoft.com/office/drawing/2014/main" id="{E03F11F3-DECF-48CC-E207-DAB49969CB1C}"/>
              </a:ext>
            </a:extLst>
          </p:cNvPr>
          <p:cNvSpPr>
            <a:spLocks noGrp="1"/>
          </p:cNvSpPr>
          <p:nvPr>
            <p:ph type="body" sz="quarter" idx="21"/>
          </p:nvPr>
        </p:nvSpPr>
        <p:spPr/>
        <p:txBody>
          <a:bodyPr/>
          <a:lstStyle/>
          <a:p>
            <a:r>
              <a:rPr lang="de-DE" sz="1400" dirty="0"/>
              <a:t>A Brief </a:t>
            </a:r>
            <a:r>
              <a:rPr lang="de-DE" sz="1400" dirty="0" err="1"/>
              <a:t>History</a:t>
            </a:r>
            <a:r>
              <a:rPr lang="de-DE" sz="1400" dirty="0"/>
              <a:t> </a:t>
            </a:r>
            <a:r>
              <a:rPr lang="de-DE" sz="1400" dirty="0" err="1"/>
              <a:t>of</a:t>
            </a:r>
            <a:r>
              <a:rPr lang="de-DE" sz="1400" dirty="0"/>
              <a:t> HCI</a:t>
            </a:r>
            <a:endParaRPr lang="de-DE" dirty="0"/>
          </a:p>
        </p:txBody>
      </p:sp>
      <p:sp>
        <p:nvSpPr>
          <p:cNvPr id="6" name="Textplatzhalter 5">
            <a:extLst>
              <a:ext uri="{FF2B5EF4-FFF2-40B4-BE49-F238E27FC236}">
                <a16:creationId xmlns:a16="http://schemas.microsoft.com/office/drawing/2014/main" id="{BD4132CB-D9BE-D1C8-AF7E-F12FB5213E1F}"/>
              </a:ext>
            </a:extLst>
          </p:cNvPr>
          <p:cNvSpPr>
            <a:spLocks noGrp="1"/>
          </p:cNvSpPr>
          <p:nvPr>
            <p:ph type="body" sz="quarter" idx="29"/>
          </p:nvPr>
        </p:nvSpPr>
        <p:spPr>
          <a:xfrm>
            <a:off x="695325" y="1449388"/>
            <a:ext cx="7956549" cy="4679950"/>
          </a:xfrm>
        </p:spPr>
        <p:txBody>
          <a:bodyPr/>
          <a:lstStyle/>
          <a:p>
            <a:r>
              <a:rPr lang="en-US" altLang="de-DE" dirty="0"/>
              <a:t>A Conceptual </a:t>
            </a:r>
            <a:r>
              <a:rPr lang="en-US" altLang="de-DE" b="1" dirty="0">
                <a:solidFill>
                  <a:schemeClr val="accent1"/>
                </a:solidFill>
              </a:rPr>
              <a:t>Framework for Augmenting Human Intellect </a:t>
            </a:r>
            <a:r>
              <a:rPr lang="en-US" altLang="de-DE" dirty="0"/>
              <a:t>(SRI Report, 1962)</a:t>
            </a:r>
          </a:p>
          <a:p>
            <a:r>
              <a:rPr lang="en-US" altLang="de-DE" dirty="0"/>
              <a:t>Provides an </a:t>
            </a:r>
            <a:r>
              <a:rPr lang="en-US" altLang="de-DE" b="1" dirty="0">
                <a:solidFill>
                  <a:schemeClr val="accent1"/>
                </a:solidFill>
              </a:rPr>
              <a:t>understanding of the need for collaborative </a:t>
            </a:r>
            <a:r>
              <a:rPr lang="en-US" altLang="de-DE" dirty="0"/>
              <a:t>(several potentially distributed people together) and </a:t>
            </a:r>
            <a:r>
              <a:rPr lang="en-US" altLang="de-DE" b="1" dirty="0">
                <a:solidFill>
                  <a:schemeClr val="accent1"/>
                </a:solidFill>
              </a:rPr>
              <a:t>immediate problem solving  </a:t>
            </a:r>
          </a:p>
          <a:p>
            <a:r>
              <a:rPr lang="en-US" altLang="de-DE" dirty="0"/>
              <a:t>A key issue is to </a:t>
            </a:r>
            <a:r>
              <a:rPr lang="en-US" altLang="de-DE" b="1" dirty="0">
                <a:solidFill>
                  <a:schemeClr val="accent1"/>
                </a:solidFill>
              </a:rPr>
              <a:t>improve peoples' abilities </a:t>
            </a:r>
            <a:r>
              <a:rPr lang="en-US" altLang="de-DE" dirty="0"/>
              <a:t>to make use of information</a:t>
            </a:r>
          </a:p>
        </p:txBody>
      </p:sp>
      <p:pic>
        <p:nvPicPr>
          <p:cNvPr id="7" name="Picture 5" descr="Wooden mouse by engelbardt">
            <a:extLst>
              <a:ext uri="{FF2B5EF4-FFF2-40B4-BE49-F238E27FC236}">
                <a16:creationId xmlns:a16="http://schemas.microsoft.com/office/drawing/2014/main" id="{CF6DE989-7B4D-2558-4070-3007A1AE7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9880" y="4034269"/>
            <a:ext cx="2238058" cy="1574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descr="engelbart">
            <a:extLst>
              <a:ext uri="{FF2B5EF4-FFF2-40B4-BE49-F238E27FC236}">
                <a16:creationId xmlns:a16="http://schemas.microsoft.com/office/drawing/2014/main" id="{8C6DFE5D-3E54-21CA-9A57-8E3A099613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9880" y="1277687"/>
            <a:ext cx="2262039" cy="2692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9096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3E162-EA92-DEA1-BC4E-CA1EA7CE77B3}"/>
              </a:ext>
            </a:extLst>
          </p:cNvPr>
          <p:cNvSpPr>
            <a:spLocks noGrp="1"/>
          </p:cNvSpPr>
          <p:nvPr>
            <p:ph type="title"/>
          </p:nvPr>
        </p:nvSpPr>
        <p:spPr/>
        <p:txBody>
          <a:bodyPr/>
          <a:lstStyle/>
          <a:p>
            <a:r>
              <a:rPr lang="de-DE" dirty="0"/>
              <a:t>Rainer Mallebrein: RKS</a:t>
            </a:r>
          </a:p>
        </p:txBody>
      </p:sp>
      <p:sp>
        <p:nvSpPr>
          <p:cNvPr id="3" name="Fußzeilenplatzhalter 2">
            <a:extLst>
              <a:ext uri="{FF2B5EF4-FFF2-40B4-BE49-F238E27FC236}">
                <a16:creationId xmlns:a16="http://schemas.microsoft.com/office/drawing/2014/main" id="{49F5057B-C7DA-1425-D477-4844ECA49D5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BE04E00-97D8-4B45-73C7-BD344DDC6CBD}"/>
              </a:ext>
            </a:extLst>
          </p:cNvPr>
          <p:cNvSpPr>
            <a:spLocks noGrp="1"/>
          </p:cNvSpPr>
          <p:nvPr>
            <p:ph type="sldNum" sz="quarter" idx="28"/>
          </p:nvPr>
        </p:nvSpPr>
        <p:spPr/>
        <p:txBody>
          <a:bodyPr/>
          <a:lstStyle/>
          <a:p>
            <a:fld id="{BA24374A-C3A8-471A-8837-3FC31668ABE5}" type="slidenum">
              <a:rPr lang="de-DE" smtClean="0"/>
              <a:pPr/>
              <a:t>73</a:t>
            </a:fld>
            <a:endParaRPr lang="de-DE" dirty="0"/>
          </a:p>
        </p:txBody>
      </p:sp>
      <p:sp>
        <p:nvSpPr>
          <p:cNvPr id="5" name="Textplatzhalter 4">
            <a:extLst>
              <a:ext uri="{FF2B5EF4-FFF2-40B4-BE49-F238E27FC236}">
                <a16:creationId xmlns:a16="http://schemas.microsoft.com/office/drawing/2014/main" id="{C0144632-B633-5375-56A8-244938EAAA7C}"/>
              </a:ext>
            </a:extLst>
          </p:cNvPr>
          <p:cNvSpPr>
            <a:spLocks noGrp="1"/>
          </p:cNvSpPr>
          <p:nvPr>
            <p:ph type="body" sz="quarter" idx="21"/>
          </p:nvPr>
        </p:nvSpPr>
        <p:spPr/>
        <p:txBody>
          <a:bodyPr/>
          <a:lstStyle/>
          <a:p>
            <a:r>
              <a:rPr lang="de-DE" sz="1400" dirty="0"/>
              <a:t>A Brief </a:t>
            </a:r>
            <a:r>
              <a:rPr lang="de-DE" sz="1400" dirty="0" err="1"/>
              <a:t>History</a:t>
            </a:r>
            <a:r>
              <a:rPr lang="de-DE" sz="1400" dirty="0"/>
              <a:t> </a:t>
            </a:r>
            <a:r>
              <a:rPr lang="de-DE" sz="1400" dirty="0" err="1"/>
              <a:t>of</a:t>
            </a:r>
            <a:r>
              <a:rPr lang="de-DE" sz="1400" dirty="0"/>
              <a:t> HCI</a:t>
            </a:r>
            <a:endParaRPr lang="de-DE" dirty="0"/>
          </a:p>
        </p:txBody>
      </p:sp>
      <p:pic>
        <p:nvPicPr>
          <p:cNvPr id="7" name="Picture 5" descr="Wooden mouse by engelbardt">
            <a:extLst>
              <a:ext uri="{FF2B5EF4-FFF2-40B4-BE49-F238E27FC236}">
                <a16:creationId xmlns:a16="http://schemas.microsoft.com/office/drawing/2014/main" id="{4C06E7A0-051C-CDB5-F7A5-A191437A9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4669" y="1478147"/>
            <a:ext cx="2497671" cy="1757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8" descr="RKS-100 from above">
            <a:extLst>
              <a:ext uri="{FF2B5EF4-FFF2-40B4-BE49-F238E27FC236}">
                <a16:creationId xmlns:a16="http://schemas.microsoft.com/office/drawing/2014/main" id="{2E2DF087-A41A-E180-F35C-72BC57015CEF}"/>
              </a:ext>
            </a:extLst>
          </p:cNvPr>
          <p:cNvPicPr>
            <a:picLocks noChangeAspect="1"/>
          </p:cNvPicPr>
          <p:nvPr/>
        </p:nvPicPr>
        <p:blipFill rotWithShape="1">
          <a:blip r:embed="rId4"/>
          <a:srcRect r="20449"/>
          <a:stretch/>
        </p:blipFill>
        <p:spPr>
          <a:xfrm>
            <a:off x="714322" y="1466245"/>
            <a:ext cx="1855159" cy="1749037"/>
          </a:xfrm>
          <a:prstGeom prst="rect">
            <a:avLst/>
          </a:prstGeom>
        </p:spPr>
      </p:pic>
      <p:pic>
        <p:nvPicPr>
          <p:cNvPr id="9" name="Picture 9" descr="Sig 100">
            <a:extLst>
              <a:ext uri="{FF2B5EF4-FFF2-40B4-BE49-F238E27FC236}">
                <a16:creationId xmlns:a16="http://schemas.microsoft.com/office/drawing/2014/main" id="{08D70DF1-6155-CF96-5BCF-9835F51BAD55}"/>
              </a:ext>
            </a:extLst>
          </p:cNvPr>
          <p:cNvPicPr>
            <a:picLocks noChangeAspect="1"/>
          </p:cNvPicPr>
          <p:nvPr/>
        </p:nvPicPr>
        <p:blipFill>
          <a:blip r:embed="rId5"/>
          <a:stretch>
            <a:fillRect/>
          </a:stretch>
        </p:blipFill>
        <p:spPr>
          <a:xfrm>
            <a:off x="5582620" y="1480520"/>
            <a:ext cx="2009042" cy="1749252"/>
          </a:xfrm>
          <a:prstGeom prst="rect">
            <a:avLst/>
          </a:prstGeom>
        </p:spPr>
      </p:pic>
      <p:sp>
        <p:nvSpPr>
          <p:cNvPr id="10" name="Rectangle 10">
            <a:extLst>
              <a:ext uri="{FF2B5EF4-FFF2-40B4-BE49-F238E27FC236}">
                <a16:creationId xmlns:a16="http://schemas.microsoft.com/office/drawing/2014/main" id="{9FBA7292-2A3D-7D8D-7F0C-B7D333973F31}"/>
              </a:ext>
            </a:extLst>
          </p:cNvPr>
          <p:cNvSpPr/>
          <p:nvPr/>
        </p:nvSpPr>
        <p:spPr>
          <a:xfrm>
            <a:off x="5478168" y="3208927"/>
            <a:ext cx="2082049" cy="541238"/>
          </a:xfrm>
          <a:prstGeom prst="rect">
            <a:avLst/>
          </a:prstGeom>
        </p:spPr>
        <p:txBody>
          <a:bodyPr wrap="square">
            <a:spAutoFit/>
          </a:bodyPr>
          <a:lstStyle/>
          <a:p>
            <a:r>
              <a:rPr lang="en-US" sz="1223" dirty="0"/>
              <a:t>Der SIG-100 </a:t>
            </a:r>
            <a:r>
              <a:rPr lang="en-US" sz="1223" dirty="0" err="1"/>
              <a:t>mit</a:t>
            </a:r>
            <a:r>
              <a:rPr lang="en-US" sz="1223" dirty="0"/>
              <a:t> </a:t>
            </a:r>
            <a:r>
              <a:rPr lang="en-US" sz="1223" dirty="0" err="1"/>
              <a:t>Rollkugel</a:t>
            </a:r>
            <a:r>
              <a:rPr lang="en-US" sz="1223" dirty="0"/>
              <a:t> </a:t>
            </a:r>
          </a:p>
          <a:p>
            <a:r>
              <a:rPr lang="en-US" sz="847" dirty="0"/>
              <a:t>Image: </a:t>
            </a:r>
            <a:r>
              <a:rPr lang="en-US" sz="847" dirty="0" err="1"/>
              <a:t>Computerschausammlung</a:t>
            </a:r>
            <a:r>
              <a:rPr lang="en-US" sz="847" dirty="0"/>
              <a:t> der FH Kiel</a:t>
            </a:r>
          </a:p>
        </p:txBody>
      </p:sp>
      <p:sp>
        <p:nvSpPr>
          <p:cNvPr id="11" name="Rectangle 11">
            <a:extLst>
              <a:ext uri="{FF2B5EF4-FFF2-40B4-BE49-F238E27FC236}">
                <a16:creationId xmlns:a16="http://schemas.microsoft.com/office/drawing/2014/main" id="{3FF34C3D-600A-F61A-5C45-C3144B7DDEF6}"/>
              </a:ext>
            </a:extLst>
          </p:cNvPr>
          <p:cNvSpPr/>
          <p:nvPr/>
        </p:nvSpPr>
        <p:spPr>
          <a:xfrm>
            <a:off x="660919" y="3179158"/>
            <a:ext cx="1864752" cy="483402"/>
          </a:xfrm>
          <a:prstGeom prst="rect">
            <a:avLst/>
          </a:prstGeom>
        </p:spPr>
        <p:txBody>
          <a:bodyPr wrap="square">
            <a:spAutoFit/>
          </a:bodyPr>
          <a:lstStyle/>
          <a:p>
            <a:r>
              <a:rPr lang="en-US" sz="847" dirty="0"/>
              <a:t>Image: </a:t>
            </a:r>
            <a:r>
              <a:rPr lang="en-US" sz="847" dirty="0" err="1"/>
              <a:t>Computermuseum</a:t>
            </a:r>
            <a:r>
              <a:rPr lang="en-US" sz="847" dirty="0"/>
              <a:t>,  </a:t>
            </a:r>
            <a:r>
              <a:rPr lang="en-US" sz="847" dirty="0" err="1"/>
              <a:t>Fakultät</a:t>
            </a:r>
            <a:r>
              <a:rPr lang="en-US" sz="847" dirty="0"/>
              <a:t> </a:t>
            </a:r>
            <a:r>
              <a:rPr lang="en-US" sz="847" dirty="0" err="1"/>
              <a:t>Informatik</a:t>
            </a:r>
            <a:r>
              <a:rPr lang="en-US" sz="847" dirty="0"/>
              <a:t>, </a:t>
            </a:r>
            <a:br>
              <a:rPr lang="en-US" sz="847" dirty="0"/>
            </a:br>
            <a:r>
              <a:rPr lang="en-US" sz="847" dirty="0" err="1"/>
              <a:t>Universität</a:t>
            </a:r>
            <a:r>
              <a:rPr lang="en-US" sz="847" dirty="0"/>
              <a:t> Stuttgart</a:t>
            </a:r>
          </a:p>
        </p:txBody>
      </p:sp>
      <p:pic>
        <p:nvPicPr>
          <p:cNvPr id="12" name="Picture 6" descr="RKS-100 interior">
            <a:extLst>
              <a:ext uri="{FF2B5EF4-FFF2-40B4-BE49-F238E27FC236}">
                <a16:creationId xmlns:a16="http://schemas.microsoft.com/office/drawing/2014/main" id="{AC83CA2A-FE62-3D1C-448B-09E5638B17D5}"/>
              </a:ext>
            </a:extLst>
          </p:cNvPr>
          <p:cNvPicPr>
            <a:picLocks noChangeAspect="1"/>
          </p:cNvPicPr>
          <p:nvPr/>
        </p:nvPicPr>
        <p:blipFill rotWithShape="1">
          <a:blip r:embed="rId6"/>
          <a:srcRect t="5501" b="7430"/>
          <a:stretch/>
        </p:blipFill>
        <p:spPr>
          <a:xfrm>
            <a:off x="2622884" y="1478147"/>
            <a:ext cx="2540000" cy="1738130"/>
          </a:xfrm>
          <a:prstGeom prst="rect">
            <a:avLst/>
          </a:prstGeom>
        </p:spPr>
      </p:pic>
      <p:pic>
        <p:nvPicPr>
          <p:cNvPr id="13" name="Onlinemedien 8" title="Die Computer Maus - eine deutsche Erfindung - Interview mit Rainer Mallebrein">
            <a:hlinkClick r:id="" action="ppaction://media"/>
            <a:extLst>
              <a:ext uri="{FF2B5EF4-FFF2-40B4-BE49-F238E27FC236}">
                <a16:creationId xmlns:a16="http://schemas.microsoft.com/office/drawing/2014/main" id="{3BDD9FFB-7575-43FC-AAE1-8430B2A7574F}"/>
              </a:ext>
            </a:extLst>
          </p:cNvPr>
          <p:cNvPicPr>
            <a:picLocks noRot="1" noChangeAspect="1"/>
          </p:cNvPicPr>
          <p:nvPr>
            <a:videoFile r:link="rId1"/>
          </p:nvPr>
        </p:nvPicPr>
        <p:blipFill>
          <a:blip r:embed="rId7"/>
          <a:stretch>
            <a:fillRect/>
          </a:stretch>
        </p:blipFill>
        <p:spPr>
          <a:xfrm>
            <a:off x="695325" y="3891479"/>
            <a:ext cx="3960813" cy="2237859"/>
          </a:xfrm>
          <a:prstGeom prst="rect">
            <a:avLst/>
          </a:prstGeom>
        </p:spPr>
      </p:pic>
      <p:sp>
        <p:nvSpPr>
          <p:cNvPr id="15" name="Textfeld 14">
            <a:extLst>
              <a:ext uri="{FF2B5EF4-FFF2-40B4-BE49-F238E27FC236}">
                <a16:creationId xmlns:a16="http://schemas.microsoft.com/office/drawing/2014/main" id="{C6427617-88A7-35AE-E2BB-B6247FEC836A}"/>
              </a:ext>
            </a:extLst>
          </p:cNvPr>
          <p:cNvSpPr txBox="1"/>
          <p:nvPr/>
        </p:nvSpPr>
        <p:spPr>
          <a:xfrm>
            <a:off x="4848238" y="5743690"/>
            <a:ext cx="6057171" cy="261610"/>
          </a:xfrm>
          <a:prstGeom prst="rect">
            <a:avLst/>
          </a:prstGeom>
          <a:noFill/>
        </p:spPr>
        <p:txBody>
          <a:bodyPr wrap="square">
            <a:spAutoFit/>
          </a:bodyPr>
          <a:lstStyle/>
          <a:p>
            <a:r>
              <a:rPr lang="de-DE" sz="1100" dirty="0">
                <a:hlinkClick r:id="rId8"/>
              </a:rPr>
              <a:t>https://www.youtube.com/watch?v=Pja-_ytuk_s</a:t>
            </a:r>
            <a:r>
              <a:rPr lang="de-DE" sz="1100" dirty="0"/>
              <a:t> </a:t>
            </a:r>
          </a:p>
        </p:txBody>
      </p:sp>
      <p:sp>
        <p:nvSpPr>
          <p:cNvPr id="17" name="Textfeld 16">
            <a:extLst>
              <a:ext uri="{FF2B5EF4-FFF2-40B4-BE49-F238E27FC236}">
                <a16:creationId xmlns:a16="http://schemas.microsoft.com/office/drawing/2014/main" id="{0EADE3EE-C6B9-CA8B-A657-6F7F0DCAEF83}"/>
              </a:ext>
            </a:extLst>
          </p:cNvPr>
          <p:cNvSpPr txBox="1"/>
          <p:nvPr/>
        </p:nvSpPr>
        <p:spPr>
          <a:xfrm>
            <a:off x="4848239" y="5110854"/>
            <a:ext cx="6097280" cy="646331"/>
          </a:xfrm>
          <a:prstGeom prst="rect">
            <a:avLst/>
          </a:prstGeom>
          <a:noFill/>
        </p:spPr>
        <p:txBody>
          <a:bodyPr wrap="square">
            <a:spAutoFit/>
          </a:bodyPr>
          <a:lstStyle/>
          <a:p>
            <a:pPr algn="l"/>
            <a:r>
              <a:rPr lang="de-DE" b="0" i="0" dirty="0">
                <a:effectLst/>
                <a:latin typeface="Roboto" panose="02000000000000000000" pitchFamily="2" charset="0"/>
              </a:rPr>
              <a:t>Die Computer Maus - eine deutsche Erfindung - Interview mit Rainer Mallebrein</a:t>
            </a:r>
          </a:p>
        </p:txBody>
      </p:sp>
    </p:spTree>
    <p:extLst>
      <p:ext uri="{BB962C8B-B14F-4D97-AF65-F5344CB8AC3E}">
        <p14:creationId xmlns:p14="http://schemas.microsoft.com/office/powerpoint/2010/main" val="359275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49767-765C-2408-28DD-D6B9B08A5E2E}"/>
              </a:ext>
            </a:extLst>
          </p:cNvPr>
          <p:cNvSpPr>
            <a:spLocks noGrp="1"/>
          </p:cNvSpPr>
          <p:nvPr>
            <p:ph type="title"/>
          </p:nvPr>
        </p:nvSpPr>
        <p:spPr/>
        <p:txBody>
          <a:bodyPr/>
          <a:lstStyle/>
          <a:p>
            <a:r>
              <a:rPr lang="de-DE" dirty="0"/>
              <a:t>Hiroshi Ishii: Tangible Bits / </a:t>
            </a:r>
            <a:r>
              <a:rPr lang="de-DE" dirty="0" err="1"/>
              <a:t>Radical</a:t>
            </a:r>
            <a:r>
              <a:rPr lang="de-DE" dirty="0"/>
              <a:t> Atoms</a:t>
            </a:r>
          </a:p>
        </p:txBody>
      </p:sp>
      <p:sp>
        <p:nvSpPr>
          <p:cNvPr id="3" name="Fußzeilenplatzhalter 2">
            <a:extLst>
              <a:ext uri="{FF2B5EF4-FFF2-40B4-BE49-F238E27FC236}">
                <a16:creationId xmlns:a16="http://schemas.microsoft.com/office/drawing/2014/main" id="{576EFF43-3D7E-503E-7E5E-D26682B4D55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45F859C-0AFD-2BA5-FAC3-ECC590CA6BBE}"/>
              </a:ext>
            </a:extLst>
          </p:cNvPr>
          <p:cNvSpPr>
            <a:spLocks noGrp="1"/>
          </p:cNvSpPr>
          <p:nvPr>
            <p:ph type="sldNum" sz="quarter" idx="28"/>
          </p:nvPr>
        </p:nvSpPr>
        <p:spPr/>
        <p:txBody>
          <a:bodyPr/>
          <a:lstStyle/>
          <a:p>
            <a:fld id="{BA24374A-C3A8-471A-8837-3FC31668ABE5}" type="slidenum">
              <a:rPr lang="de-DE" smtClean="0"/>
              <a:pPr/>
              <a:t>74</a:t>
            </a:fld>
            <a:endParaRPr lang="de-DE" dirty="0"/>
          </a:p>
        </p:txBody>
      </p:sp>
      <p:sp>
        <p:nvSpPr>
          <p:cNvPr id="5" name="Textplatzhalter 4">
            <a:extLst>
              <a:ext uri="{FF2B5EF4-FFF2-40B4-BE49-F238E27FC236}">
                <a16:creationId xmlns:a16="http://schemas.microsoft.com/office/drawing/2014/main" id="{BCC04C9A-DD64-80F5-E4BB-EF02789D9936}"/>
              </a:ext>
            </a:extLst>
          </p:cNvPr>
          <p:cNvSpPr>
            <a:spLocks noGrp="1"/>
          </p:cNvSpPr>
          <p:nvPr>
            <p:ph type="body" sz="quarter" idx="21"/>
          </p:nvPr>
        </p:nvSpPr>
        <p:spPr/>
        <p:txBody>
          <a:bodyPr/>
          <a:lstStyle/>
          <a:p>
            <a:r>
              <a:rPr lang="de-DE" sz="1400" dirty="0"/>
              <a:t>A Brief </a:t>
            </a:r>
            <a:r>
              <a:rPr lang="de-DE" sz="1400" dirty="0" err="1"/>
              <a:t>History</a:t>
            </a:r>
            <a:r>
              <a:rPr lang="de-DE" sz="1400" dirty="0"/>
              <a:t> of HCI</a:t>
            </a:r>
            <a:endParaRPr lang="de-DE" dirty="0"/>
          </a:p>
        </p:txBody>
      </p:sp>
      <p:pic>
        <p:nvPicPr>
          <p:cNvPr id="7" name="Onlinemedien 6" title="Radical Atoms: Beyond the &quot;Pixel Empire&quot; | Hiroshi Ishii | TEDxTokyo">
            <a:hlinkClick r:id="" action="ppaction://media"/>
            <a:extLst>
              <a:ext uri="{FF2B5EF4-FFF2-40B4-BE49-F238E27FC236}">
                <a16:creationId xmlns:a16="http://schemas.microsoft.com/office/drawing/2014/main" id="{127F6455-1863-D764-3C68-6C8B1B066A6C}"/>
              </a:ext>
            </a:extLst>
          </p:cNvPr>
          <p:cNvPicPr>
            <a:picLocks noRot="1" noChangeAspect="1"/>
          </p:cNvPicPr>
          <p:nvPr>
            <a:videoFile r:link="rId1"/>
          </p:nvPr>
        </p:nvPicPr>
        <p:blipFill>
          <a:blip r:embed="rId3"/>
          <a:stretch>
            <a:fillRect/>
          </a:stretch>
        </p:blipFill>
        <p:spPr>
          <a:xfrm>
            <a:off x="695325" y="3891479"/>
            <a:ext cx="3960813" cy="2237859"/>
          </a:xfrm>
          <a:prstGeom prst="rect">
            <a:avLst/>
          </a:prstGeom>
        </p:spPr>
      </p:pic>
      <p:sp>
        <p:nvSpPr>
          <p:cNvPr id="8" name="Textfeld 7">
            <a:extLst>
              <a:ext uri="{FF2B5EF4-FFF2-40B4-BE49-F238E27FC236}">
                <a16:creationId xmlns:a16="http://schemas.microsoft.com/office/drawing/2014/main" id="{90D856EB-8CC5-CE09-786F-515BDF41A63B}"/>
              </a:ext>
            </a:extLst>
          </p:cNvPr>
          <p:cNvSpPr txBox="1"/>
          <p:nvPr/>
        </p:nvSpPr>
        <p:spPr>
          <a:xfrm>
            <a:off x="4794451" y="5110854"/>
            <a:ext cx="6097280" cy="646331"/>
          </a:xfrm>
          <a:prstGeom prst="rect">
            <a:avLst/>
          </a:prstGeom>
          <a:noFill/>
        </p:spPr>
        <p:txBody>
          <a:bodyPr wrap="square">
            <a:spAutoFit/>
          </a:bodyPr>
          <a:lstStyle/>
          <a:p>
            <a:pPr algn="l"/>
            <a:r>
              <a:rPr lang="de-DE" b="0" i="0" dirty="0" err="1">
                <a:effectLst/>
                <a:latin typeface="Roboto" panose="02000000000000000000" pitchFamily="2" charset="0"/>
              </a:rPr>
              <a:t>Radical</a:t>
            </a:r>
            <a:r>
              <a:rPr lang="de-DE" b="0" i="0" dirty="0">
                <a:effectLst/>
                <a:latin typeface="Roboto" panose="02000000000000000000" pitchFamily="2" charset="0"/>
              </a:rPr>
              <a:t> Atoms: </a:t>
            </a:r>
            <a:r>
              <a:rPr lang="de-DE" b="0" i="0" dirty="0" err="1">
                <a:effectLst/>
                <a:latin typeface="Roboto" panose="02000000000000000000" pitchFamily="2" charset="0"/>
              </a:rPr>
              <a:t>Beyond</a:t>
            </a:r>
            <a:r>
              <a:rPr lang="de-DE" b="0" i="0" dirty="0">
                <a:effectLst/>
                <a:latin typeface="Roboto" panose="02000000000000000000" pitchFamily="2" charset="0"/>
              </a:rPr>
              <a:t> </a:t>
            </a:r>
            <a:r>
              <a:rPr lang="de-DE" b="0" i="0" dirty="0" err="1">
                <a:effectLst/>
                <a:latin typeface="Roboto" panose="02000000000000000000" pitchFamily="2" charset="0"/>
              </a:rPr>
              <a:t>the</a:t>
            </a:r>
            <a:r>
              <a:rPr lang="de-DE" b="0" i="0" dirty="0">
                <a:effectLst/>
                <a:latin typeface="Roboto" panose="02000000000000000000" pitchFamily="2" charset="0"/>
              </a:rPr>
              <a:t> "Pixel Empire" | Hiroshi Ishii | </a:t>
            </a:r>
            <a:r>
              <a:rPr lang="de-DE" b="0" i="0" dirty="0" err="1">
                <a:effectLst/>
                <a:latin typeface="Roboto" panose="02000000000000000000" pitchFamily="2" charset="0"/>
              </a:rPr>
              <a:t>TEDxTokyo</a:t>
            </a:r>
            <a:endParaRPr lang="de-DE" b="0" i="0" dirty="0">
              <a:effectLst/>
              <a:latin typeface="Roboto" panose="02000000000000000000" pitchFamily="2" charset="0"/>
            </a:endParaRPr>
          </a:p>
        </p:txBody>
      </p:sp>
      <p:sp>
        <p:nvSpPr>
          <p:cNvPr id="9" name="Textfeld 8">
            <a:extLst>
              <a:ext uri="{FF2B5EF4-FFF2-40B4-BE49-F238E27FC236}">
                <a16:creationId xmlns:a16="http://schemas.microsoft.com/office/drawing/2014/main" id="{4D13B90A-E02A-DF0F-6AE4-7E1F10399A76}"/>
              </a:ext>
            </a:extLst>
          </p:cNvPr>
          <p:cNvSpPr txBox="1"/>
          <p:nvPr/>
        </p:nvSpPr>
        <p:spPr>
          <a:xfrm>
            <a:off x="4794450" y="5743690"/>
            <a:ext cx="6057171" cy="261610"/>
          </a:xfrm>
          <a:prstGeom prst="rect">
            <a:avLst/>
          </a:prstGeom>
          <a:noFill/>
        </p:spPr>
        <p:txBody>
          <a:bodyPr wrap="square">
            <a:spAutoFit/>
          </a:bodyPr>
          <a:lstStyle/>
          <a:p>
            <a:r>
              <a:rPr lang="de-DE" sz="1100" dirty="0">
                <a:hlinkClick r:id="rId4"/>
              </a:rPr>
              <a:t>https://www.youtube.com/watch?v=9mFw5uQsjpA</a:t>
            </a:r>
            <a:r>
              <a:rPr lang="de-DE" sz="1100" dirty="0"/>
              <a:t> </a:t>
            </a:r>
          </a:p>
        </p:txBody>
      </p:sp>
      <p:pic>
        <p:nvPicPr>
          <p:cNvPr id="2050" name="Picture 2" descr="Tangible Bits: Towards Seamless Interfaces between People, Bits and Atoms |  Augmented Space - Espace Augmenté">
            <a:extLst>
              <a:ext uri="{FF2B5EF4-FFF2-40B4-BE49-F238E27FC236}">
                <a16:creationId xmlns:a16="http://schemas.microsoft.com/office/drawing/2014/main" id="{046B0811-6117-C07E-6FB9-2B58F6CBC5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 y="1449387"/>
            <a:ext cx="5400675" cy="18902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1B2546FF-B643-9D05-73F0-E18E1B61C9DD}"/>
              </a:ext>
            </a:extLst>
          </p:cNvPr>
          <p:cNvSpPr txBox="1"/>
          <p:nvPr/>
        </p:nvSpPr>
        <p:spPr>
          <a:xfrm>
            <a:off x="695324" y="3351943"/>
            <a:ext cx="8928657" cy="415498"/>
          </a:xfrm>
          <a:prstGeom prst="rect">
            <a:avLst/>
          </a:prstGeom>
          <a:noFill/>
        </p:spPr>
        <p:txBody>
          <a:bodyPr wrap="square">
            <a:spAutoFit/>
          </a:bodyPr>
          <a:lstStyle/>
          <a:p>
            <a:r>
              <a:rPr lang="de-DE" sz="1050" dirty="0"/>
              <a:t>Tangible Bits: </a:t>
            </a:r>
            <a:r>
              <a:rPr lang="de-DE" sz="1050" dirty="0" err="1"/>
              <a:t>Towards</a:t>
            </a:r>
            <a:r>
              <a:rPr lang="de-DE" sz="1050" dirty="0"/>
              <a:t> </a:t>
            </a:r>
            <a:r>
              <a:rPr lang="de-DE" sz="1050" dirty="0" err="1"/>
              <a:t>Seamless</a:t>
            </a:r>
            <a:r>
              <a:rPr lang="de-DE" sz="1050" dirty="0"/>
              <a:t> Interfaces </a:t>
            </a:r>
            <a:r>
              <a:rPr lang="de-DE" sz="1050" dirty="0" err="1"/>
              <a:t>between</a:t>
            </a:r>
            <a:r>
              <a:rPr lang="de-DE" sz="1050" dirty="0"/>
              <a:t> People, Bits and Atoms. (Hiroshi Ishii and </a:t>
            </a:r>
            <a:r>
              <a:rPr lang="de-DE" sz="1050" dirty="0" err="1"/>
              <a:t>Brygg</a:t>
            </a:r>
            <a:r>
              <a:rPr lang="de-DE" sz="1050" dirty="0"/>
              <a:t> Ullmer – MIT Media Laboratory – Tangible Media Group)</a:t>
            </a:r>
          </a:p>
        </p:txBody>
      </p:sp>
      <p:pic>
        <p:nvPicPr>
          <p:cNvPr id="2054" name="Picture 6" descr="Tangible Media - Behold The Future - YouTube">
            <a:extLst>
              <a:ext uri="{FF2B5EF4-FFF2-40B4-BE49-F238E27FC236}">
                <a16:creationId xmlns:a16="http://schemas.microsoft.com/office/drawing/2014/main" id="{DF56018B-E13D-4403-AE26-2BC24B407F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172" y="1453106"/>
            <a:ext cx="3353810" cy="1886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40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8EC023-125B-749B-50CD-AD8A2534634D}"/>
              </a:ext>
            </a:extLst>
          </p:cNvPr>
          <p:cNvSpPr>
            <a:spLocks noGrp="1"/>
          </p:cNvSpPr>
          <p:nvPr>
            <p:ph type="title"/>
          </p:nvPr>
        </p:nvSpPr>
        <p:spPr/>
        <p:txBody>
          <a:bodyPr/>
          <a:lstStyle/>
          <a:p>
            <a:r>
              <a:rPr lang="de-DE" dirty="0"/>
              <a:t>Albrecht Schmidt: </a:t>
            </a:r>
            <a:r>
              <a:rPr lang="de-DE" dirty="0" err="1"/>
              <a:t>Amplifying</a:t>
            </a:r>
            <a:r>
              <a:rPr lang="de-DE" dirty="0"/>
              <a:t> </a:t>
            </a:r>
            <a:r>
              <a:rPr lang="de-DE" dirty="0" err="1"/>
              <a:t>Perception</a:t>
            </a:r>
            <a:endParaRPr lang="de-DE" dirty="0"/>
          </a:p>
        </p:txBody>
      </p:sp>
      <p:sp>
        <p:nvSpPr>
          <p:cNvPr id="3" name="Fußzeilenplatzhalter 2">
            <a:extLst>
              <a:ext uri="{FF2B5EF4-FFF2-40B4-BE49-F238E27FC236}">
                <a16:creationId xmlns:a16="http://schemas.microsoft.com/office/drawing/2014/main" id="{F0700B7B-6D88-5BA4-7FBE-0812692B750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A3945A5-6827-D92E-9CAF-229545C9D82C}"/>
              </a:ext>
            </a:extLst>
          </p:cNvPr>
          <p:cNvSpPr>
            <a:spLocks noGrp="1"/>
          </p:cNvSpPr>
          <p:nvPr>
            <p:ph type="sldNum" sz="quarter" idx="33"/>
          </p:nvPr>
        </p:nvSpPr>
        <p:spPr/>
        <p:txBody>
          <a:bodyPr/>
          <a:lstStyle/>
          <a:p>
            <a:fld id="{BA24374A-C3A8-471A-8837-3FC31668ABE5}" type="slidenum">
              <a:rPr lang="de-DE" smtClean="0"/>
              <a:pPr/>
              <a:t>75</a:t>
            </a:fld>
            <a:endParaRPr lang="de-DE" dirty="0"/>
          </a:p>
        </p:txBody>
      </p:sp>
      <p:sp>
        <p:nvSpPr>
          <p:cNvPr id="13" name="Textplatzhalter 12">
            <a:extLst>
              <a:ext uri="{FF2B5EF4-FFF2-40B4-BE49-F238E27FC236}">
                <a16:creationId xmlns:a16="http://schemas.microsoft.com/office/drawing/2014/main" id="{06B9D97C-604E-ACE6-4A81-4A4780C52B6D}"/>
              </a:ext>
            </a:extLst>
          </p:cNvPr>
          <p:cNvSpPr>
            <a:spLocks noGrp="1"/>
          </p:cNvSpPr>
          <p:nvPr>
            <p:ph type="body" sz="quarter" idx="21"/>
          </p:nvPr>
        </p:nvSpPr>
        <p:spPr/>
        <p:txBody>
          <a:bodyPr/>
          <a:lstStyle/>
          <a:p>
            <a:r>
              <a:rPr lang="de-DE" sz="1400" dirty="0"/>
              <a:t>A Brief </a:t>
            </a:r>
            <a:r>
              <a:rPr lang="de-DE" sz="1400" dirty="0" err="1"/>
              <a:t>History</a:t>
            </a:r>
            <a:r>
              <a:rPr lang="de-DE" sz="1400" dirty="0"/>
              <a:t> of HCI</a:t>
            </a:r>
            <a:endParaRPr lang="de-DE" dirty="0"/>
          </a:p>
        </p:txBody>
      </p:sp>
      <p:sp>
        <p:nvSpPr>
          <p:cNvPr id="14" name="Textplatzhalter 13">
            <a:extLst>
              <a:ext uri="{FF2B5EF4-FFF2-40B4-BE49-F238E27FC236}">
                <a16:creationId xmlns:a16="http://schemas.microsoft.com/office/drawing/2014/main" id="{62568011-0725-38B9-5432-1B7139F94855}"/>
              </a:ext>
            </a:extLst>
          </p:cNvPr>
          <p:cNvSpPr>
            <a:spLocks noGrp="1"/>
          </p:cNvSpPr>
          <p:nvPr>
            <p:ph type="body" sz="quarter" idx="34"/>
          </p:nvPr>
        </p:nvSpPr>
        <p:spPr/>
        <p:txBody>
          <a:bodyPr/>
          <a:lstStyle/>
          <a:p>
            <a:endParaRPr lang="de-DE"/>
          </a:p>
        </p:txBody>
      </p:sp>
      <p:sp>
        <p:nvSpPr>
          <p:cNvPr id="15" name="Inhaltsplatzhalter 14">
            <a:extLst>
              <a:ext uri="{FF2B5EF4-FFF2-40B4-BE49-F238E27FC236}">
                <a16:creationId xmlns:a16="http://schemas.microsoft.com/office/drawing/2014/main" id="{FC52A520-0B15-17AA-A244-ECA9CB827A6A}"/>
              </a:ext>
            </a:extLst>
          </p:cNvPr>
          <p:cNvSpPr>
            <a:spLocks noGrp="1"/>
          </p:cNvSpPr>
          <p:nvPr>
            <p:ph sz="quarter" idx="35"/>
          </p:nvPr>
        </p:nvSpPr>
        <p:spPr>
          <a:xfrm>
            <a:off x="695325" y="5505450"/>
            <a:ext cx="7088601" cy="623888"/>
          </a:xfrm>
        </p:spPr>
        <p:txBody>
          <a:bodyPr/>
          <a:lstStyle/>
          <a:p>
            <a:r>
              <a:rPr lang="de-DE" dirty="0"/>
              <a:t>A. Schmidt, "</a:t>
            </a:r>
            <a:r>
              <a:rPr lang="de-DE" dirty="0" err="1"/>
              <a:t>Augmenting</a:t>
            </a:r>
            <a:r>
              <a:rPr lang="de-DE" dirty="0"/>
              <a:t> Human </a:t>
            </a:r>
            <a:r>
              <a:rPr lang="de-DE" dirty="0" err="1"/>
              <a:t>Intellect</a:t>
            </a:r>
            <a:r>
              <a:rPr lang="de-DE" dirty="0"/>
              <a:t> and </a:t>
            </a:r>
            <a:r>
              <a:rPr lang="de-DE" dirty="0" err="1"/>
              <a:t>Amplifying</a:t>
            </a:r>
            <a:r>
              <a:rPr lang="de-DE" dirty="0"/>
              <a:t> </a:t>
            </a:r>
            <a:r>
              <a:rPr lang="de-DE" dirty="0" err="1"/>
              <a:t>Perception</a:t>
            </a:r>
            <a:r>
              <a:rPr lang="de-DE" dirty="0"/>
              <a:t> and </a:t>
            </a:r>
            <a:r>
              <a:rPr lang="de-DE" dirty="0" err="1"/>
              <a:t>Cognition</a:t>
            </a:r>
            <a:r>
              <a:rPr lang="de-DE" dirty="0"/>
              <a:t>," in IEEE Pervasive Computing, vol. 16, </a:t>
            </a:r>
            <a:r>
              <a:rPr lang="de-DE" dirty="0" err="1"/>
              <a:t>no</a:t>
            </a:r>
            <a:r>
              <a:rPr lang="de-DE" dirty="0"/>
              <a:t>. 1, pp. 6-10, Jan.-Mar. 2017, </a:t>
            </a:r>
            <a:r>
              <a:rPr lang="de-DE" dirty="0" err="1"/>
              <a:t>doi</a:t>
            </a:r>
            <a:r>
              <a:rPr lang="de-DE" dirty="0"/>
              <a:t>: 10.1109/MPRV.2017.8.</a:t>
            </a:r>
          </a:p>
        </p:txBody>
      </p:sp>
      <p:pic>
        <p:nvPicPr>
          <p:cNvPr id="8" name="Grafik 7" descr="Screenshot of Augmenting Human Intellect and Amplifying Perception and Cognition by Albrecht Schmidt">
            <a:extLst>
              <a:ext uri="{FF2B5EF4-FFF2-40B4-BE49-F238E27FC236}">
                <a16:creationId xmlns:a16="http://schemas.microsoft.com/office/drawing/2014/main" id="{849C5AF8-8B54-62E1-B68B-EC2988E6F317}"/>
              </a:ext>
            </a:extLst>
          </p:cNvPr>
          <p:cNvPicPr>
            <a:picLocks noChangeAspect="1"/>
          </p:cNvPicPr>
          <p:nvPr/>
        </p:nvPicPr>
        <p:blipFill>
          <a:blip r:embed="rId2"/>
          <a:stretch>
            <a:fillRect/>
          </a:stretch>
        </p:blipFill>
        <p:spPr>
          <a:xfrm rot="194562">
            <a:off x="8175555" y="1261834"/>
            <a:ext cx="3358346" cy="4677045"/>
          </a:xfrm>
          <a:prstGeom prst="rect">
            <a:avLst/>
          </a:prstGeom>
          <a:ln>
            <a:noFill/>
          </a:ln>
          <a:effectLst>
            <a:outerShdw blurRad="292100" dist="139700" dir="2700000" algn="tl" rotWithShape="0">
              <a:srgbClr val="333333">
                <a:alpha val="65000"/>
              </a:srgbClr>
            </a:outerShdw>
          </a:effectLst>
        </p:spPr>
      </p:pic>
      <p:pic>
        <p:nvPicPr>
          <p:cNvPr id="12" name="Grafik 11" descr="A VR headset with thermal imaging, rgb cameras, depth cameras and ultrasonic sensors">
            <a:extLst>
              <a:ext uri="{FF2B5EF4-FFF2-40B4-BE49-F238E27FC236}">
                <a16:creationId xmlns:a16="http://schemas.microsoft.com/office/drawing/2014/main" id="{F7ACDFBD-FC98-A025-FB6D-50DD804E6191}"/>
              </a:ext>
            </a:extLst>
          </p:cNvPr>
          <p:cNvPicPr>
            <a:picLocks noChangeAspect="1"/>
          </p:cNvPicPr>
          <p:nvPr/>
        </p:nvPicPr>
        <p:blipFill>
          <a:blip r:embed="rId3"/>
          <a:stretch>
            <a:fillRect/>
          </a:stretch>
        </p:blipFill>
        <p:spPr>
          <a:xfrm>
            <a:off x="695325" y="1449388"/>
            <a:ext cx="6512299" cy="3674919"/>
          </a:xfrm>
          <a:prstGeom prst="rect">
            <a:avLst/>
          </a:prstGeom>
        </p:spPr>
      </p:pic>
    </p:spTree>
    <p:extLst>
      <p:ext uri="{BB962C8B-B14F-4D97-AF65-F5344CB8AC3E}">
        <p14:creationId xmlns:p14="http://schemas.microsoft.com/office/powerpoint/2010/main" val="21058690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85BB-D0DD-9CD6-2F1A-5B224272F583}"/>
              </a:ext>
            </a:extLst>
          </p:cNvPr>
          <p:cNvSpPr>
            <a:spLocks noGrp="1"/>
          </p:cNvSpPr>
          <p:nvPr>
            <p:ph type="title"/>
          </p:nvPr>
        </p:nvSpPr>
        <p:spPr/>
        <p:txBody>
          <a:bodyPr/>
          <a:lstStyle/>
          <a:p>
            <a:r>
              <a:rPr lang="en-US" dirty="0"/>
              <a:t>Marc </a:t>
            </a:r>
            <a:r>
              <a:rPr lang="en-US" dirty="0" err="1"/>
              <a:t>Hassenzahl</a:t>
            </a:r>
            <a:r>
              <a:rPr lang="en-US" dirty="0"/>
              <a:t>: User Experience in Detail</a:t>
            </a:r>
            <a:endParaRPr lang="de-DE" dirty="0"/>
          </a:p>
        </p:txBody>
      </p:sp>
      <p:sp>
        <p:nvSpPr>
          <p:cNvPr id="3" name="Fußzeilenplatzhalter 2">
            <a:extLst>
              <a:ext uri="{FF2B5EF4-FFF2-40B4-BE49-F238E27FC236}">
                <a16:creationId xmlns:a16="http://schemas.microsoft.com/office/drawing/2014/main" id="{5B1E6515-6C91-553A-FE9E-059DCBC13C48}"/>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E152A1A-45A2-4462-3FB2-D819FF493538}"/>
              </a:ext>
            </a:extLst>
          </p:cNvPr>
          <p:cNvSpPr>
            <a:spLocks noGrp="1"/>
          </p:cNvSpPr>
          <p:nvPr>
            <p:ph type="sldNum" sz="quarter" idx="33"/>
          </p:nvPr>
        </p:nvSpPr>
        <p:spPr/>
        <p:txBody>
          <a:bodyPr/>
          <a:lstStyle/>
          <a:p>
            <a:fld id="{BA24374A-C3A8-471A-8837-3FC31668ABE5}" type="slidenum">
              <a:rPr lang="de-DE" smtClean="0"/>
              <a:pPr/>
              <a:t>76</a:t>
            </a:fld>
            <a:endParaRPr lang="de-DE" dirty="0"/>
          </a:p>
        </p:txBody>
      </p:sp>
      <p:sp>
        <p:nvSpPr>
          <p:cNvPr id="5" name="Textplatzhalter 4">
            <a:extLst>
              <a:ext uri="{FF2B5EF4-FFF2-40B4-BE49-F238E27FC236}">
                <a16:creationId xmlns:a16="http://schemas.microsoft.com/office/drawing/2014/main" id="{92A131AD-F7FA-062E-B573-E81ADF0C50CC}"/>
              </a:ext>
            </a:extLst>
          </p:cNvPr>
          <p:cNvSpPr>
            <a:spLocks noGrp="1"/>
          </p:cNvSpPr>
          <p:nvPr>
            <p:ph type="body" sz="quarter" idx="21"/>
          </p:nvPr>
        </p:nvSpPr>
        <p:spPr/>
        <p:txBody>
          <a:bodyPr/>
          <a:lstStyle/>
          <a:p>
            <a:r>
              <a:rPr lang="de-DE" sz="1400" dirty="0"/>
              <a:t>A Brief </a:t>
            </a:r>
            <a:r>
              <a:rPr lang="de-DE" sz="1400" dirty="0" err="1"/>
              <a:t>History</a:t>
            </a:r>
            <a:r>
              <a:rPr lang="de-DE" sz="1400" dirty="0"/>
              <a:t> of HCI</a:t>
            </a:r>
            <a:endParaRPr lang="de-DE" dirty="0"/>
          </a:p>
        </p:txBody>
      </p:sp>
      <p:sp>
        <p:nvSpPr>
          <p:cNvPr id="12" name="Textplatzhalter 11">
            <a:extLst>
              <a:ext uri="{FF2B5EF4-FFF2-40B4-BE49-F238E27FC236}">
                <a16:creationId xmlns:a16="http://schemas.microsoft.com/office/drawing/2014/main" id="{B4A45360-0DD7-9F8F-DF21-185D2BF6D01E}"/>
              </a:ext>
            </a:extLst>
          </p:cNvPr>
          <p:cNvSpPr>
            <a:spLocks noGrp="1"/>
          </p:cNvSpPr>
          <p:nvPr>
            <p:ph type="body" sz="quarter" idx="34"/>
          </p:nvPr>
        </p:nvSpPr>
        <p:spPr/>
        <p:txBody>
          <a:bodyPr/>
          <a:lstStyle/>
          <a:p>
            <a:endParaRPr lang="de-DE"/>
          </a:p>
        </p:txBody>
      </p:sp>
      <p:sp>
        <p:nvSpPr>
          <p:cNvPr id="13" name="Inhaltsplatzhalter 12">
            <a:extLst>
              <a:ext uri="{FF2B5EF4-FFF2-40B4-BE49-F238E27FC236}">
                <a16:creationId xmlns:a16="http://schemas.microsoft.com/office/drawing/2014/main" id="{56D1C99C-5C36-5621-4D9D-CD314A4C59A9}"/>
              </a:ext>
            </a:extLst>
          </p:cNvPr>
          <p:cNvSpPr>
            <a:spLocks noGrp="1"/>
          </p:cNvSpPr>
          <p:nvPr>
            <p:ph sz="quarter" idx="35"/>
          </p:nvPr>
        </p:nvSpPr>
        <p:spPr/>
        <p:txBody>
          <a:bodyPr/>
          <a:lstStyle/>
          <a:p>
            <a:r>
              <a:rPr lang="de-DE" sz="1000" dirty="0" err="1"/>
              <a:t>Hassenzahl</a:t>
            </a:r>
            <a:r>
              <a:rPr lang="de-DE" sz="1000" dirty="0"/>
              <a:t>, Marc (2013): User Experience and Experience Design. In: </a:t>
            </a:r>
            <a:r>
              <a:rPr lang="de-DE" sz="1000" dirty="0" err="1"/>
              <a:t>Soegaard</a:t>
            </a:r>
            <a:r>
              <a:rPr lang="de-DE" sz="1000" dirty="0"/>
              <a:t>, </a:t>
            </a:r>
            <a:r>
              <a:rPr lang="de-DE" sz="1000" dirty="0" err="1"/>
              <a:t>Mads</a:t>
            </a:r>
            <a:r>
              <a:rPr lang="de-DE" sz="1000" dirty="0"/>
              <a:t> and Dam, </a:t>
            </a:r>
            <a:r>
              <a:rPr lang="de-DE" sz="1000" dirty="0" err="1"/>
              <a:t>Rikke</a:t>
            </a:r>
            <a:r>
              <a:rPr lang="de-DE" sz="1000" dirty="0"/>
              <a:t> Friis (</a:t>
            </a:r>
            <a:r>
              <a:rPr lang="de-DE" sz="1000" dirty="0" err="1"/>
              <a:t>eds</a:t>
            </a:r>
            <a:r>
              <a:rPr lang="de-DE" sz="1000" dirty="0"/>
              <a:t>.). "The Encyclopedia of Human-Computer Interaction, 2nd Ed.". Aarhus, </a:t>
            </a:r>
            <a:r>
              <a:rPr lang="de-DE" sz="1000" dirty="0" err="1"/>
              <a:t>Denmark</a:t>
            </a:r>
            <a:r>
              <a:rPr lang="de-DE" sz="1000" dirty="0"/>
              <a:t>: The Interaction Design </a:t>
            </a:r>
            <a:r>
              <a:rPr lang="de-DE" sz="1000" dirty="0" err="1"/>
              <a:t>Foundation</a:t>
            </a:r>
            <a:r>
              <a:rPr lang="de-DE" sz="1000" dirty="0"/>
              <a:t>. </a:t>
            </a:r>
            <a:br>
              <a:rPr lang="de-DE" sz="1000" dirty="0"/>
            </a:br>
            <a:r>
              <a:rPr lang="de-DE" sz="1000" dirty="0">
                <a:hlinkClick r:id="rId2"/>
              </a:rPr>
              <a:t>http://www.interaction-design.org/encyclopedia/user_experience_and_experience_design.html</a:t>
            </a:r>
            <a:br>
              <a:rPr lang="de-DE" sz="1000" dirty="0"/>
            </a:br>
            <a:endParaRPr lang="de-DE" sz="1000" dirty="0"/>
          </a:p>
          <a:p>
            <a:r>
              <a:rPr lang="en-US" sz="1000" dirty="0"/>
              <a:t>Effie Lai-Chong Law, </a:t>
            </a:r>
            <a:r>
              <a:rPr lang="en-US" sz="1000" dirty="0" err="1"/>
              <a:t>Virpi</a:t>
            </a:r>
            <a:r>
              <a:rPr lang="en-US" sz="1000" dirty="0"/>
              <a:t> Roto, Marc </a:t>
            </a:r>
            <a:r>
              <a:rPr lang="en-US" sz="1000" dirty="0" err="1"/>
              <a:t>Hassenzahl</a:t>
            </a:r>
            <a:r>
              <a:rPr lang="en-US" sz="1000" dirty="0"/>
              <a:t>, Arnold P.O.S. </a:t>
            </a:r>
            <a:r>
              <a:rPr lang="en-US" sz="1000" dirty="0" err="1"/>
              <a:t>Vermeeren</a:t>
            </a:r>
            <a:r>
              <a:rPr lang="en-US" sz="1000" dirty="0"/>
              <a:t>, and Joke </a:t>
            </a:r>
            <a:r>
              <a:rPr lang="en-US" sz="1000" dirty="0" err="1"/>
              <a:t>Kort</a:t>
            </a:r>
            <a:r>
              <a:rPr lang="en-US" sz="1000" dirty="0"/>
              <a:t>. 2009. Understanding, scoping and defining user experience: a survey approach. In Proceedings of the 27th international conference on Human factors in computing systems(CHI '09). ACM, New York, NY, USA, 719-728. DOI=10.1145/1518701.1518813 </a:t>
            </a:r>
            <a:r>
              <a:rPr lang="en-US" sz="1000" dirty="0">
                <a:hlinkClick r:id="rId3"/>
              </a:rPr>
              <a:t>http://doi.acm.org/10.1145/1518701.1518813</a:t>
            </a:r>
            <a:endParaRPr lang="de-DE" sz="1000" dirty="0"/>
          </a:p>
          <a:p>
            <a:endParaRPr lang="de-DE" dirty="0"/>
          </a:p>
        </p:txBody>
      </p:sp>
      <p:pic>
        <p:nvPicPr>
          <p:cNvPr id="8" name="Picture 2" descr="Ein Bild, das Text enthält.">
            <a:extLst>
              <a:ext uri="{FF2B5EF4-FFF2-40B4-BE49-F238E27FC236}">
                <a16:creationId xmlns:a16="http://schemas.microsoft.com/office/drawing/2014/main" id="{BE3BFD41-B5DA-66AF-3376-8914930F086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8403"/>
          <a:stretch/>
        </p:blipFill>
        <p:spPr bwMode="auto">
          <a:xfrm>
            <a:off x="3668364" y="1519763"/>
            <a:ext cx="4891662" cy="2938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descr="Ein Bild, das Text, drinnen, Screenshot, Tisch enthält.">
            <a:extLst>
              <a:ext uri="{FF2B5EF4-FFF2-40B4-BE49-F238E27FC236}">
                <a16:creationId xmlns:a16="http://schemas.microsoft.com/office/drawing/2014/main" id="{AF53C00A-57D7-636B-485C-E199B96BD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600" y="1514824"/>
            <a:ext cx="2633130" cy="2957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8387561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3AE524-7720-AA72-E4F0-9CB2C5DCECA4}"/>
              </a:ext>
            </a:extLst>
          </p:cNvPr>
          <p:cNvSpPr>
            <a:spLocks noGrp="1"/>
          </p:cNvSpPr>
          <p:nvPr>
            <p:ph type="title"/>
          </p:nvPr>
        </p:nvSpPr>
        <p:spPr/>
        <p:txBody>
          <a:bodyPr/>
          <a:lstStyle/>
          <a:p>
            <a:r>
              <a:rPr lang="de-DE" dirty="0"/>
              <a:t>HCI</a:t>
            </a:r>
            <a:r>
              <a:rPr lang="de-DE" baseline="0" dirty="0"/>
              <a:t> Domains</a:t>
            </a:r>
            <a:endParaRPr lang="de-DE" dirty="0"/>
          </a:p>
        </p:txBody>
      </p:sp>
      <p:sp>
        <p:nvSpPr>
          <p:cNvPr id="3" name="Fußzeilenplatzhalter 2">
            <a:extLst>
              <a:ext uri="{FF2B5EF4-FFF2-40B4-BE49-F238E27FC236}">
                <a16:creationId xmlns:a16="http://schemas.microsoft.com/office/drawing/2014/main" id="{40CC02D9-9A2F-9DFE-0CFB-3F6E0FD2CE1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31156B7-4D74-353D-C750-100B860F5CBA}"/>
              </a:ext>
            </a:extLst>
          </p:cNvPr>
          <p:cNvSpPr>
            <a:spLocks noGrp="1"/>
          </p:cNvSpPr>
          <p:nvPr>
            <p:ph type="sldNum" sz="quarter" idx="28"/>
          </p:nvPr>
        </p:nvSpPr>
        <p:spPr/>
        <p:txBody>
          <a:bodyPr/>
          <a:lstStyle/>
          <a:p>
            <a:fld id="{BA24374A-C3A8-471A-8837-3FC31668ABE5}" type="slidenum">
              <a:rPr lang="de-DE" smtClean="0"/>
              <a:pPr/>
              <a:t>77</a:t>
            </a:fld>
            <a:endParaRPr lang="de-DE" dirty="0"/>
          </a:p>
        </p:txBody>
      </p:sp>
      <p:sp>
        <p:nvSpPr>
          <p:cNvPr id="5" name="Textplatzhalter 4">
            <a:extLst>
              <a:ext uri="{FF2B5EF4-FFF2-40B4-BE49-F238E27FC236}">
                <a16:creationId xmlns:a16="http://schemas.microsoft.com/office/drawing/2014/main" id="{C0BD7278-A796-1A02-CA71-CDB66D0006AD}"/>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64187BD2-55D4-9F71-431C-97C62B6997A6}"/>
              </a:ext>
            </a:extLst>
          </p:cNvPr>
          <p:cNvSpPr>
            <a:spLocks noGrp="1"/>
          </p:cNvSpPr>
          <p:nvPr>
            <p:ph type="body" sz="quarter" idx="36"/>
          </p:nvPr>
        </p:nvSpPr>
        <p:spPr/>
        <p:txBody>
          <a:bodyPr/>
          <a:lstStyle/>
          <a:p>
            <a:endParaRPr lang="de-DE"/>
          </a:p>
        </p:txBody>
      </p:sp>
      <p:sp>
        <p:nvSpPr>
          <p:cNvPr id="7" name="Textplatzhalter 6">
            <a:extLst>
              <a:ext uri="{FF2B5EF4-FFF2-40B4-BE49-F238E27FC236}">
                <a16:creationId xmlns:a16="http://schemas.microsoft.com/office/drawing/2014/main" id="{4F4BFAF9-938F-ADE4-19D7-2A50C656F1D4}"/>
              </a:ext>
            </a:extLst>
          </p:cNvPr>
          <p:cNvSpPr>
            <a:spLocks noGrp="1"/>
          </p:cNvSpPr>
          <p:nvPr>
            <p:ph type="body" sz="quarter" idx="29"/>
          </p:nvPr>
        </p:nvSpPr>
        <p:spPr/>
        <p:txBody>
          <a:bodyPr/>
          <a:lstStyle/>
          <a:p>
            <a:endParaRPr lang="de-DE" dirty="0"/>
          </a:p>
        </p:txBody>
      </p:sp>
      <p:pic>
        <p:nvPicPr>
          <p:cNvPr id="8" name="Grafik 7" descr="Ein Bild, das eine Karte enthält.">
            <a:extLst>
              <a:ext uri="{FF2B5EF4-FFF2-40B4-BE49-F238E27FC236}">
                <a16:creationId xmlns:a16="http://schemas.microsoft.com/office/drawing/2014/main" id="{08F13C35-B744-EF3D-F21E-08FBA8BCA316}"/>
              </a:ext>
            </a:extLst>
          </p:cNvPr>
          <p:cNvPicPr>
            <a:picLocks noChangeAspect="1"/>
          </p:cNvPicPr>
          <p:nvPr/>
        </p:nvPicPr>
        <p:blipFill>
          <a:blip r:embed="rId2"/>
          <a:stretch>
            <a:fillRect/>
          </a:stretch>
        </p:blipFill>
        <p:spPr>
          <a:xfrm>
            <a:off x="0" y="0"/>
            <a:ext cx="11443094" cy="6858000"/>
          </a:xfrm>
          <a:prstGeom prst="rect">
            <a:avLst/>
          </a:prstGeom>
        </p:spPr>
      </p:pic>
    </p:spTree>
    <p:extLst>
      <p:ext uri="{BB962C8B-B14F-4D97-AF65-F5344CB8AC3E}">
        <p14:creationId xmlns:p14="http://schemas.microsoft.com/office/powerpoint/2010/main" val="6497822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1C31D-ADD4-8994-1EB7-ECBF6B53B585}"/>
              </a:ext>
            </a:extLst>
          </p:cNvPr>
          <p:cNvSpPr>
            <a:spLocks noGrp="1"/>
          </p:cNvSpPr>
          <p:nvPr>
            <p:ph type="title"/>
          </p:nvPr>
        </p:nvSpPr>
        <p:spPr/>
        <p:txBody>
          <a:bodyPr/>
          <a:lstStyle/>
          <a:p>
            <a:r>
              <a:rPr lang="en-US" dirty="0"/>
              <a:t>Approaches to Human-Computer Interaction </a:t>
            </a:r>
            <a:endParaRPr lang="de-DE" dirty="0"/>
          </a:p>
        </p:txBody>
      </p:sp>
      <p:sp>
        <p:nvSpPr>
          <p:cNvPr id="3" name="Fußzeilenplatzhalter 2">
            <a:extLst>
              <a:ext uri="{FF2B5EF4-FFF2-40B4-BE49-F238E27FC236}">
                <a16:creationId xmlns:a16="http://schemas.microsoft.com/office/drawing/2014/main" id="{C1B7F5A7-DA32-CCA2-63D9-C15F35BFFF0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DAA28AF-7107-3E76-D85E-793378B7B454}"/>
              </a:ext>
            </a:extLst>
          </p:cNvPr>
          <p:cNvSpPr>
            <a:spLocks noGrp="1"/>
          </p:cNvSpPr>
          <p:nvPr>
            <p:ph type="sldNum" sz="quarter" idx="28"/>
          </p:nvPr>
        </p:nvSpPr>
        <p:spPr/>
        <p:txBody>
          <a:bodyPr/>
          <a:lstStyle/>
          <a:p>
            <a:fld id="{BA24374A-C3A8-471A-8837-3FC31668ABE5}" type="slidenum">
              <a:rPr lang="de-DE" smtClean="0"/>
              <a:pPr/>
              <a:t>78</a:t>
            </a:fld>
            <a:endParaRPr lang="de-DE" dirty="0"/>
          </a:p>
        </p:txBody>
      </p:sp>
      <p:sp>
        <p:nvSpPr>
          <p:cNvPr id="5" name="Textplatzhalter 4">
            <a:extLst>
              <a:ext uri="{FF2B5EF4-FFF2-40B4-BE49-F238E27FC236}">
                <a16:creationId xmlns:a16="http://schemas.microsoft.com/office/drawing/2014/main" id="{14FD9884-60B2-67B8-9329-9B529CB50D34}"/>
              </a:ext>
            </a:extLst>
          </p:cNvPr>
          <p:cNvSpPr>
            <a:spLocks noGrp="1"/>
          </p:cNvSpPr>
          <p:nvPr>
            <p:ph type="body" sz="quarter" idx="21"/>
          </p:nvPr>
        </p:nvSpPr>
        <p:spPr/>
        <p:txBody>
          <a:bodyPr/>
          <a:lstStyle/>
          <a:p>
            <a:r>
              <a:rPr lang="de-DE" sz="1400" dirty="0"/>
              <a:t>A Brief </a:t>
            </a:r>
            <a:r>
              <a:rPr lang="de-DE" sz="1400" dirty="0" err="1"/>
              <a:t>History</a:t>
            </a:r>
            <a:r>
              <a:rPr lang="de-DE" sz="1400" dirty="0"/>
              <a:t> </a:t>
            </a:r>
            <a:r>
              <a:rPr lang="de-DE" sz="1400" dirty="0" err="1"/>
              <a:t>of</a:t>
            </a:r>
            <a:r>
              <a:rPr lang="de-DE" sz="1400" dirty="0"/>
              <a:t> HCI</a:t>
            </a:r>
            <a:endParaRPr lang="de-DE" dirty="0"/>
          </a:p>
        </p:txBody>
      </p:sp>
      <p:sp>
        <p:nvSpPr>
          <p:cNvPr id="6" name="Textplatzhalter 5">
            <a:extLst>
              <a:ext uri="{FF2B5EF4-FFF2-40B4-BE49-F238E27FC236}">
                <a16:creationId xmlns:a16="http://schemas.microsoft.com/office/drawing/2014/main" id="{1485DB0E-75EA-B626-D663-3FD0AF99BC43}"/>
              </a:ext>
            </a:extLst>
          </p:cNvPr>
          <p:cNvSpPr>
            <a:spLocks noGrp="1"/>
          </p:cNvSpPr>
          <p:nvPr>
            <p:ph type="body" sz="quarter" idx="29"/>
          </p:nvPr>
        </p:nvSpPr>
        <p:spPr/>
        <p:txBody>
          <a:bodyPr/>
          <a:lstStyle/>
          <a:p>
            <a:r>
              <a:rPr lang="en-GB" altLang="de-DE" b="1" dirty="0">
                <a:solidFill>
                  <a:schemeClr val="accent1"/>
                </a:solidFill>
              </a:rPr>
              <a:t>Programming </a:t>
            </a:r>
            <a:r>
              <a:rPr lang="en-GB" altLang="de-DE" dirty="0"/>
              <a:t>level</a:t>
            </a:r>
            <a:endParaRPr lang="en-GB" altLang="de-DE" dirty="0">
              <a:solidFill>
                <a:schemeClr val="accent1"/>
              </a:solidFill>
            </a:endParaRPr>
          </a:p>
          <a:p>
            <a:r>
              <a:rPr lang="en-GB" b="1" dirty="0">
                <a:solidFill>
                  <a:schemeClr val="accent1"/>
                </a:solidFill>
              </a:rPr>
              <a:t>Command language </a:t>
            </a:r>
            <a:r>
              <a:rPr lang="en-GB" dirty="0"/>
              <a:t>level</a:t>
            </a:r>
            <a:endParaRPr lang="en-GB" dirty="0">
              <a:solidFill>
                <a:schemeClr val="accent1"/>
              </a:solidFill>
            </a:endParaRPr>
          </a:p>
          <a:p>
            <a:r>
              <a:rPr lang="en-GB" altLang="de-DE" b="1" dirty="0">
                <a:solidFill>
                  <a:schemeClr val="accent1"/>
                </a:solidFill>
              </a:rPr>
              <a:t>Dialogue </a:t>
            </a:r>
            <a:r>
              <a:rPr lang="en-GB" altLang="de-DE" dirty="0"/>
              <a:t>level</a:t>
            </a:r>
            <a:r>
              <a:rPr lang="en-GB" altLang="de-DE" b="1" dirty="0">
                <a:solidFill>
                  <a:schemeClr val="accent1"/>
                </a:solidFill>
              </a:rPr>
              <a:t> </a:t>
            </a:r>
            <a:r>
              <a:rPr lang="en-GB" altLang="de-DE" dirty="0"/>
              <a:t>(forms, questions &amp; answers)</a:t>
            </a:r>
          </a:p>
          <a:p>
            <a:r>
              <a:rPr lang="en-GB" b="1" dirty="0">
                <a:solidFill>
                  <a:schemeClr val="accent1"/>
                </a:solidFill>
              </a:rPr>
              <a:t>Direct manipulation of digital elements</a:t>
            </a:r>
          </a:p>
          <a:p>
            <a:r>
              <a:rPr lang="en-GB" b="1" dirty="0">
                <a:solidFill>
                  <a:schemeClr val="accent1"/>
                </a:solidFill>
              </a:rPr>
              <a:t>Tangible interaction</a:t>
            </a:r>
          </a:p>
          <a:p>
            <a:r>
              <a:rPr lang="en-GB" b="1" dirty="0">
                <a:solidFill>
                  <a:schemeClr val="accent1"/>
                </a:solidFill>
              </a:rPr>
              <a:t>Cognition and perception</a:t>
            </a:r>
          </a:p>
          <a:p>
            <a:r>
              <a:rPr lang="en-GB" b="1" dirty="0">
                <a:solidFill>
                  <a:schemeClr val="accent1"/>
                </a:solidFill>
              </a:rPr>
              <a:t>Human-Robot Interaction</a:t>
            </a:r>
          </a:p>
          <a:p>
            <a:r>
              <a:rPr lang="en-GB" b="1" dirty="0">
                <a:solidFill>
                  <a:schemeClr val="accent1"/>
                </a:solidFill>
              </a:rPr>
              <a:t>Cooperation &amp; Collaboration</a:t>
            </a:r>
          </a:p>
        </p:txBody>
      </p:sp>
    </p:spTree>
    <p:extLst>
      <p:ext uri="{BB962C8B-B14F-4D97-AF65-F5344CB8AC3E}">
        <p14:creationId xmlns:p14="http://schemas.microsoft.com/office/powerpoint/2010/main" val="16123892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B8D93-56D5-7862-CC74-7E18698EE89B}"/>
              </a:ext>
            </a:extLst>
          </p:cNvPr>
          <p:cNvSpPr>
            <a:spLocks noGrp="1"/>
          </p:cNvSpPr>
          <p:nvPr>
            <p:ph type="title"/>
          </p:nvPr>
        </p:nvSpPr>
        <p:spPr>
          <a:xfrm>
            <a:off x="695325" y="115889"/>
            <a:ext cx="10801350" cy="973136"/>
          </a:xfrm>
        </p:spPr>
        <p:txBody>
          <a:bodyPr/>
          <a:lstStyle/>
          <a:p>
            <a:r>
              <a:rPr lang="en-US" altLang="de-DE" dirty="0"/>
              <a:t>More People in HCI </a:t>
            </a:r>
            <a:endParaRPr lang="de-DE" dirty="0"/>
          </a:p>
        </p:txBody>
      </p:sp>
      <p:sp>
        <p:nvSpPr>
          <p:cNvPr id="3" name="Fußzeilenplatzhalter 2">
            <a:extLst>
              <a:ext uri="{FF2B5EF4-FFF2-40B4-BE49-F238E27FC236}">
                <a16:creationId xmlns:a16="http://schemas.microsoft.com/office/drawing/2014/main" id="{1BFE1DA4-F2D8-90B9-FB0D-AA41A2D6AD3A}"/>
              </a:ext>
            </a:extLst>
          </p:cNvPr>
          <p:cNvSpPr>
            <a:spLocks noGrp="1"/>
          </p:cNvSpPr>
          <p:nvPr>
            <p:ph type="ftr" sz="quarter" idx="27"/>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106F9FB-F710-306D-8BCF-C239C65BF375}"/>
              </a:ext>
            </a:extLst>
          </p:cNvPr>
          <p:cNvSpPr>
            <a:spLocks noGrp="1"/>
          </p:cNvSpPr>
          <p:nvPr>
            <p:ph type="sldNum" sz="quarter" idx="28"/>
          </p:nvPr>
        </p:nvSpPr>
        <p:spPr>
          <a:xfrm>
            <a:off x="11496674" y="6318000"/>
            <a:ext cx="695325" cy="540000"/>
          </a:xfrm>
        </p:spPr>
        <p:txBody>
          <a:bodyPr/>
          <a:lstStyle/>
          <a:p>
            <a:fld id="{BA24374A-C3A8-471A-8837-3FC31668ABE5}" type="slidenum">
              <a:rPr lang="de-DE" smtClean="0"/>
              <a:pPr/>
              <a:t>79</a:t>
            </a:fld>
            <a:endParaRPr lang="de-DE" dirty="0"/>
          </a:p>
        </p:txBody>
      </p:sp>
      <p:sp>
        <p:nvSpPr>
          <p:cNvPr id="5" name="Textplatzhalter 4">
            <a:extLst>
              <a:ext uri="{FF2B5EF4-FFF2-40B4-BE49-F238E27FC236}">
                <a16:creationId xmlns:a16="http://schemas.microsoft.com/office/drawing/2014/main" id="{4DC63EDC-52E7-3908-F3A3-C330E9F11616}"/>
              </a:ext>
            </a:extLst>
          </p:cNvPr>
          <p:cNvSpPr>
            <a:spLocks noGrp="1"/>
          </p:cNvSpPr>
          <p:nvPr>
            <p:ph type="body" sz="quarter" idx="21"/>
          </p:nvPr>
        </p:nvSpPr>
        <p:spPr>
          <a:xfrm>
            <a:off x="695325" y="6317998"/>
            <a:ext cx="7956549" cy="540001"/>
          </a:xfrm>
        </p:spPr>
        <p:txBody>
          <a:bodyPr/>
          <a:lstStyle/>
          <a:p>
            <a:r>
              <a:rPr lang="de-DE"/>
              <a:t>A Brief History of HCI</a:t>
            </a:r>
            <a:endParaRPr lang="de-DE" dirty="0"/>
          </a:p>
        </p:txBody>
      </p:sp>
      <p:sp>
        <p:nvSpPr>
          <p:cNvPr id="6" name="Textplatzhalter 5">
            <a:extLst>
              <a:ext uri="{FF2B5EF4-FFF2-40B4-BE49-F238E27FC236}">
                <a16:creationId xmlns:a16="http://schemas.microsoft.com/office/drawing/2014/main" id="{179F71E3-1AA5-4C65-03B7-CB48F95A0347}"/>
              </a:ext>
            </a:extLst>
          </p:cNvPr>
          <p:cNvSpPr>
            <a:spLocks noGrp="1"/>
          </p:cNvSpPr>
          <p:nvPr>
            <p:ph type="body" sz="quarter" idx="29"/>
          </p:nvPr>
        </p:nvSpPr>
        <p:spPr>
          <a:xfrm>
            <a:off x="695325" y="1449388"/>
            <a:ext cx="10801350" cy="4679950"/>
          </a:xfrm>
        </p:spPr>
        <p:txBody>
          <a:bodyPr>
            <a:normAutofit fontScale="92500" lnSpcReduction="20000"/>
          </a:bodyPr>
          <a:lstStyle/>
          <a:p>
            <a:r>
              <a:rPr lang="en-US" altLang="de-DE" b="1" dirty="0">
                <a:solidFill>
                  <a:schemeClr val="accent1"/>
                </a:solidFill>
              </a:rPr>
              <a:t>J.C.R. </a:t>
            </a:r>
            <a:r>
              <a:rPr lang="en-US" altLang="de-DE" b="1" dirty="0" err="1">
                <a:solidFill>
                  <a:schemeClr val="accent1"/>
                </a:solidFill>
              </a:rPr>
              <a:t>Licklider</a:t>
            </a:r>
            <a:r>
              <a:rPr lang="en-US" altLang="de-DE" b="1" dirty="0">
                <a:solidFill>
                  <a:schemeClr val="accent1"/>
                </a:solidFill>
              </a:rPr>
              <a:t> </a:t>
            </a:r>
          </a:p>
          <a:p>
            <a:pPr lvl="1"/>
            <a:r>
              <a:rPr lang="en-US" altLang="de-DE" dirty="0"/>
              <a:t>man-computer symbiosis (1960)</a:t>
            </a:r>
          </a:p>
          <a:p>
            <a:pPr lvl="1"/>
            <a:r>
              <a:rPr lang="en-US" altLang="de-DE" dirty="0"/>
              <a:t>Interactive computing</a:t>
            </a:r>
          </a:p>
          <a:p>
            <a:r>
              <a:rPr lang="en-US" altLang="de-DE" b="1" dirty="0">
                <a:solidFill>
                  <a:schemeClr val="accent1"/>
                </a:solidFill>
              </a:rPr>
              <a:t>Alan Kay</a:t>
            </a:r>
          </a:p>
          <a:p>
            <a:pPr lvl="1"/>
            <a:r>
              <a:rPr lang="en-US" altLang="de-DE" dirty="0"/>
              <a:t>Vision of a notebook computer Dynabook (1969)</a:t>
            </a:r>
          </a:p>
          <a:p>
            <a:pPr lvl="1"/>
            <a:r>
              <a:rPr lang="en-US" altLang="de-DE" dirty="0"/>
              <a:t>Mockup to convey the idea </a:t>
            </a:r>
          </a:p>
          <a:p>
            <a:pPr lvl="1"/>
            <a:r>
              <a:rPr lang="en-US" altLang="de-DE" dirty="0"/>
              <a:t>Computing for everyone </a:t>
            </a:r>
          </a:p>
          <a:p>
            <a:r>
              <a:rPr lang="en-US" altLang="de-DE" b="1" dirty="0">
                <a:solidFill>
                  <a:schemeClr val="accent1"/>
                </a:solidFill>
              </a:rPr>
              <a:t>Jakob Nielsen</a:t>
            </a:r>
          </a:p>
          <a:p>
            <a:pPr lvl="1"/>
            <a:r>
              <a:rPr lang="en-US" altLang="de-DE" dirty="0"/>
              <a:t>Usability principles</a:t>
            </a:r>
          </a:p>
          <a:p>
            <a:r>
              <a:rPr lang="en-US" altLang="de-DE" b="1" dirty="0">
                <a:solidFill>
                  <a:schemeClr val="accent1"/>
                </a:solidFill>
              </a:rPr>
              <a:t>Dan Norman</a:t>
            </a:r>
          </a:p>
          <a:p>
            <a:pPr lvl="1"/>
            <a:r>
              <a:rPr lang="en-US" dirty="0"/>
              <a:t>“People are so adaptable that they are capable of shouldering the entire burden of accommodation to an artifact, but skillful designers make large parts of this burden vanish by adapting the artifact to the users.”</a:t>
            </a:r>
            <a:endParaRPr lang="de-DE" dirty="0"/>
          </a:p>
        </p:txBody>
      </p:sp>
    </p:spTree>
    <p:extLst>
      <p:ext uri="{BB962C8B-B14F-4D97-AF65-F5344CB8AC3E}">
        <p14:creationId xmlns:p14="http://schemas.microsoft.com/office/powerpoint/2010/main" val="1061762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016411D-70A9-E6B4-0A90-16D66F803DD4}"/>
              </a:ext>
            </a:extLst>
          </p:cNvPr>
          <p:cNvSpPr>
            <a:spLocks noGrp="1"/>
          </p:cNvSpPr>
          <p:nvPr>
            <p:ph type="title"/>
          </p:nvPr>
        </p:nvSpPr>
        <p:spPr/>
        <p:txBody>
          <a:bodyPr/>
          <a:lstStyle/>
          <a:p>
            <a:r>
              <a:rPr lang="de-DE" dirty="0"/>
              <a:t>The Value </a:t>
            </a:r>
            <a:r>
              <a:rPr lang="de-DE" dirty="0" err="1"/>
              <a:t>of</a:t>
            </a:r>
            <a:r>
              <a:rPr lang="de-DE" dirty="0"/>
              <a:t> Products</a:t>
            </a:r>
          </a:p>
        </p:txBody>
      </p:sp>
      <p:sp>
        <p:nvSpPr>
          <p:cNvPr id="4" name="Fußzeilenplatzhalter 3">
            <a:extLst>
              <a:ext uri="{FF2B5EF4-FFF2-40B4-BE49-F238E27FC236}">
                <a16:creationId xmlns:a16="http://schemas.microsoft.com/office/drawing/2014/main" id="{0E8AFA0C-707A-8D9A-FF43-5AB245A96063}"/>
              </a:ext>
            </a:extLst>
          </p:cNvPr>
          <p:cNvSpPr>
            <a:spLocks noGrp="1"/>
          </p:cNvSpPr>
          <p:nvPr>
            <p:ph type="ftr" sz="quarter" idx="27"/>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F7505538-6CDA-2699-895E-3D662ABE77B9}"/>
              </a:ext>
            </a:extLst>
          </p:cNvPr>
          <p:cNvSpPr>
            <a:spLocks noGrp="1"/>
          </p:cNvSpPr>
          <p:nvPr>
            <p:ph type="sldNum" sz="quarter" idx="28"/>
          </p:nvPr>
        </p:nvSpPr>
        <p:spPr/>
        <p:txBody>
          <a:bodyPr/>
          <a:lstStyle/>
          <a:p>
            <a:fld id="{BA24374A-C3A8-471A-8837-3FC31668ABE5}" type="slidenum">
              <a:rPr lang="de-DE" smtClean="0"/>
              <a:pPr/>
              <a:t>8</a:t>
            </a:fld>
            <a:endParaRPr lang="de-DE" dirty="0"/>
          </a:p>
        </p:txBody>
      </p:sp>
      <p:sp>
        <p:nvSpPr>
          <p:cNvPr id="8" name="Textplatzhalter 7">
            <a:extLst>
              <a:ext uri="{FF2B5EF4-FFF2-40B4-BE49-F238E27FC236}">
                <a16:creationId xmlns:a16="http://schemas.microsoft.com/office/drawing/2014/main" id="{B462C75C-3D7E-F7DE-B3EE-2D48E5DC6606}"/>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endParaRPr lang="de-DE" dirty="0"/>
          </a:p>
        </p:txBody>
      </p:sp>
      <p:sp>
        <p:nvSpPr>
          <p:cNvPr id="9" name="Textplatzhalter 8">
            <a:extLst>
              <a:ext uri="{FF2B5EF4-FFF2-40B4-BE49-F238E27FC236}">
                <a16:creationId xmlns:a16="http://schemas.microsoft.com/office/drawing/2014/main" id="{C4F81C38-4A55-973C-1BCC-49E60A57C572}"/>
              </a:ext>
            </a:extLst>
          </p:cNvPr>
          <p:cNvSpPr>
            <a:spLocks noGrp="1"/>
          </p:cNvSpPr>
          <p:nvPr>
            <p:ph type="body" sz="quarter" idx="29"/>
          </p:nvPr>
        </p:nvSpPr>
        <p:spPr>
          <a:xfrm>
            <a:off x="695325" y="1449388"/>
            <a:ext cx="7956550" cy="4679950"/>
          </a:xfrm>
        </p:spPr>
        <p:txBody>
          <a:bodyPr/>
          <a:lstStyle/>
          <a:p>
            <a:r>
              <a:rPr lang="en-US" dirty="0"/>
              <a:t>Typical </a:t>
            </a:r>
            <a:r>
              <a:rPr lang="en-US" b="1" dirty="0">
                <a:solidFill>
                  <a:schemeClr val="accent1"/>
                </a:solidFill>
              </a:rPr>
              <a:t>product discrimination </a:t>
            </a:r>
            <a:r>
              <a:rPr lang="en-US" dirty="0"/>
              <a:t>is done by </a:t>
            </a:r>
          </a:p>
          <a:p>
            <a:pPr lvl="1"/>
            <a:r>
              <a:rPr lang="en-US" dirty="0"/>
              <a:t>Price</a:t>
            </a:r>
          </a:p>
          <a:p>
            <a:pPr lvl="1"/>
            <a:r>
              <a:rPr lang="en-US" dirty="0"/>
              <a:t>Functionality/Features</a:t>
            </a:r>
          </a:p>
          <a:p>
            <a:r>
              <a:rPr lang="en-US" dirty="0"/>
              <a:t>Why should a customer pick you, if systems of competitors offer </a:t>
            </a:r>
            <a:r>
              <a:rPr lang="en-US" b="1" dirty="0">
                <a:solidFill>
                  <a:schemeClr val="accent1"/>
                </a:solidFill>
              </a:rPr>
              <a:t>similar functions </a:t>
            </a:r>
            <a:br>
              <a:rPr lang="en-US" dirty="0"/>
            </a:br>
            <a:r>
              <a:rPr lang="en-US" dirty="0"/>
              <a:t>(e.g., messaging services) with </a:t>
            </a:r>
            <a:r>
              <a:rPr lang="en-US" b="1" dirty="0">
                <a:solidFill>
                  <a:schemeClr val="accent1"/>
                </a:solidFill>
              </a:rPr>
              <a:t>similar prices </a:t>
            </a:r>
            <a:r>
              <a:rPr lang="en-US" dirty="0"/>
              <a:t>(e.g., </a:t>
            </a:r>
            <a:r>
              <a:rPr lang="en-US" dirty="0" err="1"/>
              <a:t>payed</a:t>
            </a:r>
            <a:r>
              <a:rPr lang="en-US" dirty="0"/>
              <a:t> by advertising)?</a:t>
            </a:r>
          </a:p>
          <a:p>
            <a:pPr lvl="1"/>
            <a:r>
              <a:rPr lang="en-US" dirty="0"/>
              <a:t>Is your system </a:t>
            </a:r>
            <a:r>
              <a:rPr lang="en-US" b="1" dirty="0">
                <a:solidFill>
                  <a:schemeClr val="accent1"/>
                </a:solidFill>
              </a:rPr>
              <a:t>easier</a:t>
            </a:r>
            <a:r>
              <a:rPr lang="en-US" dirty="0"/>
              <a:t> to use?</a:t>
            </a:r>
          </a:p>
          <a:p>
            <a:pPr lvl="1"/>
            <a:r>
              <a:rPr lang="en-US" dirty="0"/>
              <a:t>Can you do tasks </a:t>
            </a:r>
            <a:r>
              <a:rPr lang="en-US" b="1" dirty="0">
                <a:solidFill>
                  <a:schemeClr val="accent1"/>
                </a:solidFill>
              </a:rPr>
              <a:t>faster</a:t>
            </a:r>
            <a:r>
              <a:rPr lang="en-US" dirty="0"/>
              <a:t>?</a:t>
            </a:r>
          </a:p>
          <a:p>
            <a:pPr lvl="1"/>
            <a:r>
              <a:rPr lang="en-US" dirty="0"/>
              <a:t>Does your system provide </a:t>
            </a:r>
            <a:r>
              <a:rPr lang="en-US" b="1" dirty="0">
                <a:solidFill>
                  <a:schemeClr val="accent1"/>
                </a:solidFill>
              </a:rPr>
              <a:t>more fun </a:t>
            </a:r>
            <a:r>
              <a:rPr lang="en-US" dirty="0"/>
              <a:t>when you are doing something?</a:t>
            </a:r>
          </a:p>
        </p:txBody>
      </p:sp>
      <p:pic>
        <p:nvPicPr>
          <p:cNvPr id="10" name="Picture 2" descr="Eine Person mit Handy und Amazon App">
            <a:extLst>
              <a:ext uri="{FF2B5EF4-FFF2-40B4-BE49-F238E27FC236}">
                <a16:creationId xmlns:a16="http://schemas.microsoft.com/office/drawing/2014/main" id="{E2A2671C-A181-7D80-AD9E-52545A49B7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95" r="22886"/>
          <a:stretch/>
        </p:blipFill>
        <p:spPr bwMode="auto">
          <a:xfrm>
            <a:off x="8651875" y="1090806"/>
            <a:ext cx="3384550" cy="40206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9A4A8311-F1C5-156F-FA99-71546297EEA2}"/>
              </a:ext>
            </a:extLst>
          </p:cNvPr>
          <p:cNvSpPr txBox="1"/>
          <p:nvPr/>
        </p:nvSpPr>
        <p:spPr>
          <a:xfrm>
            <a:off x="8651874" y="5111459"/>
            <a:ext cx="3384550" cy="415498"/>
          </a:xfrm>
          <a:prstGeom prst="rect">
            <a:avLst/>
          </a:prstGeom>
          <a:noFill/>
        </p:spPr>
        <p:txBody>
          <a:bodyPr wrap="square">
            <a:spAutoFit/>
          </a:bodyPr>
          <a:lstStyle/>
          <a:p>
            <a:r>
              <a:rPr lang="de-DE" sz="1000" dirty="0">
                <a:hlinkClick r:id="rId3"/>
              </a:rPr>
              <a:t>https://pixabay.com/de/photos/online-shopping-kleidung-handy-2900303/</a:t>
            </a:r>
            <a:endParaRPr lang="de-DE" sz="1000" dirty="0"/>
          </a:p>
        </p:txBody>
      </p:sp>
    </p:spTree>
    <p:extLst>
      <p:ext uri="{BB962C8B-B14F-4D97-AF65-F5344CB8AC3E}">
        <p14:creationId xmlns:p14="http://schemas.microsoft.com/office/powerpoint/2010/main" val="21203786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9A8946-E1BA-A4DF-868F-AB48AD92080C}"/>
              </a:ext>
            </a:extLst>
          </p:cNvPr>
          <p:cNvSpPr>
            <a:spLocks noGrp="1"/>
          </p:cNvSpPr>
          <p:nvPr>
            <p:ph type="title"/>
          </p:nvPr>
        </p:nvSpPr>
        <p:spPr/>
        <p:txBody>
          <a:bodyPr/>
          <a:lstStyle/>
          <a:p>
            <a:r>
              <a:rPr lang="en-US" altLang="de-DE" dirty="0"/>
              <a:t>Lessons Learned from History</a:t>
            </a:r>
            <a:endParaRPr lang="de-DE" dirty="0"/>
          </a:p>
        </p:txBody>
      </p:sp>
      <p:sp>
        <p:nvSpPr>
          <p:cNvPr id="3" name="Fußzeilenplatzhalter 2">
            <a:extLst>
              <a:ext uri="{FF2B5EF4-FFF2-40B4-BE49-F238E27FC236}">
                <a16:creationId xmlns:a16="http://schemas.microsoft.com/office/drawing/2014/main" id="{D5B8F0EA-F522-C9CF-9C67-788A4361752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C797072-596D-E03F-A569-1A8057BF274F}"/>
              </a:ext>
            </a:extLst>
          </p:cNvPr>
          <p:cNvSpPr>
            <a:spLocks noGrp="1"/>
          </p:cNvSpPr>
          <p:nvPr>
            <p:ph type="sldNum" sz="quarter" idx="28"/>
          </p:nvPr>
        </p:nvSpPr>
        <p:spPr/>
        <p:txBody>
          <a:bodyPr/>
          <a:lstStyle/>
          <a:p>
            <a:fld id="{BA24374A-C3A8-471A-8837-3FC31668ABE5}" type="slidenum">
              <a:rPr lang="de-DE" smtClean="0"/>
              <a:pPr/>
              <a:t>80</a:t>
            </a:fld>
            <a:endParaRPr lang="de-DE" dirty="0"/>
          </a:p>
        </p:txBody>
      </p:sp>
      <p:sp>
        <p:nvSpPr>
          <p:cNvPr id="5" name="Textplatzhalter 4">
            <a:extLst>
              <a:ext uri="{FF2B5EF4-FFF2-40B4-BE49-F238E27FC236}">
                <a16:creationId xmlns:a16="http://schemas.microsoft.com/office/drawing/2014/main" id="{06F55895-AFCE-61EE-E67F-6DB74F1B056B}"/>
              </a:ext>
            </a:extLst>
          </p:cNvPr>
          <p:cNvSpPr>
            <a:spLocks noGrp="1"/>
          </p:cNvSpPr>
          <p:nvPr>
            <p:ph type="body" sz="quarter" idx="21"/>
          </p:nvPr>
        </p:nvSpPr>
        <p:spPr/>
        <p:txBody>
          <a:bodyPr/>
          <a:lstStyle/>
          <a:p>
            <a:r>
              <a:rPr lang="de-DE" sz="1400" dirty="0"/>
              <a:t>A Brief </a:t>
            </a:r>
            <a:r>
              <a:rPr lang="de-DE" sz="1400" dirty="0" err="1"/>
              <a:t>History</a:t>
            </a:r>
            <a:r>
              <a:rPr lang="de-DE" sz="1400" dirty="0"/>
              <a:t> </a:t>
            </a:r>
            <a:r>
              <a:rPr lang="de-DE" sz="1400" dirty="0" err="1"/>
              <a:t>of</a:t>
            </a:r>
            <a:r>
              <a:rPr lang="de-DE" sz="1400" dirty="0"/>
              <a:t> HCI</a:t>
            </a:r>
            <a:endParaRPr lang="de-DE" dirty="0"/>
          </a:p>
        </p:txBody>
      </p:sp>
      <p:sp>
        <p:nvSpPr>
          <p:cNvPr id="6" name="Textplatzhalter 5">
            <a:extLst>
              <a:ext uri="{FF2B5EF4-FFF2-40B4-BE49-F238E27FC236}">
                <a16:creationId xmlns:a16="http://schemas.microsoft.com/office/drawing/2014/main" id="{E1D92AA3-3CEA-2CBB-87EA-C4E1405ED6A4}"/>
              </a:ext>
            </a:extLst>
          </p:cNvPr>
          <p:cNvSpPr>
            <a:spLocks noGrp="1"/>
          </p:cNvSpPr>
          <p:nvPr>
            <p:ph type="body" sz="quarter" idx="29"/>
          </p:nvPr>
        </p:nvSpPr>
        <p:spPr/>
        <p:txBody>
          <a:bodyPr/>
          <a:lstStyle/>
          <a:p>
            <a:r>
              <a:rPr lang="en-US" altLang="de-DE" b="1" dirty="0">
                <a:solidFill>
                  <a:schemeClr val="accent1"/>
                </a:solidFill>
              </a:rPr>
              <a:t>Technology drives new user interface concepts and interaction metaphors</a:t>
            </a:r>
          </a:p>
          <a:p>
            <a:r>
              <a:rPr lang="en-US" altLang="de-DE" dirty="0"/>
              <a:t>New user interfaces create </a:t>
            </a:r>
            <a:r>
              <a:rPr lang="en-US" altLang="de-DE" b="1" dirty="0">
                <a:solidFill>
                  <a:schemeClr val="accent1"/>
                </a:solidFill>
              </a:rPr>
              <a:t>new applications</a:t>
            </a:r>
          </a:p>
          <a:p>
            <a:r>
              <a:rPr lang="en-US" altLang="de-DE" dirty="0"/>
              <a:t>Interaction designs and user interface concepts evolve</a:t>
            </a:r>
          </a:p>
          <a:p>
            <a:r>
              <a:rPr lang="en-US" altLang="de-DE" b="1" dirty="0">
                <a:solidFill>
                  <a:schemeClr val="accent1"/>
                </a:solidFill>
              </a:rPr>
              <a:t>You can not hide the user interface </a:t>
            </a:r>
            <a:r>
              <a:rPr lang="en-US" altLang="de-DE" dirty="0"/>
              <a:t>- good ideas spread out</a:t>
            </a:r>
          </a:p>
          <a:p>
            <a:r>
              <a:rPr lang="en-US" altLang="de-DE" b="1" dirty="0">
                <a:solidFill>
                  <a:schemeClr val="accent1"/>
                </a:solidFill>
              </a:rPr>
              <a:t>User will never ignore the user interface</a:t>
            </a:r>
          </a:p>
          <a:p>
            <a:r>
              <a:rPr lang="en-US" altLang="de-DE" dirty="0"/>
              <a:t>The first to come out with a new user interface is not necessarily the most successful</a:t>
            </a:r>
            <a:endParaRPr lang="de-DE" dirty="0"/>
          </a:p>
        </p:txBody>
      </p:sp>
    </p:spTree>
    <p:extLst>
      <p:ext uri="{BB962C8B-B14F-4D97-AF65-F5344CB8AC3E}">
        <p14:creationId xmlns:p14="http://schemas.microsoft.com/office/powerpoint/2010/main" val="2239009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363BBE-9898-8F13-A594-0CB629404B9A}"/>
              </a:ext>
            </a:extLst>
          </p:cNvPr>
          <p:cNvSpPr>
            <a:spLocks noGrp="1"/>
          </p:cNvSpPr>
          <p:nvPr>
            <p:ph type="title"/>
          </p:nvPr>
        </p:nvSpPr>
        <p:spPr/>
        <p:txBody>
          <a:bodyPr/>
          <a:lstStyle/>
          <a:p>
            <a:r>
              <a:rPr lang="en-US" dirty="0"/>
              <a:t>Why Focusing on User and Interaction?</a:t>
            </a:r>
            <a:endParaRPr lang="de-DE" dirty="0"/>
          </a:p>
        </p:txBody>
      </p:sp>
      <p:sp>
        <p:nvSpPr>
          <p:cNvPr id="3" name="Fußzeilenplatzhalter 2">
            <a:extLst>
              <a:ext uri="{FF2B5EF4-FFF2-40B4-BE49-F238E27FC236}">
                <a16:creationId xmlns:a16="http://schemas.microsoft.com/office/drawing/2014/main" id="{F8613AEF-8679-A418-8A14-F3DA5C6751D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DFB2672-D524-45E2-410B-F18FF3B4817D}"/>
              </a:ext>
            </a:extLst>
          </p:cNvPr>
          <p:cNvSpPr>
            <a:spLocks noGrp="1"/>
          </p:cNvSpPr>
          <p:nvPr>
            <p:ph type="sldNum" sz="quarter" idx="28"/>
          </p:nvPr>
        </p:nvSpPr>
        <p:spPr/>
        <p:txBody>
          <a:bodyPr/>
          <a:lstStyle/>
          <a:p>
            <a:fld id="{BA24374A-C3A8-471A-8837-3FC31668ABE5}" type="slidenum">
              <a:rPr lang="de-DE" smtClean="0"/>
              <a:pPr/>
              <a:t>9</a:t>
            </a:fld>
            <a:endParaRPr lang="de-DE" dirty="0"/>
          </a:p>
        </p:txBody>
      </p:sp>
      <p:sp>
        <p:nvSpPr>
          <p:cNvPr id="5" name="Textplatzhalter 4">
            <a:extLst>
              <a:ext uri="{FF2B5EF4-FFF2-40B4-BE49-F238E27FC236}">
                <a16:creationId xmlns:a16="http://schemas.microsoft.com/office/drawing/2014/main" id="{CF058C86-ED1C-7872-471E-D6055701C21E}"/>
              </a:ext>
            </a:extLst>
          </p:cNvPr>
          <p:cNvSpPr>
            <a:spLocks noGrp="1"/>
          </p:cNvSpPr>
          <p:nvPr>
            <p:ph type="body" sz="quarter" idx="21"/>
          </p:nvPr>
        </p:nvSpPr>
        <p:spPr/>
        <p:txBody>
          <a:bodyPr/>
          <a:lstStyle/>
          <a:p>
            <a:r>
              <a:rPr lang="de-DE" sz="1400" dirty="0"/>
              <a:t>Basics </a:t>
            </a:r>
            <a:r>
              <a:rPr lang="de-DE" sz="1400" dirty="0" err="1"/>
              <a:t>of</a:t>
            </a:r>
            <a:r>
              <a:rPr lang="de-DE" sz="1400" dirty="0"/>
              <a:t> Human-Computer Interaction</a:t>
            </a:r>
          </a:p>
        </p:txBody>
      </p:sp>
      <p:sp>
        <p:nvSpPr>
          <p:cNvPr id="6" name="Textplatzhalter 5">
            <a:extLst>
              <a:ext uri="{FF2B5EF4-FFF2-40B4-BE49-F238E27FC236}">
                <a16:creationId xmlns:a16="http://schemas.microsoft.com/office/drawing/2014/main" id="{A1AED446-C3F3-5EDF-DC8D-83349B6F1769}"/>
              </a:ext>
            </a:extLst>
          </p:cNvPr>
          <p:cNvSpPr>
            <a:spLocks noGrp="1"/>
          </p:cNvSpPr>
          <p:nvPr>
            <p:ph type="body" sz="quarter" idx="29"/>
          </p:nvPr>
        </p:nvSpPr>
        <p:spPr/>
        <p:txBody>
          <a:bodyPr>
            <a:normAutofit fontScale="92500" lnSpcReduction="20000"/>
          </a:bodyPr>
          <a:lstStyle/>
          <a:p>
            <a:pPr marL="342900" indent="-342900"/>
            <a:r>
              <a:rPr lang="en-US" sz="2400" dirty="0"/>
              <a:t>It becomes </a:t>
            </a:r>
            <a:r>
              <a:rPr lang="en-US" sz="2400" b="1" dirty="0">
                <a:solidFill>
                  <a:schemeClr val="accent1"/>
                </a:solidFill>
              </a:rPr>
              <a:t>harder to discriminate technology</a:t>
            </a:r>
          </a:p>
          <a:p>
            <a:pPr marL="595313" lvl="1" indent="-342900"/>
            <a:r>
              <a:rPr lang="en-US" sz="2200" dirty="0"/>
              <a:t>Availability of bandwidth, storage and processing</a:t>
            </a:r>
          </a:p>
          <a:p>
            <a:pPr marL="595313" lvl="1" indent="-342900"/>
            <a:r>
              <a:rPr lang="en-US" sz="2200" dirty="0"/>
              <a:t>New input and output technologies</a:t>
            </a:r>
          </a:p>
          <a:p>
            <a:pPr marL="595313" lvl="1" indent="-342900"/>
            <a:r>
              <a:rPr lang="en-US" sz="2200" dirty="0"/>
              <a:t>Computing becomes part of many traditional devices</a:t>
            </a:r>
          </a:p>
          <a:p>
            <a:pPr marL="595313" lvl="1" indent="-342900"/>
            <a:r>
              <a:rPr lang="en-US" sz="2200" dirty="0"/>
              <a:t>Willingness for training or learning applications decreases </a:t>
            </a:r>
          </a:p>
          <a:p>
            <a:pPr marL="595313" lvl="1" indent="-342900"/>
            <a:r>
              <a:rPr lang="en-US" sz="2200" dirty="0"/>
              <a:t>Life-style technologies are more and more digital</a:t>
            </a:r>
          </a:p>
          <a:p>
            <a:pPr marL="595313" lvl="1" indent="-342900"/>
            <a:r>
              <a:rPr lang="en-US" sz="2200" dirty="0"/>
              <a:t>Broad and diverse user groups </a:t>
            </a:r>
          </a:p>
          <a:p>
            <a:pPr marL="342900" indent="-342900"/>
            <a:r>
              <a:rPr lang="en-US" sz="2400" b="1" dirty="0">
                <a:solidFill>
                  <a:schemeClr val="accent1"/>
                </a:solidFill>
              </a:rPr>
              <a:t>Majority of users is not interested in technology</a:t>
            </a:r>
          </a:p>
          <a:p>
            <a:pPr marL="595313" lvl="1" indent="-342900"/>
            <a:r>
              <a:rPr lang="en-US" sz="2200" dirty="0"/>
              <a:t>New understanding of computing</a:t>
            </a:r>
          </a:p>
          <a:p>
            <a:pPr marL="522288" lvl="2" indent="0">
              <a:buNone/>
            </a:pPr>
            <a:r>
              <a:rPr lang="en-US" sz="2200" dirty="0">
                <a:sym typeface="Wingdings" panose="05000000000000000000" pitchFamily="2" charset="2"/>
              </a:rPr>
              <a:t> </a:t>
            </a:r>
            <a:r>
              <a:rPr lang="en-US" sz="2200" dirty="0"/>
              <a:t>Book by Ben </a:t>
            </a:r>
            <a:r>
              <a:rPr lang="en-US" sz="2200" dirty="0" err="1"/>
              <a:t>Shneiderman</a:t>
            </a:r>
            <a:r>
              <a:rPr lang="en-US" sz="2200" dirty="0"/>
              <a:t>: Leonardo's Laptop (2002)</a:t>
            </a:r>
          </a:p>
          <a:p>
            <a:pPr marL="865188" lvl="2" indent="-342900"/>
            <a:r>
              <a:rPr lang="en-US" sz="2000" dirty="0"/>
              <a:t>The old question: What can computers do?</a:t>
            </a:r>
          </a:p>
          <a:p>
            <a:pPr marL="865188" lvl="2" indent="-342900"/>
            <a:r>
              <a:rPr lang="en-US" sz="2000" dirty="0"/>
              <a:t>The new question: What can humans do with computers?</a:t>
            </a:r>
            <a:endParaRPr lang="de-DE" dirty="0"/>
          </a:p>
        </p:txBody>
      </p:sp>
      <p:pic>
        <p:nvPicPr>
          <p:cNvPr id="7" name="Picture 2" descr="English portrait photographer in his studio, 1850s. Author unknown.">
            <a:extLst>
              <a:ext uri="{FF2B5EF4-FFF2-40B4-BE49-F238E27FC236}">
                <a16:creationId xmlns:a16="http://schemas.microsoft.com/office/drawing/2014/main" id="{4F5D2DF2-942C-54F7-459D-A05043459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874" y="1260726"/>
            <a:ext cx="3398332" cy="3806574"/>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4B9E04CF-9E43-B612-0A4F-B765CD72B08C}"/>
              </a:ext>
            </a:extLst>
          </p:cNvPr>
          <p:cNvSpPr txBox="1"/>
          <p:nvPr/>
        </p:nvSpPr>
        <p:spPr>
          <a:xfrm>
            <a:off x="8651875" y="5123584"/>
            <a:ext cx="3398331" cy="400110"/>
          </a:xfrm>
          <a:prstGeom prst="rect">
            <a:avLst/>
          </a:prstGeom>
          <a:noFill/>
        </p:spPr>
        <p:txBody>
          <a:bodyPr wrap="square">
            <a:spAutoFit/>
          </a:bodyPr>
          <a:lstStyle/>
          <a:p>
            <a:r>
              <a:rPr lang="de-DE" sz="1000" dirty="0">
                <a:hlinkClick r:id="rId3"/>
              </a:rPr>
              <a:t>https://commons.wikimedia.org/wiki/File:Photographer1850s.png</a:t>
            </a:r>
            <a:endParaRPr lang="de-DE" sz="1000" dirty="0"/>
          </a:p>
        </p:txBody>
      </p:sp>
    </p:spTree>
    <p:extLst>
      <p:ext uri="{BB962C8B-B14F-4D97-AF65-F5344CB8AC3E}">
        <p14:creationId xmlns:p14="http://schemas.microsoft.com/office/powerpoint/2010/main" val="1012497718"/>
      </p:ext>
    </p:extLst>
  </p:cSld>
  <p:clrMapOvr>
    <a:masterClrMapping/>
  </p:clrMapOvr>
</p:sld>
</file>

<file path=ppt/theme/theme1.xml><?xml version="1.0" encoding="utf-8"?>
<a:theme xmlns:a="http://schemas.openxmlformats.org/drawingml/2006/main" name="Lecture Theme">
  <a:themeElements>
    <a:clrScheme name="Lecture Color Theme">
      <a:dk1>
        <a:sysClr val="windowText" lastClr="000000"/>
      </a:dk1>
      <a:lt1>
        <a:sysClr val="window" lastClr="FFFFFF"/>
      </a:lt1>
      <a:dk2>
        <a:srgbClr val="44546A"/>
      </a:dk2>
      <a:lt2>
        <a:srgbClr val="E7E6E6"/>
      </a:lt2>
      <a:accent1>
        <a:srgbClr val="5079BC"/>
      </a:accent1>
      <a:accent2>
        <a:srgbClr val="BCCCE6"/>
      </a:accent2>
      <a:accent3>
        <a:srgbClr val="DBE3F1"/>
      </a:accent3>
      <a:accent4>
        <a:srgbClr val="EA7B34"/>
      </a:accent4>
      <a:accent5>
        <a:srgbClr val="3E444C"/>
      </a:accent5>
      <a:accent6>
        <a:srgbClr val="70AD47"/>
      </a:accent6>
      <a:hlink>
        <a:srgbClr val="5079BC"/>
      </a:hlink>
      <a:folHlink>
        <a:srgbClr val="5079BC"/>
      </a:folHlink>
    </a:clrScheme>
    <a:fontScheme name="Benutzerdefiniert 2">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6609</Words>
  <Application>Microsoft Office PowerPoint</Application>
  <PresentationFormat>Breitbild</PresentationFormat>
  <Paragraphs>723</Paragraphs>
  <Slides>80</Slides>
  <Notes>4</Notes>
  <HiddenSlides>4</HiddenSlides>
  <MMClips>4</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80</vt:i4>
      </vt:variant>
    </vt:vector>
  </HeadingPairs>
  <TitlesOfParts>
    <vt:vector size="89" baseType="lpstr">
      <vt:lpstr>Adobe Devanagari</vt:lpstr>
      <vt:lpstr>arial</vt:lpstr>
      <vt:lpstr>arial</vt:lpstr>
      <vt:lpstr>Buxton Sketch</vt:lpstr>
      <vt:lpstr>Calibri</vt:lpstr>
      <vt:lpstr>Roboto</vt:lpstr>
      <vt:lpstr>Roboto Medium</vt:lpstr>
      <vt:lpstr>Wingdings</vt:lpstr>
      <vt:lpstr>Lecture Theme</vt:lpstr>
      <vt:lpstr>Basics of Human-Computer Interaction </vt:lpstr>
      <vt:lpstr>Human-Computer Interaction </vt:lpstr>
      <vt:lpstr>Which disciplines are related to HCI?</vt:lpstr>
      <vt:lpstr>Related Disciplines</vt:lpstr>
      <vt:lpstr>Related HCI Disciplines</vt:lpstr>
      <vt:lpstr>Why is Usability important?</vt:lpstr>
      <vt:lpstr>When usability is so important why no one cares?</vt:lpstr>
      <vt:lpstr>The Value of Products</vt:lpstr>
      <vt:lpstr>Why Focusing on User and Interaction?</vt:lpstr>
      <vt:lpstr>Economic Dimensions of Usability?</vt:lpstr>
      <vt:lpstr>Why do physical stores go broke?</vt:lpstr>
      <vt:lpstr>Example: Zalando</vt:lpstr>
      <vt:lpstr>Example: H&amp;M</vt:lpstr>
      <vt:lpstr>Example: Otto</vt:lpstr>
      <vt:lpstr>Example: Next</vt:lpstr>
      <vt:lpstr>Concerns in Human-Computer Interaction</vt:lpstr>
      <vt:lpstr>Discussion: Sketching an Interface</vt:lpstr>
      <vt:lpstr>Sketching an interface (1)</vt:lpstr>
      <vt:lpstr>Sketching an interface (2)</vt:lpstr>
      <vt:lpstr>One Interface for Everything</vt:lpstr>
      <vt:lpstr>It is NOT only about the user interface!</vt:lpstr>
      <vt:lpstr>The Problem with Problems</vt:lpstr>
      <vt:lpstr>Selection/Menu for Fonts (1)</vt:lpstr>
      <vt:lpstr>Selection/Menu for Fonts (2)</vt:lpstr>
      <vt:lpstr>Writing a Thesis</vt:lpstr>
      <vt:lpstr>Summary</vt:lpstr>
      <vt:lpstr>Terms and Definitions</vt:lpstr>
      <vt:lpstr>Human-Computer Interaction</vt:lpstr>
      <vt:lpstr>Interactive Systems</vt:lpstr>
      <vt:lpstr>Discussion: What is an Interactive System?</vt:lpstr>
      <vt:lpstr>Discussion: What is an Interactive System? (1)</vt:lpstr>
      <vt:lpstr>Discussion: What is an Interactive System? (2)</vt:lpstr>
      <vt:lpstr>Discussion: What is an Interactive System? (3)</vt:lpstr>
      <vt:lpstr>The User Interface (in HCI)</vt:lpstr>
      <vt:lpstr>More Terms</vt:lpstr>
      <vt:lpstr>More Terms</vt:lpstr>
      <vt:lpstr>Affordance</vt:lpstr>
      <vt:lpstr>Affordance and Signifiers</vt:lpstr>
      <vt:lpstr>How to tell the user how to use it? (1)</vt:lpstr>
      <vt:lpstr>How to tell the user how to use it? (2)</vt:lpstr>
      <vt:lpstr>How to tell the user how to use it? (3)</vt:lpstr>
      <vt:lpstr>Affordance and Perceived Affordance</vt:lpstr>
      <vt:lpstr>Usable Security</vt:lpstr>
      <vt:lpstr>Usability has five quality components</vt:lpstr>
      <vt:lpstr>Interaction Design vs User Experience Design</vt:lpstr>
      <vt:lpstr>4 Dimensions of Interaction Design</vt:lpstr>
      <vt:lpstr>5 Dimensions of Interaction Design</vt:lpstr>
      <vt:lpstr>User Experience and Interaction Design</vt:lpstr>
      <vt:lpstr>Usable Fashion</vt:lpstr>
      <vt:lpstr>Experiences never “stand alone”</vt:lpstr>
      <vt:lpstr>Altered Perception of Reality (2011)</vt:lpstr>
      <vt:lpstr>Razer Face Mask</vt:lpstr>
      <vt:lpstr>Mobile Computing</vt:lpstr>
      <vt:lpstr>Ubiquitous Computing</vt:lpstr>
      <vt:lpstr>Internet of Things (IoT)</vt:lpstr>
      <vt:lpstr>Artificial Intelligence (AI)</vt:lpstr>
      <vt:lpstr>Artificial Intelligence (AI) Components</vt:lpstr>
      <vt:lpstr>Intelligent User Interface (IUI) and Context Awareness</vt:lpstr>
      <vt:lpstr>Human-Centered Artificial Intelligence (HCAI)</vt:lpstr>
      <vt:lpstr>Amazon Go</vt:lpstr>
      <vt:lpstr>Summary </vt:lpstr>
      <vt:lpstr>References</vt:lpstr>
      <vt:lpstr>A Brief History of HCI</vt:lpstr>
      <vt:lpstr>RKS</vt:lpstr>
      <vt:lpstr>Timeline of Important Technologies</vt:lpstr>
      <vt:lpstr>Early Computer Operators and Engineers</vt:lpstr>
      <vt:lpstr>Timeline in HCI – The User’s Perspective</vt:lpstr>
      <vt:lpstr>Vannevar Bush</vt:lpstr>
      <vt:lpstr>Ivan Sutherland</vt:lpstr>
      <vt:lpstr>Ivan Sutherland: Sketchpad</vt:lpstr>
      <vt:lpstr>Douglas Engelbart: The Mother of All Demos (1968)</vt:lpstr>
      <vt:lpstr>Douglas Engelbart: Augmenting Human Intellect </vt:lpstr>
      <vt:lpstr>Rainer Mallebrein: RKS</vt:lpstr>
      <vt:lpstr>Hiroshi Ishii: Tangible Bits / Radical Atoms</vt:lpstr>
      <vt:lpstr>Albrecht Schmidt: Amplifying Perception</vt:lpstr>
      <vt:lpstr>Marc Hassenzahl: User Experience in Detail</vt:lpstr>
      <vt:lpstr>HCI Domains</vt:lpstr>
      <vt:lpstr>Approaches to Human-Computer Interaction </vt:lpstr>
      <vt:lpstr>More People in HCI </vt:lpstr>
      <vt:lpstr>Lessons Learned from History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Valentin Schwind</cp:lastModifiedBy>
  <cp:revision>658</cp:revision>
  <dcterms:created xsi:type="dcterms:W3CDTF">2017-10-10T14:10:45Z</dcterms:created>
  <dcterms:modified xsi:type="dcterms:W3CDTF">2023-10-27T06:05:53Z</dcterms:modified>
</cp:coreProperties>
</file>