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44" r:id="rId15"/>
    <p:sldId id="277" r:id="rId16"/>
    <p:sldId id="278" r:id="rId17"/>
    <p:sldId id="271" r:id="rId18"/>
    <p:sldId id="269" r:id="rId19"/>
    <p:sldId id="270" r:id="rId20"/>
    <p:sldId id="349" r:id="rId21"/>
    <p:sldId id="301" r:id="rId22"/>
    <p:sldId id="303" r:id="rId23"/>
    <p:sldId id="273" r:id="rId24"/>
    <p:sldId id="274" r:id="rId25"/>
    <p:sldId id="276" r:id="rId26"/>
    <p:sldId id="280" r:id="rId27"/>
    <p:sldId id="279" r:id="rId28"/>
    <p:sldId id="284" r:id="rId29"/>
    <p:sldId id="356" r:id="rId30"/>
    <p:sldId id="286" r:id="rId31"/>
    <p:sldId id="287" r:id="rId32"/>
    <p:sldId id="281" r:id="rId33"/>
    <p:sldId id="289" r:id="rId34"/>
    <p:sldId id="290" r:id="rId35"/>
    <p:sldId id="292" r:id="rId36"/>
    <p:sldId id="299" r:id="rId37"/>
    <p:sldId id="291" r:id="rId38"/>
    <p:sldId id="293" r:id="rId39"/>
    <p:sldId id="294" r:id="rId40"/>
    <p:sldId id="295" r:id="rId41"/>
    <p:sldId id="300" r:id="rId42"/>
    <p:sldId id="296" r:id="rId43"/>
    <p:sldId id="359" r:id="rId44"/>
    <p:sldId id="298" r:id="rId45"/>
    <p:sldId id="302" r:id="rId46"/>
    <p:sldId id="297" r:id="rId47"/>
    <p:sldId id="304" r:id="rId48"/>
    <p:sldId id="305" r:id="rId49"/>
    <p:sldId id="306" r:id="rId50"/>
    <p:sldId id="307" r:id="rId51"/>
    <p:sldId id="308" r:id="rId52"/>
    <p:sldId id="309" r:id="rId53"/>
    <p:sldId id="310" r:id="rId54"/>
    <p:sldId id="311" r:id="rId55"/>
    <p:sldId id="312" r:id="rId56"/>
    <p:sldId id="314" r:id="rId57"/>
    <p:sldId id="313" r:id="rId58"/>
    <p:sldId id="357" r:id="rId59"/>
    <p:sldId id="341" r:id="rId60"/>
    <p:sldId id="315" r:id="rId61"/>
    <p:sldId id="316" r:id="rId62"/>
    <p:sldId id="317" r:id="rId63"/>
    <p:sldId id="318" r:id="rId64"/>
    <p:sldId id="320" r:id="rId65"/>
    <p:sldId id="319" r:id="rId66"/>
    <p:sldId id="348" r:id="rId67"/>
    <p:sldId id="342" r:id="rId68"/>
    <p:sldId id="343" r:id="rId69"/>
    <p:sldId id="345" r:id="rId70"/>
    <p:sldId id="326" r:id="rId71"/>
    <p:sldId id="323" r:id="rId72"/>
    <p:sldId id="332" r:id="rId73"/>
    <p:sldId id="333" r:id="rId74"/>
    <p:sldId id="334" r:id="rId75"/>
    <p:sldId id="324" r:id="rId76"/>
    <p:sldId id="335" r:id="rId77"/>
    <p:sldId id="336" r:id="rId78"/>
    <p:sldId id="322" r:id="rId79"/>
    <p:sldId id="325" r:id="rId80"/>
    <p:sldId id="347" r:id="rId81"/>
    <p:sldId id="352" r:id="rId82"/>
    <p:sldId id="353" r:id="rId83"/>
    <p:sldId id="354" r:id="rId84"/>
    <p:sldId id="355" r:id="rId85"/>
    <p:sldId id="337" r:id="rId86"/>
    <p:sldId id="338" r:id="rId87"/>
    <p:sldId id="327" r:id="rId88"/>
    <p:sldId id="351" r:id="rId89"/>
    <p:sldId id="329" r:id="rId90"/>
    <p:sldId id="330"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ers" id="{B914D5A6-B3F1-431E-BCFF-B6A42E4D72D6}">
          <p14:sldIdLst>
            <p14:sldId id="256"/>
            <p14:sldId id="257"/>
            <p14:sldId id="258"/>
            <p14:sldId id="259"/>
            <p14:sldId id="260"/>
            <p14:sldId id="261"/>
            <p14:sldId id="262"/>
            <p14:sldId id="263"/>
            <p14:sldId id="264"/>
            <p14:sldId id="265"/>
            <p14:sldId id="266"/>
            <p14:sldId id="267"/>
            <p14:sldId id="268"/>
            <p14:sldId id="344"/>
            <p14:sldId id="277"/>
            <p14:sldId id="278"/>
            <p14:sldId id="271"/>
            <p14:sldId id="269"/>
            <p14:sldId id="270"/>
            <p14:sldId id="349"/>
            <p14:sldId id="301"/>
            <p14:sldId id="303"/>
            <p14:sldId id="273"/>
            <p14:sldId id="274"/>
            <p14:sldId id="276"/>
            <p14:sldId id="280"/>
            <p14:sldId id="279"/>
            <p14:sldId id="284"/>
            <p14:sldId id="356"/>
            <p14:sldId id="286"/>
            <p14:sldId id="287"/>
            <p14:sldId id="281"/>
            <p14:sldId id="289"/>
          </p14:sldIdLst>
        </p14:section>
        <p14:section name="Mental Models" id="{6CD2D3D4-EC91-4743-B987-E8250F980F56}">
          <p14:sldIdLst>
            <p14:sldId id="290"/>
            <p14:sldId id="292"/>
            <p14:sldId id="299"/>
            <p14:sldId id="291"/>
            <p14:sldId id="293"/>
            <p14:sldId id="294"/>
            <p14:sldId id="295"/>
            <p14:sldId id="300"/>
            <p14:sldId id="296"/>
            <p14:sldId id="359"/>
          </p14:sldIdLst>
        </p14:section>
        <p14:section name="Human-Centered Design" id="{BBEDD8A6-8DC0-4C76-BDB9-45DE4F6BDC6B}">
          <p14:sldIdLst>
            <p14:sldId id="298"/>
            <p14:sldId id="302"/>
            <p14:sldId id="297"/>
            <p14:sldId id="304"/>
            <p14:sldId id="305"/>
            <p14:sldId id="306"/>
            <p14:sldId id="307"/>
            <p14:sldId id="308"/>
            <p14:sldId id="309"/>
            <p14:sldId id="310"/>
            <p14:sldId id="311"/>
            <p14:sldId id="312"/>
            <p14:sldId id="314"/>
            <p14:sldId id="313"/>
            <p14:sldId id="357"/>
            <p14:sldId id="341"/>
            <p14:sldId id="315"/>
            <p14:sldId id="316"/>
          </p14:sldIdLst>
        </p14:section>
        <p14:section name="Know your Users and their Tasks" id="{CE6F4391-F31B-40C4-A5F1-A1EEFD5FFA9A}">
          <p14:sldIdLst>
            <p14:sldId id="317"/>
            <p14:sldId id="318"/>
            <p14:sldId id="320"/>
            <p14:sldId id="319"/>
            <p14:sldId id="348"/>
            <p14:sldId id="342"/>
            <p14:sldId id="343"/>
            <p14:sldId id="345"/>
            <p14:sldId id="326"/>
            <p14:sldId id="323"/>
            <p14:sldId id="332"/>
            <p14:sldId id="333"/>
            <p14:sldId id="334"/>
            <p14:sldId id="324"/>
            <p14:sldId id="335"/>
            <p14:sldId id="336"/>
            <p14:sldId id="322"/>
            <p14:sldId id="325"/>
            <p14:sldId id="347"/>
            <p14:sldId id="352"/>
            <p14:sldId id="353"/>
            <p14:sldId id="354"/>
            <p14:sldId id="355"/>
            <p14:sldId id="337"/>
            <p14:sldId id="338"/>
            <p14:sldId id="327"/>
            <p14:sldId id="351"/>
          </p14:sldIdLst>
        </p14:section>
        <p14:section name="References" id="{4EDBCC9C-EF96-4A9C-ADE7-FB9B555582CF}">
          <p14:sldIdLst>
            <p14:sldId id="329"/>
            <p14:sldId id="330"/>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60093"/>
    <a:srgbClr val="FF3399"/>
    <a:srgbClr val="EA7B34"/>
    <a:srgbClr val="7030A0"/>
    <a:srgbClr val="E9ECF4"/>
    <a:srgbClr val="5079BC"/>
    <a:srgbClr val="D5DFEF"/>
    <a:srgbClr val="4F69BD"/>
    <a:srgbClr val="008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71" autoAdjust="0"/>
    <p:restoredTop sz="76712" autoAdjust="0"/>
  </p:normalViewPr>
  <p:slideViewPr>
    <p:cSldViewPr snapToGrid="0" showGuides="1">
      <p:cViewPr varScale="1">
        <p:scale>
          <a:sx n="120" d="100"/>
          <a:sy n="120" d="100"/>
        </p:scale>
        <p:origin x="1300" y="84"/>
      </p:cViewPr>
      <p:guideLst>
        <p:guide orient="horz" pos="2115"/>
        <p:guide pos="3840"/>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4A3D1-655D-4E10-8678-F29AA35D39D9}" type="doc">
      <dgm:prSet loTypeId="urn:microsoft.com/office/officeart/2005/8/layout/cycle5" loCatId="cycle" qsTypeId="urn:microsoft.com/office/officeart/2005/8/quickstyle/simple2" qsCatId="simple" csTypeId="urn:microsoft.com/office/officeart/2005/8/colors/accent1_2" csCatId="accent1" phldr="1"/>
      <dgm:spPr/>
      <dgm:t>
        <a:bodyPr/>
        <a:lstStyle/>
        <a:p>
          <a:endParaRPr lang="de-DE"/>
        </a:p>
      </dgm:t>
    </dgm:pt>
    <dgm:pt modelId="{15AE3338-55E2-43BA-8006-BCD20BF24943}">
      <dgm:prSet phldrT="[Text]" custT="1"/>
      <dgm:spPr/>
      <dgm:t>
        <a:bodyPr/>
        <a:lstStyle/>
        <a:p>
          <a:r>
            <a:rPr lang="de-DE" sz="1400"/>
            <a:t>Understanding the Context</a:t>
          </a:r>
          <a:endParaRPr lang="de-DE" sz="1400" dirty="0"/>
        </a:p>
      </dgm:t>
    </dgm:pt>
    <dgm:pt modelId="{C765BA35-DD8A-483E-A6F1-CBA944FD4339}" type="parTrans" cxnId="{898E2FD5-0EF8-4CBF-AF12-0B1530A619D4}">
      <dgm:prSet/>
      <dgm:spPr/>
      <dgm:t>
        <a:bodyPr/>
        <a:lstStyle/>
        <a:p>
          <a:endParaRPr lang="de-DE" sz="1800"/>
        </a:p>
      </dgm:t>
    </dgm:pt>
    <dgm:pt modelId="{48362195-A698-437E-A35B-741F1FE6C44E}" type="sibTrans" cxnId="{898E2FD5-0EF8-4CBF-AF12-0B1530A619D4}">
      <dgm:prSet/>
      <dgm:spPr>
        <a:ln w="76200">
          <a:solidFill>
            <a:schemeClr val="accent1"/>
          </a:solidFill>
          <a:headEnd type="none" w="med" len="med"/>
          <a:tailEnd type="triangle" w="med" len="med"/>
        </a:ln>
      </dgm:spPr>
      <dgm:t>
        <a:bodyPr/>
        <a:lstStyle/>
        <a:p>
          <a:endParaRPr lang="de-DE" sz="1800"/>
        </a:p>
      </dgm:t>
    </dgm:pt>
    <dgm:pt modelId="{83C77904-CF22-4306-BA56-FF069F90FD1C}">
      <dgm:prSet phldrT="[Text]" custT="1"/>
      <dgm:spPr/>
      <dgm:t>
        <a:bodyPr/>
        <a:lstStyle/>
        <a:p>
          <a:r>
            <a:rPr lang="de-DE" sz="1400" dirty="0" err="1"/>
            <a:t>Protoyping</a:t>
          </a:r>
          <a:r>
            <a:rPr lang="de-DE" sz="1400" dirty="0"/>
            <a:t> </a:t>
          </a:r>
          <a:r>
            <a:rPr lang="de-DE" sz="1400" dirty="0" err="1"/>
            <a:t>the</a:t>
          </a:r>
          <a:r>
            <a:rPr lang="de-DE" sz="1400" dirty="0"/>
            <a:t> Designs</a:t>
          </a:r>
        </a:p>
      </dgm:t>
    </dgm:pt>
    <dgm:pt modelId="{497FDA6C-AF7D-461F-A6F4-CA8F0187C5D4}" type="parTrans" cxnId="{90C0A776-F5BD-408C-8085-E8FEAB0F7355}">
      <dgm:prSet/>
      <dgm:spPr/>
      <dgm:t>
        <a:bodyPr/>
        <a:lstStyle/>
        <a:p>
          <a:endParaRPr lang="de-DE" sz="1800"/>
        </a:p>
      </dgm:t>
    </dgm:pt>
    <dgm:pt modelId="{A6728960-4E5E-4F8A-8DEB-D7986A4B5C6F}" type="sibTrans" cxnId="{90C0A776-F5BD-408C-8085-E8FEAB0F7355}">
      <dgm:prSet/>
      <dgm:spPr>
        <a:ln w="76200">
          <a:solidFill>
            <a:schemeClr val="accent1"/>
          </a:solidFill>
          <a:headEnd type="none" w="med" len="med"/>
          <a:tailEnd type="triangle" w="med" len="med"/>
        </a:ln>
      </dgm:spPr>
      <dgm:t>
        <a:bodyPr/>
        <a:lstStyle/>
        <a:p>
          <a:endParaRPr lang="de-DE" sz="1800"/>
        </a:p>
      </dgm:t>
    </dgm:pt>
    <dgm:pt modelId="{B5936B1B-8C4D-4C94-BEDA-7175BA480FDD}">
      <dgm:prSet phldrT="[Text]" custT="1"/>
      <dgm:spPr/>
      <dgm:t>
        <a:bodyPr/>
        <a:lstStyle/>
        <a:p>
          <a:r>
            <a:rPr lang="de-DE" sz="1400"/>
            <a:t>Development of Designs</a:t>
          </a:r>
          <a:endParaRPr lang="de-DE" sz="1400" dirty="0"/>
        </a:p>
      </dgm:t>
    </dgm:pt>
    <dgm:pt modelId="{358167C6-1A78-4970-AAF9-AF00DEC23C56}" type="parTrans" cxnId="{C8AFBA82-450C-4C90-A6F0-9DC5A93938A3}">
      <dgm:prSet/>
      <dgm:spPr/>
      <dgm:t>
        <a:bodyPr/>
        <a:lstStyle/>
        <a:p>
          <a:endParaRPr lang="de-DE" sz="1800"/>
        </a:p>
      </dgm:t>
    </dgm:pt>
    <dgm:pt modelId="{D650E5E8-7B8E-4DA9-AB5A-FA0322742946}" type="sibTrans" cxnId="{C8AFBA82-450C-4C90-A6F0-9DC5A93938A3}">
      <dgm:prSet/>
      <dgm:spPr>
        <a:ln w="76200">
          <a:solidFill>
            <a:schemeClr val="accent1"/>
          </a:solidFill>
          <a:headEnd type="none" w="med" len="med"/>
          <a:tailEnd type="triangle" w="med" len="med"/>
        </a:ln>
      </dgm:spPr>
      <dgm:t>
        <a:bodyPr/>
        <a:lstStyle/>
        <a:p>
          <a:endParaRPr lang="de-DE" sz="1800"/>
        </a:p>
      </dgm:t>
    </dgm:pt>
    <dgm:pt modelId="{AD5B2592-25E4-4973-B0FD-8DDD0B64F12F}">
      <dgm:prSet phldrT="[Text]" custT="1"/>
      <dgm:spPr/>
      <dgm:t>
        <a:bodyPr/>
        <a:lstStyle/>
        <a:p>
          <a:r>
            <a:rPr lang="de-DE" sz="1400"/>
            <a:t>Evaluation of the Designs</a:t>
          </a:r>
          <a:endParaRPr lang="de-DE" sz="1400" dirty="0"/>
        </a:p>
      </dgm:t>
    </dgm:pt>
    <dgm:pt modelId="{9020EF47-11C1-4EDD-A2A5-DB3B5B022143}" type="parTrans" cxnId="{23C10F43-A477-4561-9A7C-6A0CE05F0DDC}">
      <dgm:prSet/>
      <dgm:spPr/>
      <dgm:t>
        <a:bodyPr/>
        <a:lstStyle/>
        <a:p>
          <a:endParaRPr lang="de-DE" sz="1800"/>
        </a:p>
      </dgm:t>
    </dgm:pt>
    <dgm:pt modelId="{229E122F-313B-4F5E-A479-21D347371D1B}" type="sibTrans" cxnId="{23C10F43-A477-4561-9A7C-6A0CE05F0DDC}">
      <dgm:prSet/>
      <dgm:spPr>
        <a:ln w="76200">
          <a:solidFill>
            <a:schemeClr val="accent1"/>
          </a:solidFill>
          <a:headEnd type="none" w="med" len="med"/>
          <a:tailEnd type="triangle" w="med" len="med"/>
        </a:ln>
      </dgm:spPr>
      <dgm:t>
        <a:bodyPr/>
        <a:lstStyle/>
        <a:p>
          <a:endParaRPr lang="de-DE" sz="1800"/>
        </a:p>
      </dgm:t>
    </dgm:pt>
    <dgm:pt modelId="{491B42C6-81FE-4100-ABEE-0EDB4CCD1DE7}" type="pres">
      <dgm:prSet presAssocID="{AF94A3D1-655D-4E10-8678-F29AA35D39D9}" presName="cycle" presStyleCnt="0">
        <dgm:presLayoutVars>
          <dgm:dir/>
          <dgm:resizeHandles val="exact"/>
        </dgm:presLayoutVars>
      </dgm:prSet>
      <dgm:spPr/>
    </dgm:pt>
    <dgm:pt modelId="{E52506F9-2B98-4ED9-9A03-21B7AEB901E4}" type="pres">
      <dgm:prSet presAssocID="{15AE3338-55E2-43BA-8006-BCD20BF24943}" presName="node" presStyleLbl="node1" presStyleIdx="0" presStyleCnt="4">
        <dgm:presLayoutVars>
          <dgm:bulletEnabled val="1"/>
        </dgm:presLayoutVars>
      </dgm:prSet>
      <dgm:spPr/>
    </dgm:pt>
    <dgm:pt modelId="{64D45A8A-9517-4FED-B50F-F7BD483DC2CE}" type="pres">
      <dgm:prSet presAssocID="{15AE3338-55E2-43BA-8006-BCD20BF24943}" presName="spNode" presStyleCnt="0"/>
      <dgm:spPr/>
    </dgm:pt>
    <dgm:pt modelId="{04113C86-7459-47FA-A3BF-838A145EA72A}" type="pres">
      <dgm:prSet presAssocID="{48362195-A698-437E-A35B-741F1FE6C44E}" presName="sibTrans" presStyleLbl="sibTrans1D1" presStyleIdx="0" presStyleCnt="4"/>
      <dgm:spPr/>
    </dgm:pt>
    <dgm:pt modelId="{116DCC2A-103D-4FC0-BFC7-13744E9847F0}" type="pres">
      <dgm:prSet presAssocID="{B5936B1B-8C4D-4C94-BEDA-7175BA480FDD}" presName="node" presStyleLbl="node1" presStyleIdx="1" presStyleCnt="4">
        <dgm:presLayoutVars>
          <dgm:bulletEnabled val="1"/>
        </dgm:presLayoutVars>
      </dgm:prSet>
      <dgm:spPr/>
    </dgm:pt>
    <dgm:pt modelId="{1203644B-CDE6-403A-AE7C-2ACF3E0D9184}" type="pres">
      <dgm:prSet presAssocID="{B5936B1B-8C4D-4C94-BEDA-7175BA480FDD}" presName="spNode" presStyleCnt="0"/>
      <dgm:spPr/>
    </dgm:pt>
    <dgm:pt modelId="{4288225A-513E-494D-BB5B-DD11F81BF7DC}" type="pres">
      <dgm:prSet presAssocID="{D650E5E8-7B8E-4DA9-AB5A-FA0322742946}" presName="sibTrans" presStyleLbl="sibTrans1D1" presStyleIdx="1" presStyleCnt="4"/>
      <dgm:spPr/>
    </dgm:pt>
    <dgm:pt modelId="{32405416-4AB3-4045-9E56-E87496DCA053}" type="pres">
      <dgm:prSet presAssocID="{83C77904-CF22-4306-BA56-FF069F90FD1C}" presName="node" presStyleLbl="node1" presStyleIdx="2" presStyleCnt="4">
        <dgm:presLayoutVars>
          <dgm:bulletEnabled val="1"/>
        </dgm:presLayoutVars>
      </dgm:prSet>
      <dgm:spPr/>
    </dgm:pt>
    <dgm:pt modelId="{2EBB436A-BEB2-4568-B252-94938CD882FA}" type="pres">
      <dgm:prSet presAssocID="{83C77904-CF22-4306-BA56-FF069F90FD1C}" presName="spNode" presStyleCnt="0"/>
      <dgm:spPr/>
    </dgm:pt>
    <dgm:pt modelId="{6F255449-20AF-4D0B-8D0B-FCD0A0B2B1D5}" type="pres">
      <dgm:prSet presAssocID="{A6728960-4E5E-4F8A-8DEB-D7986A4B5C6F}" presName="sibTrans" presStyleLbl="sibTrans1D1" presStyleIdx="2" presStyleCnt="4"/>
      <dgm:spPr/>
    </dgm:pt>
    <dgm:pt modelId="{BD93F34B-C39A-4F1D-A5F7-5DE31AC25979}" type="pres">
      <dgm:prSet presAssocID="{AD5B2592-25E4-4973-B0FD-8DDD0B64F12F}" presName="node" presStyleLbl="node1" presStyleIdx="3" presStyleCnt="4">
        <dgm:presLayoutVars>
          <dgm:bulletEnabled val="1"/>
        </dgm:presLayoutVars>
      </dgm:prSet>
      <dgm:spPr/>
    </dgm:pt>
    <dgm:pt modelId="{2B7AB20E-90F0-4D20-A325-FA17FAE5DD11}" type="pres">
      <dgm:prSet presAssocID="{AD5B2592-25E4-4973-B0FD-8DDD0B64F12F}" presName="spNode" presStyleCnt="0"/>
      <dgm:spPr/>
    </dgm:pt>
    <dgm:pt modelId="{58F7F277-9579-4347-8FD3-540AE4C78163}" type="pres">
      <dgm:prSet presAssocID="{229E122F-313B-4F5E-A479-21D347371D1B}" presName="sibTrans" presStyleLbl="sibTrans1D1" presStyleIdx="3" presStyleCnt="4"/>
      <dgm:spPr/>
    </dgm:pt>
  </dgm:ptLst>
  <dgm:cxnLst>
    <dgm:cxn modelId="{2261CA0A-5F92-4E04-A8D1-40ACE2FB614E}" type="presOf" srcId="{48362195-A698-437E-A35B-741F1FE6C44E}" destId="{04113C86-7459-47FA-A3BF-838A145EA72A}" srcOrd="0" destOrd="0" presId="urn:microsoft.com/office/officeart/2005/8/layout/cycle5"/>
    <dgm:cxn modelId="{6ED5743D-8BAD-4173-BEDD-BDB9610613B5}" type="presOf" srcId="{AD5B2592-25E4-4973-B0FD-8DDD0B64F12F}" destId="{BD93F34B-C39A-4F1D-A5F7-5DE31AC25979}" srcOrd="0" destOrd="0" presId="urn:microsoft.com/office/officeart/2005/8/layout/cycle5"/>
    <dgm:cxn modelId="{2F22DC3F-6935-47DE-BEE2-7B5968EB8F2F}" type="presOf" srcId="{B5936B1B-8C4D-4C94-BEDA-7175BA480FDD}" destId="{116DCC2A-103D-4FC0-BFC7-13744E9847F0}" srcOrd="0" destOrd="0" presId="urn:microsoft.com/office/officeart/2005/8/layout/cycle5"/>
    <dgm:cxn modelId="{BCC3655B-AB81-473D-995F-95E08018E3C2}" type="presOf" srcId="{229E122F-313B-4F5E-A479-21D347371D1B}" destId="{58F7F277-9579-4347-8FD3-540AE4C78163}" srcOrd="0" destOrd="0" presId="urn:microsoft.com/office/officeart/2005/8/layout/cycle5"/>
    <dgm:cxn modelId="{23C10F43-A477-4561-9A7C-6A0CE05F0DDC}" srcId="{AF94A3D1-655D-4E10-8678-F29AA35D39D9}" destId="{AD5B2592-25E4-4973-B0FD-8DDD0B64F12F}" srcOrd="3" destOrd="0" parTransId="{9020EF47-11C1-4EDD-A2A5-DB3B5B022143}" sibTransId="{229E122F-313B-4F5E-A479-21D347371D1B}"/>
    <dgm:cxn modelId="{6F961365-333A-4A7D-9EDA-2A303FB3650D}" type="presOf" srcId="{AF94A3D1-655D-4E10-8678-F29AA35D39D9}" destId="{491B42C6-81FE-4100-ABEE-0EDB4CCD1DE7}" srcOrd="0" destOrd="0" presId="urn:microsoft.com/office/officeart/2005/8/layout/cycle5"/>
    <dgm:cxn modelId="{49779C4B-19E0-4F40-A874-7E4137A2C1E4}" type="presOf" srcId="{83C77904-CF22-4306-BA56-FF069F90FD1C}" destId="{32405416-4AB3-4045-9E56-E87496DCA053}" srcOrd="0" destOrd="0" presId="urn:microsoft.com/office/officeart/2005/8/layout/cycle5"/>
    <dgm:cxn modelId="{90C0A776-F5BD-408C-8085-E8FEAB0F7355}" srcId="{AF94A3D1-655D-4E10-8678-F29AA35D39D9}" destId="{83C77904-CF22-4306-BA56-FF069F90FD1C}" srcOrd="2" destOrd="0" parTransId="{497FDA6C-AF7D-461F-A6F4-CA8F0187C5D4}" sibTransId="{A6728960-4E5E-4F8A-8DEB-D7986A4B5C6F}"/>
    <dgm:cxn modelId="{C8AFBA82-450C-4C90-A6F0-9DC5A93938A3}" srcId="{AF94A3D1-655D-4E10-8678-F29AA35D39D9}" destId="{B5936B1B-8C4D-4C94-BEDA-7175BA480FDD}" srcOrd="1" destOrd="0" parTransId="{358167C6-1A78-4970-AAF9-AF00DEC23C56}" sibTransId="{D650E5E8-7B8E-4DA9-AB5A-FA0322742946}"/>
    <dgm:cxn modelId="{01219DA4-947B-47B6-8A93-A0DF20121AD4}" type="presOf" srcId="{D650E5E8-7B8E-4DA9-AB5A-FA0322742946}" destId="{4288225A-513E-494D-BB5B-DD11F81BF7DC}" srcOrd="0" destOrd="0" presId="urn:microsoft.com/office/officeart/2005/8/layout/cycle5"/>
    <dgm:cxn modelId="{E36C91CD-EE5B-473F-8527-7CEC367DBEA8}" type="presOf" srcId="{A6728960-4E5E-4F8A-8DEB-D7986A4B5C6F}" destId="{6F255449-20AF-4D0B-8D0B-FCD0A0B2B1D5}" srcOrd="0" destOrd="0" presId="urn:microsoft.com/office/officeart/2005/8/layout/cycle5"/>
    <dgm:cxn modelId="{898E2FD5-0EF8-4CBF-AF12-0B1530A619D4}" srcId="{AF94A3D1-655D-4E10-8678-F29AA35D39D9}" destId="{15AE3338-55E2-43BA-8006-BCD20BF24943}" srcOrd="0" destOrd="0" parTransId="{C765BA35-DD8A-483E-A6F1-CBA944FD4339}" sibTransId="{48362195-A698-437E-A35B-741F1FE6C44E}"/>
    <dgm:cxn modelId="{24DA97E0-4107-4C2B-B999-E3F6AFA54313}" type="presOf" srcId="{15AE3338-55E2-43BA-8006-BCD20BF24943}" destId="{E52506F9-2B98-4ED9-9A03-21B7AEB901E4}" srcOrd="0" destOrd="0" presId="urn:microsoft.com/office/officeart/2005/8/layout/cycle5"/>
    <dgm:cxn modelId="{69BE390E-97A1-42CA-835E-F356B517D81E}" type="presParOf" srcId="{491B42C6-81FE-4100-ABEE-0EDB4CCD1DE7}" destId="{E52506F9-2B98-4ED9-9A03-21B7AEB901E4}" srcOrd="0" destOrd="0" presId="urn:microsoft.com/office/officeart/2005/8/layout/cycle5"/>
    <dgm:cxn modelId="{A60661C8-E311-4F19-93D4-D83C32C8E45B}" type="presParOf" srcId="{491B42C6-81FE-4100-ABEE-0EDB4CCD1DE7}" destId="{64D45A8A-9517-4FED-B50F-F7BD483DC2CE}" srcOrd="1" destOrd="0" presId="urn:microsoft.com/office/officeart/2005/8/layout/cycle5"/>
    <dgm:cxn modelId="{FA29E733-5786-40AB-8038-7C71F6C8116E}" type="presParOf" srcId="{491B42C6-81FE-4100-ABEE-0EDB4CCD1DE7}" destId="{04113C86-7459-47FA-A3BF-838A145EA72A}" srcOrd="2" destOrd="0" presId="urn:microsoft.com/office/officeart/2005/8/layout/cycle5"/>
    <dgm:cxn modelId="{6F0007B2-4DA8-4101-9B30-7B8BA79A2E5C}" type="presParOf" srcId="{491B42C6-81FE-4100-ABEE-0EDB4CCD1DE7}" destId="{116DCC2A-103D-4FC0-BFC7-13744E9847F0}" srcOrd="3" destOrd="0" presId="urn:microsoft.com/office/officeart/2005/8/layout/cycle5"/>
    <dgm:cxn modelId="{BDE9B6A4-B114-4AB0-ACB3-2ABEF8F8DD31}" type="presParOf" srcId="{491B42C6-81FE-4100-ABEE-0EDB4CCD1DE7}" destId="{1203644B-CDE6-403A-AE7C-2ACF3E0D9184}" srcOrd="4" destOrd="0" presId="urn:microsoft.com/office/officeart/2005/8/layout/cycle5"/>
    <dgm:cxn modelId="{61EEABA5-C40A-449B-9D9E-5B2BC81EE512}" type="presParOf" srcId="{491B42C6-81FE-4100-ABEE-0EDB4CCD1DE7}" destId="{4288225A-513E-494D-BB5B-DD11F81BF7DC}" srcOrd="5" destOrd="0" presId="urn:microsoft.com/office/officeart/2005/8/layout/cycle5"/>
    <dgm:cxn modelId="{2B00CD2C-C229-4F60-9094-E05F0D91383F}" type="presParOf" srcId="{491B42C6-81FE-4100-ABEE-0EDB4CCD1DE7}" destId="{32405416-4AB3-4045-9E56-E87496DCA053}" srcOrd="6" destOrd="0" presId="urn:microsoft.com/office/officeart/2005/8/layout/cycle5"/>
    <dgm:cxn modelId="{45743281-207A-4F09-9E66-7324BF22C728}" type="presParOf" srcId="{491B42C6-81FE-4100-ABEE-0EDB4CCD1DE7}" destId="{2EBB436A-BEB2-4568-B252-94938CD882FA}" srcOrd="7" destOrd="0" presId="urn:microsoft.com/office/officeart/2005/8/layout/cycle5"/>
    <dgm:cxn modelId="{8942D6A3-1997-4ADB-BB97-D6D2EAB59FD1}" type="presParOf" srcId="{491B42C6-81FE-4100-ABEE-0EDB4CCD1DE7}" destId="{6F255449-20AF-4D0B-8D0B-FCD0A0B2B1D5}" srcOrd="8" destOrd="0" presId="urn:microsoft.com/office/officeart/2005/8/layout/cycle5"/>
    <dgm:cxn modelId="{E4696A3A-6EBC-4215-9599-E24864ABB36A}" type="presParOf" srcId="{491B42C6-81FE-4100-ABEE-0EDB4CCD1DE7}" destId="{BD93F34B-C39A-4F1D-A5F7-5DE31AC25979}" srcOrd="9" destOrd="0" presId="urn:microsoft.com/office/officeart/2005/8/layout/cycle5"/>
    <dgm:cxn modelId="{B1327E54-908B-436C-A02D-23E240D03214}" type="presParOf" srcId="{491B42C6-81FE-4100-ABEE-0EDB4CCD1DE7}" destId="{2B7AB20E-90F0-4D20-A325-FA17FAE5DD11}" srcOrd="10" destOrd="0" presId="urn:microsoft.com/office/officeart/2005/8/layout/cycle5"/>
    <dgm:cxn modelId="{95F7A4D1-BED9-438B-B81B-A228A4F6854F}" type="presParOf" srcId="{491B42C6-81FE-4100-ABEE-0EDB4CCD1DE7}" destId="{58F7F277-9579-4347-8FD3-540AE4C78163}" srcOrd="11" destOrd="0" presId="urn:microsoft.com/office/officeart/2005/8/layout/cycle5"/>
  </dgm:cxnLst>
  <dgm:bg/>
  <dgm:whole>
    <a:ln w="76200"/>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F64194-E85B-474F-AD17-88421A652DF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600F0E-7C0C-450F-BE01-7DCB66A8D128}">
      <dgm:prSet/>
      <dgm:spPr/>
      <dgm:t>
        <a:bodyPr/>
        <a:lstStyle/>
        <a:p>
          <a:pPr>
            <a:lnSpc>
              <a:spcPct val="100000"/>
            </a:lnSpc>
          </a:pPr>
          <a:r>
            <a:rPr lang="en-US" b="1" dirty="0"/>
            <a:t>Early Focus on Users and Tasks: </a:t>
          </a:r>
          <a:r>
            <a:rPr lang="en-US" b="0" dirty="0"/>
            <a:t>First, designers must understand who the users will be. […] studying their cognitive, behavioral, anthropometric, and attitudinal characteristics, and in part by studying the nature of the work expected to be accomplished. </a:t>
          </a:r>
          <a:endParaRPr lang="en-US" dirty="0"/>
        </a:p>
      </dgm:t>
    </dgm:pt>
    <dgm:pt modelId="{4390A14A-52F2-4FB3-AFCD-33C9D83A4879}" type="parTrans" cxnId="{D3FE3D55-7E4C-45B1-99DC-A31A1D1001B3}">
      <dgm:prSet/>
      <dgm:spPr/>
      <dgm:t>
        <a:bodyPr/>
        <a:lstStyle/>
        <a:p>
          <a:endParaRPr lang="en-US"/>
        </a:p>
      </dgm:t>
    </dgm:pt>
    <dgm:pt modelId="{63A5E40D-8B89-41F0-87A2-BF6186F7C357}" type="sibTrans" cxnId="{D3FE3D55-7E4C-45B1-99DC-A31A1D1001B3}">
      <dgm:prSet/>
      <dgm:spPr/>
      <dgm:t>
        <a:bodyPr/>
        <a:lstStyle/>
        <a:p>
          <a:endParaRPr lang="en-US"/>
        </a:p>
      </dgm:t>
    </dgm:pt>
    <dgm:pt modelId="{A52A91BE-8D60-4DD2-99E4-F4F9C8700A74}">
      <dgm:prSet/>
      <dgm:spPr/>
      <dgm:t>
        <a:bodyPr/>
        <a:lstStyle/>
        <a:p>
          <a:pPr>
            <a:lnSpc>
              <a:spcPct val="100000"/>
            </a:lnSpc>
          </a:pPr>
          <a:r>
            <a:rPr lang="en-US" b="1"/>
            <a:t>Empirical Measurement: </a:t>
          </a:r>
          <a:r>
            <a:rPr lang="en-US" b="0"/>
            <a:t>Second, early in the development process, intended users should actually use simulations and prototypes to carry out real work, and their performance and reactions should be observed, recorded, and analyzed. </a:t>
          </a:r>
          <a:endParaRPr lang="en-US"/>
        </a:p>
      </dgm:t>
    </dgm:pt>
    <dgm:pt modelId="{D63B4D36-9B73-4360-8723-FDD5A698D91A}" type="parTrans" cxnId="{AF8DAC67-2826-48AA-9414-6C05D712A4F4}">
      <dgm:prSet/>
      <dgm:spPr/>
      <dgm:t>
        <a:bodyPr/>
        <a:lstStyle/>
        <a:p>
          <a:endParaRPr lang="en-US"/>
        </a:p>
      </dgm:t>
    </dgm:pt>
    <dgm:pt modelId="{6D1F12A6-8F1C-4235-9429-DF10591367C7}" type="sibTrans" cxnId="{AF8DAC67-2826-48AA-9414-6C05D712A4F4}">
      <dgm:prSet/>
      <dgm:spPr/>
      <dgm:t>
        <a:bodyPr/>
        <a:lstStyle/>
        <a:p>
          <a:endParaRPr lang="en-US"/>
        </a:p>
      </dgm:t>
    </dgm:pt>
    <dgm:pt modelId="{7BAD2F09-1914-4D90-8DDD-039C86E93B05}">
      <dgm:prSet/>
      <dgm:spPr/>
      <dgm:t>
        <a:bodyPr/>
        <a:lstStyle/>
        <a:p>
          <a:pPr>
            <a:lnSpc>
              <a:spcPct val="100000"/>
            </a:lnSpc>
          </a:pPr>
          <a:r>
            <a:rPr lang="en-US" b="1" dirty="0"/>
            <a:t>Iterative Design: </a:t>
          </a:r>
          <a:r>
            <a:rPr lang="en-US" b="0" dirty="0"/>
            <a:t>Third, when problems are found in user testing, as they will be, they must be fixed. This means design must be iterative: There must be a cycle of design, test and measure, and redesign, repeated as often as necessary.</a:t>
          </a:r>
          <a:endParaRPr lang="en-US" dirty="0"/>
        </a:p>
      </dgm:t>
    </dgm:pt>
    <dgm:pt modelId="{BAFEF4F0-8FB5-4780-AE8D-F2B62953FC04}" type="parTrans" cxnId="{56EE1805-A25D-4D91-8532-35108FECCA7F}">
      <dgm:prSet/>
      <dgm:spPr/>
      <dgm:t>
        <a:bodyPr/>
        <a:lstStyle/>
        <a:p>
          <a:endParaRPr lang="en-US"/>
        </a:p>
      </dgm:t>
    </dgm:pt>
    <dgm:pt modelId="{05B62375-44FC-44D1-BF6E-DA48186E5768}" type="sibTrans" cxnId="{56EE1805-A25D-4D91-8532-35108FECCA7F}">
      <dgm:prSet/>
      <dgm:spPr/>
      <dgm:t>
        <a:bodyPr/>
        <a:lstStyle/>
        <a:p>
          <a:endParaRPr lang="en-US"/>
        </a:p>
      </dgm:t>
    </dgm:pt>
    <dgm:pt modelId="{CFF6FC9F-7E3A-4061-968D-FD769705B116}" type="pres">
      <dgm:prSet presAssocID="{31F64194-E85B-474F-AD17-88421A652DF3}" presName="root" presStyleCnt="0">
        <dgm:presLayoutVars>
          <dgm:dir/>
          <dgm:resizeHandles val="exact"/>
        </dgm:presLayoutVars>
      </dgm:prSet>
      <dgm:spPr/>
    </dgm:pt>
    <dgm:pt modelId="{E77D9C3C-9B1C-4543-B7A9-B7B224077DCD}" type="pres">
      <dgm:prSet presAssocID="{05600F0E-7C0C-450F-BE01-7DCB66A8D128}" presName="compNode" presStyleCnt="0"/>
      <dgm:spPr/>
    </dgm:pt>
    <dgm:pt modelId="{CFF08B1F-8388-4061-8FF1-4E4ACC010430}" type="pres">
      <dgm:prSet presAssocID="{05600F0E-7C0C-450F-BE01-7DCB66A8D128}" presName="bgRect" presStyleLbl="bgShp" presStyleIdx="0" presStyleCnt="3"/>
      <dgm:spPr/>
    </dgm:pt>
    <dgm:pt modelId="{F06DB9FB-29CD-4013-9278-E4B1133F62C6}" type="pres">
      <dgm:prSet presAssocID="{05600F0E-7C0C-450F-BE01-7DCB66A8D1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E4379FDE-08D7-4A13-9F5F-6530E5833036}" type="pres">
      <dgm:prSet presAssocID="{05600F0E-7C0C-450F-BE01-7DCB66A8D128}" presName="spaceRect" presStyleCnt="0"/>
      <dgm:spPr/>
    </dgm:pt>
    <dgm:pt modelId="{062C2A45-622E-4655-8F4C-40EEAA2A7B3C}" type="pres">
      <dgm:prSet presAssocID="{05600F0E-7C0C-450F-BE01-7DCB66A8D128}" presName="parTx" presStyleLbl="revTx" presStyleIdx="0" presStyleCnt="3">
        <dgm:presLayoutVars>
          <dgm:chMax val="0"/>
          <dgm:chPref val="0"/>
        </dgm:presLayoutVars>
      </dgm:prSet>
      <dgm:spPr/>
    </dgm:pt>
    <dgm:pt modelId="{F5614604-D6C7-4111-86BC-CD2B76B8677E}" type="pres">
      <dgm:prSet presAssocID="{63A5E40D-8B89-41F0-87A2-BF6186F7C357}" presName="sibTrans" presStyleCnt="0"/>
      <dgm:spPr/>
    </dgm:pt>
    <dgm:pt modelId="{1DDF0EE2-D476-475B-ADF7-B581F9B84C32}" type="pres">
      <dgm:prSet presAssocID="{A52A91BE-8D60-4DD2-99E4-F4F9C8700A74}" presName="compNode" presStyleCnt="0"/>
      <dgm:spPr/>
    </dgm:pt>
    <dgm:pt modelId="{A6511BFD-63E7-4C83-8B03-84DB604A636A}" type="pres">
      <dgm:prSet presAssocID="{A52A91BE-8D60-4DD2-99E4-F4F9C8700A74}" presName="bgRect" presStyleLbl="bgShp" presStyleIdx="1" presStyleCnt="3"/>
      <dgm:spPr/>
    </dgm:pt>
    <dgm:pt modelId="{9569715F-DCD6-414E-9BA7-B7C4CC2A2B9F}" type="pres">
      <dgm:prSet presAssocID="{A52A91BE-8D60-4DD2-99E4-F4F9C8700A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DB5EE68D-388E-40FA-98BB-228266684FF4}" type="pres">
      <dgm:prSet presAssocID="{A52A91BE-8D60-4DD2-99E4-F4F9C8700A74}" presName="spaceRect" presStyleCnt="0"/>
      <dgm:spPr/>
    </dgm:pt>
    <dgm:pt modelId="{55C5A0AE-6DA7-4CF4-9E89-E5577B1F3BFD}" type="pres">
      <dgm:prSet presAssocID="{A52A91BE-8D60-4DD2-99E4-F4F9C8700A74}" presName="parTx" presStyleLbl="revTx" presStyleIdx="1" presStyleCnt="3">
        <dgm:presLayoutVars>
          <dgm:chMax val="0"/>
          <dgm:chPref val="0"/>
        </dgm:presLayoutVars>
      </dgm:prSet>
      <dgm:spPr/>
    </dgm:pt>
    <dgm:pt modelId="{97AC00C3-85AD-4C06-88FB-D6E6E7D3AA21}" type="pres">
      <dgm:prSet presAssocID="{6D1F12A6-8F1C-4235-9429-DF10591367C7}" presName="sibTrans" presStyleCnt="0"/>
      <dgm:spPr/>
    </dgm:pt>
    <dgm:pt modelId="{608C2FD1-C433-4AAE-AB07-56C058F1B26E}" type="pres">
      <dgm:prSet presAssocID="{7BAD2F09-1914-4D90-8DDD-039C86E93B05}" presName="compNode" presStyleCnt="0"/>
      <dgm:spPr/>
    </dgm:pt>
    <dgm:pt modelId="{03DB4188-C78F-4119-B728-0CCB71C6E9B4}" type="pres">
      <dgm:prSet presAssocID="{7BAD2F09-1914-4D90-8DDD-039C86E93B05}" presName="bgRect" presStyleLbl="bgShp" presStyleIdx="2" presStyleCnt="3"/>
      <dgm:spPr/>
    </dgm:pt>
    <dgm:pt modelId="{8C46E286-52AC-48BF-BFD0-BFA42D384646}" type="pres">
      <dgm:prSet presAssocID="{7BAD2F09-1914-4D90-8DDD-039C86E93B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grammierer"/>
        </a:ext>
      </dgm:extLst>
    </dgm:pt>
    <dgm:pt modelId="{C0246E59-F743-49C6-9C92-F4C9B002E1D2}" type="pres">
      <dgm:prSet presAssocID="{7BAD2F09-1914-4D90-8DDD-039C86E93B05}" presName="spaceRect" presStyleCnt="0"/>
      <dgm:spPr/>
    </dgm:pt>
    <dgm:pt modelId="{1FCE785C-A1DE-4393-974A-AD70FCE0BA29}" type="pres">
      <dgm:prSet presAssocID="{7BAD2F09-1914-4D90-8DDD-039C86E93B05}" presName="parTx" presStyleLbl="revTx" presStyleIdx="2" presStyleCnt="3">
        <dgm:presLayoutVars>
          <dgm:chMax val="0"/>
          <dgm:chPref val="0"/>
        </dgm:presLayoutVars>
      </dgm:prSet>
      <dgm:spPr/>
    </dgm:pt>
  </dgm:ptLst>
  <dgm:cxnLst>
    <dgm:cxn modelId="{56EE1805-A25D-4D91-8532-35108FECCA7F}" srcId="{31F64194-E85B-474F-AD17-88421A652DF3}" destId="{7BAD2F09-1914-4D90-8DDD-039C86E93B05}" srcOrd="2" destOrd="0" parTransId="{BAFEF4F0-8FB5-4780-AE8D-F2B62953FC04}" sibTransId="{05B62375-44FC-44D1-BF6E-DA48186E5768}"/>
    <dgm:cxn modelId="{AF8DAC67-2826-48AA-9414-6C05D712A4F4}" srcId="{31F64194-E85B-474F-AD17-88421A652DF3}" destId="{A52A91BE-8D60-4DD2-99E4-F4F9C8700A74}" srcOrd="1" destOrd="0" parTransId="{D63B4D36-9B73-4360-8723-FDD5A698D91A}" sibTransId="{6D1F12A6-8F1C-4235-9429-DF10591367C7}"/>
    <dgm:cxn modelId="{DD5D8473-CCBB-4D64-AECB-0D661E7E416C}" type="presOf" srcId="{05600F0E-7C0C-450F-BE01-7DCB66A8D128}" destId="{062C2A45-622E-4655-8F4C-40EEAA2A7B3C}" srcOrd="0" destOrd="0" presId="urn:microsoft.com/office/officeart/2018/2/layout/IconVerticalSolidList"/>
    <dgm:cxn modelId="{22140954-11C4-48BE-9209-9D3F7C7EF86B}" type="presOf" srcId="{31F64194-E85B-474F-AD17-88421A652DF3}" destId="{CFF6FC9F-7E3A-4061-968D-FD769705B116}" srcOrd="0" destOrd="0" presId="urn:microsoft.com/office/officeart/2018/2/layout/IconVerticalSolidList"/>
    <dgm:cxn modelId="{D3FE3D55-7E4C-45B1-99DC-A31A1D1001B3}" srcId="{31F64194-E85B-474F-AD17-88421A652DF3}" destId="{05600F0E-7C0C-450F-BE01-7DCB66A8D128}" srcOrd="0" destOrd="0" parTransId="{4390A14A-52F2-4FB3-AFCD-33C9D83A4879}" sibTransId="{63A5E40D-8B89-41F0-87A2-BF6186F7C357}"/>
    <dgm:cxn modelId="{350222DD-75B7-4978-83AC-FCBA15BE0D44}" type="presOf" srcId="{7BAD2F09-1914-4D90-8DDD-039C86E93B05}" destId="{1FCE785C-A1DE-4393-974A-AD70FCE0BA29}" srcOrd="0" destOrd="0" presId="urn:microsoft.com/office/officeart/2018/2/layout/IconVerticalSolidList"/>
    <dgm:cxn modelId="{8EE522EE-4CA9-4CCC-AD17-FE4EC5B826D3}" type="presOf" srcId="{A52A91BE-8D60-4DD2-99E4-F4F9C8700A74}" destId="{55C5A0AE-6DA7-4CF4-9E89-E5577B1F3BFD}" srcOrd="0" destOrd="0" presId="urn:microsoft.com/office/officeart/2018/2/layout/IconVerticalSolidList"/>
    <dgm:cxn modelId="{0CBAE86A-EE13-418D-AC7D-22A20995EE11}" type="presParOf" srcId="{CFF6FC9F-7E3A-4061-968D-FD769705B116}" destId="{E77D9C3C-9B1C-4543-B7A9-B7B224077DCD}" srcOrd="0" destOrd="0" presId="urn:microsoft.com/office/officeart/2018/2/layout/IconVerticalSolidList"/>
    <dgm:cxn modelId="{29E4A57F-CAB1-42FE-8930-6035E6A128A3}" type="presParOf" srcId="{E77D9C3C-9B1C-4543-B7A9-B7B224077DCD}" destId="{CFF08B1F-8388-4061-8FF1-4E4ACC010430}" srcOrd="0" destOrd="0" presId="urn:microsoft.com/office/officeart/2018/2/layout/IconVerticalSolidList"/>
    <dgm:cxn modelId="{D7F330D3-9B0B-4DCF-B40B-BE25416E67BF}" type="presParOf" srcId="{E77D9C3C-9B1C-4543-B7A9-B7B224077DCD}" destId="{F06DB9FB-29CD-4013-9278-E4B1133F62C6}" srcOrd="1" destOrd="0" presId="urn:microsoft.com/office/officeart/2018/2/layout/IconVerticalSolidList"/>
    <dgm:cxn modelId="{14742E73-EBA6-41A9-926E-9343B2DFB709}" type="presParOf" srcId="{E77D9C3C-9B1C-4543-B7A9-B7B224077DCD}" destId="{E4379FDE-08D7-4A13-9F5F-6530E5833036}" srcOrd="2" destOrd="0" presId="urn:microsoft.com/office/officeart/2018/2/layout/IconVerticalSolidList"/>
    <dgm:cxn modelId="{BE4C7E95-50E2-4F1C-A43E-47AF8C097F9D}" type="presParOf" srcId="{E77D9C3C-9B1C-4543-B7A9-B7B224077DCD}" destId="{062C2A45-622E-4655-8F4C-40EEAA2A7B3C}" srcOrd="3" destOrd="0" presId="urn:microsoft.com/office/officeart/2018/2/layout/IconVerticalSolidList"/>
    <dgm:cxn modelId="{A9F6CE1C-030B-40F6-8BB0-9E3AE45D7C79}" type="presParOf" srcId="{CFF6FC9F-7E3A-4061-968D-FD769705B116}" destId="{F5614604-D6C7-4111-86BC-CD2B76B8677E}" srcOrd="1" destOrd="0" presId="urn:microsoft.com/office/officeart/2018/2/layout/IconVerticalSolidList"/>
    <dgm:cxn modelId="{2928E5D4-6C25-4B61-B87F-9C0E41CEC991}" type="presParOf" srcId="{CFF6FC9F-7E3A-4061-968D-FD769705B116}" destId="{1DDF0EE2-D476-475B-ADF7-B581F9B84C32}" srcOrd="2" destOrd="0" presId="urn:microsoft.com/office/officeart/2018/2/layout/IconVerticalSolidList"/>
    <dgm:cxn modelId="{B128573C-40C7-4C10-962B-F263DB4183C7}" type="presParOf" srcId="{1DDF0EE2-D476-475B-ADF7-B581F9B84C32}" destId="{A6511BFD-63E7-4C83-8B03-84DB604A636A}" srcOrd="0" destOrd="0" presId="urn:microsoft.com/office/officeart/2018/2/layout/IconVerticalSolidList"/>
    <dgm:cxn modelId="{60D47557-68EF-47D1-A8D6-43BCCA934F74}" type="presParOf" srcId="{1DDF0EE2-D476-475B-ADF7-B581F9B84C32}" destId="{9569715F-DCD6-414E-9BA7-B7C4CC2A2B9F}" srcOrd="1" destOrd="0" presId="urn:microsoft.com/office/officeart/2018/2/layout/IconVerticalSolidList"/>
    <dgm:cxn modelId="{ADFBF767-403C-4E08-9943-6E146A794ED7}" type="presParOf" srcId="{1DDF0EE2-D476-475B-ADF7-B581F9B84C32}" destId="{DB5EE68D-388E-40FA-98BB-228266684FF4}" srcOrd="2" destOrd="0" presId="urn:microsoft.com/office/officeart/2018/2/layout/IconVerticalSolidList"/>
    <dgm:cxn modelId="{9DBD7165-07C6-4847-861F-8FD6735EA9AD}" type="presParOf" srcId="{1DDF0EE2-D476-475B-ADF7-B581F9B84C32}" destId="{55C5A0AE-6DA7-4CF4-9E89-E5577B1F3BFD}" srcOrd="3" destOrd="0" presId="urn:microsoft.com/office/officeart/2018/2/layout/IconVerticalSolidList"/>
    <dgm:cxn modelId="{6FE466E5-DF37-40F0-A9E5-BFB3448BE1F6}" type="presParOf" srcId="{CFF6FC9F-7E3A-4061-968D-FD769705B116}" destId="{97AC00C3-85AD-4C06-88FB-D6E6E7D3AA21}" srcOrd="3" destOrd="0" presId="urn:microsoft.com/office/officeart/2018/2/layout/IconVerticalSolidList"/>
    <dgm:cxn modelId="{27E142A8-5031-4DFE-842C-95EB91282F08}" type="presParOf" srcId="{CFF6FC9F-7E3A-4061-968D-FD769705B116}" destId="{608C2FD1-C433-4AAE-AB07-56C058F1B26E}" srcOrd="4" destOrd="0" presId="urn:microsoft.com/office/officeart/2018/2/layout/IconVerticalSolidList"/>
    <dgm:cxn modelId="{870F2127-A929-4B2B-A573-45F735AA391E}" type="presParOf" srcId="{608C2FD1-C433-4AAE-AB07-56C058F1B26E}" destId="{03DB4188-C78F-4119-B728-0CCB71C6E9B4}" srcOrd="0" destOrd="0" presId="urn:microsoft.com/office/officeart/2018/2/layout/IconVerticalSolidList"/>
    <dgm:cxn modelId="{9A14616E-E0E1-4DE0-83DA-D928A4827CA6}" type="presParOf" srcId="{608C2FD1-C433-4AAE-AB07-56C058F1B26E}" destId="{8C46E286-52AC-48BF-BFD0-BFA42D384646}" srcOrd="1" destOrd="0" presId="urn:microsoft.com/office/officeart/2018/2/layout/IconVerticalSolidList"/>
    <dgm:cxn modelId="{619FC918-7299-466B-B433-023B157AF92F}" type="presParOf" srcId="{608C2FD1-C433-4AAE-AB07-56C058F1B26E}" destId="{C0246E59-F743-49C6-9C92-F4C9B002E1D2}" srcOrd="2" destOrd="0" presId="urn:microsoft.com/office/officeart/2018/2/layout/IconVerticalSolidList"/>
    <dgm:cxn modelId="{A40B7600-3BD5-4934-96FE-70CF5A3323E4}" type="presParOf" srcId="{608C2FD1-C433-4AAE-AB07-56C058F1B26E}" destId="{1FCE785C-A1DE-4393-974A-AD70FCE0BA2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F50B48-73CF-4C3B-A3BB-FE6E5738596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7007766B-185D-4E4B-86EB-9E9EF21F2B9F}">
      <dgm:prSet phldrT="[Text]" custT="1"/>
      <dgm:spPr/>
      <dgm:t>
        <a:bodyPr/>
        <a:lstStyle/>
        <a:p>
          <a:r>
            <a:rPr lang="de-DE" sz="1400" dirty="0"/>
            <a:t>1 </a:t>
          </a:r>
          <a:r>
            <a:rPr lang="de-DE" sz="1400" dirty="0" err="1"/>
            <a:t>Requirement</a:t>
          </a:r>
          <a:endParaRPr lang="de-DE" sz="1400" dirty="0"/>
        </a:p>
      </dgm:t>
    </dgm:pt>
    <dgm:pt modelId="{04FBF4BC-F017-48B5-BE2E-2622F292F175}" type="parTrans" cxnId="{611A4F1A-C527-4335-98E3-1AD7AE583BBF}">
      <dgm:prSet/>
      <dgm:spPr/>
      <dgm:t>
        <a:bodyPr/>
        <a:lstStyle/>
        <a:p>
          <a:endParaRPr lang="de-DE"/>
        </a:p>
      </dgm:t>
    </dgm:pt>
    <dgm:pt modelId="{7D982640-54EA-4D1C-A92B-94B0584448E2}" type="sibTrans" cxnId="{611A4F1A-C527-4335-98E3-1AD7AE583BBF}">
      <dgm:prSet/>
      <dgm:spPr/>
      <dgm:t>
        <a:bodyPr/>
        <a:lstStyle/>
        <a:p>
          <a:endParaRPr lang="de-DE"/>
        </a:p>
      </dgm:t>
    </dgm:pt>
    <dgm:pt modelId="{7AAD7835-018E-4E41-9706-F6CBFF82ECDD}">
      <dgm:prSet phldrT="[Text]" custT="1"/>
      <dgm:spPr/>
      <dgm:t>
        <a:bodyPr/>
        <a:lstStyle/>
        <a:p>
          <a:r>
            <a:rPr lang="de-DE" sz="1400" dirty="0"/>
            <a:t>2 Design</a:t>
          </a:r>
        </a:p>
      </dgm:t>
    </dgm:pt>
    <dgm:pt modelId="{A7F1E117-39A4-456E-AA14-161A73AFB4BF}" type="parTrans" cxnId="{AE36CBB3-5D3D-44CF-8795-D5C78E1F97EE}">
      <dgm:prSet/>
      <dgm:spPr/>
      <dgm:t>
        <a:bodyPr/>
        <a:lstStyle/>
        <a:p>
          <a:endParaRPr lang="de-DE"/>
        </a:p>
      </dgm:t>
    </dgm:pt>
    <dgm:pt modelId="{50495E2A-5C09-4150-BB09-89B08AF6AE4B}" type="sibTrans" cxnId="{AE36CBB3-5D3D-44CF-8795-D5C78E1F97EE}">
      <dgm:prSet/>
      <dgm:spPr/>
      <dgm:t>
        <a:bodyPr/>
        <a:lstStyle/>
        <a:p>
          <a:endParaRPr lang="de-DE"/>
        </a:p>
      </dgm:t>
    </dgm:pt>
    <dgm:pt modelId="{A3EC92F8-C3FD-4D1F-A8C6-D29862130CA4}">
      <dgm:prSet phldrT="[Text]" custT="1"/>
      <dgm:spPr/>
      <dgm:t>
        <a:bodyPr/>
        <a:lstStyle/>
        <a:p>
          <a:r>
            <a:rPr lang="de-DE" sz="1400" dirty="0"/>
            <a:t>3 Coding</a:t>
          </a:r>
        </a:p>
      </dgm:t>
    </dgm:pt>
    <dgm:pt modelId="{DC031F22-C3D4-4865-95C7-0654A8AF6703}" type="parTrans" cxnId="{8B5ABA0C-759B-435B-BA01-DCBDA788B365}">
      <dgm:prSet/>
      <dgm:spPr/>
      <dgm:t>
        <a:bodyPr/>
        <a:lstStyle/>
        <a:p>
          <a:endParaRPr lang="de-DE"/>
        </a:p>
      </dgm:t>
    </dgm:pt>
    <dgm:pt modelId="{482CEEEC-B34F-48DB-81E5-5174B4D52853}" type="sibTrans" cxnId="{8B5ABA0C-759B-435B-BA01-DCBDA788B365}">
      <dgm:prSet/>
      <dgm:spPr/>
      <dgm:t>
        <a:bodyPr/>
        <a:lstStyle/>
        <a:p>
          <a:endParaRPr lang="de-DE"/>
        </a:p>
      </dgm:t>
    </dgm:pt>
    <dgm:pt modelId="{3BE9B6FF-A616-4721-8E90-C13430A80EF3}">
      <dgm:prSet phldrT="[Text]" custT="1"/>
      <dgm:spPr/>
      <dgm:t>
        <a:bodyPr/>
        <a:lstStyle/>
        <a:p>
          <a:r>
            <a:rPr lang="de-DE" sz="1400" dirty="0"/>
            <a:t>5 </a:t>
          </a:r>
          <a:r>
            <a:rPr lang="de-DE" sz="1400" dirty="0" err="1"/>
            <a:t>Verification</a:t>
          </a:r>
          <a:endParaRPr lang="de-DE" sz="1400" dirty="0"/>
        </a:p>
      </dgm:t>
    </dgm:pt>
    <dgm:pt modelId="{9910105B-15F6-4972-8356-EB59C4008F84}" type="parTrans" cxnId="{56E4AC70-DB52-49E9-9D23-F51BFB22E46D}">
      <dgm:prSet/>
      <dgm:spPr/>
      <dgm:t>
        <a:bodyPr/>
        <a:lstStyle/>
        <a:p>
          <a:endParaRPr lang="de-DE"/>
        </a:p>
      </dgm:t>
    </dgm:pt>
    <dgm:pt modelId="{878A7969-D97D-4F14-8C1F-E1925D9BF31E}" type="sibTrans" cxnId="{56E4AC70-DB52-49E9-9D23-F51BFB22E46D}">
      <dgm:prSet/>
      <dgm:spPr/>
      <dgm:t>
        <a:bodyPr/>
        <a:lstStyle/>
        <a:p>
          <a:endParaRPr lang="de-DE"/>
        </a:p>
      </dgm:t>
    </dgm:pt>
    <dgm:pt modelId="{618FF6AF-95C7-40C2-B791-79D06926947D}">
      <dgm:prSet phldrT="[Text]" custT="1"/>
      <dgm:spPr/>
      <dgm:t>
        <a:bodyPr/>
        <a:lstStyle/>
        <a:p>
          <a:r>
            <a:rPr lang="de-DE" sz="1400" dirty="0"/>
            <a:t>4 </a:t>
          </a:r>
          <a:r>
            <a:rPr lang="de-DE" sz="1400" dirty="0" err="1"/>
            <a:t>Intergration</a:t>
          </a:r>
          <a:endParaRPr lang="de-DE" sz="1400" dirty="0"/>
        </a:p>
      </dgm:t>
    </dgm:pt>
    <dgm:pt modelId="{AD793431-D80B-46E7-8BB2-7EA5A50662A2}" type="parTrans" cxnId="{A30F7B81-4BD6-4B2E-BF6F-FF449AFA61AE}">
      <dgm:prSet/>
      <dgm:spPr/>
      <dgm:t>
        <a:bodyPr/>
        <a:lstStyle/>
        <a:p>
          <a:endParaRPr lang="de-DE"/>
        </a:p>
      </dgm:t>
    </dgm:pt>
    <dgm:pt modelId="{6EEC3552-A40D-403A-A9BB-60706E180232}" type="sibTrans" cxnId="{A30F7B81-4BD6-4B2E-BF6F-FF449AFA61AE}">
      <dgm:prSet/>
      <dgm:spPr/>
      <dgm:t>
        <a:bodyPr/>
        <a:lstStyle/>
        <a:p>
          <a:endParaRPr lang="de-DE"/>
        </a:p>
      </dgm:t>
    </dgm:pt>
    <dgm:pt modelId="{E83F8F9D-2F06-489A-A5A8-93F1258ABE0B}">
      <dgm:prSet phldrT="[Text]" custT="1"/>
      <dgm:spPr/>
      <dgm:t>
        <a:bodyPr/>
        <a:lstStyle/>
        <a:p>
          <a:r>
            <a:rPr lang="de-DE" sz="1400" dirty="0"/>
            <a:t>6 Maintenance</a:t>
          </a:r>
        </a:p>
      </dgm:t>
    </dgm:pt>
    <dgm:pt modelId="{A4C47FB1-02EE-4756-8E18-BD6F696BAABF}" type="parTrans" cxnId="{9E12E06B-B265-4A07-A03C-029A99A69696}">
      <dgm:prSet/>
      <dgm:spPr/>
      <dgm:t>
        <a:bodyPr/>
        <a:lstStyle/>
        <a:p>
          <a:endParaRPr lang="de-DE"/>
        </a:p>
      </dgm:t>
    </dgm:pt>
    <dgm:pt modelId="{C674754F-1B83-4EC7-9399-9ABC6D911293}" type="sibTrans" cxnId="{9E12E06B-B265-4A07-A03C-029A99A69696}">
      <dgm:prSet/>
      <dgm:spPr/>
      <dgm:t>
        <a:bodyPr/>
        <a:lstStyle/>
        <a:p>
          <a:endParaRPr lang="de-DE"/>
        </a:p>
      </dgm:t>
    </dgm:pt>
    <dgm:pt modelId="{CA629840-AF3A-4863-BF73-726AC16B6018}" type="pres">
      <dgm:prSet presAssocID="{F7F50B48-73CF-4C3B-A3BB-FE6E5738596D}" presName="rootnode" presStyleCnt="0">
        <dgm:presLayoutVars>
          <dgm:chMax/>
          <dgm:chPref/>
          <dgm:dir/>
          <dgm:animLvl val="lvl"/>
        </dgm:presLayoutVars>
      </dgm:prSet>
      <dgm:spPr/>
    </dgm:pt>
    <dgm:pt modelId="{E3791649-A0CE-44F9-87C0-0EBE730F8751}" type="pres">
      <dgm:prSet presAssocID="{7007766B-185D-4E4B-86EB-9E9EF21F2B9F}" presName="composite" presStyleCnt="0"/>
      <dgm:spPr/>
    </dgm:pt>
    <dgm:pt modelId="{5870B97C-A608-4E81-BEB3-B101160E7635}" type="pres">
      <dgm:prSet presAssocID="{7007766B-185D-4E4B-86EB-9E9EF21F2B9F}" presName="bentUpArrow1" presStyleLbl="alignImgPlace1" presStyleIdx="0" presStyleCnt="5"/>
      <dgm:spPr/>
    </dgm:pt>
    <dgm:pt modelId="{2C1A6F6D-F9D0-4C85-B9F2-194FBB8D50BA}" type="pres">
      <dgm:prSet presAssocID="{7007766B-185D-4E4B-86EB-9E9EF21F2B9F}" presName="ParentText" presStyleLbl="node1" presStyleIdx="0" presStyleCnt="6" custScaleX="249399">
        <dgm:presLayoutVars>
          <dgm:chMax val="1"/>
          <dgm:chPref val="1"/>
          <dgm:bulletEnabled val="1"/>
        </dgm:presLayoutVars>
      </dgm:prSet>
      <dgm:spPr/>
    </dgm:pt>
    <dgm:pt modelId="{6CC8AD5F-5F79-4E51-992F-0DA710DE16C3}" type="pres">
      <dgm:prSet presAssocID="{7007766B-185D-4E4B-86EB-9E9EF21F2B9F}" presName="ChildText" presStyleLbl="revTx" presStyleIdx="0" presStyleCnt="5">
        <dgm:presLayoutVars>
          <dgm:chMax val="0"/>
          <dgm:chPref val="0"/>
          <dgm:bulletEnabled val="1"/>
        </dgm:presLayoutVars>
      </dgm:prSet>
      <dgm:spPr/>
    </dgm:pt>
    <dgm:pt modelId="{758E48F8-1259-48D0-80BC-137809B2F765}" type="pres">
      <dgm:prSet presAssocID="{7D982640-54EA-4D1C-A92B-94B0584448E2}" presName="sibTrans" presStyleCnt="0"/>
      <dgm:spPr/>
    </dgm:pt>
    <dgm:pt modelId="{CF76152E-FCEA-44BC-A382-A713405D48B0}" type="pres">
      <dgm:prSet presAssocID="{7AAD7835-018E-4E41-9706-F6CBFF82ECDD}" presName="composite" presStyleCnt="0"/>
      <dgm:spPr/>
    </dgm:pt>
    <dgm:pt modelId="{CA9EE8D5-881E-4599-ADF9-D9040A881890}" type="pres">
      <dgm:prSet presAssocID="{7AAD7835-018E-4E41-9706-F6CBFF82ECDD}" presName="bentUpArrow1" presStyleLbl="alignImgPlace1" presStyleIdx="1" presStyleCnt="5"/>
      <dgm:spPr/>
    </dgm:pt>
    <dgm:pt modelId="{B1DD10AB-22D1-48D8-A4E6-3604A346491D}" type="pres">
      <dgm:prSet presAssocID="{7AAD7835-018E-4E41-9706-F6CBFF82ECDD}" presName="ParentText" presStyleLbl="node1" presStyleIdx="1" presStyleCnt="6" custScaleX="249399">
        <dgm:presLayoutVars>
          <dgm:chMax val="1"/>
          <dgm:chPref val="1"/>
          <dgm:bulletEnabled val="1"/>
        </dgm:presLayoutVars>
      </dgm:prSet>
      <dgm:spPr/>
    </dgm:pt>
    <dgm:pt modelId="{A0DA7F2C-BAC9-45BE-BDE1-739F7534BD33}" type="pres">
      <dgm:prSet presAssocID="{7AAD7835-018E-4E41-9706-F6CBFF82ECDD}" presName="ChildText" presStyleLbl="revTx" presStyleIdx="1" presStyleCnt="5">
        <dgm:presLayoutVars>
          <dgm:chMax val="0"/>
          <dgm:chPref val="0"/>
          <dgm:bulletEnabled val="1"/>
        </dgm:presLayoutVars>
      </dgm:prSet>
      <dgm:spPr/>
    </dgm:pt>
    <dgm:pt modelId="{87074070-0F67-4E60-BE05-59FB5E3ABC2D}" type="pres">
      <dgm:prSet presAssocID="{50495E2A-5C09-4150-BB09-89B08AF6AE4B}" presName="sibTrans" presStyleCnt="0"/>
      <dgm:spPr/>
    </dgm:pt>
    <dgm:pt modelId="{F9A3D403-BA6E-481F-813B-01D760AE837B}" type="pres">
      <dgm:prSet presAssocID="{A3EC92F8-C3FD-4D1F-A8C6-D29862130CA4}" presName="composite" presStyleCnt="0"/>
      <dgm:spPr/>
    </dgm:pt>
    <dgm:pt modelId="{255C6192-E54B-46BF-84D3-90260F993D78}" type="pres">
      <dgm:prSet presAssocID="{A3EC92F8-C3FD-4D1F-A8C6-D29862130CA4}" presName="bentUpArrow1" presStyleLbl="alignImgPlace1" presStyleIdx="2" presStyleCnt="5"/>
      <dgm:spPr/>
    </dgm:pt>
    <dgm:pt modelId="{6092D8BC-3B7F-4528-B71C-3C9103911F01}" type="pres">
      <dgm:prSet presAssocID="{A3EC92F8-C3FD-4D1F-A8C6-D29862130CA4}" presName="ParentText" presStyleLbl="node1" presStyleIdx="2" presStyleCnt="6" custScaleX="249399">
        <dgm:presLayoutVars>
          <dgm:chMax val="1"/>
          <dgm:chPref val="1"/>
          <dgm:bulletEnabled val="1"/>
        </dgm:presLayoutVars>
      </dgm:prSet>
      <dgm:spPr/>
    </dgm:pt>
    <dgm:pt modelId="{7D635395-9D3F-4582-9664-B6545FAD88B1}" type="pres">
      <dgm:prSet presAssocID="{A3EC92F8-C3FD-4D1F-A8C6-D29862130CA4}" presName="ChildText" presStyleLbl="revTx" presStyleIdx="2" presStyleCnt="5">
        <dgm:presLayoutVars>
          <dgm:chMax val="0"/>
          <dgm:chPref val="0"/>
          <dgm:bulletEnabled val="1"/>
        </dgm:presLayoutVars>
      </dgm:prSet>
      <dgm:spPr/>
    </dgm:pt>
    <dgm:pt modelId="{7407BBB0-4BA3-4430-ACB1-609BB2AB2D7F}" type="pres">
      <dgm:prSet presAssocID="{482CEEEC-B34F-48DB-81E5-5174B4D52853}" presName="sibTrans" presStyleCnt="0"/>
      <dgm:spPr/>
    </dgm:pt>
    <dgm:pt modelId="{92A8840D-A700-4C2E-9507-198C3EDBDD6C}" type="pres">
      <dgm:prSet presAssocID="{618FF6AF-95C7-40C2-B791-79D06926947D}" presName="composite" presStyleCnt="0"/>
      <dgm:spPr/>
    </dgm:pt>
    <dgm:pt modelId="{06FA4EFB-8E5E-46E7-911A-8139C7C77B8D}" type="pres">
      <dgm:prSet presAssocID="{618FF6AF-95C7-40C2-B791-79D06926947D}" presName="bentUpArrow1" presStyleLbl="alignImgPlace1" presStyleIdx="3" presStyleCnt="5"/>
      <dgm:spPr/>
    </dgm:pt>
    <dgm:pt modelId="{E8EE2FD8-F2E0-442D-A4E2-721043E991A1}" type="pres">
      <dgm:prSet presAssocID="{618FF6AF-95C7-40C2-B791-79D06926947D}" presName="ParentText" presStyleLbl="node1" presStyleIdx="3" presStyleCnt="6" custScaleX="249399">
        <dgm:presLayoutVars>
          <dgm:chMax val="1"/>
          <dgm:chPref val="1"/>
          <dgm:bulletEnabled val="1"/>
        </dgm:presLayoutVars>
      </dgm:prSet>
      <dgm:spPr/>
    </dgm:pt>
    <dgm:pt modelId="{D606B1A1-162B-4987-9209-FE0C57A6D027}" type="pres">
      <dgm:prSet presAssocID="{618FF6AF-95C7-40C2-B791-79D06926947D}" presName="ChildText" presStyleLbl="revTx" presStyleIdx="3" presStyleCnt="5">
        <dgm:presLayoutVars>
          <dgm:chMax val="0"/>
          <dgm:chPref val="0"/>
          <dgm:bulletEnabled val="1"/>
        </dgm:presLayoutVars>
      </dgm:prSet>
      <dgm:spPr/>
    </dgm:pt>
    <dgm:pt modelId="{17D18660-09D2-4169-ADA0-798A64E4A486}" type="pres">
      <dgm:prSet presAssocID="{6EEC3552-A40D-403A-A9BB-60706E180232}" presName="sibTrans" presStyleCnt="0"/>
      <dgm:spPr/>
    </dgm:pt>
    <dgm:pt modelId="{B25AFD24-FB07-4405-97D0-2B7B035198A4}" type="pres">
      <dgm:prSet presAssocID="{3BE9B6FF-A616-4721-8E90-C13430A80EF3}" presName="composite" presStyleCnt="0"/>
      <dgm:spPr/>
    </dgm:pt>
    <dgm:pt modelId="{C5FB8680-0375-4B62-9F6B-8CB567480E9C}" type="pres">
      <dgm:prSet presAssocID="{3BE9B6FF-A616-4721-8E90-C13430A80EF3}" presName="bentUpArrow1" presStyleLbl="alignImgPlace1" presStyleIdx="4" presStyleCnt="5"/>
      <dgm:spPr/>
    </dgm:pt>
    <dgm:pt modelId="{B2FA3860-40C2-4690-970C-662B53407FED}" type="pres">
      <dgm:prSet presAssocID="{3BE9B6FF-A616-4721-8E90-C13430A80EF3}" presName="ParentText" presStyleLbl="node1" presStyleIdx="4" presStyleCnt="6" custScaleX="249399">
        <dgm:presLayoutVars>
          <dgm:chMax val="1"/>
          <dgm:chPref val="1"/>
          <dgm:bulletEnabled val="1"/>
        </dgm:presLayoutVars>
      </dgm:prSet>
      <dgm:spPr/>
    </dgm:pt>
    <dgm:pt modelId="{BAED91EC-6AC2-4AB2-8769-365EA35A05DC}" type="pres">
      <dgm:prSet presAssocID="{3BE9B6FF-A616-4721-8E90-C13430A80EF3}" presName="ChildText" presStyleLbl="revTx" presStyleIdx="4" presStyleCnt="5">
        <dgm:presLayoutVars>
          <dgm:chMax val="0"/>
          <dgm:chPref val="0"/>
          <dgm:bulletEnabled val="1"/>
        </dgm:presLayoutVars>
      </dgm:prSet>
      <dgm:spPr/>
    </dgm:pt>
    <dgm:pt modelId="{E4EB47B5-06C4-4916-B57C-781D7A2FBA54}" type="pres">
      <dgm:prSet presAssocID="{878A7969-D97D-4F14-8C1F-E1925D9BF31E}" presName="sibTrans" presStyleCnt="0"/>
      <dgm:spPr/>
    </dgm:pt>
    <dgm:pt modelId="{73A7740F-8ABE-4A42-97CC-3D6BBF799BC4}" type="pres">
      <dgm:prSet presAssocID="{E83F8F9D-2F06-489A-A5A8-93F1258ABE0B}" presName="composite" presStyleCnt="0"/>
      <dgm:spPr/>
    </dgm:pt>
    <dgm:pt modelId="{2D76024D-5E55-4C20-AC62-8826733A7548}" type="pres">
      <dgm:prSet presAssocID="{E83F8F9D-2F06-489A-A5A8-93F1258ABE0B}" presName="ParentText" presStyleLbl="node1" presStyleIdx="5" presStyleCnt="6" custScaleX="249399">
        <dgm:presLayoutVars>
          <dgm:chMax val="1"/>
          <dgm:chPref val="1"/>
          <dgm:bulletEnabled val="1"/>
        </dgm:presLayoutVars>
      </dgm:prSet>
      <dgm:spPr/>
    </dgm:pt>
  </dgm:ptLst>
  <dgm:cxnLst>
    <dgm:cxn modelId="{8FF2E205-4852-4CAC-94B8-6FCF0A435965}" type="presOf" srcId="{7AAD7835-018E-4E41-9706-F6CBFF82ECDD}" destId="{B1DD10AB-22D1-48D8-A4E6-3604A346491D}" srcOrd="0" destOrd="0" presId="urn:microsoft.com/office/officeart/2005/8/layout/StepDownProcess"/>
    <dgm:cxn modelId="{8B5ABA0C-759B-435B-BA01-DCBDA788B365}" srcId="{F7F50B48-73CF-4C3B-A3BB-FE6E5738596D}" destId="{A3EC92F8-C3FD-4D1F-A8C6-D29862130CA4}" srcOrd="2" destOrd="0" parTransId="{DC031F22-C3D4-4865-95C7-0654A8AF6703}" sibTransId="{482CEEEC-B34F-48DB-81E5-5174B4D52853}"/>
    <dgm:cxn modelId="{611A4F1A-C527-4335-98E3-1AD7AE583BBF}" srcId="{F7F50B48-73CF-4C3B-A3BB-FE6E5738596D}" destId="{7007766B-185D-4E4B-86EB-9E9EF21F2B9F}" srcOrd="0" destOrd="0" parTransId="{04FBF4BC-F017-48B5-BE2E-2622F292F175}" sibTransId="{7D982640-54EA-4D1C-A92B-94B0584448E2}"/>
    <dgm:cxn modelId="{9E12E06B-B265-4A07-A03C-029A99A69696}" srcId="{F7F50B48-73CF-4C3B-A3BB-FE6E5738596D}" destId="{E83F8F9D-2F06-489A-A5A8-93F1258ABE0B}" srcOrd="5" destOrd="0" parTransId="{A4C47FB1-02EE-4756-8E18-BD6F696BAABF}" sibTransId="{C674754F-1B83-4EC7-9399-9ABC6D911293}"/>
    <dgm:cxn modelId="{56E4AC70-DB52-49E9-9D23-F51BFB22E46D}" srcId="{F7F50B48-73CF-4C3B-A3BB-FE6E5738596D}" destId="{3BE9B6FF-A616-4721-8E90-C13430A80EF3}" srcOrd="4" destOrd="0" parTransId="{9910105B-15F6-4972-8356-EB59C4008F84}" sibTransId="{878A7969-D97D-4F14-8C1F-E1925D9BF31E}"/>
    <dgm:cxn modelId="{A30F7B81-4BD6-4B2E-BF6F-FF449AFA61AE}" srcId="{F7F50B48-73CF-4C3B-A3BB-FE6E5738596D}" destId="{618FF6AF-95C7-40C2-B791-79D06926947D}" srcOrd="3" destOrd="0" parTransId="{AD793431-D80B-46E7-8BB2-7EA5A50662A2}" sibTransId="{6EEC3552-A40D-403A-A9BB-60706E180232}"/>
    <dgm:cxn modelId="{AE36CBB3-5D3D-44CF-8795-D5C78E1F97EE}" srcId="{F7F50B48-73CF-4C3B-A3BB-FE6E5738596D}" destId="{7AAD7835-018E-4E41-9706-F6CBFF82ECDD}" srcOrd="1" destOrd="0" parTransId="{A7F1E117-39A4-456E-AA14-161A73AFB4BF}" sibTransId="{50495E2A-5C09-4150-BB09-89B08AF6AE4B}"/>
    <dgm:cxn modelId="{7214D3B4-C7A2-45B0-A4E6-4C3E3CA0E818}" type="presOf" srcId="{E83F8F9D-2F06-489A-A5A8-93F1258ABE0B}" destId="{2D76024D-5E55-4C20-AC62-8826733A7548}" srcOrd="0" destOrd="0" presId="urn:microsoft.com/office/officeart/2005/8/layout/StepDownProcess"/>
    <dgm:cxn modelId="{2B66E4B7-E5DB-40B7-BD4A-5115CEDC8175}" type="presOf" srcId="{3BE9B6FF-A616-4721-8E90-C13430A80EF3}" destId="{B2FA3860-40C2-4690-970C-662B53407FED}" srcOrd="0" destOrd="0" presId="urn:microsoft.com/office/officeart/2005/8/layout/StepDownProcess"/>
    <dgm:cxn modelId="{97AF39BB-FD4D-4771-801B-C389A468C97E}" type="presOf" srcId="{618FF6AF-95C7-40C2-B791-79D06926947D}" destId="{E8EE2FD8-F2E0-442D-A4E2-721043E991A1}" srcOrd="0" destOrd="0" presId="urn:microsoft.com/office/officeart/2005/8/layout/StepDownProcess"/>
    <dgm:cxn modelId="{592460C0-A974-4DBB-9368-1DF54E1DDC9E}" type="presOf" srcId="{7007766B-185D-4E4B-86EB-9E9EF21F2B9F}" destId="{2C1A6F6D-F9D0-4C85-B9F2-194FBB8D50BA}" srcOrd="0" destOrd="0" presId="urn:microsoft.com/office/officeart/2005/8/layout/StepDownProcess"/>
    <dgm:cxn modelId="{299984CE-BCC0-4C39-B0B1-85307025F302}" type="presOf" srcId="{A3EC92F8-C3FD-4D1F-A8C6-D29862130CA4}" destId="{6092D8BC-3B7F-4528-B71C-3C9103911F01}" srcOrd="0" destOrd="0" presId="urn:microsoft.com/office/officeart/2005/8/layout/StepDownProcess"/>
    <dgm:cxn modelId="{9B53F9FA-D81D-409C-9B4D-2CB161B07E6A}" type="presOf" srcId="{F7F50B48-73CF-4C3B-A3BB-FE6E5738596D}" destId="{CA629840-AF3A-4863-BF73-726AC16B6018}" srcOrd="0" destOrd="0" presId="urn:microsoft.com/office/officeart/2005/8/layout/StepDownProcess"/>
    <dgm:cxn modelId="{F73658A7-20DD-4334-A77C-B470712F97DF}" type="presParOf" srcId="{CA629840-AF3A-4863-BF73-726AC16B6018}" destId="{E3791649-A0CE-44F9-87C0-0EBE730F8751}" srcOrd="0" destOrd="0" presId="urn:microsoft.com/office/officeart/2005/8/layout/StepDownProcess"/>
    <dgm:cxn modelId="{3C87A68E-BE96-48F0-BDB8-868CAC519F20}" type="presParOf" srcId="{E3791649-A0CE-44F9-87C0-0EBE730F8751}" destId="{5870B97C-A608-4E81-BEB3-B101160E7635}" srcOrd="0" destOrd="0" presId="urn:microsoft.com/office/officeart/2005/8/layout/StepDownProcess"/>
    <dgm:cxn modelId="{4375157D-B127-4833-9ED8-508F7776CCD7}" type="presParOf" srcId="{E3791649-A0CE-44F9-87C0-0EBE730F8751}" destId="{2C1A6F6D-F9D0-4C85-B9F2-194FBB8D50BA}" srcOrd="1" destOrd="0" presId="urn:microsoft.com/office/officeart/2005/8/layout/StepDownProcess"/>
    <dgm:cxn modelId="{50AD6109-F479-4E00-8087-960B0C88103A}" type="presParOf" srcId="{E3791649-A0CE-44F9-87C0-0EBE730F8751}" destId="{6CC8AD5F-5F79-4E51-992F-0DA710DE16C3}" srcOrd="2" destOrd="0" presId="urn:microsoft.com/office/officeart/2005/8/layout/StepDownProcess"/>
    <dgm:cxn modelId="{818F88B8-49DE-4162-955C-B97D07EB47A2}" type="presParOf" srcId="{CA629840-AF3A-4863-BF73-726AC16B6018}" destId="{758E48F8-1259-48D0-80BC-137809B2F765}" srcOrd="1" destOrd="0" presId="urn:microsoft.com/office/officeart/2005/8/layout/StepDownProcess"/>
    <dgm:cxn modelId="{B29E3453-34E0-4656-A5D2-619D2B77FCB2}" type="presParOf" srcId="{CA629840-AF3A-4863-BF73-726AC16B6018}" destId="{CF76152E-FCEA-44BC-A382-A713405D48B0}" srcOrd="2" destOrd="0" presId="urn:microsoft.com/office/officeart/2005/8/layout/StepDownProcess"/>
    <dgm:cxn modelId="{18BBFFBA-AC58-4237-BCDE-D2A9FC2E0258}" type="presParOf" srcId="{CF76152E-FCEA-44BC-A382-A713405D48B0}" destId="{CA9EE8D5-881E-4599-ADF9-D9040A881890}" srcOrd="0" destOrd="0" presId="urn:microsoft.com/office/officeart/2005/8/layout/StepDownProcess"/>
    <dgm:cxn modelId="{EB26EF6D-6FED-475A-BC2E-B8ABD3A461A2}" type="presParOf" srcId="{CF76152E-FCEA-44BC-A382-A713405D48B0}" destId="{B1DD10AB-22D1-48D8-A4E6-3604A346491D}" srcOrd="1" destOrd="0" presId="urn:microsoft.com/office/officeart/2005/8/layout/StepDownProcess"/>
    <dgm:cxn modelId="{D4AA9B7F-BD84-474C-A5BA-C6F1DFEC84EC}" type="presParOf" srcId="{CF76152E-FCEA-44BC-A382-A713405D48B0}" destId="{A0DA7F2C-BAC9-45BE-BDE1-739F7534BD33}" srcOrd="2" destOrd="0" presId="urn:microsoft.com/office/officeart/2005/8/layout/StepDownProcess"/>
    <dgm:cxn modelId="{EACFABE4-B3D3-4AD7-8603-2CE29364DFD2}" type="presParOf" srcId="{CA629840-AF3A-4863-BF73-726AC16B6018}" destId="{87074070-0F67-4E60-BE05-59FB5E3ABC2D}" srcOrd="3" destOrd="0" presId="urn:microsoft.com/office/officeart/2005/8/layout/StepDownProcess"/>
    <dgm:cxn modelId="{9C95AEEF-E987-43C9-89B0-2AD4AD22B080}" type="presParOf" srcId="{CA629840-AF3A-4863-BF73-726AC16B6018}" destId="{F9A3D403-BA6E-481F-813B-01D760AE837B}" srcOrd="4" destOrd="0" presId="urn:microsoft.com/office/officeart/2005/8/layout/StepDownProcess"/>
    <dgm:cxn modelId="{0354203D-6E04-4B85-A3D5-BCABB0FA1A49}" type="presParOf" srcId="{F9A3D403-BA6E-481F-813B-01D760AE837B}" destId="{255C6192-E54B-46BF-84D3-90260F993D78}" srcOrd="0" destOrd="0" presId="urn:microsoft.com/office/officeart/2005/8/layout/StepDownProcess"/>
    <dgm:cxn modelId="{175A28BF-B61D-432B-A96A-5D64A35452DD}" type="presParOf" srcId="{F9A3D403-BA6E-481F-813B-01D760AE837B}" destId="{6092D8BC-3B7F-4528-B71C-3C9103911F01}" srcOrd="1" destOrd="0" presId="urn:microsoft.com/office/officeart/2005/8/layout/StepDownProcess"/>
    <dgm:cxn modelId="{4B6A3E35-221E-4556-A1AF-3E6A53B0A2F3}" type="presParOf" srcId="{F9A3D403-BA6E-481F-813B-01D760AE837B}" destId="{7D635395-9D3F-4582-9664-B6545FAD88B1}" srcOrd="2" destOrd="0" presId="urn:microsoft.com/office/officeart/2005/8/layout/StepDownProcess"/>
    <dgm:cxn modelId="{241A0585-50C2-4359-BD60-F07E5AC8ABEE}" type="presParOf" srcId="{CA629840-AF3A-4863-BF73-726AC16B6018}" destId="{7407BBB0-4BA3-4430-ACB1-609BB2AB2D7F}" srcOrd="5" destOrd="0" presId="urn:microsoft.com/office/officeart/2005/8/layout/StepDownProcess"/>
    <dgm:cxn modelId="{5D613F08-DA48-45AD-9BF8-07CF679C9A76}" type="presParOf" srcId="{CA629840-AF3A-4863-BF73-726AC16B6018}" destId="{92A8840D-A700-4C2E-9507-198C3EDBDD6C}" srcOrd="6" destOrd="0" presId="urn:microsoft.com/office/officeart/2005/8/layout/StepDownProcess"/>
    <dgm:cxn modelId="{461BEFBD-B976-45E5-949D-9D3018D3C2A9}" type="presParOf" srcId="{92A8840D-A700-4C2E-9507-198C3EDBDD6C}" destId="{06FA4EFB-8E5E-46E7-911A-8139C7C77B8D}" srcOrd="0" destOrd="0" presId="urn:microsoft.com/office/officeart/2005/8/layout/StepDownProcess"/>
    <dgm:cxn modelId="{4D0D29CA-28DD-4067-AB3B-3F63F93223CB}" type="presParOf" srcId="{92A8840D-A700-4C2E-9507-198C3EDBDD6C}" destId="{E8EE2FD8-F2E0-442D-A4E2-721043E991A1}" srcOrd="1" destOrd="0" presId="urn:microsoft.com/office/officeart/2005/8/layout/StepDownProcess"/>
    <dgm:cxn modelId="{E7BEC71C-AD2D-45AA-8239-7D8D394C749E}" type="presParOf" srcId="{92A8840D-A700-4C2E-9507-198C3EDBDD6C}" destId="{D606B1A1-162B-4987-9209-FE0C57A6D027}" srcOrd="2" destOrd="0" presId="urn:microsoft.com/office/officeart/2005/8/layout/StepDownProcess"/>
    <dgm:cxn modelId="{CB3E1470-BB64-4FD5-92B3-8700A21B15BB}" type="presParOf" srcId="{CA629840-AF3A-4863-BF73-726AC16B6018}" destId="{17D18660-09D2-4169-ADA0-798A64E4A486}" srcOrd="7" destOrd="0" presId="urn:microsoft.com/office/officeart/2005/8/layout/StepDownProcess"/>
    <dgm:cxn modelId="{AFD9FA26-C485-4026-87E3-4F1829374B12}" type="presParOf" srcId="{CA629840-AF3A-4863-BF73-726AC16B6018}" destId="{B25AFD24-FB07-4405-97D0-2B7B035198A4}" srcOrd="8" destOrd="0" presId="urn:microsoft.com/office/officeart/2005/8/layout/StepDownProcess"/>
    <dgm:cxn modelId="{2D745930-C86D-494F-A104-EE234CBAFCF4}" type="presParOf" srcId="{B25AFD24-FB07-4405-97D0-2B7B035198A4}" destId="{C5FB8680-0375-4B62-9F6B-8CB567480E9C}" srcOrd="0" destOrd="0" presId="urn:microsoft.com/office/officeart/2005/8/layout/StepDownProcess"/>
    <dgm:cxn modelId="{9B5FD8F1-B2B1-4116-B72A-E827EF47794D}" type="presParOf" srcId="{B25AFD24-FB07-4405-97D0-2B7B035198A4}" destId="{B2FA3860-40C2-4690-970C-662B53407FED}" srcOrd="1" destOrd="0" presId="urn:microsoft.com/office/officeart/2005/8/layout/StepDownProcess"/>
    <dgm:cxn modelId="{F2919EF9-BDBA-44A0-8437-4E28F56F74C4}" type="presParOf" srcId="{B25AFD24-FB07-4405-97D0-2B7B035198A4}" destId="{BAED91EC-6AC2-4AB2-8769-365EA35A05DC}" srcOrd="2" destOrd="0" presId="urn:microsoft.com/office/officeart/2005/8/layout/StepDownProcess"/>
    <dgm:cxn modelId="{8EB31229-E507-42B1-81FF-24CEA106F9D9}" type="presParOf" srcId="{CA629840-AF3A-4863-BF73-726AC16B6018}" destId="{E4EB47B5-06C4-4916-B57C-781D7A2FBA54}" srcOrd="9" destOrd="0" presId="urn:microsoft.com/office/officeart/2005/8/layout/StepDownProcess"/>
    <dgm:cxn modelId="{AE164E2E-F493-4F5C-AE95-6B8C23FAAA5F}" type="presParOf" srcId="{CA629840-AF3A-4863-BF73-726AC16B6018}" destId="{73A7740F-8ABE-4A42-97CC-3D6BBF799BC4}" srcOrd="10" destOrd="0" presId="urn:microsoft.com/office/officeart/2005/8/layout/StepDownProcess"/>
    <dgm:cxn modelId="{975309C1-EED3-438C-AB76-37E81C348F1E}" type="presParOf" srcId="{73A7740F-8ABE-4A42-97CC-3D6BBF799BC4}" destId="{2D76024D-5E55-4C20-AC62-8826733A754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506F9-2B98-4ED9-9A03-21B7AEB901E4}">
      <dsp:nvSpPr>
        <dsp:cNvPr id="0" name=""/>
        <dsp:cNvSpPr/>
      </dsp:nvSpPr>
      <dsp:spPr>
        <a:xfrm>
          <a:off x="1299302" y="534228"/>
          <a:ext cx="1208220" cy="78534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Understanding the Context</a:t>
          </a:r>
          <a:endParaRPr lang="de-DE" sz="1400" kern="1200" dirty="0"/>
        </a:p>
      </dsp:txBody>
      <dsp:txXfrm>
        <a:off x="1337639" y="572565"/>
        <a:ext cx="1131546" cy="708669"/>
      </dsp:txXfrm>
    </dsp:sp>
    <dsp:sp modelId="{04113C86-7459-47FA-A3BF-838A145EA72A}">
      <dsp:nvSpPr>
        <dsp:cNvPr id="0" name=""/>
        <dsp:cNvSpPr/>
      </dsp:nvSpPr>
      <dsp:spPr>
        <a:xfrm>
          <a:off x="604677" y="926899"/>
          <a:ext cx="2597470" cy="2597470"/>
        </a:xfrm>
        <a:custGeom>
          <a:avLst/>
          <a:gdLst/>
          <a:ahLst/>
          <a:cxnLst/>
          <a:rect l="0" t="0" r="0" b="0"/>
          <a:pathLst>
            <a:path>
              <a:moveTo>
                <a:pt x="2070005" y="253816"/>
              </a:moveTo>
              <a:arcTo wR="1298735" hR="1298735" stAng="18385897" swAng="1635487"/>
            </a:path>
          </a:pathLst>
        </a:custGeom>
        <a:noFill/>
        <a:ln w="76200" cap="flat" cmpd="sng" algn="ctr">
          <a:solidFill>
            <a:schemeClr val="accent1"/>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sp>
    <dsp:sp modelId="{116DCC2A-103D-4FC0-BFC7-13744E9847F0}">
      <dsp:nvSpPr>
        <dsp:cNvPr id="0" name=""/>
        <dsp:cNvSpPr/>
      </dsp:nvSpPr>
      <dsp:spPr>
        <a:xfrm>
          <a:off x="2598037" y="1832963"/>
          <a:ext cx="1208220" cy="78534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Development of Designs</a:t>
          </a:r>
          <a:endParaRPr lang="de-DE" sz="1400" kern="1200" dirty="0"/>
        </a:p>
      </dsp:txBody>
      <dsp:txXfrm>
        <a:off x="2636374" y="1871300"/>
        <a:ext cx="1131546" cy="708669"/>
      </dsp:txXfrm>
    </dsp:sp>
    <dsp:sp modelId="{4288225A-513E-494D-BB5B-DD11F81BF7DC}">
      <dsp:nvSpPr>
        <dsp:cNvPr id="0" name=""/>
        <dsp:cNvSpPr/>
      </dsp:nvSpPr>
      <dsp:spPr>
        <a:xfrm>
          <a:off x="604677" y="926899"/>
          <a:ext cx="2597470" cy="2597470"/>
        </a:xfrm>
        <a:custGeom>
          <a:avLst/>
          <a:gdLst/>
          <a:ahLst/>
          <a:cxnLst/>
          <a:rect l="0" t="0" r="0" b="0"/>
          <a:pathLst>
            <a:path>
              <a:moveTo>
                <a:pt x="2462930" y="1874375"/>
              </a:moveTo>
              <a:arcTo wR="1298735" hR="1298735" stAng="1578616" swAng="1635487"/>
            </a:path>
          </a:pathLst>
        </a:custGeom>
        <a:noFill/>
        <a:ln w="76200" cap="flat" cmpd="sng" algn="ctr">
          <a:solidFill>
            <a:schemeClr val="accent1"/>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sp>
    <dsp:sp modelId="{32405416-4AB3-4045-9E56-E87496DCA053}">
      <dsp:nvSpPr>
        <dsp:cNvPr id="0" name=""/>
        <dsp:cNvSpPr/>
      </dsp:nvSpPr>
      <dsp:spPr>
        <a:xfrm>
          <a:off x="1299302" y="3131698"/>
          <a:ext cx="1208220" cy="78534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Protoyping</a:t>
          </a:r>
          <a:r>
            <a:rPr lang="de-DE" sz="1400" kern="1200" dirty="0"/>
            <a:t> </a:t>
          </a:r>
          <a:r>
            <a:rPr lang="de-DE" sz="1400" kern="1200" dirty="0" err="1"/>
            <a:t>the</a:t>
          </a:r>
          <a:r>
            <a:rPr lang="de-DE" sz="1400" kern="1200" dirty="0"/>
            <a:t> Designs</a:t>
          </a:r>
        </a:p>
      </dsp:txBody>
      <dsp:txXfrm>
        <a:off x="1337639" y="3170035"/>
        <a:ext cx="1131546" cy="708669"/>
      </dsp:txXfrm>
    </dsp:sp>
    <dsp:sp modelId="{6F255449-20AF-4D0B-8D0B-FCD0A0B2B1D5}">
      <dsp:nvSpPr>
        <dsp:cNvPr id="0" name=""/>
        <dsp:cNvSpPr/>
      </dsp:nvSpPr>
      <dsp:spPr>
        <a:xfrm>
          <a:off x="604677" y="926899"/>
          <a:ext cx="2597470" cy="2597470"/>
        </a:xfrm>
        <a:custGeom>
          <a:avLst/>
          <a:gdLst/>
          <a:ahLst/>
          <a:cxnLst/>
          <a:rect l="0" t="0" r="0" b="0"/>
          <a:pathLst>
            <a:path>
              <a:moveTo>
                <a:pt x="527464" y="2343653"/>
              </a:moveTo>
              <a:arcTo wR="1298735" hR="1298735" stAng="7585897" swAng="1635487"/>
            </a:path>
          </a:pathLst>
        </a:custGeom>
        <a:noFill/>
        <a:ln w="76200" cap="flat" cmpd="sng" algn="ctr">
          <a:solidFill>
            <a:schemeClr val="accent1"/>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sp>
    <dsp:sp modelId="{BD93F34B-C39A-4F1D-A5F7-5DE31AC25979}">
      <dsp:nvSpPr>
        <dsp:cNvPr id="0" name=""/>
        <dsp:cNvSpPr/>
      </dsp:nvSpPr>
      <dsp:spPr>
        <a:xfrm>
          <a:off x="567" y="1832963"/>
          <a:ext cx="1208220" cy="78534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Evaluation of the Designs</a:t>
          </a:r>
          <a:endParaRPr lang="de-DE" sz="1400" kern="1200" dirty="0"/>
        </a:p>
      </dsp:txBody>
      <dsp:txXfrm>
        <a:off x="38904" y="1871300"/>
        <a:ext cx="1131546" cy="708669"/>
      </dsp:txXfrm>
    </dsp:sp>
    <dsp:sp modelId="{58F7F277-9579-4347-8FD3-540AE4C78163}">
      <dsp:nvSpPr>
        <dsp:cNvPr id="0" name=""/>
        <dsp:cNvSpPr/>
      </dsp:nvSpPr>
      <dsp:spPr>
        <a:xfrm>
          <a:off x="604677" y="926899"/>
          <a:ext cx="2597470" cy="2597470"/>
        </a:xfrm>
        <a:custGeom>
          <a:avLst/>
          <a:gdLst/>
          <a:ahLst/>
          <a:cxnLst/>
          <a:rect l="0" t="0" r="0" b="0"/>
          <a:pathLst>
            <a:path>
              <a:moveTo>
                <a:pt x="134539" y="723094"/>
              </a:moveTo>
              <a:arcTo wR="1298735" hR="1298735" stAng="12378616" swAng="1635487"/>
            </a:path>
          </a:pathLst>
        </a:custGeom>
        <a:noFill/>
        <a:ln w="76200" cap="flat" cmpd="sng" algn="ctr">
          <a:solidFill>
            <a:schemeClr val="accent1"/>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08B1F-8388-4061-8FF1-4E4ACC010430}">
      <dsp:nvSpPr>
        <dsp:cNvPr id="0" name=""/>
        <dsp:cNvSpPr/>
      </dsp:nvSpPr>
      <dsp:spPr>
        <a:xfrm>
          <a:off x="0" y="520"/>
          <a:ext cx="10801349" cy="12184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DB9FB-29CD-4013-9278-E4B1133F62C6}">
      <dsp:nvSpPr>
        <dsp:cNvPr id="0" name=""/>
        <dsp:cNvSpPr/>
      </dsp:nvSpPr>
      <dsp:spPr>
        <a:xfrm>
          <a:off x="368580" y="274671"/>
          <a:ext cx="670146" cy="670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C2A45-622E-4655-8F4C-40EEAA2A7B3C}">
      <dsp:nvSpPr>
        <dsp:cNvPr id="0" name=""/>
        <dsp:cNvSpPr/>
      </dsp:nvSpPr>
      <dsp:spPr>
        <a:xfrm>
          <a:off x="1407308" y="520"/>
          <a:ext cx="9394040" cy="1218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52" tIns="128952" rIns="128952" bIns="128952" numCol="1" spcCol="1270" anchor="ctr" anchorCtr="0">
          <a:noAutofit/>
        </a:bodyPr>
        <a:lstStyle/>
        <a:p>
          <a:pPr marL="0" lvl="0" indent="0" algn="l" defTabSz="800100">
            <a:lnSpc>
              <a:spcPct val="100000"/>
            </a:lnSpc>
            <a:spcBef>
              <a:spcPct val="0"/>
            </a:spcBef>
            <a:spcAft>
              <a:spcPct val="35000"/>
            </a:spcAft>
            <a:buNone/>
          </a:pPr>
          <a:r>
            <a:rPr lang="en-US" sz="1800" b="1" kern="1200" dirty="0"/>
            <a:t>Early Focus on Users and Tasks: </a:t>
          </a:r>
          <a:r>
            <a:rPr lang="en-US" sz="1800" b="0" kern="1200" dirty="0"/>
            <a:t>First, designers must understand who the users will be. […] studying their cognitive, behavioral, anthropometric, and attitudinal characteristics, and in part by studying the nature of the work expected to be accomplished. </a:t>
          </a:r>
          <a:endParaRPr lang="en-US" sz="1800" kern="1200" dirty="0"/>
        </a:p>
      </dsp:txBody>
      <dsp:txXfrm>
        <a:off x="1407308" y="520"/>
        <a:ext cx="9394040" cy="1218448"/>
      </dsp:txXfrm>
    </dsp:sp>
    <dsp:sp modelId="{A6511BFD-63E7-4C83-8B03-84DB604A636A}">
      <dsp:nvSpPr>
        <dsp:cNvPr id="0" name=""/>
        <dsp:cNvSpPr/>
      </dsp:nvSpPr>
      <dsp:spPr>
        <a:xfrm>
          <a:off x="0" y="1523581"/>
          <a:ext cx="10801349" cy="12184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9715F-DCD6-414E-9BA7-B7C4CC2A2B9F}">
      <dsp:nvSpPr>
        <dsp:cNvPr id="0" name=""/>
        <dsp:cNvSpPr/>
      </dsp:nvSpPr>
      <dsp:spPr>
        <a:xfrm>
          <a:off x="368580" y="1797732"/>
          <a:ext cx="670146" cy="670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C5A0AE-6DA7-4CF4-9E89-E5577B1F3BFD}">
      <dsp:nvSpPr>
        <dsp:cNvPr id="0" name=""/>
        <dsp:cNvSpPr/>
      </dsp:nvSpPr>
      <dsp:spPr>
        <a:xfrm>
          <a:off x="1407308" y="1523581"/>
          <a:ext cx="9394040" cy="1218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52" tIns="128952" rIns="128952" bIns="128952" numCol="1" spcCol="1270" anchor="ctr" anchorCtr="0">
          <a:noAutofit/>
        </a:bodyPr>
        <a:lstStyle/>
        <a:p>
          <a:pPr marL="0" lvl="0" indent="0" algn="l" defTabSz="800100">
            <a:lnSpc>
              <a:spcPct val="100000"/>
            </a:lnSpc>
            <a:spcBef>
              <a:spcPct val="0"/>
            </a:spcBef>
            <a:spcAft>
              <a:spcPct val="35000"/>
            </a:spcAft>
            <a:buNone/>
          </a:pPr>
          <a:r>
            <a:rPr lang="en-US" sz="1800" b="1" kern="1200"/>
            <a:t>Empirical Measurement: </a:t>
          </a:r>
          <a:r>
            <a:rPr lang="en-US" sz="1800" b="0" kern="1200"/>
            <a:t>Second, early in the development process, intended users should actually use simulations and prototypes to carry out real work, and their performance and reactions should be observed, recorded, and analyzed. </a:t>
          </a:r>
          <a:endParaRPr lang="en-US" sz="1800" kern="1200"/>
        </a:p>
      </dsp:txBody>
      <dsp:txXfrm>
        <a:off x="1407308" y="1523581"/>
        <a:ext cx="9394040" cy="1218448"/>
      </dsp:txXfrm>
    </dsp:sp>
    <dsp:sp modelId="{03DB4188-C78F-4119-B728-0CCB71C6E9B4}">
      <dsp:nvSpPr>
        <dsp:cNvPr id="0" name=""/>
        <dsp:cNvSpPr/>
      </dsp:nvSpPr>
      <dsp:spPr>
        <a:xfrm>
          <a:off x="0" y="3046642"/>
          <a:ext cx="10801349" cy="12184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46E286-52AC-48BF-BFD0-BFA42D384646}">
      <dsp:nvSpPr>
        <dsp:cNvPr id="0" name=""/>
        <dsp:cNvSpPr/>
      </dsp:nvSpPr>
      <dsp:spPr>
        <a:xfrm>
          <a:off x="368580" y="3320793"/>
          <a:ext cx="670146" cy="6701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CE785C-A1DE-4393-974A-AD70FCE0BA29}">
      <dsp:nvSpPr>
        <dsp:cNvPr id="0" name=""/>
        <dsp:cNvSpPr/>
      </dsp:nvSpPr>
      <dsp:spPr>
        <a:xfrm>
          <a:off x="1407308" y="3046642"/>
          <a:ext cx="9394040" cy="1218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52" tIns="128952" rIns="128952" bIns="128952" numCol="1" spcCol="1270" anchor="ctr" anchorCtr="0">
          <a:noAutofit/>
        </a:bodyPr>
        <a:lstStyle/>
        <a:p>
          <a:pPr marL="0" lvl="0" indent="0" algn="l" defTabSz="800100">
            <a:lnSpc>
              <a:spcPct val="100000"/>
            </a:lnSpc>
            <a:spcBef>
              <a:spcPct val="0"/>
            </a:spcBef>
            <a:spcAft>
              <a:spcPct val="35000"/>
            </a:spcAft>
            <a:buNone/>
          </a:pPr>
          <a:r>
            <a:rPr lang="en-US" sz="1800" b="1" kern="1200" dirty="0"/>
            <a:t>Iterative Design: </a:t>
          </a:r>
          <a:r>
            <a:rPr lang="en-US" sz="1800" b="0" kern="1200" dirty="0"/>
            <a:t>Third, when problems are found in user testing, as they will be, they must be fixed. This means design must be iterative: There must be a cycle of design, test and measure, and redesign, repeated as often as necessary.</a:t>
          </a:r>
          <a:endParaRPr lang="en-US" sz="1800" kern="1200" dirty="0"/>
        </a:p>
      </dsp:txBody>
      <dsp:txXfrm>
        <a:off x="1407308" y="3046642"/>
        <a:ext cx="9394040" cy="1218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0B97C-A608-4E81-BEB3-B101160E7635}">
      <dsp:nvSpPr>
        <dsp:cNvPr id="0" name=""/>
        <dsp:cNvSpPr/>
      </dsp:nvSpPr>
      <dsp:spPr>
        <a:xfrm rot="5400000">
          <a:off x="2593982" y="580718"/>
          <a:ext cx="499868" cy="56908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1A6F6D-F9D0-4C85-B9F2-194FBB8D50BA}">
      <dsp:nvSpPr>
        <dsp:cNvPr id="0" name=""/>
        <dsp:cNvSpPr/>
      </dsp:nvSpPr>
      <dsp:spPr>
        <a:xfrm>
          <a:off x="1832963" y="26604"/>
          <a:ext cx="2098654" cy="5890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1 </a:t>
          </a:r>
          <a:r>
            <a:rPr lang="de-DE" sz="1400" kern="1200" dirty="0" err="1"/>
            <a:t>Requirement</a:t>
          </a:r>
          <a:endParaRPr lang="de-DE" sz="1400" kern="1200" dirty="0"/>
        </a:p>
      </dsp:txBody>
      <dsp:txXfrm>
        <a:off x="1861721" y="55362"/>
        <a:ext cx="2041138" cy="531495"/>
      </dsp:txXfrm>
    </dsp:sp>
    <dsp:sp modelId="{6CC8AD5F-5F79-4E51-992F-0DA710DE16C3}">
      <dsp:nvSpPr>
        <dsp:cNvPr id="0" name=""/>
        <dsp:cNvSpPr/>
      </dsp:nvSpPr>
      <dsp:spPr>
        <a:xfrm>
          <a:off x="3303032" y="82779"/>
          <a:ext cx="612015" cy="476065"/>
        </a:xfrm>
        <a:prstGeom prst="rect">
          <a:avLst/>
        </a:prstGeom>
        <a:noFill/>
        <a:ln>
          <a:noFill/>
        </a:ln>
        <a:effectLst/>
      </dsp:spPr>
      <dsp:style>
        <a:lnRef idx="0">
          <a:scrgbClr r="0" g="0" b="0"/>
        </a:lnRef>
        <a:fillRef idx="0">
          <a:scrgbClr r="0" g="0" b="0"/>
        </a:fillRef>
        <a:effectRef idx="0">
          <a:scrgbClr r="0" g="0" b="0"/>
        </a:effectRef>
        <a:fontRef idx="minor"/>
      </dsp:style>
    </dsp:sp>
    <dsp:sp modelId="{CA9EE8D5-881E-4599-ADF9-D9040A881890}">
      <dsp:nvSpPr>
        <dsp:cNvPr id="0" name=""/>
        <dsp:cNvSpPr/>
      </dsp:nvSpPr>
      <dsp:spPr>
        <a:xfrm rot="5400000">
          <a:off x="3601336" y="1242373"/>
          <a:ext cx="499868" cy="56908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DD10AB-22D1-48D8-A4E6-3604A346491D}">
      <dsp:nvSpPr>
        <dsp:cNvPr id="0" name=""/>
        <dsp:cNvSpPr/>
      </dsp:nvSpPr>
      <dsp:spPr>
        <a:xfrm>
          <a:off x="2840317" y="688258"/>
          <a:ext cx="2098654" cy="5890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2 Design</a:t>
          </a:r>
        </a:p>
      </dsp:txBody>
      <dsp:txXfrm>
        <a:off x="2869075" y="717016"/>
        <a:ext cx="2041138" cy="531495"/>
      </dsp:txXfrm>
    </dsp:sp>
    <dsp:sp modelId="{A0DA7F2C-BAC9-45BE-BDE1-739F7534BD33}">
      <dsp:nvSpPr>
        <dsp:cNvPr id="0" name=""/>
        <dsp:cNvSpPr/>
      </dsp:nvSpPr>
      <dsp:spPr>
        <a:xfrm>
          <a:off x="4310386" y="744434"/>
          <a:ext cx="612015" cy="476065"/>
        </a:xfrm>
        <a:prstGeom prst="rect">
          <a:avLst/>
        </a:prstGeom>
        <a:noFill/>
        <a:ln>
          <a:noFill/>
        </a:ln>
        <a:effectLst/>
      </dsp:spPr>
      <dsp:style>
        <a:lnRef idx="0">
          <a:scrgbClr r="0" g="0" b="0"/>
        </a:lnRef>
        <a:fillRef idx="0">
          <a:scrgbClr r="0" g="0" b="0"/>
        </a:fillRef>
        <a:effectRef idx="0">
          <a:scrgbClr r="0" g="0" b="0"/>
        </a:effectRef>
        <a:fontRef idx="minor"/>
      </dsp:style>
    </dsp:sp>
    <dsp:sp modelId="{255C6192-E54B-46BF-84D3-90260F993D78}">
      <dsp:nvSpPr>
        <dsp:cNvPr id="0" name=""/>
        <dsp:cNvSpPr/>
      </dsp:nvSpPr>
      <dsp:spPr>
        <a:xfrm rot="5400000">
          <a:off x="4608690" y="1904028"/>
          <a:ext cx="499868" cy="56908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92D8BC-3B7F-4528-B71C-3C9103911F01}">
      <dsp:nvSpPr>
        <dsp:cNvPr id="0" name=""/>
        <dsp:cNvSpPr/>
      </dsp:nvSpPr>
      <dsp:spPr>
        <a:xfrm>
          <a:off x="3847670" y="1349913"/>
          <a:ext cx="2098654" cy="5890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3 Coding</a:t>
          </a:r>
        </a:p>
      </dsp:txBody>
      <dsp:txXfrm>
        <a:off x="3876428" y="1378671"/>
        <a:ext cx="2041138" cy="531495"/>
      </dsp:txXfrm>
    </dsp:sp>
    <dsp:sp modelId="{7D635395-9D3F-4582-9664-B6545FAD88B1}">
      <dsp:nvSpPr>
        <dsp:cNvPr id="0" name=""/>
        <dsp:cNvSpPr/>
      </dsp:nvSpPr>
      <dsp:spPr>
        <a:xfrm>
          <a:off x="5317740" y="1406089"/>
          <a:ext cx="612015" cy="476065"/>
        </a:xfrm>
        <a:prstGeom prst="rect">
          <a:avLst/>
        </a:prstGeom>
        <a:noFill/>
        <a:ln>
          <a:noFill/>
        </a:ln>
        <a:effectLst/>
      </dsp:spPr>
      <dsp:style>
        <a:lnRef idx="0">
          <a:scrgbClr r="0" g="0" b="0"/>
        </a:lnRef>
        <a:fillRef idx="0">
          <a:scrgbClr r="0" g="0" b="0"/>
        </a:fillRef>
        <a:effectRef idx="0">
          <a:scrgbClr r="0" g="0" b="0"/>
        </a:effectRef>
        <a:fontRef idx="minor"/>
      </dsp:style>
    </dsp:sp>
    <dsp:sp modelId="{06FA4EFB-8E5E-46E7-911A-8139C7C77B8D}">
      <dsp:nvSpPr>
        <dsp:cNvPr id="0" name=""/>
        <dsp:cNvSpPr/>
      </dsp:nvSpPr>
      <dsp:spPr>
        <a:xfrm rot="5400000">
          <a:off x="5616044" y="2565682"/>
          <a:ext cx="499868" cy="56908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E2FD8-F2E0-442D-A4E2-721043E991A1}">
      <dsp:nvSpPr>
        <dsp:cNvPr id="0" name=""/>
        <dsp:cNvSpPr/>
      </dsp:nvSpPr>
      <dsp:spPr>
        <a:xfrm>
          <a:off x="4855024" y="2011568"/>
          <a:ext cx="2098654" cy="5890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4 </a:t>
          </a:r>
          <a:r>
            <a:rPr lang="de-DE" sz="1400" kern="1200" dirty="0" err="1"/>
            <a:t>Intergration</a:t>
          </a:r>
          <a:endParaRPr lang="de-DE" sz="1400" kern="1200" dirty="0"/>
        </a:p>
      </dsp:txBody>
      <dsp:txXfrm>
        <a:off x="4883782" y="2040326"/>
        <a:ext cx="2041138" cy="531495"/>
      </dsp:txXfrm>
    </dsp:sp>
    <dsp:sp modelId="{D606B1A1-162B-4987-9209-FE0C57A6D027}">
      <dsp:nvSpPr>
        <dsp:cNvPr id="0" name=""/>
        <dsp:cNvSpPr/>
      </dsp:nvSpPr>
      <dsp:spPr>
        <a:xfrm>
          <a:off x="6325094" y="2067744"/>
          <a:ext cx="612015" cy="476065"/>
        </a:xfrm>
        <a:prstGeom prst="rect">
          <a:avLst/>
        </a:prstGeom>
        <a:noFill/>
        <a:ln>
          <a:noFill/>
        </a:ln>
        <a:effectLst/>
      </dsp:spPr>
      <dsp:style>
        <a:lnRef idx="0">
          <a:scrgbClr r="0" g="0" b="0"/>
        </a:lnRef>
        <a:fillRef idx="0">
          <a:scrgbClr r="0" g="0" b="0"/>
        </a:fillRef>
        <a:effectRef idx="0">
          <a:scrgbClr r="0" g="0" b="0"/>
        </a:effectRef>
        <a:fontRef idx="minor"/>
      </dsp:style>
    </dsp:sp>
    <dsp:sp modelId="{C5FB8680-0375-4B62-9F6B-8CB567480E9C}">
      <dsp:nvSpPr>
        <dsp:cNvPr id="0" name=""/>
        <dsp:cNvSpPr/>
      </dsp:nvSpPr>
      <dsp:spPr>
        <a:xfrm rot="5400000">
          <a:off x="6623398" y="3227337"/>
          <a:ext cx="499868" cy="56908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A3860-40C2-4690-970C-662B53407FED}">
      <dsp:nvSpPr>
        <dsp:cNvPr id="0" name=""/>
        <dsp:cNvSpPr/>
      </dsp:nvSpPr>
      <dsp:spPr>
        <a:xfrm>
          <a:off x="5862378" y="2673223"/>
          <a:ext cx="2098654" cy="5890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5 </a:t>
          </a:r>
          <a:r>
            <a:rPr lang="de-DE" sz="1400" kern="1200" dirty="0" err="1"/>
            <a:t>Verification</a:t>
          </a:r>
          <a:endParaRPr lang="de-DE" sz="1400" kern="1200" dirty="0"/>
        </a:p>
      </dsp:txBody>
      <dsp:txXfrm>
        <a:off x="5891136" y="2701981"/>
        <a:ext cx="2041138" cy="531495"/>
      </dsp:txXfrm>
    </dsp:sp>
    <dsp:sp modelId="{BAED91EC-6AC2-4AB2-8769-365EA35A05DC}">
      <dsp:nvSpPr>
        <dsp:cNvPr id="0" name=""/>
        <dsp:cNvSpPr/>
      </dsp:nvSpPr>
      <dsp:spPr>
        <a:xfrm>
          <a:off x="7332448" y="2729398"/>
          <a:ext cx="612015" cy="476065"/>
        </a:xfrm>
        <a:prstGeom prst="rect">
          <a:avLst/>
        </a:prstGeom>
        <a:noFill/>
        <a:ln>
          <a:noFill/>
        </a:ln>
        <a:effectLst/>
      </dsp:spPr>
      <dsp:style>
        <a:lnRef idx="0">
          <a:scrgbClr r="0" g="0" b="0"/>
        </a:lnRef>
        <a:fillRef idx="0">
          <a:scrgbClr r="0" g="0" b="0"/>
        </a:fillRef>
        <a:effectRef idx="0">
          <a:scrgbClr r="0" g="0" b="0"/>
        </a:effectRef>
        <a:fontRef idx="minor"/>
      </dsp:style>
    </dsp:sp>
    <dsp:sp modelId="{2D76024D-5E55-4C20-AC62-8826733A7548}">
      <dsp:nvSpPr>
        <dsp:cNvPr id="0" name=""/>
        <dsp:cNvSpPr/>
      </dsp:nvSpPr>
      <dsp:spPr>
        <a:xfrm>
          <a:off x="6869732" y="3334877"/>
          <a:ext cx="2098654" cy="589011"/>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6 Maintenance</a:t>
          </a:r>
        </a:p>
      </dsp:txBody>
      <dsp:txXfrm>
        <a:off x="6898490" y="3363635"/>
        <a:ext cx="2041138" cy="531495"/>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12.11.2024</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34</a:t>
            </a:fld>
            <a:endParaRPr lang="en-US"/>
          </a:p>
        </p:txBody>
      </p:sp>
    </p:spTree>
    <p:extLst>
      <p:ext uri="{BB962C8B-B14F-4D97-AF65-F5344CB8AC3E}">
        <p14:creationId xmlns:p14="http://schemas.microsoft.com/office/powerpoint/2010/main" val="96621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36</a:t>
            </a:fld>
            <a:endParaRPr lang="en-US"/>
          </a:p>
        </p:txBody>
      </p:sp>
    </p:spTree>
    <p:extLst>
      <p:ext uri="{BB962C8B-B14F-4D97-AF65-F5344CB8AC3E}">
        <p14:creationId xmlns:p14="http://schemas.microsoft.com/office/powerpoint/2010/main" val="428956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der Mensch-Computer-Interaktionsforschung ist der Begriff „mentaler Modelle“ zu einem sehr allgemeinen Schlagwort für alles geworden, was mit dem Wissen des Endbenutzers über eine Anwendung zu tun hat (van der </a:t>
            </a:r>
            <a:r>
              <a:rPr lang="de-DE" dirty="0" err="1"/>
              <a:t>Veer</a:t>
            </a:r>
            <a:r>
              <a:rPr lang="de-DE" dirty="0"/>
              <a:t>, 1990). Man hat das Gefühl, wenn wir mentale Modelle "einfangen" könnten, dann könnten wir gute Interfaces bauen […] Aber viele […] sind viel weniger überzeugt von den angeblichen Vorteilen mentaler Modelle und von unserer Fähigkeit, sie zum Denken oder für andere Zwecke zu verwenden komplexe Erkenntnis. […] Forscher, die mentale Bilder untersucht haben, sind beeindruckt, wie unvollständig und unflexibel sie sind…“</a:t>
            </a:r>
          </a:p>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38</a:t>
            </a:fld>
            <a:endParaRPr lang="en-US"/>
          </a:p>
        </p:txBody>
      </p:sp>
    </p:spTree>
    <p:extLst>
      <p:ext uri="{BB962C8B-B14F-4D97-AF65-F5344CB8AC3E}">
        <p14:creationId xmlns:p14="http://schemas.microsoft.com/office/powerpoint/2010/main" val="296656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44</a:t>
            </a:fld>
            <a:endParaRPr lang="en-US"/>
          </a:p>
        </p:txBody>
      </p:sp>
    </p:spTree>
    <p:extLst>
      <p:ext uri="{BB962C8B-B14F-4D97-AF65-F5344CB8AC3E}">
        <p14:creationId xmlns:p14="http://schemas.microsoft.com/office/powerpoint/2010/main" val="2724743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57</a:t>
            </a:fld>
            <a:endParaRPr lang="en-US"/>
          </a:p>
        </p:txBody>
      </p:sp>
    </p:spTree>
    <p:extLst>
      <p:ext uri="{BB962C8B-B14F-4D97-AF65-F5344CB8AC3E}">
        <p14:creationId xmlns:p14="http://schemas.microsoft.com/office/powerpoint/2010/main" val="2977744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59</a:t>
            </a:fld>
            <a:endParaRPr lang="en-US"/>
          </a:p>
        </p:txBody>
      </p:sp>
    </p:spTree>
    <p:extLst>
      <p:ext uri="{BB962C8B-B14F-4D97-AF65-F5344CB8AC3E}">
        <p14:creationId xmlns:p14="http://schemas.microsoft.com/office/powerpoint/2010/main" val="213491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62</a:t>
            </a:fld>
            <a:endParaRPr lang="en-US"/>
          </a:p>
        </p:txBody>
      </p:sp>
    </p:spTree>
    <p:extLst>
      <p:ext uri="{BB962C8B-B14F-4D97-AF65-F5344CB8AC3E}">
        <p14:creationId xmlns:p14="http://schemas.microsoft.com/office/powerpoint/2010/main" val="382722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88</a:t>
            </a:fld>
            <a:endParaRPr lang="en-US"/>
          </a:p>
        </p:txBody>
      </p:sp>
    </p:spTree>
    <p:extLst>
      <p:ext uri="{BB962C8B-B14F-4D97-AF65-F5344CB8AC3E}">
        <p14:creationId xmlns:p14="http://schemas.microsoft.com/office/powerpoint/2010/main" val="388294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a:t>
            </a:fld>
            <a:endParaRPr lang="en-US"/>
          </a:p>
        </p:txBody>
      </p:sp>
    </p:spTree>
    <p:extLst>
      <p:ext uri="{BB962C8B-B14F-4D97-AF65-F5344CB8AC3E}">
        <p14:creationId xmlns:p14="http://schemas.microsoft.com/office/powerpoint/2010/main" val="341822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79839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PARC haben wir den Begriff Benutzerillusion geprägt, um zu beschreiben, worum es uns beim Design der Benutzeroberfläche ging. Es gibt klare Konnotationen zu Bühne, Theatralik und Magie – die alle starke Hinweise auf die zu verfolgende Richtung geben. Zum Beispiel ist der Bildschirm als "Papier zum Markieren" eine Metapher, die Bleistift, Pinsel und Schreibmaschine suggeriert. Gut so weit es geht. Aber es ist die Magie – verständliche Magie – die wirklich zählt. Sollten wir die Papiermetapher so perfekt übertragen, dass der Bildschirm so schwer zu löschen und zu verändern ist wie Papier? Ganz sicher nicht." (S. 199)</a:t>
            </a:r>
          </a:p>
        </p:txBody>
      </p:sp>
      <p:sp>
        <p:nvSpPr>
          <p:cNvPr id="4" name="Foliennummernplatzhalter 3"/>
          <p:cNvSpPr>
            <a:spLocks noGrp="1"/>
          </p:cNvSpPr>
          <p:nvPr>
            <p:ph type="sldNum" sz="quarter" idx="5"/>
          </p:nvPr>
        </p:nvSpPr>
        <p:spPr/>
        <p:txBody>
          <a:bodyPr/>
          <a:lstStyle/>
          <a:p>
            <a:fld id="{38934EE8-1DD6-4929-B7B8-30F750D483F0}" type="slidenum">
              <a:rPr lang="en-US" smtClean="0"/>
              <a:t>18</a:t>
            </a:fld>
            <a:endParaRPr lang="en-US"/>
          </a:p>
        </p:txBody>
      </p:sp>
    </p:spTree>
    <p:extLst>
      <p:ext uri="{BB962C8B-B14F-4D97-AF65-F5344CB8AC3E}">
        <p14:creationId xmlns:p14="http://schemas.microsoft.com/office/powerpoint/2010/main" val="64560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Menschen beim Erlernen von Computersystemen Metaphern verwenden, sollten die Entwickler dieser Systeme mögliche metaphorische Konstruktionen vorhersehen und unterstützen, um das Erlernen und die Verwendung des Systems zu erleichtern.“ [1]</a:t>
            </a:r>
          </a:p>
        </p:txBody>
      </p:sp>
      <p:sp>
        <p:nvSpPr>
          <p:cNvPr id="4" name="Foliennummernplatzhalter 3"/>
          <p:cNvSpPr>
            <a:spLocks noGrp="1"/>
          </p:cNvSpPr>
          <p:nvPr>
            <p:ph type="sldNum" sz="quarter" idx="5"/>
          </p:nvPr>
        </p:nvSpPr>
        <p:spPr/>
        <p:txBody>
          <a:bodyPr/>
          <a:lstStyle/>
          <a:p>
            <a:fld id="{38934EE8-1DD6-4929-B7B8-30F750D483F0}" type="slidenum">
              <a:rPr lang="en-US" smtClean="0"/>
              <a:t>21</a:t>
            </a:fld>
            <a:endParaRPr lang="en-US"/>
          </a:p>
        </p:txBody>
      </p:sp>
    </p:spTree>
    <p:extLst>
      <p:ext uri="{BB962C8B-B14F-4D97-AF65-F5344CB8AC3E}">
        <p14:creationId xmlns:p14="http://schemas.microsoft.com/office/powerpoint/2010/main" val="14443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„Metaphern weisen jedoch zahlreiche Probleme auf, die sie ungeeignet machen, um eine umfassende Anwendungssemantik auszudrücken, und ungeeignet für die wiederverwendbaren Rechenstrukturen, die wir suchen.“ […] Metaphern sind heikle Dinge, und das nicht nur, weil sie Irrelevanz (stellen wir am Freitagmorgen den Mülleimer zur Müllabfuhr bereit?) und Unvollständigkeiten in Bezug auf den Bereich, den sie darstellen sollen, enthalten. […] Metaphern verleiten uns dazu, zu sehr zu verallgemeinern und Unterscheidungen zu vergessen, an die wir uns erinnern sollten.“ [1]</a:t>
            </a:r>
          </a:p>
        </p:txBody>
      </p:sp>
      <p:sp>
        <p:nvSpPr>
          <p:cNvPr id="4" name="Foliennummernplatzhalter 3"/>
          <p:cNvSpPr>
            <a:spLocks noGrp="1"/>
          </p:cNvSpPr>
          <p:nvPr>
            <p:ph type="sldNum" sz="quarter" idx="5"/>
          </p:nvPr>
        </p:nvSpPr>
        <p:spPr/>
        <p:txBody>
          <a:bodyPr/>
          <a:lstStyle/>
          <a:p>
            <a:fld id="{38934EE8-1DD6-4929-B7B8-30F750D483F0}" type="slidenum">
              <a:rPr lang="en-US" smtClean="0"/>
              <a:t>22</a:t>
            </a:fld>
            <a:endParaRPr lang="en-US"/>
          </a:p>
        </p:txBody>
      </p:sp>
    </p:spTree>
    <p:extLst>
      <p:ext uri="{BB962C8B-B14F-4D97-AF65-F5344CB8AC3E}">
        <p14:creationId xmlns:p14="http://schemas.microsoft.com/office/powerpoint/2010/main" val="19517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Der Besucher drehte ohne jede Zeremonie an der Kurbel, und die Maschine sagte: "Guten Morgen. Wie geht es Ihnen? Wie gefällt Ihnen der Phonograph?" Die Maschine sprach also für sich selbst und machte bekannt, dass es der Phonograph war..."</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Edisons frühe Phonographen nahmen auf einem dünnen Metallblech, normalerweise Stanniol, auf, das vorübergehend um einen spiralförmig gerillten Zylinder gewickelt war, der auf einer entsprechenden Gewindestange montiert war, die von Gleit- und Gewindelagern getragen wurde. Während der Zylinder gedreht wurde und sich langsam entlang seiner Achse fortbewegte, vibrierte der Luftschall eine Membran, die mit einem Stift verbunden war, der die Folie in die Nut des Zylinders eindrückte, wodurch die Vibrationen als "Berg-und-Tal"-Variationen der Tiefe der Vertiefung aufgezeichnet wurden . Edisons frühe Patente zeigen, dass er wusste, dass Schall als Spirale auf einer Scheibe aufgezeichnet werden konnte, aber Edison konzentrierte seine Bemühungen auf Zylinder, da die Rille an der Außenseite eines rotierenden Zylinders dem Stift in der Rille eine konstante Geschwindigkeit verleiht Edison hielt es für "wissenschaftlich korrekter".</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Scheiben können gestempelt werden weniger Speicherplatz benötigt erlauben doppelseitige Aufnahmen</a:t>
            </a:r>
          </a:p>
          <a:p>
            <a:r>
              <a:rPr lang="de-DE" sz="1200" b="0" i="0" u="none" strike="noStrike" kern="1200" dirty="0">
                <a:solidFill>
                  <a:schemeClr val="tx1"/>
                </a:solidFill>
                <a:effectLst/>
                <a:latin typeface="+mn-lt"/>
                <a:ea typeface="+mn-ea"/>
                <a:cs typeface="+mn-cs"/>
              </a:rPr>
              <a:t>T</a:t>
            </a:r>
            <a:endParaRPr lang="de-DE" dirty="0"/>
          </a:p>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23</a:t>
            </a:fld>
            <a:endParaRPr lang="en-US"/>
          </a:p>
        </p:txBody>
      </p:sp>
    </p:spTree>
    <p:extLst>
      <p:ext uri="{BB962C8B-B14F-4D97-AF65-F5344CB8AC3E}">
        <p14:creationId xmlns:p14="http://schemas.microsoft.com/office/powerpoint/2010/main" val="239183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cap="all" dirty="0" err="1">
                <a:solidFill>
                  <a:srgbClr val="1A1A1A"/>
                </a:solidFill>
                <a:effectLst/>
                <a:latin typeface="Apercu"/>
              </a:rPr>
              <a:t>IN</a:t>
            </a:r>
            <a:r>
              <a:rPr lang="de-DE" b="0" i="1" dirty="0" err="1">
                <a:solidFill>
                  <a:srgbClr val="1A1A1A"/>
                </a:solidFill>
                <a:effectLst/>
                <a:latin typeface="BreveText"/>
              </a:rPr>
              <a:t>In</a:t>
            </a:r>
            <a:r>
              <a:rPr lang="de-DE" b="0" i="1" dirty="0">
                <a:solidFill>
                  <a:srgbClr val="1A1A1A"/>
                </a:solidFill>
                <a:effectLst/>
                <a:latin typeface="BreveText"/>
              </a:rPr>
              <a:t> der Simpsons-</a:t>
            </a:r>
            <a:r>
              <a:rPr lang="de-DE" b="0" i="0" dirty="0">
                <a:solidFill>
                  <a:srgbClr val="1A1A1A"/>
                </a:solidFill>
                <a:effectLst/>
                <a:latin typeface="BreveText"/>
              </a:rPr>
              <a:t> Folge „Oh Bruder, wo bist du?“ wird Homer gebeten, ein Auto für die Firma seines längst verschollenen Bruders zu entwerfen, und scheitert so spektakulär, dass er ihn aus dem Geschäft treibt. Es ist eine brillante Folge, weil sie nicht nur urkomisch ist, sondern auch die Automobilzukunft vorhersagt: Einige der Merkmale, die Homers Auto so schrecklich machten, sind in Fahrzeugen des 21. Jahrhunderts tatsächlich alltäglich.</a:t>
            </a:r>
          </a:p>
          <a:p>
            <a:r>
              <a:rPr lang="de-DE" b="1" i="0" dirty="0">
                <a:solidFill>
                  <a:srgbClr val="1A1A1A"/>
                </a:solidFill>
                <a:effectLst/>
                <a:latin typeface="BreveText"/>
              </a:rPr>
              <a:t>Eine Kugel auf der Antenne (erinnern Sie sich daran?), damit Sie sie auf einem Parkplatz finden können.</a:t>
            </a:r>
            <a:endParaRPr lang="de-DE" b="0" i="0" dirty="0">
              <a:solidFill>
                <a:srgbClr val="1A1A1A"/>
              </a:solidFill>
              <a:effectLst/>
              <a:latin typeface="BreveText"/>
            </a:endParaRPr>
          </a:p>
          <a:p>
            <a:r>
              <a:rPr lang="de-DE" b="1" i="0" dirty="0">
                <a:solidFill>
                  <a:srgbClr val="1A1A1A"/>
                </a:solidFill>
                <a:effectLst/>
                <a:latin typeface="BreveText"/>
              </a:rPr>
              <a:t>Mehrere Hupen, die alle „La </a:t>
            </a:r>
            <a:r>
              <a:rPr lang="de-DE" b="1" i="0" dirty="0" err="1">
                <a:solidFill>
                  <a:srgbClr val="1A1A1A"/>
                </a:solidFill>
                <a:effectLst/>
                <a:latin typeface="BreveText"/>
              </a:rPr>
              <a:t>Cucaracha</a:t>
            </a:r>
            <a:r>
              <a:rPr lang="de-DE" b="1" i="0" dirty="0">
                <a:solidFill>
                  <a:srgbClr val="1A1A1A"/>
                </a:solidFill>
                <a:effectLst/>
                <a:latin typeface="BreveText"/>
              </a:rPr>
              <a:t>“ ertönen.</a:t>
            </a:r>
            <a:endParaRPr lang="de-DE" b="0" i="0" dirty="0">
              <a:solidFill>
                <a:srgbClr val="1A1A1A"/>
              </a:solidFill>
              <a:effectLst/>
              <a:latin typeface="BreveText"/>
            </a:endParaRPr>
          </a:p>
          <a:p>
            <a:r>
              <a:rPr lang="de-DE" b="1" i="0" dirty="0">
                <a:solidFill>
                  <a:srgbClr val="1A1A1A"/>
                </a:solidFill>
                <a:effectLst/>
                <a:latin typeface="BreveText"/>
              </a:rPr>
              <a:t>Eine separate schallisolierte Kuppel für Kinder, mit optionalen Rückhaltesystemen und Maulkörben.</a:t>
            </a:r>
            <a:endParaRPr lang="de-DE" b="0" i="0" dirty="0">
              <a:solidFill>
                <a:srgbClr val="1A1A1A"/>
              </a:solidFill>
              <a:effectLst/>
              <a:latin typeface="BreveText"/>
            </a:endParaRPr>
          </a:p>
          <a:p>
            <a:r>
              <a:rPr lang="de-DE" b="1" i="0" dirty="0">
                <a:solidFill>
                  <a:srgbClr val="1A1A1A"/>
                </a:solidFill>
                <a:effectLst/>
                <a:latin typeface="BreveText"/>
              </a:rPr>
              <a:t>Ein Motor, der die Leute denken lässt: „Die Welt geht unter.“</a:t>
            </a:r>
            <a:endParaRPr lang="de-DE" b="0" i="0" dirty="0">
              <a:solidFill>
                <a:srgbClr val="1A1A1A"/>
              </a:solidFill>
              <a:effectLst/>
              <a:latin typeface="BreveText"/>
            </a:endParaRPr>
          </a:p>
          <a:p>
            <a:r>
              <a:rPr lang="de-DE" b="0" i="0" dirty="0">
                <a:solidFill>
                  <a:srgbClr val="1A1A1A"/>
                </a:solidFill>
                <a:effectLst/>
                <a:latin typeface="BreveText"/>
              </a:rPr>
              <a:t>,</a:t>
            </a:r>
            <a:r>
              <a:rPr lang="de-DE" b="1" i="0" dirty="0">
                <a:solidFill>
                  <a:srgbClr val="1A1A1A"/>
                </a:solidFill>
                <a:effectLst/>
                <a:latin typeface="BreveText"/>
              </a:rPr>
              <a:t> Riesige Getränkehalter für die Limonadenbecher von </a:t>
            </a:r>
            <a:r>
              <a:rPr lang="de-DE" b="1" i="0" dirty="0" err="1">
                <a:solidFill>
                  <a:srgbClr val="1A1A1A"/>
                </a:solidFill>
                <a:effectLst/>
                <a:latin typeface="BreveText"/>
              </a:rPr>
              <a:t>Kwik</a:t>
            </a:r>
            <a:r>
              <a:rPr lang="de-DE" b="1" i="0" dirty="0">
                <a:solidFill>
                  <a:srgbClr val="1A1A1A"/>
                </a:solidFill>
                <a:effectLst/>
                <a:latin typeface="BreveText"/>
              </a:rPr>
              <a:t>-E-Mart.</a:t>
            </a:r>
          </a:p>
          <a:p>
            <a:r>
              <a:rPr lang="de-DE" b="1" i="0" dirty="0">
                <a:solidFill>
                  <a:srgbClr val="1A1A1A"/>
                </a:solidFill>
                <a:effectLst/>
                <a:latin typeface="BreveText"/>
              </a:rPr>
              <a:t>Schalldichte Innenräume</a:t>
            </a:r>
          </a:p>
          <a:p>
            <a:r>
              <a:rPr lang="de-DE" b="1" i="0" dirty="0">
                <a:solidFill>
                  <a:srgbClr val="1A1A1A"/>
                </a:solidFill>
                <a:effectLst/>
                <a:latin typeface="BreveText"/>
              </a:rPr>
              <a:t>Bonus: Ein Powell-Mitarbeiter schlägt ein „integriertes Videospiel“ vor. Wir sind uns nicht sicher, ob es in The Homer enthalten ist</a:t>
            </a:r>
          </a:p>
          <a:p>
            <a:r>
              <a:rPr lang="de-DE" b="1" i="0" dirty="0">
                <a:solidFill>
                  <a:srgbClr val="1A1A1A"/>
                </a:solidFill>
                <a:effectLst/>
                <a:latin typeface="BreveText"/>
              </a:rPr>
              <a:t>Shag-Teppichboden.</a:t>
            </a:r>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28</a:t>
            </a:fld>
            <a:endParaRPr lang="en-US"/>
          </a:p>
        </p:txBody>
      </p:sp>
    </p:spTree>
    <p:extLst>
      <p:ext uri="{BB962C8B-B14F-4D97-AF65-F5344CB8AC3E}">
        <p14:creationId xmlns:p14="http://schemas.microsoft.com/office/powerpoint/2010/main" val="3228232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30</a:t>
            </a:fld>
            <a:endParaRPr lang="en-US"/>
          </a:p>
        </p:txBody>
      </p:sp>
    </p:spTree>
    <p:extLst>
      <p:ext uri="{BB962C8B-B14F-4D97-AF65-F5344CB8AC3E}">
        <p14:creationId xmlns:p14="http://schemas.microsoft.com/office/powerpoint/2010/main" val="1713340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ithub.com/JobCore/employer-web-client/issues/20"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ixabay.com/de/photos/schnitzen-holz-mantel-h%C3%A4nde-96088/" TargetMode="Externa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pexels.com/de-de/foto/fallendes-wasserhaus-frank-lloyd-wright-moderne-architektur-2695872/" TargetMode="External"/><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commons.m.wikimedia.org/wiki/File:Xerox_PARC_0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pxfuel.com/en/free-photo-jgfkb"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2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hyperlink" Target="https://www.wired.com/2014/07/homer-simpson-car/"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commons.wikimedia.org/wiki/File:My_Wife_and_My_Mother-in-Law.jpg"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syntagm.co.uk/design/articles/mmmad.pdf" TargetMode="Externa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hyperlink" Target="http://www.syntagm.co.uk/design/articles/mmmad.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nngroup.com/articles/mental-model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sun.co.uk/living/3496637/optical-illusion-dresses-colour-change/" TargetMode="External"/><Relationship Id="rId2" Type="http://schemas.openxmlformats.org/officeDocument/2006/relationships/hyperlink" Target="https://michaelbach.de/ot/col-strawbsNotRed/index.html" TargetMode="Externa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png"/><Relationship Id="rId7" Type="http://schemas.openxmlformats.org/officeDocument/2006/relationships/hyperlink" Target="https://pxhere.com/de/photo/1451435"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pixabay.com/de/photos/frau-alte-faltig-alte-frau-portr%c3%a4t-1795054/" TargetMode="Externa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ixabay.com/de/photos/schraube-schraubenmutter-metall-2117600/" TargetMode="External"/><Relationship Id="rId2" Type="http://schemas.openxmlformats.org/officeDocument/2006/relationships/hyperlink" Target="https://pixabay.com/de/photos/industrie-bolzen-verschluss-3075420/" TargetMode="External"/><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saigontechnology.com/blog/6-stages-for-software-development-procedure-you-need-to-know"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3.png"/><Relationship Id="rId7" Type="http://schemas.openxmlformats.org/officeDocument/2006/relationships/hyperlink" Target="https://pxhere.com/de/photo/1451191"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de.statista.com/" TargetMode="External"/><Relationship Id="rId1" Type="http://schemas.openxmlformats.org/officeDocument/2006/relationships/slideLayout" Target="../slideLayouts/slideLayout3.xml"/><Relationship Id="rId5" Type="http://schemas.openxmlformats.org/officeDocument/2006/relationships/hyperlink" Target="https://mariamz.wordpress.com/2011/05/10/online-ethnography-for-social-media-research-and-reporting/" TargetMode="External"/><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ort-online.net/de/news/wie-wir-personas-verwenden.html"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edmundzhang.work/Designing-intuitive-interactions-for-the-elderly"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wired.com/2014/07/homer-simpson-car/" TargetMode="Externa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ree_and_open-source_software" TargetMode="External"/><Relationship Id="rId2" Type="http://schemas.openxmlformats.org/officeDocument/2006/relationships/hyperlink" Target="https://www.piqsels.com/en/public-domain-photo-zbszp" TargetMode="Externa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nngroup.com/articles/user-journeys-vs-user-flows/"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nngroup.com/articles/user-journeys-vs-user-flows/"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nngroup.com/articles/user-journeys-vs-user-flows/"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nngroup.com/articles/user-journeys-vs-user-flows/" TargetMode="Externa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a:t>Users</a:t>
            </a:r>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chemeClr val="tx1"/>
                </a:solidFill>
              </a:rPr>
              <a:t>Slides adapted from hci-lecture.org (A. Schmidt, N. Henze, K. Wolf, V. Schwind), </a:t>
            </a:r>
            <a:r>
              <a:rPr lang="en-US" sz="1200" dirty="0">
                <a:solidFill>
                  <a:sysClr val="windowText" lastClr="000000"/>
                </a:solidFill>
              </a:rPr>
              <a:t>Image from: </a:t>
            </a:r>
            <a:r>
              <a:rPr lang="de-DE" sz="1200" b="0" i="0" dirty="0">
                <a:solidFill>
                  <a:sysClr val="windowText" lastClr="000000"/>
                </a:solidFill>
                <a:effectLst/>
                <a:latin typeface="arial" panose="020B0604020202020204" pitchFamily="34" charset="0"/>
              </a:rPr>
              <a:t>Robert </a:t>
            </a:r>
            <a:r>
              <a:rPr lang="de-DE" sz="1200" b="0" i="0" dirty="0" err="1">
                <a:solidFill>
                  <a:sysClr val="windowText" lastClr="000000"/>
                </a:solidFill>
                <a:effectLst/>
                <a:latin typeface="arial" panose="020B0604020202020204" pitchFamily="34" charset="0"/>
              </a:rPr>
              <a:t>Couse</a:t>
            </a:r>
            <a:r>
              <a:rPr lang="de-DE" sz="1200" b="0" i="0" dirty="0">
                <a:solidFill>
                  <a:sysClr val="windowText" lastClr="000000"/>
                </a:solidFill>
                <a:effectLst/>
                <a:latin typeface="arial" panose="020B0604020202020204" pitchFamily="34" charset="0"/>
              </a:rPr>
              <a:t> Baker/px</a:t>
            </a:r>
            <a:r>
              <a:rPr lang="de-DE" sz="1200" dirty="0">
                <a:solidFill>
                  <a:sysClr val="windowText" lastClr="000000"/>
                </a:solidFill>
                <a:latin typeface="arial" panose="020B0604020202020204" pitchFamily="34" charset="0"/>
              </a:rPr>
              <a:t>here.com</a:t>
            </a:r>
            <a:endParaRPr lang="en-US" sz="1200" dirty="0">
              <a:solidFill>
                <a:schemeClr val="tx1"/>
              </a:solidFill>
            </a:endParaRPr>
          </a:p>
        </p:txBody>
      </p:sp>
      <p:pic>
        <p:nvPicPr>
          <p:cNvPr id="4" name="Picture 2">
            <a:extLst>
              <a:ext uri="{FF2B5EF4-FFF2-40B4-BE49-F238E27FC236}">
                <a16:creationId xmlns:a16="http://schemas.microsoft.com/office/drawing/2014/main" id="{774B228D-05FB-3BBB-209E-D5E381958FA6}"/>
              </a:ext>
              <a:ext uri="{C183D7F6-B498-43B3-948B-1728B52AA6E4}">
                <adec:decorative xmlns:adec="http://schemas.microsoft.com/office/drawing/2017/decorative" val="1"/>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t="33521" b="33521"/>
          <a:stretch>
            <a:fillRect/>
          </a:stretch>
        </p:blipFill>
        <p:spPr bwMode="auto">
          <a:xfrm>
            <a:off x="0" y="1089025"/>
            <a:ext cx="12192000"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AA8CB00F-CE67-836A-D9DC-8E7C5435CF70}"/>
              </a:ext>
            </a:extLst>
          </p:cNvPr>
          <p:cNvSpPr>
            <a:spLocks noGrp="1"/>
          </p:cNvSpPr>
          <p:nvPr>
            <p:ph type="body" idx="1"/>
          </p:nvPr>
        </p:nvSpPr>
        <p:spPr/>
        <p:txBody>
          <a:bodyPr/>
          <a:lstStyle/>
          <a:p>
            <a:r>
              <a:rPr lang="de-DE" dirty="0"/>
              <a:t>Discussion</a:t>
            </a:r>
          </a:p>
        </p:txBody>
      </p:sp>
      <p:sp>
        <p:nvSpPr>
          <p:cNvPr id="2" name="Titel 1">
            <a:extLst>
              <a:ext uri="{FF2B5EF4-FFF2-40B4-BE49-F238E27FC236}">
                <a16:creationId xmlns:a16="http://schemas.microsoft.com/office/drawing/2014/main" id="{F127AFDF-DFBF-6F7E-FD1C-DCF1CD947C65}"/>
              </a:ext>
            </a:extLst>
          </p:cNvPr>
          <p:cNvSpPr>
            <a:spLocks noGrp="1"/>
          </p:cNvSpPr>
          <p:nvPr>
            <p:ph type="title"/>
          </p:nvPr>
        </p:nvSpPr>
        <p:spPr/>
        <p:txBody>
          <a:bodyPr>
            <a:normAutofit/>
          </a:bodyPr>
          <a:lstStyle/>
          <a:p>
            <a:r>
              <a:rPr lang="en-US" sz="2800" dirty="0"/>
              <a:t>Why are users not supposed to care about software issues?</a:t>
            </a:r>
            <a:endParaRPr lang="de-DE" sz="2800" dirty="0"/>
          </a:p>
        </p:txBody>
      </p:sp>
      <p:sp>
        <p:nvSpPr>
          <p:cNvPr id="3" name="Fußzeilenplatzhalter 2">
            <a:extLst>
              <a:ext uri="{FF2B5EF4-FFF2-40B4-BE49-F238E27FC236}">
                <a16:creationId xmlns:a16="http://schemas.microsoft.com/office/drawing/2014/main" id="{DA433037-9DA6-B6A0-3E7F-6B5C71CC67ED}"/>
              </a:ext>
            </a:extLst>
          </p:cNvPr>
          <p:cNvSpPr>
            <a:spLocks noGrp="1"/>
          </p:cNvSpPr>
          <p:nvPr>
            <p:ph type="ftr" sz="quarter" idx="23"/>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AC802D0-5C4B-C4E6-1401-84F2F7A9D660}"/>
              </a:ext>
            </a:extLst>
          </p:cNvPr>
          <p:cNvSpPr>
            <a:spLocks noGrp="1"/>
          </p:cNvSpPr>
          <p:nvPr>
            <p:ph type="sldNum" sz="quarter" idx="24"/>
          </p:nvPr>
        </p:nvSpPr>
        <p:spPr/>
        <p:txBody>
          <a:bodyPr/>
          <a:lstStyle/>
          <a:p>
            <a:fld id="{BA24374A-C3A8-471A-8837-3FC31668ABE5}" type="slidenum">
              <a:rPr lang="de-DE" smtClean="0"/>
              <a:pPr/>
              <a:t>10</a:t>
            </a:fld>
            <a:endParaRPr lang="de-DE" dirty="0"/>
          </a:p>
        </p:txBody>
      </p:sp>
      <p:sp>
        <p:nvSpPr>
          <p:cNvPr id="14" name="Textplatzhalter 13">
            <a:extLst>
              <a:ext uri="{FF2B5EF4-FFF2-40B4-BE49-F238E27FC236}">
                <a16:creationId xmlns:a16="http://schemas.microsoft.com/office/drawing/2014/main" id="{52440A2F-F235-152C-A453-606782268BFF}"/>
              </a:ext>
            </a:extLst>
          </p:cNvPr>
          <p:cNvSpPr>
            <a:spLocks noGrp="1"/>
          </p:cNvSpPr>
          <p:nvPr>
            <p:ph type="body" sz="quarter" idx="21"/>
          </p:nvPr>
        </p:nvSpPr>
        <p:spPr/>
        <p:txBody>
          <a:bodyPr/>
          <a:lstStyle/>
          <a:p>
            <a:r>
              <a:rPr lang="de-DE" dirty="0"/>
              <a:t>Users</a:t>
            </a:r>
          </a:p>
        </p:txBody>
      </p:sp>
    </p:spTree>
    <p:extLst>
      <p:ext uri="{BB962C8B-B14F-4D97-AF65-F5344CB8AC3E}">
        <p14:creationId xmlns:p14="http://schemas.microsoft.com/office/powerpoint/2010/main" val="561405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E7CB882-A01A-6AF2-0CC5-4509C3E24E3E}"/>
              </a:ext>
            </a:extLst>
          </p:cNvPr>
          <p:cNvSpPr>
            <a:spLocks noGrp="1"/>
          </p:cNvSpPr>
          <p:nvPr>
            <p:ph type="title"/>
          </p:nvPr>
        </p:nvSpPr>
        <p:spPr/>
        <p:txBody>
          <a:bodyPr/>
          <a:lstStyle/>
          <a:p>
            <a:r>
              <a:rPr lang="de-DE" dirty="0" err="1"/>
              <a:t>Why</a:t>
            </a:r>
            <a:r>
              <a:rPr lang="de-DE" dirty="0"/>
              <a:t> do </a:t>
            </a:r>
            <a:r>
              <a:rPr lang="de-DE" dirty="0" err="1"/>
              <a:t>we</a:t>
            </a:r>
            <a:r>
              <a:rPr lang="de-DE" dirty="0"/>
              <a:t> </a:t>
            </a:r>
            <a:r>
              <a:rPr lang="de-DE" dirty="0" err="1"/>
              <a:t>always</a:t>
            </a:r>
            <a:r>
              <a:rPr lang="de-DE" dirty="0"/>
              <a:t> </a:t>
            </a:r>
            <a:r>
              <a:rPr lang="de-DE" dirty="0" err="1"/>
              <a:t>skip</a:t>
            </a:r>
            <a:r>
              <a:rPr lang="de-DE" dirty="0"/>
              <a:t> </a:t>
            </a:r>
            <a:r>
              <a:rPr lang="de-DE" dirty="0" err="1"/>
              <a:t>the</a:t>
            </a:r>
            <a:r>
              <a:rPr lang="de-DE" dirty="0"/>
              <a:t> </a:t>
            </a:r>
            <a:r>
              <a:rPr lang="de-DE" dirty="0" err="1"/>
              <a:t>tutorial</a:t>
            </a:r>
            <a:r>
              <a:rPr lang="de-DE" dirty="0"/>
              <a:t>?</a:t>
            </a:r>
          </a:p>
        </p:txBody>
      </p:sp>
      <p:sp>
        <p:nvSpPr>
          <p:cNvPr id="4" name="Fußzeilenplatzhalter 3">
            <a:extLst>
              <a:ext uri="{FF2B5EF4-FFF2-40B4-BE49-F238E27FC236}">
                <a16:creationId xmlns:a16="http://schemas.microsoft.com/office/drawing/2014/main" id="{C0489FEE-2117-3879-F7EC-E5649DCA129D}"/>
              </a:ext>
            </a:extLst>
          </p:cNvPr>
          <p:cNvSpPr>
            <a:spLocks noGrp="1"/>
          </p:cNvSpPr>
          <p:nvPr>
            <p:ph type="ftr" sz="quarter" idx="32"/>
          </p:nvPr>
        </p:nvSpPr>
        <p:spPr/>
        <p:txBody>
          <a:bodyPr/>
          <a:lstStyle/>
          <a:p>
            <a:r>
              <a:rPr lang="de-DE"/>
              <a:t>Prof. Dr. Valentin Schwind</a:t>
            </a:r>
            <a:endParaRPr lang="de-DE" dirty="0"/>
          </a:p>
        </p:txBody>
      </p:sp>
      <p:sp>
        <p:nvSpPr>
          <p:cNvPr id="5" name="Foliennummernplatzhalter 4">
            <a:extLst>
              <a:ext uri="{FF2B5EF4-FFF2-40B4-BE49-F238E27FC236}">
                <a16:creationId xmlns:a16="http://schemas.microsoft.com/office/drawing/2014/main" id="{BE14FB5F-9FD0-DCA1-59A5-4F54033059FA}"/>
              </a:ext>
            </a:extLst>
          </p:cNvPr>
          <p:cNvSpPr>
            <a:spLocks noGrp="1"/>
          </p:cNvSpPr>
          <p:nvPr>
            <p:ph type="sldNum" sz="quarter" idx="33"/>
          </p:nvPr>
        </p:nvSpPr>
        <p:spPr/>
        <p:txBody>
          <a:bodyPr/>
          <a:lstStyle/>
          <a:p>
            <a:fld id="{BA24374A-C3A8-471A-8837-3FC31668ABE5}" type="slidenum">
              <a:rPr lang="de-DE" smtClean="0"/>
              <a:pPr/>
              <a:t>11</a:t>
            </a:fld>
            <a:endParaRPr lang="de-DE" dirty="0"/>
          </a:p>
        </p:txBody>
      </p:sp>
      <p:sp>
        <p:nvSpPr>
          <p:cNvPr id="12" name="Textplatzhalter 11">
            <a:extLst>
              <a:ext uri="{FF2B5EF4-FFF2-40B4-BE49-F238E27FC236}">
                <a16:creationId xmlns:a16="http://schemas.microsoft.com/office/drawing/2014/main" id="{37A24ADD-3F83-4F8E-D7EC-CDA8F40D3692}"/>
              </a:ext>
            </a:extLst>
          </p:cNvPr>
          <p:cNvSpPr>
            <a:spLocks noGrp="1"/>
          </p:cNvSpPr>
          <p:nvPr>
            <p:ph type="body" sz="quarter" idx="21"/>
          </p:nvPr>
        </p:nvSpPr>
        <p:spPr/>
        <p:txBody>
          <a:bodyPr/>
          <a:lstStyle/>
          <a:p>
            <a:r>
              <a:rPr lang="de-DE" dirty="0"/>
              <a:t>Users</a:t>
            </a:r>
          </a:p>
        </p:txBody>
      </p:sp>
      <p:sp>
        <p:nvSpPr>
          <p:cNvPr id="13" name="Textplatzhalter 12">
            <a:extLst>
              <a:ext uri="{FF2B5EF4-FFF2-40B4-BE49-F238E27FC236}">
                <a16:creationId xmlns:a16="http://schemas.microsoft.com/office/drawing/2014/main" id="{D3F07584-5552-7E05-D0A5-C732B84C6B00}"/>
              </a:ext>
            </a:extLst>
          </p:cNvPr>
          <p:cNvSpPr>
            <a:spLocks noGrp="1"/>
          </p:cNvSpPr>
          <p:nvPr>
            <p:ph type="body" sz="quarter" idx="34"/>
          </p:nvPr>
        </p:nvSpPr>
        <p:spPr/>
        <p:txBody>
          <a:bodyPr/>
          <a:lstStyle/>
          <a:p>
            <a:endParaRPr lang="de-DE" dirty="0"/>
          </a:p>
        </p:txBody>
      </p:sp>
      <p:sp>
        <p:nvSpPr>
          <p:cNvPr id="14" name="Inhaltsplatzhalter 13">
            <a:extLst>
              <a:ext uri="{FF2B5EF4-FFF2-40B4-BE49-F238E27FC236}">
                <a16:creationId xmlns:a16="http://schemas.microsoft.com/office/drawing/2014/main" id="{A9D10B49-2B9B-A834-21A8-6D7AC92789B4}"/>
              </a:ext>
            </a:extLst>
          </p:cNvPr>
          <p:cNvSpPr>
            <a:spLocks noGrp="1"/>
          </p:cNvSpPr>
          <p:nvPr>
            <p:ph sz="quarter" idx="35"/>
          </p:nvPr>
        </p:nvSpPr>
        <p:spPr/>
        <p:txBody>
          <a:bodyPr/>
          <a:lstStyle/>
          <a:p>
            <a:r>
              <a:rPr lang="de-DE" sz="1000" dirty="0"/>
              <a:t>Image </a:t>
            </a:r>
            <a:r>
              <a:rPr lang="de-DE" sz="1000" dirty="0" err="1"/>
              <a:t>from</a:t>
            </a:r>
            <a:r>
              <a:rPr lang="de-DE" sz="1000" dirty="0"/>
              <a:t>: </a:t>
            </a:r>
            <a:r>
              <a:rPr lang="de-DE" sz="1000" dirty="0">
                <a:hlinkClick r:id="rId2"/>
              </a:rPr>
              <a:t>https://github.com/JobCore/employer-web-client/issues/20</a:t>
            </a:r>
            <a:r>
              <a:rPr lang="de-DE" sz="1000" dirty="0"/>
              <a:t> </a:t>
            </a:r>
          </a:p>
        </p:txBody>
      </p:sp>
      <p:pic>
        <p:nvPicPr>
          <p:cNvPr id="7" name="Picture 2" descr="Skip Tutorial is nor working · Issue #20 · JobCore/employer-web-client ·  GitHub">
            <a:extLst>
              <a:ext uri="{FF2B5EF4-FFF2-40B4-BE49-F238E27FC236}">
                <a16:creationId xmlns:a16="http://schemas.microsoft.com/office/drawing/2014/main" id="{2279C5A9-F9C7-9B8F-AC6B-BF6FCE076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885" y="1478279"/>
            <a:ext cx="8584229" cy="402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22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E0588-A299-2104-D6C6-4BED2AF2F100}"/>
              </a:ext>
            </a:extLst>
          </p:cNvPr>
          <p:cNvSpPr>
            <a:spLocks noGrp="1"/>
          </p:cNvSpPr>
          <p:nvPr>
            <p:ph type="title"/>
          </p:nvPr>
        </p:nvSpPr>
        <p:spPr/>
        <p:txBody>
          <a:bodyPr/>
          <a:lstStyle/>
          <a:p>
            <a:r>
              <a:rPr lang="de-DE" dirty="0"/>
              <a:t>The </a:t>
            </a:r>
            <a:r>
              <a:rPr lang="de-DE" dirty="0" err="1"/>
              <a:t>Difference</a:t>
            </a:r>
            <a:r>
              <a:rPr lang="de-DE" dirty="0"/>
              <a:t> </a:t>
            </a:r>
            <a:r>
              <a:rPr lang="de-DE" dirty="0" err="1"/>
              <a:t>between</a:t>
            </a:r>
            <a:r>
              <a:rPr lang="de-DE" dirty="0"/>
              <a:t> Developers and Users</a:t>
            </a:r>
          </a:p>
        </p:txBody>
      </p:sp>
      <p:sp>
        <p:nvSpPr>
          <p:cNvPr id="3" name="Fußzeilenplatzhalter 2">
            <a:extLst>
              <a:ext uri="{FF2B5EF4-FFF2-40B4-BE49-F238E27FC236}">
                <a16:creationId xmlns:a16="http://schemas.microsoft.com/office/drawing/2014/main" id="{001DEAD5-4864-3EE5-2536-B0368DDA241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4C54C6D-81F6-BD48-6295-1D453F24BCB5}"/>
              </a:ext>
            </a:extLst>
          </p:cNvPr>
          <p:cNvSpPr>
            <a:spLocks noGrp="1"/>
          </p:cNvSpPr>
          <p:nvPr>
            <p:ph type="sldNum" sz="quarter" idx="33"/>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DE4A8C34-D909-8F4E-302E-D711D9130DE3}"/>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5EE7EB09-65D2-B950-594B-C98EF28862A3}"/>
              </a:ext>
            </a:extLst>
          </p:cNvPr>
          <p:cNvSpPr>
            <a:spLocks noGrp="1"/>
          </p:cNvSpPr>
          <p:nvPr>
            <p:ph type="body" sz="quarter" idx="34"/>
          </p:nvPr>
        </p:nvSpPr>
        <p:spPr/>
        <p:txBody>
          <a:bodyPr/>
          <a:lstStyle/>
          <a:p>
            <a:r>
              <a:rPr lang="en-US" b="1" dirty="0">
                <a:solidFill>
                  <a:schemeClr val="accent1"/>
                </a:solidFill>
              </a:rPr>
              <a:t>Developers want to complete the system</a:t>
            </a:r>
          </a:p>
          <a:p>
            <a:r>
              <a:rPr lang="en-US" b="1" dirty="0">
                <a:solidFill>
                  <a:schemeClr val="accent1"/>
                </a:solidFill>
              </a:rPr>
              <a:t>Users want to complete tasks with your system</a:t>
            </a:r>
          </a:p>
          <a:p>
            <a:pPr lvl="1"/>
            <a:r>
              <a:rPr lang="de-DE" dirty="0" err="1"/>
              <a:t>Once</a:t>
            </a:r>
            <a:r>
              <a:rPr lang="de-DE" dirty="0"/>
              <a:t> </a:t>
            </a:r>
            <a:r>
              <a:rPr lang="de-DE" dirty="0" err="1"/>
              <a:t>caught</a:t>
            </a:r>
            <a:r>
              <a:rPr lang="de-DE" dirty="0"/>
              <a:t> in a </a:t>
            </a:r>
            <a:r>
              <a:rPr lang="de-DE" dirty="0" err="1"/>
              <a:t>task</a:t>
            </a:r>
            <a:r>
              <a:rPr lang="de-DE" dirty="0"/>
              <a:t>, </a:t>
            </a:r>
            <a:r>
              <a:rPr lang="de-DE" b="1" dirty="0" err="1">
                <a:solidFill>
                  <a:schemeClr val="accent1"/>
                </a:solidFill>
              </a:rPr>
              <a:t>users</a:t>
            </a:r>
            <a:r>
              <a:rPr lang="de-DE" b="1" dirty="0">
                <a:solidFill>
                  <a:schemeClr val="accent1"/>
                </a:solidFill>
              </a:rPr>
              <a:t> will </a:t>
            </a:r>
            <a:r>
              <a:rPr lang="de-DE" b="1" dirty="0" err="1">
                <a:solidFill>
                  <a:schemeClr val="accent1"/>
                </a:solidFill>
              </a:rPr>
              <a:t>try</a:t>
            </a:r>
            <a:r>
              <a:rPr lang="de-DE" b="1" dirty="0">
                <a:solidFill>
                  <a:schemeClr val="accent1"/>
                </a:solidFill>
              </a:rPr>
              <a:t> to </a:t>
            </a:r>
            <a:r>
              <a:rPr lang="de-DE" b="1" dirty="0" err="1">
                <a:solidFill>
                  <a:schemeClr val="accent1"/>
                </a:solidFill>
              </a:rPr>
              <a:t>keep</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flow</a:t>
            </a:r>
            <a:r>
              <a:rPr lang="de-DE" b="1" dirty="0">
                <a:solidFill>
                  <a:schemeClr val="accent1"/>
                </a:solidFill>
              </a:rPr>
              <a:t>“ </a:t>
            </a:r>
            <a:r>
              <a:rPr lang="de-DE" dirty="0" err="1"/>
              <a:t>until</a:t>
            </a:r>
            <a:r>
              <a:rPr lang="de-DE" dirty="0"/>
              <a:t> </a:t>
            </a:r>
            <a:r>
              <a:rPr lang="de-DE" dirty="0" err="1"/>
              <a:t>their</a:t>
            </a:r>
            <a:r>
              <a:rPr lang="de-DE" dirty="0"/>
              <a:t> </a:t>
            </a:r>
            <a:r>
              <a:rPr lang="de-DE" dirty="0" err="1"/>
              <a:t>task</a:t>
            </a:r>
            <a:r>
              <a:rPr lang="de-DE" dirty="0"/>
              <a:t> </a:t>
            </a:r>
            <a:r>
              <a:rPr lang="de-DE" dirty="0" err="1"/>
              <a:t>is</a:t>
            </a:r>
            <a:r>
              <a:rPr lang="de-DE" dirty="0"/>
              <a:t> </a:t>
            </a:r>
            <a:r>
              <a:rPr lang="de-DE" dirty="0" err="1"/>
              <a:t>completed</a:t>
            </a:r>
            <a:endParaRPr lang="de-DE" dirty="0"/>
          </a:p>
        </p:txBody>
      </p:sp>
      <p:sp>
        <p:nvSpPr>
          <p:cNvPr id="7" name="Inhaltsplatzhalter 6">
            <a:extLst>
              <a:ext uri="{FF2B5EF4-FFF2-40B4-BE49-F238E27FC236}">
                <a16:creationId xmlns:a16="http://schemas.microsoft.com/office/drawing/2014/main" id="{D9BD4A56-69BB-D9AC-5E59-382A70F24B9B}"/>
              </a:ext>
            </a:extLst>
          </p:cNvPr>
          <p:cNvSpPr>
            <a:spLocks noGrp="1"/>
          </p:cNvSpPr>
          <p:nvPr>
            <p:ph sz="quarter" idx="35"/>
          </p:nvPr>
        </p:nvSpPr>
        <p:spPr/>
        <p:txBody>
          <a:bodyPr/>
          <a:lstStyle/>
          <a:p>
            <a:r>
              <a:rPr lang="de-DE" dirty="0"/>
              <a:t>Images from Albrecht Schmidt and  </a:t>
            </a:r>
            <a:r>
              <a:rPr lang="de-DE" dirty="0">
                <a:hlinkClick r:id="rId2"/>
              </a:rPr>
              <a:t>https://pixabay.com/de/photos/schnitzen-holz-mantel-h%C3%A4nde-96088/</a:t>
            </a:r>
            <a:endParaRPr lang="de-DE" dirty="0"/>
          </a:p>
        </p:txBody>
      </p:sp>
      <p:pic>
        <p:nvPicPr>
          <p:cNvPr id="8" name="Grafik 7" descr="Screenshots with a huge number of windows and tasks in parallel">
            <a:extLst>
              <a:ext uri="{FF2B5EF4-FFF2-40B4-BE49-F238E27FC236}">
                <a16:creationId xmlns:a16="http://schemas.microsoft.com/office/drawing/2014/main" id="{349B16B1-9E0D-E58F-173A-462414FBF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4" y="3013005"/>
            <a:ext cx="3698840" cy="2773455"/>
          </a:xfrm>
          <a:prstGeom prst="rect">
            <a:avLst/>
          </a:prstGeom>
          <a:noFill/>
          <a:ln>
            <a:noFill/>
          </a:ln>
          <a:effectLst/>
        </p:spPr>
      </p:pic>
      <p:pic>
        <p:nvPicPr>
          <p:cNvPr id="9" name="Grafik 8" descr="A crafting user">
            <a:extLst>
              <a:ext uri="{FF2B5EF4-FFF2-40B4-BE49-F238E27FC236}">
                <a16:creationId xmlns:a16="http://schemas.microsoft.com/office/drawing/2014/main" id="{6A6C8AD1-86C6-7400-3D96-1510AB3BD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738" y="2998382"/>
            <a:ext cx="4287020" cy="2786104"/>
          </a:xfrm>
          <a:prstGeom prst="rect">
            <a:avLst/>
          </a:prstGeom>
        </p:spPr>
      </p:pic>
    </p:spTree>
    <p:extLst>
      <p:ext uri="{BB962C8B-B14F-4D97-AF65-F5344CB8AC3E}">
        <p14:creationId xmlns:p14="http://schemas.microsoft.com/office/powerpoint/2010/main" val="300408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D0E2F-C83D-8FE6-524C-B5E0D0AF03D9}"/>
              </a:ext>
            </a:extLst>
          </p:cNvPr>
          <p:cNvSpPr>
            <a:spLocks noGrp="1"/>
          </p:cNvSpPr>
          <p:nvPr>
            <p:ph type="title"/>
          </p:nvPr>
        </p:nvSpPr>
        <p:spPr/>
        <p:txBody>
          <a:bodyPr/>
          <a:lstStyle/>
          <a:p>
            <a:r>
              <a:rPr lang="de-DE" dirty="0"/>
              <a:t>The </a:t>
            </a:r>
            <a:r>
              <a:rPr lang="de-DE" dirty="0" err="1"/>
              <a:t>Corridor</a:t>
            </a:r>
            <a:r>
              <a:rPr lang="de-DE" dirty="0"/>
              <a:t> of Options and </a:t>
            </a:r>
            <a:r>
              <a:rPr lang="de-DE" dirty="0" err="1"/>
              <a:t>the</a:t>
            </a:r>
            <a:r>
              <a:rPr lang="de-DE" dirty="0"/>
              <a:t> Users‘ Flow</a:t>
            </a:r>
          </a:p>
        </p:txBody>
      </p:sp>
      <p:sp>
        <p:nvSpPr>
          <p:cNvPr id="3" name="Fußzeilenplatzhalter 2">
            <a:extLst>
              <a:ext uri="{FF2B5EF4-FFF2-40B4-BE49-F238E27FC236}">
                <a16:creationId xmlns:a16="http://schemas.microsoft.com/office/drawing/2014/main" id="{12D7A898-5B34-D3D3-8361-443BC22F0A5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B80C514-B977-57FB-BDCE-6B5F11A96FFD}"/>
              </a:ext>
            </a:extLst>
          </p:cNvPr>
          <p:cNvSpPr>
            <a:spLocks noGrp="1"/>
          </p:cNvSpPr>
          <p:nvPr>
            <p:ph type="sldNum" sz="quarter" idx="33"/>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1BC4BFB0-8F62-890D-D2B8-40C96CEF620D}"/>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B6B7DC2C-73D9-CF20-47F7-63BDD6FCE7EB}"/>
              </a:ext>
            </a:extLst>
          </p:cNvPr>
          <p:cNvSpPr>
            <a:spLocks noGrp="1"/>
          </p:cNvSpPr>
          <p:nvPr>
            <p:ph type="body" sz="quarter" idx="34"/>
          </p:nvPr>
        </p:nvSpPr>
        <p:spPr/>
        <p:txBody>
          <a:bodyPr/>
          <a:lstStyle/>
          <a:p>
            <a:endParaRPr lang="de-DE" dirty="0"/>
          </a:p>
        </p:txBody>
      </p:sp>
      <p:pic>
        <p:nvPicPr>
          <p:cNvPr id="9" name="Inhaltsplatzhalter 8" descr="Benutzer mit einfarbiger Füllung">
            <a:extLst>
              <a:ext uri="{FF2B5EF4-FFF2-40B4-BE49-F238E27FC236}">
                <a16:creationId xmlns:a16="http://schemas.microsoft.com/office/drawing/2014/main" id="{98A3014F-B657-C8A0-57C3-C655D20F3AB9}"/>
              </a:ext>
            </a:extLst>
          </p:cNvPr>
          <p:cNvPicPr>
            <a:picLocks noGrp="1" noChangeAspect="1"/>
          </p:cNvPicPr>
          <p:nvPr>
            <p:ph sz="quarter" idx="3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582" y="2426215"/>
            <a:ext cx="1676400" cy="1676400"/>
          </a:xfrm>
        </p:spPr>
      </p:pic>
      <p:sp>
        <p:nvSpPr>
          <p:cNvPr id="10" name="Textfeld 9">
            <a:extLst>
              <a:ext uri="{FF2B5EF4-FFF2-40B4-BE49-F238E27FC236}">
                <a16:creationId xmlns:a16="http://schemas.microsoft.com/office/drawing/2014/main" id="{B5635DE0-D787-EA1F-6AFB-D99E4F56A456}"/>
              </a:ext>
            </a:extLst>
          </p:cNvPr>
          <p:cNvSpPr txBox="1"/>
          <p:nvPr/>
        </p:nvSpPr>
        <p:spPr>
          <a:xfrm>
            <a:off x="986971" y="3954891"/>
            <a:ext cx="1096775" cy="369332"/>
          </a:xfrm>
          <a:prstGeom prst="rect">
            <a:avLst/>
          </a:prstGeom>
          <a:noFill/>
        </p:spPr>
        <p:txBody>
          <a:bodyPr wrap="none" rtlCol="0">
            <a:spAutoFit/>
          </a:bodyPr>
          <a:lstStyle/>
          <a:p>
            <a:r>
              <a:rPr lang="de-DE" dirty="0"/>
              <a:t>The User</a:t>
            </a:r>
          </a:p>
        </p:txBody>
      </p:sp>
      <p:pic>
        <p:nvPicPr>
          <p:cNvPr id="12" name="Grafik 11" descr="Fragezeichen mit einfarbiger Füllung">
            <a:extLst>
              <a:ext uri="{FF2B5EF4-FFF2-40B4-BE49-F238E27FC236}">
                <a16:creationId xmlns:a16="http://schemas.microsoft.com/office/drawing/2014/main" id="{090AF7BC-3E38-9CA7-53DF-9028C50805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4283" y="2807215"/>
            <a:ext cx="914400" cy="914400"/>
          </a:xfrm>
          <a:prstGeom prst="rect">
            <a:avLst/>
          </a:prstGeom>
        </p:spPr>
      </p:pic>
      <p:sp>
        <p:nvSpPr>
          <p:cNvPr id="13" name="Textfeld 12">
            <a:extLst>
              <a:ext uri="{FF2B5EF4-FFF2-40B4-BE49-F238E27FC236}">
                <a16:creationId xmlns:a16="http://schemas.microsoft.com/office/drawing/2014/main" id="{4A7DF2B5-393D-8709-5C3F-7E2B52776CF6}"/>
              </a:ext>
            </a:extLst>
          </p:cNvPr>
          <p:cNvSpPr txBox="1"/>
          <p:nvPr/>
        </p:nvSpPr>
        <p:spPr>
          <a:xfrm>
            <a:off x="2434354" y="3954891"/>
            <a:ext cx="1034257" cy="646331"/>
          </a:xfrm>
          <a:prstGeom prst="rect">
            <a:avLst/>
          </a:prstGeom>
          <a:noFill/>
        </p:spPr>
        <p:txBody>
          <a:bodyPr wrap="none" rtlCol="0">
            <a:spAutoFit/>
          </a:bodyPr>
          <a:lstStyle/>
          <a:p>
            <a:pPr algn="ctr"/>
            <a:r>
              <a:rPr lang="de-DE" dirty="0"/>
              <a:t>The </a:t>
            </a:r>
            <a:br>
              <a:rPr lang="de-DE" dirty="0"/>
            </a:br>
            <a:r>
              <a:rPr lang="de-DE" dirty="0" err="1"/>
              <a:t>problem</a:t>
            </a:r>
            <a:endParaRPr lang="de-DE" dirty="0"/>
          </a:p>
        </p:txBody>
      </p:sp>
      <p:sp>
        <p:nvSpPr>
          <p:cNvPr id="14" name="Textfeld 13">
            <a:extLst>
              <a:ext uri="{FF2B5EF4-FFF2-40B4-BE49-F238E27FC236}">
                <a16:creationId xmlns:a16="http://schemas.microsoft.com/office/drawing/2014/main" id="{D5A5A3B5-C227-3922-47F6-39E898A5A556}"/>
              </a:ext>
            </a:extLst>
          </p:cNvPr>
          <p:cNvSpPr txBox="1"/>
          <p:nvPr/>
        </p:nvSpPr>
        <p:spPr>
          <a:xfrm>
            <a:off x="9844076" y="3954891"/>
            <a:ext cx="1008609" cy="646331"/>
          </a:xfrm>
          <a:prstGeom prst="rect">
            <a:avLst/>
          </a:prstGeom>
          <a:noFill/>
        </p:spPr>
        <p:txBody>
          <a:bodyPr wrap="none" rtlCol="0">
            <a:spAutoFit/>
          </a:bodyPr>
          <a:lstStyle/>
          <a:p>
            <a:pPr algn="ctr"/>
            <a:r>
              <a:rPr lang="de-DE" dirty="0"/>
              <a:t>The </a:t>
            </a:r>
            <a:br>
              <a:rPr lang="de-DE" dirty="0"/>
            </a:br>
            <a:r>
              <a:rPr lang="de-DE" dirty="0" err="1"/>
              <a:t>solution</a:t>
            </a:r>
            <a:endParaRPr lang="de-DE" dirty="0"/>
          </a:p>
        </p:txBody>
      </p:sp>
      <p:pic>
        <p:nvPicPr>
          <p:cNvPr id="16" name="Grafik 15" descr="Glühbirne und Zahnrad mit einfarbiger Füllung">
            <a:extLst>
              <a:ext uri="{FF2B5EF4-FFF2-40B4-BE49-F238E27FC236}">
                <a16:creationId xmlns:a16="http://schemas.microsoft.com/office/drawing/2014/main" id="{38A32C6A-3C08-89B6-CE5D-08FF4B51CB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1180" y="2807215"/>
            <a:ext cx="914400" cy="914400"/>
          </a:xfrm>
          <a:prstGeom prst="rect">
            <a:avLst/>
          </a:prstGeom>
        </p:spPr>
      </p:pic>
      <p:sp>
        <p:nvSpPr>
          <p:cNvPr id="19" name="Freihandform: Form 18" descr="Path">
            <a:extLst>
              <a:ext uri="{FF2B5EF4-FFF2-40B4-BE49-F238E27FC236}">
                <a16:creationId xmlns:a16="http://schemas.microsoft.com/office/drawing/2014/main" id="{5C74FE2E-217D-B038-BEAB-73CB49F16116}"/>
              </a:ext>
            </a:extLst>
          </p:cNvPr>
          <p:cNvSpPr/>
          <p:nvPr/>
        </p:nvSpPr>
        <p:spPr>
          <a:xfrm>
            <a:off x="4136571" y="2807215"/>
            <a:ext cx="5239658" cy="1198195"/>
          </a:xfrm>
          <a:custGeom>
            <a:avLst/>
            <a:gdLst>
              <a:gd name="connsiteX0" fmla="*/ 8381 w 5422210"/>
              <a:gd name="connsiteY0" fmla="*/ 509783 h 1198195"/>
              <a:gd name="connsiteX1" fmla="*/ 182552 w 5422210"/>
              <a:gd name="connsiteY1" fmla="*/ 350126 h 1198195"/>
              <a:gd name="connsiteX2" fmla="*/ 1242095 w 5422210"/>
              <a:gd name="connsiteY2" fmla="*/ 30812 h 1198195"/>
              <a:gd name="connsiteX3" fmla="*/ 3390210 w 5422210"/>
              <a:gd name="connsiteY3" fmla="*/ 1191955 h 1198195"/>
              <a:gd name="connsiteX4" fmla="*/ 5422210 w 5422210"/>
              <a:gd name="connsiteY4" fmla="*/ 408183 h 1198195"/>
              <a:gd name="connsiteX0" fmla="*/ 0 w 5239658"/>
              <a:gd name="connsiteY0" fmla="*/ 350126 h 1198195"/>
              <a:gd name="connsiteX1" fmla="*/ 1059543 w 5239658"/>
              <a:gd name="connsiteY1" fmla="*/ 30812 h 1198195"/>
              <a:gd name="connsiteX2" fmla="*/ 3207658 w 5239658"/>
              <a:gd name="connsiteY2" fmla="*/ 1191955 h 1198195"/>
              <a:gd name="connsiteX3" fmla="*/ 5239658 w 5239658"/>
              <a:gd name="connsiteY3" fmla="*/ 408183 h 1198195"/>
            </a:gdLst>
            <a:ahLst/>
            <a:cxnLst>
              <a:cxn ang="0">
                <a:pos x="connsiteX0" y="connsiteY0"/>
              </a:cxn>
              <a:cxn ang="0">
                <a:pos x="connsiteX1" y="connsiteY1"/>
              </a:cxn>
              <a:cxn ang="0">
                <a:pos x="connsiteX2" y="connsiteY2"/>
              </a:cxn>
              <a:cxn ang="0">
                <a:pos x="connsiteX3" y="connsiteY3"/>
              </a:cxn>
            </a:cxnLst>
            <a:rect l="l" t="t" r="r" b="b"/>
            <a:pathLst>
              <a:path w="5239658" h="1198195">
                <a:moveTo>
                  <a:pt x="0" y="350126"/>
                </a:moveTo>
                <a:cubicBezTo>
                  <a:pt x="205619" y="270297"/>
                  <a:pt x="524933" y="-109493"/>
                  <a:pt x="1059543" y="30812"/>
                </a:cubicBezTo>
                <a:cubicBezTo>
                  <a:pt x="1594153" y="171117"/>
                  <a:pt x="2510972" y="1129060"/>
                  <a:pt x="3207658" y="1191955"/>
                </a:cubicBezTo>
                <a:cubicBezTo>
                  <a:pt x="3904344" y="1254850"/>
                  <a:pt x="4572001" y="831516"/>
                  <a:pt x="5239658" y="408183"/>
                </a:cubicBezTo>
              </a:path>
            </a:pathLst>
          </a:custGeom>
          <a:noFill/>
          <a:ln w="762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5EF36B08-75DF-FB43-0473-2F5D82FDAD9C}"/>
              </a:ext>
            </a:extLst>
          </p:cNvPr>
          <p:cNvSpPr txBox="1"/>
          <p:nvPr/>
        </p:nvSpPr>
        <p:spPr>
          <a:xfrm>
            <a:off x="1341332" y="5631291"/>
            <a:ext cx="9509334" cy="400110"/>
          </a:xfrm>
          <a:prstGeom prst="rect">
            <a:avLst/>
          </a:prstGeom>
          <a:noFill/>
        </p:spPr>
        <p:txBody>
          <a:bodyPr wrap="none" rtlCol="0">
            <a:spAutoFit/>
          </a:bodyPr>
          <a:lstStyle/>
          <a:p>
            <a:pPr algn="ctr"/>
            <a:r>
              <a:rPr lang="de-DE" sz="2000" dirty="0"/>
              <a:t>The </a:t>
            </a:r>
            <a:r>
              <a:rPr lang="de-DE" sz="2000" dirty="0" err="1"/>
              <a:t>users</a:t>
            </a:r>
            <a:r>
              <a:rPr lang="de-DE" sz="2000" dirty="0"/>
              <a:t>‘ </a:t>
            </a:r>
            <a:r>
              <a:rPr lang="de-DE" sz="2000" dirty="0" err="1"/>
              <a:t>path</a:t>
            </a:r>
            <a:r>
              <a:rPr lang="de-DE" sz="2000" dirty="0"/>
              <a:t> to </a:t>
            </a:r>
            <a:r>
              <a:rPr lang="de-DE" sz="2000" dirty="0" err="1"/>
              <a:t>solve</a:t>
            </a:r>
            <a:r>
              <a:rPr lang="de-DE" sz="2000" dirty="0"/>
              <a:t> </a:t>
            </a:r>
            <a:r>
              <a:rPr lang="de-DE" sz="2000" dirty="0" err="1"/>
              <a:t>the</a:t>
            </a:r>
            <a:r>
              <a:rPr lang="de-DE" sz="2000" dirty="0"/>
              <a:t> </a:t>
            </a:r>
            <a:r>
              <a:rPr lang="de-DE" sz="2000" dirty="0" err="1"/>
              <a:t>problem</a:t>
            </a:r>
            <a:r>
              <a:rPr lang="de-DE" sz="2000" dirty="0"/>
              <a:t> = </a:t>
            </a:r>
            <a:r>
              <a:rPr lang="de-DE" sz="2000" dirty="0" err="1"/>
              <a:t>task</a:t>
            </a:r>
            <a:r>
              <a:rPr lang="de-DE" sz="2000" dirty="0"/>
              <a:t> </a:t>
            </a:r>
            <a:r>
              <a:rPr lang="de-DE" sz="2000" dirty="0" err="1"/>
              <a:t>flow</a:t>
            </a:r>
            <a:r>
              <a:rPr lang="de-DE" sz="2000" dirty="0"/>
              <a:t> (</a:t>
            </a:r>
            <a:r>
              <a:rPr lang="de-DE" sz="2000" dirty="0" err="1"/>
              <a:t>composed</a:t>
            </a:r>
            <a:r>
              <a:rPr lang="de-DE" sz="2000" dirty="0"/>
              <a:t> of </a:t>
            </a:r>
            <a:r>
              <a:rPr lang="de-DE" sz="2000" dirty="0" err="1"/>
              <a:t>one</a:t>
            </a:r>
            <a:r>
              <a:rPr lang="de-DE" sz="2000" dirty="0"/>
              <a:t> </a:t>
            </a:r>
            <a:r>
              <a:rPr lang="de-DE" sz="2000" dirty="0" err="1"/>
              <a:t>or</a:t>
            </a:r>
            <a:r>
              <a:rPr lang="de-DE" sz="2000" dirty="0"/>
              <a:t> </a:t>
            </a:r>
            <a:r>
              <a:rPr lang="de-DE" sz="2000" dirty="0" err="1"/>
              <a:t>more</a:t>
            </a:r>
            <a:r>
              <a:rPr lang="de-DE" sz="2000" dirty="0"/>
              <a:t> </a:t>
            </a:r>
            <a:r>
              <a:rPr lang="de-DE" sz="2000" dirty="0" err="1"/>
              <a:t>tasks</a:t>
            </a:r>
            <a:r>
              <a:rPr lang="de-DE" sz="2000" dirty="0"/>
              <a:t>)</a:t>
            </a:r>
          </a:p>
        </p:txBody>
      </p:sp>
      <p:sp>
        <p:nvSpPr>
          <p:cNvPr id="22" name="Freihandform: Form 21" descr="Corridor below  the path">
            <a:extLst>
              <a:ext uri="{FF2B5EF4-FFF2-40B4-BE49-F238E27FC236}">
                <a16:creationId xmlns:a16="http://schemas.microsoft.com/office/drawing/2014/main" id="{C4FE5CBD-1CB1-54A8-2305-8E223EE7DE7E}"/>
              </a:ext>
            </a:extLst>
          </p:cNvPr>
          <p:cNvSpPr/>
          <p:nvPr/>
        </p:nvSpPr>
        <p:spPr>
          <a:xfrm>
            <a:off x="4136571" y="3316160"/>
            <a:ext cx="5239658" cy="887405"/>
          </a:xfrm>
          <a:custGeom>
            <a:avLst/>
            <a:gdLst>
              <a:gd name="connsiteX0" fmla="*/ 8381 w 5422210"/>
              <a:gd name="connsiteY0" fmla="*/ 509783 h 1198195"/>
              <a:gd name="connsiteX1" fmla="*/ 182552 w 5422210"/>
              <a:gd name="connsiteY1" fmla="*/ 350126 h 1198195"/>
              <a:gd name="connsiteX2" fmla="*/ 1242095 w 5422210"/>
              <a:gd name="connsiteY2" fmla="*/ 30812 h 1198195"/>
              <a:gd name="connsiteX3" fmla="*/ 3390210 w 5422210"/>
              <a:gd name="connsiteY3" fmla="*/ 1191955 h 1198195"/>
              <a:gd name="connsiteX4" fmla="*/ 5422210 w 5422210"/>
              <a:gd name="connsiteY4" fmla="*/ 408183 h 1198195"/>
              <a:gd name="connsiteX0" fmla="*/ 0 w 5239658"/>
              <a:gd name="connsiteY0" fmla="*/ 350126 h 1198195"/>
              <a:gd name="connsiteX1" fmla="*/ 1059543 w 5239658"/>
              <a:gd name="connsiteY1" fmla="*/ 30812 h 1198195"/>
              <a:gd name="connsiteX2" fmla="*/ 3207658 w 5239658"/>
              <a:gd name="connsiteY2" fmla="*/ 1191955 h 1198195"/>
              <a:gd name="connsiteX3" fmla="*/ 5239658 w 5239658"/>
              <a:gd name="connsiteY3" fmla="*/ 408183 h 1198195"/>
              <a:gd name="connsiteX0" fmla="*/ 0 w 5239658"/>
              <a:gd name="connsiteY0" fmla="*/ 334615 h 887405"/>
              <a:gd name="connsiteX1" fmla="*/ 1059543 w 5239658"/>
              <a:gd name="connsiteY1" fmla="*/ 15301 h 887405"/>
              <a:gd name="connsiteX2" fmla="*/ 3230518 w 5239658"/>
              <a:gd name="connsiteY2" fmla="*/ 871644 h 887405"/>
              <a:gd name="connsiteX3" fmla="*/ 5239658 w 5239658"/>
              <a:gd name="connsiteY3" fmla="*/ 392672 h 887405"/>
            </a:gdLst>
            <a:ahLst/>
            <a:cxnLst>
              <a:cxn ang="0">
                <a:pos x="connsiteX0" y="connsiteY0"/>
              </a:cxn>
              <a:cxn ang="0">
                <a:pos x="connsiteX1" y="connsiteY1"/>
              </a:cxn>
              <a:cxn ang="0">
                <a:pos x="connsiteX2" y="connsiteY2"/>
              </a:cxn>
              <a:cxn ang="0">
                <a:pos x="connsiteX3" y="connsiteY3"/>
              </a:cxn>
            </a:cxnLst>
            <a:rect l="l" t="t" r="r" b="b"/>
            <a:pathLst>
              <a:path w="5239658" h="887405">
                <a:moveTo>
                  <a:pt x="0" y="334615"/>
                </a:moveTo>
                <a:cubicBezTo>
                  <a:pt x="205619" y="254786"/>
                  <a:pt x="521124" y="-74204"/>
                  <a:pt x="1059543" y="15301"/>
                </a:cubicBezTo>
                <a:cubicBezTo>
                  <a:pt x="1597962" y="104806"/>
                  <a:pt x="2533832" y="808749"/>
                  <a:pt x="3230518" y="871644"/>
                </a:cubicBezTo>
                <a:cubicBezTo>
                  <a:pt x="3927204" y="934539"/>
                  <a:pt x="4572001" y="816005"/>
                  <a:pt x="5239658" y="392672"/>
                </a:cubicBezTo>
              </a:path>
            </a:pathLst>
          </a:custGeom>
          <a:noFill/>
          <a:ln w="28575">
            <a:solidFill>
              <a:schemeClr val="accent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Freihandform: Form 22" descr="Corridor above the path">
            <a:extLst>
              <a:ext uri="{FF2B5EF4-FFF2-40B4-BE49-F238E27FC236}">
                <a16:creationId xmlns:a16="http://schemas.microsoft.com/office/drawing/2014/main" id="{C699DB69-BBA4-E6F0-E31A-BDB4A91167C8}"/>
              </a:ext>
            </a:extLst>
          </p:cNvPr>
          <p:cNvSpPr/>
          <p:nvPr/>
        </p:nvSpPr>
        <p:spPr>
          <a:xfrm>
            <a:off x="4119638" y="2255545"/>
            <a:ext cx="5239658" cy="1558434"/>
          </a:xfrm>
          <a:custGeom>
            <a:avLst/>
            <a:gdLst>
              <a:gd name="connsiteX0" fmla="*/ 8381 w 5422210"/>
              <a:gd name="connsiteY0" fmla="*/ 509783 h 1198195"/>
              <a:gd name="connsiteX1" fmla="*/ 182552 w 5422210"/>
              <a:gd name="connsiteY1" fmla="*/ 350126 h 1198195"/>
              <a:gd name="connsiteX2" fmla="*/ 1242095 w 5422210"/>
              <a:gd name="connsiteY2" fmla="*/ 30812 h 1198195"/>
              <a:gd name="connsiteX3" fmla="*/ 3390210 w 5422210"/>
              <a:gd name="connsiteY3" fmla="*/ 1191955 h 1198195"/>
              <a:gd name="connsiteX4" fmla="*/ 5422210 w 5422210"/>
              <a:gd name="connsiteY4" fmla="*/ 408183 h 1198195"/>
              <a:gd name="connsiteX0" fmla="*/ 0 w 5239658"/>
              <a:gd name="connsiteY0" fmla="*/ 350126 h 1198195"/>
              <a:gd name="connsiteX1" fmla="*/ 1059543 w 5239658"/>
              <a:gd name="connsiteY1" fmla="*/ 30812 h 1198195"/>
              <a:gd name="connsiteX2" fmla="*/ 3207658 w 5239658"/>
              <a:gd name="connsiteY2" fmla="*/ 1191955 h 1198195"/>
              <a:gd name="connsiteX3" fmla="*/ 5239658 w 5239658"/>
              <a:gd name="connsiteY3" fmla="*/ 408183 h 1198195"/>
              <a:gd name="connsiteX0" fmla="*/ 0 w 5239658"/>
              <a:gd name="connsiteY0" fmla="*/ 370061 h 1558434"/>
              <a:gd name="connsiteX1" fmla="*/ 1059543 w 5239658"/>
              <a:gd name="connsiteY1" fmla="*/ 50747 h 1558434"/>
              <a:gd name="connsiteX2" fmla="*/ 3321958 w 5239658"/>
              <a:gd name="connsiteY2" fmla="*/ 1554790 h 1558434"/>
              <a:gd name="connsiteX3" fmla="*/ 5239658 w 5239658"/>
              <a:gd name="connsiteY3" fmla="*/ 428118 h 1558434"/>
            </a:gdLst>
            <a:ahLst/>
            <a:cxnLst>
              <a:cxn ang="0">
                <a:pos x="connsiteX0" y="connsiteY0"/>
              </a:cxn>
              <a:cxn ang="0">
                <a:pos x="connsiteX1" y="connsiteY1"/>
              </a:cxn>
              <a:cxn ang="0">
                <a:pos x="connsiteX2" y="connsiteY2"/>
              </a:cxn>
              <a:cxn ang="0">
                <a:pos x="connsiteX3" y="connsiteY3"/>
              </a:cxn>
            </a:cxnLst>
            <a:rect l="l" t="t" r="r" b="b"/>
            <a:pathLst>
              <a:path w="5239658" h="1558434">
                <a:moveTo>
                  <a:pt x="0" y="370061"/>
                </a:moveTo>
                <a:cubicBezTo>
                  <a:pt x="205619" y="290232"/>
                  <a:pt x="505883" y="-146708"/>
                  <a:pt x="1059543" y="50747"/>
                </a:cubicBezTo>
                <a:cubicBezTo>
                  <a:pt x="1613203" y="248202"/>
                  <a:pt x="2625272" y="1491895"/>
                  <a:pt x="3321958" y="1554790"/>
                </a:cubicBezTo>
                <a:cubicBezTo>
                  <a:pt x="4018644" y="1617685"/>
                  <a:pt x="4572001" y="851451"/>
                  <a:pt x="5239658" y="428118"/>
                </a:cubicBezTo>
              </a:path>
            </a:pathLst>
          </a:custGeom>
          <a:noFill/>
          <a:ln w="28575">
            <a:solidFill>
              <a:schemeClr val="accent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5" name="Gerade Verbindung mit Pfeil 24">
            <a:extLst>
              <a:ext uri="{FF2B5EF4-FFF2-40B4-BE49-F238E27FC236}">
                <a16:creationId xmlns:a16="http://schemas.microsoft.com/office/drawing/2014/main" id="{AB28A722-A310-9E87-B747-11539CE9B5F1}"/>
              </a:ext>
              <a:ext uri="{C183D7F6-B498-43B3-948B-1728B52AA6E4}">
                <adec:decorative xmlns:adec="http://schemas.microsoft.com/office/drawing/2017/decorative" val="1"/>
              </a:ext>
            </a:extLst>
          </p:cNvPr>
          <p:cNvCxnSpPr>
            <a:cxnSpLocks/>
            <a:stCxn id="26" idx="2"/>
            <a:endCxn id="23" idx="1"/>
          </p:cNvCxnSpPr>
          <p:nvPr/>
        </p:nvCxnSpPr>
        <p:spPr>
          <a:xfrm>
            <a:off x="5179181" y="1833985"/>
            <a:ext cx="0" cy="47230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9E9953F1-F6F1-520F-FAA0-D94A299792B4}"/>
              </a:ext>
            </a:extLst>
          </p:cNvPr>
          <p:cNvSpPr txBox="1"/>
          <p:nvPr/>
        </p:nvSpPr>
        <p:spPr>
          <a:xfrm>
            <a:off x="3886823" y="1464653"/>
            <a:ext cx="2584715" cy="369332"/>
          </a:xfrm>
          <a:prstGeom prst="rect">
            <a:avLst/>
          </a:prstGeom>
          <a:solidFill>
            <a:schemeClr val="accent1"/>
          </a:solidFill>
        </p:spPr>
        <p:txBody>
          <a:bodyPr wrap="square" rtlCol="0">
            <a:spAutoFit/>
          </a:bodyPr>
          <a:lstStyle/>
          <a:p>
            <a:pPr algn="ctr"/>
            <a:r>
              <a:rPr lang="de-DE" dirty="0" err="1">
                <a:solidFill>
                  <a:schemeClr val="bg1"/>
                </a:solidFill>
              </a:rPr>
              <a:t>Corridor</a:t>
            </a:r>
            <a:r>
              <a:rPr lang="de-DE" dirty="0">
                <a:solidFill>
                  <a:schemeClr val="bg1"/>
                </a:solidFill>
              </a:rPr>
              <a:t> of </a:t>
            </a:r>
            <a:r>
              <a:rPr lang="de-DE" dirty="0" err="1">
                <a:solidFill>
                  <a:schemeClr val="bg1"/>
                </a:solidFill>
              </a:rPr>
              <a:t>options</a:t>
            </a:r>
            <a:endParaRPr lang="de-DE" dirty="0">
              <a:solidFill>
                <a:schemeClr val="bg1"/>
              </a:solidFill>
            </a:endParaRPr>
          </a:p>
        </p:txBody>
      </p:sp>
      <p:cxnSp>
        <p:nvCxnSpPr>
          <p:cNvPr id="29" name="Gerade Verbindung mit Pfeil 28">
            <a:extLst>
              <a:ext uri="{FF2B5EF4-FFF2-40B4-BE49-F238E27FC236}">
                <a16:creationId xmlns:a16="http://schemas.microsoft.com/office/drawing/2014/main" id="{F668DA8E-6AA4-3D60-EAA0-4716206B0E55}"/>
              </a:ext>
              <a:ext uri="{C183D7F6-B498-43B3-948B-1728B52AA6E4}">
                <adec:decorative xmlns:adec="http://schemas.microsoft.com/office/drawing/2017/decorative" val="1"/>
              </a:ext>
            </a:extLst>
          </p:cNvPr>
          <p:cNvCxnSpPr>
            <a:cxnSpLocks/>
          </p:cNvCxnSpPr>
          <p:nvPr/>
        </p:nvCxnSpPr>
        <p:spPr>
          <a:xfrm flipV="1">
            <a:off x="4947399" y="3311238"/>
            <a:ext cx="0" cy="86310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1EECDAFD-9456-86AE-B1D3-D08F0E5AD347}"/>
              </a:ext>
            </a:extLst>
          </p:cNvPr>
          <p:cNvSpPr txBox="1"/>
          <p:nvPr/>
        </p:nvSpPr>
        <p:spPr>
          <a:xfrm>
            <a:off x="3761496" y="4148709"/>
            <a:ext cx="2492823" cy="646331"/>
          </a:xfrm>
          <a:prstGeom prst="rect">
            <a:avLst/>
          </a:prstGeom>
          <a:solidFill>
            <a:schemeClr val="accent6"/>
          </a:solidFill>
        </p:spPr>
        <p:txBody>
          <a:bodyPr wrap="square" rtlCol="0">
            <a:spAutoFit/>
          </a:bodyPr>
          <a:lstStyle/>
          <a:p>
            <a:pPr algn="ctr"/>
            <a:r>
              <a:rPr lang="de-DE" dirty="0">
                <a:solidFill>
                  <a:schemeClr val="bg1"/>
                </a:solidFill>
              </a:rPr>
              <a:t>Many </a:t>
            </a:r>
            <a:r>
              <a:rPr lang="de-DE" dirty="0" err="1">
                <a:solidFill>
                  <a:schemeClr val="bg1"/>
                </a:solidFill>
              </a:rPr>
              <a:t>options</a:t>
            </a:r>
            <a:r>
              <a:rPr lang="de-DE" dirty="0">
                <a:solidFill>
                  <a:schemeClr val="bg1"/>
                </a:solidFill>
              </a:rPr>
              <a:t> slow down </a:t>
            </a:r>
            <a:r>
              <a:rPr lang="de-DE" dirty="0" err="1">
                <a:solidFill>
                  <a:schemeClr val="bg1"/>
                </a:solidFill>
              </a:rPr>
              <a:t>the</a:t>
            </a:r>
            <a:r>
              <a:rPr lang="de-DE" dirty="0">
                <a:solidFill>
                  <a:schemeClr val="bg1"/>
                </a:solidFill>
              </a:rPr>
              <a:t> </a:t>
            </a:r>
            <a:r>
              <a:rPr lang="de-DE" dirty="0" err="1">
                <a:solidFill>
                  <a:schemeClr val="bg1"/>
                </a:solidFill>
              </a:rPr>
              <a:t>task</a:t>
            </a:r>
            <a:r>
              <a:rPr lang="de-DE" dirty="0">
                <a:solidFill>
                  <a:schemeClr val="bg1"/>
                </a:solidFill>
              </a:rPr>
              <a:t> </a:t>
            </a:r>
            <a:r>
              <a:rPr lang="de-DE" dirty="0" err="1">
                <a:solidFill>
                  <a:schemeClr val="bg1"/>
                </a:solidFill>
              </a:rPr>
              <a:t>flow</a:t>
            </a:r>
            <a:endParaRPr lang="de-DE" dirty="0">
              <a:solidFill>
                <a:schemeClr val="bg1"/>
              </a:solidFill>
            </a:endParaRPr>
          </a:p>
        </p:txBody>
      </p:sp>
      <p:cxnSp>
        <p:nvCxnSpPr>
          <p:cNvPr id="33" name="Gerade Verbindung mit Pfeil 32">
            <a:extLst>
              <a:ext uri="{FF2B5EF4-FFF2-40B4-BE49-F238E27FC236}">
                <a16:creationId xmlns:a16="http://schemas.microsoft.com/office/drawing/2014/main" id="{05971C52-95B3-C3F6-749C-10FDD9629C74}"/>
              </a:ext>
              <a:ext uri="{C183D7F6-B498-43B3-948B-1728B52AA6E4}">
                <adec:decorative xmlns:adec="http://schemas.microsoft.com/office/drawing/2017/decorative" val="1"/>
              </a:ext>
            </a:extLst>
          </p:cNvPr>
          <p:cNvCxnSpPr>
            <a:cxnSpLocks/>
            <a:stCxn id="34" idx="2"/>
            <a:endCxn id="23" idx="2"/>
          </p:cNvCxnSpPr>
          <p:nvPr/>
        </p:nvCxnSpPr>
        <p:spPr>
          <a:xfrm>
            <a:off x="7441596" y="3135979"/>
            <a:ext cx="0" cy="674356"/>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763E2994-9DD4-0FA5-D731-618DF1AA8B34}"/>
              </a:ext>
            </a:extLst>
          </p:cNvPr>
          <p:cNvSpPr txBox="1"/>
          <p:nvPr/>
        </p:nvSpPr>
        <p:spPr>
          <a:xfrm>
            <a:off x="6195184" y="2489648"/>
            <a:ext cx="2492823" cy="646331"/>
          </a:xfrm>
          <a:prstGeom prst="rect">
            <a:avLst/>
          </a:prstGeom>
          <a:solidFill>
            <a:schemeClr val="accent4"/>
          </a:solidFill>
        </p:spPr>
        <p:txBody>
          <a:bodyPr wrap="square" rtlCol="0">
            <a:spAutoFit/>
          </a:bodyPr>
          <a:lstStyle/>
          <a:p>
            <a:pPr algn="ctr"/>
            <a:r>
              <a:rPr lang="de-DE" dirty="0" err="1">
                <a:solidFill>
                  <a:schemeClr val="bg1"/>
                </a:solidFill>
              </a:rPr>
              <a:t>Less</a:t>
            </a:r>
            <a:r>
              <a:rPr lang="de-DE" dirty="0">
                <a:solidFill>
                  <a:schemeClr val="bg1"/>
                </a:solidFill>
              </a:rPr>
              <a:t> </a:t>
            </a:r>
            <a:r>
              <a:rPr lang="de-DE" dirty="0" err="1">
                <a:solidFill>
                  <a:schemeClr val="bg1"/>
                </a:solidFill>
              </a:rPr>
              <a:t>options</a:t>
            </a:r>
            <a:r>
              <a:rPr lang="de-DE" dirty="0">
                <a:solidFill>
                  <a:schemeClr val="bg1"/>
                </a:solidFill>
              </a:rPr>
              <a:t> </a:t>
            </a:r>
            <a:r>
              <a:rPr lang="de-DE" dirty="0" err="1">
                <a:solidFill>
                  <a:schemeClr val="bg1"/>
                </a:solidFill>
              </a:rPr>
              <a:t>increase</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flow</a:t>
            </a:r>
            <a:endParaRPr lang="de-DE" dirty="0">
              <a:solidFill>
                <a:schemeClr val="bg1"/>
              </a:solidFill>
            </a:endParaRPr>
          </a:p>
        </p:txBody>
      </p:sp>
    </p:spTree>
    <p:extLst>
      <p:ext uri="{BB962C8B-B14F-4D97-AF65-F5344CB8AC3E}">
        <p14:creationId xmlns:p14="http://schemas.microsoft.com/office/powerpoint/2010/main" val="42069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9" grpId="0" animBg="1"/>
      <p:bldP spid="20" grpId="0"/>
      <p:bldP spid="22" grpId="0" animBg="1"/>
      <p:bldP spid="23" grpId="0" animBg="1"/>
      <p:bldP spid="26" grpId="0" animBg="1"/>
      <p:bldP spid="30"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27E18-E75A-4228-8C61-ABF0E45AD77B}"/>
              </a:ext>
            </a:extLst>
          </p:cNvPr>
          <p:cNvSpPr>
            <a:spLocks noGrp="1"/>
          </p:cNvSpPr>
          <p:nvPr>
            <p:ph type="title"/>
          </p:nvPr>
        </p:nvSpPr>
        <p:spPr/>
        <p:txBody>
          <a:bodyPr/>
          <a:lstStyle/>
          <a:p>
            <a:r>
              <a:rPr lang="de-DE" dirty="0"/>
              <a:t>The Users‘ Flow</a:t>
            </a:r>
          </a:p>
        </p:txBody>
      </p:sp>
      <p:sp>
        <p:nvSpPr>
          <p:cNvPr id="3" name="Fußzeilenplatzhalter 2">
            <a:extLst>
              <a:ext uri="{FF2B5EF4-FFF2-40B4-BE49-F238E27FC236}">
                <a16:creationId xmlns:a16="http://schemas.microsoft.com/office/drawing/2014/main" id="{58ED1E83-0DE3-BC63-CE1B-1F3E535CC10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8195CDC-7840-27CC-4FD3-DD096EAAE6E2}"/>
              </a:ext>
            </a:extLst>
          </p:cNvPr>
          <p:cNvSpPr>
            <a:spLocks noGrp="1"/>
          </p:cNvSpPr>
          <p:nvPr>
            <p:ph type="sldNum" sz="quarter" idx="33"/>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73A129A6-6ABA-68F1-ACAF-7D9B4C573C5F}"/>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0E5782B6-E069-1EA9-12BF-13A91CB5034D}"/>
              </a:ext>
            </a:extLst>
          </p:cNvPr>
          <p:cNvSpPr>
            <a:spLocks noGrp="1"/>
          </p:cNvSpPr>
          <p:nvPr>
            <p:ph type="body" sz="quarter" idx="34"/>
          </p:nvPr>
        </p:nvSpPr>
        <p:spPr>
          <a:xfrm>
            <a:off x="695325" y="1449389"/>
            <a:ext cx="9169550" cy="3830686"/>
          </a:xfrm>
        </p:spPr>
        <p:txBody>
          <a:bodyPr>
            <a:normAutofit/>
          </a:bodyPr>
          <a:lstStyle/>
          <a:p>
            <a:r>
              <a:rPr lang="en-US" dirty="0"/>
              <a:t>Refers to a mental state of </a:t>
            </a:r>
            <a:r>
              <a:rPr lang="en-US" b="1" dirty="0">
                <a:solidFill>
                  <a:schemeClr val="accent1"/>
                </a:solidFill>
              </a:rPr>
              <a:t>absorption in an activity</a:t>
            </a:r>
            <a:r>
              <a:rPr lang="en-US" dirty="0"/>
              <a:t>, leading to a heightened </a:t>
            </a:r>
            <a:r>
              <a:rPr lang="en-US" b="1" dirty="0">
                <a:solidFill>
                  <a:schemeClr val="accent1"/>
                </a:solidFill>
              </a:rPr>
              <a:t>sense of focus, positive fulfillment</a:t>
            </a:r>
            <a:r>
              <a:rPr lang="en-US" dirty="0">
                <a:solidFill>
                  <a:schemeClr val="accent1"/>
                </a:solidFill>
              </a:rPr>
              <a:t> </a:t>
            </a:r>
            <a:r>
              <a:rPr lang="en-US" dirty="0"/>
              <a:t>and </a:t>
            </a:r>
            <a:r>
              <a:rPr lang="en-US" b="1" dirty="0">
                <a:solidFill>
                  <a:schemeClr val="accent1"/>
                </a:solidFill>
              </a:rPr>
              <a:t>productivity</a:t>
            </a:r>
            <a:endParaRPr lang="en-US" dirty="0"/>
          </a:p>
          <a:p>
            <a:pPr lvl="1"/>
            <a:r>
              <a:rPr lang="en-US" dirty="0"/>
              <a:t>People in flow are </a:t>
            </a:r>
            <a:r>
              <a:rPr lang="en-US" b="1" dirty="0">
                <a:solidFill>
                  <a:schemeClr val="accent1"/>
                </a:solidFill>
              </a:rPr>
              <a:t>more likely to come up with solutions and ideas</a:t>
            </a:r>
          </a:p>
          <a:p>
            <a:pPr lvl="1"/>
            <a:r>
              <a:rPr lang="en-US" dirty="0"/>
              <a:t>Flow is an important requirement to be immersed (movies, games, etc.)</a:t>
            </a:r>
          </a:p>
          <a:p>
            <a:pPr lvl="1"/>
            <a:r>
              <a:rPr lang="en-US" dirty="0"/>
              <a:t>Thus, the “flow” is</a:t>
            </a:r>
            <a:r>
              <a:rPr lang="en-US" b="1" dirty="0">
                <a:solidFill>
                  <a:schemeClr val="accent1"/>
                </a:solidFill>
              </a:rPr>
              <a:t> a special case of user experience </a:t>
            </a:r>
          </a:p>
          <a:p>
            <a:r>
              <a:rPr lang="en-US" dirty="0"/>
              <a:t>Biochemically, flow is associated with neurotransmitter activity, including elevated levels of dopamine and endorphins, as well as regulated cortisol levels able to handle positive stress (“eustress”)</a:t>
            </a:r>
          </a:p>
        </p:txBody>
      </p:sp>
      <p:sp>
        <p:nvSpPr>
          <p:cNvPr id="7" name="Inhaltsplatzhalter 6">
            <a:extLst>
              <a:ext uri="{FF2B5EF4-FFF2-40B4-BE49-F238E27FC236}">
                <a16:creationId xmlns:a16="http://schemas.microsoft.com/office/drawing/2014/main" id="{CA3A2C77-6410-A4A2-0FD1-044612787F89}"/>
              </a:ext>
            </a:extLst>
          </p:cNvPr>
          <p:cNvSpPr>
            <a:spLocks noGrp="1"/>
          </p:cNvSpPr>
          <p:nvPr>
            <p:ph sz="quarter" idx="35"/>
          </p:nvPr>
        </p:nvSpPr>
        <p:spPr/>
        <p:txBody>
          <a:bodyPr/>
          <a:lstStyle/>
          <a:p>
            <a:r>
              <a:rPr lang="en-US" dirty="0"/>
              <a:t>Csikszentmihalyi, Mihaly. Flow: The Psychology of Optimal Experience. New York: Harper &amp; Row, 1990. 74.</a:t>
            </a:r>
          </a:p>
          <a:p>
            <a:r>
              <a:rPr lang="en-US" dirty="0"/>
              <a:t>Csikszentmihalyi, Mihaly. Finding Flow: Psychology of Engagement with Everyday Life. New York: Basic, 1997. 31.</a:t>
            </a:r>
          </a:p>
          <a:p>
            <a:r>
              <a:rPr lang="en-US" dirty="0" err="1"/>
              <a:t>Guillon</a:t>
            </a:r>
            <a:r>
              <a:rPr lang="en-US" dirty="0"/>
              <a:t>, B., Monteiro, J.-L., </a:t>
            </a:r>
            <a:r>
              <a:rPr lang="en-US" dirty="0" err="1"/>
              <a:t>Checoury</a:t>
            </a:r>
            <a:r>
              <a:rPr lang="en-US" dirty="0"/>
              <a:t>, C., Archambault, D., &amp; Burger, D. (2004). Towards an Integrated Publishing Chain for Accessible Multimodal Documents. . </a:t>
            </a:r>
            <a:r>
              <a:rPr lang="en-US" dirty="0" err="1"/>
              <a:t>doi</a:t>
            </a:r>
            <a:r>
              <a:rPr lang="en-US" dirty="0"/>
              <a:t>: 10.1007/978-3-540-27817-7_75</a:t>
            </a:r>
          </a:p>
          <a:p>
            <a:r>
              <a:rPr lang="en-US" dirty="0"/>
              <a:t>Sawyer, R. K. (2006). Explaining creativity: The science of human innovation. Oxford University Press</a:t>
            </a:r>
            <a:endParaRPr lang="de-DE" dirty="0"/>
          </a:p>
        </p:txBody>
      </p:sp>
      <p:pic>
        <p:nvPicPr>
          <p:cNvPr id="1026" name="Picture 2">
            <a:extLst>
              <a:ext uri="{FF2B5EF4-FFF2-40B4-BE49-F238E27FC236}">
                <a16:creationId xmlns:a16="http://schemas.microsoft.com/office/drawing/2014/main" id="{A31207C2-5916-8023-C921-03B9A025D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2742" y="1089026"/>
            <a:ext cx="2469064" cy="1670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n Flow and Flow Control: How to Design Games for Player Growth, Replay  Value, and Great Gaming Experiences | mdh Mediadesign Hochschule">
            <a:extLst>
              <a:ext uri="{FF2B5EF4-FFF2-40B4-BE49-F238E27FC236}">
                <a16:creationId xmlns:a16="http://schemas.microsoft.com/office/drawing/2014/main" id="{28A75527-06A0-4A00-F0E1-91767161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4875" y="3046045"/>
            <a:ext cx="2176691" cy="217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1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02F40-8A29-6A59-B107-7C9887B96A2F}"/>
              </a:ext>
            </a:extLst>
          </p:cNvPr>
          <p:cNvSpPr>
            <a:spLocks noGrp="1"/>
          </p:cNvSpPr>
          <p:nvPr>
            <p:ph type="title"/>
          </p:nvPr>
        </p:nvSpPr>
        <p:spPr/>
        <p:txBody>
          <a:bodyPr/>
          <a:lstStyle/>
          <a:p>
            <a:r>
              <a:rPr lang="de-DE" dirty="0"/>
              <a:t>About </a:t>
            </a:r>
            <a:r>
              <a:rPr lang="de-DE" dirty="0" err="1"/>
              <a:t>Using</a:t>
            </a:r>
            <a:r>
              <a:rPr lang="de-DE" dirty="0"/>
              <a:t> Tools</a:t>
            </a:r>
          </a:p>
        </p:txBody>
      </p:sp>
      <p:sp>
        <p:nvSpPr>
          <p:cNvPr id="3" name="Fußzeilenplatzhalter 2">
            <a:extLst>
              <a:ext uri="{FF2B5EF4-FFF2-40B4-BE49-F238E27FC236}">
                <a16:creationId xmlns:a16="http://schemas.microsoft.com/office/drawing/2014/main" id="{BCDA95DB-8ECE-87FD-5F2A-88B6C505CAE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C459324-CC96-F259-C727-E4A3A2BA0F82}"/>
              </a:ext>
            </a:extLst>
          </p:cNvPr>
          <p:cNvSpPr>
            <a:spLocks noGrp="1"/>
          </p:cNvSpPr>
          <p:nvPr>
            <p:ph type="sldNum" sz="quarter" idx="33"/>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35ABEAD0-DAF7-948F-C8D8-845D6B3E75B9}"/>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C0DC0E01-DAB8-22CC-1A7F-6DDB3EBAC486}"/>
              </a:ext>
            </a:extLst>
          </p:cNvPr>
          <p:cNvSpPr>
            <a:spLocks noGrp="1"/>
          </p:cNvSpPr>
          <p:nvPr>
            <p:ph type="body" sz="quarter" idx="34"/>
          </p:nvPr>
        </p:nvSpPr>
        <p:spPr>
          <a:xfrm>
            <a:off x="695325" y="1449388"/>
            <a:ext cx="6657089" cy="4056061"/>
          </a:xfrm>
        </p:spPr>
        <p:txBody>
          <a:bodyPr/>
          <a:lstStyle/>
          <a:p>
            <a:r>
              <a:rPr lang="en-US" dirty="0"/>
              <a:t>From the perspective of a user: </a:t>
            </a:r>
            <a:r>
              <a:rPr lang="en-US" b="1" dirty="0">
                <a:solidFill>
                  <a:schemeClr val="accent1"/>
                </a:solidFill>
              </a:rPr>
              <a:t>every user interface is a tool (or utility)</a:t>
            </a:r>
          </a:p>
          <a:p>
            <a:r>
              <a:rPr lang="en-US" i="1" dirty="0"/>
              <a:t>“The way humans make and use </a:t>
            </a:r>
            <a:r>
              <a:rPr lang="en-US" b="1" i="1" dirty="0">
                <a:solidFill>
                  <a:schemeClr val="accent1"/>
                </a:solidFill>
              </a:rPr>
              <a:t>tools</a:t>
            </a:r>
            <a:r>
              <a:rPr lang="en-US" i="1" dirty="0"/>
              <a:t> is perhaps what </a:t>
            </a:r>
            <a:r>
              <a:rPr lang="en-US" b="1" i="1" dirty="0">
                <a:solidFill>
                  <a:schemeClr val="accent1"/>
                </a:solidFill>
              </a:rPr>
              <a:t>sets our species apart </a:t>
            </a:r>
            <a:r>
              <a:rPr lang="en-US" i="1" dirty="0"/>
              <a:t>more than anything else. Now scientists are more and more uncovering the forces that drove our lineage to our heights of </a:t>
            </a:r>
            <a:r>
              <a:rPr lang="en-US" b="1" i="1" dirty="0">
                <a:solidFill>
                  <a:schemeClr val="accent1"/>
                </a:solidFill>
              </a:rPr>
              <a:t>tool use </a:t>
            </a:r>
            <a:r>
              <a:rPr lang="en-US" i="1" dirty="0"/>
              <a:t>— and how tool use, in turn, might have </a:t>
            </a:r>
            <a:r>
              <a:rPr lang="en-US" b="1" i="1" dirty="0">
                <a:solidFill>
                  <a:schemeClr val="accent1"/>
                </a:solidFill>
              </a:rPr>
              <a:t>influenced our evolution</a:t>
            </a:r>
            <a:r>
              <a:rPr lang="en-US" i="1" dirty="0"/>
              <a:t>.” </a:t>
            </a:r>
            <a:r>
              <a:rPr lang="en-US" dirty="0"/>
              <a:t>[1]</a:t>
            </a:r>
          </a:p>
          <a:p>
            <a:pPr>
              <a:buFont typeface="Wingdings" panose="05000000000000000000" pitchFamily="2" charset="2"/>
              <a:buChar char="à"/>
            </a:pPr>
            <a:r>
              <a:rPr lang="en-US" dirty="0"/>
              <a:t> The right tool influence evolution</a:t>
            </a:r>
          </a:p>
          <a:p>
            <a:pPr>
              <a:buFont typeface="Wingdings" panose="05000000000000000000" pitchFamily="2" charset="2"/>
              <a:buChar char="à"/>
            </a:pPr>
            <a:endParaRPr lang="en-US" dirty="0"/>
          </a:p>
        </p:txBody>
      </p:sp>
      <p:sp>
        <p:nvSpPr>
          <p:cNvPr id="7" name="Inhaltsplatzhalter 6">
            <a:extLst>
              <a:ext uri="{FF2B5EF4-FFF2-40B4-BE49-F238E27FC236}">
                <a16:creationId xmlns:a16="http://schemas.microsoft.com/office/drawing/2014/main" id="{AAA2C743-4F84-4450-703B-EC371D3BE6D8}"/>
              </a:ext>
            </a:extLst>
          </p:cNvPr>
          <p:cNvSpPr>
            <a:spLocks noGrp="1"/>
          </p:cNvSpPr>
          <p:nvPr>
            <p:ph sz="quarter" idx="35"/>
          </p:nvPr>
        </p:nvSpPr>
        <p:spPr/>
        <p:txBody>
          <a:bodyPr/>
          <a:lstStyle/>
          <a:p>
            <a:r>
              <a:rPr lang="en-US" dirty="0"/>
              <a:t>[1] Charles Q. Choi. 2009. Human Evolution: The Origin of Tool Use Live Science, November 11, 2009.</a:t>
            </a:r>
          </a:p>
          <a:p>
            <a:r>
              <a:rPr lang="de-DE" dirty="0"/>
              <a:t>[2] </a:t>
            </a:r>
            <a:r>
              <a:rPr lang="en-US" dirty="0"/>
              <a:t>Weir, A.A., Chappell, J. and </a:t>
            </a:r>
            <a:r>
              <a:rPr lang="en-US" dirty="0" err="1"/>
              <a:t>Kacelnik</a:t>
            </a:r>
            <a:r>
              <a:rPr lang="en-US" dirty="0"/>
              <a:t>, A., 2002. Shaping of hooks in New Caledonian crows. Science, 297(5583), pp.981-981</a:t>
            </a:r>
          </a:p>
        </p:txBody>
      </p:sp>
      <p:pic>
        <p:nvPicPr>
          <p:cNvPr id="8" name="Bildplatzhalter 7" descr="Figure from Shaping of hooks in New Caledonian crows">
            <a:extLst>
              <a:ext uri="{FF2B5EF4-FFF2-40B4-BE49-F238E27FC236}">
                <a16:creationId xmlns:a16="http://schemas.microsoft.com/office/drawing/2014/main" id="{EE59C544-A2E6-83A9-B7F4-9DB37F959CC5}"/>
              </a:ext>
            </a:extLst>
          </p:cNvPr>
          <p:cNvPicPr>
            <a:picLocks noChangeAspect="1"/>
          </p:cNvPicPr>
          <p:nvPr/>
        </p:nvPicPr>
        <p:blipFill rotWithShape="1">
          <a:blip r:embed="rId2">
            <a:extLst>
              <a:ext uri="{28A0092B-C50C-407E-A947-70E740481C1C}">
                <a14:useLocalDpi xmlns:a14="http://schemas.microsoft.com/office/drawing/2010/main" val="0"/>
              </a:ext>
            </a:extLst>
          </a:blip>
          <a:srcRect t="-460" b="13400"/>
          <a:stretch/>
        </p:blipFill>
        <p:spPr>
          <a:xfrm>
            <a:off x="7456245" y="1449388"/>
            <a:ext cx="4040428" cy="4063041"/>
          </a:xfrm>
          <a:prstGeom prst="rect">
            <a:avLst/>
          </a:prstGeom>
        </p:spPr>
      </p:pic>
    </p:spTree>
    <p:extLst>
      <p:ext uri="{BB962C8B-B14F-4D97-AF65-F5344CB8AC3E}">
        <p14:creationId xmlns:p14="http://schemas.microsoft.com/office/powerpoint/2010/main" val="2819517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6AA22-3AA3-0B70-040F-1107D3475E34}"/>
              </a:ext>
            </a:extLst>
          </p:cNvPr>
          <p:cNvSpPr>
            <a:spLocks noGrp="1"/>
          </p:cNvSpPr>
          <p:nvPr>
            <p:ph type="title"/>
          </p:nvPr>
        </p:nvSpPr>
        <p:spPr/>
        <p:txBody>
          <a:bodyPr/>
          <a:lstStyle/>
          <a:p>
            <a:r>
              <a:rPr lang="en-US" dirty="0"/>
              <a:t>About Creating Complex Systems</a:t>
            </a:r>
            <a:endParaRPr lang="de-DE" dirty="0"/>
          </a:p>
        </p:txBody>
      </p:sp>
      <p:sp>
        <p:nvSpPr>
          <p:cNvPr id="3" name="Fußzeilenplatzhalter 2">
            <a:extLst>
              <a:ext uri="{FF2B5EF4-FFF2-40B4-BE49-F238E27FC236}">
                <a16:creationId xmlns:a16="http://schemas.microsoft.com/office/drawing/2014/main" id="{9B606F6C-555D-A13C-A137-1BBA8CD2D00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67A1E2E-2ABF-DD37-4A7C-51BFB169D24D}"/>
              </a:ext>
            </a:extLst>
          </p:cNvPr>
          <p:cNvSpPr>
            <a:spLocks noGrp="1"/>
          </p:cNvSpPr>
          <p:nvPr>
            <p:ph type="sldNum" sz="quarter" idx="33"/>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C71F3FB9-2E96-D830-89C2-02B9DF5266F3}"/>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03006280-26C2-1926-4097-104BFA37F082}"/>
              </a:ext>
            </a:extLst>
          </p:cNvPr>
          <p:cNvSpPr>
            <a:spLocks noGrp="1"/>
          </p:cNvSpPr>
          <p:nvPr>
            <p:ph type="body" sz="quarter" idx="34"/>
          </p:nvPr>
        </p:nvSpPr>
        <p:spPr>
          <a:xfrm>
            <a:off x="695325" y="1449388"/>
            <a:ext cx="7799745" cy="4056061"/>
          </a:xfrm>
        </p:spPr>
        <p:txBody>
          <a:bodyPr>
            <a:normAutofit/>
          </a:bodyPr>
          <a:lstStyle/>
          <a:p>
            <a:r>
              <a:rPr lang="en-US" altLang="en-US" i="1" dirty="0"/>
              <a:t>“You can use an eraser on the drafting table or a sledgehammer on the construction site.” </a:t>
            </a:r>
            <a:r>
              <a:rPr lang="en-US" altLang="en-US" dirty="0"/>
              <a:t>- Frank Lloyd Wright</a:t>
            </a:r>
          </a:p>
          <a:p>
            <a:r>
              <a:rPr lang="en-US" b="1" dirty="0">
                <a:solidFill>
                  <a:schemeClr val="accent1"/>
                </a:solidFill>
              </a:rPr>
              <a:t>Creating the user interface </a:t>
            </a:r>
            <a:r>
              <a:rPr lang="en-US" dirty="0"/>
              <a:t>at the end of the project will not work – </a:t>
            </a:r>
            <a:r>
              <a:rPr lang="en-US" b="1" dirty="0">
                <a:solidFill>
                  <a:schemeClr val="accent1"/>
                </a:solidFill>
              </a:rPr>
              <a:t>it</a:t>
            </a:r>
            <a:r>
              <a:rPr lang="en-US" dirty="0"/>
              <a:t> </a:t>
            </a:r>
            <a:r>
              <a:rPr lang="en-US" b="1" dirty="0">
                <a:solidFill>
                  <a:schemeClr val="accent1"/>
                </a:solidFill>
              </a:rPr>
              <a:t>has to be considered from the very beginning</a:t>
            </a:r>
          </a:p>
          <a:p>
            <a:pPr lvl="1"/>
            <a:r>
              <a:rPr lang="en-US" dirty="0"/>
              <a:t>Make Mistake Early and Recognize Them!</a:t>
            </a:r>
          </a:p>
          <a:p>
            <a:r>
              <a:rPr lang="en-US" altLang="en-US" dirty="0"/>
              <a:t>Making changes and corrections to </a:t>
            </a:r>
            <a:r>
              <a:rPr lang="en-US" altLang="en-US" b="1" dirty="0">
                <a:solidFill>
                  <a:schemeClr val="accent1"/>
                </a:solidFill>
              </a:rPr>
              <a:t>early address the user needs</a:t>
            </a:r>
            <a:r>
              <a:rPr lang="en-US" altLang="en-US" dirty="0"/>
              <a:t> is considerably </a:t>
            </a:r>
            <a:r>
              <a:rPr lang="en-US" altLang="en-US" b="1" dirty="0">
                <a:solidFill>
                  <a:schemeClr val="accent1"/>
                </a:solidFill>
              </a:rPr>
              <a:t>easier and less costly </a:t>
            </a:r>
            <a:r>
              <a:rPr lang="en-US" altLang="en-US" dirty="0"/>
              <a:t>during the planning or design phase than after the implementation or release phase.</a:t>
            </a:r>
          </a:p>
        </p:txBody>
      </p:sp>
      <p:sp>
        <p:nvSpPr>
          <p:cNvPr id="21" name="Inhaltsplatzhalter 20">
            <a:extLst>
              <a:ext uri="{FF2B5EF4-FFF2-40B4-BE49-F238E27FC236}">
                <a16:creationId xmlns:a16="http://schemas.microsoft.com/office/drawing/2014/main" id="{FC5DC732-4858-E97C-F5C1-F1C0283EC377}"/>
              </a:ext>
            </a:extLst>
          </p:cNvPr>
          <p:cNvSpPr>
            <a:spLocks noGrp="1"/>
          </p:cNvSpPr>
          <p:nvPr>
            <p:ph sz="quarter" idx="35"/>
          </p:nvPr>
        </p:nvSpPr>
        <p:spPr/>
        <p:txBody>
          <a:bodyPr/>
          <a:lstStyle/>
          <a:p>
            <a:r>
              <a:rPr lang="de-DE" dirty="0"/>
              <a:t>Images </a:t>
            </a:r>
            <a:r>
              <a:rPr lang="de-DE" dirty="0" err="1"/>
              <a:t>from</a:t>
            </a:r>
            <a:r>
              <a:rPr lang="de-DE" dirty="0"/>
              <a:t> </a:t>
            </a:r>
            <a:r>
              <a:rPr lang="de-DE" dirty="0">
                <a:hlinkClick r:id="rId2"/>
              </a:rPr>
              <a:t>https://www.pexels.com/de-de/foto/fallendes-wasserhaus-frank-lloyd-wright-moderne-architektur-2695872/</a:t>
            </a:r>
            <a:r>
              <a:rPr lang="de-DE" dirty="0"/>
              <a:t> </a:t>
            </a:r>
            <a:r>
              <a:rPr lang="en-US" dirty="0"/>
              <a:t>New York World-Telegram and the Sun staff photographer: Al Ravenna / Public domain </a:t>
            </a:r>
            <a:r>
              <a:rPr lang="de-DE" dirty="0"/>
              <a:t>https://commons.wikimedia.org/wiki/File:Frank_Lloyd_Wright_portrait.jpg</a:t>
            </a:r>
          </a:p>
        </p:txBody>
      </p:sp>
      <p:pic>
        <p:nvPicPr>
          <p:cNvPr id="14" name="Grafik 13" descr="House at the waterfall by frank wright">
            <a:extLst>
              <a:ext uri="{FF2B5EF4-FFF2-40B4-BE49-F238E27FC236}">
                <a16:creationId xmlns:a16="http://schemas.microsoft.com/office/drawing/2014/main" id="{F5FEC18C-1BEB-52BD-ADBA-3CA3723FD3D4}"/>
              </a:ext>
            </a:extLst>
          </p:cNvPr>
          <p:cNvPicPr>
            <a:picLocks noChangeAspect="1"/>
          </p:cNvPicPr>
          <p:nvPr/>
        </p:nvPicPr>
        <p:blipFill>
          <a:blip r:embed="rId3"/>
          <a:stretch>
            <a:fillRect/>
          </a:stretch>
        </p:blipFill>
        <p:spPr>
          <a:xfrm>
            <a:off x="8651873" y="1449388"/>
            <a:ext cx="2844800" cy="1884454"/>
          </a:xfrm>
          <a:prstGeom prst="rect">
            <a:avLst/>
          </a:prstGeom>
        </p:spPr>
      </p:pic>
      <p:pic>
        <p:nvPicPr>
          <p:cNvPr id="15" name="Picture 6" descr="Frank Lloyd Wright">
            <a:extLst>
              <a:ext uri="{FF2B5EF4-FFF2-40B4-BE49-F238E27FC236}">
                <a16:creationId xmlns:a16="http://schemas.microsoft.com/office/drawing/2014/main" id="{042E52FF-1DB3-627B-AFF2-6F84253457E4}"/>
              </a:ext>
            </a:extLst>
          </p:cNvPr>
          <p:cNvPicPr>
            <a:picLocks noChangeAspect="1"/>
          </p:cNvPicPr>
          <p:nvPr/>
        </p:nvPicPr>
        <p:blipFill>
          <a:blip r:embed="rId4"/>
          <a:stretch>
            <a:fillRect/>
          </a:stretch>
        </p:blipFill>
        <p:spPr>
          <a:xfrm>
            <a:off x="10369337" y="3179609"/>
            <a:ext cx="1284141" cy="1640198"/>
          </a:xfrm>
          <a:prstGeom prst="rect">
            <a:avLst/>
          </a:prstGeom>
        </p:spPr>
      </p:pic>
    </p:spTree>
    <p:extLst>
      <p:ext uri="{BB962C8B-B14F-4D97-AF65-F5344CB8AC3E}">
        <p14:creationId xmlns:p14="http://schemas.microsoft.com/office/powerpoint/2010/main" val="2530468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Xerox PARC in 2020">
            <a:extLst>
              <a:ext uri="{FF2B5EF4-FFF2-40B4-BE49-F238E27FC236}">
                <a16:creationId xmlns:a16="http://schemas.microsoft.com/office/drawing/2014/main" id="{7799153C-6F7C-FB3C-0570-A5D8410D82B5}"/>
              </a:ext>
            </a:extLst>
          </p:cNvPr>
          <p:cNvPicPr>
            <a:picLocks noGrp="1" noChangeAspect="1" noChangeArrowheads="1"/>
          </p:cNvPicPr>
          <p:nvPr>
            <p:ph type="pic" sz="quarter" idx="22"/>
          </p:nvPr>
        </p:nvPicPr>
        <p:blipFill>
          <a:blip r:embed="rId3">
            <a:extLst>
              <a:ext uri="{28A0092B-C50C-407E-A947-70E740481C1C}">
                <a14:useLocalDpi xmlns:a14="http://schemas.microsoft.com/office/drawing/2010/main" val="0"/>
              </a:ext>
            </a:extLst>
          </a:blip>
          <a:srcRect t="15503" b="15503"/>
          <a:stretch>
            <a:fillRect/>
          </a:stretch>
        </p:blipFill>
        <p:spPr bwMode="auto">
          <a:xfrm>
            <a:off x="0" y="0"/>
            <a:ext cx="12192000" cy="63179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9">
            <a:extLst>
              <a:ext uri="{FF2B5EF4-FFF2-40B4-BE49-F238E27FC236}">
                <a16:creationId xmlns:a16="http://schemas.microsoft.com/office/drawing/2014/main" id="{273858E7-A159-F852-389B-CD69229DA512}"/>
              </a:ext>
            </a:extLst>
          </p:cNvPr>
          <p:cNvSpPr>
            <a:spLocks noGrp="1"/>
          </p:cNvSpPr>
          <p:nvPr>
            <p:ph type="body" sz="quarter" idx="29"/>
          </p:nvPr>
        </p:nvSpPr>
        <p:spPr/>
        <p:txBody>
          <a:bodyPr/>
          <a:lstStyle/>
          <a:p>
            <a:r>
              <a:rPr lang="de-DE" dirty="0">
                <a:solidFill>
                  <a:schemeClr val="bg1"/>
                </a:solidFill>
              </a:rPr>
              <a:t>Image </a:t>
            </a:r>
            <a:r>
              <a:rPr lang="de-DE" dirty="0" err="1">
                <a:solidFill>
                  <a:schemeClr val="bg1"/>
                </a:solidFill>
              </a:rPr>
              <a:t>from</a:t>
            </a:r>
            <a:r>
              <a:rPr lang="de-DE" dirty="0">
                <a:solidFill>
                  <a:schemeClr val="bg1"/>
                </a:solidFill>
              </a:rPr>
              <a:t> </a:t>
            </a:r>
            <a:r>
              <a:rPr lang="en-US" b="0" i="0" dirty="0">
                <a:solidFill>
                  <a:schemeClr val="bg1"/>
                </a:solidFill>
                <a:effectLst/>
                <a:latin typeface="-apple-system"/>
              </a:rPr>
              <a:t>Xerox PARC in 2020 by Christopher Michel </a:t>
            </a:r>
            <a:r>
              <a:rPr lang="en-US" b="0" i="0" dirty="0">
                <a:solidFill>
                  <a:schemeClr val="bg1"/>
                </a:solidFill>
                <a:effectLst/>
                <a:latin typeface="-apple-system"/>
                <a:hlinkClick r:id="rId4"/>
              </a:rPr>
              <a:t>https://commons.m.wikimedia.org/wiki/File:Xerox_PARC_01.jpg</a:t>
            </a:r>
            <a:r>
              <a:rPr lang="en-US" b="0" i="0" dirty="0">
                <a:solidFill>
                  <a:schemeClr val="bg1"/>
                </a:solidFill>
                <a:effectLst/>
                <a:latin typeface="-apple-system"/>
              </a:rPr>
              <a:t> </a:t>
            </a:r>
            <a:endParaRPr lang="de-DE" dirty="0">
              <a:solidFill>
                <a:schemeClr val="bg1"/>
              </a:solidFill>
            </a:endParaRPr>
          </a:p>
        </p:txBody>
      </p:sp>
      <p:sp>
        <p:nvSpPr>
          <p:cNvPr id="3" name="Fußzeilenplatzhalter 2">
            <a:extLst>
              <a:ext uri="{FF2B5EF4-FFF2-40B4-BE49-F238E27FC236}">
                <a16:creationId xmlns:a16="http://schemas.microsoft.com/office/drawing/2014/main" id="{8D326AC1-8928-05F6-30A3-9E50951DD908}"/>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A90CEE2-7CC7-D0EC-0976-983AFE772FA0}"/>
              </a:ext>
            </a:extLst>
          </p:cNvPr>
          <p:cNvSpPr>
            <a:spLocks noGrp="1"/>
          </p:cNvSpPr>
          <p:nvPr>
            <p:ph type="sldNum" sz="quarter" idx="32"/>
          </p:nvPr>
        </p:nvSpPr>
        <p:spPr/>
        <p:txBody>
          <a:bodyPr/>
          <a:lstStyle/>
          <a:p>
            <a:fld id="{BA24374A-C3A8-471A-8837-3FC31668ABE5}" type="slidenum">
              <a:rPr lang="de-DE" smtClean="0"/>
              <a:pPr/>
              <a:t>17</a:t>
            </a:fld>
            <a:endParaRPr lang="de-DE" dirty="0"/>
          </a:p>
        </p:txBody>
      </p:sp>
      <p:sp>
        <p:nvSpPr>
          <p:cNvPr id="8" name="Textplatzhalter 7">
            <a:extLst>
              <a:ext uri="{FF2B5EF4-FFF2-40B4-BE49-F238E27FC236}">
                <a16:creationId xmlns:a16="http://schemas.microsoft.com/office/drawing/2014/main" id="{8E6ACF1C-DCC0-B589-AD8B-F4964245C48E}"/>
              </a:ext>
            </a:extLst>
          </p:cNvPr>
          <p:cNvSpPr>
            <a:spLocks noGrp="1"/>
          </p:cNvSpPr>
          <p:nvPr>
            <p:ph type="body" sz="quarter" idx="21"/>
          </p:nvPr>
        </p:nvSpPr>
        <p:spPr/>
        <p:txBody>
          <a:bodyPr/>
          <a:lstStyle/>
          <a:p>
            <a:r>
              <a:rPr lang="de-DE" dirty="0"/>
              <a:t>Users</a:t>
            </a:r>
          </a:p>
        </p:txBody>
      </p:sp>
      <p:sp>
        <p:nvSpPr>
          <p:cNvPr id="12" name="Titel 11">
            <a:extLst>
              <a:ext uri="{FF2B5EF4-FFF2-40B4-BE49-F238E27FC236}">
                <a16:creationId xmlns:a16="http://schemas.microsoft.com/office/drawing/2014/main" id="{CE27DFCA-79E2-5C12-2DFC-500BD6A0BF82}"/>
              </a:ext>
            </a:extLst>
          </p:cNvPr>
          <p:cNvSpPr txBox="1">
            <a:spLocks noGrp="1"/>
          </p:cNvSpPr>
          <p:nvPr>
            <p:ph type="title" idx="4294967295"/>
          </p:nvPr>
        </p:nvSpPr>
        <p:spPr>
          <a:xfrm>
            <a:off x="695325" y="4635816"/>
            <a:ext cx="2584715" cy="461665"/>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chemeClr val="bg1"/>
                </a:solidFill>
                <a:effectLst/>
                <a:uLnTx/>
                <a:uFillTx/>
                <a:latin typeface="+mn-lt"/>
                <a:ea typeface="+mn-ea"/>
                <a:cs typeface="+mn-cs"/>
              </a:rPr>
              <a:t>Xerox PARC</a:t>
            </a:r>
          </a:p>
        </p:txBody>
      </p:sp>
      <p:sp>
        <p:nvSpPr>
          <p:cNvPr id="15" name="Textfeld 14">
            <a:extLst>
              <a:ext uri="{FF2B5EF4-FFF2-40B4-BE49-F238E27FC236}">
                <a16:creationId xmlns:a16="http://schemas.microsoft.com/office/drawing/2014/main" id="{C242F72D-EA9F-25E0-3969-873C6647AC6D}"/>
              </a:ext>
            </a:extLst>
          </p:cNvPr>
          <p:cNvSpPr txBox="1"/>
          <p:nvPr/>
        </p:nvSpPr>
        <p:spPr>
          <a:xfrm>
            <a:off x="695325" y="5190416"/>
            <a:ext cx="6115052" cy="523220"/>
          </a:xfrm>
          <a:prstGeom prst="rect">
            <a:avLst/>
          </a:prstGeom>
          <a:solidFill>
            <a:schemeClr val="accent1"/>
          </a:solidFill>
        </p:spPr>
        <p:txBody>
          <a:bodyPr wrap="square" rtlCol="0">
            <a:spAutoFit/>
          </a:bodyPr>
          <a:lstStyle/>
          <a:p>
            <a:r>
              <a:rPr lang="de-DE" sz="1400" dirty="0" err="1">
                <a:solidFill>
                  <a:schemeClr val="bg1"/>
                </a:solidFill>
              </a:rPr>
              <a:t>Birthplace</a:t>
            </a:r>
            <a:r>
              <a:rPr lang="de-DE" sz="1400" dirty="0">
                <a:solidFill>
                  <a:schemeClr val="bg1"/>
                </a:solidFill>
              </a:rPr>
              <a:t> of </a:t>
            </a:r>
            <a:r>
              <a:rPr lang="de-DE" sz="1400" dirty="0" err="1">
                <a:solidFill>
                  <a:schemeClr val="bg1"/>
                </a:solidFill>
              </a:rPr>
              <a:t>the</a:t>
            </a:r>
            <a:r>
              <a:rPr lang="de-DE" sz="1400" dirty="0">
                <a:solidFill>
                  <a:schemeClr val="bg1"/>
                </a:solidFill>
              </a:rPr>
              <a:t> </a:t>
            </a:r>
            <a:r>
              <a:rPr lang="de-DE" sz="1400" dirty="0" err="1">
                <a:solidFill>
                  <a:schemeClr val="bg1"/>
                </a:solidFill>
              </a:rPr>
              <a:t>printer</a:t>
            </a:r>
            <a:r>
              <a:rPr lang="de-DE" sz="1400" dirty="0">
                <a:solidFill>
                  <a:schemeClr val="bg1"/>
                </a:solidFill>
              </a:rPr>
              <a:t>, </a:t>
            </a:r>
            <a:r>
              <a:rPr lang="de-DE" sz="1400" dirty="0" err="1">
                <a:solidFill>
                  <a:schemeClr val="bg1"/>
                </a:solidFill>
              </a:rPr>
              <a:t>ethernet</a:t>
            </a:r>
            <a:r>
              <a:rPr lang="de-DE" sz="1400" dirty="0">
                <a:solidFill>
                  <a:schemeClr val="bg1"/>
                </a:solidFill>
              </a:rPr>
              <a:t>, </a:t>
            </a:r>
            <a:r>
              <a:rPr lang="de-DE" sz="1400" dirty="0" err="1">
                <a:solidFill>
                  <a:schemeClr val="bg1"/>
                </a:solidFill>
              </a:rPr>
              <a:t>many</a:t>
            </a:r>
            <a:r>
              <a:rPr lang="de-DE" sz="1400" dirty="0">
                <a:solidFill>
                  <a:schemeClr val="bg1"/>
                </a:solidFill>
              </a:rPr>
              <a:t> </a:t>
            </a:r>
            <a:r>
              <a:rPr lang="de-DE" sz="1400" dirty="0" err="1">
                <a:solidFill>
                  <a:schemeClr val="bg1"/>
                </a:solidFill>
              </a:rPr>
              <a:t>programming</a:t>
            </a:r>
            <a:r>
              <a:rPr lang="de-DE" sz="1400" dirty="0">
                <a:solidFill>
                  <a:schemeClr val="bg1"/>
                </a:solidFill>
              </a:rPr>
              <a:t> </a:t>
            </a:r>
            <a:r>
              <a:rPr lang="de-DE" sz="1400" dirty="0" err="1">
                <a:solidFill>
                  <a:schemeClr val="bg1"/>
                </a:solidFill>
              </a:rPr>
              <a:t>languages</a:t>
            </a:r>
            <a:r>
              <a:rPr lang="de-DE" sz="1400" dirty="0">
                <a:solidFill>
                  <a:schemeClr val="bg1"/>
                </a:solidFill>
              </a:rPr>
              <a:t>, </a:t>
            </a:r>
            <a:r>
              <a:rPr lang="de-DE" sz="1400" dirty="0" err="1">
                <a:solidFill>
                  <a:schemeClr val="bg1"/>
                </a:solidFill>
              </a:rPr>
              <a:t>graphical</a:t>
            </a:r>
            <a:r>
              <a:rPr lang="de-DE" sz="1400" dirty="0">
                <a:solidFill>
                  <a:schemeClr val="bg1"/>
                </a:solidFill>
              </a:rPr>
              <a:t> </a:t>
            </a:r>
            <a:r>
              <a:rPr lang="de-DE" sz="1400" dirty="0" err="1">
                <a:solidFill>
                  <a:schemeClr val="bg1"/>
                </a:solidFill>
              </a:rPr>
              <a:t>user</a:t>
            </a:r>
            <a:r>
              <a:rPr lang="de-DE" sz="1400" dirty="0">
                <a:solidFill>
                  <a:schemeClr val="bg1"/>
                </a:solidFill>
              </a:rPr>
              <a:t> </a:t>
            </a:r>
            <a:r>
              <a:rPr lang="de-DE" sz="1400" dirty="0" err="1">
                <a:solidFill>
                  <a:schemeClr val="bg1"/>
                </a:solidFill>
              </a:rPr>
              <a:t>interfaces</a:t>
            </a:r>
            <a:r>
              <a:rPr lang="de-DE" sz="1400" dirty="0">
                <a:solidFill>
                  <a:schemeClr val="bg1"/>
                </a:solidFill>
              </a:rPr>
              <a:t>, and </a:t>
            </a:r>
            <a:r>
              <a:rPr lang="de-DE" sz="1400" dirty="0" err="1">
                <a:solidFill>
                  <a:schemeClr val="bg1"/>
                </a:solidFill>
              </a:rPr>
              <a:t>entrepeneurs</a:t>
            </a:r>
            <a:r>
              <a:rPr lang="de-DE" sz="1400" dirty="0">
                <a:solidFill>
                  <a:schemeClr val="bg1"/>
                </a:solidFill>
              </a:rPr>
              <a:t> (Bill Gates, Steve Jobs, …)</a:t>
            </a:r>
          </a:p>
        </p:txBody>
      </p:sp>
    </p:spTree>
    <p:extLst>
      <p:ext uri="{BB962C8B-B14F-4D97-AF65-F5344CB8AC3E}">
        <p14:creationId xmlns:p14="http://schemas.microsoft.com/office/powerpoint/2010/main" val="20213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6F869-99E2-629A-1C88-2E9039E3050B}"/>
              </a:ext>
            </a:extLst>
          </p:cNvPr>
          <p:cNvSpPr>
            <a:spLocks noGrp="1"/>
          </p:cNvSpPr>
          <p:nvPr>
            <p:ph type="title"/>
          </p:nvPr>
        </p:nvSpPr>
        <p:spPr/>
        <p:txBody>
          <a:bodyPr/>
          <a:lstStyle/>
          <a:p>
            <a:r>
              <a:rPr lang="en-US" dirty="0"/>
              <a:t>User Illusion and Metaphors</a:t>
            </a:r>
            <a:endParaRPr lang="de-DE" dirty="0"/>
          </a:p>
        </p:txBody>
      </p:sp>
      <p:sp>
        <p:nvSpPr>
          <p:cNvPr id="3" name="Fußzeilenplatzhalter 2">
            <a:extLst>
              <a:ext uri="{FF2B5EF4-FFF2-40B4-BE49-F238E27FC236}">
                <a16:creationId xmlns:a16="http://schemas.microsoft.com/office/drawing/2014/main" id="{1A028052-32EB-233A-CD1B-8BFA1DB5463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3B11F36-29F8-033A-8B69-26F697AD3CC7}"/>
              </a:ext>
            </a:extLst>
          </p:cNvPr>
          <p:cNvSpPr>
            <a:spLocks noGrp="1"/>
          </p:cNvSpPr>
          <p:nvPr>
            <p:ph type="sldNum" sz="quarter" idx="33"/>
          </p:nvPr>
        </p:nvSpPr>
        <p:spPr/>
        <p:txBody>
          <a:bodyPr/>
          <a:lstStyle/>
          <a:p>
            <a:fld id="{BA24374A-C3A8-471A-8837-3FC31668ABE5}" type="slidenum">
              <a:rPr lang="de-DE" smtClean="0"/>
              <a:pPr/>
              <a:t>18</a:t>
            </a:fld>
            <a:endParaRPr lang="de-DE" dirty="0"/>
          </a:p>
        </p:txBody>
      </p:sp>
      <p:sp>
        <p:nvSpPr>
          <p:cNvPr id="5" name="Textplatzhalter 4">
            <a:extLst>
              <a:ext uri="{FF2B5EF4-FFF2-40B4-BE49-F238E27FC236}">
                <a16:creationId xmlns:a16="http://schemas.microsoft.com/office/drawing/2014/main" id="{DBA6608A-A719-D3D0-4FB9-07D5A3198726}"/>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B6517C83-FE6C-29E2-FE0D-D0F0022B62F0}"/>
              </a:ext>
            </a:extLst>
          </p:cNvPr>
          <p:cNvSpPr>
            <a:spLocks noGrp="1"/>
          </p:cNvSpPr>
          <p:nvPr>
            <p:ph type="body" sz="quarter" idx="34"/>
          </p:nvPr>
        </p:nvSpPr>
        <p:spPr>
          <a:xfrm>
            <a:off x="695326" y="1449388"/>
            <a:ext cx="7259211" cy="4056061"/>
          </a:xfrm>
        </p:spPr>
        <p:txBody>
          <a:bodyPr>
            <a:normAutofit fontScale="92500" lnSpcReduction="10000"/>
          </a:bodyPr>
          <a:lstStyle/>
          <a:p>
            <a:pPr marL="0" indent="0">
              <a:buNone/>
            </a:pPr>
            <a:r>
              <a:rPr lang="en-US" sz="2400" i="1" dirty="0"/>
              <a:t>“At PARC we coined the phrase </a:t>
            </a:r>
            <a:r>
              <a:rPr lang="en-US" sz="2400" b="1" i="1" dirty="0">
                <a:solidFill>
                  <a:schemeClr val="accent1"/>
                </a:solidFill>
              </a:rPr>
              <a:t>user illusion</a:t>
            </a:r>
            <a:r>
              <a:rPr lang="en-US" sz="2400" i="1" dirty="0">
                <a:solidFill>
                  <a:schemeClr val="accent1"/>
                </a:solidFill>
              </a:rPr>
              <a:t> </a:t>
            </a:r>
            <a:r>
              <a:rPr lang="en-US" sz="2400" i="1" dirty="0"/>
              <a:t>to describe what we were about when designing the user interface. </a:t>
            </a:r>
            <a:r>
              <a:rPr lang="en-US" sz="2400" b="1" i="1" dirty="0">
                <a:solidFill>
                  <a:schemeClr val="accent1"/>
                </a:solidFill>
              </a:rPr>
              <a:t>There are clear connotations to the stage, theatrics, and magic - all of which give strong hints as to the direction to be followed</a:t>
            </a:r>
            <a:r>
              <a:rPr lang="en-US" sz="2400" i="1" dirty="0"/>
              <a:t>. For example, the screen as "Paper to be marked on" is a metaphor that suggests pencils, brushes, and typewriting. Fine as far as it goes. But it is the magic - understandable magic - that really counts. Should we transfer the paper </a:t>
            </a:r>
            <a:r>
              <a:rPr lang="en-US" sz="2400" b="1" i="1" dirty="0">
                <a:solidFill>
                  <a:schemeClr val="accent1"/>
                </a:solidFill>
              </a:rPr>
              <a:t>metaphor</a:t>
            </a:r>
            <a:r>
              <a:rPr lang="en-US" sz="2400" i="1" dirty="0"/>
              <a:t> so perfectly that the screen is as hard as paper to erase and change? Clearly not.” </a:t>
            </a:r>
            <a:r>
              <a:rPr lang="en-US" sz="2400" dirty="0"/>
              <a:t>(p. 199)</a:t>
            </a:r>
            <a:r>
              <a:rPr lang="de-DE" sz="2400" dirty="0"/>
              <a:t> </a:t>
            </a:r>
          </a:p>
        </p:txBody>
      </p:sp>
      <p:sp>
        <p:nvSpPr>
          <p:cNvPr id="7" name="Inhaltsplatzhalter 6">
            <a:extLst>
              <a:ext uri="{FF2B5EF4-FFF2-40B4-BE49-F238E27FC236}">
                <a16:creationId xmlns:a16="http://schemas.microsoft.com/office/drawing/2014/main" id="{BF120616-8ED3-836B-3C66-B398622C33B8}"/>
              </a:ext>
            </a:extLst>
          </p:cNvPr>
          <p:cNvSpPr>
            <a:spLocks noGrp="1"/>
          </p:cNvSpPr>
          <p:nvPr>
            <p:ph sz="quarter" idx="35"/>
          </p:nvPr>
        </p:nvSpPr>
        <p:spPr>
          <a:xfrm>
            <a:off x="695325" y="5505450"/>
            <a:ext cx="7708446" cy="623888"/>
          </a:xfrm>
        </p:spPr>
        <p:txBody>
          <a:bodyPr/>
          <a:lstStyle/>
          <a:p>
            <a:r>
              <a:rPr lang="en-US" dirty="0"/>
              <a:t>Kay, A. (1990). User interface: A personal view. In B. Laurel, (Ed.), The art of human computer interface design (pp. 191–207). Reading , MA : Addison‐Wesley.</a:t>
            </a:r>
          </a:p>
        </p:txBody>
      </p:sp>
      <p:pic>
        <p:nvPicPr>
          <p:cNvPr id="8" name="Grafik 7" descr="Paper cover  User interface: A personal view">
            <a:extLst>
              <a:ext uri="{FF2B5EF4-FFF2-40B4-BE49-F238E27FC236}">
                <a16:creationId xmlns:a16="http://schemas.microsoft.com/office/drawing/2014/main" id="{32D086F5-04BE-863D-FBB5-81D681DA97F2}"/>
              </a:ext>
            </a:extLst>
          </p:cNvPr>
          <p:cNvPicPr>
            <a:picLocks noChangeAspect="1"/>
          </p:cNvPicPr>
          <p:nvPr/>
        </p:nvPicPr>
        <p:blipFill>
          <a:blip r:embed="rId3"/>
          <a:stretch>
            <a:fillRect/>
          </a:stretch>
        </p:blipFill>
        <p:spPr>
          <a:xfrm>
            <a:off x="8651874" y="1426007"/>
            <a:ext cx="3384551" cy="4497742"/>
          </a:xfrm>
          <a:prstGeom prst="rect">
            <a:avLst/>
          </a:prstGeom>
        </p:spPr>
      </p:pic>
    </p:spTree>
    <p:extLst>
      <p:ext uri="{BB962C8B-B14F-4D97-AF65-F5344CB8AC3E}">
        <p14:creationId xmlns:p14="http://schemas.microsoft.com/office/powerpoint/2010/main" val="250136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467F0-80B0-3F5E-74C4-BB8AEA08A8CA}"/>
              </a:ext>
            </a:extLst>
          </p:cNvPr>
          <p:cNvSpPr>
            <a:spLocks noGrp="1"/>
          </p:cNvSpPr>
          <p:nvPr>
            <p:ph type="title"/>
          </p:nvPr>
        </p:nvSpPr>
        <p:spPr>
          <a:xfrm>
            <a:off x="695325" y="115889"/>
            <a:ext cx="10801350" cy="973136"/>
          </a:xfrm>
        </p:spPr>
        <p:txBody>
          <a:bodyPr/>
          <a:lstStyle/>
          <a:p>
            <a:r>
              <a:rPr lang="en-US" dirty="0"/>
              <a:t>User Illusions and Magic</a:t>
            </a:r>
            <a:endParaRPr lang="de-DE" dirty="0"/>
          </a:p>
        </p:txBody>
      </p:sp>
      <p:sp>
        <p:nvSpPr>
          <p:cNvPr id="3" name="Fußzeilenplatzhalter 2">
            <a:extLst>
              <a:ext uri="{FF2B5EF4-FFF2-40B4-BE49-F238E27FC236}">
                <a16:creationId xmlns:a16="http://schemas.microsoft.com/office/drawing/2014/main" id="{E28D2632-82B5-529A-3A1C-42F3BF9595B9}"/>
              </a:ext>
            </a:extLst>
          </p:cNvPr>
          <p:cNvSpPr>
            <a:spLocks noGrp="1"/>
          </p:cNvSpPr>
          <p:nvPr>
            <p:ph type="ftr" sz="quarter" idx="32"/>
          </p:nvPr>
        </p:nvSpPr>
        <p:spPr>
          <a:xfrm>
            <a:off x="8651875" y="6318000"/>
            <a:ext cx="2844798" cy="540000"/>
          </a:xfrm>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B72A61-438B-1DDC-6B95-6C9263DC3CF4}"/>
              </a:ext>
            </a:extLst>
          </p:cNvPr>
          <p:cNvSpPr>
            <a:spLocks noGrp="1"/>
          </p:cNvSpPr>
          <p:nvPr>
            <p:ph type="sldNum" sz="quarter" idx="33"/>
          </p:nvPr>
        </p:nvSpPr>
        <p:spPr>
          <a:xfrm>
            <a:off x="11496674" y="6318000"/>
            <a:ext cx="695325" cy="540000"/>
          </a:xfrm>
        </p:spPr>
        <p:txBody>
          <a:bodyPr/>
          <a:lstStyle/>
          <a:p>
            <a:fld id="{BA24374A-C3A8-471A-8837-3FC31668ABE5}" type="slidenum">
              <a:rPr lang="de-DE" smtClean="0"/>
              <a:pPr/>
              <a:t>19</a:t>
            </a:fld>
            <a:endParaRPr lang="de-DE" dirty="0"/>
          </a:p>
        </p:txBody>
      </p:sp>
      <p:sp>
        <p:nvSpPr>
          <p:cNvPr id="5" name="Textplatzhalter 4">
            <a:extLst>
              <a:ext uri="{FF2B5EF4-FFF2-40B4-BE49-F238E27FC236}">
                <a16:creationId xmlns:a16="http://schemas.microsoft.com/office/drawing/2014/main" id="{1934A64F-A70A-6CF2-AE22-8C968156365D}"/>
              </a:ext>
            </a:extLst>
          </p:cNvPr>
          <p:cNvSpPr>
            <a:spLocks noGrp="1"/>
          </p:cNvSpPr>
          <p:nvPr>
            <p:ph type="body" sz="quarter" idx="21"/>
          </p:nvPr>
        </p:nvSpPr>
        <p:spPr>
          <a:xfrm>
            <a:off x="695325" y="6317998"/>
            <a:ext cx="7956549" cy="540001"/>
          </a:xfrm>
        </p:spPr>
        <p:txBody>
          <a:bodyPr/>
          <a:lstStyle/>
          <a:p>
            <a:r>
              <a:rPr lang="de-DE" dirty="0"/>
              <a:t>Users</a:t>
            </a:r>
          </a:p>
        </p:txBody>
      </p:sp>
      <p:sp>
        <p:nvSpPr>
          <p:cNvPr id="6" name="Textplatzhalter 5">
            <a:extLst>
              <a:ext uri="{FF2B5EF4-FFF2-40B4-BE49-F238E27FC236}">
                <a16:creationId xmlns:a16="http://schemas.microsoft.com/office/drawing/2014/main" id="{87335D3A-61CA-B47F-D3CE-8F5498711362}"/>
              </a:ext>
            </a:extLst>
          </p:cNvPr>
          <p:cNvSpPr>
            <a:spLocks noGrp="1"/>
          </p:cNvSpPr>
          <p:nvPr>
            <p:ph type="body" sz="quarter" idx="34"/>
          </p:nvPr>
        </p:nvSpPr>
        <p:spPr>
          <a:xfrm>
            <a:off x="695325" y="1449388"/>
            <a:ext cx="10801349" cy="4056061"/>
          </a:xfrm>
        </p:spPr>
        <p:txBody>
          <a:bodyPr>
            <a:normAutofit fontScale="92500" lnSpcReduction="10000"/>
          </a:bodyPr>
          <a:lstStyle/>
          <a:p>
            <a:r>
              <a:rPr lang="en-US" b="1" dirty="0">
                <a:solidFill>
                  <a:schemeClr val="accent1"/>
                </a:solidFill>
              </a:rPr>
              <a:t>User illusion </a:t>
            </a:r>
            <a:r>
              <a:rPr lang="en-US" dirty="0"/>
              <a:t>describes the </a:t>
            </a:r>
            <a:r>
              <a:rPr lang="en-US" b="1" dirty="0">
                <a:solidFill>
                  <a:schemeClr val="accent1"/>
                </a:solidFill>
              </a:rPr>
              <a:t>perfect “magical” experience </a:t>
            </a:r>
            <a:r>
              <a:rPr lang="en-US" dirty="0"/>
              <a:t>or </a:t>
            </a:r>
            <a:r>
              <a:rPr lang="en-US" b="1" dirty="0">
                <a:solidFill>
                  <a:schemeClr val="accent1"/>
                </a:solidFill>
              </a:rPr>
              <a:t>the optimal illusion you want to create</a:t>
            </a:r>
          </a:p>
          <a:p>
            <a:r>
              <a:rPr lang="en-US" dirty="0"/>
              <a:t>The idea is that </a:t>
            </a:r>
            <a:r>
              <a:rPr lang="en-US" b="1" dirty="0">
                <a:solidFill>
                  <a:schemeClr val="accent1"/>
                </a:solidFill>
              </a:rPr>
              <a:t>users do not need to understand the intricate details of how a system works</a:t>
            </a:r>
            <a:r>
              <a:rPr lang="en-US" dirty="0"/>
              <a:t>; they only need a "useful illusion" that allows them to interact effectively with it.</a:t>
            </a:r>
          </a:p>
          <a:p>
            <a:pPr lvl="1"/>
            <a:r>
              <a:rPr lang="en-US" dirty="0"/>
              <a:t>Implies that hiding unnecessary complexities and only exposing users to essential functionalities, the system becomes more user-friendly</a:t>
            </a:r>
          </a:p>
          <a:p>
            <a:r>
              <a:rPr lang="en-US" dirty="0"/>
              <a:t>The primary goal of creating a “User Illusion” is to </a:t>
            </a:r>
            <a:r>
              <a:rPr lang="en-US" b="1" dirty="0">
                <a:solidFill>
                  <a:schemeClr val="accent1"/>
                </a:solidFill>
              </a:rPr>
              <a:t>facilitate smooth interaction </a:t>
            </a:r>
            <a:r>
              <a:rPr lang="en-US" dirty="0"/>
              <a:t>between the user and the system. </a:t>
            </a:r>
          </a:p>
          <a:p>
            <a:r>
              <a:rPr lang="en-US" dirty="0"/>
              <a:t>Discussion:</a:t>
            </a:r>
          </a:p>
          <a:p>
            <a:pPr lvl="1"/>
            <a:r>
              <a:rPr lang="en-US" dirty="0"/>
              <a:t>What supports/enables the user illusion?</a:t>
            </a:r>
          </a:p>
          <a:p>
            <a:pPr lvl="1"/>
            <a:r>
              <a:rPr lang="en-US" dirty="0"/>
              <a:t>What breaks the user illusion?</a:t>
            </a:r>
          </a:p>
        </p:txBody>
      </p:sp>
      <p:sp>
        <p:nvSpPr>
          <p:cNvPr id="7" name="Inhaltsplatzhalter 6">
            <a:extLst>
              <a:ext uri="{FF2B5EF4-FFF2-40B4-BE49-F238E27FC236}">
                <a16:creationId xmlns:a16="http://schemas.microsoft.com/office/drawing/2014/main" id="{504D5DD2-BD3C-A344-71E9-9865FFF6BAB1}"/>
              </a:ext>
            </a:extLst>
          </p:cNvPr>
          <p:cNvSpPr>
            <a:spLocks noGrp="1"/>
          </p:cNvSpPr>
          <p:nvPr>
            <p:ph sz="quarter" idx="35"/>
          </p:nvPr>
        </p:nvSpPr>
        <p:spPr>
          <a:xfrm>
            <a:off x="695325" y="5505450"/>
            <a:ext cx="10801350" cy="623888"/>
          </a:xfrm>
        </p:spPr>
        <p:txBody>
          <a:bodyPr/>
          <a:lstStyle/>
          <a:p>
            <a:r>
              <a:rPr lang="de-DE" dirty="0"/>
              <a:t>Image </a:t>
            </a:r>
            <a:r>
              <a:rPr lang="de-DE" dirty="0" err="1"/>
              <a:t>from</a:t>
            </a:r>
            <a:r>
              <a:rPr lang="de-DE" dirty="0"/>
              <a:t> </a:t>
            </a:r>
            <a:r>
              <a:rPr lang="de-DE" dirty="0">
                <a:hlinkClick r:id="rId2"/>
              </a:rPr>
              <a:t>https://www.pxfuel.com/en/free-photo-jgfkb</a:t>
            </a:r>
            <a:endParaRPr lang="de-DE" dirty="0"/>
          </a:p>
        </p:txBody>
      </p:sp>
      <p:pic>
        <p:nvPicPr>
          <p:cNvPr id="8" name="Grafik 7">
            <a:extLst>
              <a:ext uri="{FF2B5EF4-FFF2-40B4-BE49-F238E27FC236}">
                <a16:creationId xmlns:a16="http://schemas.microsoft.com/office/drawing/2014/main" id="{7B7E1AD0-A56E-A48E-5891-1655ED6BE58E}"/>
              </a:ext>
              <a:ext uri="{C183D7F6-B498-43B3-948B-1728B52AA6E4}">
                <adec:decorative xmlns:adec="http://schemas.microsoft.com/office/drawing/2017/decorative" val="1"/>
              </a:ext>
            </a:extLst>
          </p:cNvPr>
          <p:cNvPicPr>
            <a:picLocks noChangeAspect="1"/>
          </p:cNvPicPr>
          <p:nvPr/>
        </p:nvPicPr>
        <p:blipFill rotWithShape="1">
          <a:blip r:embed="rId3"/>
          <a:srcRect l="12439" r="13399" b="5585"/>
          <a:stretch/>
        </p:blipFill>
        <p:spPr>
          <a:xfrm>
            <a:off x="8638961" y="4060873"/>
            <a:ext cx="2857714" cy="2063687"/>
          </a:xfrm>
          <a:prstGeom prst="rect">
            <a:avLst/>
          </a:prstGeom>
        </p:spPr>
      </p:pic>
    </p:spTree>
    <p:extLst>
      <p:ext uri="{BB962C8B-B14F-4D97-AF65-F5344CB8AC3E}">
        <p14:creationId xmlns:p14="http://schemas.microsoft.com/office/powerpoint/2010/main" val="235771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0DBA9-D56E-E1E1-BAA1-A64C40EB0BCD}"/>
              </a:ext>
            </a:extLst>
          </p:cNvPr>
          <p:cNvSpPr>
            <a:spLocks noGrp="1"/>
          </p:cNvSpPr>
          <p:nvPr>
            <p:ph type="title"/>
          </p:nvPr>
        </p:nvSpPr>
        <p:spPr/>
        <p:txBody>
          <a:bodyPr/>
          <a:lstStyle/>
          <a:p>
            <a:r>
              <a:rPr lang="de-DE" dirty="0"/>
              <a:t>Learning Goals</a:t>
            </a:r>
          </a:p>
        </p:txBody>
      </p:sp>
      <p:sp>
        <p:nvSpPr>
          <p:cNvPr id="3" name="Fußzeilenplatzhalter 2">
            <a:extLst>
              <a:ext uri="{FF2B5EF4-FFF2-40B4-BE49-F238E27FC236}">
                <a16:creationId xmlns:a16="http://schemas.microsoft.com/office/drawing/2014/main" id="{73704B10-9C07-2943-5B43-DC1E27260ED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4B57086-EFA9-EE1C-829C-04248D576F1A}"/>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21E539E3-4DE9-8B6A-DED5-70A639DD086B}"/>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F820280E-CF9E-7670-4248-EAB5BC0D7E4D}"/>
              </a:ext>
            </a:extLst>
          </p:cNvPr>
          <p:cNvSpPr>
            <a:spLocks noGrp="1"/>
          </p:cNvSpPr>
          <p:nvPr>
            <p:ph type="body" sz="quarter" idx="29"/>
          </p:nvPr>
        </p:nvSpPr>
        <p:spPr/>
        <p:txBody>
          <a:bodyPr/>
          <a:lstStyle/>
          <a:p>
            <a:r>
              <a:rPr lang="en-US" dirty="0"/>
              <a:t>Understand …</a:t>
            </a:r>
          </a:p>
          <a:p>
            <a:pPr lvl="1"/>
            <a:r>
              <a:rPr lang="en-US" dirty="0"/>
              <a:t>how users see a user interface and the user’s illusion</a:t>
            </a:r>
          </a:p>
          <a:p>
            <a:pPr lvl="1"/>
            <a:r>
              <a:rPr lang="en-US" dirty="0"/>
              <a:t>why it is hard for developers to spot usability issues</a:t>
            </a:r>
          </a:p>
          <a:p>
            <a:pPr lvl="1"/>
            <a:r>
              <a:rPr lang="en-US" dirty="0"/>
              <a:t>mental models of the users, designers and developers</a:t>
            </a:r>
          </a:p>
          <a:p>
            <a:pPr lvl="1"/>
            <a:r>
              <a:rPr lang="en-US" dirty="0"/>
              <a:t>the Human-Centered Design Process</a:t>
            </a:r>
          </a:p>
          <a:p>
            <a:pPr lvl="1"/>
            <a:r>
              <a:rPr lang="en-US" dirty="0"/>
              <a:t>patterns of users and tasks</a:t>
            </a:r>
          </a:p>
          <a:p>
            <a:r>
              <a:rPr lang="en-US" dirty="0"/>
              <a:t>Be able to explain …</a:t>
            </a:r>
          </a:p>
          <a:p>
            <a:pPr lvl="1"/>
            <a:r>
              <a:rPr lang="en-US" dirty="0"/>
              <a:t>to use describe the concept of a user and to improve a user interface or interaction</a:t>
            </a:r>
          </a:p>
          <a:p>
            <a:pPr lvl="1"/>
            <a:r>
              <a:rPr lang="en-US" dirty="0"/>
              <a:t>the principle of mental models</a:t>
            </a:r>
            <a:endParaRPr lang="de-DE" dirty="0"/>
          </a:p>
        </p:txBody>
      </p:sp>
    </p:spTree>
    <p:extLst>
      <p:ext uri="{BB962C8B-B14F-4D97-AF65-F5344CB8AC3E}">
        <p14:creationId xmlns:p14="http://schemas.microsoft.com/office/powerpoint/2010/main" val="154800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6DAFD-C1D1-330D-EB55-60BD75E153E7}"/>
              </a:ext>
            </a:extLst>
          </p:cNvPr>
          <p:cNvSpPr>
            <a:spLocks noGrp="1"/>
          </p:cNvSpPr>
          <p:nvPr>
            <p:ph type="title"/>
          </p:nvPr>
        </p:nvSpPr>
        <p:spPr/>
        <p:txBody>
          <a:bodyPr/>
          <a:lstStyle/>
          <a:p>
            <a:r>
              <a:rPr lang="de-DE" dirty="0" err="1"/>
              <a:t>Metaphors</a:t>
            </a:r>
            <a:endParaRPr lang="de-DE" dirty="0"/>
          </a:p>
        </p:txBody>
      </p:sp>
      <p:sp>
        <p:nvSpPr>
          <p:cNvPr id="3" name="Fußzeilenplatzhalter 2">
            <a:extLst>
              <a:ext uri="{FF2B5EF4-FFF2-40B4-BE49-F238E27FC236}">
                <a16:creationId xmlns:a16="http://schemas.microsoft.com/office/drawing/2014/main" id="{80E8EC5E-06AB-E785-36AC-DCB3756EA70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6C13E5C-1E5D-FE15-C61B-74FD4802FD94}"/>
              </a:ext>
            </a:extLst>
          </p:cNvPr>
          <p:cNvSpPr>
            <a:spLocks noGrp="1"/>
          </p:cNvSpPr>
          <p:nvPr>
            <p:ph type="sldNum" sz="quarter" idx="28"/>
          </p:nvPr>
        </p:nvSpPr>
        <p:spPr/>
        <p:txBody>
          <a:bodyPr/>
          <a:lstStyle/>
          <a:p>
            <a:fld id="{BA24374A-C3A8-471A-8837-3FC31668ABE5}" type="slidenum">
              <a:rPr lang="de-DE" smtClean="0"/>
              <a:pPr/>
              <a:t>20</a:t>
            </a:fld>
            <a:endParaRPr lang="de-DE" dirty="0"/>
          </a:p>
        </p:txBody>
      </p:sp>
      <p:sp>
        <p:nvSpPr>
          <p:cNvPr id="8" name="Textplatzhalter 7">
            <a:extLst>
              <a:ext uri="{FF2B5EF4-FFF2-40B4-BE49-F238E27FC236}">
                <a16:creationId xmlns:a16="http://schemas.microsoft.com/office/drawing/2014/main" id="{5B420900-59CA-DFFE-8166-B8B0EF7912A6}"/>
              </a:ext>
            </a:extLst>
          </p:cNvPr>
          <p:cNvSpPr>
            <a:spLocks noGrp="1"/>
          </p:cNvSpPr>
          <p:nvPr>
            <p:ph type="body" sz="quarter" idx="21"/>
          </p:nvPr>
        </p:nvSpPr>
        <p:spPr/>
        <p:txBody>
          <a:bodyPr/>
          <a:lstStyle/>
          <a:p>
            <a:r>
              <a:rPr lang="de-DE"/>
              <a:t>Users</a:t>
            </a:r>
          </a:p>
        </p:txBody>
      </p:sp>
      <p:sp>
        <p:nvSpPr>
          <p:cNvPr id="6" name="Textplatzhalter 5">
            <a:extLst>
              <a:ext uri="{FF2B5EF4-FFF2-40B4-BE49-F238E27FC236}">
                <a16:creationId xmlns:a16="http://schemas.microsoft.com/office/drawing/2014/main" id="{620FB5F6-C55A-4E68-9D4B-C8A6FEC4959F}"/>
              </a:ext>
            </a:extLst>
          </p:cNvPr>
          <p:cNvSpPr>
            <a:spLocks noGrp="1"/>
          </p:cNvSpPr>
          <p:nvPr>
            <p:ph type="body" sz="quarter" idx="29"/>
          </p:nvPr>
        </p:nvSpPr>
        <p:spPr/>
        <p:txBody>
          <a:bodyPr>
            <a:normAutofit/>
          </a:bodyPr>
          <a:lstStyle/>
          <a:p>
            <a:r>
              <a:rPr lang="en-US" b="1" dirty="0">
                <a:solidFill>
                  <a:schemeClr val="accent1"/>
                </a:solidFill>
              </a:rPr>
              <a:t>Metaphors are figures of speech </a:t>
            </a:r>
            <a:r>
              <a:rPr lang="en-US" dirty="0"/>
              <a:t>that describe an object or action as something other than what it is, usually by drawing a comparison between two seemingly unrelated entities.</a:t>
            </a:r>
          </a:p>
          <a:p>
            <a:r>
              <a:rPr lang="en-US" dirty="0"/>
              <a:t>For example:</a:t>
            </a:r>
          </a:p>
          <a:p>
            <a:pPr lvl="1"/>
            <a:r>
              <a:rPr lang="en-US" b="1" dirty="0">
                <a:solidFill>
                  <a:schemeClr val="accent1"/>
                </a:solidFill>
              </a:rPr>
              <a:t>“Desktop”: </a:t>
            </a:r>
            <a:r>
              <a:rPr lang="en-US" dirty="0"/>
              <a:t>used in many operating systems </a:t>
            </a:r>
            <a:r>
              <a:rPr lang="en-US" b="1" dirty="0">
                <a:solidFill>
                  <a:schemeClr val="accent1"/>
                </a:solidFill>
              </a:rPr>
              <a:t>helps users understand the functions of a computer</a:t>
            </a:r>
            <a:r>
              <a:rPr lang="en-US" dirty="0"/>
              <a:t> by likening it to a familiar physical workspace</a:t>
            </a:r>
          </a:p>
          <a:p>
            <a:pPr lvl="1"/>
            <a:r>
              <a:rPr lang="en-US" b="1" dirty="0">
                <a:solidFill>
                  <a:schemeClr val="accent1"/>
                </a:solidFill>
              </a:rPr>
              <a:t>“Trash Can”/“Recycle Bin”</a:t>
            </a:r>
            <a:r>
              <a:rPr lang="en-US" dirty="0"/>
              <a:t>: used to represent the deletion of files. Just like throwing away physical trash, files can be "dragged" into a virtual trash can or recycle bin.</a:t>
            </a:r>
          </a:p>
          <a:p>
            <a:pPr lvl="1"/>
            <a:r>
              <a:rPr lang="en-US" b="1" dirty="0">
                <a:solidFill>
                  <a:schemeClr val="accent1"/>
                </a:solidFill>
              </a:rPr>
              <a:t>“Surfing”</a:t>
            </a:r>
            <a:r>
              <a:rPr lang="en-US" b="1" dirty="0"/>
              <a:t>: </a:t>
            </a:r>
            <a:r>
              <a:rPr lang="en-US" dirty="0"/>
              <a:t>"surfing" the web likens the experience to riding waves on a surfboard, capturing the sense of freedom and exploration.</a:t>
            </a:r>
          </a:p>
          <a:p>
            <a:pPr lvl="1"/>
            <a:r>
              <a:rPr lang="en-US" b="1" dirty="0">
                <a:solidFill>
                  <a:schemeClr val="accent1"/>
                </a:solidFill>
              </a:rPr>
              <a:t>“Streams”/”Feeds”</a:t>
            </a:r>
            <a:r>
              <a:rPr lang="en-US" dirty="0"/>
              <a:t>: used in social media and news platforms to describe the continuous flow of information, much like a river stream or a news feed.</a:t>
            </a:r>
          </a:p>
        </p:txBody>
      </p:sp>
    </p:spTree>
    <p:extLst>
      <p:ext uri="{BB962C8B-B14F-4D97-AF65-F5344CB8AC3E}">
        <p14:creationId xmlns:p14="http://schemas.microsoft.com/office/powerpoint/2010/main" val="1344382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67162-6035-A5C8-2C79-7F272594CE7E}"/>
              </a:ext>
            </a:extLst>
          </p:cNvPr>
          <p:cNvSpPr>
            <a:spLocks noGrp="1"/>
          </p:cNvSpPr>
          <p:nvPr>
            <p:ph type="title"/>
          </p:nvPr>
        </p:nvSpPr>
        <p:spPr/>
        <p:txBody>
          <a:bodyPr/>
          <a:lstStyle/>
          <a:p>
            <a:r>
              <a:rPr lang="en-US" dirty="0"/>
              <a:t>Metaphors</a:t>
            </a:r>
            <a:endParaRPr lang="de-DE" dirty="0"/>
          </a:p>
        </p:txBody>
      </p:sp>
      <p:sp>
        <p:nvSpPr>
          <p:cNvPr id="3" name="Fußzeilenplatzhalter 2">
            <a:extLst>
              <a:ext uri="{FF2B5EF4-FFF2-40B4-BE49-F238E27FC236}">
                <a16:creationId xmlns:a16="http://schemas.microsoft.com/office/drawing/2014/main" id="{7EB50346-46E2-1928-F75E-9C2B5B702D3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0C2B60-453E-225C-C1EC-0BFB79EE697E}"/>
              </a:ext>
            </a:extLst>
          </p:cNvPr>
          <p:cNvSpPr>
            <a:spLocks noGrp="1"/>
          </p:cNvSpPr>
          <p:nvPr>
            <p:ph type="sldNum" sz="quarter" idx="33"/>
          </p:nvPr>
        </p:nvSpPr>
        <p:spPr/>
        <p:txBody>
          <a:bodyPr/>
          <a:lstStyle/>
          <a:p>
            <a:fld id="{BA24374A-C3A8-471A-8837-3FC31668ABE5}" type="slidenum">
              <a:rPr lang="de-DE" smtClean="0"/>
              <a:pPr/>
              <a:t>21</a:t>
            </a:fld>
            <a:endParaRPr lang="de-DE" dirty="0"/>
          </a:p>
        </p:txBody>
      </p:sp>
      <p:sp>
        <p:nvSpPr>
          <p:cNvPr id="5" name="Textplatzhalter 4">
            <a:extLst>
              <a:ext uri="{FF2B5EF4-FFF2-40B4-BE49-F238E27FC236}">
                <a16:creationId xmlns:a16="http://schemas.microsoft.com/office/drawing/2014/main" id="{150336B4-64AF-0163-3DF9-CC2FD411AE1E}"/>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1D63AAA3-4F56-8568-E021-048D2E299389}"/>
              </a:ext>
            </a:extLst>
          </p:cNvPr>
          <p:cNvSpPr>
            <a:spLocks noGrp="1"/>
          </p:cNvSpPr>
          <p:nvPr>
            <p:ph type="body" sz="quarter" idx="34"/>
          </p:nvPr>
        </p:nvSpPr>
        <p:spPr>
          <a:xfrm>
            <a:off x="695325" y="1449388"/>
            <a:ext cx="6324907" cy="4056061"/>
          </a:xfrm>
        </p:spPr>
        <p:txBody>
          <a:bodyPr/>
          <a:lstStyle/>
          <a:p>
            <a:r>
              <a:rPr lang="en-US" i="1" dirty="0"/>
              <a:t>“If people employ metaphors in learning about computing systems, the designers of those systems should anticipate and support likely </a:t>
            </a:r>
            <a:r>
              <a:rPr lang="en-US" b="1" i="1" dirty="0">
                <a:solidFill>
                  <a:schemeClr val="accent1"/>
                </a:solidFill>
              </a:rPr>
              <a:t>metaphorical constructions to increase the ease of learning and using </a:t>
            </a:r>
            <a:r>
              <a:rPr lang="en-US" i="1" dirty="0"/>
              <a:t>the system.</a:t>
            </a:r>
            <a:r>
              <a:rPr lang="en-US" dirty="0"/>
              <a:t>” [1]</a:t>
            </a:r>
          </a:p>
        </p:txBody>
      </p:sp>
      <p:sp>
        <p:nvSpPr>
          <p:cNvPr id="7" name="Inhaltsplatzhalter 6">
            <a:extLst>
              <a:ext uri="{FF2B5EF4-FFF2-40B4-BE49-F238E27FC236}">
                <a16:creationId xmlns:a16="http://schemas.microsoft.com/office/drawing/2014/main" id="{8635492D-4361-16BF-6986-F5E2D7872A3E}"/>
              </a:ext>
            </a:extLst>
          </p:cNvPr>
          <p:cNvSpPr>
            <a:spLocks noGrp="1"/>
          </p:cNvSpPr>
          <p:nvPr>
            <p:ph sz="quarter" idx="35"/>
          </p:nvPr>
        </p:nvSpPr>
        <p:spPr/>
        <p:txBody>
          <a:bodyPr/>
          <a:lstStyle/>
          <a:p>
            <a:r>
              <a:rPr lang="en-US" dirty="0"/>
              <a:t>[1] Carroll, J. M., &amp; Thomas, J. C. (1982). Metaphor and the cognitive representation of computing systems. IEEE Transactions on systems, man, and cybernetics, 12(2), 107-116.</a:t>
            </a:r>
          </a:p>
        </p:txBody>
      </p:sp>
      <p:pic>
        <p:nvPicPr>
          <p:cNvPr id="8" name="Grafik 7" descr="Paper cover Metaphor and the cognitive representation of computing systems">
            <a:extLst>
              <a:ext uri="{FF2B5EF4-FFF2-40B4-BE49-F238E27FC236}">
                <a16:creationId xmlns:a16="http://schemas.microsoft.com/office/drawing/2014/main" id="{593FE3AD-4548-3F49-CB3B-8156A78AB299}"/>
              </a:ext>
            </a:extLst>
          </p:cNvPr>
          <p:cNvPicPr>
            <a:picLocks noChangeAspect="1"/>
          </p:cNvPicPr>
          <p:nvPr/>
        </p:nvPicPr>
        <p:blipFill>
          <a:blip r:embed="rId3"/>
          <a:stretch>
            <a:fillRect/>
          </a:stretch>
        </p:blipFill>
        <p:spPr>
          <a:xfrm>
            <a:off x="7020232" y="1514732"/>
            <a:ext cx="4476441" cy="3100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MacOS replique">
            <a:extLst>
              <a:ext uri="{FF2B5EF4-FFF2-40B4-BE49-F238E27FC236}">
                <a16:creationId xmlns:a16="http://schemas.microsoft.com/office/drawing/2014/main" id="{9A2022C4-6819-5DAD-2B8E-8D7D055F7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335" y="3742034"/>
            <a:ext cx="3011788" cy="20137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Xerox UI folder">
            <a:extLst>
              <a:ext uri="{FF2B5EF4-FFF2-40B4-BE49-F238E27FC236}">
                <a16:creationId xmlns:a16="http://schemas.microsoft.com/office/drawing/2014/main" id="{598E9C19-3016-6CA4-8148-A2EFD1D67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283" y="3765755"/>
            <a:ext cx="2498094" cy="19900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E498D7FE-6F07-7339-D224-A62CF006AE00}"/>
              </a:ext>
            </a:extLst>
          </p:cNvPr>
          <p:cNvSpPr txBox="1"/>
          <p:nvPr/>
        </p:nvSpPr>
        <p:spPr>
          <a:xfrm>
            <a:off x="6533350" y="5456045"/>
            <a:ext cx="6096000" cy="369332"/>
          </a:xfrm>
          <a:prstGeom prst="rect">
            <a:avLst/>
          </a:prstGeom>
          <a:noFill/>
        </p:spPr>
        <p:txBody>
          <a:bodyPr wrap="square">
            <a:spAutoFit/>
          </a:bodyPr>
          <a:lstStyle/>
          <a:p>
            <a:r>
              <a:rPr lang="en-US" dirty="0"/>
              <a:t>Desktop Metaphor – Alan Kay at Xerox Parc</a:t>
            </a:r>
          </a:p>
        </p:txBody>
      </p:sp>
    </p:spTree>
    <p:extLst>
      <p:ext uri="{BB962C8B-B14F-4D97-AF65-F5344CB8AC3E}">
        <p14:creationId xmlns:p14="http://schemas.microsoft.com/office/powerpoint/2010/main" val="282313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9E54D-C99E-91BD-7395-0B4451EC8424}"/>
              </a:ext>
            </a:extLst>
          </p:cNvPr>
          <p:cNvSpPr>
            <a:spLocks noGrp="1"/>
          </p:cNvSpPr>
          <p:nvPr>
            <p:ph type="title"/>
          </p:nvPr>
        </p:nvSpPr>
        <p:spPr/>
        <p:txBody>
          <a:bodyPr/>
          <a:lstStyle/>
          <a:p>
            <a:r>
              <a:rPr lang="en-US" dirty="0"/>
              <a:t>Metaphors can cause problems</a:t>
            </a:r>
            <a:endParaRPr lang="de-DE" dirty="0"/>
          </a:p>
        </p:txBody>
      </p:sp>
      <p:sp>
        <p:nvSpPr>
          <p:cNvPr id="3" name="Fußzeilenplatzhalter 2">
            <a:extLst>
              <a:ext uri="{FF2B5EF4-FFF2-40B4-BE49-F238E27FC236}">
                <a16:creationId xmlns:a16="http://schemas.microsoft.com/office/drawing/2014/main" id="{1F809813-9319-11B0-5451-72653D6DA44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2A04E1B-465B-E23B-B6FD-35FA87376B68}"/>
              </a:ext>
            </a:extLst>
          </p:cNvPr>
          <p:cNvSpPr>
            <a:spLocks noGrp="1"/>
          </p:cNvSpPr>
          <p:nvPr>
            <p:ph type="sldNum" sz="quarter" idx="33"/>
          </p:nvPr>
        </p:nvSpPr>
        <p:spPr/>
        <p:txBody>
          <a:bodyPr/>
          <a:lstStyle/>
          <a:p>
            <a:fld id="{BA24374A-C3A8-471A-8837-3FC31668ABE5}" type="slidenum">
              <a:rPr lang="de-DE" smtClean="0"/>
              <a:pPr/>
              <a:t>22</a:t>
            </a:fld>
            <a:endParaRPr lang="de-DE" dirty="0"/>
          </a:p>
        </p:txBody>
      </p:sp>
      <p:sp>
        <p:nvSpPr>
          <p:cNvPr id="5" name="Textplatzhalter 4">
            <a:extLst>
              <a:ext uri="{FF2B5EF4-FFF2-40B4-BE49-F238E27FC236}">
                <a16:creationId xmlns:a16="http://schemas.microsoft.com/office/drawing/2014/main" id="{FD1CF2F5-5D86-1F3F-65FC-47491281CCCC}"/>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9A568F16-A270-DC7F-F5F5-00DFED0697A8}"/>
              </a:ext>
            </a:extLst>
          </p:cNvPr>
          <p:cNvSpPr>
            <a:spLocks noGrp="1"/>
          </p:cNvSpPr>
          <p:nvPr>
            <p:ph type="body" sz="quarter" idx="34"/>
          </p:nvPr>
        </p:nvSpPr>
        <p:spPr>
          <a:xfrm>
            <a:off x="695326" y="1449388"/>
            <a:ext cx="7721087" cy="4056061"/>
          </a:xfrm>
        </p:spPr>
        <p:txBody>
          <a:bodyPr/>
          <a:lstStyle/>
          <a:p>
            <a:r>
              <a:rPr lang="en-US" i="1" dirty="0"/>
              <a:t>“However, metaphors suffer from numerous problems that make them unsuitable for expressing rich application semantics, and inappropriate for the reusable computational structures we seek. […] Metaphors are slippery things, and not just because </a:t>
            </a:r>
            <a:r>
              <a:rPr lang="en-US" b="1" i="1" dirty="0">
                <a:solidFill>
                  <a:schemeClr val="accent1"/>
                </a:solidFill>
              </a:rPr>
              <a:t>they contain irrelevancies</a:t>
            </a:r>
            <a:r>
              <a:rPr lang="en-US" i="1" dirty="0">
                <a:solidFill>
                  <a:schemeClr val="accent1"/>
                </a:solidFill>
              </a:rPr>
              <a:t> </a:t>
            </a:r>
            <a:r>
              <a:rPr lang="en-US" i="1" dirty="0"/>
              <a:t>(do we set the trash can out for garbage pick-up on Friday mornings?) and </a:t>
            </a:r>
            <a:r>
              <a:rPr lang="en-US" b="1" i="1" dirty="0" err="1">
                <a:solidFill>
                  <a:schemeClr val="accent1"/>
                </a:solidFill>
              </a:rPr>
              <a:t>incompletenesses</a:t>
            </a:r>
            <a:r>
              <a:rPr lang="en-US" i="1" dirty="0"/>
              <a:t> with respect to the domain they are meant to represent. […] Metaphors tempt us to </a:t>
            </a:r>
            <a:r>
              <a:rPr lang="en-US" b="1" i="1" dirty="0">
                <a:solidFill>
                  <a:schemeClr val="accent1"/>
                </a:solidFill>
              </a:rPr>
              <a:t>over-generalize</a:t>
            </a:r>
            <a:r>
              <a:rPr lang="en-US" i="1" dirty="0"/>
              <a:t> and to forget distinctions that we should be remembering.” </a:t>
            </a:r>
            <a:r>
              <a:rPr lang="en-US" dirty="0"/>
              <a:t>[1]</a:t>
            </a:r>
            <a:endParaRPr lang="de-DE" dirty="0"/>
          </a:p>
        </p:txBody>
      </p:sp>
      <p:sp>
        <p:nvSpPr>
          <p:cNvPr id="7" name="Inhaltsplatzhalter 6" descr="Cover of Beyond models and metaphors: Visual formalisms in user interface design">
            <a:extLst>
              <a:ext uri="{FF2B5EF4-FFF2-40B4-BE49-F238E27FC236}">
                <a16:creationId xmlns:a16="http://schemas.microsoft.com/office/drawing/2014/main" id="{44236BEC-7CC0-0230-7C24-F172983BC575}"/>
              </a:ext>
            </a:extLst>
          </p:cNvPr>
          <p:cNvSpPr>
            <a:spLocks noGrp="1"/>
          </p:cNvSpPr>
          <p:nvPr>
            <p:ph sz="quarter" idx="35"/>
          </p:nvPr>
        </p:nvSpPr>
        <p:spPr/>
        <p:txBody>
          <a:bodyPr/>
          <a:lstStyle/>
          <a:p>
            <a:r>
              <a:rPr lang="en-US" sz="1000" dirty="0">
                <a:solidFill>
                  <a:schemeClr val="bg1">
                    <a:lumMod val="50000"/>
                  </a:schemeClr>
                </a:solidFill>
              </a:rPr>
              <a:t>[1] </a:t>
            </a:r>
            <a:r>
              <a:rPr lang="en-US" sz="1000" dirty="0" err="1">
                <a:solidFill>
                  <a:schemeClr val="bg1">
                    <a:lumMod val="50000"/>
                  </a:schemeClr>
                </a:solidFill>
              </a:rPr>
              <a:t>Nardi</a:t>
            </a:r>
            <a:r>
              <a:rPr lang="en-US" sz="1000" dirty="0">
                <a:solidFill>
                  <a:schemeClr val="bg1">
                    <a:lumMod val="50000"/>
                  </a:schemeClr>
                </a:solidFill>
              </a:rPr>
              <a:t>, B. A., &amp; </a:t>
            </a:r>
            <a:r>
              <a:rPr lang="en-US" sz="1000" dirty="0" err="1">
                <a:solidFill>
                  <a:schemeClr val="bg1">
                    <a:lumMod val="50000"/>
                  </a:schemeClr>
                </a:solidFill>
              </a:rPr>
              <a:t>Zarmer</a:t>
            </a:r>
            <a:r>
              <a:rPr lang="en-US" sz="1000" dirty="0">
                <a:solidFill>
                  <a:schemeClr val="bg1">
                    <a:lumMod val="50000"/>
                  </a:schemeClr>
                </a:solidFill>
              </a:rPr>
              <a:t>, C. L. (1993). Beyond models and metaphors: Visual formalisms in user interface design. Journal of Visual Languages &amp; Computing, 4(1), 5-33.</a:t>
            </a:r>
          </a:p>
        </p:txBody>
      </p:sp>
      <p:pic>
        <p:nvPicPr>
          <p:cNvPr id="8" name="Grafik 7" descr="Beyond models and metaphors: Visual formalisms in user interface design">
            <a:extLst>
              <a:ext uri="{FF2B5EF4-FFF2-40B4-BE49-F238E27FC236}">
                <a16:creationId xmlns:a16="http://schemas.microsoft.com/office/drawing/2014/main" id="{A771C6B5-8E7C-1602-23CE-7325A52458C5}"/>
              </a:ext>
            </a:extLst>
          </p:cNvPr>
          <p:cNvPicPr>
            <a:picLocks noChangeAspect="1"/>
          </p:cNvPicPr>
          <p:nvPr/>
        </p:nvPicPr>
        <p:blipFill>
          <a:blip r:embed="rId3"/>
          <a:stretch>
            <a:fillRect/>
          </a:stretch>
        </p:blipFill>
        <p:spPr>
          <a:xfrm>
            <a:off x="8682170" y="1336752"/>
            <a:ext cx="3316461" cy="418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028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05B72-E457-DA8C-C453-D2769B0278F8}"/>
              </a:ext>
            </a:extLst>
          </p:cNvPr>
          <p:cNvSpPr>
            <a:spLocks noGrp="1"/>
          </p:cNvSpPr>
          <p:nvPr>
            <p:ph type="title"/>
          </p:nvPr>
        </p:nvSpPr>
        <p:spPr/>
        <p:txBody>
          <a:bodyPr/>
          <a:lstStyle/>
          <a:p>
            <a:r>
              <a:rPr lang="en-US" dirty="0"/>
              <a:t>Focus on Technology or User?</a:t>
            </a:r>
            <a:endParaRPr lang="de-DE" dirty="0"/>
          </a:p>
        </p:txBody>
      </p:sp>
      <p:sp>
        <p:nvSpPr>
          <p:cNvPr id="3" name="Fußzeilenplatzhalter 2">
            <a:extLst>
              <a:ext uri="{FF2B5EF4-FFF2-40B4-BE49-F238E27FC236}">
                <a16:creationId xmlns:a16="http://schemas.microsoft.com/office/drawing/2014/main" id="{787E427A-032E-A5CF-03E1-F8BE71AE219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A3C7FB2-17B1-89A4-B04E-D7542CB9F110}"/>
              </a:ext>
            </a:extLst>
          </p:cNvPr>
          <p:cNvSpPr>
            <a:spLocks noGrp="1"/>
          </p:cNvSpPr>
          <p:nvPr>
            <p:ph type="sldNum" sz="quarter" idx="33"/>
          </p:nvPr>
        </p:nvSpPr>
        <p:spPr/>
        <p:txBody>
          <a:bodyPr/>
          <a:lstStyle/>
          <a:p>
            <a:fld id="{BA24374A-C3A8-471A-8837-3FC31668ABE5}" type="slidenum">
              <a:rPr lang="de-DE" smtClean="0"/>
              <a:pPr/>
              <a:t>23</a:t>
            </a:fld>
            <a:endParaRPr lang="de-DE" dirty="0"/>
          </a:p>
        </p:txBody>
      </p:sp>
      <p:sp>
        <p:nvSpPr>
          <p:cNvPr id="5" name="Textplatzhalter 4">
            <a:extLst>
              <a:ext uri="{FF2B5EF4-FFF2-40B4-BE49-F238E27FC236}">
                <a16:creationId xmlns:a16="http://schemas.microsoft.com/office/drawing/2014/main" id="{54E0B2CD-03EB-7102-8EDC-81EE1665075B}"/>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1B7FD892-A8B3-F88D-1CE7-5BF1E994A73E}"/>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E826538E-8542-95A9-6A88-1EBF34EC8AF6}"/>
              </a:ext>
            </a:extLst>
          </p:cNvPr>
          <p:cNvSpPr>
            <a:spLocks noGrp="1"/>
          </p:cNvSpPr>
          <p:nvPr>
            <p:ph sz="quarter" idx="35"/>
          </p:nvPr>
        </p:nvSpPr>
        <p:spPr/>
        <p:txBody>
          <a:bodyPr/>
          <a:lstStyle/>
          <a:p>
            <a:endParaRPr lang="de-DE"/>
          </a:p>
        </p:txBody>
      </p:sp>
      <p:sp>
        <p:nvSpPr>
          <p:cNvPr id="8" name="Text Placeholder 15">
            <a:extLst>
              <a:ext uri="{FF2B5EF4-FFF2-40B4-BE49-F238E27FC236}">
                <a16:creationId xmlns:a16="http://schemas.microsoft.com/office/drawing/2014/main" id="{A55B5288-9113-EDA5-D216-67258FF01B55}"/>
              </a:ext>
            </a:extLst>
          </p:cNvPr>
          <p:cNvSpPr txBox="1">
            <a:spLocks/>
          </p:cNvSpPr>
          <p:nvPr/>
        </p:nvSpPr>
        <p:spPr>
          <a:xfrm>
            <a:off x="6938873" y="5630124"/>
            <a:ext cx="4440328" cy="605957"/>
          </a:xfrm>
          <a:prstGeom prst="rect">
            <a:avLst/>
          </a:prstGeom>
        </p:spPr>
        <p:txBody>
          <a:bodyPr/>
          <a:lst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Emil Berliner (1887)</a:t>
            </a:r>
          </a:p>
        </p:txBody>
      </p:sp>
      <p:pic>
        <p:nvPicPr>
          <p:cNvPr id="9" name="Content Placeholder 14" descr="A vinyl disc">
            <a:extLst>
              <a:ext uri="{FF2B5EF4-FFF2-40B4-BE49-F238E27FC236}">
                <a16:creationId xmlns:a16="http://schemas.microsoft.com/office/drawing/2014/main" id="{F572502F-A1F8-D46B-BEBD-BD3371D35FF1}"/>
              </a:ext>
            </a:extLst>
          </p:cNvPr>
          <p:cNvPicPr>
            <a:picLocks noChangeAspect="1"/>
          </p:cNvPicPr>
          <p:nvPr/>
        </p:nvPicPr>
        <p:blipFill>
          <a:blip r:embed="rId3"/>
          <a:stretch>
            <a:fillRect/>
          </a:stretch>
        </p:blipFill>
        <p:spPr>
          <a:xfrm>
            <a:off x="7099036" y="1580945"/>
            <a:ext cx="3888278" cy="3920412"/>
          </a:xfrm>
          <a:prstGeom prst="rect">
            <a:avLst/>
          </a:prstGeom>
        </p:spPr>
      </p:pic>
      <p:sp>
        <p:nvSpPr>
          <p:cNvPr id="10" name="Text Placeholder 16">
            <a:extLst>
              <a:ext uri="{FF2B5EF4-FFF2-40B4-BE49-F238E27FC236}">
                <a16:creationId xmlns:a16="http://schemas.microsoft.com/office/drawing/2014/main" id="{1B16AFDF-9D90-BB7C-05D2-6C7E0B122303}"/>
              </a:ext>
            </a:extLst>
          </p:cNvPr>
          <p:cNvSpPr txBox="1">
            <a:spLocks/>
          </p:cNvSpPr>
          <p:nvPr/>
        </p:nvSpPr>
        <p:spPr>
          <a:xfrm>
            <a:off x="1658835" y="5656061"/>
            <a:ext cx="4069142" cy="700547"/>
          </a:xfrm>
          <a:prstGeom prst="rect">
            <a:avLst/>
          </a:prstGeom>
        </p:spPr>
        <p:txBody>
          <a:bodyPr/>
          <a:lst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Thomas Alva Edison (1880)</a:t>
            </a:r>
          </a:p>
        </p:txBody>
      </p:sp>
      <p:pic>
        <p:nvPicPr>
          <p:cNvPr id="11" name="Content Placeholder 19" descr="Phonograph by Thomas Edison">
            <a:extLst>
              <a:ext uri="{FF2B5EF4-FFF2-40B4-BE49-F238E27FC236}">
                <a16:creationId xmlns:a16="http://schemas.microsoft.com/office/drawing/2014/main" id="{95A5AC61-3947-47B8-9E44-738273C919AD}"/>
              </a:ext>
            </a:extLst>
          </p:cNvPr>
          <p:cNvPicPr>
            <a:picLocks noChangeAspect="1"/>
          </p:cNvPicPr>
          <p:nvPr/>
        </p:nvPicPr>
        <p:blipFill>
          <a:blip r:embed="rId4"/>
          <a:stretch>
            <a:fillRect/>
          </a:stretch>
        </p:blipFill>
        <p:spPr>
          <a:xfrm>
            <a:off x="1658834" y="1352551"/>
            <a:ext cx="4069142" cy="4243388"/>
          </a:xfrm>
          <a:prstGeom prst="rect">
            <a:avLst/>
          </a:prstGeom>
        </p:spPr>
      </p:pic>
    </p:spTree>
    <p:extLst>
      <p:ext uri="{BB962C8B-B14F-4D97-AF65-F5344CB8AC3E}">
        <p14:creationId xmlns:p14="http://schemas.microsoft.com/office/powerpoint/2010/main" val="1539049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02575C-47A1-8760-83BA-2A55172156D6}"/>
              </a:ext>
            </a:extLst>
          </p:cNvPr>
          <p:cNvSpPr>
            <a:spLocks noGrp="1"/>
          </p:cNvSpPr>
          <p:nvPr>
            <p:ph type="title"/>
          </p:nvPr>
        </p:nvSpPr>
        <p:spPr/>
        <p:txBody>
          <a:bodyPr/>
          <a:lstStyle/>
          <a:p>
            <a:r>
              <a:rPr lang="de-DE" dirty="0"/>
              <a:t>Users will </a:t>
            </a:r>
            <a:r>
              <a:rPr lang="de-DE" dirty="0" err="1"/>
              <a:t>win</a:t>
            </a:r>
            <a:r>
              <a:rPr lang="de-DE" dirty="0"/>
              <a:t>…</a:t>
            </a:r>
          </a:p>
        </p:txBody>
      </p:sp>
      <p:sp>
        <p:nvSpPr>
          <p:cNvPr id="3" name="Fußzeilenplatzhalter 2">
            <a:extLst>
              <a:ext uri="{FF2B5EF4-FFF2-40B4-BE49-F238E27FC236}">
                <a16:creationId xmlns:a16="http://schemas.microsoft.com/office/drawing/2014/main" id="{D6EAB26D-91AC-6BE3-10DE-E873033F558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6DD1358-CF10-CBB9-E619-FBE514541AAB}"/>
              </a:ext>
            </a:extLst>
          </p:cNvPr>
          <p:cNvSpPr>
            <a:spLocks noGrp="1"/>
          </p:cNvSpPr>
          <p:nvPr>
            <p:ph type="sldNum" sz="quarter" idx="33"/>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EFD6F22A-6AA7-85A3-C7D9-C9BC396A068B}"/>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CED50345-6F93-F95C-1A83-AB961B7AE866}"/>
              </a:ext>
            </a:extLst>
          </p:cNvPr>
          <p:cNvSpPr>
            <a:spLocks noGrp="1"/>
          </p:cNvSpPr>
          <p:nvPr>
            <p:ph type="body" sz="quarter" idx="34"/>
          </p:nvPr>
        </p:nvSpPr>
        <p:spPr/>
        <p:txBody>
          <a:bodyPr/>
          <a:lstStyle/>
          <a:p>
            <a:r>
              <a:rPr lang="en-US" dirty="0"/>
              <a:t>Benefits of a disc</a:t>
            </a:r>
          </a:p>
          <a:p>
            <a:pPr lvl="1"/>
            <a:r>
              <a:rPr lang="en-US" dirty="0"/>
              <a:t>Easy mass-production</a:t>
            </a:r>
          </a:p>
          <a:p>
            <a:pPr lvl="1"/>
            <a:r>
              <a:rPr lang="en-US" dirty="0"/>
              <a:t>Less storage space</a:t>
            </a:r>
          </a:p>
          <a:p>
            <a:pPr lvl="1"/>
            <a:r>
              <a:rPr lang="en-US" dirty="0"/>
              <a:t>Easier shipping</a:t>
            </a:r>
          </a:p>
          <a:p>
            <a:pPr lvl="1"/>
            <a:r>
              <a:rPr lang="en-US" dirty="0"/>
              <a:t>Allows double-sided recordings</a:t>
            </a:r>
          </a:p>
          <a:p>
            <a:pPr lvl="1"/>
            <a:r>
              <a:rPr lang="en-US" dirty="0"/>
              <a:t>Better marketing (front and back face)</a:t>
            </a:r>
          </a:p>
          <a:p>
            <a:pPr lvl="1"/>
            <a:r>
              <a:rPr lang="en-US" dirty="0"/>
              <a:t>People can collect them</a:t>
            </a:r>
          </a:p>
          <a:p>
            <a:pPr lvl="1"/>
            <a:endParaRPr lang="de-DE" dirty="0"/>
          </a:p>
        </p:txBody>
      </p:sp>
      <p:sp>
        <p:nvSpPr>
          <p:cNvPr id="7" name="Inhaltsplatzhalter 6">
            <a:extLst>
              <a:ext uri="{FF2B5EF4-FFF2-40B4-BE49-F238E27FC236}">
                <a16:creationId xmlns:a16="http://schemas.microsoft.com/office/drawing/2014/main" id="{CCC8A3C2-CB56-32C0-ECED-633806AD3EC2}"/>
              </a:ext>
            </a:extLst>
          </p:cNvPr>
          <p:cNvSpPr>
            <a:spLocks noGrp="1"/>
          </p:cNvSpPr>
          <p:nvPr>
            <p:ph sz="quarter" idx="35"/>
          </p:nvPr>
        </p:nvSpPr>
        <p:spPr/>
        <p:txBody>
          <a:bodyPr/>
          <a:lstStyle/>
          <a:p>
            <a:endParaRPr lang="de-DE"/>
          </a:p>
        </p:txBody>
      </p:sp>
      <p:sp>
        <p:nvSpPr>
          <p:cNvPr id="10" name="Text Placeholder 15">
            <a:extLst>
              <a:ext uri="{FF2B5EF4-FFF2-40B4-BE49-F238E27FC236}">
                <a16:creationId xmlns:a16="http://schemas.microsoft.com/office/drawing/2014/main" id="{A59F6041-3FBF-2417-6377-B5D745D60D96}"/>
              </a:ext>
            </a:extLst>
          </p:cNvPr>
          <p:cNvSpPr txBox="1">
            <a:spLocks/>
          </p:cNvSpPr>
          <p:nvPr/>
        </p:nvSpPr>
        <p:spPr>
          <a:xfrm>
            <a:off x="6938873" y="5630124"/>
            <a:ext cx="4440328" cy="605957"/>
          </a:xfrm>
          <a:prstGeom prst="rect">
            <a:avLst/>
          </a:prstGeom>
        </p:spPr>
        <p:txBody>
          <a:bodyPr/>
          <a:lst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t>Emil Berliner (1887)</a:t>
            </a:r>
          </a:p>
        </p:txBody>
      </p:sp>
      <p:pic>
        <p:nvPicPr>
          <p:cNvPr id="11" name="Content Placeholder 14" descr="A vinyl disc">
            <a:extLst>
              <a:ext uri="{FF2B5EF4-FFF2-40B4-BE49-F238E27FC236}">
                <a16:creationId xmlns:a16="http://schemas.microsoft.com/office/drawing/2014/main" id="{70174A9A-BADB-473A-53FE-EAC37229FACB}"/>
              </a:ext>
            </a:extLst>
          </p:cNvPr>
          <p:cNvPicPr>
            <a:picLocks noChangeAspect="1"/>
          </p:cNvPicPr>
          <p:nvPr/>
        </p:nvPicPr>
        <p:blipFill>
          <a:blip r:embed="rId2"/>
          <a:stretch>
            <a:fillRect/>
          </a:stretch>
        </p:blipFill>
        <p:spPr>
          <a:xfrm>
            <a:off x="7099036" y="1580945"/>
            <a:ext cx="3888278" cy="3920412"/>
          </a:xfrm>
          <a:prstGeom prst="rect">
            <a:avLst/>
          </a:prstGeom>
        </p:spPr>
      </p:pic>
    </p:spTree>
    <p:extLst>
      <p:ext uri="{BB962C8B-B14F-4D97-AF65-F5344CB8AC3E}">
        <p14:creationId xmlns:p14="http://schemas.microsoft.com/office/powerpoint/2010/main" val="81207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55F21-4E83-36F3-1AA7-8A0FF797510D}"/>
              </a:ext>
            </a:extLst>
          </p:cNvPr>
          <p:cNvSpPr>
            <a:spLocks noGrp="1"/>
          </p:cNvSpPr>
          <p:nvPr>
            <p:ph type="title"/>
          </p:nvPr>
        </p:nvSpPr>
        <p:spPr/>
        <p:txBody>
          <a:bodyPr/>
          <a:lstStyle/>
          <a:p>
            <a:r>
              <a:rPr lang="en-US" dirty="0"/>
              <a:t>Why caring about the user-friendly design?</a:t>
            </a:r>
            <a:endParaRPr lang="de-DE" dirty="0"/>
          </a:p>
        </p:txBody>
      </p:sp>
      <p:sp>
        <p:nvSpPr>
          <p:cNvPr id="3" name="Fußzeilenplatzhalter 2">
            <a:extLst>
              <a:ext uri="{FF2B5EF4-FFF2-40B4-BE49-F238E27FC236}">
                <a16:creationId xmlns:a16="http://schemas.microsoft.com/office/drawing/2014/main" id="{08A42D9D-166B-2078-B048-E261A32B219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5BCEE1-1B75-7D1C-3A0F-CDCE54A2CEB3}"/>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45534915-0D02-EFC0-D4C4-997F6F6F0BD7}"/>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A54B17C8-56F2-05C0-033D-5EDB345AA900}"/>
              </a:ext>
            </a:extLst>
          </p:cNvPr>
          <p:cNvSpPr>
            <a:spLocks noGrp="1"/>
          </p:cNvSpPr>
          <p:nvPr>
            <p:ph type="body" sz="quarter" idx="29"/>
          </p:nvPr>
        </p:nvSpPr>
        <p:spPr>
          <a:xfrm>
            <a:off x="695325" y="1449388"/>
            <a:ext cx="10801350" cy="4679950"/>
          </a:xfrm>
        </p:spPr>
        <p:txBody>
          <a:bodyPr/>
          <a:lstStyle/>
          <a:p>
            <a:r>
              <a:rPr lang="en-US" b="1" dirty="0">
                <a:solidFill>
                  <a:schemeClr val="accent1"/>
                </a:solidFill>
              </a:rPr>
              <a:t>You are surrounded by some misconceptions:</a:t>
            </a:r>
          </a:p>
          <a:p>
            <a:pPr lvl="1"/>
            <a:r>
              <a:rPr lang="en-US" dirty="0"/>
              <a:t>If I (the developer) can use it, everyone can use it</a:t>
            </a:r>
          </a:p>
          <a:p>
            <a:pPr lvl="1"/>
            <a:r>
              <a:rPr lang="en-US" dirty="0"/>
              <a:t>If our non-technical staff can use it, everyone can use it</a:t>
            </a:r>
          </a:p>
          <a:p>
            <a:pPr lvl="1"/>
            <a:r>
              <a:rPr lang="en-US" dirty="0"/>
              <a:t>Good designs/user interfaces are applied common sense</a:t>
            </a:r>
          </a:p>
          <a:p>
            <a:pPr lvl="1"/>
            <a:r>
              <a:rPr lang="en-US" dirty="0"/>
              <a:t>A system is usable if all standards, norms, and style guidelines are met</a:t>
            </a:r>
          </a:p>
          <a:p>
            <a:pPr lvl="1"/>
            <a:r>
              <a:rPr lang="en-US" dirty="0"/>
              <a:t>Users will/must understand what I (the developer) meant </a:t>
            </a:r>
          </a:p>
          <a:p>
            <a:pPr lvl="1"/>
            <a:r>
              <a:rPr lang="en-US" dirty="0"/>
              <a:t>Users will/must adapt</a:t>
            </a:r>
          </a:p>
          <a:p>
            <a:pPr marL="286163" lvl="1" indent="0">
              <a:buNone/>
            </a:pPr>
            <a:r>
              <a:rPr lang="en-US" dirty="0">
                <a:sym typeface="Wingdings" panose="05000000000000000000" pitchFamily="2" charset="2"/>
              </a:rPr>
              <a:t> </a:t>
            </a:r>
            <a:r>
              <a:rPr lang="en-US" dirty="0"/>
              <a:t>That is why a process is required</a:t>
            </a:r>
          </a:p>
          <a:p>
            <a:r>
              <a:rPr lang="en-US" b="1" dirty="0">
                <a:solidFill>
                  <a:schemeClr val="accent1"/>
                </a:solidFill>
              </a:rPr>
              <a:t>However, if you do not care about a users and </a:t>
            </a:r>
            <a:r>
              <a:rPr lang="en-US" b="1" dirty="0" err="1">
                <a:solidFill>
                  <a:schemeClr val="accent1"/>
                </a:solidFill>
              </a:rPr>
              <a:t>userfriendly</a:t>
            </a:r>
            <a:r>
              <a:rPr lang="en-US" b="1" dirty="0">
                <a:solidFill>
                  <a:schemeClr val="accent1"/>
                </a:solidFill>
              </a:rPr>
              <a:t> design, your product will fail.</a:t>
            </a:r>
            <a:endParaRPr lang="de-DE" dirty="0"/>
          </a:p>
        </p:txBody>
      </p:sp>
    </p:spTree>
    <p:extLst>
      <p:ext uri="{BB962C8B-B14F-4D97-AF65-F5344CB8AC3E}">
        <p14:creationId xmlns:p14="http://schemas.microsoft.com/office/powerpoint/2010/main" val="2012074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F8579-86C8-C6C3-2C24-F698602A6323}"/>
              </a:ext>
            </a:extLst>
          </p:cNvPr>
          <p:cNvSpPr>
            <a:spLocks noGrp="1"/>
          </p:cNvSpPr>
          <p:nvPr>
            <p:ph type="title"/>
          </p:nvPr>
        </p:nvSpPr>
        <p:spPr/>
        <p:txBody>
          <a:bodyPr/>
          <a:lstStyle/>
          <a:p>
            <a:r>
              <a:rPr lang="en-US" dirty="0"/>
              <a:t>Designing for Users</a:t>
            </a:r>
            <a:endParaRPr lang="de-DE" dirty="0"/>
          </a:p>
        </p:txBody>
      </p:sp>
      <p:sp>
        <p:nvSpPr>
          <p:cNvPr id="3" name="Fußzeilenplatzhalter 2">
            <a:extLst>
              <a:ext uri="{FF2B5EF4-FFF2-40B4-BE49-F238E27FC236}">
                <a16:creationId xmlns:a16="http://schemas.microsoft.com/office/drawing/2014/main" id="{AD55A7BB-05F1-9243-8290-93FA305F859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95FDD67-8605-8410-5F9F-00F36A46E105}"/>
              </a:ext>
            </a:extLst>
          </p:cNvPr>
          <p:cNvSpPr>
            <a:spLocks noGrp="1"/>
          </p:cNvSpPr>
          <p:nvPr>
            <p:ph type="sldNum" sz="quarter" idx="33"/>
          </p:nvPr>
        </p:nvSpPr>
        <p:spPr/>
        <p:txBody>
          <a:bodyPr/>
          <a:lstStyle/>
          <a:p>
            <a:fld id="{BA24374A-C3A8-471A-8837-3FC31668ABE5}" type="slidenum">
              <a:rPr lang="de-DE" smtClean="0"/>
              <a:pPr/>
              <a:t>26</a:t>
            </a:fld>
            <a:endParaRPr lang="de-DE" dirty="0"/>
          </a:p>
        </p:txBody>
      </p:sp>
      <p:sp>
        <p:nvSpPr>
          <p:cNvPr id="8" name="Textplatzhalter 7">
            <a:extLst>
              <a:ext uri="{FF2B5EF4-FFF2-40B4-BE49-F238E27FC236}">
                <a16:creationId xmlns:a16="http://schemas.microsoft.com/office/drawing/2014/main" id="{6B806AEA-85C6-5EEA-9730-7968A7D2C454}"/>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30DBE003-13ED-C080-83C2-5BBC0D6574F6}"/>
              </a:ext>
            </a:extLst>
          </p:cNvPr>
          <p:cNvSpPr>
            <a:spLocks noGrp="1"/>
          </p:cNvSpPr>
          <p:nvPr>
            <p:ph type="body" sz="quarter" idx="34"/>
          </p:nvPr>
        </p:nvSpPr>
        <p:spPr>
          <a:xfrm>
            <a:off x="695325" y="1449388"/>
            <a:ext cx="7789914" cy="4243489"/>
          </a:xfrm>
        </p:spPr>
        <p:txBody>
          <a:bodyPr>
            <a:normAutofit/>
          </a:bodyPr>
          <a:lstStyle/>
          <a:p>
            <a:r>
              <a:rPr lang="en-US" i="1" dirty="0"/>
              <a:t>“Any system designed for people to use should be </a:t>
            </a:r>
            <a:r>
              <a:rPr lang="en-US" b="1" i="1" dirty="0">
                <a:solidFill>
                  <a:schemeClr val="accent1"/>
                </a:solidFill>
              </a:rPr>
              <a:t>easy to learn</a:t>
            </a:r>
            <a:r>
              <a:rPr lang="en-US" i="1" dirty="0"/>
              <a:t> (and remember], </a:t>
            </a:r>
            <a:r>
              <a:rPr lang="en-US" b="1" i="1" dirty="0">
                <a:solidFill>
                  <a:schemeClr val="accent1"/>
                </a:solidFill>
              </a:rPr>
              <a:t>useful</a:t>
            </a:r>
            <a:r>
              <a:rPr lang="en-US" i="1" dirty="0"/>
              <a:t>, that is, contain functions </a:t>
            </a:r>
            <a:r>
              <a:rPr lang="en-US" b="1" i="1" dirty="0">
                <a:solidFill>
                  <a:schemeClr val="accent1"/>
                </a:solidFill>
              </a:rPr>
              <a:t>people really need </a:t>
            </a:r>
            <a:r>
              <a:rPr lang="en-US" i="1" dirty="0"/>
              <a:t>in their work, and be </a:t>
            </a:r>
            <a:r>
              <a:rPr lang="en-US" b="1" i="1" dirty="0">
                <a:solidFill>
                  <a:schemeClr val="accent1"/>
                </a:solidFill>
              </a:rPr>
              <a:t>easy and pleasant to use</a:t>
            </a:r>
            <a:r>
              <a:rPr lang="en-US" i="1" dirty="0"/>
              <a:t>.” </a:t>
            </a:r>
          </a:p>
          <a:p>
            <a:r>
              <a:rPr lang="en-US" i="1" dirty="0"/>
              <a:t>“…three principles of system design which we believe must be followed to produce a useful and easy to use computer system […] “</a:t>
            </a:r>
          </a:p>
          <a:p>
            <a:pPr lvl="1"/>
            <a:r>
              <a:rPr lang="en-US" dirty="0"/>
              <a:t>Early focus on users and tasks</a:t>
            </a:r>
          </a:p>
          <a:p>
            <a:pPr lvl="1"/>
            <a:r>
              <a:rPr lang="en-US" dirty="0"/>
              <a:t>Empirical measurement</a:t>
            </a:r>
          </a:p>
          <a:p>
            <a:pPr lvl="1"/>
            <a:r>
              <a:rPr lang="en-US" dirty="0"/>
              <a:t>Iterative design</a:t>
            </a:r>
            <a:endParaRPr lang="de-DE" dirty="0"/>
          </a:p>
        </p:txBody>
      </p:sp>
      <p:sp>
        <p:nvSpPr>
          <p:cNvPr id="9" name="Inhaltsplatzhalter 8">
            <a:extLst>
              <a:ext uri="{FF2B5EF4-FFF2-40B4-BE49-F238E27FC236}">
                <a16:creationId xmlns:a16="http://schemas.microsoft.com/office/drawing/2014/main" id="{622E6991-B6C2-015B-FC29-BD44A557FD25}"/>
              </a:ext>
            </a:extLst>
          </p:cNvPr>
          <p:cNvSpPr>
            <a:spLocks noGrp="1"/>
          </p:cNvSpPr>
          <p:nvPr>
            <p:ph sz="quarter" idx="35"/>
          </p:nvPr>
        </p:nvSpPr>
        <p:spPr/>
        <p:txBody>
          <a:bodyPr/>
          <a:lstStyle/>
          <a:p>
            <a:r>
              <a:rPr lang="en-US" dirty="0"/>
              <a:t>Key Principles by </a:t>
            </a:r>
            <a:r>
              <a:rPr lang="de-DE" altLang="ja-JP" dirty="0"/>
              <a:t>Gould and Lewis, 1985</a:t>
            </a:r>
            <a:endParaRPr lang="en-US" dirty="0"/>
          </a:p>
        </p:txBody>
      </p:sp>
      <p:pic>
        <p:nvPicPr>
          <p:cNvPr id="7" name="Grafik 6" descr="Screenshot of the paper by Gould and Lewis">
            <a:extLst>
              <a:ext uri="{FF2B5EF4-FFF2-40B4-BE49-F238E27FC236}">
                <a16:creationId xmlns:a16="http://schemas.microsoft.com/office/drawing/2014/main" id="{D54FAA89-0F0F-E112-186E-7F284AB1B187}"/>
              </a:ext>
            </a:extLst>
          </p:cNvPr>
          <p:cNvPicPr>
            <a:picLocks noChangeAspect="1"/>
          </p:cNvPicPr>
          <p:nvPr/>
        </p:nvPicPr>
        <p:blipFill>
          <a:blip r:embed="rId2"/>
          <a:stretch>
            <a:fillRect/>
          </a:stretch>
        </p:blipFill>
        <p:spPr>
          <a:xfrm>
            <a:off x="8651875" y="1340644"/>
            <a:ext cx="3296941" cy="4537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7673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89B27-D314-2E54-BF67-516BF32B3E9D}"/>
              </a:ext>
            </a:extLst>
          </p:cNvPr>
          <p:cNvSpPr>
            <a:spLocks noGrp="1"/>
          </p:cNvSpPr>
          <p:nvPr>
            <p:ph type="title"/>
          </p:nvPr>
        </p:nvSpPr>
        <p:spPr/>
        <p:txBody>
          <a:bodyPr/>
          <a:lstStyle/>
          <a:p>
            <a:r>
              <a:rPr lang="en-US" dirty="0"/>
              <a:t>Four Basic Activities of Interaction Design</a:t>
            </a:r>
            <a:endParaRPr lang="de-DE" dirty="0"/>
          </a:p>
        </p:txBody>
      </p:sp>
      <p:sp>
        <p:nvSpPr>
          <p:cNvPr id="3" name="Fußzeilenplatzhalter 2">
            <a:extLst>
              <a:ext uri="{FF2B5EF4-FFF2-40B4-BE49-F238E27FC236}">
                <a16:creationId xmlns:a16="http://schemas.microsoft.com/office/drawing/2014/main" id="{4DE65453-6CBF-AC01-5F20-18CE69DA526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10A4BCF-1F8C-7506-B5DA-6C71C4C2B493}"/>
              </a:ext>
            </a:extLst>
          </p:cNvPr>
          <p:cNvSpPr>
            <a:spLocks noGrp="1"/>
          </p:cNvSpPr>
          <p:nvPr>
            <p:ph type="sldNum" sz="quarter" idx="28"/>
          </p:nvPr>
        </p:nvSpPr>
        <p:spPr/>
        <p:txBody>
          <a:bodyPr/>
          <a:lstStyle/>
          <a:p>
            <a:fld id="{BA24374A-C3A8-471A-8837-3FC31668ABE5}" type="slidenum">
              <a:rPr lang="de-DE" smtClean="0"/>
              <a:pPr/>
              <a:t>27</a:t>
            </a:fld>
            <a:endParaRPr lang="de-DE" dirty="0"/>
          </a:p>
        </p:txBody>
      </p:sp>
      <p:sp>
        <p:nvSpPr>
          <p:cNvPr id="5" name="Textplatzhalter 4">
            <a:extLst>
              <a:ext uri="{FF2B5EF4-FFF2-40B4-BE49-F238E27FC236}">
                <a16:creationId xmlns:a16="http://schemas.microsoft.com/office/drawing/2014/main" id="{DE58F964-606B-2B1C-1F3C-DB54B22C18B9}"/>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11B43C9A-C94E-E389-1864-1E0E9C2B45A4}"/>
              </a:ext>
            </a:extLst>
          </p:cNvPr>
          <p:cNvSpPr>
            <a:spLocks noGrp="1"/>
          </p:cNvSpPr>
          <p:nvPr>
            <p:ph type="body" sz="quarter" idx="29"/>
          </p:nvPr>
        </p:nvSpPr>
        <p:spPr>
          <a:xfrm>
            <a:off x="695325" y="1449388"/>
            <a:ext cx="7199349" cy="4679950"/>
          </a:xfrm>
        </p:spPr>
        <p:txBody>
          <a:bodyPr>
            <a:normAutofit fontScale="92500"/>
          </a:bodyPr>
          <a:lstStyle/>
          <a:p>
            <a:r>
              <a:rPr lang="en-US" dirty="0"/>
              <a:t>We must </a:t>
            </a:r>
            <a:r>
              <a:rPr lang="en-US" b="1" dirty="0">
                <a:solidFill>
                  <a:schemeClr val="accent1"/>
                </a:solidFill>
              </a:rPr>
              <a:t>understand</a:t>
            </a:r>
            <a:r>
              <a:rPr lang="en-US" dirty="0"/>
              <a:t> </a:t>
            </a:r>
            <a:r>
              <a:rPr lang="en-US" b="1" dirty="0">
                <a:solidFill>
                  <a:schemeClr val="accent1"/>
                </a:solidFill>
              </a:rPr>
              <a:t>computers </a:t>
            </a:r>
            <a:r>
              <a:rPr lang="en-US" dirty="0"/>
              <a:t>(limitations, capacities, tools, platforms)</a:t>
            </a:r>
          </a:p>
          <a:p>
            <a:r>
              <a:rPr lang="en-US" dirty="0"/>
              <a:t>We must </a:t>
            </a:r>
            <a:r>
              <a:rPr lang="en-US" b="1" dirty="0">
                <a:solidFill>
                  <a:schemeClr val="accent1"/>
                </a:solidFill>
              </a:rPr>
              <a:t>understand</a:t>
            </a:r>
            <a:r>
              <a:rPr lang="en-US" dirty="0"/>
              <a:t> </a:t>
            </a:r>
            <a:r>
              <a:rPr lang="en-US" b="1" dirty="0">
                <a:solidFill>
                  <a:schemeClr val="accent1"/>
                </a:solidFill>
              </a:rPr>
              <a:t>people </a:t>
            </a:r>
            <a:r>
              <a:rPr lang="en-US" dirty="0"/>
              <a:t>(psychological, social aspects, human error)</a:t>
            </a:r>
          </a:p>
          <a:p>
            <a:r>
              <a:rPr lang="de-DE" b="1" dirty="0">
                <a:solidFill>
                  <a:schemeClr val="accent1"/>
                </a:solidFill>
              </a:rPr>
              <a:t>Interactions </a:t>
            </a:r>
            <a:r>
              <a:rPr lang="de-DE" dirty="0" err="1"/>
              <a:t>between</a:t>
            </a:r>
            <a:r>
              <a:rPr lang="de-DE" dirty="0"/>
              <a:t> </a:t>
            </a:r>
            <a:r>
              <a:rPr lang="de-DE" dirty="0" err="1"/>
              <a:t>computers</a:t>
            </a:r>
            <a:r>
              <a:rPr lang="de-DE" dirty="0"/>
              <a:t> </a:t>
            </a:r>
            <a:r>
              <a:rPr lang="de-DE" dirty="0" err="1"/>
              <a:t>vs</a:t>
            </a:r>
            <a:r>
              <a:rPr lang="de-DE" dirty="0"/>
              <a:t> </a:t>
            </a:r>
            <a:r>
              <a:rPr lang="de-DE" dirty="0" err="1"/>
              <a:t>people</a:t>
            </a:r>
            <a:r>
              <a:rPr lang="de-DE" b="1" dirty="0">
                <a:solidFill>
                  <a:schemeClr val="accent1"/>
                </a:solidFill>
              </a:rPr>
              <a:t> </a:t>
            </a:r>
            <a:r>
              <a:rPr lang="de-DE" b="1" dirty="0" err="1">
                <a:solidFill>
                  <a:schemeClr val="accent1"/>
                </a:solidFill>
              </a:rPr>
              <a:t>are</a:t>
            </a:r>
            <a:r>
              <a:rPr lang="de-DE" b="1" dirty="0">
                <a:solidFill>
                  <a:schemeClr val="accent1"/>
                </a:solidFill>
              </a:rPr>
              <a:t> </a:t>
            </a:r>
            <a:r>
              <a:rPr lang="de-DE" b="1" dirty="0" err="1">
                <a:solidFill>
                  <a:schemeClr val="accent1"/>
                </a:solidFill>
              </a:rPr>
              <a:t>too</a:t>
            </a:r>
            <a:r>
              <a:rPr lang="de-DE" b="1" dirty="0">
                <a:solidFill>
                  <a:schemeClr val="accent1"/>
                </a:solidFill>
              </a:rPr>
              <a:t> </a:t>
            </a:r>
            <a:r>
              <a:rPr lang="de-DE" b="1" dirty="0" err="1">
                <a:solidFill>
                  <a:schemeClr val="accent1"/>
                </a:solidFill>
              </a:rPr>
              <a:t>complex</a:t>
            </a:r>
            <a:endParaRPr lang="de-DE" b="1" dirty="0">
              <a:solidFill>
                <a:schemeClr val="accent1"/>
              </a:solidFill>
            </a:endParaRPr>
          </a:p>
          <a:p>
            <a:pPr marL="743363" lvl="1" indent="-457200">
              <a:buFont typeface="+mj-lt"/>
              <a:buAutoNum type="arabicPeriod"/>
            </a:pPr>
            <a:r>
              <a:rPr lang="en-US" b="1" dirty="0">
                <a:solidFill>
                  <a:schemeClr val="accent1"/>
                </a:solidFill>
              </a:rPr>
              <a:t>Identifying needs </a:t>
            </a:r>
            <a:r>
              <a:rPr lang="en-US" dirty="0"/>
              <a:t>and establishing requirements for the user experience</a:t>
            </a:r>
          </a:p>
          <a:p>
            <a:pPr marL="743363" lvl="1" indent="-457200">
              <a:buFont typeface="+mj-lt"/>
              <a:buAutoNum type="arabicPeriod"/>
            </a:pPr>
            <a:r>
              <a:rPr lang="en-US" b="1" dirty="0">
                <a:solidFill>
                  <a:schemeClr val="accent1"/>
                </a:solidFill>
              </a:rPr>
              <a:t>Developing alternative designs </a:t>
            </a:r>
            <a:r>
              <a:rPr lang="en-US" dirty="0"/>
              <a:t>that meet those requirements</a:t>
            </a:r>
          </a:p>
          <a:p>
            <a:pPr marL="743363" lvl="1" indent="-457200">
              <a:buFont typeface="+mj-lt"/>
              <a:buAutoNum type="arabicPeriod"/>
            </a:pPr>
            <a:r>
              <a:rPr lang="en-US" b="1" dirty="0">
                <a:solidFill>
                  <a:schemeClr val="accent1"/>
                </a:solidFill>
              </a:rPr>
              <a:t>Building interactive versions </a:t>
            </a:r>
            <a:r>
              <a:rPr lang="en-US" dirty="0"/>
              <a:t>of the designs </a:t>
            </a:r>
          </a:p>
          <a:p>
            <a:pPr marL="743363" lvl="1" indent="-457200">
              <a:buFont typeface="+mj-lt"/>
              <a:buAutoNum type="arabicPeriod"/>
            </a:pPr>
            <a:r>
              <a:rPr lang="en-US" b="1" dirty="0">
                <a:solidFill>
                  <a:schemeClr val="accent1"/>
                </a:solidFill>
              </a:rPr>
              <a:t>Evaluating what is being built </a:t>
            </a:r>
            <a:r>
              <a:rPr lang="en-US" dirty="0"/>
              <a:t>throughout the process and the user experience it offers</a:t>
            </a:r>
            <a:endParaRPr lang="de-DE" dirty="0"/>
          </a:p>
          <a:p>
            <a:pPr marL="457200" indent="-457200">
              <a:buFont typeface="+mj-lt"/>
              <a:buAutoNum type="arabicPeriod"/>
            </a:pPr>
            <a:endParaRPr lang="en-US" dirty="0"/>
          </a:p>
        </p:txBody>
      </p:sp>
      <p:graphicFrame>
        <p:nvGraphicFramePr>
          <p:cNvPr id="8" name="Diagramm 7" descr="Four activity cycle">
            <a:extLst>
              <a:ext uri="{FF2B5EF4-FFF2-40B4-BE49-F238E27FC236}">
                <a16:creationId xmlns:a16="http://schemas.microsoft.com/office/drawing/2014/main" id="{F1A3AF01-E58D-09C5-D54F-2D5E72CAD071}"/>
              </a:ext>
            </a:extLst>
          </p:cNvPr>
          <p:cNvGraphicFramePr/>
          <p:nvPr>
            <p:extLst>
              <p:ext uri="{D42A27DB-BD31-4B8C-83A1-F6EECF244321}">
                <p14:modId xmlns:p14="http://schemas.microsoft.com/office/powerpoint/2010/main" val="430851012"/>
              </p:ext>
            </p:extLst>
          </p:nvPr>
        </p:nvGraphicFramePr>
        <p:xfrm>
          <a:off x="8229600" y="1556125"/>
          <a:ext cx="3806825" cy="4451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490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148EFBD-682F-0069-88ED-34C4873FD5E3}"/>
              </a:ext>
            </a:extLst>
          </p:cNvPr>
          <p:cNvSpPr>
            <a:spLocks noGrp="1"/>
          </p:cNvSpPr>
          <p:nvPr>
            <p:ph type="title"/>
          </p:nvPr>
        </p:nvSpPr>
        <p:spPr/>
        <p:txBody>
          <a:bodyPr/>
          <a:lstStyle/>
          <a:p>
            <a:r>
              <a:rPr lang="de-DE" dirty="0" err="1"/>
              <a:t>Asking</a:t>
            </a:r>
            <a:r>
              <a:rPr lang="de-DE" dirty="0"/>
              <a:t> </a:t>
            </a:r>
            <a:r>
              <a:rPr lang="de-DE" dirty="0" err="1"/>
              <a:t>the</a:t>
            </a:r>
            <a:r>
              <a:rPr lang="de-DE" dirty="0"/>
              <a:t> Users?</a:t>
            </a:r>
          </a:p>
        </p:txBody>
      </p:sp>
      <p:sp>
        <p:nvSpPr>
          <p:cNvPr id="3" name="Fußzeilenplatzhalter 2">
            <a:extLst>
              <a:ext uri="{FF2B5EF4-FFF2-40B4-BE49-F238E27FC236}">
                <a16:creationId xmlns:a16="http://schemas.microsoft.com/office/drawing/2014/main" id="{914E9E9F-C6E3-C1E4-9083-AB6EC0C1F7D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F7A6523-52BD-2816-6D47-21F937B2F553}"/>
              </a:ext>
            </a:extLst>
          </p:cNvPr>
          <p:cNvSpPr>
            <a:spLocks noGrp="1"/>
          </p:cNvSpPr>
          <p:nvPr>
            <p:ph type="sldNum" sz="quarter" idx="33"/>
          </p:nvPr>
        </p:nvSpPr>
        <p:spPr/>
        <p:txBody>
          <a:bodyPr/>
          <a:lstStyle/>
          <a:p>
            <a:fld id="{BA24374A-C3A8-471A-8837-3FC31668ABE5}" type="slidenum">
              <a:rPr lang="de-DE" smtClean="0"/>
              <a:pPr/>
              <a:t>28</a:t>
            </a:fld>
            <a:endParaRPr lang="de-DE" dirty="0"/>
          </a:p>
        </p:txBody>
      </p:sp>
      <p:sp>
        <p:nvSpPr>
          <p:cNvPr id="10" name="Textplatzhalter 9">
            <a:extLst>
              <a:ext uri="{FF2B5EF4-FFF2-40B4-BE49-F238E27FC236}">
                <a16:creationId xmlns:a16="http://schemas.microsoft.com/office/drawing/2014/main" id="{CC2DE587-2FDF-8F25-9589-E59C7A10900F}"/>
              </a:ext>
            </a:extLst>
          </p:cNvPr>
          <p:cNvSpPr>
            <a:spLocks noGrp="1"/>
          </p:cNvSpPr>
          <p:nvPr>
            <p:ph type="body" sz="quarter" idx="21"/>
          </p:nvPr>
        </p:nvSpPr>
        <p:spPr/>
        <p:txBody>
          <a:bodyPr/>
          <a:lstStyle/>
          <a:p>
            <a:r>
              <a:rPr lang="de-DE" dirty="0"/>
              <a:t>Users</a:t>
            </a:r>
          </a:p>
        </p:txBody>
      </p:sp>
      <p:sp>
        <p:nvSpPr>
          <p:cNvPr id="11" name="Textplatzhalter 10">
            <a:extLst>
              <a:ext uri="{FF2B5EF4-FFF2-40B4-BE49-F238E27FC236}">
                <a16:creationId xmlns:a16="http://schemas.microsoft.com/office/drawing/2014/main" id="{D4EDE3E3-CFB3-B31F-BFE5-F5FBC19D7E5D}"/>
              </a:ext>
            </a:extLst>
          </p:cNvPr>
          <p:cNvSpPr>
            <a:spLocks noGrp="1"/>
          </p:cNvSpPr>
          <p:nvPr>
            <p:ph type="body" sz="quarter" idx="34"/>
          </p:nvPr>
        </p:nvSpPr>
        <p:spPr/>
        <p:txBody>
          <a:bodyPr/>
          <a:lstStyle/>
          <a:p>
            <a:endParaRPr lang="de-DE" dirty="0"/>
          </a:p>
        </p:txBody>
      </p:sp>
      <p:sp>
        <p:nvSpPr>
          <p:cNvPr id="12" name="Inhaltsplatzhalter 11">
            <a:extLst>
              <a:ext uri="{FF2B5EF4-FFF2-40B4-BE49-F238E27FC236}">
                <a16:creationId xmlns:a16="http://schemas.microsoft.com/office/drawing/2014/main" id="{3C023490-6D20-B805-1206-8B44493B97D9}"/>
              </a:ext>
            </a:extLst>
          </p:cNvPr>
          <p:cNvSpPr>
            <a:spLocks noGrp="1"/>
          </p:cNvSpPr>
          <p:nvPr>
            <p:ph sz="quarter" idx="35"/>
          </p:nvPr>
        </p:nvSpPr>
        <p:spPr/>
        <p:txBody>
          <a:bodyPr/>
          <a:lstStyle/>
          <a:p>
            <a:r>
              <a:rPr lang="de-DE" dirty="0"/>
              <a:t>Screenshots </a:t>
            </a:r>
            <a:r>
              <a:rPr lang="de-DE" dirty="0" err="1"/>
              <a:t>from</a:t>
            </a:r>
            <a:r>
              <a:rPr lang="de-DE" dirty="0"/>
              <a:t> </a:t>
            </a:r>
            <a:r>
              <a:rPr lang="de-DE" dirty="0">
                <a:hlinkClick r:id="rId3"/>
              </a:rPr>
              <a:t>https://www.wired.com/2014/07/homer-simpson-car/</a:t>
            </a:r>
            <a:r>
              <a:rPr lang="de-DE" dirty="0"/>
              <a:t> Images </a:t>
            </a:r>
            <a:r>
              <a:rPr lang="de-DE" dirty="0" err="1"/>
              <a:t>from</a:t>
            </a:r>
            <a:r>
              <a:rPr lang="de-DE" dirty="0"/>
              <a:t> FOX STUDIOS</a:t>
            </a:r>
          </a:p>
        </p:txBody>
      </p:sp>
      <p:pic>
        <p:nvPicPr>
          <p:cNvPr id="8" name="Grafik 7" descr="Wired article about The Simpsons episode “Oh Brother, Where Art Thou?">
            <a:extLst>
              <a:ext uri="{FF2B5EF4-FFF2-40B4-BE49-F238E27FC236}">
                <a16:creationId xmlns:a16="http://schemas.microsoft.com/office/drawing/2014/main" id="{F6C2C524-B5EA-312F-8964-649EBA51C7F1}"/>
              </a:ext>
            </a:extLst>
          </p:cNvPr>
          <p:cNvPicPr>
            <a:picLocks noChangeAspect="1"/>
          </p:cNvPicPr>
          <p:nvPr/>
        </p:nvPicPr>
        <p:blipFill rotWithShape="1">
          <a:blip r:embed="rId4"/>
          <a:srcRect t="36951"/>
          <a:stretch/>
        </p:blipFill>
        <p:spPr>
          <a:xfrm>
            <a:off x="4873143" y="3038167"/>
            <a:ext cx="6432670" cy="2667441"/>
          </a:xfrm>
          <a:prstGeom prst="rect">
            <a:avLst/>
          </a:prstGeom>
        </p:spPr>
      </p:pic>
      <p:pic>
        <p:nvPicPr>
          <p:cNvPr id="3074" name="Picture 2" descr="Wired article about The Simpsons episode “Oh Brother, Where Art Thou?">
            <a:extLst>
              <a:ext uri="{FF2B5EF4-FFF2-40B4-BE49-F238E27FC236}">
                <a16:creationId xmlns:a16="http://schemas.microsoft.com/office/drawing/2014/main" id="{96E803A0-348B-1B43-7B70-5EC4174C1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3210295"/>
            <a:ext cx="4160357" cy="228819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Wired article about The Simpsons episode “Oh Brother, Where Art Thou?">
            <a:extLst>
              <a:ext uri="{FF2B5EF4-FFF2-40B4-BE49-F238E27FC236}">
                <a16:creationId xmlns:a16="http://schemas.microsoft.com/office/drawing/2014/main" id="{01F79EC9-33ED-53D1-C4A6-7D903FECEC9A}"/>
              </a:ext>
            </a:extLst>
          </p:cNvPr>
          <p:cNvPicPr>
            <a:picLocks noChangeAspect="1"/>
          </p:cNvPicPr>
          <p:nvPr/>
        </p:nvPicPr>
        <p:blipFill rotWithShape="1">
          <a:blip r:embed="rId4"/>
          <a:srcRect b="63049"/>
          <a:stretch/>
        </p:blipFill>
        <p:spPr>
          <a:xfrm>
            <a:off x="695325" y="1474845"/>
            <a:ext cx="6432670" cy="1563321"/>
          </a:xfrm>
          <a:prstGeom prst="rect">
            <a:avLst/>
          </a:prstGeom>
        </p:spPr>
      </p:pic>
    </p:spTree>
    <p:extLst>
      <p:ext uri="{BB962C8B-B14F-4D97-AF65-F5344CB8AC3E}">
        <p14:creationId xmlns:p14="http://schemas.microsoft.com/office/powerpoint/2010/main" val="672002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6B62E-EFCB-1F5A-4729-A32BF5DD3F99}"/>
              </a:ext>
            </a:extLst>
          </p:cNvPr>
          <p:cNvSpPr>
            <a:spLocks noGrp="1"/>
          </p:cNvSpPr>
          <p:nvPr>
            <p:ph type="title"/>
          </p:nvPr>
        </p:nvSpPr>
        <p:spPr/>
        <p:txBody>
          <a:bodyPr/>
          <a:lstStyle/>
          <a:p>
            <a:r>
              <a:rPr lang="de-DE" dirty="0"/>
              <a:t>User Needs</a:t>
            </a:r>
          </a:p>
        </p:txBody>
      </p:sp>
      <p:sp>
        <p:nvSpPr>
          <p:cNvPr id="3" name="Fußzeilenplatzhalter 2">
            <a:extLst>
              <a:ext uri="{FF2B5EF4-FFF2-40B4-BE49-F238E27FC236}">
                <a16:creationId xmlns:a16="http://schemas.microsoft.com/office/drawing/2014/main" id="{197E3814-B583-0C3F-6188-FFDBCC2538F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60DB5D9-1018-AC38-8BDC-983B3CF161F6}"/>
              </a:ext>
            </a:extLst>
          </p:cNvPr>
          <p:cNvSpPr>
            <a:spLocks noGrp="1"/>
          </p:cNvSpPr>
          <p:nvPr>
            <p:ph type="sldNum" sz="quarter" idx="33"/>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A917FECA-435F-DA7D-F703-8D32084DF697}"/>
              </a:ext>
            </a:extLst>
          </p:cNvPr>
          <p:cNvSpPr>
            <a:spLocks noGrp="1"/>
          </p:cNvSpPr>
          <p:nvPr>
            <p:ph type="body" sz="quarter" idx="21"/>
          </p:nvPr>
        </p:nvSpPr>
        <p:spPr/>
        <p:txBody>
          <a:bodyPr/>
          <a:lstStyle/>
          <a:p>
            <a:r>
              <a:rPr lang="de-DE"/>
              <a:t>Users</a:t>
            </a:r>
            <a:endParaRPr lang="de-DE" dirty="0"/>
          </a:p>
        </p:txBody>
      </p:sp>
      <p:sp>
        <p:nvSpPr>
          <p:cNvPr id="8" name="Textplatzhalter 7">
            <a:extLst>
              <a:ext uri="{FF2B5EF4-FFF2-40B4-BE49-F238E27FC236}">
                <a16:creationId xmlns:a16="http://schemas.microsoft.com/office/drawing/2014/main" id="{5CBEE6EC-C7CE-D616-01AB-48FA613BA45D}"/>
              </a:ext>
            </a:extLst>
          </p:cNvPr>
          <p:cNvSpPr>
            <a:spLocks noGrp="1"/>
          </p:cNvSpPr>
          <p:nvPr>
            <p:ph type="body" sz="quarter" idx="34"/>
          </p:nvPr>
        </p:nvSpPr>
        <p:spPr/>
        <p:txBody>
          <a:bodyPr>
            <a:normAutofit fontScale="92500"/>
          </a:bodyPr>
          <a:lstStyle/>
          <a:p>
            <a:r>
              <a:rPr lang="en-US" b="1" dirty="0">
                <a:solidFill>
                  <a:schemeClr val="accent1"/>
                </a:solidFill>
              </a:rPr>
              <a:t>Functional Needs</a:t>
            </a:r>
            <a:r>
              <a:rPr lang="en-US" dirty="0"/>
              <a:t>: Task-oriented needs, specifying what the system should do</a:t>
            </a:r>
          </a:p>
          <a:p>
            <a:r>
              <a:rPr lang="en-US" b="1" dirty="0">
                <a:solidFill>
                  <a:schemeClr val="accent1"/>
                </a:solidFill>
              </a:rPr>
              <a:t>Usability Needs</a:t>
            </a:r>
            <a:r>
              <a:rPr lang="en-US" dirty="0"/>
              <a:t>: The “ease of use” of a system and encompass factors like affordance, intuition, and efficiency</a:t>
            </a:r>
          </a:p>
          <a:p>
            <a:r>
              <a:rPr lang="en-US" b="1" dirty="0">
                <a:solidFill>
                  <a:schemeClr val="accent1"/>
                </a:solidFill>
              </a:rPr>
              <a:t>Emotional Needs</a:t>
            </a:r>
            <a:r>
              <a:rPr lang="en-US" dirty="0"/>
              <a:t>: The psychological aspects of interaction, such as enjoyment, trust, and aesthetics</a:t>
            </a:r>
          </a:p>
          <a:p>
            <a:r>
              <a:rPr lang="en-US" b="1" dirty="0">
                <a:solidFill>
                  <a:schemeClr val="accent1"/>
                </a:solidFill>
              </a:rPr>
              <a:t>Informational Needs</a:t>
            </a:r>
            <a:r>
              <a:rPr lang="en-US" dirty="0"/>
              <a:t>: Users often seek specific information or wish to accomplish certain goals to gain knowledge</a:t>
            </a:r>
          </a:p>
          <a:p>
            <a:r>
              <a:rPr lang="en-US" b="1" dirty="0">
                <a:solidFill>
                  <a:schemeClr val="accent1"/>
                </a:solidFill>
              </a:rPr>
              <a:t>Accessibility Needs</a:t>
            </a:r>
            <a:r>
              <a:rPr lang="en-US" dirty="0"/>
              <a:t>: The system should be accessible with handicaps or disabilities</a:t>
            </a:r>
          </a:p>
          <a:p>
            <a:r>
              <a:rPr lang="en-US" b="1" dirty="0">
                <a:solidFill>
                  <a:schemeClr val="accent1"/>
                </a:solidFill>
              </a:rPr>
              <a:t>Social and Cultural Needs</a:t>
            </a:r>
            <a:r>
              <a:rPr lang="en-US" dirty="0"/>
              <a:t>: These needs take into account the social and cultural context in which the system will be used</a:t>
            </a:r>
          </a:p>
        </p:txBody>
      </p:sp>
      <p:sp>
        <p:nvSpPr>
          <p:cNvPr id="9" name="Inhaltsplatzhalter 8">
            <a:extLst>
              <a:ext uri="{FF2B5EF4-FFF2-40B4-BE49-F238E27FC236}">
                <a16:creationId xmlns:a16="http://schemas.microsoft.com/office/drawing/2014/main" id="{64DA3782-5C31-90DD-C781-234BC7456F38}"/>
              </a:ext>
            </a:extLst>
          </p:cNvPr>
          <p:cNvSpPr>
            <a:spLocks noGrp="1"/>
          </p:cNvSpPr>
          <p:nvPr>
            <p:ph sz="quarter" idx="35"/>
          </p:nvPr>
        </p:nvSpPr>
        <p:spPr/>
        <p:txBody>
          <a:bodyPr/>
          <a:lstStyle/>
          <a:p>
            <a:r>
              <a:rPr lang="en-US" dirty="0"/>
              <a:t>Norman, D. A. (1988). The Design of Everyday Things. Basic Books.</a:t>
            </a:r>
          </a:p>
          <a:p>
            <a:r>
              <a:rPr lang="en-US" dirty="0"/>
              <a:t>Rubin, J., &amp; </a:t>
            </a:r>
            <a:r>
              <a:rPr lang="en-US" dirty="0" err="1"/>
              <a:t>Chisnell</a:t>
            </a:r>
            <a:r>
              <a:rPr lang="en-US" dirty="0"/>
              <a:t>, D. (2008). Handbook of Usability Testing: How to Plan, Design, and Conduct Effective Tests. Wiley.</a:t>
            </a:r>
            <a:endParaRPr lang="de-DE" dirty="0"/>
          </a:p>
        </p:txBody>
      </p:sp>
    </p:spTree>
    <p:extLst>
      <p:ext uri="{BB962C8B-B14F-4D97-AF65-F5344CB8AC3E}">
        <p14:creationId xmlns:p14="http://schemas.microsoft.com/office/powerpoint/2010/main" val="180699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86D76-3D20-D077-511C-F3B221B02BF5}"/>
              </a:ext>
            </a:extLst>
          </p:cNvPr>
          <p:cNvSpPr>
            <a:spLocks noGrp="1"/>
          </p:cNvSpPr>
          <p:nvPr>
            <p:ph type="title"/>
          </p:nvPr>
        </p:nvSpPr>
        <p:spPr/>
        <p:txBody>
          <a:bodyPr/>
          <a:lstStyle/>
          <a:p>
            <a:r>
              <a:rPr lang="en-US" dirty="0"/>
              <a:t>We see what we want to see (1)</a:t>
            </a:r>
            <a:endParaRPr lang="de-DE" dirty="0"/>
          </a:p>
        </p:txBody>
      </p:sp>
      <p:sp>
        <p:nvSpPr>
          <p:cNvPr id="3" name="Fußzeilenplatzhalter 2">
            <a:extLst>
              <a:ext uri="{FF2B5EF4-FFF2-40B4-BE49-F238E27FC236}">
                <a16:creationId xmlns:a16="http://schemas.microsoft.com/office/drawing/2014/main" id="{5B83A385-66CB-5DA1-6401-8720801F294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6A22904-EE0D-1ACF-43F1-D8423A627294}"/>
              </a:ext>
            </a:extLst>
          </p:cNvPr>
          <p:cNvSpPr>
            <a:spLocks noGrp="1"/>
          </p:cNvSpPr>
          <p:nvPr>
            <p:ph type="sldNum" sz="quarter" idx="33"/>
          </p:nvPr>
        </p:nvSpPr>
        <p:spPr/>
        <p:txBody>
          <a:bodyPr/>
          <a:lstStyle/>
          <a:p>
            <a:fld id="{BA24374A-C3A8-471A-8837-3FC31668ABE5}" type="slidenum">
              <a:rPr lang="de-DE" smtClean="0"/>
              <a:pPr/>
              <a:t>3</a:t>
            </a:fld>
            <a:endParaRPr lang="de-DE" dirty="0"/>
          </a:p>
        </p:txBody>
      </p:sp>
      <p:sp>
        <p:nvSpPr>
          <p:cNvPr id="8" name="Textplatzhalter 7">
            <a:extLst>
              <a:ext uri="{FF2B5EF4-FFF2-40B4-BE49-F238E27FC236}">
                <a16:creationId xmlns:a16="http://schemas.microsoft.com/office/drawing/2014/main" id="{E97D8EF4-2F31-DF9D-9407-8A37E02CA8A5}"/>
              </a:ext>
            </a:extLst>
          </p:cNvPr>
          <p:cNvSpPr>
            <a:spLocks noGrp="1"/>
          </p:cNvSpPr>
          <p:nvPr>
            <p:ph type="body" sz="quarter" idx="21"/>
          </p:nvPr>
        </p:nvSpPr>
        <p:spPr/>
        <p:txBody>
          <a:bodyPr/>
          <a:lstStyle/>
          <a:p>
            <a:r>
              <a:rPr lang="de-DE" dirty="0"/>
              <a:t>Users</a:t>
            </a:r>
          </a:p>
        </p:txBody>
      </p:sp>
      <p:sp>
        <p:nvSpPr>
          <p:cNvPr id="15" name="Textplatzhalter 14">
            <a:extLst>
              <a:ext uri="{FF2B5EF4-FFF2-40B4-BE49-F238E27FC236}">
                <a16:creationId xmlns:a16="http://schemas.microsoft.com/office/drawing/2014/main" id="{E32DE5E4-750B-3A6E-A28A-F17274B6EAAC}"/>
              </a:ext>
            </a:extLst>
          </p:cNvPr>
          <p:cNvSpPr>
            <a:spLocks noGrp="1"/>
          </p:cNvSpPr>
          <p:nvPr>
            <p:ph type="body" sz="quarter" idx="34"/>
          </p:nvPr>
        </p:nvSpPr>
        <p:spPr/>
        <p:txBody>
          <a:bodyPr/>
          <a:lstStyle/>
          <a:p>
            <a:endParaRPr lang="de-DE" dirty="0"/>
          </a:p>
        </p:txBody>
      </p:sp>
      <p:sp>
        <p:nvSpPr>
          <p:cNvPr id="16" name="Inhaltsplatzhalter 15">
            <a:extLst>
              <a:ext uri="{FF2B5EF4-FFF2-40B4-BE49-F238E27FC236}">
                <a16:creationId xmlns:a16="http://schemas.microsoft.com/office/drawing/2014/main" id="{5B17FB46-ADFF-C9CD-91C5-DA7D35793F1D}"/>
              </a:ext>
            </a:extLst>
          </p:cNvPr>
          <p:cNvSpPr>
            <a:spLocks noGrp="1"/>
          </p:cNvSpPr>
          <p:nvPr>
            <p:ph sz="quarter" idx="35"/>
          </p:nvPr>
        </p:nvSpPr>
        <p:spPr/>
        <p:txBody>
          <a:bodyPr/>
          <a:lstStyle/>
          <a:p>
            <a:pPr algn="ctr"/>
            <a:r>
              <a:rPr lang="de-DE" dirty="0"/>
              <a:t>Images </a:t>
            </a:r>
            <a:r>
              <a:rPr lang="de-DE" dirty="0" err="1"/>
              <a:t>from</a:t>
            </a:r>
            <a:r>
              <a:rPr lang="de-DE" dirty="0"/>
              <a:t> </a:t>
            </a:r>
            <a:r>
              <a:rPr lang="de-DE" dirty="0">
                <a:hlinkClick r:id="rId2"/>
              </a:rPr>
              <a:t>https://commons.wikimedia.org/wiki/File:My_Wife_and_My_Mother-in-Law.jpg</a:t>
            </a:r>
            <a:endParaRPr lang="de-DE" dirty="0"/>
          </a:p>
          <a:p>
            <a:pPr algn="ctr"/>
            <a:r>
              <a:rPr lang="de-DE" dirty="0"/>
              <a:t>and </a:t>
            </a:r>
            <a:r>
              <a:rPr lang="de-DE" dirty="0">
                <a:hlinkClick r:id="" action="ppaction://noaction"/>
              </a:rPr>
              <a:t>https://commons.wikimedia.org/wiki/File:German_postcard_from_1888.png</a:t>
            </a:r>
            <a:endParaRPr lang="de-DE" dirty="0"/>
          </a:p>
        </p:txBody>
      </p:sp>
      <p:pic>
        <p:nvPicPr>
          <p:cNvPr id="7" name="Picture 6" descr="Illusion depicting both a young woman and mother in law">
            <a:extLst>
              <a:ext uri="{FF2B5EF4-FFF2-40B4-BE49-F238E27FC236}">
                <a16:creationId xmlns:a16="http://schemas.microsoft.com/office/drawing/2014/main" id="{51F27819-BE9A-AD6C-02AA-7C8E8BEBEB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84"/>
          <a:stretch/>
        </p:blipFill>
        <p:spPr bwMode="auto">
          <a:xfrm>
            <a:off x="2730986" y="1449388"/>
            <a:ext cx="3850303" cy="41629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lusion depicting both a young woman and mother in law, Original Postcard from 1888">
            <a:extLst>
              <a:ext uri="{FF2B5EF4-FFF2-40B4-BE49-F238E27FC236}">
                <a16:creationId xmlns:a16="http://schemas.microsoft.com/office/drawing/2014/main" id="{992B3499-1E30-6515-3E28-3578A1F13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561" y="1476374"/>
            <a:ext cx="2904857" cy="413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19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10D4A-2B63-5562-CF7F-DB5F5AFD97F7}"/>
              </a:ext>
            </a:extLst>
          </p:cNvPr>
          <p:cNvSpPr>
            <a:spLocks noGrp="1"/>
          </p:cNvSpPr>
          <p:nvPr>
            <p:ph type="title"/>
          </p:nvPr>
        </p:nvSpPr>
        <p:spPr/>
        <p:txBody>
          <a:bodyPr/>
          <a:lstStyle/>
          <a:p>
            <a:r>
              <a:rPr lang="en-US" dirty="0"/>
              <a:t>Maslow‘s Hierarchy of Needs</a:t>
            </a:r>
            <a:endParaRPr lang="de-DE" dirty="0"/>
          </a:p>
        </p:txBody>
      </p:sp>
      <p:sp>
        <p:nvSpPr>
          <p:cNvPr id="3" name="Fußzeilenplatzhalter 2">
            <a:extLst>
              <a:ext uri="{FF2B5EF4-FFF2-40B4-BE49-F238E27FC236}">
                <a16:creationId xmlns:a16="http://schemas.microsoft.com/office/drawing/2014/main" id="{896EA165-50E5-EE15-749F-8D19FEB2906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BDABD21-4826-E683-8C49-2F24D8B3A4D9}"/>
              </a:ext>
            </a:extLst>
          </p:cNvPr>
          <p:cNvSpPr>
            <a:spLocks noGrp="1"/>
          </p:cNvSpPr>
          <p:nvPr>
            <p:ph type="sldNum" sz="quarter" idx="33"/>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BE6C29CB-28B7-6C22-245E-EE1537542805}"/>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9B64E608-013F-5CB5-B779-D30473C26657}"/>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BA1ABBDF-5E77-618C-045E-9686C3F945AC}"/>
              </a:ext>
            </a:extLst>
          </p:cNvPr>
          <p:cNvSpPr>
            <a:spLocks noGrp="1"/>
          </p:cNvSpPr>
          <p:nvPr>
            <p:ph sz="quarter" idx="35"/>
          </p:nvPr>
        </p:nvSpPr>
        <p:spPr/>
        <p:txBody>
          <a:bodyPr/>
          <a:lstStyle/>
          <a:p>
            <a:r>
              <a:rPr lang="nb-NO" sz="1000" dirty="0">
                <a:solidFill>
                  <a:schemeClr val="bg1">
                    <a:lumMod val="50000"/>
                  </a:schemeClr>
                </a:solidFill>
              </a:rPr>
              <a:t>J. Finkelstein / CC BY-SA (</a:t>
            </a:r>
            <a:r>
              <a:rPr lang="nb-NO" sz="1000" dirty="0">
                <a:solidFill>
                  <a:schemeClr val="bg1">
                    <a:lumMod val="50000"/>
                  </a:schemeClr>
                </a:solidFill>
                <a:hlinkClick r:id="rId3"/>
              </a:rPr>
              <a:t>http://creativecommons.org/licenses/by-sa/3.0/</a:t>
            </a:r>
            <a:r>
              <a:rPr lang="nb-NO" sz="1000" dirty="0">
                <a:solidFill>
                  <a:schemeClr val="bg1">
                    <a:lumMod val="50000"/>
                  </a:schemeClr>
                </a:solidFill>
              </a:rPr>
              <a:t>) https://commons.wikimedia.org/wiki/File:Maslow%27s_hierarchy_of_needs.svg</a:t>
            </a:r>
            <a:endParaRPr lang="en-US" sz="1000" dirty="0">
              <a:solidFill>
                <a:schemeClr val="bg1">
                  <a:lumMod val="50000"/>
                </a:schemeClr>
              </a:solidFill>
            </a:endParaRPr>
          </a:p>
        </p:txBody>
      </p:sp>
      <p:pic>
        <p:nvPicPr>
          <p:cNvPr id="8" name="Picture 2" descr="Maslow's Hierarchy of Needs">
            <a:extLst>
              <a:ext uri="{FF2B5EF4-FFF2-40B4-BE49-F238E27FC236}">
                <a16:creationId xmlns:a16="http://schemas.microsoft.com/office/drawing/2014/main" id="{FE970502-83A1-F69E-0967-4A8A77948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826" y="1407022"/>
            <a:ext cx="6307457" cy="413138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descr="Instagram? &#10;Tinder?&#10;TikTok?&#10;Photoshop?&#10;Amazon?&#10;Google?&#10;LinkedIn?&#10;">
            <a:extLst>
              <a:ext uri="{FF2B5EF4-FFF2-40B4-BE49-F238E27FC236}">
                <a16:creationId xmlns:a16="http://schemas.microsoft.com/office/drawing/2014/main" id="{BD35AFB7-43D0-7E89-8D7E-3E281E7FD457}"/>
              </a:ext>
            </a:extLst>
          </p:cNvPr>
          <p:cNvSpPr txBox="1"/>
          <p:nvPr/>
        </p:nvSpPr>
        <p:spPr>
          <a:xfrm>
            <a:off x="8796469" y="2053660"/>
            <a:ext cx="2689860" cy="3416320"/>
          </a:xfrm>
          <a:prstGeom prst="rect">
            <a:avLst/>
          </a:prstGeom>
          <a:noFill/>
        </p:spPr>
        <p:txBody>
          <a:bodyPr wrap="square">
            <a:spAutoFit/>
          </a:bodyPr>
          <a:lstStyle/>
          <a:p>
            <a:pPr algn="ctr"/>
            <a:r>
              <a:rPr lang="en-US" sz="2400" dirty="0"/>
              <a:t>Instagram? </a:t>
            </a:r>
            <a:br>
              <a:rPr lang="en-US" sz="2400" dirty="0"/>
            </a:br>
            <a:r>
              <a:rPr lang="en-US" sz="2400" dirty="0"/>
              <a:t>Tinder?</a:t>
            </a:r>
          </a:p>
          <a:p>
            <a:pPr algn="ctr"/>
            <a:r>
              <a:rPr lang="en-US" sz="2400" dirty="0"/>
              <a:t>TikTok?</a:t>
            </a:r>
          </a:p>
          <a:p>
            <a:pPr algn="ctr"/>
            <a:r>
              <a:rPr lang="en-US" sz="2400" dirty="0"/>
              <a:t>Photoshop?</a:t>
            </a:r>
          </a:p>
          <a:p>
            <a:pPr algn="ctr"/>
            <a:r>
              <a:rPr lang="en-US" sz="2400" dirty="0"/>
              <a:t>Amazon?</a:t>
            </a:r>
          </a:p>
          <a:p>
            <a:pPr algn="ctr"/>
            <a:r>
              <a:rPr lang="en-US" sz="2400" dirty="0"/>
              <a:t>Google?</a:t>
            </a:r>
          </a:p>
          <a:p>
            <a:pPr algn="ctr"/>
            <a:r>
              <a:rPr lang="en-US" sz="2400" dirty="0"/>
              <a:t>LinkedIn?</a:t>
            </a:r>
          </a:p>
          <a:p>
            <a:pPr algn="ctr"/>
            <a:r>
              <a:rPr lang="en-US" sz="2400" dirty="0"/>
              <a:t>DeviantArt?</a:t>
            </a:r>
            <a:br>
              <a:rPr lang="en-US" sz="2400" dirty="0"/>
            </a:br>
            <a:endParaRPr lang="de-DE" sz="2400" dirty="0"/>
          </a:p>
        </p:txBody>
      </p:sp>
      <p:sp>
        <p:nvSpPr>
          <p:cNvPr id="10" name="Pfeil: nach links 9">
            <a:extLst>
              <a:ext uri="{FF2B5EF4-FFF2-40B4-BE49-F238E27FC236}">
                <a16:creationId xmlns:a16="http://schemas.microsoft.com/office/drawing/2014/main" id="{EB7E87FB-4F6C-5463-4717-CB08601FA246}"/>
              </a:ext>
              <a:ext uri="{C183D7F6-B498-43B3-948B-1728B52AA6E4}">
                <adec:decorative xmlns:adec="http://schemas.microsoft.com/office/drawing/2017/decorative" val="1"/>
              </a:ext>
            </a:extLst>
          </p:cNvPr>
          <p:cNvSpPr/>
          <p:nvPr/>
        </p:nvSpPr>
        <p:spPr>
          <a:xfrm>
            <a:off x="8029255" y="3168303"/>
            <a:ext cx="736734" cy="50323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4030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47E69-E20A-2A8E-78E1-4CA3CCB41BD6}"/>
              </a:ext>
            </a:extLst>
          </p:cNvPr>
          <p:cNvSpPr>
            <a:spLocks noGrp="1"/>
          </p:cNvSpPr>
          <p:nvPr>
            <p:ph type="title"/>
          </p:nvPr>
        </p:nvSpPr>
        <p:spPr/>
        <p:txBody>
          <a:bodyPr/>
          <a:lstStyle/>
          <a:p>
            <a:r>
              <a:rPr lang="en-US" dirty="0"/>
              <a:t>Task-Artifact Cycle</a:t>
            </a:r>
            <a:endParaRPr lang="de-DE" dirty="0"/>
          </a:p>
        </p:txBody>
      </p:sp>
      <p:sp>
        <p:nvSpPr>
          <p:cNvPr id="3" name="Fußzeilenplatzhalter 2">
            <a:extLst>
              <a:ext uri="{FF2B5EF4-FFF2-40B4-BE49-F238E27FC236}">
                <a16:creationId xmlns:a16="http://schemas.microsoft.com/office/drawing/2014/main" id="{6E9A3988-E3FA-E6EC-EDAD-97CF84200F7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3A5B0D2-ABB1-D8B6-1849-401EF979A013}"/>
              </a:ext>
            </a:extLst>
          </p:cNvPr>
          <p:cNvSpPr>
            <a:spLocks noGrp="1"/>
          </p:cNvSpPr>
          <p:nvPr>
            <p:ph type="sldNum" sz="quarter" idx="33"/>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0BE61445-4F6D-25F6-5C11-95CE631D3DB3}"/>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0C44055B-A404-DFA5-805E-594749507D11}"/>
              </a:ext>
            </a:extLst>
          </p:cNvPr>
          <p:cNvSpPr>
            <a:spLocks noGrp="1"/>
          </p:cNvSpPr>
          <p:nvPr>
            <p:ph type="body" sz="quarter" idx="34"/>
          </p:nvPr>
        </p:nvSpPr>
        <p:spPr>
          <a:xfrm>
            <a:off x="695326" y="1449389"/>
            <a:ext cx="6813306" cy="1885528"/>
          </a:xfrm>
        </p:spPr>
        <p:txBody>
          <a:bodyPr>
            <a:normAutofit fontScale="92500"/>
          </a:bodyPr>
          <a:lstStyle/>
          <a:p>
            <a:r>
              <a:rPr lang="en-US" sz="2400" dirty="0"/>
              <a:t>Humans have changing needs and preferences</a:t>
            </a:r>
          </a:p>
          <a:p>
            <a:r>
              <a:rPr lang="en-US" sz="2400" dirty="0"/>
              <a:t>Technologies are created once to suit these needs</a:t>
            </a:r>
          </a:p>
          <a:p>
            <a:r>
              <a:rPr lang="en-US" sz="2400" dirty="0"/>
              <a:t>As and when humans use the technologies needs </a:t>
            </a:r>
            <a:br>
              <a:rPr lang="en-US" sz="2400" dirty="0"/>
            </a:br>
            <a:r>
              <a:rPr lang="en-US" sz="2400" dirty="0"/>
              <a:t>and preferences change</a:t>
            </a:r>
            <a:endParaRPr lang="de-DE" dirty="0"/>
          </a:p>
        </p:txBody>
      </p:sp>
      <p:sp>
        <p:nvSpPr>
          <p:cNvPr id="7" name="Inhaltsplatzhalter 6">
            <a:extLst>
              <a:ext uri="{FF2B5EF4-FFF2-40B4-BE49-F238E27FC236}">
                <a16:creationId xmlns:a16="http://schemas.microsoft.com/office/drawing/2014/main" id="{9E63B33F-DF24-4806-4ECF-60A80226A885}"/>
              </a:ext>
            </a:extLst>
          </p:cNvPr>
          <p:cNvSpPr>
            <a:spLocks noGrp="1"/>
          </p:cNvSpPr>
          <p:nvPr>
            <p:ph sz="quarter" idx="35"/>
          </p:nvPr>
        </p:nvSpPr>
        <p:spPr>
          <a:xfrm>
            <a:off x="695325" y="5505450"/>
            <a:ext cx="7022998" cy="623888"/>
          </a:xfrm>
        </p:spPr>
        <p:txBody>
          <a:bodyPr/>
          <a:lstStyle/>
          <a:p>
            <a:r>
              <a:rPr lang="en-US" dirty="0"/>
              <a:t>John M. Carroll. 1990. Infinite detail and emulation in an ontologically minimized HCI. In Proceedings of the SIGCHI Conference on Human Factors in Computing Systems (CHI ’90). Association for Computing Machinery, New York, NY, USA, 321–328. </a:t>
            </a:r>
            <a:r>
              <a:rPr lang="en-US" dirty="0" err="1"/>
              <a:t>DOI:https</a:t>
            </a:r>
            <a:r>
              <a:rPr lang="en-US" dirty="0"/>
              <a:t>://doi.org/10.1145/97243.97303</a:t>
            </a:r>
          </a:p>
        </p:txBody>
      </p:sp>
      <p:pic>
        <p:nvPicPr>
          <p:cNvPr id="8" name="Grafik 7" descr="Task-Artifact Cycle Paper Screenshot">
            <a:extLst>
              <a:ext uri="{FF2B5EF4-FFF2-40B4-BE49-F238E27FC236}">
                <a16:creationId xmlns:a16="http://schemas.microsoft.com/office/drawing/2014/main" id="{319E7A6E-11B4-01F3-25C6-4F791447BCDB}"/>
              </a:ext>
            </a:extLst>
          </p:cNvPr>
          <p:cNvPicPr>
            <a:picLocks noChangeAspect="1"/>
          </p:cNvPicPr>
          <p:nvPr/>
        </p:nvPicPr>
        <p:blipFill>
          <a:blip r:embed="rId2"/>
          <a:stretch>
            <a:fillRect/>
          </a:stretch>
        </p:blipFill>
        <p:spPr>
          <a:xfrm>
            <a:off x="7508631" y="189828"/>
            <a:ext cx="4327671" cy="5986061"/>
          </a:xfrm>
          <a:prstGeom prst="rect">
            <a:avLst/>
          </a:prstGeom>
        </p:spPr>
      </p:pic>
      <p:pic>
        <p:nvPicPr>
          <p:cNvPr id="9" name="Grafik 8" descr="Task-Artifact Cycle">
            <a:extLst>
              <a:ext uri="{FF2B5EF4-FFF2-40B4-BE49-F238E27FC236}">
                <a16:creationId xmlns:a16="http://schemas.microsoft.com/office/drawing/2014/main" id="{D0718FAC-8E8D-616C-084A-C7CDE29DC21E}"/>
              </a:ext>
            </a:extLst>
          </p:cNvPr>
          <p:cNvPicPr>
            <a:picLocks noChangeAspect="1"/>
          </p:cNvPicPr>
          <p:nvPr/>
        </p:nvPicPr>
        <p:blipFill>
          <a:blip r:embed="rId3"/>
          <a:stretch>
            <a:fillRect/>
          </a:stretch>
        </p:blipFill>
        <p:spPr>
          <a:xfrm>
            <a:off x="1383674" y="3357563"/>
            <a:ext cx="4978597" cy="2193807"/>
          </a:xfrm>
          <a:prstGeom prst="rect">
            <a:avLst/>
          </a:prstGeom>
        </p:spPr>
      </p:pic>
    </p:spTree>
    <p:extLst>
      <p:ext uri="{BB962C8B-B14F-4D97-AF65-F5344CB8AC3E}">
        <p14:creationId xmlns:p14="http://schemas.microsoft.com/office/powerpoint/2010/main" val="645969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549EB-9E58-36F8-042F-28393225B2BB}"/>
              </a:ext>
            </a:extLst>
          </p:cNvPr>
          <p:cNvSpPr>
            <a:spLocks noGrp="1"/>
          </p:cNvSpPr>
          <p:nvPr>
            <p:ph type="title"/>
          </p:nvPr>
        </p:nvSpPr>
        <p:spPr/>
        <p:txBody>
          <a:bodyPr/>
          <a:lstStyle/>
          <a:p>
            <a:r>
              <a:rPr lang="de-DE" dirty="0"/>
              <a:t>Key </a:t>
            </a:r>
            <a:r>
              <a:rPr lang="de-DE" dirty="0" err="1"/>
              <a:t>Principles</a:t>
            </a:r>
            <a:endParaRPr lang="de-DE" dirty="0"/>
          </a:p>
        </p:txBody>
      </p:sp>
      <p:sp>
        <p:nvSpPr>
          <p:cNvPr id="3" name="Fußzeilenplatzhalter 2">
            <a:extLst>
              <a:ext uri="{FF2B5EF4-FFF2-40B4-BE49-F238E27FC236}">
                <a16:creationId xmlns:a16="http://schemas.microsoft.com/office/drawing/2014/main" id="{DB736E79-17F8-16DD-CC41-4ED1F384772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B9BD8E8-E321-E11C-9C2C-B1052BC0CD44}"/>
              </a:ext>
            </a:extLst>
          </p:cNvPr>
          <p:cNvSpPr>
            <a:spLocks noGrp="1"/>
          </p:cNvSpPr>
          <p:nvPr>
            <p:ph type="sldNum" sz="quarter" idx="33"/>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B7C8BF8E-199C-1047-D991-3E3031722137}"/>
              </a:ext>
            </a:extLst>
          </p:cNvPr>
          <p:cNvSpPr>
            <a:spLocks noGrp="1"/>
          </p:cNvSpPr>
          <p:nvPr>
            <p:ph type="body" sz="quarter" idx="21"/>
          </p:nvPr>
        </p:nvSpPr>
        <p:spPr/>
        <p:txBody>
          <a:bodyPr/>
          <a:lstStyle/>
          <a:p>
            <a:r>
              <a:rPr lang="de-DE" dirty="0"/>
              <a:t>Users</a:t>
            </a:r>
          </a:p>
        </p:txBody>
      </p:sp>
      <p:sp>
        <p:nvSpPr>
          <p:cNvPr id="7" name="Inhaltsplatzhalter 6">
            <a:extLst>
              <a:ext uri="{FF2B5EF4-FFF2-40B4-BE49-F238E27FC236}">
                <a16:creationId xmlns:a16="http://schemas.microsoft.com/office/drawing/2014/main" id="{686545F4-3211-84CC-8F16-0E625A90FF66}"/>
              </a:ext>
            </a:extLst>
          </p:cNvPr>
          <p:cNvSpPr>
            <a:spLocks noGrp="1"/>
          </p:cNvSpPr>
          <p:nvPr>
            <p:ph sz="quarter" idx="35"/>
          </p:nvPr>
        </p:nvSpPr>
        <p:spPr/>
        <p:txBody>
          <a:bodyPr/>
          <a:lstStyle/>
          <a:p>
            <a:r>
              <a:rPr lang="en-US" dirty="0"/>
              <a:t>Key Principles by </a:t>
            </a:r>
            <a:r>
              <a:rPr lang="de-DE" altLang="ja-JP" dirty="0"/>
              <a:t>Gould and Lewis, 1985</a:t>
            </a:r>
            <a:endParaRPr lang="en-US" dirty="0"/>
          </a:p>
        </p:txBody>
      </p:sp>
      <p:graphicFrame>
        <p:nvGraphicFramePr>
          <p:cNvPr id="10" name="Textplatzhalter 5">
            <a:extLst>
              <a:ext uri="{FF2B5EF4-FFF2-40B4-BE49-F238E27FC236}">
                <a16:creationId xmlns:a16="http://schemas.microsoft.com/office/drawing/2014/main" id="{6E1272F9-65F0-465E-6629-E5341F080478}"/>
              </a:ext>
            </a:extLst>
          </p:cNvPr>
          <p:cNvGraphicFramePr/>
          <p:nvPr/>
        </p:nvGraphicFramePr>
        <p:xfrm>
          <a:off x="695325" y="1449388"/>
          <a:ext cx="10801349" cy="426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8781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31D13-B5DF-A532-0F24-7FCB3C79D364}"/>
              </a:ext>
            </a:extLst>
          </p:cNvPr>
          <p:cNvSpPr>
            <a:spLocks noGrp="1"/>
          </p:cNvSpPr>
          <p:nvPr>
            <p:ph type="title"/>
          </p:nvPr>
        </p:nvSpPr>
        <p:spPr/>
        <p:txBody>
          <a:bodyPr/>
          <a:lstStyle/>
          <a:p>
            <a:r>
              <a:rPr lang="de-DE" dirty="0"/>
              <a:t>Summary</a:t>
            </a:r>
          </a:p>
        </p:txBody>
      </p:sp>
      <p:sp>
        <p:nvSpPr>
          <p:cNvPr id="3" name="Fußzeilenplatzhalter 2">
            <a:extLst>
              <a:ext uri="{FF2B5EF4-FFF2-40B4-BE49-F238E27FC236}">
                <a16:creationId xmlns:a16="http://schemas.microsoft.com/office/drawing/2014/main" id="{141E3A15-3A33-121B-2CFD-880C71E9F79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99AC98-6137-1711-45F5-EC190882C9B4}"/>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14" name="Textplatzhalter 13">
            <a:extLst>
              <a:ext uri="{FF2B5EF4-FFF2-40B4-BE49-F238E27FC236}">
                <a16:creationId xmlns:a16="http://schemas.microsoft.com/office/drawing/2014/main" id="{4C1990AD-3C12-A094-21CA-7F4E1B8418DD}"/>
              </a:ext>
            </a:extLst>
          </p:cNvPr>
          <p:cNvSpPr>
            <a:spLocks noGrp="1"/>
          </p:cNvSpPr>
          <p:nvPr>
            <p:ph type="body" sz="quarter" idx="21"/>
          </p:nvPr>
        </p:nvSpPr>
        <p:spPr/>
        <p:txBody>
          <a:bodyPr/>
          <a:lstStyle/>
          <a:p>
            <a:r>
              <a:rPr lang="de-DE"/>
              <a:t>User Needs</a:t>
            </a:r>
            <a:endParaRPr lang="de-DE" dirty="0"/>
          </a:p>
        </p:txBody>
      </p:sp>
      <p:sp>
        <p:nvSpPr>
          <p:cNvPr id="6" name="Textplatzhalter 5">
            <a:extLst>
              <a:ext uri="{FF2B5EF4-FFF2-40B4-BE49-F238E27FC236}">
                <a16:creationId xmlns:a16="http://schemas.microsoft.com/office/drawing/2014/main" id="{3F30C77B-9AF8-4433-1EB8-A541B70E21D7}"/>
              </a:ext>
            </a:extLst>
          </p:cNvPr>
          <p:cNvSpPr>
            <a:spLocks noGrp="1"/>
          </p:cNvSpPr>
          <p:nvPr>
            <p:ph type="body" sz="quarter" idx="29"/>
          </p:nvPr>
        </p:nvSpPr>
        <p:spPr/>
        <p:txBody>
          <a:bodyPr/>
          <a:lstStyle/>
          <a:p>
            <a:r>
              <a:rPr lang="en-US" dirty="0"/>
              <a:t>Humans have their </a:t>
            </a:r>
            <a:r>
              <a:rPr lang="en-US" b="1" dirty="0">
                <a:solidFill>
                  <a:schemeClr val="accent1"/>
                </a:solidFill>
              </a:rPr>
              <a:t>own perception </a:t>
            </a:r>
            <a:r>
              <a:rPr lang="en-US" dirty="0"/>
              <a:t>and a </a:t>
            </a:r>
            <a:r>
              <a:rPr lang="en-US" b="1" dirty="0">
                <a:solidFill>
                  <a:schemeClr val="accent1"/>
                </a:solidFill>
              </a:rPr>
              <a:t>basic set of needs</a:t>
            </a:r>
          </a:p>
          <a:p>
            <a:r>
              <a:rPr lang="en-US" b="1" dirty="0">
                <a:solidFill>
                  <a:schemeClr val="accent1"/>
                </a:solidFill>
              </a:rPr>
              <a:t>Customization</a:t>
            </a:r>
            <a:r>
              <a:rPr lang="en-US" dirty="0"/>
              <a:t> is a good way for </a:t>
            </a:r>
            <a:r>
              <a:rPr lang="en-US" b="1" dirty="0">
                <a:solidFill>
                  <a:schemeClr val="accent1"/>
                </a:solidFill>
              </a:rPr>
              <a:t>personalized experiences</a:t>
            </a:r>
            <a:r>
              <a:rPr lang="en-US" dirty="0"/>
              <a:t>, however, </a:t>
            </a:r>
            <a:r>
              <a:rPr lang="en-US" b="1" dirty="0">
                <a:solidFill>
                  <a:schemeClr val="accent1"/>
                </a:solidFill>
              </a:rPr>
              <a:t>asking</a:t>
            </a:r>
            <a:r>
              <a:rPr lang="en-US" dirty="0"/>
              <a:t> the user is </a:t>
            </a:r>
            <a:r>
              <a:rPr lang="en-US" b="1" dirty="0">
                <a:solidFill>
                  <a:schemeClr val="accent1"/>
                </a:solidFill>
              </a:rPr>
              <a:t>not sufficient to reveal the user needs</a:t>
            </a:r>
            <a:r>
              <a:rPr lang="en-US" dirty="0"/>
              <a:t>, </a:t>
            </a:r>
            <a:r>
              <a:rPr lang="en-US" b="1" dirty="0">
                <a:solidFill>
                  <a:schemeClr val="accent1"/>
                </a:solidFill>
              </a:rPr>
              <a:t>goals</a:t>
            </a:r>
            <a:r>
              <a:rPr lang="en-US" dirty="0"/>
              <a:t>, and </a:t>
            </a:r>
            <a:r>
              <a:rPr lang="en-US" b="1" dirty="0">
                <a:solidFill>
                  <a:schemeClr val="accent1"/>
                </a:solidFill>
              </a:rPr>
              <a:t>economic solutions</a:t>
            </a:r>
          </a:p>
          <a:p>
            <a:r>
              <a:rPr lang="en-US" dirty="0"/>
              <a:t>Maslow states a </a:t>
            </a:r>
            <a:r>
              <a:rPr lang="en-US" b="1" dirty="0">
                <a:solidFill>
                  <a:schemeClr val="accent1"/>
                </a:solidFill>
              </a:rPr>
              <a:t>hierarchy of needs </a:t>
            </a:r>
            <a:r>
              <a:rPr lang="en-US" dirty="0"/>
              <a:t>(physiological needs, safety needs, love needs, esteem needs, need for self-actualization)</a:t>
            </a:r>
          </a:p>
          <a:p>
            <a:r>
              <a:rPr lang="en-US" dirty="0"/>
              <a:t>The </a:t>
            </a:r>
            <a:r>
              <a:rPr lang="en-US" b="1" dirty="0">
                <a:solidFill>
                  <a:schemeClr val="accent1"/>
                </a:solidFill>
              </a:rPr>
              <a:t>task-artifact cycle </a:t>
            </a:r>
            <a:r>
              <a:rPr lang="en-US" dirty="0"/>
              <a:t>describes how humans use the </a:t>
            </a:r>
            <a:r>
              <a:rPr lang="en-US" b="1" dirty="0">
                <a:solidFill>
                  <a:schemeClr val="accent1"/>
                </a:solidFill>
              </a:rPr>
              <a:t>technologies changes needs</a:t>
            </a:r>
          </a:p>
          <a:p>
            <a:r>
              <a:rPr lang="en-US" dirty="0"/>
              <a:t>In real world scenarios it is likely that </a:t>
            </a:r>
            <a:r>
              <a:rPr lang="en-US" b="1" dirty="0">
                <a:solidFill>
                  <a:schemeClr val="accent1"/>
                </a:solidFill>
              </a:rPr>
              <a:t>user needs are conflicting</a:t>
            </a:r>
          </a:p>
          <a:p>
            <a:r>
              <a:rPr lang="en-US" dirty="0"/>
              <a:t>Understanding </a:t>
            </a:r>
            <a:r>
              <a:rPr lang="en-US" b="1" dirty="0">
                <a:solidFill>
                  <a:schemeClr val="accent1"/>
                </a:solidFill>
              </a:rPr>
              <a:t>user needs is essential</a:t>
            </a:r>
            <a:r>
              <a:rPr lang="en-US" dirty="0"/>
              <a:t>, </a:t>
            </a:r>
            <a:r>
              <a:rPr lang="en-US" b="1" dirty="0">
                <a:solidFill>
                  <a:schemeClr val="accent1"/>
                </a:solidFill>
              </a:rPr>
              <a:t>but</a:t>
            </a:r>
            <a:r>
              <a:rPr lang="en-US" dirty="0"/>
              <a:t> this is </a:t>
            </a:r>
            <a:r>
              <a:rPr lang="en-US" b="1" dirty="0">
                <a:solidFill>
                  <a:schemeClr val="accent1"/>
                </a:solidFill>
              </a:rPr>
              <a:t>not sufficient </a:t>
            </a:r>
            <a:r>
              <a:rPr lang="en-US" dirty="0"/>
              <a:t>to create a successful product</a:t>
            </a:r>
            <a:endParaRPr lang="de-DE" dirty="0"/>
          </a:p>
        </p:txBody>
      </p:sp>
    </p:spTree>
    <p:extLst>
      <p:ext uri="{BB962C8B-B14F-4D97-AF65-F5344CB8AC3E}">
        <p14:creationId xmlns:p14="http://schemas.microsoft.com/office/powerpoint/2010/main" val="1702620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de-DE" dirty="0"/>
              <a:t>Mental Models</a:t>
            </a:r>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34</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657AAE-67C3-388E-2E1D-E402CC7404A7}"/>
              </a:ext>
              <a:ext uri="{C183D7F6-B498-43B3-948B-1728B52AA6E4}">
                <adec:decorative xmlns:adec="http://schemas.microsoft.com/office/drawing/2017/decorative" val="1"/>
              </a:ext>
            </a:extLst>
          </p:cNvPr>
          <p:cNvPicPr>
            <a:picLocks noGrp="1" noChangeAspect="1" noChangeArrowheads="1"/>
          </p:cNvPicPr>
          <p:nvPr>
            <p:ph type="pic" sz="quarter" idx="13"/>
          </p:nvPr>
        </p:nvPicPr>
        <p:blipFill rotWithShape="1">
          <a:blip r:embed="rId7">
            <a:extLst>
              <a:ext uri="{28A0092B-C50C-407E-A947-70E740481C1C}">
                <a14:useLocalDpi xmlns:a14="http://schemas.microsoft.com/office/drawing/2010/main" val="0"/>
              </a:ext>
            </a:extLst>
          </a:blip>
          <a:srcRect l="32285" r="32285"/>
          <a:stretch/>
        </p:blipFill>
        <p:spPr bwMode="auto">
          <a:xfrm rot="16200000" flipH="1">
            <a:off x="4656138" y="-3567113"/>
            <a:ext cx="2879725" cy="1219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82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B1F93A5-E70B-D500-045D-18572987697A}"/>
              </a:ext>
            </a:extLst>
          </p:cNvPr>
          <p:cNvSpPr>
            <a:spLocks noGrp="1"/>
          </p:cNvSpPr>
          <p:nvPr>
            <p:ph type="title"/>
          </p:nvPr>
        </p:nvSpPr>
        <p:spPr/>
        <p:txBody>
          <a:bodyPr/>
          <a:lstStyle/>
          <a:p>
            <a:r>
              <a:rPr lang="en-US" dirty="0"/>
              <a:t>The Mental Model of Room Heating</a:t>
            </a:r>
            <a:endParaRPr lang="de-DE" dirty="0"/>
          </a:p>
        </p:txBody>
      </p:sp>
      <p:sp>
        <p:nvSpPr>
          <p:cNvPr id="3" name="Fußzeilenplatzhalter 2">
            <a:extLst>
              <a:ext uri="{FF2B5EF4-FFF2-40B4-BE49-F238E27FC236}">
                <a16:creationId xmlns:a16="http://schemas.microsoft.com/office/drawing/2014/main" id="{CC195431-F026-ABE9-2EA8-58575095A3D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1B18766-F74B-0A07-8DA1-AC20B7F1E350}"/>
              </a:ext>
            </a:extLst>
          </p:cNvPr>
          <p:cNvSpPr>
            <a:spLocks noGrp="1"/>
          </p:cNvSpPr>
          <p:nvPr>
            <p:ph type="sldNum" sz="quarter" idx="33"/>
          </p:nvPr>
        </p:nvSpPr>
        <p:spPr/>
        <p:txBody>
          <a:bodyPr/>
          <a:lstStyle/>
          <a:p>
            <a:fld id="{BA24374A-C3A8-471A-8837-3FC31668ABE5}" type="slidenum">
              <a:rPr lang="de-DE" smtClean="0"/>
              <a:pPr/>
              <a:t>35</a:t>
            </a:fld>
            <a:endParaRPr lang="de-DE" dirty="0"/>
          </a:p>
        </p:txBody>
      </p:sp>
      <p:sp>
        <p:nvSpPr>
          <p:cNvPr id="8" name="Textplatzhalter 7">
            <a:extLst>
              <a:ext uri="{FF2B5EF4-FFF2-40B4-BE49-F238E27FC236}">
                <a16:creationId xmlns:a16="http://schemas.microsoft.com/office/drawing/2014/main" id="{DD95BD8F-EC93-2248-B94B-B7E9C4ED42E2}"/>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5C443151-8523-0F24-913D-C6559A4B3BB7}"/>
              </a:ext>
            </a:extLst>
          </p:cNvPr>
          <p:cNvSpPr>
            <a:spLocks noGrp="1"/>
          </p:cNvSpPr>
          <p:nvPr>
            <p:ph type="body" sz="quarter" idx="34"/>
          </p:nvPr>
        </p:nvSpPr>
        <p:spPr/>
        <p:txBody>
          <a:bodyPr/>
          <a:lstStyle/>
          <a:p>
            <a:r>
              <a:rPr lang="en-US" dirty="0"/>
              <a:t>You came back and it is only 15°C in your room. You want a room temperature of 21°C. What do you do? </a:t>
            </a:r>
          </a:p>
          <a:p>
            <a:pPr marL="814388" lvl="1" indent="-457200">
              <a:buFont typeface="+mj-lt"/>
              <a:buAutoNum type="arabicPeriod"/>
            </a:pPr>
            <a:r>
              <a:rPr lang="en-US" dirty="0"/>
              <a:t>You put the thermostat to 21°C and wait</a:t>
            </a:r>
          </a:p>
          <a:p>
            <a:pPr marL="814388" lvl="1" indent="-457200">
              <a:buFont typeface="+mj-lt"/>
              <a:buAutoNum type="arabicPeriod"/>
            </a:pPr>
            <a:r>
              <a:rPr lang="en-US" dirty="0"/>
              <a:t>You put the thermostat to max (=35°) and switch it back to 21° once it is warm?</a:t>
            </a:r>
          </a:p>
          <a:p>
            <a:r>
              <a:rPr lang="en-US" dirty="0"/>
              <a:t>What different mental models do people have who chose strategy 1 or 2? </a:t>
            </a:r>
            <a:endParaRPr lang="de-DE" dirty="0"/>
          </a:p>
        </p:txBody>
      </p:sp>
      <p:sp>
        <p:nvSpPr>
          <p:cNvPr id="9" name="Inhaltsplatzhalter 8">
            <a:extLst>
              <a:ext uri="{FF2B5EF4-FFF2-40B4-BE49-F238E27FC236}">
                <a16:creationId xmlns:a16="http://schemas.microsoft.com/office/drawing/2014/main" id="{FE8718E6-5278-5E21-7D22-0731369A35E0}"/>
              </a:ext>
            </a:extLst>
          </p:cNvPr>
          <p:cNvSpPr>
            <a:spLocks noGrp="1"/>
          </p:cNvSpPr>
          <p:nvPr>
            <p:ph sz="quarter" idx="35"/>
          </p:nvPr>
        </p:nvSpPr>
        <p:spPr/>
        <p:txBody>
          <a:bodyPr/>
          <a:lstStyle/>
          <a:p>
            <a:r>
              <a:rPr lang="en-US" sz="1000" dirty="0">
                <a:solidFill>
                  <a:schemeClr val="bg1">
                    <a:lumMod val="50000"/>
                  </a:schemeClr>
                </a:solidFill>
              </a:rPr>
              <a:t>William Hudson. Mental Models, Metaphor and Design (2003).UK UPA and HCI2003 </a:t>
            </a:r>
            <a:r>
              <a:rPr lang="de-DE" sz="1000" dirty="0">
                <a:solidFill>
                  <a:schemeClr val="bg1">
                    <a:lumMod val="50000"/>
                  </a:schemeClr>
                </a:solidFill>
                <a:hlinkClick r:id="rId2"/>
              </a:rPr>
              <a:t>http://www.syntagm.co.uk/design/articles/mmmad.pdf</a:t>
            </a:r>
            <a:r>
              <a:rPr lang="de-DE" sz="1000" dirty="0">
                <a:solidFill>
                  <a:schemeClr val="bg1">
                    <a:lumMod val="50000"/>
                  </a:schemeClr>
                </a:solidFill>
              </a:rPr>
              <a:t> </a:t>
            </a:r>
          </a:p>
        </p:txBody>
      </p:sp>
      <p:grpSp>
        <p:nvGrpSpPr>
          <p:cNvPr id="13" name="Gruppieren 12">
            <a:extLst>
              <a:ext uri="{FF2B5EF4-FFF2-40B4-BE49-F238E27FC236}">
                <a16:creationId xmlns:a16="http://schemas.microsoft.com/office/drawing/2014/main" id="{41A1C39A-1763-2076-6461-E12D7401D684}"/>
              </a:ext>
              <a:ext uri="{C183D7F6-B498-43B3-948B-1728B52AA6E4}">
                <adec:decorative xmlns:adec="http://schemas.microsoft.com/office/drawing/2017/decorative" val="1"/>
              </a:ext>
            </a:extLst>
          </p:cNvPr>
          <p:cNvGrpSpPr/>
          <p:nvPr/>
        </p:nvGrpSpPr>
        <p:grpSpPr>
          <a:xfrm>
            <a:off x="1081916" y="3736287"/>
            <a:ext cx="6007285" cy="1693016"/>
            <a:chOff x="1081916" y="3736287"/>
            <a:chExt cx="6007285" cy="1693016"/>
          </a:xfrm>
        </p:grpSpPr>
        <p:pic>
          <p:nvPicPr>
            <p:cNvPr id="10" name="Grafik 9">
              <a:extLst>
                <a:ext uri="{FF2B5EF4-FFF2-40B4-BE49-F238E27FC236}">
                  <a16:creationId xmlns:a16="http://schemas.microsoft.com/office/drawing/2014/main" id="{79FED8F4-4BFE-2301-CF63-580D80FD6505}"/>
                </a:ext>
              </a:extLst>
            </p:cNvPr>
            <p:cNvPicPr>
              <a:picLocks noChangeAspect="1"/>
            </p:cNvPicPr>
            <p:nvPr/>
          </p:nvPicPr>
          <p:blipFill>
            <a:blip r:embed="rId3"/>
            <a:stretch>
              <a:fillRect/>
            </a:stretch>
          </p:blipFill>
          <p:spPr>
            <a:xfrm>
              <a:off x="3352986" y="3736288"/>
              <a:ext cx="1703868" cy="1693015"/>
            </a:xfrm>
            <a:prstGeom prst="rect">
              <a:avLst/>
            </a:prstGeom>
          </p:spPr>
        </p:pic>
        <p:pic>
          <p:nvPicPr>
            <p:cNvPr id="11" name="Grafik 10">
              <a:extLst>
                <a:ext uri="{FF2B5EF4-FFF2-40B4-BE49-F238E27FC236}">
                  <a16:creationId xmlns:a16="http://schemas.microsoft.com/office/drawing/2014/main" id="{C1DF59B9-2D3A-05F4-5589-768355FD86FE}"/>
                </a:ext>
              </a:extLst>
            </p:cNvPr>
            <p:cNvPicPr>
              <a:picLocks noChangeAspect="1"/>
            </p:cNvPicPr>
            <p:nvPr/>
          </p:nvPicPr>
          <p:blipFill>
            <a:blip r:embed="rId4"/>
            <a:stretch>
              <a:fillRect/>
            </a:stretch>
          </p:blipFill>
          <p:spPr>
            <a:xfrm>
              <a:off x="5246535" y="3740164"/>
              <a:ext cx="1842666" cy="1673899"/>
            </a:xfrm>
            <a:prstGeom prst="rect">
              <a:avLst/>
            </a:prstGeom>
          </p:spPr>
        </p:pic>
        <p:pic>
          <p:nvPicPr>
            <p:cNvPr id="12" name="Grafik 11">
              <a:extLst>
                <a:ext uri="{FF2B5EF4-FFF2-40B4-BE49-F238E27FC236}">
                  <a16:creationId xmlns:a16="http://schemas.microsoft.com/office/drawing/2014/main" id="{B64BABAA-6A2A-41EA-547C-A062E9759603}"/>
                </a:ext>
              </a:extLst>
            </p:cNvPr>
            <p:cNvPicPr>
              <a:picLocks noChangeAspect="1"/>
            </p:cNvPicPr>
            <p:nvPr/>
          </p:nvPicPr>
          <p:blipFill>
            <a:blip r:embed="rId5"/>
            <a:stretch>
              <a:fillRect/>
            </a:stretch>
          </p:blipFill>
          <p:spPr>
            <a:xfrm>
              <a:off x="1081916" y="3736287"/>
              <a:ext cx="2067156" cy="1693015"/>
            </a:xfrm>
            <a:prstGeom prst="rect">
              <a:avLst/>
            </a:prstGeom>
          </p:spPr>
        </p:pic>
      </p:grpSp>
    </p:spTree>
    <p:extLst>
      <p:ext uri="{BB962C8B-B14F-4D97-AF65-F5344CB8AC3E}">
        <p14:creationId xmlns:p14="http://schemas.microsoft.com/office/powerpoint/2010/main" val="273340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FE20-E3C5-D5FD-02CA-1DF85DA07112}"/>
              </a:ext>
            </a:extLst>
          </p:cNvPr>
          <p:cNvSpPr>
            <a:spLocks noGrp="1"/>
          </p:cNvSpPr>
          <p:nvPr>
            <p:ph type="title"/>
          </p:nvPr>
        </p:nvSpPr>
        <p:spPr/>
        <p:txBody>
          <a:bodyPr/>
          <a:lstStyle/>
          <a:p>
            <a:r>
              <a:rPr lang="en-US" dirty="0"/>
              <a:t>How the user reasons and understands</a:t>
            </a:r>
          </a:p>
        </p:txBody>
      </p:sp>
      <p:sp>
        <p:nvSpPr>
          <p:cNvPr id="3" name="Fußzeilenplatzhalter 2">
            <a:extLst>
              <a:ext uri="{FF2B5EF4-FFF2-40B4-BE49-F238E27FC236}">
                <a16:creationId xmlns:a16="http://schemas.microsoft.com/office/drawing/2014/main" id="{8B6B35F7-2592-049A-86D6-C27DDEC3999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EC75739-4075-DD04-16DB-6CBA46E66178}"/>
              </a:ext>
            </a:extLst>
          </p:cNvPr>
          <p:cNvSpPr>
            <a:spLocks noGrp="1"/>
          </p:cNvSpPr>
          <p:nvPr>
            <p:ph type="sldNum" sz="quarter" idx="33"/>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3270CFAD-D2DB-EFC8-CE38-95C29037069F}"/>
              </a:ext>
            </a:extLst>
          </p:cNvPr>
          <p:cNvSpPr>
            <a:spLocks noGrp="1"/>
          </p:cNvSpPr>
          <p:nvPr>
            <p:ph type="body" sz="quarter" idx="21"/>
          </p:nvPr>
        </p:nvSpPr>
        <p:spPr/>
        <p:txBody>
          <a:bodyPr/>
          <a:lstStyle/>
          <a:p>
            <a:r>
              <a:rPr lang="en-US"/>
              <a:t>Mental Models</a:t>
            </a:r>
            <a:endParaRPr lang="de-DE" dirty="0"/>
          </a:p>
        </p:txBody>
      </p:sp>
      <p:sp>
        <p:nvSpPr>
          <p:cNvPr id="6" name="Textplatzhalter 5">
            <a:extLst>
              <a:ext uri="{FF2B5EF4-FFF2-40B4-BE49-F238E27FC236}">
                <a16:creationId xmlns:a16="http://schemas.microsoft.com/office/drawing/2014/main" id="{4789CE1A-3873-704E-A58E-E300EFF3137D}"/>
              </a:ext>
            </a:extLst>
          </p:cNvPr>
          <p:cNvSpPr>
            <a:spLocks noGrp="1"/>
          </p:cNvSpPr>
          <p:nvPr>
            <p:ph type="body" sz="quarter" idx="34"/>
          </p:nvPr>
        </p:nvSpPr>
        <p:spPr/>
        <p:txBody>
          <a:bodyPr/>
          <a:lstStyle/>
          <a:p>
            <a:r>
              <a:rPr lang="en-US" dirty="0"/>
              <a:t>Kenneth Craik (1943): </a:t>
            </a:r>
            <a:r>
              <a:rPr lang="en-US" i="1" dirty="0"/>
              <a:t>“the mind constructs ‘</a:t>
            </a:r>
            <a:r>
              <a:rPr lang="en-US" b="1" i="1" dirty="0">
                <a:solidFill>
                  <a:schemeClr val="accent1"/>
                </a:solidFill>
              </a:rPr>
              <a:t>small-scale models</a:t>
            </a:r>
            <a:r>
              <a:rPr lang="en-US" i="1" dirty="0"/>
              <a:t>’ of reality that it uses </a:t>
            </a:r>
            <a:r>
              <a:rPr lang="en-US" b="1" i="1" dirty="0">
                <a:solidFill>
                  <a:schemeClr val="accent1"/>
                </a:solidFill>
              </a:rPr>
              <a:t>to anticipate events</a:t>
            </a:r>
            <a:r>
              <a:rPr lang="en-US" i="1" dirty="0"/>
              <a:t>, </a:t>
            </a:r>
            <a:r>
              <a:rPr lang="en-US" b="1" i="1" dirty="0">
                <a:solidFill>
                  <a:schemeClr val="accent1"/>
                </a:solidFill>
              </a:rPr>
              <a:t>to reason</a:t>
            </a:r>
            <a:r>
              <a:rPr lang="en-US" i="1" dirty="0"/>
              <a:t>, and </a:t>
            </a:r>
            <a:r>
              <a:rPr lang="en-US" b="1" i="1" dirty="0">
                <a:solidFill>
                  <a:schemeClr val="accent1"/>
                </a:solidFill>
              </a:rPr>
              <a:t>to underlie explanation</a:t>
            </a:r>
            <a:r>
              <a:rPr lang="en-US" i="1" dirty="0"/>
              <a:t>”</a:t>
            </a:r>
          </a:p>
          <a:p>
            <a:r>
              <a:rPr lang="en-US" dirty="0"/>
              <a:t>Users acquire mental models by</a:t>
            </a:r>
          </a:p>
          <a:p>
            <a:pPr lvl="1"/>
            <a:r>
              <a:rPr lang="en-US" b="1" dirty="0">
                <a:solidFill>
                  <a:schemeClr val="accent1"/>
                </a:solidFill>
              </a:rPr>
              <a:t>Interaction</a:t>
            </a:r>
            <a:r>
              <a:rPr lang="en-US" dirty="0"/>
              <a:t> / </a:t>
            </a:r>
            <a:r>
              <a:rPr lang="en-US" b="1" dirty="0">
                <a:solidFill>
                  <a:schemeClr val="accent1"/>
                </a:solidFill>
              </a:rPr>
              <a:t>observation</a:t>
            </a:r>
          </a:p>
          <a:p>
            <a:pPr lvl="1"/>
            <a:r>
              <a:rPr lang="en-US" b="1" dirty="0">
                <a:solidFill>
                  <a:schemeClr val="accent1"/>
                </a:solidFill>
              </a:rPr>
              <a:t>Explanation</a:t>
            </a:r>
          </a:p>
          <a:p>
            <a:r>
              <a:rPr lang="en-US" dirty="0"/>
              <a:t>Two types</a:t>
            </a:r>
          </a:p>
          <a:p>
            <a:pPr lvl="1"/>
            <a:r>
              <a:rPr lang="en-US" b="1" dirty="0">
                <a:solidFill>
                  <a:schemeClr val="accent1"/>
                </a:solidFill>
              </a:rPr>
              <a:t>Functional</a:t>
            </a:r>
            <a:r>
              <a:rPr lang="en-US" dirty="0"/>
              <a:t> – users know what to do, but not why</a:t>
            </a:r>
          </a:p>
          <a:p>
            <a:pPr lvl="1"/>
            <a:r>
              <a:rPr lang="en-US" b="1" dirty="0">
                <a:solidFill>
                  <a:schemeClr val="accent1"/>
                </a:solidFill>
              </a:rPr>
              <a:t>Structural</a:t>
            </a:r>
            <a:r>
              <a:rPr lang="en-US" dirty="0"/>
              <a:t> – users know why to do something</a:t>
            </a:r>
          </a:p>
        </p:txBody>
      </p:sp>
      <p:sp>
        <p:nvSpPr>
          <p:cNvPr id="7" name="Inhaltsplatzhalter 6">
            <a:extLst>
              <a:ext uri="{FF2B5EF4-FFF2-40B4-BE49-F238E27FC236}">
                <a16:creationId xmlns:a16="http://schemas.microsoft.com/office/drawing/2014/main" id="{95310432-3358-2CEF-F4D8-E6FB6F224290}"/>
              </a:ext>
            </a:extLst>
          </p:cNvPr>
          <p:cNvSpPr>
            <a:spLocks noGrp="1"/>
          </p:cNvSpPr>
          <p:nvPr>
            <p:ph sz="quarter" idx="35"/>
          </p:nvPr>
        </p:nvSpPr>
        <p:spPr/>
        <p:txBody>
          <a:bodyPr/>
          <a:lstStyle/>
          <a:p>
            <a:r>
              <a:rPr lang="en-US" sz="1000" dirty="0">
                <a:solidFill>
                  <a:schemeClr val="bg1">
                    <a:lumMod val="50000"/>
                  </a:schemeClr>
                </a:solidFill>
              </a:rPr>
              <a:t>William Hudson. Mental Models, Metaphor and Design (2003).UK UPA and HCI2003 </a:t>
            </a:r>
            <a:r>
              <a:rPr lang="de-DE" sz="1000" dirty="0">
                <a:solidFill>
                  <a:schemeClr val="bg1">
                    <a:lumMod val="50000"/>
                  </a:schemeClr>
                </a:solidFill>
                <a:hlinkClick r:id="rId3"/>
              </a:rPr>
              <a:t>http://www.syntagm.co.uk/design/articles/mmmad.pdf</a:t>
            </a:r>
            <a:r>
              <a:rPr lang="de-DE" sz="1000" dirty="0">
                <a:solidFill>
                  <a:schemeClr val="bg1">
                    <a:lumMod val="50000"/>
                  </a:schemeClr>
                </a:solidFill>
              </a:rPr>
              <a:t> </a:t>
            </a:r>
            <a:endParaRPr lang="de-DE" dirty="0"/>
          </a:p>
        </p:txBody>
      </p:sp>
    </p:spTree>
    <p:extLst>
      <p:ext uri="{BB962C8B-B14F-4D97-AF65-F5344CB8AC3E}">
        <p14:creationId xmlns:p14="http://schemas.microsoft.com/office/powerpoint/2010/main" val="2496582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8EA38-9CD1-F2B2-61FF-15F9D2ECB966}"/>
              </a:ext>
            </a:extLst>
          </p:cNvPr>
          <p:cNvSpPr>
            <a:spLocks noGrp="1"/>
          </p:cNvSpPr>
          <p:nvPr>
            <p:ph type="title"/>
          </p:nvPr>
        </p:nvSpPr>
        <p:spPr/>
        <p:txBody>
          <a:bodyPr/>
          <a:lstStyle/>
          <a:p>
            <a:r>
              <a:rPr lang="de-DE" dirty="0"/>
              <a:t>Learning </a:t>
            </a:r>
            <a:r>
              <a:rPr lang="de-DE" dirty="0" err="1"/>
              <a:t>from</a:t>
            </a:r>
            <a:r>
              <a:rPr lang="de-DE" dirty="0"/>
              <a:t> </a:t>
            </a:r>
            <a:r>
              <a:rPr lang="de-DE" dirty="0" err="1"/>
              <a:t>Failures</a:t>
            </a:r>
            <a:endParaRPr lang="de-DE" dirty="0"/>
          </a:p>
        </p:txBody>
      </p:sp>
      <p:sp>
        <p:nvSpPr>
          <p:cNvPr id="3" name="Fußzeilenplatzhalter 2">
            <a:extLst>
              <a:ext uri="{FF2B5EF4-FFF2-40B4-BE49-F238E27FC236}">
                <a16:creationId xmlns:a16="http://schemas.microsoft.com/office/drawing/2014/main" id="{9281AD08-B3FB-22FB-8F2C-ABEA210D2A8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EC69AB-E09B-5B23-7412-4FD99D876693}"/>
              </a:ext>
            </a:extLst>
          </p:cNvPr>
          <p:cNvSpPr>
            <a:spLocks noGrp="1"/>
          </p:cNvSpPr>
          <p:nvPr>
            <p:ph type="sldNum" sz="quarter" idx="33"/>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D2B41223-00BB-E9AF-E130-43EE2EDB6594}"/>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A6692189-9844-BDF6-76E8-C9EB3F575585}"/>
              </a:ext>
            </a:extLst>
          </p:cNvPr>
          <p:cNvSpPr>
            <a:spLocks noGrp="1"/>
          </p:cNvSpPr>
          <p:nvPr>
            <p:ph type="body" sz="quarter" idx="34"/>
          </p:nvPr>
        </p:nvSpPr>
        <p:spPr/>
        <p:txBody>
          <a:bodyPr/>
          <a:lstStyle/>
          <a:p>
            <a:r>
              <a:rPr lang="en-US" b="1" dirty="0">
                <a:solidFill>
                  <a:schemeClr val="accent1"/>
                </a:solidFill>
              </a:rPr>
              <a:t>Signs and explanations</a:t>
            </a:r>
            <a:r>
              <a:rPr lang="en-US" dirty="0"/>
              <a:t> are an indicator for a </a:t>
            </a:r>
            <a:r>
              <a:rPr lang="en-US" b="1" dirty="0">
                <a:solidFill>
                  <a:schemeClr val="accent1"/>
                </a:solidFill>
              </a:rPr>
              <a:t>potential design problem</a:t>
            </a:r>
            <a:endParaRPr lang="de-DE" dirty="0"/>
          </a:p>
        </p:txBody>
      </p:sp>
      <p:sp>
        <p:nvSpPr>
          <p:cNvPr id="11" name="Inhaltsplatzhalter 10">
            <a:extLst>
              <a:ext uri="{FF2B5EF4-FFF2-40B4-BE49-F238E27FC236}">
                <a16:creationId xmlns:a16="http://schemas.microsoft.com/office/drawing/2014/main" id="{214F0378-90DB-EEB5-E4E6-916754090CB8}"/>
              </a:ext>
            </a:extLst>
          </p:cNvPr>
          <p:cNvSpPr>
            <a:spLocks noGrp="1"/>
          </p:cNvSpPr>
          <p:nvPr>
            <p:ph sz="quarter" idx="35"/>
          </p:nvPr>
        </p:nvSpPr>
        <p:spPr/>
        <p:txBody>
          <a:bodyPr/>
          <a:lstStyle/>
          <a:p>
            <a:r>
              <a:rPr lang="de-DE" dirty="0"/>
              <a:t>Images </a:t>
            </a:r>
            <a:r>
              <a:rPr lang="de-DE" dirty="0" err="1"/>
              <a:t>from</a:t>
            </a:r>
            <a:r>
              <a:rPr lang="de-DE" dirty="0"/>
              <a:t> Albrecht Schmidt </a:t>
            </a:r>
          </a:p>
        </p:txBody>
      </p:sp>
      <p:pic>
        <p:nvPicPr>
          <p:cNvPr id="7" name="Picture 6" descr="Label in a train toilet">
            <a:extLst>
              <a:ext uri="{FF2B5EF4-FFF2-40B4-BE49-F238E27FC236}">
                <a16:creationId xmlns:a16="http://schemas.microsoft.com/office/drawing/2014/main" id="{7355C261-D431-DE60-759D-DDBD40D3C4E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6275"/>
          <a:stretch/>
        </p:blipFill>
        <p:spPr bwMode="auto">
          <a:xfrm>
            <a:off x="6178635" y="1914320"/>
            <a:ext cx="3608635" cy="385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Non intuitive things in a train toilet">
            <a:extLst>
              <a:ext uri="{FF2B5EF4-FFF2-40B4-BE49-F238E27FC236}">
                <a16:creationId xmlns:a16="http://schemas.microsoft.com/office/drawing/2014/main" id="{AD9BDD21-5C14-5FDB-01CC-88BBF2B0B1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7752" y="1914164"/>
            <a:ext cx="3455614" cy="3854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8735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2A189-C7C9-DD38-9239-880293993108}"/>
              </a:ext>
            </a:extLst>
          </p:cNvPr>
          <p:cNvSpPr>
            <a:spLocks noGrp="1"/>
          </p:cNvSpPr>
          <p:nvPr>
            <p:ph type="title"/>
          </p:nvPr>
        </p:nvSpPr>
        <p:spPr/>
        <p:txBody>
          <a:bodyPr/>
          <a:lstStyle/>
          <a:p>
            <a:r>
              <a:rPr lang="en-US" dirty="0"/>
              <a:t>What is a Mental Model?</a:t>
            </a:r>
            <a:endParaRPr lang="de-DE" dirty="0"/>
          </a:p>
        </p:txBody>
      </p:sp>
      <p:sp>
        <p:nvSpPr>
          <p:cNvPr id="3" name="Fußzeilenplatzhalter 2">
            <a:extLst>
              <a:ext uri="{FF2B5EF4-FFF2-40B4-BE49-F238E27FC236}">
                <a16:creationId xmlns:a16="http://schemas.microsoft.com/office/drawing/2014/main" id="{B7E9AE47-41CE-529D-CD13-9E2B880329A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5491F1D-F485-9283-0D46-26DB73613B51}"/>
              </a:ext>
            </a:extLst>
          </p:cNvPr>
          <p:cNvSpPr>
            <a:spLocks noGrp="1"/>
          </p:cNvSpPr>
          <p:nvPr>
            <p:ph type="sldNum" sz="quarter" idx="33"/>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309A0EF2-A238-19F7-4D61-8113C1A31C5B}"/>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C3742600-354B-5404-5428-E0AD44CB4AB5}"/>
              </a:ext>
            </a:extLst>
          </p:cNvPr>
          <p:cNvSpPr>
            <a:spLocks noGrp="1"/>
          </p:cNvSpPr>
          <p:nvPr>
            <p:ph type="body" sz="quarter" idx="34"/>
          </p:nvPr>
        </p:nvSpPr>
        <p:spPr>
          <a:xfrm>
            <a:off x="695326" y="1449388"/>
            <a:ext cx="7548562" cy="4056061"/>
          </a:xfrm>
        </p:spPr>
        <p:txBody>
          <a:bodyPr>
            <a:normAutofit lnSpcReduction="10000"/>
          </a:bodyPr>
          <a:lstStyle/>
          <a:p>
            <a:r>
              <a:rPr lang="de-DE" i="1" dirty="0"/>
              <a:t>„</a:t>
            </a:r>
            <a:r>
              <a:rPr lang="en-US" i="1" dirty="0"/>
              <a:t>In human-computer interaction research, the notion of “</a:t>
            </a:r>
            <a:r>
              <a:rPr lang="en-US" b="1" i="1" dirty="0">
                <a:solidFill>
                  <a:schemeClr val="accent1"/>
                </a:solidFill>
              </a:rPr>
              <a:t>mental models</a:t>
            </a:r>
            <a:r>
              <a:rPr lang="en-US" i="1" dirty="0"/>
              <a:t>” has come to be a very general catch-phrase for </a:t>
            </a:r>
            <a:r>
              <a:rPr lang="en-US" b="1" i="1" dirty="0">
                <a:solidFill>
                  <a:schemeClr val="accent1"/>
                </a:solidFill>
              </a:rPr>
              <a:t>anything having to do with end users' knowledge </a:t>
            </a:r>
            <a:r>
              <a:rPr lang="en-US" i="1" dirty="0"/>
              <a:t>of an application (van der Veer, 1990). There is a feeling that </a:t>
            </a:r>
            <a:r>
              <a:rPr lang="en-US" b="1" i="1" dirty="0">
                <a:solidFill>
                  <a:schemeClr val="accent1"/>
                </a:solidFill>
              </a:rPr>
              <a:t>if we could "capture" mental models, then we could build good interfaces </a:t>
            </a:r>
            <a:r>
              <a:rPr lang="en-US" i="1" dirty="0"/>
              <a:t>[…] But many […] are much less convinced of the alleged benefits of mental models and of our ability to use them for reasoning or other complex cognition. […] Researchers who have investigated mental images have been struck by how </a:t>
            </a:r>
            <a:r>
              <a:rPr lang="en-US" b="1" i="1" dirty="0">
                <a:solidFill>
                  <a:schemeClr val="accent1"/>
                </a:solidFill>
              </a:rPr>
              <a:t>incomplete and inflexible they</a:t>
            </a:r>
            <a:r>
              <a:rPr lang="en-US" i="1" dirty="0">
                <a:solidFill>
                  <a:schemeClr val="accent1"/>
                </a:solidFill>
              </a:rPr>
              <a:t> </a:t>
            </a:r>
            <a:r>
              <a:rPr lang="en-US" i="1" dirty="0"/>
              <a:t>are…” </a:t>
            </a:r>
            <a:r>
              <a:rPr lang="en-US" dirty="0"/>
              <a:t>[1]</a:t>
            </a:r>
          </a:p>
        </p:txBody>
      </p:sp>
      <p:sp>
        <p:nvSpPr>
          <p:cNvPr id="7" name="Inhaltsplatzhalter 6">
            <a:extLst>
              <a:ext uri="{FF2B5EF4-FFF2-40B4-BE49-F238E27FC236}">
                <a16:creationId xmlns:a16="http://schemas.microsoft.com/office/drawing/2014/main" id="{E64635C7-FB4B-E3E1-5B19-4E3E514278C4}"/>
              </a:ext>
            </a:extLst>
          </p:cNvPr>
          <p:cNvSpPr>
            <a:spLocks noGrp="1"/>
          </p:cNvSpPr>
          <p:nvPr>
            <p:ph sz="quarter" idx="35"/>
          </p:nvPr>
        </p:nvSpPr>
        <p:spPr/>
        <p:txBody>
          <a:bodyPr/>
          <a:lstStyle/>
          <a:p>
            <a:r>
              <a:rPr lang="en-US" sz="1000" dirty="0">
                <a:solidFill>
                  <a:schemeClr val="bg1">
                    <a:lumMod val="50000"/>
                  </a:schemeClr>
                </a:solidFill>
              </a:rPr>
              <a:t>[1] </a:t>
            </a:r>
            <a:r>
              <a:rPr lang="en-US" sz="1000" dirty="0" err="1">
                <a:solidFill>
                  <a:schemeClr val="bg1">
                    <a:lumMod val="50000"/>
                  </a:schemeClr>
                </a:solidFill>
              </a:rPr>
              <a:t>Nardi</a:t>
            </a:r>
            <a:r>
              <a:rPr lang="en-US" sz="1000" dirty="0">
                <a:solidFill>
                  <a:schemeClr val="bg1">
                    <a:lumMod val="50000"/>
                  </a:schemeClr>
                </a:solidFill>
              </a:rPr>
              <a:t>, B. A., &amp; </a:t>
            </a:r>
            <a:r>
              <a:rPr lang="en-US" sz="1000" dirty="0" err="1">
                <a:solidFill>
                  <a:schemeClr val="bg1">
                    <a:lumMod val="50000"/>
                  </a:schemeClr>
                </a:solidFill>
              </a:rPr>
              <a:t>Zarmer</a:t>
            </a:r>
            <a:r>
              <a:rPr lang="en-US" sz="1000" dirty="0">
                <a:solidFill>
                  <a:schemeClr val="bg1">
                    <a:lumMod val="50000"/>
                  </a:schemeClr>
                </a:solidFill>
              </a:rPr>
              <a:t>, C. L. (1993). Beyond models and metaphors: Visual formalisms in user interface design. </a:t>
            </a:r>
            <a:r>
              <a:rPr lang="en-US" sz="1000" i="1" dirty="0">
                <a:solidFill>
                  <a:schemeClr val="bg1">
                    <a:lumMod val="50000"/>
                  </a:schemeClr>
                </a:solidFill>
              </a:rPr>
              <a:t>Journal of Visual Languages &amp; Computing</a:t>
            </a:r>
            <a:r>
              <a:rPr lang="en-US" sz="1000" dirty="0">
                <a:solidFill>
                  <a:schemeClr val="bg1">
                    <a:lumMod val="50000"/>
                  </a:schemeClr>
                </a:solidFill>
              </a:rPr>
              <a:t>, </a:t>
            </a:r>
            <a:r>
              <a:rPr lang="en-US" sz="1000" i="1" dirty="0">
                <a:solidFill>
                  <a:schemeClr val="bg1">
                    <a:lumMod val="50000"/>
                  </a:schemeClr>
                </a:solidFill>
              </a:rPr>
              <a:t>4</a:t>
            </a:r>
            <a:r>
              <a:rPr lang="en-US" sz="1000" dirty="0">
                <a:solidFill>
                  <a:schemeClr val="bg1">
                    <a:lumMod val="50000"/>
                  </a:schemeClr>
                </a:solidFill>
              </a:rPr>
              <a:t>(1), 5-33.</a:t>
            </a:r>
          </a:p>
        </p:txBody>
      </p:sp>
      <p:pic>
        <p:nvPicPr>
          <p:cNvPr id="8" name="Grafik 7" descr="Screenshot of Beyond models and metaphors: Visual formalisms in user interface design">
            <a:extLst>
              <a:ext uri="{FF2B5EF4-FFF2-40B4-BE49-F238E27FC236}">
                <a16:creationId xmlns:a16="http://schemas.microsoft.com/office/drawing/2014/main" id="{2D558D4F-073F-2442-DA06-68361896B1B4}"/>
              </a:ext>
            </a:extLst>
          </p:cNvPr>
          <p:cNvPicPr>
            <a:picLocks noChangeAspect="1"/>
          </p:cNvPicPr>
          <p:nvPr/>
        </p:nvPicPr>
        <p:blipFill>
          <a:blip r:embed="rId3"/>
          <a:stretch>
            <a:fillRect/>
          </a:stretch>
        </p:blipFill>
        <p:spPr>
          <a:xfrm>
            <a:off x="8648052" y="1089025"/>
            <a:ext cx="3388372" cy="4416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3548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952EE-EA96-32CD-BBAD-FC22A47F9C06}"/>
              </a:ext>
            </a:extLst>
          </p:cNvPr>
          <p:cNvSpPr>
            <a:spLocks noGrp="1"/>
          </p:cNvSpPr>
          <p:nvPr>
            <p:ph type="title"/>
          </p:nvPr>
        </p:nvSpPr>
        <p:spPr/>
        <p:txBody>
          <a:bodyPr/>
          <a:lstStyle/>
          <a:p>
            <a:r>
              <a:rPr lang="en-US" dirty="0"/>
              <a:t>Mental Model by Jakob Nielson</a:t>
            </a:r>
            <a:endParaRPr lang="de-DE" dirty="0"/>
          </a:p>
        </p:txBody>
      </p:sp>
      <p:sp>
        <p:nvSpPr>
          <p:cNvPr id="3" name="Fußzeilenplatzhalter 2">
            <a:extLst>
              <a:ext uri="{FF2B5EF4-FFF2-40B4-BE49-F238E27FC236}">
                <a16:creationId xmlns:a16="http://schemas.microsoft.com/office/drawing/2014/main" id="{41894252-C406-0C26-23FD-1738C611E26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CD5C299-FE18-AFBE-25B3-C66898595ECA}"/>
              </a:ext>
            </a:extLst>
          </p:cNvPr>
          <p:cNvSpPr>
            <a:spLocks noGrp="1"/>
          </p:cNvSpPr>
          <p:nvPr>
            <p:ph type="sldNum" sz="quarter" idx="33"/>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BCEBC858-9465-F289-3590-369C924B12F7}"/>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63ED6ECF-03D2-FE7A-56D3-E4114B014D53}"/>
              </a:ext>
            </a:extLst>
          </p:cNvPr>
          <p:cNvSpPr>
            <a:spLocks noGrp="1"/>
          </p:cNvSpPr>
          <p:nvPr>
            <p:ph type="body" sz="quarter" idx="34"/>
          </p:nvPr>
        </p:nvSpPr>
        <p:spPr/>
        <p:txBody>
          <a:bodyPr>
            <a:normAutofit/>
          </a:bodyPr>
          <a:lstStyle/>
          <a:p>
            <a:r>
              <a:rPr lang="en-US" dirty="0"/>
              <a:t>A mental model is what the user believes about the system at hand</a:t>
            </a:r>
          </a:p>
          <a:p>
            <a:r>
              <a:rPr lang="en-US" i="1" dirty="0"/>
              <a:t>“A mental model is based on </a:t>
            </a:r>
            <a:r>
              <a:rPr lang="en-US" b="1" i="1" dirty="0">
                <a:solidFill>
                  <a:schemeClr val="accent1"/>
                </a:solidFill>
              </a:rPr>
              <a:t>belief, not facts</a:t>
            </a:r>
            <a:r>
              <a:rPr lang="en-US" i="1" dirty="0"/>
              <a:t>: that is, it's a model of what users know (or think they know) about a system such as your website. Hopefully, users' thinking is closely related to reality because they </a:t>
            </a:r>
            <a:r>
              <a:rPr lang="en-US" b="1" i="1" dirty="0">
                <a:solidFill>
                  <a:schemeClr val="accent1"/>
                </a:solidFill>
              </a:rPr>
              <a:t>base their predictions </a:t>
            </a:r>
            <a:r>
              <a:rPr lang="en-US" i="1" dirty="0"/>
              <a:t>about the system on their mental models and thus plan their future </a:t>
            </a:r>
            <a:r>
              <a:rPr lang="en-US" b="1" i="1" dirty="0">
                <a:solidFill>
                  <a:schemeClr val="accent1"/>
                </a:solidFill>
              </a:rPr>
              <a:t>actions</a:t>
            </a:r>
            <a:r>
              <a:rPr lang="en-US" i="1" dirty="0"/>
              <a:t> based on how that model predicts the appropriate course.”</a:t>
            </a:r>
          </a:p>
          <a:p>
            <a:r>
              <a:rPr lang="en-US" i="1" dirty="0"/>
              <a:t>“It's a </a:t>
            </a:r>
            <a:r>
              <a:rPr lang="en-US" b="1" i="1" dirty="0">
                <a:solidFill>
                  <a:schemeClr val="accent1"/>
                </a:solidFill>
              </a:rPr>
              <a:t>prime goal for designers to make the user interface communicate the system's basic nature </a:t>
            </a:r>
            <a:r>
              <a:rPr lang="en-US" i="1" dirty="0"/>
              <a:t>well enough that users form reasonably accurate (and thus useful) mental models.”</a:t>
            </a:r>
          </a:p>
        </p:txBody>
      </p:sp>
      <p:sp>
        <p:nvSpPr>
          <p:cNvPr id="7" name="Inhaltsplatzhalter 6">
            <a:extLst>
              <a:ext uri="{FF2B5EF4-FFF2-40B4-BE49-F238E27FC236}">
                <a16:creationId xmlns:a16="http://schemas.microsoft.com/office/drawing/2014/main" id="{66A0A6C9-3C53-BE0E-303C-B642B1722A45}"/>
              </a:ext>
            </a:extLst>
          </p:cNvPr>
          <p:cNvSpPr>
            <a:spLocks noGrp="1"/>
          </p:cNvSpPr>
          <p:nvPr>
            <p:ph sz="quarter" idx="35"/>
          </p:nvPr>
        </p:nvSpPr>
        <p:spPr/>
        <p:txBody>
          <a:bodyPr/>
          <a:lstStyle/>
          <a:p>
            <a:r>
              <a:rPr lang="en-US" sz="1000" dirty="0">
                <a:solidFill>
                  <a:schemeClr val="bg1">
                    <a:lumMod val="50000"/>
                  </a:schemeClr>
                </a:solidFill>
              </a:rPr>
              <a:t>Jakob Nielsen. Mental Models on October 17, 2010 </a:t>
            </a:r>
            <a:r>
              <a:rPr lang="de-DE" sz="1000" dirty="0">
                <a:solidFill>
                  <a:schemeClr val="bg1">
                    <a:lumMod val="50000"/>
                  </a:schemeClr>
                </a:solidFill>
                <a:hlinkClick r:id="rId2"/>
              </a:rPr>
              <a:t>https://www.nngroup.com/articles/mental-models/</a:t>
            </a:r>
            <a:r>
              <a:rPr lang="de-DE" sz="1000" dirty="0">
                <a:solidFill>
                  <a:schemeClr val="bg1">
                    <a:lumMod val="50000"/>
                  </a:schemeClr>
                </a:solidFill>
              </a:rPr>
              <a:t> </a:t>
            </a:r>
            <a:endParaRPr lang="de-DE" dirty="0"/>
          </a:p>
        </p:txBody>
      </p:sp>
    </p:spTree>
    <p:extLst>
      <p:ext uri="{BB962C8B-B14F-4D97-AF65-F5344CB8AC3E}">
        <p14:creationId xmlns:p14="http://schemas.microsoft.com/office/powerpoint/2010/main" val="190446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875D4-FEA6-A608-7E5E-31BB85A0AFD6}"/>
              </a:ext>
            </a:extLst>
          </p:cNvPr>
          <p:cNvSpPr>
            <a:spLocks noGrp="1"/>
          </p:cNvSpPr>
          <p:nvPr>
            <p:ph type="title"/>
          </p:nvPr>
        </p:nvSpPr>
        <p:spPr/>
        <p:txBody>
          <a:bodyPr/>
          <a:lstStyle/>
          <a:p>
            <a:r>
              <a:rPr lang="en-US" dirty="0"/>
              <a:t>We see what we want to see (2)</a:t>
            </a:r>
            <a:endParaRPr lang="de-DE" dirty="0"/>
          </a:p>
        </p:txBody>
      </p:sp>
      <p:sp>
        <p:nvSpPr>
          <p:cNvPr id="3" name="Fußzeilenplatzhalter 2">
            <a:extLst>
              <a:ext uri="{FF2B5EF4-FFF2-40B4-BE49-F238E27FC236}">
                <a16:creationId xmlns:a16="http://schemas.microsoft.com/office/drawing/2014/main" id="{2DD00E31-EC04-81C6-433F-B935AD2D6FA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C95EA32-7ACF-5F8F-8022-C3BA6A3A8F63}"/>
              </a:ext>
            </a:extLst>
          </p:cNvPr>
          <p:cNvSpPr>
            <a:spLocks noGrp="1"/>
          </p:cNvSpPr>
          <p:nvPr>
            <p:ph type="sldNum" sz="quarter" idx="33"/>
          </p:nvPr>
        </p:nvSpPr>
        <p:spPr/>
        <p:txBody>
          <a:bodyPr/>
          <a:lstStyle/>
          <a:p>
            <a:fld id="{BA24374A-C3A8-471A-8837-3FC31668ABE5}" type="slidenum">
              <a:rPr lang="de-DE" smtClean="0"/>
              <a:pPr/>
              <a:t>4</a:t>
            </a:fld>
            <a:endParaRPr lang="de-DE" dirty="0"/>
          </a:p>
        </p:txBody>
      </p:sp>
      <p:sp>
        <p:nvSpPr>
          <p:cNvPr id="5" name="Textplatzhalter 4">
            <a:extLst>
              <a:ext uri="{FF2B5EF4-FFF2-40B4-BE49-F238E27FC236}">
                <a16:creationId xmlns:a16="http://schemas.microsoft.com/office/drawing/2014/main" id="{A1D11CD9-016E-545A-9C07-3232A9008574}"/>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7A494EA5-3801-8095-980E-7D3DE6C42514}"/>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67728EBA-9393-C641-B7C3-B1B820D73B04}"/>
              </a:ext>
            </a:extLst>
          </p:cNvPr>
          <p:cNvSpPr>
            <a:spLocks noGrp="1"/>
          </p:cNvSpPr>
          <p:nvPr>
            <p:ph sz="quarter" idx="35"/>
          </p:nvPr>
        </p:nvSpPr>
        <p:spPr/>
        <p:txBody>
          <a:bodyPr/>
          <a:lstStyle/>
          <a:p>
            <a:pPr algn="ctr"/>
            <a:r>
              <a:rPr lang="de-DE" b="0" i="0" dirty="0">
                <a:solidFill>
                  <a:srgbClr val="444444"/>
                </a:solidFill>
                <a:effectLst/>
                <a:latin typeface="quatro"/>
              </a:rPr>
              <a:t>http://www.michaelbach.de/ot/col-strawbsNotRed/index.html</a:t>
            </a:r>
          </a:p>
          <a:p>
            <a:pPr algn="ctr"/>
            <a:r>
              <a:rPr lang="de-DE" dirty="0"/>
              <a:t>Images </a:t>
            </a:r>
            <a:r>
              <a:rPr lang="de-DE" dirty="0" err="1"/>
              <a:t>from</a:t>
            </a:r>
            <a:r>
              <a:rPr lang="de-DE" dirty="0"/>
              <a:t> </a:t>
            </a:r>
            <a:r>
              <a:rPr lang="de-DE" dirty="0" err="1"/>
              <a:t>Kitaoka</a:t>
            </a:r>
            <a:r>
              <a:rPr lang="de-DE" dirty="0"/>
              <a:t> A (2015) Apparent </a:t>
            </a:r>
            <a:r>
              <a:rPr lang="de-DE" dirty="0" err="1"/>
              <a:t>reddish</a:t>
            </a:r>
            <a:r>
              <a:rPr lang="de-DE" dirty="0"/>
              <a:t> </a:t>
            </a:r>
            <a:r>
              <a:rPr lang="de-DE" dirty="0" err="1"/>
              <a:t>strawberries</a:t>
            </a:r>
            <a:r>
              <a:rPr lang="de-DE" dirty="0"/>
              <a:t>. ECVP </a:t>
            </a:r>
            <a:r>
              <a:rPr lang="de-DE" dirty="0" err="1"/>
              <a:t>contribution</a:t>
            </a:r>
            <a:r>
              <a:rPr lang="de-DE" dirty="0"/>
              <a:t>  Hansen T, </a:t>
            </a:r>
            <a:r>
              <a:rPr lang="de-DE" dirty="0" err="1"/>
              <a:t>Okkonen</a:t>
            </a:r>
            <a:r>
              <a:rPr lang="de-DE" dirty="0"/>
              <a:t> M, Gegenfurtner K (2006) Memory </a:t>
            </a:r>
            <a:r>
              <a:rPr lang="de-DE" dirty="0" err="1"/>
              <a:t>modulates</a:t>
            </a:r>
            <a:r>
              <a:rPr lang="de-DE" dirty="0"/>
              <a:t> </a:t>
            </a:r>
            <a:r>
              <a:rPr lang="de-DE" dirty="0" err="1"/>
              <a:t>color</a:t>
            </a:r>
            <a:r>
              <a:rPr lang="de-DE" dirty="0"/>
              <a:t> </a:t>
            </a:r>
            <a:r>
              <a:rPr lang="de-DE" dirty="0" err="1"/>
              <a:t>appearance</a:t>
            </a:r>
            <a:r>
              <a:rPr lang="de-DE" dirty="0"/>
              <a:t> </a:t>
            </a:r>
            <a:r>
              <a:rPr lang="de-DE" dirty="0">
                <a:hlinkClick r:id="rId2"/>
              </a:rPr>
              <a:t>https://michaelbach.de/ot/col-strawbsNotRed/index.html</a:t>
            </a:r>
            <a:r>
              <a:rPr lang="de-DE" dirty="0"/>
              <a:t> and </a:t>
            </a:r>
            <a:r>
              <a:rPr lang="de-DE" dirty="0">
                <a:hlinkClick r:id="rId3"/>
              </a:rPr>
              <a:t>https://www.thesun.co.uk/living/3496637/optical-illusion-dresses-colour-change/</a:t>
            </a:r>
            <a:r>
              <a:rPr lang="de-DE" dirty="0"/>
              <a:t> </a:t>
            </a:r>
          </a:p>
        </p:txBody>
      </p:sp>
      <p:pic>
        <p:nvPicPr>
          <p:cNvPr id="9" name="Picture 2" descr="A pot of strawberries appearing red without red in RGB data">
            <a:extLst>
              <a:ext uri="{FF2B5EF4-FFF2-40B4-BE49-F238E27FC236}">
                <a16:creationId xmlns:a16="http://schemas.microsoft.com/office/drawing/2014/main" id="{29C95C41-0786-753C-CFDF-32E7DBE82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579" y="1268413"/>
            <a:ext cx="4324852" cy="423703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rdbeeren die rot aussehen aber nicht rot sind">
            <a:extLst>
              <a:ext uri="{FF2B5EF4-FFF2-40B4-BE49-F238E27FC236}">
                <a16:creationId xmlns:a16="http://schemas.microsoft.com/office/drawing/2014/main" id="{1732EEC1-4F33-3297-5F1A-002869759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452" y="1429937"/>
            <a:ext cx="4021608" cy="3939952"/>
          </a:xfrm>
          <a:prstGeom prst="rect">
            <a:avLst/>
          </a:prstGeom>
        </p:spPr>
      </p:pic>
      <p:pic>
        <p:nvPicPr>
          <p:cNvPr id="14" name="Grafik 13" descr="A black and blue and yellow and white dress that have actually the same color values">
            <a:extLst>
              <a:ext uri="{FF2B5EF4-FFF2-40B4-BE49-F238E27FC236}">
                <a16:creationId xmlns:a16="http://schemas.microsoft.com/office/drawing/2014/main" id="{389B4B1E-2585-61CB-C30B-123EF6ACABB9}"/>
              </a:ext>
            </a:extLst>
          </p:cNvPr>
          <p:cNvPicPr>
            <a:picLocks noChangeAspect="1"/>
          </p:cNvPicPr>
          <p:nvPr/>
        </p:nvPicPr>
        <p:blipFill rotWithShape="1">
          <a:blip r:embed="rId6"/>
          <a:srcRect b="37568"/>
          <a:stretch/>
        </p:blipFill>
        <p:spPr>
          <a:xfrm>
            <a:off x="6753896" y="1265814"/>
            <a:ext cx="3598810" cy="4239636"/>
          </a:xfrm>
          <a:prstGeom prst="rect">
            <a:avLst/>
          </a:prstGeom>
        </p:spPr>
      </p:pic>
    </p:spTree>
    <p:extLst>
      <p:ext uri="{BB962C8B-B14F-4D97-AF65-F5344CB8AC3E}">
        <p14:creationId xmlns:p14="http://schemas.microsoft.com/office/powerpoint/2010/main" val="239488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6B979-41B1-4A62-B2AE-D366C527990D}"/>
              </a:ext>
            </a:extLst>
          </p:cNvPr>
          <p:cNvSpPr>
            <a:spLocks noGrp="1"/>
          </p:cNvSpPr>
          <p:nvPr>
            <p:ph type="title"/>
          </p:nvPr>
        </p:nvSpPr>
        <p:spPr/>
        <p:txBody>
          <a:bodyPr/>
          <a:lstStyle/>
          <a:p>
            <a:r>
              <a:rPr lang="de-DE" dirty="0" err="1"/>
              <a:t>Three</a:t>
            </a:r>
            <a:r>
              <a:rPr lang="de-DE" dirty="0"/>
              <a:t> Mental Models</a:t>
            </a:r>
          </a:p>
        </p:txBody>
      </p:sp>
      <p:sp>
        <p:nvSpPr>
          <p:cNvPr id="3" name="Fußzeilenplatzhalter 2">
            <a:extLst>
              <a:ext uri="{FF2B5EF4-FFF2-40B4-BE49-F238E27FC236}">
                <a16:creationId xmlns:a16="http://schemas.microsoft.com/office/drawing/2014/main" id="{ACAE4C78-52A4-5FF7-2D04-AD9D523354B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B3A9BC0-3E2E-B355-B2CF-416188460C3B}"/>
              </a:ext>
            </a:extLst>
          </p:cNvPr>
          <p:cNvSpPr>
            <a:spLocks noGrp="1"/>
          </p:cNvSpPr>
          <p:nvPr>
            <p:ph type="sldNum" sz="quarter" idx="33"/>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6BD369BC-F729-15B1-AAAA-93A8AF8038B9}"/>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CF25EC25-3349-6194-540B-8C7E9042DC26}"/>
              </a:ext>
            </a:extLst>
          </p:cNvPr>
          <p:cNvSpPr>
            <a:spLocks noGrp="1"/>
          </p:cNvSpPr>
          <p:nvPr>
            <p:ph type="body" sz="quarter" idx="34"/>
          </p:nvPr>
        </p:nvSpPr>
        <p:spPr/>
        <p:txBody>
          <a:bodyPr>
            <a:normAutofit/>
          </a:bodyPr>
          <a:lstStyle/>
          <a:p>
            <a:r>
              <a:rPr lang="en-US" b="1" dirty="0">
                <a:solidFill>
                  <a:schemeClr val="accent1"/>
                </a:solidFill>
              </a:rPr>
              <a:t>Conceptual Model </a:t>
            </a:r>
            <a:r>
              <a:rPr lang="en-US" dirty="0"/>
              <a:t>= </a:t>
            </a:r>
            <a:r>
              <a:rPr lang="en-US" b="1" dirty="0">
                <a:solidFill>
                  <a:schemeClr val="accent1"/>
                </a:solidFill>
              </a:rPr>
              <a:t>Designer Model</a:t>
            </a:r>
            <a:r>
              <a:rPr lang="en-US" dirty="0"/>
              <a:t>: “A conceptual model is a high-level description of how a system is organized and operates.” [1]</a:t>
            </a:r>
            <a:endParaRPr lang="en-US" sz="1200" dirty="0">
              <a:solidFill>
                <a:schemeClr val="bg1">
                  <a:lumMod val="50000"/>
                </a:schemeClr>
              </a:solidFill>
            </a:endParaRPr>
          </a:p>
          <a:p>
            <a:pPr lvl="1"/>
            <a:r>
              <a:rPr lang="en-US" dirty="0"/>
              <a:t>is deliberately designed</a:t>
            </a:r>
          </a:p>
          <a:p>
            <a:pPr lvl="1"/>
            <a:r>
              <a:rPr lang="en-US" dirty="0"/>
              <a:t>it allows to user to understand and operate the UI</a:t>
            </a:r>
          </a:p>
          <a:p>
            <a:pPr lvl="1"/>
            <a:r>
              <a:rPr lang="en-US" dirty="0"/>
              <a:t>it draws on prior knowledge of the user</a:t>
            </a:r>
          </a:p>
          <a:p>
            <a:pPr lvl="1"/>
            <a:r>
              <a:rPr lang="en-US" dirty="0"/>
              <a:t>is communicated through the interface and interaction design </a:t>
            </a:r>
          </a:p>
          <a:p>
            <a:r>
              <a:rPr lang="en-US" b="1" dirty="0">
                <a:solidFill>
                  <a:schemeClr val="accent1"/>
                </a:solidFill>
              </a:rPr>
              <a:t>Mental Model </a:t>
            </a:r>
            <a:r>
              <a:rPr lang="en-US" dirty="0"/>
              <a:t>= </a:t>
            </a:r>
            <a:r>
              <a:rPr lang="en-US" b="1" dirty="0">
                <a:solidFill>
                  <a:schemeClr val="accent1"/>
                </a:solidFill>
              </a:rPr>
              <a:t>User Model </a:t>
            </a:r>
            <a:r>
              <a:rPr lang="en-US" dirty="0"/>
              <a:t>= </a:t>
            </a:r>
            <a:r>
              <a:rPr lang="en-US" b="1" dirty="0">
                <a:solidFill>
                  <a:schemeClr val="accent1"/>
                </a:solidFill>
              </a:rPr>
              <a:t>User’s Conceptual Model</a:t>
            </a:r>
          </a:p>
          <a:p>
            <a:r>
              <a:rPr lang="en-US" b="1" dirty="0">
                <a:solidFill>
                  <a:schemeClr val="accent1"/>
                </a:solidFill>
              </a:rPr>
              <a:t>System Model </a:t>
            </a:r>
            <a:r>
              <a:rPr lang="en-US" dirty="0"/>
              <a:t>= </a:t>
            </a:r>
            <a:r>
              <a:rPr lang="en-US" b="1" dirty="0">
                <a:solidFill>
                  <a:schemeClr val="accent1"/>
                </a:solidFill>
              </a:rPr>
              <a:t>Programmer’s Conceptual Model </a:t>
            </a:r>
            <a:r>
              <a:rPr lang="en-US" dirty="0"/>
              <a:t>= </a:t>
            </a:r>
            <a:r>
              <a:rPr lang="en-US" b="1" dirty="0">
                <a:solidFill>
                  <a:schemeClr val="accent1"/>
                </a:solidFill>
              </a:rPr>
              <a:t>Programmer’s Model</a:t>
            </a:r>
            <a:r>
              <a:rPr lang="en-US" dirty="0"/>
              <a:t> = Implementation Model</a:t>
            </a:r>
            <a:endParaRPr lang="de-DE" dirty="0"/>
          </a:p>
        </p:txBody>
      </p:sp>
      <p:sp>
        <p:nvSpPr>
          <p:cNvPr id="7" name="Inhaltsplatzhalter 6">
            <a:extLst>
              <a:ext uri="{FF2B5EF4-FFF2-40B4-BE49-F238E27FC236}">
                <a16:creationId xmlns:a16="http://schemas.microsoft.com/office/drawing/2014/main" id="{43769B39-931B-9F07-E070-355A6F01F31F}"/>
              </a:ext>
            </a:extLst>
          </p:cNvPr>
          <p:cNvSpPr>
            <a:spLocks noGrp="1"/>
          </p:cNvSpPr>
          <p:nvPr>
            <p:ph sz="quarter" idx="35"/>
          </p:nvPr>
        </p:nvSpPr>
        <p:spPr/>
        <p:txBody>
          <a:bodyPr/>
          <a:lstStyle/>
          <a:p>
            <a:r>
              <a:rPr lang="en-US" sz="1000" dirty="0">
                <a:solidFill>
                  <a:schemeClr val="bg1">
                    <a:lumMod val="50000"/>
                  </a:schemeClr>
                </a:solidFill>
              </a:rPr>
              <a:t>[1] Johnson, J., &amp; Henderson, A. (2002). Conceptual models: begin by designing what to design. </a:t>
            </a:r>
            <a:r>
              <a:rPr lang="en-US" sz="1000" i="1" dirty="0">
                <a:solidFill>
                  <a:schemeClr val="bg1">
                    <a:lumMod val="50000"/>
                  </a:schemeClr>
                </a:solidFill>
              </a:rPr>
              <a:t>interactions</a:t>
            </a:r>
            <a:r>
              <a:rPr lang="en-US" sz="1000" dirty="0">
                <a:solidFill>
                  <a:schemeClr val="bg1">
                    <a:lumMod val="50000"/>
                  </a:schemeClr>
                </a:solidFill>
              </a:rPr>
              <a:t>, </a:t>
            </a:r>
            <a:r>
              <a:rPr lang="en-US" sz="1000" i="1" dirty="0">
                <a:solidFill>
                  <a:schemeClr val="bg1">
                    <a:lumMod val="50000"/>
                  </a:schemeClr>
                </a:solidFill>
              </a:rPr>
              <a:t>9</a:t>
            </a:r>
            <a:r>
              <a:rPr lang="en-US" sz="1000" dirty="0">
                <a:solidFill>
                  <a:schemeClr val="bg1">
                    <a:lumMod val="50000"/>
                  </a:schemeClr>
                </a:solidFill>
              </a:rPr>
              <a:t>(1), 25-32.</a:t>
            </a:r>
            <a:endParaRPr lang="de-DE" dirty="0"/>
          </a:p>
        </p:txBody>
      </p:sp>
    </p:spTree>
    <p:extLst>
      <p:ext uri="{BB962C8B-B14F-4D97-AF65-F5344CB8AC3E}">
        <p14:creationId xmlns:p14="http://schemas.microsoft.com/office/powerpoint/2010/main" val="2637563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1A40F-804A-FC90-557D-29C100E13D90}"/>
              </a:ext>
            </a:extLst>
          </p:cNvPr>
          <p:cNvSpPr>
            <a:spLocks noGrp="1"/>
          </p:cNvSpPr>
          <p:nvPr>
            <p:ph type="title"/>
          </p:nvPr>
        </p:nvSpPr>
        <p:spPr/>
        <p:txBody>
          <a:bodyPr/>
          <a:lstStyle/>
          <a:p>
            <a:r>
              <a:rPr lang="en-US" dirty="0"/>
              <a:t>Conceptual Model</a:t>
            </a:r>
            <a:endParaRPr lang="de-DE" dirty="0"/>
          </a:p>
        </p:txBody>
      </p:sp>
      <p:sp>
        <p:nvSpPr>
          <p:cNvPr id="3" name="Fußzeilenplatzhalter 2">
            <a:extLst>
              <a:ext uri="{FF2B5EF4-FFF2-40B4-BE49-F238E27FC236}">
                <a16:creationId xmlns:a16="http://schemas.microsoft.com/office/drawing/2014/main" id="{D8FAA692-1FD2-6A29-8C71-6729C4D15AC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E30BB19-ADA4-4DD3-A708-DCE599FA5CAD}"/>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364C82FA-C590-0E91-3B29-DFAACD8917F3}"/>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59B9C67C-883E-844C-0664-74CFE6FEEA92}"/>
              </a:ext>
            </a:extLst>
          </p:cNvPr>
          <p:cNvSpPr>
            <a:spLocks noGrp="1"/>
          </p:cNvSpPr>
          <p:nvPr>
            <p:ph type="body" sz="quarter" idx="34"/>
          </p:nvPr>
        </p:nvSpPr>
        <p:spPr>
          <a:xfrm>
            <a:off x="695326" y="1449388"/>
            <a:ext cx="6759829" cy="4056061"/>
          </a:xfrm>
        </p:spPr>
        <p:txBody>
          <a:bodyPr>
            <a:normAutofit/>
          </a:bodyPr>
          <a:lstStyle/>
          <a:p>
            <a:r>
              <a:rPr lang="en-US" dirty="0"/>
              <a:t>The model the designers wants the user to have</a:t>
            </a:r>
          </a:p>
          <a:p>
            <a:r>
              <a:rPr lang="en-US" dirty="0"/>
              <a:t>The conceptual model </a:t>
            </a:r>
          </a:p>
          <a:p>
            <a:pPr lvl="1"/>
            <a:r>
              <a:rPr lang="en-US" dirty="0"/>
              <a:t>is deliberately designed</a:t>
            </a:r>
          </a:p>
          <a:p>
            <a:pPr lvl="1"/>
            <a:r>
              <a:rPr lang="en-US" dirty="0"/>
              <a:t>allows to user to understand and operate the UI</a:t>
            </a:r>
          </a:p>
          <a:p>
            <a:pPr lvl="1"/>
            <a:r>
              <a:rPr lang="en-US" dirty="0"/>
              <a:t>draws on prior knowledge of the user</a:t>
            </a:r>
          </a:p>
          <a:p>
            <a:pPr lvl="1"/>
            <a:r>
              <a:rPr lang="en-US" dirty="0"/>
              <a:t>is communicated through the interface and interaction design </a:t>
            </a:r>
          </a:p>
          <a:p>
            <a:r>
              <a:rPr lang="en-US" i="1" dirty="0"/>
              <a:t>“A conceptual model is a high-level description of how a system is organized and operates.” </a:t>
            </a:r>
            <a:r>
              <a:rPr lang="en-US" dirty="0"/>
              <a:t>[1]</a:t>
            </a:r>
          </a:p>
        </p:txBody>
      </p:sp>
      <p:sp>
        <p:nvSpPr>
          <p:cNvPr id="7" name="Inhaltsplatzhalter 6" descr="Photo of The design of everyday things: Revised and expanded edition">
            <a:extLst>
              <a:ext uri="{FF2B5EF4-FFF2-40B4-BE49-F238E27FC236}">
                <a16:creationId xmlns:a16="http://schemas.microsoft.com/office/drawing/2014/main" id="{10DC6AC6-D05B-1F6D-7F62-5EC6714D9B5C}"/>
              </a:ext>
            </a:extLst>
          </p:cNvPr>
          <p:cNvSpPr>
            <a:spLocks noGrp="1"/>
          </p:cNvSpPr>
          <p:nvPr>
            <p:ph sz="quarter" idx="35"/>
          </p:nvPr>
        </p:nvSpPr>
        <p:spPr/>
        <p:txBody>
          <a:bodyPr/>
          <a:lstStyle/>
          <a:p>
            <a:r>
              <a:rPr lang="en-US" sz="1000" dirty="0">
                <a:solidFill>
                  <a:schemeClr val="bg1">
                    <a:lumMod val="50000"/>
                  </a:schemeClr>
                </a:solidFill>
              </a:rPr>
              <a:t>[1] Johnson, J., &amp; Henderson, A. (2002). Conceptual models: begin by designing what to design. </a:t>
            </a:r>
            <a:r>
              <a:rPr lang="en-US" sz="1000" i="1" dirty="0">
                <a:solidFill>
                  <a:schemeClr val="bg1">
                    <a:lumMod val="50000"/>
                  </a:schemeClr>
                </a:solidFill>
              </a:rPr>
              <a:t>interactions</a:t>
            </a:r>
            <a:r>
              <a:rPr lang="en-US" sz="1000" dirty="0">
                <a:solidFill>
                  <a:schemeClr val="bg1">
                    <a:lumMod val="50000"/>
                  </a:schemeClr>
                </a:solidFill>
              </a:rPr>
              <a:t>, </a:t>
            </a:r>
            <a:r>
              <a:rPr lang="en-US" sz="1000" i="1" dirty="0">
                <a:solidFill>
                  <a:schemeClr val="bg1">
                    <a:lumMod val="50000"/>
                  </a:schemeClr>
                </a:solidFill>
              </a:rPr>
              <a:t>9</a:t>
            </a:r>
            <a:r>
              <a:rPr lang="en-US" sz="1000" dirty="0">
                <a:solidFill>
                  <a:schemeClr val="bg1">
                    <a:lumMod val="50000"/>
                  </a:schemeClr>
                </a:solidFill>
              </a:rPr>
              <a:t>(1), 25-32. </a:t>
            </a:r>
          </a:p>
          <a:p>
            <a:r>
              <a:rPr lang="en-US" sz="1000" dirty="0">
                <a:solidFill>
                  <a:schemeClr val="bg1">
                    <a:lumMod val="50000"/>
                  </a:schemeClr>
                </a:solidFill>
              </a:rPr>
              <a:t>[2] Norman, D. A. (2013). The design of everyday things: Revised and expanded edition. New York: Doubleday.</a:t>
            </a:r>
            <a:endParaRPr lang="de-DE" sz="1000" dirty="0">
              <a:solidFill>
                <a:schemeClr val="bg1">
                  <a:lumMod val="50000"/>
                </a:schemeClr>
              </a:solidFill>
            </a:endParaRPr>
          </a:p>
        </p:txBody>
      </p:sp>
      <p:pic>
        <p:nvPicPr>
          <p:cNvPr id="9" name="Grafik 8" descr="Excerpt from Don Normans' book The design of everyday things:the designers model">
            <a:extLst>
              <a:ext uri="{FF2B5EF4-FFF2-40B4-BE49-F238E27FC236}">
                <a16:creationId xmlns:a16="http://schemas.microsoft.com/office/drawing/2014/main" id="{2F800F6E-93D6-DB53-47AF-2367B956BA0B}"/>
              </a:ext>
            </a:extLst>
          </p:cNvPr>
          <p:cNvPicPr>
            <a:picLocks noChangeAspect="1"/>
          </p:cNvPicPr>
          <p:nvPr/>
        </p:nvPicPr>
        <p:blipFill rotWithShape="1">
          <a:blip r:embed="rId2"/>
          <a:srcRect l="40113" t="5007" r="1"/>
          <a:stretch/>
        </p:blipFill>
        <p:spPr>
          <a:xfrm rot="16200000">
            <a:off x="8769506" y="1027803"/>
            <a:ext cx="2188548" cy="4345290"/>
          </a:xfrm>
          <a:prstGeom prst="rect">
            <a:avLst/>
          </a:prstGeom>
        </p:spPr>
      </p:pic>
      <p:pic>
        <p:nvPicPr>
          <p:cNvPr id="10" name="Grafik 9" descr="Beyond models and metaphors: Visual formalisms in user interface design">
            <a:extLst>
              <a:ext uri="{FF2B5EF4-FFF2-40B4-BE49-F238E27FC236}">
                <a16:creationId xmlns:a16="http://schemas.microsoft.com/office/drawing/2014/main" id="{F496DFD2-EA45-6AA4-6DEA-5C10230BFC06}"/>
              </a:ext>
            </a:extLst>
          </p:cNvPr>
          <p:cNvPicPr>
            <a:picLocks noChangeAspect="1"/>
          </p:cNvPicPr>
          <p:nvPr/>
        </p:nvPicPr>
        <p:blipFill>
          <a:blip r:embed="rId3"/>
          <a:stretch>
            <a:fillRect/>
          </a:stretch>
        </p:blipFill>
        <p:spPr>
          <a:xfrm rot="427893">
            <a:off x="10488818" y="403694"/>
            <a:ext cx="1252912" cy="173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6108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3EADD-D9B1-73FF-67BD-B665923ED175}"/>
              </a:ext>
            </a:extLst>
          </p:cNvPr>
          <p:cNvSpPr>
            <a:spLocks noGrp="1"/>
          </p:cNvSpPr>
          <p:nvPr>
            <p:ph type="title"/>
          </p:nvPr>
        </p:nvSpPr>
        <p:spPr/>
        <p:txBody>
          <a:bodyPr/>
          <a:lstStyle/>
          <a:p>
            <a:r>
              <a:rPr lang="en-US" dirty="0"/>
              <a:t>Mental Models for Designers, Programmers, Users</a:t>
            </a:r>
            <a:endParaRPr lang="de-DE" dirty="0"/>
          </a:p>
        </p:txBody>
      </p:sp>
      <p:sp>
        <p:nvSpPr>
          <p:cNvPr id="3" name="Fußzeilenplatzhalter 2">
            <a:extLst>
              <a:ext uri="{FF2B5EF4-FFF2-40B4-BE49-F238E27FC236}">
                <a16:creationId xmlns:a16="http://schemas.microsoft.com/office/drawing/2014/main" id="{FC72440E-FBAB-D724-2CEB-704BD737D68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234AF75-802B-E9CC-DEA6-7F178AC86605}"/>
              </a:ext>
            </a:extLst>
          </p:cNvPr>
          <p:cNvSpPr>
            <a:spLocks noGrp="1"/>
          </p:cNvSpPr>
          <p:nvPr>
            <p:ph type="sldNum" sz="quarter" idx="33"/>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C18B48D1-7A33-2F35-0753-D5D5BB15B48A}"/>
              </a:ext>
            </a:extLst>
          </p:cNvPr>
          <p:cNvSpPr>
            <a:spLocks noGrp="1"/>
          </p:cNvSpPr>
          <p:nvPr>
            <p:ph type="body" sz="quarter" idx="21"/>
          </p:nvPr>
        </p:nvSpPr>
        <p:spPr/>
        <p:txBody>
          <a:bodyPr/>
          <a:lstStyle/>
          <a:p>
            <a:r>
              <a:rPr lang="en-US" dirty="0"/>
              <a:t>Mental Models</a:t>
            </a:r>
            <a:endParaRPr lang="de-DE" dirty="0"/>
          </a:p>
        </p:txBody>
      </p:sp>
      <p:sp>
        <p:nvSpPr>
          <p:cNvPr id="6" name="Textplatzhalter 5">
            <a:extLst>
              <a:ext uri="{FF2B5EF4-FFF2-40B4-BE49-F238E27FC236}">
                <a16:creationId xmlns:a16="http://schemas.microsoft.com/office/drawing/2014/main" id="{8FE099FE-409A-37C3-3CCB-13EEB5FD1751}"/>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FF512C2A-A82C-8634-E9F3-5E6EF924CE88}"/>
              </a:ext>
            </a:extLst>
          </p:cNvPr>
          <p:cNvSpPr>
            <a:spLocks noGrp="1"/>
          </p:cNvSpPr>
          <p:nvPr>
            <p:ph sz="quarter" idx="35"/>
          </p:nvPr>
        </p:nvSpPr>
        <p:spPr/>
        <p:txBody>
          <a:bodyPr/>
          <a:lstStyle/>
          <a:p>
            <a:r>
              <a:rPr lang="en-US" sz="1000" dirty="0">
                <a:solidFill>
                  <a:schemeClr val="bg1">
                    <a:lumMod val="50000"/>
                  </a:schemeClr>
                </a:solidFill>
              </a:rPr>
              <a:t>Hudson, W. (2001). Toward unified models in user-centered and object-oriented design. Object Modeling and User Interface Design: Designing Interactive Systems, 313-362.</a:t>
            </a:r>
            <a:endParaRPr lang="de-DE" sz="1000" dirty="0">
              <a:solidFill>
                <a:schemeClr val="bg1">
                  <a:lumMod val="50000"/>
                </a:schemeClr>
              </a:solidFill>
            </a:endParaRPr>
          </a:p>
        </p:txBody>
      </p:sp>
      <p:pic>
        <p:nvPicPr>
          <p:cNvPr id="8" name="Grafik 7" descr="Figure with chain of models">
            <a:extLst>
              <a:ext uri="{FF2B5EF4-FFF2-40B4-BE49-F238E27FC236}">
                <a16:creationId xmlns:a16="http://schemas.microsoft.com/office/drawing/2014/main" id="{F0E4B886-4AC9-9CD2-9034-97A541B5FE8A}"/>
              </a:ext>
            </a:extLst>
          </p:cNvPr>
          <p:cNvPicPr>
            <a:picLocks noChangeAspect="1"/>
          </p:cNvPicPr>
          <p:nvPr/>
        </p:nvPicPr>
        <p:blipFill>
          <a:blip r:embed="rId2"/>
          <a:stretch>
            <a:fillRect/>
          </a:stretch>
        </p:blipFill>
        <p:spPr>
          <a:xfrm>
            <a:off x="2401086" y="1205320"/>
            <a:ext cx="6998095" cy="4711394"/>
          </a:xfrm>
          <a:prstGeom prst="rect">
            <a:avLst/>
          </a:prstGeom>
        </p:spPr>
      </p:pic>
      <p:sp>
        <p:nvSpPr>
          <p:cNvPr id="10" name="Textfeld 9">
            <a:extLst>
              <a:ext uri="{FF2B5EF4-FFF2-40B4-BE49-F238E27FC236}">
                <a16:creationId xmlns:a16="http://schemas.microsoft.com/office/drawing/2014/main" id="{5372E52A-2EDC-314F-5490-9309CC15CE10}"/>
              </a:ext>
            </a:extLst>
          </p:cNvPr>
          <p:cNvSpPr txBox="1"/>
          <p:nvPr/>
        </p:nvSpPr>
        <p:spPr>
          <a:xfrm>
            <a:off x="3047557" y="3244334"/>
            <a:ext cx="6095114" cy="369332"/>
          </a:xfrm>
          <a:prstGeom prst="rect">
            <a:avLst/>
          </a:prstGeom>
          <a:noFill/>
        </p:spPr>
        <p:txBody>
          <a:bodyPr wrap="square">
            <a:spAutoFit/>
          </a:bodyPr>
          <a:lstStyle/>
          <a:p>
            <a:r>
              <a:rPr lang="en-US" dirty="0"/>
              <a:t>Mental Models</a:t>
            </a:r>
            <a:endParaRPr lang="de-DE" dirty="0"/>
          </a:p>
        </p:txBody>
      </p:sp>
    </p:spTree>
    <p:extLst>
      <p:ext uri="{BB962C8B-B14F-4D97-AF65-F5344CB8AC3E}">
        <p14:creationId xmlns:p14="http://schemas.microsoft.com/office/powerpoint/2010/main" val="865769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692A9-F21D-FCF1-60E0-3C9DB5CE3B68}"/>
              </a:ext>
            </a:extLst>
          </p:cNvPr>
          <p:cNvSpPr>
            <a:spLocks noGrp="1"/>
          </p:cNvSpPr>
          <p:nvPr>
            <p:ph type="title"/>
          </p:nvPr>
        </p:nvSpPr>
        <p:spPr/>
        <p:txBody>
          <a:bodyPr/>
          <a:lstStyle/>
          <a:p>
            <a:r>
              <a:rPr lang="de-DE" dirty="0" err="1"/>
              <a:t>Three</a:t>
            </a:r>
            <a:r>
              <a:rPr lang="de-DE" dirty="0"/>
              <a:t> Levels of Performance</a:t>
            </a:r>
          </a:p>
        </p:txBody>
      </p:sp>
      <p:sp>
        <p:nvSpPr>
          <p:cNvPr id="3" name="Fußzeilenplatzhalter 2">
            <a:extLst>
              <a:ext uri="{FF2B5EF4-FFF2-40B4-BE49-F238E27FC236}">
                <a16:creationId xmlns:a16="http://schemas.microsoft.com/office/drawing/2014/main" id="{57681D5B-07B4-9738-C4D9-4DACA792C35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A699DD6-1582-1918-D68B-871443170A24}"/>
              </a:ext>
            </a:extLst>
          </p:cNvPr>
          <p:cNvSpPr>
            <a:spLocks noGrp="1"/>
          </p:cNvSpPr>
          <p:nvPr>
            <p:ph type="sldNum" sz="quarter" idx="33"/>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A687F9FF-F1B0-70A0-0244-A0183F6C0AC7}"/>
              </a:ext>
            </a:extLst>
          </p:cNvPr>
          <p:cNvSpPr>
            <a:spLocks noGrp="1"/>
          </p:cNvSpPr>
          <p:nvPr>
            <p:ph type="body" sz="quarter" idx="21"/>
          </p:nvPr>
        </p:nvSpPr>
        <p:spPr/>
        <p:txBody>
          <a:bodyPr/>
          <a:lstStyle/>
          <a:p>
            <a:r>
              <a:rPr lang="en-US"/>
              <a:t>Mental Models</a:t>
            </a:r>
            <a:endParaRPr lang="de-DE" dirty="0"/>
          </a:p>
        </p:txBody>
      </p:sp>
      <p:sp>
        <p:nvSpPr>
          <p:cNvPr id="6" name="Textplatzhalter 5">
            <a:extLst>
              <a:ext uri="{FF2B5EF4-FFF2-40B4-BE49-F238E27FC236}">
                <a16:creationId xmlns:a16="http://schemas.microsoft.com/office/drawing/2014/main" id="{8381C686-8CC8-3489-F65F-834FEBF7D07B}"/>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7C6245A8-37D0-F809-EE2D-EB3B763E87F1}"/>
              </a:ext>
            </a:extLst>
          </p:cNvPr>
          <p:cNvSpPr>
            <a:spLocks noGrp="1"/>
          </p:cNvSpPr>
          <p:nvPr>
            <p:ph sz="quarter" idx="35"/>
          </p:nvPr>
        </p:nvSpPr>
        <p:spPr/>
        <p:txBody>
          <a:bodyPr/>
          <a:lstStyle/>
          <a:p>
            <a:r>
              <a:rPr lang="en-US" b="0" i="0" dirty="0">
                <a:solidFill>
                  <a:srgbClr val="202122"/>
                </a:solidFill>
                <a:effectLst/>
                <a:latin typeface="Arial" panose="020B0604020202020204" pitchFamily="34" charset="0"/>
              </a:rPr>
              <a:t>Jens Rasmussen: </a:t>
            </a:r>
            <a:r>
              <a:rPr lang="en-US" b="0" i="1" dirty="0">
                <a:solidFill>
                  <a:srgbClr val="202122"/>
                </a:solidFill>
                <a:effectLst/>
                <a:latin typeface="Arial" panose="020B0604020202020204" pitchFamily="34" charset="0"/>
              </a:rPr>
              <a:t>Skills, rules, and knowledge; signals, signs, and symbols, and other distinctions in human performance models</a:t>
            </a:r>
            <a:r>
              <a:rPr lang="en-US" b="0" i="0" dirty="0">
                <a:solidFill>
                  <a:srgbClr val="202122"/>
                </a:solidFill>
                <a:effectLst/>
                <a:latin typeface="Arial" panose="020B0604020202020204" pitchFamily="34" charset="0"/>
              </a:rPr>
              <a:t>. IEEE Trans. Systems, Man, Cybernetics, SMC-13 (1983), pp. 257–266</a:t>
            </a:r>
          </a:p>
        </p:txBody>
      </p:sp>
      <p:pic>
        <p:nvPicPr>
          <p:cNvPr id="9" name="Grafik 8">
            <a:extLst>
              <a:ext uri="{FF2B5EF4-FFF2-40B4-BE49-F238E27FC236}">
                <a16:creationId xmlns:a16="http://schemas.microsoft.com/office/drawing/2014/main" id="{60501F52-5695-AA7B-8AA8-DDDE77327C9F}"/>
              </a:ext>
            </a:extLst>
          </p:cNvPr>
          <p:cNvPicPr>
            <a:picLocks noChangeAspect="1"/>
          </p:cNvPicPr>
          <p:nvPr/>
        </p:nvPicPr>
        <p:blipFill>
          <a:blip r:embed="rId2"/>
          <a:stretch>
            <a:fillRect/>
          </a:stretch>
        </p:blipFill>
        <p:spPr>
          <a:xfrm>
            <a:off x="2501729" y="1352551"/>
            <a:ext cx="6302029" cy="4041381"/>
          </a:xfrm>
          <a:prstGeom prst="rect">
            <a:avLst/>
          </a:prstGeom>
        </p:spPr>
      </p:pic>
    </p:spTree>
    <p:extLst>
      <p:ext uri="{BB962C8B-B14F-4D97-AF65-F5344CB8AC3E}">
        <p14:creationId xmlns:p14="http://schemas.microsoft.com/office/powerpoint/2010/main" val="3374244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normAutofit/>
          </a:bodyPr>
          <a:lstStyle/>
          <a:p>
            <a:r>
              <a:rPr lang="en-US" sz="3200" dirty="0"/>
              <a:t>Human-Centered Design (ISO 9241-210)</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44</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49FB4D5B-7C00-E09D-2BC6-557B6DE394F8}"/>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Image from: </a:t>
            </a:r>
            <a:r>
              <a:rPr lang="de-DE" sz="1200" b="0" i="0" dirty="0">
                <a:solidFill>
                  <a:sysClr val="windowText" lastClr="000000"/>
                </a:solidFill>
                <a:effectLst/>
                <a:latin typeface="arial" panose="020B0604020202020204" pitchFamily="34" charset="0"/>
                <a:hlinkClick r:id="rId7"/>
              </a:rPr>
              <a:t>https://pxhere.com/de/photo/1451435</a:t>
            </a:r>
            <a:r>
              <a:rPr lang="de-DE" sz="1200" b="0" i="0" dirty="0">
                <a:solidFill>
                  <a:sysClr val="windowText" lastClr="000000"/>
                </a:solidFill>
                <a:effectLst/>
                <a:latin typeface="arial" panose="020B0604020202020204" pitchFamily="34" charset="0"/>
              </a:rPr>
              <a:t> </a:t>
            </a:r>
          </a:p>
        </p:txBody>
      </p:sp>
      <p:pic>
        <p:nvPicPr>
          <p:cNvPr id="13" name="Bildplatzhalter 12">
            <a:extLst>
              <a:ext uri="{FF2B5EF4-FFF2-40B4-BE49-F238E27FC236}">
                <a16:creationId xmlns:a16="http://schemas.microsoft.com/office/drawing/2014/main" id="{801AB0C8-9018-68BD-6371-5B6F5FCC8521}"/>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Lst>
          </a:blip>
          <a:srcRect t="20511" b="44063"/>
          <a:stretch/>
        </p:blipFill>
        <p:spPr>
          <a:xfrm>
            <a:off x="0" y="1089025"/>
            <a:ext cx="12192000" cy="2879725"/>
          </a:xfrm>
        </p:spPr>
      </p:pic>
    </p:spTree>
    <p:extLst>
      <p:ext uri="{BB962C8B-B14F-4D97-AF65-F5344CB8AC3E}">
        <p14:creationId xmlns:p14="http://schemas.microsoft.com/office/powerpoint/2010/main" val="2621400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E4C1B-338C-AAD2-8985-6280148D03AC}"/>
              </a:ext>
            </a:extLst>
          </p:cNvPr>
          <p:cNvSpPr>
            <a:spLocks noGrp="1"/>
          </p:cNvSpPr>
          <p:nvPr>
            <p:ph type="title"/>
          </p:nvPr>
        </p:nvSpPr>
        <p:spPr/>
        <p:txBody>
          <a:bodyPr/>
          <a:lstStyle/>
          <a:p>
            <a:r>
              <a:rPr lang="de-DE" dirty="0"/>
              <a:t>The Human, </a:t>
            </a:r>
            <a:r>
              <a:rPr lang="de-DE" dirty="0" err="1"/>
              <a:t>the</a:t>
            </a:r>
            <a:r>
              <a:rPr lang="de-DE" dirty="0"/>
              <a:t> Person, and </a:t>
            </a:r>
            <a:r>
              <a:rPr lang="de-DE" dirty="0" err="1"/>
              <a:t>the</a:t>
            </a:r>
            <a:r>
              <a:rPr lang="de-DE" dirty="0"/>
              <a:t> User</a:t>
            </a:r>
          </a:p>
        </p:txBody>
      </p:sp>
      <p:sp>
        <p:nvSpPr>
          <p:cNvPr id="3" name="Fußzeilenplatzhalter 2">
            <a:extLst>
              <a:ext uri="{FF2B5EF4-FFF2-40B4-BE49-F238E27FC236}">
                <a16:creationId xmlns:a16="http://schemas.microsoft.com/office/drawing/2014/main" id="{4EEDB38A-C24F-A5F9-95D4-89BEE2CADBE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ABF9FB-57C0-7FB3-7001-02E18E616201}"/>
              </a:ext>
            </a:extLst>
          </p:cNvPr>
          <p:cNvSpPr>
            <a:spLocks noGrp="1"/>
          </p:cNvSpPr>
          <p:nvPr>
            <p:ph type="sldNum" sz="quarter" idx="33"/>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7C4F5BC4-A112-D845-AFC5-436E1AB80D09}"/>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1F038098-0D2D-CE46-2F10-354B004CE9E9}"/>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293FCA10-BCDE-A67A-2815-D290B9189D8B}"/>
              </a:ext>
            </a:extLst>
          </p:cNvPr>
          <p:cNvSpPr>
            <a:spLocks noGrp="1"/>
          </p:cNvSpPr>
          <p:nvPr>
            <p:ph sz="quarter" idx="35"/>
          </p:nvPr>
        </p:nvSpPr>
        <p:spPr/>
        <p:txBody>
          <a:bodyPr/>
          <a:lstStyle/>
          <a:p>
            <a:r>
              <a:rPr lang="de-DE" dirty="0"/>
              <a:t>Image </a:t>
            </a:r>
            <a:r>
              <a:rPr lang="de-DE" dirty="0" err="1"/>
              <a:t>from</a:t>
            </a:r>
            <a:r>
              <a:rPr lang="de-DE" dirty="0"/>
              <a:t> </a:t>
            </a:r>
            <a:r>
              <a:rPr lang="de-DE" dirty="0">
                <a:hlinkClick r:id="rId2"/>
              </a:rPr>
              <a:t>https://pixabay.com/de/photos/frau-alte-faltig-alte-frau-portr%c3%a4t-1795054/</a:t>
            </a:r>
            <a:r>
              <a:rPr lang="de-DE" dirty="0"/>
              <a:t> </a:t>
            </a:r>
          </a:p>
        </p:txBody>
      </p:sp>
      <p:pic>
        <p:nvPicPr>
          <p:cNvPr id="8" name="Picture 2">
            <a:extLst>
              <a:ext uri="{FF2B5EF4-FFF2-40B4-BE49-F238E27FC236}">
                <a16:creationId xmlns:a16="http://schemas.microsoft.com/office/drawing/2014/main" id="{1D066376-2F95-F45C-398C-6BDDF4BC8F7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74"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erson, Menschen, Frau, Haar, alt, Porträt, Beruf, Gesichtsausdruck, Frisur, alte Frau, Senior, Kuba, Gesicht, Nase, Strand, Auge, Kopf, Organ, Ältere, Oma, faltig">
            <a:extLst>
              <a:ext uri="{FF2B5EF4-FFF2-40B4-BE49-F238E27FC236}">
                <a16:creationId xmlns:a16="http://schemas.microsoft.com/office/drawing/2014/main" id="{82E24B29-13CE-4B4E-82B6-9F5AB6454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561" y="2062162"/>
            <a:ext cx="3449444" cy="258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00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5F40F-E1CE-EF2C-D982-22ADD482487B}"/>
              </a:ext>
            </a:extLst>
          </p:cNvPr>
          <p:cNvSpPr>
            <a:spLocks noGrp="1"/>
          </p:cNvSpPr>
          <p:nvPr>
            <p:ph type="title"/>
          </p:nvPr>
        </p:nvSpPr>
        <p:spPr/>
        <p:txBody>
          <a:bodyPr/>
          <a:lstStyle/>
          <a:p>
            <a:r>
              <a:rPr lang="en-US" dirty="0"/>
              <a:t>User-Centered Design or Human-Centered Design ?</a:t>
            </a:r>
            <a:endParaRPr lang="de-DE" dirty="0"/>
          </a:p>
        </p:txBody>
      </p:sp>
      <p:sp>
        <p:nvSpPr>
          <p:cNvPr id="3" name="Fußzeilenplatzhalter 2">
            <a:extLst>
              <a:ext uri="{FF2B5EF4-FFF2-40B4-BE49-F238E27FC236}">
                <a16:creationId xmlns:a16="http://schemas.microsoft.com/office/drawing/2014/main" id="{C43AE441-C476-7D68-A04F-5215714328D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64609AF-5859-8EBA-2BA4-4AB034561490}"/>
              </a:ext>
            </a:extLst>
          </p:cNvPr>
          <p:cNvSpPr>
            <a:spLocks noGrp="1"/>
          </p:cNvSpPr>
          <p:nvPr>
            <p:ph type="sldNum" sz="quarter" idx="28"/>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6246945F-7F77-0BDA-2615-179CA191CE82}"/>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2A5DF626-FC0D-318E-C91B-50D0710A9A9F}"/>
              </a:ext>
            </a:extLst>
          </p:cNvPr>
          <p:cNvSpPr>
            <a:spLocks noGrp="1"/>
          </p:cNvSpPr>
          <p:nvPr>
            <p:ph type="body" sz="quarter" idx="29"/>
          </p:nvPr>
        </p:nvSpPr>
        <p:spPr/>
        <p:txBody>
          <a:bodyPr/>
          <a:lstStyle/>
          <a:p>
            <a:r>
              <a:rPr lang="en-US" b="1" dirty="0">
                <a:solidFill>
                  <a:schemeClr val="accent1"/>
                </a:solidFill>
              </a:rPr>
              <a:t>Human-centered is the more modern term</a:t>
            </a:r>
          </a:p>
          <a:p>
            <a:r>
              <a:rPr lang="en-US" dirty="0"/>
              <a:t>The terms user-centered design and human-centered are used interchangeable.</a:t>
            </a:r>
          </a:p>
          <a:p>
            <a:r>
              <a:rPr lang="en-US" b="1" dirty="0">
                <a:solidFill>
                  <a:schemeClr val="accent1"/>
                </a:solidFill>
              </a:rPr>
              <a:t>Human-centered focus on the person as a whole </a:t>
            </a:r>
            <a:r>
              <a:rPr lang="en-US" dirty="0"/>
              <a:t>and not only the role of the human as a user </a:t>
            </a:r>
          </a:p>
          <a:p>
            <a:r>
              <a:rPr lang="en-US" dirty="0"/>
              <a:t>The </a:t>
            </a:r>
            <a:r>
              <a:rPr lang="en-US" b="1" dirty="0">
                <a:solidFill>
                  <a:schemeClr val="accent1"/>
                </a:solidFill>
              </a:rPr>
              <a:t>ISO 9241-210 Human-centered design for interactive systems </a:t>
            </a:r>
            <a:r>
              <a:rPr lang="en-US" dirty="0"/>
              <a:t>addresses the rationale for adopting human-centered design </a:t>
            </a:r>
          </a:p>
          <a:p>
            <a:pPr lvl="1"/>
            <a:r>
              <a:rPr lang="en-US" dirty="0"/>
              <a:t>Enforces a separation between interaction design and technical realization </a:t>
            </a:r>
          </a:p>
        </p:txBody>
      </p:sp>
    </p:spTree>
    <p:extLst>
      <p:ext uri="{BB962C8B-B14F-4D97-AF65-F5344CB8AC3E}">
        <p14:creationId xmlns:p14="http://schemas.microsoft.com/office/powerpoint/2010/main" val="3441461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C3FD8-F2D2-D82C-5ACF-09BC51EFF9C2}"/>
              </a:ext>
            </a:extLst>
          </p:cNvPr>
          <p:cNvSpPr>
            <a:spLocks noGrp="1"/>
          </p:cNvSpPr>
          <p:nvPr>
            <p:ph type="title"/>
          </p:nvPr>
        </p:nvSpPr>
        <p:spPr/>
        <p:txBody>
          <a:bodyPr/>
          <a:lstStyle/>
          <a:p>
            <a:r>
              <a:rPr lang="en-US" dirty="0"/>
              <a:t>ISO Standards and DIN Norms</a:t>
            </a:r>
            <a:endParaRPr lang="de-DE" dirty="0"/>
          </a:p>
        </p:txBody>
      </p:sp>
      <p:sp>
        <p:nvSpPr>
          <p:cNvPr id="3" name="Fußzeilenplatzhalter 2">
            <a:extLst>
              <a:ext uri="{FF2B5EF4-FFF2-40B4-BE49-F238E27FC236}">
                <a16:creationId xmlns:a16="http://schemas.microsoft.com/office/drawing/2014/main" id="{FC647874-91CA-1C2A-0771-B17622BE2E2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A245692-C733-02B4-6553-93D8C7E336A3}"/>
              </a:ext>
            </a:extLst>
          </p:cNvPr>
          <p:cNvSpPr>
            <a:spLocks noGrp="1"/>
          </p:cNvSpPr>
          <p:nvPr>
            <p:ph type="sldNum" sz="quarter" idx="33"/>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7969A0B1-0087-9E82-7CD6-D66D74FF1ED3}"/>
              </a:ext>
            </a:extLst>
          </p:cNvPr>
          <p:cNvSpPr>
            <a:spLocks noGrp="1"/>
          </p:cNvSpPr>
          <p:nvPr>
            <p:ph type="body" sz="quarter" idx="21"/>
          </p:nvPr>
        </p:nvSpPr>
        <p:spPr/>
        <p:txBody>
          <a:bodyPr/>
          <a:lstStyle/>
          <a:p>
            <a:r>
              <a:rPr lang="en-US" sz="1400"/>
              <a:t>Human-Centered Design (ISO 9241-210)</a:t>
            </a:r>
            <a:endParaRPr lang="de-DE" dirty="0"/>
          </a:p>
        </p:txBody>
      </p:sp>
      <p:sp>
        <p:nvSpPr>
          <p:cNvPr id="6" name="Textplatzhalter 5" descr="More screws">
            <a:extLst>
              <a:ext uri="{FF2B5EF4-FFF2-40B4-BE49-F238E27FC236}">
                <a16:creationId xmlns:a16="http://schemas.microsoft.com/office/drawing/2014/main" id="{6CA6873E-F127-CA76-5F23-5ED07B2748C5}"/>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4E506445-057B-F98D-543F-CACF7992F757}"/>
              </a:ext>
            </a:extLst>
          </p:cNvPr>
          <p:cNvSpPr>
            <a:spLocks noGrp="1"/>
          </p:cNvSpPr>
          <p:nvPr>
            <p:ph sz="quarter" idx="35"/>
          </p:nvPr>
        </p:nvSpPr>
        <p:spPr/>
        <p:txBody>
          <a:bodyPr/>
          <a:lstStyle/>
          <a:p>
            <a:r>
              <a:rPr lang="de-DE" dirty="0"/>
              <a:t>Images </a:t>
            </a:r>
            <a:r>
              <a:rPr lang="de-DE" dirty="0" err="1"/>
              <a:t>from</a:t>
            </a:r>
            <a:r>
              <a:rPr lang="de-DE" dirty="0"/>
              <a:t>: </a:t>
            </a:r>
            <a:r>
              <a:rPr lang="de-DE" dirty="0">
                <a:hlinkClick r:id="rId2"/>
              </a:rPr>
              <a:t>https://pixabay.com/de/photos/industrie-bolzen-verschluss-3075420/</a:t>
            </a:r>
            <a:r>
              <a:rPr lang="de-DE" dirty="0"/>
              <a:t> </a:t>
            </a:r>
            <a:r>
              <a:rPr lang="de-DE" dirty="0">
                <a:hlinkClick r:id="rId3"/>
              </a:rPr>
              <a:t>https://pixabay.com/de/photos/schraube-schraubenmutter-metall-2117600/</a:t>
            </a:r>
            <a:endParaRPr lang="de-DE" dirty="0"/>
          </a:p>
        </p:txBody>
      </p:sp>
      <p:pic>
        <p:nvPicPr>
          <p:cNvPr id="8" name="Picture 2" descr="Screws">
            <a:extLst>
              <a:ext uri="{FF2B5EF4-FFF2-40B4-BE49-F238E27FC236}">
                <a16:creationId xmlns:a16="http://schemas.microsoft.com/office/drawing/2014/main" id="{F41F71FC-F40E-856E-6793-5E4CD7927A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98" b="8829"/>
          <a:stretch/>
        </p:blipFill>
        <p:spPr bwMode="auto">
          <a:xfrm>
            <a:off x="695325" y="1459040"/>
            <a:ext cx="3879133" cy="4046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B8FE742E-C5B5-65EB-6590-FAF3A09A6E4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8" y="1485958"/>
            <a:ext cx="6069614" cy="404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3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6E9D9-B562-01E8-F7CB-AFECBF327DBE}"/>
              </a:ext>
            </a:extLst>
          </p:cNvPr>
          <p:cNvSpPr>
            <a:spLocks noGrp="1"/>
          </p:cNvSpPr>
          <p:nvPr>
            <p:ph type="title"/>
          </p:nvPr>
        </p:nvSpPr>
        <p:spPr/>
        <p:txBody>
          <a:bodyPr/>
          <a:lstStyle/>
          <a:p>
            <a:r>
              <a:rPr lang="en-US" dirty="0"/>
              <a:t>ISO 9241 - Ergonomics of Human–System Interaction</a:t>
            </a:r>
            <a:endParaRPr lang="de-DE" dirty="0"/>
          </a:p>
        </p:txBody>
      </p:sp>
      <p:sp>
        <p:nvSpPr>
          <p:cNvPr id="3" name="Fußzeilenplatzhalter 2">
            <a:extLst>
              <a:ext uri="{FF2B5EF4-FFF2-40B4-BE49-F238E27FC236}">
                <a16:creationId xmlns:a16="http://schemas.microsoft.com/office/drawing/2014/main" id="{FDCC50CB-CBE1-6313-D884-D01AE78A6C8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980753-26C8-5E97-5A18-3597F83CB1A2}"/>
              </a:ext>
            </a:extLst>
          </p:cNvPr>
          <p:cNvSpPr>
            <a:spLocks noGrp="1"/>
          </p:cNvSpPr>
          <p:nvPr>
            <p:ph type="sldNum" sz="quarter" idx="33"/>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24D9D20C-54C9-2B5E-A0BB-A89A94BBA1A1}"/>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E2FE9408-01FD-1AD6-3C35-95245FBD8002}"/>
              </a:ext>
            </a:extLst>
          </p:cNvPr>
          <p:cNvSpPr>
            <a:spLocks noGrp="1"/>
          </p:cNvSpPr>
          <p:nvPr>
            <p:ph type="body" sz="quarter" idx="34"/>
          </p:nvPr>
        </p:nvSpPr>
        <p:spPr/>
        <p:txBody>
          <a:bodyPr>
            <a:normAutofit/>
          </a:bodyPr>
          <a:lstStyle/>
          <a:p>
            <a:r>
              <a:rPr lang="en-US" dirty="0"/>
              <a:t>100 series: </a:t>
            </a:r>
            <a:r>
              <a:rPr lang="en-US" b="1" dirty="0">
                <a:solidFill>
                  <a:schemeClr val="accent1"/>
                </a:solidFill>
              </a:rPr>
              <a:t>Software ergonomics</a:t>
            </a:r>
          </a:p>
          <a:p>
            <a:r>
              <a:rPr lang="en-US" dirty="0"/>
              <a:t>200 series: </a:t>
            </a:r>
            <a:r>
              <a:rPr lang="en-US" b="1" dirty="0">
                <a:solidFill>
                  <a:schemeClr val="accent1"/>
                </a:solidFill>
              </a:rPr>
              <a:t>Human system interaction processes</a:t>
            </a:r>
          </a:p>
          <a:p>
            <a:r>
              <a:rPr lang="en-US" dirty="0"/>
              <a:t>300 series: </a:t>
            </a:r>
            <a:r>
              <a:rPr lang="en-US" b="1" dirty="0">
                <a:solidFill>
                  <a:schemeClr val="accent1"/>
                </a:solidFill>
              </a:rPr>
              <a:t>Displays and display related hardware</a:t>
            </a:r>
          </a:p>
          <a:p>
            <a:r>
              <a:rPr lang="en-US" dirty="0"/>
              <a:t>400 series: </a:t>
            </a:r>
            <a:r>
              <a:rPr lang="en-US" b="1" dirty="0">
                <a:solidFill>
                  <a:schemeClr val="accent1"/>
                </a:solidFill>
              </a:rPr>
              <a:t>Physical input devices - ergonomics principles</a:t>
            </a:r>
          </a:p>
          <a:p>
            <a:r>
              <a:rPr lang="en-US" dirty="0"/>
              <a:t>500 series: </a:t>
            </a:r>
            <a:r>
              <a:rPr lang="en-US" b="1" dirty="0">
                <a:solidFill>
                  <a:schemeClr val="accent1"/>
                </a:solidFill>
              </a:rPr>
              <a:t>Workplace ergonomics</a:t>
            </a:r>
          </a:p>
          <a:p>
            <a:r>
              <a:rPr lang="en-US" dirty="0"/>
              <a:t>600 series: </a:t>
            </a:r>
            <a:r>
              <a:rPr lang="en-US" b="1" dirty="0">
                <a:solidFill>
                  <a:schemeClr val="accent1"/>
                </a:solidFill>
              </a:rPr>
              <a:t>Environment ergonomics</a:t>
            </a:r>
          </a:p>
          <a:p>
            <a:r>
              <a:rPr lang="en-US" dirty="0"/>
              <a:t>700 series: </a:t>
            </a:r>
            <a:r>
              <a:rPr lang="en-US" b="1" dirty="0">
                <a:solidFill>
                  <a:schemeClr val="accent1"/>
                </a:solidFill>
              </a:rPr>
              <a:t>Application domains - Control rooms</a:t>
            </a:r>
          </a:p>
          <a:p>
            <a:r>
              <a:rPr lang="en-US" dirty="0"/>
              <a:t>900 series: </a:t>
            </a:r>
            <a:r>
              <a:rPr lang="en-US" b="1" dirty="0">
                <a:solidFill>
                  <a:schemeClr val="accent1"/>
                </a:solidFill>
              </a:rPr>
              <a:t>Tactile and haptic interactions</a:t>
            </a:r>
            <a:endParaRPr lang="de-DE" b="1" dirty="0">
              <a:solidFill>
                <a:schemeClr val="accent1"/>
              </a:solidFill>
            </a:endParaRPr>
          </a:p>
        </p:txBody>
      </p:sp>
      <p:sp>
        <p:nvSpPr>
          <p:cNvPr id="7" name="Inhaltsplatzhalter 6">
            <a:extLst>
              <a:ext uri="{FF2B5EF4-FFF2-40B4-BE49-F238E27FC236}">
                <a16:creationId xmlns:a16="http://schemas.microsoft.com/office/drawing/2014/main" id="{80A67946-8ED1-0C2F-B6B8-2155C05D09AD}"/>
              </a:ext>
            </a:extLst>
          </p:cNvPr>
          <p:cNvSpPr>
            <a:spLocks noGrp="1"/>
          </p:cNvSpPr>
          <p:nvPr>
            <p:ph sz="quarter" idx="35"/>
          </p:nvPr>
        </p:nvSpPr>
        <p:spPr/>
        <p:txBody>
          <a:bodyPr/>
          <a:lstStyle/>
          <a:p>
            <a:r>
              <a:rPr lang="de-DE" sz="1000" cap="all" dirty="0">
                <a:solidFill>
                  <a:schemeClr val="bg1">
                    <a:lumMod val="50000"/>
                  </a:schemeClr>
                </a:solidFill>
              </a:rPr>
              <a:t>ISO 9241 </a:t>
            </a:r>
            <a:r>
              <a:rPr lang="en-US" sz="1000" dirty="0">
                <a:solidFill>
                  <a:schemeClr val="bg1">
                    <a:lumMod val="50000"/>
                  </a:schemeClr>
                </a:solidFill>
              </a:rPr>
              <a:t>Ergonomics of human–system interaction</a:t>
            </a:r>
            <a:endParaRPr lang="de-DE" sz="1000" i="0" cap="all" dirty="0">
              <a:solidFill>
                <a:schemeClr val="bg1">
                  <a:lumMod val="50000"/>
                </a:schemeClr>
              </a:solidFill>
              <a:effectLst/>
            </a:endParaRPr>
          </a:p>
        </p:txBody>
      </p:sp>
      <p:pic>
        <p:nvPicPr>
          <p:cNvPr id="8" name="Grafik 7" descr="Cover of ISO 9241 Ergonomics of human–system interaction&#10;">
            <a:extLst>
              <a:ext uri="{FF2B5EF4-FFF2-40B4-BE49-F238E27FC236}">
                <a16:creationId xmlns:a16="http://schemas.microsoft.com/office/drawing/2014/main" id="{CC54B0EB-8852-ABAF-41DC-648590D1341B}"/>
              </a:ext>
            </a:extLst>
          </p:cNvPr>
          <p:cNvPicPr>
            <a:picLocks noChangeAspect="1"/>
          </p:cNvPicPr>
          <p:nvPr/>
        </p:nvPicPr>
        <p:blipFill>
          <a:blip r:embed="rId2"/>
          <a:stretch>
            <a:fillRect/>
          </a:stretch>
        </p:blipFill>
        <p:spPr>
          <a:xfrm>
            <a:off x="8659103" y="1449389"/>
            <a:ext cx="3377322" cy="467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Pfeil: nach rechts 8">
            <a:extLst>
              <a:ext uri="{FF2B5EF4-FFF2-40B4-BE49-F238E27FC236}">
                <a16:creationId xmlns:a16="http://schemas.microsoft.com/office/drawing/2014/main" id="{26924AB9-64BB-0649-248A-FC771310C7DB}"/>
              </a:ext>
              <a:ext uri="{C183D7F6-B498-43B3-948B-1728B52AA6E4}">
                <adec:decorative xmlns:adec="http://schemas.microsoft.com/office/drawing/2017/decorative" val="1"/>
              </a:ext>
            </a:extLst>
          </p:cNvPr>
          <p:cNvSpPr/>
          <p:nvPr/>
        </p:nvSpPr>
        <p:spPr>
          <a:xfrm>
            <a:off x="182880" y="1875684"/>
            <a:ext cx="512445" cy="54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377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8BF55-3B3B-45D5-5068-41EABE4C29EB}"/>
              </a:ext>
            </a:extLst>
          </p:cNvPr>
          <p:cNvSpPr>
            <a:spLocks noGrp="1"/>
          </p:cNvSpPr>
          <p:nvPr>
            <p:ph type="title"/>
          </p:nvPr>
        </p:nvSpPr>
        <p:spPr/>
        <p:txBody>
          <a:bodyPr/>
          <a:lstStyle/>
          <a:p>
            <a:r>
              <a:rPr lang="en-US" dirty="0"/>
              <a:t>Part 210: Human-Centered Design for Interactive Systems</a:t>
            </a:r>
            <a:endParaRPr lang="de-DE" dirty="0"/>
          </a:p>
        </p:txBody>
      </p:sp>
      <p:sp>
        <p:nvSpPr>
          <p:cNvPr id="3" name="Fußzeilenplatzhalter 2">
            <a:extLst>
              <a:ext uri="{FF2B5EF4-FFF2-40B4-BE49-F238E27FC236}">
                <a16:creationId xmlns:a16="http://schemas.microsoft.com/office/drawing/2014/main" id="{6766228D-053F-5010-5677-54114E36D45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3634528-E5B3-2786-D8D4-FC3829E9E7E1}"/>
              </a:ext>
            </a:extLst>
          </p:cNvPr>
          <p:cNvSpPr>
            <a:spLocks noGrp="1"/>
          </p:cNvSpPr>
          <p:nvPr>
            <p:ph type="sldNum" sz="quarter" idx="33"/>
          </p:nvPr>
        </p:nvSpPr>
        <p:spPr/>
        <p:txBody>
          <a:bodyPr/>
          <a:lstStyle/>
          <a:p>
            <a:fld id="{BA24374A-C3A8-471A-8837-3FC31668ABE5}" type="slidenum">
              <a:rPr lang="de-DE" smtClean="0"/>
              <a:pPr/>
              <a:t>49</a:t>
            </a:fld>
            <a:endParaRPr lang="de-DE" dirty="0"/>
          </a:p>
        </p:txBody>
      </p:sp>
      <p:sp>
        <p:nvSpPr>
          <p:cNvPr id="14" name="Textplatzhalter 13">
            <a:extLst>
              <a:ext uri="{FF2B5EF4-FFF2-40B4-BE49-F238E27FC236}">
                <a16:creationId xmlns:a16="http://schemas.microsoft.com/office/drawing/2014/main" id="{9A564A52-79E3-1E38-4886-947A1778C0D1}"/>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4AD8BC19-FC5E-9F92-24B6-47BF3A64F88E}"/>
              </a:ext>
            </a:extLst>
          </p:cNvPr>
          <p:cNvSpPr>
            <a:spLocks noGrp="1"/>
          </p:cNvSpPr>
          <p:nvPr>
            <p:ph type="body" sz="quarter" idx="34"/>
          </p:nvPr>
        </p:nvSpPr>
        <p:spPr/>
        <p:txBody>
          <a:bodyPr>
            <a:normAutofit/>
          </a:bodyPr>
          <a:lstStyle/>
          <a:p>
            <a:r>
              <a:rPr lang="en-US" dirty="0"/>
              <a:t>Table of Contents</a:t>
            </a:r>
          </a:p>
          <a:p>
            <a:pPr marL="743363" lvl="1" indent="-457200">
              <a:buFont typeface="+mj-lt"/>
              <a:buAutoNum type="arabicPeriod"/>
            </a:pPr>
            <a:r>
              <a:rPr lang="en-US" dirty="0"/>
              <a:t>Scope</a:t>
            </a:r>
          </a:p>
          <a:p>
            <a:pPr marL="743363" lvl="1" indent="-457200">
              <a:buFont typeface="+mj-lt"/>
              <a:buAutoNum type="arabicPeriod"/>
            </a:pPr>
            <a:r>
              <a:rPr lang="en-US" dirty="0"/>
              <a:t>Terms and definitions </a:t>
            </a:r>
          </a:p>
          <a:p>
            <a:pPr marL="743363" lvl="1" indent="-457200">
              <a:buFont typeface="+mj-lt"/>
              <a:buAutoNum type="arabicPeriod"/>
            </a:pPr>
            <a:r>
              <a:rPr lang="en-US" dirty="0"/>
              <a:t>Rationale for adopting human-centered design</a:t>
            </a:r>
          </a:p>
          <a:p>
            <a:pPr marL="743363" lvl="1" indent="-457200">
              <a:buFont typeface="+mj-lt"/>
              <a:buAutoNum type="arabicPeriod"/>
            </a:pPr>
            <a:r>
              <a:rPr lang="en-US" dirty="0"/>
              <a:t>Principles of human-centered design </a:t>
            </a:r>
          </a:p>
          <a:p>
            <a:pPr marL="743363" lvl="1" indent="-457200">
              <a:buFont typeface="+mj-lt"/>
              <a:buAutoNum type="arabicPeriod"/>
            </a:pPr>
            <a:r>
              <a:rPr lang="en-US" dirty="0"/>
              <a:t>Planning human-centered design</a:t>
            </a:r>
          </a:p>
          <a:p>
            <a:pPr marL="743363" lvl="1" indent="-457200">
              <a:buFont typeface="+mj-lt"/>
              <a:buAutoNum type="arabicPeriod"/>
            </a:pPr>
            <a:r>
              <a:rPr lang="en-US" dirty="0"/>
              <a:t>Human-centered design activities</a:t>
            </a:r>
          </a:p>
          <a:p>
            <a:pPr marL="743363" lvl="1" indent="-457200">
              <a:buFont typeface="+mj-lt"/>
              <a:buAutoNum type="arabicPeriod"/>
            </a:pPr>
            <a:r>
              <a:rPr lang="en-US" dirty="0"/>
              <a:t>Sustainability and human-centered design</a:t>
            </a:r>
          </a:p>
          <a:p>
            <a:pPr marL="743363" lvl="1" indent="-457200">
              <a:buFont typeface="+mj-lt"/>
              <a:buAutoNum type="arabicPeriod"/>
            </a:pPr>
            <a:r>
              <a:rPr lang="de-DE" dirty="0" err="1"/>
              <a:t>Conformance</a:t>
            </a:r>
            <a:endParaRPr lang="de-DE" dirty="0"/>
          </a:p>
        </p:txBody>
      </p:sp>
      <p:sp>
        <p:nvSpPr>
          <p:cNvPr id="7" name="Inhaltsplatzhalter 6">
            <a:extLst>
              <a:ext uri="{FF2B5EF4-FFF2-40B4-BE49-F238E27FC236}">
                <a16:creationId xmlns:a16="http://schemas.microsoft.com/office/drawing/2014/main" id="{E89018DB-182E-CFCF-2C38-523DEF859805}"/>
              </a:ext>
            </a:extLst>
          </p:cNvPr>
          <p:cNvSpPr>
            <a:spLocks noGrp="1"/>
          </p:cNvSpPr>
          <p:nvPr>
            <p:ph sz="quarter" idx="35"/>
          </p:nvPr>
        </p:nvSpPr>
        <p:spPr/>
        <p:txBody>
          <a:bodyPr/>
          <a:lstStyle/>
          <a:p>
            <a:r>
              <a:rPr lang="de-DE" dirty="0"/>
              <a:t>ISO 9241 </a:t>
            </a:r>
            <a:r>
              <a:rPr lang="en-US" dirty="0"/>
              <a:t>Ergonomics of human–system interaction</a:t>
            </a:r>
            <a:endParaRPr lang="de-DE" dirty="0"/>
          </a:p>
        </p:txBody>
      </p:sp>
      <p:pic>
        <p:nvPicPr>
          <p:cNvPr id="8" name="Grafik 7" descr="Cover of ISO 9241 Ergonomics of human–system interaction&#10;">
            <a:extLst>
              <a:ext uri="{FF2B5EF4-FFF2-40B4-BE49-F238E27FC236}">
                <a16:creationId xmlns:a16="http://schemas.microsoft.com/office/drawing/2014/main" id="{E18F76D0-DB21-93BD-2F46-509353E03415}"/>
              </a:ext>
            </a:extLst>
          </p:cNvPr>
          <p:cNvPicPr>
            <a:picLocks noChangeAspect="1"/>
          </p:cNvPicPr>
          <p:nvPr/>
        </p:nvPicPr>
        <p:blipFill>
          <a:blip r:embed="rId2"/>
          <a:stretch>
            <a:fillRect/>
          </a:stretch>
        </p:blipFill>
        <p:spPr>
          <a:xfrm>
            <a:off x="8659103" y="1449389"/>
            <a:ext cx="3377322" cy="467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feil: nach rechts 14">
            <a:extLst>
              <a:ext uri="{FF2B5EF4-FFF2-40B4-BE49-F238E27FC236}">
                <a16:creationId xmlns:a16="http://schemas.microsoft.com/office/drawing/2014/main" id="{D2BF5E22-3265-4D3E-6832-C31CCAB49A28}"/>
              </a:ext>
              <a:ext uri="{C183D7F6-B498-43B3-948B-1728B52AA6E4}">
                <adec:decorative xmlns:adec="http://schemas.microsoft.com/office/drawing/2017/decorative" val="1"/>
              </a:ext>
            </a:extLst>
          </p:cNvPr>
          <p:cNvSpPr/>
          <p:nvPr/>
        </p:nvSpPr>
        <p:spPr>
          <a:xfrm>
            <a:off x="439101" y="2667418"/>
            <a:ext cx="512445" cy="54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30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1BC99-0696-0CD1-AD2C-F366B7E235CA}"/>
              </a:ext>
            </a:extLst>
          </p:cNvPr>
          <p:cNvSpPr>
            <a:spLocks noGrp="1"/>
          </p:cNvSpPr>
          <p:nvPr>
            <p:ph type="title"/>
          </p:nvPr>
        </p:nvSpPr>
        <p:spPr/>
        <p:txBody>
          <a:bodyPr/>
          <a:lstStyle/>
          <a:p>
            <a:r>
              <a:rPr lang="en-US" dirty="0"/>
              <a:t>We see what we want to see (3)</a:t>
            </a:r>
            <a:endParaRPr lang="de-DE" dirty="0"/>
          </a:p>
        </p:txBody>
      </p:sp>
      <p:sp>
        <p:nvSpPr>
          <p:cNvPr id="3" name="Fußzeilenplatzhalter 2">
            <a:extLst>
              <a:ext uri="{FF2B5EF4-FFF2-40B4-BE49-F238E27FC236}">
                <a16:creationId xmlns:a16="http://schemas.microsoft.com/office/drawing/2014/main" id="{4067B12D-1CDF-348C-FDAD-F3617AE3D34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7F1339F-9AB1-3FC4-6D9C-AD990B4CE464}"/>
              </a:ext>
            </a:extLst>
          </p:cNvPr>
          <p:cNvSpPr>
            <a:spLocks noGrp="1"/>
          </p:cNvSpPr>
          <p:nvPr>
            <p:ph type="sldNum" sz="quarter" idx="33"/>
          </p:nvPr>
        </p:nvSpPr>
        <p:spPr/>
        <p:txBody>
          <a:bodyPr/>
          <a:lstStyle/>
          <a:p>
            <a:fld id="{BA24374A-C3A8-471A-8837-3FC31668ABE5}" type="slidenum">
              <a:rPr lang="de-DE" smtClean="0"/>
              <a:pPr/>
              <a:t>5</a:t>
            </a:fld>
            <a:endParaRPr lang="de-DE" dirty="0"/>
          </a:p>
        </p:txBody>
      </p:sp>
      <p:sp>
        <p:nvSpPr>
          <p:cNvPr id="5" name="Textplatzhalter 4">
            <a:extLst>
              <a:ext uri="{FF2B5EF4-FFF2-40B4-BE49-F238E27FC236}">
                <a16:creationId xmlns:a16="http://schemas.microsoft.com/office/drawing/2014/main" id="{F139E56A-7976-532F-BB7D-BB247B389476}"/>
              </a:ext>
            </a:extLst>
          </p:cNvPr>
          <p:cNvSpPr>
            <a:spLocks noGrp="1"/>
          </p:cNvSpPr>
          <p:nvPr>
            <p:ph type="body" sz="quarter" idx="21"/>
          </p:nvPr>
        </p:nvSpPr>
        <p:spPr/>
        <p:txBody>
          <a:bodyPr/>
          <a:lstStyle/>
          <a:p>
            <a:r>
              <a:rPr lang="de-DE"/>
              <a:t>Users</a:t>
            </a:r>
            <a:endParaRPr lang="de-DE" dirty="0"/>
          </a:p>
        </p:txBody>
      </p:sp>
      <p:sp>
        <p:nvSpPr>
          <p:cNvPr id="6" name="Textplatzhalter 5">
            <a:extLst>
              <a:ext uri="{FF2B5EF4-FFF2-40B4-BE49-F238E27FC236}">
                <a16:creationId xmlns:a16="http://schemas.microsoft.com/office/drawing/2014/main" id="{EBEEF984-E598-C7ED-FADF-96D7C1E1AFF5}"/>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251998E5-60E3-06A4-38F5-DAD8308D0A3A}"/>
              </a:ext>
            </a:extLst>
          </p:cNvPr>
          <p:cNvSpPr>
            <a:spLocks noGrp="1"/>
          </p:cNvSpPr>
          <p:nvPr>
            <p:ph sz="quarter" idx="35"/>
          </p:nvPr>
        </p:nvSpPr>
        <p:spPr/>
        <p:txBody>
          <a:bodyPr/>
          <a:lstStyle/>
          <a:p>
            <a:pPr algn="ctr"/>
            <a:r>
              <a:rPr lang="de-DE" dirty="0"/>
              <a:t>Image </a:t>
            </a:r>
            <a:r>
              <a:rPr lang="de-DE" dirty="0" err="1"/>
              <a:t>posted</a:t>
            </a:r>
            <a:r>
              <a:rPr lang="de-DE" dirty="0"/>
              <a:t> </a:t>
            </a:r>
            <a:r>
              <a:rPr lang="de-DE" dirty="0" err="1"/>
              <a:t>by</a:t>
            </a:r>
            <a:r>
              <a:rPr lang="de-DE" dirty="0"/>
              <a:t> </a:t>
            </a:r>
            <a:r>
              <a:rPr lang="de-DE" dirty="0" err="1"/>
              <a:t>user</a:t>
            </a:r>
            <a:r>
              <a:rPr lang="de-DE" dirty="0"/>
              <a:t> </a:t>
            </a:r>
            <a:r>
              <a:rPr lang="de-DE" dirty="0" err="1"/>
              <a:t>earendilll</a:t>
            </a:r>
            <a:r>
              <a:rPr lang="de-DE" dirty="0"/>
              <a:t> 10 Apr 22 at 9gag.com</a:t>
            </a:r>
          </a:p>
        </p:txBody>
      </p:sp>
      <p:pic>
        <p:nvPicPr>
          <p:cNvPr id="8" name="Picture 2" descr="Left an old CRT-Screen from our childhood, right a current LED-Screen. This is one of the reasons why the games from our childhood look better in our memory.">
            <a:extLst>
              <a:ext uri="{FF2B5EF4-FFF2-40B4-BE49-F238E27FC236}">
                <a16:creationId xmlns:a16="http://schemas.microsoft.com/office/drawing/2014/main" id="{D17FFEF1-B451-F09B-9C5A-B90270945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275" y="1449388"/>
            <a:ext cx="7469450" cy="436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98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13776-3B14-D2AA-E3A3-00E54765A2E1}"/>
              </a:ext>
            </a:extLst>
          </p:cNvPr>
          <p:cNvSpPr>
            <a:spLocks noGrp="1"/>
          </p:cNvSpPr>
          <p:nvPr>
            <p:ph type="title"/>
          </p:nvPr>
        </p:nvSpPr>
        <p:spPr/>
        <p:txBody>
          <a:bodyPr/>
          <a:lstStyle/>
          <a:p>
            <a:r>
              <a:rPr lang="en-US" dirty="0"/>
              <a:t>3. Rationale for adopting human-centered design</a:t>
            </a:r>
            <a:endParaRPr lang="de-DE" dirty="0"/>
          </a:p>
        </p:txBody>
      </p:sp>
      <p:sp>
        <p:nvSpPr>
          <p:cNvPr id="3" name="Fußzeilenplatzhalter 2">
            <a:extLst>
              <a:ext uri="{FF2B5EF4-FFF2-40B4-BE49-F238E27FC236}">
                <a16:creationId xmlns:a16="http://schemas.microsoft.com/office/drawing/2014/main" id="{A6632323-3823-9B0D-11A2-E69D97D72A7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328D548-B3B7-B4A0-7E4C-CCCDAB3A0F23}"/>
              </a:ext>
            </a:extLst>
          </p:cNvPr>
          <p:cNvSpPr>
            <a:spLocks noGrp="1"/>
          </p:cNvSpPr>
          <p:nvPr>
            <p:ph type="sldNum" sz="quarter" idx="33"/>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5F642A85-7C47-4F21-D2BB-1D0621CAD349}"/>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7046E229-94A4-6A2E-18EA-576051AF26C6}"/>
              </a:ext>
            </a:extLst>
          </p:cNvPr>
          <p:cNvSpPr>
            <a:spLocks noGrp="1"/>
          </p:cNvSpPr>
          <p:nvPr>
            <p:ph type="body" sz="quarter" idx="34"/>
          </p:nvPr>
        </p:nvSpPr>
        <p:spPr>
          <a:xfrm>
            <a:off x="695325" y="1449388"/>
            <a:ext cx="10801349" cy="4376646"/>
          </a:xfrm>
        </p:spPr>
        <p:txBody>
          <a:bodyPr>
            <a:normAutofit fontScale="92500"/>
          </a:bodyPr>
          <a:lstStyle/>
          <a:p>
            <a:r>
              <a:rPr lang="en-US" dirty="0"/>
              <a:t>“Using a human-centered approach to design and development has substantial </a:t>
            </a:r>
            <a:r>
              <a:rPr lang="en-US" b="1" dirty="0">
                <a:solidFill>
                  <a:schemeClr val="accent1"/>
                </a:solidFill>
              </a:rPr>
              <a:t>economic and social benefits for users, employers and suppliers</a:t>
            </a:r>
            <a:r>
              <a:rPr lang="en-US" dirty="0"/>
              <a:t>. Highly usable systems and products tend to be more </a:t>
            </a:r>
            <a:r>
              <a:rPr lang="en-US" b="1" dirty="0">
                <a:solidFill>
                  <a:schemeClr val="accent1"/>
                </a:solidFill>
              </a:rPr>
              <a:t>successful both </a:t>
            </a:r>
            <a:r>
              <a:rPr lang="de-DE" b="1" dirty="0" err="1">
                <a:solidFill>
                  <a:schemeClr val="accent1"/>
                </a:solidFill>
              </a:rPr>
              <a:t>technically</a:t>
            </a:r>
            <a:r>
              <a:rPr lang="de-DE" b="1" dirty="0">
                <a:solidFill>
                  <a:schemeClr val="accent1"/>
                </a:solidFill>
              </a:rPr>
              <a:t> and </a:t>
            </a:r>
            <a:r>
              <a:rPr lang="de-DE" b="1" dirty="0" err="1">
                <a:solidFill>
                  <a:schemeClr val="accent1"/>
                </a:solidFill>
              </a:rPr>
              <a:t>commercially</a:t>
            </a:r>
            <a:r>
              <a:rPr lang="de-DE" dirty="0"/>
              <a:t>.“</a:t>
            </a:r>
          </a:p>
          <a:p>
            <a:r>
              <a:rPr lang="en-US" dirty="0"/>
              <a:t>“Systems designed using human-</a:t>
            </a:r>
            <a:r>
              <a:rPr lang="en-US" dirty="0" err="1"/>
              <a:t>centred</a:t>
            </a:r>
            <a:r>
              <a:rPr lang="en-US" dirty="0"/>
              <a:t> methods improve quality, for </a:t>
            </a:r>
            <a:r>
              <a:rPr lang="de-DE" dirty="0" err="1"/>
              <a:t>example</a:t>
            </a:r>
            <a:r>
              <a:rPr lang="de-DE" dirty="0"/>
              <a:t>, </a:t>
            </a:r>
            <a:r>
              <a:rPr lang="de-DE" dirty="0" err="1"/>
              <a:t>by</a:t>
            </a:r>
            <a:r>
              <a:rPr lang="de-DE" dirty="0"/>
              <a:t>:</a:t>
            </a:r>
          </a:p>
          <a:p>
            <a:pPr lvl="1"/>
            <a:r>
              <a:rPr lang="en-US" dirty="0"/>
              <a:t>a) increasing the </a:t>
            </a:r>
            <a:r>
              <a:rPr lang="en-US" b="1" dirty="0">
                <a:solidFill>
                  <a:schemeClr val="accent1"/>
                </a:solidFill>
              </a:rPr>
              <a:t>productivity</a:t>
            </a:r>
            <a:r>
              <a:rPr lang="en-US" dirty="0"/>
              <a:t> of users and the operational efficiency of organizations;</a:t>
            </a:r>
          </a:p>
          <a:p>
            <a:pPr lvl="1"/>
            <a:r>
              <a:rPr lang="en-US" dirty="0"/>
              <a:t>b) being </a:t>
            </a:r>
            <a:r>
              <a:rPr lang="en-US" b="1" dirty="0">
                <a:solidFill>
                  <a:schemeClr val="accent1"/>
                </a:solidFill>
              </a:rPr>
              <a:t>easier to understand and use</a:t>
            </a:r>
            <a:r>
              <a:rPr lang="en-US" dirty="0"/>
              <a:t>, thus reducing training […] costs;</a:t>
            </a:r>
          </a:p>
          <a:p>
            <a:pPr lvl="1"/>
            <a:r>
              <a:rPr lang="en-US" dirty="0"/>
              <a:t>c) increasing usability for </a:t>
            </a:r>
            <a:r>
              <a:rPr lang="en-US" b="1" dirty="0">
                <a:solidFill>
                  <a:schemeClr val="accent1"/>
                </a:solidFill>
              </a:rPr>
              <a:t>people with a wider range of capabilities </a:t>
            </a:r>
            <a:r>
              <a:rPr lang="en-US" dirty="0"/>
              <a:t>[…]</a:t>
            </a:r>
          </a:p>
          <a:p>
            <a:pPr lvl="1"/>
            <a:r>
              <a:rPr lang="de-DE" dirty="0"/>
              <a:t>d) </a:t>
            </a:r>
            <a:r>
              <a:rPr lang="de-DE" dirty="0" err="1"/>
              <a:t>improving</a:t>
            </a:r>
            <a:r>
              <a:rPr lang="de-DE" dirty="0"/>
              <a:t> </a:t>
            </a:r>
            <a:r>
              <a:rPr lang="de-DE" dirty="0" err="1"/>
              <a:t>user</a:t>
            </a:r>
            <a:r>
              <a:rPr lang="de-DE" dirty="0"/>
              <a:t> </a:t>
            </a:r>
            <a:r>
              <a:rPr lang="de-DE" dirty="0" err="1"/>
              <a:t>experience</a:t>
            </a:r>
            <a:r>
              <a:rPr lang="de-DE" dirty="0"/>
              <a:t>;</a:t>
            </a:r>
          </a:p>
          <a:p>
            <a:pPr lvl="1"/>
            <a:r>
              <a:rPr lang="en-US" dirty="0"/>
              <a:t>e) </a:t>
            </a:r>
            <a:r>
              <a:rPr lang="en-US" b="1" dirty="0">
                <a:solidFill>
                  <a:schemeClr val="accent1"/>
                </a:solidFill>
              </a:rPr>
              <a:t>reducing</a:t>
            </a:r>
            <a:r>
              <a:rPr lang="en-US" dirty="0"/>
              <a:t> discomfort and </a:t>
            </a:r>
            <a:r>
              <a:rPr lang="en-US" b="1" dirty="0">
                <a:solidFill>
                  <a:schemeClr val="accent1"/>
                </a:solidFill>
              </a:rPr>
              <a:t>stress</a:t>
            </a:r>
            <a:r>
              <a:rPr lang="en-US" dirty="0"/>
              <a:t>;</a:t>
            </a:r>
          </a:p>
          <a:p>
            <a:pPr lvl="1"/>
            <a:r>
              <a:rPr lang="en-US" dirty="0"/>
              <a:t>f) providing a </a:t>
            </a:r>
            <a:r>
              <a:rPr lang="en-US" b="1" dirty="0">
                <a:solidFill>
                  <a:schemeClr val="accent1"/>
                </a:solidFill>
              </a:rPr>
              <a:t>competitive advantage </a:t>
            </a:r>
            <a:r>
              <a:rPr lang="en-US" dirty="0"/>
              <a:t>[…]</a:t>
            </a:r>
          </a:p>
          <a:p>
            <a:pPr lvl="1"/>
            <a:r>
              <a:rPr lang="en-US" dirty="0"/>
              <a:t>g) contributing towards sustainability objectives.”</a:t>
            </a:r>
            <a:endParaRPr lang="de-DE" dirty="0"/>
          </a:p>
        </p:txBody>
      </p:sp>
      <p:sp>
        <p:nvSpPr>
          <p:cNvPr id="7" name="Inhaltsplatzhalter 6">
            <a:extLst>
              <a:ext uri="{FF2B5EF4-FFF2-40B4-BE49-F238E27FC236}">
                <a16:creationId xmlns:a16="http://schemas.microsoft.com/office/drawing/2014/main" id="{386641C3-F9B2-0848-7A64-8D9A0DBC8746}"/>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spTree>
    <p:extLst>
      <p:ext uri="{BB962C8B-B14F-4D97-AF65-F5344CB8AC3E}">
        <p14:creationId xmlns:p14="http://schemas.microsoft.com/office/powerpoint/2010/main" val="2808741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54081-34C4-6258-B99A-69178E537AFB}"/>
              </a:ext>
            </a:extLst>
          </p:cNvPr>
          <p:cNvSpPr>
            <a:spLocks noGrp="1"/>
          </p:cNvSpPr>
          <p:nvPr>
            <p:ph type="title"/>
          </p:nvPr>
        </p:nvSpPr>
        <p:spPr/>
        <p:txBody>
          <a:bodyPr/>
          <a:lstStyle/>
          <a:p>
            <a:r>
              <a:rPr lang="en-US" dirty="0"/>
              <a:t>4. Principles of human-centered design</a:t>
            </a:r>
            <a:endParaRPr lang="de-DE" dirty="0"/>
          </a:p>
        </p:txBody>
      </p:sp>
      <p:sp>
        <p:nvSpPr>
          <p:cNvPr id="3" name="Fußzeilenplatzhalter 2">
            <a:extLst>
              <a:ext uri="{FF2B5EF4-FFF2-40B4-BE49-F238E27FC236}">
                <a16:creationId xmlns:a16="http://schemas.microsoft.com/office/drawing/2014/main" id="{812E2A00-C8E1-1508-716C-560CBC0A831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7D53625-2A57-EC88-E901-230186499580}"/>
              </a:ext>
            </a:extLst>
          </p:cNvPr>
          <p:cNvSpPr>
            <a:spLocks noGrp="1"/>
          </p:cNvSpPr>
          <p:nvPr>
            <p:ph type="sldNum" sz="quarter" idx="33"/>
          </p:nvPr>
        </p:nvSpPr>
        <p:spPr/>
        <p:txBody>
          <a:bodyPr/>
          <a:lstStyle/>
          <a:p>
            <a:fld id="{BA24374A-C3A8-471A-8837-3FC31668ABE5}" type="slidenum">
              <a:rPr lang="de-DE" smtClean="0"/>
              <a:pPr/>
              <a:t>51</a:t>
            </a:fld>
            <a:endParaRPr lang="de-DE" dirty="0"/>
          </a:p>
        </p:txBody>
      </p:sp>
      <p:sp>
        <p:nvSpPr>
          <p:cNvPr id="5" name="Textplatzhalter 4">
            <a:extLst>
              <a:ext uri="{FF2B5EF4-FFF2-40B4-BE49-F238E27FC236}">
                <a16:creationId xmlns:a16="http://schemas.microsoft.com/office/drawing/2014/main" id="{5CBBA9DD-2D41-1393-F3C2-326CCC76BB08}"/>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02C44598-0929-43FD-7294-33BA4B917F4D}"/>
              </a:ext>
            </a:extLst>
          </p:cNvPr>
          <p:cNvSpPr>
            <a:spLocks noGrp="1"/>
          </p:cNvSpPr>
          <p:nvPr>
            <p:ph type="body" sz="quarter" idx="34"/>
          </p:nvPr>
        </p:nvSpPr>
        <p:spPr/>
        <p:txBody>
          <a:bodyPr/>
          <a:lstStyle/>
          <a:p>
            <a:r>
              <a:rPr lang="en-US" dirty="0"/>
              <a:t>a) the design is based upon an explicit </a:t>
            </a:r>
            <a:r>
              <a:rPr lang="en-US" b="1" dirty="0">
                <a:solidFill>
                  <a:schemeClr val="accent1"/>
                </a:solidFill>
              </a:rPr>
              <a:t>understanding of users, tasks and environments</a:t>
            </a:r>
            <a:r>
              <a:rPr lang="en-US" b="1" dirty="0"/>
              <a:t> </a:t>
            </a:r>
            <a:r>
              <a:rPr lang="en-US" dirty="0"/>
              <a:t>[…]</a:t>
            </a:r>
          </a:p>
          <a:p>
            <a:r>
              <a:rPr lang="en-US" dirty="0"/>
              <a:t>b)</a:t>
            </a:r>
            <a:r>
              <a:rPr lang="en-US" dirty="0">
                <a:solidFill>
                  <a:schemeClr val="accent1"/>
                </a:solidFill>
              </a:rPr>
              <a:t> </a:t>
            </a:r>
            <a:r>
              <a:rPr lang="en-US" b="1" dirty="0">
                <a:solidFill>
                  <a:schemeClr val="accent1"/>
                </a:solidFill>
              </a:rPr>
              <a:t>users are involved</a:t>
            </a:r>
            <a:r>
              <a:rPr lang="en-US" dirty="0">
                <a:solidFill>
                  <a:schemeClr val="accent1"/>
                </a:solidFill>
              </a:rPr>
              <a:t> </a:t>
            </a:r>
            <a:r>
              <a:rPr lang="en-US" dirty="0"/>
              <a:t>throughout design and development […]</a:t>
            </a:r>
          </a:p>
          <a:p>
            <a:r>
              <a:rPr lang="en-US" dirty="0"/>
              <a:t>c) the design is </a:t>
            </a:r>
            <a:r>
              <a:rPr lang="en-US" b="1" dirty="0">
                <a:solidFill>
                  <a:schemeClr val="accent1"/>
                </a:solidFill>
              </a:rPr>
              <a:t>driven and refined by </a:t>
            </a:r>
            <a:r>
              <a:rPr lang="en-US" dirty="0"/>
              <a:t>user-centered </a:t>
            </a:r>
            <a:r>
              <a:rPr lang="en-US" b="1" dirty="0">
                <a:solidFill>
                  <a:schemeClr val="accent1"/>
                </a:solidFill>
              </a:rPr>
              <a:t>evaluation</a:t>
            </a:r>
            <a:r>
              <a:rPr lang="en-US" dirty="0"/>
              <a:t> […]</a:t>
            </a:r>
          </a:p>
          <a:p>
            <a:r>
              <a:rPr lang="en-US" dirty="0"/>
              <a:t>d) the process is </a:t>
            </a:r>
            <a:r>
              <a:rPr lang="en-US" b="1" dirty="0">
                <a:solidFill>
                  <a:schemeClr val="accent1"/>
                </a:solidFill>
              </a:rPr>
              <a:t>iterative</a:t>
            </a:r>
            <a:r>
              <a:rPr lang="en-US" dirty="0"/>
              <a:t> […]</a:t>
            </a:r>
          </a:p>
          <a:p>
            <a:r>
              <a:rPr lang="en-US" dirty="0"/>
              <a:t>e) the design addresses the </a:t>
            </a:r>
            <a:r>
              <a:rPr lang="en-US" b="1" dirty="0">
                <a:solidFill>
                  <a:schemeClr val="accent1"/>
                </a:solidFill>
              </a:rPr>
              <a:t>whole user experience </a:t>
            </a:r>
            <a:r>
              <a:rPr lang="en-US" dirty="0"/>
              <a:t>[…]</a:t>
            </a:r>
          </a:p>
          <a:p>
            <a:r>
              <a:rPr lang="en-US" dirty="0"/>
              <a:t>f) the design team includes </a:t>
            </a:r>
            <a:r>
              <a:rPr lang="en-US" b="1" dirty="0">
                <a:solidFill>
                  <a:schemeClr val="accent1"/>
                </a:solidFill>
              </a:rPr>
              <a:t>multidisciplinary skills </a:t>
            </a:r>
            <a:r>
              <a:rPr lang="en-US" dirty="0"/>
              <a:t>and perspectives”</a:t>
            </a:r>
            <a:endParaRPr lang="de-DE" dirty="0"/>
          </a:p>
        </p:txBody>
      </p:sp>
      <p:sp>
        <p:nvSpPr>
          <p:cNvPr id="7" name="Inhaltsplatzhalter 6">
            <a:extLst>
              <a:ext uri="{FF2B5EF4-FFF2-40B4-BE49-F238E27FC236}">
                <a16:creationId xmlns:a16="http://schemas.microsoft.com/office/drawing/2014/main" id="{7E438E2A-A761-3248-6909-494DADC72BA9}"/>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spTree>
    <p:extLst>
      <p:ext uri="{BB962C8B-B14F-4D97-AF65-F5344CB8AC3E}">
        <p14:creationId xmlns:p14="http://schemas.microsoft.com/office/powerpoint/2010/main" val="3796165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C4FA28-EB86-AF3B-78A5-CB64390DDF64}"/>
              </a:ext>
            </a:extLst>
          </p:cNvPr>
          <p:cNvSpPr>
            <a:spLocks noGrp="1"/>
          </p:cNvSpPr>
          <p:nvPr>
            <p:ph type="title"/>
          </p:nvPr>
        </p:nvSpPr>
        <p:spPr/>
        <p:txBody>
          <a:bodyPr/>
          <a:lstStyle/>
          <a:p>
            <a:r>
              <a:rPr lang="en-US" dirty="0"/>
              <a:t>6. Human-centered design activities</a:t>
            </a:r>
          </a:p>
        </p:txBody>
      </p:sp>
      <p:sp>
        <p:nvSpPr>
          <p:cNvPr id="3" name="Fußzeilenplatzhalter 2">
            <a:extLst>
              <a:ext uri="{FF2B5EF4-FFF2-40B4-BE49-F238E27FC236}">
                <a16:creationId xmlns:a16="http://schemas.microsoft.com/office/drawing/2014/main" id="{194BEEA1-4452-7A59-FC78-44CC16BA0E8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8CA5F23-5156-5D67-2B78-60DC92249E81}"/>
              </a:ext>
            </a:extLst>
          </p:cNvPr>
          <p:cNvSpPr>
            <a:spLocks noGrp="1"/>
          </p:cNvSpPr>
          <p:nvPr>
            <p:ph type="sldNum" sz="quarter" idx="33"/>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D1643E8F-887A-73A2-0D49-339399978DBE}"/>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333DCF4F-5A76-4C12-B23A-CBB12DC555F2}"/>
              </a:ext>
            </a:extLst>
          </p:cNvPr>
          <p:cNvSpPr>
            <a:spLocks noGrp="1"/>
          </p:cNvSpPr>
          <p:nvPr>
            <p:ph type="body" sz="quarter" idx="34"/>
          </p:nvPr>
        </p:nvSpPr>
        <p:spPr/>
        <p:txBody>
          <a:bodyPr/>
          <a:lstStyle/>
          <a:p>
            <a:pPr marL="0" indent="0">
              <a:buNone/>
            </a:pPr>
            <a:r>
              <a:rPr lang="en-US" dirty="0"/>
              <a:t>“a) understanding and specifying the </a:t>
            </a:r>
            <a:r>
              <a:rPr lang="en-US" b="1" dirty="0">
                <a:solidFill>
                  <a:schemeClr val="accent1"/>
                </a:solidFill>
              </a:rPr>
              <a:t>context of use</a:t>
            </a:r>
            <a:r>
              <a:rPr lang="en-US" dirty="0"/>
              <a:t>”</a:t>
            </a:r>
          </a:p>
          <a:p>
            <a:pPr lvl="1"/>
            <a:r>
              <a:rPr lang="en-US" i="1" dirty="0"/>
              <a:t>What are the tasks or objectives associated with the design?</a:t>
            </a:r>
          </a:p>
          <a:p>
            <a:pPr marL="0" indent="0">
              <a:buNone/>
            </a:pPr>
            <a:r>
              <a:rPr lang="en-US" dirty="0"/>
              <a:t>“b) specifying the </a:t>
            </a:r>
            <a:r>
              <a:rPr lang="en-US" b="1" dirty="0">
                <a:solidFill>
                  <a:schemeClr val="accent1"/>
                </a:solidFill>
              </a:rPr>
              <a:t>user requirements</a:t>
            </a:r>
            <a:r>
              <a:rPr lang="en-US" b="1" dirty="0"/>
              <a:t>”</a:t>
            </a:r>
          </a:p>
          <a:p>
            <a:pPr lvl="1"/>
            <a:r>
              <a:rPr lang="en-US" i="1" dirty="0"/>
              <a:t>What expectations or requirements must the design accommodate?</a:t>
            </a:r>
          </a:p>
          <a:p>
            <a:pPr marL="0" indent="0">
              <a:buNone/>
            </a:pPr>
            <a:r>
              <a:rPr lang="en-US" dirty="0"/>
              <a:t>“c) producing </a:t>
            </a:r>
            <a:r>
              <a:rPr lang="en-US" b="1" dirty="0">
                <a:solidFill>
                  <a:schemeClr val="accent1"/>
                </a:solidFill>
              </a:rPr>
              <a:t>design solutions</a:t>
            </a:r>
            <a:r>
              <a:rPr lang="en-US" b="1" dirty="0"/>
              <a:t>”</a:t>
            </a:r>
          </a:p>
          <a:p>
            <a:pPr lvl="1"/>
            <a:r>
              <a:rPr lang="en-US" i="1" dirty="0"/>
              <a:t>prototyping, rendering, mockup building, implementation</a:t>
            </a:r>
          </a:p>
          <a:p>
            <a:pPr marL="0" indent="0">
              <a:buNone/>
            </a:pPr>
            <a:r>
              <a:rPr lang="en-US" dirty="0"/>
              <a:t>“d) </a:t>
            </a:r>
            <a:r>
              <a:rPr lang="en-US" b="1" dirty="0">
                <a:solidFill>
                  <a:schemeClr val="accent1"/>
                </a:solidFill>
              </a:rPr>
              <a:t>evaluating</a:t>
            </a:r>
            <a:r>
              <a:rPr lang="en-US" dirty="0"/>
              <a:t> the design”</a:t>
            </a:r>
          </a:p>
          <a:p>
            <a:pPr lvl="1"/>
            <a:r>
              <a:rPr lang="en-US" i="1" dirty="0"/>
              <a:t>conduct initial evaluations, usability testing, and ergonomic assessment</a:t>
            </a:r>
            <a:endParaRPr lang="de-DE" i="1" dirty="0"/>
          </a:p>
        </p:txBody>
      </p:sp>
      <p:sp>
        <p:nvSpPr>
          <p:cNvPr id="7" name="Inhaltsplatzhalter 6">
            <a:extLst>
              <a:ext uri="{FF2B5EF4-FFF2-40B4-BE49-F238E27FC236}">
                <a16:creationId xmlns:a16="http://schemas.microsoft.com/office/drawing/2014/main" id="{4BB6C99E-4CAD-29E8-5CEA-1DDB85EBF8CA}"/>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spTree>
    <p:extLst>
      <p:ext uri="{BB962C8B-B14F-4D97-AF65-F5344CB8AC3E}">
        <p14:creationId xmlns:p14="http://schemas.microsoft.com/office/powerpoint/2010/main" val="1292991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973E4-D330-0AA9-6FD9-888FE5ED524C}"/>
              </a:ext>
            </a:extLst>
          </p:cNvPr>
          <p:cNvSpPr>
            <a:spLocks noGrp="1"/>
          </p:cNvSpPr>
          <p:nvPr>
            <p:ph type="title"/>
          </p:nvPr>
        </p:nvSpPr>
        <p:spPr/>
        <p:txBody>
          <a:bodyPr/>
          <a:lstStyle/>
          <a:p>
            <a:r>
              <a:rPr lang="en-US" dirty="0"/>
              <a:t>The Human-Centered Design</a:t>
            </a:r>
            <a:endParaRPr lang="de-DE" dirty="0"/>
          </a:p>
        </p:txBody>
      </p:sp>
      <p:sp>
        <p:nvSpPr>
          <p:cNvPr id="3" name="Fußzeilenplatzhalter 2">
            <a:extLst>
              <a:ext uri="{FF2B5EF4-FFF2-40B4-BE49-F238E27FC236}">
                <a16:creationId xmlns:a16="http://schemas.microsoft.com/office/drawing/2014/main" id="{F0F46D90-5447-A19B-49CD-1852759D10E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21820E5-D50A-692D-B7BE-F3DC1C521F34}"/>
              </a:ext>
            </a:extLst>
          </p:cNvPr>
          <p:cNvSpPr>
            <a:spLocks noGrp="1"/>
          </p:cNvSpPr>
          <p:nvPr>
            <p:ph type="sldNum" sz="quarter" idx="33"/>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AD33F21B-9507-07C3-75AE-67A858D0A64E}"/>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1DEF8DEF-3C47-3E3D-8193-1DAF4C2DA96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855C0848-45A0-0EE1-9AF2-A2F0F349636E}"/>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4" name="Gruppieren 23" descr="The human-centered design process&#10;">
            <a:extLst>
              <a:ext uri="{FF2B5EF4-FFF2-40B4-BE49-F238E27FC236}">
                <a16:creationId xmlns:a16="http://schemas.microsoft.com/office/drawing/2014/main" id="{8E650C71-3672-2D31-141A-6E6FE5244F5B}"/>
              </a:ext>
            </a:extLst>
          </p:cNvPr>
          <p:cNvGrpSpPr/>
          <p:nvPr/>
        </p:nvGrpSpPr>
        <p:grpSpPr>
          <a:xfrm>
            <a:off x="2105025" y="1160302"/>
            <a:ext cx="7916834" cy="4749122"/>
            <a:chOff x="2105025" y="1160302"/>
            <a:chExt cx="7916834" cy="4749122"/>
          </a:xfrm>
        </p:grpSpPr>
        <p:pic>
          <p:nvPicPr>
            <p:cNvPr id="8" name="Picture 2">
              <a:extLst>
                <a:ext uri="{FF2B5EF4-FFF2-40B4-BE49-F238E27FC236}">
                  <a16:creationId xmlns:a16="http://schemas.microsoft.com/office/drawing/2014/main" id="{DA356BA8-C44F-C9E4-EB7B-0A69576F8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6D18A7CE-99B7-1565-5CF6-F29E71F4F488}"/>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D3060D51-B9A9-CADD-2CC0-1C2E9052B520}"/>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CAA4D1A8-1E98-6DF3-78DD-A8C323273ABB}"/>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97520F44-525F-6455-B711-041EDACD3535}"/>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4A3EAF25-A9B4-4407-A687-32E0E0A3ADA0}"/>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DD58B285-A208-73CC-0246-D0F7B4CE17AA}"/>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D2A9160C-5AA3-C251-5FF6-206488B11A61}"/>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FF105C98-E8BA-5488-376B-7C6991EAAA90}"/>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F217C00A-5312-9ABB-CE75-88C046D90B83}"/>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8A4B10B4-E1BD-A09B-16B7-127E10998086}"/>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9321EF4C-4F15-E89B-82B8-932990D9F1BC}"/>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BA0D956D-CE2B-E2AD-19FD-E866DC6E96EC}"/>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7CF3609E-8297-80E7-47ED-1A0DF0711247}"/>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F3A1AA32-1336-6352-023E-652843C68754}"/>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7C1A0791-C400-2AFC-30B2-FC20B4BC5FB9}"/>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Tree>
    <p:extLst>
      <p:ext uri="{BB962C8B-B14F-4D97-AF65-F5344CB8AC3E}">
        <p14:creationId xmlns:p14="http://schemas.microsoft.com/office/powerpoint/2010/main" val="648201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72767-64AF-3985-112E-D96706054EF4}"/>
              </a:ext>
            </a:extLst>
          </p:cNvPr>
          <p:cNvSpPr>
            <a:spLocks noGrp="1"/>
          </p:cNvSpPr>
          <p:nvPr>
            <p:ph type="title"/>
          </p:nvPr>
        </p:nvSpPr>
        <p:spPr/>
        <p:txBody>
          <a:bodyPr/>
          <a:lstStyle/>
          <a:p>
            <a:r>
              <a:rPr lang="en-US" dirty="0"/>
              <a:t>The Human-Centered Design (slow cycle)</a:t>
            </a:r>
            <a:endParaRPr lang="de-DE" dirty="0"/>
          </a:p>
        </p:txBody>
      </p:sp>
      <p:sp>
        <p:nvSpPr>
          <p:cNvPr id="3" name="Fußzeilenplatzhalter 2">
            <a:extLst>
              <a:ext uri="{FF2B5EF4-FFF2-40B4-BE49-F238E27FC236}">
                <a16:creationId xmlns:a16="http://schemas.microsoft.com/office/drawing/2014/main" id="{0308CB38-43B0-36EF-541F-9EB336C2B58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ECF76A8-3654-06BE-7A6B-64C897F4EA32}"/>
              </a:ext>
            </a:extLst>
          </p:cNvPr>
          <p:cNvSpPr>
            <a:spLocks noGrp="1"/>
          </p:cNvSpPr>
          <p:nvPr>
            <p:ph type="sldNum" sz="quarter" idx="33"/>
          </p:nvPr>
        </p:nvSpPr>
        <p:spPr/>
        <p:txBody>
          <a:bodyPr/>
          <a:lstStyle/>
          <a:p>
            <a:fld id="{BA24374A-C3A8-471A-8837-3FC31668ABE5}" type="slidenum">
              <a:rPr lang="de-DE" smtClean="0"/>
              <a:pPr/>
              <a:t>54</a:t>
            </a:fld>
            <a:endParaRPr lang="de-DE" dirty="0"/>
          </a:p>
        </p:txBody>
      </p:sp>
      <p:sp>
        <p:nvSpPr>
          <p:cNvPr id="5" name="Textplatzhalter 4">
            <a:extLst>
              <a:ext uri="{FF2B5EF4-FFF2-40B4-BE49-F238E27FC236}">
                <a16:creationId xmlns:a16="http://schemas.microsoft.com/office/drawing/2014/main" id="{9F5D5F6A-9E38-35E3-A0EE-3700B7D4984B}"/>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A07DFE27-7185-0737-AD8F-CD74BD1F1F23}"/>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D7441275-FC1E-87B1-9090-7DD805226058}"/>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6" name="Gruppieren 25" descr="The human-centered design process&#10; (slow cycle)">
            <a:extLst>
              <a:ext uri="{FF2B5EF4-FFF2-40B4-BE49-F238E27FC236}">
                <a16:creationId xmlns:a16="http://schemas.microsoft.com/office/drawing/2014/main" id="{2E92998C-0704-2368-0888-4A7E6C1DA7F5}"/>
              </a:ext>
            </a:extLst>
          </p:cNvPr>
          <p:cNvGrpSpPr/>
          <p:nvPr/>
        </p:nvGrpSpPr>
        <p:grpSpPr>
          <a:xfrm>
            <a:off x="2105025" y="1160302"/>
            <a:ext cx="7916834" cy="4955596"/>
            <a:chOff x="2105025" y="1160302"/>
            <a:chExt cx="7916834" cy="4955596"/>
          </a:xfrm>
        </p:grpSpPr>
        <p:pic>
          <p:nvPicPr>
            <p:cNvPr id="8" name="Picture 2">
              <a:extLst>
                <a:ext uri="{FF2B5EF4-FFF2-40B4-BE49-F238E27FC236}">
                  <a16:creationId xmlns:a16="http://schemas.microsoft.com/office/drawing/2014/main" id="{AECEC916-E7DE-CF5C-1B2D-4DCC48DC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21CF8588-11AD-AD7C-A692-5957CD742937}"/>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88ED2DB9-9EDA-A0E0-DA1A-87461C7FF165}"/>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44B57066-98E2-AD02-D983-BED31B7DD290}"/>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68C019F8-A803-8C91-9159-EBE0291C5E9B}"/>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16DA4574-A758-DEF8-3611-0C7490D40109}"/>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23F0E767-6453-BF77-2CBD-DDE67382FB24}"/>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4D390633-BC24-48E2-E867-CFC98ADDE0EC}"/>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8BD89B02-FC9E-C141-6295-296A8A402485}"/>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2A2B6C38-FE37-FD48-3C26-93F4C076DCFB}"/>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F99F2F89-5D1D-A562-6743-69960F43CBCD}"/>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7ACAFBA4-99FD-F294-B3E6-7E1ABF8F0348}"/>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49A5988D-48AD-B0E5-D1EF-D2D2A11C0B06}"/>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44599703-6254-BCEA-A75C-C9946EDA5DCA}"/>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AB831D1D-7969-C7EA-78FE-6EF04CA3764C}"/>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1A8BE5C4-634B-DBC1-B597-D828EC9B55BD}"/>
                </a:ext>
              </a:extLst>
            </p:cNvPr>
            <p:cNvPicPr>
              <a:picLocks noChangeAspect="1"/>
            </p:cNvPicPr>
            <p:nvPr/>
          </p:nvPicPr>
          <p:blipFill>
            <a:blip r:embed="rId3"/>
            <a:stretch>
              <a:fillRect/>
            </a:stretch>
          </p:blipFill>
          <p:spPr>
            <a:xfrm>
              <a:off x="5561293" y="4725236"/>
              <a:ext cx="1967607" cy="1390662"/>
            </a:xfrm>
            <a:prstGeom prst="rect">
              <a:avLst/>
            </a:prstGeom>
          </p:spPr>
        </p:pic>
        <p:sp>
          <p:nvSpPr>
            <p:cNvPr id="24" name="Textfeld 23">
              <a:extLst>
                <a:ext uri="{FF2B5EF4-FFF2-40B4-BE49-F238E27FC236}">
                  <a16:creationId xmlns:a16="http://schemas.microsoft.com/office/drawing/2014/main" id="{9ADA43A1-81FD-2179-D3FF-9F936772519D}"/>
                </a:ext>
              </a:extLst>
            </p:cNvPr>
            <p:cNvSpPr txBox="1"/>
            <p:nvPr/>
          </p:nvSpPr>
          <p:spPr>
            <a:xfrm>
              <a:off x="5285468" y="3772410"/>
              <a:ext cx="2557303" cy="564409"/>
            </a:xfrm>
            <a:prstGeom prst="rect">
              <a:avLst/>
            </a:prstGeom>
            <a:solidFill>
              <a:srgbClr val="FF0000"/>
            </a:solidFill>
          </p:spPr>
          <p:txBody>
            <a:bodyPr wrap="square" rtlCol="0" anchor="ctr">
              <a:noAutofit/>
            </a:bodyPr>
            <a:lstStyle/>
            <a:p>
              <a:pPr algn="ctr"/>
              <a:r>
                <a:rPr lang="en-US" sz="3600" dirty="0">
                  <a:solidFill>
                    <a:schemeClr val="bg1"/>
                  </a:solidFill>
                </a:rPr>
                <a:t>very slow</a:t>
              </a:r>
            </a:p>
          </p:txBody>
        </p:sp>
        <p:sp>
          <p:nvSpPr>
            <p:cNvPr id="25" name="Rechteck 24">
              <a:extLst>
                <a:ext uri="{FF2B5EF4-FFF2-40B4-BE49-F238E27FC236}">
                  <a16:creationId xmlns:a16="http://schemas.microsoft.com/office/drawing/2014/main" id="{21549706-F9C8-A35F-C9A6-E54D1ACAE53B}"/>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Tree>
    <p:extLst>
      <p:ext uri="{BB962C8B-B14F-4D97-AF65-F5344CB8AC3E}">
        <p14:creationId xmlns:p14="http://schemas.microsoft.com/office/powerpoint/2010/main" val="370162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BF7C0-2DB3-C522-2C87-7F2A1C4EEA62}"/>
              </a:ext>
            </a:extLst>
          </p:cNvPr>
          <p:cNvSpPr>
            <a:spLocks noGrp="1"/>
          </p:cNvSpPr>
          <p:nvPr>
            <p:ph type="title"/>
          </p:nvPr>
        </p:nvSpPr>
        <p:spPr/>
        <p:txBody>
          <a:bodyPr/>
          <a:lstStyle/>
          <a:p>
            <a:r>
              <a:rPr lang="en-US" dirty="0"/>
              <a:t>The Human-Centered Design (fast cycle)</a:t>
            </a:r>
            <a:endParaRPr lang="de-DE" dirty="0"/>
          </a:p>
        </p:txBody>
      </p:sp>
      <p:sp>
        <p:nvSpPr>
          <p:cNvPr id="3" name="Fußzeilenplatzhalter 2">
            <a:extLst>
              <a:ext uri="{FF2B5EF4-FFF2-40B4-BE49-F238E27FC236}">
                <a16:creationId xmlns:a16="http://schemas.microsoft.com/office/drawing/2014/main" id="{C8227ACE-1E5F-55D8-986A-24D5B3390F12}"/>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987D758-DDCC-7285-C7B4-01CDBCAEFFEC}"/>
              </a:ext>
            </a:extLst>
          </p:cNvPr>
          <p:cNvSpPr>
            <a:spLocks noGrp="1"/>
          </p:cNvSpPr>
          <p:nvPr>
            <p:ph type="sldNum" sz="quarter" idx="33"/>
          </p:nvPr>
        </p:nvSpPr>
        <p:spPr/>
        <p:txBody>
          <a:bodyPr/>
          <a:lstStyle/>
          <a:p>
            <a:fld id="{BA24374A-C3A8-471A-8837-3FC31668ABE5}" type="slidenum">
              <a:rPr lang="de-DE" smtClean="0"/>
              <a:pPr/>
              <a:t>55</a:t>
            </a:fld>
            <a:endParaRPr lang="de-DE" dirty="0"/>
          </a:p>
        </p:txBody>
      </p:sp>
      <p:sp>
        <p:nvSpPr>
          <p:cNvPr id="5" name="Textplatzhalter 4">
            <a:extLst>
              <a:ext uri="{FF2B5EF4-FFF2-40B4-BE49-F238E27FC236}">
                <a16:creationId xmlns:a16="http://schemas.microsoft.com/office/drawing/2014/main" id="{3E9372E8-4665-8C7F-558A-CEAA430ECEB0}"/>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68288BF9-EE80-74E8-6B3E-7779345588DB}"/>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E3805403-57F0-0BF2-366B-B17D62F615D1}"/>
              </a:ext>
            </a:extLst>
          </p:cNvPr>
          <p:cNvSpPr>
            <a:spLocks noGrp="1"/>
          </p:cNvSpPr>
          <p:nvPr>
            <p:ph sz="quarter" idx="35"/>
          </p:nvPr>
        </p:nvSpPr>
        <p:spPr/>
        <p:txBody>
          <a:bodyPr/>
          <a:lstStyle/>
          <a:p>
            <a:r>
              <a:rPr lang="de-DE" sz="1000" cap="all" dirty="0">
                <a:solidFill>
                  <a:schemeClr val="bg1">
                    <a:lumMod val="50000"/>
                  </a:schemeClr>
                </a:solidFill>
              </a:rPr>
              <a:t>ISO 9241-210:2019(en) </a:t>
            </a:r>
            <a:r>
              <a:rPr lang="en-US" sz="1000" dirty="0">
                <a:solidFill>
                  <a:schemeClr val="bg1">
                    <a:lumMod val="50000"/>
                  </a:schemeClr>
                </a:solidFill>
              </a:rPr>
              <a:t>Human-centered design for interactive systems</a:t>
            </a:r>
            <a:r>
              <a:rPr lang="de-DE" sz="1000" cap="all" dirty="0">
                <a:solidFill>
                  <a:schemeClr val="bg1">
                    <a:lumMod val="50000"/>
                  </a:schemeClr>
                </a:solidFill>
              </a:rPr>
              <a:t> </a:t>
            </a:r>
            <a:endParaRPr lang="de-DE" sz="1000" i="0" cap="all" dirty="0">
              <a:solidFill>
                <a:schemeClr val="bg1">
                  <a:lumMod val="50000"/>
                </a:schemeClr>
              </a:solidFill>
              <a:effectLst/>
            </a:endParaRPr>
          </a:p>
        </p:txBody>
      </p:sp>
      <p:grpSp>
        <p:nvGrpSpPr>
          <p:cNvPr id="26" name="Gruppieren 25" descr="The human-centered design process&#10; (fast cycle)">
            <a:extLst>
              <a:ext uri="{FF2B5EF4-FFF2-40B4-BE49-F238E27FC236}">
                <a16:creationId xmlns:a16="http://schemas.microsoft.com/office/drawing/2014/main" id="{533C22B8-BA34-5553-7526-8010371E08AF}"/>
              </a:ext>
            </a:extLst>
          </p:cNvPr>
          <p:cNvGrpSpPr/>
          <p:nvPr/>
        </p:nvGrpSpPr>
        <p:grpSpPr>
          <a:xfrm>
            <a:off x="2105025" y="1160302"/>
            <a:ext cx="7916834" cy="4888976"/>
            <a:chOff x="2105025" y="1160302"/>
            <a:chExt cx="7916834" cy="4888976"/>
          </a:xfrm>
        </p:grpSpPr>
        <p:pic>
          <p:nvPicPr>
            <p:cNvPr id="8" name="Picture 2">
              <a:extLst>
                <a:ext uri="{FF2B5EF4-FFF2-40B4-BE49-F238E27FC236}">
                  <a16:creationId xmlns:a16="http://schemas.microsoft.com/office/drawing/2014/main" id="{64945188-C749-41C1-81D1-CAD97BC4C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960" y="3412632"/>
              <a:ext cx="1164648" cy="116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6A916551-6D5E-48A6-0BFB-B1BE08895DD6}"/>
                </a:ext>
              </a:extLst>
            </p:cNvPr>
            <p:cNvSpPr/>
            <p:nvPr/>
          </p:nvSpPr>
          <p:spPr>
            <a:xfrm>
              <a:off x="309368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Evaluate designs against requirements</a:t>
              </a:r>
            </a:p>
          </p:txBody>
        </p:sp>
        <p:sp>
          <p:nvSpPr>
            <p:cNvPr id="10" name="Rectangle 7">
              <a:extLst>
                <a:ext uri="{FF2B5EF4-FFF2-40B4-BE49-F238E27FC236}">
                  <a16:creationId xmlns:a16="http://schemas.microsoft.com/office/drawing/2014/main" id="{54533D82-5335-49BF-8D5B-436737CB48BC}"/>
                </a:ext>
              </a:extLst>
            </p:cNvPr>
            <p:cNvSpPr/>
            <p:nvPr/>
          </p:nvSpPr>
          <p:spPr>
            <a:xfrm>
              <a:off x="5664871" y="5002790"/>
              <a:ext cx="1785798" cy="906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Product design solutions to meet the user requirements</a:t>
              </a:r>
            </a:p>
          </p:txBody>
        </p:sp>
        <p:sp>
          <p:nvSpPr>
            <p:cNvPr id="11" name="Rectangle 8">
              <a:extLst>
                <a:ext uri="{FF2B5EF4-FFF2-40B4-BE49-F238E27FC236}">
                  <a16:creationId xmlns:a16="http://schemas.microsoft.com/office/drawing/2014/main" id="{4190C1AF-B44F-3048-2445-BA93ACE055A0}"/>
                </a:ext>
              </a:extLst>
            </p:cNvPr>
            <p:cNvSpPr/>
            <p:nvPr/>
          </p:nvSpPr>
          <p:spPr>
            <a:xfrm>
              <a:off x="8236061" y="3610239"/>
              <a:ext cx="1785798" cy="905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Specify the user and organizational requirements</a:t>
              </a:r>
            </a:p>
          </p:txBody>
        </p:sp>
        <p:sp>
          <p:nvSpPr>
            <p:cNvPr id="12" name="Rectangle 9">
              <a:extLst>
                <a:ext uri="{FF2B5EF4-FFF2-40B4-BE49-F238E27FC236}">
                  <a16:creationId xmlns:a16="http://schemas.microsoft.com/office/drawing/2014/main" id="{EB27225D-FC44-DEDE-0ABF-62CDD206FE93}"/>
                </a:ext>
              </a:extLst>
            </p:cNvPr>
            <p:cNvSpPr/>
            <p:nvPr/>
          </p:nvSpPr>
          <p:spPr>
            <a:xfrm>
              <a:off x="5593200" y="2285996"/>
              <a:ext cx="1785798" cy="905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Understand and specify the context of use</a:t>
              </a:r>
            </a:p>
          </p:txBody>
        </p:sp>
        <p:sp>
          <p:nvSpPr>
            <p:cNvPr id="13" name="Oval 10">
              <a:extLst>
                <a:ext uri="{FF2B5EF4-FFF2-40B4-BE49-F238E27FC236}">
                  <a16:creationId xmlns:a16="http://schemas.microsoft.com/office/drawing/2014/main" id="{7DED2565-66FF-9E85-5CB3-1F73D4BA987C}"/>
                </a:ext>
              </a:extLst>
            </p:cNvPr>
            <p:cNvSpPr/>
            <p:nvPr/>
          </p:nvSpPr>
          <p:spPr>
            <a:xfrm>
              <a:off x="2105025" y="1657452"/>
              <a:ext cx="2332419" cy="1044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Design solution meets the user requirements</a:t>
              </a:r>
            </a:p>
          </p:txBody>
        </p:sp>
        <p:cxnSp>
          <p:nvCxnSpPr>
            <p:cNvPr id="14" name="Shape 21">
              <a:extLst>
                <a:ext uri="{FF2B5EF4-FFF2-40B4-BE49-F238E27FC236}">
                  <a16:creationId xmlns:a16="http://schemas.microsoft.com/office/drawing/2014/main" id="{8FD143A9-D287-633E-EA71-03D79EE41FB3}"/>
                </a:ext>
              </a:extLst>
            </p:cNvPr>
            <p:cNvCxnSpPr>
              <a:stCxn id="20" idx="1"/>
              <a:endCxn id="12" idx="0"/>
            </p:cNvCxnSpPr>
            <p:nvPr/>
          </p:nvCxnSpPr>
          <p:spPr>
            <a:xfrm rot="10800000" flipV="1">
              <a:off x="6486099" y="1599266"/>
              <a:ext cx="509882" cy="686730"/>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hape 23">
              <a:extLst>
                <a:ext uri="{FF2B5EF4-FFF2-40B4-BE49-F238E27FC236}">
                  <a16:creationId xmlns:a16="http://schemas.microsoft.com/office/drawing/2014/main" id="{C5488514-8F99-6E14-FEAB-956B142562C0}"/>
                </a:ext>
              </a:extLst>
            </p:cNvPr>
            <p:cNvCxnSpPr>
              <a:cxnSpLocks/>
              <a:stCxn id="12" idx="3"/>
              <a:endCxn id="11" idx="0"/>
            </p:cNvCxnSpPr>
            <p:nvPr/>
          </p:nvCxnSpPr>
          <p:spPr>
            <a:xfrm>
              <a:off x="7378998" y="2739313"/>
              <a:ext cx="1749962" cy="870926"/>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hape 25">
              <a:extLst>
                <a:ext uri="{FF2B5EF4-FFF2-40B4-BE49-F238E27FC236}">
                  <a16:creationId xmlns:a16="http://schemas.microsoft.com/office/drawing/2014/main" id="{2BCE47BD-41F7-2182-415B-20ADE0080942}"/>
                </a:ext>
              </a:extLst>
            </p:cNvPr>
            <p:cNvCxnSpPr>
              <a:cxnSpLocks/>
            </p:cNvCxnSpPr>
            <p:nvPr/>
          </p:nvCxnSpPr>
          <p:spPr>
            <a:xfrm rot="5400000">
              <a:off x="7851219" y="4169249"/>
              <a:ext cx="940787" cy="1678291"/>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hape 27">
              <a:extLst>
                <a:ext uri="{FF2B5EF4-FFF2-40B4-BE49-F238E27FC236}">
                  <a16:creationId xmlns:a16="http://schemas.microsoft.com/office/drawing/2014/main" id="{1B8CABB8-9395-D700-C45D-C59C2EFEA48C}"/>
                </a:ext>
              </a:extLst>
            </p:cNvPr>
            <p:cNvCxnSpPr>
              <a:stCxn id="10" idx="1"/>
              <a:endCxn id="9" idx="2"/>
            </p:cNvCxnSpPr>
            <p:nvPr/>
          </p:nvCxnSpPr>
          <p:spPr>
            <a:xfrm rot="10800000">
              <a:off x="3986580" y="4515320"/>
              <a:ext cx="1678291" cy="940787"/>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Shape 29">
              <a:extLst>
                <a:ext uri="{FF2B5EF4-FFF2-40B4-BE49-F238E27FC236}">
                  <a16:creationId xmlns:a16="http://schemas.microsoft.com/office/drawing/2014/main" id="{2440D616-4634-1EE8-21CF-2B29E0BF4A13}"/>
                </a:ext>
              </a:extLst>
            </p:cNvPr>
            <p:cNvCxnSpPr>
              <a:stCxn id="9" idx="0"/>
              <a:endCxn id="12" idx="1"/>
            </p:cNvCxnSpPr>
            <p:nvPr/>
          </p:nvCxnSpPr>
          <p:spPr>
            <a:xfrm rot="5400000" flipH="1" flipV="1">
              <a:off x="4354427" y="2371466"/>
              <a:ext cx="870926" cy="1606621"/>
            </a:xfrm>
            <a:prstGeom prst="curvedConnector2">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9" name="Curved Connector 37">
              <a:extLst>
                <a:ext uri="{FF2B5EF4-FFF2-40B4-BE49-F238E27FC236}">
                  <a16:creationId xmlns:a16="http://schemas.microsoft.com/office/drawing/2014/main" id="{28445B61-5027-F1A2-0B96-6BF20A3628D8}"/>
                </a:ext>
              </a:extLst>
            </p:cNvPr>
            <p:cNvCxnSpPr>
              <a:stCxn id="9" idx="1"/>
              <a:endCxn id="13" idx="3"/>
            </p:cNvCxnSpPr>
            <p:nvPr/>
          </p:nvCxnSpPr>
          <p:spPr>
            <a:xfrm rot="10800000">
              <a:off x="2446601" y="2549246"/>
              <a:ext cx="647081" cy="1513535"/>
            </a:xfrm>
            <a:prstGeom prst="curvedConnector2">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70A4C6AD-D59C-DF30-FB65-B8E20B0F5573}"/>
                </a:ext>
              </a:extLst>
            </p:cNvPr>
            <p:cNvSpPr/>
            <p:nvPr/>
          </p:nvSpPr>
          <p:spPr>
            <a:xfrm>
              <a:off x="6995981" y="1160302"/>
              <a:ext cx="2046740" cy="87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Plan the human-centered design process</a:t>
              </a:r>
            </a:p>
          </p:txBody>
        </p:sp>
        <p:cxnSp>
          <p:nvCxnSpPr>
            <p:cNvPr id="21" name="Shape 29">
              <a:extLst>
                <a:ext uri="{FF2B5EF4-FFF2-40B4-BE49-F238E27FC236}">
                  <a16:creationId xmlns:a16="http://schemas.microsoft.com/office/drawing/2014/main" id="{CA7A12DA-E294-59F5-515B-090CE2AE3ED5}"/>
                </a:ext>
              </a:extLst>
            </p:cNvPr>
            <p:cNvCxnSpPr>
              <a:stCxn id="9" idx="0"/>
              <a:endCxn id="10" idx="0"/>
            </p:cNvCxnSpPr>
            <p:nvPr/>
          </p:nvCxnSpPr>
          <p:spPr>
            <a:xfrm rot="16200000" flipH="1">
              <a:off x="4575899" y="3020919"/>
              <a:ext cx="1392551" cy="2571190"/>
            </a:xfrm>
            <a:prstGeom prst="curvedConnector3">
              <a:avLst>
                <a:gd name="adj1" fmla="val -11193"/>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22" name="Shape 29">
              <a:extLst>
                <a:ext uri="{FF2B5EF4-FFF2-40B4-BE49-F238E27FC236}">
                  <a16:creationId xmlns:a16="http://schemas.microsoft.com/office/drawing/2014/main" id="{3BA397C2-11EF-2838-0D46-67B6338844A9}"/>
                </a:ext>
              </a:extLst>
            </p:cNvPr>
            <p:cNvCxnSpPr>
              <a:stCxn id="9" idx="0"/>
              <a:endCxn id="11" idx="0"/>
            </p:cNvCxnSpPr>
            <p:nvPr/>
          </p:nvCxnSpPr>
          <p:spPr>
            <a:xfrm rot="5400000" flipH="1" flipV="1">
              <a:off x="6557770" y="1039049"/>
              <a:ext cx="12700" cy="5142380"/>
            </a:xfrm>
            <a:prstGeom prst="curvedConnector3">
              <a:avLst>
                <a:gd name="adj1" fmla="val 2618181"/>
              </a:avLst>
            </a:prstGeom>
            <a:ln w="34925">
              <a:solidFill>
                <a:schemeClr val="accent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C497AB69-69EC-A578-32D7-F5344E16A922}"/>
                </a:ext>
              </a:extLst>
            </p:cNvPr>
            <p:cNvSpPr txBox="1"/>
            <p:nvPr/>
          </p:nvSpPr>
          <p:spPr>
            <a:xfrm>
              <a:off x="5285468" y="3772410"/>
              <a:ext cx="2557303" cy="564409"/>
            </a:xfrm>
            <a:prstGeom prst="rect">
              <a:avLst/>
            </a:prstGeom>
            <a:solidFill>
              <a:schemeClr val="accent6"/>
            </a:solidFill>
          </p:spPr>
          <p:txBody>
            <a:bodyPr wrap="square" rtlCol="0" anchor="ctr">
              <a:noAutofit/>
            </a:bodyPr>
            <a:lstStyle/>
            <a:p>
              <a:pPr algn="ctr"/>
              <a:r>
                <a:rPr lang="en-US" sz="3600" dirty="0">
                  <a:solidFill>
                    <a:schemeClr val="bg1"/>
                  </a:solidFill>
                </a:rPr>
                <a:t>very fast</a:t>
              </a:r>
            </a:p>
          </p:txBody>
        </p:sp>
        <p:pic>
          <p:nvPicPr>
            <p:cNvPr id="24" name="Grafik 23">
              <a:extLst>
                <a:ext uri="{FF2B5EF4-FFF2-40B4-BE49-F238E27FC236}">
                  <a16:creationId xmlns:a16="http://schemas.microsoft.com/office/drawing/2014/main" id="{2229467A-A6FE-66CA-CA5E-92B9B79935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710" t="1905" r="4040" b="5369"/>
            <a:stretch/>
          </p:blipFill>
          <p:spPr>
            <a:xfrm>
              <a:off x="5471160" y="4985351"/>
              <a:ext cx="2043860" cy="1063927"/>
            </a:xfrm>
            <a:prstGeom prst="rect">
              <a:avLst/>
            </a:prstGeom>
          </p:spPr>
        </p:pic>
        <p:sp>
          <p:nvSpPr>
            <p:cNvPr id="25" name="Rechteck 24">
              <a:extLst>
                <a:ext uri="{FF2B5EF4-FFF2-40B4-BE49-F238E27FC236}">
                  <a16:creationId xmlns:a16="http://schemas.microsoft.com/office/drawing/2014/main" id="{1D5EE21E-38E2-351E-A7B8-FD4C37EDBD9B}"/>
                </a:ext>
              </a:extLst>
            </p:cNvPr>
            <p:cNvSpPr/>
            <p:nvPr/>
          </p:nvSpPr>
          <p:spPr>
            <a:xfrm>
              <a:off x="3251139" y="3043555"/>
              <a:ext cx="2235148" cy="307777"/>
            </a:xfrm>
            <a:prstGeom prst="rect">
              <a:avLst/>
            </a:prstGeom>
            <a:solidFill>
              <a:schemeClr val="accent1">
                <a:lumMod val="20000"/>
                <a:lumOff val="80000"/>
              </a:schemeClr>
            </a:solidFill>
          </p:spPr>
          <p:txBody>
            <a:bodyPr wrap="square">
              <a:spAutoFit/>
            </a:bodyPr>
            <a:lstStyle/>
            <a:p>
              <a:r>
                <a:rPr lang="en-US" sz="1400" i="1" dirty="0"/>
                <a:t>iterate where appropriate</a:t>
              </a:r>
              <a:endParaRPr lang="de-DE" sz="1400" i="1" dirty="0"/>
            </a:p>
          </p:txBody>
        </p:sp>
      </p:grpSp>
    </p:spTree>
    <p:extLst>
      <p:ext uri="{BB962C8B-B14F-4D97-AF65-F5344CB8AC3E}">
        <p14:creationId xmlns:p14="http://schemas.microsoft.com/office/powerpoint/2010/main" val="3269166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27D3B-135B-76A0-494C-08616C18CD5B}"/>
              </a:ext>
            </a:extLst>
          </p:cNvPr>
          <p:cNvSpPr>
            <a:spLocks noGrp="1"/>
          </p:cNvSpPr>
          <p:nvPr>
            <p:ph type="title"/>
          </p:nvPr>
        </p:nvSpPr>
        <p:spPr/>
        <p:txBody>
          <a:bodyPr/>
          <a:lstStyle/>
          <a:p>
            <a:r>
              <a:rPr lang="en-US" dirty="0"/>
              <a:t>The Typical Separation</a:t>
            </a:r>
            <a:endParaRPr lang="de-DE" dirty="0"/>
          </a:p>
        </p:txBody>
      </p:sp>
      <p:sp>
        <p:nvSpPr>
          <p:cNvPr id="3" name="Fußzeilenplatzhalter 2">
            <a:extLst>
              <a:ext uri="{FF2B5EF4-FFF2-40B4-BE49-F238E27FC236}">
                <a16:creationId xmlns:a16="http://schemas.microsoft.com/office/drawing/2014/main" id="{873229F7-3C17-978A-227E-FFC238B5F56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4297C4-E4E7-568A-378F-51E404893CA8}"/>
              </a:ext>
            </a:extLst>
          </p:cNvPr>
          <p:cNvSpPr>
            <a:spLocks noGrp="1"/>
          </p:cNvSpPr>
          <p:nvPr>
            <p:ph type="sldNum" sz="quarter" idx="28"/>
          </p:nvPr>
        </p:nvSpPr>
        <p:spPr/>
        <p:txBody>
          <a:bodyPr/>
          <a:lstStyle/>
          <a:p>
            <a:fld id="{BA24374A-C3A8-471A-8837-3FC31668ABE5}" type="slidenum">
              <a:rPr lang="de-DE" smtClean="0"/>
              <a:pPr/>
              <a:t>56</a:t>
            </a:fld>
            <a:endParaRPr lang="de-DE" dirty="0"/>
          </a:p>
        </p:txBody>
      </p:sp>
      <p:sp>
        <p:nvSpPr>
          <p:cNvPr id="5" name="Textplatzhalter 4">
            <a:extLst>
              <a:ext uri="{FF2B5EF4-FFF2-40B4-BE49-F238E27FC236}">
                <a16:creationId xmlns:a16="http://schemas.microsoft.com/office/drawing/2014/main" id="{6FDAE045-840A-9296-153F-53CD1E1B598D}"/>
              </a:ext>
            </a:extLst>
          </p:cNvPr>
          <p:cNvSpPr>
            <a:spLocks noGrp="1"/>
          </p:cNvSpPr>
          <p:nvPr>
            <p:ph type="body" sz="quarter" idx="21"/>
          </p:nvPr>
        </p:nvSpPr>
        <p:spPr/>
        <p:txBody>
          <a:bodyPr/>
          <a:lstStyle/>
          <a:p>
            <a:r>
              <a:rPr lang="en-US" sz="1400"/>
              <a:t>Human-Centered Design (ISO 9241-210)</a:t>
            </a:r>
            <a:endParaRPr lang="de-DE" dirty="0"/>
          </a:p>
        </p:txBody>
      </p:sp>
      <p:sp>
        <p:nvSpPr>
          <p:cNvPr id="6" name="Textplatzhalter 5">
            <a:extLst>
              <a:ext uri="{FF2B5EF4-FFF2-40B4-BE49-F238E27FC236}">
                <a16:creationId xmlns:a16="http://schemas.microsoft.com/office/drawing/2014/main" id="{83C0B7A2-2C19-2999-858E-840E278ECA0F}"/>
              </a:ext>
            </a:extLst>
          </p:cNvPr>
          <p:cNvSpPr>
            <a:spLocks noGrp="1"/>
          </p:cNvSpPr>
          <p:nvPr>
            <p:ph type="body" sz="quarter" idx="29"/>
          </p:nvPr>
        </p:nvSpPr>
        <p:spPr/>
        <p:txBody>
          <a:bodyPr>
            <a:normAutofit/>
          </a:bodyPr>
          <a:lstStyle/>
          <a:p>
            <a:r>
              <a:rPr lang="en-US" b="1" dirty="0">
                <a:solidFill>
                  <a:schemeClr val="accent1"/>
                </a:solidFill>
              </a:rPr>
              <a:t>1st – Concept Development and Interaction Design </a:t>
            </a:r>
            <a:r>
              <a:rPr lang="en-US" dirty="0"/>
              <a:t>(quick iterations)</a:t>
            </a:r>
          </a:p>
          <a:p>
            <a:pPr lvl="1"/>
            <a:r>
              <a:rPr lang="en-US" dirty="0"/>
              <a:t>Application and interaction concept</a:t>
            </a:r>
          </a:p>
          <a:p>
            <a:pPr lvl="1"/>
            <a:r>
              <a:rPr lang="en-US" dirty="0"/>
              <a:t>Interaction design </a:t>
            </a:r>
          </a:p>
          <a:p>
            <a:pPr lvl="1"/>
            <a:r>
              <a:rPr lang="en-US" dirty="0"/>
              <a:t>Prototypes to evaluate the concept and interaction design</a:t>
            </a:r>
          </a:p>
          <a:p>
            <a:r>
              <a:rPr lang="en-US" b="1" dirty="0">
                <a:solidFill>
                  <a:schemeClr val="accent1"/>
                </a:solidFill>
              </a:rPr>
              <a:t>2nd – Technical Realization </a:t>
            </a:r>
            <a:r>
              <a:rPr lang="en-US" dirty="0"/>
              <a:t>(slow iterations)</a:t>
            </a:r>
          </a:p>
          <a:p>
            <a:pPr lvl="1"/>
            <a:r>
              <a:rPr lang="en-US" dirty="0"/>
              <a:t>Technical analysis</a:t>
            </a:r>
          </a:p>
          <a:p>
            <a:pPr lvl="1"/>
            <a:r>
              <a:rPr lang="en-US" dirty="0"/>
              <a:t>Technical specification (e.g. architecture, platform)</a:t>
            </a:r>
          </a:p>
          <a:p>
            <a:pPr lvl="1"/>
            <a:r>
              <a:rPr lang="en-US" dirty="0"/>
              <a:t>Implementation</a:t>
            </a:r>
          </a:p>
          <a:p>
            <a:pPr lvl="1"/>
            <a:r>
              <a:rPr lang="en-US" dirty="0"/>
              <a:t>Evaluation and Quality management</a:t>
            </a:r>
            <a:endParaRPr lang="de-DE" dirty="0"/>
          </a:p>
        </p:txBody>
      </p:sp>
    </p:spTree>
    <p:extLst>
      <p:ext uri="{BB962C8B-B14F-4D97-AF65-F5344CB8AC3E}">
        <p14:creationId xmlns:p14="http://schemas.microsoft.com/office/powerpoint/2010/main" val="866293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C7F82-7CAA-E7FB-7D35-19DFB42CB57B}"/>
              </a:ext>
            </a:extLst>
          </p:cNvPr>
          <p:cNvSpPr>
            <a:spLocks noGrp="1"/>
          </p:cNvSpPr>
          <p:nvPr>
            <p:ph type="title"/>
          </p:nvPr>
        </p:nvSpPr>
        <p:spPr/>
        <p:txBody>
          <a:bodyPr/>
          <a:lstStyle/>
          <a:p>
            <a:r>
              <a:rPr lang="en-US" dirty="0"/>
              <a:t>Waterfall vs Human-Centered Design Process </a:t>
            </a:r>
            <a:endParaRPr lang="de-DE" dirty="0"/>
          </a:p>
        </p:txBody>
      </p:sp>
      <p:sp>
        <p:nvSpPr>
          <p:cNvPr id="3" name="Fußzeilenplatzhalter 2">
            <a:extLst>
              <a:ext uri="{FF2B5EF4-FFF2-40B4-BE49-F238E27FC236}">
                <a16:creationId xmlns:a16="http://schemas.microsoft.com/office/drawing/2014/main" id="{7D733E76-A7A3-66A8-3E9B-5A9283CBB11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8C9A60E-9664-80A4-B26A-109B896429ED}"/>
              </a:ext>
            </a:extLst>
          </p:cNvPr>
          <p:cNvSpPr>
            <a:spLocks noGrp="1"/>
          </p:cNvSpPr>
          <p:nvPr>
            <p:ph type="sldNum" sz="quarter" idx="33"/>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7D0045C6-3A21-7630-2B2E-5E0D951BC056}"/>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1A96924A-B3DE-F68A-A6E4-0E559E8512EC}"/>
              </a:ext>
            </a:extLst>
          </p:cNvPr>
          <p:cNvSpPr>
            <a:spLocks noGrp="1"/>
          </p:cNvSpPr>
          <p:nvPr>
            <p:ph type="body" sz="quarter" idx="34"/>
          </p:nvPr>
        </p:nvSpPr>
        <p:spPr/>
        <p:txBody>
          <a:bodyPr/>
          <a:lstStyle/>
          <a:p>
            <a:r>
              <a:rPr lang="en-US" dirty="0"/>
              <a:t>Will the Human-Centered design process work well with the </a:t>
            </a:r>
            <a:r>
              <a:rPr lang="en-US" b="1" dirty="0">
                <a:solidFill>
                  <a:schemeClr val="accent1"/>
                </a:solidFill>
              </a:rPr>
              <a:t>waterfall model</a:t>
            </a:r>
            <a:r>
              <a:rPr lang="en-US" dirty="0"/>
              <a:t>?</a:t>
            </a:r>
          </a:p>
        </p:txBody>
      </p:sp>
      <p:sp>
        <p:nvSpPr>
          <p:cNvPr id="21" name="Text Placeholder 2" descr="Agile software development">
            <a:extLst>
              <a:ext uri="{FF2B5EF4-FFF2-40B4-BE49-F238E27FC236}">
                <a16:creationId xmlns:a16="http://schemas.microsoft.com/office/drawing/2014/main" id="{01A6C8B2-AC1C-3745-7345-466DBC11377E}"/>
              </a:ext>
            </a:extLst>
          </p:cNvPr>
          <p:cNvSpPr txBox="1">
            <a:spLocks/>
          </p:cNvSpPr>
          <p:nvPr/>
        </p:nvSpPr>
        <p:spPr>
          <a:xfrm>
            <a:off x="6657497" y="1939234"/>
            <a:ext cx="3473639" cy="4537074"/>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22" name="Diagramm 21" descr="Waterfall model">
            <a:extLst>
              <a:ext uri="{FF2B5EF4-FFF2-40B4-BE49-F238E27FC236}">
                <a16:creationId xmlns:a16="http://schemas.microsoft.com/office/drawing/2014/main" id="{0BF9EDB8-A9EA-1E56-F2ED-5D229F6CCFE0}"/>
              </a:ext>
            </a:extLst>
          </p:cNvPr>
          <p:cNvGraphicFramePr/>
          <p:nvPr>
            <p:extLst>
              <p:ext uri="{D42A27DB-BD31-4B8C-83A1-F6EECF244321}">
                <p14:modId xmlns:p14="http://schemas.microsoft.com/office/powerpoint/2010/main" val="83386348"/>
              </p:ext>
            </p:extLst>
          </p:nvPr>
        </p:nvGraphicFramePr>
        <p:xfrm>
          <a:off x="695325" y="2028825"/>
          <a:ext cx="10801350" cy="395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849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A1FCF-271A-E58D-92A8-7EDAAF58106E}"/>
              </a:ext>
            </a:extLst>
          </p:cNvPr>
          <p:cNvSpPr>
            <a:spLocks noGrp="1"/>
          </p:cNvSpPr>
          <p:nvPr>
            <p:ph type="title"/>
          </p:nvPr>
        </p:nvSpPr>
        <p:spPr/>
        <p:txBody>
          <a:bodyPr/>
          <a:lstStyle/>
          <a:p>
            <a:r>
              <a:rPr lang="de-DE" dirty="0"/>
              <a:t>v</a:t>
            </a:r>
          </a:p>
        </p:txBody>
      </p:sp>
      <p:sp>
        <p:nvSpPr>
          <p:cNvPr id="3" name="Fußzeilenplatzhalter 2">
            <a:extLst>
              <a:ext uri="{FF2B5EF4-FFF2-40B4-BE49-F238E27FC236}">
                <a16:creationId xmlns:a16="http://schemas.microsoft.com/office/drawing/2014/main" id="{A9C1A5AD-832A-3A20-575C-60359B88F9A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F0E031A-F0FB-71B4-3577-1E8742C62724}"/>
              </a:ext>
            </a:extLst>
          </p:cNvPr>
          <p:cNvSpPr>
            <a:spLocks noGrp="1"/>
          </p:cNvSpPr>
          <p:nvPr>
            <p:ph type="sldNum" sz="quarter" idx="33"/>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05F6B6C8-3846-2CCC-C445-02701F6B5CBD}"/>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F24F8B22-3BBF-245B-4040-AE2705D82C33}"/>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17A6AADB-C0BA-A346-1E07-94BF35ACD5EC}"/>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460926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C7F82-7CAA-E7FB-7D35-19DFB42CB57B}"/>
              </a:ext>
            </a:extLst>
          </p:cNvPr>
          <p:cNvSpPr>
            <a:spLocks noGrp="1"/>
          </p:cNvSpPr>
          <p:nvPr>
            <p:ph type="title"/>
          </p:nvPr>
        </p:nvSpPr>
        <p:spPr/>
        <p:txBody>
          <a:bodyPr/>
          <a:lstStyle/>
          <a:p>
            <a:r>
              <a:rPr lang="en-US" dirty="0"/>
              <a:t>Agile/SDLC vs Human-Centered Design Process </a:t>
            </a:r>
            <a:endParaRPr lang="de-DE" dirty="0"/>
          </a:p>
        </p:txBody>
      </p:sp>
      <p:sp>
        <p:nvSpPr>
          <p:cNvPr id="3" name="Fußzeilenplatzhalter 2">
            <a:extLst>
              <a:ext uri="{FF2B5EF4-FFF2-40B4-BE49-F238E27FC236}">
                <a16:creationId xmlns:a16="http://schemas.microsoft.com/office/drawing/2014/main" id="{7D733E76-A7A3-66A8-3E9B-5A9283CBB11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8C9A60E-9664-80A4-B26A-109B896429ED}"/>
              </a:ext>
            </a:extLst>
          </p:cNvPr>
          <p:cNvSpPr>
            <a:spLocks noGrp="1"/>
          </p:cNvSpPr>
          <p:nvPr>
            <p:ph type="sldNum" sz="quarter" idx="33"/>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7D0045C6-3A21-7630-2B2E-5E0D951BC056}"/>
              </a:ext>
            </a:extLst>
          </p:cNvPr>
          <p:cNvSpPr>
            <a:spLocks noGrp="1"/>
          </p:cNvSpPr>
          <p:nvPr>
            <p:ph type="body" sz="quarter" idx="21"/>
          </p:nvPr>
        </p:nvSpPr>
        <p:spPr/>
        <p:txBody>
          <a:bodyPr/>
          <a:lstStyle/>
          <a:p>
            <a:r>
              <a:rPr lang="en-US" sz="1400" dirty="0"/>
              <a:t>Human-Centered Design (ISO 9241-210)</a:t>
            </a:r>
            <a:endParaRPr lang="de-DE" dirty="0"/>
          </a:p>
        </p:txBody>
      </p:sp>
      <p:sp>
        <p:nvSpPr>
          <p:cNvPr id="6" name="Textplatzhalter 5">
            <a:extLst>
              <a:ext uri="{FF2B5EF4-FFF2-40B4-BE49-F238E27FC236}">
                <a16:creationId xmlns:a16="http://schemas.microsoft.com/office/drawing/2014/main" id="{1A96924A-B3DE-F68A-A6E4-0E559E8512EC}"/>
              </a:ext>
            </a:extLst>
          </p:cNvPr>
          <p:cNvSpPr>
            <a:spLocks noGrp="1"/>
          </p:cNvSpPr>
          <p:nvPr>
            <p:ph type="body" sz="quarter" idx="34"/>
          </p:nvPr>
        </p:nvSpPr>
        <p:spPr/>
        <p:txBody>
          <a:bodyPr/>
          <a:lstStyle/>
          <a:p>
            <a:r>
              <a:rPr lang="en-US" dirty="0"/>
              <a:t>Can it fit with </a:t>
            </a:r>
            <a:r>
              <a:rPr lang="en-US" b="1" dirty="0">
                <a:solidFill>
                  <a:schemeClr val="accent1"/>
                </a:solidFill>
              </a:rPr>
              <a:t>Agile Development </a:t>
            </a:r>
            <a:r>
              <a:rPr lang="en-US" dirty="0"/>
              <a:t>and </a:t>
            </a:r>
            <a:r>
              <a:rPr lang="en-US" b="1" dirty="0">
                <a:solidFill>
                  <a:schemeClr val="accent1"/>
                </a:solidFill>
              </a:rPr>
              <a:t>Software Development Life Cycles (SDLC)</a:t>
            </a:r>
            <a:r>
              <a:rPr lang="en-US" dirty="0"/>
              <a:t>?</a:t>
            </a:r>
            <a:endParaRPr lang="de-DE" dirty="0"/>
          </a:p>
          <a:p>
            <a:r>
              <a:rPr lang="de-DE" dirty="0"/>
              <a:t>Customers = Users</a:t>
            </a:r>
          </a:p>
          <a:p>
            <a:r>
              <a:rPr lang="de-DE" dirty="0"/>
              <a:t>Agile </a:t>
            </a:r>
            <a:r>
              <a:rPr lang="de-DE" dirty="0" err="1"/>
              <a:t>developers</a:t>
            </a:r>
            <a:r>
              <a:rPr lang="de-DE" dirty="0"/>
              <a:t> </a:t>
            </a:r>
            <a:r>
              <a:rPr lang="de-DE" dirty="0" err="1"/>
              <a:t>believe</a:t>
            </a:r>
            <a:r>
              <a:rPr lang="de-DE" dirty="0"/>
              <a:t> in </a:t>
            </a:r>
            <a:r>
              <a:rPr lang="de-DE" dirty="0" err="1"/>
              <a:t>their</a:t>
            </a:r>
            <a:r>
              <a:rPr lang="de-DE" dirty="0"/>
              <a:t> design</a:t>
            </a:r>
          </a:p>
          <a:p>
            <a:pPr lvl="1"/>
            <a:r>
              <a:rPr lang="de-DE" dirty="0"/>
              <a:t>no </a:t>
            </a:r>
            <a:r>
              <a:rPr lang="de-DE" dirty="0" err="1"/>
              <a:t>research</a:t>
            </a:r>
            <a:endParaRPr lang="de-DE" dirty="0"/>
          </a:p>
          <a:p>
            <a:pPr lvl="1"/>
            <a:r>
              <a:rPr lang="de-DE" dirty="0"/>
              <a:t>no </a:t>
            </a:r>
            <a:r>
              <a:rPr lang="de-DE" dirty="0" err="1"/>
              <a:t>requirement</a:t>
            </a:r>
            <a:r>
              <a:rPr lang="de-DE" dirty="0"/>
              <a:t> </a:t>
            </a:r>
            <a:r>
              <a:rPr lang="de-DE" dirty="0" err="1"/>
              <a:t>analysis</a:t>
            </a:r>
            <a:r>
              <a:rPr lang="de-DE" dirty="0"/>
              <a:t> (</a:t>
            </a:r>
            <a:r>
              <a:rPr lang="de-DE" dirty="0" err="1"/>
              <a:t>only</a:t>
            </a:r>
            <a:r>
              <a:rPr lang="de-DE" dirty="0"/>
              <a:t> </a:t>
            </a:r>
            <a:r>
              <a:rPr lang="de-DE" dirty="0" err="1"/>
              <a:t>the</a:t>
            </a:r>
            <a:r>
              <a:rPr lang="de-DE" dirty="0"/>
              <a:t> </a:t>
            </a:r>
            <a:r>
              <a:rPr lang="de-DE" dirty="0" err="1"/>
              <a:t>Product</a:t>
            </a:r>
            <a:r>
              <a:rPr lang="de-DE" dirty="0"/>
              <a:t> Backlog)</a:t>
            </a:r>
          </a:p>
          <a:p>
            <a:r>
              <a:rPr lang="de-DE" dirty="0"/>
              <a:t>No Master in HCD</a:t>
            </a:r>
          </a:p>
          <a:p>
            <a:endParaRPr lang="de-DE" dirty="0"/>
          </a:p>
          <a:p>
            <a:endParaRPr lang="de-DE" dirty="0"/>
          </a:p>
        </p:txBody>
      </p:sp>
      <p:sp>
        <p:nvSpPr>
          <p:cNvPr id="21" name="Text Placeholder 2" descr="Agile software development">
            <a:extLst>
              <a:ext uri="{FF2B5EF4-FFF2-40B4-BE49-F238E27FC236}">
                <a16:creationId xmlns:a16="http://schemas.microsoft.com/office/drawing/2014/main" id="{01A6C8B2-AC1C-3745-7345-466DBC11377E}"/>
              </a:ext>
            </a:extLst>
          </p:cNvPr>
          <p:cNvSpPr txBox="1">
            <a:spLocks/>
          </p:cNvSpPr>
          <p:nvPr/>
        </p:nvSpPr>
        <p:spPr>
          <a:xfrm>
            <a:off x="6657497" y="1939234"/>
            <a:ext cx="3473639" cy="4537074"/>
          </a:xfrm>
          <a:prstGeom prst="rect">
            <a:avLst/>
          </a:prstGeom>
        </p:spPr>
        <p:txBody>
          <a:bodyPr vert="horz" lIns="91440" tIns="45720" rIns="91440" bIns="45720" rtlCol="0">
            <a:normAutofit/>
          </a:bodyPr>
          <a:lst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Inhaltsplatzhalter 7">
            <a:extLst>
              <a:ext uri="{FF2B5EF4-FFF2-40B4-BE49-F238E27FC236}">
                <a16:creationId xmlns:a16="http://schemas.microsoft.com/office/drawing/2014/main" id="{D2BFA133-D9BC-8DBC-7A9D-757E0D8AAEA5}"/>
              </a:ext>
            </a:extLst>
          </p:cNvPr>
          <p:cNvSpPr>
            <a:spLocks noGrp="1"/>
          </p:cNvSpPr>
          <p:nvPr>
            <p:ph sz="quarter" idx="35"/>
          </p:nvPr>
        </p:nvSpPr>
        <p:spPr/>
        <p:txBody>
          <a:bodyPr/>
          <a:lstStyle/>
          <a:p>
            <a:r>
              <a:rPr lang="en-US" dirty="0"/>
              <a:t>Image from </a:t>
            </a:r>
            <a:r>
              <a:rPr lang="en-US" dirty="0">
                <a:hlinkClick r:id="rId3"/>
              </a:rPr>
              <a:t>https://saigontechnology.com/blog/6-stages-for-software-development-procedure-you-need-to-know</a:t>
            </a:r>
            <a:r>
              <a:rPr lang="en-US" dirty="0"/>
              <a:t> </a:t>
            </a:r>
          </a:p>
        </p:txBody>
      </p:sp>
      <p:pic>
        <p:nvPicPr>
          <p:cNvPr id="1026" name="Picture 2" descr="Software Development Process Models">
            <a:extLst>
              <a:ext uri="{FF2B5EF4-FFF2-40B4-BE49-F238E27FC236}">
                <a16:creationId xmlns:a16="http://schemas.microsoft.com/office/drawing/2014/main" id="{1E9CFF8F-1B6B-5E1D-D536-9E3C3DD17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950" y="1939233"/>
            <a:ext cx="3597627" cy="359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0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ED9D0-8280-8052-8F6E-D55DA8F59B55}"/>
              </a:ext>
            </a:extLst>
          </p:cNvPr>
          <p:cNvSpPr>
            <a:spLocks noGrp="1"/>
          </p:cNvSpPr>
          <p:nvPr>
            <p:ph type="title"/>
          </p:nvPr>
        </p:nvSpPr>
        <p:spPr/>
        <p:txBody>
          <a:bodyPr/>
          <a:lstStyle/>
          <a:p>
            <a:r>
              <a:rPr lang="en-US" dirty="0"/>
              <a:t>We see what we want to see (4)</a:t>
            </a:r>
            <a:endParaRPr lang="de-DE" dirty="0"/>
          </a:p>
        </p:txBody>
      </p:sp>
      <p:sp>
        <p:nvSpPr>
          <p:cNvPr id="3" name="Fußzeilenplatzhalter 2">
            <a:extLst>
              <a:ext uri="{FF2B5EF4-FFF2-40B4-BE49-F238E27FC236}">
                <a16:creationId xmlns:a16="http://schemas.microsoft.com/office/drawing/2014/main" id="{A284A2E4-B141-0541-25EF-DD16B03ED01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06552B1-5C72-105D-117D-04636D3751F7}"/>
              </a:ext>
            </a:extLst>
          </p:cNvPr>
          <p:cNvSpPr>
            <a:spLocks noGrp="1"/>
          </p:cNvSpPr>
          <p:nvPr>
            <p:ph type="sldNum" sz="quarter" idx="33"/>
          </p:nvPr>
        </p:nvSpPr>
        <p:spPr/>
        <p:txBody>
          <a:bodyPr/>
          <a:lstStyle/>
          <a:p>
            <a:fld id="{BA24374A-C3A8-471A-8837-3FC31668ABE5}" type="slidenum">
              <a:rPr lang="de-DE" smtClean="0"/>
              <a:pPr/>
              <a:t>6</a:t>
            </a:fld>
            <a:endParaRPr lang="de-DE" dirty="0"/>
          </a:p>
        </p:txBody>
      </p:sp>
      <p:sp>
        <p:nvSpPr>
          <p:cNvPr id="5" name="Textplatzhalter 4">
            <a:extLst>
              <a:ext uri="{FF2B5EF4-FFF2-40B4-BE49-F238E27FC236}">
                <a16:creationId xmlns:a16="http://schemas.microsoft.com/office/drawing/2014/main" id="{FC01F83D-2CCD-DE60-FA52-1F3B28A28656}"/>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900B1C17-8538-FF21-4E48-F0D0B3B74205}"/>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147E16EA-A4B4-33D8-8E90-E76B6BC68A68}"/>
              </a:ext>
            </a:extLst>
          </p:cNvPr>
          <p:cNvSpPr>
            <a:spLocks noGrp="1"/>
          </p:cNvSpPr>
          <p:nvPr>
            <p:ph sz="quarter" idx="35"/>
          </p:nvPr>
        </p:nvSpPr>
        <p:spPr/>
        <p:txBody>
          <a:bodyPr/>
          <a:lstStyle/>
          <a:p>
            <a:pPr algn="ctr"/>
            <a:r>
              <a:rPr lang="de-DE" dirty="0"/>
              <a:t>Video </a:t>
            </a:r>
            <a:r>
              <a:rPr lang="de-DE" dirty="0" err="1"/>
              <a:t>by</a:t>
            </a:r>
            <a:r>
              <a:rPr lang="de-DE" dirty="0"/>
              <a:t> Albrecht Schmidt</a:t>
            </a:r>
          </a:p>
        </p:txBody>
      </p:sp>
      <p:pic>
        <p:nvPicPr>
          <p:cNvPr id="8" name="screenIllusion01" descr="A window in Windows apparently a &quot;window&quot; into another environment">
            <a:hlinkClick r:id="" action="ppaction://media"/>
            <a:extLst>
              <a:ext uri="{FF2B5EF4-FFF2-40B4-BE49-F238E27FC236}">
                <a16:creationId xmlns:a16="http://schemas.microsoft.com/office/drawing/2014/main" id="{B71A54DE-C16A-5CFB-0874-4811051184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983" b="5999"/>
          <a:stretch/>
        </p:blipFill>
        <p:spPr>
          <a:xfrm>
            <a:off x="2560240" y="1449388"/>
            <a:ext cx="7490619" cy="4434638"/>
          </a:xfrm>
          <a:prstGeom prst="rect">
            <a:avLst/>
          </a:prstGeom>
        </p:spPr>
      </p:pic>
    </p:spTree>
    <p:extLst>
      <p:ext uri="{BB962C8B-B14F-4D97-AF65-F5344CB8AC3E}">
        <p14:creationId xmlns:p14="http://schemas.microsoft.com/office/powerpoint/2010/main" val="40370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8085A-47AF-568F-8455-F07E17CC3E09}"/>
              </a:ext>
            </a:extLst>
          </p:cNvPr>
          <p:cNvSpPr>
            <a:spLocks noGrp="1"/>
          </p:cNvSpPr>
          <p:nvPr>
            <p:ph type="title"/>
          </p:nvPr>
        </p:nvSpPr>
        <p:spPr/>
        <p:txBody>
          <a:bodyPr/>
          <a:lstStyle/>
          <a:p>
            <a:r>
              <a:rPr lang="en-US" dirty="0"/>
              <a:t>Problems of Human-Centered Design</a:t>
            </a:r>
            <a:endParaRPr lang="de-DE" dirty="0"/>
          </a:p>
        </p:txBody>
      </p:sp>
      <p:sp>
        <p:nvSpPr>
          <p:cNvPr id="3" name="Fußzeilenplatzhalter 2">
            <a:extLst>
              <a:ext uri="{FF2B5EF4-FFF2-40B4-BE49-F238E27FC236}">
                <a16:creationId xmlns:a16="http://schemas.microsoft.com/office/drawing/2014/main" id="{3DE98628-8CCE-EC34-5ABC-C23643C8693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38E33F8-012B-5B3C-D174-2DB54254F160}"/>
              </a:ext>
            </a:extLst>
          </p:cNvPr>
          <p:cNvSpPr>
            <a:spLocks noGrp="1"/>
          </p:cNvSpPr>
          <p:nvPr>
            <p:ph type="sldNum" sz="quarter" idx="28"/>
          </p:nvPr>
        </p:nvSpPr>
        <p:spPr/>
        <p:txBody>
          <a:bodyPr/>
          <a:lstStyle/>
          <a:p>
            <a:fld id="{BA24374A-C3A8-471A-8837-3FC31668ABE5}" type="slidenum">
              <a:rPr lang="de-DE" smtClean="0"/>
              <a:pPr/>
              <a:t>60</a:t>
            </a:fld>
            <a:endParaRPr lang="de-DE" dirty="0"/>
          </a:p>
        </p:txBody>
      </p:sp>
      <p:sp>
        <p:nvSpPr>
          <p:cNvPr id="5" name="Textplatzhalter 4">
            <a:extLst>
              <a:ext uri="{FF2B5EF4-FFF2-40B4-BE49-F238E27FC236}">
                <a16:creationId xmlns:a16="http://schemas.microsoft.com/office/drawing/2014/main" id="{DFD9033C-769B-C231-0ED6-D3711BF735E4}"/>
              </a:ext>
            </a:extLst>
          </p:cNvPr>
          <p:cNvSpPr>
            <a:spLocks noGrp="1"/>
          </p:cNvSpPr>
          <p:nvPr>
            <p:ph type="body" sz="quarter" idx="21"/>
          </p:nvPr>
        </p:nvSpPr>
        <p:spPr/>
        <p:txBody>
          <a:bodyPr/>
          <a:lstStyle/>
          <a:p>
            <a:r>
              <a:rPr lang="en-US" sz="1400"/>
              <a:t>Human-Centered Design (ISO 9241-210)</a:t>
            </a:r>
            <a:endParaRPr lang="de-DE" dirty="0"/>
          </a:p>
        </p:txBody>
      </p:sp>
      <p:sp>
        <p:nvSpPr>
          <p:cNvPr id="6" name="Textplatzhalter 5">
            <a:extLst>
              <a:ext uri="{FF2B5EF4-FFF2-40B4-BE49-F238E27FC236}">
                <a16:creationId xmlns:a16="http://schemas.microsoft.com/office/drawing/2014/main" id="{C53E7178-70F4-668B-3B2A-A80E00C7C6F3}"/>
              </a:ext>
            </a:extLst>
          </p:cNvPr>
          <p:cNvSpPr>
            <a:spLocks noGrp="1"/>
          </p:cNvSpPr>
          <p:nvPr>
            <p:ph type="body" sz="quarter" idx="29"/>
          </p:nvPr>
        </p:nvSpPr>
        <p:spPr/>
        <p:txBody>
          <a:bodyPr>
            <a:normAutofit lnSpcReduction="10000"/>
          </a:bodyPr>
          <a:lstStyle/>
          <a:p>
            <a:r>
              <a:rPr lang="en-US" dirty="0"/>
              <a:t>Users may </a:t>
            </a:r>
          </a:p>
          <a:p>
            <a:pPr lvl="1"/>
            <a:r>
              <a:rPr lang="en-US" b="1" dirty="0">
                <a:solidFill>
                  <a:schemeClr val="accent1"/>
                </a:solidFill>
              </a:rPr>
              <a:t>expect disadvantages </a:t>
            </a:r>
            <a:r>
              <a:rPr lang="en-US" dirty="0"/>
              <a:t>(e.g., being replaced by software)</a:t>
            </a:r>
          </a:p>
          <a:p>
            <a:pPr lvl="1"/>
            <a:r>
              <a:rPr lang="en-US" b="1" dirty="0">
                <a:solidFill>
                  <a:schemeClr val="accent1"/>
                </a:solidFill>
              </a:rPr>
              <a:t>have conflicting views </a:t>
            </a:r>
            <a:r>
              <a:rPr lang="en-US" dirty="0"/>
              <a:t>(e.g., Mike likes dark surfaces, Daisy likes pink)</a:t>
            </a:r>
          </a:p>
          <a:p>
            <a:pPr lvl="1"/>
            <a:r>
              <a:rPr lang="en-US" b="1" dirty="0">
                <a:solidFill>
                  <a:schemeClr val="accent1"/>
                </a:solidFill>
              </a:rPr>
              <a:t>be wrong </a:t>
            </a:r>
            <a:r>
              <a:rPr lang="en-US" dirty="0"/>
              <a:t>(e.g., “I am quicker with my old mouse”)</a:t>
            </a:r>
          </a:p>
          <a:p>
            <a:pPr lvl="1"/>
            <a:r>
              <a:rPr lang="en-US" b="1" dirty="0">
                <a:solidFill>
                  <a:schemeClr val="accent1"/>
                </a:solidFill>
              </a:rPr>
              <a:t>be resistant</a:t>
            </a:r>
            <a:r>
              <a:rPr lang="en-US" dirty="0"/>
              <a:t> to change (e.g., “I do that every time in this way”)</a:t>
            </a:r>
          </a:p>
          <a:p>
            <a:r>
              <a:rPr lang="en-US" b="1" dirty="0">
                <a:solidFill>
                  <a:schemeClr val="accent1"/>
                </a:solidFill>
              </a:rPr>
              <a:t>In a “business environment” </a:t>
            </a:r>
            <a:r>
              <a:rPr lang="en-US" dirty="0"/>
              <a:t>you are expected to create a system with regards to the </a:t>
            </a:r>
            <a:r>
              <a:rPr lang="en-US" b="1" dirty="0">
                <a:solidFill>
                  <a:schemeClr val="accent1"/>
                </a:solidFill>
              </a:rPr>
              <a:t>goals specified by stakeholders </a:t>
            </a:r>
            <a:r>
              <a:rPr lang="en-US" dirty="0"/>
              <a:t>and this is unfortunately </a:t>
            </a:r>
            <a:r>
              <a:rPr lang="en-US" b="1" dirty="0">
                <a:solidFill>
                  <a:schemeClr val="accent1"/>
                </a:solidFill>
              </a:rPr>
              <a:t>NOT necessarily the system users would like to have</a:t>
            </a:r>
          </a:p>
          <a:p>
            <a:pPr lvl="1"/>
            <a:r>
              <a:rPr lang="en-US" dirty="0"/>
              <a:t>More iterations are required, difficult to predict their outcomes, and the process lasts longer if the requirements are not satisfied (stakeholders hate that)</a:t>
            </a:r>
          </a:p>
          <a:p>
            <a:pPr lvl="1"/>
            <a:r>
              <a:rPr lang="en-US" dirty="0"/>
              <a:t>Difficult to find a trade-off between the goals of customer or stakeholders, the users, and the project developers (typically you)</a:t>
            </a:r>
            <a:endParaRPr lang="de-DE" dirty="0"/>
          </a:p>
        </p:txBody>
      </p:sp>
    </p:spTree>
    <p:extLst>
      <p:ext uri="{BB962C8B-B14F-4D97-AF65-F5344CB8AC3E}">
        <p14:creationId xmlns:p14="http://schemas.microsoft.com/office/powerpoint/2010/main" val="4030401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36458-214A-5EF8-829D-1D9691157FC6}"/>
              </a:ext>
            </a:extLst>
          </p:cNvPr>
          <p:cNvSpPr>
            <a:spLocks noGrp="1"/>
          </p:cNvSpPr>
          <p:nvPr>
            <p:ph type="title"/>
          </p:nvPr>
        </p:nvSpPr>
        <p:spPr/>
        <p:txBody>
          <a:bodyPr/>
          <a:lstStyle/>
          <a:p>
            <a:r>
              <a:rPr lang="en-GB" dirty="0"/>
              <a:t>Working in Multidisciplinary Teams</a:t>
            </a:r>
            <a:endParaRPr lang="de-DE" dirty="0"/>
          </a:p>
        </p:txBody>
      </p:sp>
      <p:sp>
        <p:nvSpPr>
          <p:cNvPr id="3" name="Fußzeilenplatzhalter 2">
            <a:extLst>
              <a:ext uri="{FF2B5EF4-FFF2-40B4-BE49-F238E27FC236}">
                <a16:creationId xmlns:a16="http://schemas.microsoft.com/office/drawing/2014/main" id="{C54E5860-2444-00AD-9829-04CD4C4CC78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C3E96D1-FE47-8E23-4AC2-27FD0394CD0A}"/>
              </a:ext>
            </a:extLst>
          </p:cNvPr>
          <p:cNvSpPr>
            <a:spLocks noGrp="1"/>
          </p:cNvSpPr>
          <p:nvPr>
            <p:ph type="sldNum" sz="quarter" idx="28"/>
          </p:nvPr>
        </p:nvSpPr>
        <p:spPr/>
        <p:txBody>
          <a:bodyPr/>
          <a:lstStyle/>
          <a:p>
            <a:fld id="{BA24374A-C3A8-471A-8837-3FC31668ABE5}" type="slidenum">
              <a:rPr lang="de-DE" smtClean="0"/>
              <a:pPr/>
              <a:t>61</a:t>
            </a:fld>
            <a:endParaRPr lang="de-DE" dirty="0"/>
          </a:p>
        </p:txBody>
      </p:sp>
      <p:sp>
        <p:nvSpPr>
          <p:cNvPr id="5" name="Textplatzhalter 4">
            <a:extLst>
              <a:ext uri="{FF2B5EF4-FFF2-40B4-BE49-F238E27FC236}">
                <a16:creationId xmlns:a16="http://schemas.microsoft.com/office/drawing/2014/main" id="{985DE502-22CB-8FAE-9E51-C691F48A1CBA}"/>
              </a:ext>
            </a:extLst>
          </p:cNvPr>
          <p:cNvSpPr>
            <a:spLocks noGrp="1"/>
          </p:cNvSpPr>
          <p:nvPr>
            <p:ph type="body" sz="quarter" idx="21"/>
          </p:nvPr>
        </p:nvSpPr>
        <p:spPr/>
        <p:txBody>
          <a:bodyPr/>
          <a:lstStyle/>
          <a:p>
            <a:r>
              <a:rPr lang="en-US" sz="1400"/>
              <a:t>Human-Centered Design (ISO 9241-210)</a:t>
            </a:r>
            <a:endParaRPr lang="de-DE" dirty="0"/>
          </a:p>
        </p:txBody>
      </p:sp>
      <p:sp>
        <p:nvSpPr>
          <p:cNvPr id="6" name="Textplatzhalter 5">
            <a:extLst>
              <a:ext uri="{FF2B5EF4-FFF2-40B4-BE49-F238E27FC236}">
                <a16:creationId xmlns:a16="http://schemas.microsoft.com/office/drawing/2014/main" id="{6A46BF4D-95B4-041D-548C-B72AC64B1938}"/>
              </a:ext>
            </a:extLst>
          </p:cNvPr>
          <p:cNvSpPr>
            <a:spLocks noGrp="1"/>
          </p:cNvSpPr>
          <p:nvPr>
            <p:ph type="body" sz="quarter" idx="29"/>
          </p:nvPr>
        </p:nvSpPr>
        <p:spPr/>
        <p:txBody>
          <a:bodyPr/>
          <a:lstStyle/>
          <a:p>
            <a:r>
              <a:rPr lang="en-GB" b="1" dirty="0">
                <a:solidFill>
                  <a:schemeClr val="accent1"/>
                </a:solidFill>
              </a:rPr>
              <a:t>Many people are involved in the process of designing and implementing an interactive product</a:t>
            </a:r>
          </a:p>
          <a:p>
            <a:pPr lvl="1"/>
            <a:r>
              <a:rPr lang="en-GB" dirty="0"/>
              <a:t>Different background (e.g. design, business, CS, marketing, administration)</a:t>
            </a:r>
          </a:p>
          <a:p>
            <a:pPr lvl="1"/>
            <a:r>
              <a:rPr lang="en-GB" dirty="0"/>
              <a:t>Different and conflicting high and low level objectives</a:t>
            </a:r>
          </a:p>
          <a:p>
            <a:pPr lvl="1"/>
            <a:r>
              <a:rPr lang="en-GB" dirty="0"/>
              <a:t>Different views and opinions</a:t>
            </a:r>
          </a:p>
          <a:p>
            <a:r>
              <a:rPr lang="en-GB" b="1" dirty="0">
                <a:solidFill>
                  <a:schemeClr val="accent1"/>
                </a:solidFill>
              </a:rPr>
              <a:t>Communication can be very difficult</a:t>
            </a:r>
            <a:r>
              <a:rPr lang="en-GB" dirty="0"/>
              <a:t>!</a:t>
            </a:r>
          </a:p>
          <a:p>
            <a:pPr lvl="1"/>
            <a:r>
              <a:rPr lang="en-GB" dirty="0"/>
              <a:t>To be able to work in a team is essential!</a:t>
            </a:r>
          </a:p>
          <a:p>
            <a:pPr lvl="1"/>
            <a:r>
              <a:rPr lang="en-GB" dirty="0"/>
              <a:t>Team work is a skill that can be learned </a:t>
            </a:r>
          </a:p>
          <a:p>
            <a:pPr lvl="1"/>
            <a:r>
              <a:rPr lang="en-GB" dirty="0"/>
              <a:t>Competence of this course</a:t>
            </a:r>
          </a:p>
          <a:p>
            <a:pPr lvl="1"/>
            <a:r>
              <a:rPr lang="en-GB" dirty="0"/>
              <a:t>Working remote vs onsite?</a:t>
            </a:r>
            <a:endParaRPr lang="de-DE" dirty="0"/>
          </a:p>
        </p:txBody>
      </p:sp>
    </p:spTree>
    <p:extLst>
      <p:ext uri="{BB962C8B-B14F-4D97-AF65-F5344CB8AC3E}">
        <p14:creationId xmlns:p14="http://schemas.microsoft.com/office/powerpoint/2010/main" val="2715862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normAutofit/>
          </a:bodyPr>
          <a:lstStyle/>
          <a:p>
            <a:r>
              <a:rPr lang="en-US" sz="3200" dirty="0"/>
              <a:t>Know your Users and their Tasks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62</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49FB4D5B-7C00-E09D-2BC6-557B6DE394F8}"/>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Image from: </a:t>
            </a:r>
            <a:r>
              <a:rPr lang="de-DE" sz="1200" b="0" i="0" dirty="0">
                <a:solidFill>
                  <a:sysClr val="windowText" lastClr="000000"/>
                </a:solidFill>
                <a:effectLst/>
                <a:latin typeface="arial" panose="020B0604020202020204" pitchFamily="34" charset="0"/>
                <a:hlinkClick r:id="rId7"/>
              </a:rPr>
              <a:t>https://pxhere.com/de/photo/1451191</a:t>
            </a:r>
            <a:r>
              <a:rPr lang="de-DE" sz="1200" b="0" i="0" dirty="0">
                <a:solidFill>
                  <a:sysClr val="windowText" lastClr="000000"/>
                </a:solidFill>
                <a:effectLst/>
                <a:latin typeface="arial" panose="020B0604020202020204" pitchFamily="34" charset="0"/>
              </a:rPr>
              <a:t> </a:t>
            </a:r>
          </a:p>
        </p:txBody>
      </p:sp>
      <p:pic>
        <p:nvPicPr>
          <p:cNvPr id="25" name="Bildplatzhalter 24">
            <a:extLst>
              <a:ext uri="{FF2B5EF4-FFF2-40B4-BE49-F238E27FC236}">
                <a16:creationId xmlns:a16="http://schemas.microsoft.com/office/drawing/2014/main" id="{9E016600-5C05-34B8-72E1-8EBA4D41243B}"/>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2281" b="32281"/>
          <a:stretch>
            <a:fillRect/>
          </a:stretch>
        </p:blipFill>
        <p:spPr/>
      </p:pic>
    </p:spTree>
    <p:extLst>
      <p:ext uri="{BB962C8B-B14F-4D97-AF65-F5344CB8AC3E}">
        <p14:creationId xmlns:p14="http://schemas.microsoft.com/office/powerpoint/2010/main" val="1170252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521FB-8996-D02E-2583-90D6F1EE3661}"/>
              </a:ext>
            </a:extLst>
          </p:cNvPr>
          <p:cNvSpPr>
            <a:spLocks noGrp="1"/>
          </p:cNvSpPr>
          <p:nvPr>
            <p:ph type="title"/>
          </p:nvPr>
        </p:nvSpPr>
        <p:spPr/>
        <p:txBody>
          <a:bodyPr>
            <a:normAutofit/>
          </a:bodyPr>
          <a:lstStyle/>
          <a:p>
            <a:r>
              <a:rPr lang="en-GB" dirty="0"/>
              <a:t>Who is the User? We need respect for…</a:t>
            </a:r>
            <a:endParaRPr lang="de-DE" dirty="0"/>
          </a:p>
        </p:txBody>
      </p:sp>
      <p:sp>
        <p:nvSpPr>
          <p:cNvPr id="3" name="Fußzeilenplatzhalter 2">
            <a:extLst>
              <a:ext uri="{FF2B5EF4-FFF2-40B4-BE49-F238E27FC236}">
                <a16:creationId xmlns:a16="http://schemas.microsoft.com/office/drawing/2014/main" id="{E5E48DCD-4C25-99C1-0AFE-CCF0AB920AA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8BC8164-8A3E-418F-B332-90C76628CE35}"/>
              </a:ext>
            </a:extLst>
          </p:cNvPr>
          <p:cNvSpPr>
            <a:spLocks noGrp="1"/>
          </p:cNvSpPr>
          <p:nvPr>
            <p:ph type="sldNum" sz="quarter" idx="28"/>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421BFA46-5592-6476-B4AE-618C0A1E7CC9}"/>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41E529C3-BE56-220E-17E1-D3945439B32F}"/>
              </a:ext>
            </a:extLst>
          </p:cNvPr>
          <p:cNvSpPr>
            <a:spLocks noGrp="1"/>
          </p:cNvSpPr>
          <p:nvPr>
            <p:ph type="body" sz="quarter" idx="29"/>
          </p:nvPr>
        </p:nvSpPr>
        <p:spPr/>
        <p:txBody>
          <a:bodyPr>
            <a:normAutofit lnSpcReduction="10000"/>
          </a:bodyPr>
          <a:lstStyle/>
          <a:p>
            <a:r>
              <a:rPr lang="en-GB" b="1" dirty="0">
                <a:solidFill>
                  <a:schemeClr val="accent1"/>
                </a:solidFill>
              </a:rPr>
              <a:t>Diversity</a:t>
            </a:r>
            <a:r>
              <a:rPr lang="en-GB" dirty="0"/>
              <a:t> of the individual</a:t>
            </a:r>
          </a:p>
          <a:p>
            <a:pPr lvl="1"/>
            <a:r>
              <a:rPr lang="en-GB" dirty="0"/>
              <a:t>Each of you has inherently different requirements for their interaction with computers </a:t>
            </a:r>
          </a:p>
          <a:p>
            <a:r>
              <a:rPr lang="en-GB" b="1" dirty="0">
                <a:solidFill>
                  <a:schemeClr val="accent1"/>
                </a:solidFill>
              </a:rPr>
              <a:t>Demographics </a:t>
            </a:r>
            <a:r>
              <a:rPr lang="en-GB" dirty="0"/>
              <a:t>(gender, age, nationality, culture):</a:t>
            </a:r>
          </a:p>
          <a:p>
            <a:pPr lvl="1"/>
            <a:r>
              <a:rPr lang="en-GB" dirty="0"/>
              <a:t>goals, motivation, personality, …</a:t>
            </a:r>
          </a:p>
          <a:p>
            <a:pPr lvl="1"/>
            <a:r>
              <a:rPr lang="en-GB" dirty="0"/>
              <a:t>education, cultural background, training, …</a:t>
            </a:r>
          </a:p>
          <a:p>
            <a:pPr lvl="1"/>
            <a:r>
              <a:rPr lang="en-GB" dirty="0"/>
              <a:t>age, gender, physical abilities, …</a:t>
            </a:r>
          </a:p>
          <a:p>
            <a:r>
              <a:rPr lang="en-GB" b="1" dirty="0">
                <a:solidFill>
                  <a:schemeClr val="accent1"/>
                </a:solidFill>
              </a:rPr>
              <a:t>Training</a:t>
            </a:r>
            <a:r>
              <a:rPr lang="en-GB" dirty="0"/>
              <a:t> and previous knowledge:</a:t>
            </a:r>
          </a:p>
          <a:p>
            <a:pPr lvl="1"/>
            <a:r>
              <a:rPr lang="en-GB" dirty="0"/>
              <a:t>Novice users</a:t>
            </a:r>
          </a:p>
          <a:p>
            <a:pPr lvl="1"/>
            <a:r>
              <a:rPr lang="en-GB" dirty="0"/>
              <a:t>Knowledgeable intermittent users</a:t>
            </a:r>
          </a:p>
          <a:p>
            <a:pPr lvl="1"/>
            <a:r>
              <a:rPr lang="en-GB" dirty="0"/>
              <a:t>Expert frequent users</a:t>
            </a:r>
          </a:p>
          <a:p>
            <a:pPr lvl="1"/>
            <a:r>
              <a:rPr lang="en-GB" dirty="0"/>
              <a:t>Users who think that they know how it works, but they didn’t</a:t>
            </a:r>
          </a:p>
        </p:txBody>
      </p:sp>
    </p:spTree>
    <p:extLst>
      <p:ext uri="{BB962C8B-B14F-4D97-AF65-F5344CB8AC3E}">
        <p14:creationId xmlns:p14="http://schemas.microsoft.com/office/powerpoint/2010/main" val="1283829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F482B-0512-7AC7-7E95-148EC4240C60}"/>
              </a:ext>
            </a:extLst>
          </p:cNvPr>
          <p:cNvSpPr>
            <a:spLocks noGrp="1"/>
          </p:cNvSpPr>
          <p:nvPr>
            <p:ph type="title"/>
          </p:nvPr>
        </p:nvSpPr>
        <p:spPr/>
        <p:txBody>
          <a:bodyPr/>
          <a:lstStyle/>
          <a:p>
            <a:r>
              <a:rPr lang="en-US" dirty="0"/>
              <a:t>Where is the Average User?</a:t>
            </a:r>
            <a:endParaRPr lang="de-DE" dirty="0"/>
          </a:p>
        </p:txBody>
      </p:sp>
      <p:sp>
        <p:nvSpPr>
          <p:cNvPr id="3" name="Fußzeilenplatzhalter 2">
            <a:extLst>
              <a:ext uri="{FF2B5EF4-FFF2-40B4-BE49-F238E27FC236}">
                <a16:creationId xmlns:a16="http://schemas.microsoft.com/office/drawing/2014/main" id="{0177A8DE-8881-A5EC-45E0-772C3BC574B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0FF0B0E-BB82-DE9C-021C-744A1429590B}"/>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5ED1C24C-ADF2-7368-81B2-483135622BCD}"/>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58C2F405-469D-3B00-0130-20CC483BB673}"/>
              </a:ext>
            </a:extLst>
          </p:cNvPr>
          <p:cNvSpPr>
            <a:spLocks noGrp="1"/>
          </p:cNvSpPr>
          <p:nvPr>
            <p:ph type="body" sz="quarter" idx="29"/>
          </p:nvPr>
        </p:nvSpPr>
        <p:spPr/>
        <p:txBody>
          <a:bodyPr/>
          <a:lstStyle/>
          <a:p>
            <a:r>
              <a:rPr lang="en-US" dirty="0"/>
              <a:t>In empirical research, </a:t>
            </a:r>
            <a:r>
              <a:rPr lang="en-US" b="1" dirty="0">
                <a:solidFill>
                  <a:schemeClr val="accent1"/>
                </a:solidFill>
              </a:rPr>
              <a:t>we always assume an average user</a:t>
            </a:r>
          </a:p>
          <a:p>
            <a:r>
              <a:rPr lang="en-US" dirty="0"/>
              <a:t>However, </a:t>
            </a:r>
            <a:r>
              <a:rPr lang="en-US" b="1" dirty="0">
                <a:solidFill>
                  <a:schemeClr val="accent1"/>
                </a:solidFill>
              </a:rPr>
              <a:t>there is no average user, and any number can lie!</a:t>
            </a:r>
          </a:p>
          <a:p>
            <a:r>
              <a:rPr lang="en-US" dirty="0"/>
              <a:t>Number game…</a:t>
            </a:r>
          </a:p>
          <a:p>
            <a:pPr lvl="1"/>
            <a:r>
              <a:rPr lang="en-US" dirty="0"/>
              <a:t>Creating a software that is appropriate for a very specific target group (e.g., 0,1% of the population) may still find a large user base, e.g., in Europe and the US this may be more than half a million people</a:t>
            </a:r>
          </a:p>
          <a:p>
            <a:pPr lvl="1"/>
            <a:r>
              <a:rPr lang="en-US" dirty="0"/>
              <a:t>Designing for 90% of the users will leave alone in Germany 8 million users out</a:t>
            </a:r>
          </a:p>
          <a:p>
            <a:r>
              <a:rPr lang="en-US" dirty="0"/>
              <a:t>Therefore, it is often better to focus on certain target groups. For a requirement analysis including target groups, HCI researchers of use </a:t>
            </a:r>
            <a:r>
              <a:rPr lang="en-US" b="1" dirty="0">
                <a:solidFill>
                  <a:schemeClr val="accent1"/>
                </a:solidFill>
              </a:rPr>
              <a:t>Personas</a:t>
            </a:r>
            <a:endParaRPr lang="en-US" dirty="0"/>
          </a:p>
          <a:p>
            <a:pPr lvl="1"/>
            <a:r>
              <a:rPr lang="en-US" dirty="0"/>
              <a:t>Typical, representative users with individual needs – but not the average</a:t>
            </a:r>
          </a:p>
          <a:p>
            <a:pPr lvl="1"/>
            <a:endParaRPr lang="de-DE" dirty="0"/>
          </a:p>
        </p:txBody>
      </p:sp>
    </p:spTree>
    <p:extLst>
      <p:ext uri="{BB962C8B-B14F-4D97-AF65-F5344CB8AC3E}">
        <p14:creationId xmlns:p14="http://schemas.microsoft.com/office/powerpoint/2010/main" val="1872179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C7E66-24A0-2D38-C97B-8288657C6DFF}"/>
              </a:ext>
            </a:extLst>
          </p:cNvPr>
          <p:cNvSpPr>
            <a:spLocks noGrp="1"/>
          </p:cNvSpPr>
          <p:nvPr>
            <p:ph type="title"/>
          </p:nvPr>
        </p:nvSpPr>
        <p:spPr/>
        <p:txBody>
          <a:bodyPr/>
          <a:lstStyle/>
          <a:p>
            <a:r>
              <a:rPr lang="en-US" dirty="0"/>
              <a:t>Personas</a:t>
            </a:r>
            <a:endParaRPr lang="de-DE" dirty="0"/>
          </a:p>
        </p:txBody>
      </p:sp>
      <p:sp>
        <p:nvSpPr>
          <p:cNvPr id="3" name="Fußzeilenplatzhalter 2">
            <a:extLst>
              <a:ext uri="{FF2B5EF4-FFF2-40B4-BE49-F238E27FC236}">
                <a16:creationId xmlns:a16="http://schemas.microsoft.com/office/drawing/2014/main" id="{41A21358-D784-A53D-6193-510D176C501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B689D55-6929-062B-E147-051064C397D7}"/>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859D380B-AC2F-2B7A-C2E4-B6799E912A7C}"/>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2F04A28F-BC6E-908D-6D66-8D4BF2E52466}"/>
              </a:ext>
            </a:extLst>
          </p:cNvPr>
          <p:cNvSpPr>
            <a:spLocks noGrp="1"/>
          </p:cNvSpPr>
          <p:nvPr>
            <p:ph type="body" sz="quarter" idx="29"/>
          </p:nvPr>
        </p:nvSpPr>
        <p:spPr/>
        <p:txBody>
          <a:bodyPr>
            <a:normAutofit fontScale="92500" lnSpcReduction="10000"/>
          </a:bodyPr>
          <a:lstStyle/>
          <a:p>
            <a:r>
              <a:rPr lang="en-US" b="1" dirty="0">
                <a:solidFill>
                  <a:schemeClr val="accent1"/>
                </a:solidFill>
              </a:rPr>
              <a:t>Personas are fictional yet realistic representations of target user groups</a:t>
            </a:r>
            <a:r>
              <a:rPr lang="en-US" dirty="0"/>
              <a:t> encapsulating their needs, goals, and pain points. </a:t>
            </a:r>
          </a:p>
          <a:p>
            <a:r>
              <a:rPr lang="en-US" dirty="0"/>
              <a:t>They </a:t>
            </a:r>
            <a:r>
              <a:rPr lang="en-US" b="1" dirty="0">
                <a:solidFill>
                  <a:schemeClr val="accent1"/>
                </a:solidFill>
              </a:rPr>
              <a:t>allow interaction designers and developers to create more targeted and effective solutions</a:t>
            </a:r>
            <a:r>
              <a:rPr lang="en-US" dirty="0"/>
              <a:t> as they often assume (implicitly) that users have the same goals and abilities.  </a:t>
            </a:r>
          </a:p>
          <a:p>
            <a:pPr lvl="1"/>
            <a:r>
              <a:rPr lang="en-US" dirty="0"/>
              <a:t>For example, if a persona representing an elderly user highlights the need for simplified navigation, the design team can prioritize this feature, thereby making the product more accessible to that demographic.</a:t>
            </a:r>
          </a:p>
          <a:p>
            <a:r>
              <a:rPr lang="en-US" dirty="0"/>
              <a:t>Personas can serve as </a:t>
            </a:r>
            <a:r>
              <a:rPr lang="en-US" b="1" dirty="0">
                <a:solidFill>
                  <a:schemeClr val="accent1"/>
                </a:solidFill>
              </a:rPr>
              <a:t>common reference </a:t>
            </a:r>
            <a:r>
              <a:rPr lang="en-US" dirty="0"/>
              <a:t>that can be easily communicated across different departments in an organization (from design to customer support).</a:t>
            </a:r>
          </a:p>
          <a:p>
            <a:r>
              <a:rPr lang="en-US" dirty="0"/>
              <a:t>Employing personas </a:t>
            </a:r>
            <a:r>
              <a:rPr lang="en-US" b="1" dirty="0">
                <a:solidFill>
                  <a:schemeClr val="accent1"/>
                </a:solidFill>
              </a:rPr>
              <a:t>minimizes the risk of developing features or products that do not resonate with the end-users.</a:t>
            </a:r>
          </a:p>
          <a:p>
            <a:r>
              <a:rPr lang="en-US" dirty="0"/>
              <a:t>If not well-crafted, they can lead to stereotypes and may not represent the user base accurately.</a:t>
            </a:r>
          </a:p>
        </p:txBody>
      </p:sp>
    </p:spTree>
    <p:extLst>
      <p:ext uri="{BB962C8B-B14F-4D97-AF65-F5344CB8AC3E}">
        <p14:creationId xmlns:p14="http://schemas.microsoft.com/office/powerpoint/2010/main" val="3643243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5F586-2BB2-8F15-E7A6-4F93BF1024E3}"/>
              </a:ext>
            </a:extLst>
          </p:cNvPr>
          <p:cNvSpPr>
            <a:spLocks noGrp="1"/>
          </p:cNvSpPr>
          <p:nvPr>
            <p:ph type="title"/>
          </p:nvPr>
        </p:nvSpPr>
        <p:spPr/>
        <p:txBody>
          <a:bodyPr/>
          <a:lstStyle/>
          <a:p>
            <a:r>
              <a:rPr lang="de-DE" dirty="0" err="1"/>
              <a:t>Ethnography</a:t>
            </a:r>
            <a:r>
              <a:rPr lang="de-DE" dirty="0"/>
              <a:t>?</a:t>
            </a:r>
          </a:p>
        </p:txBody>
      </p:sp>
      <p:sp>
        <p:nvSpPr>
          <p:cNvPr id="3" name="Fußzeilenplatzhalter 2">
            <a:extLst>
              <a:ext uri="{FF2B5EF4-FFF2-40B4-BE49-F238E27FC236}">
                <a16:creationId xmlns:a16="http://schemas.microsoft.com/office/drawing/2014/main" id="{4EEC0B4A-CD2D-D2FF-DD1C-40A3BBF567B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43E2852-1972-7BED-DE20-DAF3C380BFBC}"/>
              </a:ext>
            </a:extLst>
          </p:cNvPr>
          <p:cNvSpPr>
            <a:spLocks noGrp="1"/>
          </p:cNvSpPr>
          <p:nvPr>
            <p:ph type="sldNum" sz="quarter" idx="33"/>
          </p:nvPr>
        </p:nvSpPr>
        <p:spPr/>
        <p:txBody>
          <a:bodyPr/>
          <a:lstStyle/>
          <a:p>
            <a:fld id="{BA24374A-C3A8-471A-8837-3FC31668ABE5}" type="slidenum">
              <a:rPr lang="de-DE" smtClean="0"/>
              <a:pPr/>
              <a:t>66</a:t>
            </a:fld>
            <a:endParaRPr lang="de-DE" dirty="0"/>
          </a:p>
        </p:txBody>
      </p:sp>
      <p:sp>
        <p:nvSpPr>
          <p:cNvPr id="9" name="Textplatzhalter 8">
            <a:extLst>
              <a:ext uri="{FF2B5EF4-FFF2-40B4-BE49-F238E27FC236}">
                <a16:creationId xmlns:a16="http://schemas.microsoft.com/office/drawing/2014/main" id="{C3DDD5A7-6D77-D696-DDF0-421FF99ABD35}"/>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01A35F17-68CD-541E-CB86-2C9D884B150F}"/>
              </a:ext>
            </a:extLst>
          </p:cNvPr>
          <p:cNvSpPr>
            <a:spLocks noGrp="1"/>
          </p:cNvSpPr>
          <p:nvPr>
            <p:ph type="body" sz="quarter" idx="34"/>
          </p:nvPr>
        </p:nvSpPr>
        <p:spPr/>
        <p:txBody>
          <a:bodyPr/>
          <a:lstStyle/>
          <a:p>
            <a:r>
              <a:rPr lang="de-DE" dirty="0" err="1"/>
              <a:t>Example</a:t>
            </a:r>
            <a:r>
              <a:rPr lang="de-DE" dirty="0"/>
              <a:t>: </a:t>
            </a:r>
            <a:r>
              <a:rPr lang="de-DE" dirty="0">
                <a:hlinkClick r:id="rId2"/>
              </a:rPr>
              <a:t>https://de.statista.com/</a:t>
            </a:r>
            <a:r>
              <a:rPr lang="de-DE" dirty="0"/>
              <a:t> </a:t>
            </a:r>
          </a:p>
          <a:p>
            <a:endParaRPr lang="de-DE" dirty="0"/>
          </a:p>
        </p:txBody>
      </p:sp>
      <p:sp>
        <p:nvSpPr>
          <p:cNvPr id="10" name="Inhaltsplatzhalter 9">
            <a:extLst>
              <a:ext uri="{FF2B5EF4-FFF2-40B4-BE49-F238E27FC236}">
                <a16:creationId xmlns:a16="http://schemas.microsoft.com/office/drawing/2014/main" id="{472588A8-2094-EF1F-8EAF-5D07C295C02E}"/>
              </a:ext>
            </a:extLst>
          </p:cNvPr>
          <p:cNvSpPr>
            <a:spLocks noGrp="1"/>
          </p:cNvSpPr>
          <p:nvPr>
            <p:ph sz="quarter" idx="35"/>
          </p:nvPr>
        </p:nvSpPr>
        <p:spPr/>
        <p:txBody>
          <a:bodyPr/>
          <a:lstStyle/>
          <a:p>
            <a:r>
              <a:rPr lang="de-DE" dirty="0"/>
              <a:t>© Statista 2023</a:t>
            </a:r>
          </a:p>
        </p:txBody>
      </p:sp>
      <p:pic>
        <p:nvPicPr>
          <p:cNvPr id="20" name="Grafik 19">
            <a:extLst>
              <a:ext uri="{FF2B5EF4-FFF2-40B4-BE49-F238E27FC236}">
                <a16:creationId xmlns:a16="http://schemas.microsoft.com/office/drawing/2014/main" id="{DA24FDA7-AC71-AB23-A5DF-65EA4479A49E}"/>
              </a:ext>
            </a:extLst>
          </p:cNvPr>
          <p:cNvPicPr>
            <a:picLocks noChangeAspect="1"/>
          </p:cNvPicPr>
          <p:nvPr/>
        </p:nvPicPr>
        <p:blipFill>
          <a:blip r:embed="rId3"/>
          <a:stretch>
            <a:fillRect/>
          </a:stretch>
        </p:blipFill>
        <p:spPr>
          <a:xfrm>
            <a:off x="742217" y="1890546"/>
            <a:ext cx="7322184" cy="3926848"/>
          </a:xfrm>
          <a:prstGeom prst="rect">
            <a:avLst/>
          </a:prstGeom>
        </p:spPr>
      </p:pic>
      <p:pic>
        <p:nvPicPr>
          <p:cNvPr id="1026" name="Picture 2">
            <a:extLst>
              <a:ext uri="{FF2B5EF4-FFF2-40B4-BE49-F238E27FC236}">
                <a16:creationId xmlns:a16="http://schemas.microsoft.com/office/drawing/2014/main" id="{77D9012D-463A-D153-0B93-8CBC9A1DA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4283" y="2458709"/>
            <a:ext cx="3432272" cy="2574204"/>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a:extLst>
              <a:ext uri="{FF2B5EF4-FFF2-40B4-BE49-F238E27FC236}">
                <a16:creationId xmlns:a16="http://schemas.microsoft.com/office/drawing/2014/main" id="{1A526781-4AF5-86E8-A0CE-D75EA570BB21}"/>
              </a:ext>
            </a:extLst>
          </p:cNvPr>
          <p:cNvSpPr txBox="1"/>
          <p:nvPr/>
        </p:nvSpPr>
        <p:spPr>
          <a:xfrm>
            <a:off x="8484282" y="5019885"/>
            <a:ext cx="3506081" cy="553998"/>
          </a:xfrm>
          <a:prstGeom prst="rect">
            <a:avLst/>
          </a:prstGeom>
          <a:noFill/>
        </p:spPr>
        <p:txBody>
          <a:bodyPr wrap="square">
            <a:spAutoFit/>
          </a:bodyPr>
          <a:lstStyle/>
          <a:p>
            <a:r>
              <a:rPr lang="de-DE" sz="1000" dirty="0"/>
              <a:t>Image </a:t>
            </a:r>
            <a:r>
              <a:rPr lang="de-DE" sz="1000" dirty="0" err="1"/>
              <a:t>from</a:t>
            </a:r>
            <a:r>
              <a:rPr lang="de-DE" sz="1000" dirty="0"/>
              <a:t> </a:t>
            </a:r>
            <a:r>
              <a:rPr lang="de-DE" sz="1000" dirty="0">
                <a:hlinkClick r:id="rId5"/>
              </a:rPr>
              <a:t>https://mariamz.wordpress.com/2011/05/10/online-ethnography-for-social-media-research-and-reporting/</a:t>
            </a:r>
            <a:r>
              <a:rPr lang="de-DE" sz="1000" dirty="0"/>
              <a:t> </a:t>
            </a:r>
          </a:p>
        </p:txBody>
      </p:sp>
    </p:spTree>
    <p:extLst>
      <p:ext uri="{BB962C8B-B14F-4D97-AF65-F5344CB8AC3E}">
        <p14:creationId xmlns:p14="http://schemas.microsoft.com/office/powerpoint/2010/main" val="4280559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27D095E7-C2B9-FD53-3749-76A7929802C9}"/>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E92F1E73-B65D-310A-016A-BBC6ABE0B14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F17F812-2C57-2B87-8B8A-A586B6C73AA2}"/>
              </a:ext>
            </a:extLst>
          </p:cNvPr>
          <p:cNvSpPr>
            <a:spLocks noGrp="1"/>
          </p:cNvSpPr>
          <p:nvPr>
            <p:ph type="sldNum" sz="quarter" idx="33"/>
          </p:nvPr>
        </p:nvSpPr>
        <p:spPr/>
        <p:txBody>
          <a:bodyPr/>
          <a:lstStyle/>
          <a:p>
            <a:fld id="{BA24374A-C3A8-471A-8837-3FC31668ABE5}" type="slidenum">
              <a:rPr lang="de-DE" smtClean="0"/>
              <a:pPr/>
              <a:t>67</a:t>
            </a:fld>
            <a:endParaRPr lang="de-DE" dirty="0"/>
          </a:p>
        </p:txBody>
      </p:sp>
      <p:sp>
        <p:nvSpPr>
          <p:cNvPr id="15" name="Textplatzhalter 14">
            <a:extLst>
              <a:ext uri="{FF2B5EF4-FFF2-40B4-BE49-F238E27FC236}">
                <a16:creationId xmlns:a16="http://schemas.microsoft.com/office/drawing/2014/main" id="{6EBFAC22-02F3-CA3D-5D90-F6FEC310C2D9}"/>
              </a:ext>
            </a:extLst>
          </p:cNvPr>
          <p:cNvSpPr>
            <a:spLocks noGrp="1"/>
          </p:cNvSpPr>
          <p:nvPr>
            <p:ph type="body" sz="quarter" idx="21"/>
          </p:nvPr>
        </p:nvSpPr>
        <p:spPr/>
        <p:txBody>
          <a:bodyPr/>
          <a:lstStyle/>
          <a:p>
            <a:r>
              <a:rPr lang="en-US"/>
              <a:t>Know your Users and their Tasks</a:t>
            </a:r>
            <a:endParaRPr lang="de-DE" dirty="0"/>
          </a:p>
        </p:txBody>
      </p:sp>
      <p:sp>
        <p:nvSpPr>
          <p:cNvPr id="16" name="Textplatzhalter 15">
            <a:extLst>
              <a:ext uri="{FF2B5EF4-FFF2-40B4-BE49-F238E27FC236}">
                <a16:creationId xmlns:a16="http://schemas.microsoft.com/office/drawing/2014/main" id="{32544F35-31A0-C282-708C-57BF5BA6C2B2}"/>
              </a:ext>
            </a:extLst>
          </p:cNvPr>
          <p:cNvSpPr>
            <a:spLocks noGrp="1"/>
          </p:cNvSpPr>
          <p:nvPr>
            <p:ph type="body" sz="quarter" idx="34"/>
          </p:nvPr>
        </p:nvSpPr>
        <p:spPr/>
        <p:txBody>
          <a:bodyPr/>
          <a:lstStyle/>
          <a:p>
            <a:endParaRPr lang="de-DE"/>
          </a:p>
        </p:txBody>
      </p:sp>
      <p:sp>
        <p:nvSpPr>
          <p:cNvPr id="17" name="Inhaltsplatzhalter 16">
            <a:extLst>
              <a:ext uri="{FF2B5EF4-FFF2-40B4-BE49-F238E27FC236}">
                <a16:creationId xmlns:a16="http://schemas.microsoft.com/office/drawing/2014/main" id="{DDC71BD5-C7D1-51F1-6C89-9AF470B9A8E3}"/>
              </a:ext>
            </a:extLst>
          </p:cNvPr>
          <p:cNvSpPr>
            <a:spLocks noGrp="1"/>
          </p:cNvSpPr>
          <p:nvPr>
            <p:ph sz="quarter" idx="35"/>
          </p:nvPr>
        </p:nvSpPr>
        <p:spPr/>
        <p:txBody>
          <a:bodyPr/>
          <a:lstStyle/>
          <a:p>
            <a:r>
              <a:rPr lang="de-DE" dirty="0"/>
              <a:t>Image from </a:t>
            </a:r>
            <a:r>
              <a:rPr lang="de-DE" dirty="0">
                <a:hlinkClick r:id="rId2"/>
              </a:rPr>
              <a:t>https://www.ort-online.net/de/news/wie-wir-personas-verwenden.html</a:t>
            </a:r>
            <a:r>
              <a:rPr lang="de-DE" dirty="0"/>
              <a:t> </a:t>
            </a:r>
            <a:r>
              <a:rPr lang="de-DE" b="0" i="0" dirty="0">
                <a:solidFill>
                  <a:srgbClr val="5C6269"/>
                </a:solidFill>
                <a:effectLst/>
                <a:latin typeface="myriad-pro"/>
              </a:rPr>
              <a:t>ORT Medienverbund GmbH, veröffentlich am 10.04.2018 </a:t>
            </a:r>
            <a:endParaRPr lang="de-DE" dirty="0"/>
          </a:p>
        </p:txBody>
      </p:sp>
      <p:pic>
        <p:nvPicPr>
          <p:cNvPr id="2050" name="Picture 2" descr="Wie wir Personas verwenden">
            <a:extLst>
              <a:ext uri="{FF2B5EF4-FFF2-40B4-BE49-F238E27FC236}">
                <a16:creationId xmlns:a16="http://schemas.microsoft.com/office/drawing/2014/main" id="{46BDFEDC-D880-8726-08C6-4ED357B24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 y="-94209"/>
            <a:ext cx="10801349" cy="591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63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BED3E-B84B-F773-4AA1-70D5E39094AE}"/>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A78C4218-D2CA-2368-47DA-F106FB04B15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A06417E-F755-A8AF-8B7D-60E73154C696}"/>
              </a:ext>
            </a:extLst>
          </p:cNvPr>
          <p:cNvSpPr>
            <a:spLocks noGrp="1"/>
          </p:cNvSpPr>
          <p:nvPr>
            <p:ph type="sldNum" sz="quarter" idx="33"/>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08BAD656-EB24-D68C-38A8-566F13CC0936}"/>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FD066258-B2E8-449B-060A-1E6D3E1CF320}"/>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92E5040D-7E1D-1CA4-52C8-31C320668366}"/>
              </a:ext>
            </a:extLst>
          </p:cNvPr>
          <p:cNvSpPr>
            <a:spLocks noGrp="1"/>
          </p:cNvSpPr>
          <p:nvPr>
            <p:ph sz="quarter" idx="35"/>
          </p:nvPr>
        </p:nvSpPr>
        <p:spPr/>
        <p:txBody>
          <a:bodyPr/>
          <a:lstStyle/>
          <a:p>
            <a:r>
              <a:rPr lang="it-IT" dirty="0"/>
              <a:t>CHI 2015 </a:t>
            </a:r>
            <a:r>
              <a:rPr lang="it-IT" dirty="0" err="1"/>
              <a:t>Student</a:t>
            </a:r>
            <a:r>
              <a:rPr lang="it-IT" dirty="0"/>
              <a:t> Design </a:t>
            </a:r>
            <a:r>
              <a:rPr lang="it-IT" dirty="0" err="1"/>
              <a:t>Competition</a:t>
            </a:r>
            <a:r>
              <a:rPr lang="it-IT" dirty="0"/>
              <a:t>, </a:t>
            </a:r>
            <a:r>
              <a:rPr lang="it-IT" dirty="0" err="1"/>
              <a:t>Loh</a:t>
            </a:r>
            <a:r>
              <a:rPr lang="it-IT" dirty="0"/>
              <a:t> </a:t>
            </a:r>
            <a:r>
              <a:rPr lang="it-IT" dirty="0" err="1"/>
              <a:t>Zhide</a:t>
            </a:r>
            <a:r>
              <a:rPr lang="it-IT" dirty="0"/>
              <a:t>, Lim </a:t>
            </a:r>
            <a:r>
              <a:rPr lang="it-IT" dirty="0" err="1"/>
              <a:t>Zhiying</a:t>
            </a:r>
            <a:r>
              <a:rPr lang="it-IT" dirty="0"/>
              <a:t>, </a:t>
            </a:r>
            <a:r>
              <a:rPr lang="en-US" dirty="0"/>
              <a:t>insight Designing intuitive interactions for the elderly</a:t>
            </a:r>
            <a:r>
              <a:rPr lang="de-DE" dirty="0"/>
              <a:t>Image from </a:t>
            </a:r>
            <a:r>
              <a:rPr lang="de-DE" dirty="0">
                <a:hlinkClick r:id="rId2"/>
              </a:rPr>
              <a:t>https://edmundzhang.work/Designing-intuitive-interactions-for-the-elderly</a:t>
            </a:r>
            <a:r>
              <a:rPr lang="de-DE" dirty="0"/>
              <a:t> </a:t>
            </a:r>
          </a:p>
        </p:txBody>
      </p:sp>
      <p:pic>
        <p:nvPicPr>
          <p:cNvPr id="3074" name="Picture 2" descr="Designing intuitive interactions for the elderly - Edmund Zhang">
            <a:extLst>
              <a:ext uri="{FF2B5EF4-FFF2-40B4-BE49-F238E27FC236}">
                <a16:creationId xmlns:a16="http://schemas.microsoft.com/office/drawing/2014/main" id="{18D76642-8932-D567-8988-4B973F428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02457"/>
            <a:ext cx="7323053" cy="517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12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8A069-5F2C-8125-4EA3-F34A644061F5}"/>
              </a:ext>
            </a:extLst>
          </p:cNvPr>
          <p:cNvSpPr>
            <a:spLocks noGrp="1"/>
          </p:cNvSpPr>
          <p:nvPr>
            <p:ph type="title"/>
          </p:nvPr>
        </p:nvSpPr>
        <p:spPr/>
        <p:txBody>
          <a:bodyPr/>
          <a:lstStyle/>
          <a:p>
            <a:r>
              <a:rPr lang="de-DE" dirty="0" err="1"/>
              <a:t>How</a:t>
            </a:r>
            <a:r>
              <a:rPr lang="de-DE" dirty="0"/>
              <a:t> to </a:t>
            </a:r>
            <a:r>
              <a:rPr lang="de-DE" dirty="0" err="1"/>
              <a:t>create</a:t>
            </a:r>
            <a:r>
              <a:rPr lang="de-DE" dirty="0"/>
              <a:t> personas</a:t>
            </a:r>
          </a:p>
        </p:txBody>
      </p:sp>
      <p:sp>
        <p:nvSpPr>
          <p:cNvPr id="3" name="Fußzeilenplatzhalter 2">
            <a:extLst>
              <a:ext uri="{FF2B5EF4-FFF2-40B4-BE49-F238E27FC236}">
                <a16:creationId xmlns:a16="http://schemas.microsoft.com/office/drawing/2014/main" id="{9D758359-C158-A86B-F4F9-32637085AF8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75BCFE4-8DD2-7840-7A2F-EA99FDE74C68}"/>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02F89F65-850B-1910-931F-98E99D717185}"/>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D5541ED5-A753-2163-46A3-29B12FC049DA}"/>
              </a:ext>
            </a:extLst>
          </p:cNvPr>
          <p:cNvSpPr>
            <a:spLocks noGrp="1"/>
          </p:cNvSpPr>
          <p:nvPr>
            <p:ph type="body" sz="quarter" idx="29"/>
          </p:nvPr>
        </p:nvSpPr>
        <p:spPr/>
        <p:txBody>
          <a:bodyPr>
            <a:normAutofit/>
          </a:bodyPr>
          <a:lstStyle/>
          <a:p>
            <a:pPr marL="490950" indent="-457200">
              <a:buFont typeface="+mj-lt"/>
              <a:buAutoNum type="arabicPeriod"/>
            </a:pPr>
            <a:r>
              <a:rPr lang="en-US" b="1" dirty="0">
                <a:solidFill>
                  <a:schemeClr val="accent1"/>
                </a:solidFill>
              </a:rPr>
              <a:t>Data Collection: </a:t>
            </a:r>
            <a:r>
              <a:rPr lang="en-US" dirty="0"/>
              <a:t>Gather qualitative and quantitative data about the target audience through </a:t>
            </a:r>
            <a:r>
              <a:rPr lang="en-US" b="1" dirty="0">
                <a:solidFill>
                  <a:schemeClr val="accent1"/>
                </a:solidFill>
              </a:rPr>
              <a:t>interviews</a:t>
            </a:r>
            <a:r>
              <a:rPr lang="en-US" dirty="0"/>
              <a:t>, </a:t>
            </a:r>
            <a:r>
              <a:rPr lang="en-US" b="1" dirty="0">
                <a:solidFill>
                  <a:schemeClr val="accent1"/>
                </a:solidFill>
              </a:rPr>
              <a:t>surveys</a:t>
            </a:r>
            <a:r>
              <a:rPr lang="en-US" dirty="0"/>
              <a:t>, </a:t>
            </a:r>
            <a:r>
              <a:rPr lang="en-US" b="1" dirty="0">
                <a:solidFill>
                  <a:schemeClr val="accent1"/>
                </a:solidFill>
              </a:rPr>
              <a:t>log data</a:t>
            </a:r>
            <a:r>
              <a:rPr lang="en-US" dirty="0"/>
              <a:t>, or </a:t>
            </a:r>
            <a:r>
              <a:rPr lang="en-US" b="1" dirty="0">
                <a:solidFill>
                  <a:schemeClr val="accent1"/>
                </a:solidFill>
              </a:rPr>
              <a:t>ethnography</a:t>
            </a:r>
            <a:endParaRPr lang="en-US" dirty="0"/>
          </a:p>
          <a:p>
            <a:pPr marL="490950" indent="-457200">
              <a:buFont typeface="+mj-lt"/>
              <a:buAutoNum type="arabicPeriod"/>
            </a:pPr>
            <a:r>
              <a:rPr lang="en-US" b="1" dirty="0">
                <a:solidFill>
                  <a:schemeClr val="accent1"/>
                </a:solidFill>
              </a:rPr>
              <a:t>Analysis and Segmentation: </a:t>
            </a:r>
            <a:r>
              <a:rPr lang="en-US" dirty="0"/>
              <a:t>Analyze the collected data, cluster, and segment it to identify </a:t>
            </a:r>
            <a:r>
              <a:rPr lang="en-US" b="1" dirty="0">
                <a:solidFill>
                  <a:schemeClr val="accent1"/>
                </a:solidFill>
              </a:rPr>
              <a:t>common characteristics or behaviors</a:t>
            </a:r>
            <a:r>
              <a:rPr lang="en-US" dirty="0"/>
              <a:t>.</a:t>
            </a:r>
          </a:p>
          <a:p>
            <a:pPr marL="490950" indent="-457200">
              <a:buFont typeface="+mj-lt"/>
              <a:buAutoNum type="arabicPeriod"/>
            </a:pPr>
            <a:r>
              <a:rPr lang="en-US" b="1" dirty="0">
                <a:solidFill>
                  <a:schemeClr val="accent1"/>
                </a:solidFill>
              </a:rPr>
              <a:t>Drafting Personas: </a:t>
            </a:r>
            <a:r>
              <a:rPr lang="en-US" dirty="0"/>
              <a:t>Create one or more personas based on the segmentation, each with a </a:t>
            </a:r>
            <a:r>
              <a:rPr lang="en-US" b="1" dirty="0">
                <a:solidFill>
                  <a:schemeClr val="accent1"/>
                </a:solidFill>
              </a:rPr>
              <a:t>name</a:t>
            </a:r>
            <a:r>
              <a:rPr lang="en-US" dirty="0"/>
              <a:t>, </a:t>
            </a:r>
            <a:r>
              <a:rPr lang="en-US" b="1" dirty="0">
                <a:solidFill>
                  <a:schemeClr val="accent1"/>
                </a:solidFill>
              </a:rPr>
              <a:t>image</a:t>
            </a:r>
            <a:r>
              <a:rPr lang="en-US" dirty="0"/>
              <a:t>, and </a:t>
            </a:r>
            <a:r>
              <a:rPr lang="en-US" b="1" dirty="0">
                <a:solidFill>
                  <a:schemeClr val="accent1"/>
                </a:solidFill>
              </a:rPr>
              <a:t>detailed description</a:t>
            </a:r>
            <a:r>
              <a:rPr lang="en-US" dirty="0"/>
              <a:t>.</a:t>
            </a:r>
          </a:p>
          <a:p>
            <a:pPr marL="490950" indent="-457200">
              <a:buFont typeface="+mj-lt"/>
              <a:buAutoNum type="arabicPeriod"/>
            </a:pPr>
            <a:r>
              <a:rPr lang="en-US" b="1" dirty="0">
                <a:solidFill>
                  <a:schemeClr val="accent1"/>
                </a:solidFill>
              </a:rPr>
              <a:t>Validation: </a:t>
            </a:r>
            <a:r>
              <a:rPr lang="en-US" dirty="0"/>
              <a:t>Validate the personas with real users or stakeholders to </a:t>
            </a:r>
            <a:r>
              <a:rPr lang="en-US" b="1" dirty="0">
                <a:solidFill>
                  <a:schemeClr val="accent1"/>
                </a:solidFill>
              </a:rPr>
              <a:t>ensure their relevance and accuracy</a:t>
            </a:r>
            <a:r>
              <a:rPr lang="en-US" dirty="0"/>
              <a:t>.</a:t>
            </a:r>
          </a:p>
          <a:p>
            <a:pPr marL="490950" indent="-457200">
              <a:buFont typeface="+mj-lt"/>
              <a:buAutoNum type="arabicPeriod"/>
            </a:pPr>
            <a:r>
              <a:rPr lang="en-US" b="1" dirty="0">
                <a:solidFill>
                  <a:schemeClr val="accent1"/>
                </a:solidFill>
              </a:rPr>
              <a:t>Implementation: </a:t>
            </a:r>
            <a:r>
              <a:rPr lang="en-US" dirty="0"/>
              <a:t>Integrate the validated personas into the development process as a </a:t>
            </a:r>
            <a:r>
              <a:rPr lang="en-US" b="1" dirty="0">
                <a:solidFill>
                  <a:schemeClr val="accent1"/>
                </a:solidFill>
              </a:rPr>
              <a:t>reference or template for design decisions</a:t>
            </a:r>
            <a:r>
              <a:rPr lang="en-US" dirty="0"/>
              <a:t>.</a:t>
            </a:r>
          </a:p>
        </p:txBody>
      </p:sp>
    </p:spTree>
    <p:extLst>
      <p:ext uri="{BB962C8B-B14F-4D97-AF65-F5344CB8AC3E}">
        <p14:creationId xmlns:p14="http://schemas.microsoft.com/office/powerpoint/2010/main" val="169881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41ACF-9C48-8516-27F0-EB583A22130F}"/>
              </a:ext>
            </a:extLst>
          </p:cNvPr>
          <p:cNvSpPr>
            <a:spLocks noGrp="1"/>
          </p:cNvSpPr>
          <p:nvPr>
            <p:ph type="title"/>
          </p:nvPr>
        </p:nvSpPr>
        <p:spPr/>
        <p:txBody>
          <a:bodyPr/>
          <a:lstStyle/>
          <a:p>
            <a:r>
              <a:rPr lang="en-US" dirty="0"/>
              <a:t>We see what we want to see (5)</a:t>
            </a:r>
            <a:endParaRPr lang="de-DE" dirty="0"/>
          </a:p>
        </p:txBody>
      </p:sp>
      <p:sp>
        <p:nvSpPr>
          <p:cNvPr id="3" name="Fußzeilenplatzhalter 2">
            <a:extLst>
              <a:ext uri="{FF2B5EF4-FFF2-40B4-BE49-F238E27FC236}">
                <a16:creationId xmlns:a16="http://schemas.microsoft.com/office/drawing/2014/main" id="{8B35C313-175A-3B7E-FFEB-1FC1945D0707}"/>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903078-B119-A8BF-B191-55C70046CA47}"/>
              </a:ext>
            </a:extLst>
          </p:cNvPr>
          <p:cNvSpPr>
            <a:spLocks noGrp="1"/>
          </p:cNvSpPr>
          <p:nvPr>
            <p:ph type="sldNum" sz="quarter" idx="33"/>
          </p:nvPr>
        </p:nvSpPr>
        <p:spPr/>
        <p:txBody>
          <a:bodyPr/>
          <a:lstStyle/>
          <a:p>
            <a:fld id="{BA24374A-C3A8-471A-8837-3FC31668ABE5}" type="slidenum">
              <a:rPr lang="de-DE" smtClean="0"/>
              <a:pPr/>
              <a:t>7</a:t>
            </a:fld>
            <a:endParaRPr lang="de-DE" dirty="0"/>
          </a:p>
        </p:txBody>
      </p:sp>
      <p:sp>
        <p:nvSpPr>
          <p:cNvPr id="5" name="Textplatzhalter 4">
            <a:extLst>
              <a:ext uri="{FF2B5EF4-FFF2-40B4-BE49-F238E27FC236}">
                <a16:creationId xmlns:a16="http://schemas.microsoft.com/office/drawing/2014/main" id="{A0E291AF-8347-DDE6-746C-10142E273D85}"/>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1ECD87E5-F2CC-D7BA-52B7-DE20130013BB}"/>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69492AA8-3223-60B9-A830-8172BBD6DE48}"/>
              </a:ext>
            </a:extLst>
          </p:cNvPr>
          <p:cNvSpPr>
            <a:spLocks noGrp="1"/>
          </p:cNvSpPr>
          <p:nvPr>
            <p:ph sz="quarter" idx="35"/>
          </p:nvPr>
        </p:nvSpPr>
        <p:spPr/>
        <p:txBody>
          <a:bodyPr/>
          <a:lstStyle/>
          <a:p>
            <a:pPr algn="ctr"/>
            <a:r>
              <a:rPr lang="de-DE" dirty="0"/>
              <a:t>Videos </a:t>
            </a:r>
            <a:r>
              <a:rPr lang="de-DE" dirty="0" err="1"/>
              <a:t>by</a:t>
            </a:r>
            <a:r>
              <a:rPr lang="de-DE" dirty="0"/>
              <a:t> Albrecht Schmidt</a:t>
            </a:r>
          </a:p>
        </p:txBody>
      </p:sp>
      <p:pic>
        <p:nvPicPr>
          <p:cNvPr id="8" name="Grafik 7" descr="Icon of a hand cursor">
            <a:extLst>
              <a:ext uri="{FF2B5EF4-FFF2-40B4-BE49-F238E27FC236}">
                <a16:creationId xmlns:a16="http://schemas.microsoft.com/office/drawing/2014/main" id="{4CB5DF9B-CBB7-5EFF-8216-320F118261BD}"/>
              </a:ext>
            </a:extLst>
          </p:cNvPr>
          <p:cNvPicPr>
            <a:picLocks noChangeAspect="1"/>
          </p:cNvPicPr>
          <p:nvPr/>
        </p:nvPicPr>
        <p:blipFill>
          <a:blip r:embed="rId3"/>
          <a:stretch>
            <a:fillRect/>
          </a:stretch>
        </p:blipFill>
        <p:spPr>
          <a:xfrm>
            <a:off x="3614938" y="4698164"/>
            <a:ext cx="819150" cy="723900"/>
          </a:xfrm>
          <a:prstGeom prst="rect">
            <a:avLst/>
          </a:prstGeom>
        </p:spPr>
      </p:pic>
      <p:pic>
        <p:nvPicPr>
          <p:cNvPr id="9" name="Picture 4" descr="Moving up the hand vs. ...&#10;">
            <a:extLst>
              <a:ext uri="{FF2B5EF4-FFF2-40B4-BE49-F238E27FC236}">
                <a16:creationId xmlns:a16="http://schemas.microsoft.com/office/drawing/2014/main" id="{07AC3E57-E21D-AE68-1B3A-A026EF2B11E5}"/>
              </a:ext>
            </a:extLst>
          </p:cNvPr>
          <p:cNvPicPr>
            <a:picLocks noChangeAspect="1" noChangeArrowheads="1" noCrop="1"/>
          </p:cNvPicPr>
          <p:nvPr/>
        </p:nvPicPr>
        <p:blipFill>
          <a:blip r:embed="rId4" cstate="print"/>
          <a:srcRect/>
          <a:stretch>
            <a:fillRect/>
          </a:stretch>
        </p:blipFill>
        <p:spPr bwMode="auto">
          <a:xfrm>
            <a:off x="2308631" y="1477748"/>
            <a:ext cx="3787369" cy="3079127"/>
          </a:xfrm>
          <a:prstGeom prst="rect">
            <a:avLst/>
          </a:prstGeom>
          <a:noFill/>
          <a:ln w="9525">
            <a:noFill/>
            <a:miter lim="800000"/>
            <a:headEnd/>
            <a:tailEnd/>
          </a:ln>
        </p:spPr>
      </p:pic>
      <p:pic>
        <p:nvPicPr>
          <p:cNvPr id="10" name="Picture 4" descr="....cursor moves up the document&#10;">
            <a:extLst>
              <a:ext uri="{FF2B5EF4-FFF2-40B4-BE49-F238E27FC236}">
                <a16:creationId xmlns:a16="http://schemas.microsoft.com/office/drawing/2014/main" id="{D38CEEDE-E821-3404-AC7E-C188C8991E0B}"/>
              </a:ext>
            </a:extLst>
          </p:cNvPr>
          <p:cNvPicPr>
            <a:picLocks noChangeAspect="1" noChangeArrowheads="1" noCrop="1"/>
          </p:cNvPicPr>
          <p:nvPr/>
        </p:nvPicPr>
        <p:blipFill>
          <a:blip r:embed="rId5" cstate="print"/>
          <a:srcRect/>
          <a:stretch>
            <a:fillRect/>
          </a:stretch>
        </p:blipFill>
        <p:spPr bwMode="auto">
          <a:xfrm>
            <a:off x="6372048" y="1449388"/>
            <a:ext cx="3820467" cy="3107487"/>
          </a:xfrm>
          <a:prstGeom prst="rect">
            <a:avLst/>
          </a:prstGeom>
          <a:noFill/>
          <a:ln w="9525">
            <a:noFill/>
            <a:miter lim="800000"/>
            <a:headEnd/>
            <a:tailEnd/>
          </a:ln>
        </p:spPr>
      </p:pic>
    </p:spTree>
    <p:extLst>
      <p:ext uri="{BB962C8B-B14F-4D97-AF65-F5344CB8AC3E}">
        <p14:creationId xmlns:p14="http://schemas.microsoft.com/office/powerpoint/2010/main" val="2423080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C75200-6E23-313A-4B44-6D1F6EE254FB}"/>
              </a:ext>
            </a:extLst>
          </p:cNvPr>
          <p:cNvSpPr>
            <a:spLocks noGrp="1"/>
          </p:cNvSpPr>
          <p:nvPr>
            <p:ph type="title"/>
          </p:nvPr>
        </p:nvSpPr>
        <p:spPr/>
        <p:txBody>
          <a:bodyPr/>
          <a:lstStyle/>
          <a:p>
            <a:r>
              <a:rPr lang="en-US" dirty="0"/>
              <a:t>Personas for Car Design</a:t>
            </a:r>
            <a:endParaRPr lang="de-DE" dirty="0"/>
          </a:p>
        </p:txBody>
      </p:sp>
      <p:sp>
        <p:nvSpPr>
          <p:cNvPr id="3" name="Fußzeilenplatzhalter 2">
            <a:extLst>
              <a:ext uri="{FF2B5EF4-FFF2-40B4-BE49-F238E27FC236}">
                <a16:creationId xmlns:a16="http://schemas.microsoft.com/office/drawing/2014/main" id="{3DFAF5A5-5C53-F476-1BE7-FA4DCD3F0BB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E4B37C-CC1A-4F18-98D2-EDBF13C72DFD}"/>
              </a:ext>
            </a:extLst>
          </p:cNvPr>
          <p:cNvSpPr>
            <a:spLocks noGrp="1"/>
          </p:cNvSpPr>
          <p:nvPr>
            <p:ph type="sldNum" sz="quarter" idx="33"/>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B533BDEF-85B9-AF91-7E78-AEE7107E36F6}"/>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4A4CCA3C-D37F-2884-B4AE-CC5ED58A48BB}"/>
              </a:ext>
            </a:extLst>
          </p:cNvPr>
          <p:cNvSpPr>
            <a:spLocks noGrp="1"/>
          </p:cNvSpPr>
          <p:nvPr>
            <p:ph type="body" sz="quarter" idx="34"/>
          </p:nvPr>
        </p:nvSpPr>
        <p:spPr>
          <a:xfrm>
            <a:off x="695324" y="1449388"/>
            <a:ext cx="6532557" cy="4679950"/>
          </a:xfrm>
        </p:spPr>
        <p:txBody>
          <a:bodyPr>
            <a:normAutofit fontScale="92500" lnSpcReduction="10000"/>
          </a:bodyPr>
          <a:lstStyle/>
          <a:p>
            <a:r>
              <a:rPr lang="en-US" b="1" dirty="0">
                <a:solidFill>
                  <a:schemeClr val="accent1"/>
                </a:solidFill>
              </a:rPr>
              <a:t>Personas and goals</a:t>
            </a:r>
          </a:p>
          <a:p>
            <a:pPr lvl="1"/>
            <a:r>
              <a:rPr lang="en-US" dirty="0" err="1"/>
              <a:t>Alesandro</a:t>
            </a:r>
            <a:r>
              <a:rPr lang="en-US" dirty="0"/>
              <a:t> (fast and fun)</a:t>
            </a:r>
          </a:p>
          <a:p>
            <a:pPr lvl="1"/>
            <a:r>
              <a:rPr lang="en-US" dirty="0"/>
              <a:t>Marge (safe, comfortable)</a:t>
            </a:r>
          </a:p>
          <a:p>
            <a:pPr lvl="1"/>
            <a:r>
              <a:rPr lang="en-US" dirty="0"/>
              <a:t>Dale (big loads, reliable) </a:t>
            </a:r>
          </a:p>
          <a:p>
            <a:pPr lvl="1"/>
            <a:r>
              <a:rPr lang="en-US" dirty="0"/>
              <a:t>Homer (automated driving, custom horn sounds, separate soundproof dome for kids, cup holders for soda cups from Kwik, easy entry)</a:t>
            </a:r>
          </a:p>
          <a:p>
            <a:r>
              <a:rPr lang="en-US" b="1" dirty="0">
                <a:solidFill>
                  <a:schemeClr val="accent1"/>
                </a:solidFill>
              </a:rPr>
              <a:t>Results in designs that differ</a:t>
            </a:r>
            <a:r>
              <a:rPr lang="en-US" dirty="0"/>
              <a:t>, e.g.</a:t>
            </a:r>
          </a:p>
          <a:p>
            <a:pPr lvl="1"/>
            <a:r>
              <a:rPr lang="en-US" dirty="0"/>
              <a:t>Porsche</a:t>
            </a:r>
          </a:p>
          <a:p>
            <a:pPr lvl="1"/>
            <a:r>
              <a:rPr lang="en-US" dirty="0"/>
              <a:t>City SUV</a:t>
            </a:r>
          </a:p>
          <a:p>
            <a:pPr lvl="1"/>
            <a:r>
              <a:rPr lang="en-US" dirty="0"/>
              <a:t>Pick-up</a:t>
            </a:r>
          </a:p>
          <a:p>
            <a:pPr lvl="1"/>
            <a:r>
              <a:rPr lang="de-DE" dirty="0" err="1"/>
              <a:t>Homer‘s</a:t>
            </a:r>
            <a:r>
              <a:rPr lang="de-DE" dirty="0"/>
              <a:t> </a:t>
            </a:r>
            <a:r>
              <a:rPr lang="de-DE" dirty="0" err="1"/>
              <a:t>custom</a:t>
            </a:r>
            <a:r>
              <a:rPr lang="de-DE" dirty="0"/>
              <a:t> </a:t>
            </a:r>
            <a:r>
              <a:rPr lang="de-DE" dirty="0" err="1"/>
              <a:t>car</a:t>
            </a:r>
            <a:endParaRPr lang="de-DE" dirty="0"/>
          </a:p>
        </p:txBody>
      </p:sp>
      <p:sp>
        <p:nvSpPr>
          <p:cNvPr id="8" name="Inhaltsplatzhalter 11">
            <a:extLst>
              <a:ext uri="{FF2B5EF4-FFF2-40B4-BE49-F238E27FC236}">
                <a16:creationId xmlns:a16="http://schemas.microsoft.com/office/drawing/2014/main" id="{84ED8100-3D82-0AD4-6CDE-5C09E6A46964}"/>
              </a:ext>
            </a:extLst>
          </p:cNvPr>
          <p:cNvSpPr txBox="1">
            <a:spLocks/>
          </p:cNvSpPr>
          <p:nvPr/>
        </p:nvSpPr>
        <p:spPr>
          <a:xfrm>
            <a:off x="7336316" y="5505449"/>
            <a:ext cx="4160357" cy="623889"/>
          </a:xfrm>
          <a:prstGeom prst="rect">
            <a:avLst/>
          </a:prstGeom>
        </p:spPr>
        <p:txBody>
          <a:bodyPr vert="horz" lIns="91440" tIns="45720" rIns="91440" bIns="45720" rtlCol="0" anchor="b">
            <a:noAutofit/>
          </a:bodyPr>
          <a:lstStyle>
            <a:lvl1pPr marL="33750" marR="0" indent="0" algn="l" defTabSz="284400" rtl="0" eaLnBrk="1" fontAlgn="auto" latinLnBrk="0" hangingPunct="1">
              <a:lnSpc>
                <a:spcPct val="100000"/>
              </a:lnSpc>
              <a:spcBef>
                <a:spcPts val="100"/>
              </a:spcBef>
              <a:spcAft>
                <a:spcPts val="100"/>
              </a:spcAft>
              <a:buClr>
                <a:srgbClr val="5079BC"/>
              </a:buClr>
              <a:buSzPts val="2400"/>
              <a:buFont typeface="Arial" panose="020B0604020202020204" pitchFamily="34" charset="0"/>
              <a:buNone/>
              <a:tabLst/>
              <a:defRPr lang="de-DE" sz="1000" b="0" kern="1200" noProof="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defRPr>
            </a:lvl1pPr>
            <a:lvl2pPr marL="28616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2pPr>
            <a:lvl3pPr marL="556038"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3pPr>
            <a:lvl4pPr marL="825913"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defRPr>
            </a:lvl4pPr>
            <a:lvl5pPr marL="1094200" indent="0" algn="l" defTabSz="914400" rtl="0" eaLnBrk="1" latinLnBrk="0" hangingPunct="1">
              <a:lnSpc>
                <a:spcPct val="110000"/>
              </a:lnSpc>
              <a:spcBef>
                <a:spcPts val="300"/>
              </a:spcBef>
              <a:spcAft>
                <a:spcPts val="400"/>
              </a:spcAft>
              <a:buClr>
                <a:schemeClr val="accent2"/>
              </a:buClr>
              <a:buFont typeface="Arial" panose="020B0604020202020204" pitchFamily="34" charset="0"/>
              <a:buNone/>
              <a:defRPr sz="1100" kern="1200">
                <a:solidFill>
                  <a:schemeClr val="tx1">
                    <a:lumMod val="50000"/>
                    <a:lumOff val="50000"/>
                  </a:schemeClr>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Screenshots from </a:t>
            </a:r>
            <a:r>
              <a:rPr lang="en-US" dirty="0">
                <a:hlinkClick r:id="rId2"/>
              </a:rPr>
              <a:t>https://www.wired.com/2014/07/homer-simpson-car/</a:t>
            </a:r>
            <a:r>
              <a:rPr lang="en-US" dirty="0"/>
              <a:t> Images from FOX STUDIOS</a:t>
            </a:r>
          </a:p>
        </p:txBody>
      </p:sp>
      <p:pic>
        <p:nvPicPr>
          <p:cNvPr id="9" name="Grafik 8" descr="Wired article about The Simpsons episode “Oh Brother, Where Art Thou?">
            <a:extLst>
              <a:ext uri="{FF2B5EF4-FFF2-40B4-BE49-F238E27FC236}">
                <a16:creationId xmlns:a16="http://schemas.microsoft.com/office/drawing/2014/main" id="{5E74305A-13D0-081B-826D-2E3904943E4D}"/>
              </a:ext>
            </a:extLst>
          </p:cNvPr>
          <p:cNvPicPr>
            <a:picLocks noChangeAspect="1"/>
          </p:cNvPicPr>
          <p:nvPr/>
        </p:nvPicPr>
        <p:blipFill rotWithShape="1">
          <a:blip r:embed="rId3"/>
          <a:srcRect t="36951"/>
          <a:stretch/>
        </p:blipFill>
        <p:spPr>
          <a:xfrm>
            <a:off x="7227884" y="3250407"/>
            <a:ext cx="5889589" cy="2442241"/>
          </a:xfrm>
          <a:prstGeom prst="rect">
            <a:avLst/>
          </a:prstGeom>
        </p:spPr>
      </p:pic>
      <p:pic>
        <p:nvPicPr>
          <p:cNvPr id="10" name="Picture 2" descr="Wired article about The Simpsons episode “Oh Brother, Where Art Thou?">
            <a:extLst>
              <a:ext uri="{FF2B5EF4-FFF2-40B4-BE49-F238E27FC236}">
                <a16:creationId xmlns:a16="http://schemas.microsoft.com/office/drawing/2014/main" id="{B6A59C3E-EB6F-C0B4-BCDE-FA2F000D7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316" y="879248"/>
            <a:ext cx="4160357" cy="228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06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98748-54AB-FBAB-7545-89A9E7AA10DF}"/>
              </a:ext>
            </a:extLst>
          </p:cNvPr>
          <p:cNvSpPr>
            <a:spLocks noGrp="1"/>
          </p:cNvSpPr>
          <p:nvPr>
            <p:ph type="title"/>
          </p:nvPr>
        </p:nvSpPr>
        <p:spPr/>
        <p:txBody>
          <a:bodyPr/>
          <a:lstStyle/>
          <a:p>
            <a:r>
              <a:rPr lang="en-GB" dirty="0"/>
              <a:t>User-Needs vs Task Profiles</a:t>
            </a:r>
            <a:endParaRPr lang="de-DE" dirty="0"/>
          </a:p>
        </p:txBody>
      </p:sp>
      <p:sp>
        <p:nvSpPr>
          <p:cNvPr id="3" name="Fußzeilenplatzhalter 2">
            <a:extLst>
              <a:ext uri="{FF2B5EF4-FFF2-40B4-BE49-F238E27FC236}">
                <a16:creationId xmlns:a16="http://schemas.microsoft.com/office/drawing/2014/main" id="{8F47D6E8-45B4-678E-5923-1BEF3AFD4DE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0C654D1-4814-AA9C-D66E-9DFD905FD7EF}"/>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4EDA1A44-8492-A44D-0640-646C4A3542E7}"/>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3111F6DE-D9BE-1FF4-953B-D5AA08E15D00}"/>
              </a:ext>
            </a:extLst>
          </p:cNvPr>
          <p:cNvSpPr>
            <a:spLocks noGrp="1"/>
          </p:cNvSpPr>
          <p:nvPr>
            <p:ph type="body" sz="quarter" idx="29"/>
          </p:nvPr>
        </p:nvSpPr>
        <p:spPr/>
        <p:txBody>
          <a:bodyPr/>
          <a:lstStyle/>
          <a:p>
            <a:r>
              <a:rPr lang="en-GB" dirty="0"/>
              <a:t>Find out what the user is trying to do! </a:t>
            </a:r>
          </a:p>
          <a:p>
            <a:pPr lvl="1"/>
            <a:r>
              <a:rPr lang="en-GB" b="1" dirty="0">
                <a:solidFill>
                  <a:schemeClr val="accent1"/>
                </a:solidFill>
              </a:rPr>
              <a:t>the goal</a:t>
            </a:r>
          </a:p>
          <a:p>
            <a:pPr lvl="1"/>
            <a:r>
              <a:rPr lang="en-GB" dirty="0"/>
              <a:t>what their </a:t>
            </a:r>
            <a:r>
              <a:rPr lang="en-GB" b="1" dirty="0">
                <a:solidFill>
                  <a:schemeClr val="accent1"/>
                </a:solidFill>
              </a:rPr>
              <a:t>needs</a:t>
            </a:r>
            <a:r>
              <a:rPr lang="en-GB" dirty="0"/>
              <a:t> are</a:t>
            </a:r>
          </a:p>
          <a:p>
            <a:pPr lvl="1"/>
            <a:r>
              <a:rPr lang="en-GB" dirty="0"/>
              <a:t>resulting </a:t>
            </a:r>
            <a:r>
              <a:rPr lang="en-GB" b="1" dirty="0">
                <a:solidFill>
                  <a:schemeClr val="accent1"/>
                </a:solidFill>
              </a:rPr>
              <a:t>tasks</a:t>
            </a:r>
          </a:p>
          <a:p>
            <a:r>
              <a:rPr lang="en-GB" dirty="0"/>
              <a:t>Supported tasks should be determined before the design starts</a:t>
            </a:r>
          </a:p>
          <a:p>
            <a:r>
              <a:rPr lang="en-GB" dirty="0"/>
              <a:t>Functionality should only be added if identified to help solving tasks </a:t>
            </a:r>
          </a:p>
          <a:p>
            <a:pPr lvl="1"/>
            <a:r>
              <a:rPr lang="en-GB" dirty="0"/>
              <a:t>Temptation: If additional functionality is cheap to include it is often done – this can seriously compromise the user interface concept (and potentially the whole software system)!</a:t>
            </a:r>
          </a:p>
          <a:p>
            <a:r>
              <a:rPr lang="en-GB" b="1" dirty="0">
                <a:solidFill>
                  <a:schemeClr val="accent1"/>
                </a:solidFill>
              </a:rPr>
              <a:t>Frequency of tasks </a:t>
            </a:r>
            <a:r>
              <a:rPr lang="en-GB" dirty="0"/>
              <a:t>related to </a:t>
            </a:r>
            <a:r>
              <a:rPr lang="en-GB" b="1" dirty="0">
                <a:solidFill>
                  <a:schemeClr val="accent1"/>
                </a:solidFill>
              </a:rPr>
              <a:t>user profiles (personas)</a:t>
            </a:r>
            <a:endParaRPr lang="de-DE" dirty="0">
              <a:solidFill>
                <a:schemeClr val="accent1"/>
              </a:solidFill>
            </a:endParaRPr>
          </a:p>
        </p:txBody>
      </p:sp>
    </p:spTree>
    <p:extLst>
      <p:ext uri="{BB962C8B-B14F-4D97-AF65-F5344CB8AC3E}">
        <p14:creationId xmlns:p14="http://schemas.microsoft.com/office/powerpoint/2010/main" val="5614707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69DFC-037F-7897-42C5-15B27FF511E0}"/>
              </a:ext>
            </a:extLst>
          </p:cNvPr>
          <p:cNvSpPr>
            <a:spLocks noGrp="1"/>
          </p:cNvSpPr>
          <p:nvPr>
            <p:ph type="title"/>
          </p:nvPr>
        </p:nvSpPr>
        <p:spPr/>
        <p:txBody>
          <a:bodyPr/>
          <a:lstStyle/>
          <a:p>
            <a:r>
              <a:rPr lang="de-DE" dirty="0"/>
              <a:t>Task Analysis</a:t>
            </a:r>
          </a:p>
        </p:txBody>
      </p:sp>
      <p:sp>
        <p:nvSpPr>
          <p:cNvPr id="3" name="Fußzeilenplatzhalter 2">
            <a:extLst>
              <a:ext uri="{FF2B5EF4-FFF2-40B4-BE49-F238E27FC236}">
                <a16:creationId xmlns:a16="http://schemas.microsoft.com/office/drawing/2014/main" id="{1F41FAA5-6F88-B7B0-C06A-F0AEFA6E78C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FCB06C7-3FC2-1D9E-AF1D-7E6AC698F5DE}"/>
              </a:ext>
            </a:extLst>
          </p:cNvPr>
          <p:cNvSpPr>
            <a:spLocks noGrp="1"/>
          </p:cNvSpPr>
          <p:nvPr>
            <p:ph type="sldNum" sz="quarter" idx="33"/>
          </p:nvPr>
        </p:nvSpPr>
        <p:spPr/>
        <p:txBody>
          <a:bodyPr/>
          <a:lstStyle/>
          <a:p>
            <a:fld id="{BA24374A-C3A8-471A-8837-3FC31668ABE5}" type="slidenum">
              <a:rPr lang="de-DE" smtClean="0"/>
              <a:pPr/>
              <a:t>72</a:t>
            </a:fld>
            <a:endParaRPr lang="de-DE" dirty="0"/>
          </a:p>
        </p:txBody>
      </p:sp>
      <p:sp>
        <p:nvSpPr>
          <p:cNvPr id="5" name="Textplatzhalter 4">
            <a:extLst>
              <a:ext uri="{FF2B5EF4-FFF2-40B4-BE49-F238E27FC236}">
                <a16:creationId xmlns:a16="http://schemas.microsoft.com/office/drawing/2014/main" id="{E01B4573-6C57-D0F7-143D-A0D1C226957A}"/>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360960A3-ACF1-8336-5D2A-04839E15FD5D}"/>
              </a:ext>
            </a:extLst>
          </p:cNvPr>
          <p:cNvSpPr>
            <a:spLocks noGrp="1"/>
          </p:cNvSpPr>
          <p:nvPr>
            <p:ph type="body" sz="quarter" idx="34"/>
          </p:nvPr>
        </p:nvSpPr>
        <p:spPr/>
        <p:txBody>
          <a:bodyPr>
            <a:normAutofit fontScale="92500" lnSpcReduction="10000"/>
          </a:bodyPr>
          <a:lstStyle/>
          <a:p>
            <a:r>
              <a:rPr lang="en-US" dirty="0"/>
              <a:t>The process of </a:t>
            </a:r>
            <a:r>
              <a:rPr lang="en-US" b="1" dirty="0">
                <a:solidFill>
                  <a:schemeClr val="accent1"/>
                </a:solidFill>
              </a:rPr>
              <a:t>analyzing the way people perform their jobs</a:t>
            </a:r>
          </a:p>
          <a:p>
            <a:pPr lvl="1"/>
            <a:r>
              <a:rPr lang="en-US" dirty="0"/>
              <a:t>the things they do, the things they act on, and the things they need to know</a:t>
            </a:r>
          </a:p>
          <a:p>
            <a:r>
              <a:rPr lang="en-US" dirty="0"/>
              <a:t>There are three different approaches to task analysis, which overlap but which lay their emphases on slightly different areas:</a:t>
            </a:r>
          </a:p>
          <a:p>
            <a:pPr lvl="1"/>
            <a:r>
              <a:rPr lang="en-US" b="1" dirty="0">
                <a:solidFill>
                  <a:schemeClr val="accent1"/>
                </a:solidFill>
              </a:rPr>
              <a:t>Task decomposition </a:t>
            </a:r>
            <a:r>
              <a:rPr lang="en-US" dirty="0"/>
              <a:t>which looks at the way a task is split into subtasks, and </a:t>
            </a:r>
            <a:r>
              <a:rPr lang="en-US" dirty="0" err="1"/>
              <a:t>theorder</a:t>
            </a:r>
            <a:r>
              <a:rPr lang="en-US" dirty="0"/>
              <a:t> in which these are performed.</a:t>
            </a:r>
          </a:p>
          <a:p>
            <a:pPr lvl="1"/>
            <a:r>
              <a:rPr lang="en-US" b="1" dirty="0">
                <a:solidFill>
                  <a:schemeClr val="accent1"/>
                </a:solidFill>
              </a:rPr>
              <a:t>Knowledge-based techniques </a:t>
            </a:r>
            <a:r>
              <a:rPr lang="en-US" dirty="0"/>
              <a:t>which look at what users need to know about the objects and actions involved in a task, and how that knowledge is organized.</a:t>
            </a:r>
          </a:p>
          <a:p>
            <a:pPr lvl="1"/>
            <a:r>
              <a:rPr lang="en-US" b="1" dirty="0">
                <a:solidFill>
                  <a:schemeClr val="accent1"/>
                </a:solidFill>
              </a:rPr>
              <a:t>Entity–relation-based analysis </a:t>
            </a:r>
            <a:r>
              <a:rPr lang="en-US" dirty="0"/>
              <a:t>which is an object-based approach where the emphasis is on identifying the actors and objects, the relationships between them and the actions they perform.</a:t>
            </a:r>
            <a:endParaRPr lang="de-DE" dirty="0"/>
          </a:p>
        </p:txBody>
      </p:sp>
      <p:sp>
        <p:nvSpPr>
          <p:cNvPr id="7" name="Inhaltsplatzhalter 6">
            <a:extLst>
              <a:ext uri="{FF2B5EF4-FFF2-40B4-BE49-F238E27FC236}">
                <a16:creationId xmlns:a16="http://schemas.microsoft.com/office/drawing/2014/main" id="{7C7B5890-DEC4-D45B-EC39-4CD3486E6FD2}"/>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spTree>
    <p:extLst>
      <p:ext uri="{BB962C8B-B14F-4D97-AF65-F5344CB8AC3E}">
        <p14:creationId xmlns:p14="http://schemas.microsoft.com/office/powerpoint/2010/main" val="3620221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3C83B-94D9-B2F6-FD8A-3BBE538D406A}"/>
              </a:ext>
            </a:extLst>
          </p:cNvPr>
          <p:cNvSpPr>
            <a:spLocks noGrp="1"/>
          </p:cNvSpPr>
          <p:nvPr>
            <p:ph type="title"/>
          </p:nvPr>
        </p:nvSpPr>
        <p:spPr/>
        <p:txBody>
          <a:bodyPr/>
          <a:lstStyle/>
          <a:p>
            <a:r>
              <a:rPr lang="de-DE" dirty="0"/>
              <a:t>Task </a:t>
            </a:r>
            <a:r>
              <a:rPr lang="de-DE" dirty="0" err="1"/>
              <a:t>Decomposition</a:t>
            </a:r>
            <a:endParaRPr lang="de-DE" dirty="0"/>
          </a:p>
        </p:txBody>
      </p:sp>
      <p:sp>
        <p:nvSpPr>
          <p:cNvPr id="3" name="Fußzeilenplatzhalter 2">
            <a:extLst>
              <a:ext uri="{FF2B5EF4-FFF2-40B4-BE49-F238E27FC236}">
                <a16:creationId xmlns:a16="http://schemas.microsoft.com/office/drawing/2014/main" id="{4C971EBA-6A74-54FA-3D36-734D905A414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AB35E48-5BF5-C1B2-A5BE-A5F6F29362AF}"/>
              </a:ext>
            </a:extLst>
          </p:cNvPr>
          <p:cNvSpPr>
            <a:spLocks noGrp="1"/>
          </p:cNvSpPr>
          <p:nvPr>
            <p:ph type="sldNum" sz="quarter" idx="33"/>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3D03CBA6-AC42-E805-DB0F-7796F76A4A4A}"/>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1F752EB7-7B0B-9AAB-455F-15FEEABAC337}"/>
              </a:ext>
            </a:extLst>
          </p:cNvPr>
          <p:cNvSpPr>
            <a:spLocks noGrp="1"/>
          </p:cNvSpPr>
          <p:nvPr>
            <p:ph type="body" sz="quarter" idx="34"/>
          </p:nvPr>
        </p:nvSpPr>
        <p:spPr>
          <a:xfrm>
            <a:off x="695325" y="1449388"/>
            <a:ext cx="3962400" cy="4056061"/>
          </a:xfrm>
        </p:spPr>
        <p:txBody>
          <a:bodyPr>
            <a:normAutofit fontScale="92500" lnSpcReduction="10000"/>
          </a:bodyPr>
          <a:lstStyle/>
          <a:p>
            <a:r>
              <a:rPr lang="en-US" dirty="0"/>
              <a:t>The top-level tasks of “</a:t>
            </a:r>
            <a:r>
              <a:rPr lang="en-US" b="1" dirty="0">
                <a:solidFill>
                  <a:schemeClr val="accent1"/>
                </a:solidFill>
              </a:rPr>
              <a:t>make a cup of tea</a:t>
            </a:r>
            <a:r>
              <a:rPr lang="en-US" dirty="0"/>
              <a:t>”:</a:t>
            </a:r>
          </a:p>
          <a:p>
            <a:pPr lvl="1"/>
            <a:r>
              <a:rPr lang="en-US" dirty="0"/>
              <a:t>0. make a cup of tea</a:t>
            </a:r>
          </a:p>
          <a:p>
            <a:pPr lvl="1"/>
            <a:r>
              <a:rPr lang="en-US" dirty="0"/>
              <a:t>1. boil water</a:t>
            </a:r>
          </a:p>
          <a:p>
            <a:pPr lvl="1"/>
            <a:r>
              <a:rPr lang="en-US" dirty="0"/>
              <a:t>2. empty pot</a:t>
            </a:r>
          </a:p>
          <a:p>
            <a:pPr lvl="1"/>
            <a:r>
              <a:rPr lang="en-US" dirty="0"/>
              <a:t>3. put </a:t>
            </a:r>
            <a:r>
              <a:rPr lang="en-US" dirty="0" err="1"/>
              <a:t>thea</a:t>
            </a:r>
            <a:r>
              <a:rPr lang="en-US" dirty="0"/>
              <a:t> leaves in pot</a:t>
            </a:r>
          </a:p>
          <a:p>
            <a:pPr lvl="1"/>
            <a:r>
              <a:rPr lang="en-US" dirty="0"/>
              <a:t>4. pour in boiling water</a:t>
            </a:r>
          </a:p>
          <a:p>
            <a:pPr lvl="1"/>
            <a:r>
              <a:rPr lang="en-US" dirty="0"/>
              <a:t>5. wait 4 or 5 minutes</a:t>
            </a:r>
          </a:p>
          <a:p>
            <a:pPr lvl="1"/>
            <a:r>
              <a:rPr lang="en-US" dirty="0"/>
              <a:t>6. pour tea</a:t>
            </a:r>
          </a:p>
          <a:p>
            <a:r>
              <a:rPr lang="en-US" dirty="0"/>
              <a:t>Plans help us to define conditions and sequences</a:t>
            </a:r>
            <a:endParaRPr lang="de-DE" dirty="0"/>
          </a:p>
        </p:txBody>
      </p:sp>
      <p:sp>
        <p:nvSpPr>
          <p:cNvPr id="11" name="Inhaltsplatzhalter 10">
            <a:extLst>
              <a:ext uri="{FF2B5EF4-FFF2-40B4-BE49-F238E27FC236}">
                <a16:creationId xmlns:a16="http://schemas.microsoft.com/office/drawing/2014/main" id="{07B8E022-D732-3EC2-80F6-6B3F42D1E48C}"/>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pic>
        <p:nvPicPr>
          <p:cNvPr id="15" name="Grafik 14">
            <a:extLst>
              <a:ext uri="{FF2B5EF4-FFF2-40B4-BE49-F238E27FC236}">
                <a16:creationId xmlns:a16="http://schemas.microsoft.com/office/drawing/2014/main" id="{33583F26-8D31-8287-F65F-98E168A0894C}"/>
              </a:ext>
            </a:extLst>
          </p:cNvPr>
          <p:cNvPicPr>
            <a:picLocks noChangeAspect="1"/>
          </p:cNvPicPr>
          <p:nvPr/>
        </p:nvPicPr>
        <p:blipFill>
          <a:blip r:embed="rId2"/>
          <a:stretch>
            <a:fillRect/>
          </a:stretch>
        </p:blipFill>
        <p:spPr>
          <a:xfrm>
            <a:off x="5047456" y="1525922"/>
            <a:ext cx="6988969" cy="3542630"/>
          </a:xfrm>
          <a:prstGeom prst="rect">
            <a:avLst/>
          </a:prstGeom>
        </p:spPr>
      </p:pic>
    </p:spTree>
    <p:extLst>
      <p:ext uri="{BB962C8B-B14F-4D97-AF65-F5344CB8AC3E}">
        <p14:creationId xmlns:p14="http://schemas.microsoft.com/office/powerpoint/2010/main" val="1398272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C1B35-1D8A-278F-947D-501F6F95A7C5}"/>
              </a:ext>
            </a:extLst>
          </p:cNvPr>
          <p:cNvSpPr>
            <a:spLocks noGrp="1"/>
          </p:cNvSpPr>
          <p:nvPr>
            <p:ph type="title"/>
          </p:nvPr>
        </p:nvSpPr>
        <p:spPr/>
        <p:txBody>
          <a:bodyPr/>
          <a:lstStyle/>
          <a:p>
            <a:r>
              <a:rPr lang="de-DE" dirty="0"/>
              <a:t>Task </a:t>
            </a:r>
            <a:r>
              <a:rPr lang="de-DE" dirty="0" err="1"/>
              <a:t>Decomposition</a:t>
            </a:r>
            <a:endParaRPr lang="de-DE" dirty="0"/>
          </a:p>
        </p:txBody>
      </p:sp>
      <p:sp>
        <p:nvSpPr>
          <p:cNvPr id="3" name="Fußzeilenplatzhalter 2">
            <a:extLst>
              <a:ext uri="{FF2B5EF4-FFF2-40B4-BE49-F238E27FC236}">
                <a16:creationId xmlns:a16="http://schemas.microsoft.com/office/drawing/2014/main" id="{507BCE70-CB94-0E74-6AFD-DA06F40E6F6E}"/>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249DAE3-95EC-D7AF-F65B-391D5FD8E5CD}"/>
              </a:ext>
            </a:extLst>
          </p:cNvPr>
          <p:cNvSpPr>
            <a:spLocks noGrp="1"/>
          </p:cNvSpPr>
          <p:nvPr>
            <p:ph type="sldNum" sz="quarter" idx="33"/>
          </p:nvPr>
        </p:nvSpPr>
        <p:spPr/>
        <p:txBody>
          <a:bodyPr/>
          <a:lstStyle/>
          <a:p>
            <a:fld id="{BA24374A-C3A8-471A-8837-3FC31668ABE5}" type="slidenum">
              <a:rPr lang="de-DE" smtClean="0"/>
              <a:pPr/>
              <a:t>74</a:t>
            </a:fld>
            <a:endParaRPr lang="de-DE" dirty="0"/>
          </a:p>
        </p:txBody>
      </p:sp>
      <p:sp>
        <p:nvSpPr>
          <p:cNvPr id="5" name="Textplatzhalter 4">
            <a:extLst>
              <a:ext uri="{FF2B5EF4-FFF2-40B4-BE49-F238E27FC236}">
                <a16:creationId xmlns:a16="http://schemas.microsoft.com/office/drawing/2014/main" id="{9020E63A-7FBE-FE23-FC3E-9075936F359A}"/>
              </a:ext>
            </a:extLst>
          </p:cNvPr>
          <p:cNvSpPr>
            <a:spLocks noGrp="1"/>
          </p:cNvSpPr>
          <p:nvPr>
            <p:ph type="body" sz="quarter" idx="21"/>
          </p:nvPr>
        </p:nvSpPr>
        <p:spPr/>
        <p:txBody>
          <a:bodyPr/>
          <a:lstStyle/>
          <a:p>
            <a:r>
              <a:rPr lang="en-US" dirty="0"/>
              <a:t>Know your Users and their Tasks</a:t>
            </a:r>
            <a:endParaRPr lang="de-DE" dirty="0"/>
          </a:p>
        </p:txBody>
      </p:sp>
      <p:sp>
        <p:nvSpPr>
          <p:cNvPr id="7" name="Inhaltsplatzhalter 6">
            <a:extLst>
              <a:ext uri="{FF2B5EF4-FFF2-40B4-BE49-F238E27FC236}">
                <a16:creationId xmlns:a16="http://schemas.microsoft.com/office/drawing/2014/main" id="{5147A681-550F-42CC-8C8A-A4920F68BCA9}"/>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pic>
        <p:nvPicPr>
          <p:cNvPr id="9" name="Grafik 8">
            <a:extLst>
              <a:ext uri="{FF2B5EF4-FFF2-40B4-BE49-F238E27FC236}">
                <a16:creationId xmlns:a16="http://schemas.microsoft.com/office/drawing/2014/main" id="{1B28F2E6-6965-9B8A-A21D-D9752BE162BD}"/>
              </a:ext>
            </a:extLst>
          </p:cNvPr>
          <p:cNvPicPr>
            <a:picLocks noChangeAspect="1"/>
          </p:cNvPicPr>
          <p:nvPr/>
        </p:nvPicPr>
        <p:blipFill>
          <a:blip r:embed="rId2"/>
          <a:stretch>
            <a:fillRect/>
          </a:stretch>
        </p:blipFill>
        <p:spPr>
          <a:xfrm>
            <a:off x="5195888" y="228600"/>
            <a:ext cx="6840537" cy="5666863"/>
          </a:xfrm>
          <a:prstGeom prst="rect">
            <a:avLst/>
          </a:prstGeom>
        </p:spPr>
      </p:pic>
      <p:sp>
        <p:nvSpPr>
          <p:cNvPr id="11" name="Textplatzhalter 5">
            <a:extLst>
              <a:ext uri="{FF2B5EF4-FFF2-40B4-BE49-F238E27FC236}">
                <a16:creationId xmlns:a16="http://schemas.microsoft.com/office/drawing/2014/main" id="{6DE691AE-6596-6466-D94D-BF416C3C5E99}"/>
              </a:ext>
            </a:extLst>
          </p:cNvPr>
          <p:cNvSpPr>
            <a:spLocks noGrp="1"/>
          </p:cNvSpPr>
          <p:nvPr>
            <p:ph type="body" sz="quarter" idx="34"/>
          </p:nvPr>
        </p:nvSpPr>
        <p:spPr>
          <a:xfrm>
            <a:off x="695324" y="1449388"/>
            <a:ext cx="4205289" cy="4056062"/>
          </a:xfrm>
        </p:spPr>
        <p:txBody>
          <a:bodyPr>
            <a:normAutofit/>
          </a:bodyPr>
          <a:lstStyle/>
          <a:p>
            <a:r>
              <a:rPr lang="en-US" dirty="0"/>
              <a:t>The top-level tasks of “</a:t>
            </a:r>
            <a:r>
              <a:rPr lang="en-US" b="1" dirty="0">
                <a:solidFill>
                  <a:schemeClr val="accent1"/>
                </a:solidFill>
              </a:rPr>
              <a:t>making lots of cups of tea</a:t>
            </a:r>
            <a:r>
              <a:rPr lang="en-US" dirty="0"/>
              <a:t>”:</a:t>
            </a:r>
          </a:p>
          <a:p>
            <a:pPr lvl="1"/>
            <a:r>
              <a:rPr lang="en-US" dirty="0"/>
              <a:t>0. make a cup of tea</a:t>
            </a:r>
          </a:p>
          <a:p>
            <a:pPr lvl="1"/>
            <a:r>
              <a:rPr lang="en-US" dirty="0"/>
              <a:t>1. boil water</a:t>
            </a:r>
          </a:p>
          <a:p>
            <a:pPr lvl="1"/>
            <a:r>
              <a:rPr lang="en-US" dirty="0"/>
              <a:t>2. empty pot</a:t>
            </a:r>
          </a:p>
          <a:p>
            <a:pPr lvl="1"/>
            <a:r>
              <a:rPr lang="en-US" dirty="0"/>
              <a:t>3. make pot</a:t>
            </a:r>
          </a:p>
          <a:p>
            <a:pPr lvl="1"/>
            <a:r>
              <a:rPr lang="en-US" dirty="0"/>
              <a:t>4. wait 4 or 5 minutes</a:t>
            </a:r>
          </a:p>
          <a:p>
            <a:pPr lvl="1"/>
            <a:r>
              <a:rPr lang="en-US" dirty="0"/>
              <a:t>5. pour tea</a:t>
            </a:r>
            <a:endParaRPr lang="de-DE" dirty="0"/>
          </a:p>
        </p:txBody>
      </p:sp>
    </p:spTree>
    <p:extLst>
      <p:ext uri="{BB962C8B-B14F-4D97-AF65-F5344CB8AC3E}">
        <p14:creationId xmlns:p14="http://schemas.microsoft.com/office/powerpoint/2010/main" val="35429269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8102C72-21B3-AF97-6364-ECD0A9E7002E}"/>
              </a:ext>
            </a:extLst>
          </p:cNvPr>
          <p:cNvSpPr>
            <a:spLocks noGrp="1"/>
          </p:cNvSpPr>
          <p:nvPr>
            <p:ph type="title"/>
          </p:nvPr>
        </p:nvSpPr>
        <p:spPr/>
        <p:txBody>
          <a:bodyPr/>
          <a:lstStyle/>
          <a:p>
            <a:r>
              <a:rPr lang="en-US" dirty="0"/>
              <a:t>Hierarchical Task Analysis</a:t>
            </a:r>
            <a:endParaRPr lang="de-DE" dirty="0"/>
          </a:p>
        </p:txBody>
      </p:sp>
      <p:sp>
        <p:nvSpPr>
          <p:cNvPr id="3" name="Fußzeilenplatzhalter 2">
            <a:extLst>
              <a:ext uri="{FF2B5EF4-FFF2-40B4-BE49-F238E27FC236}">
                <a16:creationId xmlns:a16="http://schemas.microsoft.com/office/drawing/2014/main" id="{34B4534F-42BA-8B48-5A5D-6BC8940D1AD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AC9F35E-EE00-DA22-A32F-D4A96833730C}"/>
              </a:ext>
            </a:extLst>
          </p:cNvPr>
          <p:cNvSpPr>
            <a:spLocks noGrp="1"/>
          </p:cNvSpPr>
          <p:nvPr>
            <p:ph type="sldNum" sz="quarter" idx="33"/>
          </p:nvPr>
        </p:nvSpPr>
        <p:spPr/>
        <p:txBody>
          <a:bodyPr/>
          <a:lstStyle/>
          <a:p>
            <a:fld id="{BA24374A-C3A8-471A-8837-3FC31668ABE5}" type="slidenum">
              <a:rPr lang="de-DE" smtClean="0"/>
              <a:pPr/>
              <a:t>75</a:t>
            </a:fld>
            <a:endParaRPr lang="de-DE" dirty="0"/>
          </a:p>
        </p:txBody>
      </p:sp>
      <p:sp>
        <p:nvSpPr>
          <p:cNvPr id="9" name="Textplatzhalter 8">
            <a:extLst>
              <a:ext uri="{FF2B5EF4-FFF2-40B4-BE49-F238E27FC236}">
                <a16:creationId xmlns:a16="http://schemas.microsoft.com/office/drawing/2014/main" id="{88F0E961-0E77-488F-A4CD-76EC45A6F9B0}"/>
              </a:ext>
            </a:extLst>
          </p:cNvPr>
          <p:cNvSpPr>
            <a:spLocks noGrp="1"/>
          </p:cNvSpPr>
          <p:nvPr>
            <p:ph type="body" sz="quarter" idx="21"/>
          </p:nvPr>
        </p:nvSpPr>
        <p:spPr/>
        <p:txBody>
          <a:bodyPr/>
          <a:lstStyle/>
          <a:p>
            <a:r>
              <a:rPr lang="en-US" dirty="0"/>
              <a:t>Know your Users and their Tasks</a:t>
            </a:r>
            <a:endParaRPr lang="de-DE" dirty="0"/>
          </a:p>
        </p:txBody>
      </p:sp>
      <p:sp>
        <p:nvSpPr>
          <p:cNvPr id="10" name="Textplatzhalter 9">
            <a:extLst>
              <a:ext uri="{FF2B5EF4-FFF2-40B4-BE49-F238E27FC236}">
                <a16:creationId xmlns:a16="http://schemas.microsoft.com/office/drawing/2014/main" id="{8D0AE0BE-8A11-CD17-FD22-54DABC4E2FA8}"/>
              </a:ext>
            </a:extLst>
          </p:cNvPr>
          <p:cNvSpPr>
            <a:spLocks noGrp="1"/>
          </p:cNvSpPr>
          <p:nvPr>
            <p:ph type="body" sz="quarter" idx="34"/>
          </p:nvPr>
        </p:nvSpPr>
        <p:spPr/>
        <p:txBody>
          <a:bodyPr/>
          <a:lstStyle/>
          <a:p>
            <a:r>
              <a:rPr lang="en-US" dirty="0"/>
              <a:t>Adding Artifacts</a:t>
            </a:r>
            <a:endParaRPr lang="de-DE" dirty="0"/>
          </a:p>
        </p:txBody>
      </p:sp>
      <p:sp>
        <p:nvSpPr>
          <p:cNvPr id="11" name="Inhaltsplatzhalter 10">
            <a:extLst>
              <a:ext uri="{FF2B5EF4-FFF2-40B4-BE49-F238E27FC236}">
                <a16:creationId xmlns:a16="http://schemas.microsoft.com/office/drawing/2014/main" id="{203EADEC-0F12-DBCA-CD7D-5A96B10CB834}"/>
              </a:ext>
            </a:extLst>
          </p:cNvPr>
          <p:cNvSpPr>
            <a:spLocks noGrp="1"/>
          </p:cNvSpPr>
          <p:nvPr>
            <p:ph sz="quarter" idx="35"/>
          </p:nvPr>
        </p:nvSpPr>
        <p:spPr/>
        <p:txBody>
          <a:bodyPr/>
          <a:lstStyle/>
          <a:p>
            <a:r>
              <a:rPr lang="en-US" sz="1000" dirty="0">
                <a:solidFill>
                  <a:schemeClr val="bg1">
                    <a:lumMod val="50000"/>
                  </a:schemeClr>
                </a:solidFill>
              </a:rPr>
              <a:t> William Hudson. HCI and the Web: a Tale of Two Tutorials: a Cognitive Approach to Interactive System Design and Interaction Design Meets Agility. </a:t>
            </a:r>
            <a:r>
              <a:rPr lang="en-US" sz="1000" i="1" dirty="0">
                <a:solidFill>
                  <a:schemeClr val="bg1">
                    <a:lumMod val="50000"/>
                  </a:schemeClr>
                </a:solidFill>
              </a:rPr>
              <a:t>ACM interactions</a:t>
            </a:r>
            <a:r>
              <a:rPr lang="en-US" sz="1000" dirty="0">
                <a:solidFill>
                  <a:schemeClr val="bg1">
                    <a:lumMod val="50000"/>
                  </a:schemeClr>
                </a:solidFill>
              </a:rPr>
              <a:t> 12(1), 2005, 49-51 </a:t>
            </a:r>
          </a:p>
        </p:txBody>
      </p:sp>
      <p:pic>
        <p:nvPicPr>
          <p:cNvPr id="7" name="Picture 7" descr="task">
            <a:extLst>
              <a:ext uri="{FF2B5EF4-FFF2-40B4-BE49-F238E27FC236}">
                <a16:creationId xmlns:a16="http://schemas.microsoft.com/office/drawing/2014/main" id="{A6C93835-3720-2D56-60CB-84FCDDE44DA8}"/>
              </a:ext>
            </a:extLst>
          </p:cNvPr>
          <p:cNvPicPr>
            <a:picLocks noChangeAspect="1" noChangeArrowheads="1"/>
          </p:cNvPicPr>
          <p:nvPr/>
        </p:nvPicPr>
        <p:blipFill>
          <a:blip r:embed="rId2"/>
          <a:srcRect r="2868"/>
          <a:stretch>
            <a:fillRect/>
          </a:stretch>
        </p:blipFill>
        <p:spPr bwMode="auto">
          <a:xfrm>
            <a:off x="1993634" y="2059259"/>
            <a:ext cx="8204731" cy="3351860"/>
          </a:xfrm>
          <a:prstGeom prst="rect">
            <a:avLst/>
          </a:prstGeom>
          <a:noFill/>
        </p:spPr>
      </p:pic>
    </p:spTree>
    <p:extLst>
      <p:ext uri="{BB962C8B-B14F-4D97-AF65-F5344CB8AC3E}">
        <p14:creationId xmlns:p14="http://schemas.microsoft.com/office/powerpoint/2010/main" val="217918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E6689-5918-66C2-C3B1-9F7BC0644F90}"/>
              </a:ext>
            </a:extLst>
          </p:cNvPr>
          <p:cNvSpPr>
            <a:spLocks noGrp="1"/>
          </p:cNvSpPr>
          <p:nvPr>
            <p:ph type="title"/>
          </p:nvPr>
        </p:nvSpPr>
        <p:spPr/>
        <p:txBody>
          <a:bodyPr/>
          <a:lstStyle/>
          <a:p>
            <a:r>
              <a:rPr lang="de-DE" dirty="0"/>
              <a:t>Knowledge </a:t>
            </a:r>
            <a:r>
              <a:rPr lang="de-DE" dirty="0" err="1"/>
              <a:t>Based</a:t>
            </a:r>
            <a:r>
              <a:rPr lang="de-DE" dirty="0"/>
              <a:t>-Analysis</a:t>
            </a:r>
          </a:p>
        </p:txBody>
      </p:sp>
      <p:sp>
        <p:nvSpPr>
          <p:cNvPr id="3" name="Fußzeilenplatzhalter 2">
            <a:extLst>
              <a:ext uri="{FF2B5EF4-FFF2-40B4-BE49-F238E27FC236}">
                <a16:creationId xmlns:a16="http://schemas.microsoft.com/office/drawing/2014/main" id="{D3A252C2-120A-C9F1-3734-C919C4AE6E4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0A17B14-4F7F-B329-AC52-A198A95BBC39}"/>
              </a:ext>
            </a:extLst>
          </p:cNvPr>
          <p:cNvSpPr>
            <a:spLocks noGrp="1"/>
          </p:cNvSpPr>
          <p:nvPr>
            <p:ph type="sldNum" sz="quarter" idx="33"/>
          </p:nvPr>
        </p:nvSpPr>
        <p:spPr/>
        <p:txBody>
          <a:bodyPr/>
          <a:lstStyle/>
          <a:p>
            <a:fld id="{BA24374A-C3A8-471A-8837-3FC31668ABE5}" type="slidenum">
              <a:rPr lang="de-DE" smtClean="0"/>
              <a:pPr/>
              <a:t>76</a:t>
            </a:fld>
            <a:endParaRPr lang="de-DE" dirty="0"/>
          </a:p>
        </p:txBody>
      </p:sp>
      <p:sp>
        <p:nvSpPr>
          <p:cNvPr id="5" name="Textplatzhalter 4">
            <a:extLst>
              <a:ext uri="{FF2B5EF4-FFF2-40B4-BE49-F238E27FC236}">
                <a16:creationId xmlns:a16="http://schemas.microsoft.com/office/drawing/2014/main" id="{2B104717-B946-F55F-75CA-7A02B1FE3C6B}"/>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D059E7FA-E05A-9D40-B84D-E51EF07E0673}"/>
              </a:ext>
            </a:extLst>
          </p:cNvPr>
          <p:cNvSpPr>
            <a:spLocks noGrp="1"/>
          </p:cNvSpPr>
          <p:nvPr>
            <p:ph type="body" sz="quarter" idx="34"/>
          </p:nvPr>
        </p:nvSpPr>
        <p:spPr/>
        <p:txBody>
          <a:bodyPr>
            <a:normAutofit lnSpcReduction="10000"/>
          </a:bodyPr>
          <a:lstStyle/>
          <a:p>
            <a:r>
              <a:rPr lang="en-US" b="1" dirty="0">
                <a:solidFill>
                  <a:schemeClr val="accent1"/>
                </a:solidFill>
              </a:rPr>
              <a:t>Listing all the objects and their functions </a:t>
            </a:r>
            <a:r>
              <a:rPr lang="en-US" dirty="0"/>
              <a:t>involved in the task, and then building taxonomies </a:t>
            </a:r>
            <a:r>
              <a:rPr lang="en-US" b="1" dirty="0">
                <a:solidFill>
                  <a:schemeClr val="accent1"/>
                </a:solidFill>
              </a:rPr>
              <a:t>with logical operators</a:t>
            </a:r>
            <a:r>
              <a:rPr lang="en-US" dirty="0"/>
              <a:t>:</a:t>
            </a:r>
          </a:p>
          <a:p>
            <a:pPr lvl="1">
              <a:spcBef>
                <a:spcPts val="0"/>
              </a:spcBef>
              <a:spcAft>
                <a:spcPts val="0"/>
              </a:spcAft>
            </a:pPr>
            <a:r>
              <a:rPr lang="de-DE" dirty="0" err="1">
                <a:latin typeface="Cascadia Mono" panose="020B0609020000020004" pitchFamily="49" charset="0"/>
                <a:ea typeface="Cascadia Mono" panose="020B0609020000020004" pitchFamily="49" charset="0"/>
                <a:cs typeface="Cascadia Mono" panose="020B0609020000020004" pitchFamily="49" charset="0"/>
              </a:rPr>
              <a:t>kitchenitem</a:t>
            </a:r>
            <a:r>
              <a:rPr lang="de-DE" dirty="0">
                <a:latin typeface="Cascadia Mono" panose="020B0609020000020004" pitchFamily="49" charset="0"/>
                <a:ea typeface="Cascadia Mono" panose="020B0609020000020004" pitchFamily="49" charset="0"/>
                <a:cs typeface="Cascadia Mono" panose="020B0609020000020004" pitchFamily="49" charset="0"/>
              </a:rPr>
              <a:t> AND</a:t>
            </a:r>
          </a:p>
          <a:p>
            <a:pPr lvl="2">
              <a:spcBef>
                <a:spcPts val="0"/>
              </a:spcBef>
              <a:spcAft>
                <a:spcPts val="0"/>
              </a:spcAft>
            </a:pP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shape</a:t>
            </a:r>
            <a:r>
              <a:rPr lang="de-DE" dirty="0">
                <a:latin typeface="Cascadia Mono" panose="020B0609020000020004" pitchFamily="49" charset="0"/>
                <a:ea typeface="Cascadia Mono" panose="020B0609020000020004" pitchFamily="49" charset="0"/>
                <a:cs typeface="Cascadia Mono" panose="020B0609020000020004" pitchFamily="49" charset="0"/>
              </a:rPr>
              <a:t> XOR</a:t>
            </a:r>
          </a:p>
          <a:p>
            <a:pPr lvl="3">
              <a:spcBef>
                <a:spcPts val="0"/>
              </a:spcBef>
              <a:spcAft>
                <a:spcPts val="0"/>
              </a:spcAft>
            </a:pP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dished</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mixing</a:t>
            </a:r>
            <a:r>
              <a:rPr lang="de-DE" dirty="0">
                <a:latin typeface="Cascadia Mono" panose="020B0609020000020004" pitchFamily="49" charset="0"/>
                <a:ea typeface="Cascadia Mono" panose="020B0609020000020004" pitchFamily="49" charset="0"/>
                <a:cs typeface="Cascadia Mono" panose="020B0609020000020004" pitchFamily="49" charset="0"/>
              </a:rPr>
              <a:t> bowl, </a:t>
            </a:r>
            <a:r>
              <a:rPr lang="de-DE" dirty="0" err="1">
                <a:latin typeface="Cascadia Mono" panose="020B0609020000020004" pitchFamily="49" charset="0"/>
                <a:ea typeface="Cascadia Mono" panose="020B0609020000020004" pitchFamily="49" charset="0"/>
                <a:cs typeface="Cascadia Mono" panose="020B0609020000020004" pitchFamily="49" charset="0"/>
              </a:rPr>
              <a:t>casserole</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saucepan</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soup</a:t>
            </a:r>
            <a:r>
              <a:rPr lang="de-DE" dirty="0">
                <a:latin typeface="Cascadia Mono" panose="020B0609020000020004" pitchFamily="49" charset="0"/>
                <a:ea typeface="Cascadia Mono" panose="020B0609020000020004" pitchFamily="49" charset="0"/>
                <a:cs typeface="Cascadia Mono" panose="020B0609020000020004" pitchFamily="49" charset="0"/>
              </a:rPr>
              <a:t> bowl, </a:t>
            </a:r>
            <a:r>
              <a:rPr lang="de-DE" dirty="0" err="1">
                <a:latin typeface="Cascadia Mono" panose="020B0609020000020004" pitchFamily="49" charset="0"/>
                <a:ea typeface="Cascadia Mono" panose="020B0609020000020004" pitchFamily="49" charset="0"/>
                <a:cs typeface="Cascadia Mono" panose="020B0609020000020004" pitchFamily="49" charset="0"/>
              </a:rPr>
              <a:t>glass</a:t>
            </a:r>
            <a:r>
              <a:rPr lang="de-DE" dirty="0">
                <a:latin typeface="Cascadia Mono" panose="020B0609020000020004" pitchFamily="49" charset="0"/>
                <a:ea typeface="Cascadia Mono" panose="020B0609020000020004" pitchFamily="49" charset="0"/>
                <a:cs typeface="Cascadia Mono" panose="020B0609020000020004" pitchFamily="49" charset="0"/>
              </a:rPr>
              <a:t>)</a:t>
            </a:r>
          </a:p>
          <a:p>
            <a:pPr lvl="3">
              <a:spcBef>
                <a:spcPts val="0"/>
              </a:spcBef>
              <a:spcAft>
                <a:spcPts val="0"/>
              </a:spcAft>
            </a:pPr>
            <a:r>
              <a:rPr lang="de-DE" dirty="0">
                <a:latin typeface="Cascadia Mono" panose="020B0609020000020004" pitchFamily="49" charset="0"/>
                <a:ea typeface="Cascadia Mono" panose="020B0609020000020004" pitchFamily="49" charset="0"/>
                <a:cs typeface="Cascadia Mono" panose="020B0609020000020004" pitchFamily="49" charset="0"/>
              </a:rPr>
              <a:t>| flat: (</a:t>
            </a:r>
            <a:r>
              <a:rPr lang="en-US" dirty="0">
                <a:latin typeface="Cascadia Mono" panose="020B0609020000020004" pitchFamily="49" charset="0"/>
                <a:ea typeface="Cascadia Mono" panose="020B0609020000020004" pitchFamily="49" charset="0"/>
                <a:cs typeface="Cascadia Mono" panose="020B0609020000020004" pitchFamily="49" charset="0"/>
              </a:rPr>
              <a:t>plate, chopping board, frying pan)</a:t>
            </a:r>
          </a:p>
          <a:p>
            <a:pPr lvl="2">
              <a:spcBef>
                <a:spcPts val="0"/>
              </a:spcBef>
              <a:spcAft>
                <a:spcPts val="0"/>
              </a:spcAft>
            </a:pP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function</a:t>
            </a:r>
            <a:r>
              <a:rPr lang="de-DE" dirty="0">
                <a:latin typeface="Cascadia Mono" panose="020B0609020000020004" pitchFamily="49" charset="0"/>
                <a:ea typeface="Cascadia Mono" panose="020B0609020000020004" pitchFamily="49" charset="0"/>
                <a:cs typeface="Cascadia Mono" panose="020B0609020000020004" pitchFamily="49" charset="0"/>
              </a:rPr>
              <a:t> OR</a:t>
            </a:r>
          </a:p>
          <a:p>
            <a:pPr lvl="3">
              <a:spcBef>
                <a:spcPts val="0"/>
              </a:spcBef>
              <a:spcAft>
                <a:spcPts val="0"/>
              </a:spcAft>
            </a:pPr>
            <a:r>
              <a:rPr lang="de-DE" dirty="0" err="1">
                <a:latin typeface="Cascadia Mono" panose="020B0609020000020004" pitchFamily="49" charset="0"/>
                <a:ea typeface="Cascadia Mono" panose="020B0609020000020004" pitchFamily="49" charset="0"/>
                <a:cs typeface="Cascadia Mono" panose="020B0609020000020004" pitchFamily="49" charset="0"/>
              </a:rPr>
              <a:t>preparation</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en-US" dirty="0">
                <a:latin typeface="Cascadia Mono" panose="020B0609020000020004" pitchFamily="49" charset="0"/>
                <a:ea typeface="Cascadia Mono" panose="020B0609020000020004" pitchFamily="49" charset="0"/>
                <a:cs typeface="Cascadia Mono" panose="020B0609020000020004" pitchFamily="49" charset="0"/>
              </a:rPr>
              <a:t>mixing bowl, plate, chopping board}</a:t>
            </a:r>
          </a:p>
          <a:p>
            <a:pPr lvl="3">
              <a:spcBef>
                <a:spcPts val="0"/>
              </a:spcBef>
              <a:spcAft>
                <a:spcPts val="0"/>
              </a:spcAft>
            </a:pPr>
            <a:r>
              <a:rPr lang="en-US" dirty="0">
                <a:latin typeface="Cascadia Mono" panose="020B0609020000020004" pitchFamily="49" charset="0"/>
                <a:ea typeface="Cascadia Mono" panose="020B0609020000020004" pitchFamily="49" charset="0"/>
                <a:cs typeface="Cascadia Mono" panose="020B0609020000020004" pitchFamily="49" charset="0"/>
              </a:rPr>
              <a:t>cooking: {frying pan, casserole, saucepan}</a:t>
            </a:r>
          </a:p>
          <a:p>
            <a:pPr lvl="3">
              <a:spcBef>
                <a:spcPts val="0"/>
              </a:spcBef>
              <a:spcAft>
                <a:spcPts val="0"/>
              </a:spcAft>
            </a:pPr>
            <a:r>
              <a:rPr lang="de-DE" dirty="0" err="1">
                <a:latin typeface="Cascadia Mono" panose="020B0609020000020004" pitchFamily="49" charset="0"/>
                <a:ea typeface="Cascadia Mono" panose="020B0609020000020004" pitchFamily="49" charset="0"/>
                <a:cs typeface="Cascadia Mono" panose="020B0609020000020004" pitchFamily="49" charset="0"/>
              </a:rPr>
              <a:t>dining</a:t>
            </a:r>
            <a:r>
              <a:rPr lang="de-DE" dirty="0">
                <a:latin typeface="Cascadia Mono" panose="020B0609020000020004" pitchFamily="49" charset="0"/>
                <a:ea typeface="Cascadia Mono" panose="020B0609020000020004" pitchFamily="49" charset="0"/>
                <a:cs typeface="Cascadia Mono" panose="020B0609020000020004" pitchFamily="49" charset="0"/>
              </a:rPr>
              <a:t> XOR</a:t>
            </a:r>
          </a:p>
          <a:p>
            <a:pPr lvl="4">
              <a:spcBef>
                <a:spcPts val="0"/>
              </a:spcBef>
              <a:spcAft>
                <a:spcPts val="0"/>
              </a:spcAft>
            </a:pP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forfood</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plate</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soup</a:t>
            </a:r>
            <a:r>
              <a:rPr lang="de-DE" dirty="0">
                <a:latin typeface="Cascadia Mono" panose="020B0609020000020004" pitchFamily="49" charset="0"/>
                <a:ea typeface="Cascadia Mono" panose="020B0609020000020004" pitchFamily="49" charset="0"/>
                <a:cs typeface="Cascadia Mono" panose="020B0609020000020004" pitchFamily="49" charset="0"/>
              </a:rPr>
              <a:t> bowl, </a:t>
            </a:r>
            <a:r>
              <a:rPr lang="de-DE" dirty="0" err="1">
                <a:latin typeface="Cascadia Mono" panose="020B0609020000020004" pitchFamily="49" charset="0"/>
                <a:ea typeface="Cascadia Mono" panose="020B0609020000020004" pitchFamily="49" charset="0"/>
                <a:cs typeface="Cascadia Mono" panose="020B0609020000020004" pitchFamily="49" charset="0"/>
              </a:rPr>
              <a:t>casserole</a:t>
            </a:r>
            <a:endParaRPr lang="de-DE" dirty="0">
              <a:latin typeface="Cascadia Mono" panose="020B0609020000020004" pitchFamily="49" charset="0"/>
              <a:ea typeface="Cascadia Mono" panose="020B0609020000020004" pitchFamily="49" charset="0"/>
              <a:cs typeface="Cascadia Mono" panose="020B0609020000020004" pitchFamily="49" charset="0"/>
            </a:endParaRPr>
          </a:p>
          <a:p>
            <a:pPr lvl="4">
              <a:spcBef>
                <a:spcPts val="0"/>
              </a:spcBef>
              <a:spcAft>
                <a:spcPts val="0"/>
              </a:spcAft>
            </a:pP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fordrink</a:t>
            </a:r>
            <a:r>
              <a:rPr lang="de-DE" dirty="0">
                <a:latin typeface="Cascadia Mono" panose="020B0609020000020004" pitchFamily="49" charset="0"/>
                <a:ea typeface="Cascadia Mono" panose="020B0609020000020004" pitchFamily="49" charset="0"/>
                <a:cs typeface="Cascadia Mono" panose="020B0609020000020004" pitchFamily="49" charset="0"/>
              </a:rPr>
              <a:t>: </a:t>
            </a:r>
            <a:r>
              <a:rPr lang="de-DE" dirty="0" err="1">
                <a:latin typeface="Cascadia Mono" panose="020B0609020000020004" pitchFamily="49" charset="0"/>
                <a:ea typeface="Cascadia Mono" panose="020B0609020000020004" pitchFamily="49" charset="0"/>
                <a:cs typeface="Cascadia Mono" panose="020B0609020000020004" pitchFamily="49" charset="0"/>
              </a:rPr>
              <a:t>glass</a:t>
            </a:r>
            <a:endParaRPr lang="de-DE" dirty="0">
              <a:latin typeface="Cascadia Mono" panose="020B0609020000020004" pitchFamily="49" charset="0"/>
              <a:ea typeface="Cascadia Mono" panose="020B0609020000020004" pitchFamily="49" charset="0"/>
              <a:cs typeface="Cascadia Mono" panose="020B0609020000020004" pitchFamily="49" charset="0"/>
            </a:endParaRPr>
          </a:p>
          <a:p>
            <a:pPr marL="286163" lvl="1" indent="0">
              <a:spcBef>
                <a:spcPts val="0"/>
              </a:spcBef>
              <a:spcAft>
                <a:spcPts val="0"/>
              </a:spcAft>
              <a:buNone/>
            </a:pPr>
            <a:endParaRPr lang="en-US" b="1"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endParaRPr>
          </a:p>
          <a:p>
            <a:pPr marL="286163" lvl="1" indent="0">
              <a:spcBef>
                <a:spcPts val="0"/>
              </a:spcBef>
              <a:spcAft>
                <a:spcPts val="0"/>
              </a:spcAft>
              <a:buNone/>
            </a:pPr>
            <a:r>
              <a:rPr lang="en-US" b="1"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sym typeface="Wingdings" panose="05000000000000000000" pitchFamily="2" charset="2"/>
              </a:rPr>
              <a:t> </a:t>
            </a:r>
            <a:r>
              <a:rPr lang="en-US" b="1" dirty="0" err="1">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kitchenitem</a:t>
            </a:r>
            <a:r>
              <a:rPr lang="en-US" b="1"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/shape(flat)/function{</a:t>
            </a:r>
            <a:r>
              <a:rPr lang="en-US" b="1" dirty="0" err="1">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preparation,dining</a:t>
            </a:r>
            <a:r>
              <a:rPr lang="en-US" b="1"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a:t>
            </a:r>
            <a:r>
              <a:rPr lang="en-US" b="1" dirty="0" err="1">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forfood</a:t>
            </a:r>
            <a:r>
              <a:rPr lang="en-US" b="1"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rPr>
              <a:t>)}/</a:t>
            </a:r>
            <a:endParaRPr lang="de-DE" b="1" dirty="0">
              <a:solidFill>
                <a:schemeClr val="accent1"/>
              </a:solidFill>
              <a:latin typeface="Cascadia Mono" panose="020B0609020000020004" pitchFamily="49" charset="0"/>
              <a:ea typeface="Cascadia Mono" panose="020B0609020000020004" pitchFamily="49" charset="0"/>
              <a:cs typeface="Cascadia Mono" panose="020B0609020000020004" pitchFamily="49" charset="0"/>
            </a:endParaRPr>
          </a:p>
        </p:txBody>
      </p:sp>
      <p:sp>
        <p:nvSpPr>
          <p:cNvPr id="7" name="Inhaltsplatzhalter 6">
            <a:extLst>
              <a:ext uri="{FF2B5EF4-FFF2-40B4-BE49-F238E27FC236}">
                <a16:creationId xmlns:a16="http://schemas.microsoft.com/office/drawing/2014/main" id="{714A1B1B-A713-E86C-34DC-047A394A81FB}"/>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spTree>
    <p:extLst>
      <p:ext uri="{BB962C8B-B14F-4D97-AF65-F5344CB8AC3E}">
        <p14:creationId xmlns:p14="http://schemas.microsoft.com/office/powerpoint/2010/main" val="1148016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844FB-1415-0E17-40AC-18FEFE028AE5}"/>
              </a:ext>
            </a:extLst>
          </p:cNvPr>
          <p:cNvSpPr>
            <a:spLocks noGrp="1"/>
          </p:cNvSpPr>
          <p:nvPr>
            <p:ph type="title"/>
          </p:nvPr>
        </p:nvSpPr>
        <p:spPr/>
        <p:txBody>
          <a:bodyPr/>
          <a:lstStyle/>
          <a:p>
            <a:r>
              <a:rPr lang="de-DE" dirty="0"/>
              <a:t>Entity–Relation-</a:t>
            </a:r>
            <a:r>
              <a:rPr lang="de-DE" dirty="0" err="1"/>
              <a:t>Based</a:t>
            </a:r>
            <a:r>
              <a:rPr lang="de-DE" dirty="0"/>
              <a:t> Analysis </a:t>
            </a:r>
          </a:p>
        </p:txBody>
      </p:sp>
      <p:sp>
        <p:nvSpPr>
          <p:cNvPr id="3" name="Fußzeilenplatzhalter 2">
            <a:extLst>
              <a:ext uri="{FF2B5EF4-FFF2-40B4-BE49-F238E27FC236}">
                <a16:creationId xmlns:a16="http://schemas.microsoft.com/office/drawing/2014/main" id="{C81F51F3-B3EA-2F66-C835-BB8B17AE43A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CC1D976-7C9B-44BD-F220-DD019544C588}"/>
              </a:ext>
            </a:extLst>
          </p:cNvPr>
          <p:cNvSpPr>
            <a:spLocks noGrp="1"/>
          </p:cNvSpPr>
          <p:nvPr>
            <p:ph type="sldNum" sz="quarter" idx="33"/>
          </p:nvPr>
        </p:nvSpPr>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4924B5CF-40D4-1D77-E6A0-9D43F4931C74}"/>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5A18391C-7E74-36CA-3FF3-F539B8737C32}"/>
              </a:ext>
            </a:extLst>
          </p:cNvPr>
          <p:cNvSpPr>
            <a:spLocks noGrp="1"/>
          </p:cNvSpPr>
          <p:nvPr>
            <p:ph type="body" sz="quarter" idx="34"/>
          </p:nvPr>
        </p:nvSpPr>
        <p:spPr>
          <a:xfrm>
            <a:off x="695325" y="1449388"/>
            <a:ext cx="5400675" cy="4056061"/>
          </a:xfrm>
        </p:spPr>
        <p:txBody>
          <a:bodyPr/>
          <a:lstStyle/>
          <a:p>
            <a:r>
              <a:rPr lang="en-US" dirty="0"/>
              <a:t>Associated with data-base designs and more recently object-oriented programming</a:t>
            </a:r>
            <a:endParaRPr lang="de-DE" dirty="0"/>
          </a:p>
          <a:p>
            <a:pPr lvl="1"/>
            <a:r>
              <a:rPr lang="de-DE" dirty="0"/>
              <a:t>Not </a:t>
            </a:r>
            <a:r>
              <a:rPr lang="de-DE" dirty="0" err="1"/>
              <a:t>for</a:t>
            </a:r>
            <a:r>
              <a:rPr lang="de-DE" dirty="0"/>
              <a:t> </a:t>
            </a:r>
            <a:r>
              <a:rPr lang="de-DE" dirty="0" err="1"/>
              <a:t>tasks</a:t>
            </a:r>
            <a:r>
              <a:rPr lang="de-DE" dirty="0"/>
              <a:t> but </a:t>
            </a:r>
            <a:r>
              <a:rPr lang="de-DE" dirty="0" err="1"/>
              <a:t>for</a:t>
            </a:r>
            <a:r>
              <a:rPr lang="de-DE" dirty="0"/>
              <a:t> </a:t>
            </a:r>
            <a:r>
              <a:rPr lang="de-DE" dirty="0" err="1"/>
              <a:t>entities</a:t>
            </a:r>
            <a:r>
              <a:rPr lang="de-DE" dirty="0"/>
              <a:t> </a:t>
            </a:r>
            <a:r>
              <a:rPr lang="en-US" dirty="0"/>
              <a:t>with an object-based approach</a:t>
            </a:r>
            <a:endParaRPr lang="de-DE" dirty="0"/>
          </a:p>
          <a:p>
            <a:r>
              <a:rPr lang="en-US" dirty="0"/>
              <a:t>Can include physical objects, the actions performed on them and the people who perform them</a:t>
            </a:r>
          </a:p>
        </p:txBody>
      </p:sp>
      <p:sp>
        <p:nvSpPr>
          <p:cNvPr id="7" name="Inhaltsplatzhalter 6">
            <a:extLst>
              <a:ext uri="{FF2B5EF4-FFF2-40B4-BE49-F238E27FC236}">
                <a16:creationId xmlns:a16="http://schemas.microsoft.com/office/drawing/2014/main" id="{41D7B179-03A1-5C8E-4766-CA1BCF70E4BE}"/>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pic>
        <p:nvPicPr>
          <p:cNvPr id="9" name="Grafik 8">
            <a:extLst>
              <a:ext uri="{FF2B5EF4-FFF2-40B4-BE49-F238E27FC236}">
                <a16:creationId xmlns:a16="http://schemas.microsoft.com/office/drawing/2014/main" id="{7B63A5F3-FC42-56B7-9190-A569E5A0A7AB}"/>
              </a:ext>
            </a:extLst>
          </p:cNvPr>
          <p:cNvPicPr>
            <a:picLocks noChangeAspect="1"/>
          </p:cNvPicPr>
          <p:nvPr/>
        </p:nvPicPr>
        <p:blipFill>
          <a:blip r:embed="rId2"/>
          <a:stretch>
            <a:fillRect/>
          </a:stretch>
        </p:blipFill>
        <p:spPr>
          <a:xfrm>
            <a:off x="6079674" y="1089025"/>
            <a:ext cx="5956751" cy="4804039"/>
          </a:xfrm>
          <a:prstGeom prst="rect">
            <a:avLst/>
          </a:prstGeom>
        </p:spPr>
      </p:pic>
    </p:spTree>
    <p:extLst>
      <p:ext uri="{BB962C8B-B14F-4D97-AF65-F5344CB8AC3E}">
        <p14:creationId xmlns:p14="http://schemas.microsoft.com/office/powerpoint/2010/main" val="18301669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F4995-FA72-9C99-0ADE-69FA77C570BF}"/>
              </a:ext>
            </a:extLst>
          </p:cNvPr>
          <p:cNvSpPr>
            <a:spLocks noGrp="1"/>
          </p:cNvSpPr>
          <p:nvPr>
            <p:ph type="title"/>
          </p:nvPr>
        </p:nvSpPr>
        <p:spPr/>
        <p:txBody>
          <a:bodyPr/>
          <a:lstStyle/>
          <a:p>
            <a:r>
              <a:rPr lang="de-DE" dirty="0" err="1"/>
              <a:t>Respecting</a:t>
            </a:r>
            <a:r>
              <a:rPr lang="de-DE" dirty="0"/>
              <a:t> </a:t>
            </a:r>
            <a:r>
              <a:rPr lang="de-DE" dirty="0" err="1"/>
              <a:t>the</a:t>
            </a:r>
            <a:r>
              <a:rPr lang="de-DE" dirty="0"/>
              <a:t> Users‘ </a:t>
            </a:r>
            <a:r>
              <a:rPr lang="de-DE" dirty="0" err="1"/>
              <a:t>Diversity</a:t>
            </a:r>
            <a:endParaRPr lang="de-DE" dirty="0"/>
          </a:p>
        </p:txBody>
      </p:sp>
      <p:sp>
        <p:nvSpPr>
          <p:cNvPr id="3" name="Fußzeilenplatzhalter 2">
            <a:extLst>
              <a:ext uri="{FF2B5EF4-FFF2-40B4-BE49-F238E27FC236}">
                <a16:creationId xmlns:a16="http://schemas.microsoft.com/office/drawing/2014/main" id="{CDEA270B-DD9B-20E1-A934-33BF5368853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89E15D2-035C-553A-7992-412625BB4CE5}"/>
              </a:ext>
            </a:extLst>
          </p:cNvPr>
          <p:cNvSpPr>
            <a:spLocks noGrp="1"/>
          </p:cNvSpPr>
          <p:nvPr>
            <p:ph type="sldNum" sz="quarter" idx="28"/>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49A95515-ED26-86E4-1FA9-91F3A505E6CD}"/>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3A767C42-90E5-13D9-6538-B488104FE178}"/>
              </a:ext>
            </a:extLst>
          </p:cNvPr>
          <p:cNvSpPr>
            <a:spLocks noGrp="1"/>
          </p:cNvSpPr>
          <p:nvPr>
            <p:ph type="body" sz="quarter" idx="29"/>
          </p:nvPr>
        </p:nvSpPr>
        <p:spPr>
          <a:xfrm>
            <a:off x="695324" y="1449388"/>
            <a:ext cx="6863715" cy="4679950"/>
          </a:xfrm>
        </p:spPr>
        <p:txBody>
          <a:bodyPr>
            <a:normAutofit/>
          </a:bodyPr>
          <a:lstStyle/>
          <a:p>
            <a:r>
              <a:rPr lang="en-US" dirty="0"/>
              <a:t>Example: flight booking webpage</a:t>
            </a:r>
          </a:p>
          <a:p>
            <a:pPr lvl="1"/>
            <a:r>
              <a:rPr lang="en-US" dirty="0"/>
              <a:t>Travel agent booking many flights a day</a:t>
            </a:r>
            <a:br>
              <a:rPr lang="en-US" dirty="0"/>
            </a:br>
            <a:r>
              <a:rPr lang="en-US" dirty="0"/>
              <a:t> – everyday</a:t>
            </a:r>
          </a:p>
          <a:p>
            <a:pPr lvl="1"/>
            <a:r>
              <a:rPr lang="en-US" dirty="0"/>
              <a:t>A teacher organizing a field trip (once a year) and making bookings for a large group</a:t>
            </a:r>
          </a:p>
          <a:p>
            <a:pPr lvl="1"/>
            <a:r>
              <a:rPr lang="en-US" dirty="0"/>
              <a:t>A businessperson changing bookings while travelling</a:t>
            </a:r>
          </a:p>
          <a:p>
            <a:pPr lvl="1"/>
            <a:r>
              <a:rPr lang="en-US" dirty="0"/>
              <a:t>A family looking for a package holiday </a:t>
            </a:r>
          </a:p>
          <a:p>
            <a:r>
              <a:rPr lang="en-US" dirty="0"/>
              <a:t>Basic concepts to structure the problem</a:t>
            </a:r>
          </a:p>
          <a:p>
            <a:pPr lvl="1"/>
            <a:r>
              <a:rPr lang="en-US" dirty="0"/>
              <a:t>Usage profiles</a:t>
            </a:r>
          </a:p>
          <a:p>
            <a:pPr lvl="1"/>
            <a:r>
              <a:rPr lang="en-US" dirty="0"/>
              <a:t>Task profiles</a:t>
            </a:r>
            <a:endParaRPr lang="de-DE" dirty="0"/>
          </a:p>
        </p:txBody>
      </p:sp>
      <p:pic>
        <p:nvPicPr>
          <p:cNvPr id="7" name="Grafik 6">
            <a:extLst>
              <a:ext uri="{FF2B5EF4-FFF2-40B4-BE49-F238E27FC236}">
                <a16:creationId xmlns:a16="http://schemas.microsoft.com/office/drawing/2014/main" id="{98D1E7C4-6046-CE06-7D29-D3E5A91BF43C}"/>
              </a:ext>
              <a:ext uri="{C183D7F6-B498-43B3-948B-1728B52AA6E4}">
                <adec:decorative xmlns:adec="http://schemas.microsoft.com/office/drawing/2017/decorative" val="1"/>
              </a:ext>
            </a:extLst>
          </p:cNvPr>
          <p:cNvPicPr>
            <a:picLocks noChangeAspect="1"/>
          </p:cNvPicPr>
          <p:nvPr/>
        </p:nvPicPr>
        <p:blipFill rotWithShape="1">
          <a:blip r:embed="rId2"/>
          <a:srcRect b="1865"/>
          <a:stretch/>
        </p:blipFill>
        <p:spPr>
          <a:xfrm>
            <a:off x="7729970" y="-1"/>
            <a:ext cx="4462030" cy="6317997"/>
          </a:xfrm>
          <a:prstGeom prst="rect">
            <a:avLst/>
          </a:prstGeom>
        </p:spPr>
      </p:pic>
    </p:spTree>
    <p:extLst>
      <p:ext uri="{BB962C8B-B14F-4D97-AF65-F5344CB8AC3E}">
        <p14:creationId xmlns:p14="http://schemas.microsoft.com/office/powerpoint/2010/main" val="2069198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CC1B8-8B21-AF88-BC11-75B2737847B9}"/>
              </a:ext>
            </a:extLst>
          </p:cNvPr>
          <p:cNvSpPr>
            <a:spLocks noGrp="1"/>
          </p:cNvSpPr>
          <p:nvPr>
            <p:ph type="title"/>
          </p:nvPr>
        </p:nvSpPr>
        <p:spPr/>
        <p:txBody>
          <a:bodyPr/>
          <a:lstStyle/>
          <a:p>
            <a:r>
              <a:rPr lang="en-GB" altLang="de-DE" dirty="0"/>
              <a:t>Task Frequency Analysis</a:t>
            </a:r>
            <a:endParaRPr lang="de-DE" dirty="0"/>
          </a:p>
        </p:txBody>
      </p:sp>
      <p:sp>
        <p:nvSpPr>
          <p:cNvPr id="3" name="Fußzeilenplatzhalter 2">
            <a:extLst>
              <a:ext uri="{FF2B5EF4-FFF2-40B4-BE49-F238E27FC236}">
                <a16:creationId xmlns:a16="http://schemas.microsoft.com/office/drawing/2014/main" id="{ED97DA09-8777-8898-2BEB-A359BF5D601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CB33F24-E403-4719-4D26-873F84E28D3E}"/>
              </a:ext>
            </a:extLst>
          </p:cNvPr>
          <p:cNvSpPr>
            <a:spLocks noGrp="1"/>
          </p:cNvSpPr>
          <p:nvPr>
            <p:ph type="sldNum" sz="quarter" idx="33"/>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B899C607-6270-FB60-2BEE-4907367A6BF8}"/>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F8CCAC1A-525C-6CD9-81B6-16136C2CAA86}"/>
              </a:ext>
            </a:extLst>
          </p:cNvPr>
          <p:cNvSpPr>
            <a:spLocks noGrp="1"/>
          </p:cNvSpPr>
          <p:nvPr>
            <p:ph type="body" sz="quarter" idx="34"/>
          </p:nvPr>
        </p:nvSpPr>
        <p:spPr>
          <a:xfrm>
            <a:off x="695325" y="1449388"/>
            <a:ext cx="10801349" cy="4271474"/>
          </a:xfrm>
        </p:spPr>
        <p:txBody>
          <a:bodyPr>
            <a:normAutofit fontScale="85000" lnSpcReduction="20000"/>
          </a:bodyPr>
          <a:lstStyle/>
          <a:p>
            <a:r>
              <a:rPr lang="en-US" dirty="0"/>
              <a:t>Another Example: Will one website fit all the users?</a:t>
            </a:r>
          </a:p>
          <a:p>
            <a:endParaRPr lang="en-US" dirty="0"/>
          </a:p>
          <a:p>
            <a:endParaRPr lang="en-US" dirty="0"/>
          </a:p>
          <a:p>
            <a:endParaRPr lang="en-US" dirty="0"/>
          </a:p>
          <a:p>
            <a:endParaRPr lang="en-US" dirty="0"/>
          </a:p>
          <a:p>
            <a:endParaRPr lang="en-US" dirty="0"/>
          </a:p>
          <a:p>
            <a:endParaRPr lang="en-US" dirty="0"/>
          </a:p>
          <a:p>
            <a:endParaRPr lang="en-US" dirty="0"/>
          </a:p>
          <a:p>
            <a:r>
              <a:rPr lang="en-US" dirty="0"/>
              <a:t>Task Frequency Analysis can be used in conjunction with Personas to provide a more comprehensive understanding of user behavior and needs.</a:t>
            </a:r>
          </a:p>
          <a:p>
            <a:r>
              <a:rPr lang="en-US" dirty="0"/>
              <a:t>Used to </a:t>
            </a:r>
            <a:r>
              <a:rPr lang="en-US" b="1" dirty="0">
                <a:solidFill>
                  <a:schemeClr val="accent1"/>
                </a:solidFill>
              </a:rPr>
              <a:t>identify and evaluate how often specific tasks are performed </a:t>
            </a:r>
            <a:r>
              <a:rPr lang="en-US" dirty="0"/>
              <a:t>by users or systems. </a:t>
            </a:r>
          </a:p>
          <a:p>
            <a:r>
              <a:rPr lang="en-US" b="1" dirty="0">
                <a:solidFill>
                  <a:schemeClr val="accent1"/>
                </a:solidFill>
              </a:rPr>
              <a:t>Prioritize features and functionalities based on their frequency of use</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Inhaltsplatzhalter 7">
            <a:extLst>
              <a:ext uri="{FF2B5EF4-FFF2-40B4-BE49-F238E27FC236}">
                <a16:creationId xmlns:a16="http://schemas.microsoft.com/office/drawing/2014/main" id="{01DC90DE-44B6-1431-5814-1C7359FA9740}"/>
              </a:ext>
            </a:extLst>
          </p:cNvPr>
          <p:cNvSpPr>
            <a:spLocks noGrp="1"/>
          </p:cNvSpPr>
          <p:nvPr>
            <p:ph sz="quarter" idx="35"/>
          </p:nvPr>
        </p:nvSpPr>
        <p:spPr/>
        <p:txBody>
          <a:bodyPr/>
          <a:lstStyle/>
          <a:p>
            <a:r>
              <a:rPr lang="en-US" dirty="0"/>
              <a:t>Kirwan, B. and Ainsworth, L. (Eds.) (1992). A guide to task analysis. Taylor and Francis.</a:t>
            </a:r>
            <a:endParaRPr lang="de-DE" dirty="0"/>
          </a:p>
        </p:txBody>
      </p:sp>
      <p:graphicFrame>
        <p:nvGraphicFramePr>
          <p:cNvPr id="10" name="Inhaltsplatzhalter 8">
            <a:extLst>
              <a:ext uri="{FF2B5EF4-FFF2-40B4-BE49-F238E27FC236}">
                <a16:creationId xmlns:a16="http://schemas.microsoft.com/office/drawing/2014/main" id="{CDF766DC-9948-18F1-9BCA-2B14F5DAB0A6}"/>
              </a:ext>
            </a:extLst>
          </p:cNvPr>
          <p:cNvGraphicFramePr>
            <a:graphicFrameLocks/>
          </p:cNvGraphicFramePr>
          <p:nvPr>
            <p:extLst>
              <p:ext uri="{D42A27DB-BD31-4B8C-83A1-F6EECF244321}">
                <p14:modId xmlns:p14="http://schemas.microsoft.com/office/powerpoint/2010/main" val="1183113233"/>
              </p:ext>
            </p:extLst>
          </p:nvPr>
        </p:nvGraphicFramePr>
        <p:xfrm>
          <a:off x="695327" y="1945388"/>
          <a:ext cx="10801348" cy="2074788"/>
        </p:xfrm>
        <a:graphic>
          <a:graphicData uri="http://schemas.openxmlformats.org/drawingml/2006/table">
            <a:tbl>
              <a:tblPr firstRow="1">
                <a:tableStyleId>{125E5076-3810-47DD-B79F-674D7AD40C01}</a:tableStyleId>
              </a:tblPr>
              <a:tblGrid>
                <a:gridCol w="2160667">
                  <a:extLst>
                    <a:ext uri="{9D8B030D-6E8A-4147-A177-3AD203B41FA5}">
                      <a16:colId xmlns:a16="http://schemas.microsoft.com/office/drawing/2014/main" val="779642788"/>
                    </a:ext>
                  </a:extLst>
                </a:gridCol>
                <a:gridCol w="2160666">
                  <a:extLst>
                    <a:ext uri="{9D8B030D-6E8A-4147-A177-3AD203B41FA5}">
                      <a16:colId xmlns:a16="http://schemas.microsoft.com/office/drawing/2014/main" val="1332144736"/>
                    </a:ext>
                  </a:extLst>
                </a:gridCol>
                <a:gridCol w="2158682">
                  <a:extLst>
                    <a:ext uri="{9D8B030D-6E8A-4147-A177-3AD203B41FA5}">
                      <a16:colId xmlns:a16="http://schemas.microsoft.com/office/drawing/2014/main" val="4074046510"/>
                    </a:ext>
                  </a:extLst>
                </a:gridCol>
                <a:gridCol w="2160667">
                  <a:extLst>
                    <a:ext uri="{9D8B030D-6E8A-4147-A177-3AD203B41FA5}">
                      <a16:colId xmlns:a16="http://schemas.microsoft.com/office/drawing/2014/main" val="4091258823"/>
                    </a:ext>
                  </a:extLst>
                </a:gridCol>
                <a:gridCol w="2160666">
                  <a:extLst>
                    <a:ext uri="{9D8B030D-6E8A-4147-A177-3AD203B41FA5}">
                      <a16:colId xmlns:a16="http://schemas.microsoft.com/office/drawing/2014/main" val="2042480195"/>
                    </a:ext>
                  </a:extLst>
                </a:gridCol>
              </a:tblGrid>
              <a:tr h="317581">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b="0" dirty="0">
                          <a:solidFill>
                            <a:schemeClr val="bg1"/>
                          </a:solidFill>
                          <a:latin typeface="+mn-lt"/>
                        </a:rPr>
                        <a:t>Task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400" dirty="0">
                          <a:solidFill>
                            <a:schemeClr val="bg1"/>
                          </a:solidFill>
                          <a:latin typeface="+mn-lt"/>
                        </a:rPr>
                        <a:t>Group reservation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400" dirty="0">
                          <a:solidFill>
                            <a:schemeClr val="bg1"/>
                          </a:solidFill>
                          <a:latin typeface="+mn-lt"/>
                        </a:rPr>
                        <a:t>Change of itinerary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400" dirty="0">
                          <a:solidFill>
                            <a:schemeClr val="bg1"/>
                          </a:solidFill>
                          <a:latin typeface="+mn-lt"/>
                        </a:rPr>
                        <a:t>Booking child care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400" dirty="0">
                          <a:solidFill>
                            <a:schemeClr val="bg1"/>
                          </a:solidFill>
                          <a:latin typeface="+mn-lt"/>
                        </a:rPr>
                        <a:t>Sales agent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41649683"/>
                  </a:ext>
                </a:extLst>
              </a:tr>
              <a:tr h="257598">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b="0" dirty="0">
                          <a:solidFill>
                            <a:schemeClr val="bg1"/>
                          </a:solidFill>
                          <a:latin typeface="+mn-lt"/>
                        </a:rPr>
                        <a:t>Persona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3317670953"/>
                  </a:ext>
                </a:extLst>
              </a:tr>
              <a:tr h="351057">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GB" altLang="de-DE" sz="1600" b="0" dirty="0">
                          <a:solidFill>
                            <a:schemeClr val="bg1"/>
                          </a:solidFill>
                          <a:latin typeface="+mn-lt"/>
                        </a:rPr>
                        <a:t>Sales agent</a:t>
                      </a:r>
                      <a:endParaRPr lang="en-US" altLang="de-DE" sz="1600" b="0" dirty="0">
                        <a:solidFill>
                          <a:schemeClr val="bg1"/>
                        </a:solidFill>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574874532"/>
                  </a:ext>
                </a:extLst>
              </a:tr>
              <a:tr h="351057">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b="0" dirty="0">
                          <a:solidFill>
                            <a:schemeClr val="bg1"/>
                          </a:solidFill>
                          <a:latin typeface="+mn-lt"/>
                        </a:rPr>
                        <a:t>Manager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a:latin typeface="+mn-lt"/>
                        </a:rPr>
                        <a:t>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078599249"/>
                  </a:ext>
                </a:extLst>
              </a:tr>
              <a:tr h="351057">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b="0" dirty="0">
                          <a:solidFill>
                            <a:schemeClr val="bg1"/>
                          </a:solidFill>
                          <a:latin typeface="+mn-lt"/>
                        </a:rPr>
                        <a:t>Family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0.05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0.05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591880349"/>
                  </a:ext>
                </a:extLst>
              </a:tr>
              <a:tr h="351057">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b="0" dirty="0">
                          <a:solidFill>
                            <a:schemeClr val="bg1"/>
                          </a:solidFill>
                          <a:latin typeface="+mn-lt"/>
                        </a:rPr>
                        <a:t>Business traveler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0.01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0.01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lvl1pPr eaLnBrk="0" hangingPunct="0">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1pPr>
                      <a:lvl2pPr eaLnBrk="0" hangingPunct="0">
                        <a:spcBef>
                          <a:spcPct val="20000"/>
                        </a:spcBef>
                        <a:buClr>
                          <a:schemeClr val="accent2"/>
                        </a:buClr>
                        <a:buSzPct val="70000"/>
                        <a:buFont typeface="Wingdings" panose="05000000000000000000" pitchFamily="2" charset="2"/>
                        <a:defRPr sz="2000">
                          <a:solidFill>
                            <a:schemeClr val="tx1"/>
                          </a:solidFill>
                          <a:latin typeface="Arial" panose="020B0604020202020204" pitchFamily="34" charset="0"/>
                        </a:defRPr>
                      </a:lvl2pPr>
                      <a:lvl3pPr eaLnBrk="0" hangingPunct="0">
                        <a:spcBef>
                          <a:spcPct val="20000"/>
                        </a:spcBef>
                        <a:buClr>
                          <a:schemeClr val="accent2"/>
                        </a:buClr>
                        <a:buSzPct val="80000"/>
                        <a:buFont typeface="Wingdings" panose="05000000000000000000" pitchFamily="2" charset="2"/>
                        <a:defRPr>
                          <a:solidFill>
                            <a:schemeClr val="tx1"/>
                          </a:solidFill>
                          <a:latin typeface="Arial" panose="020B0604020202020204" pitchFamily="34" charset="0"/>
                        </a:defRPr>
                      </a:lvl3pPr>
                      <a:lvl4pPr eaLnBrk="0" hangingPunct="0">
                        <a:spcBef>
                          <a:spcPct val="20000"/>
                        </a:spcBef>
                        <a:buSzPct val="80000"/>
                        <a:defRPr sz="1600">
                          <a:solidFill>
                            <a:schemeClr val="tx1"/>
                          </a:solidFill>
                          <a:latin typeface="Arial" panose="020B0604020202020204" pitchFamily="34" charset="0"/>
                        </a:defRPr>
                      </a:lvl4pPr>
                      <a:lvl5pPr eaLnBrk="0" hangingPunct="0">
                        <a:spcBef>
                          <a:spcPct val="20000"/>
                        </a:spcBef>
                        <a:buSzPct val="80000"/>
                        <a:defRPr sz="1600">
                          <a:solidFill>
                            <a:schemeClr val="tx1"/>
                          </a:solidFill>
                          <a:latin typeface="Arial" panose="020B0604020202020204" pitchFamily="34" charset="0"/>
                        </a:defRPr>
                      </a:lvl5pPr>
                      <a:lvl6pPr eaLnBrk="0" fontAlgn="base" hangingPunct="0">
                        <a:spcBef>
                          <a:spcPct val="20000"/>
                        </a:spcBef>
                        <a:spcAft>
                          <a:spcPct val="0"/>
                        </a:spcAft>
                        <a:buSzPct val="80000"/>
                        <a:defRPr sz="1600">
                          <a:solidFill>
                            <a:schemeClr val="tx1"/>
                          </a:solidFill>
                          <a:latin typeface="Arial" panose="020B0604020202020204" pitchFamily="34" charset="0"/>
                        </a:defRPr>
                      </a:lvl6pPr>
                      <a:lvl7pPr eaLnBrk="0" fontAlgn="base" hangingPunct="0">
                        <a:spcBef>
                          <a:spcPct val="20000"/>
                        </a:spcBef>
                        <a:spcAft>
                          <a:spcPct val="0"/>
                        </a:spcAft>
                        <a:buSzPct val="80000"/>
                        <a:defRPr sz="1600">
                          <a:solidFill>
                            <a:schemeClr val="tx1"/>
                          </a:solidFill>
                          <a:latin typeface="Arial" panose="020B0604020202020204" pitchFamily="34" charset="0"/>
                        </a:defRPr>
                      </a:lvl7pPr>
                      <a:lvl8pPr eaLnBrk="0" fontAlgn="base" hangingPunct="0">
                        <a:spcBef>
                          <a:spcPct val="20000"/>
                        </a:spcBef>
                        <a:spcAft>
                          <a:spcPct val="0"/>
                        </a:spcAft>
                        <a:buSzPct val="80000"/>
                        <a:defRPr sz="1600">
                          <a:solidFill>
                            <a:schemeClr val="tx1"/>
                          </a:solidFill>
                          <a:latin typeface="Arial" panose="020B0604020202020204" pitchFamily="34" charset="0"/>
                        </a:defRPr>
                      </a:lvl8pPr>
                      <a:lvl9pPr eaLnBrk="0" fontAlgn="base" hangingPunct="0">
                        <a:spcBef>
                          <a:spcPct val="20000"/>
                        </a:spcBef>
                        <a:spcAft>
                          <a:spcPct val="0"/>
                        </a:spcAft>
                        <a:buSzPct val="80000"/>
                        <a:defRPr sz="16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chemeClr val="accent2"/>
                        </a:buClr>
                        <a:buSzPct val="80000"/>
                        <a:buFont typeface="Wingdings" panose="05000000000000000000" pitchFamily="2" charset="2"/>
                        <a:buNone/>
                        <a:tabLst/>
                      </a:pPr>
                      <a:r>
                        <a:rPr lang="en-US" altLang="de-DE" sz="1600" dirty="0">
                          <a:latin typeface="+mn-lt"/>
                        </a:rPr>
                        <a:t>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6384750"/>
                  </a:ext>
                </a:extLst>
              </a:tr>
            </a:tbl>
          </a:graphicData>
        </a:graphic>
      </p:graphicFrame>
    </p:spTree>
    <p:extLst>
      <p:ext uri="{BB962C8B-B14F-4D97-AF65-F5344CB8AC3E}">
        <p14:creationId xmlns:p14="http://schemas.microsoft.com/office/powerpoint/2010/main" val="240489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55BB2-EE06-30C9-8044-1B40383AF85C}"/>
              </a:ext>
            </a:extLst>
          </p:cNvPr>
          <p:cNvSpPr>
            <a:spLocks noGrp="1"/>
          </p:cNvSpPr>
          <p:nvPr>
            <p:ph type="title"/>
          </p:nvPr>
        </p:nvSpPr>
        <p:spPr/>
        <p:txBody>
          <a:bodyPr/>
          <a:lstStyle/>
          <a:p>
            <a:r>
              <a:rPr lang="en-US" dirty="0"/>
              <a:t>Why do developers have no usability issues?</a:t>
            </a:r>
            <a:endParaRPr lang="de-DE" dirty="0"/>
          </a:p>
        </p:txBody>
      </p:sp>
      <p:sp>
        <p:nvSpPr>
          <p:cNvPr id="3" name="Fußzeilenplatzhalter 2">
            <a:extLst>
              <a:ext uri="{FF2B5EF4-FFF2-40B4-BE49-F238E27FC236}">
                <a16:creationId xmlns:a16="http://schemas.microsoft.com/office/drawing/2014/main" id="{4C9256ED-E171-534E-B544-D795504C923F}"/>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EA97CB3-A536-0796-E568-9A43539207F8}"/>
              </a:ext>
            </a:extLst>
          </p:cNvPr>
          <p:cNvSpPr>
            <a:spLocks noGrp="1"/>
          </p:cNvSpPr>
          <p:nvPr>
            <p:ph type="sldNum" sz="quarter" idx="33"/>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C679D625-924E-04F9-EB09-3ADEFF4A8CA4}"/>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298EEC15-7CCE-BEBE-1267-0B7F886EC114}"/>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2E7E3FA9-D9D0-831A-B009-E6FA3AD1A3B0}"/>
              </a:ext>
            </a:extLst>
          </p:cNvPr>
          <p:cNvSpPr>
            <a:spLocks noGrp="1"/>
          </p:cNvSpPr>
          <p:nvPr>
            <p:ph sz="quarter" idx="35"/>
          </p:nvPr>
        </p:nvSpPr>
        <p:spPr/>
        <p:txBody>
          <a:bodyPr/>
          <a:lstStyle/>
          <a:p>
            <a:r>
              <a:rPr lang="de-DE" dirty="0"/>
              <a:t>Images </a:t>
            </a:r>
            <a:r>
              <a:rPr lang="de-DE" dirty="0" err="1"/>
              <a:t>from</a:t>
            </a:r>
            <a:r>
              <a:rPr lang="de-DE" dirty="0"/>
              <a:t> </a:t>
            </a:r>
            <a:r>
              <a:rPr lang="de-DE" dirty="0">
                <a:hlinkClick r:id="rId2"/>
              </a:rPr>
              <a:t>https://www.piqsels.com/en/public-domain-photo-zbszp</a:t>
            </a:r>
            <a:r>
              <a:rPr lang="de-DE" dirty="0"/>
              <a:t> and </a:t>
            </a:r>
            <a:r>
              <a:rPr lang="de-DE" dirty="0">
                <a:hlinkClick r:id="rId3"/>
              </a:rPr>
              <a:t>https://en.wikipedia.org/wiki/Free_and_open-source_software</a:t>
            </a:r>
            <a:r>
              <a:rPr lang="de-DE" dirty="0"/>
              <a:t> </a:t>
            </a:r>
          </a:p>
        </p:txBody>
      </p:sp>
      <p:pic>
        <p:nvPicPr>
          <p:cNvPr id="8" name="Grafik 7" descr="Developers at work">
            <a:extLst>
              <a:ext uri="{FF2B5EF4-FFF2-40B4-BE49-F238E27FC236}">
                <a16:creationId xmlns:a16="http://schemas.microsoft.com/office/drawing/2014/main" id="{D9F610A2-C5AD-5CB7-8057-963A8AAFAAF6}"/>
              </a:ext>
            </a:extLst>
          </p:cNvPr>
          <p:cNvPicPr>
            <a:picLocks noChangeAspect="1"/>
          </p:cNvPicPr>
          <p:nvPr/>
        </p:nvPicPr>
        <p:blipFill>
          <a:blip r:embed="rId4"/>
          <a:stretch>
            <a:fillRect/>
          </a:stretch>
        </p:blipFill>
        <p:spPr>
          <a:xfrm>
            <a:off x="695324" y="1449388"/>
            <a:ext cx="6540869" cy="4209400"/>
          </a:xfrm>
          <a:prstGeom prst="rect">
            <a:avLst/>
          </a:prstGeom>
        </p:spPr>
      </p:pic>
      <p:pic>
        <p:nvPicPr>
          <p:cNvPr id="9" name="Picture 2" descr="Free and open-source software - Wikipedia">
            <a:extLst>
              <a:ext uri="{FF2B5EF4-FFF2-40B4-BE49-F238E27FC236}">
                <a16:creationId xmlns:a16="http://schemas.microsoft.com/office/drawing/2014/main" id="{37F4ED37-F3DD-10FC-5718-7C719DCB8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554" y="2215664"/>
            <a:ext cx="5429248" cy="305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77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A9A4D-0D5A-BF6B-9B9D-B894DDC46017}"/>
              </a:ext>
            </a:extLst>
          </p:cNvPr>
          <p:cNvSpPr>
            <a:spLocks noGrp="1"/>
          </p:cNvSpPr>
          <p:nvPr>
            <p:ph type="title"/>
          </p:nvPr>
        </p:nvSpPr>
        <p:spPr/>
        <p:txBody>
          <a:bodyPr/>
          <a:lstStyle/>
          <a:p>
            <a:r>
              <a:rPr lang="de-DE" dirty="0"/>
              <a:t>The User Journey</a:t>
            </a:r>
          </a:p>
        </p:txBody>
      </p:sp>
      <p:sp>
        <p:nvSpPr>
          <p:cNvPr id="3" name="Fußzeilenplatzhalter 2">
            <a:extLst>
              <a:ext uri="{FF2B5EF4-FFF2-40B4-BE49-F238E27FC236}">
                <a16:creationId xmlns:a16="http://schemas.microsoft.com/office/drawing/2014/main" id="{A10CBBD3-6AD1-F2FE-E55B-E230B0166B6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B33F8A5-6FA4-7420-E160-026F72871268}"/>
              </a:ext>
            </a:extLst>
          </p:cNvPr>
          <p:cNvSpPr>
            <a:spLocks noGrp="1"/>
          </p:cNvSpPr>
          <p:nvPr>
            <p:ph type="sldNum" sz="quarter" idx="28"/>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EE751DC9-7F8E-5ED4-512F-275CE148E1CF}"/>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4CBBD68B-DA8E-2E77-0466-007184B9BEDA}"/>
              </a:ext>
            </a:extLst>
          </p:cNvPr>
          <p:cNvSpPr>
            <a:spLocks noGrp="1"/>
          </p:cNvSpPr>
          <p:nvPr>
            <p:ph type="body" sz="quarter" idx="29"/>
          </p:nvPr>
        </p:nvSpPr>
        <p:spPr/>
        <p:txBody>
          <a:bodyPr>
            <a:normAutofit lnSpcReduction="10000"/>
          </a:bodyPr>
          <a:lstStyle/>
          <a:p>
            <a:r>
              <a:rPr lang="en-US" dirty="0"/>
              <a:t>A visualization or narrative that describes the </a:t>
            </a:r>
            <a:r>
              <a:rPr lang="en-US" b="1" dirty="0">
                <a:solidFill>
                  <a:schemeClr val="accent1"/>
                </a:solidFill>
              </a:rPr>
              <a:t>various stages and touchpoints </a:t>
            </a:r>
            <a:r>
              <a:rPr lang="en-US" dirty="0"/>
              <a:t>a user goes through </a:t>
            </a:r>
            <a:r>
              <a:rPr lang="en-US" b="1" dirty="0">
                <a:solidFill>
                  <a:schemeClr val="accent1"/>
                </a:solidFill>
              </a:rPr>
              <a:t>while interacting</a:t>
            </a:r>
            <a:r>
              <a:rPr lang="en-US" dirty="0"/>
              <a:t> with a product, system, or service.</a:t>
            </a:r>
          </a:p>
          <a:p>
            <a:r>
              <a:rPr lang="en-US" dirty="0"/>
              <a:t>Map out the </a:t>
            </a:r>
            <a:r>
              <a:rPr lang="en-US" b="1" dirty="0">
                <a:solidFill>
                  <a:schemeClr val="accent1"/>
                </a:solidFill>
              </a:rPr>
              <a:t>user's experience </a:t>
            </a:r>
            <a:r>
              <a:rPr lang="en-US" dirty="0"/>
              <a:t>from initial contact </a:t>
            </a:r>
            <a:r>
              <a:rPr lang="en-US" b="1" dirty="0">
                <a:solidFill>
                  <a:schemeClr val="accent1"/>
                </a:solidFill>
              </a:rPr>
              <a:t>through the interaction process </a:t>
            </a:r>
            <a:r>
              <a:rPr lang="en-US" dirty="0"/>
              <a:t>of engagement, usage, and long-term relationship. </a:t>
            </a:r>
          </a:p>
          <a:p>
            <a:r>
              <a:rPr lang="en-US" dirty="0"/>
              <a:t>User Journeys can be particularly useful when </a:t>
            </a:r>
            <a:r>
              <a:rPr lang="en-US" b="1" dirty="0">
                <a:solidFill>
                  <a:schemeClr val="accent1"/>
                </a:solidFill>
              </a:rPr>
              <a:t>used in conjunction with </a:t>
            </a:r>
            <a:r>
              <a:rPr lang="en-US" dirty="0"/>
              <a:t>other UX tools like </a:t>
            </a:r>
            <a:r>
              <a:rPr lang="en-US" b="1" dirty="0">
                <a:solidFill>
                  <a:schemeClr val="accent1"/>
                </a:solidFill>
              </a:rPr>
              <a:t>Personas</a:t>
            </a:r>
            <a:r>
              <a:rPr lang="en-US" dirty="0"/>
              <a:t> or </a:t>
            </a:r>
            <a:r>
              <a:rPr lang="en-US" b="1" dirty="0">
                <a:solidFill>
                  <a:schemeClr val="accent1"/>
                </a:solidFill>
              </a:rPr>
              <a:t>Task Frequency Analysis</a:t>
            </a:r>
            <a:r>
              <a:rPr lang="en-US" dirty="0"/>
              <a:t>. </a:t>
            </a:r>
          </a:p>
          <a:p>
            <a:pPr lvl="1"/>
            <a:r>
              <a:rPr lang="en-US" dirty="0"/>
              <a:t>While Personas give you a sense of who your users are, and Task Frequency Analysis tells you what they do most often, </a:t>
            </a:r>
            <a:r>
              <a:rPr lang="en-US" b="1" dirty="0">
                <a:solidFill>
                  <a:schemeClr val="accent1"/>
                </a:solidFill>
              </a:rPr>
              <a:t>the User Journey helps you understand the actions</a:t>
            </a:r>
            <a:r>
              <a:rPr lang="en-US" dirty="0"/>
              <a:t>. </a:t>
            </a:r>
          </a:p>
          <a:p>
            <a:pPr lvl="1"/>
            <a:r>
              <a:rPr lang="en-US" dirty="0"/>
              <a:t>Be careful: It may oversimplify complex interactions or miss out on edge cases.</a:t>
            </a:r>
          </a:p>
          <a:p>
            <a:r>
              <a:rPr lang="en-US" dirty="0"/>
              <a:t>Designers and developers can </a:t>
            </a:r>
            <a:r>
              <a:rPr lang="en-US" b="1" dirty="0">
                <a:solidFill>
                  <a:schemeClr val="accent1"/>
                </a:solidFill>
              </a:rPr>
              <a:t>identify potential pain points</a:t>
            </a:r>
            <a:r>
              <a:rPr lang="en-US" dirty="0"/>
              <a:t>, </a:t>
            </a:r>
            <a:r>
              <a:rPr lang="en-US" b="1" dirty="0">
                <a:solidFill>
                  <a:schemeClr val="accent1"/>
                </a:solidFill>
              </a:rPr>
              <a:t>opportunities</a:t>
            </a:r>
            <a:r>
              <a:rPr lang="en-US" dirty="0"/>
              <a:t> for </a:t>
            </a:r>
            <a:r>
              <a:rPr lang="en-US" b="1" dirty="0">
                <a:solidFill>
                  <a:schemeClr val="accent1"/>
                </a:solidFill>
              </a:rPr>
              <a:t>improvements</a:t>
            </a:r>
            <a:r>
              <a:rPr lang="en-US" dirty="0"/>
              <a:t>, and </a:t>
            </a:r>
            <a:r>
              <a:rPr lang="en-US" b="1" dirty="0">
                <a:solidFill>
                  <a:schemeClr val="accent1"/>
                </a:solidFill>
              </a:rPr>
              <a:t>areas where the user might experience delight</a:t>
            </a:r>
            <a:r>
              <a:rPr lang="en-US" dirty="0"/>
              <a:t>, thereby creating a more user-centric product.</a:t>
            </a:r>
          </a:p>
        </p:txBody>
      </p:sp>
    </p:spTree>
    <p:extLst>
      <p:ext uri="{BB962C8B-B14F-4D97-AF65-F5344CB8AC3E}">
        <p14:creationId xmlns:p14="http://schemas.microsoft.com/office/powerpoint/2010/main" val="10020650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FED447A-823A-3195-C6C0-47F76EFB196C}"/>
              </a:ext>
            </a:extLst>
          </p:cNvPr>
          <p:cNvSpPr>
            <a:spLocks noGrp="1"/>
          </p:cNvSpPr>
          <p:nvPr>
            <p:ph type="title"/>
          </p:nvPr>
        </p:nvSpPr>
        <p:spPr/>
        <p:txBody>
          <a:bodyPr/>
          <a:lstStyle/>
          <a:p>
            <a:r>
              <a:rPr lang="de-DE" dirty="0"/>
              <a:t>User Journey</a:t>
            </a:r>
          </a:p>
        </p:txBody>
      </p:sp>
      <p:sp>
        <p:nvSpPr>
          <p:cNvPr id="3" name="Fußzeilenplatzhalter 2">
            <a:extLst>
              <a:ext uri="{FF2B5EF4-FFF2-40B4-BE49-F238E27FC236}">
                <a16:creationId xmlns:a16="http://schemas.microsoft.com/office/drawing/2014/main" id="{D741BDC9-05CB-3F7C-5795-BC63040958A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8FA806B-F495-1EBF-D7DD-B8DDB145A5DB}"/>
              </a:ext>
            </a:extLst>
          </p:cNvPr>
          <p:cNvSpPr>
            <a:spLocks noGrp="1"/>
          </p:cNvSpPr>
          <p:nvPr>
            <p:ph type="sldNum" sz="quarter" idx="33"/>
          </p:nvPr>
        </p:nvSpPr>
        <p:spPr/>
        <p:txBody>
          <a:bodyPr/>
          <a:lstStyle/>
          <a:p>
            <a:fld id="{BA24374A-C3A8-471A-8837-3FC31668ABE5}" type="slidenum">
              <a:rPr lang="de-DE" smtClean="0"/>
              <a:pPr/>
              <a:t>81</a:t>
            </a:fld>
            <a:endParaRPr lang="de-DE" dirty="0"/>
          </a:p>
        </p:txBody>
      </p:sp>
      <p:sp>
        <p:nvSpPr>
          <p:cNvPr id="8" name="Textplatzhalter 7">
            <a:extLst>
              <a:ext uri="{FF2B5EF4-FFF2-40B4-BE49-F238E27FC236}">
                <a16:creationId xmlns:a16="http://schemas.microsoft.com/office/drawing/2014/main" id="{603B1232-0E1D-1C15-C7B2-C35B977AA2D4}"/>
              </a:ext>
            </a:extLst>
          </p:cNvPr>
          <p:cNvSpPr>
            <a:spLocks noGrp="1"/>
          </p:cNvSpPr>
          <p:nvPr>
            <p:ph type="body" sz="quarter" idx="21"/>
          </p:nvPr>
        </p:nvSpPr>
        <p:spPr/>
        <p:txBody>
          <a:bodyPr/>
          <a:lstStyle/>
          <a:p>
            <a:r>
              <a:rPr lang="en-US"/>
              <a:t>Know your Users and their Tasks</a:t>
            </a:r>
            <a:endParaRPr lang="de-DE" dirty="0"/>
          </a:p>
        </p:txBody>
      </p:sp>
      <p:sp>
        <p:nvSpPr>
          <p:cNvPr id="9" name="Textplatzhalter 8">
            <a:extLst>
              <a:ext uri="{FF2B5EF4-FFF2-40B4-BE49-F238E27FC236}">
                <a16:creationId xmlns:a16="http://schemas.microsoft.com/office/drawing/2014/main" id="{0C259EAC-51E2-72BE-971B-FD12C3681BF6}"/>
              </a:ext>
            </a:extLst>
          </p:cNvPr>
          <p:cNvSpPr>
            <a:spLocks noGrp="1"/>
          </p:cNvSpPr>
          <p:nvPr>
            <p:ph type="body" sz="quarter" idx="34"/>
          </p:nvPr>
        </p:nvSpPr>
        <p:spPr/>
        <p:txBody>
          <a:bodyPr/>
          <a:lstStyle/>
          <a:p>
            <a:endParaRPr lang="de-DE"/>
          </a:p>
        </p:txBody>
      </p:sp>
      <p:sp>
        <p:nvSpPr>
          <p:cNvPr id="10" name="Inhaltsplatzhalter 9">
            <a:extLst>
              <a:ext uri="{FF2B5EF4-FFF2-40B4-BE49-F238E27FC236}">
                <a16:creationId xmlns:a16="http://schemas.microsoft.com/office/drawing/2014/main" id="{E4FC00F4-5E08-9D46-7B40-4A964FD259C3}"/>
              </a:ext>
            </a:extLst>
          </p:cNvPr>
          <p:cNvSpPr>
            <a:spLocks noGrp="1"/>
          </p:cNvSpPr>
          <p:nvPr>
            <p:ph sz="quarter" idx="35"/>
          </p:nvPr>
        </p:nvSpPr>
        <p:spPr/>
        <p:txBody>
          <a:bodyPr/>
          <a:lstStyle/>
          <a:p>
            <a:r>
              <a:rPr lang="de-DE" dirty="0">
                <a:hlinkClick r:id="rId2"/>
              </a:rPr>
              <a:t>https://www.nngroup.com/articles/user-journeys-vs-user-flows/</a:t>
            </a:r>
            <a:r>
              <a:rPr lang="de-DE" dirty="0"/>
              <a:t> </a:t>
            </a:r>
          </a:p>
        </p:txBody>
      </p:sp>
      <p:pic>
        <p:nvPicPr>
          <p:cNvPr id="1026" name="Picture 2" descr="Sketched illustration of the high-level steps in a new-patient journey">
            <a:extLst>
              <a:ext uri="{FF2B5EF4-FFF2-40B4-BE49-F238E27FC236}">
                <a16:creationId xmlns:a16="http://schemas.microsoft.com/office/drawing/2014/main" id="{DCBD7775-74B1-1DA3-EC4B-520ECFA3B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58" y="1523340"/>
            <a:ext cx="11515061" cy="417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8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D7E7FC-DEB7-2F1D-15D2-8012F2413640}"/>
              </a:ext>
            </a:extLst>
          </p:cNvPr>
          <p:cNvSpPr>
            <a:spLocks noGrp="1"/>
          </p:cNvSpPr>
          <p:nvPr>
            <p:ph type="title"/>
          </p:nvPr>
        </p:nvSpPr>
        <p:spPr/>
        <p:txBody>
          <a:bodyPr/>
          <a:lstStyle/>
          <a:p>
            <a:r>
              <a:rPr lang="de-DE" dirty="0"/>
              <a:t>User Journey </a:t>
            </a:r>
            <a:r>
              <a:rPr lang="de-DE" dirty="0" err="1"/>
              <a:t>Map</a:t>
            </a:r>
            <a:endParaRPr lang="de-DE" dirty="0"/>
          </a:p>
        </p:txBody>
      </p:sp>
      <p:sp>
        <p:nvSpPr>
          <p:cNvPr id="3" name="Fußzeilenplatzhalter 2">
            <a:extLst>
              <a:ext uri="{FF2B5EF4-FFF2-40B4-BE49-F238E27FC236}">
                <a16:creationId xmlns:a16="http://schemas.microsoft.com/office/drawing/2014/main" id="{19690FE2-9618-1232-4551-E24057A97C8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703A685-5A70-B02A-F7D6-287C93974657}"/>
              </a:ext>
            </a:extLst>
          </p:cNvPr>
          <p:cNvSpPr>
            <a:spLocks noGrp="1"/>
          </p:cNvSpPr>
          <p:nvPr>
            <p:ph type="sldNum" sz="quarter" idx="33"/>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0A3DA038-2B67-731C-CA89-110460E2B098}"/>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285023E5-A4EE-A6E9-6331-D8CEF8BD4FCD}"/>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576C39A1-D49B-3BD2-C0C2-C8163A2671E6}"/>
              </a:ext>
            </a:extLst>
          </p:cNvPr>
          <p:cNvSpPr>
            <a:spLocks noGrp="1"/>
          </p:cNvSpPr>
          <p:nvPr>
            <p:ph sz="quarter" idx="35"/>
          </p:nvPr>
        </p:nvSpPr>
        <p:spPr/>
        <p:txBody>
          <a:bodyPr/>
          <a:lstStyle/>
          <a:p>
            <a:r>
              <a:rPr lang="de-DE" dirty="0">
                <a:hlinkClick r:id="rId2"/>
              </a:rPr>
              <a:t>https://www.nngroup.com/articles/user-journeys-vs-user-flows/</a:t>
            </a:r>
            <a:r>
              <a:rPr lang="de-DE" dirty="0"/>
              <a:t> </a:t>
            </a:r>
          </a:p>
        </p:txBody>
      </p:sp>
      <p:pic>
        <p:nvPicPr>
          <p:cNvPr id="2050" name="Picture 2" descr="Illustration of a hypothetical new-patient journey map">
            <a:extLst>
              <a:ext uri="{FF2B5EF4-FFF2-40B4-BE49-F238E27FC236}">
                <a16:creationId xmlns:a16="http://schemas.microsoft.com/office/drawing/2014/main" id="{2383E497-6ECA-EEEB-5459-E7ACBFF2E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 t="4651" r="9" b="6667"/>
          <a:stretch/>
        </p:blipFill>
        <p:spPr bwMode="auto">
          <a:xfrm>
            <a:off x="2783994" y="1229637"/>
            <a:ext cx="6624010" cy="470380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hape 21">
            <a:extLst>
              <a:ext uri="{FF2B5EF4-FFF2-40B4-BE49-F238E27FC236}">
                <a16:creationId xmlns:a16="http://schemas.microsoft.com/office/drawing/2014/main" id="{439B35CB-FC40-FD9E-A279-B6C1D67F49FB}"/>
              </a:ext>
            </a:extLst>
          </p:cNvPr>
          <p:cNvCxnSpPr>
            <a:cxnSpLocks/>
            <a:stCxn id="9" idx="1"/>
          </p:cNvCxnSpPr>
          <p:nvPr/>
        </p:nvCxnSpPr>
        <p:spPr>
          <a:xfrm rot="10800000" flipV="1">
            <a:off x="8787810" y="1102747"/>
            <a:ext cx="1052381" cy="647687"/>
          </a:xfrm>
          <a:prstGeom prst="curvedConnector3">
            <a:avLst>
              <a:gd name="adj1" fmla="val 50000"/>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96706BFC-D6A8-7776-06A5-1A83DAEBDA2A}"/>
              </a:ext>
            </a:extLst>
          </p:cNvPr>
          <p:cNvSpPr/>
          <p:nvPr/>
        </p:nvSpPr>
        <p:spPr>
          <a:xfrm>
            <a:off x="9840190" y="947694"/>
            <a:ext cx="2046740" cy="31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Persona</a:t>
            </a:r>
          </a:p>
        </p:txBody>
      </p:sp>
      <p:cxnSp>
        <p:nvCxnSpPr>
          <p:cNvPr id="12" name="Shape 21">
            <a:extLst>
              <a:ext uri="{FF2B5EF4-FFF2-40B4-BE49-F238E27FC236}">
                <a16:creationId xmlns:a16="http://schemas.microsoft.com/office/drawing/2014/main" id="{31A25341-7C53-FAF4-814F-9DA13C44A4BA}"/>
              </a:ext>
            </a:extLst>
          </p:cNvPr>
          <p:cNvCxnSpPr>
            <a:cxnSpLocks/>
            <a:stCxn id="13" idx="1"/>
          </p:cNvCxnSpPr>
          <p:nvPr/>
        </p:nvCxnSpPr>
        <p:spPr>
          <a:xfrm rot="10800000" flipV="1">
            <a:off x="8787810" y="2418927"/>
            <a:ext cx="1052381" cy="647687"/>
          </a:xfrm>
          <a:prstGeom prst="curvedConnector3">
            <a:avLst>
              <a:gd name="adj1" fmla="val 50000"/>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70454E1C-8F89-8FD5-A534-250987452C4F}"/>
              </a:ext>
            </a:extLst>
          </p:cNvPr>
          <p:cNvSpPr/>
          <p:nvPr/>
        </p:nvSpPr>
        <p:spPr>
          <a:xfrm>
            <a:off x="9840190" y="2263874"/>
            <a:ext cx="2046740" cy="31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User Journey</a:t>
            </a:r>
          </a:p>
        </p:txBody>
      </p:sp>
      <p:cxnSp>
        <p:nvCxnSpPr>
          <p:cNvPr id="14" name="Shape 21">
            <a:extLst>
              <a:ext uri="{FF2B5EF4-FFF2-40B4-BE49-F238E27FC236}">
                <a16:creationId xmlns:a16="http://schemas.microsoft.com/office/drawing/2014/main" id="{BBE0EBEF-1A90-D9E3-98CA-A382E9EE19A7}"/>
              </a:ext>
            </a:extLst>
          </p:cNvPr>
          <p:cNvCxnSpPr>
            <a:cxnSpLocks/>
            <a:stCxn id="15" idx="1"/>
          </p:cNvCxnSpPr>
          <p:nvPr/>
        </p:nvCxnSpPr>
        <p:spPr>
          <a:xfrm rot="10800000" flipV="1">
            <a:off x="8787809" y="4980675"/>
            <a:ext cx="1052381" cy="647687"/>
          </a:xfrm>
          <a:prstGeom prst="curvedConnector3">
            <a:avLst>
              <a:gd name="adj1" fmla="val 50000"/>
            </a:avLst>
          </a:prstGeom>
          <a:ln w="34925">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Rechteck 14">
            <a:extLst>
              <a:ext uri="{FF2B5EF4-FFF2-40B4-BE49-F238E27FC236}">
                <a16:creationId xmlns:a16="http://schemas.microsoft.com/office/drawing/2014/main" id="{1E51849D-F450-5B86-FDC7-937CD39BE75B}"/>
              </a:ext>
            </a:extLst>
          </p:cNvPr>
          <p:cNvSpPr/>
          <p:nvPr/>
        </p:nvSpPr>
        <p:spPr>
          <a:xfrm>
            <a:off x="9840189" y="4825622"/>
            <a:ext cx="2046740" cy="31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a:solidFill>
                  <a:schemeClr val="bg1"/>
                </a:solidFill>
              </a:rPr>
              <a:t>Critical points</a:t>
            </a:r>
          </a:p>
        </p:txBody>
      </p:sp>
    </p:spTree>
    <p:extLst>
      <p:ext uri="{BB962C8B-B14F-4D97-AF65-F5344CB8AC3E}">
        <p14:creationId xmlns:p14="http://schemas.microsoft.com/office/powerpoint/2010/main" val="2510003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73E33-64B2-A514-706F-57EA6D803F0B}"/>
              </a:ext>
            </a:extLst>
          </p:cNvPr>
          <p:cNvSpPr>
            <a:spLocks noGrp="1"/>
          </p:cNvSpPr>
          <p:nvPr>
            <p:ph type="title"/>
          </p:nvPr>
        </p:nvSpPr>
        <p:spPr/>
        <p:txBody>
          <a:bodyPr/>
          <a:lstStyle/>
          <a:p>
            <a:r>
              <a:rPr lang="de-DE" dirty="0"/>
              <a:t>User </a:t>
            </a:r>
            <a:r>
              <a:rPr lang="de-DE" dirty="0" err="1"/>
              <a:t>Flows</a:t>
            </a:r>
            <a:r>
              <a:rPr lang="de-DE" dirty="0"/>
              <a:t> / Flow </a:t>
            </a:r>
            <a:r>
              <a:rPr lang="de-DE" dirty="0" err="1"/>
              <a:t>Diagrams</a:t>
            </a:r>
            <a:r>
              <a:rPr lang="de-DE" dirty="0"/>
              <a:t> / Flow Charts / Wireframes</a:t>
            </a:r>
          </a:p>
        </p:txBody>
      </p:sp>
      <p:sp>
        <p:nvSpPr>
          <p:cNvPr id="3" name="Fußzeilenplatzhalter 2">
            <a:extLst>
              <a:ext uri="{FF2B5EF4-FFF2-40B4-BE49-F238E27FC236}">
                <a16:creationId xmlns:a16="http://schemas.microsoft.com/office/drawing/2014/main" id="{BC5E9B08-80D5-BF85-5FC1-AEBF55D91E6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21E871-5091-DD8D-538C-81D8A4A89D14}"/>
              </a:ext>
            </a:extLst>
          </p:cNvPr>
          <p:cNvSpPr>
            <a:spLocks noGrp="1"/>
          </p:cNvSpPr>
          <p:nvPr>
            <p:ph type="sldNum" sz="quarter" idx="33"/>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FC4BB0A1-CBDF-4113-59DC-15ECD208D1D6}"/>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F566CF84-C7BB-EE8D-BD01-168D0A3A6E24}"/>
              </a:ext>
            </a:extLst>
          </p:cNvPr>
          <p:cNvSpPr>
            <a:spLocks noGrp="1"/>
          </p:cNvSpPr>
          <p:nvPr>
            <p:ph type="body" sz="quarter" idx="34"/>
          </p:nvPr>
        </p:nvSpPr>
        <p:spPr/>
        <p:txBody>
          <a:bodyPr/>
          <a:lstStyle/>
          <a:p>
            <a:r>
              <a:rPr lang="en-US" dirty="0"/>
              <a:t>A </a:t>
            </a:r>
            <a:r>
              <a:rPr lang="en-US" b="1" dirty="0">
                <a:solidFill>
                  <a:schemeClr val="accent1"/>
                </a:solidFill>
              </a:rPr>
              <a:t>user flow is a set of granular interactions that describe the typical or ideal set of steps</a:t>
            </a:r>
            <a:r>
              <a:rPr lang="en-US" dirty="0"/>
              <a:t> on needed to accomplish a common task performed with a product.</a:t>
            </a:r>
            <a:endParaRPr lang="de-DE" dirty="0"/>
          </a:p>
        </p:txBody>
      </p:sp>
      <p:sp>
        <p:nvSpPr>
          <p:cNvPr id="7" name="Inhaltsplatzhalter 6">
            <a:extLst>
              <a:ext uri="{FF2B5EF4-FFF2-40B4-BE49-F238E27FC236}">
                <a16:creationId xmlns:a16="http://schemas.microsoft.com/office/drawing/2014/main" id="{2580C237-4919-7B09-31AC-AD8227F3A9AF}"/>
              </a:ext>
            </a:extLst>
          </p:cNvPr>
          <p:cNvSpPr>
            <a:spLocks noGrp="1"/>
          </p:cNvSpPr>
          <p:nvPr>
            <p:ph sz="quarter" idx="35"/>
          </p:nvPr>
        </p:nvSpPr>
        <p:spPr/>
        <p:txBody>
          <a:bodyPr/>
          <a:lstStyle/>
          <a:p>
            <a:r>
              <a:rPr lang="de-DE" dirty="0">
                <a:hlinkClick r:id="rId2"/>
              </a:rPr>
              <a:t>https://www.nngroup.com/articles/user-journeys-vs-user-flows/</a:t>
            </a:r>
            <a:r>
              <a:rPr lang="de-DE" dirty="0"/>
              <a:t> </a:t>
            </a:r>
          </a:p>
        </p:txBody>
      </p:sp>
      <p:pic>
        <p:nvPicPr>
          <p:cNvPr id="3074" name="Picture 2" descr="Sketched illustration of the high-level steps and screens in a user flow for viewing test results in a patient portal">
            <a:extLst>
              <a:ext uri="{FF2B5EF4-FFF2-40B4-BE49-F238E27FC236}">
                <a16:creationId xmlns:a16="http://schemas.microsoft.com/office/drawing/2014/main" id="{05DF0F6D-59A1-2B96-6470-7F72DF9F08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4" t="9469" r="2497" b="3756"/>
          <a:stretch/>
        </p:blipFill>
        <p:spPr bwMode="auto">
          <a:xfrm>
            <a:off x="695325" y="2508951"/>
            <a:ext cx="10862266" cy="362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504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56FFF-09D4-08F3-D34D-9D4BA0DE549B}"/>
              </a:ext>
            </a:extLst>
          </p:cNvPr>
          <p:cNvSpPr>
            <a:spLocks noGrp="1"/>
          </p:cNvSpPr>
          <p:nvPr>
            <p:ph type="title"/>
          </p:nvPr>
        </p:nvSpPr>
        <p:spPr/>
        <p:txBody>
          <a:bodyPr/>
          <a:lstStyle/>
          <a:p>
            <a:r>
              <a:rPr lang="en-US" dirty="0"/>
              <a:t>Combining User Journeys and User Flows</a:t>
            </a:r>
            <a:endParaRPr lang="de-DE" dirty="0"/>
          </a:p>
        </p:txBody>
      </p:sp>
      <p:sp>
        <p:nvSpPr>
          <p:cNvPr id="3" name="Fußzeilenplatzhalter 2">
            <a:extLst>
              <a:ext uri="{FF2B5EF4-FFF2-40B4-BE49-F238E27FC236}">
                <a16:creationId xmlns:a16="http://schemas.microsoft.com/office/drawing/2014/main" id="{1955D5FC-966E-E676-8428-8F35E87576CA}"/>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9582658-4D67-0EFC-19EA-0B8B96619B4D}"/>
              </a:ext>
            </a:extLst>
          </p:cNvPr>
          <p:cNvSpPr>
            <a:spLocks noGrp="1"/>
          </p:cNvSpPr>
          <p:nvPr>
            <p:ph type="sldNum" sz="quarter" idx="33"/>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0A51F1CC-3E3A-8110-34AB-EFC846D89FD8}"/>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51B1C109-D88D-9A9E-18EC-0B25744EBFC3}"/>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FD259682-239E-5AE8-6371-4BAE290A63B5}"/>
              </a:ext>
            </a:extLst>
          </p:cNvPr>
          <p:cNvSpPr>
            <a:spLocks noGrp="1"/>
          </p:cNvSpPr>
          <p:nvPr>
            <p:ph sz="quarter" idx="35"/>
          </p:nvPr>
        </p:nvSpPr>
        <p:spPr/>
        <p:txBody>
          <a:bodyPr/>
          <a:lstStyle/>
          <a:p>
            <a:r>
              <a:rPr lang="de-DE" dirty="0">
                <a:hlinkClick r:id="rId2"/>
              </a:rPr>
              <a:t>https://www.nngroup.com/articles/user-journeys-vs-user-flows/</a:t>
            </a:r>
            <a:r>
              <a:rPr lang="de-DE" dirty="0"/>
              <a:t> </a:t>
            </a:r>
          </a:p>
        </p:txBody>
      </p:sp>
      <p:pic>
        <p:nvPicPr>
          <p:cNvPr id="4098" name="Picture 2" descr="Sketched illustration showing how the user flow for viewing test results in a patient portal is a deep dive within the overall new-patient user journey">
            <a:extLst>
              <a:ext uri="{FF2B5EF4-FFF2-40B4-BE49-F238E27FC236}">
                <a16:creationId xmlns:a16="http://schemas.microsoft.com/office/drawing/2014/main" id="{7EC020F9-29F6-2E43-B8BE-87D2F4901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7" b="6921"/>
          <a:stretch/>
        </p:blipFill>
        <p:spPr bwMode="auto">
          <a:xfrm>
            <a:off x="2430720" y="1142189"/>
            <a:ext cx="7688447" cy="479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6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7DD7A-EDED-12A9-1BC1-1D55015011F0}"/>
              </a:ext>
            </a:extLst>
          </p:cNvPr>
          <p:cNvSpPr>
            <a:spLocks noGrp="1"/>
          </p:cNvSpPr>
          <p:nvPr>
            <p:ph type="title"/>
          </p:nvPr>
        </p:nvSpPr>
        <p:spPr/>
        <p:txBody>
          <a:bodyPr/>
          <a:lstStyle/>
          <a:p>
            <a:r>
              <a:rPr lang="en-US" dirty="0"/>
              <a:t>Stakeholder Analysis</a:t>
            </a:r>
            <a:endParaRPr lang="de-DE" dirty="0"/>
          </a:p>
        </p:txBody>
      </p:sp>
      <p:sp>
        <p:nvSpPr>
          <p:cNvPr id="3" name="Fußzeilenplatzhalter 2">
            <a:extLst>
              <a:ext uri="{FF2B5EF4-FFF2-40B4-BE49-F238E27FC236}">
                <a16:creationId xmlns:a16="http://schemas.microsoft.com/office/drawing/2014/main" id="{C9173E60-55AF-5399-8063-3B77E7F84A5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32AC96B0-10E7-D6AA-3845-E54FE3A8A82F}"/>
              </a:ext>
            </a:extLst>
          </p:cNvPr>
          <p:cNvSpPr>
            <a:spLocks noGrp="1"/>
          </p:cNvSpPr>
          <p:nvPr>
            <p:ph type="sldNum" sz="quarter" idx="33"/>
          </p:nvPr>
        </p:nvSpPr>
        <p:spPr/>
        <p:txBody>
          <a:bodyPr/>
          <a:lstStyle/>
          <a:p>
            <a:fld id="{BA24374A-C3A8-471A-8837-3FC31668ABE5}" type="slidenum">
              <a:rPr lang="de-DE" smtClean="0"/>
              <a:pPr/>
              <a:t>85</a:t>
            </a:fld>
            <a:endParaRPr lang="de-DE" dirty="0"/>
          </a:p>
        </p:txBody>
      </p:sp>
      <p:sp>
        <p:nvSpPr>
          <p:cNvPr id="5" name="Textplatzhalter 4">
            <a:extLst>
              <a:ext uri="{FF2B5EF4-FFF2-40B4-BE49-F238E27FC236}">
                <a16:creationId xmlns:a16="http://schemas.microsoft.com/office/drawing/2014/main" id="{0E4B9713-D1A7-9DEE-1647-E9BC91C291CB}"/>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EDA02EC9-A02D-35EB-87E9-6DFDBE0BFD72}"/>
              </a:ext>
            </a:extLst>
          </p:cNvPr>
          <p:cNvSpPr>
            <a:spLocks noGrp="1"/>
          </p:cNvSpPr>
          <p:nvPr>
            <p:ph type="body" sz="quarter" idx="34"/>
          </p:nvPr>
        </p:nvSpPr>
        <p:spPr/>
        <p:txBody>
          <a:bodyPr>
            <a:normAutofit fontScale="92500" lnSpcReduction="10000"/>
          </a:bodyPr>
          <a:lstStyle/>
          <a:p>
            <a:r>
              <a:rPr lang="en-US" b="1" dirty="0">
                <a:solidFill>
                  <a:schemeClr val="accent1"/>
                </a:solidFill>
              </a:rPr>
              <a:t>Understanding stakeholders </a:t>
            </a:r>
            <a:r>
              <a:rPr lang="en-US" dirty="0"/>
              <a:t>is key to many of the approaches to requirements capture, since in an organizational setting it is not simply the end-user who is affected by the introduction of new technology.</a:t>
            </a:r>
          </a:p>
          <a:p>
            <a:r>
              <a:rPr lang="en-US" b="1" dirty="0">
                <a:solidFill>
                  <a:schemeClr val="accent1"/>
                </a:solidFill>
              </a:rPr>
              <a:t>Example</a:t>
            </a:r>
            <a:r>
              <a:rPr lang="en-US" dirty="0"/>
              <a:t>: An international airline is considering introducing a new booking system for use by associated travel agents to sell flights directly to the public. The stakeholders can be classified as follows:</a:t>
            </a:r>
          </a:p>
          <a:p>
            <a:pPr lvl="1"/>
            <a:r>
              <a:rPr lang="en-US" b="1" dirty="0">
                <a:solidFill>
                  <a:schemeClr val="accent1"/>
                </a:solidFill>
              </a:rPr>
              <a:t>Primary stakeholders</a:t>
            </a:r>
            <a:r>
              <a:rPr lang="en-US" dirty="0"/>
              <a:t>: travel agency staff, airline booking staff</a:t>
            </a:r>
          </a:p>
          <a:p>
            <a:pPr lvl="1"/>
            <a:r>
              <a:rPr lang="en-US" b="1" dirty="0">
                <a:solidFill>
                  <a:schemeClr val="accent1"/>
                </a:solidFill>
              </a:rPr>
              <a:t>Secondary stakeholders</a:t>
            </a:r>
            <a:r>
              <a:rPr lang="en-US" dirty="0"/>
              <a:t>: customers, airline management</a:t>
            </a:r>
          </a:p>
          <a:p>
            <a:pPr lvl="1"/>
            <a:r>
              <a:rPr lang="en-US" b="1" dirty="0">
                <a:solidFill>
                  <a:schemeClr val="accent1"/>
                </a:solidFill>
              </a:rPr>
              <a:t>Tertiary stakeholders</a:t>
            </a:r>
            <a:r>
              <a:rPr lang="en-US" dirty="0"/>
              <a:t>: competitors, civil aviation authorities, customers’ traveling companions, airline shareholders</a:t>
            </a:r>
          </a:p>
          <a:p>
            <a:pPr lvl="1"/>
            <a:r>
              <a:rPr lang="en-US" b="1" dirty="0">
                <a:solidFill>
                  <a:schemeClr val="accent1"/>
                </a:solidFill>
              </a:rPr>
              <a:t>Facilitating stakeholders</a:t>
            </a:r>
            <a:r>
              <a:rPr lang="en-US" dirty="0"/>
              <a:t>: design team, IT department staff</a:t>
            </a:r>
            <a:endParaRPr lang="de-DE" dirty="0"/>
          </a:p>
        </p:txBody>
      </p:sp>
      <p:sp>
        <p:nvSpPr>
          <p:cNvPr id="7" name="Inhaltsplatzhalter 6">
            <a:extLst>
              <a:ext uri="{FF2B5EF4-FFF2-40B4-BE49-F238E27FC236}">
                <a16:creationId xmlns:a16="http://schemas.microsoft.com/office/drawing/2014/main" id="{7106B115-DF2C-0765-721E-26B1CF746936}"/>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spTree>
    <p:extLst>
      <p:ext uri="{BB962C8B-B14F-4D97-AF65-F5344CB8AC3E}">
        <p14:creationId xmlns:p14="http://schemas.microsoft.com/office/powerpoint/2010/main" val="150442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7E0CA-4269-0755-88C9-AC7BFE1F5941}"/>
              </a:ext>
            </a:extLst>
          </p:cNvPr>
          <p:cNvSpPr>
            <a:spLocks noGrp="1"/>
          </p:cNvSpPr>
          <p:nvPr>
            <p:ph type="title"/>
          </p:nvPr>
        </p:nvSpPr>
        <p:spPr/>
        <p:txBody>
          <a:bodyPr/>
          <a:lstStyle/>
          <a:p>
            <a:r>
              <a:rPr lang="de-DE" dirty="0"/>
              <a:t>CUSTOM Stakeholder Analysis</a:t>
            </a:r>
          </a:p>
        </p:txBody>
      </p:sp>
      <p:sp>
        <p:nvSpPr>
          <p:cNvPr id="3" name="Fußzeilenplatzhalter 2">
            <a:extLst>
              <a:ext uri="{FF2B5EF4-FFF2-40B4-BE49-F238E27FC236}">
                <a16:creationId xmlns:a16="http://schemas.microsoft.com/office/drawing/2014/main" id="{F4ED2CFC-68FC-7401-7361-ABCA7BF8B38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E3C97BD-3CD2-494D-78C2-1871AF4ABE76}"/>
              </a:ext>
            </a:extLst>
          </p:cNvPr>
          <p:cNvSpPr>
            <a:spLocks noGrp="1"/>
          </p:cNvSpPr>
          <p:nvPr>
            <p:ph type="sldNum" sz="quarter" idx="28"/>
          </p:nvPr>
        </p:nvSpPr>
        <p:spPr/>
        <p:txBody>
          <a:bodyPr/>
          <a:lstStyle/>
          <a:p>
            <a:fld id="{BA24374A-C3A8-471A-8837-3FC31668ABE5}" type="slidenum">
              <a:rPr lang="de-DE" smtClean="0"/>
              <a:pPr/>
              <a:t>86</a:t>
            </a:fld>
            <a:endParaRPr lang="de-DE" dirty="0"/>
          </a:p>
        </p:txBody>
      </p:sp>
      <p:sp>
        <p:nvSpPr>
          <p:cNvPr id="5" name="Textplatzhalter 4">
            <a:extLst>
              <a:ext uri="{FF2B5EF4-FFF2-40B4-BE49-F238E27FC236}">
                <a16:creationId xmlns:a16="http://schemas.microsoft.com/office/drawing/2014/main" id="{A8708670-DEDB-C954-4194-2AC91C9EA0A1}"/>
              </a:ext>
            </a:extLst>
          </p:cNvPr>
          <p:cNvSpPr>
            <a:spLocks noGrp="1"/>
          </p:cNvSpPr>
          <p:nvPr>
            <p:ph type="body" sz="quarter" idx="21"/>
          </p:nvPr>
        </p:nvSpPr>
        <p:spPr/>
        <p:txBody>
          <a:bodyPr/>
          <a:lstStyle/>
          <a:p>
            <a:r>
              <a:rPr lang="en-US"/>
              <a:t>Know your Users and their Tasks</a:t>
            </a:r>
            <a:endParaRPr lang="de-DE" dirty="0"/>
          </a:p>
        </p:txBody>
      </p:sp>
      <p:sp>
        <p:nvSpPr>
          <p:cNvPr id="6" name="Textplatzhalter 5">
            <a:extLst>
              <a:ext uri="{FF2B5EF4-FFF2-40B4-BE49-F238E27FC236}">
                <a16:creationId xmlns:a16="http://schemas.microsoft.com/office/drawing/2014/main" id="{338ECB5B-CD30-13CF-1262-5E9CD1FB49AF}"/>
              </a:ext>
            </a:extLst>
          </p:cNvPr>
          <p:cNvSpPr>
            <a:spLocks noGrp="1"/>
          </p:cNvSpPr>
          <p:nvPr>
            <p:ph type="body" sz="quarter" idx="29"/>
          </p:nvPr>
        </p:nvSpPr>
        <p:spPr/>
        <p:txBody>
          <a:bodyPr>
            <a:normAutofit fontScale="92500" lnSpcReduction="10000"/>
          </a:bodyPr>
          <a:lstStyle/>
          <a:p>
            <a:r>
              <a:rPr lang="en-US" dirty="0"/>
              <a:t>A </a:t>
            </a:r>
            <a:r>
              <a:rPr lang="en-US" b="1" dirty="0">
                <a:solidFill>
                  <a:schemeClr val="accent1"/>
                </a:solidFill>
              </a:rPr>
              <a:t>socio-technical methodology </a:t>
            </a:r>
            <a:r>
              <a:rPr lang="en-US" dirty="0"/>
              <a:t>based on the User Skills and Task Match (USTM) approach and designed to be practical to use in small organizations </a:t>
            </a:r>
          </a:p>
          <a:p>
            <a:r>
              <a:rPr lang="en-US" b="1" dirty="0">
                <a:solidFill>
                  <a:schemeClr val="accent1"/>
                </a:solidFill>
              </a:rPr>
              <a:t>All stakeholders are considered, not just the end-users</a:t>
            </a:r>
            <a:r>
              <a:rPr lang="en-US" dirty="0"/>
              <a:t>, and its questions investigate:</a:t>
            </a:r>
          </a:p>
          <a:p>
            <a:pPr lvl="1"/>
            <a:r>
              <a:rPr lang="en-US" dirty="0"/>
              <a:t>What does the stakeholder have to achieve and </a:t>
            </a:r>
            <a:r>
              <a:rPr lang="en-US" b="1" dirty="0">
                <a:solidFill>
                  <a:schemeClr val="accent1"/>
                </a:solidFill>
              </a:rPr>
              <a:t>how is success measured</a:t>
            </a:r>
            <a:r>
              <a:rPr lang="en-US" dirty="0"/>
              <a:t>?</a:t>
            </a:r>
          </a:p>
          <a:p>
            <a:pPr lvl="1"/>
            <a:r>
              <a:rPr lang="en-US" dirty="0"/>
              <a:t>What are </a:t>
            </a:r>
            <a:r>
              <a:rPr lang="en-US" b="1" dirty="0">
                <a:solidFill>
                  <a:schemeClr val="accent1"/>
                </a:solidFill>
              </a:rPr>
              <a:t>the stakeholder’s sources of job satisfaction / dissatisfaction </a:t>
            </a:r>
            <a:r>
              <a:rPr lang="en-US" dirty="0"/>
              <a:t>and stress?</a:t>
            </a:r>
          </a:p>
          <a:p>
            <a:pPr lvl="1"/>
            <a:r>
              <a:rPr lang="en-US" dirty="0"/>
              <a:t>What </a:t>
            </a:r>
            <a:r>
              <a:rPr lang="en-US" b="1" dirty="0">
                <a:solidFill>
                  <a:schemeClr val="accent1"/>
                </a:solidFill>
              </a:rPr>
              <a:t>knowledge and skills </a:t>
            </a:r>
            <a:r>
              <a:rPr lang="en-US" dirty="0"/>
              <a:t>does </a:t>
            </a:r>
            <a:r>
              <a:rPr lang="en-US" b="1" dirty="0">
                <a:solidFill>
                  <a:schemeClr val="accent1"/>
                </a:solidFill>
              </a:rPr>
              <a:t>the stakeholder have</a:t>
            </a:r>
            <a:r>
              <a:rPr lang="en-US" dirty="0"/>
              <a:t>?</a:t>
            </a:r>
          </a:p>
          <a:p>
            <a:pPr lvl="1"/>
            <a:r>
              <a:rPr lang="en-US" dirty="0"/>
              <a:t>What is </a:t>
            </a:r>
            <a:r>
              <a:rPr lang="en-US" b="1" dirty="0">
                <a:solidFill>
                  <a:schemeClr val="accent1"/>
                </a:solidFill>
              </a:rPr>
              <a:t>the stakeholder’s attitude toward work, design, </a:t>
            </a:r>
            <a:r>
              <a:rPr lang="en-US" dirty="0"/>
              <a:t>and </a:t>
            </a:r>
            <a:r>
              <a:rPr lang="en-US" b="1" dirty="0">
                <a:solidFill>
                  <a:schemeClr val="accent1"/>
                </a:solidFill>
              </a:rPr>
              <a:t>technology</a:t>
            </a:r>
            <a:r>
              <a:rPr lang="en-US" dirty="0"/>
              <a:t>?</a:t>
            </a:r>
          </a:p>
          <a:p>
            <a:pPr lvl="1"/>
            <a:r>
              <a:rPr lang="en-US" dirty="0"/>
              <a:t>Are there any </a:t>
            </a:r>
            <a:r>
              <a:rPr lang="en-US" b="1" dirty="0">
                <a:solidFill>
                  <a:schemeClr val="accent1"/>
                </a:solidFill>
              </a:rPr>
              <a:t>work-group attributes that will affect the acceptability </a:t>
            </a:r>
            <a:r>
              <a:rPr lang="en-US" dirty="0"/>
              <a:t>to the stakeholder?</a:t>
            </a:r>
          </a:p>
          <a:p>
            <a:pPr lvl="1"/>
            <a:r>
              <a:rPr lang="en-US" dirty="0"/>
              <a:t>What are the characteristics of the stakeholder’s task? </a:t>
            </a:r>
          </a:p>
          <a:p>
            <a:pPr lvl="2"/>
            <a:r>
              <a:rPr lang="en-US" dirty="0"/>
              <a:t>Frequency, fragmentation, and choice of actions</a:t>
            </a:r>
          </a:p>
          <a:p>
            <a:pPr lvl="1"/>
            <a:r>
              <a:rPr lang="en-US" dirty="0"/>
              <a:t>Does the stakeholder have any issues relating to </a:t>
            </a:r>
            <a:r>
              <a:rPr lang="en-US" b="1" dirty="0">
                <a:solidFill>
                  <a:schemeClr val="accent1"/>
                </a:solidFill>
              </a:rPr>
              <a:t>responsibility</a:t>
            </a:r>
            <a:r>
              <a:rPr lang="en-US" dirty="0"/>
              <a:t>, </a:t>
            </a:r>
            <a:r>
              <a:rPr lang="en-US" b="1" dirty="0">
                <a:solidFill>
                  <a:schemeClr val="accent1"/>
                </a:solidFill>
              </a:rPr>
              <a:t>security</a:t>
            </a:r>
            <a:r>
              <a:rPr lang="en-US" dirty="0"/>
              <a:t> or </a:t>
            </a:r>
            <a:r>
              <a:rPr lang="en-US" b="1" dirty="0">
                <a:solidFill>
                  <a:schemeClr val="accent1"/>
                </a:solidFill>
              </a:rPr>
              <a:t>privacy</a:t>
            </a:r>
            <a:r>
              <a:rPr lang="en-US" dirty="0"/>
              <a:t>?</a:t>
            </a:r>
          </a:p>
          <a:p>
            <a:pPr lvl="1"/>
            <a:r>
              <a:rPr lang="en-US" dirty="0"/>
              <a:t>What are </a:t>
            </a:r>
            <a:r>
              <a:rPr lang="en-US" b="1" dirty="0">
                <a:solidFill>
                  <a:schemeClr val="accent1"/>
                </a:solidFill>
              </a:rPr>
              <a:t>the physical conditions</a:t>
            </a:r>
            <a:r>
              <a:rPr lang="en-US" dirty="0"/>
              <a:t> in which the stakeholder is working?</a:t>
            </a:r>
            <a:endParaRPr lang="de-DE" dirty="0"/>
          </a:p>
        </p:txBody>
      </p:sp>
    </p:spTree>
    <p:extLst>
      <p:ext uri="{BB962C8B-B14F-4D97-AF65-F5344CB8AC3E}">
        <p14:creationId xmlns:p14="http://schemas.microsoft.com/office/powerpoint/2010/main" val="3043724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a:extLst>
              <a:ext uri="{FF2B5EF4-FFF2-40B4-BE49-F238E27FC236}">
                <a16:creationId xmlns:a16="http://schemas.microsoft.com/office/drawing/2014/main" id="{AF39E241-BE35-177F-CD61-FBD7423BA853}"/>
              </a:ext>
            </a:extLst>
          </p:cNvPr>
          <p:cNvSpPr>
            <a:spLocks noGrp="1"/>
          </p:cNvSpPr>
          <p:nvPr>
            <p:ph type="title"/>
          </p:nvPr>
        </p:nvSpPr>
        <p:spPr/>
        <p:txBody>
          <a:bodyPr>
            <a:normAutofit/>
          </a:bodyPr>
          <a:lstStyle/>
          <a:p>
            <a:r>
              <a:rPr lang="en-US" dirty="0"/>
              <a:t>Stakeholder Analysis</a:t>
            </a:r>
            <a:endParaRPr lang="de-DE" dirty="0"/>
          </a:p>
        </p:txBody>
      </p:sp>
      <p:sp>
        <p:nvSpPr>
          <p:cNvPr id="3" name="Fußzeilenplatzhalter 2">
            <a:extLst>
              <a:ext uri="{FF2B5EF4-FFF2-40B4-BE49-F238E27FC236}">
                <a16:creationId xmlns:a16="http://schemas.microsoft.com/office/drawing/2014/main" id="{75A96C5C-62BF-7221-9D66-428B472B0E8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8261C8-1CAA-F878-C170-6D21190A3CE0}"/>
              </a:ext>
            </a:extLst>
          </p:cNvPr>
          <p:cNvSpPr>
            <a:spLocks noGrp="1"/>
          </p:cNvSpPr>
          <p:nvPr>
            <p:ph type="sldNum" sz="quarter" idx="28"/>
          </p:nvPr>
        </p:nvSpPr>
        <p:spPr/>
        <p:txBody>
          <a:bodyPr/>
          <a:lstStyle/>
          <a:p>
            <a:fld id="{BA24374A-C3A8-471A-8837-3FC31668ABE5}" type="slidenum">
              <a:rPr lang="de-DE" smtClean="0"/>
              <a:pPr/>
              <a:t>87</a:t>
            </a:fld>
            <a:endParaRPr lang="de-DE" dirty="0"/>
          </a:p>
        </p:txBody>
      </p:sp>
      <p:sp>
        <p:nvSpPr>
          <p:cNvPr id="27" name="Textplatzhalter 26">
            <a:extLst>
              <a:ext uri="{FF2B5EF4-FFF2-40B4-BE49-F238E27FC236}">
                <a16:creationId xmlns:a16="http://schemas.microsoft.com/office/drawing/2014/main" id="{FF4AB048-E8AA-3B77-F053-497E03CBFBBF}"/>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1816C7EF-30B3-589C-448C-E45FFF8B6125}"/>
              </a:ext>
            </a:extLst>
          </p:cNvPr>
          <p:cNvSpPr>
            <a:spLocks noGrp="1"/>
          </p:cNvSpPr>
          <p:nvPr>
            <p:ph type="body" sz="quarter" idx="29"/>
          </p:nvPr>
        </p:nvSpPr>
        <p:spPr>
          <a:xfrm>
            <a:off x="695325" y="1449388"/>
            <a:ext cx="6921146" cy="4679950"/>
          </a:xfrm>
        </p:spPr>
        <p:txBody>
          <a:bodyPr>
            <a:normAutofit fontScale="92500" lnSpcReduction="10000"/>
          </a:bodyPr>
          <a:lstStyle/>
          <a:p>
            <a:r>
              <a:rPr lang="en-GB" b="1" dirty="0">
                <a:solidFill>
                  <a:schemeClr val="accent1"/>
                </a:solidFill>
              </a:rPr>
              <a:t>Identify stakeholders</a:t>
            </a:r>
            <a:r>
              <a:rPr lang="en-GB" dirty="0"/>
              <a:t>, e.g.</a:t>
            </a:r>
          </a:p>
          <a:p>
            <a:pPr lvl="1"/>
            <a:r>
              <a:rPr lang="en-GB" dirty="0"/>
              <a:t>Customers, team members, investors, management, suppliers, public, press, shareholders, government, community, sales partners, family, … </a:t>
            </a:r>
          </a:p>
          <a:p>
            <a:r>
              <a:rPr lang="en-GB" b="1" dirty="0">
                <a:solidFill>
                  <a:schemeClr val="accent1"/>
                </a:solidFill>
              </a:rPr>
              <a:t>Categorize stakeholders</a:t>
            </a:r>
          </a:p>
          <a:p>
            <a:pPr lvl="1">
              <a:buFont typeface="Arial" panose="020B0604020202020204" pitchFamily="34" charset="0"/>
              <a:buChar char="•"/>
            </a:pPr>
            <a:r>
              <a:rPr lang="en-GB" dirty="0"/>
              <a:t>Interest in the project?</a:t>
            </a:r>
          </a:p>
          <a:p>
            <a:pPr lvl="1">
              <a:buFont typeface="Arial" panose="020B0604020202020204" pitchFamily="34" charset="0"/>
              <a:buChar char="•"/>
            </a:pPr>
            <a:r>
              <a:rPr lang="en-GB" dirty="0"/>
              <a:t>Influence on the team and project (Power)</a:t>
            </a:r>
          </a:p>
          <a:p>
            <a:pPr lvl="1">
              <a:buFont typeface="Arial" panose="020B0604020202020204" pitchFamily="34" charset="0"/>
              <a:buChar char="•"/>
            </a:pPr>
            <a:r>
              <a:rPr lang="en-GB" dirty="0"/>
              <a:t>Attitude (positive / negative)</a:t>
            </a:r>
          </a:p>
          <a:p>
            <a:pPr lvl="1">
              <a:buFont typeface="Arial" panose="020B0604020202020204" pitchFamily="34" charset="0"/>
              <a:buChar char="•"/>
            </a:pPr>
            <a:r>
              <a:rPr lang="en-GB" dirty="0"/>
              <a:t>Reasons for attitude</a:t>
            </a:r>
          </a:p>
          <a:p>
            <a:r>
              <a:rPr lang="en-GB" b="1" dirty="0">
                <a:solidFill>
                  <a:schemeClr val="accent1"/>
                </a:solidFill>
              </a:rPr>
              <a:t>Force-field analysis</a:t>
            </a:r>
          </a:p>
          <a:p>
            <a:pPr lvl="1">
              <a:buFont typeface="Arial" panose="020B0604020202020204" pitchFamily="34" charset="0"/>
              <a:buChar char="•"/>
            </a:pPr>
            <a:r>
              <a:rPr lang="en-GB" dirty="0"/>
              <a:t>Place people in the diagram</a:t>
            </a:r>
          </a:p>
          <a:p>
            <a:pPr lvl="1">
              <a:buFont typeface="Arial" panose="020B0604020202020204" pitchFamily="34" charset="0"/>
              <a:buChar char="•"/>
            </a:pPr>
            <a:r>
              <a:rPr lang="en-GB" dirty="0"/>
              <a:t>Revisit throughout the project</a:t>
            </a:r>
            <a:endParaRPr lang="de-DE" dirty="0"/>
          </a:p>
        </p:txBody>
      </p:sp>
      <p:grpSp>
        <p:nvGrpSpPr>
          <p:cNvPr id="8" name="Group 5" descr="Stakeholder Analysis diagram spanned over two dimensions power and interest">
            <a:extLst>
              <a:ext uri="{FF2B5EF4-FFF2-40B4-BE49-F238E27FC236}">
                <a16:creationId xmlns:a16="http://schemas.microsoft.com/office/drawing/2014/main" id="{27ADCA8C-A275-F562-4B30-8114C83C9CB6}"/>
              </a:ext>
            </a:extLst>
          </p:cNvPr>
          <p:cNvGrpSpPr>
            <a:grpSpLocks noChangeAspect="1"/>
          </p:cNvGrpSpPr>
          <p:nvPr/>
        </p:nvGrpSpPr>
        <p:grpSpPr bwMode="auto">
          <a:xfrm>
            <a:off x="6208819" y="1592264"/>
            <a:ext cx="6573625" cy="4359992"/>
            <a:chOff x="2520" y="1399"/>
            <a:chExt cx="7200" cy="4629"/>
          </a:xfrm>
        </p:grpSpPr>
        <p:sp>
          <p:nvSpPr>
            <p:cNvPr id="9" name="AutoShape 6">
              <a:extLst>
                <a:ext uri="{FF2B5EF4-FFF2-40B4-BE49-F238E27FC236}">
                  <a16:creationId xmlns:a16="http://schemas.microsoft.com/office/drawing/2014/main" id="{7633B974-3CF0-78D7-D4BA-4147B5EFCB44}"/>
                </a:ext>
              </a:extLst>
            </p:cNvPr>
            <p:cNvSpPr>
              <a:spLocks noChangeAspect="1" noChangeArrowheads="1"/>
            </p:cNvSpPr>
            <p:nvPr/>
          </p:nvSpPr>
          <p:spPr bwMode="auto">
            <a:xfrm>
              <a:off x="2520" y="1399"/>
              <a:ext cx="7200" cy="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p>
          </p:txBody>
        </p:sp>
        <p:sp>
          <p:nvSpPr>
            <p:cNvPr id="10" name="Rectangle 7">
              <a:extLst>
                <a:ext uri="{FF2B5EF4-FFF2-40B4-BE49-F238E27FC236}">
                  <a16:creationId xmlns:a16="http://schemas.microsoft.com/office/drawing/2014/main" id="{8BDA1FA3-BE4D-5AB0-9312-916B3C518F19}"/>
                </a:ext>
              </a:extLst>
            </p:cNvPr>
            <p:cNvSpPr>
              <a:spLocks noChangeArrowheads="1"/>
            </p:cNvSpPr>
            <p:nvPr/>
          </p:nvSpPr>
          <p:spPr bwMode="auto">
            <a:xfrm>
              <a:off x="4620" y="1862"/>
              <a:ext cx="1650" cy="1697"/>
            </a:xfrm>
            <a:prstGeom prst="rect">
              <a:avLst/>
            </a:prstGeom>
            <a:solidFill>
              <a:srgbClr val="FFFFFF"/>
            </a:solidFill>
            <a:ln w="9525">
              <a:solidFill>
                <a:srgbClr val="000000"/>
              </a:solidFill>
              <a:miter lim="800000"/>
              <a:headEnd/>
              <a:tailEnd/>
            </a:ln>
          </p:spPr>
          <p:txBody>
            <a:bodyPr/>
            <a:lstStyle/>
            <a:p>
              <a:endParaRPr lang="en-US" sz="2000" dirty="0"/>
            </a:p>
          </p:txBody>
        </p:sp>
        <p:sp>
          <p:nvSpPr>
            <p:cNvPr id="11" name="Rectangle 8">
              <a:extLst>
                <a:ext uri="{FF2B5EF4-FFF2-40B4-BE49-F238E27FC236}">
                  <a16:creationId xmlns:a16="http://schemas.microsoft.com/office/drawing/2014/main" id="{A0FFF2BE-8E94-9F98-7EFA-BB40CD5D2671}"/>
                </a:ext>
              </a:extLst>
            </p:cNvPr>
            <p:cNvSpPr>
              <a:spLocks noChangeArrowheads="1"/>
            </p:cNvSpPr>
            <p:nvPr/>
          </p:nvSpPr>
          <p:spPr bwMode="auto">
            <a:xfrm>
              <a:off x="6270" y="1862"/>
              <a:ext cx="1650" cy="1697"/>
            </a:xfrm>
            <a:prstGeom prst="rect">
              <a:avLst/>
            </a:prstGeom>
            <a:solidFill>
              <a:srgbClr val="FFFFFF"/>
            </a:solidFill>
            <a:ln w="9525">
              <a:solidFill>
                <a:srgbClr val="000000"/>
              </a:solidFill>
              <a:miter lim="800000"/>
              <a:headEnd/>
              <a:tailEnd/>
            </a:ln>
          </p:spPr>
          <p:txBody>
            <a:bodyPr/>
            <a:lstStyle/>
            <a:p>
              <a:endParaRPr lang="en-US" sz="2000"/>
            </a:p>
          </p:txBody>
        </p:sp>
        <p:sp>
          <p:nvSpPr>
            <p:cNvPr id="12" name="Rectangle 9">
              <a:extLst>
                <a:ext uri="{FF2B5EF4-FFF2-40B4-BE49-F238E27FC236}">
                  <a16:creationId xmlns:a16="http://schemas.microsoft.com/office/drawing/2014/main" id="{E0788A24-8051-FFDA-D72F-EABC83112395}"/>
                </a:ext>
              </a:extLst>
            </p:cNvPr>
            <p:cNvSpPr>
              <a:spLocks noChangeArrowheads="1"/>
            </p:cNvSpPr>
            <p:nvPr/>
          </p:nvSpPr>
          <p:spPr bwMode="auto">
            <a:xfrm>
              <a:off x="4620" y="3559"/>
              <a:ext cx="1650" cy="1697"/>
            </a:xfrm>
            <a:prstGeom prst="rect">
              <a:avLst/>
            </a:prstGeom>
            <a:solidFill>
              <a:srgbClr val="FFFFFF"/>
            </a:solidFill>
            <a:ln w="9525">
              <a:solidFill>
                <a:srgbClr val="000000"/>
              </a:solidFill>
              <a:miter lim="800000"/>
              <a:headEnd/>
              <a:tailEnd/>
            </a:ln>
          </p:spPr>
          <p:txBody>
            <a:bodyPr/>
            <a:lstStyle/>
            <a:p>
              <a:endParaRPr lang="en-US" sz="2000"/>
            </a:p>
          </p:txBody>
        </p:sp>
        <p:sp>
          <p:nvSpPr>
            <p:cNvPr id="13" name="Rectangle 10">
              <a:extLst>
                <a:ext uri="{FF2B5EF4-FFF2-40B4-BE49-F238E27FC236}">
                  <a16:creationId xmlns:a16="http://schemas.microsoft.com/office/drawing/2014/main" id="{941169E4-CA45-68A6-C081-184AF6FBAB9B}"/>
                </a:ext>
              </a:extLst>
            </p:cNvPr>
            <p:cNvSpPr>
              <a:spLocks noChangeArrowheads="1"/>
            </p:cNvSpPr>
            <p:nvPr/>
          </p:nvSpPr>
          <p:spPr bwMode="auto">
            <a:xfrm>
              <a:off x="6270" y="3559"/>
              <a:ext cx="1650" cy="1697"/>
            </a:xfrm>
            <a:prstGeom prst="rect">
              <a:avLst/>
            </a:prstGeom>
            <a:solidFill>
              <a:srgbClr val="FFFFFF"/>
            </a:solidFill>
            <a:ln w="9525">
              <a:solidFill>
                <a:srgbClr val="000000"/>
              </a:solidFill>
              <a:miter lim="800000"/>
              <a:headEnd/>
              <a:tailEnd/>
            </a:ln>
          </p:spPr>
          <p:txBody>
            <a:bodyPr/>
            <a:lstStyle/>
            <a:p>
              <a:endParaRPr lang="en-US" sz="2000"/>
            </a:p>
          </p:txBody>
        </p:sp>
        <p:sp>
          <p:nvSpPr>
            <p:cNvPr id="14" name="Text Box 11">
              <a:extLst>
                <a:ext uri="{FF2B5EF4-FFF2-40B4-BE49-F238E27FC236}">
                  <a16:creationId xmlns:a16="http://schemas.microsoft.com/office/drawing/2014/main" id="{17D39F09-C8A4-D0ED-3245-930E04900B9D}"/>
                </a:ext>
              </a:extLst>
            </p:cNvPr>
            <p:cNvSpPr txBox="1">
              <a:spLocks noChangeArrowheads="1"/>
            </p:cNvSpPr>
            <p:nvPr/>
          </p:nvSpPr>
          <p:spPr bwMode="auto">
            <a:xfrm>
              <a:off x="5070" y="2479"/>
              <a:ext cx="1079" cy="617"/>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Keep Satisfied</a:t>
              </a:r>
            </a:p>
            <a:p>
              <a:pPr eaLnBrk="1" hangingPunct="1"/>
              <a:endParaRPr lang="en-US" sz="2800" dirty="0"/>
            </a:p>
          </p:txBody>
        </p:sp>
        <p:sp>
          <p:nvSpPr>
            <p:cNvPr id="15" name="Text Box 12">
              <a:extLst>
                <a:ext uri="{FF2B5EF4-FFF2-40B4-BE49-F238E27FC236}">
                  <a16:creationId xmlns:a16="http://schemas.microsoft.com/office/drawing/2014/main" id="{32F8C474-044D-E53A-ADF7-9BFB0AF525AF}"/>
                </a:ext>
              </a:extLst>
            </p:cNvPr>
            <p:cNvSpPr txBox="1">
              <a:spLocks noChangeArrowheads="1"/>
            </p:cNvSpPr>
            <p:nvPr/>
          </p:nvSpPr>
          <p:spPr bwMode="auto">
            <a:xfrm>
              <a:off x="6570" y="2479"/>
              <a:ext cx="1050" cy="617"/>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Engage Closely</a:t>
              </a:r>
              <a:endParaRPr lang="en-US" sz="2800"/>
            </a:p>
          </p:txBody>
        </p:sp>
        <p:sp>
          <p:nvSpPr>
            <p:cNvPr id="16" name="Text Box 13">
              <a:extLst>
                <a:ext uri="{FF2B5EF4-FFF2-40B4-BE49-F238E27FC236}">
                  <a16:creationId xmlns:a16="http://schemas.microsoft.com/office/drawing/2014/main" id="{8476F789-380F-8CA8-5708-0B68D2A7E722}"/>
                </a:ext>
              </a:extLst>
            </p:cNvPr>
            <p:cNvSpPr txBox="1">
              <a:spLocks noChangeArrowheads="1"/>
            </p:cNvSpPr>
            <p:nvPr/>
          </p:nvSpPr>
          <p:spPr bwMode="auto">
            <a:xfrm>
              <a:off x="5070" y="3868"/>
              <a:ext cx="1050" cy="771"/>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Monitor </a:t>
              </a:r>
              <a:r>
                <a:rPr lang="en-US" sz="1200" dirty="0"/>
                <a:t>(minimum effort)</a:t>
              </a:r>
              <a:endParaRPr lang="en-US" dirty="0"/>
            </a:p>
          </p:txBody>
        </p:sp>
        <p:sp>
          <p:nvSpPr>
            <p:cNvPr id="17" name="Text Box 14">
              <a:extLst>
                <a:ext uri="{FF2B5EF4-FFF2-40B4-BE49-F238E27FC236}">
                  <a16:creationId xmlns:a16="http://schemas.microsoft.com/office/drawing/2014/main" id="{5A9542C9-6252-B1E6-6018-95D5DE0FEE17}"/>
                </a:ext>
              </a:extLst>
            </p:cNvPr>
            <p:cNvSpPr txBox="1">
              <a:spLocks noChangeArrowheads="1"/>
            </p:cNvSpPr>
            <p:nvPr/>
          </p:nvSpPr>
          <p:spPr bwMode="auto">
            <a:xfrm>
              <a:off x="6579" y="4022"/>
              <a:ext cx="1041" cy="617"/>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Keep Informed</a:t>
              </a:r>
              <a:endParaRPr lang="en-US" sz="2800" dirty="0"/>
            </a:p>
          </p:txBody>
        </p:sp>
        <p:sp>
          <p:nvSpPr>
            <p:cNvPr id="18" name="Line 15">
              <a:extLst>
                <a:ext uri="{FF2B5EF4-FFF2-40B4-BE49-F238E27FC236}">
                  <a16:creationId xmlns:a16="http://schemas.microsoft.com/office/drawing/2014/main" id="{94AFA033-4474-ACF3-8134-ABA273DA66D7}"/>
                </a:ext>
              </a:extLst>
            </p:cNvPr>
            <p:cNvSpPr>
              <a:spLocks noChangeShapeType="1"/>
            </p:cNvSpPr>
            <p:nvPr/>
          </p:nvSpPr>
          <p:spPr bwMode="auto">
            <a:xfrm flipV="1">
              <a:off x="4620" y="1554"/>
              <a:ext cx="0" cy="30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19" name="Line 16">
              <a:extLst>
                <a:ext uri="{FF2B5EF4-FFF2-40B4-BE49-F238E27FC236}">
                  <a16:creationId xmlns:a16="http://schemas.microsoft.com/office/drawing/2014/main" id="{59CCE215-FCC0-4300-9E0A-ACC734F7538A}"/>
                </a:ext>
              </a:extLst>
            </p:cNvPr>
            <p:cNvSpPr>
              <a:spLocks noChangeShapeType="1"/>
            </p:cNvSpPr>
            <p:nvPr/>
          </p:nvSpPr>
          <p:spPr bwMode="auto">
            <a:xfrm>
              <a:off x="7920" y="5256"/>
              <a:ext cx="3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20" name="Text Box 17">
              <a:extLst>
                <a:ext uri="{FF2B5EF4-FFF2-40B4-BE49-F238E27FC236}">
                  <a16:creationId xmlns:a16="http://schemas.microsoft.com/office/drawing/2014/main" id="{5740CB1F-026C-C61E-5DB7-149080E9A00E}"/>
                </a:ext>
              </a:extLst>
            </p:cNvPr>
            <p:cNvSpPr txBox="1">
              <a:spLocks noChangeArrowheads="1"/>
            </p:cNvSpPr>
            <p:nvPr/>
          </p:nvSpPr>
          <p:spPr bwMode="auto">
            <a:xfrm>
              <a:off x="3855" y="1697"/>
              <a:ext cx="600" cy="463"/>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t>High</a:t>
              </a:r>
              <a:endParaRPr lang="en-US" i="1" dirty="0"/>
            </a:p>
          </p:txBody>
        </p:sp>
        <p:sp>
          <p:nvSpPr>
            <p:cNvPr id="21" name="Text Box 18">
              <a:extLst>
                <a:ext uri="{FF2B5EF4-FFF2-40B4-BE49-F238E27FC236}">
                  <a16:creationId xmlns:a16="http://schemas.microsoft.com/office/drawing/2014/main" id="{B6DC367D-1341-C9B9-10DC-29DE6E77C025}"/>
                </a:ext>
              </a:extLst>
            </p:cNvPr>
            <p:cNvSpPr txBox="1">
              <a:spLocks noChangeArrowheads="1"/>
            </p:cNvSpPr>
            <p:nvPr/>
          </p:nvSpPr>
          <p:spPr bwMode="auto">
            <a:xfrm>
              <a:off x="3555" y="3361"/>
              <a:ext cx="900" cy="463"/>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Power</a:t>
              </a:r>
              <a:endParaRPr lang="en-US" sz="2800" b="1" dirty="0"/>
            </a:p>
          </p:txBody>
        </p:sp>
        <p:sp>
          <p:nvSpPr>
            <p:cNvPr id="22" name="Text Box 19">
              <a:extLst>
                <a:ext uri="{FF2B5EF4-FFF2-40B4-BE49-F238E27FC236}">
                  <a16:creationId xmlns:a16="http://schemas.microsoft.com/office/drawing/2014/main" id="{9B82BE09-CE10-1250-DA08-BA676949FA7B}"/>
                </a:ext>
              </a:extLst>
            </p:cNvPr>
            <p:cNvSpPr txBox="1">
              <a:spLocks noChangeArrowheads="1"/>
            </p:cNvSpPr>
            <p:nvPr/>
          </p:nvSpPr>
          <p:spPr bwMode="auto">
            <a:xfrm>
              <a:off x="3983" y="5025"/>
              <a:ext cx="630" cy="308"/>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t>Low</a:t>
              </a:r>
              <a:endParaRPr lang="en-US" i="1" dirty="0"/>
            </a:p>
          </p:txBody>
        </p:sp>
        <p:sp>
          <p:nvSpPr>
            <p:cNvPr id="23" name="Text Box 20">
              <a:extLst>
                <a:ext uri="{FF2B5EF4-FFF2-40B4-BE49-F238E27FC236}">
                  <a16:creationId xmlns:a16="http://schemas.microsoft.com/office/drawing/2014/main" id="{D6A5054D-93EA-5065-ABFA-3169093BBC1A}"/>
                </a:ext>
              </a:extLst>
            </p:cNvPr>
            <p:cNvSpPr txBox="1">
              <a:spLocks noChangeArrowheads="1"/>
            </p:cNvSpPr>
            <p:nvPr/>
          </p:nvSpPr>
          <p:spPr bwMode="auto">
            <a:xfrm>
              <a:off x="4641" y="5276"/>
              <a:ext cx="750" cy="463"/>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t>Low</a:t>
              </a:r>
              <a:endParaRPr lang="en-US" i="1" dirty="0"/>
            </a:p>
          </p:txBody>
        </p:sp>
        <p:sp>
          <p:nvSpPr>
            <p:cNvPr id="24" name="Text Box 21">
              <a:extLst>
                <a:ext uri="{FF2B5EF4-FFF2-40B4-BE49-F238E27FC236}">
                  <a16:creationId xmlns:a16="http://schemas.microsoft.com/office/drawing/2014/main" id="{5C211153-50CA-F2F5-8A01-83107C705BBC}"/>
                </a:ext>
              </a:extLst>
            </p:cNvPr>
            <p:cNvSpPr txBox="1">
              <a:spLocks noChangeArrowheads="1"/>
            </p:cNvSpPr>
            <p:nvPr/>
          </p:nvSpPr>
          <p:spPr bwMode="auto">
            <a:xfrm>
              <a:off x="7620" y="5309"/>
              <a:ext cx="750" cy="463"/>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a:t>High</a:t>
              </a:r>
              <a:endParaRPr lang="en-US" i="1" dirty="0"/>
            </a:p>
          </p:txBody>
        </p:sp>
        <p:sp>
          <p:nvSpPr>
            <p:cNvPr id="25" name="Text Box 22">
              <a:extLst>
                <a:ext uri="{FF2B5EF4-FFF2-40B4-BE49-F238E27FC236}">
                  <a16:creationId xmlns:a16="http://schemas.microsoft.com/office/drawing/2014/main" id="{793B6B0C-BB58-2EA3-9606-5B8CA4FD660F}"/>
                </a:ext>
              </a:extLst>
            </p:cNvPr>
            <p:cNvSpPr txBox="1">
              <a:spLocks noChangeArrowheads="1"/>
            </p:cNvSpPr>
            <p:nvPr/>
          </p:nvSpPr>
          <p:spPr bwMode="auto">
            <a:xfrm>
              <a:off x="5818" y="5410"/>
              <a:ext cx="1050" cy="463"/>
            </a:xfrm>
            <a:prstGeom prst="rect">
              <a:avLst/>
            </a:prstGeom>
            <a:solidFill>
              <a:srgbClr val="FFFFFF"/>
            </a:solidFill>
            <a:ln w="9525">
              <a:solidFill>
                <a:srgbClr val="FFFFFF"/>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Interest</a:t>
              </a:r>
              <a:endParaRPr lang="en-US" sz="2800" b="1" dirty="0"/>
            </a:p>
          </p:txBody>
        </p:sp>
      </p:grpSp>
      <p:sp>
        <p:nvSpPr>
          <p:cNvPr id="28" name="Textfeld 27">
            <a:extLst>
              <a:ext uri="{FF2B5EF4-FFF2-40B4-BE49-F238E27FC236}">
                <a16:creationId xmlns:a16="http://schemas.microsoft.com/office/drawing/2014/main" id="{F2226933-A76A-38D2-22DC-ACB47C285B98}"/>
              </a:ext>
            </a:extLst>
          </p:cNvPr>
          <p:cNvSpPr txBox="1"/>
          <p:nvPr/>
        </p:nvSpPr>
        <p:spPr>
          <a:xfrm>
            <a:off x="7153777" y="5695022"/>
            <a:ext cx="4654841" cy="400110"/>
          </a:xfrm>
          <a:prstGeom prst="rect">
            <a:avLst/>
          </a:prstGeom>
          <a:noFill/>
        </p:spPr>
        <p:txBody>
          <a:bodyPr wrap="square">
            <a:spAutoFit/>
          </a:bodyPr>
          <a:lstStyle/>
          <a:p>
            <a:r>
              <a:rPr lang="de-DE" sz="1000" dirty="0" err="1"/>
              <a:t>Adapted</a:t>
            </a:r>
            <a:r>
              <a:rPr lang="de-DE" sz="1000" dirty="0"/>
              <a:t> </a:t>
            </a:r>
            <a:r>
              <a:rPr lang="de-DE" sz="1000" dirty="0" err="1"/>
              <a:t>with</a:t>
            </a:r>
            <a:r>
              <a:rPr lang="de-DE" sz="1000" dirty="0"/>
              <a:t> </a:t>
            </a:r>
            <a:r>
              <a:rPr lang="de-DE" sz="1000" dirty="0" err="1"/>
              <a:t>permission</a:t>
            </a:r>
            <a:r>
              <a:rPr lang="de-DE" sz="1000" dirty="0"/>
              <a:t> from </a:t>
            </a:r>
            <a:r>
              <a:rPr lang="de-DE" sz="1000" dirty="0" err="1"/>
              <a:t>Mendelow</a:t>
            </a:r>
            <a:r>
              <a:rPr lang="de-DE" sz="1000" dirty="0"/>
              <a:t>, A.L. (1981). 'Environmental Scanning - The Impact of </a:t>
            </a:r>
            <a:r>
              <a:rPr lang="de-DE" sz="1000" dirty="0" err="1"/>
              <a:t>the</a:t>
            </a:r>
            <a:r>
              <a:rPr lang="de-DE" sz="1000" dirty="0"/>
              <a:t> Stakeholder Concept,' ICIS 1981 Proceedings, 20.</a:t>
            </a:r>
          </a:p>
        </p:txBody>
      </p:sp>
    </p:spTree>
    <p:extLst>
      <p:ext uri="{BB962C8B-B14F-4D97-AF65-F5344CB8AC3E}">
        <p14:creationId xmlns:p14="http://schemas.microsoft.com/office/powerpoint/2010/main" val="40728073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7316D-0BD7-33B0-4782-6773DFEAC33E}"/>
              </a:ext>
            </a:extLst>
          </p:cNvPr>
          <p:cNvSpPr>
            <a:spLocks noGrp="1"/>
          </p:cNvSpPr>
          <p:nvPr>
            <p:ph type="title"/>
          </p:nvPr>
        </p:nvSpPr>
        <p:spPr/>
        <p:txBody>
          <a:bodyPr/>
          <a:lstStyle/>
          <a:p>
            <a:r>
              <a:rPr lang="de-DE" dirty="0"/>
              <a:t>Summary</a:t>
            </a:r>
          </a:p>
        </p:txBody>
      </p:sp>
      <p:sp>
        <p:nvSpPr>
          <p:cNvPr id="3" name="Fußzeilenplatzhalter 2">
            <a:extLst>
              <a:ext uri="{FF2B5EF4-FFF2-40B4-BE49-F238E27FC236}">
                <a16:creationId xmlns:a16="http://schemas.microsoft.com/office/drawing/2014/main" id="{25C6419E-F0E6-28FD-C2D1-C3AD092C7DC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04C7B6E-6A14-DB7B-B501-A7BB701CF5B1}"/>
              </a:ext>
            </a:extLst>
          </p:cNvPr>
          <p:cNvSpPr>
            <a:spLocks noGrp="1"/>
          </p:cNvSpPr>
          <p:nvPr>
            <p:ph type="sldNum" sz="quarter" idx="28"/>
          </p:nvPr>
        </p:nvSpPr>
        <p:spPr/>
        <p:txBody>
          <a:bodyPr/>
          <a:lstStyle/>
          <a:p>
            <a:fld id="{BA24374A-C3A8-471A-8837-3FC31668ABE5}" type="slidenum">
              <a:rPr lang="de-DE" smtClean="0"/>
              <a:pPr/>
              <a:t>88</a:t>
            </a:fld>
            <a:endParaRPr lang="de-DE" dirty="0"/>
          </a:p>
        </p:txBody>
      </p:sp>
      <p:sp>
        <p:nvSpPr>
          <p:cNvPr id="5" name="Textplatzhalter 4">
            <a:extLst>
              <a:ext uri="{FF2B5EF4-FFF2-40B4-BE49-F238E27FC236}">
                <a16:creationId xmlns:a16="http://schemas.microsoft.com/office/drawing/2014/main" id="{420543AD-3B2D-C7A4-A6EC-E403AF4E1B4B}"/>
              </a:ext>
            </a:extLst>
          </p:cNvPr>
          <p:cNvSpPr>
            <a:spLocks noGrp="1"/>
          </p:cNvSpPr>
          <p:nvPr>
            <p:ph type="body" sz="quarter" idx="21"/>
          </p:nvPr>
        </p:nvSpPr>
        <p:spPr/>
        <p:txBody>
          <a:bodyPr/>
          <a:lstStyle/>
          <a:p>
            <a:r>
              <a:rPr lang="en-US" dirty="0"/>
              <a:t>Know your Users and their Tasks</a:t>
            </a:r>
            <a:endParaRPr lang="de-DE" dirty="0"/>
          </a:p>
        </p:txBody>
      </p:sp>
      <p:sp>
        <p:nvSpPr>
          <p:cNvPr id="6" name="Textplatzhalter 5">
            <a:extLst>
              <a:ext uri="{FF2B5EF4-FFF2-40B4-BE49-F238E27FC236}">
                <a16:creationId xmlns:a16="http://schemas.microsoft.com/office/drawing/2014/main" id="{39F5D098-A739-16AA-4A5E-08D3A1F6ED65}"/>
              </a:ext>
            </a:extLst>
          </p:cNvPr>
          <p:cNvSpPr>
            <a:spLocks noGrp="1"/>
          </p:cNvSpPr>
          <p:nvPr>
            <p:ph type="body" sz="quarter" idx="29"/>
          </p:nvPr>
        </p:nvSpPr>
        <p:spPr/>
        <p:txBody>
          <a:bodyPr/>
          <a:lstStyle/>
          <a:p>
            <a:r>
              <a:rPr lang="de-DE" b="1" dirty="0">
                <a:solidFill>
                  <a:schemeClr val="accent1"/>
                </a:solidFill>
              </a:rPr>
              <a:t>User</a:t>
            </a:r>
            <a:r>
              <a:rPr lang="de-DE" dirty="0"/>
              <a:t>, </a:t>
            </a:r>
            <a:r>
              <a:rPr lang="de-DE" b="1" dirty="0">
                <a:solidFill>
                  <a:schemeClr val="accent1"/>
                </a:solidFill>
              </a:rPr>
              <a:t>Task</a:t>
            </a:r>
            <a:r>
              <a:rPr lang="de-DE" dirty="0"/>
              <a:t>, and </a:t>
            </a:r>
            <a:r>
              <a:rPr lang="de-DE" b="1" dirty="0">
                <a:solidFill>
                  <a:schemeClr val="accent1"/>
                </a:solidFill>
              </a:rPr>
              <a:t>Stakeholder Analysis </a:t>
            </a:r>
            <a:r>
              <a:rPr lang="de-DE" dirty="0" err="1"/>
              <a:t>help</a:t>
            </a:r>
            <a:r>
              <a:rPr lang="de-DE" dirty="0"/>
              <a:t> </a:t>
            </a:r>
            <a:r>
              <a:rPr lang="de-DE" dirty="0" err="1"/>
              <a:t>you</a:t>
            </a:r>
            <a:r>
              <a:rPr lang="de-DE" dirty="0"/>
              <a:t> to </a:t>
            </a:r>
            <a:r>
              <a:rPr lang="de-DE" b="1" dirty="0" err="1">
                <a:solidFill>
                  <a:schemeClr val="accent1"/>
                </a:solidFill>
              </a:rPr>
              <a:t>understand</a:t>
            </a:r>
            <a:r>
              <a:rPr lang="de-DE" b="1" dirty="0">
                <a:solidFill>
                  <a:schemeClr val="accent1"/>
                </a:solidFill>
              </a:rPr>
              <a:t> </a:t>
            </a:r>
            <a:r>
              <a:rPr lang="de-DE" b="1" dirty="0" err="1">
                <a:solidFill>
                  <a:schemeClr val="accent1"/>
                </a:solidFill>
              </a:rPr>
              <a:t>the</a:t>
            </a:r>
            <a:r>
              <a:rPr lang="de-DE" b="1" dirty="0">
                <a:solidFill>
                  <a:schemeClr val="accent1"/>
                </a:solidFill>
              </a:rPr>
              <a:t> </a:t>
            </a:r>
            <a:r>
              <a:rPr lang="de-DE" b="1" dirty="0" err="1">
                <a:solidFill>
                  <a:schemeClr val="accent1"/>
                </a:solidFill>
              </a:rPr>
              <a:t>roles</a:t>
            </a:r>
            <a:r>
              <a:rPr lang="de-DE" b="1" dirty="0">
                <a:solidFill>
                  <a:schemeClr val="accent1"/>
                </a:solidFill>
              </a:rPr>
              <a:t> and </a:t>
            </a:r>
            <a:r>
              <a:rPr lang="de-DE" b="1" dirty="0" err="1">
                <a:solidFill>
                  <a:schemeClr val="accent1"/>
                </a:solidFill>
              </a:rPr>
              <a:t>goals</a:t>
            </a:r>
            <a:r>
              <a:rPr lang="de-DE" b="1" dirty="0">
                <a:solidFill>
                  <a:schemeClr val="accent1"/>
                </a:solidFill>
              </a:rPr>
              <a:t> </a:t>
            </a:r>
            <a:r>
              <a:rPr lang="de-DE" dirty="0"/>
              <a:t>of </a:t>
            </a:r>
            <a:r>
              <a:rPr lang="de-DE" dirty="0" err="1"/>
              <a:t>the</a:t>
            </a:r>
            <a:r>
              <a:rPr lang="de-DE" dirty="0"/>
              <a:t> </a:t>
            </a:r>
            <a:r>
              <a:rPr lang="de-DE" dirty="0" err="1"/>
              <a:t>people</a:t>
            </a:r>
            <a:r>
              <a:rPr lang="de-DE" dirty="0"/>
              <a:t> </a:t>
            </a:r>
            <a:r>
              <a:rPr lang="de-DE" dirty="0" err="1"/>
              <a:t>involved</a:t>
            </a:r>
            <a:r>
              <a:rPr lang="de-DE" dirty="0"/>
              <a:t> in </a:t>
            </a:r>
            <a:r>
              <a:rPr lang="de-DE" dirty="0" err="1"/>
              <a:t>the</a:t>
            </a:r>
            <a:r>
              <a:rPr lang="de-DE" dirty="0"/>
              <a:t> </a:t>
            </a:r>
            <a:r>
              <a:rPr lang="de-DE" dirty="0" err="1"/>
              <a:t>development</a:t>
            </a:r>
            <a:r>
              <a:rPr lang="de-DE" dirty="0"/>
              <a:t> of </a:t>
            </a:r>
            <a:r>
              <a:rPr lang="de-DE" dirty="0" err="1"/>
              <a:t>your</a:t>
            </a:r>
            <a:r>
              <a:rPr lang="de-DE" dirty="0"/>
              <a:t> </a:t>
            </a:r>
            <a:r>
              <a:rPr lang="de-DE" dirty="0" err="1"/>
              <a:t>system</a:t>
            </a:r>
            <a:r>
              <a:rPr lang="de-DE" dirty="0"/>
              <a:t>.</a:t>
            </a:r>
          </a:p>
          <a:p>
            <a:r>
              <a:rPr lang="en-US" dirty="0"/>
              <a:t>They help your in </a:t>
            </a:r>
            <a:r>
              <a:rPr lang="en-US" b="1" dirty="0">
                <a:solidFill>
                  <a:schemeClr val="accent1"/>
                </a:solidFill>
              </a:rPr>
              <a:t>understanding</a:t>
            </a:r>
            <a:r>
              <a:rPr lang="en-US" dirty="0"/>
              <a:t> and </a:t>
            </a:r>
            <a:r>
              <a:rPr lang="en-US" b="1" dirty="0">
                <a:solidFill>
                  <a:schemeClr val="accent1"/>
                </a:solidFill>
              </a:rPr>
              <a:t>balancing the needs and expectations </a:t>
            </a:r>
            <a:r>
              <a:rPr lang="en-US" dirty="0"/>
              <a:t>of all parties involved.</a:t>
            </a:r>
            <a:endParaRPr lang="de-DE" dirty="0">
              <a:solidFill>
                <a:schemeClr val="accent1"/>
              </a:solidFill>
            </a:endParaRPr>
          </a:p>
          <a:p>
            <a:r>
              <a:rPr lang="de-DE" dirty="0" err="1"/>
              <a:t>They</a:t>
            </a:r>
            <a:r>
              <a:rPr lang="de-DE" dirty="0"/>
              <a:t> also </a:t>
            </a:r>
            <a:r>
              <a:rPr lang="de-DE" dirty="0" err="1"/>
              <a:t>help</a:t>
            </a:r>
            <a:r>
              <a:rPr lang="de-DE" dirty="0"/>
              <a:t> </a:t>
            </a:r>
            <a:r>
              <a:rPr lang="de-DE" dirty="0" err="1"/>
              <a:t>you</a:t>
            </a:r>
            <a:r>
              <a:rPr lang="de-DE" dirty="0"/>
              <a:t> to </a:t>
            </a:r>
            <a:r>
              <a:rPr lang="de-DE" b="1" dirty="0" err="1">
                <a:solidFill>
                  <a:schemeClr val="accent1"/>
                </a:solidFill>
              </a:rPr>
              <a:t>work</a:t>
            </a:r>
            <a:r>
              <a:rPr lang="de-DE" b="1" dirty="0">
                <a:solidFill>
                  <a:schemeClr val="accent1"/>
                </a:solidFill>
              </a:rPr>
              <a:t> in a </a:t>
            </a:r>
            <a:r>
              <a:rPr lang="de-DE" b="1" dirty="0" err="1">
                <a:solidFill>
                  <a:schemeClr val="accent1"/>
                </a:solidFill>
              </a:rPr>
              <a:t>multidisciplinary</a:t>
            </a:r>
            <a:r>
              <a:rPr lang="de-DE" b="1" dirty="0">
                <a:solidFill>
                  <a:schemeClr val="accent1"/>
                </a:solidFill>
              </a:rPr>
              <a:t> </a:t>
            </a:r>
            <a:r>
              <a:rPr lang="de-DE" b="1" dirty="0" err="1">
                <a:solidFill>
                  <a:schemeClr val="accent1"/>
                </a:solidFill>
              </a:rPr>
              <a:t>team</a:t>
            </a:r>
            <a:endParaRPr lang="de-DE" b="1" dirty="0">
              <a:solidFill>
                <a:schemeClr val="accent1"/>
              </a:solidFill>
            </a:endParaRPr>
          </a:p>
          <a:p>
            <a:r>
              <a:rPr lang="en-US" dirty="0"/>
              <a:t>These techniques are </a:t>
            </a:r>
            <a:r>
              <a:rPr lang="en-US" b="1" dirty="0">
                <a:solidFill>
                  <a:schemeClr val="accent1"/>
                </a:solidFill>
              </a:rPr>
              <a:t>often used in conjunction with Human-Centered Design </a:t>
            </a:r>
            <a:r>
              <a:rPr lang="en-US" dirty="0"/>
              <a:t>(and Agile Development) using an iterative development cycle based on user feedback.</a:t>
            </a:r>
          </a:p>
          <a:p>
            <a:endParaRPr lang="de-DE" b="1" dirty="0">
              <a:solidFill>
                <a:schemeClr val="accent1"/>
              </a:solidFill>
            </a:endParaRPr>
          </a:p>
        </p:txBody>
      </p:sp>
    </p:spTree>
    <p:extLst>
      <p:ext uri="{BB962C8B-B14F-4D97-AF65-F5344CB8AC3E}">
        <p14:creationId xmlns:p14="http://schemas.microsoft.com/office/powerpoint/2010/main" val="16436437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21F61-BB1C-41EC-CBBD-D7FFF7816080}"/>
              </a:ext>
            </a:extLst>
          </p:cNvPr>
          <p:cNvSpPr>
            <a:spLocks noGrp="1"/>
          </p:cNvSpPr>
          <p:nvPr>
            <p:ph type="title"/>
          </p:nvPr>
        </p:nvSpPr>
        <p:spPr/>
        <p:txBody>
          <a:bodyPr/>
          <a:lstStyle/>
          <a:p>
            <a:r>
              <a:rPr lang="de-DE" dirty="0"/>
              <a:t>References (1)</a:t>
            </a:r>
          </a:p>
        </p:txBody>
      </p:sp>
      <p:sp>
        <p:nvSpPr>
          <p:cNvPr id="3" name="Fußzeilenplatzhalter 2">
            <a:extLst>
              <a:ext uri="{FF2B5EF4-FFF2-40B4-BE49-F238E27FC236}">
                <a16:creationId xmlns:a16="http://schemas.microsoft.com/office/drawing/2014/main" id="{0A44FE86-38CF-8510-E3A9-4ABE4635C8E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6F38692-6428-1F29-9294-3B287046AAD3}"/>
              </a:ext>
            </a:extLst>
          </p:cNvPr>
          <p:cNvSpPr>
            <a:spLocks noGrp="1"/>
          </p:cNvSpPr>
          <p:nvPr>
            <p:ph type="sldNum" sz="quarter" idx="28"/>
          </p:nvPr>
        </p:nvSpPr>
        <p:spPr/>
        <p:txBody>
          <a:bodyPr/>
          <a:lstStyle/>
          <a:p>
            <a:fld id="{BA24374A-C3A8-471A-8837-3FC31668ABE5}" type="slidenum">
              <a:rPr lang="de-DE" smtClean="0"/>
              <a:pPr/>
              <a:t>89</a:t>
            </a:fld>
            <a:endParaRPr lang="de-DE" dirty="0"/>
          </a:p>
        </p:txBody>
      </p:sp>
      <p:sp>
        <p:nvSpPr>
          <p:cNvPr id="5" name="Textplatzhalter 4">
            <a:extLst>
              <a:ext uri="{FF2B5EF4-FFF2-40B4-BE49-F238E27FC236}">
                <a16:creationId xmlns:a16="http://schemas.microsoft.com/office/drawing/2014/main" id="{F1A6B20E-D923-230B-60EA-AE155BF31F56}"/>
              </a:ext>
            </a:extLst>
          </p:cNvPr>
          <p:cNvSpPr>
            <a:spLocks noGrp="1"/>
          </p:cNvSpPr>
          <p:nvPr>
            <p:ph type="body" sz="quarter" idx="21"/>
          </p:nvPr>
        </p:nvSpPr>
        <p:spPr/>
        <p:txBody>
          <a:bodyPr/>
          <a:lstStyle/>
          <a:p>
            <a:r>
              <a:rPr lang="de-DE" dirty="0"/>
              <a:t>References</a:t>
            </a:r>
          </a:p>
        </p:txBody>
      </p:sp>
      <p:sp>
        <p:nvSpPr>
          <p:cNvPr id="6" name="Textplatzhalter 5">
            <a:extLst>
              <a:ext uri="{FF2B5EF4-FFF2-40B4-BE49-F238E27FC236}">
                <a16:creationId xmlns:a16="http://schemas.microsoft.com/office/drawing/2014/main" id="{896F8653-EF97-90CE-0D17-98E98C695B83}"/>
              </a:ext>
            </a:extLst>
          </p:cNvPr>
          <p:cNvSpPr>
            <a:spLocks noGrp="1"/>
          </p:cNvSpPr>
          <p:nvPr>
            <p:ph type="body" sz="quarter" idx="29"/>
          </p:nvPr>
        </p:nvSpPr>
        <p:spPr/>
        <p:txBody>
          <a:bodyPr>
            <a:normAutofit fontScale="55000" lnSpcReduction="20000"/>
          </a:bodyPr>
          <a:lstStyle/>
          <a:p>
            <a:r>
              <a:rPr lang="en-US" dirty="0"/>
              <a:t>B. </a:t>
            </a:r>
            <a:r>
              <a:rPr lang="en-US" dirty="0" err="1"/>
              <a:t>Shneiderman</a:t>
            </a:r>
            <a:r>
              <a:rPr lang="en-US" dirty="0"/>
              <a:t> (2002). Leonardo's Laptop: Human Needs and the New Computing Technologies. http://mitpress.mit.edu/main/feature/leonardoslaptop/index.html</a:t>
            </a:r>
          </a:p>
          <a:p>
            <a:r>
              <a:rPr lang="en-US" dirty="0"/>
              <a:t>B. Buxton (2010). Sketching user experiences: getting the design right and the right design. Morgan Kaufmann. </a:t>
            </a:r>
          </a:p>
          <a:p>
            <a:r>
              <a:rPr lang="en-US" dirty="0"/>
              <a:t>Harry </a:t>
            </a:r>
            <a:r>
              <a:rPr lang="en-US" dirty="0" err="1"/>
              <a:t>Brignull</a:t>
            </a:r>
            <a:r>
              <a:rPr lang="en-US" dirty="0"/>
              <a:t> (2006). Bad usability is like a leaky pipe.</a:t>
            </a:r>
            <a:br>
              <a:rPr lang="en-US" dirty="0"/>
            </a:br>
            <a:r>
              <a:rPr lang="en-US" dirty="0"/>
              <a:t>https://90percentofeverything.com/2006/11/13/bad-usability-is-like-a-leaky-pipe/</a:t>
            </a:r>
          </a:p>
          <a:p>
            <a:r>
              <a:rPr lang="en-US" dirty="0"/>
              <a:t>Paula Zuccotti (2015): Every Thing We Touch: A 24-hour Inventory of Our Lives. Penguin UK.</a:t>
            </a:r>
            <a:br>
              <a:rPr lang="en-US" dirty="0"/>
            </a:br>
            <a:r>
              <a:rPr lang="en-US" dirty="0"/>
              <a:t>https://www.theguardian.com/society/2015/nov/06/its-the-little-things-everything-i-touched-today</a:t>
            </a:r>
          </a:p>
          <a:p>
            <a:r>
              <a:rPr lang="en-US" dirty="0"/>
              <a:t>Nina Runge, Johannes </a:t>
            </a:r>
            <a:r>
              <a:rPr lang="en-US" dirty="0" err="1"/>
              <a:t>Schöning</a:t>
            </a:r>
            <a:r>
              <a:rPr lang="en-US" dirty="0"/>
              <a:t>, Rainer </a:t>
            </a:r>
            <a:r>
              <a:rPr lang="en-US" dirty="0" err="1"/>
              <a:t>Malaka</a:t>
            </a:r>
            <a:r>
              <a:rPr lang="en-US" dirty="0"/>
              <a:t>, and Alberto </a:t>
            </a:r>
            <a:r>
              <a:rPr lang="en-US" dirty="0" err="1"/>
              <a:t>Frigo</a:t>
            </a:r>
            <a:r>
              <a:rPr lang="en-US" dirty="0"/>
              <a:t> (2016): You Can Touch This: Eleven Years and 258218 Images of Objects. In Proceedings of the 2016 CHI Conference Extended Abstracts on Human Factors in Computing Systems (CHI EA '16). ACM, New York, NY, USA, 541-552. DOI: https://doi.org/10.1145/2851581.2892575</a:t>
            </a:r>
          </a:p>
          <a:p>
            <a:r>
              <a:rPr lang="en-US" dirty="0"/>
              <a:t>James J. Gibson (1977): The theory of affordances. Hilldale, USA 1.2 https://monoskop.org/images/2/2c/Gibson_James_J_1977_The_Theory_of_Affordances.pdf</a:t>
            </a:r>
          </a:p>
          <a:p>
            <a:r>
              <a:rPr lang="en-US" dirty="0"/>
              <a:t>Don Norman (2008): Affordances and Design, jnd.org https://jnd.org/affordances_and_design/</a:t>
            </a:r>
          </a:p>
          <a:p>
            <a:r>
              <a:rPr lang="en-US" dirty="0"/>
              <a:t>Norman, D. A. (2013): The design of everyday things: Revised and expanded edition. New York: Doubleday.</a:t>
            </a:r>
            <a:r>
              <a:rPr lang="de-DE" dirty="0"/>
              <a:t> </a:t>
            </a:r>
          </a:p>
          <a:p>
            <a:r>
              <a:rPr lang="en-US" dirty="0"/>
              <a:t>Maslow, A. H. (1943): A theory of human motivation. Psychological Review, 50(4), 370-396. https://doi.org/10.1037/h0054346</a:t>
            </a:r>
          </a:p>
          <a:p>
            <a:r>
              <a:rPr lang="de-DE" dirty="0"/>
              <a:t>John M. Carroll. (1990): Infinite </a:t>
            </a:r>
            <a:r>
              <a:rPr lang="de-DE" dirty="0" err="1"/>
              <a:t>detail</a:t>
            </a:r>
            <a:r>
              <a:rPr lang="de-DE" dirty="0"/>
              <a:t> and </a:t>
            </a:r>
            <a:r>
              <a:rPr lang="de-DE" dirty="0" err="1"/>
              <a:t>emulation</a:t>
            </a:r>
            <a:r>
              <a:rPr lang="de-DE" dirty="0"/>
              <a:t> in an </a:t>
            </a:r>
            <a:r>
              <a:rPr lang="de-DE" dirty="0" err="1"/>
              <a:t>ontologically</a:t>
            </a:r>
            <a:r>
              <a:rPr lang="de-DE" dirty="0"/>
              <a:t> </a:t>
            </a:r>
            <a:r>
              <a:rPr lang="de-DE" dirty="0" err="1"/>
              <a:t>minimized</a:t>
            </a:r>
            <a:r>
              <a:rPr lang="de-DE" dirty="0"/>
              <a:t> HCI. In Proceedings of </a:t>
            </a:r>
            <a:r>
              <a:rPr lang="de-DE" dirty="0" err="1"/>
              <a:t>the</a:t>
            </a:r>
            <a:r>
              <a:rPr lang="de-DE" dirty="0"/>
              <a:t> SIGCHI Conference on Human </a:t>
            </a:r>
            <a:r>
              <a:rPr lang="de-DE" dirty="0" err="1"/>
              <a:t>Factors</a:t>
            </a:r>
            <a:r>
              <a:rPr lang="de-DE" dirty="0"/>
              <a:t> in Computing Systems (CHI ’90). </a:t>
            </a:r>
            <a:r>
              <a:rPr lang="de-DE" dirty="0" err="1"/>
              <a:t>Association</a:t>
            </a:r>
            <a:r>
              <a:rPr lang="de-DE" dirty="0"/>
              <a:t> </a:t>
            </a:r>
            <a:r>
              <a:rPr lang="de-DE" dirty="0" err="1"/>
              <a:t>for</a:t>
            </a:r>
            <a:r>
              <a:rPr lang="de-DE" dirty="0"/>
              <a:t> Computing Machinery, New York, NY, USA, 321–328. </a:t>
            </a:r>
            <a:r>
              <a:rPr lang="de-DE" dirty="0" err="1"/>
              <a:t>DOI:https</a:t>
            </a:r>
            <a:r>
              <a:rPr lang="de-DE" dirty="0"/>
              <a:t>://doi.org/10.1145/97243.97303 </a:t>
            </a:r>
          </a:p>
          <a:p>
            <a:r>
              <a:rPr lang="de-DE" dirty="0"/>
              <a:t>John M. Carroll.(2013): Human Computer Interaction - </a:t>
            </a:r>
            <a:r>
              <a:rPr lang="de-DE" dirty="0" err="1"/>
              <a:t>brief</a:t>
            </a:r>
            <a:r>
              <a:rPr lang="de-DE" dirty="0"/>
              <a:t> </a:t>
            </a:r>
            <a:r>
              <a:rPr lang="de-DE" dirty="0" err="1"/>
              <a:t>intro</a:t>
            </a:r>
            <a:r>
              <a:rPr lang="de-DE" dirty="0"/>
              <a:t>. In: </a:t>
            </a:r>
            <a:r>
              <a:rPr lang="de-DE" dirty="0" err="1"/>
              <a:t>Soegaard</a:t>
            </a:r>
            <a:r>
              <a:rPr lang="de-DE" dirty="0"/>
              <a:t>, </a:t>
            </a:r>
            <a:r>
              <a:rPr lang="de-DE" dirty="0" err="1"/>
              <a:t>Mads</a:t>
            </a:r>
            <a:r>
              <a:rPr lang="de-DE" dirty="0"/>
              <a:t> and Dam, </a:t>
            </a:r>
            <a:r>
              <a:rPr lang="de-DE" dirty="0" err="1"/>
              <a:t>Rikke</a:t>
            </a:r>
            <a:r>
              <a:rPr lang="de-DE" dirty="0"/>
              <a:t> Friis (</a:t>
            </a:r>
            <a:r>
              <a:rPr lang="de-DE" dirty="0" err="1"/>
              <a:t>eds</a:t>
            </a:r>
            <a:r>
              <a:rPr lang="de-DE" dirty="0"/>
              <a:t>.). "The Encyclopedia of Human-Computer Interaction, 2nd Ed.". Aarhus, </a:t>
            </a:r>
            <a:r>
              <a:rPr lang="de-DE" dirty="0" err="1"/>
              <a:t>Denmark</a:t>
            </a:r>
            <a:r>
              <a:rPr lang="de-DE" dirty="0"/>
              <a:t>: The Interaction Design </a:t>
            </a:r>
            <a:r>
              <a:rPr lang="de-DE" dirty="0" err="1"/>
              <a:t>Foundation</a:t>
            </a:r>
            <a:r>
              <a:rPr lang="de-DE" dirty="0"/>
              <a:t>. http://www.interaction-design.org/encyclopedia/human_computer_interaction_hci.html</a:t>
            </a:r>
          </a:p>
          <a:p>
            <a:r>
              <a:rPr lang="en-US" dirty="0"/>
              <a:t>Alan Cooper, Robert Reimann, and Hugh </a:t>
            </a:r>
            <a:r>
              <a:rPr lang="en-US" dirty="0" err="1"/>
              <a:t>Dubberly</a:t>
            </a:r>
            <a:r>
              <a:rPr lang="en-US" dirty="0"/>
              <a:t> (2003): About face 2.0: The essentials of interaction design. John Wiley &amp; Sons, Inc.</a:t>
            </a:r>
          </a:p>
        </p:txBody>
      </p:sp>
    </p:spTree>
    <p:extLst>
      <p:ext uri="{BB962C8B-B14F-4D97-AF65-F5344CB8AC3E}">
        <p14:creationId xmlns:p14="http://schemas.microsoft.com/office/powerpoint/2010/main" val="2573862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92C2AC3B-8A98-D963-764E-70BE1EF1BC25}"/>
              </a:ext>
            </a:extLst>
          </p:cNvPr>
          <p:cNvSpPr>
            <a:spLocks noGrp="1"/>
          </p:cNvSpPr>
          <p:nvPr>
            <p:ph type="title"/>
          </p:nvPr>
        </p:nvSpPr>
        <p:spPr/>
        <p:txBody>
          <a:bodyPr/>
          <a:lstStyle/>
          <a:p>
            <a:r>
              <a:rPr lang="de-DE" dirty="0"/>
              <a:t>End Users vs. Developers</a:t>
            </a:r>
          </a:p>
        </p:txBody>
      </p:sp>
      <p:sp>
        <p:nvSpPr>
          <p:cNvPr id="3" name="Fußzeilenplatzhalter 2">
            <a:extLst>
              <a:ext uri="{FF2B5EF4-FFF2-40B4-BE49-F238E27FC236}">
                <a16:creationId xmlns:a16="http://schemas.microsoft.com/office/drawing/2014/main" id="{457D20E8-9A2E-1FEC-BDC9-B1B3E92411A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4D4EBBA-8756-7BD7-7602-C4450012009F}"/>
              </a:ext>
            </a:extLst>
          </p:cNvPr>
          <p:cNvSpPr>
            <a:spLocks noGrp="1"/>
          </p:cNvSpPr>
          <p:nvPr>
            <p:ph type="sldNum" sz="quarter" idx="28"/>
          </p:nvPr>
        </p:nvSpPr>
        <p:spPr/>
        <p:txBody>
          <a:bodyPr/>
          <a:lstStyle/>
          <a:p>
            <a:fld id="{BA24374A-C3A8-471A-8837-3FC31668ABE5}" type="slidenum">
              <a:rPr lang="de-DE" smtClean="0"/>
              <a:pPr/>
              <a:t>9</a:t>
            </a:fld>
            <a:endParaRPr lang="de-DE" dirty="0"/>
          </a:p>
        </p:txBody>
      </p:sp>
      <p:sp>
        <p:nvSpPr>
          <p:cNvPr id="17" name="Textplatzhalter 16">
            <a:extLst>
              <a:ext uri="{FF2B5EF4-FFF2-40B4-BE49-F238E27FC236}">
                <a16:creationId xmlns:a16="http://schemas.microsoft.com/office/drawing/2014/main" id="{C62EB2A3-0696-831F-1629-23506FEF2B91}"/>
              </a:ext>
            </a:extLst>
          </p:cNvPr>
          <p:cNvSpPr>
            <a:spLocks noGrp="1"/>
          </p:cNvSpPr>
          <p:nvPr>
            <p:ph type="body" sz="quarter" idx="21"/>
          </p:nvPr>
        </p:nvSpPr>
        <p:spPr/>
        <p:txBody>
          <a:bodyPr/>
          <a:lstStyle/>
          <a:p>
            <a:r>
              <a:rPr lang="de-DE" dirty="0"/>
              <a:t>Users</a:t>
            </a:r>
          </a:p>
        </p:txBody>
      </p:sp>
      <p:sp>
        <p:nvSpPr>
          <p:cNvPr id="6" name="Textplatzhalter 5">
            <a:extLst>
              <a:ext uri="{FF2B5EF4-FFF2-40B4-BE49-F238E27FC236}">
                <a16:creationId xmlns:a16="http://schemas.microsoft.com/office/drawing/2014/main" id="{E56C3FC6-329A-5BF0-A146-F90CA94A6128}"/>
              </a:ext>
            </a:extLst>
          </p:cNvPr>
          <p:cNvSpPr>
            <a:spLocks noGrp="1"/>
          </p:cNvSpPr>
          <p:nvPr>
            <p:ph type="body" sz="quarter" idx="29"/>
          </p:nvPr>
        </p:nvSpPr>
        <p:spPr/>
        <p:txBody>
          <a:bodyPr/>
          <a:lstStyle/>
          <a:p>
            <a:r>
              <a:rPr lang="en-GB" b="1" dirty="0">
                <a:solidFill>
                  <a:schemeClr val="accent1"/>
                </a:solidFill>
              </a:rPr>
              <a:t>Developers</a:t>
            </a:r>
            <a:r>
              <a:rPr lang="en-GB" dirty="0"/>
              <a:t> know almost everything about their development</a:t>
            </a:r>
          </a:p>
          <a:p>
            <a:r>
              <a:rPr lang="en-GB" b="1" dirty="0">
                <a:solidFill>
                  <a:schemeClr val="accent1"/>
                </a:solidFill>
              </a:rPr>
              <a:t>End users </a:t>
            </a:r>
            <a:r>
              <a:rPr lang="en-GB" dirty="0"/>
              <a:t>have little idea about</a:t>
            </a:r>
          </a:p>
          <a:p>
            <a:pPr lvl="1"/>
            <a:r>
              <a:rPr lang="en-GB" dirty="0"/>
              <a:t>system and software architecture</a:t>
            </a:r>
          </a:p>
          <a:p>
            <a:pPr lvl="1"/>
            <a:r>
              <a:rPr lang="en-GB" dirty="0"/>
              <a:t>remote database connections </a:t>
            </a:r>
          </a:p>
          <a:p>
            <a:pPr lvl="1"/>
            <a:r>
              <a:rPr lang="en-GB" dirty="0"/>
              <a:t>state transitions and dependencies</a:t>
            </a:r>
          </a:p>
          <a:p>
            <a:pPr lvl="1"/>
            <a:r>
              <a:rPr lang="en-GB" dirty="0"/>
              <a:t>internal query syntax</a:t>
            </a:r>
          </a:p>
          <a:p>
            <a:pPr lvl="1"/>
            <a:r>
              <a:rPr lang="en-GB" dirty="0"/>
              <a:t>application context </a:t>
            </a:r>
          </a:p>
          <a:p>
            <a:pPr lvl="1"/>
            <a:r>
              <a:rPr lang="en-GB" dirty="0"/>
              <a:t>system restrictions</a:t>
            </a:r>
          </a:p>
          <a:p>
            <a:pPr lvl="1"/>
            <a:r>
              <a:rPr lang="en-GB" dirty="0"/>
              <a:t>…  </a:t>
            </a:r>
          </a:p>
          <a:p>
            <a:r>
              <a:rPr lang="en-GB" b="1" dirty="0">
                <a:solidFill>
                  <a:schemeClr val="accent1"/>
                </a:solidFill>
              </a:rPr>
              <a:t>… and the do not care about it – and they should not need to care about it!</a:t>
            </a:r>
            <a:endParaRPr lang="de-DE" b="1" dirty="0">
              <a:solidFill>
                <a:schemeClr val="accent1"/>
              </a:solidFill>
            </a:endParaRPr>
          </a:p>
        </p:txBody>
      </p:sp>
    </p:spTree>
    <p:extLst>
      <p:ext uri="{BB962C8B-B14F-4D97-AF65-F5344CB8AC3E}">
        <p14:creationId xmlns:p14="http://schemas.microsoft.com/office/powerpoint/2010/main" val="546796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F09C2-F850-C3B5-E7DF-2BE45C09FBBB}"/>
              </a:ext>
            </a:extLst>
          </p:cNvPr>
          <p:cNvSpPr>
            <a:spLocks noGrp="1"/>
          </p:cNvSpPr>
          <p:nvPr>
            <p:ph type="title"/>
          </p:nvPr>
        </p:nvSpPr>
        <p:spPr/>
        <p:txBody>
          <a:bodyPr/>
          <a:lstStyle/>
          <a:p>
            <a:r>
              <a:rPr lang="de-DE" dirty="0"/>
              <a:t>References (2)</a:t>
            </a:r>
          </a:p>
        </p:txBody>
      </p:sp>
      <p:sp>
        <p:nvSpPr>
          <p:cNvPr id="3" name="Fußzeilenplatzhalter 2">
            <a:extLst>
              <a:ext uri="{FF2B5EF4-FFF2-40B4-BE49-F238E27FC236}">
                <a16:creationId xmlns:a16="http://schemas.microsoft.com/office/drawing/2014/main" id="{9DBE88D5-79A6-8F68-1EE3-E51F506C395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121AF68-73A0-2090-6335-45F748D2E40E}"/>
              </a:ext>
            </a:extLst>
          </p:cNvPr>
          <p:cNvSpPr>
            <a:spLocks noGrp="1"/>
          </p:cNvSpPr>
          <p:nvPr>
            <p:ph type="sldNum" sz="quarter" idx="28"/>
          </p:nvPr>
        </p:nvSpPr>
        <p:spPr/>
        <p:txBody>
          <a:bodyPr/>
          <a:lstStyle/>
          <a:p>
            <a:fld id="{BA24374A-C3A8-471A-8837-3FC31668ABE5}" type="slidenum">
              <a:rPr lang="de-DE" smtClean="0"/>
              <a:pPr/>
              <a:t>90</a:t>
            </a:fld>
            <a:endParaRPr lang="de-DE" dirty="0"/>
          </a:p>
        </p:txBody>
      </p:sp>
      <p:sp>
        <p:nvSpPr>
          <p:cNvPr id="5" name="Textplatzhalter 4">
            <a:extLst>
              <a:ext uri="{FF2B5EF4-FFF2-40B4-BE49-F238E27FC236}">
                <a16:creationId xmlns:a16="http://schemas.microsoft.com/office/drawing/2014/main" id="{BFF34069-536D-D429-5ED8-666139E70FD5}"/>
              </a:ext>
            </a:extLst>
          </p:cNvPr>
          <p:cNvSpPr>
            <a:spLocks noGrp="1"/>
          </p:cNvSpPr>
          <p:nvPr>
            <p:ph type="body" sz="quarter" idx="21"/>
          </p:nvPr>
        </p:nvSpPr>
        <p:spPr/>
        <p:txBody>
          <a:bodyPr/>
          <a:lstStyle/>
          <a:p>
            <a:r>
              <a:rPr lang="de-DE" dirty="0"/>
              <a:t>References</a:t>
            </a:r>
          </a:p>
        </p:txBody>
      </p:sp>
      <p:sp>
        <p:nvSpPr>
          <p:cNvPr id="6" name="Textplatzhalter 5">
            <a:extLst>
              <a:ext uri="{FF2B5EF4-FFF2-40B4-BE49-F238E27FC236}">
                <a16:creationId xmlns:a16="http://schemas.microsoft.com/office/drawing/2014/main" id="{54600B89-F631-D632-7F5B-6DFE15B2F594}"/>
              </a:ext>
            </a:extLst>
          </p:cNvPr>
          <p:cNvSpPr>
            <a:spLocks noGrp="1"/>
          </p:cNvSpPr>
          <p:nvPr>
            <p:ph type="body" sz="quarter" idx="29"/>
          </p:nvPr>
        </p:nvSpPr>
        <p:spPr/>
        <p:txBody>
          <a:bodyPr>
            <a:normAutofit fontScale="70000" lnSpcReduction="20000"/>
          </a:bodyPr>
          <a:lstStyle/>
          <a:p>
            <a:r>
              <a:rPr lang="en-US" dirty="0"/>
              <a:t>Kay, A. (1990). User interface: A personal view. In B. Laurel, (Ed.), The art of human computer interface design (pp. 191–207). Reading , MA : Addison‐Wesley.</a:t>
            </a:r>
          </a:p>
          <a:p>
            <a:r>
              <a:rPr lang="en-US" dirty="0" err="1"/>
              <a:t>Nardi</a:t>
            </a:r>
            <a:r>
              <a:rPr lang="en-US" dirty="0"/>
              <a:t>, B. A., &amp; </a:t>
            </a:r>
            <a:r>
              <a:rPr lang="en-US" dirty="0" err="1"/>
              <a:t>Zarmer</a:t>
            </a:r>
            <a:r>
              <a:rPr lang="en-US" dirty="0"/>
              <a:t>, C. L. (1993). Beyond models and metaphors: Visual formalisms in user interface design. Journal of Visual Languages &amp; Computing, 4(1), 5-33.</a:t>
            </a:r>
          </a:p>
          <a:p>
            <a:r>
              <a:rPr lang="en-US" dirty="0"/>
              <a:t>William Hudson. Mental Models, Metaphor and Design (2003).UK UPA and HCI2003. http://www.syntagm.co.uk/design/articles/mmmad.pdf</a:t>
            </a:r>
          </a:p>
          <a:p>
            <a:r>
              <a:rPr lang="en-US" dirty="0"/>
              <a:t>Jakob Nielsen. Mental Models on October 17, 2010. https://www.nngroup.com/articles/mental-models/</a:t>
            </a:r>
          </a:p>
          <a:p>
            <a:r>
              <a:rPr lang="en-US" dirty="0"/>
              <a:t>Norman, D. A. (2013). The design of everyday things: Revised and expanded edition. New York: Doubleday.</a:t>
            </a:r>
          </a:p>
          <a:p>
            <a:r>
              <a:rPr lang="en-US" dirty="0"/>
              <a:t>Hudson, W. (2001). Toward unified models in user-centered and object-oriented design. Object Modeling and User Interface Design: Designing Interactive Systems, 313-362.</a:t>
            </a:r>
          </a:p>
          <a:p>
            <a:r>
              <a:rPr lang="en-US" dirty="0"/>
              <a:t>Frank </a:t>
            </a:r>
            <a:r>
              <a:rPr lang="en-US" dirty="0" err="1"/>
              <a:t>Halasz</a:t>
            </a:r>
            <a:r>
              <a:rPr lang="en-US" dirty="0"/>
              <a:t> and Thomas P. Moran. 1982. Analogy considered harmful. In Proceedings of the 1982 Conference on Human Factors in Computing Systems (CHI ’82). Association for Computing Machinery, New York, NY, USA, 383–386. </a:t>
            </a:r>
            <a:r>
              <a:rPr lang="en-US" dirty="0" err="1"/>
              <a:t>DOI:https</a:t>
            </a:r>
            <a:r>
              <a:rPr lang="en-US" dirty="0"/>
              <a:t>://doi.org/10.1145/800049.801816</a:t>
            </a:r>
          </a:p>
          <a:p>
            <a:r>
              <a:rPr lang="en-US" dirty="0"/>
              <a:t>https://www.interaction-design.org/literature/book/the-encyclopedia-of-human-computer-interaction-2nd-ed/personas</a:t>
            </a:r>
          </a:p>
          <a:p>
            <a:r>
              <a:rPr lang="en-US" dirty="0"/>
              <a:t>https://www.mindtools.com/pages/article/newPPM_07.htm</a:t>
            </a:r>
          </a:p>
          <a:p>
            <a:r>
              <a:rPr lang="en-US" dirty="0" err="1"/>
              <a:t>Mendelow</a:t>
            </a:r>
            <a:r>
              <a:rPr lang="en-US" dirty="0"/>
              <a:t>, Aubrey L. "Environmental Scanning-The Impact of the Stakeholder Concept." ICIS. 1981</a:t>
            </a:r>
          </a:p>
        </p:txBody>
      </p:sp>
    </p:spTree>
    <p:extLst>
      <p:ext uri="{BB962C8B-B14F-4D97-AF65-F5344CB8AC3E}">
        <p14:creationId xmlns:p14="http://schemas.microsoft.com/office/powerpoint/2010/main" val="1540555448"/>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9418</Words>
  <Application>Microsoft Office PowerPoint</Application>
  <PresentationFormat>Breitbild</PresentationFormat>
  <Paragraphs>937</Paragraphs>
  <Slides>90</Slides>
  <Notes>17</Notes>
  <HiddenSlides>0</HiddenSlides>
  <MMClips>1</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90</vt:i4>
      </vt:variant>
    </vt:vector>
  </HeadingPairs>
  <TitlesOfParts>
    <vt:vector size="103" baseType="lpstr">
      <vt:lpstr>Apercu</vt:lpstr>
      <vt:lpstr>-apple-system</vt:lpstr>
      <vt:lpstr>Arial</vt:lpstr>
      <vt:lpstr>Arial</vt:lpstr>
      <vt:lpstr>BreveText</vt:lpstr>
      <vt:lpstr>Calibri</vt:lpstr>
      <vt:lpstr>Cascadia Mono</vt:lpstr>
      <vt:lpstr>myriad-pro</vt:lpstr>
      <vt:lpstr>quatro</vt:lpstr>
      <vt:lpstr>Roboto</vt:lpstr>
      <vt:lpstr>Roboto Medium</vt:lpstr>
      <vt:lpstr>Wingdings</vt:lpstr>
      <vt:lpstr>Lecture Theme</vt:lpstr>
      <vt:lpstr>Users</vt:lpstr>
      <vt:lpstr>Learning Goals</vt:lpstr>
      <vt:lpstr>We see what we want to see (1)</vt:lpstr>
      <vt:lpstr>We see what we want to see (2)</vt:lpstr>
      <vt:lpstr>We see what we want to see (3)</vt:lpstr>
      <vt:lpstr>We see what we want to see (4)</vt:lpstr>
      <vt:lpstr>We see what we want to see (5)</vt:lpstr>
      <vt:lpstr>Why do developers have no usability issues?</vt:lpstr>
      <vt:lpstr>End Users vs. Developers</vt:lpstr>
      <vt:lpstr>Why are users not supposed to care about software issues?</vt:lpstr>
      <vt:lpstr>Why do we always skip the tutorial?</vt:lpstr>
      <vt:lpstr>The Difference between Developers and Users</vt:lpstr>
      <vt:lpstr>The Corridor of Options and the Users‘ Flow</vt:lpstr>
      <vt:lpstr>The Users‘ Flow</vt:lpstr>
      <vt:lpstr>About Using Tools</vt:lpstr>
      <vt:lpstr>About Creating Complex Systems</vt:lpstr>
      <vt:lpstr>Xerox PARC</vt:lpstr>
      <vt:lpstr>User Illusion and Metaphors</vt:lpstr>
      <vt:lpstr>User Illusions and Magic</vt:lpstr>
      <vt:lpstr>Metaphors</vt:lpstr>
      <vt:lpstr>Metaphors</vt:lpstr>
      <vt:lpstr>Metaphors can cause problems</vt:lpstr>
      <vt:lpstr>Focus on Technology or User?</vt:lpstr>
      <vt:lpstr>Users will win…</vt:lpstr>
      <vt:lpstr>Why caring about the user-friendly design?</vt:lpstr>
      <vt:lpstr>Designing for Users</vt:lpstr>
      <vt:lpstr>Four Basic Activities of Interaction Design</vt:lpstr>
      <vt:lpstr>Asking the Users?</vt:lpstr>
      <vt:lpstr>User Needs</vt:lpstr>
      <vt:lpstr>Maslow‘s Hierarchy of Needs</vt:lpstr>
      <vt:lpstr>Task-Artifact Cycle</vt:lpstr>
      <vt:lpstr>Key Principles</vt:lpstr>
      <vt:lpstr>Summary</vt:lpstr>
      <vt:lpstr>Mental Models</vt:lpstr>
      <vt:lpstr>The Mental Model of Room Heating</vt:lpstr>
      <vt:lpstr>How the user reasons and understands</vt:lpstr>
      <vt:lpstr>Learning from Failures</vt:lpstr>
      <vt:lpstr>What is a Mental Model?</vt:lpstr>
      <vt:lpstr>Mental Model by Jakob Nielson</vt:lpstr>
      <vt:lpstr>Three Mental Models</vt:lpstr>
      <vt:lpstr>Conceptual Model</vt:lpstr>
      <vt:lpstr>Mental Models for Designers, Programmers, Users</vt:lpstr>
      <vt:lpstr>Three Levels of Performance</vt:lpstr>
      <vt:lpstr>Human-Centered Design (ISO 9241-210)</vt:lpstr>
      <vt:lpstr>The Human, the Person, and the User</vt:lpstr>
      <vt:lpstr>User-Centered Design or Human-Centered Design ?</vt:lpstr>
      <vt:lpstr>ISO Standards and DIN Norms</vt:lpstr>
      <vt:lpstr>ISO 9241 - Ergonomics of Human–System Interaction</vt:lpstr>
      <vt:lpstr>Part 210: Human-Centered Design for Interactive Systems</vt:lpstr>
      <vt:lpstr>3. Rationale for adopting human-centered design</vt:lpstr>
      <vt:lpstr>4. Principles of human-centered design</vt:lpstr>
      <vt:lpstr>6. Human-centered design activities</vt:lpstr>
      <vt:lpstr>The Human-Centered Design</vt:lpstr>
      <vt:lpstr>The Human-Centered Design (slow cycle)</vt:lpstr>
      <vt:lpstr>The Human-Centered Design (fast cycle)</vt:lpstr>
      <vt:lpstr>The Typical Separation</vt:lpstr>
      <vt:lpstr>Waterfall vs Human-Centered Design Process </vt:lpstr>
      <vt:lpstr>v</vt:lpstr>
      <vt:lpstr>Agile/SDLC vs Human-Centered Design Process </vt:lpstr>
      <vt:lpstr>Problems of Human-Centered Design</vt:lpstr>
      <vt:lpstr>Working in Multidisciplinary Teams</vt:lpstr>
      <vt:lpstr>Know your Users and their Tasks</vt:lpstr>
      <vt:lpstr>Who is the User? We need respect for…</vt:lpstr>
      <vt:lpstr>Where is the Average User?</vt:lpstr>
      <vt:lpstr>Personas</vt:lpstr>
      <vt:lpstr>Ethnography?</vt:lpstr>
      <vt:lpstr>PowerPoint-Präsentation</vt:lpstr>
      <vt:lpstr>PowerPoint-Präsentation</vt:lpstr>
      <vt:lpstr>How to create personas</vt:lpstr>
      <vt:lpstr>Personas for Car Design</vt:lpstr>
      <vt:lpstr>User-Needs vs Task Profiles</vt:lpstr>
      <vt:lpstr>Task Analysis</vt:lpstr>
      <vt:lpstr>Task Decomposition</vt:lpstr>
      <vt:lpstr>Task Decomposition</vt:lpstr>
      <vt:lpstr>Hierarchical Task Analysis</vt:lpstr>
      <vt:lpstr>Knowledge Based-Analysis</vt:lpstr>
      <vt:lpstr>Entity–Relation-Based Analysis </vt:lpstr>
      <vt:lpstr>Respecting the Users‘ Diversity</vt:lpstr>
      <vt:lpstr>Task Frequency Analysis</vt:lpstr>
      <vt:lpstr>The User Journey</vt:lpstr>
      <vt:lpstr>User Journey</vt:lpstr>
      <vt:lpstr>User Journey Map</vt:lpstr>
      <vt:lpstr>User Flows / Flow Diagrams / Flow Charts / Wireframes</vt:lpstr>
      <vt:lpstr>Combining User Journeys and User Flows</vt:lpstr>
      <vt:lpstr>Stakeholder Analysis</vt:lpstr>
      <vt:lpstr>CUSTOM Stakeholder Analysis</vt:lpstr>
      <vt:lpstr>Stakeholder Analysis</vt:lpstr>
      <vt:lpstr>Summary</vt:lpstr>
      <vt:lpstr>References (1)</vt:lpstr>
      <vt:lpstr>References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695</cp:revision>
  <dcterms:created xsi:type="dcterms:W3CDTF">2017-10-10T14:10:45Z</dcterms:created>
  <dcterms:modified xsi:type="dcterms:W3CDTF">2024-11-12T06:26:17Z</dcterms:modified>
</cp:coreProperties>
</file>